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2" r:id="rId4"/>
    <p:sldMasterId id="2147483713" r:id="rId5"/>
    <p:sldMasterId id="2147483737" r:id="rId6"/>
    <p:sldMasterId id="2147483750" r:id="rId7"/>
    <p:sldMasterId id="2147483763" r:id="rId8"/>
    <p:sldMasterId id="2147483778" r:id="rId9"/>
    <p:sldMasterId id="2147483791" r:id="rId10"/>
    <p:sldMasterId id="2147483804" r:id="rId11"/>
    <p:sldMasterId id="2147483817" r:id="rId12"/>
  </p:sldMasterIdLst>
  <p:notesMasterIdLst>
    <p:notesMasterId r:id="rId49"/>
  </p:notesMasterIdLst>
  <p:handoutMasterIdLst>
    <p:handoutMasterId r:id="rId50"/>
  </p:handoutMasterIdLst>
  <p:sldIdLst>
    <p:sldId id="740" r:id="rId13"/>
    <p:sldId id="741" r:id="rId14"/>
    <p:sldId id="650" r:id="rId15"/>
    <p:sldId id="679" r:id="rId16"/>
    <p:sldId id="733" r:id="rId17"/>
    <p:sldId id="683" r:id="rId18"/>
    <p:sldId id="680" r:id="rId19"/>
    <p:sldId id="711" r:id="rId20"/>
    <p:sldId id="712" r:id="rId21"/>
    <p:sldId id="713" r:id="rId22"/>
    <p:sldId id="734" r:id="rId23"/>
    <p:sldId id="735" r:id="rId24"/>
    <p:sldId id="736" r:id="rId25"/>
    <p:sldId id="737" r:id="rId26"/>
    <p:sldId id="707" r:id="rId27"/>
    <p:sldId id="705" r:id="rId28"/>
    <p:sldId id="738" r:id="rId29"/>
    <p:sldId id="681" r:id="rId30"/>
    <p:sldId id="739" r:id="rId31"/>
    <p:sldId id="656" r:id="rId32"/>
    <p:sldId id="682" r:id="rId33"/>
    <p:sldId id="673" r:id="rId34"/>
    <p:sldId id="718" r:id="rId35"/>
    <p:sldId id="727" r:id="rId36"/>
    <p:sldId id="728" r:id="rId37"/>
    <p:sldId id="703" r:id="rId38"/>
    <p:sldId id="730" r:id="rId39"/>
    <p:sldId id="709" r:id="rId40"/>
    <p:sldId id="721" r:id="rId41"/>
    <p:sldId id="720" r:id="rId42"/>
    <p:sldId id="724" r:id="rId43"/>
    <p:sldId id="708" r:id="rId44"/>
    <p:sldId id="661" r:id="rId45"/>
    <p:sldId id="729" r:id="rId46"/>
    <p:sldId id="723" r:id="rId47"/>
    <p:sldId id="731" r:id="rId4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740"/>
            <p14:sldId id="741"/>
            <p14:sldId id="650"/>
            <p14:sldId id="679"/>
            <p14:sldId id="733"/>
            <p14:sldId id="683"/>
            <p14:sldId id="680"/>
            <p14:sldId id="711"/>
            <p14:sldId id="712"/>
            <p14:sldId id="713"/>
            <p14:sldId id="734"/>
            <p14:sldId id="735"/>
            <p14:sldId id="736"/>
            <p14:sldId id="737"/>
            <p14:sldId id="707"/>
            <p14:sldId id="705"/>
            <p14:sldId id="738"/>
            <p14:sldId id="681"/>
            <p14:sldId id="739"/>
            <p14:sldId id="656"/>
            <p14:sldId id="682"/>
            <p14:sldId id="673"/>
            <p14:sldId id="718"/>
            <p14:sldId id="727"/>
            <p14:sldId id="728"/>
            <p14:sldId id="703"/>
            <p14:sldId id="730"/>
            <p14:sldId id="709"/>
            <p14:sldId id="721"/>
            <p14:sldId id="720"/>
            <p14:sldId id="724"/>
            <p14:sldId id="708"/>
            <p14:sldId id="661"/>
            <p14:sldId id="729"/>
            <p14:sldId id="723"/>
            <p14:sldId id="731"/>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CCFFFF"/>
    <a:srgbClr val="FFCCFF"/>
    <a:srgbClr val="CC99FF"/>
    <a:srgbClr val="005CAF"/>
    <a:srgbClr val="FFCCCC"/>
    <a:srgbClr val="CCFFCC"/>
    <a:srgbClr val="FFFFCC"/>
    <a:srgbClr val="FFFFFF"/>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3" autoAdjust="0"/>
    <p:restoredTop sz="96391" autoAdjust="0"/>
  </p:normalViewPr>
  <p:slideViewPr>
    <p:cSldViewPr>
      <p:cViewPr varScale="1">
        <p:scale>
          <a:sx n="98" d="100"/>
          <a:sy n="98" d="100"/>
        </p:scale>
        <p:origin x="78" y="234"/>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6250757116899"/>
          <c:y val="6.4057739087372098E-2"/>
          <c:w val="0.87790672319806173"/>
          <c:h val="0.76754790001123419"/>
        </c:manualLayout>
      </c:layout>
      <c:barChart>
        <c:barDir val="col"/>
        <c:grouping val="stacked"/>
        <c:varyColors val="0"/>
        <c:ser>
          <c:idx val="0"/>
          <c:order val="0"/>
          <c:tx>
            <c:strRef>
              <c:f>Sheet1!$B$1</c:f>
              <c:strCache>
                <c:ptCount val="1"/>
                <c:pt idx="0">
                  <c:v>系列 1</c:v>
                </c:pt>
              </c:strCache>
            </c:strRef>
          </c:tx>
          <c:spPr>
            <a:solidFill>
              <a:srgbClr val="00B0F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5-D8D0-4306-ACCD-C4D1004DC5B8}"/>
              </c:ext>
            </c:extLst>
          </c:dPt>
          <c:dPt>
            <c:idx val="1"/>
            <c:invertIfNegative val="0"/>
            <c:bubble3D val="0"/>
            <c:spPr>
              <a:solidFill>
                <a:srgbClr val="00B0F0"/>
              </a:solidFill>
              <a:ln>
                <a:noFill/>
              </a:ln>
              <a:effectLst/>
            </c:spPr>
            <c:extLst>
              <c:ext xmlns:c16="http://schemas.microsoft.com/office/drawing/2014/chart" uri="{C3380CC4-5D6E-409C-BE32-E72D297353CC}">
                <c16:uniqueId val="{00000006-D8D0-4306-ACCD-C4D1004DC5B8}"/>
              </c:ext>
            </c:extLst>
          </c:dPt>
          <c:dPt>
            <c:idx val="2"/>
            <c:invertIfNegative val="0"/>
            <c:bubble3D val="0"/>
            <c:spPr>
              <a:solidFill>
                <a:srgbClr val="FFC000"/>
              </a:solidFill>
              <a:ln>
                <a:noFill/>
              </a:ln>
              <a:effectLst/>
            </c:spPr>
            <c:extLst>
              <c:ext xmlns:c16="http://schemas.microsoft.com/office/drawing/2014/chart" uri="{C3380CC4-5D6E-409C-BE32-E72D297353CC}">
                <c16:uniqueId val="{00000000-9087-4098-99B6-8883D403E1E1}"/>
              </c:ext>
            </c:extLst>
          </c:dPt>
          <c:dLbls>
            <c:dLbl>
              <c:idx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5-D8D0-4306-ACCD-C4D1004DC5B8}"/>
                </c:ext>
              </c:extLst>
            </c:dLbl>
            <c:dLbl>
              <c:idx val="1"/>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6-D8D0-4306-ACCD-C4D1004DC5B8}"/>
                </c:ext>
              </c:extLst>
            </c:dLbl>
            <c:dLbl>
              <c:idx val="2"/>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9087-4098-99B6-8883D403E1E1}"/>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大型トラック</c:v>
                </c:pt>
                <c:pt idx="1">
                  <c:v>中小型トラック</c:v>
                </c:pt>
                <c:pt idx="2">
                  <c:v>全産業</c:v>
                </c:pt>
              </c:strCache>
            </c:strRef>
          </c:cat>
          <c:val>
            <c:numRef>
              <c:f>Sheet1!$B$2:$B$6</c:f>
              <c:numCache>
                <c:formatCode>General</c:formatCode>
                <c:ptCount val="3"/>
                <c:pt idx="0">
                  <c:v>49.9</c:v>
                </c:pt>
                <c:pt idx="1">
                  <c:v>47.4</c:v>
                </c:pt>
                <c:pt idx="2">
                  <c:v>43.4</c:v>
                </c:pt>
              </c:numCache>
            </c:numRef>
          </c:val>
          <c:extLst>
            <c:ext xmlns:c16="http://schemas.microsoft.com/office/drawing/2014/chart" uri="{C3380CC4-5D6E-409C-BE32-E72D297353CC}">
              <c16:uniqueId val="{00000000-D8D0-4306-ACCD-C4D1004DC5B8}"/>
            </c:ext>
          </c:extLst>
        </c:ser>
        <c:dLbls>
          <c:dLblPos val="inEnd"/>
          <c:showLegendKey val="0"/>
          <c:showVal val="1"/>
          <c:showCatName val="0"/>
          <c:showSerName val="0"/>
          <c:showPercent val="0"/>
          <c:showBubbleSize val="0"/>
        </c:dLbls>
        <c:gapWidth val="150"/>
        <c:overlap val="100"/>
        <c:axId val="1686865312"/>
        <c:axId val="1686859904"/>
      </c:barChart>
      <c:catAx>
        <c:axId val="168686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1686859904"/>
        <c:crosses val="autoZero"/>
        <c:auto val="1"/>
        <c:lblAlgn val="ctr"/>
        <c:lblOffset val="100"/>
        <c:noMultiLvlLbl val="0"/>
      </c:catAx>
      <c:valAx>
        <c:axId val="1686859904"/>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330" b="0" i="0" u="none" strike="noStrike" kern="1200" baseline="0">
                    <a:solidFill>
                      <a:schemeClr val="tx1"/>
                    </a:solidFill>
                    <a:latin typeface="游ゴシック" panose="020B0400000000000000" pitchFamily="50" charset="-128"/>
                    <a:ea typeface="游ゴシック" panose="020B0400000000000000" pitchFamily="50" charset="-128"/>
                    <a:cs typeface="+mn-cs"/>
                  </a:defRPr>
                </a:pPr>
                <a:r>
                  <a:rPr lang="ja-JP" sz="1200" baseline="0" dirty="0">
                    <a:solidFill>
                      <a:schemeClr val="tx1"/>
                    </a:solidFill>
                    <a:latin typeface="游ゴシック" panose="020B0400000000000000" pitchFamily="50" charset="-128"/>
                    <a:ea typeface="游ゴシック" panose="020B0400000000000000" pitchFamily="50" charset="-128"/>
                  </a:rPr>
                  <a:t>歳</a:t>
                </a:r>
              </a:p>
            </c:rich>
          </c:tx>
          <c:layout>
            <c:manualLayout>
              <c:xMode val="edge"/>
              <c:yMode val="edge"/>
              <c:x val="9.6153846153846159E-3"/>
              <c:y val="0"/>
            </c:manualLayout>
          </c:layout>
          <c:overlay val="0"/>
          <c:spPr>
            <a:noFill/>
            <a:ln>
              <a:noFill/>
            </a:ln>
            <a:effectLst/>
          </c:spPr>
          <c:txPr>
            <a:bodyPr rot="0" spcFirstLastPara="1" vertOverflow="ellipsis" vert="eaVert" wrap="square" anchor="ctr" anchorCtr="1"/>
            <a:lstStyle/>
            <a:p>
              <a:pPr>
                <a:defRPr sz="1330" b="0" i="0" u="none" strike="noStrike" kern="1200" baseline="0">
                  <a:solidFill>
                    <a:schemeClr val="tx1"/>
                  </a:solidFill>
                  <a:latin typeface="游ゴシック" panose="020B0400000000000000" pitchFamily="50" charset="-128"/>
                  <a:ea typeface="游ゴシック" panose="020B0400000000000000"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游ゴシック" panose="020B0400000000000000" pitchFamily="50" charset="-128"/>
                <a:ea typeface="游ゴシック" panose="020B0400000000000000" pitchFamily="50" charset="-128"/>
                <a:cs typeface="+mn-cs"/>
              </a:defRPr>
            </a:pPr>
            <a:endParaRPr lang="ja-JP"/>
          </a:p>
        </c:txPr>
        <c:crossAx val="168686531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baseline="0">
          <a:latin typeface="ＭＳ ゴシック" panose="020B0609070205080204" pitchFamily="49" charset="-128"/>
          <a:ea typeface="ＭＳ ゴシック" panose="020B0609070205080204" pitchFamily="49"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sz="1600" dirty="0">
                <a:latin typeface="メイリオ" panose="020B0604030504040204" pitchFamily="50" charset="-128"/>
                <a:ea typeface="メイリオ" panose="020B0604030504040204" pitchFamily="50" charset="-128"/>
              </a:rPr>
              <a:t>平均年齢の比較</a:t>
            </a:r>
            <a:endParaRPr lang="en-US" sz="1600" dirty="0">
              <a:latin typeface="メイリオ" panose="020B0604030504040204" pitchFamily="50" charset="-128"/>
              <a:ea typeface="メイリオ" panose="020B0604030504040204" pitchFamily="50" charset="-128"/>
            </a:endParaRPr>
          </a:p>
        </c:rich>
      </c:tx>
      <c:layout>
        <c:manualLayout>
          <c:xMode val="edge"/>
          <c:yMode val="edge"/>
          <c:x val="0.3923076923076923"/>
          <c:y val="0.1193086389094022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0670866141732285"/>
          <c:y val="0.21164315076102655"/>
          <c:w val="0.87790672319806173"/>
          <c:h val="0.63835635909735522"/>
        </c:manualLayout>
      </c:layout>
      <c:barChart>
        <c:barDir val="col"/>
        <c:grouping val="stacked"/>
        <c:varyColors val="0"/>
        <c:ser>
          <c:idx val="0"/>
          <c:order val="0"/>
          <c:tx>
            <c:strRef>
              <c:f>Sheet1!$B$1</c:f>
              <c:strCache>
                <c:ptCount val="1"/>
                <c:pt idx="0">
                  <c:v>系列 1</c:v>
                </c:pt>
              </c:strCache>
            </c:strRef>
          </c:tx>
          <c:spPr>
            <a:solidFill>
              <a:srgbClr val="00B0F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8792-4729-9185-FB2721458E46}"/>
              </c:ext>
            </c:extLst>
          </c:dPt>
          <c:dPt>
            <c:idx val="1"/>
            <c:invertIfNegative val="0"/>
            <c:bubble3D val="0"/>
            <c:spPr>
              <a:solidFill>
                <a:srgbClr val="00B0F0"/>
              </a:solidFill>
              <a:ln>
                <a:noFill/>
              </a:ln>
              <a:effectLst/>
            </c:spPr>
            <c:extLst>
              <c:ext xmlns:c16="http://schemas.microsoft.com/office/drawing/2014/chart" uri="{C3380CC4-5D6E-409C-BE32-E72D297353CC}">
                <c16:uniqueId val="{00000003-8792-4729-9185-FB2721458E46}"/>
              </c:ext>
            </c:extLst>
          </c:dPt>
          <c:dPt>
            <c:idx val="2"/>
            <c:invertIfNegative val="0"/>
            <c:bubble3D val="0"/>
            <c:spPr>
              <a:solidFill>
                <a:srgbClr val="FFC000"/>
              </a:solidFill>
              <a:ln>
                <a:noFill/>
              </a:ln>
              <a:effectLst/>
            </c:spPr>
            <c:extLst>
              <c:ext xmlns:c16="http://schemas.microsoft.com/office/drawing/2014/chart" uri="{C3380CC4-5D6E-409C-BE32-E72D297353CC}">
                <c16:uniqueId val="{00000009-8792-4729-9185-FB2721458E46}"/>
              </c:ext>
            </c:extLst>
          </c:dPt>
          <c:dLbls>
            <c:dLbl>
              <c:idx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8792-4729-9185-FB2721458E46}"/>
                </c:ext>
              </c:extLst>
            </c:dLbl>
            <c:dLbl>
              <c:idx val="1"/>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3-8792-4729-9185-FB2721458E46}"/>
                </c:ext>
              </c:extLst>
            </c:dLbl>
            <c:dLbl>
              <c:idx val="2"/>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9-8792-4729-9185-FB2721458E46}"/>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大型トラック</c:v>
                </c:pt>
                <c:pt idx="1">
                  <c:v>中小型トラック</c:v>
                </c:pt>
                <c:pt idx="2">
                  <c:v>全産業</c:v>
                </c:pt>
              </c:strCache>
            </c:strRef>
          </c:cat>
          <c:val>
            <c:numRef>
              <c:f>Sheet1!$B$2:$B$6</c:f>
              <c:numCache>
                <c:formatCode>General</c:formatCode>
                <c:ptCount val="3"/>
                <c:pt idx="0">
                  <c:v>40.299999999999997</c:v>
                </c:pt>
                <c:pt idx="1">
                  <c:v>36.200000000000003</c:v>
                </c:pt>
                <c:pt idx="2">
                  <c:v>38.200000000000003</c:v>
                </c:pt>
              </c:numCache>
            </c:numRef>
          </c:val>
          <c:extLst>
            <c:ext xmlns:c16="http://schemas.microsoft.com/office/drawing/2014/chart" uri="{C3380CC4-5D6E-409C-BE32-E72D297353CC}">
              <c16:uniqueId val="{0000000A-8792-4729-9185-FB2721458E46}"/>
            </c:ext>
          </c:extLst>
        </c:ser>
        <c:dLbls>
          <c:dLblPos val="inEnd"/>
          <c:showLegendKey val="0"/>
          <c:showVal val="1"/>
          <c:showCatName val="0"/>
          <c:showSerName val="0"/>
          <c:showPercent val="0"/>
          <c:showBubbleSize val="0"/>
        </c:dLbls>
        <c:gapWidth val="150"/>
        <c:overlap val="100"/>
        <c:axId val="1686865312"/>
        <c:axId val="1686859904"/>
      </c:barChart>
      <c:catAx>
        <c:axId val="1686865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97"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1686859904"/>
        <c:crosses val="autoZero"/>
        <c:auto val="1"/>
        <c:lblAlgn val="ctr"/>
        <c:lblOffset val="100"/>
        <c:noMultiLvlLbl val="0"/>
      </c:catAx>
      <c:valAx>
        <c:axId val="1686859904"/>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33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r>
                  <a:rPr lang="ja-JP" sz="1200" baseline="0" dirty="0">
                    <a:solidFill>
                      <a:schemeClr val="tx1"/>
                    </a:solidFill>
                    <a:latin typeface="游ゴシック" panose="020B0400000000000000" pitchFamily="50" charset="-128"/>
                    <a:ea typeface="游ゴシック" panose="020B0400000000000000" pitchFamily="50" charset="-128"/>
                  </a:rPr>
                  <a:t>歳</a:t>
                </a:r>
              </a:p>
            </c:rich>
          </c:tx>
          <c:layout>
            <c:manualLayout>
              <c:xMode val="edge"/>
              <c:yMode val="edge"/>
              <c:x val="1.1538461538461539E-2"/>
              <c:y val="0.16320572224001254"/>
            </c:manualLayout>
          </c:layout>
          <c:overlay val="0"/>
          <c:spPr>
            <a:noFill/>
            <a:ln>
              <a:noFill/>
            </a:ln>
            <a:effectLst/>
          </c:spPr>
          <c:txPr>
            <a:bodyPr rot="0" spcFirstLastPara="1" vertOverflow="ellipsis" vert="eaVert" wrap="square" anchor="ctr" anchorCtr="1"/>
            <a:lstStyle/>
            <a:p>
              <a:pPr>
                <a:defRPr sz="133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游ゴシック" panose="020B0400000000000000" pitchFamily="50" charset="-128"/>
                <a:ea typeface="游ゴシック" panose="020B0400000000000000" pitchFamily="50" charset="-128"/>
                <a:cs typeface="+mn-cs"/>
              </a:defRPr>
            </a:pPr>
            <a:endParaRPr lang="ja-JP"/>
          </a:p>
        </c:txPr>
        <c:crossAx val="168686531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baseline="0">
          <a:latin typeface="ＭＳ ゴシック" panose="020B0609070205080204" pitchFamily="49" charset="-128"/>
          <a:ea typeface="ＭＳ ゴシック" panose="020B0609070205080204" pitchFamily="49"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1月の拘束時間</c:v>
                </c:pt>
              </c:strCache>
            </c:strRef>
          </c:tx>
          <c:spPr>
            <a:solidFill>
              <a:srgbClr val="CC99FF"/>
            </a:solidFill>
            <a:ln w="9525">
              <a:solidFill>
                <a:srgbClr val="00B0F0"/>
              </a:solidFill>
            </a:ln>
            <a:effectLst/>
          </c:spPr>
          <c:invertIfNegative val="0"/>
          <c:dLbls>
            <c:dLbl>
              <c:idx val="7"/>
              <c:layout>
                <c:manualLayout>
                  <c:x val="-1.399980179808163E-3"/>
                  <c:y val="4.6261092872786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7C-45D2-A0A0-EC2798D1EC9B}"/>
                </c:ext>
              </c:extLst>
            </c:dLbl>
            <c:dLbl>
              <c:idx val="10"/>
              <c:layout>
                <c:manualLayout>
                  <c:x val="-1.0266402720232905E-16"/>
                  <c:y val="4.6261092872786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7C-45D2-A0A0-EC2798D1EC9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４月</c:v>
                </c:pt>
                <c:pt idx="1">
                  <c:v>５月</c:v>
                </c:pt>
                <c:pt idx="2">
                  <c:v>６月</c:v>
                </c:pt>
                <c:pt idx="3">
                  <c:v>７月</c:v>
                </c:pt>
                <c:pt idx="4">
                  <c:v>８月</c:v>
                </c:pt>
                <c:pt idx="5">
                  <c:v>９月</c:v>
                </c:pt>
                <c:pt idx="6">
                  <c:v>10月</c:v>
                </c:pt>
                <c:pt idx="7">
                  <c:v>11月</c:v>
                </c:pt>
                <c:pt idx="8">
                  <c:v>12月</c:v>
                </c:pt>
                <c:pt idx="9">
                  <c:v>１月</c:v>
                </c:pt>
                <c:pt idx="10">
                  <c:v>2月</c:v>
                </c:pt>
                <c:pt idx="11">
                  <c:v>3月</c:v>
                </c:pt>
              </c:strCache>
            </c:strRef>
          </c:cat>
          <c:val>
            <c:numRef>
              <c:f>Sheet1!$B$2:$B$13</c:f>
              <c:numCache>
                <c:formatCode>General</c:formatCode>
                <c:ptCount val="12"/>
                <c:pt idx="0">
                  <c:v>270</c:v>
                </c:pt>
                <c:pt idx="1">
                  <c:v>274</c:v>
                </c:pt>
                <c:pt idx="2">
                  <c:v>270</c:v>
                </c:pt>
                <c:pt idx="3">
                  <c:v>260</c:v>
                </c:pt>
                <c:pt idx="4">
                  <c:v>265</c:v>
                </c:pt>
                <c:pt idx="5">
                  <c:v>265</c:v>
                </c:pt>
                <c:pt idx="6">
                  <c:v>284</c:v>
                </c:pt>
                <c:pt idx="7">
                  <c:v>280</c:v>
                </c:pt>
                <c:pt idx="8">
                  <c:v>284</c:v>
                </c:pt>
                <c:pt idx="9">
                  <c:v>284</c:v>
                </c:pt>
                <c:pt idx="10">
                  <c:v>280</c:v>
                </c:pt>
                <c:pt idx="11">
                  <c:v>284</c:v>
                </c:pt>
              </c:numCache>
            </c:numRef>
          </c:val>
          <c:extLst>
            <c:ext xmlns:c16="http://schemas.microsoft.com/office/drawing/2014/chart" uri="{C3380CC4-5D6E-409C-BE32-E72D297353CC}">
              <c16:uniqueId val="{00000000-EF7C-45D2-A0A0-EC2798D1EC9B}"/>
            </c:ext>
          </c:extLst>
        </c:ser>
        <c:dLbls>
          <c:showLegendKey val="0"/>
          <c:showVal val="0"/>
          <c:showCatName val="0"/>
          <c:showSerName val="0"/>
          <c:showPercent val="0"/>
          <c:showBubbleSize val="0"/>
        </c:dLbls>
        <c:gapWidth val="211"/>
        <c:overlap val="-27"/>
        <c:axId val="297219839"/>
        <c:axId val="297219007"/>
      </c:barChart>
      <c:catAx>
        <c:axId val="297219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297219007"/>
        <c:crosses val="autoZero"/>
        <c:auto val="1"/>
        <c:lblAlgn val="ctr"/>
        <c:lblOffset val="100"/>
        <c:noMultiLvlLbl val="0"/>
      </c:catAx>
      <c:valAx>
        <c:axId val="297219007"/>
        <c:scaling>
          <c:orientation val="minMax"/>
        </c:scaling>
        <c:delete val="1"/>
        <c:axPos val="l"/>
        <c:numFmt formatCode="General" sourceLinked="1"/>
        <c:majorTickMark val="none"/>
        <c:minorTickMark val="none"/>
        <c:tickLblPos val="nextTo"/>
        <c:crossAx val="2972198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015552436362057E-2"/>
          <c:y val="9.5809669365668093E-2"/>
          <c:w val="0.96996889512727591"/>
          <c:h val="0.73024940690308893"/>
        </c:manualLayout>
      </c:layout>
      <c:barChart>
        <c:barDir val="col"/>
        <c:grouping val="clustered"/>
        <c:varyColors val="0"/>
        <c:ser>
          <c:idx val="0"/>
          <c:order val="0"/>
          <c:tx>
            <c:strRef>
              <c:f>Sheet1!$E$1</c:f>
              <c:strCache>
                <c:ptCount val="1"/>
                <c:pt idx="0">
                  <c:v>1月の拘束時間</c:v>
                </c:pt>
              </c:strCache>
            </c:strRef>
          </c:tx>
          <c:spPr>
            <a:solidFill>
              <a:srgbClr val="CCFFFF"/>
            </a:solidFill>
            <a:ln>
              <a:solidFill>
                <a:srgbClr val="00B0F0"/>
              </a:solidFill>
            </a:ln>
            <a:effectLst/>
          </c:spPr>
          <c:invertIfNegative val="0"/>
          <c:dLbls>
            <c:dLbl>
              <c:idx val="7"/>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ED-4B01-9246-A39182FC0584}"/>
                </c:ext>
              </c:extLst>
            </c:dLbl>
            <c:dLbl>
              <c:idx val="8"/>
              <c:layout>
                <c:manualLayout>
                  <c:x val="2.7301004429749194E-3"/>
                  <c:y val="2.2543451615451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03-42D4-A025-C9D697DBE83B}"/>
                </c:ext>
              </c:extLst>
            </c:dLbl>
            <c:dLbl>
              <c:idx val="9"/>
              <c:layout>
                <c:manualLayout>
                  <c:x val="4.0951506644622791E-3"/>
                  <c:y val="3.3815177423176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03-42D4-A025-C9D697DBE83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Sheet1!$D$2:$D$13</c:f>
              <c:strCache>
                <c:ptCount val="12"/>
                <c:pt idx="0">
                  <c:v>４月</c:v>
                </c:pt>
                <c:pt idx="1">
                  <c:v>５月</c:v>
                </c:pt>
                <c:pt idx="2">
                  <c:v>６月</c:v>
                </c:pt>
                <c:pt idx="3">
                  <c:v>７月</c:v>
                </c:pt>
                <c:pt idx="4">
                  <c:v>８月</c:v>
                </c:pt>
                <c:pt idx="5">
                  <c:v>９月</c:v>
                </c:pt>
                <c:pt idx="6">
                  <c:v>10月</c:v>
                </c:pt>
                <c:pt idx="7">
                  <c:v>11月</c:v>
                </c:pt>
                <c:pt idx="8">
                  <c:v>12月</c:v>
                </c:pt>
                <c:pt idx="9">
                  <c:v>１月</c:v>
                </c:pt>
                <c:pt idx="10">
                  <c:v>2月</c:v>
                </c:pt>
                <c:pt idx="11">
                  <c:v>3月</c:v>
                </c:pt>
              </c:strCache>
            </c:strRef>
          </c:cat>
          <c:val>
            <c:numRef>
              <c:f>Sheet1!$E$2:$E$13</c:f>
              <c:numCache>
                <c:formatCode>General</c:formatCode>
                <c:ptCount val="12"/>
                <c:pt idx="0">
                  <c:v>290</c:v>
                </c:pt>
                <c:pt idx="1">
                  <c:v>290</c:v>
                </c:pt>
                <c:pt idx="2">
                  <c:v>290</c:v>
                </c:pt>
                <c:pt idx="3">
                  <c:v>280</c:v>
                </c:pt>
                <c:pt idx="4">
                  <c:v>270</c:v>
                </c:pt>
                <c:pt idx="5">
                  <c:v>260</c:v>
                </c:pt>
                <c:pt idx="6">
                  <c:v>270</c:v>
                </c:pt>
                <c:pt idx="7">
                  <c:v>310</c:v>
                </c:pt>
                <c:pt idx="8">
                  <c:v>300</c:v>
                </c:pt>
                <c:pt idx="9">
                  <c:v>300</c:v>
                </c:pt>
                <c:pt idx="10">
                  <c:v>264</c:v>
                </c:pt>
                <c:pt idx="11">
                  <c:v>276</c:v>
                </c:pt>
              </c:numCache>
            </c:numRef>
          </c:val>
          <c:extLst>
            <c:ext xmlns:c16="http://schemas.microsoft.com/office/drawing/2014/chart" uri="{C3380CC4-5D6E-409C-BE32-E72D297353CC}">
              <c16:uniqueId val="{00000000-4FED-4B01-9246-A39182FC0584}"/>
            </c:ext>
          </c:extLst>
        </c:ser>
        <c:dLbls>
          <c:showLegendKey val="0"/>
          <c:showVal val="0"/>
          <c:showCatName val="0"/>
          <c:showSerName val="0"/>
          <c:showPercent val="0"/>
          <c:showBubbleSize val="0"/>
        </c:dLbls>
        <c:gapWidth val="219"/>
        <c:overlap val="-27"/>
        <c:axId val="461568831"/>
        <c:axId val="461558847"/>
      </c:barChart>
      <c:catAx>
        <c:axId val="46156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crossAx val="461558847"/>
        <c:crosses val="autoZero"/>
        <c:auto val="1"/>
        <c:lblAlgn val="ctr"/>
        <c:lblOffset val="100"/>
        <c:noMultiLvlLbl val="0"/>
      </c:catAx>
      <c:valAx>
        <c:axId val="461558847"/>
        <c:scaling>
          <c:orientation val="minMax"/>
          <c:max val="310"/>
        </c:scaling>
        <c:delete val="1"/>
        <c:axPos val="l"/>
        <c:numFmt formatCode="General" sourceLinked="1"/>
        <c:majorTickMark val="none"/>
        <c:minorTickMark val="none"/>
        <c:tickLblPos val="nextTo"/>
        <c:crossAx val="4615688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2023/6/5</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2023/6/5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27528F-258D-4FFF-8419-ED79B665EA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2487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1795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2714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29</a:t>
            </a:fld>
            <a:endParaRPr kumimoji="1" lang="ja-JP" altLang="en-US"/>
          </a:p>
        </p:txBody>
      </p:sp>
    </p:spTree>
    <p:extLst>
      <p:ext uri="{BB962C8B-B14F-4D97-AF65-F5344CB8AC3E}">
        <p14:creationId xmlns:p14="http://schemas.microsoft.com/office/powerpoint/2010/main" val="54109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8448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93077" y="2239963"/>
            <a:ext cx="6158574" cy="633730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016751" y="2239963"/>
            <a:ext cx="6158574" cy="633730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23067168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16286960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41234503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19661929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10179513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22900675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28817835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55623" y="384175"/>
            <a:ext cx="3119702" cy="819308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93076" y="384175"/>
            <a:ext cx="9197446" cy="819308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6236405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24590655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528691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010437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30155"/>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18613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04321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246962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3115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0420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2859960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dirty="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dirty="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dirty="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73457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30155"/>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22696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668575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0748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AA537D2-0A83-4CD9-9E7F-1ACCB4CC00CB}" type="datetime1">
              <a:rPr lang="ja-JP" altLang="en-US"/>
              <a:pPr>
                <a:defRPr/>
              </a:pPr>
              <a:t>2023/6/5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5375DC9-50F0-4CB8-B98D-3BA464343F03}" type="slidenum">
              <a:rPr lang="ja-JP" altLang="en-US"/>
              <a:pPr>
                <a:defRPr/>
              </a:pPr>
              <a:t>‹#›</a:t>
            </a:fld>
            <a:endParaRPr lang="ja-JP" altLang="en-US"/>
          </a:p>
        </p:txBody>
      </p:sp>
    </p:spTree>
    <p:extLst>
      <p:ext uri="{BB962C8B-B14F-4D97-AF65-F5344CB8AC3E}">
        <p14:creationId xmlns:p14="http://schemas.microsoft.com/office/powerpoint/2010/main" val="41646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069691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377536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918496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4261971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815741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78880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4236770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4196515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023231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771561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574471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3087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3000762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770714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547417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09221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185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189526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67903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463055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3825885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3553635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6464910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8075734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30155"/>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2176919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93767971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413388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00090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841433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904427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381514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4118498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8898296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3164876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36488519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13038394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1506139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78191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291330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3246929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1057214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33552365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2733687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93077" y="2239963"/>
            <a:ext cx="6158574" cy="633730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016751" y="2239963"/>
            <a:ext cx="6158574" cy="633730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4026989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37005985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14817370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24238326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23885042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4180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15757433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55623" y="384175"/>
            <a:ext cx="3119702" cy="819308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93076" y="384175"/>
            <a:ext cx="9197446" cy="819308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39795683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9824697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8933831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048767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594721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104598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5265347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61174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4116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9602300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8100414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9499641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6877124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9"/>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47547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33092063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5344140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6826103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009268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56359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085138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8407079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1933634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9986321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034009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7960502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828497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9"/>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47547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22732340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19999494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37448115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359428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610577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83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03525621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345694674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76"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D22-17B9-4199-A37A-8474652DC698}" type="slidenum">
              <a:rPr kumimoji="1" lang="ja-JP" altLang="en-US" smtClean="0"/>
              <a:t>‹#›</a:t>
            </a:fld>
            <a:endParaRPr kumimoji="1" lang="ja-JP" altLang="en-US"/>
          </a:p>
        </p:txBody>
      </p:sp>
    </p:spTree>
    <p:extLst>
      <p:ext uri="{BB962C8B-B14F-4D97-AF65-F5344CB8AC3E}">
        <p14:creationId xmlns:p14="http://schemas.microsoft.com/office/powerpoint/2010/main" val="226327098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7"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276090905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3691544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6938444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565E6F3D-1A7D-4EEA-8692-C51E4CC1F358}" type="slidenum">
              <a:rPr kumimoji="1" lang="ja-JP" altLang="en-US" smtClean="0"/>
              <a:t>‹#›</a:t>
            </a:fld>
            <a:endParaRPr kumimoji="1" lang="ja-JP" altLang="en-US"/>
          </a:p>
        </p:txBody>
      </p:sp>
    </p:spTree>
    <p:extLst>
      <p:ext uri="{BB962C8B-B14F-4D97-AF65-F5344CB8AC3E}">
        <p14:creationId xmlns:p14="http://schemas.microsoft.com/office/powerpoint/2010/main" val="135922551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image" Target="../media/image1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ctrTitle"/>
          </p:nvPr>
        </p:nvSpPr>
        <p:spPr>
          <a:xfrm>
            <a:off x="996951" y="893764"/>
            <a:ext cx="8062913" cy="1470025"/>
          </a:xfrm>
        </p:spPr>
        <p:txBody>
          <a:bodyPr/>
          <a:lstStyle/>
          <a:p>
            <a:pPr eaLnBrk="1" hangingPunct="1"/>
            <a:r>
              <a:rPr lang="ja-JP" altLang="ja-JP" smtClean="0"/>
              <a:t>建設業経営首脳者労働災害防止説明会</a:t>
            </a:r>
            <a:r>
              <a:rPr lang="ja-JP" altLang="en-US" smtClean="0"/>
              <a:t>（トップセミナー）</a:t>
            </a:r>
            <a:endParaRPr lang="ja-JP" altLang="en-US" sz="6000"/>
          </a:p>
        </p:txBody>
      </p:sp>
      <p:sp>
        <p:nvSpPr>
          <p:cNvPr id="3" name="サブタイトル 2"/>
          <p:cNvSpPr>
            <a:spLocks noGrp="1"/>
          </p:cNvSpPr>
          <p:nvPr>
            <p:ph type="subTitle" idx="1"/>
          </p:nvPr>
        </p:nvSpPr>
        <p:spPr>
          <a:xfrm>
            <a:off x="1835944" y="2606898"/>
            <a:ext cx="6400800" cy="2089150"/>
          </a:xfrm>
        </p:spPr>
        <p:txBody>
          <a:bodyPr rtlCol="0">
            <a:normAutofit/>
          </a:bodyPr>
          <a:lstStyle/>
          <a:p>
            <a:pPr>
              <a:spcAft>
                <a:spcPts val="0"/>
              </a:spcAft>
              <a:defRPr/>
            </a:pPr>
            <a:r>
              <a:rPr lang="ja-JP" altLang="en-US" sz="4400" dirty="0"/>
              <a:t>小樽労働基準監督署</a:t>
            </a:r>
            <a:endParaRPr lang="en-US" altLang="ja-JP" sz="4400" dirty="0"/>
          </a:p>
          <a:p>
            <a:pPr>
              <a:spcAft>
                <a:spcPts val="0"/>
              </a:spcAft>
              <a:defRPr/>
            </a:pPr>
            <a:r>
              <a:rPr lang="ja-JP" altLang="en-US" sz="4400" dirty="0"/>
              <a:t>倶知安支署</a:t>
            </a:r>
          </a:p>
        </p:txBody>
      </p:sp>
      <p:sp>
        <p:nvSpPr>
          <p:cNvPr id="614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solidFill>
                  <a:srgbClr val="898989"/>
                </a:solidFill>
                <a:latin typeface="Arial" panose="020B0604020202020204" pitchFamily="34" charset="0"/>
              </a:rPr>
              <a:t>１</a:t>
            </a:r>
          </a:p>
        </p:txBody>
      </p:sp>
      <p:sp>
        <p:nvSpPr>
          <p:cNvPr id="6149" name="タイトル 1"/>
          <p:cNvSpPr txBox="1">
            <a:spLocks/>
          </p:cNvSpPr>
          <p:nvPr/>
        </p:nvSpPr>
        <p:spPr bwMode="auto">
          <a:xfrm>
            <a:off x="1004888" y="2667001"/>
            <a:ext cx="80629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3600"/>
          </a:p>
        </p:txBody>
      </p:sp>
      <p:sp>
        <p:nvSpPr>
          <p:cNvPr id="6150" name="タイトル 1"/>
          <p:cNvSpPr txBox="1">
            <a:spLocks/>
          </p:cNvSpPr>
          <p:nvPr/>
        </p:nvSpPr>
        <p:spPr bwMode="auto">
          <a:xfrm>
            <a:off x="914400" y="1083809"/>
            <a:ext cx="84963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dirty="0"/>
              <a:t>日時：令和</a:t>
            </a:r>
            <a:r>
              <a:rPr lang="ja-JP" altLang="en-US" dirty="0" smtClean="0"/>
              <a:t>５年６月</a:t>
            </a:r>
            <a:r>
              <a:rPr lang="en-US" altLang="ja-JP" dirty="0" smtClean="0"/>
              <a:t>2</a:t>
            </a:r>
            <a:r>
              <a:rPr lang="en-US" altLang="ja-JP" dirty="0"/>
              <a:t>8</a:t>
            </a:r>
            <a:r>
              <a:rPr lang="ja-JP" altLang="en-US" dirty="0" smtClean="0"/>
              <a:t>日</a:t>
            </a:r>
            <a:r>
              <a:rPr lang="ja-JP" altLang="en-US" dirty="0"/>
              <a:t>（水）</a:t>
            </a:r>
            <a:r>
              <a:rPr lang="ja-JP" altLang="en-US" dirty="0" smtClean="0"/>
              <a:t>午前</a:t>
            </a:r>
            <a:r>
              <a:rPr lang="ja-JP" altLang="en-US" dirty="0"/>
              <a:t>９</a:t>
            </a:r>
            <a:r>
              <a:rPr lang="ja-JP" altLang="en-US" dirty="0" smtClean="0"/>
              <a:t>時</a:t>
            </a:r>
            <a:r>
              <a:rPr lang="en-US" altLang="ja-JP" dirty="0"/>
              <a:t>30</a:t>
            </a:r>
            <a:r>
              <a:rPr lang="ja-JP" altLang="en-US" dirty="0"/>
              <a:t>分から</a:t>
            </a:r>
            <a:endParaRPr lang="ja-JP" altLang="en-US" sz="4400" dirty="0"/>
          </a:p>
        </p:txBody>
      </p:sp>
    </p:spTree>
    <p:extLst>
      <p:ext uri="{BB962C8B-B14F-4D97-AF65-F5344CB8AC3E}">
        <p14:creationId xmlns:p14="http://schemas.microsoft.com/office/powerpoint/2010/main" val="4172151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a:xfrm>
            <a:off x="0" y="0"/>
            <a:ext cx="9906000" cy="827128"/>
          </a:xfrm>
        </p:spPr>
        <p:txBody>
          <a:bodyPr vert="horz" lIns="95782" tIns="47891" rIns="95782" bIns="47891" rtlCol="0" anchor="ctr">
            <a:normAutofit/>
          </a:bodyPr>
          <a:lstStyle/>
          <a:p>
            <a:pPr algn="ctr"/>
            <a:r>
              <a:rPr lang="ja-JP" altLang="en-US" sz="2400" b="1" spc="272" dirty="0">
                <a:solidFill>
                  <a:schemeClr val="lt1"/>
                </a:solidFill>
                <a:latin typeface="ＭＳ ゴシック" panose="020B0609070205080204" pitchFamily="49" charset="-128"/>
                <a:ea typeface="ＭＳ ゴシック" panose="020B0609070205080204" pitchFamily="49" charset="-128"/>
                <a:cs typeface="+mn-cs"/>
              </a:rPr>
              <a:t>脳・心臓疾患の業種別・職種別支給決定件数</a:t>
            </a:r>
          </a:p>
        </p:txBody>
      </p:sp>
      <p:graphicFrame>
        <p:nvGraphicFramePr>
          <p:cNvPr id="6" name="表 5"/>
          <p:cNvGraphicFramePr>
            <a:graphicFrameLocks noGrp="1"/>
          </p:cNvGraphicFramePr>
          <p:nvPr>
            <p:extLst>
              <p:ext uri="{D42A27DB-BD31-4B8C-83A1-F6EECF244321}">
                <p14:modId xmlns:p14="http://schemas.microsoft.com/office/powerpoint/2010/main" val="3796064907"/>
              </p:ext>
            </p:extLst>
          </p:nvPr>
        </p:nvGraphicFramePr>
        <p:xfrm>
          <a:off x="3747000" y="1967152"/>
          <a:ext cx="2412000" cy="2016000"/>
        </p:xfrm>
        <a:graphic>
          <a:graphicData uri="http://schemas.openxmlformats.org/drawingml/2006/table">
            <a:tbl>
              <a:tblPr>
                <a:tableStyleId>{5C22544A-7EE6-4342-B048-85BDC9FD1C3A}</a:tableStyleId>
              </a:tblPr>
              <a:tblGrid>
                <a:gridCol w="1188000">
                  <a:extLst>
                    <a:ext uri="{9D8B030D-6E8A-4147-A177-3AD203B41FA5}">
                      <a16:colId xmlns:a16="http://schemas.microsoft.com/office/drawing/2014/main" val="1487388206"/>
                    </a:ext>
                  </a:extLst>
                </a:gridCol>
                <a:gridCol w="1224000">
                  <a:extLst>
                    <a:ext uri="{9D8B030D-6E8A-4147-A177-3AD203B41FA5}">
                      <a16:colId xmlns:a16="http://schemas.microsoft.com/office/drawing/2014/main" val="4294446540"/>
                    </a:ext>
                  </a:extLst>
                </a:gridCol>
              </a:tblGrid>
              <a:tr h="504000">
                <a:tc>
                  <a:txBody>
                    <a:bodyPr/>
                    <a:lstStyle/>
                    <a:p>
                      <a:pPr algn="ct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EDFE1"/>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rPr>
                        <a:t>脳・心臓</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疾患</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FE1"/>
                    </a:solidFill>
                  </a:tcPr>
                </a:tc>
                <a:extLst>
                  <a:ext uri="{0D108BD9-81ED-4DB2-BD59-A6C34878D82A}">
                    <a16:rowId xmlns:a16="http://schemas.microsoft.com/office/drawing/2014/main" val="1901227911"/>
                  </a:ext>
                </a:extLst>
              </a:tr>
              <a:tr h="504000">
                <a:tc>
                  <a:txBody>
                    <a:bodyPr/>
                    <a:lstStyle/>
                    <a:p>
                      <a:pPr algn="ctr"/>
                      <a:r>
                        <a:rPr kumimoji="1" lang="ja-JP" altLang="en-US" sz="1100" dirty="0" smtClean="0">
                          <a:latin typeface="メイリオ" panose="020B0604030504040204" pitchFamily="50" charset="-128"/>
                          <a:ea typeface="メイリオ" panose="020B0604030504040204" pitchFamily="50" charset="-128"/>
                        </a:rPr>
                        <a:t>道路貨物運送業</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FE1"/>
                    </a:solidFill>
                  </a:tcPr>
                </a:tc>
                <a:tc>
                  <a:txBody>
                    <a:bodyPr/>
                    <a:lstStyle/>
                    <a:p>
                      <a:pPr algn="ctr"/>
                      <a:r>
                        <a:rPr kumimoji="1" lang="ja-JP" altLang="en-US" sz="1100" b="1" dirty="0" smtClean="0">
                          <a:solidFill>
                            <a:srgbClr val="FF0000"/>
                          </a:solidFill>
                          <a:latin typeface="メイリオ" panose="020B0604030504040204" pitchFamily="50" charset="-128"/>
                          <a:ea typeface="メイリオ" panose="020B0604030504040204" pitchFamily="50" charset="-128"/>
                        </a:rPr>
                        <a:t>２８</a:t>
                      </a:r>
                      <a:r>
                        <a:rPr kumimoji="1" lang="en-US" altLang="ja-JP" sz="1100" b="1" dirty="0" smtClean="0">
                          <a:solidFill>
                            <a:srgbClr val="FF0000"/>
                          </a:solidFill>
                          <a:latin typeface="メイリオ" panose="020B0604030504040204" pitchFamily="50" charset="-128"/>
                          <a:ea typeface="メイリオ" panose="020B0604030504040204" pitchFamily="50" charset="-128"/>
                        </a:rPr>
                        <a:t>.</a:t>
                      </a:r>
                      <a:r>
                        <a:rPr kumimoji="1" lang="ja-JP" altLang="en-US" sz="1100" b="1" dirty="0" smtClean="0">
                          <a:solidFill>
                            <a:srgbClr val="FF0000"/>
                          </a:solidFill>
                          <a:latin typeface="メイリオ" panose="020B0604030504040204" pitchFamily="50" charset="-128"/>
                          <a:ea typeface="メイリオ" panose="020B0604030504040204" pitchFamily="50" charset="-128"/>
                        </a:rPr>
                        <a:t>３％</a:t>
                      </a:r>
                      <a:endParaRPr kumimoji="1" lang="en-US" altLang="ja-JP" sz="1100" b="1" dirty="0" smtClean="0">
                        <a:solidFill>
                          <a:srgbClr val="FF0000"/>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（５５件）</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808198"/>
                  </a:ext>
                </a:extLst>
              </a:tr>
              <a:tr h="504000">
                <a:tc>
                  <a:txBody>
                    <a:bodyP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道路旅客運送業</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FE1"/>
                    </a:solidFill>
                  </a:tcPr>
                </a:tc>
                <a:tc>
                  <a:txBody>
                    <a:bodyPr/>
                    <a:lstStyle/>
                    <a:p>
                      <a:pPr algn="ctr"/>
                      <a:r>
                        <a:rPr kumimoji="1" lang="ja-JP" altLang="en-US" sz="1100" b="0" dirty="0" smtClean="0">
                          <a:solidFill>
                            <a:schemeClr val="tx1"/>
                          </a:solidFill>
                          <a:latin typeface="メイリオ" panose="020B0604030504040204" pitchFamily="50" charset="-128"/>
                          <a:ea typeface="メイリオ" panose="020B0604030504040204" pitchFamily="50" charset="-128"/>
                        </a:rPr>
                        <a:t>１</a:t>
                      </a:r>
                      <a:r>
                        <a:rPr kumimoji="1" lang="en-US" altLang="ja-JP" sz="1100" b="0" dirty="0" smtClean="0">
                          <a:solidFill>
                            <a:schemeClr val="tx1"/>
                          </a:solidFill>
                          <a:latin typeface="メイリオ" panose="020B0604030504040204" pitchFamily="50" charset="-128"/>
                          <a:ea typeface="メイリオ" panose="020B0604030504040204" pitchFamily="50" charset="-128"/>
                        </a:rPr>
                        <a:t>.</a:t>
                      </a:r>
                      <a:r>
                        <a:rPr kumimoji="1" lang="ja-JP" altLang="en-US" sz="1100" b="0" dirty="0" smtClean="0">
                          <a:solidFill>
                            <a:schemeClr val="tx1"/>
                          </a:solidFill>
                          <a:latin typeface="メイリオ" panose="020B0604030504040204" pitchFamily="50" charset="-128"/>
                          <a:ea typeface="メイリオ" panose="020B0604030504040204" pitchFamily="50" charset="-128"/>
                        </a:rPr>
                        <a:t>０％</a:t>
                      </a:r>
                      <a:endParaRPr kumimoji="1" lang="en-US" altLang="ja-JP" sz="11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（２件）</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32711"/>
                  </a:ext>
                </a:extLst>
              </a:tr>
              <a:tr h="504000">
                <a:tc>
                  <a:txBody>
                    <a:bodyP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全業種</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FE1"/>
                    </a:solidFill>
                  </a:tcPr>
                </a:tc>
                <a:tc>
                  <a:txBody>
                    <a:bodyPr/>
                    <a:lstStyle/>
                    <a:p>
                      <a:pPr algn="ctr"/>
                      <a:r>
                        <a:rPr kumimoji="1" lang="ja-JP" altLang="en-US" sz="1100" b="0" dirty="0" smtClean="0">
                          <a:solidFill>
                            <a:schemeClr val="tx1"/>
                          </a:solidFill>
                          <a:latin typeface="メイリオ" panose="020B0604030504040204" pitchFamily="50" charset="-128"/>
                          <a:ea typeface="メイリオ" panose="020B0604030504040204" pitchFamily="50" charset="-128"/>
                        </a:rPr>
                        <a:t>１００％</a:t>
                      </a:r>
                      <a:endParaRPr kumimoji="1" lang="en-US" altLang="ja-JP" sz="11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（１９４件）</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8004235"/>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094100711"/>
              </p:ext>
            </p:extLst>
          </p:nvPr>
        </p:nvGraphicFramePr>
        <p:xfrm>
          <a:off x="7239000" y="1967152"/>
          <a:ext cx="2412000" cy="2016000"/>
        </p:xfrm>
        <a:graphic>
          <a:graphicData uri="http://schemas.openxmlformats.org/drawingml/2006/table">
            <a:tbl>
              <a:tblPr>
                <a:tableStyleId>{5C22544A-7EE6-4342-B048-85BDC9FD1C3A}</a:tableStyleId>
              </a:tblPr>
              <a:tblGrid>
                <a:gridCol w="1188000">
                  <a:extLst>
                    <a:ext uri="{9D8B030D-6E8A-4147-A177-3AD203B41FA5}">
                      <a16:colId xmlns:a16="http://schemas.microsoft.com/office/drawing/2014/main" val="1487388206"/>
                    </a:ext>
                  </a:extLst>
                </a:gridCol>
                <a:gridCol w="1224000">
                  <a:extLst>
                    <a:ext uri="{9D8B030D-6E8A-4147-A177-3AD203B41FA5}">
                      <a16:colId xmlns:a16="http://schemas.microsoft.com/office/drawing/2014/main" val="4294446540"/>
                    </a:ext>
                  </a:extLst>
                </a:gridCol>
              </a:tblGrid>
              <a:tr h="504000">
                <a:tc>
                  <a:txBody>
                    <a:bodyPr/>
                    <a:lstStyle/>
                    <a:p>
                      <a:pPr algn="ct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C0FCF9"/>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rPr>
                        <a:t>脳・心臓</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疾患</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CF9"/>
                    </a:solidFill>
                  </a:tcPr>
                </a:tc>
                <a:extLst>
                  <a:ext uri="{0D108BD9-81ED-4DB2-BD59-A6C34878D82A}">
                    <a16:rowId xmlns:a16="http://schemas.microsoft.com/office/drawing/2014/main" val="1901227911"/>
                  </a:ext>
                </a:extLst>
              </a:tr>
              <a:tr h="504000">
                <a:tc>
                  <a:txBody>
                    <a:bodyPr/>
                    <a:lstStyle/>
                    <a:p>
                      <a:pPr algn="ctr"/>
                      <a:r>
                        <a:rPr kumimoji="1" lang="ja-JP" altLang="en-US" sz="1100" dirty="0" smtClean="0">
                          <a:latin typeface="メイリオ" panose="020B0604030504040204" pitchFamily="50" charset="-128"/>
                          <a:ea typeface="メイリオ" panose="020B0604030504040204" pitchFamily="50" charset="-128"/>
                        </a:rPr>
                        <a:t>道路貨物運送業</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CF9"/>
                    </a:solidFill>
                  </a:tcPr>
                </a:tc>
                <a:tc>
                  <a:txBody>
                    <a:bodyPr/>
                    <a:lstStyle/>
                    <a:p>
                      <a:pPr algn="ctr"/>
                      <a:r>
                        <a:rPr kumimoji="1" lang="ja-JP" altLang="en-US" sz="1100" b="1" dirty="0" smtClean="0">
                          <a:solidFill>
                            <a:srgbClr val="FF0000"/>
                          </a:solidFill>
                          <a:latin typeface="メイリオ" panose="020B0604030504040204" pitchFamily="50" charset="-128"/>
                          <a:ea typeface="メイリオ" panose="020B0604030504040204" pitchFamily="50" charset="-128"/>
                        </a:rPr>
                        <a:t>２２</a:t>
                      </a:r>
                      <a:r>
                        <a:rPr kumimoji="1" lang="en-US" altLang="ja-JP" sz="1100" b="1" dirty="0" smtClean="0">
                          <a:solidFill>
                            <a:srgbClr val="FF0000"/>
                          </a:solidFill>
                          <a:latin typeface="メイリオ" panose="020B0604030504040204" pitchFamily="50" charset="-128"/>
                          <a:ea typeface="メイリオ" panose="020B0604030504040204" pitchFamily="50" charset="-128"/>
                        </a:rPr>
                        <a:t>.</a:t>
                      </a:r>
                      <a:r>
                        <a:rPr kumimoji="1" lang="ja-JP" altLang="en-US" sz="1100" b="1" dirty="0" smtClean="0">
                          <a:solidFill>
                            <a:srgbClr val="FF0000"/>
                          </a:solidFill>
                          <a:latin typeface="メイリオ" panose="020B0604030504040204" pitchFamily="50" charset="-128"/>
                          <a:ea typeface="メイリオ" panose="020B0604030504040204" pitchFamily="50" charset="-128"/>
                        </a:rPr>
                        <a:t>１％</a:t>
                      </a:r>
                      <a:endParaRPr kumimoji="1" lang="en-US" altLang="ja-JP" sz="1100" b="1" dirty="0" smtClean="0">
                        <a:solidFill>
                          <a:srgbClr val="FF0000"/>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（６５件）</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808198"/>
                  </a:ext>
                </a:extLst>
              </a:tr>
              <a:tr h="504000">
                <a:tc>
                  <a:txBody>
                    <a:bodyP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道路旅客運送業</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CF9"/>
                    </a:solidFill>
                  </a:tcPr>
                </a:tc>
                <a:tc>
                  <a:txBody>
                    <a:bodyPr/>
                    <a:lstStyle/>
                    <a:p>
                      <a:pPr algn="ctr"/>
                      <a:r>
                        <a:rPr kumimoji="1" lang="ja-JP" altLang="en-US" sz="1100" b="0" dirty="0" smtClean="0">
                          <a:solidFill>
                            <a:schemeClr val="tx1"/>
                          </a:solidFill>
                          <a:latin typeface="メイリオ" panose="020B0604030504040204" pitchFamily="50" charset="-128"/>
                          <a:ea typeface="メイリオ" panose="020B0604030504040204" pitchFamily="50" charset="-128"/>
                        </a:rPr>
                        <a:t>６</a:t>
                      </a:r>
                      <a:r>
                        <a:rPr kumimoji="1" lang="en-US" altLang="ja-JP" sz="1100" b="0" dirty="0" smtClean="0">
                          <a:solidFill>
                            <a:schemeClr val="tx1"/>
                          </a:solidFill>
                          <a:latin typeface="メイリオ" panose="020B0604030504040204" pitchFamily="50" charset="-128"/>
                          <a:ea typeface="メイリオ" panose="020B0604030504040204" pitchFamily="50" charset="-128"/>
                        </a:rPr>
                        <a:t>.</a:t>
                      </a:r>
                      <a:r>
                        <a:rPr kumimoji="1" lang="ja-JP" altLang="en-US" sz="1100" b="0" dirty="0" smtClean="0">
                          <a:solidFill>
                            <a:schemeClr val="tx1"/>
                          </a:solidFill>
                          <a:latin typeface="メイリオ" panose="020B0604030504040204" pitchFamily="50" charset="-128"/>
                          <a:ea typeface="メイリオ" panose="020B0604030504040204" pitchFamily="50" charset="-128"/>
                        </a:rPr>
                        <a:t>４％</a:t>
                      </a:r>
                      <a:endParaRPr kumimoji="1" lang="en-US" altLang="ja-JP" sz="11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（１９件）</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32711"/>
                  </a:ext>
                </a:extLst>
              </a:tr>
              <a:tr h="504000">
                <a:tc>
                  <a:txBody>
                    <a:bodyP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全業種</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CF9"/>
                    </a:solidFill>
                  </a:tcPr>
                </a:tc>
                <a:tc>
                  <a:txBody>
                    <a:bodyPr/>
                    <a:lstStyle/>
                    <a:p>
                      <a:pPr algn="ctr"/>
                      <a:r>
                        <a:rPr kumimoji="1" lang="ja-JP" altLang="en-US" sz="1100" b="0" dirty="0" smtClean="0">
                          <a:solidFill>
                            <a:schemeClr val="tx1"/>
                          </a:solidFill>
                          <a:latin typeface="メイリオ" panose="020B0604030504040204" pitchFamily="50" charset="-128"/>
                          <a:ea typeface="メイリオ" panose="020B0604030504040204" pitchFamily="50" charset="-128"/>
                        </a:rPr>
                        <a:t>１００％</a:t>
                      </a:r>
                      <a:endParaRPr kumimoji="1" lang="en-US" altLang="ja-JP" sz="11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（２９３件）</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6994587"/>
                  </a:ext>
                </a:extLst>
              </a:tr>
            </a:tbl>
          </a:graphicData>
        </a:graphic>
      </p:graphicFrame>
      <p:sp>
        <p:nvSpPr>
          <p:cNvPr id="20" name="正方形/長方形 19"/>
          <p:cNvSpPr/>
          <p:nvPr/>
        </p:nvSpPr>
        <p:spPr>
          <a:xfrm>
            <a:off x="3162300" y="1494239"/>
            <a:ext cx="35814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令和２</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年度</a:t>
            </a:r>
            <a:r>
              <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2020</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年度）</a:t>
            </a: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7" name="正方形/長方形 16"/>
          <p:cNvSpPr/>
          <p:nvPr/>
        </p:nvSpPr>
        <p:spPr>
          <a:xfrm>
            <a:off x="6934200" y="1494239"/>
            <a:ext cx="309562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平成</a:t>
            </a:r>
            <a:r>
              <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21</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年度</a:t>
            </a:r>
            <a:r>
              <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2009</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年度）</a:t>
            </a: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4" name="正方形/長方形 13"/>
          <p:cNvSpPr/>
          <p:nvPr/>
        </p:nvSpPr>
        <p:spPr>
          <a:xfrm>
            <a:off x="7620000" y="1740263"/>
            <a:ext cx="2383156"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　平成</a:t>
            </a:r>
            <a:r>
              <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21</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年度より中分類を集計</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 name="右矢印 4"/>
          <p:cNvSpPr/>
          <p:nvPr/>
        </p:nvSpPr>
        <p:spPr>
          <a:xfrm flipH="1">
            <a:off x="6357000" y="3037200"/>
            <a:ext cx="684000" cy="468000"/>
          </a:xfrm>
          <a:prstGeom prst="rightArrow">
            <a:avLst/>
          </a:prstGeom>
          <a:solidFill>
            <a:srgbClr val="004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a:t>
            </a:r>
            <a:r>
              <a:rPr kumimoji="1" lang="en-US" altLang="ja-JP" sz="1200" dirty="0" smtClean="0"/>
              <a:t>5.4</a:t>
            </a:r>
            <a:endParaRPr kumimoji="1" lang="ja-JP" altLang="en-US" sz="1200" dirty="0"/>
          </a:p>
        </p:txBody>
      </p:sp>
      <p:graphicFrame>
        <p:nvGraphicFramePr>
          <p:cNvPr id="16" name="表 15"/>
          <p:cNvGraphicFramePr>
            <a:graphicFrameLocks noGrp="1"/>
          </p:cNvGraphicFramePr>
          <p:nvPr>
            <p:extLst>
              <p:ext uri="{D42A27DB-BD31-4B8C-83A1-F6EECF244321}">
                <p14:modId xmlns:p14="http://schemas.microsoft.com/office/powerpoint/2010/main" val="2132050929"/>
              </p:ext>
            </p:extLst>
          </p:nvPr>
        </p:nvGraphicFramePr>
        <p:xfrm>
          <a:off x="255000" y="1967152"/>
          <a:ext cx="2412000" cy="2016000"/>
        </p:xfrm>
        <a:graphic>
          <a:graphicData uri="http://schemas.openxmlformats.org/drawingml/2006/table">
            <a:tbl>
              <a:tblPr>
                <a:tableStyleId>{5C22544A-7EE6-4342-B048-85BDC9FD1C3A}</a:tableStyleId>
              </a:tblPr>
              <a:tblGrid>
                <a:gridCol w="1188000">
                  <a:extLst>
                    <a:ext uri="{9D8B030D-6E8A-4147-A177-3AD203B41FA5}">
                      <a16:colId xmlns:a16="http://schemas.microsoft.com/office/drawing/2014/main" val="1487388206"/>
                    </a:ext>
                  </a:extLst>
                </a:gridCol>
                <a:gridCol w="1224000">
                  <a:extLst>
                    <a:ext uri="{9D8B030D-6E8A-4147-A177-3AD203B41FA5}">
                      <a16:colId xmlns:a16="http://schemas.microsoft.com/office/drawing/2014/main" val="4294446540"/>
                    </a:ext>
                  </a:extLst>
                </a:gridCol>
              </a:tblGrid>
              <a:tr h="504000">
                <a:tc>
                  <a:txBody>
                    <a:bodyPr/>
                    <a:lstStyle/>
                    <a:p>
                      <a:pPr algn="ct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FCCFF"/>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rPr>
                        <a:t>脳・心臓</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疾患</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901227911"/>
                  </a:ext>
                </a:extLst>
              </a:tr>
              <a:tr h="504000">
                <a:tc>
                  <a:txBody>
                    <a:bodyPr/>
                    <a:lstStyle/>
                    <a:p>
                      <a:pPr algn="ctr"/>
                      <a:r>
                        <a:rPr kumimoji="1" lang="ja-JP" altLang="en-US" sz="1100" dirty="0" smtClean="0">
                          <a:latin typeface="メイリオ" panose="020B0604030504040204" pitchFamily="50" charset="-128"/>
                          <a:ea typeface="メイリオ" panose="020B0604030504040204" pitchFamily="50" charset="-128"/>
                        </a:rPr>
                        <a:t>道路貨物運送業</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100" b="1" dirty="0" smtClean="0">
                          <a:solidFill>
                            <a:srgbClr val="FF0000"/>
                          </a:solidFill>
                          <a:latin typeface="メイリオ" panose="020B0604030504040204" pitchFamily="50" charset="-128"/>
                          <a:ea typeface="メイリオ" panose="020B0604030504040204" pitchFamily="50" charset="-128"/>
                        </a:rPr>
                        <a:t>３２</a:t>
                      </a:r>
                      <a:r>
                        <a:rPr kumimoji="1" lang="en-US" altLang="ja-JP" sz="1100" b="1" dirty="0" smtClean="0">
                          <a:solidFill>
                            <a:srgbClr val="FF0000"/>
                          </a:solidFill>
                          <a:latin typeface="メイリオ" panose="020B0604030504040204" pitchFamily="50" charset="-128"/>
                          <a:ea typeface="メイリオ" panose="020B0604030504040204" pitchFamily="50" charset="-128"/>
                        </a:rPr>
                        <a:t>.</a:t>
                      </a:r>
                      <a:r>
                        <a:rPr kumimoji="1" lang="ja-JP" altLang="en-US" sz="1100" b="1" dirty="0" smtClean="0">
                          <a:solidFill>
                            <a:srgbClr val="FF0000"/>
                          </a:solidFill>
                          <a:latin typeface="メイリオ" panose="020B0604030504040204" pitchFamily="50" charset="-128"/>
                          <a:ea typeface="メイリオ" panose="020B0604030504040204" pitchFamily="50" charset="-128"/>
                        </a:rPr>
                        <a:t>５％</a:t>
                      </a:r>
                      <a:endParaRPr kumimoji="1" lang="en-US" altLang="ja-JP" sz="1100" b="1" dirty="0" smtClean="0">
                        <a:solidFill>
                          <a:srgbClr val="FF0000"/>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（５６件）</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808198"/>
                  </a:ext>
                </a:extLst>
              </a:tr>
              <a:tr h="504000">
                <a:tc>
                  <a:txBody>
                    <a:bodyP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道路旅客運送業</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100" b="0" dirty="0" smtClean="0">
                          <a:solidFill>
                            <a:schemeClr val="tx1"/>
                          </a:solidFill>
                          <a:latin typeface="メイリオ" panose="020B0604030504040204" pitchFamily="50" charset="-128"/>
                          <a:ea typeface="メイリオ" panose="020B0604030504040204" pitchFamily="50" charset="-128"/>
                        </a:rPr>
                        <a:t>０％</a:t>
                      </a:r>
                      <a:endParaRPr kumimoji="1" lang="en-US" altLang="ja-JP" sz="11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（０件）</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32711"/>
                  </a:ext>
                </a:extLst>
              </a:tr>
              <a:tr h="504000">
                <a:tc>
                  <a:txBody>
                    <a:bodyP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全業種</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100" b="0" dirty="0" smtClean="0">
                          <a:solidFill>
                            <a:schemeClr val="tx1"/>
                          </a:solidFill>
                          <a:latin typeface="メイリオ" panose="020B0604030504040204" pitchFamily="50" charset="-128"/>
                          <a:ea typeface="メイリオ" panose="020B0604030504040204" pitchFamily="50" charset="-128"/>
                        </a:rPr>
                        <a:t>１００％</a:t>
                      </a:r>
                      <a:endParaRPr kumimoji="1" lang="en-US" altLang="ja-JP" sz="11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（１７２件）</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8004235"/>
                  </a:ext>
                </a:extLst>
              </a:tr>
            </a:tbl>
          </a:graphicData>
        </a:graphic>
      </p:graphicFrame>
      <p:sp>
        <p:nvSpPr>
          <p:cNvPr id="23" name="正方形/長方形 22"/>
          <p:cNvSpPr/>
          <p:nvPr/>
        </p:nvSpPr>
        <p:spPr>
          <a:xfrm>
            <a:off x="-457200" y="1494239"/>
            <a:ext cx="35814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令和３年度</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2021</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年度）</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5" name="右矢印 24"/>
          <p:cNvSpPr/>
          <p:nvPr/>
        </p:nvSpPr>
        <p:spPr>
          <a:xfrm flipH="1">
            <a:off x="2865000" y="2461686"/>
            <a:ext cx="684000" cy="46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a:t>
            </a:r>
            <a:r>
              <a:rPr kumimoji="1" lang="en-US" altLang="ja-JP" sz="1200" dirty="0" smtClean="0"/>
              <a:t>4.2</a:t>
            </a:r>
            <a:endParaRPr kumimoji="1" lang="ja-JP" altLang="en-US" sz="1200" dirty="0"/>
          </a:p>
        </p:txBody>
      </p:sp>
      <p:sp>
        <p:nvSpPr>
          <p:cNvPr id="24" name="右矢印 23"/>
          <p:cNvSpPr/>
          <p:nvPr/>
        </p:nvSpPr>
        <p:spPr>
          <a:xfrm flipH="1">
            <a:off x="2865000" y="3037200"/>
            <a:ext cx="684000" cy="468000"/>
          </a:xfrm>
          <a:prstGeom prst="rightArrow">
            <a:avLst/>
          </a:prstGeom>
          <a:solidFill>
            <a:srgbClr val="004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a:t>
            </a:r>
            <a:r>
              <a:rPr kumimoji="1" lang="en-US" altLang="ja-JP" sz="1200" dirty="0" smtClean="0"/>
              <a:t>1.0</a:t>
            </a:r>
            <a:endParaRPr kumimoji="1" lang="ja-JP" altLang="en-US" sz="1200" dirty="0"/>
          </a:p>
        </p:txBody>
      </p:sp>
      <p:sp>
        <p:nvSpPr>
          <p:cNvPr id="26" name="右矢印 25"/>
          <p:cNvSpPr/>
          <p:nvPr/>
        </p:nvSpPr>
        <p:spPr>
          <a:xfrm flipH="1">
            <a:off x="6357000" y="2461686"/>
            <a:ext cx="684000" cy="46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a:t>
            </a:r>
            <a:r>
              <a:rPr kumimoji="1" lang="en-US" altLang="ja-JP" sz="1200" dirty="0" smtClean="0"/>
              <a:t>6.2</a:t>
            </a:r>
            <a:endParaRPr kumimoji="1" lang="ja-JP" altLang="en-US" sz="1200" dirty="0"/>
          </a:p>
        </p:txBody>
      </p:sp>
      <p:sp>
        <p:nvSpPr>
          <p:cNvPr id="10" name="正方形/長方形 9"/>
          <p:cNvSpPr/>
          <p:nvPr/>
        </p:nvSpPr>
        <p:spPr>
          <a:xfrm>
            <a:off x="93453" y="1628344"/>
            <a:ext cx="1153824"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rPr>
              <a:t>○　業種別</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7" name="正方形/長方形 26"/>
          <p:cNvSpPr/>
          <p:nvPr/>
        </p:nvSpPr>
        <p:spPr>
          <a:xfrm>
            <a:off x="93453" y="4114800"/>
            <a:ext cx="1153824"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rPr>
              <a:t>○　職種別</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aphicFrame>
        <p:nvGraphicFramePr>
          <p:cNvPr id="28" name="表 27"/>
          <p:cNvGraphicFramePr>
            <a:graphicFrameLocks noGrp="1"/>
          </p:cNvGraphicFramePr>
          <p:nvPr>
            <p:extLst>
              <p:ext uri="{D42A27DB-BD31-4B8C-83A1-F6EECF244321}">
                <p14:modId xmlns:p14="http://schemas.microsoft.com/office/powerpoint/2010/main" val="1832047053"/>
              </p:ext>
            </p:extLst>
          </p:nvPr>
        </p:nvGraphicFramePr>
        <p:xfrm>
          <a:off x="255000" y="4451641"/>
          <a:ext cx="2412000" cy="2340000"/>
        </p:xfrm>
        <a:graphic>
          <a:graphicData uri="http://schemas.openxmlformats.org/drawingml/2006/table">
            <a:tbl>
              <a:tblPr>
                <a:tableStyleId>{5C22544A-7EE6-4342-B048-85BDC9FD1C3A}</a:tableStyleId>
              </a:tblPr>
              <a:tblGrid>
                <a:gridCol w="1188000">
                  <a:extLst>
                    <a:ext uri="{9D8B030D-6E8A-4147-A177-3AD203B41FA5}">
                      <a16:colId xmlns:a16="http://schemas.microsoft.com/office/drawing/2014/main" val="1487388206"/>
                    </a:ext>
                  </a:extLst>
                </a:gridCol>
                <a:gridCol w="1224000">
                  <a:extLst>
                    <a:ext uri="{9D8B030D-6E8A-4147-A177-3AD203B41FA5}">
                      <a16:colId xmlns:a16="http://schemas.microsoft.com/office/drawing/2014/main" val="4294446540"/>
                    </a:ext>
                  </a:extLst>
                </a:gridCol>
              </a:tblGrid>
              <a:tr h="468000">
                <a:tc>
                  <a:txBody>
                    <a:bodyPr/>
                    <a:lstStyle/>
                    <a:p>
                      <a:pPr algn="ct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FCCFF"/>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rPr>
                        <a:t>脳・心臓</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疾患</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901227911"/>
                  </a:ext>
                </a:extLst>
              </a:tr>
              <a:tr h="468000">
                <a:tc>
                  <a:txBody>
                    <a:bodyPr/>
                    <a:lstStyle/>
                    <a:p>
                      <a:pPr algn="ctr"/>
                      <a:r>
                        <a:rPr kumimoji="1" lang="ja-JP" altLang="en-US" sz="1100" dirty="0" smtClean="0">
                          <a:latin typeface="メイリオ" panose="020B0604030504040204" pitchFamily="50" charset="-128"/>
                          <a:ea typeface="メイリオ" panose="020B0604030504040204" pitchFamily="50" charset="-128"/>
                        </a:rPr>
                        <a:t>貨物自動車</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運転者</a:t>
                      </a:r>
                      <a:endParaRPr kumimoji="1" lang="en-US" altLang="ja-JP" sz="11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100" b="1" dirty="0" smtClean="0">
                          <a:solidFill>
                            <a:srgbClr val="FF0000"/>
                          </a:solidFill>
                          <a:latin typeface="メイリオ" panose="020B0604030504040204" pitchFamily="50" charset="-128"/>
                          <a:ea typeface="メイリオ" panose="020B0604030504040204" pitchFamily="50" charset="-128"/>
                        </a:rPr>
                        <a:t>３０</a:t>
                      </a:r>
                      <a:r>
                        <a:rPr kumimoji="1" lang="en-US" altLang="ja-JP" sz="1100" b="1" dirty="0" smtClean="0">
                          <a:solidFill>
                            <a:srgbClr val="FF0000"/>
                          </a:solidFill>
                          <a:latin typeface="メイリオ" panose="020B0604030504040204" pitchFamily="50" charset="-128"/>
                          <a:ea typeface="メイリオ" panose="020B0604030504040204" pitchFamily="50" charset="-128"/>
                        </a:rPr>
                        <a:t>.</a:t>
                      </a:r>
                      <a:r>
                        <a:rPr kumimoji="1" lang="ja-JP" altLang="en-US" sz="1100" b="1" dirty="0" smtClean="0">
                          <a:solidFill>
                            <a:srgbClr val="FF0000"/>
                          </a:solidFill>
                          <a:latin typeface="メイリオ" panose="020B0604030504040204" pitchFamily="50" charset="-128"/>
                          <a:ea typeface="メイリオ" panose="020B0604030504040204" pitchFamily="50" charset="-128"/>
                        </a:rPr>
                        <a:t>８％</a:t>
                      </a:r>
                      <a:endParaRPr kumimoji="1" lang="en-US" altLang="ja-JP" sz="1100" b="1" dirty="0" smtClean="0">
                        <a:solidFill>
                          <a:srgbClr val="FF0000"/>
                        </a:solidFill>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（５３件）</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808198"/>
                  </a:ext>
                </a:extLst>
              </a:tr>
              <a:tr h="468000">
                <a:tc>
                  <a:txBody>
                    <a:bodyPr/>
                    <a:lstStyle/>
                    <a:p>
                      <a:pPr algn="ctr"/>
                      <a:r>
                        <a:rPr kumimoji="1" lang="ja-JP" altLang="en-US" sz="1100" dirty="0" smtClean="0">
                          <a:latin typeface="メイリオ" panose="020B0604030504040204" pitchFamily="50" charset="-128"/>
                          <a:ea typeface="メイリオ" panose="020B0604030504040204" pitchFamily="50" charset="-128"/>
                        </a:rPr>
                        <a:t>乗用自動車</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運転者</a:t>
                      </a:r>
                      <a:endParaRPr kumimoji="1" lang="en-US" altLang="ja-JP" sz="11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０％</a:t>
                      </a:r>
                      <a:endParaRPr kumimoji="1" lang="en-US" altLang="ja-JP" sz="1100" b="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（０件）</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32711"/>
                  </a:ext>
                </a:extLst>
              </a:tr>
              <a:tr h="46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バス</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運転者</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０％</a:t>
                      </a:r>
                      <a:endParaRPr kumimoji="1" lang="en-US" altLang="ja-JP" sz="1100" b="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（０件）</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5258773"/>
                  </a:ext>
                </a:extLst>
              </a:tr>
              <a:tr h="468000">
                <a:tc>
                  <a:txBody>
                    <a:bodyP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全職種</a:t>
                      </a:r>
                      <a:endParaRPr kumimoji="1" lang="ja-JP" altLang="en-US" sz="1100" baseline="30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100" b="0" dirty="0" smtClean="0">
                          <a:solidFill>
                            <a:schemeClr val="tx1"/>
                          </a:solidFill>
                          <a:latin typeface="メイリオ" panose="020B0604030504040204" pitchFamily="50" charset="-128"/>
                          <a:ea typeface="メイリオ" panose="020B0604030504040204" pitchFamily="50" charset="-128"/>
                        </a:rPr>
                        <a:t>１００％</a:t>
                      </a:r>
                      <a:endParaRPr kumimoji="1" lang="en-US" altLang="ja-JP" sz="11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（１７２件）</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010231"/>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1490783540"/>
              </p:ext>
            </p:extLst>
          </p:nvPr>
        </p:nvGraphicFramePr>
        <p:xfrm>
          <a:off x="3747000" y="4451641"/>
          <a:ext cx="2412000" cy="2340000"/>
        </p:xfrm>
        <a:graphic>
          <a:graphicData uri="http://schemas.openxmlformats.org/drawingml/2006/table">
            <a:tbl>
              <a:tblPr>
                <a:tableStyleId>{5C22544A-7EE6-4342-B048-85BDC9FD1C3A}</a:tableStyleId>
              </a:tblPr>
              <a:tblGrid>
                <a:gridCol w="1188000">
                  <a:extLst>
                    <a:ext uri="{9D8B030D-6E8A-4147-A177-3AD203B41FA5}">
                      <a16:colId xmlns:a16="http://schemas.microsoft.com/office/drawing/2014/main" val="1487388206"/>
                    </a:ext>
                  </a:extLst>
                </a:gridCol>
                <a:gridCol w="1224000">
                  <a:extLst>
                    <a:ext uri="{9D8B030D-6E8A-4147-A177-3AD203B41FA5}">
                      <a16:colId xmlns:a16="http://schemas.microsoft.com/office/drawing/2014/main" val="4294446540"/>
                    </a:ext>
                  </a:extLst>
                </a:gridCol>
              </a:tblGrid>
              <a:tr h="468000">
                <a:tc>
                  <a:txBody>
                    <a:bodyPr/>
                    <a:lstStyle/>
                    <a:p>
                      <a:pPr algn="ct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EDFE1"/>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rPr>
                        <a:t>脳・心臓</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疾患</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FE1"/>
                    </a:solidFill>
                  </a:tcPr>
                </a:tc>
                <a:extLst>
                  <a:ext uri="{0D108BD9-81ED-4DB2-BD59-A6C34878D82A}">
                    <a16:rowId xmlns:a16="http://schemas.microsoft.com/office/drawing/2014/main" val="1901227911"/>
                  </a:ext>
                </a:extLst>
              </a:tr>
              <a:tr h="468000">
                <a:tc>
                  <a:txBody>
                    <a:bodyPr/>
                    <a:lstStyle/>
                    <a:p>
                      <a:pPr algn="ctr"/>
                      <a:r>
                        <a:rPr kumimoji="1" lang="ja-JP" altLang="en-US" sz="1100" dirty="0" smtClean="0">
                          <a:latin typeface="メイリオ" panose="020B0604030504040204" pitchFamily="50" charset="-128"/>
                          <a:ea typeface="メイリオ" panose="020B0604030504040204" pitchFamily="50" charset="-128"/>
                        </a:rPr>
                        <a:t>貨物自動車</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運転者</a:t>
                      </a:r>
                      <a:endParaRPr kumimoji="1" lang="en-US" altLang="ja-JP" sz="11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FE1"/>
                    </a:solidFill>
                  </a:tcPr>
                </a:tc>
                <a:tc>
                  <a:txBody>
                    <a:bodyPr/>
                    <a:lstStyle/>
                    <a:p>
                      <a:pPr algn="ctr"/>
                      <a:r>
                        <a:rPr kumimoji="1" lang="ja-JP" altLang="en-US" sz="1100" b="1" dirty="0" smtClean="0">
                          <a:solidFill>
                            <a:srgbClr val="FF0000"/>
                          </a:solidFill>
                          <a:latin typeface="メイリオ" panose="020B0604030504040204" pitchFamily="50" charset="-128"/>
                          <a:ea typeface="メイリオ" panose="020B0604030504040204" pitchFamily="50" charset="-128"/>
                        </a:rPr>
                        <a:t>２７</a:t>
                      </a:r>
                      <a:r>
                        <a:rPr kumimoji="1" lang="en-US" altLang="ja-JP" sz="1100" b="1" dirty="0" smtClean="0">
                          <a:solidFill>
                            <a:srgbClr val="FF0000"/>
                          </a:solidFill>
                          <a:latin typeface="メイリオ" panose="020B0604030504040204" pitchFamily="50" charset="-128"/>
                          <a:ea typeface="メイリオ" panose="020B0604030504040204" pitchFamily="50" charset="-128"/>
                        </a:rPr>
                        <a:t>.</a:t>
                      </a:r>
                      <a:r>
                        <a:rPr kumimoji="1" lang="ja-JP" altLang="en-US" sz="1100" b="1" dirty="0" smtClean="0">
                          <a:solidFill>
                            <a:srgbClr val="FF0000"/>
                          </a:solidFill>
                          <a:latin typeface="メイリオ" panose="020B0604030504040204" pitchFamily="50" charset="-128"/>
                          <a:ea typeface="メイリオ" panose="020B0604030504040204" pitchFamily="50" charset="-128"/>
                        </a:rPr>
                        <a:t>３％</a:t>
                      </a:r>
                      <a:endParaRPr kumimoji="1" lang="en-US" altLang="ja-JP" sz="1100" b="1" dirty="0" smtClean="0">
                        <a:solidFill>
                          <a:srgbClr val="FF0000"/>
                        </a:solidFill>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（５３件）</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808198"/>
                  </a:ext>
                </a:extLst>
              </a:tr>
              <a:tr h="468000">
                <a:tc>
                  <a:txBody>
                    <a:bodyPr/>
                    <a:lstStyle/>
                    <a:p>
                      <a:pPr algn="ctr"/>
                      <a:r>
                        <a:rPr kumimoji="1" lang="ja-JP" altLang="en-US" sz="1100" dirty="0" smtClean="0">
                          <a:latin typeface="メイリオ" panose="020B0604030504040204" pitchFamily="50" charset="-128"/>
                          <a:ea typeface="メイリオ" panose="020B0604030504040204" pitchFamily="50" charset="-128"/>
                        </a:rPr>
                        <a:t>乗用自動車</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運転者</a:t>
                      </a:r>
                      <a:endParaRPr kumimoji="1" lang="en-US" altLang="ja-JP" sz="11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FE1"/>
                    </a:solidFill>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１</a:t>
                      </a:r>
                      <a:r>
                        <a:rPr kumimoji="1" lang="en-US" altLang="ja-JP" sz="1100" b="0" dirty="0" smtClean="0">
                          <a:latin typeface="メイリオ" panose="020B0604030504040204" pitchFamily="50" charset="-128"/>
                          <a:ea typeface="メイリオ" panose="020B0604030504040204" pitchFamily="50" charset="-128"/>
                        </a:rPr>
                        <a:t>.</a:t>
                      </a:r>
                      <a:r>
                        <a:rPr kumimoji="1" lang="ja-JP" altLang="en-US" sz="1100" b="0" dirty="0" smtClean="0">
                          <a:latin typeface="メイリオ" panose="020B0604030504040204" pitchFamily="50" charset="-128"/>
                          <a:ea typeface="メイリオ" panose="020B0604030504040204" pitchFamily="50" charset="-128"/>
                        </a:rPr>
                        <a:t>０％</a:t>
                      </a:r>
                      <a:endParaRPr kumimoji="1" lang="en-US" altLang="ja-JP" sz="1100" b="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（２件）</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32711"/>
                  </a:ext>
                </a:extLst>
              </a:tr>
              <a:tr h="46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バス</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運転者</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FE1"/>
                    </a:solidFill>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０</a:t>
                      </a:r>
                      <a:r>
                        <a:rPr kumimoji="1" lang="en-US" altLang="ja-JP" sz="1100" b="0" dirty="0" smtClean="0">
                          <a:latin typeface="メイリオ" panose="020B0604030504040204" pitchFamily="50" charset="-128"/>
                          <a:ea typeface="メイリオ" panose="020B0604030504040204" pitchFamily="50" charset="-128"/>
                        </a:rPr>
                        <a:t>.</a:t>
                      </a:r>
                      <a:r>
                        <a:rPr kumimoji="1" lang="ja-JP" altLang="en-US" sz="1100" b="0" dirty="0" smtClean="0">
                          <a:latin typeface="メイリオ" panose="020B0604030504040204" pitchFamily="50" charset="-128"/>
                          <a:ea typeface="メイリオ" panose="020B0604030504040204" pitchFamily="50" charset="-128"/>
                        </a:rPr>
                        <a:t>５％</a:t>
                      </a:r>
                      <a:endParaRPr kumimoji="1" lang="en-US" altLang="ja-JP" sz="1100" b="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（１件）</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5258773"/>
                  </a:ext>
                </a:extLst>
              </a:tr>
              <a:tr h="468000">
                <a:tc>
                  <a:txBody>
                    <a:bodyP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全職種</a:t>
                      </a:r>
                      <a:endParaRPr kumimoji="1" lang="ja-JP" altLang="en-US" sz="1100" baseline="30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FE1"/>
                    </a:solidFill>
                  </a:tcPr>
                </a:tc>
                <a:tc>
                  <a:txBody>
                    <a:bodyPr/>
                    <a:lstStyle/>
                    <a:p>
                      <a:pPr algn="ctr"/>
                      <a:r>
                        <a:rPr kumimoji="1" lang="ja-JP" altLang="en-US" sz="1100" b="0" dirty="0" smtClean="0">
                          <a:solidFill>
                            <a:schemeClr val="tx1"/>
                          </a:solidFill>
                          <a:latin typeface="メイリオ" panose="020B0604030504040204" pitchFamily="50" charset="-128"/>
                          <a:ea typeface="メイリオ" panose="020B0604030504040204" pitchFamily="50" charset="-128"/>
                        </a:rPr>
                        <a:t>１００％</a:t>
                      </a:r>
                      <a:endParaRPr kumimoji="1" lang="en-US" altLang="ja-JP" sz="11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（１９４件）</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010231"/>
                  </a:ext>
                </a:extLst>
              </a:tr>
            </a:tbl>
          </a:graphicData>
        </a:graphic>
      </p:graphicFrame>
      <p:graphicFrame>
        <p:nvGraphicFramePr>
          <p:cNvPr id="30" name="表 29"/>
          <p:cNvGraphicFramePr>
            <a:graphicFrameLocks noGrp="1"/>
          </p:cNvGraphicFramePr>
          <p:nvPr>
            <p:extLst>
              <p:ext uri="{D42A27DB-BD31-4B8C-83A1-F6EECF244321}">
                <p14:modId xmlns:p14="http://schemas.microsoft.com/office/powerpoint/2010/main" val="3838896549"/>
              </p:ext>
            </p:extLst>
          </p:nvPr>
        </p:nvGraphicFramePr>
        <p:xfrm>
          <a:off x="7239000" y="4451641"/>
          <a:ext cx="2412000" cy="2340000"/>
        </p:xfrm>
        <a:graphic>
          <a:graphicData uri="http://schemas.openxmlformats.org/drawingml/2006/table">
            <a:tbl>
              <a:tblPr>
                <a:tableStyleId>{5C22544A-7EE6-4342-B048-85BDC9FD1C3A}</a:tableStyleId>
              </a:tblPr>
              <a:tblGrid>
                <a:gridCol w="1188000">
                  <a:extLst>
                    <a:ext uri="{9D8B030D-6E8A-4147-A177-3AD203B41FA5}">
                      <a16:colId xmlns:a16="http://schemas.microsoft.com/office/drawing/2014/main" val="1487388206"/>
                    </a:ext>
                  </a:extLst>
                </a:gridCol>
                <a:gridCol w="1224000">
                  <a:extLst>
                    <a:ext uri="{9D8B030D-6E8A-4147-A177-3AD203B41FA5}">
                      <a16:colId xmlns:a16="http://schemas.microsoft.com/office/drawing/2014/main" val="4294446540"/>
                    </a:ext>
                  </a:extLst>
                </a:gridCol>
              </a:tblGrid>
              <a:tr h="468000">
                <a:tc>
                  <a:txBody>
                    <a:bodyPr/>
                    <a:lstStyle/>
                    <a:p>
                      <a:pPr algn="ct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C0FCF9"/>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rPr>
                        <a:t>脳・心臓</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疾患</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CF9"/>
                    </a:solidFill>
                  </a:tcPr>
                </a:tc>
                <a:extLst>
                  <a:ext uri="{0D108BD9-81ED-4DB2-BD59-A6C34878D82A}">
                    <a16:rowId xmlns:a16="http://schemas.microsoft.com/office/drawing/2014/main" val="1901227911"/>
                  </a:ext>
                </a:extLst>
              </a:tr>
              <a:tr h="468000">
                <a:tc>
                  <a:txBody>
                    <a:bodyPr/>
                    <a:lstStyle/>
                    <a:p>
                      <a:pPr algn="ctr"/>
                      <a:r>
                        <a:rPr kumimoji="1" lang="ja-JP" altLang="en-US" sz="1100" dirty="0" smtClean="0">
                          <a:latin typeface="メイリオ" panose="020B0604030504040204" pitchFamily="50" charset="-128"/>
                          <a:ea typeface="メイリオ" panose="020B0604030504040204" pitchFamily="50" charset="-128"/>
                        </a:rPr>
                        <a:t>貨物自動車</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運転者</a:t>
                      </a:r>
                      <a:endParaRPr kumimoji="1" lang="en-US" altLang="ja-JP" sz="11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CF9"/>
                    </a:solidFill>
                  </a:tcPr>
                </a:tc>
                <a:tc>
                  <a:txBody>
                    <a:bodyPr/>
                    <a:lstStyle/>
                    <a:p>
                      <a:pPr algn="ctr"/>
                      <a:r>
                        <a:rPr kumimoji="1" lang="ja-JP" altLang="en-US" sz="1100" b="1" dirty="0" smtClean="0">
                          <a:solidFill>
                            <a:srgbClr val="FF0000"/>
                          </a:solidFill>
                          <a:latin typeface="メイリオ" panose="020B0604030504040204" pitchFamily="50" charset="-128"/>
                          <a:ea typeface="メイリオ" panose="020B0604030504040204" pitchFamily="50" charset="-128"/>
                        </a:rPr>
                        <a:t>２２</a:t>
                      </a:r>
                      <a:r>
                        <a:rPr kumimoji="1" lang="en-US" altLang="ja-JP" sz="1100" b="1" dirty="0" smtClean="0">
                          <a:solidFill>
                            <a:srgbClr val="FF0000"/>
                          </a:solidFill>
                          <a:latin typeface="メイリオ" panose="020B0604030504040204" pitchFamily="50" charset="-128"/>
                          <a:ea typeface="メイリオ" panose="020B0604030504040204" pitchFamily="50" charset="-128"/>
                        </a:rPr>
                        <a:t>.</a:t>
                      </a:r>
                      <a:r>
                        <a:rPr kumimoji="1" lang="ja-JP" altLang="en-US" sz="1100" b="1" dirty="0" smtClean="0">
                          <a:solidFill>
                            <a:srgbClr val="FF0000"/>
                          </a:solidFill>
                          <a:latin typeface="メイリオ" panose="020B0604030504040204" pitchFamily="50" charset="-128"/>
                          <a:ea typeface="メイリオ" panose="020B0604030504040204" pitchFamily="50" charset="-128"/>
                        </a:rPr>
                        <a:t>１％</a:t>
                      </a:r>
                      <a:endParaRPr kumimoji="1" lang="en-US" altLang="ja-JP" sz="1100" b="1" dirty="0" smtClean="0">
                        <a:solidFill>
                          <a:srgbClr val="FF0000"/>
                        </a:solidFill>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（６５件）</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808198"/>
                  </a:ext>
                </a:extLst>
              </a:tr>
              <a:tr h="468000">
                <a:tc>
                  <a:txBody>
                    <a:bodyPr/>
                    <a:lstStyle/>
                    <a:p>
                      <a:pPr algn="ctr"/>
                      <a:r>
                        <a:rPr kumimoji="1" lang="ja-JP" altLang="en-US" sz="1100" dirty="0" smtClean="0">
                          <a:latin typeface="メイリオ" panose="020B0604030504040204" pitchFamily="50" charset="-128"/>
                          <a:ea typeface="メイリオ" panose="020B0604030504040204" pitchFamily="50" charset="-128"/>
                        </a:rPr>
                        <a:t>乗用自動車</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運転者</a:t>
                      </a:r>
                      <a:endParaRPr kumimoji="1" lang="en-US" altLang="ja-JP" sz="11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CF9"/>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rPr>
                        <a:t>５</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１％</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（１５件）</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32711"/>
                  </a:ext>
                </a:extLst>
              </a:tr>
              <a:tr h="46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バス</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運転者</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CF9"/>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rPr>
                        <a:t>０</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６％</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（２件）</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990619"/>
                  </a:ext>
                </a:extLst>
              </a:tr>
              <a:tr h="46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全職種</a:t>
                      </a:r>
                      <a:endParaRPr kumimoji="1" lang="ja-JP" altLang="en-US" sz="1100" b="0" i="0" u="none" strike="noStrike" kern="1200" cap="none" spc="0" normalizeH="0" baseline="3000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CF9"/>
                    </a:solidFill>
                  </a:tcPr>
                </a:tc>
                <a:tc>
                  <a:txBody>
                    <a:bodyP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１００％</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（２９３件）</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90638"/>
                  </a:ext>
                </a:extLst>
              </a:tr>
            </a:tbl>
          </a:graphicData>
        </a:graphic>
      </p:graphicFrame>
      <p:sp>
        <p:nvSpPr>
          <p:cNvPr id="31" name="右矢印 30"/>
          <p:cNvSpPr/>
          <p:nvPr/>
        </p:nvSpPr>
        <p:spPr>
          <a:xfrm flipH="1">
            <a:off x="2865000" y="4942200"/>
            <a:ext cx="684000" cy="46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a:t>
            </a:r>
            <a:r>
              <a:rPr kumimoji="1" lang="en-US" altLang="ja-JP" sz="1200" dirty="0" smtClean="0"/>
              <a:t>3.</a:t>
            </a:r>
            <a:r>
              <a:rPr kumimoji="1" lang="en-US" altLang="ja-JP" sz="1200" dirty="0"/>
              <a:t>5</a:t>
            </a:r>
            <a:endParaRPr kumimoji="1" lang="ja-JP" altLang="en-US" sz="1200" dirty="0"/>
          </a:p>
        </p:txBody>
      </p:sp>
      <p:sp>
        <p:nvSpPr>
          <p:cNvPr id="32" name="右矢印 31"/>
          <p:cNvSpPr/>
          <p:nvPr/>
        </p:nvSpPr>
        <p:spPr>
          <a:xfrm flipH="1">
            <a:off x="2865000" y="5628000"/>
            <a:ext cx="684000" cy="468000"/>
          </a:xfrm>
          <a:prstGeom prst="rightArrow">
            <a:avLst/>
          </a:prstGeom>
          <a:solidFill>
            <a:srgbClr val="004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a:t>
            </a:r>
            <a:r>
              <a:rPr kumimoji="1" lang="en-US" altLang="ja-JP" sz="1200" dirty="0" smtClean="0"/>
              <a:t>1.5</a:t>
            </a:r>
            <a:endParaRPr kumimoji="1" lang="ja-JP" altLang="en-US" sz="1200" dirty="0"/>
          </a:p>
        </p:txBody>
      </p:sp>
      <p:sp>
        <p:nvSpPr>
          <p:cNvPr id="33" name="左中かっこ 32"/>
          <p:cNvSpPr/>
          <p:nvPr/>
        </p:nvSpPr>
        <p:spPr>
          <a:xfrm>
            <a:off x="3572773" y="5374257"/>
            <a:ext cx="154524" cy="958971"/>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右矢印 33"/>
          <p:cNvSpPr/>
          <p:nvPr/>
        </p:nvSpPr>
        <p:spPr>
          <a:xfrm flipH="1">
            <a:off x="6357000" y="4942200"/>
            <a:ext cx="684000" cy="46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a:t>
            </a:r>
            <a:r>
              <a:rPr kumimoji="1" lang="en-US" altLang="ja-JP" sz="1200" dirty="0" smtClean="0"/>
              <a:t>5.2</a:t>
            </a:r>
            <a:endParaRPr kumimoji="1" lang="ja-JP" altLang="en-US" sz="1200" dirty="0"/>
          </a:p>
        </p:txBody>
      </p:sp>
      <p:sp>
        <p:nvSpPr>
          <p:cNvPr id="36" name="右矢印 35"/>
          <p:cNvSpPr/>
          <p:nvPr/>
        </p:nvSpPr>
        <p:spPr>
          <a:xfrm flipH="1">
            <a:off x="6357000" y="5628000"/>
            <a:ext cx="684000" cy="468000"/>
          </a:xfrm>
          <a:prstGeom prst="rightArrow">
            <a:avLst/>
          </a:prstGeom>
          <a:solidFill>
            <a:srgbClr val="004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a:t>
            </a:r>
            <a:r>
              <a:rPr kumimoji="1" lang="en-US" altLang="ja-JP" sz="1200" dirty="0" smtClean="0"/>
              <a:t>4.2</a:t>
            </a:r>
            <a:endParaRPr kumimoji="1" lang="ja-JP" altLang="en-US" sz="1200" dirty="0"/>
          </a:p>
        </p:txBody>
      </p:sp>
      <p:sp>
        <p:nvSpPr>
          <p:cNvPr id="13" name="正方形/長方形 12"/>
          <p:cNvSpPr/>
          <p:nvPr/>
        </p:nvSpPr>
        <p:spPr>
          <a:xfrm>
            <a:off x="144748" y="860322"/>
            <a:ext cx="9616505" cy="49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n-ea"/>
              </a:rPr>
              <a:t>令和３年度の脳・心臓疾患の支給決定件数に占める道路貨物運送業の割合は</a:t>
            </a:r>
            <a:r>
              <a:rPr kumimoji="1" lang="en-US" altLang="ja-JP" sz="1400" dirty="0" smtClean="0">
                <a:solidFill>
                  <a:schemeClr val="tx1"/>
                </a:solidFill>
                <a:latin typeface="+mn-ea"/>
              </a:rPr>
              <a:t>32.5</a:t>
            </a:r>
            <a:r>
              <a:rPr kumimoji="1" lang="ja-JP" altLang="en-US" sz="1400" dirty="0" smtClean="0">
                <a:solidFill>
                  <a:schemeClr val="tx1"/>
                </a:solidFill>
                <a:latin typeface="+mn-ea"/>
              </a:rPr>
              <a:t>％、貨物自動車運転者の割合は</a:t>
            </a:r>
            <a:r>
              <a:rPr kumimoji="1" lang="en-US" altLang="ja-JP" sz="1400" dirty="0" smtClean="0">
                <a:solidFill>
                  <a:schemeClr val="tx1"/>
                </a:solidFill>
                <a:latin typeface="+mn-ea"/>
              </a:rPr>
              <a:t>30.8</a:t>
            </a:r>
            <a:r>
              <a:rPr kumimoji="1" lang="ja-JP" altLang="en-US" sz="1400" dirty="0" smtClean="0">
                <a:solidFill>
                  <a:schemeClr val="tx1"/>
                </a:solidFill>
                <a:latin typeface="+mn-ea"/>
              </a:rPr>
              <a:t>％であり、業種別・職種別でそれぞれ最も高かった。</a:t>
            </a:r>
            <a:endParaRPr kumimoji="1" lang="ja-JP" altLang="en-US" sz="1400" dirty="0">
              <a:solidFill>
                <a:schemeClr val="tx1"/>
              </a:solidFill>
              <a:latin typeface="+mn-ea"/>
            </a:endParaRPr>
          </a:p>
        </p:txBody>
      </p:sp>
      <p:sp>
        <p:nvSpPr>
          <p:cNvPr id="9" name="テキスト ボックス 8"/>
          <p:cNvSpPr txBox="1"/>
          <p:nvPr/>
        </p:nvSpPr>
        <p:spPr>
          <a:xfrm>
            <a:off x="8570703" y="1116915"/>
            <a:ext cx="1224000" cy="215444"/>
          </a:xfrm>
          <a:prstGeom prst="rect">
            <a:avLst/>
          </a:prstGeom>
          <a:noFill/>
        </p:spPr>
        <p:txBody>
          <a:bodyPr wrap="square" rtlCol="0">
            <a:spAutoFit/>
          </a:bodyPr>
          <a:lstStyle/>
          <a:p>
            <a:pPr lvl="0" defTabSz="914400">
              <a:defRPr/>
            </a:pPr>
            <a:r>
              <a:rPr kumimoji="1" lang="ja-JP" altLang="en-US" sz="800" i="0" u="none" kern="1200" cap="none" spc="0" normalizeH="0" noProof="0" dirty="0" smtClean="0">
                <a:ln>
                  <a:noFill/>
                </a:ln>
                <a:effectLst/>
                <a:uLnTx/>
                <a:uFillTx/>
                <a:latin typeface="ＭＳ ゴシック" panose="020B0609070205080204" pitchFamily="49" charset="-128"/>
                <a:ea typeface="ＭＳ ゴシック" panose="020B0609070205080204" pitchFamily="49" charset="-128"/>
              </a:rPr>
              <a:t>　</a:t>
            </a:r>
            <a:r>
              <a:rPr kumimoji="1" lang="ja-JP" altLang="en-US" sz="800" dirty="0">
                <a:latin typeface="+mn-ea"/>
              </a:rPr>
              <a:t>（厚生労働省調べ）</a:t>
            </a:r>
            <a:endParaRPr kumimoji="1" lang="en-US" altLang="ja-JP" sz="800" i="0" u="none" kern="1200" cap="none" spc="0" normalizeH="0" noProof="0" dirty="0" smtClean="0">
              <a:ln>
                <a:noFill/>
              </a:ln>
              <a:effectLst/>
              <a:uLnTx/>
              <a:uFillTx/>
              <a:latin typeface="+mn-ea"/>
            </a:endParaRPr>
          </a:p>
        </p:txBody>
      </p:sp>
      <p:sp>
        <p:nvSpPr>
          <p:cNvPr id="37" name="左中かっこ 36"/>
          <p:cNvSpPr/>
          <p:nvPr/>
        </p:nvSpPr>
        <p:spPr>
          <a:xfrm>
            <a:off x="7062738" y="5382514"/>
            <a:ext cx="154524" cy="958971"/>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スライド番号プレースホルダー 2"/>
          <p:cNvSpPr>
            <a:spLocks noGrp="1"/>
          </p:cNvSpPr>
          <p:nvPr>
            <p:ph type="sldNum" sz="quarter" idx="4"/>
          </p:nvPr>
        </p:nvSpPr>
        <p:spPr/>
        <p:txBody>
          <a:bodyPr/>
          <a:lstStyle/>
          <a:p>
            <a:r>
              <a:rPr lang="en-US" dirty="0" smtClean="0"/>
              <a:t>5</a:t>
            </a:r>
            <a:endParaRPr lang="en-US" dirty="0"/>
          </a:p>
        </p:txBody>
      </p:sp>
    </p:spTree>
    <p:extLst>
      <p:ext uri="{BB962C8B-B14F-4D97-AF65-F5344CB8AC3E}">
        <p14:creationId xmlns:p14="http://schemas.microsoft.com/office/powerpoint/2010/main" val="3244871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a:xfrm>
            <a:off x="0" y="0"/>
            <a:ext cx="9906000" cy="807520"/>
          </a:xfrm>
        </p:spPr>
        <p:txBody>
          <a:bodyPr vert="horz" lIns="95782" tIns="47891" rIns="95782" bIns="47891" rtlCol="0" anchor="ctr">
            <a:normAutofit/>
          </a:bodyPr>
          <a:lstStyle/>
          <a:p>
            <a:pPr>
              <a:lnSpc>
                <a:spcPct val="90000"/>
              </a:lnSpc>
            </a:pPr>
            <a:r>
              <a:rPr lang="ja-JP" altLang="en-US" sz="2400" b="1" spc="272" dirty="0">
                <a:solidFill>
                  <a:schemeClr val="lt1"/>
                </a:solidFill>
                <a:latin typeface="ＭＳ ゴシック" panose="020B0609070205080204" pitchFamily="49" charset="-128"/>
                <a:ea typeface="ＭＳ ゴシック" panose="020B0609070205080204" pitchFamily="49" charset="-128"/>
                <a:cs typeface="+mn-cs"/>
              </a:rPr>
              <a:t>脳・心臓疾患の労災認定基準</a:t>
            </a:r>
          </a:p>
        </p:txBody>
      </p:sp>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600" y="807519"/>
            <a:ext cx="9907200" cy="770944"/>
          </a:xfrm>
          <a:solidFill>
            <a:schemeClr val="bg2"/>
          </a:solidFill>
        </p:spPr>
        <p:txBody>
          <a:bodyPr/>
          <a:lstStyle/>
          <a:p>
            <a:pPr>
              <a:lnSpc>
                <a:spcPct val="130000"/>
              </a:lnSpc>
              <a:spcBef>
                <a:spcPts val="0"/>
              </a:spcBef>
            </a:pPr>
            <a:r>
              <a:rPr lang="ja-JP" altLang="en-US" dirty="0" smtClean="0">
                <a:latin typeface="游ゴシック" panose="020B0400000000000000" pitchFamily="50" charset="-128"/>
                <a:ea typeface="游ゴシック" panose="020B0400000000000000" pitchFamily="50" charset="-128"/>
              </a:rPr>
              <a:t>▸　脳・心臓疾患の労災認定基準においては、</a:t>
            </a:r>
            <a:r>
              <a:rPr lang="ja-JP" altLang="en-US" u="sng" dirty="0" smtClean="0">
                <a:latin typeface="游ゴシック" panose="020B0400000000000000" pitchFamily="50" charset="-128"/>
                <a:ea typeface="游ゴシック" panose="020B0400000000000000" pitchFamily="50" charset="-128"/>
              </a:rPr>
              <a:t>「発症前１か月におおむね</a:t>
            </a:r>
            <a:r>
              <a:rPr lang="en-US" altLang="ja-JP" u="sng" dirty="0" smtClean="0">
                <a:latin typeface="游ゴシック" panose="020B0400000000000000" pitchFamily="50" charset="-128"/>
                <a:ea typeface="游ゴシック" panose="020B0400000000000000" pitchFamily="50" charset="-128"/>
              </a:rPr>
              <a:t>100</a:t>
            </a:r>
            <a:r>
              <a:rPr lang="ja-JP" altLang="en-US" u="sng" dirty="0" smtClean="0">
                <a:latin typeface="游ゴシック" panose="020B0400000000000000" pitchFamily="50" charset="-128"/>
                <a:ea typeface="游ゴシック" panose="020B0400000000000000" pitchFamily="50" charset="-128"/>
              </a:rPr>
              <a:t>時間または発症前２か月間～６か月間に、１か月</a:t>
            </a:r>
            <a:endParaRPr lang="en-US" altLang="ja-JP" u="sng" dirty="0" smtClean="0">
              <a:latin typeface="游ゴシック" panose="020B0400000000000000" pitchFamily="50" charset="-128"/>
              <a:ea typeface="游ゴシック" panose="020B0400000000000000" pitchFamily="50" charset="-128"/>
            </a:endParaRPr>
          </a:p>
          <a:p>
            <a:pPr>
              <a:lnSpc>
                <a:spcPct val="130000"/>
              </a:lnSpc>
              <a:spcBef>
                <a:spcPts val="0"/>
              </a:spcBef>
            </a:pPr>
            <a:r>
              <a:rPr lang="ja-JP" altLang="en-US" dirty="0" smtClean="0">
                <a:latin typeface="游ゴシック" panose="020B0400000000000000" pitchFamily="50" charset="-128"/>
                <a:ea typeface="游ゴシック" panose="020B0400000000000000" pitchFamily="50" charset="-128"/>
              </a:rPr>
              <a:t>　  </a:t>
            </a:r>
            <a:r>
              <a:rPr lang="ja-JP" altLang="en-US" u="sng" dirty="0" smtClean="0">
                <a:latin typeface="游ゴシック" panose="020B0400000000000000" pitchFamily="50" charset="-128"/>
                <a:ea typeface="游ゴシック" panose="020B0400000000000000" pitchFamily="50" charset="-128"/>
              </a:rPr>
              <a:t>あたり</a:t>
            </a:r>
            <a:r>
              <a:rPr lang="en-US" altLang="ja-JP" u="sng" dirty="0" smtClean="0">
                <a:latin typeface="游ゴシック" panose="020B0400000000000000" pitchFamily="50" charset="-128"/>
                <a:ea typeface="游ゴシック" panose="020B0400000000000000" pitchFamily="50" charset="-128"/>
              </a:rPr>
              <a:t>80</a:t>
            </a:r>
            <a:r>
              <a:rPr lang="ja-JP" altLang="en-US" u="sng" dirty="0" smtClean="0">
                <a:latin typeface="游ゴシック" panose="020B0400000000000000" pitchFamily="50" charset="-128"/>
                <a:ea typeface="游ゴシック" panose="020B0400000000000000" pitchFamily="50" charset="-128"/>
              </a:rPr>
              <a:t>時間を超える時間外労働が認められる場合」、業務と発症との関連性が</a:t>
            </a:r>
            <a:r>
              <a:rPr lang="ja-JP" altLang="en-US" u="sng" dirty="0" smtClean="0">
                <a:uFill>
                  <a:solidFill>
                    <a:schemeClr val="tx1"/>
                  </a:solidFill>
                </a:uFill>
                <a:latin typeface="游ゴシック" panose="020B0400000000000000" pitchFamily="50" charset="-128"/>
                <a:ea typeface="游ゴシック" panose="020B0400000000000000" pitchFamily="50" charset="-128"/>
              </a:rPr>
              <a:t>強い</a:t>
            </a:r>
            <a:r>
              <a:rPr lang="ja-JP" altLang="en-US" dirty="0" smtClean="0">
                <a:latin typeface="游ゴシック" panose="020B0400000000000000" pitchFamily="50" charset="-128"/>
                <a:ea typeface="游ゴシック" panose="020B0400000000000000" pitchFamily="50" charset="-128"/>
              </a:rPr>
              <a:t>と評価される。</a:t>
            </a:r>
            <a:endParaRPr lang="en-US" altLang="ja-JP" dirty="0" smtClean="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1370204" y="6344098"/>
            <a:ext cx="3510788" cy="324498"/>
          </a:xfrm>
          <a:prstGeom prst="rect">
            <a:avLst/>
          </a:prstGeom>
          <a:solidFill>
            <a:srgbClr val="FDF3B9"/>
          </a:solidFill>
          <a:ln w="12700">
            <a:solidFill>
              <a:srgbClr val="66BAB7"/>
            </a:solidFill>
          </a:ln>
        </p:spPr>
        <p:txBody>
          <a:bodyPr wrap="square" tIns="72000" bIns="36000"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18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一定</a:t>
            </a:r>
            <a:r>
              <a:rPr kumimoji="1" lang="ja-JP" altLang="en-US" sz="1350" b="0" i="0" u="none" strike="noStrike" kern="1200" cap="none" spc="18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1350" b="1" i="0" u="none" strike="noStrike" kern="1200" cap="none" spc="18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労働時間以外の負荷要因</a:t>
            </a:r>
          </a:p>
        </p:txBody>
      </p:sp>
      <p:sp>
        <p:nvSpPr>
          <p:cNvPr id="11" name="テキスト ボックス 10"/>
          <p:cNvSpPr txBox="1"/>
          <p:nvPr/>
        </p:nvSpPr>
        <p:spPr>
          <a:xfrm>
            <a:off x="56456" y="2564904"/>
            <a:ext cx="4860000" cy="2200602"/>
          </a:xfrm>
          <a:prstGeom prst="rect">
            <a:avLst/>
          </a:prstGeom>
          <a:noFill/>
        </p:spPr>
        <p:txBody>
          <a:bodyPr wrap="square" rtlCol="0">
            <a:spAutoFit/>
          </a:bodyPr>
          <a:lstStyle/>
          <a:p>
            <a:pPr marL="0" marR="0" lvl="0" indent="0" algn="l" defTabSz="957816" rtl="0" eaLnBrk="1" fontAlgn="auto" latinLnBrk="0" hangingPunct="1">
              <a:lnSpc>
                <a:spcPct val="11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改正前</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発症前１か月におおむね</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時間または発症前２か月間ないし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６か月間にわたって、１か月あたり</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80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時間を超える時間外労働</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が認められる場合について業務と発症との関係が強いと評価で</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きることを示していました。</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10000"/>
              </a:lnSpc>
              <a:spcBef>
                <a:spcPts val="60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改正後</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上記の時間に至らなかった場合も、これに近い時間外労働を</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行った</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場合には</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労働</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時間以外の負荷要因」</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の状況も十分に</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考慮し、業務と発症との関係が強いと評価できることを明確に</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しました。</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2" name="表 11"/>
          <p:cNvGraphicFramePr>
            <a:graphicFrameLocks noGrp="1"/>
          </p:cNvGraphicFramePr>
          <p:nvPr>
            <p:extLst/>
          </p:nvPr>
        </p:nvGraphicFramePr>
        <p:xfrm>
          <a:off x="98445" y="1653170"/>
          <a:ext cx="4788001" cy="845820"/>
        </p:xfrm>
        <a:graphic>
          <a:graphicData uri="http://schemas.openxmlformats.org/drawingml/2006/table">
            <a:tbl>
              <a:tblPr firstRow="1" bandRow="1">
                <a:tableStyleId>{5C22544A-7EE6-4342-B048-85BDC9FD1C3A}</a:tableStyleId>
              </a:tblPr>
              <a:tblGrid>
                <a:gridCol w="395875">
                  <a:extLst>
                    <a:ext uri="{9D8B030D-6E8A-4147-A177-3AD203B41FA5}">
                      <a16:colId xmlns:a16="http://schemas.microsoft.com/office/drawing/2014/main" val="3148704187"/>
                    </a:ext>
                  </a:extLst>
                </a:gridCol>
                <a:gridCol w="4392126">
                  <a:extLst>
                    <a:ext uri="{9D8B030D-6E8A-4147-A177-3AD203B41FA5}">
                      <a16:colId xmlns:a16="http://schemas.microsoft.com/office/drawing/2014/main" val="2055843622"/>
                    </a:ext>
                  </a:extLst>
                </a:gridCol>
              </a:tblGrid>
              <a:tr h="828000">
                <a:tc>
                  <a:txBody>
                    <a:bodyPr/>
                    <a:lstStyle/>
                    <a:p>
                      <a:pPr algn="ctr"/>
                      <a:r>
                        <a:rPr kumimoji="1" lang="ja-JP" altLang="en-US" sz="2000" dirty="0" smtClean="0">
                          <a:solidFill>
                            <a:schemeClr val="bg1"/>
                          </a:solidFill>
                          <a:latin typeface="メイリオ" panose="020B0604030504040204" pitchFamily="50" charset="-128"/>
                          <a:ea typeface="メイリオ" panose="020B0604030504040204" pitchFamily="50" charset="-128"/>
                        </a:rPr>
                        <a:t>１</a:t>
                      </a:r>
                      <a:endParaRPr kumimoji="1" lang="ja-JP" altLang="en-US" sz="2000" dirty="0">
                        <a:solidFill>
                          <a:schemeClr val="bg1"/>
                        </a:solidFill>
                        <a:latin typeface="メイリオ" panose="020B0604030504040204" pitchFamily="50" charset="-128"/>
                        <a:ea typeface="メイリオ" panose="020B0604030504040204" pitchFamily="50" charset="-128"/>
                      </a:endParaRPr>
                    </a:p>
                  </a:txBody>
                  <a:tcPr anchor="ctr">
                    <a:lnL w="38100" cap="flat" cmpd="sng" algn="ctr">
                      <a:solidFill>
                        <a:srgbClr val="103185"/>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103185"/>
                      </a:solidFill>
                      <a:prstDash val="solid"/>
                      <a:round/>
                      <a:headEnd type="none" w="med" len="med"/>
                      <a:tailEnd type="none" w="med" len="med"/>
                    </a:lnT>
                    <a:lnB w="381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rgbClr val="103185"/>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ja-JP" altLang="en-US" sz="1500" b="1" dirty="0" smtClean="0">
                          <a:solidFill>
                            <a:schemeClr val="bg1"/>
                          </a:solidFill>
                          <a:latin typeface="メイリオ" panose="020B0604030504040204" pitchFamily="50" charset="-128"/>
                          <a:ea typeface="メイリオ" panose="020B0604030504040204" pitchFamily="50" charset="-128"/>
                        </a:rPr>
                        <a:t>長期間の過重業務の評価にあたり、労働時間と労働時間以外の負荷要因を総合評価して労災認定することを明確化しました</a:t>
                      </a:r>
                      <a:endParaRPr kumimoji="1" lang="ja-JP" altLang="en-US" sz="1500" dirty="0">
                        <a:solidFill>
                          <a:schemeClr val="bg1"/>
                        </a:solidFill>
                        <a:latin typeface="メイリオ" panose="020B0604030504040204" pitchFamily="50" charset="-128"/>
                        <a:ea typeface="メイリオ" panose="020B0604030504040204" pitchFamily="50" charset="-128"/>
                      </a:endParaRPr>
                    </a:p>
                  </a:txBody>
                  <a:tcPr marL="144000" anchor="ctr">
                    <a:lnL w="19050" cap="flat" cmpd="sng" algn="ctr">
                      <a:solidFill>
                        <a:schemeClr val="bg1"/>
                      </a:solidFill>
                      <a:prstDash val="solid"/>
                      <a:round/>
                      <a:headEnd type="none" w="med" len="med"/>
                      <a:tailEnd type="none" w="med" len="med"/>
                    </a:lnL>
                    <a:lnR w="38100" cap="flat" cmpd="sng" algn="ctr">
                      <a:solidFill>
                        <a:srgbClr val="103185"/>
                      </a:solidFill>
                      <a:prstDash val="solid"/>
                      <a:round/>
                      <a:headEnd type="none" w="med" len="med"/>
                      <a:tailEnd type="none" w="med" len="med"/>
                    </a:lnR>
                    <a:lnT w="38100" cap="flat" cmpd="sng" algn="ctr">
                      <a:solidFill>
                        <a:srgbClr val="103185"/>
                      </a:solidFill>
                      <a:prstDash val="solid"/>
                      <a:round/>
                      <a:headEnd type="none" w="med" len="med"/>
                      <a:tailEnd type="none" w="med" len="med"/>
                    </a:lnT>
                    <a:lnB w="381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rgbClr val="103185"/>
                    </a:solidFill>
                  </a:tcPr>
                </a:tc>
                <a:extLst>
                  <a:ext uri="{0D108BD9-81ED-4DB2-BD59-A6C34878D82A}">
                    <a16:rowId xmlns:a16="http://schemas.microsoft.com/office/drawing/2014/main" val="1453012224"/>
                  </a:ext>
                </a:extLst>
              </a:tr>
            </a:tbl>
          </a:graphicData>
        </a:graphic>
      </p:graphicFrame>
      <p:graphicFrame>
        <p:nvGraphicFramePr>
          <p:cNvPr id="13" name="表 12"/>
          <p:cNvGraphicFramePr>
            <a:graphicFrameLocks noGrp="1"/>
          </p:cNvGraphicFramePr>
          <p:nvPr>
            <p:extLst/>
          </p:nvPr>
        </p:nvGraphicFramePr>
        <p:xfrm>
          <a:off x="1370204" y="4826502"/>
          <a:ext cx="3510788" cy="1097280"/>
        </p:xfrm>
        <a:graphic>
          <a:graphicData uri="http://schemas.openxmlformats.org/drawingml/2006/table">
            <a:tbl>
              <a:tblPr firstRow="1" bandRow="1">
                <a:tableStyleId>{5C22544A-7EE6-4342-B048-85BDC9FD1C3A}</a:tableStyleId>
              </a:tblPr>
              <a:tblGrid>
                <a:gridCol w="702157">
                  <a:extLst>
                    <a:ext uri="{9D8B030D-6E8A-4147-A177-3AD203B41FA5}">
                      <a16:colId xmlns:a16="http://schemas.microsoft.com/office/drawing/2014/main" val="62444213"/>
                    </a:ext>
                  </a:extLst>
                </a:gridCol>
                <a:gridCol w="2808631">
                  <a:extLst>
                    <a:ext uri="{9D8B030D-6E8A-4147-A177-3AD203B41FA5}">
                      <a16:colId xmlns:a16="http://schemas.microsoft.com/office/drawing/2014/main" val="1687275453"/>
                    </a:ext>
                  </a:extLst>
                </a:gridCol>
              </a:tblGrid>
              <a:tr h="370840">
                <a:tc>
                  <a:txBody>
                    <a:bodyPr/>
                    <a:lstStyle/>
                    <a:p>
                      <a:pPr algn="ctr"/>
                      <a:r>
                        <a:rPr kumimoji="1" lang="ja-JP" altLang="en-US" sz="1350" dirty="0" smtClean="0">
                          <a:latin typeface="メイリオ" panose="020B0604030504040204" pitchFamily="50" charset="-128"/>
                          <a:ea typeface="メイリオ" panose="020B0604030504040204" pitchFamily="50" charset="-128"/>
                        </a:rPr>
                        <a:t>労働時間</a:t>
                      </a:r>
                      <a:endParaRPr kumimoji="1" lang="ja-JP" altLang="en-US" sz="1350" dirty="0">
                        <a:latin typeface="メイリオ" panose="020B0604030504040204" pitchFamily="50" charset="-128"/>
                        <a:ea typeface="メイリオ" panose="020B0604030504040204" pitchFamily="50" charset="-128"/>
                      </a:endParaRPr>
                    </a:p>
                  </a:txBody>
                  <a:tcPr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solidFill>
                      <a:srgbClr val="66BAB7"/>
                    </a:solidFill>
                  </a:tcPr>
                </a:tc>
                <a:tc>
                  <a:txBody>
                    <a:bodyPr/>
                    <a:lstStyle/>
                    <a:p>
                      <a:pPr>
                        <a:lnSpc>
                          <a:spcPct val="110000"/>
                        </a:lnSpc>
                      </a:pPr>
                      <a:r>
                        <a:rPr lang="ja-JP" altLang="en-US" sz="1200" b="0" dirty="0" smtClean="0">
                          <a:solidFill>
                            <a:schemeClr val="tx1"/>
                          </a:solidFill>
                          <a:latin typeface="メイリオ" panose="020B0604030504040204" pitchFamily="50" charset="-128"/>
                          <a:ea typeface="メイリオ" panose="020B0604030504040204" pitchFamily="50" charset="-128"/>
                        </a:rPr>
                        <a:t>発症前１か月間に</a:t>
                      </a:r>
                      <a:r>
                        <a:rPr lang="en-US" altLang="ja-JP" sz="1200" b="0" dirty="0" smtClean="0">
                          <a:solidFill>
                            <a:schemeClr val="tx1"/>
                          </a:solidFill>
                          <a:latin typeface="メイリオ" panose="020B0604030504040204" pitchFamily="50" charset="-128"/>
                          <a:ea typeface="メイリオ" panose="020B0604030504040204" pitchFamily="50" charset="-128"/>
                        </a:rPr>
                        <a:t>100</a:t>
                      </a:r>
                      <a:r>
                        <a:rPr lang="ja-JP" altLang="en-US" sz="1200" b="0" dirty="0" smtClean="0">
                          <a:solidFill>
                            <a:schemeClr val="tx1"/>
                          </a:solidFill>
                          <a:latin typeface="メイリオ" panose="020B0604030504040204" pitchFamily="50" charset="-128"/>
                          <a:ea typeface="メイリオ" panose="020B0604030504040204" pitchFamily="50" charset="-128"/>
                        </a:rPr>
                        <a:t>時間</a:t>
                      </a:r>
                      <a:endParaRPr lang="en-US" altLang="ja-JP" sz="1200" b="0" dirty="0" smtClean="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200" b="0" dirty="0" smtClean="0">
                          <a:solidFill>
                            <a:schemeClr val="tx1"/>
                          </a:solidFill>
                          <a:latin typeface="メイリオ" panose="020B0604030504040204" pitchFamily="50" charset="-128"/>
                          <a:ea typeface="メイリオ" panose="020B0604030504040204" pitchFamily="50" charset="-128"/>
                        </a:rPr>
                        <a:t>　または</a:t>
                      </a:r>
                      <a:endParaRPr lang="en-US" altLang="ja-JP" sz="1200" b="0" dirty="0" smtClean="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200" b="0" dirty="0" smtClean="0">
                          <a:solidFill>
                            <a:schemeClr val="tx1"/>
                          </a:solidFill>
                          <a:latin typeface="メイリオ" panose="020B0604030504040204" pitchFamily="50" charset="-128"/>
                          <a:ea typeface="メイリオ" panose="020B0604030504040204" pitchFamily="50" charset="-128"/>
                        </a:rPr>
                        <a:t>２～６か月間平均で月</a:t>
                      </a:r>
                      <a:r>
                        <a:rPr lang="en-US" altLang="ja-JP" sz="1200" b="0" dirty="0" smtClean="0">
                          <a:solidFill>
                            <a:schemeClr val="tx1"/>
                          </a:solidFill>
                          <a:latin typeface="メイリオ" panose="020B0604030504040204" pitchFamily="50" charset="-128"/>
                          <a:ea typeface="メイリオ" panose="020B0604030504040204" pitchFamily="50" charset="-128"/>
                        </a:rPr>
                        <a:t>80</a:t>
                      </a:r>
                      <a:r>
                        <a:rPr lang="ja-JP" altLang="en-US" sz="1200" b="0" dirty="0" smtClean="0">
                          <a:solidFill>
                            <a:schemeClr val="tx1"/>
                          </a:solidFill>
                          <a:latin typeface="メイリオ" panose="020B0604030504040204" pitchFamily="50" charset="-128"/>
                          <a:ea typeface="メイリオ" panose="020B0604030504040204" pitchFamily="50" charset="-128"/>
                        </a:rPr>
                        <a:t>時間を超える時間外労働の水準には至らないが</a:t>
                      </a:r>
                      <a:r>
                        <a:rPr lang="ja-JP" altLang="en-US" sz="1200" b="1" dirty="0" smtClean="0">
                          <a:solidFill>
                            <a:srgbClr val="FF0000"/>
                          </a:solidFill>
                          <a:latin typeface="メイリオ" panose="020B0604030504040204" pitchFamily="50" charset="-128"/>
                          <a:ea typeface="メイリオ" panose="020B0604030504040204" pitchFamily="50" charset="-128"/>
                        </a:rPr>
                        <a:t>これに近い</a:t>
                      </a:r>
                      <a:r>
                        <a:rPr lang="ja-JP" altLang="en-US" sz="1200" b="0" dirty="0" smtClean="0">
                          <a:solidFill>
                            <a:schemeClr val="tx1"/>
                          </a:solidFill>
                          <a:latin typeface="メイリオ" panose="020B0604030504040204" pitchFamily="50" charset="-128"/>
                          <a:ea typeface="メイリオ" panose="020B0604030504040204" pitchFamily="50" charset="-128"/>
                        </a:rPr>
                        <a:t>時間外労働</a:t>
                      </a:r>
                      <a:endParaRPr lang="en-US" altLang="ja-JP" sz="1200" b="0" dirty="0" smtClean="0">
                        <a:solidFill>
                          <a:schemeClr val="tx1"/>
                        </a:solidFill>
                        <a:latin typeface="メイリオ" panose="020B0604030504040204" pitchFamily="50" charset="-128"/>
                        <a:ea typeface="メイリオ" panose="020B0604030504040204" pitchFamily="50" charset="-128"/>
                      </a:endParaRPr>
                    </a:p>
                  </a:txBody>
                  <a:tcP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noFill/>
                  </a:tcPr>
                </a:tc>
                <a:extLst>
                  <a:ext uri="{0D108BD9-81ED-4DB2-BD59-A6C34878D82A}">
                    <a16:rowId xmlns:a16="http://schemas.microsoft.com/office/drawing/2014/main" val="2083616847"/>
                  </a:ext>
                </a:extLst>
              </a:tr>
            </a:tbl>
          </a:graphicData>
        </a:graphic>
      </p:graphicFrame>
      <p:sp>
        <p:nvSpPr>
          <p:cNvPr id="14" name="加算 13"/>
          <p:cNvSpPr/>
          <p:nvPr/>
        </p:nvSpPr>
        <p:spPr>
          <a:xfrm>
            <a:off x="3013789" y="5952124"/>
            <a:ext cx="283027" cy="363631"/>
          </a:xfrm>
          <a:prstGeom prst="mathPlus">
            <a:avLst>
              <a:gd name="adj1" fmla="val 88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右中かっこ 14"/>
          <p:cNvSpPr/>
          <p:nvPr/>
        </p:nvSpPr>
        <p:spPr>
          <a:xfrm flipH="1">
            <a:off x="1072248" y="4828304"/>
            <a:ext cx="208344" cy="1840292"/>
          </a:xfrm>
          <a:prstGeom prst="rightBrace">
            <a:avLst>
              <a:gd name="adj1" fmla="val 44659"/>
              <a:gd name="adj2" fmla="val 51283"/>
            </a:avLst>
          </a:prstGeom>
          <a:noFill/>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p:cNvSpPr txBox="1"/>
          <p:nvPr/>
        </p:nvSpPr>
        <p:spPr>
          <a:xfrm>
            <a:off x="-36759" y="5374324"/>
            <a:ext cx="1072157" cy="803297"/>
          </a:xfrm>
          <a:prstGeom prst="rect">
            <a:avLst/>
          </a:prstGeom>
          <a:noFill/>
        </p:spPr>
        <p:txBody>
          <a:bodyPr wrap="square" rtlCol="0">
            <a:spAutoFit/>
          </a:bodyPr>
          <a:lstStyle/>
          <a:p>
            <a:pPr marL="0" marR="0" lvl="0" indent="0" algn="l" defTabSz="957816" rtl="0" eaLnBrk="1" fontAlgn="auto" latinLnBrk="0" hangingPunct="1">
              <a:lnSpc>
                <a:spcPct val="11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業務と発症</a:t>
            </a:r>
            <a:r>
              <a:rPr kumimoji="1" lang="ja-JP" altLang="en-US" sz="14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との関連</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が強いと評価</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7" name="表 16"/>
          <p:cNvGraphicFramePr>
            <a:graphicFrameLocks noGrp="1"/>
          </p:cNvGraphicFramePr>
          <p:nvPr>
            <p:extLst/>
          </p:nvPr>
        </p:nvGraphicFramePr>
        <p:xfrm>
          <a:off x="5071616" y="2991145"/>
          <a:ext cx="4679977" cy="3771431"/>
        </p:xfrm>
        <a:graphic>
          <a:graphicData uri="http://schemas.openxmlformats.org/drawingml/2006/table">
            <a:tbl>
              <a:tblPr bandCol="1">
                <a:tableStyleId>{E8B1032C-EA38-4F05-BA0D-38AFFFC7BED3}</a:tableStyleId>
              </a:tblPr>
              <a:tblGrid>
                <a:gridCol w="401141">
                  <a:extLst>
                    <a:ext uri="{9D8B030D-6E8A-4147-A177-3AD203B41FA5}">
                      <a16:colId xmlns:a16="http://schemas.microsoft.com/office/drawing/2014/main" val="4231863194"/>
                    </a:ext>
                  </a:extLst>
                </a:gridCol>
                <a:gridCol w="1871992">
                  <a:extLst>
                    <a:ext uri="{9D8B030D-6E8A-4147-A177-3AD203B41FA5}">
                      <a16:colId xmlns:a16="http://schemas.microsoft.com/office/drawing/2014/main" val="3475801301"/>
                    </a:ext>
                  </a:extLst>
                </a:gridCol>
                <a:gridCol w="2406844">
                  <a:extLst>
                    <a:ext uri="{9D8B030D-6E8A-4147-A177-3AD203B41FA5}">
                      <a16:colId xmlns:a16="http://schemas.microsoft.com/office/drawing/2014/main" val="647807186"/>
                    </a:ext>
                  </a:extLst>
                </a:gridCol>
              </a:tblGrid>
              <a:tr h="274670">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1" spc="300" baseline="0" dirty="0" smtClean="0">
                          <a:solidFill>
                            <a:schemeClr val="bg1"/>
                          </a:solidFill>
                          <a:latin typeface="メイリオ" panose="020B0604030504040204" pitchFamily="50" charset="-128"/>
                          <a:ea typeface="メイリオ" panose="020B0604030504040204" pitchFamily="50" charset="-128"/>
                        </a:rPr>
                        <a:t>労働時間以外の負荷要因</a:t>
                      </a:r>
                    </a:p>
                  </a:txBody>
                  <a:tcPr marT="36000" marB="36000" vert="eaVert"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solidFill>
                      <a:srgbClr val="66BAB7"/>
                    </a:solidFill>
                  </a:tcPr>
                </a:tc>
                <a:tc rowSpan="4">
                  <a:txBody>
                    <a:bodyPr/>
                    <a:lstStyle/>
                    <a:p>
                      <a:pPr>
                        <a:lnSpc>
                          <a:spcPct val="110000"/>
                        </a:lnSpc>
                      </a:pPr>
                      <a:r>
                        <a:rPr kumimoji="1" lang="ja-JP" altLang="en-US" sz="1350" b="0" spc="50" baseline="0" dirty="0" smtClean="0">
                          <a:latin typeface="メイリオ" panose="020B0604030504040204" pitchFamily="50" charset="-128"/>
                          <a:ea typeface="メイリオ" panose="020B0604030504040204" pitchFamily="50" charset="-128"/>
                        </a:rPr>
                        <a:t>勤務時間の不規則性</a:t>
                      </a:r>
                      <a:endParaRPr kumimoji="1" lang="ja-JP" altLang="en-US" sz="1350" b="0" spc="50" baseline="0" dirty="0">
                        <a:latin typeface="メイリオ" panose="020B0604030504040204" pitchFamily="50" charset="-128"/>
                        <a:ea typeface="メイリオ" panose="020B0604030504040204" pitchFamily="50" charset="-128"/>
                      </a:endParaRPr>
                    </a:p>
                  </a:txBody>
                  <a:tcPr marT="36000" marB="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tcPr>
                </a:tc>
                <a:tc>
                  <a:txBody>
                    <a:bodyPr/>
                    <a:lstStyle/>
                    <a:p>
                      <a:r>
                        <a:rPr kumimoji="1" lang="ja-JP" altLang="en-US" sz="1200" spc="50" baseline="0" dirty="0" smtClean="0">
                          <a:latin typeface="メイリオ" panose="020B0604030504040204" pitchFamily="50" charset="-128"/>
                          <a:ea typeface="メイリオ" panose="020B0604030504040204" pitchFamily="50" charset="-128"/>
                        </a:rPr>
                        <a:t>拘束時間の長い勤務</a:t>
                      </a:r>
                      <a:endParaRPr kumimoji="1" lang="ja-JP" altLang="en-US" sz="1200" spc="50" baseline="0"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6350" cap="flat" cmpd="sng" algn="ctr">
                      <a:solidFill>
                        <a:srgbClr val="66BAB7"/>
                      </a:solidFill>
                      <a:prstDash val="sysDash"/>
                      <a:round/>
                      <a:headEnd type="none" w="med" len="med"/>
                      <a:tailEnd type="none" w="med" len="med"/>
                    </a:lnB>
                    <a:noFill/>
                  </a:tcPr>
                </a:tc>
                <a:extLst>
                  <a:ext uri="{0D108BD9-81ED-4DB2-BD59-A6C34878D82A}">
                    <a16:rowId xmlns:a16="http://schemas.microsoft.com/office/drawing/2014/main" val="3624294293"/>
                  </a:ext>
                </a:extLst>
              </a:tr>
              <a:tr h="274670">
                <a:tc vMerge="1">
                  <a:txBody>
                    <a:bodyPr/>
                    <a:lstStyle/>
                    <a:p>
                      <a:endParaRPr kumimoji="1" lang="ja-JP" altLang="en-US"/>
                    </a:p>
                  </a:txBody>
                  <a:tcPr/>
                </a:tc>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nSpc>
                          <a:spcPct val="110000"/>
                        </a:lnSpc>
                      </a:pPr>
                      <a:r>
                        <a:rPr kumimoji="1" lang="ja-JP" altLang="ja-JP" sz="1200" b="1" kern="1200" spc="50" baseline="0" dirty="0" smtClean="0">
                          <a:solidFill>
                            <a:srgbClr val="FF0000"/>
                          </a:solidFill>
                          <a:effectLst/>
                          <a:latin typeface="メイリオ" panose="020B0604030504040204" pitchFamily="50" charset="-128"/>
                          <a:ea typeface="メイリオ" panose="020B0604030504040204" pitchFamily="50" charset="-128"/>
                        </a:rPr>
                        <a:t>休日のない連続勤務</a:t>
                      </a:r>
                      <a:endParaRPr kumimoji="1" lang="ja-JP" altLang="en-US" sz="1200" b="1" spc="50" baseline="0" dirty="0">
                        <a:solidFill>
                          <a:srgbClr val="FF0000"/>
                        </a:solidFill>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6350" cap="flat" cmpd="sng" algn="ctr">
                      <a:solidFill>
                        <a:srgbClr val="66BAB7"/>
                      </a:solidFill>
                      <a:prstDash val="sysDash"/>
                      <a:round/>
                      <a:headEnd type="none" w="med" len="med"/>
                      <a:tailEnd type="none" w="med" len="med"/>
                    </a:lnT>
                    <a:lnB w="6350" cap="flat" cmpd="sng" algn="ctr">
                      <a:solidFill>
                        <a:srgbClr val="66BAB7"/>
                      </a:solidFill>
                      <a:prstDash val="sysDash"/>
                      <a:round/>
                      <a:headEnd type="none" w="med" len="med"/>
                      <a:tailEnd type="none" w="med" len="med"/>
                    </a:lnB>
                    <a:solidFill>
                      <a:srgbClr val="FDF3B9"/>
                    </a:solidFill>
                  </a:tcPr>
                </a:tc>
                <a:extLst>
                  <a:ext uri="{0D108BD9-81ED-4DB2-BD59-A6C34878D82A}">
                    <a16:rowId xmlns:a16="http://schemas.microsoft.com/office/drawing/2014/main" val="3003519569"/>
                  </a:ext>
                </a:extLst>
              </a:tr>
              <a:tr h="603353">
                <a:tc vMerge="1">
                  <a:txBody>
                    <a:bodyPr/>
                    <a:lstStyle/>
                    <a:p>
                      <a:endParaRPr kumimoji="1" lang="ja-JP" altLang="en-US"/>
                    </a:p>
                  </a:txBody>
                  <a:tcPr/>
                </a:tc>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nSpc>
                          <a:spcPct val="110000"/>
                        </a:lnSpc>
                      </a:pPr>
                      <a:r>
                        <a:rPr kumimoji="1" lang="ja-JP" altLang="ja-JP" sz="1200" b="1" kern="1200" spc="50" baseline="0" dirty="0" smtClean="0">
                          <a:solidFill>
                            <a:srgbClr val="FF0000"/>
                          </a:solidFill>
                          <a:effectLst/>
                          <a:latin typeface="メイリオ" panose="020B0604030504040204" pitchFamily="50" charset="-128"/>
                          <a:ea typeface="メイリオ" panose="020B0604030504040204" pitchFamily="50" charset="-128"/>
                        </a:rPr>
                        <a:t>勤務間インターバルが短い勤務</a:t>
                      </a:r>
                      <a:endParaRPr kumimoji="1" lang="en-US" altLang="ja-JP" sz="1200" b="1" kern="1200" spc="50" baseline="0" dirty="0" smtClean="0">
                        <a:solidFill>
                          <a:srgbClr val="FF0000"/>
                        </a:solidFill>
                        <a:effectLst/>
                        <a:latin typeface="メイリオ" panose="020B0604030504040204" pitchFamily="50" charset="-128"/>
                        <a:ea typeface="メイリオ" panose="020B0604030504040204" pitchFamily="50" charset="-128"/>
                      </a:endParaRPr>
                    </a:p>
                    <a:p>
                      <a:pPr>
                        <a:lnSpc>
                          <a:spcPct val="110000"/>
                        </a:lnSpc>
                      </a:pPr>
                      <a:r>
                        <a:rPr kumimoji="1" lang="en-US" altLang="ja-JP" sz="1000" b="1" kern="1200" spc="0" baseline="0" dirty="0" smtClean="0">
                          <a:solidFill>
                            <a:schemeClr val="tx1"/>
                          </a:solidFill>
                          <a:effectLst/>
                          <a:latin typeface="メイリオ" panose="020B0604030504040204" pitchFamily="50" charset="-128"/>
                          <a:ea typeface="メイリオ" panose="020B0604030504040204" pitchFamily="50" charset="-128"/>
                        </a:rPr>
                        <a:t>※</a:t>
                      </a:r>
                      <a:r>
                        <a:rPr lang="ja-JP" altLang="en-US" sz="1000" spc="0" baseline="0" dirty="0" smtClean="0">
                          <a:solidFill>
                            <a:schemeClr val="tx1"/>
                          </a:solidFill>
                          <a:latin typeface="メイリオ" panose="020B0604030504040204" pitchFamily="50" charset="-128"/>
                          <a:ea typeface="メイリオ" panose="020B0604030504040204" pitchFamily="50" charset="-128"/>
                        </a:rPr>
                        <a:t>「勤務間インターバル」とは、終業から次の勤務の始業までをいいます</a:t>
                      </a:r>
                      <a:endParaRPr kumimoji="1" lang="ja-JP" altLang="en-US" sz="1000" b="1" spc="0" baseline="0" dirty="0">
                        <a:solidFill>
                          <a:schemeClr val="tx1"/>
                        </a:solidFill>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6350" cap="flat" cmpd="sng" algn="ctr">
                      <a:solidFill>
                        <a:srgbClr val="66BAB7"/>
                      </a:solidFill>
                      <a:prstDash val="sysDash"/>
                      <a:round/>
                      <a:headEnd type="none" w="med" len="med"/>
                      <a:tailEnd type="none" w="med" len="med"/>
                    </a:lnT>
                    <a:lnB w="6350" cap="flat" cmpd="sng" algn="ctr">
                      <a:solidFill>
                        <a:srgbClr val="66BAB7"/>
                      </a:solidFill>
                      <a:prstDash val="sysDash"/>
                      <a:round/>
                      <a:headEnd type="none" w="med" len="med"/>
                      <a:tailEnd type="none" w="med" len="med"/>
                    </a:lnB>
                    <a:solidFill>
                      <a:srgbClr val="FDF3B9"/>
                    </a:solidFill>
                  </a:tcPr>
                </a:tc>
                <a:extLst>
                  <a:ext uri="{0D108BD9-81ED-4DB2-BD59-A6C34878D82A}">
                    <a16:rowId xmlns:a16="http://schemas.microsoft.com/office/drawing/2014/main" val="1060138883"/>
                  </a:ext>
                </a:extLst>
              </a:tr>
              <a:tr h="470364">
                <a:tc vMerge="1">
                  <a:txBody>
                    <a:bodyPr/>
                    <a:lstStyle/>
                    <a:p>
                      <a:endParaRPr kumimoji="1" lang="ja-JP" altLang="en-US"/>
                    </a:p>
                  </a:txBody>
                  <a:tcPr/>
                </a:tc>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nSpc>
                          <a:spcPct val="110000"/>
                        </a:lnSpc>
                      </a:pPr>
                      <a:r>
                        <a:rPr kumimoji="1" lang="ja-JP" altLang="ja-JP" sz="1200" kern="1200" spc="50" baseline="0" dirty="0" smtClean="0">
                          <a:effectLst/>
                          <a:latin typeface="メイリオ" panose="020B0604030504040204" pitchFamily="50" charset="-128"/>
                          <a:ea typeface="メイリオ" panose="020B0604030504040204" pitchFamily="50" charset="-128"/>
                        </a:rPr>
                        <a:t>不規則な勤務・交替制勤務・深夜勤務</a:t>
                      </a:r>
                      <a:endParaRPr kumimoji="1" lang="ja-JP" altLang="en-US" sz="1200" spc="50" baseline="0"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6350" cap="flat" cmpd="sng" algn="ctr">
                      <a:solidFill>
                        <a:srgbClr val="66BAB7"/>
                      </a:solidFill>
                      <a:prstDash val="sysDash"/>
                      <a:round/>
                      <a:headEnd type="none" w="med" len="med"/>
                      <a:tailEnd type="none" w="med" len="med"/>
                    </a:lnT>
                    <a:lnB w="12700" cap="flat" cmpd="sng" algn="ctr">
                      <a:solidFill>
                        <a:srgbClr val="66BAB7"/>
                      </a:solidFill>
                      <a:prstDash val="solid"/>
                      <a:round/>
                      <a:headEnd type="none" w="med" len="med"/>
                      <a:tailEnd type="none" w="med" len="med"/>
                    </a:lnB>
                    <a:noFill/>
                  </a:tcPr>
                </a:tc>
                <a:extLst>
                  <a:ext uri="{0D108BD9-81ED-4DB2-BD59-A6C34878D82A}">
                    <a16:rowId xmlns:a16="http://schemas.microsoft.com/office/drawing/2014/main" val="4264315846"/>
                  </a:ext>
                </a:extLst>
              </a:tr>
              <a:tr h="27467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vert="eaVert" anchor="ctr">
                    <a:solidFill>
                      <a:srgbClr val="FF9900"/>
                    </a:solidFill>
                  </a:tcPr>
                </a:tc>
                <a:tc rowSpan="2">
                  <a:txBody>
                    <a:bodyPr/>
                    <a:lstStyle/>
                    <a:p>
                      <a:pPr>
                        <a:lnSpc>
                          <a:spcPct val="110000"/>
                        </a:lnSpc>
                      </a:pPr>
                      <a:r>
                        <a:rPr kumimoji="1" lang="ja-JP" altLang="ja-JP" sz="1350" b="0" kern="1200" spc="50" baseline="0" dirty="0" smtClean="0">
                          <a:effectLst/>
                          <a:latin typeface="メイリオ" panose="020B0604030504040204" pitchFamily="50" charset="-128"/>
                          <a:ea typeface="メイリオ" panose="020B0604030504040204" pitchFamily="50" charset="-128"/>
                        </a:rPr>
                        <a:t>事業場外における</a:t>
                      </a:r>
                      <a:endParaRPr kumimoji="1" lang="en-US" altLang="ja-JP" sz="1350" b="0" kern="1200" spc="50" baseline="0" dirty="0" smtClean="0">
                        <a:effectLst/>
                        <a:latin typeface="メイリオ" panose="020B0604030504040204" pitchFamily="50" charset="-128"/>
                        <a:ea typeface="メイリオ" panose="020B0604030504040204" pitchFamily="50" charset="-128"/>
                      </a:endParaRPr>
                    </a:p>
                    <a:p>
                      <a:pPr>
                        <a:lnSpc>
                          <a:spcPct val="110000"/>
                        </a:lnSpc>
                      </a:pPr>
                      <a:r>
                        <a:rPr kumimoji="1" lang="ja-JP" altLang="ja-JP" sz="1350" b="0" kern="1200" spc="50" baseline="0" dirty="0" smtClean="0">
                          <a:effectLst/>
                          <a:latin typeface="メイリオ" panose="020B0604030504040204" pitchFamily="50" charset="-128"/>
                          <a:ea typeface="メイリオ" panose="020B0604030504040204" pitchFamily="50" charset="-128"/>
                        </a:rPr>
                        <a:t>移動を</a:t>
                      </a:r>
                      <a:r>
                        <a:rPr kumimoji="1" lang="ja-JP" altLang="en-US" sz="1350" b="0" kern="1200" spc="50" baseline="0" dirty="0" smtClean="0">
                          <a:effectLst/>
                          <a:latin typeface="メイリオ" panose="020B0604030504040204" pitchFamily="50" charset="-128"/>
                          <a:ea typeface="メイリオ" panose="020B0604030504040204" pitchFamily="50" charset="-128"/>
                        </a:rPr>
                        <a:t>伴う</a:t>
                      </a:r>
                      <a:r>
                        <a:rPr kumimoji="1" lang="ja-JP" altLang="ja-JP" sz="1350" b="0" kern="1200" spc="50" baseline="0" dirty="0" smtClean="0">
                          <a:effectLst/>
                          <a:latin typeface="メイリオ" panose="020B0604030504040204" pitchFamily="50" charset="-128"/>
                          <a:ea typeface="メイリオ" panose="020B0604030504040204" pitchFamily="50" charset="-128"/>
                        </a:rPr>
                        <a:t>業務</a:t>
                      </a:r>
                      <a:endParaRPr kumimoji="1" lang="ja-JP" altLang="en-US" sz="1350" b="0" spc="50" baseline="0"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tcPr>
                </a:tc>
                <a:tc>
                  <a:txBody>
                    <a:bodyPr/>
                    <a:lstStyle/>
                    <a:p>
                      <a:pPr>
                        <a:lnSpc>
                          <a:spcPct val="110000"/>
                        </a:lnSpc>
                      </a:pPr>
                      <a:r>
                        <a:rPr kumimoji="1" lang="ja-JP" altLang="ja-JP" sz="1200" kern="1200" spc="50" baseline="0" dirty="0" smtClean="0">
                          <a:effectLst/>
                          <a:latin typeface="メイリオ" panose="020B0604030504040204" pitchFamily="50" charset="-128"/>
                          <a:ea typeface="メイリオ" panose="020B0604030504040204" pitchFamily="50" charset="-128"/>
                        </a:rPr>
                        <a:t>出張の多い業務</a:t>
                      </a:r>
                      <a:endParaRPr kumimoji="1" lang="ja-JP" altLang="en-US" sz="1200" spc="50" baseline="0"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6350" cap="flat" cmpd="sng" algn="ctr">
                      <a:solidFill>
                        <a:srgbClr val="66BAB7"/>
                      </a:solidFill>
                      <a:prstDash val="sysDash"/>
                      <a:round/>
                      <a:headEnd type="none" w="med" len="med"/>
                      <a:tailEnd type="none" w="med" len="med"/>
                    </a:lnB>
                    <a:noFill/>
                  </a:tcPr>
                </a:tc>
                <a:extLst>
                  <a:ext uri="{0D108BD9-81ED-4DB2-BD59-A6C34878D82A}">
                    <a16:rowId xmlns:a16="http://schemas.microsoft.com/office/drawing/2014/main" val="2713865911"/>
                  </a:ext>
                </a:extLst>
              </a:tr>
              <a:tr h="470364">
                <a:tc vMerge="1">
                  <a:txBody>
                    <a:bodyPr/>
                    <a:lstStyle/>
                    <a:p>
                      <a:endParaRPr kumimoji="1" lang="ja-JP" altLang="en-US"/>
                    </a:p>
                  </a:txBody>
                  <a:tcPr/>
                </a:tc>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nSpc>
                          <a:spcPct val="110000"/>
                        </a:lnSpc>
                      </a:pPr>
                      <a:r>
                        <a:rPr kumimoji="1" lang="ja-JP" altLang="ja-JP" sz="1200" b="1" kern="1200" spc="50" baseline="0" dirty="0" smtClean="0">
                          <a:solidFill>
                            <a:srgbClr val="FF0000"/>
                          </a:solidFill>
                          <a:effectLst/>
                          <a:latin typeface="メイリオ" panose="020B0604030504040204" pitchFamily="50" charset="-128"/>
                          <a:ea typeface="メイリオ" panose="020B0604030504040204" pitchFamily="50" charset="-128"/>
                        </a:rPr>
                        <a:t>その他事業場外における移動を伴う業務</a:t>
                      </a:r>
                      <a:endParaRPr kumimoji="1" lang="ja-JP" altLang="en-US" sz="1200" b="1" spc="50" baseline="0" dirty="0">
                        <a:solidFill>
                          <a:srgbClr val="FF0000"/>
                        </a:solidFill>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6350" cap="flat" cmpd="sng" algn="ctr">
                      <a:solidFill>
                        <a:srgbClr val="66BAB7"/>
                      </a:solidFill>
                      <a:prstDash val="sysDash"/>
                      <a:round/>
                      <a:headEnd type="none" w="med" len="med"/>
                      <a:tailEnd type="none" w="med" len="med"/>
                    </a:lnT>
                    <a:lnB w="12700" cap="flat" cmpd="sng" algn="ctr">
                      <a:solidFill>
                        <a:srgbClr val="66BAB7"/>
                      </a:solidFill>
                      <a:prstDash val="solid"/>
                      <a:round/>
                      <a:headEnd type="none" w="med" len="med"/>
                      <a:tailEnd type="none" w="med" len="med"/>
                    </a:lnB>
                    <a:solidFill>
                      <a:srgbClr val="FDF3B9"/>
                    </a:solidFill>
                  </a:tcPr>
                </a:tc>
                <a:extLst>
                  <a:ext uri="{0D108BD9-81ED-4DB2-BD59-A6C34878D82A}">
                    <a16:rowId xmlns:a16="http://schemas.microsoft.com/office/drawing/2014/main" val="147078016"/>
                  </a:ext>
                </a:extLst>
              </a:tr>
              <a:tr h="462052">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vert="eaVert" anchor="ctr">
                    <a:solidFill>
                      <a:srgbClr val="FF9900"/>
                    </a:solidFill>
                  </a:tcPr>
                </a:tc>
                <a:tc gridSpan="2">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1" lang="ja-JP" altLang="ja-JP" sz="1350" b="1" kern="1200" spc="50" baseline="0" dirty="0" smtClean="0">
                          <a:solidFill>
                            <a:srgbClr val="FF0000"/>
                          </a:solidFill>
                          <a:effectLst/>
                          <a:latin typeface="メイリオ" panose="020B0604030504040204" pitchFamily="50" charset="-128"/>
                          <a:ea typeface="メイリオ" panose="020B0604030504040204" pitchFamily="50" charset="-128"/>
                        </a:rPr>
                        <a:t>心理的負荷を伴う業務</a:t>
                      </a:r>
                      <a:r>
                        <a:rPr kumimoji="1" lang="ja-JP" altLang="en-US" sz="1350" b="1" kern="1200" spc="50" baseline="0" dirty="0" smtClean="0">
                          <a:solidFill>
                            <a:srgbClr val="FF0000"/>
                          </a:solidFill>
                          <a:effectLst/>
                          <a:latin typeface="メイリオ" panose="020B0604030504040204" pitchFamily="50" charset="-128"/>
                          <a:ea typeface="メイリオ" panose="020B0604030504040204" pitchFamily="50" charset="-128"/>
                        </a:rPr>
                        <a:t>　</a:t>
                      </a:r>
                      <a:r>
                        <a:rPr kumimoji="1" lang="en-US" altLang="ja-JP" sz="1000" b="0" kern="1200" spc="50" baseline="0" dirty="0" smtClean="0">
                          <a:solidFill>
                            <a:schemeClr val="tx1"/>
                          </a:solidFill>
                          <a:effectLst/>
                          <a:latin typeface="メイリオ" panose="020B0604030504040204" pitchFamily="50" charset="-128"/>
                          <a:ea typeface="メイリオ" panose="020B0604030504040204" pitchFamily="50" charset="-128"/>
                        </a:rPr>
                        <a:t>※</a:t>
                      </a:r>
                      <a:r>
                        <a:rPr kumimoji="1" lang="ja-JP" altLang="ja-JP" sz="1000" kern="1200" dirty="0" smtClean="0">
                          <a:solidFill>
                            <a:schemeClr val="tx1"/>
                          </a:solidFill>
                          <a:effectLst/>
                          <a:latin typeface="メイリオ" panose="020B0604030504040204" pitchFamily="50" charset="-128"/>
                          <a:ea typeface="メイリオ" panose="020B0604030504040204" pitchFamily="50" charset="-128"/>
                          <a:cs typeface="+mn-cs"/>
                        </a:rPr>
                        <a:t>改正前の「精神的緊張を伴う業務」の内容を拡充</a:t>
                      </a:r>
                      <a:r>
                        <a:rPr kumimoji="1" lang="ja-JP" altLang="en-US" sz="1000" kern="1200" dirty="0" smtClean="0">
                          <a:solidFill>
                            <a:schemeClr val="tx1"/>
                          </a:solidFill>
                          <a:effectLst/>
                          <a:latin typeface="メイリオ" panose="020B0604030504040204" pitchFamily="50" charset="-128"/>
                          <a:ea typeface="メイリオ" panose="020B0604030504040204" pitchFamily="50" charset="-128"/>
                          <a:cs typeface="+mn-cs"/>
                        </a:rPr>
                        <a:t>しました</a:t>
                      </a:r>
                      <a:endParaRPr kumimoji="1" lang="ja-JP" altLang="en-US" sz="1000" b="1" spc="50" baseline="0" dirty="0" smtClean="0">
                        <a:solidFill>
                          <a:schemeClr val="tx1"/>
                        </a:solidFill>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solidFill>
                      <a:srgbClr val="FDF3B9"/>
                    </a:solidFill>
                  </a:tcPr>
                </a:tc>
                <a:tc hMerge="1">
                  <a:txBody>
                    <a:bodyPr/>
                    <a:lstStyle/>
                    <a:p>
                      <a:endParaRPr kumimoji="1" lang="ja-JP" altLang="en-US"/>
                    </a:p>
                  </a:txBody>
                  <a:tcPr/>
                </a:tc>
                <a:extLst>
                  <a:ext uri="{0D108BD9-81ED-4DB2-BD59-A6C34878D82A}">
                    <a16:rowId xmlns:a16="http://schemas.microsoft.com/office/drawing/2014/main" val="1857185457"/>
                  </a:ext>
                </a:extLst>
              </a:tr>
              <a:tr h="307517">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vert="eaVert" anchor="ctr">
                    <a:solidFill>
                      <a:srgbClr val="FF9900"/>
                    </a:solidFill>
                  </a:tcPr>
                </a:tc>
                <a:tc gridSpan="2">
                  <a:txBody>
                    <a:bodyPr/>
                    <a:lstStyle/>
                    <a:p>
                      <a:pPr>
                        <a:lnSpc>
                          <a:spcPct val="110000"/>
                        </a:lnSpc>
                      </a:pPr>
                      <a:r>
                        <a:rPr kumimoji="1" lang="ja-JP" altLang="ja-JP" sz="1350" b="1" kern="1200" spc="50" baseline="0" dirty="0" smtClean="0">
                          <a:solidFill>
                            <a:srgbClr val="FF0000"/>
                          </a:solidFill>
                          <a:effectLst/>
                          <a:latin typeface="メイリオ" panose="020B0604030504040204" pitchFamily="50" charset="-128"/>
                          <a:ea typeface="メイリオ" panose="020B0604030504040204" pitchFamily="50" charset="-128"/>
                        </a:rPr>
                        <a:t>身体的負荷を伴う業務</a:t>
                      </a:r>
                      <a:endParaRPr kumimoji="1" lang="ja-JP" altLang="en-US" sz="1350" b="1" spc="50" baseline="0" dirty="0">
                        <a:solidFill>
                          <a:srgbClr val="FF0000"/>
                        </a:solidFill>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solidFill>
                      <a:srgbClr val="FDF3B9"/>
                    </a:solidFill>
                  </a:tcPr>
                </a:tc>
                <a:tc hMerge="1">
                  <a:txBody>
                    <a:bodyPr/>
                    <a:lstStyle/>
                    <a:p>
                      <a:endParaRPr kumimoji="1" lang="ja-JP" altLang="en-US"/>
                    </a:p>
                  </a:txBody>
                  <a:tcPr/>
                </a:tc>
                <a:extLst>
                  <a:ext uri="{0D108BD9-81ED-4DB2-BD59-A6C34878D82A}">
                    <a16:rowId xmlns:a16="http://schemas.microsoft.com/office/drawing/2014/main" val="395350926"/>
                  </a:ext>
                </a:extLst>
              </a:tr>
              <a:tr h="27467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vert="eaVert" anchor="ctr">
                    <a:solidFill>
                      <a:srgbClr val="FF9900"/>
                    </a:solidFill>
                  </a:tcPr>
                </a:tc>
                <a:tc rowSpan="2">
                  <a:txBody>
                    <a:bodyPr/>
                    <a:lstStyle/>
                    <a:p>
                      <a:pPr>
                        <a:lnSpc>
                          <a:spcPct val="110000"/>
                        </a:lnSpc>
                      </a:pPr>
                      <a:r>
                        <a:rPr kumimoji="1" lang="ja-JP" altLang="ja-JP" sz="1250" kern="1200" spc="50" baseline="0" dirty="0" smtClean="0">
                          <a:effectLst/>
                          <a:latin typeface="メイリオ" panose="020B0604030504040204" pitchFamily="50" charset="-128"/>
                          <a:ea typeface="メイリオ" panose="020B0604030504040204" pitchFamily="50" charset="-128"/>
                        </a:rPr>
                        <a:t>作業環境</a:t>
                      </a:r>
                      <a:endParaRPr kumimoji="1" lang="en-US" altLang="ja-JP" sz="1250" kern="1200" spc="50" baseline="0" dirty="0" smtClean="0">
                        <a:effectLst/>
                        <a:latin typeface="メイリオ" panose="020B0604030504040204" pitchFamily="50" charset="-128"/>
                        <a:ea typeface="メイリオ" panose="020B0604030504040204" pitchFamily="50" charset="-128"/>
                      </a:endParaRPr>
                    </a:p>
                    <a:p>
                      <a:pPr>
                        <a:lnSpc>
                          <a:spcPct val="110000"/>
                        </a:lnSpc>
                      </a:pPr>
                      <a:r>
                        <a:rPr kumimoji="1" lang="en-US" altLang="ja-JP" sz="1000" spc="50" baseline="0" dirty="0" smtClean="0">
                          <a:latin typeface="メイリオ" panose="020B0604030504040204" pitchFamily="50" charset="-128"/>
                          <a:ea typeface="メイリオ" panose="020B0604030504040204" pitchFamily="50" charset="-128"/>
                        </a:rPr>
                        <a:t>※</a:t>
                      </a:r>
                      <a:r>
                        <a:rPr kumimoji="1" lang="ja-JP" altLang="en-US" sz="1000" spc="50" baseline="0" dirty="0" smtClean="0">
                          <a:latin typeface="メイリオ" panose="020B0604030504040204" pitchFamily="50" charset="-128"/>
                          <a:ea typeface="メイリオ" panose="020B0604030504040204" pitchFamily="50" charset="-128"/>
                        </a:rPr>
                        <a:t>長期間の過重業務では付加的に評価</a:t>
                      </a:r>
                      <a:endParaRPr kumimoji="1" lang="ja-JP" altLang="en-US" sz="1000" spc="50" baseline="0"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12700" cap="flat" cmpd="sng" algn="ctr">
                      <a:solidFill>
                        <a:srgbClr val="66BAB7"/>
                      </a:solidFill>
                      <a:prstDash val="solid"/>
                      <a:round/>
                      <a:headEnd type="none" w="med" len="med"/>
                      <a:tailEnd type="none" w="med" len="med"/>
                    </a:lnB>
                  </a:tcPr>
                </a:tc>
                <a:tc>
                  <a:txBody>
                    <a:bodyPr/>
                    <a:lstStyle/>
                    <a:p>
                      <a:pPr>
                        <a:lnSpc>
                          <a:spcPct val="110000"/>
                        </a:lnSpc>
                      </a:pPr>
                      <a:r>
                        <a:rPr kumimoji="1" lang="ja-JP" altLang="ja-JP" sz="1200" kern="1200" spc="100" baseline="0" dirty="0" smtClean="0">
                          <a:effectLst/>
                          <a:latin typeface="メイリオ" panose="020B0604030504040204" pitchFamily="50" charset="-128"/>
                          <a:ea typeface="メイリオ" panose="020B0604030504040204" pitchFamily="50" charset="-128"/>
                        </a:rPr>
                        <a:t>温度環境</a:t>
                      </a:r>
                      <a:endParaRPr kumimoji="1" lang="ja-JP" altLang="en-US" sz="1200" spc="100" baseline="0"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12700" cap="flat" cmpd="sng" algn="ctr">
                      <a:solidFill>
                        <a:srgbClr val="66BAB7"/>
                      </a:solidFill>
                      <a:prstDash val="solid"/>
                      <a:round/>
                      <a:headEnd type="none" w="med" len="med"/>
                      <a:tailEnd type="none" w="med" len="med"/>
                    </a:lnT>
                    <a:lnB w="6350" cap="flat" cmpd="sng" algn="ctr">
                      <a:solidFill>
                        <a:srgbClr val="66BAB7"/>
                      </a:solidFill>
                      <a:prstDash val="sysDash"/>
                      <a:round/>
                      <a:headEnd type="none" w="med" len="med"/>
                      <a:tailEnd type="none" w="med" len="med"/>
                    </a:lnB>
                    <a:noFill/>
                  </a:tcPr>
                </a:tc>
                <a:extLst>
                  <a:ext uri="{0D108BD9-81ED-4DB2-BD59-A6C34878D82A}">
                    <a16:rowId xmlns:a16="http://schemas.microsoft.com/office/drawing/2014/main" val="169559165"/>
                  </a:ext>
                </a:extLst>
              </a:tr>
              <a:tr h="336995">
                <a:tc vMerge="1">
                  <a:txBody>
                    <a:bodyPr/>
                    <a:lstStyle/>
                    <a:p>
                      <a:endParaRPr kumimoji="1" lang="ja-JP" altLang="en-US"/>
                    </a:p>
                  </a:txBody>
                  <a:tcPr/>
                </a:tc>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nSpc>
                          <a:spcPct val="110000"/>
                        </a:lnSpc>
                      </a:pPr>
                      <a:r>
                        <a:rPr kumimoji="1" lang="ja-JP" altLang="ja-JP" sz="1200" kern="1200" spc="100" baseline="0" dirty="0" smtClean="0">
                          <a:effectLst/>
                          <a:latin typeface="メイリオ" panose="020B0604030504040204" pitchFamily="50" charset="-128"/>
                          <a:ea typeface="メイリオ" panose="020B0604030504040204" pitchFamily="50" charset="-128"/>
                        </a:rPr>
                        <a:t>騒音</a:t>
                      </a:r>
                      <a:endParaRPr kumimoji="1" lang="ja-JP" altLang="en-US" sz="1200" spc="100" baseline="0"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66BAB7"/>
                      </a:solidFill>
                      <a:prstDash val="solid"/>
                      <a:round/>
                      <a:headEnd type="none" w="med" len="med"/>
                      <a:tailEnd type="none" w="med" len="med"/>
                    </a:lnL>
                    <a:lnR w="12700" cap="flat" cmpd="sng" algn="ctr">
                      <a:solidFill>
                        <a:srgbClr val="66BAB7"/>
                      </a:solidFill>
                      <a:prstDash val="solid"/>
                      <a:round/>
                      <a:headEnd type="none" w="med" len="med"/>
                      <a:tailEnd type="none" w="med" len="med"/>
                    </a:lnR>
                    <a:lnT w="6350" cap="flat" cmpd="sng" algn="ctr">
                      <a:solidFill>
                        <a:srgbClr val="66BAB7"/>
                      </a:solidFill>
                      <a:prstDash val="sysDash"/>
                      <a:round/>
                      <a:headEnd type="none" w="med" len="med"/>
                      <a:tailEnd type="none" w="med" len="med"/>
                    </a:lnT>
                    <a:lnB w="12700" cap="flat" cmpd="sng" algn="ctr">
                      <a:solidFill>
                        <a:srgbClr val="66BAB7"/>
                      </a:solidFill>
                      <a:prstDash val="solid"/>
                      <a:round/>
                      <a:headEnd type="none" w="med" len="med"/>
                      <a:tailEnd type="none" w="med" len="med"/>
                    </a:lnB>
                    <a:noFill/>
                  </a:tcPr>
                </a:tc>
                <a:extLst>
                  <a:ext uri="{0D108BD9-81ED-4DB2-BD59-A6C34878D82A}">
                    <a16:rowId xmlns:a16="http://schemas.microsoft.com/office/drawing/2014/main" val="581044664"/>
                  </a:ext>
                </a:extLst>
              </a:tr>
            </a:tbl>
          </a:graphicData>
        </a:graphic>
      </p:graphicFrame>
      <p:sp>
        <p:nvSpPr>
          <p:cNvPr id="18" name="テキスト ボックス 17"/>
          <p:cNvSpPr txBox="1"/>
          <p:nvPr/>
        </p:nvSpPr>
        <p:spPr>
          <a:xfrm>
            <a:off x="5181348" y="2551892"/>
            <a:ext cx="4595645" cy="461665"/>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労働</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時間以外の負荷要因の見直しを行い、</a:t>
            </a: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赤字</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の項目を新たに追加しました。</a:t>
            </a:r>
          </a:p>
        </p:txBody>
      </p:sp>
      <p:graphicFrame>
        <p:nvGraphicFramePr>
          <p:cNvPr id="19" name="表 18"/>
          <p:cNvGraphicFramePr>
            <a:graphicFrameLocks noGrp="1"/>
          </p:cNvGraphicFramePr>
          <p:nvPr>
            <p:extLst/>
          </p:nvPr>
        </p:nvGraphicFramePr>
        <p:xfrm>
          <a:off x="5012137" y="1655397"/>
          <a:ext cx="4788000" cy="846000"/>
        </p:xfrm>
        <a:graphic>
          <a:graphicData uri="http://schemas.openxmlformats.org/drawingml/2006/table">
            <a:tbl>
              <a:tblPr firstRow="1" bandRow="1">
                <a:tableStyleId>{5C22544A-7EE6-4342-B048-85BDC9FD1C3A}</a:tableStyleId>
              </a:tblPr>
              <a:tblGrid>
                <a:gridCol w="399001">
                  <a:extLst>
                    <a:ext uri="{9D8B030D-6E8A-4147-A177-3AD203B41FA5}">
                      <a16:colId xmlns:a16="http://schemas.microsoft.com/office/drawing/2014/main" val="3148704187"/>
                    </a:ext>
                  </a:extLst>
                </a:gridCol>
                <a:gridCol w="4388999">
                  <a:extLst>
                    <a:ext uri="{9D8B030D-6E8A-4147-A177-3AD203B41FA5}">
                      <a16:colId xmlns:a16="http://schemas.microsoft.com/office/drawing/2014/main" val="2055843622"/>
                    </a:ext>
                  </a:extLst>
                </a:gridCol>
              </a:tblGrid>
              <a:tr h="846000">
                <a:tc>
                  <a:txBody>
                    <a:bodyPr/>
                    <a:lstStyle/>
                    <a:p>
                      <a:pPr algn="ctr"/>
                      <a:r>
                        <a:rPr kumimoji="1" lang="ja-JP" altLang="en-US" sz="2000" dirty="0" smtClean="0">
                          <a:solidFill>
                            <a:schemeClr val="bg1"/>
                          </a:solidFill>
                          <a:latin typeface="メイリオ" panose="020B0604030504040204" pitchFamily="50" charset="-128"/>
                          <a:ea typeface="メイリオ" panose="020B0604030504040204" pitchFamily="50" charset="-128"/>
                        </a:rPr>
                        <a:t>２</a:t>
                      </a:r>
                      <a:endParaRPr kumimoji="1" lang="ja-JP" altLang="en-US" sz="2000" dirty="0">
                        <a:solidFill>
                          <a:schemeClr val="bg1"/>
                        </a:solidFill>
                        <a:latin typeface="メイリオ" panose="020B0604030504040204" pitchFamily="50" charset="-128"/>
                        <a:ea typeface="メイリオ" panose="020B0604030504040204" pitchFamily="50" charset="-128"/>
                      </a:endParaRPr>
                    </a:p>
                  </a:txBody>
                  <a:tcPr anchor="ctr">
                    <a:lnL w="38100" cap="flat" cmpd="sng" algn="ctr">
                      <a:solidFill>
                        <a:srgbClr val="103185"/>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103185"/>
                      </a:solidFill>
                      <a:prstDash val="solid"/>
                      <a:round/>
                      <a:headEnd type="none" w="med" len="med"/>
                      <a:tailEnd type="none" w="med" len="med"/>
                    </a:lnT>
                    <a:lnB w="381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rgbClr val="103185"/>
                    </a:solidFill>
                  </a:tcPr>
                </a:tc>
                <a:tc>
                  <a:txBody>
                    <a:bodyPr/>
                    <a:lstStyle/>
                    <a:p>
                      <a:pPr algn="l">
                        <a:lnSpc>
                          <a:spcPct val="110000"/>
                        </a:lnSpc>
                      </a:pPr>
                      <a:r>
                        <a:rPr lang="ja-JP" altLang="en-US" sz="1500" b="1" dirty="0" smtClean="0">
                          <a:solidFill>
                            <a:schemeClr val="bg1"/>
                          </a:solidFill>
                          <a:latin typeface="メイリオ" panose="020B0604030504040204" pitchFamily="50" charset="-128"/>
                          <a:ea typeface="メイリオ" panose="020B0604030504040204" pitchFamily="50" charset="-128"/>
                        </a:rPr>
                        <a:t>長期間の過重業務、短期間の過重業務の労働時間以外の負荷要因を見直しました</a:t>
                      </a:r>
                      <a:endParaRPr lang="ja-JP" altLang="en-US" sz="1500" b="1" dirty="0">
                        <a:solidFill>
                          <a:schemeClr val="bg1"/>
                        </a:solidFill>
                        <a:latin typeface="メイリオ" panose="020B0604030504040204" pitchFamily="50" charset="-128"/>
                        <a:ea typeface="メイリオ" panose="020B0604030504040204" pitchFamily="50" charset="-128"/>
                      </a:endParaRPr>
                    </a:p>
                  </a:txBody>
                  <a:tcPr marL="144000" anchor="ctr">
                    <a:lnL w="19050" cap="flat" cmpd="sng" algn="ctr">
                      <a:solidFill>
                        <a:schemeClr val="bg1"/>
                      </a:solidFill>
                      <a:prstDash val="solid"/>
                      <a:round/>
                      <a:headEnd type="none" w="med" len="med"/>
                      <a:tailEnd type="none" w="med" len="med"/>
                    </a:lnL>
                    <a:lnR w="38100" cap="flat" cmpd="sng" algn="ctr">
                      <a:solidFill>
                        <a:srgbClr val="103185"/>
                      </a:solidFill>
                      <a:prstDash val="solid"/>
                      <a:round/>
                      <a:headEnd type="none" w="med" len="med"/>
                      <a:tailEnd type="none" w="med" len="med"/>
                    </a:lnR>
                    <a:lnT w="38100" cap="flat" cmpd="sng" algn="ctr">
                      <a:solidFill>
                        <a:srgbClr val="103185"/>
                      </a:solidFill>
                      <a:prstDash val="solid"/>
                      <a:round/>
                      <a:headEnd type="none" w="med" len="med"/>
                      <a:tailEnd type="none" w="med" len="med"/>
                    </a:lnT>
                    <a:lnB w="381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rgbClr val="103185"/>
                    </a:solidFill>
                  </a:tcPr>
                </a:tc>
                <a:extLst>
                  <a:ext uri="{0D108BD9-81ED-4DB2-BD59-A6C34878D82A}">
                    <a16:rowId xmlns:a16="http://schemas.microsoft.com/office/drawing/2014/main" val="1453012224"/>
                  </a:ext>
                </a:extLst>
              </a:tr>
            </a:tbl>
          </a:graphicData>
        </a:graphic>
      </p:graphicFrame>
      <p:sp>
        <p:nvSpPr>
          <p:cNvPr id="5" name="スライド番号プレースホルダー 4"/>
          <p:cNvSpPr>
            <a:spLocks noGrp="1"/>
          </p:cNvSpPr>
          <p:nvPr>
            <p:ph type="sldNum" sz="quarter" idx="4"/>
          </p:nvPr>
        </p:nvSpPr>
        <p:spPr>
          <a:xfrm>
            <a:off x="9092505" y="6579579"/>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8"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US" sz="1108"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1134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758874"/>
          </a:xfrm>
        </p:spPr>
        <p:txBody>
          <a:bodyPr vert="horz" lIns="95782" tIns="47891" rIns="95782" bIns="47891" rtlCol="0" anchor="ctr">
            <a:normAutofit/>
          </a:bodyPr>
          <a:lstStyle/>
          <a:p>
            <a:pPr>
              <a:lnSpc>
                <a:spcPct val="90000"/>
              </a:lnSpc>
            </a:pPr>
            <a:r>
              <a:rPr lang="ja-JP" altLang="en-US" sz="2400" b="1" spc="272" dirty="0">
                <a:solidFill>
                  <a:schemeClr val="lt1"/>
                </a:solidFill>
                <a:latin typeface="ＭＳ ゴシック" panose="020B0609070205080204" pitchFamily="49" charset="-128"/>
                <a:ea typeface="ＭＳ ゴシック" panose="020B0609070205080204" pitchFamily="49" charset="-128"/>
                <a:cs typeface="+mn-cs"/>
              </a:rPr>
              <a:t>勤務間インターバルの短い勤務</a:t>
            </a:r>
          </a:p>
        </p:txBody>
      </p:sp>
      <p:sp>
        <p:nvSpPr>
          <p:cNvPr id="7"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758873"/>
            <a:ext cx="9907200" cy="1011010"/>
          </a:xfrm>
          <a:solidFill>
            <a:schemeClr val="bg2"/>
          </a:solidFill>
        </p:spPr>
        <p:txBody>
          <a:bodyPr/>
          <a:lstStyle/>
          <a:p>
            <a:pPr>
              <a:lnSpc>
                <a:spcPct val="130000"/>
              </a:lnSpc>
              <a:spcBef>
                <a:spcPts val="0"/>
              </a:spcBef>
            </a:pPr>
            <a:r>
              <a:rPr lang="ja-JP" altLang="en-US" sz="1200" dirty="0" smtClean="0">
                <a:latin typeface="游ゴシック" panose="020B0400000000000000" pitchFamily="50" charset="-128"/>
                <a:ea typeface="游ゴシック" panose="020B0400000000000000" pitchFamily="50" charset="-128"/>
              </a:rPr>
              <a:t>▸　脳・心臓疾患の労災認定基準において、</a:t>
            </a:r>
            <a:r>
              <a:rPr lang="ja-JP" altLang="en-US" sz="1200" u="sng" dirty="0" smtClean="0">
                <a:latin typeface="游ゴシック" panose="020B0400000000000000" pitchFamily="50" charset="-128"/>
                <a:ea typeface="游ゴシック" panose="020B0400000000000000" pitchFamily="50" charset="-128"/>
              </a:rPr>
              <a:t>長期間の過重業務の判断にあたっては、睡眠時間確保の観点から、勤務間インター　</a:t>
            </a:r>
            <a:endParaRPr lang="en-US" altLang="ja-JP" sz="1200" u="sng" dirty="0" smtClean="0">
              <a:latin typeface="游ゴシック" panose="020B0400000000000000" pitchFamily="50" charset="-128"/>
              <a:ea typeface="游ゴシック" panose="020B0400000000000000" pitchFamily="50" charset="-128"/>
            </a:endParaRPr>
          </a:p>
          <a:p>
            <a:pPr>
              <a:lnSpc>
                <a:spcPct val="130000"/>
              </a:lnSpc>
              <a:spcBef>
                <a:spcPts val="0"/>
              </a:spcBef>
            </a:pPr>
            <a:r>
              <a:rPr lang="ja-JP" altLang="en-US" dirty="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    </a:t>
            </a:r>
            <a:r>
              <a:rPr lang="ja-JP" altLang="en-US" sz="1200" u="sng" dirty="0" smtClean="0">
                <a:latin typeface="游ゴシック" panose="020B0400000000000000" pitchFamily="50" charset="-128"/>
                <a:ea typeface="游ゴシック" panose="020B0400000000000000" pitchFamily="50" charset="-128"/>
              </a:rPr>
              <a:t>バルがおおむね１１時間未満の勤務の有無、時間数、頻度、連続性等について検討し、評価</a:t>
            </a:r>
            <a:r>
              <a:rPr lang="ja-JP" altLang="en-US" sz="1200" dirty="0" smtClean="0">
                <a:latin typeface="游ゴシック" panose="020B0400000000000000" pitchFamily="50" charset="-128"/>
                <a:ea typeface="游ゴシック" panose="020B0400000000000000" pitchFamily="50" charset="-128"/>
              </a:rPr>
              <a:t>することとされている。</a:t>
            </a:r>
            <a:endParaRPr lang="en-US" altLang="ja-JP" sz="1200" dirty="0" smtClean="0">
              <a:latin typeface="游ゴシック" panose="020B0400000000000000" pitchFamily="50" charset="-128"/>
              <a:ea typeface="游ゴシック" panose="020B0400000000000000" pitchFamily="50" charset="-128"/>
            </a:endParaRPr>
          </a:p>
          <a:p>
            <a:pPr>
              <a:lnSpc>
                <a:spcPct val="130000"/>
              </a:lnSpc>
              <a:spcBef>
                <a:spcPts val="0"/>
              </a:spcBef>
            </a:pPr>
            <a:endParaRPr lang="en-US" altLang="ja-JP" sz="1200" kern="1200" spc="0" dirty="0" smtClean="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1568624" y="1554439"/>
            <a:ext cx="8481392" cy="215444"/>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血管病変等を著しく増悪させる業務による脳血管疾患</a:t>
            </a:r>
            <a:r>
              <a:rPr kumimoji="1" lang="ja-JP" altLang="en-US" sz="800" b="0"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及び虚</a:t>
            </a:r>
            <a:r>
              <a:rPr kumimoji="1" lang="ja-JP" altLang="en-US" sz="800" b="0"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血性心疾患等</a:t>
            </a:r>
            <a:r>
              <a:rPr kumimoji="1" lang="ja-JP" altLang="en-US" sz="800" b="0"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の認定</a:t>
            </a:r>
            <a:r>
              <a:rPr kumimoji="1" lang="ja-JP" altLang="en-US" sz="800" b="0"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基準について</a:t>
            </a:r>
            <a:r>
              <a:rPr kumimoji="1" lang="ja-JP" altLang="en-US" sz="800" b="0"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令和３年９月</a:t>
            </a:r>
            <a:r>
              <a:rPr kumimoji="1" lang="en-US" altLang="ja-JP" sz="800" b="0"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14</a:t>
            </a:r>
            <a:r>
              <a:rPr kumimoji="1" lang="ja-JP" altLang="en-US" sz="800" b="0"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日基発</a:t>
            </a:r>
            <a:r>
              <a:rPr kumimoji="1" lang="en-US" altLang="ja-JP" sz="800" b="0"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0914</a:t>
            </a:r>
            <a:r>
              <a:rPr kumimoji="1" lang="ja-JP" altLang="en-US" sz="800" b="0"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第１号厚生労働省労働基準局長通達</a:t>
            </a:r>
            <a:r>
              <a:rPr kumimoji="1" lang="ja-JP" altLang="en-US" sz="800" b="0"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）より抜粋）</a:t>
            </a:r>
            <a:endParaRPr kumimoji="1" lang="en-US" altLang="ja-JP" sz="800" b="0"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p:cNvSpPr txBox="1"/>
          <p:nvPr/>
        </p:nvSpPr>
        <p:spPr>
          <a:xfrm>
            <a:off x="704527" y="2862228"/>
            <a:ext cx="8496945" cy="2739211"/>
          </a:xfrm>
          <a:prstGeom prst="rect">
            <a:avLst/>
          </a:prstGeom>
          <a:noFill/>
          <a:ln>
            <a:solidFill>
              <a:schemeClr val="tx1"/>
            </a:solidFill>
          </a:ln>
        </p:spPr>
        <p:txBody>
          <a:bodyPr wrap="square" rtlCol="0">
            <a:spAutoFit/>
          </a:bodyPr>
          <a:lstStyle/>
          <a:p>
            <a:pPr marL="0" marR="0" lvl="0" indent="0" algn="l" defTabSz="957816" rtl="0" eaLnBrk="1" fontAlgn="auto" latinLnBrk="0" hangingPunct="1">
              <a:lnSpc>
                <a:spcPct val="2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endParaRPr kumimoji="1" lang="en-US" altLang="ja-JP"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2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勤務間インターバルとは、終業から始業までの時間をいう。</a:t>
            </a: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2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勤務間インターバルが短い勤務については、その程度（時間数、 頻度、連続性等）や業務内容等の</a:t>
            </a: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2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観点から検討し、評価すること。</a:t>
            </a: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2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なお、長時間の過重業務の判断に当たっては、睡眠時間の確保の観点から、勤務間インターバルが</a:t>
            </a:r>
            <a:r>
              <a:rPr kumimoji="1" lang="ja-JP" altLang="en-US" sz="1400" b="0" i="0" u="none" strike="noStrike" kern="1200" cap="none" spc="0" normalizeH="0" baseline="0" noProof="0" dirty="0" err="1"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お</a:t>
            </a: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2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おむね １１時間未満の勤務の有無、時間数、頻度、連続性等について検討し、評価すること。</a:t>
            </a: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2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 name="テキスト ボックス 4"/>
          <p:cNvSpPr txBox="1"/>
          <p:nvPr/>
        </p:nvSpPr>
        <p:spPr>
          <a:xfrm>
            <a:off x="704527" y="2492896"/>
            <a:ext cx="3416320" cy="369332"/>
          </a:xfrm>
          <a:prstGeom prst="rect">
            <a:avLst/>
          </a:prstGeom>
          <a:solidFill>
            <a:srgbClr val="C0FCF9"/>
          </a:solid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勤務間インターバルが短い勤務</a:t>
            </a:r>
            <a:endPar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スライド番号プレースホルダー 7"/>
          <p:cNvSpPr>
            <a:spLocks noGrp="1"/>
          </p:cNvSpPr>
          <p:nvPr>
            <p:ph type="sldNum" sz="quarter" idx="4"/>
          </p:nvPr>
        </p:nvSpPr>
        <p:spPr>
          <a:xfrm>
            <a:off x="9144000" y="6554573"/>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7</a:t>
            </a:r>
            <a:endParaRPr kumimoji="0" lang="en-US" sz="1108"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71223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2093754" y="5021080"/>
            <a:ext cx="5718492" cy="1776011"/>
          </a:xfrm>
          <a:prstGeom prst="rect">
            <a:avLst/>
          </a:prstGeom>
        </p:spPr>
      </p:pic>
      <p:sp>
        <p:nvSpPr>
          <p:cNvPr id="2" name="タイトル 1"/>
          <p:cNvSpPr>
            <a:spLocks noGrp="1"/>
          </p:cNvSpPr>
          <p:nvPr>
            <p:ph type="title"/>
          </p:nvPr>
        </p:nvSpPr>
        <p:spPr/>
        <p:txBody>
          <a:bodyPr vert="horz" lIns="95782" tIns="47891" rIns="95782" bIns="47891" rtlCol="0" anchor="ctr">
            <a:normAutofit/>
          </a:bodyPr>
          <a:lstStyle/>
          <a:p>
            <a:pPr defTabSz="914400">
              <a:lnSpc>
                <a:spcPct val="90000"/>
              </a:lnSpc>
            </a:pPr>
            <a:r>
              <a:rPr lang="ja-JP" altLang="en-US" sz="2400" b="1" spc="272" dirty="0">
                <a:solidFill>
                  <a:schemeClr val="lt1"/>
                </a:solidFill>
                <a:latin typeface="ＭＳ ゴシック" panose="020B0609070205080204" pitchFamily="49" charset="-128"/>
                <a:ea typeface="ＭＳ ゴシック" panose="020B0609070205080204" pitchFamily="49" charset="-128"/>
                <a:cs typeface="+mn-cs"/>
              </a:rPr>
              <a:t>脳・心臓疾患の労災認定基準における労働時間の評価</a:t>
            </a:r>
          </a:p>
        </p:txBody>
      </p:sp>
      <p:sp>
        <p:nvSpPr>
          <p:cNvPr id="5" name="テキスト ボックス 4"/>
          <p:cNvSpPr txBox="1"/>
          <p:nvPr/>
        </p:nvSpPr>
        <p:spPr>
          <a:xfrm>
            <a:off x="704528" y="1246115"/>
            <a:ext cx="6228000" cy="369332"/>
          </a:xfrm>
          <a:prstGeom prst="rect">
            <a:avLst/>
          </a:prstGeom>
          <a:solidFill>
            <a:srgbClr val="C0FCF9"/>
          </a:solidFill>
        </p:spPr>
        <p:txBody>
          <a:bodyPr wrap="square" rtlCol="0" anchor="ctr">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労働者の１日の生活時間と睡眠時間、労働時間との関係</a:t>
            </a:r>
            <a:endPar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テキスト ボックス 6"/>
          <p:cNvSpPr txBox="1"/>
          <p:nvPr/>
        </p:nvSpPr>
        <p:spPr>
          <a:xfrm>
            <a:off x="632520" y="1743736"/>
            <a:ext cx="9826705" cy="3385542"/>
          </a:xfrm>
          <a:prstGeom prst="rect">
            <a:avLst/>
          </a:prstGeom>
          <a:noFill/>
          <a:ln>
            <a:no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日本の有業者の平均的な生活時間を調査した平成</a:t>
            </a:r>
            <a:r>
              <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28</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年の社会生活基本調査（図４－５）によると、　</a:t>
            </a: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15</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歳以上の有業者の平日の睡眠時間は</a:t>
            </a:r>
            <a:r>
              <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7.2</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時間、仕事時間は</a:t>
            </a:r>
            <a:r>
              <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8.1</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時間、食事、身の回りの用事、通勤等</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の生活に必要な時間（食事等の時間）は</a:t>
            </a:r>
            <a:r>
              <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5.3</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時間となっている。</a:t>
            </a: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これを前提とすると、現時点においても、１日６時間程度の睡眠が確保できない状態は、１日の労働</a:t>
            </a: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時間８時間を超え、４時間程度の時間外労働を行った場合に相当し、これが１か月継続した状態は、</a:t>
            </a: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おおむね</a:t>
            </a:r>
            <a:r>
              <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80</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時間（</a:t>
            </a:r>
            <a:r>
              <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１）を超える時間外労働が想定される。</a:t>
            </a: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また、１日５時間程度の睡眠が確保できない状態は、１日の労働時間８時間を超え、５時間程度の時</a:t>
            </a: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間外労働を行った場合に相当し、これが１か月継続した状態は、おおむね</a:t>
            </a:r>
            <a:r>
              <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100</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時間（</a:t>
            </a:r>
            <a:r>
              <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２）を超える</a:t>
            </a: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時間外労働が想定される。</a:t>
            </a:r>
            <a:endParaRPr kumimoji="1"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１）</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時間から、生活を営む上で必要な睡眠（６時間）・食事等・仕事（法定労働時間８時間及び法定休憩時間１時間）を</a:t>
            </a:r>
            <a:endPar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引いた時間数に１か月の平均勤務日数</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21.7</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日を乗じた概数。</a:t>
            </a:r>
            <a:endPar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２）前記の睡眠を５時間として同様に算出した概数。</a:t>
            </a:r>
            <a:endPar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p:cNvSpPr txBox="1"/>
          <p:nvPr/>
        </p:nvSpPr>
        <p:spPr>
          <a:xfrm>
            <a:off x="4706721" y="785389"/>
            <a:ext cx="5194101" cy="230832"/>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（「脳・心臓疾患の労災認定の基準に関する専門検討会報告書（令和３年７月）」（厚生労働省）より抜粋）</a:t>
            </a:r>
            <a:r>
              <a:rPr kumimoji="1" lang="ja-JP" altLang="en-US" sz="900" b="0"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　</a:t>
            </a:r>
            <a:endParaRPr kumimoji="1" lang="en-US" altLang="ja-JP" sz="900" b="0"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endParaRPr>
          </a:p>
        </p:txBody>
      </p:sp>
      <p:sp>
        <p:nvSpPr>
          <p:cNvPr id="4" name="スライド番号プレースホルダー 3"/>
          <p:cNvSpPr>
            <a:spLocks noGrp="1"/>
          </p:cNvSpPr>
          <p:nvPr>
            <p:ph type="sldNum" sz="quarter" idx="4"/>
          </p:nvPr>
        </p:nvSpPr>
        <p:spPr>
          <a:xfrm>
            <a:off x="9123087" y="6536158"/>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rPr>
              <a:t>8</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1704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7" y="-1"/>
            <a:ext cx="9906000" cy="828675"/>
          </a:xfrm>
        </p:spPr>
        <p:txBody>
          <a:bodyPr vert="horz" lIns="95782" tIns="47891" rIns="95782" bIns="47891" rtlCol="0" anchor="ctr">
            <a:normAutofit/>
          </a:bodyPr>
          <a:lstStyle/>
          <a:p>
            <a:pPr defTabSz="914400">
              <a:lnSpc>
                <a:spcPct val="90000"/>
              </a:lnSpc>
            </a:pPr>
            <a:r>
              <a:rPr lang="ja-JP" altLang="en-US" sz="2400" b="1" spc="272" dirty="0">
                <a:solidFill>
                  <a:schemeClr val="lt1"/>
                </a:solidFill>
                <a:latin typeface="ＭＳ ゴシック" panose="020B0609070205080204" pitchFamily="49" charset="-128"/>
                <a:ea typeface="ＭＳ ゴシック" panose="020B0609070205080204" pitchFamily="49" charset="-128"/>
                <a:cs typeface="+mn-cs"/>
              </a:rPr>
              <a:t>休息期間と睡眠時間</a:t>
            </a:r>
          </a:p>
        </p:txBody>
      </p:sp>
      <p:sp>
        <p:nvSpPr>
          <p:cNvPr id="3" name="テキスト プレースホルダー 2"/>
          <p:cNvSpPr>
            <a:spLocks noGrp="1"/>
          </p:cNvSpPr>
          <p:nvPr>
            <p:ph type="body" sz="quarter" idx="13"/>
          </p:nvPr>
        </p:nvSpPr>
        <p:spPr>
          <a:xfrm>
            <a:off x="0" y="838200"/>
            <a:ext cx="9907200" cy="1404000"/>
          </a:xfrm>
        </p:spPr>
        <p:txBody>
          <a:bodyPr/>
          <a:lstStyle/>
          <a:p>
            <a:pPr lvl="0">
              <a:lnSpc>
                <a:spcPct val="130000"/>
              </a:lnSpc>
              <a:spcBef>
                <a:spcPts val="0"/>
              </a:spcBef>
            </a:pPr>
            <a:r>
              <a:rPr lang="ja-JP" altLang="en-US" sz="1200" dirty="0" smtClean="0">
                <a:solidFill>
                  <a:prstClr val="black"/>
                </a:solidFill>
                <a:latin typeface="游ゴシック" panose="020B0400000000000000" pitchFamily="50" charset="-128"/>
                <a:ea typeface="游ゴシック" panose="020B0400000000000000" pitchFamily="50" charset="-128"/>
              </a:rPr>
              <a:t>▸</a:t>
            </a:r>
            <a:r>
              <a:rPr lang="ja-JP" altLang="en-US" sz="1200" dirty="0">
                <a:solidFill>
                  <a:prstClr val="black"/>
                </a:solidFill>
                <a:latin typeface="游ゴシック" panose="020B0400000000000000" pitchFamily="50" charset="-128"/>
                <a:ea typeface="游ゴシック" panose="020B0400000000000000" pitchFamily="50" charset="-128"/>
              </a:rPr>
              <a:t>　</a:t>
            </a:r>
            <a:r>
              <a:rPr lang="ja-JP" altLang="en-US" sz="1200" dirty="0" smtClean="0">
                <a:latin typeface="游ゴシック" panose="020B0400000000000000" pitchFamily="50" charset="-128"/>
                <a:ea typeface="游ゴシック" panose="020B0400000000000000" pitchFamily="50" charset="-128"/>
              </a:rPr>
              <a:t>「</a:t>
            </a:r>
            <a:r>
              <a:rPr lang="ja-JP" altLang="en-US" sz="1200" u="sng" dirty="0" smtClean="0">
                <a:latin typeface="游ゴシック" panose="020B0400000000000000" pitchFamily="50" charset="-128"/>
                <a:ea typeface="游ゴシック" panose="020B0400000000000000" pitchFamily="50" charset="-128"/>
              </a:rPr>
              <a:t>休息期間が８時間未満</a:t>
            </a:r>
            <a:r>
              <a:rPr lang="ja-JP" altLang="en-US" sz="1200" dirty="0" smtClean="0">
                <a:latin typeface="游ゴシック" panose="020B0400000000000000" pitchFamily="50" charset="-128"/>
                <a:ea typeface="游ゴシック" panose="020B0400000000000000" pitchFamily="50" charset="-128"/>
              </a:rPr>
              <a:t>」</a:t>
            </a:r>
            <a:r>
              <a:rPr lang="ja-JP" altLang="en-US" sz="1200" dirty="0">
                <a:solidFill>
                  <a:prstClr val="black"/>
                </a:solidFill>
                <a:latin typeface="游ゴシック" panose="020B0400000000000000" pitchFamily="50" charset="-128"/>
                <a:ea typeface="游ゴシック" panose="020B0400000000000000" pitchFamily="50" charset="-128"/>
              </a:rPr>
              <a:t>と回答</a:t>
            </a:r>
            <a:r>
              <a:rPr lang="ja-JP" altLang="en-US" sz="1200" dirty="0" smtClean="0">
                <a:solidFill>
                  <a:prstClr val="black"/>
                </a:solidFill>
                <a:latin typeface="游ゴシック" panose="020B0400000000000000" pitchFamily="50" charset="-128"/>
                <a:ea typeface="游ゴシック" panose="020B0400000000000000" pitchFamily="50" charset="-128"/>
              </a:rPr>
              <a:t>した自動車運転者のうち、最も高い割合は、</a:t>
            </a:r>
            <a:r>
              <a:rPr lang="ja-JP" altLang="en-US" sz="1200" dirty="0" smtClean="0">
                <a:latin typeface="游ゴシック" panose="020B0400000000000000" pitchFamily="50" charset="-128"/>
                <a:ea typeface="游ゴシック" panose="020B0400000000000000" pitchFamily="50" charset="-128"/>
              </a:rPr>
              <a:t>「</a:t>
            </a:r>
            <a:r>
              <a:rPr lang="ja-JP" altLang="en-US" sz="1200" u="sng" dirty="0" smtClean="0">
                <a:latin typeface="游ゴシック" panose="020B0400000000000000" pitchFamily="50" charset="-128"/>
                <a:ea typeface="游ゴシック" panose="020B0400000000000000" pitchFamily="50" charset="-128"/>
              </a:rPr>
              <a:t>睡眠時間５時間未満</a:t>
            </a:r>
            <a:r>
              <a:rPr lang="ja-JP" altLang="en-US" sz="1200" dirty="0" smtClean="0">
                <a:latin typeface="游ゴシック" panose="020B0400000000000000" pitchFamily="50" charset="-128"/>
                <a:ea typeface="游ゴシック" panose="020B0400000000000000" pitchFamily="50" charset="-128"/>
              </a:rPr>
              <a:t>」</a:t>
            </a:r>
            <a:r>
              <a:rPr lang="ja-JP" altLang="en-US" sz="1200" dirty="0" smtClean="0">
                <a:solidFill>
                  <a:prstClr val="black"/>
                </a:solidFill>
                <a:latin typeface="游ゴシック" panose="020B0400000000000000" pitchFamily="50" charset="-128"/>
                <a:ea typeface="游ゴシック" panose="020B0400000000000000" pitchFamily="50" charset="-128"/>
              </a:rPr>
              <a:t>であった。</a:t>
            </a:r>
            <a:endParaRPr lang="en-US" altLang="ja-JP" sz="1200" dirty="0" smtClean="0">
              <a:solidFill>
                <a:prstClr val="black"/>
              </a:solidFill>
              <a:latin typeface="游ゴシック" panose="020B0400000000000000" pitchFamily="50" charset="-128"/>
              <a:ea typeface="游ゴシック" panose="020B0400000000000000" pitchFamily="50" charset="-128"/>
            </a:endParaRPr>
          </a:p>
          <a:p>
            <a:pPr lvl="0">
              <a:lnSpc>
                <a:spcPct val="130000"/>
              </a:lnSpc>
              <a:spcBef>
                <a:spcPts val="0"/>
              </a:spcBef>
            </a:pPr>
            <a:r>
              <a:rPr lang="ja-JP" altLang="en-US" sz="1200" dirty="0" smtClean="0">
                <a:solidFill>
                  <a:prstClr val="black"/>
                </a:solidFill>
                <a:latin typeface="游ゴシック" panose="020B0400000000000000" pitchFamily="50" charset="-128"/>
                <a:ea typeface="游ゴシック" panose="020B0400000000000000" pitchFamily="50" charset="-128"/>
              </a:rPr>
              <a:t>▸</a:t>
            </a:r>
            <a:r>
              <a:rPr lang="ja-JP" altLang="en-US" sz="1200" dirty="0">
                <a:solidFill>
                  <a:prstClr val="black"/>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a:t>
            </a:r>
            <a:r>
              <a:rPr lang="ja-JP" altLang="en-US" sz="1200" u="sng" dirty="0">
                <a:latin typeface="游ゴシック" panose="020B0400000000000000" pitchFamily="50" charset="-128"/>
                <a:ea typeface="游ゴシック" panose="020B0400000000000000" pitchFamily="50" charset="-128"/>
              </a:rPr>
              <a:t>休息期間</a:t>
            </a:r>
            <a:r>
              <a:rPr lang="ja-JP" altLang="en-US" sz="1200" u="sng" dirty="0" smtClean="0">
                <a:latin typeface="游ゴシック" panose="020B0400000000000000" pitchFamily="50" charset="-128"/>
                <a:ea typeface="游ゴシック" panose="020B0400000000000000" pitchFamily="50" charset="-128"/>
              </a:rPr>
              <a:t>が８時間以上～１１時間未満</a:t>
            </a:r>
            <a:r>
              <a:rPr lang="ja-JP" altLang="en-US" sz="1200" dirty="0" smtClean="0">
                <a:latin typeface="游ゴシック" panose="020B0400000000000000" pitchFamily="50" charset="-128"/>
                <a:ea typeface="游ゴシック" panose="020B0400000000000000" pitchFamily="50" charset="-128"/>
              </a:rPr>
              <a:t>」</a:t>
            </a:r>
            <a:r>
              <a:rPr lang="ja-JP" altLang="en-US" sz="1200" dirty="0">
                <a:solidFill>
                  <a:prstClr val="black"/>
                </a:solidFill>
                <a:latin typeface="游ゴシック" panose="020B0400000000000000" pitchFamily="50" charset="-128"/>
                <a:ea typeface="游ゴシック" panose="020B0400000000000000" pitchFamily="50" charset="-128"/>
              </a:rPr>
              <a:t>と回答した自動車運転者のうち、最も高い割合は、</a:t>
            </a:r>
            <a:r>
              <a:rPr lang="ja-JP" altLang="en-US" sz="1200" dirty="0">
                <a:latin typeface="游ゴシック" panose="020B0400000000000000" pitchFamily="50" charset="-128"/>
                <a:ea typeface="游ゴシック" panose="020B0400000000000000" pitchFamily="50" charset="-128"/>
              </a:rPr>
              <a:t>「</a:t>
            </a:r>
            <a:r>
              <a:rPr lang="ja-JP" altLang="en-US" sz="1200" u="sng" dirty="0">
                <a:latin typeface="游ゴシック" panose="020B0400000000000000" pitchFamily="50" charset="-128"/>
                <a:ea typeface="游ゴシック" panose="020B0400000000000000" pitchFamily="50" charset="-128"/>
              </a:rPr>
              <a:t>睡眠</a:t>
            </a:r>
            <a:r>
              <a:rPr lang="ja-JP" altLang="en-US" sz="1200" u="sng" dirty="0" smtClean="0">
                <a:latin typeface="游ゴシック" panose="020B0400000000000000" pitchFamily="50" charset="-128"/>
                <a:ea typeface="游ゴシック" panose="020B0400000000000000" pitchFamily="50" charset="-128"/>
              </a:rPr>
              <a:t>時間６時間以上７時間</a:t>
            </a:r>
            <a:endParaRPr lang="en-US" altLang="ja-JP" sz="1200" u="sng" dirty="0" smtClean="0">
              <a:latin typeface="游ゴシック" panose="020B0400000000000000" pitchFamily="50" charset="-128"/>
              <a:ea typeface="游ゴシック" panose="020B0400000000000000" pitchFamily="50" charset="-128"/>
            </a:endParaRPr>
          </a:p>
          <a:p>
            <a:pPr lvl="0">
              <a:lnSpc>
                <a:spcPct val="130000"/>
              </a:lnSpc>
              <a:spcBef>
                <a:spcPts val="0"/>
              </a:spcBef>
            </a:pPr>
            <a:r>
              <a:rPr lang="ja-JP" altLang="en-US" sz="1200" dirty="0" smtClean="0">
                <a:latin typeface="游ゴシック" panose="020B0400000000000000" pitchFamily="50" charset="-128"/>
                <a:ea typeface="游ゴシック" panose="020B0400000000000000" pitchFamily="50" charset="-128"/>
              </a:rPr>
              <a:t>　  </a:t>
            </a:r>
            <a:r>
              <a:rPr lang="ja-JP" altLang="en-US" sz="1200" u="sng" dirty="0" smtClean="0">
                <a:latin typeface="游ゴシック" panose="020B0400000000000000" pitchFamily="50" charset="-128"/>
                <a:ea typeface="游ゴシック" panose="020B0400000000000000" pitchFamily="50" charset="-128"/>
              </a:rPr>
              <a:t>未満」</a:t>
            </a:r>
            <a:r>
              <a:rPr lang="ja-JP" altLang="en-US" sz="1200" dirty="0">
                <a:solidFill>
                  <a:prstClr val="black"/>
                </a:solidFill>
                <a:latin typeface="游ゴシック" panose="020B0400000000000000" pitchFamily="50" charset="-128"/>
                <a:ea typeface="游ゴシック" panose="020B0400000000000000" pitchFamily="50" charset="-128"/>
              </a:rPr>
              <a:t>であった</a:t>
            </a:r>
            <a:r>
              <a:rPr lang="ja-JP" altLang="en-US" sz="1200" dirty="0" smtClean="0">
                <a:solidFill>
                  <a:prstClr val="black"/>
                </a:solidFill>
                <a:latin typeface="游ゴシック" panose="020B0400000000000000" pitchFamily="50" charset="-128"/>
                <a:ea typeface="游ゴシック" panose="020B0400000000000000" pitchFamily="50" charset="-128"/>
              </a:rPr>
              <a:t>。</a:t>
            </a:r>
            <a:endParaRPr lang="en-US" altLang="ja-JP" sz="1200" dirty="0" smtClean="0">
              <a:solidFill>
                <a:prstClr val="black"/>
              </a:solidFill>
              <a:latin typeface="游ゴシック" panose="020B0400000000000000" pitchFamily="50" charset="-128"/>
              <a:ea typeface="游ゴシック" panose="020B0400000000000000" pitchFamily="50" charset="-128"/>
            </a:endParaRPr>
          </a:p>
          <a:p>
            <a:pPr lvl="0">
              <a:lnSpc>
                <a:spcPct val="130000"/>
              </a:lnSpc>
              <a:spcBef>
                <a:spcPts val="0"/>
              </a:spcBef>
            </a:pPr>
            <a:r>
              <a:rPr lang="ja-JP" altLang="en-US" sz="1200" dirty="0" smtClean="0">
                <a:solidFill>
                  <a:prstClr val="black"/>
                </a:solidFill>
                <a:latin typeface="游ゴシック" panose="020B0400000000000000" pitchFamily="50" charset="-128"/>
                <a:ea typeface="游ゴシック" panose="020B0400000000000000" pitchFamily="50" charset="-128"/>
              </a:rPr>
              <a:t>▸</a:t>
            </a:r>
            <a:r>
              <a:rPr lang="ja-JP" altLang="en-US" sz="1200" dirty="0">
                <a:solidFill>
                  <a:prstClr val="black"/>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a:t>
            </a:r>
            <a:r>
              <a:rPr lang="ja-JP" altLang="en-US" sz="1200" u="sng" dirty="0">
                <a:latin typeface="游ゴシック" panose="020B0400000000000000" pitchFamily="50" charset="-128"/>
                <a:ea typeface="游ゴシック" panose="020B0400000000000000" pitchFamily="50" charset="-128"/>
              </a:rPr>
              <a:t>休息期間</a:t>
            </a:r>
            <a:r>
              <a:rPr lang="ja-JP" altLang="en-US" sz="1200" u="sng" dirty="0" smtClean="0">
                <a:latin typeface="游ゴシック" panose="020B0400000000000000" pitchFamily="50" charset="-128"/>
                <a:ea typeface="游ゴシック" panose="020B0400000000000000" pitchFamily="50" charset="-128"/>
              </a:rPr>
              <a:t>が１１時間以上</a:t>
            </a:r>
            <a:r>
              <a:rPr lang="ja-JP" altLang="en-US" sz="1200" dirty="0" smtClean="0">
                <a:latin typeface="游ゴシック" panose="020B0400000000000000" pitchFamily="50" charset="-128"/>
                <a:ea typeface="游ゴシック" panose="020B0400000000000000" pitchFamily="50" charset="-128"/>
              </a:rPr>
              <a:t>」</a:t>
            </a:r>
            <a:r>
              <a:rPr lang="ja-JP" altLang="en-US" sz="1200" dirty="0">
                <a:solidFill>
                  <a:prstClr val="black"/>
                </a:solidFill>
                <a:latin typeface="游ゴシック" panose="020B0400000000000000" pitchFamily="50" charset="-128"/>
                <a:ea typeface="游ゴシック" panose="020B0400000000000000" pitchFamily="50" charset="-128"/>
              </a:rPr>
              <a:t>と回答した自動車運転者のうち、最も高い割合は、</a:t>
            </a:r>
            <a:r>
              <a:rPr lang="ja-JP" altLang="en-US" sz="1200" dirty="0">
                <a:latin typeface="游ゴシック" panose="020B0400000000000000" pitchFamily="50" charset="-128"/>
                <a:ea typeface="游ゴシック" panose="020B0400000000000000" pitchFamily="50" charset="-128"/>
              </a:rPr>
              <a:t>「</a:t>
            </a:r>
            <a:r>
              <a:rPr lang="ja-JP" altLang="en-US" sz="1200" u="sng" dirty="0">
                <a:latin typeface="游ゴシック" panose="020B0400000000000000" pitchFamily="50" charset="-128"/>
                <a:ea typeface="游ゴシック" panose="020B0400000000000000" pitchFamily="50" charset="-128"/>
              </a:rPr>
              <a:t>睡眠</a:t>
            </a:r>
            <a:r>
              <a:rPr lang="ja-JP" altLang="en-US" sz="1200" u="sng" dirty="0" smtClean="0">
                <a:latin typeface="游ゴシック" panose="020B0400000000000000" pitchFamily="50" charset="-128"/>
                <a:ea typeface="游ゴシック" panose="020B0400000000000000" pitchFamily="50" charset="-128"/>
              </a:rPr>
              <a:t>時間７時間以上８時間未満</a:t>
            </a:r>
            <a:r>
              <a:rPr lang="ja-JP" altLang="en-US" sz="1200" dirty="0" smtClean="0">
                <a:latin typeface="游ゴシック" panose="020B0400000000000000" pitchFamily="50" charset="-128"/>
                <a:ea typeface="游ゴシック" panose="020B0400000000000000" pitchFamily="50" charset="-128"/>
              </a:rPr>
              <a:t>」</a:t>
            </a:r>
            <a:r>
              <a:rPr lang="ja-JP" altLang="en-US" sz="1200" dirty="0" smtClean="0">
                <a:solidFill>
                  <a:prstClr val="black"/>
                </a:solidFill>
                <a:latin typeface="游ゴシック" panose="020B0400000000000000" pitchFamily="50" charset="-128"/>
                <a:ea typeface="游ゴシック" panose="020B0400000000000000" pitchFamily="50" charset="-128"/>
              </a:rPr>
              <a:t>であっ</a:t>
            </a:r>
            <a:endParaRPr lang="en-US" altLang="ja-JP" sz="1200" dirty="0" smtClean="0">
              <a:solidFill>
                <a:prstClr val="black"/>
              </a:solidFill>
              <a:latin typeface="游ゴシック" panose="020B0400000000000000" pitchFamily="50" charset="-128"/>
              <a:ea typeface="游ゴシック" panose="020B0400000000000000" pitchFamily="50" charset="-128"/>
            </a:endParaRPr>
          </a:p>
          <a:p>
            <a:pPr lvl="0">
              <a:lnSpc>
                <a:spcPct val="130000"/>
              </a:lnSpc>
              <a:spcBef>
                <a:spcPts val="0"/>
              </a:spcBef>
            </a:pPr>
            <a:r>
              <a:rPr lang="ja-JP" altLang="en-US" sz="1200" dirty="0" smtClean="0">
                <a:solidFill>
                  <a:prstClr val="black"/>
                </a:solidFill>
                <a:latin typeface="游ゴシック" panose="020B0400000000000000" pitchFamily="50" charset="-128"/>
                <a:ea typeface="游ゴシック" panose="020B0400000000000000" pitchFamily="50" charset="-128"/>
              </a:rPr>
              <a:t>　  た。</a:t>
            </a:r>
            <a:endParaRPr lang="en-US" altLang="ja-JP" sz="1200" dirty="0">
              <a:solidFill>
                <a:prstClr val="black"/>
              </a:solidFill>
              <a:latin typeface="游ゴシック" panose="020B0400000000000000" pitchFamily="50" charset="-128"/>
              <a:ea typeface="游ゴシック" panose="020B0400000000000000" pitchFamily="50" charset="-128"/>
            </a:endParaRPr>
          </a:p>
        </p:txBody>
      </p:sp>
      <p:sp>
        <p:nvSpPr>
          <p:cNvPr id="31" name="テキスト ボックス 30"/>
          <p:cNvSpPr txBox="1"/>
          <p:nvPr/>
        </p:nvSpPr>
        <p:spPr>
          <a:xfrm>
            <a:off x="4808984" y="2057400"/>
            <a:ext cx="8484943" cy="215444"/>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lumMod val="50000"/>
                    <a:lumOff val="50000"/>
                  </a:srgbClr>
                </a:solidFill>
                <a:effectLst/>
                <a:uLnTx/>
                <a:uFillTx/>
                <a:latin typeface="游ゴシック" panose="020B0400000000000000" pitchFamily="50" charset="-128"/>
                <a:ea typeface="游ゴシック" panose="020B0400000000000000" pitchFamily="50" charset="-128"/>
                <a:cs typeface="+mn-cs"/>
              </a:rPr>
              <a:t>（令和３年度「トラック運転車の労働時間等に係る実態調査事業報告書」（厚生労働省）を加工して作成</a:t>
            </a:r>
            <a:r>
              <a:rPr kumimoji="1" lang="en-US" altLang="ja-JP" sz="800" b="0" i="0" u="none" strike="noStrike" kern="1200" cap="none" spc="0" normalizeH="0" baseline="0" noProof="0" dirty="0" smtClean="0">
                <a:ln>
                  <a:noFill/>
                </a:ln>
                <a:solidFill>
                  <a:srgbClr val="000000">
                    <a:lumMod val="50000"/>
                    <a:lumOff val="50000"/>
                  </a:srgbClr>
                </a:solidFill>
                <a:effectLst/>
                <a:uLnTx/>
                <a:uFillTx/>
                <a:latin typeface="游ゴシック" panose="020B0400000000000000" pitchFamily="50" charset="-128"/>
                <a:ea typeface="游ゴシック" panose="020B0400000000000000" pitchFamily="50" charset="-128"/>
                <a:cs typeface="+mn-cs"/>
              </a:rPr>
              <a:t>)</a:t>
            </a:r>
          </a:p>
        </p:txBody>
      </p:sp>
      <p:graphicFrame>
        <p:nvGraphicFramePr>
          <p:cNvPr id="6" name="表 5"/>
          <p:cNvGraphicFramePr>
            <a:graphicFrameLocks noGrp="1"/>
          </p:cNvGraphicFramePr>
          <p:nvPr>
            <p:extLst/>
          </p:nvPr>
        </p:nvGraphicFramePr>
        <p:xfrm>
          <a:off x="1209600" y="2667093"/>
          <a:ext cx="7488000" cy="3990933"/>
        </p:xfrm>
        <a:graphic>
          <a:graphicData uri="http://schemas.openxmlformats.org/drawingml/2006/table">
            <a:tbl>
              <a:tblPr/>
              <a:tblGrid>
                <a:gridCol w="395838">
                  <a:extLst>
                    <a:ext uri="{9D8B030D-6E8A-4147-A177-3AD203B41FA5}">
                      <a16:colId xmlns:a16="http://schemas.microsoft.com/office/drawing/2014/main" val="1702105755"/>
                    </a:ext>
                  </a:extLst>
                </a:gridCol>
                <a:gridCol w="1022580">
                  <a:extLst>
                    <a:ext uri="{9D8B030D-6E8A-4147-A177-3AD203B41FA5}">
                      <a16:colId xmlns:a16="http://schemas.microsoft.com/office/drawing/2014/main" val="2569003322"/>
                    </a:ext>
                  </a:extLst>
                </a:gridCol>
                <a:gridCol w="263758">
                  <a:extLst>
                    <a:ext uri="{9D8B030D-6E8A-4147-A177-3AD203B41FA5}">
                      <a16:colId xmlns:a16="http://schemas.microsoft.com/office/drawing/2014/main" val="2146764674"/>
                    </a:ext>
                  </a:extLst>
                </a:gridCol>
                <a:gridCol w="725728">
                  <a:extLst>
                    <a:ext uri="{9D8B030D-6E8A-4147-A177-3AD203B41FA5}">
                      <a16:colId xmlns:a16="http://schemas.microsoft.com/office/drawing/2014/main" val="2173257055"/>
                    </a:ext>
                  </a:extLst>
                </a:gridCol>
                <a:gridCol w="725728">
                  <a:extLst>
                    <a:ext uri="{9D8B030D-6E8A-4147-A177-3AD203B41FA5}">
                      <a16:colId xmlns:a16="http://schemas.microsoft.com/office/drawing/2014/main" val="2275803943"/>
                    </a:ext>
                  </a:extLst>
                </a:gridCol>
                <a:gridCol w="725728">
                  <a:extLst>
                    <a:ext uri="{9D8B030D-6E8A-4147-A177-3AD203B41FA5}">
                      <a16:colId xmlns:a16="http://schemas.microsoft.com/office/drawing/2014/main" val="4119390236"/>
                    </a:ext>
                  </a:extLst>
                </a:gridCol>
                <a:gridCol w="725728">
                  <a:extLst>
                    <a:ext uri="{9D8B030D-6E8A-4147-A177-3AD203B41FA5}">
                      <a16:colId xmlns:a16="http://schemas.microsoft.com/office/drawing/2014/main" val="2887750646"/>
                    </a:ext>
                  </a:extLst>
                </a:gridCol>
                <a:gridCol w="725728">
                  <a:extLst>
                    <a:ext uri="{9D8B030D-6E8A-4147-A177-3AD203B41FA5}">
                      <a16:colId xmlns:a16="http://schemas.microsoft.com/office/drawing/2014/main" val="1153921459"/>
                    </a:ext>
                  </a:extLst>
                </a:gridCol>
                <a:gridCol w="725728">
                  <a:extLst>
                    <a:ext uri="{9D8B030D-6E8A-4147-A177-3AD203B41FA5}">
                      <a16:colId xmlns:a16="http://schemas.microsoft.com/office/drawing/2014/main" val="2370489149"/>
                    </a:ext>
                  </a:extLst>
                </a:gridCol>
                <a:gridCol w="725728">
                  <a:extLst>
                    <a:ext uri="{9D8B030D-6E8A-4147-A177-3AD203B41FA5}">
                      <a16:colId xmlns:a16="http://schemas.microsoft.com/office/drawing/2014/main" val="1289615375"/>
                    </a:ext>
                  </a:extLst>
                </a:gridCol>
                <a:gridCol w="725728">
                  <a:extLst>
                    <a:ext uri="{9D8B030D-6E8A-4147-A177-3AD203B41FA5}">
                      <a16:colId xmlns:a16="http://schemas.microsoft.com/office/drawing/2014/main" val="2039553354"/>
                    </a:ext>
                  </a:extLst>
                </a:gridCol>
              </a:tblGrid>
              <a:tr h="354933">
                <a:tc gridSpan="3">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a:t>
                      </a:r>
                      <a:r>
                        <a:rPr lang="ja-JP" altLang="en-US" sz="1050" b="0" i="0" u="none" strike="noStrike" dirty="0">
                          <a:effectLst/>
                          <a:latin typeface="メイリオ" panose="020B0604030504040204" pitchFamily="50" charset="-128"/>
                          <a:ea typeface="メイリオ" panose="020B0604030504040204" pitchFamily="50" charset="-128"/>
                        </a:rPr>
                        <a:t>令和３年度</a:t>
                      </a:r>
                      <a:r>
                        <a:rPr lang="en-US" altLang="ja-JP" sz="1050" b="0" i="0" u="none" strike="noStrike" dirty="0">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gridSpan="8">
                  <a:txBody>
                    <a:bodyPr/>
                    <a:lstStyle/>
                    <a:p>
                      <a:pPr algn="ctr" fontAlgn="t"/>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睡眠</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rPr>
                        <a:t>時間</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97492777"/>
                  </a:ext>
                </a:extLst>
              </a:tr>
              <a:tr h="612000">
                <a:tc gridSpan="2">
                  <a:txBody>
                    <a:bodyPr/>
                    <a:lstStyle/>
                    <a:p>
                      <a:pPr algn="l" fontAlgn="t"/>
                      <a:r>
                        <a:rPr lang="ja-JP" altLang="en-US" sz="1050" b="0" i="0" u="none" strike="noStrike" dirty="0">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kumimoji="1" lang="ja-JP" altLang="en-US"/>
                    </a:p>
                  </a:txBody>
                  <a:tcPr/>
                </a:tc>
                <a:tc>
                  <a:txBody>
                    <a:bodyPr/>
                    <a:lstStyle/>
                    <a:p>
                      <a:pPr algn="l" fontAlgn="t"/>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全体</a:t>
                      </a:r>
                      <a:endParaRPr lang="en-US" altLang="ja-JP" sz="1050" b="0" i="0" u="none" strike="noStrike" dirty="0" smtClean="0">
                        <a:effectLst/>
                        <a:latin typeface="メイリオ" panose="020B0604030504040204" pitchFamily="50" charset="-128"/>
                        <a:ea typeface="メイリオ" panose="020B0604030504040204" pitchFamily="50" charset="-128"/>
                      </a:endParaRPr>
                    </a:p>
                    <a:p>
                      <a:pPr algn="ctr" fontAlgn="t"/>
                      <a:endParaRPr lang="ja-JP" altLang="en-US" sz="105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５時間</a:t>
                      </a:r>
                      <a:endParaRPr lang="en-US" altLang="ja-JP" sz="1050" b="0" i="0" u="none" strike="noStrike" dirty="0" smtClean="0">
                        <a:effectLst/>
                        <a:latin typeface="メイリオ" panose="020B0604030504040204" pitchFamily="50" charset="-128"/>
                        <a:ea typeface="メイリオ" panose="020B0604030504040204" pitchFamily="50" charset="-128"/>
                      </a:endParaRPr>
                    </a:p>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未満</a:t>
                      </a:r>
                      <a:endParaRPr lang="ja-JP" altLang="en-US" sz="105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５時間以上</a:t>
                      </a:r>
                      <a:endParaRPr lang="en-US" altLang="ja-JP" sz="1050" b="0" i="0" u="none" strike="noStrike" dirty="0" smtClean="0">
                        <a:effectLst/>
                        <a:latin typeface="メイリオ" panose="020B0604030504040204" pitchFamily="50" charset="-128"/>
                        <a:ea typeface="メイリオ" panose="020B0604030504040204" pitchFamily="50" charset="-128"/>
                      </a:endParaRPr>
                    </a:p>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６時間未満</a:t>
                      </a:r>
                      <a:endParaRPr lang="ja-JP" altLang="en-US" sz="105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６時間以上</a:t>
                      </a:r>
                      <a:endParaRPr lang="en-US" altLang="ja-JP" sz="1050" b="0" i="0" u="none" strike="noStrike" dirty="0" smtClean="0">
                        <a:effectLst/>
                        <a:latin typeface="メイリオ" panose="020B0604030504040204" pitchFamily="50" charset="-128"/>
                        <a:ea typeface="メイリオ" panose="020B0604030504040204" pitchFamily="50" charset="-128"/>
                      </a:endParaRPr>
                    </a:p>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７時間未満</a:t>
                      </a:r>
                      <a:endParaRPr lang="ja-JP" altLang="en-US" sz="105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７時間以上</a:t>
                      </a:r>
                      <a:endParaRPr lang="en-US" altLang="ja-JP" sz="1050" b="0" i="0" u="none" strike="noStrike" dirty="0" smtClean="0">
                        <a:effectLst/>
                        <a:latin typeface="メイリオ" panose="020B0604030504040204" pitchFamily="50" charset="-128"/>
                        <a:ea typeface="メイリオ" panose="020B0604030504040204" pitchFamily="50" charset="-128"/>
                      </a:endParaRPr>
                    </a:p>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８時間未満</a:t>
                      </a:r>
                      <a:endParaRPr lang="ja-JP" altLang="en-US" sz="105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８時間以上</a:t>
                      </a:r>
                      <a:endParaRPr lang="en-US" altLang="ja-JP" sz="1050" b="0" i="0" u="none" strike="noStrike" dirty="0" smtClean="0">
                        <a:effectLst/>
                        <a:latin typeface="メイリオ" panose="020B0604030504040204" pitchFamily="50" charset="-128"/>
                        <a:ea typeface="メイリオ" panose="020B0604030504040204" pitchFamily="50" charset="-128"/>
                      </a:endParaRPr>
                    </a:p>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９時間未満</a:t>
                      </a:r>
                      <a:endParaRPr lang="ja-JP" altLang="en-US" sz="105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９時間以上</a:t>
                      </a:r>
                      <a:endParaRPr lang="en-US" altLang="ja-JP" sz="1050" b="0" i="0" u="none" strike="noStrike" dirty="0" smtClean="0">
                        <a:effectLst/>
                        <a:latin typeface="メイリオ" panose="020B0604030504040204" pitchFamily="50" charset="-128"/>
                        <a:ea typeface="メイリオ" panose="020B0604030504040204" pitchFamily="50" charset="-128"/>
                      </a:endParaRPr>
                    </a:p>
                    <a:p>
                      <a:pPr algn="ctr" fontAlgn="t"/>
                      <a:endParaRPr lang="ja-JP" altLang="en-US" sz="105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無回答</a:t>
                      </a:r>
                      <a:endParaRPr lang="en-US" altLang="ja-JP" sz="1050" b="0" i="0" u="none" strike="noStrike" dirty="0" smtClean="0">
                        <a:effectLst/>
                        <a:latin typeface="メイリオ" panose="020B0604030504040204" pitchFamily="50" charset="-128"/>
                        <a:ea typeface="メイリオ" panose="020B0604030504040204" pitchFamily="50" charset="-128"/>
                      </a:endParaRPr>
                    </a:p>
                    <a:p>
                      <a:pPr algn="ctr" fontAlgn="t"/>
                      <a:endParaRPr lang="ja-JP" altLang="en-US" sz="105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65619893"/>
                  </a:ext>
                </a:extLst>
              </a:tr>
              <a:tr h="252000">
                <a:tc gridSpan="2">
                  <a:txBody>
                    <a:bodyPr/>
                    <a:lstStyle/>
                    <a:p>
                      <a:pPr algn="l" fontAlgn="t"/>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t"/>
                      <a:r>
                        <a:rPr lang="ja-JP" altLang="en-US" sz="1050" b="0" i="0" u="none" strike="noStrike">
                          <a:effectLst/>
                          <a:latin typeface="メイリオ" panose="020B0604030504040204" pitchFamily="50" charset="-128"/>
                          <a:ea typeface="メイリオ" panose="020B0604030504040204"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1050" b="0" i="0" u="none" strike="noStrike">
                          <a:effectLst/>
                          <a:latin typeface="メイリオ" panose="020B0604030504040204" pitchFamily="50" charset="-128"/>
                          <a:ea typeface="メイリオ" panose="020B0604030504040204" pitchFamily="50" charset="-128"/>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endParaRPr lang="en-US" altLang="ja-JP" sz="105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altLang="ja-JP" sz="1050" b="0" i="0" u="none" strike="noStrike" dirty="0">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altLang="ja-JP" sz="1050" b="0" i="0" u="none" strike="noStrike" dirty="0">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altLang="ja-JP" sz="1050" b="0" i="0" u="none" strike="noStrike" dirty="0">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altLang="ja-JP" sz="1050" b="0" i="0" u="none" strike="noStrike" dirty="0">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altLang="ja-JP" sz="1050" b="0" i="0" u="none" strike="noStrike" dirty="0">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altLang="ja-JP" sz="1050" b="0" i="0" u="none" strike="noStrike">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6990240"/>
                  </a:ext>
                </a:extLst>
              </a:tr>
              <a:tr h="396000">
                <a:tc gridSpan="3">
                  <a:txBody>
                    <a:bodyPr/>
                    <a:lstStyle/>
                    <a:p>
                      <a:pPr algn="ctr" fontAlgn="ctr"/>
                      <a:r>
                        <a:rPr lang="ja-JP" altLang="en-US" sz="1400" b="1" i="0" u="none" strike="noStrike" dirty="0">
                          <a:effectLst/>
                          <a:latin typeface="メイリオ" panose="020B0604030504040204" pitchFamily="50" charset="-128"/>
                          <a:ea typeface="メイリオ" panose="020B0604030504040204" pitchFamily="50" charset="-128"/>
                        </a:rPr>
                        <a:t>休息期間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1712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196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216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478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366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280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a:effectLst/>
                          <a:latin typeface="メイリオ" panose="020B0604030504040204" pitchFamily="50" charset="-128"/>
                          <a:ea typeface="メイリオ" panose="020B0604030504040204" pitchFamily="50" charset="-128"/>
                        </a:rPr>
                        <a:t>60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116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403538"/>
                  </a:ext>
                </a:extLst>
              </a:tr>
              <a:tr h="396000">
                <a:tc rowSpan="6">
                  <a:txBody>
                    <a:bodyPr/>
                    <a:lstStyle/>
                    <a:p>
                      <a:pPr algn="ctr" fontAlgn="t"/>
                      <a:r>
                        <a:rPr lang="ja-JP" altLang="en-US" sz="1050" b="0" i="0" u="none" strike="noStrike" dirty="0">
                          <a:effectLst/>
                          <a:latin typeface="メイリオ" panose="020B0604030504040204" pitchFamily="50" charset="-128"/>
                          <a:ea typeface="メイリオ" panose="020B0604030504040204" pitchFamily="50" charset="-128"/>
                        </a:rPr>
                        <a:t>全体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８時間</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ctr" fontAlgn="t"/>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未満</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hMerge="1">
                  <a:txBody>
                    <a:bodyPr/>
                    <a:lstStyle/>
                    <a:p>
                      <a:pPr algn="l" fontAlgn="t"/>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52.7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17.3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8.8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0.4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20.8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27886865"/>
                  </a:ext>
                </a:extLst>
              </a:tr>
              <a:tr h="396000">
                <a:tc vMerge="1">
                  <a:txBody>
                    <a:bodyPr/>
                    <a:lstStyle/>
                    <a:p>
                      <a:endParaRPr kumimoji="1" lang="ja-JP" altLang="en-US"/>
                    </a:p>
                  </a:txBody>
                  <a:tcPr/>
                </a:tc>
                <a:tc gridSpan="2">
                  <a:txBody>
                    <a:bodyPr/>
                    <a:lstStyle/>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８時間以上</a:t>
                      </a:r>
                      <a:endParaRPr lang="en-US" altLang="ja-JP" sz="1050" b="0" i="0" u="none" strike="noStrike" dirty="0" smtClean="0">
                        <a:effectLst/>
                        <a:latin typeface="メイリオ" panose="020B0604030504040204" pitchFamily="50" charset="-128"/>
                        <a:ea typeface="メイリオ" panose="020B0604030504040204" pitchFamily="50" charset="-128"/>
                      </a:endParaRPr>
                    </a:p>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９時間未満</a:t>
                      </a:r>
                      <a:endParaRPr lang="ja-JP" altLang="en-US" sz="105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hMerge="1">
                  <a:txBody>
                    <a:bodyPr/>
                    <a:lstStyle/>
                    <a:p>
                      <a:pPr algn="l" fontAlgn="t"/>
                      <a:endParaRPr lang="ja-JP" altLang="en-US" sz="1050" b="0" i="0" u="none" strike="noStrike" dirty="0">
                        <a:effectLst/>
                        <a:latin typeface="ＭＳ ゴシック" panose="020B0609070205080204" pitchFamily="49" charset="-128"/>
                        <a:ea typeface="ＭＳ ゴシック" panose="020B0609070205080204" pitchFamily="49"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11.7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30.1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45.4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9.9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1.8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91676947"/>
                  </a:ext>
                </a:extLst>
              </a:tr>
              <a:tr h="396000">
                <a:tc vMerge="1">
                  <a:txBody>
                    <a:bodyPr/>
                    <a:lstStyle/>
                    <a:p>
                      <a:endParaRPr kumimoji="1" lang="ja-JP" altLang="en-US"/>
                    </a:p>
                  </a:txBody>
                  <a:tcPr/>
                </a:tc>
                <a:tc gridSpan="2">
                  <a:txBody>
                    <a:bodyPr/>
                    <a:lstStyle/>
                    <a:p>
                      <a:pPr algn="ctr" fontAlgn="t"/>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９時間以上</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ctr" fontAlgn="t"/>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１０時間未満</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hMerge="1">
                  <a:txBody>
                    <a:bodyPr/>
                    <a:lstStyle/>
                    <a:p>
                      <a:pPr algn="l" fontAlgn="t"/>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20.9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46.4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24.2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4.6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0.7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52694315"/>
                  </a:ext>
                </a:extLst>
              </a:tr>
              <a:tr h="396000">
                <a:tc vMerge="1">
                  <a:txBody>
                    <a:bodyPr/>
                    <a:lstStyle/>
                    <a:p>
                      <a:endParaRPr kumimoji="1" lang="ja-JP" altLang="en-US"/>
                    </a:p>
                  </a:txBody>
                  <a:tcPr/>
                </a:tc>
                <a:tc gridSpan="2">
                  <a:txBody>
                    <a:bodyPr/>
                    <a:lstStyle/>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１０時間以上</a:t>
                      </a:r>
                      <a:endParaRPr lang="en-US" altLang="ja-JP" sz="1050" b="0" i="0" u="none" strike="noStrike" dirty="0" smtClean="0">
                        <a:effectLst/>
                        <a:latin typeface="メイリオ" panose="020B0604030504040204" pitchFamily="50" charset="-128"/>
                        <a:ea typeface="メイリオ" panose="020B0604030504040204" pitchFamily="50" charset="-128"/>
                      </a:endParaRPr>
                    </a:p>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１１時間未満</a:t>
                      </a:r>
                      <a:endParaRPr lang="ja-JP" altLang="en-US" sz="105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hMerge="1">
                  <a:txBody>
                    <a:bodyPr/>
                    <a:lstStyle/>
                    <a:p>
                      <a:pPr algn="l" fontAlgn="t"/>
                      <a:endParaRPr lang="ja-JP" altLang="en-US" sz="1050" b="0" i="0" u="none" strike="noStrike" dirty="0">
                        <a:effectLst/>
                        <a:latin typeface="ＭＳ ゴシック" panose="020B0609070205080204" pitchFamily="49" charset="-128"/>
                        <a:ea typeface="ＭＳ ゴシック" panose="020B0609070205080204" pitchFamily="49"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41.2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30.5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16.8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1.8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57947614"/>
                  </a:ext>
                </a:extLst>
              </a:tr>
              <a:tr h="396000">
                <a:tc vMerge="1">
                  <a:txBody>
                    <a:bodyPr/>
                    <a:lstStyle/>
                    <a:p>
                      <a:endParaRPr kumimoji="1" lang="ja-JP" altLang="en-US"/>
                    </a:p>
                  </a:txBody>
                  <a:tcPr/>
                </a:tc>
                <a:tc gridSpan="2">
                  <a:txBody>
                    <a:bodyPr/>
                    <a:lstStyle/>
                    <a:p>
                      <a:pPr algn="ctr" fontAlgn="t"/>
                      <a:r>
                        <a:rPr lang="ja-JP" altLang="en-US" sz="1050" b="0" i="0" u="none" strike="noStrike" dirty="0" smtClean="0">
                          <a:effectLst/>
                          <a:latin typeface="メイリオ" panose="020B0604030504040204" pitchFamily="50" charset="-128"/>
                          <a:ea typeface="メイリオ" panose="020B0604030504040204" pitchFamily="50" charset="-128"/>
                        </a:rPr>
                        <a:t>１１時間以上</a:t>
                      </a:r>
                      <a:endParaRPr lang="ja-JP" altLang="en-US" sz="105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hMerge="1">
                  <a:txBody>
                    <a:bodyPr/>
                    <a:lstStyle/>
                    <a:p>
                      <a:pPr algn="l" fontAlgn="t"/>
                      <a:endParaRPr lang="ja-JP" altLang="en-US" sz="1050" b="0" i="0" u="none" strike="noStrike" dirty="0">
                        <a:effectLst/>
                        <a:latin typeface="ＭＳ ゴシック" panose="020B0609070205080204" pitchFamily="49" charset="-128"/>
                        <a:ea typeface="ＭＳ ゴシック" panose="020B0609070205080204" pitchFamily="49"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21.4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32.8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31.2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6.9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0.8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31898890"/>
                  </a:ext>
                </a:extLst>
              </a:tr>
              <a:tr h="396000">
                <a:tc vMerge="1">
                  <a:txBody>
                    <a:bodyPr/>
                    <a:lstStyle/>
                    <a:p>
                      <a:endParaRPr kumimoji="1" lang="ja-JP" altLang="en-US"/>
                    </a:p>
                  </a:txBody>
                  <a:tcPr/>
                </a:tc>
                <a:tc gridSpan="2">
                  <a:txBody>
                    <a:bodyPr/>
                    <a:lstStyle/>
                    <a:p>
                      <a:pPr algn="ctr" fontAlgn="t"/>
                      <a:r>
                        <a:rPr lang="ja-JP" altLang="en-US" sz="1050" b="0" i="0" u="none" strike="noStrike" dirty="0">
                          <a:effectLst/>
                          <a:latin typeface="メイリオ" panose="020B0604030504040204" pitchFamily="50" charset="-128"/>
                          <a:ea typeface="メイリオ" panose="020B0604030504040204" pitchFamily="50" charset="-128"/>
                        </a:rPr>
                        <a:t>無回答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ja-JP" altLang="en-US" sz="1050" b="0" i="0" u="none" strike="noStrike" dirty="0">
                        <a:effectLst/>
                        <a:latin typeface="ＭＳ ゴシック" panose="020B0609070205080204" pitchFamily="49" charset="-128"/>
                        <a:ea typeface="ＭＳ ゴシック" panose="020B0609070205080204" pitchFamily="49"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8.9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9.5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a:effectLst/>
                          <a:latin typeface="メイリオ" panose="020B0604030504040204" pitchFamily="50" charset="-128"/>
                          <a:ea typeface="メイリオ" panose="020B0604030504040204" pitchFamily="50" charset="-128"/>
                        </a:rPr>
                        <a:t>15.8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a:effectLst/>
                          <a:latin typeface="メイリオ" panose="020B0604030504040204" pitchFamily="50" charset="-128"/>
                          <a:ea typeface="メイリオ" panose="020B0604030504040204" pitchFamily="50" charset="-128"/>
                        </a:rPr>
                        <a:t>12.1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16.8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7.4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dirty="0">
                          <a:effectLst/>
                          <a:latin typeface="メイリオ" panose="020B0604030504040204" pitchFamily="50" charset="-128"/>
                          <a:ea typeface="メイリオ" panose="020B0604030504040204" pitchFamily="50" charset="-128"/>
                        </a:rPr>
                        <a:t>29.5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172501"/>
                  </a:ext>
                </a:extLst>
              </a:tr>
            </a:tbl>
          </a:graphicData>
        </a:graphic>
      </p:graphicFrame>
      <p:sp>
        <p:nvSpPr>
          <p:cNvPr id="17" name="フローチャート: 処理 16"/>
          <p:cNvSpPr/>
          <p:nvPr/>
        </p:nvSpPr>
        <p:spPr>
          <a:xfrm>
            <a:off x="4356845" y="3057525"/>
            <a:ext cx="2180331" cy="819150"/>
          </a:xfrm>
          <a:prstGeom prst="flowChartProcess">
            <a:avLst/>
          </a:prstGeom>
          <a:noFill/>
          <a:ln w="57150">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9" name="フローチャート: 処理 58"/>
          <p:cNvSpPr/>
          <p:nvPr/>
        </p:nvSpPr>
        <p:spPr>
          <a:xfrm>
            <a:off x="3607397" y="3057525"/>
            <a:ext cx="699813" cy="800100"/>
          </a:xfrm>
          <a:prstGeom prst="flowChartProcess">
            <a:avLst/>
          </a:prstGeom>
          <a:noFill/>
          <a:ln w="57150">
            <a:solidFill>
              <a:srgbClr val="FF9966"/>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5" name="フローチャート: 処理 54"/>
          <p:cNvSpPr/>
          <p:nvPr/>
        </p:nvSpPr>
        <p:spPr>
          <a:xfrm>
            <a:off x="5102523" y="2981324"/>
            <a:ext cx="2184101" cy="942976"/>
          </a:xfrm>
          <a:prstGeom prst="flowChartProcess">
            <a:avLst/>
          </a:prstGeom>
          <a:noFill/>
          <a:ln w="57150">
            <a:solidFill>
              <a:srgbClr val="CCFFFF"/>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 name="スライド番号プレースホルダー 4"/>
          <p:cNvSpPr>
            <a:spLocks noGrp="1"/>
          </p:cNvSpPr>
          <p:nvPr>
            <p:ph type="sldNum" sz="quarter" idx="4"/>
          </p:nvPr>
        </p:nvSpPr>
        <p:spPr>
          <a:xfrm>
            <a:off x="9144000" y="6560529"/>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110" dirty="0">
                <a:solidFill>
                  <a:prstClr val="black"/>
                </a:solidFill>
              </a:rPr>
              <a:t>9</a:t>
            </a:r>
            <a:endParaRPr kumimoji="0" lang="en-US" sz="111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369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6016" y="710526"/>
            <a:ext cx="9918032" cy="1971273"/>
          </a:xfrm>
          <a:solidFill>
            <a:srgbClr val="EEECE1"/>
          </a:solidFill>
        </p:spPr>
        <p:txBody>
          <a:bodyPr anchor="ctr"/>
          <a:lstStyle/>
          <a:p>
            <a:pPr>
              <a:lnSpc>
                <a:spcPct val="130000"/>
              </a:lnSpc>
              <a:spcBef>
                <a:spcPts val="0"/>
              </a:spcBef>
            </a:pPr>
            <a:r>
              <a:rPr lang="ja-JP" altLang="en-US" sz="1200" spc="60" dirty="0" smtClean="0">
                <a:latin typeface="游ゴシック" panose="020B0400000000000000" pitchFamily="50" charset="-128"/>
                <a:ea typeface="游ゴシック" panose="020B0400000000000000" pitchFamily="50" charset="-128"/>
              </a:rPr>
              <a:t>▸　時間外労働の上限規制</a:t>
            </a:r>
            <a:r>
              <a:rPr lang="ja-JP" altLang="en-US" sz="1200" spc="60" dirty="0">
                <a:latin typeface="游ゴシック" panose="020B0400000000000000" pitchFamily="50" charset="-128"/>
                <a:ea typeface="游ゴシック" panose="020B0400000000000000" pitchFamily="50" charset="-128"/>
              </a:rPr>
              <a:t>は、</a:t>
            </a:r>
            <a:r>
              <a:rPr lang="ja-JP" altLang="en-US" sz="1200" u="sng" spc="60" dirty="0">
                <a:latin typeface="游ゴシック" panose="020B0400000000000000" pitchFamily="50" charset="-128"/>
                <a:ea typeface="游ゴシック" panose="020B0400000000000000" pitchFamily="50" charset="-128"/>
              </a:rPr>
              <a:t>月</a:t>
            </a:r>
            <a:r>
              <a:rPr lang="en-US" altLang="ja-JP" sz="1200" u="sng" spc="60" dirty="0">
                <a:latin typeface="游ゴシック" panose="020B0400000000000000" pitchFamily="50" charset="-128"/>
                <a:ea typeface="游ゴシック" panose="020B0400000000000000" pitchFamily="50" charset="-128"/>
              </a:rPr>
              <a:t>45</a:t>
            </a:r>
            <a:r>
              <a:rPr lang="ja-JP" altLang="en-US" sz="1200" u="sng" spc="60" dirty="0">
                <a:latin typeface="游ゴシック" panose="020B0400000000000000" pitchFamily="50" charset="-128"/>
                <a:ea typeface="游ゴシック" panose="020B0400000000000000" pitchFamily="50" charset="-128"/>
              </a:rPr>
              <a:t>時間、年</a:t>
            </a:r>
            <a:r>
              <a:rPr lang="en-US" altLang="ja-JP" sz="1200" u="sng" spc="60" dirty="0">
                <a:latin typeface="游ゴシック" panose="020B0400000000000000" pitchFamily="50" charset="-128"/>
                <a:ea typeface="游ゴシック" panose="020B0400000000000000" pitchFamily="50" charset="-128"/>
              </a:rPr>
              <a:t>360</a:t>
            </a:r>
            <a:r>
              <a:rPr lang="ja-JP" altLang="en-US" sz="1200" u="sng" spc="60" dirty="0">
                <a:latin typeface="游ゴシック" panose="020B0400000000000000" pitchFamily="50" charset="-128"/>
                <a:ea typeface="游ゴシック" panose="020B0400000000000000" pitchFamily="50" charset="-128"/>
              </a:rPr>
              <a:t>時間</a:t>
            </a:r>
            <a:r>
              <a:rPr lang="ja-JP" altLang="en-US" sz="1200" spc="60" dirty="0">
                <a:latin typeface="游ゴシック" panose="020B0400000000000000" pitchFamily="50" charset="-128"/>
                <a:ea typeface="游ゴシック" panose="020B0400000000000000" pitchFamily="50" charset="-128"/>
              </a:rPr>
              <a:t>を原則とし、臨時的な特別な事情がある場合でも</a:t>
            </a:r>
            <a:r>
              <a:rPr lang="ja-JP" altLang="en-US" sz="1200" u="sng" spc="60" dirty="0">
                <a:latin typeface="游ゴシック" panose="020B0400000000000000" pitchFamily="50" charset="-128"/>
                <a:ea typeface="游ゴシック" panose="020B0400000000000000" pitchFamily="50" charset="-128"/>
              </a:rPr>
              <a:t>年</a:t>
            </a:r>
            <a:r>
              <a:rPr lang="en-US" altLang="ja-JP" sz="1200" u="sng" spc="60" dirty="0">
                <a:latin typeface="游ゴシック" panose="020B0400000000000000" pitchFamily="50" charset="-128"/>
                <a:ea typeface="游ゴシック" panose="020B0400000000000000" pitchFamily="50" charset="-128"/>
              </a:rPr>
              <a:t>720</a:t>
            </a:r>
            <a:r>
              <a:rPr lang="ja-JP" altLang="en-US" sz="1200" u="sng" spc="60" dirty="0" smtClean="0">
                <a:latin typeface="游ゴシック" panose="020B0400000000000000" pitchFamily="50" charset="-128"/>
                <a:ea typeface="游ゴシック" panose="020B0400000000000000" pitchFamily="50" charset="-128"/>
              </a:rPr>
              <a:t>時間</a:t>
            </a:r>
            <a:r>
              <a:rPr lang="ja-JP" altLang="en-US" sz="1200" u="sng" spc="60" dirty="0">
                <a:latin typeface="游ゴシック" panose="020B0400000000000000" pitchFamily="50" charset="-128"/>
                <a:ea typeface="游ゴシック" panose="020B0400000000000000" pitchFamily="50" charset="-128"/>
              </a:rPr>
              <a:t>、単</a:t>
            </a:r>
            <a:r>
              <a:rPr lang="ja-JP" altLang="en-US" sz="1200" u="sng" spc="60" dirty="0" smtClean="0">
                <a:latin typeface="游ゴシック" panose="020B0400000000000000" pitchFamily="50" charset="-128"/>
                <a:ea typeface="游ゴシック" panose="020B0400000000000000" pitchFamily="50" charset="-128"/>
              </a:rPr>
              <a:t>月</a:t>
            </a:r>
            <a:r>
              <a:rPr lang="en-US" altLang="ja-JP" sz="1200" u="sng" spc="60" dirty="0" smtClean="0">
                <a:latin typeface="游ゴシック" panose="020B0400000000000000" pitchFamily="50" charset="-128"/>
                <a:ea typeface="游ゴシック" panose="020B0400000000000000" pitchFamily="50" charset="-128"/>
              </a:rPr>
              <a:t>100</a:t>
            </a:r>
            <a:r>
              <a:rPr lang="ja-JP" altLang="en-US" sz="1200" u="sng" spc="60" dirty="0" smtClean="0">
                <a:latin typeface="游ゴシック" panose="020B0400000000000000" pitchFamily="50" charset="-128"/>
                <a:ea typeface="游ゴシック" panose="020B0400000000000000" pitchFamily="50" charset="-128"/>
              </a:rPr>
              <a:t>時間</a:t>
            </a:r>
            <a:endParaRPr lang="en-US" altLang="ja-JP" sz="1200" u="sng" spc="60" dirty="0" smtClean="0">
              <a:latin typeface="游ゴシック" panose="020B0400000000000000" pitchFamily="50" charset="-128"/>
              <a:ea typeface="游ゴシック" panose="020B0400000000000000" pitchFamily="50" charset="-128"/>
            </a:endParaRPr>
          </a:p>
          <a:p>
            <a:pPr>
              <a:lnSpc>
                <a:spcPct val="130000"/>
              </a:lnSpc>
              <a:spcBef>
                <a:spcPts val="0"/>
              </a:spcBef>
            </a:pPr>
            <a:r>
              <a:rPr lang="ja-JP" altLang="en-US" sz="1200" spc="60" dirty="0" smtClean="0">
                <a:latin typeface="游ゴシック" panose="020B0400000000000000" pitchFamily="50" charset="-128"/>
                <a:ea typeface="游ゴシック" panose="020B0400000000000000" pitchFamily="50" charset="-128"/>
              </a:rPr>
              <a:t>　  </a:t>
            </a:r>
            <a:r>
              <a:rPr lang="ja-JP" altLang="en-US" sz="1200" u="sng" spc="60" dirty="0" smtClean="0">
                <a:latin typeface="游ゴシック" panose="020B0400000000000000" pitchFamily="50" charset="-128"/>
                <a:ea typeface="游ゴシック" panose="020B0400000000000000" pitchFamily="50" charset="-128"/>
              </a:rPr>
              <a:t>未満（</a:t>
            </a:r>
            <a:r>
              <a:rPr lang="ja-JP" altLang="en-US" sz="1200" u="sng" spc="60" dirty="0">
                <a:latin typeface="游ゴシック" panose="020B0400000000000000" pitchFamily="50" charset="-128"/>
                <a:ea typeface="游ゴシック" panose="020B0400000000000000" pitchFamily="50" charset="-128"/>
              </a:rPr>
              <a:t>休日労働含む）</a:t>
            </a:r>
            <a:r>
              <a:rPr lang="ja-JP" altLang="en-US" sz="1200" spc="60" dirty="0">
                <a:latin typeface="游ゴシック" panose="020B0400000000000000" pitchFamily="50" charset="-128"/>
                <a:ea typeface="游ゴシック" panose="020B0400000000000000" pitchFamily="50" charset="-128"/>
              </a:rPr>
              <a:t>、</a:t>
            </a:r>
            <a:r>
              <a:rPr lang="ja-JP" altLang="en-US" sz="1200" u="sng" spc="60" dirty="0">
                <a:latin typeface="游ゴシック" panose="020B0400000000000000" pitchFamily="50" charset="-128"/>
                <a:ea typeface="游ゴシック" panose="020B0400000000000000" pitchFamily="50" charset="-128"/>
              </a:rPr>
              <a:t>複数月平均</a:t>
            </a:r>
            <a:r>
              <a:rPr lang="en-US" altLang="ja-JP" sz="1200" u="sng" spc="60" dirty="0">
                <a:latin typeface="游ゴシック" panose="020B0400000000000000" pitchFamily="50" charset="-128"/>
                <a:ea typeface="游ゴシック" panose="020B0400000000000000" pitchFamily="50" charset="-128"/>
              </a:rPr>
              <a:t>80</a:t>
            </a:r>
            <a:r>
              <a:rPr lang="ja-JP" altLang="en-US" sz="1200" u="sng" spc="60" dirty="0">
                <a:latin typeface="游ゴシック" panose="020B0400000000000000" pitchFamily="50" charset="-128"/>
                <a:ea typeface="游ゴシック" panose="020B0400000000000000" pitchFamily="50" charset="-128"/>
              </a:rPr>
              <a:t>時間（休日労働含む）</a:t>
            </a:r>
            <a:r>
              <a:rPr lang="ja-JP" altLang="en-US" sz="1200" spc="60" dirty="0">
                <a:latin typeface="游ゴシック" panose="020B0400000000000000" pitchFamily="50" charset="-128"/>
                <a:ea typeface="游ゴシック" panose="020B0400000000000000" pitchFamily="50" charset="-128"/>
              </a:rPr>
              <a:t>を</a:t>
            </a:r>
            <a:r>
              <a:rPr lang="ja-JP" altLang="en-US" sz="1200" spc="60" dirty="0" smtClean="0">
                <a:latin typeface="游ゴシック" panose="020B0400000000000000" pitchFamily="50" charset="-128"/>
                <a:ea typeface="游ゴシック" panose="020B0400000000000000" pitchFamily="50" charset="-128"/>
              </a:rPr>
              <a:t>限度</a:t>
            </a:r>
            <a:endParaRPr lang="en-US" altLang="ja-JP" sz="1200" spc="60" dirty="0" smtClean="0">
              <a:latin typeface="游ゴシック" panose="020B0400000000000000" pitchFamily="50" charset="-128"/>
              <a:ea typeface="游ゴシック" panose="020B0400000000000000" pitchFamily="50" charset="-128"/>
            </a:endParaRPr>
          </a:p>
          <a:p>
            <a:pPr>
              <a:lnSpc>
                <a:spcPct val="130000"/>
              </a:lnSpc>
              <a:spcBef>
                <a:spcPts val="0"/>
              </a:spcBef>
            </a:pPr>
            <a:r>
              <a:rPr lang="ja-JP" altLang="en-US" sz="1200" spc="60" dirty="0" smtClean="0">
                <a:latin typeface="游ゴシック" panose="020B0400000000000000" pitchFamily="50" charset="-128"/>
                <a:ea typeface="游ゴシック" panose="020B0400000000000000" pitchFamily="50" charset="-128"/>
              </a:rPr>
              <a:t>▸　</a:t>
            </a:r>
            <a:r>
              <a:rPr lang="ja-JP" altLang="en-US" sz="1200" spc="60" dirty="0">
                <a:latin typeface="游ゴシック" panose="020B0400000000000000" pitchFamily="50" charset="-128"/>
                <a:ea typeface="游ゴシック" panose="020B0400000000000000" pitchFamily="50" charset="-128"/>
              </a:rPr>
              <a:t>自動車運転の業務、建設事業、医師等は適用猶予・除外業務（事業）とされ、改正法施行後５年間（令和</a:t>
            </a:r>
            <a:r>
              <a:rPr lang="ja-JP" altLang="en-US" sz="1200" spc="60" dirty="0" smtClean="0">
                <a:latin typeface="游ゴシック" panose="020B0400000000000000" pitchFamily="50" charset="-128"/>
                <a:ea typeface="游ゴシック" panose="020B0400000000000000" pitchFamily="50" charset="-128"/>
              </a:rPr>
              <a:t>６年</a:t>
            </a:r>
            <a:r>
              <a:rPr lang="ja-JP" altLang="en-US" sz="1200" spc="60" dirty="0">
                <a:latin typeface="游ゴシック" panose="020B0400000000000000" pitchFamily="50" charset="-128"/>
                <a:ea typeface="游ゴシック" panose="020B0400000000000000" pitchFamily="50" charset="-128"/>
              </a:rPr>
              <a:t>３月まで）</a:t>
            </a:r>
            <a:r>
              <a:rPr lang="ja-JP" altLang="en-US" sz="1200" spc="60" dirty="0" smtClean="0">
                <a:latin typeface="游ゴシック" panose="020B0400000000000000" pitchFamily="50" charset="-128"/>
                <a:ea typeface="游ゴシック" panose="020B0400000000000000" pitchFamily="50" charset="-128"/>
              </a:rPr>
              <a:t>は</a:t>
            </a:r>
            <a:endParaRPr lang="en-US" altLang="ja-JP" sz="1200" spc="60" dirty="0" smtClean="0">
              <a:latin typeface="游ゴシック" panose="020B0400000000000000" pitchFamily="50" charset="-128"/>
              <a:ea typeface="游ゴシック" panose="020B0400000000000000" pitchFamily="50" charset="-128"/>
            </a:endParaRPr>
          </a:p>
          <a:p>
            <a:pPr>
              <a:lnSpc>
                <a:spcPct val="130000"/>
              </a:lnSpc>
              <a:spcBef>
                <a:spcPts val="0"/>
              </a:spcBef>
            </a:pPr>
            <a:r>
              <a:rPr lang="en-US" altLang="ja-JP" sz="1200" spc="60" dirty="0">
                <a:latin typeface="游ゴシック" panose="020B0400000000000000" pitchFamily="50" charset="-128"/>
                <a:ea typeface="游ゴシック" panose="020B0400000000000000" pitchFamily="50" charset="-128"/>
              </a:rPr>
              <a:t> </a:t>
            </a:r>
            <a:r>
              <a:rPr lang="en-US" altLang="ja-JP" sz="1200" spc="60" dirty="0" smtClean="0">
                <a:latin typeface="游ゴシック" panose="020B0400000000000000" pitchFamily="50" charset="-128"/>
                <a:ea typeface="游ゴシック" panose="020B0400000000000000" pitchFamily="50" charset="-128"/>
              </a:rPr>
              <a:t>    </a:t>
            </a:r>
            <a:r>
              <a:rPr lang="ja-JP" altLang="en-US" sz="1200" spc="60" dirty="0" smtClean="0">
                <a:latin typeface="游ゴシック" panose="020B0400000000000000" pitchFamily="50" charset="-128"/>
                <a:ea typeface="游ゴシック" panose="020B0400000000000000" pitchFamily="50" charset="-128"/>
              </a:rPr>
              <a:t>上記</a:t>
            </a:r>
            <a:r>
              <a:rPr lang="ja-JP" altLang="en-US" sz="1200" spc="60" dirty="0">
                <a:latin typeface="游ゴシック" panose="020B0400000000000000" pitchFamily="50" charset="-128"/>
                <a:ea typeface="游ゴシック" panose="020B0400000000000000" pitchFamily="50" charset="-128"/>
              </a:rPr>
              <a:t>一般則の適用はない。</a:t>
            </a:r>
          </a:p>
          <a:p>
            <a:pPr>
              <a:lnSpc>
                <a:spcPct val="130000"/>
              </a:lnSpc>
              <a:spcBef>
                <a:spcPts val="0"/>
              </a:spcBef>
            </a:pPr>
            <a:r>
              <a:rPr lang="ja-JP" altLang="en-US" sz="1200" spc="60" dirty="0" smtClean="0">
                <a:latin typeface="游ゴシック" panose="020B0400000000000000" pitchFamily="50" charset="-128"/>
                <a:ea typeface="游ゴシック" panose="020B0400000000000000" pitchFamily="50" charset="-128"/>
              </a:rPr>
              <a:t>▸</a:t>
            </a:r>
            <a:r>
              <a:rPr lang="ja-JP" altLang="en-US" sz="1200" spc="60" dirty="0">
                <a:latin typeface="游ゴシック" panose="020B0400000000000000" pitchFamily="50" charset="-128"/>
                <a:ea typeface="游ゴシック" panose="020B0400000000000000" pitchFamily="50" charset="-128"/>
              </a:rPr>
              <a:t>　</a:t>
            </a:r>
            <a:r>
              <a:rPr lang="ja-JP" altLang="en-US" sz="1200" spc="60" dirty="0" smtClean="0">
                <a:latin typeface="游ゴシック" panose="020B0400000000000000" pitchFamily="50" charset="-128"/>
                <a:ea typeface="游ゴシック" panose="020B0400000000000000" pitchFamily="50" charset="-128"/>
              </a:rPr>
              <a:t>自動車運転業務従事者の上限時間（臨時的な特別な事情の場合）は</a:t>
            </a:r>
            <a:r>
              <a:rPr lang="ja-JP" altLang="en-US" sz="1200" u="sng" spc="60" dirty="0" smtClean="0">
                <a:latin typeface="游ゴシック" panose="020B0400000000000000" pitchFamily="50" charset="-128"/>
                <a:ea typeface="游ゴシック" panose="020B0400000000000000" pitchFamily="50" charset="-128"/>
              </a:rPr>
              <a:t>年</a:t>
            </a:r>
            <a:r>
              <a:rPr lang="en-US" altLang="ja-JP" sz="1200" u="sng" spc="60" dirty="0" smtClean="0">
                <a:latin typeface="游ゴシック" panose="020B0400000000000000" pitchFamily="50" charset="-128"/>
                <a:ea typeface="游ゴシック" panose="020B0400000000000000" pitchFamily="50" charset="-128"/>
              </a:rPr>
              <a:t>960</a:t>
            </a:r>
            <a:r>
              <a:rPr lang="ja-JP" altLang="en-US" sz="1200" u="sng" spc="60" dirty="0" smtClean="0">
                <a:latin typeface="游ゴシック" panose="020B0400000000000000" pitchFamily="50" charset="-128"/>
                <a:ea typeface="游ゴシック" panose="020B0400000000000000" pitchFamily="50" charset="-128"/>
              </a:rPr>
              <a:t>時間</a:t>
            </a:r>
            <a:r>
              <a:rPr lang="ja-JP" altLang="en-US" sz="1200" spc="60" dirty="0" smtClean="0">
                <a:latin typeface="游ゴシック" panose="020B0400000000000000" pitchFamily="50" charset="-128"/>
                <a:ea typeface="游ゴシック" panose="020B0400000000000000" pitchFamily="50" charset="-128"/>
              </a:rPr>
              <a:t>と</a:t>
            </a:r>
            <a:r>
              <a:rPr lang="ja-JP" altLang="en-US" sz="1200" spc="60" dirty="0">
                <a:latin typeface="游ゴシック" panose="020B0400000000000000" pitchFamily="50" charset="-128"/>
                <a:ea typeface="游ゴシック" panose="020B0400000000000000" pitchFamily="50" charset="-128"/>
              </a:rPr>
              <a:t>し、将来的な一般則の</a:t>
            </a:r>
            <a:r>
              <a:rPr lang="ja-JP" altLang="en-US" sz="1200" spc="60" dirty="0" smtClean="0">
                <a:latin typeface="游ゴシック" panose="020B0400000000000000" pitchFamily="50" charset="-128"/>
                <a:ea typeface="游ゴシック" panose="020B0400000000000000" pitchFamily="50" charset="-128"/>
              </a:rPr>
              <a:t>適用について引き続き</a:t>
            </a:r>
            <a:endParaRPr lang="en-US" altLang="ja-JP" sz="1200" spc="60" dirty="0" smtClean="0">
              <a:latin typeface="游ゴシック" panose="020B0400000000000000" pitchFamily="50" charset="-128"/>
              <a:ea typeface="游ゴシック" panose="020B0400000000000000" pitchFamily="50" charset="-128"/>
            </a:endParaRPr>
          </a:p>
          <a:p>
            <a:pPr>
              <a:lnSpc>
                <a:spcPct val="130000"/>
              </a:lnSpc>
              <a:spcBef>
                <a:spcPts val="0"/>
              </a:spcBef>
            </a:pPr>
            <a:r>
              <a:rPr lang="en-US" altLang="ja-JP" sz="1200" spc="60" dirty="0">
                <a:latin typeface="游ゴシック" panose="020B0400000000000000" pitchFamily="50" charset="-128"/>
                <a:ea typeface="游ゴシック" panose="020B0400000000000000" pitchFamily="50" charset="-128"/>
              </a:rPr>
              <a:t> </a:t>
            </a:r>
            <a:r>
              <a:rPr lang="en-US" altLang="ja-JP" sz="1200" spc="60" dirty="0" smtClean="0">
                <a:latin typeface="游ゴシック" panose="020B0400000000000000" pitchFamily="50" charset="-128"/>
                <a:ea typeface="游ゴシック" panose="020B0400000000000000" pitchFamily="50" charset="-128"/>
              </a:rPr>
              <a:t>    </a:t>
            </a:r>
            <a:r>
              <a:rPr lang="ja-JP" altLang="en-US" sz="1200" spc="60" dirty="0" smtClean="0">
                <a:latin typeface="游ゴシック" panose="020B0400000000000000" pitchFamily="50" charset="-128"/>
                <a:ea typeface="游ゴシック" panose="020B0400000000000000" pitchFamily="50" charset="-128"/>
              </a:rPr>
              <a:t>検討</a:t>
            </a:r>
            <a:r>
              <a:rPr lang="ja-JP" altLang="en-US" sz="1200" spc="60" dirty="0">
                <a:latin typeface="游ゴシック" panose="020B0400000000000000" pitchFamily="50" charset="-128"/>
                <a:ea typeface="游ゴシック" panose="020B0400000000000000" pitchFamily="50" charset="-128"/>
              </a:rPr>
              <a:t>する旨を附則に規定。</a:t>
            </a:r>
            <a:r>
              <a:rPr lang="ja-JP" altLang="en-US" sz="1200" dirty="0" smtClean="0">
                <a:latin typeface="游ゴシック" panose="020B0400000000000000" pitchFamily="50" charset="-128"/>
                <a:ea typeface="游ゴシック" panose="020B0400000000000000" pitchFamily="50" charset="-128"/>
              </a:rPr>
              <a:t>　</a:t>
            </a:r>
            <a:endParaRPr lang="en-US" altLang="ja-JP" sz="1200" dirty="0" smtClean="0">
              <a:latin typeface="游ゴシック" panose="020B0400000000000000" pitchFamily="50" charset="-128"/>
              <a:ea typeface="游ゴシック" panose="020B0400000000000000" pitchFamily="50" charset="-128"/>
            </a:endParaRPr>
          </a:p>
          <a:p>
            <a:pPr>
              <a:lnSpc>
                <a:spcPct val="130000"/>
              </a:lnSpc>
              <a:spcBef>
                <a:spcPts val="0"/>
              </a:spcBef>
            </a:pPr>
            <a:r>
              <a:rPr lang="ja-JP" altLang="en-US" sz="1200" spc="60" dirty="0" smtClean="0">
                <a:latin typeface="游ゴシック" panose="020B0400000000000000" pitchFamily="50" charset="-128"/>
                <a:ea typeface="游ゴシック" panose="020B0400000000000000" pitchFamily="50" charset="-128"/>
              </a:rPr>
              <a:t>▸</a:t>
            </a:r>
            <a:r>
              <a:rPr lang="ja-JP" altLang="en-US" sz="1200" spc="60" dirty="0">
                <a:latin typeface="游ゴシック" panose="020B0400000000000000" pitchFamily="50" charset="-128"/>
                <a:ea typeface="游ゴシック" panose="020B0400000000000000" pitchFamily="50" charset="-128"/>
              </a:rPr>
              <a:t>　自動車運転業務</a:t>
            </a:r>
            <a:r>
              <a:rPr lang="ja-JP" altLang="en-US" sz="1200" spc="60" dirty="0" smtClean="0">
                <a:latin typeface="游ゴシック" panose="020B0400000000000000" pitchFamily="50" charset="-128"/>
                <a:ea typeface="游ゴシック" panose="020B0400000000000000" pitchFamily="50" charset="-128"/>
              </a:rPr>
              <a:t>従事者への</a:t>
            </a:r>
            <a:r>
              <a:rPr lang="ja-JP" altLang="en-US" sz="1200" u="sng" spc="60" dirty="0" smtClean="0">
                <a:latin typeface="游ゴシック" panose="020B0400000000000000" pitchFamily="50" charset="-128"/>
                <a:ea typeface="游ゴシック" panose="020B0400000000000000" pitchFamily="50" charset="-128"/>
              </a:rPr>
              <a:t>上限規制の適用とあわせて改善基準告示についても見直す必要</a:t>
            </a:r>
            <a:r>
              <a:rPr lang="ja-JP" altLang="en-US" sz="1200" spc="60" dirty="0" smtClean="0">
                <a:latin typeface="游ゴシック" panose="020B0400000000000000" pitchFamily="50" charset="-128"/>
                <a:ea typeface="游ゴシック" panose="020B0400000000000000" pitchFamily="50" charset="-128"/>
              </a:rPr>
              <a:t>がある。</a:t>
            </a:r>
            <a:endParaRPr lang="ja-JP" altLang="en-US" sz="1200" dirty="0">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a:xfrm>
            <a:off x="0" y="-1"/>
            <a:ext cx="9906000" cy="679485"/>
          </a:xfrm>
        </p:spPr>
        <p:txBody>
          <a:bodyPr vert="horz" lIns="95782" tIns="47891" rIns="95782" bIns="47891" rtlCol="0" anchor="ctr">
            <a:normAutofit/>
          </a:bodyPr>
          <a:lstStyle/>
          <a:p>
            <a:pPr defTabSz="914400">
              <a:lnSpc>
                <a:spcPct val="90000"/>
              </a:lnSpc>
            </a:pPr>
            <a:r>
              <a:rPr lang="ja-JP" altLang="en-US" sz="2400" b="1" spc="272" dirty="0">
                <a:solidFill>
                  <a:schemeClr val="lt1"/>
                </a:solidFill>
                <a:latin typeface="ＭＳ ゴシック" panose="020B0609070205080204" pitchFamily="49" charset="-128"/>
                <a:ea typeface="ＭＳ ゴシック" panose="020B0609070205080204" pitchFamily="49" charset="-128"/>
                <a:cs typeface="+mn-cs"/>
              </a:rPr>
              <a:t>時間外労働の上限規制について</a:t>
            </a:r>
          </a:p>
        </p:txBody>
      </p:sp>
      <p:sp>
        <p:nvSpPr>
          <p:cNvPr id="4" name="スライド番号プレースホルダー 3"/>
          <p:cNvSpPr>
            <a:spLocks noGrp="1"/>
          </p:cNvSpPr>
          <p:nvPr>
            <p:ph type="sldNum" sz="quarter" idx="4"/>
          </p:nvPr>
        </p:nvSpPr>
        <p:spPr>
          <a:xfrm>
            <a:off x="9123087" y="6579579"/>
            <a:ext cx="630513" cy="278421"/>
          </a:xfrm>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10</a:t>
            </a:r>
            <a:r>
              <a:rPr kumimoji="1"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r" defTabSz="957816"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正方形/長方形 37"/>
          <p:cNvSpPr/>
          <p:nvPr/>
        </p:nvSpPr>
        <p:spPr>
          <a:xfrm>
            <a:off x="4435900" y="3429802"/>
            <a:ext cx="1334645" cy="54983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法律による上限（原則）</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月４５時間</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年３６０時間</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067" y="3562659"/>
            <a:ext cx="2289040" cy="27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直線コネクタ 39"/>
          <p:cNvCxnSpPr/>
          <p:nvPr/>
        </p:nvCxnSpPr>
        <p:spPr>
          <a:xfrm>
            <a:off x="5641067" y="4480566"/>
            <a:ext cx="2289040" cy="15234"/>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8208638" y="3466490"/>
            <a:ext cx="1544961" cy="1638910"/>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・年</a:t>
            </a:r>
            <a:r>
              <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720</a:t>
            </a: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時間</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・単月</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100</a:t>
            </a: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時間未満</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r>
            <a:b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b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（休日労働含む）</a:t>
            </a:r>
            <a:endPar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・複数月平均</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80</a:t>
            </a: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時間</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r>
            <a:b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b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（休日労働含む）</a:t>
            </a:r>
            <a:endPar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・法律による上限（原</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r>
            <a:b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b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則）を超えられるの</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r>
            <a:b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b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は年６か月まで</a:t>
            </a:r>
            <a:endPar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42" name="直線コネクタ 41"/>
          <p:cNvCxnSpPr/>
          <p:nvPr/>
        </p:nvCxnSpPr>
        <p:spPr>
          <a:xfrm>
            <a:off x="6772800" y="3544319"/>
            <a:ext cx="1152000" cy="8288"/>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右中かっこ 42"/>
          <p:cNvSpPr/>
          <p:nvPr/>
        </p:nvSpPr>
        <p:spPr>
          <a:xfrm flipH="1">
            <a:off x="5492682" y="5275152"/>
            <a:ext cx="89794" cy="990714"/>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82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4" name="正方形/長方形 43"/>
          <p:cNvSpPr/>
          <p:nvPr/>
        </p:nvSpPr>
        <p:spPr>
          <a:xfrm>
            <a:off x="8191232" y="3405491"/>
            <a:ext cx="1562368" cy="1777931"/>
          </a:xfrm>
          <a:prstGeom prst="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5" name="上下矢印 44"/>
          <p:cNvSpPr/>
          <p:nvPr/>
        </p:nvSpPr>
        <p:spPr>
          <a:xfrm>
            <a:off x="8620523" y="5236537"/>
            <a:ext cx="721189" cy="430074"/>
          </a:xfrm>
          <a:prstGeom prst="upDownArrow">
            <a:avLst>
              <a:gd name="adj1" fmla="val 50000"/>
              <a:gd name="adj2" fmla="val 354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6" name="テキスト ボックス 45"/>
          <p:cNvSpPr txBox="1"/>
          <p:nvPr/>
        </p:nvSpPr>
        <p:spPr>
          <a:xfrm>
            <a:off x="8208639" y="6045731"/>
            <a:ext cx="14688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・年</a:t>
            </a:r>
            <a:r>
              <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960</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時間</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のみ</a:t>
            </a:r>
          </a:p>
        </p:txBody>
      </p:sp>
      <p:sp>
        <p:nvSpPr>
          <p:cNvPr id="47" name="正方形/長方形 46"/>
          <p:cNvSpPr/>
          <p:nvPr/>
        </p:nvSpPr>
        <p:spPr>
          <a:xfrm>
            <a:off x="5944443" y="6391733"/>
            <a:ext cx="1828800" cy="276999"/>
          </a:xfrm>
          <a:prstGeom prst="rect">
            <a:avLst/>
          </a:prstGeom>
          <a:ln w="12700">
            <a:noFill/>
          </a:ln>
        </p:spPr>
        <p:txBody>
          <a:bodyPr wrap="square">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１年間　＝　１２か月</a:t>
            </a:r>
          </a:p>
        </p:txBody>
      </p:sp>
      <p:sp>
        <p:nvSpPr>
          <p:cNvPr id="48" name="正方形/長方形 47"/>
          <p:cNvSpPr/>
          <p:nvPr/>
        </p:nvSpPr>
        <p:spPr>
          <a:xfrm>
            <a:off x="8191232" y="3124200"/>
            <a:ext cx="1562368" cy="289175"/>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一般労働者</a:t>
            </a:r>
          </a:p>
        </p:txBody>
      </p:sp>
      <p:sp>
        <p:nvSpPr>
          <p:cNvPr id="49" name="正方形/長方形 48"/>
          <p:cNvSpPr/>
          <p:nvPr/>
        </p:nvSpPr>
        <p:spPr>
          <a:xfrm>
            <a:off x="8199084" y="5997176"/>
            <a:ext cx="1554515" cy="5717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0" name="正方形/長方形 49"/>
          <p:cNvSpPr/>
          <p:nvPr/>
        </p:nvSpPr>
        <p:spPr>
          <a:xfrm>
            <a:off x="8191232" y="5725513"/>
            <a:ext cx="1562367" cy="289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自動車運転者</a:t>
            </a:r>
          </a:p>
        </p:txBody>
      </p:sp>
      <p:sp>
        <p:nvSpPr>
          <p:cNvPr id="51" name="正方形/長方形 50"/>
          <p:cNvSpPr/>
          <p:nvPr/>
        </p:nvSpPr>
        <p:spPr>
          <a:xfrm>
            <a:off x="178982" y="2733871"/>
            <a:ext cx="1155249" cy="3903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法改正前</a:t>
            </a:r>
          </a:p>
        </p:txBody>
      </p:sp>
      <p:sp>
        <p:nvSpPr>
          <p:cNvPr id="52" name="正方形/長方形 51"/>
          <p:cNvSpPr/>
          <p:nvPr/>
        </p:nvSpPr>
        <p:spPr>
          <a:xfrm>
            <a:off x="4353180" y="2733871"/>
            <a:ext cx="1155249" cy="3903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法改正後</a:t>
            </a:r>
          </a:p>
        </p:txBody>
      </p:sp>
      <p:cxnSp>
        <p:nvCxnSpPr>
          <p:cNvPr id="53" name="カギ線コネクタ 52"/>
          <p:cNvCxnSpPr/>
          <p:nvPr/>
        </p:nvCxnSpPr>
        <p:spPr>
          <a:xfrm rot="16200000" flipH="1">
            <a:off x="5548800" y="3749400"/>
            <a:ext cx="684000" cy="504000"/>
          </a:xfrm>
          <a:prstGeom prst="bentConnector3">
            <a:avLst>
              <a:gd name="adj1" fmla="val -29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8311707" y="2700813"/>
            <a:ext cx="1321415" cy="461665"/>
          </a:xfrm>
          <a:prstGeom prst="rect">
            <a:avLst/>
          </a:prstGeom>
          <a:noFill/>
        </p:spPr>
        <p:txBody>
          <a:bodyPr wrap="square" rtlCol="0">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法律による上限</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（例外）</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55" name="カギ線コネクタ 54"/>
          <p:cNvCxnSpPr/>
          <p:nvPr/>
        </p:nvCxnSpPr>
        <p:spPr>
          <a:xfrm rot="10800000" flipV="1">
            <a:off x="7336369" y="2817000"/>
            <a:ext cx="975339" cy="612000"/>
          </a:xfrm>
          <a:prstGeom prst="bentConnector3">
            <a:avLst>
              <a:gd name="adj1" fmla="val 10028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6" name="グループ化 55"/>
          <p:cNvGrpSpPr>
            <a:grpSpLocks noChangeAspect="1"/>
          </p:cNvGrpSpPr>
          <p:nvPr/>
        </p:nvGrpSpPr>
        <p:grpSpPr>
          <a:xfrm>
            <a:off x="-124538" y="3046710"/>
            <a:ext cx="4544139" cy="3622021"/>
            <a:chOff x="10108" y="3710055"/>
            <a:chExt cx="4170855" cy="1783672"/>
          </a:xfrm>
        </p:grpSpPr>
        <p:pic>
          <p:nvPicPr>
            <p:cNvPr id="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522" y="3946663"/>
              <a:ext cx="2120881" cy="137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正方形/長方形 57"/>
            <p:cNvSpPr/>
            <p:nvPr/>
          </p:nvSpPr>
          <p:spPr>
            <a:xfrm>
              <a:off x="10108" y="3964135"/>
              <a:ext cx="1485156" cy="46987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限度時間</a:t>
              </a: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（告示）</a:t>
              </a: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月４５時間</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年３６０時間</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など</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9" name="右中かっこ 58"/>
            <p:cNvSpPr/>
            <p:nvPr/>
          </p:nvSpPr>
          <p:spPr>
            <a:xfrm>
              <a:off x="3341677" y="4874127"/>
              <a:ext cx="60944" cy="445255"/>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82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0" name="右中かっこ 59"/>
            <p:cNvSpPr/>
            <p:nvPr/>
          </p:nvSpPr>
          <p:spPr>
            <a:xfrm>
              <a:off x="3338439" y="3944555"/>
              <a:ext cx="91309" cy="914312"/>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82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1" name="正方形/長方形 60"/>
            <p:cNvSpPr/>
            <p:nvPr/>
          </p:nvSpPr>
          <p:spPr>
            <a:xfrm>
              <a:off x="3393904" y="4229216"/>
              <a:ext cx="787059" cy="32586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特別条項</a:t>
              </a: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上限なし</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2" name="正方形/長方形 61"/>
            <p:cNvSpPr/>
            <p:nvPr/>
          </p:nvSpPr>
          <p:spPr>
            <a:xfrm>
              <a:off x="2196809" y="3710055"/>
              <a:ext cx="1199176" cy="19933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年間６か月まで</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3" name="正方形/長方形 62"/>
            <p:cNvSpPr/>
            <p:nvPr/>
          </p:nvSpPr>
          <p:spPr>
            <a:xfrm>
              <a:off x="1382643" y="5370002"/>
              <a:ext cx="1705525" cy="123725"/>
            </a:xfrm>
            <a:prstGeom prst="rect">
              <a:avLst/>
            </a:prstGeom>
            <a:ln w="12700">
              <a:noFill/>
            </a:ln>
          </p:spPr>
          <p:txBody>
            <a:bodyPr wrap="square">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１年間　＝　１２か月</a:t>
              </a:r>
            </a:p>
          </p:txBody>
        </p:sp>
      </p:grpSp>
      <p:sp>
        <p:nvSpPr>
          <p:cNvPr id="64" name="正方形/長方形 63"/>
          <p:cNvSpPr/>
          <p:nvPr/>
        </p:nvSpPr>
        <p:spPr>
          <a:xfrm>
            <a:off x="3857079" y="5531767"/>
            <a:ext cx="1316953" cy="4964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rPr>
              <a:t>法定労働時間</a:t>
            </a:r>
            <a:endParaRPr kumimoji="1" lang="en-US" altLang="ja-JP" sz="1200" b="0"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１日８時間</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週４０時間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571832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740962"/>
            <a:ext cx="9906000" cy="1116000"/>
          </a:xfrm>
          <a:solidFill>
            <a:srgbClr val="EEECE1"/>
          </a:solidFill>
        </p:spPr>
        <p:txBody>
          <a:bodyPr anchor="ctr"/>
          <a:lstStyle/>
          <a:p>
            <a:pPr>
              <a:lnSpc>
                <a:spcPct val="130000"/>
              </a:lnSpc>
              <a:spcBef>
                <a:spcPts val="0"/>
              </a:spcBef>
            </a:pPr>
            <a:r>
              <a:rPr lang="ja-JP" altLang="en-US" dirty="0" smtClean="0">
                <a:latin typeface="游ゴシック" panose="020B0400000000000000" pitchFamily="50" charset="-128"/>
                <a:ea typeface="游ゴシック" panose="020B0400000000000000" pitchFamily="50" charset="-128"/>
              </a:rPr>
              <a:t>▸　</a:t>
            </a:r>
            <a:r>
              <a:rPr lang="ja-JP" altLang="en-US" u="sng" dirty="0" smtClean="0">
                <a:latin typeface="游ゴシック" panose="020B0400000000000000" pitchFamily="50" charset="-128"/>
                <a:ea typeface="游ゴシック" panose="020B0400000000000000" pitchFamily="50" charset="-128"/>
              </a:rPr>
              <a:t>自動車運転者については、令和６年４月以降、年９６０時間の上限規制</a:t>
            </a:r>
            <a:r>
              <a:rPr lang="ja-JP" altLang="en-US" dirty="0" smtClean="0">
                <a:latin typeface="游ゴシック" panose="020B0400000000000000" pitchFamily="50" charset="-128"/>
                <a:ea typeface="游ゴシック" panose="020B0400000000000000" pitchFamily="50" charset="-128"/>
              </a:rPr>
              <a:t>の適用を受ける。</a:t>
            </a:r>
            <a:endParaRPr lang="en-US" altLang="ja-JP" dirty="0" smtClean="0">
              <a:latin typeface="游ゴシック" panose="020B0400000000000000" pitchFamily="50" charset="-128"/>
              <a:ea typeface="游ゴシック" panose="020B0400000000000000" pitchFamily="50" charset="-128"/>
            </a:endParaRPr>
          </a:p>
          <a:p>
            <a:pPr>
              <a:lnSpc>
                <a:spcPct val="130000"/>
              </a:lnSpc>
              <a:spcBef>
                <a:spcPts val="0"/>
              </a:spcBef>
            </a:pPr>
            <a:r>
              <a:rPr lang="ja-JP" altLang="en-US" dirty="0" smtClean="0">
                <a:latin typeface="游ゴシック" panose="020B0400000000000000" pitchFamily="50" charset="-128"/>
                <a:ea typeface="游ゴシック" panose="020B0400000000000000" pitchFamily="50" charset="-128"/>
              </a:rPr>
              <a:t>▸　一方、一般労働者に適用される、</a:t>
            </a:r>
            <a:r>
              <a:rPr lang="ja-JP" altLang="en-US" u="sng" dirty="0" smtClean="0">
                <a:latin typeface="游ゴシック" panose="020B0400000000000000" pitchFamily="50" charset="-128"/>
                <a:ea typeface="游ゴシック" panose="020B0400000000000000" pitchFamily="50" charset="-128"/>
              </a:rPr>
              <a:t>４５時間超えの上限回数（６か月まで）、単月上限（１００時間未満）、複数月平均上限</a:t>
            </a:r>
            <a:endParaRPr lang="en-US" altLang="ja-JP" u="sng" dirty="0" smtClean="0">
              <a:latin typeface="游ゴシック" panose="020B0400000000000000" pitchFamily="50" charset="-128"/>
              <a:ea typeface="游ゴシック" panose="020B0400000000000000" pitchFamily="50" charset="-128"/>
            </a:endParaRPr>
          </a:p>
          <a:p>
            <a:pPr>
              <a:lnSpc>
                <a:spcPct val="130000"/>
              </a:lnSpc>
              <a:spcBef>
                <a:spcPts val="0"/>
              </a:spcBef>
            </a:pPr>
            <a:r>
              <a:rPr lang="en-US" altLang="ja-JP" dirty="0">
                <a:latin typeface="游ゴシック" panose="020B0400000000000000" pitchFamily="50" charset="-128"/>
                <a:ea typeface="游ゴシック" panose="020B0400000000000000" pitchFamily="50" charset="-128"/>
              </a:rPr>
              <a:t> </a:t>
            </a:r>
            <a:r>
              <a:rPr lang="en-US" altLang="ja-JP" dirty="0" smtClean="0">
                <a:latin typeface="游ゴシック" panose="020B0400000000000000" pitchFamily="50" charset="-128"/>
                <a:ea typeface="游ゴシック" panose="020B0400000000000000" pitchFamily="50" charset="-128"/>
              </a:rPr>
              <a:t>  </a:t>
            </a:r>
            <a:r>
              <a:rPr lang="ja-JP" altLang="en-US" u="sng" dirty="0" smtClean="0">
                <a:latin typeface="游ゴシック" panose="020B0400000000000000" pitchFamily="50" charset="-128"/>
                <a:ea typeface="游ゴシック" panose="020B0400000000000000" pitchFamily="50" charset="-128"/>
              </a:rPr>
              <a:t>（８０時間以内）については適用がない</a:t>
            </a:r>
            <a:r>
              <a:rPr lang="ja-JP" altLang="en-US" dirty="0" smtClean="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a:p>
            <a:pPr>
              <a:lnSpc>
                <a:spcPct val="130000"/>
              </a:lnSpc>
              <a:spcBef>
                <a:spcPts val="0"/>
              </a:spcBef>
            </a:pPr>
            <a:r>
              <a:rPr lang="ja-JP" altLang="en-US" dirty="0" smtClean="0">
                <a:solidFill>
                  <a:srgbClr val="FF0000"/>
                </a:solidFill>
                <a:latin typeface="游ゴシック" panose="020B0400000000000000" pitchFamily="50" charset="-128"/>
                <a:ea typeface="游ゴシック" panose="020B0400000000000000" pitchFamily="50" charset="-128"/>
              </a:rPr>
              <a:t>　 →</a:t>
            </a:r>
            <a:r>
              <a:rPr lang="ja-JP" altLang="en-US" dirty="0">
                <a:solidFill>
                  <a:srgbClr val="FF0000"/>
                </a:solidFill>
                <a:latin typeface="游ゴシック" panose="020B0400000000000000" pitchFamily="50" charset="-128"/>
                <a:ea typeface="游ゴシック" panose="020B0400000000000000" pitchFamily="50" charset="-128"/>
              </a:rPr>
              <a:t>　ただし、この場合であっても、改善基準告示に定める拘束時間を遵守する必要がある</a:t>
            </a:r>
            <a:r>
              <a:rPr lang="ja-JP" altLang="en-US" dirty="0" smtClean="0">
                <a:solidFill>
                  <a:srgbClr val="FF0000"/>
                </a:solidFill>
                <a:latin typeface="游ゴシック" panose="020B0400000000000000" pitchFamily="50" charset="-128"/>
                <a:ea typeface="游ゴシック" panose="020B0400000000000000" pitchFamily="50" charset="-128"/>
              </a:rPr>
              <a:t>。</a:t>
            </a:r>
            <a:endParaRPr lang="ja-JP" altLang="en-US" dirty="0">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a:xfrm>
            <a:off x="0" y="-1"/>
            <a:ext cx="9906000" cy="740963"/>
          </a:xfrm>
        </p:spPr>
        <p:txBody>
          <a:bodyPr vert="horz" lIns="95782" tIns="47891" rIns="95782" bIns="47891" rtlCol="0" anchor="ctr">
            <a:normAutofit/>
          </a:bodyPr>
          <a:lstStyle/>
          <a:p>
            <a:pPr>
              <a:lnSpc>
                <a:spcPct val="90000"/>
              </a:lnSpc>
            </a:pPr>
            <a:r>
              <a:rPr lang="ja-JP" altLang="en-US" sz="2400" b="1" spc="272" dirty="0">
                <a:solidFill>
                  <a:schemeClr val="lt1"/>
                </a:solidFill>
                <a:latin typeface="ＭＳ ゴシック" panose="020B0609070205080204" pitchFamily="49" charset="-128"/>
                <a:ea typeface="ＭＳ ゴシック" panose="020B0609070205080204" pitchFamily="49" charset="-128"/>
                <a:cs typeface="+mn-cs"/>
              </a:rPr>
              <a:t>適用猶予業種における時間外労働の上限規制</a:t>
            </a:r>
          </a:p>
        </p:txBody>
      </p:sp>
      <p:sp>
        <p:nvSpPr>
          <p:cNvPr id="4" name="スライド番号プレースホルダー 3"/>
          <p:cNvSpPr>
            <a:spLocks noGrp="1"/>
          </p:cNvSpPr>
          <p:nvPr>
            <p:ph type="sldNum" sz="quarter" idx="4"/>
          </p:nvPr>
        </p:nvSpPr>
        <p:spPr>
          <a:xfrm>
            <a:off x="9003007" y="6536160"/>
            <a:ext cx="630513" cy="278421"/>
          </a:xfrm>
        </p:spPr>
        <p:txBody>
          <a:bodyPr vert="horz" lIns="0" tIns="0" rIns="0" bIns="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11</a:t>
            </a: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4" name="正方形/長方形 13"/>
          <p:cNvSpPr/>
          <p:nvPr/>
        </p:nvSpPr>
        <p:spPr>
          <a:xfrm>
            <a:off x="4497125" y="1905000"/>
            <a:ext cx="2484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令和６年４月～</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正方形/長方形 19"/>
          <p:cNvSpPr/>
          <p:nvPr/>
        </p:nvSpPr>
        <p:spPr>
          <a:xfrm>
            <a:off x="-84509" y="1905000"/>
            <a:ext cx="144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現在</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5" name="表 4"/>
          <p:cNvGraphicFramePr>
            <a:graphicFrameLocks noGrp="1"/>
          </p:cNvGraphicFramePr>
          <p:nvPr>
            <p:extLst/>
          </p:nvPr>
        </p:nvGraphicFramePr>
        <p:xfrm>
          <a:off x="397366" y="2142272"/>
          <a:ext cx="4426371" cy="3924189"/>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786316768"/>
                    </a:ext>
                  </a:extLst>
                </a:gridCol>
                <a:gridCol w="702535">
                  <a:extLst>
                    <a:ext uri="{9D8B030D-6E8A-4147-A177-3AD203B41FA5}">
                      <a16:colId xmlns:a16="http://schemas.microsoft.com/office/drawing/2014/main" val="597104731"/>
                    </a:ext>
                  </a:extLst>
                </a:gridCol>
                <a:gridCol w="585926">
                  <a:extLst>
                    <a:ext uri="{9D8B030D-6E8A-4147-A177-3AD203B41FA5}">
                      <a16:colId xmlns:a16="http://schemas.microsoft.com/office/drawing/2014/main" val="2162257916"/>
                    </a:ext>
                  </a:extLst>
                </a:gridCol>
                <a:gridCol w="585926">
                  <a:extLst>
                    <a:ext uri="{9D8B030D-6E8A-4147-A177-3AD203B41FA5}">
                      <a16:colId xmlns:a16="http://schemas.microsoft.com/office/drawing/2014/main" val="2716053984"/>
                    </a:ext>
                  </a:extLst>
                </a:gridCol>
                <a:gridCol w="585926">
                  <a:extLst>
                    <a:ext uri="{9D8B030D-6E8A-4147-A177-3AD203B41FA5}">
                      <a16:colId xmlns:a16="http://schemas.microsoft.com/office/drawing/2014/main" val="157697496"/>
                    </a:ext>
                  </a:extLst>
                </a:gridCol>
                <a:gridCol w="585926">
                  <a:extLst>
                    <a:ext uri="{9D8B030D-6E8A-4147-A177-3AD203B41FA5}">
                      <a16:colId xmlns:a16="http://schemas.microsoft.com/office/drawing/2014/main" val="4182564435"/>
                    </a:ext>
                  </a:extLst>
                </a:gridCol>
                <a:gridCol w="585926">
                  <a:extLst>
                    <a:ext uri="{9D8B030D-6E8A-4147-A177-3AD203B41FA5}">
                      <a16:colId xmlns:a16="http://schemas.microsoft.com/office/drawing/2014/main" val="259623076"/>
                    </a:ext>
                  </a:extLst>
                </a:gridCol>
                <a:gridCol w="585926">
                  <a:extLst>
                    <a:ext uri="{9D8B030D-6E8A-4147-A177-3AD203B41FA5}">
                      <a16:colId xmlns:a16="http://schemas.microsoft.com/office/drawing/2014/main" val="392248879"/>
                    </a:ext>
                  </a:extLst>
                </a:gridCol>
              </a:tblGrid>
              <a:tr h="1008000">
                <a:tc gridSpan="2">
                  <a:txBody>
                    <a:bodyPr/>
                    <a:lstStyle/>
                    <a:p>
                      <a:endParaRPr kumimoji="1" lang="ja-JP" altLang="en-US" sz="700" b="0" dirty="0">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solidFill>
                      <a:srgbClr val="E7ECF9"/>
                    </a:solidFill>
                  </a:tcPr>
                </a:tc>
                <a:tc hMerge="1">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000" b="0" dirty="0" smtClean="0">
                          <a:latin typeface="メイリオ" panose="020B0604030504040204" pitchFamily="50" charset="-128"/>
                          <a:ea typeface="メイリオ" panose="020B0604030504040204" pitchFamily="50" charset="-128"/>
                        </a:rPr>
                        <a:t>一般</a:t>
                      </a:r>
                      <a:endParaRPr kumimoji="1" lang="en-US" altLang="ja-JP" sz="1000" b="0" dirty="0" smtClean="0">
                        <a:latin typeface="メイリオ" panose="020B0604030504040204" pitchFamily="50" charset="-128"/>
                        <a:ea typeface="メイリオ" panose="020B0604030504040204" pitchFamily="50" charset="-128"/>
                      </a:endParaRPr>
                    </a:p>
                    <a:p>
                      <a:pPr algn="l"/>
                      <a:r>
                        <a:rPr kumimoji="1" lang="ja-JP" altLang="en-US" sz="1000" b="0" dirty="0" smtClean="0">
                          <a:latin typeface="メイリオ" panose="020B0604030504040204" pitchFamily="50" charset="-128"/>
                          <a:ea typeface="メイリオ" panose="020B0604030504040204" pitchFamily="50" charset="-128"/>
                        </a:rPr>
                        <a:t>労働者</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l"/>
                      <a:r>
                        <a:rPr kumimoji="1" lang="ja-JP" altLang="en-US" sz="1000" b="0" dirty="0" smtClean="0">
                          <a:solidFill>
                            <a:srgbClr val="FF0000"/>
                          </a:solidFill>
                          <a:latin typeface="メイリオ" panose="020B0604030504040204" pitchFamily="50" charset="-128"/>
                          <a:ea typeface="メイリオ" panose="020B0604030504040204" pitchFamily="50" charset="-128"/>
                        </a:rPr>
                        <a:t>自動車運転の業務</a:t>
                      </a:r>
                      <a:endParaRPr kumimoji="1" lang="ja-JP" altLang="en-US" sz="1000" b="0" dirty="0">
                        <a:solidFill>
                          <a:srgbClr val="FF0000"/>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建設</a:t>
                      </a:r>
                      <a:endParaRPr kumimoji="1" lang="en-US" altLang="ja-JP" sz="1000" b="0" dirty="0" smtClean="0">
                        <a:latin typeface="メイリオ" panose="020B0604030504040204" pitchFamily="50" charset="-128"/>
                        <a:ea typeface="メイリオ" panose="020B0604030504040204" pitchFamily="50" charset="-128"/>
                      </a:endParaRPr>
                    </a:p>
                    <a:p>
                      <a:pPr algn="ctr"/>
                      <a:r>
                        <a:rPr kumimoji="1" lang="ja-JP" altLang="en-US" sz="1000" b="0" dirty="0" smtClean="0">
                          <a:latin typeface="メイリオ" panose="020B0604030504040204" pitchFamily="50" charset="-128"/>
                          <a:ea typeface="メイリオ" panose="020B0604030504040204" pitchFamily="50" charset="-128"/>
                        </a:rPr>
                        <a:t>事業</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医師</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l"/>
                      <a:r>
                        <a:rPr kumimoji="1" lang="ja-JP" altLang="en-US" sz="1000" b="0" dirty="0" smtClean="0">
                          <a:latin typeface="メイリオ" panose="020B0604030504040204" pitchFamily="50" charset="-128"/>
                          <a:ea typeface="メイリオ" panose="020B0604030504040204" pitchFamily="50" charset="-128"/>
                        </a:rPr>
                        <a:t>鹿児島県及び沖縄県における砂糖製造業</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l"/>
                      <a:r>
                        <a:rPr kumimoji="1" lang="ja-JP" altLang="en-US" sz="1000" b="0" dirty="0" smtClean="0">
                          <a:latin typeface="メイリオ" panose="020B0604030504040204" pitchFamily="50" charset="-128"/>
                          <a:ea typeface="メイリオ" panose="020B0604030504040204" pitchFamily="50" charset="-128"/>
                        </a:rPr>
                        <a:t>新技術・新商品等の研究開発業務</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extLst>
                  <a:ext uri="{0D108BD9-81ED-4DB2-BD59-A6C34878D82A}">
                    <a16:rowId xmlns:a16="http://schemas.microsoft.com/office/drawing/2014/main" val="897937620"/>
                  </a:ext>
                </a:extLst>
              </a:tr>
              <a:tr h="396000">
                <a:tc rowSpan="4">
                  <a:txBody>
                    <a:bodyPr/>
                    <a:lstStyle/>
                    <a:p>
                      <a:pPr algn="ctr"/>
                      <a:r>
                        <a:rPr kumimoji="1" lang="ja-JP" altLang="en-US" sz="1000" dirty="0" smtClean="0">
                          <a:latin typeface="メイリオ" panose="020B0604030504040204" pitchFamily="50" charset="-128"/>
                          <a:ea typeface="メイリオ" panose="020B0604030504040204" pitchFamily="50" charset="-128"/>
                        </a:rPr>
                        <a:t>月</a:t>
                      </a:r>
                      <a:endParaRPr kumimoji="1" lang="ja-JP" altLang="en-US" sz="1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r>
                        <a:rPr kumimoji="1" lang="ja-JP" altLang="en-US" sz="1000" b="0" dirty="0" smtClean="0">
                          <a:latin typeface="メイリオ" panose="020B0604030504040204" pitchFamily="50" charset="-128"/>
                          <a:ea typeface="メイリオ" panose="020B0604030504040204" pitchFamily="50" charset="-128"/>
                        </a:rPr>
                        <a:t>限度時間（原則）</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４５</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４５</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2062769"/>
                  </a:ext>
                </a:extLst>
              </a:tr>
              <a:tr h="575709">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smtClean="0">
                          <a:latin typeface="メイリオ" panose="020B0604030504040204" pitchFamily="50" charset="-128"/>
                          <a:ea typeface="メイリオ" panose="020B0604030504040204" pitchFamily="50" charset="-128"/>
                        </a:rPr>
                        <a:t>４５時間超は６月まで</a:t>
                      </a:r>
                      <a:endParaRPr kumimoji="1" lang="en-US" altLang="ja-JP" sz="1000" b="0" dirty="0" smtClean="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適用</a:t>
                      </a:r>
                      <a:endParaRPr kumimoji="1" lang="en-US" altLang="ja-JP" sz="1000" b="0" dirty="0" smtClean="0">
                        <a:latin typeface="メイリオ" panose="020B0604030504040204" pitchFamily="50" charset="-128"/>
                        <a:ea typeface="メイリオ" panose="020B0604030504040204" pitchFamily="50" charset="-128"/>
                      </a:endParaRPr>
                    </a:p>
                    <a:p>
                      <a:pPr algn="ctr"/>
                      <a:r>
                        <a:rPr kumimoji="1" lang="ja-JP" altLang="en-US" sz="1000" b="0" dirty="0" smtClean="0">
                          <a:latin typeface="メイリオ" panose="020B0604030504040204" pitchFamily="50" charset="-128"/>
                          <a:ea typeface="メイリオ" panose="020B0604030504040204" pitchFamily="50" charset="-128"/>
                        </a:rPr>
                        <a:t>あり</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適用</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あり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8405940"/>
                  </a:ext>
                </a:extLst>
              </a:tr>
              <a:tr h="39600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smtClean="0">
                          <a:latin typeface="メイリオ" panose="020B0604030504040204" pitchFamily="50" charset="-128"/>
                          <a:ea typeface="メイリオ" panose="020B0604030504040204" pitchFamily="50" charset="-128"/>
                        </a:rPr>
                        <a:t>単月上限</a:t>
                      </a:r>
                      <a:r>
                        <a:rPr kumimoji="1" lang="en-US" altLang="ja-JP" sz="800" b="0" baseline="30000" dirty="0" smtClean="0">
                          <a:latin typeface="メイリオ" panose="020B0604030504040204" pitchFamily="50" charset="-128"/>
                          <a:ea typeface="メイリオ" panose="020B0604030504040204" pitchFamily="50" charset="-128"/>
                        </a:rPr>
                        <a:t>(※)</a:t>
                      </a:r>
                      <a:endParaRPr kumimoji="1" lang="ja-JP" altLang="en-US" sz="800" b="0" baseline="30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１００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792825"/>
                  </a:ext>
                </a:extLst>
              </a:tr>
              <a:tr h="57600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smtClean="0">
                          <a:latin typeface="メイリオ" panose="020B0604030504040204" pitchFamily="50" charset="-128"/>
                          <a:ea typeface="メイリオ" panose="020B0604030504040204" pitchFamily="50" charset="-128"/>
                        </a:rPr>
                        <a:t>複数月</a:t>
                      </a:r>
                      <a:endParaRPr kumimoji="1" lang="en-US" altLang="ja-JP" sz="1000" b="0" dirty="0" smtClean="0">
                        <a:latin typeface="メイリオ" panose="020B0604030504040204" pitchFamily="50" charset="-128"/>
                        <a:ea typeface="メイリオ" panose="020B0604030504040204" pitchFamily="50" charset="-128"/>
                      </a:endParaRPr>
                    </a:p>
                    <a:p>
                      <a:r>
                        <a:rPr kumimoji="1" lang="ja-JP" altLang="en-US" sz="1000" b="0" dirty="0" smtClean="0">
                          <a:latin typeface="メイリオ" panose="020B0604030504040204" pitchFamily="50" charset="-128"/>
                          <a:ea typeface="メイリオ" panose="020B0604030504040204" pitchFamily="50" charset="-128"/>
                        </a:rPr>
                        <a:t>平均上限</a:t>
                      </a:r>
                      <a:r>
                        <a:rPr kumimoji="1" lang="en-US" altLang="ja-JP" sz="800" b="0" strike="noStrike" baseline="30000" dirty="0" smtClean="0">
                          <a:latin typeface="メイリオ" panose="020B0604030504040204" pitchFamily="50" charset="-128"/>
                          <a:ea typeface="メイリオ" panose="020B0604030504040204" pitchFamily="50" charset="-128"/>
                        </a:rPr>
                        <a:t>(※)</a:t>
                      </a:r>
                      <a:endParaRPr kumimoji="1" lang="ja-JP" altLang="en-US" sz="800" b="0" strike="noStrike" baseline="30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８０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8155947"/>
                  </a:ext>
                </a:extLst>
              </a:tr>
              <a:tr h="396000">
                <a:tc rowSpan="2">
                  <a:txBody>
                    <a:bodyPr/>
                    <a:lstStyle/>
                    <a:p>
                      <a:pPr algn="ctr"/>
                      <a:r>
                        <a:rPr kumimoji="1" lang="ja-JP" altLang="en-US" sz="1000" dirty="0" smtClean="0">
                          <a:latin typeface="メイリオ" panose="020B0604030504040204" pitchFamily="50" charset="-128"/>
                          <a:ea typeface="メイリオ" panose="020B0604030504040204" pitchFamily="50" charset="-128"/>
                        </a:rPr>
                        <a:t>年</a:t>
                      </a:r>
                      <a:endParaRPr kumimoji="1" lang="ja-JP" altLang="en-US" sz="1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r>
                        <a:rPr kumimoji="1" lang="ja-JP" altLang="en-US" sz="1000" b="0" dirty="0" smtClean="0">
                          <a:latin typeface="メイリオ" panose="020B0604030504040204" pitchFamily="50" charset="-128"/>
                          <a:ea typeface="メイリオ" panose="020B0604030504040204" pitchFamily="50" charset="-128"/>
                        </a:rPr>
                        <a:t>限度時間（原則）</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３６０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３６０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680006"/>
                  </a:ext>
                </a:extLst>
              </a:tr>
              <a:tr h="57600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上限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CF9"/>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７２０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７２０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4879779"/>
                  </a:ext>
                </a:extLst>
              </a:tr>
            </a:tbl>
          </a:graphicData>
        </a:graphic>
      </p:graphicFrame>
      <p:graphicFrame>
        <p:nvGraphicFramePr>
          <p:cNvPr id="21" name="表 20"/>
          <p:cNvGraphicFramePr>
            <a:graphicFrameLocks noGrp="1"/>
          </p:cNvGraphicFramePr>
          <p:nvPr>
            <p:extLst/>
          </p:nvPr>
        </p:nvGraphicFramePr>
        <p:xfrm>
          <a:off x="5046165" y="2142272"/>
          <a:ext cx="4428001" cy="3924480"/>
        </p:xfrm>
        <a:graphic>
          <a:graphicData uri="http://schemas.openxmlformats.org/drawingml/2006/table">
            <a:tbl>
              <a:tblPr>
                <a:tableStyleId>{5C22544A-7EE6-4342-B048-85BDC9FD1C3A}</a:tableStyleId>
              </a:tblPr>
              <a:tblGrid>
                <a:gridCol w="209454">
                  <a:extLst>
                    <a:ext uri="{9D8B030D-6E8A-4147-A177-3AD203B41FA5}">
                      <a16:colId xmlns:a16="http://schemas.microsoft.com/office/drawing/2014/main" val="786316768"/>
                    </a:ext>
                  </a:extLst>
                </a:gridCol>
                <a:gridCol w="700489">
                  <a:extLst>
                    <a:ext uri="{9D8B030D-6E8A-4147-A177-3AD203B41FA5}">
                      <a16:colId xmlns:a16="http://schemas.microsoft.com/office/drawing/2014/main" val="597104731"/>
                    </a:ext>
                  </a:extLst>
                </a:gridCol>
                <a:gridCol w="586343">
                  <a:extLst>
                    <a:ext uri="{9D8B030D-6E8A-4147-A177-3AD203B41FA5}">
                      <a16:colId xmlns:a16="http://schemas.microsoft.com/office/drawing/2014/main" val="2162257916"/>
                    </a:ext>
                  </a:extLst>
                </a:gridCol>
                <a:gridCol w="586343">
                  <a:extLst>
                    <a:ext uri="{9D8B030D-6E8A-4147-A177-3AD203B41FA5}">
                      <a16:colId xmlns:a16="http://schemas.microsoft.com/office/drawing/2014/main" val="2716053984"/>
                    </a:ext>
                  </a:extLst>
                </a:gridCol>
                <a:gridCol w="586343">
                  <a:extLst>
                    <a:ext uri="{9D8B030D-6E8A-4147-A177-3AD203B41FA5}">
                      <a16:colId xmlns:a16="http://schemas.microsoft.com/office/drawing/2014/main" val="157697496"/>
                    </a:ext>
                  </a:extLst>
                </a:gridCol>
                <a:gridCol w="586343">
                  <a:extLst>
                    <a:ext uri="{9D8B030D-6E8A-4147-A177-3AD203B41FA5}">
                      <a16:colId xmlns:a16="http://schemas.microsoft.com/office/drawing/2014/main" val="4182564435"/>
                    </a:ext>
                  </a:extLst>
                </a:gridCol>
                <a:gridCol w="586343">
                  <a:extLst>
                    <a:ext uri="{9D8B030D-6E8A-4147-A177-3AD203B41FA5}">
                      <a16:colId xmlns:a16="http://schemas.microsoft.com/office/drawing/2014/main" val="259623076"/>
                    </a:ext>
                  </a:extLst>
                </a:gridCol>
                <a:gridCol w="586343">
                  <a:extLst>
                    <a:ext uri="{9D8B030D-6E8A-4147-A177-3AD203B41FA5}">
                      <a16:colId xmlns:a16="http://schemas.microsoft.com/office/drawing/2014/main" val="392248879"/>
                    </a:ext>
                  </a:extLst>
                </a:gridCol>
              </a:tblGrid>
              <a:tr h="1008000">
                <a:tc gridSpan="2">
                  <a:txBody>
                    <a:bodyPr/>
                    <a:lstStyle/>
                    <a:p>
                      <a:endParaRPr kumimoji="1" lang="ja-JP" altLang="en-US" sz="1000" b="0" dirty="0">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solidFill>
                      <a:srgbClr val="FCE8EB"/>
                    </a:solidFill>
                  </a:tcPr>
                </a:tc>
                <a:tc hMerge="1">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000" b="0" dirty="0" smtClean="0">
                          <a:latin typeface="メイリオ" panose="020B0604030504040204" pitchFamily="50" charset="-128"/>
                          <a:ea typeface="メイリオ" panose="020B0604030504040204" pitchFamily="50" charset="-128"/>
                        </a:rPr>
                        <a:t>一般</a:t>
                      </a:r>
                      <a:endParaRPr kumimoji="1" lang="en-US" altLang="ja-JP" sz="1000" b="0" dirty="0" smtClean="0">
                        <a:latin typeface="メイリオ" panose="020B0604030504040204" pitchFamily="50" charset="-128"/>
                        <a:ea typeface="メイリオ" panose="020B0604030504040204" pitchFamily="50" charset="-128"/>
                      </a:endParaRPr>
                    </a:p>
                    <a:p>
                      <a:pPr algn="l"/>
                      <a:r>
                        <a:rPr kumimoji="1" lang="ja-JP" altLang="en-US" sz="1000" b="0" dirty="0" smtClean="0">
                          <a:latin typeface="メイリオ" panose="020B0604030504040204" pitchFamily="50" charset="-128"/>
                          <a:ea typeface="メイリオ" panose="020B0604030504040204" pitchFamily="50" charset="-128"/>
                        </a:rPr>
                        <a:t>労働者</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l"/>
                      <a:r>
                        <a:rPr kumimoji="1" lang="ja-JP" altLang="en-US" sz="1000" b="0" dirty="0" smtClean="0">
                          <a:solidFill>
                            <a:srgbClr val="FF0000"/>
                          </a:solidFill>
                          <a:latin typeface="メイリオ" panose="020B0604030504040204" pitchFamily="50" charset="-128"/>
                          <a:ea typeface="メイリオ" panose="020B0604030504040204" pitchFamily="50" charset="-128"/>
                        </a:rPr>
                        <a:t>自動車運転の業務</a:t>
                      </a:r>
                      <a:endParaRPr kumimoji="1" lang="ja-JP" altLang="en-US" sz="1000" b="0" dirty="0">
                        <a:solidFill>
                          <a:srgbClr val="FF0000"/>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建設</a:t>
                      </a:r>
                      <a:endParaRPr kumimoji="1" lang="en-US" altLang="ja-JP" sz="1000" b="0" dirty="0" smtClean="0">
                        <a:latin typeface="メイリオ" panose="020B0604030504040204" pitchFamily="50" charset="-128"/>
                        <a:ea typeface="メイリオ" panose="020B0604030504040204" pitchFamily="50" charset="-128"/>
                      </a:endParaRPr>
                    </a:p>
                    <a:p>
                      <a:pPr algn="ctr"/>
                      <a:r>
                        <a:rPr kumimoji="1" lang="ja-JP" altLang="en-US" sz="1000" b="0" dirty="0" smtClean="0">
                          <a:latin typeface="メイリオ" panose="020B0604030504040204" pitchFamily="50" charset="-128"/>
                          <a:ea typeface="メイリオ" panose="020B0604030504040204" pitchFamily="50" charset="-128"/>
                        </a:rPr>
                        <a:t>事業</a:t>
                      </a:r>
                      <a:endParaRPr kumimoji="1" lang="ja-JP" altLang="en-US" sz="1000" b="0" dirty="0">
                        <a:solidFill>
                          <a:srgbClr val="FFC000"/>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医師</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l"/>
                      <a:r>
                        <a:rPr kumimoji="1" lang="ja-JP" altLang="en-US" sz="1000" b="0" dirty="0" smtClean="0">
                          <a:latin typeface="メイリオ" panose="020B0604030504040204" pitchFamily="50" charset="-128"/>
                          <a:ea typeface="メイリオ" panose="020B0604030504040204" pitchFamily="50" charset="-128"/>
                        </a:rPr>
                        <a:t>鹿児島県及び沖縄県における砂糖製造業</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l"/>
                      <a:r>
                        <a:rPr kumimoji="1" lang="ja-JP" altLang="en-US" sz="1000" b="0" dirty="0" smtClean="0">
                          <a:latin typeface="メイリオ" panose="020B0604030504040204" pitchFamily="50" charset="-128"/>
                          <a:ea typeface="メイリオ" panose="020B0604030504040204" pitchFamily="50" charset="-128"/>
                        </a:rPr>
                        <a:t>新技術・新商品等の研究開発業務</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extLst>
                  <a:ext uri="{0D108BD9-81ED-4DB2-BD59-A6C34878D82A}">
                    <a16:rowId xmlns:a16="http://schemas.microsoft.com/office/drawing/2014/main" val="897937620"/>
                  </a:ext>
                </a:extLst>
              </a:tr>
              <a:tr h="396000">
                <a:tc rowSpan="4">
                  <a:txBody>
                    <a:bodyPr/>
                    <a:lstStyle/>
                    <a:p>
                      <a:pPr algn="ctr"/>
                      <a:r>
                        <a:rPr kumimoji="1" lang="ja-JP" altLang="en-US" sz="1000" dirty="0" smtClean="0">
                          <a:latin typeface="メイリオ" panose="020B0604030504040204" pitchFamily="50" charset="-128"/>
                          <a:ea typeface="メイリオ" panose="020B0604030504040204" pitchFamily="50" charset="-128"/>
                        </a:rPr>
                        <a:t>月</a:t>
                      </a:r>
                      <a:endParaRPr kumimoji="1" lang="ja-JP" altLang="en-US" sz="1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r>
                        <a:rPr kumimoji="1" lang="ja-JP" altLang="en-US" sz="1000" b="0" dirty="0" smtClean="0">
                          <a:latin typeface="メイリオ" panose="020B0604030504040204" pitchFamily="50" charset="-128"/>
                          <a:ea typeface="メイリオ" panose="020B0604030504040204" pitchFamily="50" charset="-128"/>
                        </a:rPr>
                        <a:t>限度時間（原則）</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４５</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４５</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４５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４５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４５</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2062769"/>
                  </a:ext>
                </a:extLst>
              </a:tr>
              <a:tr h="57600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smtClean="0">
                          <a:latin typeface="メイリオ" panose="020B0604030504040204" pitchFamily="50" charset="-128"/>
                          <a:ea typeface="メイリオ" panose="020B0604030504040204" pitchFamily="50" charset="-128"/>
                        </a:rPr>
                        <a:t>４５時間超は６月まで</a:t>
                      </a:r>
                      <a:endParaRPr kumimoji="1" lang="en-US" altLang="ja-JP" sz="1000" b="0" dirty="0" smtClean="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適用</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あり</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適用</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あり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適用</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あり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8405940"/>
                  </a:ext>
                </a:extLst>
              </a:tr>
              <a:tr h="39600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smtClean="0">
                          <a:latin typeface="メイリオ" panose="020B0604030504040204" pitchFamily="50" charset="-128"/>
                          <a:ea typeface="メイリオ" panose="020B0604030504040204" pitchFamily="50" charset="-128"/>
                        </a:rPr>
                        <a:t>単月上限</a:t>
                      </a:r>
                      <a:r>
                        <a:rPr kumimoji="1" lang="en-US" altLang="ja-JP" sz="800" b="0" baseline="30000" dirty="0" smtClean="0">
                          <a:latin typeface="メイリオ" panose="020B0604030504040204" pitchFamily="50" charset="-128"/>
                          <a:ea typeface="メイリオ" panose="020B0604030504040204" pitchFamily="50" charset="-128"/>
                        </a:rPr>
                        <a:t>(※)</a:t>
                      </a:r>
                      <a:endParaRPr kumimoji="1" lang="ja-JP" altLang="en-US" sz="800" b="0" baseline="30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１００</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１００</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r>
                        <a:rPr kumimoji="1" lang="ja-JP" altLang="en-US" sz="800" b="0" baseline="30000" dirty="0" smtClean="0">
                          <a:solidFill>
                            <a:schemeClr val="tx1"/>
                          </a:solidFill>
                          <a:latin typeface="メイリオ" panose="020B0604030504040204" pitchFamily="50" charset="-128"/>
                          <a:ea typeface="メイリオ" panose="020B0604030504040204" pitchFamily="50" charset="-128"/>
                        </a:rPr>
                        <a:t>注</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1)</a:t>
                      </a:r>
                      <a:endParaRPr kumimoji="1" lang="ja-JP" altLang="en-US" sz="800" b="0" baseline="30000" dirty="0" smtClean="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１００</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r>
                        <a:rPr kumimoji="1" lang="ja-JP" altLang="en-US" sz="800" b="0" baseline="30000" dirty="0" smtClean="0">
                          <a:solidFill>
                            <a:schemeClr val="tx1"/>
                          </a:solidFill>
                          <a:latin typeface="メイリオ" panose="020B0604030504040204" pitchFamily="50" charset="-128"/>
                          <a:ea typeface="メイリオ" panose="020B0604030504040204" pitchFamily="50" charset="-128"/>
                        </a:rPr>
                        <a:t>注２</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endParaRPr kumimoji="1" lang="ja-JP" altLang="en-US" sz="800" b="0" baseline="30000" dirty="0" smtClean="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１００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792825"/>
                  </a:ext>
                </a:extLst>
              </a:tr>
              <a:tr h="57600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smtClean="0">
                          <a:latin typeface="メイリオ" panose="020B0604030504040204" pitchFamily="50" charset="-128"/>
                          <a:ea typeface="メイリオ" panose="020B0604030504040204" pitchFamily="50" charset="-128"/>
                        </a:rPr>
                        <a:t>複数月</a:t>
                      </a:r>
                      <a:endParaRPr kumimoji="1" lang="en-US" altLang="ja-JP" sz="1000" b="0" dirty="0" smtClean="0">
                        <a:latin typeface="メイリオ" panose="020B0604030504040204" pitchFamily="50" charset="-128"/>
                        <a:ea typeface="メイリオ" panose="020B0604030504040204" pitchFamily="50" charset="-128"/>
                      </a:endParaRPr>
                    </a:p>
                    <a:p>
                      <a:r>
                        <a:rPr kumimoji="1" lang="ja-JP" altLang="en-US" sz="1000" b="0" dirty="0" smtClean="0">
                          <a:latin typeface="メイリオ" panose="020B0604030504040204" pitchFamily="50" charset="-128"/>
                          <a:ea typeface="メイリオ" panose="020B0604030504040204" pitchFamily="50" charset="-128"/>
                        </a:rPr>
                        <a:t>平均上限</a:t>
                      </a:r>
                      <a:r>
                        <a:rPr kumimoji="1" lang="en-US" altLang="ja-JP" sz="800" b="0" baseline="30000" dirty="0" smtClean="0">
                          <a:latin typeface="メイリオ" panose="020B0604030504040204" pitchFamily="50" charset="-128"/>
                          <a:ea typeface="メイリオ" panose="020B0604030504040204" pitchFamily="50" charset="-128"/>
                        </a:rPr>
                        <a:t>(※)</a:t>
                      </a:r>
                      <a:endParaRPr kumimoji="1" lang="ja-JP" altLang="en-US" sz="800" b="0" baseline="30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８０</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８０</a:t>
                      </a:r>
                      <a:endParaRPr kumimoji="1" lang="en-US" altLang="ja-JP" sz="1000" b="0" dirty="0" smtClean="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r>
                        <a:rPr kumimoji="1" lang="ja-JP" altLang="en-US" sz="800" b="0" baseline="30000" dirty="0" smtClean="0">
                          <a:solidFill>
                            <a:schemeClr val="tx1"/>
                          </a:solidFill>
                          <a:latin typeface="メイリオ" panose="020B0604030504040204" pitchFamily="50" charset="-128"/>
                          <a:ea typeface="メイリオ" panose="020B0604030504040204" pitchFamily="50" charset="-128"/>
                        </a:rPr>
                        <a:t>注</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1)</a:t>
                      </a:r>
                      <a:endParaRPr kumimoji="1" lang="ja-JP" altLang="en-US" sz="800" b="0" baseline="30000" dirty="0" smtClean="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８０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8155947"/>
                  </a:ext>
                </a:extLst>
              </a:tr>
              <a:tr h="396000">
                <a:tc rowSpan="2">
                  <a:txBody>
                    <a:bodyPr/>
                    <a:lstStyle/>
                    <a:p>
                      <a:pPr algn="ctr"/>
                      <a:r>
                        <a:rPr kumimoji="1" lang="ja-JP" altLang="en-US" sz="1000" dirty="0" smtClean="0">
                          <a:latin typeface="メイリオ" panose="020B0604030504040204" pitchFamily="50" charset="-128"/>
                          <a:ea typeface="メイリオ" panose="020B0604030504040204" pitchFamily="50" charset="-128"/>
                        </a:rPr>
                        <a:t>年</a:t>
                      </a:r>
                      <a:endParaRPr kumimoji="1" lang="ja-JP" altLang="en-US" sz="10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r>
                        <a:rPr kumimoji="1" lang="ja-JP" altLang="en-US" sz="1000" b="0" dirty="0" smtClean="0">
                          <a:latin typeface="メイリオ" panose="020B0604030504040204" pitchFamily="50" charset="-128"/>
                          <a:ea typeface="メイリオ" panose="020B0604030504040204" pitchFamily="50" charset="-128"/>
                        </a:rPr>
                        <a:t>限度時間（原則）</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３６０</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３６０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３６０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３６０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３６０</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680006"/>
                  </a:ext>
                </a:extLst>
              </a:tr>
              <a:tr h="57600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latin typeface="メイリオ" panose="020B0604030504040204" pitchFamily="50" charset="-128"/>
                          <a:ea typeface="メイリオ" panose="020B0604030504040204" pitchFamily="50" charset="-128"/>
                        </a:rPr>
                        <a:t>上限</a:t>
                      </a:r>
                      <a:endParaRPr kumimoji="1" lang="ja-JP" altLang="en-US" sz="1000" b="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8EB"/>
                    </a:solid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７２０</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９６０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７２０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９６０</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r>
                        <a:rPr kumimoji="1" lang="ja-JP" altLang="en-US" sz="800" b="0" baseline="30000" dirty="0" smtClean="0">
                          <a:solidFill>
                            <a:schemeClr val="tx1"/>
                          </a:solidFill>
                          <a:latin typeface="メイリオ" panose="020B0604030504040204" pitchFamily="50" charset="-128"/>
                          <a:ea typeface="メイリオ" panose="020B0604030504040204" pitchFamily="50" charset="-128"/>
                        </a:rPr>
                        <a:t>注３</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dirty="0" smtClean="0">
                          <a:solidFill>
                            <a:schemeClr val="tx1"/>
                          </a:solidFill>
                          <a:latin typeface="メイリオ" panose="020B0604030504040204" pitchFamily="50" charset="-128"/>
                          <a:ea typeface="メイリオ" panose="020B0604030504040204" pitchFamily="50" charset="-128"/>
                        </a:rPr>
                        <a:t>１</a:t>
                      </a:r>
                      <a:r>
                        <a:rPr kumimoji="1" lang="en-US" altLang="ja-JP" sz="700" b="0" dirty="0" smtClean="0">
                          <a:solidFill>
                            <a:schemeClr val="tx1"/>
                          </a:solidFill>
                          <a:latin typeface="メイリオ" panose="020B0604030504040204" pitchFamily="50" charset="-128"/>
                          <a:ea typeface="メイリオ" panose="020B0604030504040204" pitchFamily="50" charset="-128"/>
                        </a:rPr>
                        <a:t>,</a:t>
                      </a:r>
                      <a:r>
                        <a:rPr kumimoji="1" lang="ja-JP" altLang="en-US" sz="700" b="0" dirty="0" smtClean="0">
                          <a:solidFill>
                            <a:schemeClr val="tx1"/>
                          </a:solidFill>
                          <a:latin typeface="メイリオ" panose="020B0604030504040204" pitchFamily="50" charset="-128"/>
                          <a:ea typeface="メイリオ" panose="020B0604030504040204" pitchFamily="50" charset="-128"/>
                        </a:rPr>
                        <a:t>８６０</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r>
                        <a:rPr kumimoji="1" lang="ja-JP" altLang="en-US" sz="800" b="0" baseline="30000" dirty="0" smtClean="0">
                          <a:solidFill>
                            <a:schemeClr val="tx1"/>
                          </a:solidFill>
                          <a:latin typeface="メイリオ" panose="020B0604030504040204" pitchFamily="50" charset="-128"/>
                          <a:ea typeface="メイリオ" panose="020B0604030504040204" pitchFamily="50" charset="-128"/>
                        </a:rPr>
                        <a:t>注４</a:t>
                      </a:r>
                      <a:r>
                        <a:rPr kumimoji="1" lang="en-US" altLang="ja-JP" sz="800" b="0" baseline="30000" dirty="0" smtClean="0">
                          <a:solidFill>
                            <a:schemeClr val="tx1"/>
                          </a:solidFill>
                          <a:latin typeface="メイリオ" panose="020B0604030504040204" pitchFamily="50" charset="-128"/>
                          <a:ea typeface="メイリオ" panose="020B0604030504040204" pitchFamily="50" charset="-128"/>
                        </a:rPr>
                        <a:t>)</a:t>
                      </a:r>
                      <a:endParaRPr kumimoji="1" lang="en-US" altLang="ja-JP" sz="1000" b="0" baseline="30000" dirty="0" smtClean="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rPr>
                        <a:t>７２０</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4879779"/>
                  </a:ext>
                </a:extLst>
              </a:tr>
            </a:tbl>
          </a:graphicData>
        </a:graphic>
      </p:graphicFrame>
      <p:sp>
        <p:nvSpPr>
          <p:cNvPr id="7" name="テキスト ボックス 6"/>
          <p:cNvSpPr txBox="1"/>
          <p:nvPr/>
        </p:nvSpPr>
        <p:spPr>
          <a:xfrm>
            <a:off x="344488" y="6045672"/>
            <a:ext cx="912967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　休日労働も含む</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a:t>
            </a:r>
            <a:endParaRPr kumimoji="1" lang="en-US" altLang="ja-JP"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注１：　災害の復旧・復興の事業は、単月上限１００時間・複数月平均上限８０時間の規制は適用されない。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注２：</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　時間外・休日労働が</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月１００時間</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以上となることが見込まれる者は</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、３６協定</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に面接指導を行うこと等を定めることが</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必要。</a:t>
            </a:r>
            <a:endParaRPr kumimoji="1" lang="en-US" altLang="ja-JP"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注３：</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　</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医業に従事する一般</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の医師にかかる基準</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（Ａ水準）。休日労働を含む。</a:t>
            </a:r>
            <a:endParaRPr kumimoji="1" lang="en-US" altLang="ja-JP"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注４：</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　</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Ｂ水準</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連携Ｂ水準、Ｃ水準</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の指定を受けた医療</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機関で指定に係る業務に従事する医師</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にかかる基準</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。休日労働を含む。</a:t>
            </a:r>
            <a:endParaRPr kumimoji="1" lang="en-US" altLang="ja-JP"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　　　　面接</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指導</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、労働時間が特に長時間である場合の労働時間短縮措置、勤務間インターバルの</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確保等</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を３６協定</a:t>
            </a:r>
            <a:r>
              <a:rPr kumimoji="1" lang="ja-JP" altLang="en-US" sz="800" b="0"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に定めることが</a:t>
            </a:r>
            <a:r>
              <a:rPr kumimoji="1" lang="ja-JP" altLang="en-US"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必要。</a:t>
            </a:r>
            <a:endParaRPr kumimoji="1" lang="en-US" altLang="ja-JP" sz="800" b="0" i="0" u="none" strike="noStrike" kern="1200" cap="none" spc="0" normalizeH="0" baseline="0" noProof="0" dirty="0" smtClean="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endParaRPr>
          </a:p>
        </p:txBody>
      </p:sp>
      <p:sp>
        <p:nvSpPr>
          <p:cNvPr id="22" name="右矢印 21"/>
          <p:cNvSpPr/>
          <p:nvPr/>
        </p:nvSpPr>
        <p:spPr>
          <a:xfrm>
            <a:off x="4851276" y="4152548"/>
            <a:ext cx="180000" cy="540000"/>
          </a:xfrm>
          <a:prstGeom prst="rightArrow">
            <a:avLst/>
          </a:prstGeom>
          <a:solidFill>
            <a:srgbClr val="10318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smtClean="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116082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600" y="823446"/>
            <a:ext cx="9907200" cy="530878"/>
          </a:xfrm>
          <a:solidFill>
            <a:schemeClr val="bg2"/>
          </a:solidFill>
        </p:spPr>
        <p:txBody>
          <a:bodyPr anchor="t"/>
          <a:lstStyle/>
          <a:p>
            <a:pPr>
              <a:lnSpc>
                <a:spcPct val="130000"/>
              </a:lnSpc>
              <a:spcBef>
                <a:spcPts val="0"/>
              </a:spcBef>
            </a:pPr>
            <a:r>
              <a:rPr lang="ja-JP" altLang="en-US" dirty="0" smtClean="0">
                <a:latin typeface="游ゴシック" panose="020B0400000000000000" pitchFamily="50" charset="-128"/>
                <a:ea typeface="游ゴシック" panose="020B0400000000000000" pitchFamily="50" charset="-128"/>
              </a:rPr>
              <a:t>　附帯決議において、</a:t>
            </a:r>
            <a:r>
              <a:rPr lang="ja-JP" altLang="en-US" u="sng" dirty="0" smtClean="0">
                <a:latin typeface="游ゴシック" panose="020B0400000000000000" pitchFamily="50" charset="-128"/>
                <a:ea typeface="游ゴシック" panose="020B0400000000000000" pitchFamily="50" charset="-128"/>
              </a:rPr>
              <a:t>過労死等防止の観点から見直す</a:t>
            </a:r>
            <a:r>
              <a:rPr lang="ja-JP" altLang="en-US" dirty="0" smtClean="0">
                <a:latin typeface="游ゴシック" panose="020B0400000000000000" pitchFamily="50" charset="-128"/>
                <a:ea typeface="游ゴシック" panose="020B0400000000000000" pitchFamily="50" charset="-128"/>
              </a:rPr>
              <a:t>よう求められているところ。</a:t>
            </a:r>
            <a:endParaRPr lang="en-US" altLang="ja-JP" dirty="0" smtClean="0">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681037" y="229103"/>
            <a:ext cx="8543925" cy="365237"/>
          </a:xfrm>
          <a:prstGeom prst="rect">
            <a:avLst/>
          </a:prstGeom>
        </p:spPr>
        <p:txBody>
          <a:bodyPr vert="horz" lIns="95782" tIns="47891" rIns="95782" bIns="47891" rtlCol="0" anchor="ctr">
            <a:normAutofit/>
          </a:bodyPr>
          <a:lstStyle>
            <a:lvl1pPr algn="ctr" defTabSz="957816" rtl="0" eaLnBrk="1" latinLnBrk="0" hangingPunct="1">
              <a:spcBef>
                <a:spcPct val="0"/>
              </a:spcBef>
              <a:buNone/>
              <a:defRPr kumimoji="1" sz="4600" kern="1200">
                <a:solidFill>
                  <a:schemeClr val="tx1"/>
                </a:solidFill>
                <a:latin typeface="+mj-lt"/>
                <a:ea typeface="+mj-ea"/>
                <a:cs typeface="+mj-cs"/>
              </a:defRPr>
            </a:lvl1pPr>
          </a:lstStyle>
          <a:p>
            <a:pPr marL="0" marR="0" lvl="0" indent="0" algn="ctr" defTabSz="957816" rtl="0" eaLnBrk="1" fontAlgn="auto" latinLnBrk="0" hangingPunct="1">
              <a:lnSpc>
                <a:spcPct val="100000"/>
              </a:lnSpc>
              <a:spcBef>
                <a:spcPct val="0"/>
              </a:spcBef>
              <a:spcAft>
                <a:spcPts val="0"/>
              </a:spcAft>
              <a:buClrTx/>
              <a:buSzTx/>
              <a:buFontTx/>
              <a:buNone/>
              <a:tabLst/>
              <a:defRPr/>
            </a:pPr>
            <a:endParaRPr kumimoji="1" lang="ja-JP" altLang="en-US" sz="1463"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j-cs"/>
            </a:endParaRPr>
          </a:p>
        </p:txBody>
      </p:sp>
      <p:sp>
        <p:nvSpPr>
          <p:cNvPr id="10" name="タイトル 1"/>
          <p:cNvSpPr txBox="1">
            <a:spLocks/>
          </p:cNvSpPr>
          <p:nvPr/>
        </p:nvSpPr>
        <p:spPr>
          <a:xfrm>
            <a:off x="542999" y="1566569"/>
            <a:ext cx="8820000" cy="3240000"/>
          </a:xfrm>
          <a:prstGeom prst="rect">
            <a:avLst/>
          </a:prstGeom>
          <a:ln>
            <a:solidFill>
              <a:schemeClr val="tx1"/>
            </a:solidFill>
          </a:ln>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参議院厚生労働委員会附帯決議（平成</a:t>
            </a:r>
            <a:r>
              <a:rPr kumimoji="1" lang="en-US" altLang="ja-JP" sz="12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30</a:t>
            </a:r>
            <a:r>
              <a:rPr kumimoji="1" lang="ja-JP" altLang="en-US" sz="12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年６月</a:t>
            </a:r>
            <a:r>
              <a:rPr kumimoji="1" lang="en-US" altLang="ja-JP" sz="12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28</a:t>
            </a:r>
            <a:r>
              <a:rPr kumimoji="1" lang="ja-JP" altLang="en-US" sz="12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日）</a:t>
            </a:r>
            <a:endParaRPr kumimoji="1" lang="en-US" altLang="ja-JP" sz="12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七</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a:t>
            </a:r>
            <a:r>
              <a:rPr kumimoji="1"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自動車運転業務の上限規制</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については、</a:t>
            </a:r>
            <a:r>
              <a:rPr kumimoji="1"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５年の適用猶予後の</a:t>
            </a:r>
            <a:r>
              <a:rPr kumimoji="1" lang="ja-JP" altLang="en-US" sz="1200" b="0" i="0" u="sng"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j-cs"/>
              </a:rPr>
              <a:t>時間外労働時間の上限が休日を含まず年</a:t>
            </a:r>
            <a:r>
              <a:rPr kumimoji="1" lang="en-US" altLang="ja-JP" sz="1200" b="0" i="0" u="sng"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j-cs"/>
              </a:rPr>
              <a:t>960</a:t>
            </a:r>
            <a:r>
              <a:rPr kumimoji="1" lang="ja-JP" altLang="en-US" sz="1200" b="0" i="0" u="sng"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j-cs"/>
              </a:rPr>
              <a:t>時間</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と</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いう水準に　　　　</a:t>
            </a:r>
            <a:endParaRPr kumimoji="1" lang="en-US" altLang="ja-JP"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　　設定されるが、現状において</a:t>
            </a:r>
            <a:r>
              <a:rPr kumimoji="1"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過労死や精神疾患などの健康被害が最も深刻</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であり、かつそのために</a:t>
            </a:r>
            <a:r>
              <a:rPr kumimoji="1"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深刻な人手不足</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に</a:t>
            </a:r>
            <a:r>
              <a:rPr kumimoji="1" lang="ja-JP" altLang="en-US" sz="1200" b="0" i="0" u="none" strike="noStrike" kern="1200" cap="none" spc="0" normalizeH="0" baseline="0" noProof="0" dirty="0" err="1"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陥っ</a:t>
            </a:r>
            <a:endParaRPr kumimoji="1" lang="en-US" altLang="ja-JP"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　　</a:t>
            </a:r>
            <a:r>
              <a:rPr kumimoji="1" lang="ja-JP" altLang="en-US" sz="1200" b="0" i="0" u="none" strike="noStrike" kern="1200" cap="none" spc="0" normalizeH="0" baseline="0" noProof="0" dirty="0" err="1"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て</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いる</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運輸・物流産業の現状にも鑑み、決して物流を止めてはいけないという強い決意の下、</a:t>
            </a:r>
            <a:r>
              <a:rPr kumimoji="1"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できるだけ早期に一般則</a:t>
            </a:r>
            <a:r>
              <a:rPr kumimoji="1"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に</a:t>
            </a:r>
            <a:endParaRPr kumimoji="1" lang="en-US" altLang="ja-JP"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　　</a:t>
            </a:r>
            <a:r>
              <a:rPr kumimoji="1"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移行</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できる</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よう、関係省庁及び関係労使や荷主等を含めた協議の場における議論を加速し、猶予期間においても、</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実効性</a:t>
            </a:r>
            <a:endParaRPr kumimoji="1" lang="en-US" altLang="ja-JP"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　　ある実労働</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時間及び拘束時間削減策を講ずること。また、</a:t>
            </a:r>
            <a:r>
              <a:rPr kumimoji="1"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５年の適用猶予後に一般則の適用に向けた検討を行うに当</a:t>
            </a:r>
            <a:r>
              <a:rPr kumimoji="1" lang="ja-JP" altLang="en-US" sz="1200" b="0" i="0" u="sng" strike="noStrike" kern="1200" cap="none" spc="0" normalizeH="0" baseline="0" noProof="0" dirty="0" err="1"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たっ</a:t>
            </a:r>
            <a:endParaRPr kumimoji="1" lang="en-US" altLang="ja-JP"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　　</a:t>
            </a:r>
            <a:r>
              <a:rPr kumimoji="1"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ては、一般則</a:t>
            </a:r>
            <a:r>
              <a:rPr kumimoji="1"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の全ての規定を直ちに全面的に適用することが困難な場合であっても、一部の規定又は一部の事業・業務</a:t>
            </a:r>
            <a:r>
              <a:rPr kumimoji="1"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に</a:t>
            </a:r>
            <a:endParaRPr kumimoji="1" lang="en-US" altLang="ja-JP"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　　</a:t>
            </a:r>
            <a:r>
              <a:rPr kumimoji="1"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ついてだけでも</a:t>
            </a:r>
            <a:r>
              <a:rPr kumimoji="1"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先行的に適用することを含め検討</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すること。</a:t>
            </a: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八、自動車運転業務については、</a:t>
            </a:r>
            <a:r>
              <a:rPr kumimoji="1" lang="ja-JP" altLang="en-US" sz="1200" b="0" i="0" u="sng"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j-cs"/>
              </a:rPr>
              <a:t>過労死等の防止の観点</a:t>
            </a:r>
            <a:r>
              <a:rPr kumimoji="1"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から</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、「自動車運転者の労働時間等の改善のための基準」の</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総拘束時</a:t>
            </a:r>
            <a:endParaRPr kumimoji="1" lang="en-US" altLang="ja-JP"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　　間等の</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改善について、関係省庁と連携し、速やかに検討を開始すること。また、改善基準告示の見直しに当たっては</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a:t>
            </a:r>
            <a:r>
              <a:rPr kumimoji="1"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ト</a:t>
            </a:r>
            <a:endParaRPr kumimoji="1" lang="en-US" altLang="ja-JP"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　　</a:t>
            </a:r>
            <a:r>
              <a:rPr kumimoji="1"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ラック</a:t>
            </a:r>
            <a:r>
              <a:rPr kumimoji="1"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運転者に</a:t>
            </a:r>
            <a:r>
              <a:rPr kumimoji="1"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ついて</a:t>
            </a:r>
            <a:r>
              <a:rPr kumimoji="1"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、早朝・深夜の勤務、交代制勤務、宿泊を伴う勤務など多様な勤務実態や危険物の配送など</a:t>
            </a:r>
            <a:r>
              <a:rPr kumimoji="1"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その業</a:t>
            </a:r>
            <a:endParaRPr kumimoji="1" lang="en-US" altLang="ja-JP"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　　</a:t>
            </a:r>
            <a:r>
              <a:rPr kumimoji="1"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務の</a:t>
            </a:r>
            <a:r>
              <a:rPr kumimoji="1"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特性を十分に踏まえ</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て</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、労働</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政策審議会において検討し、勤務実態等に応じた基準を定めること</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a:t>
            </a:r>
            <a:endParaRPr kumimoji="1" lang="en-US" altLang="ja-JP"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p:txBody>
      </p:sp>
      <p:sp>
        <p:nvSpPr>
          <p:cNvPr id="11" name="タイトル 1"/>
          <p:cNvSpPr txBox="1">
            <a:spLocks/>
          </p:cNvSpPr>
          <p:nvPr/>
        </p:nvSpPr>
        <p:spPr>
          <a:xfrm>
            <a:off x="542999" y="5063519"/>
            <a:ext cx="8820000" cy="1476000"/>
          </a:xfrm>
          <a:prstGeom prst="rect">
            <a:avLst/>
          </a:prstGeom>
          <a:ln>
            <a:solidFill>
              <a:schemeClr val="tx1"/>
            </a:solidFill>
          </a:ln>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衆議院厚生労働委員会附帯決議（平成</a:t>
            </a:r>
            <a:r>
              <a:rPr kumimoji="1" lang="en-US" altLang="ja-JP" sz="12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30</a:t>
            </a:r>
            <a:r>
              <a:rPr kumimoji="1" lang="ja-JP" altLang="en-US" sz="12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年５月</a:t>
            </a:r>
            <a:r>
              <a:rPr kumimoji="1" lang="en-US" altLang="ja-JP" sz="12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25</a:t>
            </a:r>
            <a:r>
              <a:rPr kumimoji="1" lang="ja-JP" altLang="en-US" sz="12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日）</a:t>
            </a:r>
            <a:endParaRPr kumimoji="1" lang="en-US" altLang="ja-JP" sz="12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二、時間外</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労働の上限規制の適用が猶予される業務について、当該業務特有の事情を踏まえたきめ細かな取組を省庁横断的</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に　　　</a:t>
            </a:r>
            <a:endParaRPr kumimoji="1" lang="en-US" altLang="ja-JP"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　　実施</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して労働時間の短縮を図り、上限規制の適用に向けた環境の整備を進めること。特に、自動車運転業務については</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a:t>
            </a:r>
            <a:endParaRPr kumimoji="1" lang="en-US" altLang="ja-JP"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　　長時間</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労働の実態があることに留意し、改正法施行</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後５年後</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の特例適用までの間、</a:t>
            </a:r>
            <a:r>
              <a:rPr kumimoji="1" lang="ja-JP" altLang="en-US" sz="1200" b="0" i="0" u="sng"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j-cs"/>
              </a:rPr>
              <a:t>過労死の発生を防止する観点</a:t>
            </a:r>
            <a:r>
              <a:rPr kumimoji="1"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から改善</a:t>
            </a:r>
            <a:endParaRPr kumimoji="1" lang="en-US" altLang="ja-JP"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　　</a:t>
            </a:r>
            <a:r>
              <a:rPr kumimoji="1"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j-cs"/>
              </a:rPr>
              <a:t>基準告示の見直し</a:t>
            </a:r>
            <a:r>
              <a:rPr kumimoji="1"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を行うなど必要な施策の検討を進める</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j-cs"/>
              </a:rPr>
              <a:t>こと。</a:t>
            </a:r>
          </a:p>
        </p:txBody>
      </p:sp>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vert="horz" lIns="95782" tIns="47891" rIns="95782" bIns="47891" rtlCol="0" anchor="ctr">
            <a:normAutofit/>
          </a:bodyPr>
          <a:lstStyle/>
          <a:p>
            <a:pPr>
              <a:lnSpc>
                <a:spcPct val="90000"/>
              </a:lnSpc>
            </a:pPr>
            <a:r>
              <a:rPr lang="ja-JP" altLang="en-US" sz="2400" b="1" spc="272" dirty="0">
                <a:solidFill>
                  <a:schemeClr val="lt1"/>
                </a:solidFill>
                <a:latin typeface="ＭＳ ゴシック" panose="020B0609070205080204" pitchFamily="49" charset="-128"/>
                <a:ea typeface="ＭＳ ゴシック" panose="020B0609070205080204" pitchFamily="49" charset="-128"/>
                <a:cs typeface="+mn-cs"/>
              </a:rPr>
              <a:t>働き方改革関連法の国会附帯決議事項</a:t>
            </a:r>
          </a:p>
        </p:txBody>
      </p:sp>
      <p:sp>
        <p:nvSpPr>
          <p:cNvPr id="8" name="テキスト ボックス 7"/>
          <p:cNvSpPr txBox="1"/>
          <p:nvPr/>
        </p:nvSpPr>
        <p:spPr>
          <a:xfrm>
            <a:off x="8049344" y="1124744"/>
            <a:ext cx="208823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lumMod val="50000"/>
                    <a:lumOff val="50000"/>
                  </a:srgbClr>
                </a:solidFill>
                <a:effectLst/>
                <a:uLnTx/>
                <a:uFillTx/>
                <a:latin typeface="游ゴシック" panose="020B0400000000000000" pitchFamily="50" charset="-128"/>
                <a:ea typeface="游ゴシック" panose="020B0400000000000000" pitchFamily="50" charset="-128"/>
                <a:cs typeface="+mn-cs"/>
              </a:rPr>
              <a:t>（下線及び赤字は労働基準局監督課）</a:t>
            </a:r>
            <a:endParaRPr kumimoji="1" lang="en-US" altLang="ja-JP" sz="800" b="0" i="0" u="none" strike="noStrike" kern="1200" cap="none" spc="0" normalizeH="0" baseline="0" noProof="0" dirty="0" smtClean="0">
              <a:ln>
                <a:noFill/>
              </a:ln>
              <a:solidFill>
                <a:srgbClr val="000000">
                  <a:lumMod val="50000"/>
                  <a:lumOff val="50000"/>
                </a:srgbClr>
              </a:solidFill>
              <a:effectLst/>
              <a:uLnTx/>
              <a:uFillTx/>
              <a:latin typeface="游ゴシック" panose="020B0400000000000000" pitchFamily="50" charset="-128"/>
              <a:ea typeface="游ゴシック" panose="020B0400000000000000" pitchFamily="50" charset="-128"/>
              <a:cs typeface="+mn-cs"/>
            </a:endParaRPr>
          </a:p>
        </p:txBody>
      </p:sp>
      <p:sp>
        <p:nvSpPr>
          <p:cNvPr id="5" name="スライド番号プレースホルダー 4"/>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US" sz="1108"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4876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
            <a:extLst>
              <a:ext uri="{FF2B5EF4-FFF2-40B4-BE49-F238E27FC236}">
                <a16:creationId xmlns:a16="http://schemas.microsoft.com/office/drawing/2014/main" id="{3A686135-B4F9-124E-B35A-74C88AA19B4C}"/>
              </a:ext>
            </a:extLst>
          </p:cNvPr>
          <p:cNvSpPr txBox="1">
            <a:spLocks/>
          </p:cNvSpPr>
          <p:nvPr/>
        </p:nvSpPr>
        <p:spPr>
          <a:xfrm>
            <a:off x="2632855" y="2209800"/>
            <a:ext cx="3972370" cy="2385268"/>
          </a:xfrm>
          <a:prstGeom prst="rect">
            <a:avLst/>
          </a:prstGeom>
        </p:spPr>
        <p:txBody>
          <a:bodyPr vert="horz" wrap="none" lIns="91440" tIns="45720" rIns="91440" bIns="45720" rtlCol="0" anchor="ctr">
            <a:sp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solidFill>
                  <a:schemeClr val="bg1">
                    <a:lumMod val="65000"/>
                  </a:schemeClr>
                </a:solidFill>
              </a:rPr>
              <a:t>１．改善</a:t>
            </a:r>
            <a:r>
              <a:rPr lang="ja-JP" altLang="en-US" dirty="0">
                <a:solidFill>
                  <a:schemeClr val="bg1">
                    <a:lumMod val="65000"/>
                  </a:schemeClr>
                </a:solidFill>
              </a:rPr>
              <a:t>基</a:t>
            </a:r>
            <a:r>
              <a:rPr lang="ja-JP" altLang="en-US" dirty="0" smtClean="0">
                <a:solidFill>
                  <a:schemeClr val="bg1">
                    <a:lumMod val="65000"/>
                  </a:schemeClr>
                </a:solidFill>
              </a:rPr>
              <a:t>準</a:t>
            </a:r>
            <a:r>
              <a:rPr lang="ja-JP" altLang="en-US" dirty="0">
                <a:solidFill>
                  <a:schemeClr val="bg1">
                    <a:lumMod val="65000"/>
                  </a:schemeClr>
                </a:solidFill>
              </a:rPr>
              <a:t>告示</a:t>
            </a:r>
            <a:r>
              <a:rPr lang="ja-JP" altLang="en-US" dirty="0" smtClean="0">
                <a:solidFill>
                  <a:schemeClr val="bg1">
                    <a:lumMod val="65000"/>
                  </a:schemeClr>
                </a:solidFill>
              </a:rPr>
              <a:t>について</a:t>
            </a:r>
          </a:p>
          <a:p>
            <a:pPr marL="0" indent="0">
              <a:buFont typeface="Arial" panose="020B0604020202020204" pitchFamily="34" charset="0"/>
              <a:buNone/>
            </a:pPr>
            <a:r>
              <a:rPr lang="ja-JP" altLang="en-US" dirty="0" smtClean="0">
                <a:solidFill>
                  <a:schemeClr val="bg1">
                    <a:lumMod val="65000"/>
                  </a:schemeClr>
                </a:solidFill>
              </a:rPr>
              <a:t>２．改正の背景について</a:t>
            </a:r>
            <a:endParaRPr lang="ja-JP" altLang="en-US" dirty="0">
              <a:solidFill>
                <a:schemeClr val="bg1">
                  <a:lumMod val="65000"/>
                </a:schemeClr>
              </a:solidFill>
            </a:endParaRPr>
          </a:p>
          <a:p>
            <a:pPr marL="0" indent="0">
              <a:buNone/>
            </a:pPr>
            <a:r>
              <a:rPr lang="ja-JP" altLang="en-US" dirty="0" smtClean="0"/>
              <a:t>３．改正の検討状況について</a:t>
            </a:r>
            <a:endParaRPr lang="ja-JP" altLang="en-US" dirty="0"/>
          </a:p>
          <a:p>
            <a:pPr marL="0" indent="0">
              <a:buFont typeface="Arial" panose="020B0604020202020204" pitchFamily="34" charset="0"/>
              <a:buNone/>
            </a:pPr>
            <a:r>
              <a:rPr lang="ja-JP" altLang="en-US" dirty="0">
                <a:solidFill>
                  <a:schemeClr val="bg1">
                    <a:lumMod val="65000"/>
                  </a:schemeClr>
                </a:solidFill>
              </a:rPr>
              <a:t>４</a:t>
            </a:r>
            <a:r>
              <a:rPr lang="ja-JP" altLang="en-US" dirty="0" smtClean="0">
                <a:solidFill>
                  <a:schemeClr val="bg1">
                    <a:lumMod val="65000"/>
                  </a:schemeClr>
                </a:solidFill>
              </a:rPr>
              <a:t>．改正の内容について</a:t>
            </a:r>
            <a:endParaRPr lang="ja-JP" altLang="en-US" dirty="0">
              <a:solidFill>
                <a:schemeClr val="bg1">
                  <a:lumMod val="65000"/>
                </a:schemeClr>
              </a:solidFill>
            </a:endParaRPr>
          </a:p>
        </p:txBody>
      </p:sp>
    </p:spTree>
    <p:extLst>
      <p:ext uri="{BB962C8B-B14F-4D97-AF65-F5344CB8AC3E}">
        <p14:creationId xmlns:p14="http://schemas.microsoft.com/office/powerpoint/2010/main" val="3279944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5291" y="2057400"/>
            <a:ext cx="9336237" cy="4687437"/>
          </a:xfrm>
          <a:prstGeom prst="rect">
            <a:avLst/>
          </a:prstGeom>
        </p:spPr>
        <p:txBody>
          <a:bodyPr wrap="square">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令和元年</a:t>
            </a:r>
            <a:r>
              <a:rPr kumimoji="0" lang="en-US" altLang="ja-JP"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11</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月　　：　労働条件分科会の下に、「</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自動車運転者労働時間等</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専門委員会」</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を</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設置</a:t>
            </a:r>
            <a:endParaRPr kumimoji="0" lang="en-US" altLang="ja-JP"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令和３年４月　　：　専門委員会の下に、　「業態別作業部会」を設置</a:t>
            </a:r>
            <a:endParaRPr kumimoji="0" lang="en-US" altLang="ja-JP"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dirty="0" smtClean="0">
              <a:ln>
                <a:noFill/>
              </a:ln>
              <a:solidFill>
                <a:srgbClr val="000000"/>
              </a:solidFill>
              <a:effectLst/>
              <a:uLnTx/>
              <a:uFillTx/>
              <a:latin typeface="Segoe UI"/>
              <a:ea typeface="メイリオ"/>
              <a:cs typeface="+mn-cs"/>
            </a:endParaRP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ja-JP" altLang="ja-JP" sz="1800" b="0" i="0" u="none" strike="noStrike" kern="1200" cap="none" spc="0" normalizeH="0" baseline="0" noProof="0" dirty="0" smtClean="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endParaRPr kumimoji="0" lang="en-US" altLang="ja-JP"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令和</a:t>
            </a:r>
            <a:r>
              <a:rPr kumimoji="0" lang="ja-JP" altLang="en-US" sz="14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４年９月</a:t>
            </a:r>
            <a:r>
              <a:rPr kumimoji="0" lang="en-US" altLang="ja-JP" sz="14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27</a:t>
            </a:r>
            <a:r>
              <a:rPr kumimoji="0" lang="ja-JP" altLang="en-US" sz="14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日  </a:t>
            </a:r>
            <a:r>
              <a:rPr kumimoji="0"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　</a:t>
            </a:r>
            <a:r>
              <a:rPr kumimoji="0" lang="ja-JP" altLang="en-US" sz="14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専門委員会　最終とりまとめ</a:t>
            </a:r>
            <a:r>
              <a:rPr kumimoji="0" lang="ja-JP" altLang="en-US" sz="12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（ハイヤー・タクシー、トラック、バス）</a:t>
            </a:r>
            <a:endParaRPr kumimoji="0" lang="en-US" altLang="ja-JP" sz="12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4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令和４年</a:t>
            </a:r>
            <a:r>
              <a:rPr kumimoji="0" lang="en-US" altLang="ja-JP" sz="14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12</a:t>
            </a:r>
            <a:r>
              <a:rPr kumimoji="0" lang="ja-JP" altLang="en-US" sz="14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月  　：　改善基準告示　改正　</a:t>
            </a:r>
            <a:endParaRPr kumimoji="0" lang="en-US" altLang="ja-JP" sz="14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　改善基準告示改正後、労働基準監督署による荷主への「要請」、関係者への「周知」を速やかに実施</a:t>
            </a:r>
            <a:endParaRPr kumimoji="0" lang="en-US" altLang="ja-JP"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令和６年４月 ：</a:t>
            </a:r>
            <a:r>
              <a:rPr kumimoji="0"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年９６０時間の上限規制、改善基準告示　適用</a:t>
            </a:r>
            <a:endParaRPr kumimoji="0" lang="en-US" altLang="ja-JP" sz="14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 name="テキスト ボックス 1"/>
          <p:cNvSpPr txBox="1"/>
          <p:nvPr/>
        </p:nvSpPr>
        <p:spPr>
          <a:xfrm>
            <a:off x="6012023" y="2352522"/>
            <a:ext cx="3670997" cy="301878"/>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実態調査、疲労度調査、海外調査を実施</a:t>
            </a:r>
            <a:endParaRPr kumimoji="1" lang="en-US" altLang="ja-JP"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p:cNvSpPr txBox="1"/>
          <p:nvPr/>
        </p:nvSpPr>
        <p:spPr>
          <a:xfrm>
            <a:off x="0" y="82002"/>
            <a:ext cx="9906000" cy="424732"/>
          </a:xfrm>
          <a:prstGeom prst="rect">
            <a:avLst/>
          </a:prstGeom>
        </p:spPr>
        <p:txBody>
          <a:bodyPr vert="horz" lIns="95782" tIns="47891" rIns="95782" bIns="47891" rtlCol="0" anchor="ctr">
            <a:normAutofit lnSpcReduction="10000"/>
          </a:bodyPr>
          <a:lstStyle>
            <a:lvl1pPr algn="ctr" defTabSz="914400">
              <a:lnSpc>
                <a:spcPct val="90000"/>
              </a:lnSpc>
              <a:spcBef>
                <a:spcPct val="0"/>
              </a:spcBef>
              <a:buNone/>
              <a:defRPr kumimoji="1" sz="2400" b="1" spc="272">
                <a:solidFill>
                  <a:schemeClr val="lt1"/>
                </a:solidFill>
                <a:latin typeface="ＭＳ ゴシック" panose="020B0609070205080204" pitchFamily="49" charset="-128"/>
                <a:ea typeface="ＭＳ ゴシック" panose="020B0609070205080204" pitchFamily="49" charset="-128"/>
              </a:defRPr>
            </a:lvl1pPr>
          </a:lstStyle>
          <a:p>
            <a:r>
              <a:rPr lang="ja-JP" altLang="en-US" dirty="0"/>
              <a:t>自動車運転者　改善基準　改正</a:t>
            </a:r>
            <a:r>
              <a:rPr lang="ja-JP" altLang="en-US" dirty="0" smtClean="0"/>
              <a:t>の</a:t>
            </a:r>
            <a:r>
              <a:rPr lang="ja-JP" altLang="en-US" dirty="0"/>
              <a:t>検討状況</a:t>
            </a:r>
          </a:p>
        </p:txBody>
      </p:sp>
      <p:sp>
        <p:nvSpPr>
          <p:cNvPr id="14" name="右矢印 13"/>
          <p:cNvSpPr/>
          <p:nvPr/>
        </p:nvSpPr>
        <p:spPr>
          <a:xfrm rot="5400000">
            <a:off x="4815409" y="2258400"/>
            <a:ext cx="216000" cy="576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sp>
        <p:nvSpPr>
          <p:cNvPr id="10"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368" y="546442"/>
            <a:ext cx="9906000" cy="1499072"/>
          </a:xfrm>
          <a:solidFill>
            <a:srgbClr val="EEECE1"/>
          </a:solidFill>
        </p:spPr>
        <p:txBody>
          <a:bodyPr anchor="ctr"/>
          <a:lstStyle/>
          <a:p>
            <a:pPr lvl="0" defTabSz="457200">
              <a:spcBef>
                <a:spcPts val="0"/>
              </a:spcBef>
              <a:spcAft>
                <a:spcPts val="0"/>
              </a:spcAft>
              <a:buClrTx/>
            </a:pPr>
            <a:r>
              <a:rPr kumimoji="0" lang="ja-JP" altLang="en-US" sz="1400" spc="60" dirty="0" smtClean="0">
                <a:solidFill>
                  <a:prstClr val="black"/>
                </a:solidFill>
                <a:latin typeface="游ゴシック" panose="020B0400000000000000" pitchFamily="50" charset="-128"/>
                <a:ea typeface="游ゴシック" panose="020B0400000000000000" pitchFamily="50" charset="-128"/>
              </a:rPr>
              <a:t>▸　「自動車運転者の労働時間等の改善のための基準」（改善基準告示）は、自動車運転者について、その業務</a:t>
            </a:r>
            <a:endParaRPr kumimoji="0" lang="en-US" altLang="ja-JP" sz="1400" spc="60" dirty="0" smtClean="0">
              <a:solidFill>
                <a:prstClr val="black"/>
              </a:solidFill>
              <a:latin typeface="游ゴシック" panose="020B0400000000000000" pitchFamily="50" charset="-128"/>
              <a:ea typeface="游ゴシック" panose="020B0400000000000000" pitchFamily="50" charset="-128"/>
            </a:endParaRPr>
          </a:p>
          <a:p>
            <a:pPr lvl="0" defTabSz="457200">
              <a:spcBef>
                <a:spcPts val="0"/>
              </a:spcBef>
              <a:spcAft>
                <a:spcPts val="0"/>
              </a:spcAft>
              <a:buClrTx/>
            </a:pPr>
            <a:r>
              <a:rPr kumimoji="0" lang="ja-JP" altLang="en-US" sz="1400" spc="60" dirty="0" smtClean="0">
                <a:solidFill>
                  <a:prstClr val="black"/>
                </a:solidFill>
                <a:latin typeface="游ゴシック" panose="020B0400000000000000" pitchFamily="50" charset="-128"/>
                <a:ea typeface="游ゴシック" panose="020B0400000000000000" pitchFamily="50" charset="-128"/>
              </a:rPr>
              <a:t>　　の特性を踏まえ、一律に適用される労働基準法では規制が難しい拘束時間等の基準を定めたもの。</a:t>
            </a:r>
            <a:endParaRPr kumimoji="0" lang="en-US" altLang="ja-JP" sz="1400" spc="60" dirty="0" smtClean="0">
              <a:solidFill>
                <a:prstClr val="black"/>
              </a:solidFill>
              <a:latin typeface="游ゴシック" panose="020B0400000000000000" pitchFamily="50" charset="-128"/>
              <a:ea typeface="游ゴシック" panose="020B0400000000000000" pitchFamily="50" charset="-128"/>
            </a:endParaRPr>
          </a:p>
          <a:p>
            <a:pPr lvl="0" defTabSz="457200">
              <a:spcBef>
                <a:spcPts val="0"/>
              </a:spcBef>
              <a:spcAft>
                <a:spcPts val="0"/>
              </a:spcAft>
              <a:buClrTx/>
            </a:pPr>
            <a:r>
              <a:rPr kumimoji="0" lang="ja-JP" altLang="en-US" sz="1400" spc="60" dirty="0" smtClean="0">
                <a:solidFill>
                  <a:prstClr val="black"/>
                </a:solidFill>
                <a:latin typeface="游ゴシック" panose="020B0400000000000000" pitchFamily="50" charset="-128"/>
                <a:ea typeface="游ゴシック" panose="020B0400000000000000" pitchFamily="50" charset="-128"/>
              </a:rPr>
              <a:t>▸　</a:t>
            </a:r>
            <a:r>
              <a:rPr kumimoji="0" lang="ja-JP" altLang="en-US" sz="1400" spc="60" dirty="0">
                <a:solidFill>
                  <a:prstClr val="black"/>
                </a:solidFill>
                <a:latin typeface="游ゴシック" panose="020B0400000000000000" pitchFamily="50" charset="-128"/>
                <a:ea typeface="游ゴシック" panose="020B0400000000000000" pitchFamily="50" charset="-128"/>
              </a:rPr>
              <a:t>自動車運転者については、働き方</a:t>
            </a:r>
            <a:r>
              <a:rPr kumimoji="0" lang="ja-JP" altLang="en-US" sz="1400" spc="60" dirty="0" smtClean="0">
                <a:solidFill>
                  <a:prstClr val="black"/>
                </a:solidFill>
                <a:latin typeface="游ゴシック" panose="020B0400000000000000" pitchFamily="50" charset="-128"/>
                <a:ea typeface="游ゴシック" panose="020B0400000000000000" pitchFamily="50" charset="-128"/>
              </a:rPr>
              <a:t>改革関連法により</a:t>
            </a:r>
            <a:r>
              <a:rPr kumimoji="0" lang="en-US" altLang="ja-JP" sz="1400" spc="60" dirty="0" smtClean="0">
                <a:solidFill>
                  <a:prstClr val="black"/>
                </a:solidFill>
                <a:latin typeface="游ゴシック" panose="020B0400000000000000" pitchFamily="50" charset="-128"/>
                <a:ea typeface="游ゴシック" panose="020B0400000000000000" pitchFamily="50" charset="-128"/>
              </a:rPr>
              <a:t>2024</a:t>
            </a:r>
            <a:r>
              <a:rPr kumimoji="0" lang="ja-JP" altLang="en-US" sz="1400" spc="60" dirty="0" smtClean="0">
                <a:solidFill>
                  <a:prstClr val="black"/>
                </a:solidFill>
                <a:latin typeface="游ゴシック" panose="020B0400000000000000" pitchFamily="50" charset="-128"/>
                <a:ea typeface="游ゴシック" panose="020B0400000000000000" pitchFamily="50" charset="-128"/>
              </a:rPr>
              <a:t>年４月から罰則付の時間外労働の上限規制（</a:t>
            </a:r>
            <a:r>
              <a:rPr kumimoji="0" lang="ja-JP" altLang="en-US" sz="1400" u="sng" spc="60" dirty="0" smtClean="0">
                <a:solidFill>
                  <a:prstClr val="black"/>
                </a:solidFill>
                <a:latin typeface="游ゴシック" panose="020B0400000000000000" pitchFamily="50" charset="-128"/>
                <a:ea typeface="游ゴシック" panose="020B0400000000000000" pitchFamily="50" charset="-128"/>
              </a:rPr>
              <a:t>年</a:t>
            </a:r>
            <a:r>
              <a:rPr kumimoji="0" lang="en-US" altLang="ja-JP" sz="1400" u="sng" spc="60" dirty="0" smtClean="0">
                <a:solidFill>
                  <a:prstClr val="black"/>
                </a:solidFill>
                <a:latin typeface="游ゴシック" panose="020B0400000000000000" pitchFamily="50" charset="-128"/>
                <a:ea typeface="游ゴシック" panose="020B0400000000000000" pitchFamily="50" charset="-128"/>
              </a:rPr>
              <a:t>960</a:t>
            </a:r>
          </a:p>
          <a:p>
            <a:pPr lvl="0" defTabSz="457200">
              <a:spcBef>
                <a:spcPts val="0"/>
              </a:spcBef>
              <a:spcAft>
                <a:spcPts val="0"/>
              </a:spcAft>
              <a:buClrTx/>
            </a:pPr>
            <a:r>
              <a:rPr kumimoji="0" lang="ja-JP" altLang="en-US" sz="1400" spc="60" dirty="0" smtClean="0">
                <a:solidFill>
                  <a:prstClr val="black"/>
                </a:solidFill>
                <a:latin typeface="游ゴシック" panose="020B0400000000000000" pitchFamily="50" charset="-128"/>
                <a:ea typeface="游ゴシック" panose="020B0400000000000000" pitchFamily="50" charset="-128"/>
              </a:rPr>
              <a:t>　  </a:t>
            </a:r>
            <a:r>
              <a:rPr kumimoji="0" lang="ja-JP" altLang="en-US" sz="1400" u="sng" spc="60" dirty="0" smtClean="0">
                <a:solidFill>
                  <a:prstClr val="black"/>
                </a:solidFill>
                <a:latin typeface="游ゴシック" panose="020B0400000000000000" pitchFamily="50" charset="-128"/>
                <a:ea typeface="游ゴシック" panose="020B0400000000000000" pitchFamily="50" charset="-128"/>
              </a:rPr>
              <a:t>時間</a:t>
            </a:r>
            <a:r>
              <a:rPr kumimoji="0" lang="ja-JP" altLang="en-US" sz="1400" spc="60" dirty="0" smtClean="0">
                <a:solidFill>
                  <a:prstClr val="black"/>
                </a:solidFill>
                <a:latin typeface="游ゴシック" panose="020B0400000000000000" pitchFamily="50" charset="-128"/>
                <a:ea typeface="游ゴシック" panose="020B0400000000000000" pitchFamily="50" charset="-128"/>
              </a:rPr>
              <a:t>）が適用されること等から、労働政策審議会の下に「自動車運転者労働時間等専門委員会」を設置し、</a:t>
            </a:r>
            <a:endParaRPr kumimoji="0" lang="en-US" altLang="ja-JP" sz="1400" spc="60" dirty="0" smtClean="0">
              <a:solidFill>
                <a:prstClr val="black"/>
              </a:solidFill>
              <a:latin typeface="游ゴシック" panose="020B0400000000000000" pitchFamily="50" charset="-128"/>
              <a:ea typeface="游ゴシック" panose="020B0400000000000000" pitchFamily="50" charset="-128"/>
            </a:endParaRPr>
          </a:p>
          <a:p>
            <a:pPr lvl="0" defTabSz="457200">
              <a:spcBef>
                <a:spcPts val="0"/>
              </a:spcBef>
              <a:spcAft>
                <a:spcPts val="0"/>
              </a:spcAft>
              <a:buClrTx/>
            </a:pPr>
            <a:r>
              <a:rPr kumimoji="0" lang="en-US" altLang="ja-JP" sz="1400" spc="60" dirty="0">
                <a:solidFill>
                  <a:prstClr val="black"/>
                </a:solidFill>
                <a:latin typeface="游ゴシック" panose="020B0400000000000000" pitchFamily="50" charset="-128"/>
                <a:ea typeface="游ゴシック" panose="020B0400000000000000" pitchFamily="50" charset="-128"/>
              </a:rPr>
              <a:t> </a:t>
            </a:r>
            <a:r>
              <a:rPr kumimoji="0" lang="en-US" altLang="ja-JP" sz="1400" spc="60" dirty="0" smtClean="0">
                <a:solidFill>
                  <a:prstClr val="black"/>
                </a:solidFill>
                <a:latin typeface="游ゴシック" panose="020B0400000000000000" pitchFamily="50" charset="-128"/>
                <a:ea typeface="游ゴシック" panose="020B0400000000000000" pitchFamily="50" charset="-128"/>
              </a:rPr>
              <a:t>    </a:t>
            </a:r>
            <a:r>
              <a:rPr kumimoji="0" lang="ja-JP" altLang="en-US" sz="1400" spc="60" dirty="0" smtClean="0">
                <a:solidFill>
                  <a:prstClr val="black"/>
                </a:solidFill>
                <a:latin typeface="游ゴシック" panose="020B0400000000000000" pitchFamily="50" charset="-128"/>
                <a:ea typeface="游ゴシック" panose="020B0400000000000000" pitchFamily="50" charset="-128"/>
              </a:rPr>
              <a:t>議論を進めてきた。</a:t>
            </a:r>
            <a:endParaRPr kumimoji="0" lang="en-US" altLang="ja-JP" sz="1400" spc="60" dirty="0" smtClean="0">
              <a:solidFill>
                <a:prstClr val="black"/>
              </a:solidFill>
              <a:latin typeface="游ゴシック" panose="020B0400000000000000" pitchFamily="50" charset="-128"/>
              <a:ea typeface="游ゴシック" panose="020B0400000000000000" pitchFamily="50" charset="-128"/>
            </a:endParaRPr>
          </a:p>
        </p:txBody>
      </p:sp>
      <p:sp>
        <p:nvSpPr>
          <p:cNvPr id="24" name="右矢印 23"/>
          <p:cNvSpPr/>
          <p:nvPr/>
        </p:nvSpPr>
        <p:spPr>
          <a:xfrm rot="5400000">
            <a:off x="4824318" y="5147959"/>
            <a:ext cx="198182" cy="576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graphicFrame>
        <p:nvGraphicFramePr>
          <p:cNvPr id="4" name="表 3"/>
          <p:cNvGraphicFramePr>
            <a:graphicFrameLocks noGrp="1"/>
          </p:cNvGraphicFramePr>
          <p:nvPr>
            <p:extLst/>
          </p:nvPr>
        </p:nvGraphicFramePr>
        <p:xfrm>
          <a:off x="770962" y="3421139"/>
          <a:ext cx="8458202" cy="1464974"/>
        </p:xfrm>
        <a:graphic>
          <a:graphicData uri="http://schemas.openxmlformats.org/drawingml/2006/table">
            <a:tbl>
              <a:tblPr>
                <a:tableStyleId>{5C22544A-7EE6-4342-B048-85BDC9FD1C3A}</a:tableStyleId>
              </a:tblPr>
              <a:tblGrid>
                <a:gridCol w="2830785">
                  <a:extLst>
                    <a:ext uri="{9D8B030D-6E8A-4147-A177-3AD203B41FA5}">
                      <a16:colId xmlns:a16="http://schemas.microsoft.com/office/drawing/2014/main" val="3752035643"/>
                    </a:ext>
                  </a:extLst>
                </a:gridCol>
                <a:gridCol w="3094572">
                  <a:extLst>
                    <a:ext uri="{9D8B030D-6E8A-4147-A177-3AD203B41FA5}">
                      <a16:colId xmlns:a16="http://schemas.microsoft.com/office/drawing/2014/main" val="1178277657"/>
                    </a:ext>
                  </a:extLst>
                </a:gridCol>
                <a:gridCol w="2532845">
                  <a:extLst>
                    <a:ext uri="{9D8B030D-6E8A-4147-A177-3AD203B41FA5}">
                      <a16:colId xmlns:a16="http://schemas.microsoft.com/office/drawing/2014/main" val="3629978568"/>
                    </a:ext>
                  </a:extLst>
                </a:gridCol>
              </a:tblGrid>
              <a:tr h="353615">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873031632"/>
                  </a:ext>
                </a:extLst>
              </a:tr>
              <a:tr h="353615">
                <a:tc>
                  <a:txBody>
                    <a:bodyPr/>
                    <a:lstStyle/>
                    <a:p>
                      <a:pPr>
                        <a:spcAft>
                          <a:spcPts val="0"/>
                        </a:spcAft>
                      </a:pPr>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kumimoji="1" lang="ja-JP" altLang="en-US" dirty="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371475" rtl="0" eaLnBrk="1" fontAlgn="auto" latinLnBrk="0" hangingPunct="1">
                        <a:lnSpc>
                          <a:spcPct val="130000"/>
                        </a:lnSpc>
                        <a:spcBef>
                          <a:spcPts val="0"/>
                        </a:spcBef>
                        <a:spcAft>
                          <a:spcPts val="0"/>
                        </a:spcAft>
                        <a:buClrTx/>
                        <a:buSzTx/>
                        <a:buFontTx/>
                        <a:buNone/>
                        <a:tabLst/>
                        <a:defRPr/>
                      </a:pP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988013194"/>
                  </a:ext>
                </a:extLst>
              </a:tr>
              <a:tr h="317333">
                <a:tc gridSpan="3">
                  <a:txBody>
                    <a:bodyPr/>
                    <a:lstStyle/>
                    <a:p>
                      <a:pPr marL="0" marR="0" lvl="0" indent="0" algn="l" defTabSz="371475" rtl="0" eaLnBrk="1" fontAlgn="auto" latinLnBrk="0" hangingPunct="1">
                        <a:lnSpc>
                          <a:spcPct val="50000"/>
                        </a:lnSpc>
                        <a:spcBef>
                          <a:spcPts val="0"/>
                        </a:spcBef>
                        <a:spcAft>
                          <a:spcPts val="0"/>
                        </a:spcAft>
                        <a:buClrTx/>
                        <a:buSzTx/>
                        <a:buFontTx/>
                        <a:buNone/>
                        <a:tabLst/>
                        <a:defRPr/>
                      </a:pPr>
                      <a:endParaRPr kumimoji="0" lang="en-US" altLang="ja-JP" sz="14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371475" rtl="0" eaLnBrk="1" fontAlgn="auto" latinLnBrk="0" hangingPunct="1">
                        <a:lnSpc>
                          <a:spcPct val="5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　</a:t>
                      </a:r>
                      <a:r>
                        <a:rPr kumimoji="0" lang="en-US" altLang="ja-JP" sz="14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5/19</a:t>
                      </a:r>
                      <a:r>
                        <a:rPr kumimoji="0" lang="ja-JP" altLang="en-US" sz="12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（第５回）、</a:t>
                      </a:r>
                      <a:r>
                        <a:rPr kumimoji="0" lang="en-US" altLang="ja-JP" sz="14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6/14</a:t>
                      </a:r>
                      <a:r>
                        <a:rPr kumimoji="0" lang="ja-JP" altLang="en-US" sz="12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（第６回）</a:t>
                      </a:r>
                      <a:r>
                        <a:rPr kumimoji="0" lang="ja-JP" altLang="en-US" sz="14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0" lang="en-US" altLang="ja-JP" sz="14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7/20</a:t>
                      </a:r>
                      <a:r>
                        <a:rPr kumimoji="0" lang="ja-JP" altLang="en-US" sz="12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（第７回）</a:t>
                      </a:r>
                      <a:r>
                        <a:rPr kumimoji="0" lang="ja-JP" altLang="en-US" sz="14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0" lang="en-US" altLang="ja-JP" sz="14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8/18</a:t>
                      </a:r>
                      <a:r>
                        <a:rPr kumimoji="0" lang="ja-JP" altLang="en-US" sz="12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（第８回）、</a:t>
                      </a:r>
                      <a:r>
                        <a:rPr kumimoji="0" lang="en-US" altLang="ja-JP" sz="14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9/2</a:t>
                      </a:r>
                      <a:r>
                        <a:rPr kumimoji="0" lang="ja-JP" altLang="en-US" sz="12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（第９回）</a:t>
                      </a:r>
                      <a:r>
                        <a:rPr kumimoji="0" lang="ja-JP" altLang="en-US" sz="14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：作業部会開催</a:t>
                      </a:r>
                      <a:endParaRPr kumimoji="0" lang="en-US" altLang="ja-JP" sz="12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noFill/>
                  </a:tcPr>
                </a:tc>
                <a:tc hMerge="1">
                  <a:txBody>
                    <a:bodyPr/>
                    <a:lstStyle/>
                    <a:p>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5244100"/>
                  </a:ext>
                </a:extLst>
              </a:tr>
              <a:tr h="0">
                <a:tc gridSpan="3">
                  <a:txBody>
                    <a:bodyPr/>
                    <a:lstStyle/>
                    <a:p>
                      <a:pPr marL="0" marR="0" lvl="0" indent="0" algn="l" defTabSz="371475" rtl="0" eaLnBrk="1" fontAlgn="auto" latinLnBrk="0" hangingPunct="1">
                        <a:lnSpc>
                          <a:spcPct val="0"/>
                        </a:lnSpc>
                        <a:spcBef>
                          <a:spcPts val="0"/>
                        </a:spcBef>
                        <a:spcAft>
                          <a:spcPts val="0"/>
                        </a:spcAft>
                        <a:buClrTx/>
                        <a:buSzTx/>
                        <a:buFontTx/>
                        <a:buNone/>
                        <a:tabLst/>
                        <a:defRPr/>
                      </a:pPr>
                      <a:endParaRPr kumimoji="1" lang="ja-JP" altLang="en-US" sz="800" u="none"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hMerge="1">
                  <a:txBody>
                    <a:bodyPr/>
                    <a:lstStyle/>
                    <a:p>
                      <a:endParaRPr kumimoji="1" lang="ja-JP" alt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805563"/>
                  </a:ext>
                </a:extLst>
              </a:tr>
              <a:tr h="299281">
                <a:tc gridSpan="3">
                  <a:txBody>
                    <a:bodyPr/>
                    <a:lstStyle/>
                    <a:p>
                      <a:pPr marL="0" marR="0" lvl="0" indent="0" algn="l" defTabSz="371475" rtl="0" eaLnBrk="1" fontAlgn="auto" latinLnBrk="0" hangingPunct="1">
                        <a:lnSpc>
                          <a:spcPct val="5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en-US" altLang="ja-JP"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9/8</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：第</a:t>
                      </a:r>
                      <a:r>
                        <a:rPr kumimoji="0" lang="en-US" altLang="ja-JP"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10</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回トラック作業部会</a:t>
                      </a: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（トラックとりまとめ）　</a:t>
                      </a:r>
                      <a:endParaRPr kumimoji="1" lang="ja-JP" altLang="en-US" sz="1200" b="0" i="0" u="none" strike="noStrike" kern="1200" cap="none" spc="0" normalizeH="0" baseline="0" noProof="0" dirty="0" smtClean="0">
                        <a:ln>
                          <a:noFill/>
                        </a:ln>
                        <a:solidFill>
                          <a:srgbClr val="000000"/>
                        </a:solidFill>
                        <a:effectLst/>
                        <a:uLnTx/>
                        <a:uFillTx/>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00464123"/>
                  </a:ext>
                </a:extLst>
              </a:tr>
            </a:tbl>
          </a:graphicData>
        </a:graphic>
      </p:graphicFrame>
      <p:graphicFrame>
        <p:nvGraphicFramePr>
          <p:cNvPr id="3" name="表 2"/>
          <p:cNvGraphicFramePr>
            <a:graphicFrameLocks noGrp="1"/>
          </p:cNvGraphicFramePr>
          <p:nvPr>
            <p:extLst/>
          </p:nvPr>
        </p:nvGraphicFramePr>
        <p:xfrm>
          <a:off x="762000" y="3048002"/>
          <a:ext cx="2525436" cy="335280"/>
        </p:xfrm>
        <a:graphic>
          <a:graphicData uri="http://schemas.openxmlformats.org/drawingml/2006/table">
            <a:tbl>
              <a:tblPr>
                <a:tableStyleId>{5C22544A-7EE6-4342-B048-85BDC9FD1C3A}</a:tableStyleId>
              </a:tblPr>
              <a:tblGrid>
                <a:gridCol w="2525436">
                  <a:extLst>
                    <a:ext uri="{9D8B030D-6E8A-4147-A177-3AD203B41FA5}">
                      <a16:colId xmlns:a16="http://schemas.microsoft.com/office/drawing/2014/main" val="1627676368"/>
                    </a:ext>
                  </a:extLst>
                </a:gridCol>
              </a:tblGrid>
              <a:tr h="3342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游ゴシック" panose="020B0400000000000000" pitchFamily="50" charset="-128"/>
                          <a:ea typeface="游ゴシック" panose="020B0400000000000000" pitchFamily="50" charset="-128"/>
                        </a:rPr>
                        <a:t>タクシー部会</a:t>
                      </a:r>
                      <a:endParaRPr kumimoji="1" lang="ja-JP" altLang="en-US" sz="16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EECED"/>
                    </a:solidFill>
                  </a:tcPr>
                </a:tc>
                <a:extLst>
                  <a:ext uri="{0D108BD9-81ED-4DB2-BD59-A6C34878D82A}">
                    <a16:rowId xmlns:a16="http://schemas.microsoft.com/office/drawing/2014/main" val="685841066"/>
                  </a:ext>
                </a:extLst>
              </a:tr>
            </a:tbl>
          </a:graphicData>
        </a:graphic>
      </p:graphicFrame>
      <p:pic>
        <p:nvPicPr>
          <p:cNvPr id="20" name="図 19"/>
          <p:cNvPicPr>
            <a:picLocks noChangeAspect="1"/>
          </p:cNvPicPr>
          <p:nvPr/>
        </p:nvPicPr>
        <p:blipFill>
          <a:blip r:embed="rId2">
            <a:clrChange>
              <a:clrFrom>
                <a:srgbClr val="FFFFFF"/>
              </a:clrFrom>
              <a:clrTo>
                <a:srgbClr val="FFFFFF">
                  <a:alpha val="0"/>
                </a:srgbClr>
              </a:clrTo>
            </a:clrChange>
          </a:blip>
          <a:stretch>
            <a:fillRect/>
          </a:stretch>
        </p:blipFill>
        <p:spPr>
          <a:xfrm>
            <a:off x="838201" y="3048000"/>
            <a:ext cx="540000" cy="333517"/>
          </a:xfrm>
          <a:prstGeom prst="rect">
            <a:avLst/>
          </a:prstGeom>
        </p:spPr>
      </p:pic>
      <p:sp>
        <p:nvSpPr>
          <p:cNvPr id="6" name="正方形/長方形 5"/>
          <p:cNvSpPr/>
          <p:nvPr/>
        </p:nvSpPr>
        <p:spPr>
          <a:xfrm>
            <a:off x="160214" y="3840705"/>
            <a:ext cx="6377663" cy="197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令和４年３月　　：　専門委員会　中間とりまとめ（</a:t>
            </a:r>
            <a:r>
              <a:rPr kumimoji="1"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タクシー、バス）</a:t>
            </a:r>
          </a:p>
        </p:txBody>
      </p:sp>
      <p:graphicFrame>
        <p:nvGraphicFramePr>
          <p:cNvPr id="16" name="表 15"/>
          <p:cNvGraphicFramePr>
            <a:graphicFrameLocks noGrp="1"/>
          </p:cNvGraphicFramePr>
          <p:nvPr>
            <p:extLst/>
          </p:nvPr>
        </p:nvGraphicFramePr>
        <p:xfrm>
          <a:off x="3690283" y="3055149"/>
          <a:ext cx="2525436" cy="335280"/>
        </p:xfrm>
        <a:graphic>
          <a:graphicData uri="http://schemas.openxmlformats.org/drawingml/2006/table">
            <a:tbl>
              <a:tblPr>
                <a:tableStyleId>{5C22544A-7EE6-4342-B048-85BDC9FD1C3A}</a:tableStyleId>
              </a:tblPr>
              <a:tblGrid>
                <a:gridCol w="2525436">
                  <a:extLst>
                    <a:ext uri="{9D8B030D-6E8A-4147-A177-3AD203B41FA5}">
                      <a16:colId xmlns:a16="http://schemas.microsoft.com/office/drawing/2014/main" val="1627676368"/>
                    </a:ext>
                  </a:extLst>
                </a:gridCol>
              </a:tblGrid>
              <a:tr h="3342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游ゴシック" panose="020B0400000000000000" pitchFamily="50" charset="-128"/>
                          <a:ea typeface="游ゴシック" panose="020B0400000000000000" pitchFamily="50" charset="-128"/>
                        </a:rPr>
                        <a:t>バス部会</a:t>
                      </a:r>
                      <a:endParaRPr kumimoji="1" lang="ja-JP" altLang="en-US" sz="16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685841066"/>
                  </a:ext>
                </a:extLst>
              </a:tr>
            </a:tbl>
          </a:graphicData>
        </a:graphic>
      </p:graphicFrame>
      <p:pic>
        <p:nvPicPr>
          <p:cNvPr id="13" name="図 12"/>
          <p:cNvPicPr>
            <a:picLocks noChangeAspect="1"/>
          </p:cNvPicPr>
          <p:nvPr/>
        </p:nvPicPr>
        <p:blipFill>
          <a:blip r:embed="rId3">
            <a:clrChange>
              <a:clrFrom>
                <a:srgbClr val="FFFFFF"/>
              </a:clrFrom>
              <a:clrTo>
                <a:srgbClr val="FFFFFF">
                  <a:alpha val="0"/>
                </a:srgbClr>
              </a:clrTo>
            </a:clrChange>
          </a:blip>
          <a:stretch>
            <a:fillRect/>
          </a:stretch>
        </p:blipFill>
        <p:spPr>
          <a:xfrm>
            <a:off x="3759984" y="3055148"/>
            <a:ext cx="568675" cy="324000"/>
          </a:xfrm>
          <a:prstGeom prst="rect">
            <a:avLst/>
          </a:prstGeom>
        </p:spPr>
      </p:pic>
      <p:graphicFrame>
        <p:nvGraphicFramePr>
          <p:cNvPr id="17" name="表 16"/>
          <p:cNvGraphicFramePr>
            <a:graphicFrameLocks noGrp="1"/>
          </p:cNvGraphicFramePr>
          <p:nvPr>
            <p:extLst/>
          </p:nvPr>
        </p:nvGraphicFramePr>
        <p:xfrm>
          <a:off x="6694764" y="3055148"/>
          <a:ext cx="2534400" cy="362759"/>
        </p:xfrm>
        <a:graphic>
          <a:graphicData uri="http://schemas.openxmlformats.org/drawingml/2006/table">
            <a:tbl>
              <a:tblPr>
                <a:tableStyleId>{5C22544A-7EE6-4342-B048-85BDC9FD1C3A}</a:tableStyleId>
              </a:tblPr>
              <a:tblGrid>
                <a:gridCol w="2534400">
                  <a:extLst>
                    <a:ext uri="{9D8B030D-6E8A-4147-A177-3AD203B41FA5}">
                      <a16:colId xmlns:a16="http://schemas.microsoft.com/office/drawing/2014/main" val="1627676368"/>
                    </a:ext>
                  </a:extLst>
                </a:gridCol>
              </a:tblGrid>
              <a:tr h="3627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游ゴシック" panose="020B0400000000000000" pitchFamily="50" charset="-128"/>
                          <a:ea typeface="游ゴシック" panose="020B0400000000000000" pitchFamily="50" charset="-128"/>
                        </a:rPr>
                        <a:t>トラック部会</a:t>
                      </a:r>
                      <a:endParaRPr kumimoji="1" lang="ja-JP" altLang="en-US" sz="16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85841066"/>
                  </a:ext>
                </a:extLst>
              </a:tr>
            </a:tbl>
          </a:graphicData>
        </a:graphic>
      </p:graphicFrame>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a:off x="6717362" y="3071463"/>
            <a:ext cx="540000" cy="342508"/>
          </a:xfrm>
          <a:prstGeom prst="rect">
            <a:avLst/>
          </a:prstGeom>
        </p:spPr>
      </p:pic>
      <p:graphicFrame>
        <p:nvGraphicFramePr>
          <p:cNvPr id="18" name="表 17"/>
          <p:cNvGraphicFramePr>
            <a:graphicFrameLocks noGrp="1"/>
          </p:cNvGraphicFramePr>
          <p:nvPr>
            <p:extLst/>
          </p:nvPr>
        </p:nvGraphicFramePr>
        <p:xfrm>
          <a:off x="769374" y="3379148"/>
          <a:ext cx="2518062" cy="334215"/>
        </p:xfrm>
        <a:graphic>
          <a:graphicData uri="http://schemas.openxmlformats.org/drawingml/2006/table">
            <a:tbl>
              <a:tblPr>
                <a:tableStyleId>{5C22544A-7EE6-4342-B048-85BDC9FD1C3A}</a:tableStyleId>
              </a:tblPr>
              <a:tblGrid>
                <a:gridCol w="2518062">
                  <a:extLst>
                    <a:ext uri="{9D8B030D-6E8A-4147-A177-3AD203B41FA5}">
                      <a16:colId xmlns:a16="http://schemas.microsoft.com/office/drawing/2014/main" val="1627676368"/>
                    </a:ext>
                  </a:extLst>
                </a:gridCol>
              </a:tblGrid>
              <a:tr h="3342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計６回議論（令和３年度）</a:t>
                      </a:r>
                      <a:endParaRPr kumimoji="1" lang="ja-JP" altLang="en-US" sz="1400" dirty="0">
                        <a:latin typeface="游ゴシック" panose="020B0400000000000000" pitchFamily="50" charset="-128"/>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5841066"/>
                  </a:ext>
                </a:extLst>
              </a:tr>
            </a:tbl>
          </a:graphicData>
        </a:graphic>
      </p:graphicFrame>
      <p:graphicFrame>
        <p:nvGraphicFramePr>
          <p:cNvPr id="19" name="表 18"/>
          <p:cNvGraphicFramePr>
            <a:graphicFrameLocks noGrp="1"/>
          </p:cNvGraphicFramePr>
          <p:nvPr>
            <p:extLst/>
          </p:nvPr>
        </p:nvGraphicFramePr>
        <p:xfrm>
          <a:off x="3690283" y="3393661"/>
          <a:ext cx="2525436" cy="334215"/>
        </p:xfrm>
        <a:graphic>
          <a:graphicData uri="http://schemas.openxmlformats.org/drawingml/2006/table">
            <a:tbl>
              <a:tblPr>
                <a:tableStyleId>{5C22544A-7EE6-4342-B048-85BDC9FD1C3A}</a:tableStyleId>
              </a:tblPr>
              <a:tblGrid>
                <a:gridCol w="2525436">
                  <a:extLst>
                    <a:ext uri="{9D8B030D-6E8A-4147-A177-3AD203B41FA5}">
                      <a16:colId xmlns:a16="http://schemas.microsoft.com/office/drawing/2014/main" val="1627676368"/>
                    </a:ext>
                  </a:extLst>
                </a:gridCol>
              </a:tblGrid>
              <a:tr h="3342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計６回議論（令和３年度）</a:t>
                      </a:r>
                      <a:endParaRPr kumimoji="1" lang="ja-JP" altLang="en-US" sz="1400" dirty="0">
                        <a:latin typeface="游ゴシック" panose="020B0400000000000000" pitchFamily="50" charset="-128"/>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5841066"/>
                  </a:ext>
                </a:extLst>
              </a:tr>
            </a:tbl>
          </a:graphicData>
        </a:graphic>
      </p:graphicFrame>
      <p:sp>
        <p:nvSpPr>
          <p:cNvPr id="7" name="スライド番号プレースホルダー 6"/>
          <p:cNvSpPr>
            <a:spLocks noGrp="1"/>
          </p:cNvSpPr>
          <p:nvPr>
            <p:ph type="sldNum" sz="quarter" idx="4"/>
          </p:nvPr>
        </p:nvSpPr>
        <p:spPr>
          <a:xfrm>
            <a:off x="9129464" y="6583431"/>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rPr>
              <a:t>13</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
        <p:nvSpPr>
          <p:cNvPr id="21" name="右矢印 20"/>
          <p:cNvSpPr/>
          <p:nvPr/>
        </p:nvSpPr>
        <p:spPr>
          <a:xfrm rot="5400000">
            <a:off x="4824318" y="5962130"/>
            <a:ext cx="198182" cy="576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spTree>
    <p:extLst>
      <p:ext uri="{BB962C8B-B14F-4D97-AF65-F5344CB8AC3E}">
        <p14:creationId xmlns:p14="http://schemas.microsoft.com/office/powerpoint/2010/main" val="2325772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25375DC9-50F0-4CB8-B98D-3BA464343F03}" type="slidenum">
              <a:rPr lang="ja-JP" altLang="en-US" smtClean="0"/>
              <a:pPr>
                <a:defRPr/>
              </a:pPr>
              <a:t>1</a:t>
            </a:fld>
            <a:endParaRPr lang="ja-JP" altLang="en-US"/>
          </a:p>
        </p:txBody>
      </p:sp>
      <p:sp>
        <p:nvSpPr>
          <p:cNvPr id="5" name="タイトル 1"/>
          <p:cNvSpPr txBox="1">
            <a:spLocks/>
          </p:cNvSpPr>
          <p:nvPr/>
        </p:nvSpPr>
        <p:spPr bwMode="auto">
          <a:xfrm>
            <a:off x="457200" y="422745"/>
            <a:ext cx="885825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lvl="0" algn="l" defTabSz="914400" eaLnBrk="1" hangingPunct="1"/>
            <a:r>
              <a:rPr kumimoji="1" lang="ja-JP" altLang="en-US"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t>
            </a:r>
            <a:r>
              <a:rPr kumimoji="1" lang="ja-JP" altLang="en-US" sz="40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次　　第</a:t>
            </a: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r>
            <a:b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b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r>
            <a:b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br>
            <a:r>
              <a:rPr kumimoji="1" lang="ja-JP" altLang="en-US"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１、あいさつ　　　　　　</a:t>
            </a: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r>
            <a:b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br>
            <a:r>
              <a:rPr kumimoji="1" lang="ja-JP" altLang="en-US"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小樽労働基準監督署　倶知安支署　</a:t>
            </a: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r>
            <a:b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br>
            <a:r>
              <a:rPr kumimoji="1" lang="ja-JP" altLang="en-US"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支署長　星川　勉</a:t>
            </a: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r>
            <a:b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b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r>
            <a:b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br>
            <a:r>
              <a:rPr kumimoji="1" lang="ja-JP" altLang="en-US"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２、改正改善基準告示等に関する説明　</a:t>
            </a: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r>
            <a:b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b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t>
            </a:r>
            <a:r>
              <a:rPr kumimoji="1" lang="ja-JP" altLang="en-US"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小樽労働基準監督署　倶知安支署　</a:t>
            </a: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r>
            <a:b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br>
            <a:r>
              <a:rPr kumimoji="1" lang="ja-JP" altLang="en-US"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監督・安衛課長　一色　実</a:t>
            </a: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r>
            <a:b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b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r>
            <a:b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br>
            <a:r>
              <a:rPr kumimoji="1" lang="ja-JP" altLang="en-US"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３、労働災害防止等について　</a:t>
            </a: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r>
            <a:b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b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t>
            </a:r>
            <a:r>
              <a:rPr kumimoji="1" lang="ja-JP" altLang="en-US"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小樽労働基準監督署　倶知安支署　</a:t>
            </a: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r>
            <a:b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br>
            <a:r>
              <a:rPr kumimoji="1" lang="ja-JP" altLang="en-US"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t>
            </a:r>
            <a:r>
              <a:rPr lang="ja-JP" altLang="en-US" sz="2800" dirty="0" smtClean="0">
                <a:solidFill>
                  <a:sysClr val="windowText" lastClr="000000"/>
                </a:solidFill>
                <a:latin typeface="Calibri"/>
                <a:ea typeface="ＭＳ Ｐゴシック" panose="020B0600070205080204" pitchFamily="50" charset="-128"/>
              </a:rPr>
              <a:t>監督</a:t>
            </a:r>
            <a:r>
              <a:rPr lang="ja-JP" altLang="en-US" sz="2800" dirty="0">
                <a:solidFill>
                  <a:sysClr val="windowText" lastClr="000000"/>
                </a:solidFill>
                <a:latin typeface="Calibri"/>
                <a:ea typeface="ＭＳ Ｐゴシック" panose="020B0600070205080204" pitchFamily="50" charset="-128"/>
              </a:rPr>
              <a:t>・安衛課長　一色　</a:t>
            </a:r>
            <a:r>
              <a:rPr lang="ja-JP" altLang="en-US" sz="2800" dirty="0" smtClean="0">
                <a:solidFill>
                  <a:sysClr val="windowText" lastClr="000000"/>
                </a:solidFill>
                <a:latin typeface="Calibri"/>
                <a:ea typeface="ＭＳ Ｐゴシック" panose="020B0600070205080204" pitchFamily="50" charset="-128"/>
              </a:rPr>
              <a:t>実</a:t>
            </a: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
            </a:r>
            <a:b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br>
            <a:endParaRPr kumimoji="1" lang="ja-JP" altLang="en-US" sz="44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endParaRPr>
          </a:p>
        </p:txBody>
      </p:sp>
    </p:spTree>
    <p:extLst>
      <p:ext uri="{BB962C8B-B14F-4D97-AF65-F5344CB8AC3E}">
        <p14:creationId xmlns:p14="http://schemas.microsoft.com/office/powerpoint/2010/main" val="270257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681037" y="229103"/>
            <a:ext cx="8543925" cy="365237"/>
          </a:xfrm>
          <a:prstGeom prst="rect">
            <a:avLst/>
          </a:prstGeom>
        </p:spPr>
        <p:txBody>
          <a:bodyPr vert="horz" lIns="95782" tIns="47891" rIns="95782" bIns="47891" rtlCol="0" anchor="ctr">
            <a:normAutofit/>
          </a:bodyPr>
          <a:lstStyle>
            <a:lvl1pPr algn="ctr" defTabSz="957816" rtl="0" eaLnBrk="1" latinLnBrk="0" hangingPunct="1">
              <a:spcBef>
                <a:spcPct val="0"/>
              </a:spcBef>
              <a:buNone/>
              <a:defRPr kumimoji="1" sz="4600" kern="1200">
                <a:solidFill>
                  <a:schemeClr val="tx1"/>
                </a:solidFill>
                <a:latin typeface="+mj-lt"/>
                <a:ea typeface="+mj-ea"/>
                <a:cs typeface="+mj-cs"/>
              </a:defRPr>
            </a:lvl1pPr>
          </a:lstStyle>
          <a:p>
            <a:pPr marL="0" marR="0" lvl="0" indent="0" algn="ctr" defTabSz="957816" rtl="0" eaLnBrk="1" fontAlgn="auto" latinLnBrk="0" hangingPunct="1">
              <a:lnSpc>
                <a:spcPct val="100000"/>
              </a:lnSpc>
              <a:spcBef>
                <a:spcPct val="0"/>
              </a:spcBef>
              <a:spcAft>
                <a:spcPts val="0"/>
              </a:spcAft>
              <a:buClrTx/>
              <a:buSzTx/>
              <a:buFontTx/>
              <a:buNone/>
              <a:tabLst/>
              <a:defRPr/>
            </a:pPr>
            <a:endParaRPr kumimoji="1" lang="ja-JP" altLang="en-US" sz="1463" b="0" i="0" u="none" strike="noStrike" kern="1200" cap="none" spc="0" normalizeH="0" baseline="0" noProof="0" dirty="0">
              <a:ln>
                <a:noFill/>
              </a:ln>
              <a:solidFill>
                <a:srgbClr val="FFFFFF"/>
              </a:solidFill>
              <a:effectLst/>
              <a:uLnTx/>
              <a:uFillTx/>
              <a:latin typeface="ＭＳ ゴシック" panose="020B0609070205080204" pitchFamily="49" charset="-128"/>
              <a:ea typeface="ＭＳ ゴシック" panose="020B0609070205080204" pitchFamily="49" charset="-128"/>
              <a:cs typeface="+mj-cs"/>
            </a:endParaRPr>
          </a:p>
        </p:txBody>
      </p:sp>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a:xfrm>
            <a:off x="0" y="-24938"/>
            <a:ext cx="9906000" cy="828000"/>
          </a:xfrm>
        </p:spPr>
        <p:txBody>
          <a:bodyPr vert="horz" lIns="95782" tIns="47891" rIns="95782" bIns="47891" rtlCol="0" anchor="ctr">
            <a:normAutofit/>
          </a:bodyPr>
          <a:lstStyle/>
          <a:p>
            <a:pPr algn="ctr"/>
            <a:r>
              <a:rPr lang="ja-JP" altLang="en-US" sz="2400" b="1" spc="272" dirty="0">
                <a:solidFill>
                  <a:schemeClr val="lt1"/>
                </a:solidFill>
                <a:latin typeface="ＭＳ ゴシック" panose="020B0609070205080204" pitchFamily="49" charset="-128"/>
                <a:ea typeface="ＭＳ ゴシック" panose="020B0609070205080204" pitchFamily="49" charset="-128"/>
                <a:cs typeface="+mn-cs"/>
              </a:rPr>
              <a:t>自動車運転者労働時間等専門委員会　委員名簿</a:t>
            </a:r>
          </a:p>
        </p:txBody>
      </p:sp>
      <p:graphicFrame>
        <p:nvGraphicFramePr>
          <p:cNvPr id="3" name="表 2"/>
          <p:cNvGraphicFramePr>
            <a:graphicFrameLocks noGrp="1"/>
          </p:cNvGraphicFramePr>
          <p:nvPr>
            <p:extLst>
              <p:ext uri="{D42A27DB-BD31-4B8C-83A1-F6EECF244321}">
                <p14:modId xmlns:p14="http://schemas.microsoft.com/office/powerpoint/2010/main" val="688225949"/>
              </p:ext>
            </p:extLst>
          </p:nvPr>
        </p:nvGraphicFramePr>
        <p:xfrm>
          <a:off x="272999" y="1335315"/>
          <a:ext cx="9328201" cy="4996608"/>
        </p:xfrm>
        <a:graphic>
          <a:graphicData uri="http://schemas.openxmlformats.org/drawingml/2006/table">
            <a:tbl>
              <a:tblPr>
                <a:tableStyleId>{2D5ABB26-0587-4C30-8999-92F81FD0307C}</a:tableStyleId>
              </a:tblPr>
              <a:tblGrid>
                <a:gridCol w="1098601">
                  <a:extLst>
                    <a:ext uri="{9D8B030D-6E8A-4147-A177-3AD203B41FA5}">
                      <a16:colId xmlns:a16="http://schemas.microsoft.com/office/drawing/2014/main" val="66582958"/>
                    </a:ext>
                  </a:extLst>
                </a:gridCol>
                <a:gridCol w="2743200">
                  <a:extLst>
                    <a:ext uri="{9D8B030D-6E8A-4147-A177-3AD203B41FA5}">
                      <a16:colId xmlns:a16="http://schemas.microsoft.com/office/drawing/2014/main" val="452908178"/>
                    </a:ext>
                  </a:extLst>
                </a:gridCol>
                <a:gridCol w="2743200">
                  <a:extLst>
                    <a:ext uri="{9D8B030D-6E8A-4147-A177-3AD203B41FA5}">
                      <a16:colId xmlns:a16="http://schemas.microsoft.com/office/drawing/2014/main" val="1356862148"/>
                    </a:ext>
                  </a:extLst>
                </a:gridCol>
                <a:gridCol w="2743200">
                  <a:extLst>
                    <a:ext uri="{9D8B030D-6E8A-4147-A177-3AD203B41FA5}">
                      <a16:colId xmlns:a16="http://schemas.microsoft.com/office/drawing/2014/main" val="1458810847"/>
                    </a:ext>
                  </a:extLst>
                </a:gridCol>
              </a:tblGrid>
              <a:tr h="495070">
                <a:tc>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kumimoji="1" lang="ja-JP" altLang="en-US" sz="1600" b="1" dirty="0" smtClean="0">
                          <a:latin typeface="ＭＳ ゴシック" panose="020B0609070205080204" pitchFamily="49" charset="-128"/>
                          <a:ea typeface="ＭＳ ゴシック" panose="020B0609070205080204" pitchFamily="49" charset="-128"/>
                        </a:rPr>
                        <a:t>ハイヤー・タクシー</a:t>
                      </a:r>
                      <a:endParaRPr kumimoji="1" lang="en-US" altLang="ja-JP" sz="1600" b="1" dirty="0" smtClean="0">
                        <a:latin typeface="ＭＳ ゴシック" panose="020B0609070205080204" pitchFamily="49" charset="-128"/>
                        <a:ea typeface="ＭＳ ゴシック" panose="020B0609070205080204" pitchFamily="49" charset="-128"/>
                      </a:endParaRPr>
                    </a:p>
                    <a:p>
                      <a:pPr algn="ctr"/>
                      <a:r>
                        <a:rPr kumimoji="1" lang="ja-JP" altLang="en-US" sz="1600" b="1" dirty="0" smtClean="0">
                          <a:latin typeface="ＭＳ ゴシック" panose="020B0609070205080204" pitchFamily="49" charset="-128"/>
                          <a:ea typeface="ＭＳ ゴシック" panose="020B0609070205080204" pitchFamily="49" charset="-128"/>
                        </a:rPr>
                        <a:t>作業部会</a:t>
                      </a:r>
                      <a:endParaRPr kumimoji="1" lang="ja-JP" altLang="en-US" sz="1600" b="1"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a:r>
                        <a:rPr kumimoji="1" lang="ja-JP" altLang="en-US" sz="1600" b="1" dirty="0" smtClean="0">
                          <a:latin typeface="ＭＳ ゴシック" panose="020B0609070205080204" pitchFamily="49" charset="-128"/>
                          <a:ea typeface="ＭＳ ゴシック" panose="020B0609070205080204" pitchFamily="49" charset="-128"/>
                        </a:rPr>
                        <a:t>バス作業部会</a:t>
                      </a:r>
                      <a:endParaRPr kumimoji="1" lang="ja-JP" altLang="en-US" sz="1600" b="1"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D8"/>
                    </a:solidFill>
                  </a:tcPr>
                </a:tc>
                <a:tc>
                  <a:txBody>
                    <a:bodyPr/>
                    <a:lstStyle/>
                    <a:p>
                      <a:pPr algn="ctr"/>
                      <a:r>
                        <a:rPr kumimoji="1" lang="ja-JP" altLang="en-US" sz="1600" b="1" dirty="0" smtClean="0">
                          <a:latin typeface="ＭＳ ゴシック" panose="020B0609070205080204" pitchFamily="49" charset="-128"/>
                          <a:ea typeface="ＭＳ ゴシック" panose="020B0609070205080204" pitchFamily="49" charset="-128"/>
                        </a:rPr>
                        <a:t>トラック作業部会</a:t>
                      </a:r>
                      <a:endParaRPr kumimoji="1" lang="ja-JP" altLang="en-US" sz="1600" b="1"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DFC"/>
                    </a:solidFill>
                  </a:tcPr>
                </a:tc>
                <a:extLst>
                  <a:ext uri="{0D108BD9-81ED-4DB2-BD59-A6C34878D82A}">
                    <a16:rowId xmlns:a16="http://schemas.microsoft.com/office/drawing/2014/main" val="1520327782"/>
                  </a:ext>
                </a:extLst>
              </a:tr>
              <a:tr h="739488">
                <a:tc rowSpan="2">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公益</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代表</a:t>
                      </a:r>
                      <a:endParaRPr kumimoji="1" lang="ja-JP" altLang="en-US" sz="1400"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両角　道代</a:t>
                      </a: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慶應義塾大学</a:t>
                      </a:r>
                      <a:endPar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法務研究科教授</a:t>
                      </a:r>
                      <a:endPar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川田　琢之</a:t>
                      </a: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筑波大学ﾋﾞｼﾞﾈｽｻｲｴﾝｽ系教授</a:t>
                      </a:r>
                      <a:endPar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D8"/>
                    </a:solidFill>
                  </a:tcPr>
                </a:tc>
                <a:tc>
                  <a:txBody>
                    <a:bodyPr/>
                    <a:lstStyle/>
                    <a:p>
                      <a:pPr algn="ctr"/>
                      <a:r>
                        <a:rPr lang="ja-JP" altLang="en-US" sz="1400" b="0" dirty="0" smtClean="0">
                          <a:solidFill>
                            <a:schemeClr val="tx1"/>
                          </a:solidFill>
                          <a:latin typeface="ＭＳ ゴシック" panose="020B0609070205080204" pitchFamily="49" charset="-128"/>
                          <a:ea typeface="ＭＳ ゴシック" panose="020B0609070205080204" pitchFamily="49" charset="-128"/>
                        </a:rPr>
                        <a:t>    藤村　博之</a:t>
                      </a:r>
                      <a:r>
                        <a:rPr lang="ja-JP" altLang="en-US" sz="1200" b="0" dirty="0" smtClean="0">
                          <a:solidFill>
                            <a:schemeClr val="tx1"/>
                          </a:solidFill>
                          <a:latin typeface="ＭＳ ゴシック" panose="020B0609070205080204" pitchFamily="49" charset="-128"/>
                          <a:ea typeface="ＭＳ ゴシック" panose="020B0609070205080204" pitchFamily="49" charset="-128"/>
                        </a:rPr>
                        <a:t>　</a:t>
                      </a:r>
                      <a:r>
                        <a:rPr lang="en-US" altLang="ja-JP" sz="1200" b="0" dirty="0" smtClean="0">
                          <a:solidFill>
                            <a:schemeClr val="tx1"/>
                          </a:solidFill>
                          <a:latin typeface="ＭＳ ゴシック" panose="020B0609070205080204" pitchFamily="49" charset="-128"/>
                          <a:ea typeface="ＭＳ ゴシック" panose="020B0609070205080204" pitchFamily="49" charset="-128"/>
                        </a:rPr>
                        <a:t>※</a:t>
                      </a:r>
                    </a:p>
                    <a:p>
                      <a:pPr algn="ctr"/>
                      <a:r>
                        <a:rPr lang="ja-JP" altLang="en-US" sz="1200" dirty="0" smtClean="0">
                          <a:solidFill>
                            <a:schemeClr val="tx1"/>
                          </a:solidFill>
                          <a:latin typeface="ＭＳ ゴシック" panose="020B0609070205080204" pitchFamily="49" charset="-128"/>
                          <a:ea typeface="ＭＳ ゴシック" panose="020B0609070205080204" pitchFamily="49" charset="-128"/>
                        </a:rPr>
                        <a:t>法政大学大学院</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200" dirty="0" smtClean="0">
                          <a:solidFill>
                            <a:schemeClr val="tx1"/>
                          </a:solidFill>
                          <a:latin typeface="ＭＳ ゴシック" panose="020B0609070205080204" pitchFamily="49" charset="-128"/>
                          <a:ea typeface="ＭＳ ゴシック" panose="020B0609070205080204" pitchFamily="49" charset="-128"/>
                        </a:rPr>
                        <a:t>ｲﾉﾍﾞｰｼｮﾝ･ﾏﾈｼﾞﾒﾝﾄ研究科教授</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DFC"/>
                    </a:solidFill>
                  </a:tcPr>
                </a:tc>
                <a:extLst>
                  <a:ext uri="{0D108BD9-81ED-4DB2-BD59-A6C34878D82A}">
                    <a16:rowId xmlns:a16="http://schemas.microsoft.com/office/drawing/2014/main" val="4128707151"/>
                  </a:ext>
                </a:extLst>
              </a:tr>
              <a:tr h="739488">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寺田　一薫</a:t>
                      </a:r>
                      <a:endParaRPr kumimoji="1" lang="en-US" altLang="ja-JP"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東京海洋大学大学院</a:t>
                      </a:r>
                      <a:endPar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海洋科学技術研究科教授</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小田切　優子　</a:t>
                      </a:r>
                      <a:endParaRPr kumimoji="1" lang="en-US" altLang="ja-JP"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東京医科大学公衆衛生学分野講師</a:t>
                      </a:r>
                      <a:endPar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D8"/>
                    </a:solidFill>
                  </a:tcPr>
                </a:tc>
                <a:tc>
                  <a:txBody>
                    <a:bodyPr/>
                    <a:lstStyle/>
                    <a:p>
                      <a:pPr algn="ctr"/>
                      <a:r>
                        <a:rPr lang="ja-JP" altLang="en-US" sz="1400" dirty="0" smtClean="0">
                          <a:solidFill>
                            <a:schemeClr val="tx1"/>
                          </a:solidFill>
                          <a:latin typeface="ＭＳ ゴシック" panose="020B0609070205080204" pitchFamily="49" charset="-128"/>
                          <a:ea typeface="ＭＳ ゴシック" panose="020B0609070205080204" pitchFamily="49" charset="-128"/>
                        </a:rPr>
                        <a:t>首藤　若菜</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立教大学経済学部教授</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DFC"/>
                    </a:solidFill>
                  </a:tcPr>
                </a:tc>
                <a:extLst>
                  <a:ext uri="{0D108BD9-81ED-4DB2-BD59-A6C34878D82A}">
                    <a16:rowId xmlns:a16="http://schemas.microsoft.com/office/drawing/2014/main" val="3622880672"/>
                  </a:ext>
                </a:extLst>
              </a:tr>
              <a:tr h="739488">
                <a:tc rowSpan="2">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労働者</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代表</a:t>
                      </a:r>
                      <a:endParaRPr kumimoji="1" lang="ja-JP" altLang="en-US" sz="1400"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久松　勇治</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日本私鉄労働組合総連合会</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社会保障対策局長</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池之谷　潤</a:t>
                      </a:r>
                      <a:r>
                        <a:rPr lang="ja-JP" altLang="en-US" sz="1200" dirty="0" smtClean="0">
                          <a:latin typeface="ＭＳ ゴシック" panose="020B0609070205080204" pitchFamily="49" charset="-128"/>
                          <a:ea typeface="ＭＳ ゴシック" panose="020B0609070205080204" pitchFamily="49" charset="-128"/>
                        </a:rPr>
                        <a:t> </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日本私鉄労働組合総連合会</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中央副執行委員長</a:t>
                      </a:r>
                      <a:endParaRPr kumimoji="1" lang="ja-JP" altLang="en-US" sz="1200" dirty="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D8"/>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貫　正和</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全国交通運輸労働組合総連合</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トラック部会事務局長</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DFC"/>
                    </a:solidFill>
                  </a:tcPr>
                </a:tc>
                <a:extLst>
                  <a:ext uri="{0D108BD9-81ED-4DB2-BD59-A6C34878D82A}">
                    <a16:rowId xmlns:a16="http://schemas.microsoft.com/office/drawing/2014/main" val="270815996"/>
                  </a:ext>
                </a:extLst>
              </a:tr>
              <a:tr h="739488">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松永　次央</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全国自動車交通労働組合連合会</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書記長</a:t>
                      </a:r>
                      <a:endParaRPr lang="en-US" altLang="ja-JP" sz="1200" dirty="0" smtClean="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鎌田　佳伸</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全国交通運輸労働組合総連合</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軌道・バス部会事務局長</a:t>
                      </a:r>
                      <a:endParaRPr kumimoji="1" lang="ja-JP" altLang="en-US" sz="1200" dirty="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D8"/>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世永　正伸　</a:t>
                      </a:r>
                      <a:r>
                        <a:rPr lang="en-US" altLang="ja-JP" sz="12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algn="ctr"/>
                      <a:r>
                        <a:rPr lang="ja-JP" altLang="en-US" sz="1200" dirty="0" smtClean="0">
                          <a:latin typeface="ＭＳ ゴシック" panose="020B0609070205080204" pitchFamily="49" charset="-128"/>
                          <a:ea typeface="ＭＳ ゴシック" panose="020B0609070205080204" pitchFamily="49" charset="-128"/>
                        </a:rPr>
                        <a:t>全日本運輸産業労働組合連合会</a:t>
                      </a:r>
                      <a:endParaRPr lang="en-US" altLang="ja-JP" sz="1200" dirty="0" smtClean="0">
                        <a:latin typeface="ＭＳ ゴシック" panose="020B0609070205080204" pitchFamily="49" charset="-128"/>
                        <a:ea typeface="ＭＳ ゴシック" panose="020B0609070205080204" pitchFamily="49" charset="-128"/>
                      </a:endParaRPr>
                    </a:p>
                    <a:p>
                      <a:pPr algn="ctr"/>
                      <a:r>
                        <a:rPr lang="ja-JP" altLang="en-US" sz="1200" dirty="0" smtClean="0">
                          <a:latin typeface="ＭＳ ゴシック" panose="020B0609070205080204" pitchFamily="49" charset="-128"/>
                          <a:ea typeface="ＭＳ ゴシック" panose="020B0609070205080204" pitchFamily="49" charset="-128"/>
                        </a:rPr>
                        <a:t>中央副執行委員長</a:t>
                      </a:r>
                      <a:endParaRPr kumimoji="1" lang="ja-JP" altLang="en-US" sz="1200" dirty="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DFC"/>
                    </a:solidFill>
                  </a:tcPr>
                </a:tc>
                <a:extLst>
                  <a:ext uri="{0D108BD9-81ED-4DB2-BD59-A6C34878D82A}">
                    <a16:rowId xmlns:a16="http://schemas.microsoft.com/office/drawing/2014/main" val="3788522003"/>
                  </a:ext>
                </a:extLst>
              </a:tr>
              <a:tr h="739488">
                <a:tc rowSpan="2">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使用者</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代表</a:t>
                      </a:r>
                      <a:endParaRPr kumimoji="1" lang="ja-JP" altLang="en-US" sz="1400"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清水　始</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西新井相互自動車株式会社</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代表取締役社長</a:t>
                      </a:r>
                      <a:endParaRPr lang="en-US" altLang="ja-JP" sz="1200" dirty="0" smtClean="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齋藤　隆</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京成バス株式会社</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取締役社長 </a:t>
                      </a:r>
                      <a:endParaRPr kumimoji="1" lang="ja-JP" altLang="en-US" sz="1200" dirty="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D8"/>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加藤　憲治</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日本通運株式会社取締役執行役員</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DFC"/>
                    </a:solidFill>
                  </a:tcPr>
                </a:tc>
                <a:extLst>
                  <a:ext uri="{0D108BD9-81ED-4DB2-BD59-A6C34878D82A}">
                    <a16:rowId xmlns:a16="http://schemas.microsoft.com/office/drawing/2014/main" val="67942468"/>
                  </a:ext>
                </a:extLst>
              </a:tr>
              <a:tr h="739488">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武居　利春</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昭栄自動車株式会社</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代表取締役</a:t>
                      </a:r>
                      <a:endParaRPr lang="en-US" altLang="ja-JP" sz="1200" dirty="0" smtClean="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金井　応季</a:t>
                      </a:r>
                      <a:endParaRPr lang="en-US" altLang="ja-JP" sz="14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東武バスウエスト株式会社</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取締役社長</a:t>
                      </a:r>
                      <a:endParaRPr kumimoji="1" lang="ja-JP" altLang="en-US" sz="1200" dirty="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D8"/>
                    </a:solidFill>
                  </a:tcPr>
                </a:tc>
                <a:tc>
                  <a:txBody>
                    <a:bodyPr/>
                    <a:lstStyle/>
                    <a:p>
                      <a:pPr algn="ctr"/>
                      <a:r>
                        <a:rPr lang="ja-JP" altLang="en-US" sz="1400" dirty="0" smtClean="0">
                          <a:latin typeface="ＭＳ ゴシック" panose="020B0609070205080204" pitchFamily="49" charset="-128"/>
                          <a:ea typeface="ＭＳ ゴシック" panose="020B0609070205080204" pitchFamily="49" charset="-128"/>
                        </a:rPr>
                        <a:t>馬渡　雅敏</a:t>
                      </a:r>
                      <a:endParaRPr lang="en-US" altLang="ja-JP" sz="1400" dirty="0" smtClean="0">
                        <a:latin typeface="ＭＳ ゴシック" panose="020B0609070205080204" pitchFamily="49" charset="-128"/>
                        <a:ea typeface="ＭＳ ゴシック" panose="020B0609070205080204" pitchFamily="49" charset="-128"/>
                      </a:endParaRPr>
                    </a:p>
                    <a:p>
                      <a:pPr algn="ctr"/>
                      <a:r>
                        <a:rPr lang="ja-JP" altLang="en-US" sz="1200" dirty="0" smtClean="0">
                          <a:latin typeface="ＭＳ ゴシック" panose="020B0609070205080204" pitchFamily="49" charset="-128"/>
                          <a:ea typeface="ＭＳ ゴシック" panose="020B0609070205080204" pitchFamily="49" charset="-128"/>
                        </a:rPr>
                        <a:t>松浦通運株式会社代表取締役</a:t>
                      </a:r>
                      <a:endParaRPr lang="en-US" altLang="ja-JP" sz="1200" dirty="0" smtClean="0">
                        <a:latin typeface="ＭＳ ゴシック" panose="020B0609070205080204" pitchFamily="49" charset="-128"/>
                        <a:ea typeface="ＭＳ ゴシック" panose="020B0609070205080204" pitchFamily="49" charset="-128"/>
                      </a:endParaRPr>
                    </a:p>
                    <a:p>
                      <a:pPr algn="ctr"/>
                      <a:endParaRPr lang="en-US" altLang="ja-JP" sz="1200" dirty="0" smtClean="0">
                        <a:latin typeface="ＭＳ ゴシック" panose="020B0609070205080204" pitchFamily="49" charset="-128"/>
                        <a:ea typeface="ＭＳ ゴシック" panose="020B0609070205080204"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DFC"/>
                    </a:solidFill>
                  </a:tcPr>
                </a:tc>
                <a:extLst>
                  <a:ext uri="{0D108BD9-81ED-4DB2-BD59-A6C34878D82A}">
                    <a16:rowId xmlns:a16="http://schemas.microsoft.com/office/drawing/2014/main" val="1449905766"/>
                  </a:ext>
                </a:extLst>
              </a:tr>
            </a:tbl>
          </a:graphicData>
        </a:graphic>
      </p:graphicFrame>
      <p:sp>
        <p:nvSpPr>
          <p:cNvPr id="5" name="テキスト ボックス 4"/>
          <p:cNvSpPr txBox="1"/>
          <p:nvPr/>
        </p:nvSpPr>
        <p:spPr>
          <a:xfrm>
            <a:off x="8229600" y="6331923"/>
            <a:ext cx="3505200" cy="236475"/>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9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労働条件分科会　委員</a:t>
            </a:r>
          </a:p>
        </p:txBody>
      </p:sp>
      <p:sp>
        <p:nvSpPr>
          <p:cNvPr id="8" name="テキスト ボックス 7"/>
          <p:cNvSpPr txBox="1"/>
          <p:nvPr/>
        </p:nvSpPr>
        <p:spPr>
          <a:xfrm>
            <a:off x="8458200" y="1126593"/>
            <a:ext cx="3505200" cy="236475"/>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令和４年１月４日時点</a:t>
            </a:r>
          </a:p>
        </p:txBody>
      </p:sp>
      <p:sp>
        <p:nvSpPr>
          <p:cNvPr id="4" name="スライド番号プレースホルダー 3"/>
          <p:cNvSpPr>
            <a:spLocks noGrp="1"/>
          </p:cNvSpPr>
          <p:nvPr>
            <p:ph type="sldNum" sz="quarter" idx="4"/>
          </p:nvPr>
        </p:nvSpPr>
        <p:spPr/>
        <p:txBody>
          <a:bodyPr/>
          <a:lstStyle/>
          <a:p>
            <a:r>
              <a:rPr lang="en-US" altLang="ja-JP" dirty="0" smtClean="0"/>
              <a:t>14</a:t>
            </a:r>
            <a:endParaRPr lang="en-US" dirty="0"/>
          </a:p>
        </p:txBody>
      </p:sp>
    </p:spTree>
    <p:extLst>
      <p:ext uri="{BB962C8B-B14F-4D97-AF65-F5344CB8AC3E}">
        <p14:creationId xmlns:p14="http://schemas.microsoft.com/office/powerpoint/2010/main" val="1654936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
            <a:extLst>
              <a:ext uri="{FF2B5EF4-FFF2-40B4-BE49-F238E27FC236}">
                <a16:creationId xmlns:a16="http://schemas.microsoft.com/office/drawing/2014/main" id="{3A686135-B4F9-124E-B35A-74C88AA19B4C}"/>
              </a:ext>
            </a:extLst>
          </p:cNvPr>
          <p:cNvSpPr txBox="1">
            <a:spLocks/>
          </p:cNvSpPr>
          <p:nvPr/>
        </p:nvSpPr>
        <p:spPr>
          <a:xfrm>
            <a:off x="2632855" y="2209800"/>
            <a:ext cx="7120745" cy="2385268"/>
          </a:xfrm>
          <a:prstGeom prst="rect">
            <a:avLst/>
          </a:prstGeom>
        </p:spPr>
        <p:txBody>
          <a:bodyPr vert="horz" wrap="square" lIns="91440" tIns="45720" rIns="91440" bIns="45720" rtlCol="0" anchor="ctr">
            <a:sp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solidFill>
                  <a:schemeClr val="bg1">
                    <a:lumMod val="65000"/>
                  </a:schemeClr>
                </a:solidFill>
              </a:rPr>
              <a:t>１．改善</a:t>
            </a:r>
            <a:r>
              <a:rPr lang="ja-JP" altLang="en-US" dirty="0">
                <a:solidFill>
                  <a:schemeClr val="bg1">
                    <a:lumMod val="65000"/>
                  </a:schemeClr>
                </a:solidFill>
              </a:rPr>
              <a:t>基</a:t>
            </a:r>
            <a:r>
              <a:rPr lang="ja-JP" altLang="en-US" dirty="0" smtClean="0">
                <a:solidFill>
                  <a:schemeClr val="bg1">
                    <a:lumMod val="65000"/>
                  </a:schemeClr>
                </a:solidFill>
              </a:rPr>
              <a:t>準</a:t>
            </a:r>
            <a:r>
              <a:rPr lang="ja-JP" altLang="en-US" dirty="0">
                <a:solidFill>
                  <a:schemeClr val="bg1">
                    <a:lumMod val="65000"/>
                  </a:schemeClr>
                </a:solidFill>
              </a:rPr>
              <a:t>告示</a:t>
            </a:r>
            <a:r>
              <a:rPr lang="ja-JP" altLang="en-US" dirty="0" smtClean="0">
                <a:solidFill>
                  <a:schemeClr val="bg1">
                    <a:lumMod val="65000"/>
                  </a:schemeClr>
                </a:solidFill>
              </a:rPr>
              <a:t>について</a:t>
            </a:r>
          </a:p>
          <a:p>
            <a:pPr marL="0" indent="0">
              <a:buFont typeface="Arial" panose="020B0604020202020204" pitchFamily="34" charset="0"/>
              <a:buNone/>
            </a:pPr>
            <a:r>
              <a:rPr lang="ja-JP" altLang="en-US" dirty="0" smtClean="0">
                <a:solidFill>
                  <a:schemeClr val="bg1">
                    <a:lumMod val="65000"/>
                  </a:schemeClr>
                </a:solidFill>
              </a:rPr>
              <a:t>２．改正の背景について</a:t>
            </a:r>
            <a:endParaRPr lang="ja-JP" altLang="en-US" dirty="0">
              <a:solidFill>
                <a:schemeClr val="bg1">
                  <a:lumMod val="65000"/>
                </a:schemeClr>
              </a:solidFill>
            </a:endParaRPr>
          </a:p>
          <a:p>
            <a:pPr marL="0" indent="0">
              <a:buNone/>
            </a:pPr>
            <a:r>
              <a:rPr lang="ja-JP" altLang="en-US" dirty="0" smtClean="0">
                <a:solidFill>
                  <a:schemeClr val="bg1">
                    <a:lumMod val="65000"/>
                  </a:schemeClr>
                </a:solidFill>
              </a:rPr>
              <a:t>３．改正の検討状況について</a:t>
            </a:r>
            <a:endParaRPr lang="ja-JP" altLang="en-US" dirty="0">
              <a:solidFill>
                <a:schemeClr val="bg1">
                  <a:lumMod val="65000"/>
                </a:schemeClr>
              </a:solidFill>
            </a:endParaRPr>
          </a:p>
          <a:p>
            <a:pPr marL="0" indent="0">
              <a:buFont typeface="Arial" panose="020B0604020202020204" pitchFamily="34" charset="0"/>
              <a:buNone/>
            </a:pPr>
            <a:r>
              <a:rPr lang="ja-JP" altLang="en-US" dirty="0"/>
              <a:t>４</a:t>
            </a:r>
            <a:r>
              <a:rPr lang="ja-JP" altLang="en-US" dirty="0" smtClean="0"/>
              <a:t>．改正の内容について</a:t>
            </a:r>
            <a:endParaRPr lang="ja-JP" altLang="en-US" dirty="0"/>
          </a:p>
        </p:txBody>
      </p:sp>
    </p:spTree>
    <p:extLst>
      <p:ext uri="{BB962C8B-B14F-4D97-AF65-F5344CB8AC3E}">
        <p14:creationId xmlns:p14="http://schemas.microsoft.com/office/powerpoint/2010/main" val="171478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216390"/>
            <a:ext cx="9906000" cy="424732"/>
          </a:xfrm>
          <a:prstGeom prst="rect">
            <a:avLst/>
          </a:prstGeom>
        </p:spPr>
        <p:txBody>
          <a:bodyPr vert="horz" lIns="95782" tIns="47891" rIns="95782" bIns="47891" rtlCol="0" anchor="ctr">
            <a:normAutofit lnSpcReduction="10000"/>
          </a:bodyPr>
          <a:lstStyle>
            <a:lvl1pPr algn="ctr" defTabSz="914400">
              <a:lnSpc>
                <a:spcPct val="90000"/>
              </a:lnSpc>
              <a:spcBef>
                <a:spcPct val="0"/>
              </a:spcBef>
              <a:buNone/>
              <a:defRPr kumimoji="1" sz="2400" b="1" spc="272">
                <a:solidFill>
                  <a:schemeClr val="lt1"/>
                </a:solidFill>
                <a:latin typeface="ＭＳ ゴシック" panose="020B0609070205080204" pitchFamily="49" charset="-128"/>
                <a:ea typeface="ＭＳ ゴシック" panose="020B0609070205080204" pitchFamily="49" charset="-128"/>
              </a:defRPr>
            </a:lvl1pPr>
          </a:lstStyle>
          <a:p>
            <a:r>
              <a:rPr lang="ja-JP" altLang="en-US" dirty="0"/>
              <a:t>１か月の拘束時間</a:t>
            </a:r>
          </a:p>
        </p:txBody>
      </p:sp>
      <p:sp>
        <p:nvSpPr>
          <p:cNvPr id="2" name="スライド番号プレースホルダー 1"/>
          <p:cNvSpPr>
            <a:spLocks noGrp="1"/>
          </p:cNvSpPr>
          <p:nvPr>
            <p:ph type="sldNum" sz="quarter" idx="4"/>
          </p:nvPr>
        </p:nvSpPr>
        <p:spPr/>
        <p:txBody>
          <a:bodyPr/>
          <a:lstStyle/>
          <a:p>
            <a:r>
              <a:rPr lang="en-US" altLang="ja-JP" dirty="0" smtClean="0"/>
              <a:t>15</a:t>
            </a:r>
            <a:endParaRPr lang="en-US" dirty="0"/>
          </a:p>
        </p:txBody>
      </p:sp>
      <p:sp>
        <p:nvSpPr>
          <p:cNvPr id="7" name="テキスト ボックス 6"/>
          <p:cNvSpPr txBox="1"/>
          <p:nvPr/>
        </p:nvSpPr>
        <p:spPr>
          <a:xfrm>
            <a:off x="4572000" y="4728678"/>
            <a:ext cx="4896000" cy="1836400"/>
          </a:xfrm>
          <a:prstGeom prst="rect">
            <a:avLst/>
          </a:prstGeom>
          <a:solidFill>
            <a:srgbClr val="E7FFE7"/>
          </a:solidFill>
          <a:ln>
            <a:noFill/>
            <a:prstDash val="sysDot"/>
          </a:ln>
        </p:spPr>
        <p:txBody>
          <a:bodyPr wrap="square" rtlCol="0">
            <a:spAutoFit/>
          </a:bodyPr>
          <a:lstStyle/>
          <a:p>
            <a:pPr defTabSz="957816">
              <a:lnSpc>
                <a:spcPts val="1300"/>
              </a:lnSpc>
              <a:defRPr/>
            </a:pPr>
            <a:r>
              <a:rPr kumimoji="1" lang="en-US" altLang="ja-JP" sz="1100" kern="0" dirty="0" smtClean="0">
                <a:solidFill>
                  <a:prstClr val="black"/>
                </a:solidFill>
                <a:latin typeface="メイリオ" panose="020B0604030504040204" pitchFamily="50" charset="-128"/>
              </a:rPr>
              <a:t>【</a:t>
            </a:r>
            <a:r>
              <a:rPr kumimoji="1" lang="ja-JP" altLang="en-US" sz="1100" kern="0" dirty="0" smtClean="0">
                <a:solidFill>
                  <a:prstClr val="black"/>
                </a:solidFill>
                <a:latin typeface="メイリオ" panose="020B0604030504040204" pitchFamily="50" charset="-128"/>
              </a:rPr>
              <a:t>１か月あたりの拘束時間について</a:t>
            </a:r>
            <a:r>
              <a:rPr kumimoji="1" lang="en-US" altLang="ja-JP" sz="1100" kern="0" dirty="0" smtClean="0">
                <a:solidFill>
                  <a:prstClr val="black"/>
                </a:solidFill>
                <a:latin typeface="メイリオ" panose="020B0604030504040204" pitchFamily="50" charset="-128"/>
              </a:rPr>
              <a:t>】</a:t>
            </a:r>
          </a:p>
          <a:p>
            <a:pPr defTabSz="957816">
              <a:lnSpc>
                <a:spcPts val="1300"/>
              </a:lnSpc>
              <a:defRPr/>
            </a:pPr>
            <a:r>
              <a:rPr kumimoji="1" lang="ja-JP" altLang="en-US" sz="1100" kern="0" dirty="0">
                <a:solidFill>
                  <a:prstClr val="black"/>
                </a:solidFill>
                <a:latin typeface="メイリオ" panose="020B0604030504040204" pitchFamily="50" charset="-128"/>
              </a:rPr>
              <a:t>　</a:t>
            </a:r>
            <a:r>
              <a:rPr kumimoji="1" lang="ja-JP" altLang="en-US" sz="1100" kern="0" dirty="0" smtClean="0">
                <a:solidFill>
                  <a:prstClr val="black"/>
                </a:solidFill>
                <a:latin typeface="メイリオ" panose="020B0604030504040204" pitchFamily="50" charset="-128"/>
              </a:rPr>
              <a:t>法定労働時間、労働した場合の１か月あたり</a:t>
            </a:r>
            <a:r>
              <a:rPr kumimoji="1" lang="ja-JP" altLang="en-US" sz="1100" kern="0" dirty="0">
                <a:solidFill>
                  <a:prstClr val="black"/>
                </a:solidFill>
                <a:latin typeface="メイリオ" panose="020B0604030504040204" pitchFamily="50" charset="-128"/>
              </a:rPr>
              <a:t>の</a:t>
            </a:r>
            <a:r>
              <a:rPr kumimoji="1" lang="ja-JP" altLang="en-US" sz="1100" kern="0" dirty="0" smtClean="0">
                <a:solidFill>
                  <a:prstClr val="black"/>
                </a:solidFill>
                <a:latin typeface="メイリオ" panose="020B0604030504040204" pitchFamily="50" charset="-128"/>
              </a:rPr>
              <a:t>拘束時間は</a:t>
            </a:r>
            <a:endParaRPr kumimoji="1" lang="en-US" altLang="ja-JP" sz="1100" kern="0" dirty="0" smtClean="0">
              <a:solidFill>
                <a:prstClr val="black"/>
              </a:solidFill>
              <a:latin typeface="メイリオ" panose="020B0604030504040204" pitchFamily="50" charset="-128"/>
            </a:endParaRPr>
          </a:p>
          <a:p>
            <a:pPr defTabSz="957816">
              <a:lnSpc>
                <a:spcPts val="1300"/>
              </a:lnSpc>
              <a:defRPr/>
            </a:pPr>
            <a:r>
              <a:rPr kumimoji="1" lang="ja-JP" altLang="en-US" sz="1100" dirty="0">
                <a:solidFill>
                  <a:prstClr val="black"/>
                </a:solidFill>
                <a:latin typeface="メイリオ" panose="020B0604030504040204" pitchFamily="50" charset="-128"/>
              </a:rPr>
              <a:t> 　</a:t>
            </a:r>
            <a:r>
              <a:rPr kumimoji="1" lang="ja-JP" altLang="en-US" sz="1100" dirty="0" smtClean="0">
                <a:solidFill>
                  <a:prstClr val="black"/>
                </a:solidFill>
                <a:latin typeface="メイリオ" panose="020B0604030504040204" pitchFamily="50" charset="-128"/>
              </a:rPr>
              <a:t> １年間</a:t>
            </a:r>
            <a:r>
              <a:rPr kumimoji="1" lang="ja-JP" altLang="en-US" sz="1100" dirty="0">
                <a:solidFill>
                  <a:prstClr val="black"/>
                </a:solidFill>
                <a:latin typeface="メイリオ" panose="020B0604030504040204" pitchFamily="50" charset="-128"/>
              </a:rPr>
              <a:t>の法定労働</a:t>
            </a:r>
            <a:r>
              <a:rPr kumimoji="1" lang="ja-JP" altLang="en-US" sz="1100" dirty="0" smtClean="0">
                <a:solidFill>
                  <a:prstClr val="black"/>
                </a:solidFill>
                <a:latin typeface="メイリオ" panose="020B0604030504040204" pitchFamily="50" charset="-128"/>
              </a:rPr>
              <a:t>時間：４０時間　　  </a:t>
            </a:r>
            <a:r>
              <a:rPr kumimoji="1" lang="en-US" altLang="ja-JP" sz="1100" dirty="0" smtClean="0">
                <a:solidFill>
                  <a:prstClr val="black"/>
                </a:solidFill>
                <a:latin typeface="メイリオ" panose="020B0604030504040204" pitchFamily="50" charset="-128"/>
              </a:rPr>
              <a:t>×</a:t>
            </a:r>
            <a:r>
              <a:rPr kumimoji="1" lang="ja-JP" altLang="en-US" sz="1100" dirty="0">
                <a:solidFill>
                  <a:prstClr val="black"/>
                </a:solidFill>
                <a:latin typeface="メイリオ" panose="020B0604030504040204" pitchFamily="50" charset="-128"/>
              </a:rPr>
              <a:t>５２週＝２</a:t>
            </a:r>
            <a:r>
              <a:rPr kumimoji="1" lang="en-US" altLang="ja-JP" sz="1100" dirty="0">
                <a:solidFill>
                  <a:prstClr val="black"/>
                </a:solidFill>
                <a:latin typeface="メイリオ" panose="020B0604030504040204" pitchFamily="50" charset="-128"/>
              </a:rPr>
              <a:t>,</a:t>
            </a:r>
            <a:r>
              <a:rPr kumimoji="1" lang="ja-JP" altLang="en-US" sz="1100" dirty="0">
                <a:solidFill>
                  <a:prstClr val="black"/>
                </a:solidFill>
                <a:latin typeface="メイリオ" panose="020B0604030504040204" pitchFamily="50" charset="-128"/>
              </a:rPr>
              <a:t>０８０時間</a:t>
            </a:r>
            <a:endParaRPr kumimoji="1" lang="en-US" altLang="ja-JP" sz="1100" dirty="0">
              <a:solidFill>
                <a:prstClr val="black"/>
              </a:solidFill>
              <a:latin typeface="メイリオ" panose="020B0604030504040204" pitchFamily="50" charset="-128"/>
            </a:endParaRPr>
          </a:p>
          <a:p>
            <a:pPr defTabSz="957816">
              <a:lnSpc>
                <a:spcPts val="1300"/>
              </a:lnSpc>
              <a:defRPr/>
            </a:pPr>
            <a:r>
              <a:rPr kumimoji="1" lang="ja-JP" altLang="en-US" sz="1100" dirty="0">
                <a:solidFill>
                  <a:prstClr val="black"/>
                </a:solidFill>
                <a:latin typeface="メイリオ" panose="020B0604030504040204" pitchFamily="50" charset="-128"/>
              </a:rPr>
              <a:t> 　</a:t>
            </a:r>
            <a:r>
              <a:rPr kumimoji="1" lang="ja-JP" altLang="en-US" sz="1100" dirty="0" smtClean="0">
                <a:solidFill>
                  <a:prstClr val="black"/>
                </a:solidFill>
                <a:latin typeface="メイリオ" panose="020B0604030504040204" pitchFamily="50" charset="-128"/>
              </a:rPr>
              <a:t> １年間</a:t>
            </a:r>
            <a:r>
              <a:rPr kumimoji="1" lang="ja-JP" altLang="en-US" sz="1100" dirty="0">
                <a:solidFill>
                  <a:prstClr val="black"/>
                </a:solidFill>
                <a:latin typeface="メイリオ" panose="020B0604030504040204" pitchFamily="50" charset="-128"/>
              </a:rPr>
              <a:t>の休憩</a:t>
            </a:r>
            <a:r>
              <a:rPr kumimoji="1" lang="ja-JP" altLang="en-US" sz="1100" dirty="0" smtClean="0">
                <a:solidFill>
                  <a:prstClr val="black"/>
                </a:solidFill>
                <a:latin typeface="メイリオ" panose="020B0604030504040204" pitchFamily="50" charset="-128"/>
              </a:rPr>
              <a:t>時間　　：</a:t>
            </a:r>
            <a:r>
              <a:rPr kumimoji="1" lang="ja-JP" altLang="en-US" sz="1100" dirty="0">
                <a:solidFill>
                  <a:prstClr val="black"/>
                </a:solidFill>
                <a:latin typeface="メイリオ" panose="020B0604030504040204" pitchFamily="50" charset="-128"/>
              </a:rPr>
              <a:t>　</a:t>
            </a:r>
            <a:r>
              <a:rPr kumimoji="1" lang="ja-JP" altLang="en-US" sz="1100" dirty="0" smtClean="0">
                <a:solidFill>
                  <a:prstClr val="black"/>
                </a:solidFill>
                <a:latin typeface="メイリオ" panose="020B0604030504040204" pitchFamily="50" charset="-128"/>
              </a:rPr>
              <a:t>１時間</a:t>
            </a:r>
            <a:r>
              <a:rPr kumimoji="1" lang="en-US" altLang="ja-JP" sz="1100" dirty="0">
                <a:solidFill>
                  <a:prstClr val="black"/>
                </a:solidFill>
                <a:latin typeface="メイリオ" panose="020B0604030504040204" pitchFamily="50" charset="-128"/>
              </a:rPr>
              <a:t>×</a:t>
            </a:r>
            <a:r>
              <a:rPr kumimoji="1" lang="ja-JP" altLang="en-US" sz="1100" dirty="0">
                <a:solidFill>
                  <a:prstClr val="black"/>
                </a:solidFill>
                <a:latin typeface="メイリオ" panose="020B0604030504040204" pitchFamily="50" charset="-128"/>
              </a:rPr>
              <a:t>５日</a:t>
            </a:r>
            <a:r>
              <a:rPr kumimoji="1" lang="en-US" altLang="ja-JP" sz="1100" dirty="0">
                <a:solidFill>
                  <a:prstClr val="black"/>
                </a:solidFill>
                <a:latin typeface="メイリオ" panose="020B0604030504040204" pitchFamily="50" charset="-128"/>
              </a:rPr>
              <a:t>×</a:t>
            </a:r>
            <a:r>
              <a:rPr kumimoji="1" lang="ja-JP" altLang="en-US" sz="1100" dirty="0">
                <a:solidFill>
                  <a:prstClr val="black"/>
                </a:solidFill>
                <a:latin typeface="メイリオ" panose="020B0604030504040204" pitchFamily="50" charset="-128"/>
              </a:rPr>
              <a:t>５２週</a:t>
            </a:r>
            <a:r>
              <a:rPr kumimoji="1" lang="ja-JP" altLang="en-US" sz="1100" dirty="0" smtClean="0">
                <a:solidFill>
                  <a:prstClr val="black"/>
                </a:solidFill>
                <a:latin typeface="メイリオ" panose="020B0604030504040204" pitchFamily="50" charset="-128"/>
              </a:rPr>
              <a:t>＝　 ２６０時間</a:t>
            </a:r>
            <a:endParaRPr kumimoji="1" lang="en-US" altLang="ja-JP" sz="1100" dirty="0" smtClean="0">
              <a:solidFill>
                <a:prstClr val="black"/>
              </a:solidFill>
              <a:latin typeface="メイリオ" panose="020B0604030504040204" pitchFamily="50" charset="-128"/>
            </a:endParaRPr>
          </a:p>
          <a:p>
            <a:pPr defTabSz="957816">
              <a:lnSpc>
                <a:spcPts val="1300"/>
              </a:lnSpc>
              <a:defRPr/>
            </a:pPr>
            <a:r>
              <a:rPr kumimoji="1" lang="ja-JP" altLang="en-US" sz="1100" dirty="0">
                <a:solidFill>
                  <a:prstClr val="black"/>
                </a:solidFill>
                <a:latin typeface="メイリオ" panose="020B0604030504040204" pitchFamily="50" charset="-128"/>
              </a:rPr>
              <a:t>　</a:t>
            </a:r>
            <a:r>
              <a:rPr kumimoji="1" lang="ja-JP" altLang="en-US" sz="1100" dirty="0" smtClean="0">
                <a:solidFill>
                  <a:prstClr val="black"/>
                </a:solidFill>
                <a:latin typeface="メイリオ" panose="020B0604030504040204" pitchFamily="50" charset="-128"/>
              </a:rPr>
              <a:t>　（２</a:t>
            </a:r>
            <a:r>
              <a:rPr kumimoji="1" lang="en-US" altLang="ja-JP" sz="1100" dirty="0" smtClean="0">
                <a:solidFill>
                  <a:prstClr val="black"/>
                </a:solidFill>
                <a:latin typeface="メイリオ" panose="020B0604030504040204" pitchFamily="50" charset="-128"/>
              </a:rPr>
              <a:t>,</a:t>
            </a:r>
            <a:r>
              <a:rPr kumimoji="1" lang="ja-JP" altLang="en-US" sz="1100" dirty="0" smtClean="0">
                <a:solidFill>
                  <a:prstClr val="black"/>
                </a:solidFill>
                <a:latin typeface="メイリオ" panose="020B0604030504040204" pitchFamily="50" charset="-128"/>
              </a:rPr>
              <a:t>０８０時間＋２６０時間）</a:t>
            </a:r>
            <a:r>
              <a:rPr kumimoji="1" lang="en-US" altLang="ja-JP" sz="1100" dirty="0" smtClean="0">
                <a:solidFill>
                  <a:prstClr val="black"/>
                </a:solidFill>
                <a:latin typeface="メイリオ" panose="020B0604030504040204" pitchFamily="50" charset="-128"/>
              </a:rPr>
              <a:t>÷</a:t>
            </a:r>
            <a:r>
              <a:rPr kumimoji="1" lang="ja-JP" altLang="en-US" sz="1100" dirty="0" smtClean="0">
                <a:solidFill>
                  <a:prstClr val="black"/>
                </a:solidFill>
                <a:latin typeface="メイリオ" panose="020B0604030504040204" pitchFamily="50" charset="-128"/>
              </a:rPr>
              <a:t>１２か月＝</a:t>
            </a:r>
            <a:r>
              <a:rPr kumimoji="1" lang="ja-JP" altLang="en-US" sz="1100" u="sng" dirty="0" smtClean="0">
                <a:solidFill>
                  <a:prstClr val="black"/>
                </a:solidFill>
                <a:latin typeface="メイリオ" panose="020B0604030504040204" pitchFamily="50" charset="-128"/>
              </a:rPr>
              <a:t>１９５時間</a:t>
            </a:r>
            <a:endParaRPr kumimoji="1" lang="en-US" altLang="ja-JP" sz="1100" u="sng" dirty="0" smtClean="0">
              <a:solidFill>
                <a:prstClr val="black"/>
              </a:solidFill>
              <a:latin typeface="メイリオ" panose="020B0604030504040204" pitchFamily="50" charset="-128"/>
            </a:endParaRPr>
          </a:p>
          <a:p>
            <a:pPr defTabSz="957816">
              <a:lnSpc>
                <a:spcPts val="1300"/>
              </a:lnSpc>
              <a:spcBef>
                <a:spcPts val="600"/>
              </a:spcBef>
              <a:defRPr/>
            </a:pPr>
            <a:r>
              <a:rPr kumimoji="1" lang="ja-JP" altLang="en-US" sz="1100" dirty="0" smtClean="0">
                <a:solidFill>
                  <a:prstClr val="black"/>
                </a:solidFill>
                <a:latin typeface="メイリオ" panose="020B0604030504040204" pitchFamily="50" charset="-128"/>
              </a:rPr>
              <a:t>　</a:t>
            </a:r>
            <a:r>
              <a:rPr kumimoji="1" lang="en-US" altLang="ja-JP" sz="1100" dirty="0" smtClean="0">
                <a:solidFill>
                  <a:prstClr val="black"/>
                </a:solidFill>
                <a:latin typeface="メイリオ" panose="020B0604030504040204" pitchFamily="50" charset="-128"/>
              </a:rPr>
              <a:t>  </a:t>
            </a:r>
            <a:r>
              <a:rPr kumimoji="1" lang="ja-JP" altLang="en-US" sz="1100" u="sng" dirty="0" smtClean="0">
                <a:solidFill>
                  <a:prstClr val="black"/>
                </a:solidFill>
                <a:latin typeface="メイリオ" panose="020B0604030504040204" pitchFamily="50" charset="-128"/>
              </a:rPr>
              <a:t>３</a:t>
            </a:r>
            <a:r>
              <a:rPr kumimoji="1" lang="en-US" altLang="ja-JP" sz="1100" u="sng" dirty="0" smtClean="0">
                <a:solidFill>
                  <a:prstClr val="black"/>
                </a:solidFill>
                <a:latin typeface="メイリオ" panose="020B0604030504040204" pitchFamily="50" charset="-128"/>
              </a:rPr>
              <a:t>,</a:t>
            </a:r>
            <a:r>
              <a:rPr kumimoji="1" lang="ja-JP" altLang="en-US" sz="1100" u="sng" dirty="0" smtClean="0">
                <a:solidFill>
                  <a:prstClr val="black"/>
                </a:solidFill>
                <a:latin typeface="メイリオ" panose="020B0604030504040204" pitchFamily="50" charset="-128"/>
              </a:rPr>
              <a:t>３００時間</a:t>
            </a:r>
            <a:r>
              <a:rPr kumimoji="1" lang="en-US" altLang="ja-JP" sz="1100" dirty="0" smtClean="0">
                <a:solidFill>
                  <a:prstClr val="black"/>
                </a:solidFill>
                <a:latin typeface="メイリオ" panose="020B0604030504040204" pitchFamily="50" charset="-128"/>
              </a:rPr>
              <a:t>÷</a:t>
            </a:r>
            <a:r>
              <a:rPr kumimoji="1" lang="ja-JP" altLang="en-US" sz="1100" dirty="0" smtClean="0">
                <a:solidFill>
                  <a:prstClr val="black"/>
                </a:solidFill>
                <a:latin typeface="メイリオ" panose="020B0604030504040204" pitchFamily="50" charset="-128"/>
              </a:rPr>
              <a:t>１２か月＝</a:t>
            </a:r>
            <a:r>
              <a:rPr kumimoji="1" lang="ja-JP" altLang="en-US" sz="1100" dirty="0" smtClean="0">
                <a:latin typeface="メイリオ" panose="020B0604030504040204" pitchFamily="50" charset="-128"/>
              </a:rPr>
              <a:t>２７５時間</a:t>
            </a:r>
            <a:endParaRPr kumimoji="1" lang="en-US" altLang="ja-JP" sz="1100" dirty="0" smtClean="0">
              <a:latin typeface="メイリオ" panose="020B0604030504040204" pitchFamily="50" charset="-128"/>
            </a:endParaRPr>
          </a:p>
          <a:p>
            <a:pPr defTabSz="957816">
              <a:lnSpc>
                <a:spcPts val="1300"/>
              </a:lnSpc>
              <a:defRPr/>
            </a:pPr>
            <a:r>
              <a:rPr kumimoji="1" lang="ja-JP" altLang="en-US" sz="1100" dirty="0">
                <a:solidFill>
                  <a:prstClr val="black"/>
                </a:solidFill>
                <a:latin typeface="メイリオ" panose="020B0604030504040204" pitchFamily="50" charset="-128"/>
              </a:rPr>
              <a:t>　 </a:t>
            </a:r>
            <a:r>
              <a:rPr kumimoji="1" lang="ja-JP" altLang="en-US" sz="1100" dirty="0" smtClean="0">
                <a:solidFill>
                  <a:prstClr val="black"/>
                </a:solidFill>
                <a:latin typeface="メイリオ" panose="020B0604030504040204" pitchFamily="50" charset="-128"/>
              </a:rPr>
              <a:t> ２７５時間－１９５時間  ＝　</a:t>
            </a:r>
            <a:r>
              <a:rPr kumimoji="1" lang="ja-JP" altLang="en-US" sz="1100" u="sng" dirty="0" smtClean="0">
                <a:solidFill>
                  <a:prstClr val="black"/>
                </a:solidFill>
                <a:latin typeface="メイリオ" panose="020B0604030504040204" pitchFamily="50" charset="-128"/>
              </a:rPr>
              <a:t>８０時間</a:t>
            </a:r>
            <a:endParaRPr kumimoji="1" lang="en-US" altLang="ja-JP" sz="1100" u="sng" dirty="0">
              <a:solidFill>
                <a:prstClr val="black"/>
              </a:solidFill>
              <a:latin typeface="メイリオ" panose="020B0604030504040204" pitchFamily="50" charset="-128"/>
            </a:endParaRPr>
          </a:p>
          <a:p>
            <a:pPr defTabSz="957816">
              <a:lnSpc>
                <a:spcPts val="1300"/>
              </a:lnSpc>
              <a:defRPr/>
            </a:pPr>
            <a:r>
              <a:rPr kumimoji="1" lang="ja-JP" altLang="en-US" sz="1100" dirty="0" smtClean="0">
                <a:solidFill>
                  <a:prstClr val="black"/>
                </a:solidFill>
                <a:latin typeface="メイリオ" panose="020B0604030504040204" pitchFamily="50" charset="-128"/>
              </a:rPr>
              <a:t>    　  </a:t>
            </a:r>
            <a:endParaRPr kumimoji="1" lang="en-US" altLang="ja-JP" sz="1100" dirty="0" smtClean="0">
              <a:solidFill>
                <a:prstClr val="black"/>
              </a:solidFill>
              <a:latin typeface="メイリオ" panose="020B0604030504040204" pitchFamily="50" charset="-128"/>
            </a:endParaRPr>
          </a:p>
          <a:p>
            <a:pPr defTabSz="957816">
              <a:lnSpc>
                <a:spcPts val="1300"/>
              </a:lnSpc>
              <a:defRPr/>
            </a:pPr>
            <a:r>
              <a:rPr kumimoji="1" lang="ja-JP" altLang="en-US" sz="1100" kern="0" dirty="0">
                <a:solidFill>
                  <a:prstClr val="black"/>
                </a:solidFill>
                <a:latin typeface="メイリオ" panose="020B0604030504040204" pitchFamily="50" charset="-128"/>
              </a:rPr>
              <a:t>　 </a:t>
            </a:r>
            <a:r>
              <a:rPr kumimoji="1" lang="ja-JP" altLang="en-US" sz="1100" kern="0" dirty="0" smtClean="0">
                <a:solidFill>
                  <a:prstClr val="black"/>
                </a:solidFill>
                <a:latin typeface="メイリオ" panose="020B0604030504040204" pitchFamily="50" charset="-128"/>
              </a:rPr>
              <a:t> </a:t>
            </a:r>
            <a:r>
              <a:rPr kumimoji="1" lang="en-US" altLang="ja-JP" sz="1100" kern="0" dirty="0" smtClean="0">
                <a:solidFill>
                  <a:prstClr val="black"/>
                </a:solidFill>
                <a:latin typeface="メイリオ" panose="020B0604030504040204" pitchFamily="50" charset="-128"/>
              </a:rPr>
              <a:t>※</a:t>
            </a:r>
            <a:r>
              <a:rPr kumimoji="1" lang="ja-JP" altLang="en-US" sz="1100" dirty="0">
                <a:solidFill>
                  <a:prstClr val="black"/>
                </a:solidFill>
                <a:latin typeface="メイリオ" panose="020B0604030504040204" pitchFamily="50" charset="-128"/>
              </a:rPr>
              <a:t>この計算は、事業場ごとの所定労働時間や休憩時間の違いや、</a:t>
            </a:r>
            <a:endParaRPr kumimoji="1" lang="en-US" altLang="ja-JP" sz="1100" dirty="0">
              <a:solidFill>
                <a:prstClr val="black"/>
              </a:solidFill>
              <a:latin typeface="メイリオ" panose="020B0604030504040204" pitchFamily="50" charset="-128"/>
            </a:endParaRPr>
          </a:p>
          <a:p>
            <a:pPr defTabSz="957816">
              <a:lnSpc>
                <a:spcPts val="1300"/>
              </a:lnSpc>
              <a:defRPr/>
            </a:pPr>
            <a:r>
              <a:rPr kumimoji="1" lang="en-US" altLang="ja-JP" sz="1100" dirty="0" smtClean="0">
                <a:solidFill>
                  <a:prstClr val="black"/>
                </a:solidFill>
                <a:latin typeface="メイリオ" panose="020B0604030504040204" pitchFamily="50" charset="-128"/>
              </a:rPr>
              <a:t>        </a:t>
            </a:r>
            <a:r>
              <a:rPr kumimoji="1" lang="ja-JP" altLang="en-US" sz="1100" dirty="0" smtClean="0">
                <a:solidFill>
                  <a:prstClr val="black"/>
                </a:solidFill>
                <a:latin typeface="メイリオ" panose="020B0604030504040204" pitchFamily="50" charset="-128"/>
              </a:rPr>
              <a:t>月の日数の違いを考慮していないため、あくまでも「目安」である。</a:t>
            </a:r>
            <a:endParaRPr kumimoji="1" lang="en-US" altLang="ja-JP" sz="1100" dirty="0" smtClean="0">
              <a:solidFill>
                <a:prstClr val="black"/>
              </a:solidFill>
              <a:latin typeface="メイリオ" panose="020B0604030504040204" pitchFamily="50" charset="-128"/>
            </a:endParaRPr>
          </a:p>
        </p:txBody>
      </p:sp>
      <p:sp>
        <p:nvSpPr>
          <p:cNvPr id="8" name="角丸四角形 7">
            <a:extLst>
              <a:ext uri="{FF2B5EF4-FFF2-40B4-BE49-F238E27FC236}">
                <a16:creationId xmlns:a16="http://schemas.microsoft.com/office/drawing/2014/main" id="{053B0485-00BC-3E4F-B797-35CB015D43DD}"/>
              </a:ext>
            </a:extLst>
          </p:cNvPr>
          <p:cNvSpPr/>
          <p:nvPr/>
        </p:nvSpPr>
        <p:spPr>
          <a:xfrm>
            <a:off x="67887" y="878037"/>
            <a:ext cx="979713" cy="252000"/>
          </a:xfrm>
          <a:prstGeom prst="roundRect">
            <a:avLst>
              <a:gd name="adj" fmla="val 0"/>
            </a:avLst>
          </a:prstGeom>
          <a:solidFill>
            <a:schemeClr val="accent1"/>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lang="ja-JP" altLang="en-US" sz="1400" b="1" spc="239" dirty="0">
                <a:solidFill>
                  <a:srgbClr val="FFFFFF"/>
                </a:solidFill>
                <a:latin typeface="メイリオ"/>
                <a:ea typeface="メイリオ"/>
                <a:cs typeface="Noto Sans CJK JP DemiLight" charset="-128"/>
              </a:rPr>
              <a:t>現行</a:t>
            </a:r>
            <a:endParaRPr kumimoji="0" lang="ja-JP" altLang="en-US" sz="14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10" name="正方形/長方形 9">
            <a:extLst>
              <a:ext uri="{FF2B5EF4-FFF2-40B4-BE49-F238E27FC236}">
                <a16:creationId xmlns:a16="http://schemas.microsoft.com/office/drawing/2014/main" id="{A889522F-FA51-F14C-BAA2-ADEAB79DDF80}"/>
              </a:ext>
            </a:extLst>
          </p:cNvPr>
          <p:cNvSpPr/>
          <p:nvPr/>
        </p:nvSpPr>
        <p:spPr>
          <a:xfrm flipV="1">
            <a:off x="67886" y="1136437"/>
            <a:ext cx="4544783" cy="3403546"/>
          </a:xfrm>
          <a:prstGeom prst="rect">
            <a:avLst/>
          </a:prstGeom>
          <a:solidFill>
            <a:srgbClr val="E7ECF9"/>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1" name="テキスト ボックス 10"/>
          <p:cNvSpPr txBox="1"/>
          <p:nvPr/>
        </p:nvSpPr>
        <p:spPr>
          <a:xfrm>
            <a:off x="15524" y="1357057"/>
            <a:ext cx="4649508" cy="2332946"/>
          </a:xfrm>
          <a:prstGeom prst="rect">
            <a:avLst/>
          </a:prstGeom>
          <a:noFill/>
        </p:spPr>
        <p:txBody>
          <a:bodyPr wrap="square" rtlCol="0">
            <a:spAutoFit/>
          </a:bodyPr>
          <a:lstStyle/>
          <a:p>
            <a:pPr lvl="0" defTabSz="457200">
              <a:lnSpc>
                <a:spcPct val="130000"/>
              </a:lnSpc>
              <a:buClr>
                <a:srgbClr val="66BAB7"/>
              </a:buClr>
              <a:defRPr/>
            </a:pPr>
            <a:r>
              <a:rPr kumimoji="0" lang="ja-JP" altLang="en-US" sz="1400" kern="0" dirty="0">
                <a:solidFill>
                  <a:prstClr val="black"/>
                </a:solidFill>
                <a:latin typeface="游ゴシック" panose="020B0400000000000000" pitchFamily="50" charset="-128"/>
                <a:ea typeface="游ゴシック" panose="020B0400000000000000" pitchFamily="50" charset="-128"/>
              </a:rPr>
              <a:t>▸　</a:t>
            </a:r>
            <a:r>
              <a:rPr kumimoji="0" lang="ja-JP" altLang="en-US" sz="1400" kern="0" dirty="0" smtClean="0">
                <a:solidFill>
                  <a:prstClr val="black"/>
                </a:solidFill>
                <a:latin typeface="游ゴシック" panose="020B0400000000000000" pitchFamily="50" charset="-128"/>
                <a:ea typeface="游ゴシック" panose="020B0400000000000000" pitchFamily="50" charset="-128"/>
              </a:rPr>
              <a:t>拘束</a:t>
            </a:r>
            <a:r>
              <a:rPr kumimoji="0" lang="ja-JP" altLang="en-US" sz="1400" kern="0" dirty="0">
                <a:solidFill>
                  <a:prstClr val="black"/>
                </a:solidFill>
                <a:latin typeface="游ゴシック" panose="020B0400000000000000" pitchFamily="50" charset="-128"/>
                <a:ea typeface="游ゴシック" panose="020B0400000000000000" pitchFamily="50" charset="-128"/>
              </a:rPr>
              <a:t>時間は</a:t>
            </a:r>
            <a:r>
              <a:rPr kumimoji="0" lang="ja-JP" altLang="en-US" sz="1400" kern="0" dirty="0" smtClean="0">
                <a:solidFill>
                  <a:prstClr val="black"/>
                </a:solidFill>
                <a:latin typeface="游ゴシック" panose="020B0400000000000000" pitchFamily="50" charset="-128"/>
                <a:ea typeface="游ゴシック" panose="020B0400000000000000" pitchFamily="50" charset="-128"/>
              </a:rPr>
              <a:t>、１か月について</a:t>
            </a:r>
            <a:r>
              <a:rPr kumimoji="0" lang="ja-JP" altLang="en-US" sz="1400" u="sng" kern="0" dirty="0" smtClean="0">
                <a:solidFill>
                  <a:prstClr val="black"/>
                </a:solidFill>
                <a:latin typeface="游ゴシック" panose="020B0400000000000000" pitchFamily="50" charset="-128"/>
                <a:ea typeface="游ゴシック" panose="020B0400000000000000" pitchFamily="50" charset="-128"/>
              </a:rPr>
              <a:t>２９３時間</a:t>
            </a:r>
            <a:r>
              <a:rPr kumimoji="0" lang="ja-JP" altLang="en-US" sz="1400" kern="0" dirty="0">
                <a:solidFill>
                  <a:prstClr val="black"/>
                </a:solidFill>
                <a:latin typeface="游ゴシック" panose="020B0400000000000000" pitchFamily="50" charset="-128"/>
                <a:ea typeface="游ゴシック" panose="020B0400000000000000" pitchFamily="50" charset="-128"/>
              </a:rPr>
              <a:t>を</a:t>
            </a:r>
            <a:r>
              <a:rPr kumimoji="0" lang="ja-JP" altLang="en-US" sz="1400" kern="0" dirty="0" smtClean="0">
                <a:solidFill>
                  <a:prstClr val="black"/>
                </a:solidFill>
                <a:latin typeface="游ゴシック" panose="020B0400000000000000" pitchFamily="50" charset="-128"/>
                <a:ea typeface="游ゴシック" panose="020B0400000000000000" pitchFamily="50" charset="-128"/>
              </a:rPr>
              <a:t>超えな</a:t>
            </a:r>
            <a:endParaRPr kumimoji="0" lang="en-US" altLang="ja-JP" sz="1400" kern="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en-US" altLang="ja-JP" sz="1400" kern="0" dirty="0">
                <a:solidFill>
                  <a:prstClr val="black"/>
                </a:solidFill>
                <a:latin typeface="游ゴシック" panose="020B0400000000000000" pitchFamily="50" charset="-128"/>
                <a:ea typeface="游ゴシック" panose="020B0400000000000000" pitchFamily="50" charset="-128"/>
              </a:rPr>
              <a:t> </a:t>
            </a:r>
            <a:r>
              <a:rPr kumimoji="0" lang="en-US" altLang="ja-JP" sz="1400" kern="0" dirty="0" smtClean="0">
                <a:solidFill>
                  <a:prstClr val="black"/>
                </a:solidFill>
                <a:latin typeface="游ゴシック" panose="020B0400000000000000" pitchFamily="50" charset="-128"/>
                <a:ea typeface="游ゴシック" panose="020B0400000000000000" pitchFamily="50" charset="-128"/>
              </a:rPr>
              <a:t>    </a:t>
            </a:r>
            <a:r>
              <a:rPr kumimoji="0" lang="ja-JP" altLang="en-US" sz="1400" kern="0" dirty="0" smtClean="0">
                <a:solidFill>
                  <a:prstClr val="black"/>
                </a:solidFill>
                <a:latin typeface="游ゴシック" panose="020B0400000000000000" pitchFamily="50" charset="-128"/>
                <a:ea typeface="游ゴシック" panose="020B0400000000000000" pitchFamily="50" charset="-128"/>
              </a:rPr>
              <a:t>いものとする。</a:t>
            </a:r>
            <a:endParaRPr kumimoji="0" lang="en-US" altLang="ja-JP" sz="1400" kern="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endParaRPr kumimoji="0" lang="en-US" altLang="ja-JP" sz="1400" kern="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endParaRPr kumimoji="0" lang="en-US" altLang="ja-JP" sz="1400" kern="0" dirty="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kern="0" dirty="0">
                <a:solidFill>
                  <a:prstClr val="black"/>
                </a:solidFill>
                <a:latin typeface="游ゴシック" panose="020B0400000000000000" pitchFamily="50" charset="-128"/>
                <a:ea typeface="游ゴシック" panose="020B0400000000000000" pitchFamily="50" charset="-128"/>
              </a:rPr>
              <a:t>▸　ただし、労使</a:t>
            </a:r>
            <a:r>
              <a:rPr kumimoji="0" lang="ja-JP" altLang="en-US" sz="1400" kern="0" dirty="0" smtClean="0">
                <a:solidFill>
                  <a:prstClr val="black"/>
                </a:solidFill>
                <a:latin typeface="游ゴシック" panose="020B0400000000000000" pitchFamily="50" charset="-128"/>
                <a:ea typeface="游ゴシック" panose="020B0400000000000000" pitchFamily="50" charset="-128"/>
              </a:rPr>
              <a:t>協定があるときは、１年のうち６か月</a:t>
            </a:r>
            <a:endParaRPr kumimoji="0" lang="en-US" altLang="ja-JP" sz="1400" kern="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kern="0" dirty="0" smtClean="0">
                <a:solidFill>
                  <a:prstClr val="black"/>
                </a:solidFill>
                <a:latin typeface="游ゴシック" panose="020B0400000000000000" pitchFamily="50" charset="-128"/>
                <a:ea typeface="游ゴシック" panose="020B0400000000000000" pitchFamily="50" charset="-128"/>
              </a:rPr>
              <a:t>　  まで</a:t>
            </a:r>
            <a:r>
              <a:rPr kumimoji="0" lang="ja-JP" altLang="en-US" sz="1400" kern="0" dirty="0">
                <a:solidFill>
                  <a:prstClr val="black"/>
                </a:solidFill>
                <a:latin typeface="游ゴシック" panose="020B0400000000000000" pitchFamily="50" charset="-128"/>
                <a:ea typeface="游ゴシック" panose="020B0400000000000000" pitchFamily="50" charset="-128"/>
              </a:rPr>
              <a:t>は</a:t>
            </a:r>
            <a:r>
              <a:rPr kumimoji="0" lang="ja-JP" altLang="en-US" sz="1400" kern="0" dirty="0" smtClean="0">
                <a:solidFill>
                  <a:prstClr val="black"/>
                </a:solidFill>
                <a:latin typeface="游ゴシック" panose="020B0400000000000000" pitchFamily="50" charset="-128"/>
                <a:ea typeface="游ゴシック" panose="020B0400000000000000" pitchFamily="50" charset="-128"/>
              </a:rPr>
              <a:t>、１年間についての</a:t>
            </a:r>
            <a:r>
              <a:rPr kumimoji="0" lang="ja-JP" altLang="en-US" sz="1400" kern="0" dirty="0">
                <a:solidFill>
                  <a:prstClr val="black"/>
                </a:solidFill>
                <a:latin typeface="游ゴシック" panose="020B0400000000000000" pitchFamily="50" charset="-128"/>
                <a:ea typeface="游ゴシック" panose="020B0400000000000000" pitchFamily="50" charset="-128"/>
              </a:rPr>
              <a:t>総拘束時間が</a:t>
            </a:r>
            <a:r>
              <a:rPr kumimoji="0" lang="ja-JP" altLang="en-US" sz="1400" u="sng" kern="0" dirty="0">
                <a:solidFill>
                  <a:prstClr val="black"/>
                </a:solidFill>
                <a:latin typeface="游ゴシック" panose="020B0400000000000000" pitchFamily="50" charset="-128"/>
                <a:ea typeface="游ゴシック" panose="020B0400000000000000" pitchFamily="50" charset="-128"/>
              </a:rPr>
              <a:t>３</a:t>
            </a:r>
            <a:r>
              <a:rPr kumimoji="0" lang="en-US" altLang="ja-JP" sz="1400" u="sng" kern="0" dirty="0">
                <a:solidFill>
                  <a:prstClr val="black"/>
                </a:solidFill>
                <a:latin typeface="游ゴシック" panose="020B0400000000000000" pitchFamily="50" charset="-128"/>
                <a:ea typeface="游ゴシック" panose="020B0400000000000000" pitchFamily="50" charset="-128"/>
              </a:rPr>
              <a:t>,</a:t>
            </a:r>
            <a:r>
              <a:rPr kumimoji="0" lang="ja-JP" altLang="en-US" sz="1400" u="sng" kern="0" dirty="0" smtClean="0">
                <a:solidFill>
                  <a:prstClr val="black"/>
                </a:solidFill>
                <a:latin typeface="游ゴシック" panose="020B0400000000000000" pitchFamily="50" charset="-128"/>
                <a:ea typeface="游ゴシック" panose="020B0400000000000000" pitchFamily="50" charset="-128"/>
              </a:rPr>
              <a:t>５１６時</a:t>
            </a:r>
            <a:endParaRPr kumimoji="0" lang="en-US" altLang="ja-JP" sz="1400" u="sng" kern="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kern="0" dirty="0" smtClean="0">
                <a:solidFill>
                  <a:prstClr val="black"/>
                </a:solidFill>
                <a:latin typeface="游ゴシック" panose="020B0400000000000000" pitchFamily="50" charset="-128"/>
                <a:ea typeface="游ゴシック" panose="020B0400000000000000" pitchFamily="50" charset="-128"/>
              </a:rPr>
              <a:t>　  </a:t>
            </a:r>
            <a:r>
              <a:rPr kumimoji="0" lang="ja-JP" altLang="en-US" sz="1400" u="sng" kern="0" dirty="0" smtClean="0">
                <a:solidFill>
                  <a:prstClr val="black"/>
                </a:solidFill>
                <a:latin typeface="游ゴシック" panose="020B0400000000000000" pitchFamily="50" charset="-128"/>
                <a:ea typeface="游ゴシック" panose="020B0400000000000000" pitchFamily="50" charset="-128"/>
              </a:rPr>
              <a:t>間</a:t>
            </a:r>
            <a:r>
              <a:rPr kumimoji="0" lang="ja-JP" altLang="en-US" sz="1400" kern="0" dirty="0">
                <a:solidFill>
                  <a:prstClr val="black"/>
                </a:solidFill>
                <a:latin typeface="游ゴシック" panose="020B0400000000000000" pitchFamily="50" charset="-128"/>
                <a:ea typeface="游ゴシック" panose="020B0400000000000000" pitchFamily="50" charset="-128"/>
              </a:rPr>
              <a:t>を超えない範囲内に</a:t>
            </a:r>
            <a:r>
              <a:rPr kumimoji="0" lang="ja-JP" altLang="en-US" sz="1400" kern="0" dirty="0" smtClean="0">
                <a:solidFill>
                  <a:prstClr val="black"/>
                </a:solidFill>
                <a:latin typeface="游ゴシック" panose="020B0400000000000000" pitchFamily="50" charset="-128"/>
                <a:ea typeface="游ゴシック" panose="020B0400000000000000" pitchFamily="50" charset="-128"/>
              </a:rPr>
              <a:t>おいて、１か月</a:t>
            </a:r>
            <a:r>
              <a:rPr kumimoji="0" lang="ja-JP" altLang="en-US" sz="1400" kern="0" dirty="0">
                <a:solidFill>
                  <a:prstClr val="black"/>
                </a:solidFill>
                <a:latin typeface="游ゴシック" panose="020B0400000000000000" pitchFamily="50" charset="-128"/>
                <a:ea typeface="游ゴシック" panose="020B0400000000000000" pitchFamily="50" charset="-128"/>
              </a:rPr>
              <a:t>の拘束時間</a:t>
            </a:r>
            <a:r>
              <a:rPr kumimoji="0" lang="ja-JP" altLang="en-US" sz="1400" kern="0" dirty="0" smtClean="0">
                <a:solidFill>
                  <a:prstClr val="black"/>
                </a:solidFill>
                <a:latin typeface="游ゴシック" panose="020B0400000000000000" pitchFamily="50" charset="-128"/>
                <a:ea typeface="游ゴシック" panose="020B0400000000000000" pitchFamily="50" charset="-128"/>
              </a:rPr>
              <a:t>を</a:t>
            </a:r>
            <a:endParaRPr kumimoji="0" lang="en-US" altLang="ja-JP" sz="1400" kern="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en-US" altLang="ja-JP" sz="1400" kern="0" dirty="0">
                <a:solidFill>
                  <a:prstClr val="black"/>
                </a:solidFill>
                <a:latin typeface="游ゴシック" panose="020B0400000000000000" pitchFamily="50" charset="-128"/>
                <a:ea typeface="游ゴシック" panose="020B0400000000000000" pitchFamily="50" charset="-128"/>
              </a:rPr>
              <a:t> </a:t>
            </a:r>
            <a:r>
              <a:rPr kumimoji="0" lang="en-US" altLang="ja-JP" sz="1400" kern="0" dirty="0" smtClean="0">
                <a:solidFill>
                  <a:prstClr val="black"/>
                </a:solidFill>
                <a:latin typeface="游ゴシック" panose="020B0400000000000000" pitchFamily="50" charset="-128"/>
                <a:ea typeface="游ゴシック" panose="020B0400000000000000" pitchFamily="50" charset="-128"/>
              </a:rPr>
              <a:t>    </a:t>
            </a:r>
            <a:r>
              <a:rPr kumimoji="0" lang="ja-JP" altLang="en-US" sz="1400" u="sng" kern="0" dirty="0" smtClean="0">
                <a:solidFill>
                  <a:prstClr val="black"/>
                </a:solidFill>
                <a:latin typeface="游ゴシック" panose="020B0400000000000000" pitchFamily="50" charset="-128"/>
                <a:ea typeface="游ゴシック" panose="020B0400000000000000" pitchFamily="50" charset="-128"/>
              </a:rPr>
              <a:t>３２０時間</a:t>
            </a:r>
            <a:r>
              <a:rPr kumimoji="0" lang="ja-JP" altLang="en-US" sz="1400" kern="0" dirty="0">
                <a:solidFill>
                  <a:prstClr val="black"/>
                </a:solidFill>
                <a:latin typeface="游ゴシック" panose="020B0400000000000000" pitchFamily="50" charset="-128"/>
                <a:ea typeface="游ゴシック" panose="020B0400000000000000" pitchFamily="50" charset="-128"/>
              </a:rPr>
              <a:t>まで延長</a:t>
            </a:r>
            <a:r>
              <a:rPr kumimoji="0" lang="ja-JP" altLang="en-US" sz="1400" kern="0" dirty="0" smtClean="0">
                <a:solidFill>
                  <a:prstClr val="black"/>
                </a:solidFill>
                <a:latin typeface="游ゴシック" panose="020B0400000000000000" pitchFamily="50" charset="-128"/>
                <a:ea typeface="游ゴシック" panose="020B0400000000000000" pitchFamily="50" charset="-128"/>
              </a:rPr>
              <a:t>すること</a:t>
            </a:r>
            <a:r>
              <a:rPr kumimoji="0" lang="ja-JP" altLang="en-US" sz="1400" kern="0" dirty="0">
                <a:solidFill>
                  <a:prstClr val="black"/>
                </a:solidFill>
                <a:latin typeface="游ゴシック" panose="020B0400000000000000" pitchFamily="50" charset="-128"/>
                <a:ea typeface="游ゴシック" panose="020B0400000000000000" pitchFamily="50" charset="-128"/>
              </a:rPr>
              <a:t>ができる。</a:t>
            </a:r>
            <a:endParaRPr kumimoji="0" lang="en-US" altLang="ja-JP" sz="1400" kern="0" dirty="0">
              <a:solidFill>
                <a:prstClr val="black"/>
              </a:solidFill>
              <a:latin typeface="游ゴシック" panose="020B0400000000000000" pitchFamily="50" charset="-128"/>
              <a:ea typeface="游ゴシック" panose="020B0400000000000000" pitchFamily="50" charset="-128"/>
            </a:endParaRPr>
          </a:p>
        </p:txBody>
      </p:sp>
      <p:sp>
        <p:nvSpPr>
          <p:cNvPr id="14" name="角丸四角形 13">
            <a:extLst>
              <a:ext uri="{FF2B5EF4-FFF2-40B4-BE49-F238E27FC236}">
                <a16:creationId xmlns:a16="http://schemas.microsoft.com/office/drawing/2014/main" id="{053B0485-00BC-3E4F-B797-35CB015D43DD}"/>
              </a:ext>
            </a:extLst>
          </p:cNvPr>
          <p:cNvSpPr/>
          <p:nvPr/>
        </p:nvSpPr>
        <p:spPr>
          <a:xfrm>
            <a:off x="4804392" y="870583"/>
            <a:ext cx="1139208" cy="252000"/>
          </a:xfrm>
          <a:prstGeom prst="roundRect">
            <a:avLst>
              <a:gd name="adj" fmla="val 0"/>
            </a:avLst>
          </a:prstGeom>
          <a:solidFill>
            <a:schemeClr val="accent2"/>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dirty="0" smtClean="0">
                <a:ln>
                  <a:noFill/>
                </a:ln>
                <a:solidFill>
                  <a:srgbClr val="FFFFFF"/>
                </a:solidFill>
                <a:effectLst/>
                <a:uLnTx/>
                <a:uFillTx/>
                <a:latin typeface="メイリオ"/>
                <a:ea typeface="メイリオ"/>
                <a:cs typeface="Noto Sans CJK JP DemiLight" charset="-128"/>
              </a:rPr>
              <a:t>改正後</a:t>
            </a:r>
            <a:endParaRPr kumimoji="0" lang="ja-JP" altLang="en-US" sz="14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20" name="正方形/長方形 19">
            <a:extLst>
              <a:ext uri="{FF2B5EF4-FFF2-40B4-BE49-F238E27FC236}">
                <a16:creationId xmlns:a16="http://schemas.microsoft.com/office/drawing/2014/main" id="{A889522F-FA51-F14C-BAA2-ADEAB79DDF80}"/>
              </a:ext>
            </a:extLst>
          </p:cNvPr>
          <p:cNvSpPr/>
          <p:nvPr/>
        </p:nvSpPr>
        <p:spPr>
          <a:xfrm>
            <a:off x="4804392" y="1122583"/>
            <a:ext cx="4896000" cy="3417401"/>
          </a:xfrm>
          <a:prstGeom prst="rect">
            <a:avLst/>
          </a:prstGeom>
          <a:solidFill>
            <a:srgbClr val="FCE8EB"/>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21" name="テキスト ボックス 20"/>
          <p:cNvSpPr txBox="1"/>
          <p:nvPr/>
        </p:nvSpPr>
        <p:spPr>
          <a:xfrm>
            <a:off x="4717901" y="1130037"/>
            <a:ext cx="902811" cy="336823"/>
          </a:xfrm>
          <a:prstGeom prst="rect">
            <a:avLst/>
          </a:prstGeom>
          <a:noFill/>
        </p:spPr>
        <p:txBody>
          <a:bodyPr wrap="none" rtlCol="0">
            <a:spAutoFit/>
          </a:bodyPr>
          <a:lstStyle/>
          <a:p>
            <a:pPr algn="l">
              <a:lnSpc>
                <a:spcPct val="120000"/>
              </a:lnSpc>
              <a:spcAft>
                <a:spcPts val="600"/>
              </a:spcAft>
              <a:buClr>
                <a:schemeClr val="tx2"/>
              </a:buClr>
            </a:pPr>
            <a:r>
              <a:rPr kumimoji="1" lang="en-US" altLang="ja-JP" sz="1400" b="1" dirty="0" smtClean="0">
                <a:latin typeface="游ゴシック" panose="020B0400000000000000" pitchFamily="50" charset="-128"/>
                <a:ea typeface="游ゴシック" panose="020B0400000000000000" pitchFamily="50" charset="-128"/>
              </a:rPr>
              <a:t>【</a:t>
            </a:r>
            <a:r>
              <a:rPr kumimoji="1" lang="ja-JP" altLang="en-US" sz="1400" b="1" dirty="0" smtClean="0">
                <a:latin typeface="游ゴシック" panose="020B0400000000000000" pitchFamily="50" charset="-128"/>
                <a:ea typeface="游ゴシック" panose="020B0400000000000000" pitchFamily="50" charset="-128"/>
              </a:rPr>
              <a:t>原則</a:t>
            </a:r>
            <a:r>
              <a:rPr kumimoji="1" lang="en-US" altLang="ja-JP" sz="1400" b="1" dirty="0" smtClean="0">
                <a:latin typeface="游ゴシック" panose="020B0400000000000000" pitchFamily="50" charset="-128"/>
                <a:ea typeface="游ゴシック" panose="020B0400000000000000" pitchFamily="50" charset="-128"/>
              </a:rPr>
              <a:t>】</a:t>
            </a:r>
            <a:endParaRPr kumimoji="1" lang="ja-JP" altLang="en-US" sz="1400" b="1" dirty="0" smtClean="0">
              <a:latin typeface="游ゴシック" panose="020B0400000000000000" pitchFamily="50" charset="-128"/>
              <a:ea typeface="游ゴシック" panose="020B0400000000000000" pitchFamily="50" charset="-128"/>
            </a:endParaRPr>
          </a:p>
        </p:txBody>
      </p:sp>
      <p:sp>
        <p:nvSpPr>
          <p:cNvPr id="22" name="テキスト ボックス 21"/>
          <p:cNvSpPr txBox="1"/>
          <p:nvPr/>
        </p:nvSpPr>
        <p:spPr>
          <a:xfrm>
            <a:off x="4821224" y="1357057"/>
            <a:ext cx="4951447" cy="3173176"/>
          </a:xfrm>
          <a:prstGeom prst="rect">
            <a:avLst/>
          </a:prstGeom>
          <a:noFill/>
        </p:spPr>
        <p:txBody>
          <a:bodyPr wrap="square" rtlCol="0">
            <a:spAutoFit/>
          </a:bodyPr>
          <a:lstStyle/>
          <a:p>
            <a:pPr>
              <a:lnSpc>
                <a:spcPct val="130000"/>
              </a:lnSpc>
            </a:pPr>
            <a:r>
              <a:rPr lang="ja-JP" altLang="en-US" sz="1400" dirty="0">
                <a:latin typeface="游ゴシック" panose="020B0400000000000000" pitchFamily="50" charset="-128"/>
                <a:ea typeface="游ゴシック" panose="020B0400000000000000" pitchFamily="50" charset="-128"/>
              </a:rPr>
              <a:t>▸　拘束時間は、年間の総拘束時間が</a:t>
            </a:r>
            <a:r>
              <a:rPr lang="ja-JP" altLang="en-US" sz="1400" u="sng" dirty="0">
                <a:latin typeface="游ゴシック" panose="020B0400000000000000" pitchFamily="50" charset="-128"/>
                <a:ea typeface="游ゴシック" panose="020B0400000000000000" pitchFamily="50" charset="-128"/>
              </a:rPr>
              <a:t>３</a:t>
            </a:r>
            <a:r>
              <a:rPr lang="en-US" altLang="ja-JP" sz="1400" u="sng" dirty="0">
                <a:latin typeface="游ゴシック" panose="020B0400000000000000" pitchFamily="50" charset="-128"/>
                <a:ea typeface="游ゴシック" panose="020B0400000000000000" pitchFamily="50" charset="-128"/>
              </a:rPr>
              <a:t>,</a:t>
            </a:r>
            <a:r>
              <a:rPr lang="ja-JP" altLang="en-US" sz="1400" u="sng" dirty="0">
                <a:latin typeface="游ゴシック" panose="020B0400000000000000" pitchFamily="50" charset="-128"/>
                <a:ea typeface="游ゴシック" panose="020B0400000000000000" pitchFamily="50" charset="-128"/>
              </a:rPr>
              <a:t>３００時間</a:t>
            </a:r>
            <a:r>
              <a:rPr lang="ja-JP" altLang="en-US" sz="1400" dirty="0" smtClean="0">
                <a:latin typeface="游ゴシック" panose="020B0400000000000000" pitchFamily="50" charset="-128"/>
                <a:ea typeface="游ゴシック" panose="020B0400000000000000" pitchFamily="50" charset="-128"/>
              </a:rPr>
              <a:t>、かつ、</a:t>
            </a:r>
            <a:endParaRPr lang="en-US" altLang="ja-JP" sz="1400" dirty="0" smtClean="0">
              <a:latin typeface="游ゴシック" panose="020B0400000000000000" pitchFamily="50" charset="-128"/>
              <a:ea typeface="游ゴシック" panose="020B0400000000000000" pitchFamily="50" charset="-128"/>
            </a:endParaRPr>
          </a:p>
          <a:p>
            <a:pPr>
              <a:lnSpc>
                <a:spcPct val="130000"/>
              </a:lnSpc>
            </a:pPr>
            <a:r>
              <a:rPr lang="en-US" altLang="ja-JP" sz="1400" dirty="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１か月</a:t>
            </a:r>
            <a:r>
              <a:rPr lang="ja-JP" altLang="en-US" sz="1400" dirty="0">
                <a:latin typeface="游ゴシック" panose="020B0400000000000000" pitchFamily="50" charset="-128"/>
                <a:ea typeface="游ゴシック" panose="020B0400000000000000" pitchFamily="50" charset="-128"/>
              </a:rPr>
              <a:t>の拘束時間が</a:t>
            </a:r>
            <a:r>
              <a:rPr lang="ja-JP" altLang="en-US" sz="1400" u="sng" dirty="0" smtClean="0">
                <a:latin typeface="游ゴシック" panose="020B0400000000000000" pitchFamily="50" charset="-128"/>
                <a:ea typeface="游ゴシック" panose="020B0400000000000000" pitchFamily="50" charset="-128"/>
              </a:rPr>
              <a:t>２８４時間</a:t>
            </a:r>
            <a:r>
              <a:rPr lang="ja-JP" altLang="en-US" sz="1400" dirty="0">
                <a:latin typeface="游ゴシック" panose="020B0400000000000000" pitchFamily="50" charset="-128"/>
                <a:ea typeface="游ゴシック" panose="020B0400000000000000" pitchFamily="50" charset="-128"/>
              </a:rPr>
              <a:t>を</a:t>
            </a:r>
            <a:r>
              <a:rPr lang="ja-JP" altLang="en-US" sz="1400" dirty="0" smtClean="0">
                <a:latin typeface="游ゴシック" panose="020B0400000000000000" pitchFamily="50" charset="-128"/>
                <a:ea typeface="游ゴシック" panose="020B0400000000000000" pitchFamily="50" charset="-128"/>
              </a:rPr>
              <a:t>超えない</a:t>
            </a:r>
            <a:r>
              <a:rPr lang="ja-JP" altLang="en-US" sz="1400" dirty="0">
                <a:latin typeface="游ゴシック" panose="020B0400000000000000" pitchFamily="50" charset="-128"/>
                <a:ea typeface="游ゴシック" panose="020B0400000000000000" pitchFamily="50" charset="-128"/>
              </a:rPr>
              <a:t>ものとする。</a:t>
            </a:r>
            <a:endParaRPr lang="en-US" altLang="ja-JP" sz="1400" dirty="0">
              <a:latin typeface="游ゴシック" panose="020B0400000000000000" pitchFamily="50" charset="-128"/>
              <a:ea typeface="游ゴシック" panose="020B0400000000000000" pitchFamily="50" charset="-128"/>
            </a:endParaRPr>
          </a:p>
          <a:p>
            <a:pPr>
              <a:lnSpc>
                <a:spcPct val="130000"/>
              </a:lnSpc>
            </a:pPr>
            <a:endParaRPr lang="en-US" altLang="ja-JP" sz="1400" dirty="0" smtClean="0">
              <a:latin typeface="游ゴシック" panose="020B0400000000000000" pitchFamily="50" charset="-128"/>
              <a:ea typeface="游ゴシック" panose="020B0400000000000000" pitchFamily="50" charset="-128"/>
            </a:endParaRPr>
          </a:p>
          <a:p>
            <a:pPr>
              <a:lnSpc>
                <a:spcPct val="130000"/>
              </a:lnSpc>
            </a:pPr>
            <a:endParaRPr lang="ja-JP" altLang="en-US" sz="1400" dirty="0">
              <a:latin typeface="游ゴシック" panose="020B0400000000000000" pitchFamily="50" charset="-128"/>
              <a:ea typeface="游ゴシック" panose="020B0400000000000000" pitchFamily="50" charset="-128"/>
            </a:endParaRPr>
          </a:p>
          <a:p>
            <a:pPr>
              <a:lnSpc>
                <a:spcPct val="130000"/>
              </a:lnSpc>
            </a:pPr>
            <a:r>
              <a:rPr lang="ja-JP" altLang="en-US" sz="1400" dirty="0">
                <a:latin typeface="游ゴシック" panose="020B0400000000000000" pitchFamily="50" charset="-128"/>
                <a:ea typeface="游ゴシック" panose="020B0400000000000000" pitchFamily="50" charset="-128"/>
              </a:rPr>
              <a:t>▸　ただし、労使協定に</a:t>
            </a:r>
            <a:r>
              <a:rPr lang="ja-JP" altLang="en-US" sz="1400" dirty="0" smtClean="0">
                <a:latin typeface="游ゴシック" panose="020B0400000000000000" pitchFamily="50" charset="-128"/>
                <a:ea typeface="游ゴシック" panose="020B0400000000000000" pitchFamily="50" charset="-128"/>
              </a:rPr>
              <a:t>より、年間</a:t>
            </a:r>
            <a:r>
              <a:rPr lang="ja-JP" altLang="en-US" sz="1400" dirty="0">
                <a:latin typeface="游ゴシック" panose="020B0400000000000000" pitchFamily="50" charset="-128"/>
                <a:ea typeface="游ゴシック" panose="020B0400000000000000" pitchFamily="50" charset="-128"/>
              </a:rPr>
              <a:t>６か月までは、年間の</a:t>
            </a:r>
            <a:r>
              <a:rPr lang="ja-JP" altLang="en-US" sz="1400" dirty="0" smtClean="0">
                <a:latin typeface="游ゴシック" panose="020B0400000000000000" pitchFamily="50" charset="-128"/>
                <a:ea typeface="游ゴシック" panose="020B0400000000000000" pitchFamily="50" charset="-128"/>
              </a:rPr>
              <a:t>総</a:t>
            </a:r>
            <a:endParaRPr lang="en-US" altLang="ja-JP" sz="1400" dirty="0" smtClean="0">
              <a:latin typeface="游ゴシック" panose="020B0400000000000000" pitchFamily="50" charset="-128"/>
              <a:ea typeface="游ゴシック" panose="020B0400000000000000" pitchFamily="50" charset="-128"/>
            </a:endParaRPr>
          </a:p>
          <a:p>
            <a:pPr>
              <a:lnSpc>
                <a:spcPct val="130000"/>
              </a:lnSpc>
            </a:pPr>
            <a:r>
              <a:rPr lang="ja-JP" altLang="en-US" sz="1400" dirty="0" smtClean="0">
                <a:latin typeface="游ゴシック" panose="020B0400000000000000" pitchFamily="50" charset="-128"/>
                <a:ea typeface="游ゴシック" panose="020B0400000000000000" pitchFamily="50" charset="-128"/>
              </a:rPr>
              <a:t>　  拘束</a:t>
            </a:r>
            <a:r>
              <a:rPr lang="ja-JP" altLang="en-US" sz="1400" dirty="0">
                <a:latin typeface="游ゴシック" panose="020B0400000000000000" pitchFamily="50" charset="-128"/>
                <a:ea typeface="游ゴシック" panose="020B0400000000000000" pitchFamily="50" charset="-128"/>
              </a:rPr>
              <a:t>時間が</a:t>
            </a:r>
            <a:r>
              <a:rPr lang="ja-JP" altLang="en-US" sz="1400" u="sng" dirty="0">
                <a:latin typeface="游ゴシック" panose="020B0400000000000000" pitchFamily="50" charset="-128"/>
                <a:ea typeface="游ゴシック" panose="020B0400000000000000" pitchFamily="50" charset="-128"/>
              </a:rPr>
              <a:t>３</a:t>
            </a:r>
            <a:r>
              <a:rPr lang="en-US" altLang="ja-JP" sz="1400" u="sng" dirty="0">
                <a:latin typeface="游ゴシック" panose="020B0400000000000000" pitchFamily="50" charset="-128"/>
                <a:ea typeface="游ゴシック" panose="020B0400000000000000" pitchFamily="50" charset="-128"/>
              </a:rPr>
              <a:t>,</a:t>
            </a:r>
            <a:r>
              <a:rPr lang="ja-JP" altLang="en-US" sz="1400" u="sng" dirty="0">
                <a:latin typeface="游ゴシック" panose="020B0400000000000000" pitchFamily="50" charset="-128"/>
                <a:ea typeface="游ゴシック" panose="020B0400000000000000" pitchFamily="50" charset="-128"/>
              </a:rPr>
              <a:t>４００時間</a:t>
            </a:r>
            <a:r>
              <a:rPr lang="ja-JP" altLang="en-US" sz="1400" dirty="0">
                <a:latin typeface="游ゴシック" panose="020B0400000000000000" pitchFamily="50" charset="-128"/>
                <a:ea typeface="游ゴシック" panose="020B0400000000000000" pitchFamily="50" charset="-128"/>
              </a:rPr>
              <a:t>を</a:t>
            </a:r>
            <a:r>
              <a:rPr lang="ja-JP" altLang="en-US" sz="1400" dirty="0" smtClean="0">
                <a:latin typeface="游ゴシック" panose="020B0400000000000000" pitchFamily="50" charset="-128"/>
                <a:ea typeface="游ゴシック" panose="020B0400000000000000" pitchFamily="50" charset="-128"/>
              </a:rPr>
              <a:t>超えない範囲内</a:t>
            </a:r>
            <a:r>
              <a:rPr lang="ja-JP" altLang="en-US" sz="1400" dirty="0">
                <a:latin typeface="游ゴシック" panose="020B0400000000000000" pitchFamily="50" charset="-128"/>
                <a:ea typeface="游ゴシック" panose="020B0400000000000000" pitchFamily="50" charset="-128"/>
              </a:rPr>
              <a:t>において</a:t>
            </a:r>
            <a:r>
              <a:rPr lang="ja-JP" altLang="en-US" sz="1400" dirty="0" smtClean="0">
                <a:latin typeface="游ゴシック" panose="020B0400000000000000" pitchFamily="50" charset="-128"/>
                <a:ea typeface="游ゴシック" panose="020B0400000000000000" pitchFamily="50" charset="-128"/>
              </a:rPr>
              <a:t>、</a:t>
            </a:r>
            <a:endParaRPr lang="en-US" altLang="ja-JP" sz="1400" dirty="0" smtClean="0">
              <a:latin typeface="游ゴシック" panose="020B0400000000000000" pitchFamily="50" charset="-128"/>
              <a:ea typeface="游ゴシック" panose="020B0400000000000000" pitchFamily="50" charset="-128"/>
            </a:endParaRPr>
          </a:p>
          <a:p>
            <a:pPr>
              <a:lnSpc>
                <a:spcPct val="130000"/>
              </a:lnSpc>
            </a:pPr>
            <a:r>
              <a:rPr lang="en-US" altLang="ja-JP" sz="1400" dirty="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１か月</a:t>
            </a:r>
            <a:r>
              <a:rPr lang="ja-JP" altLang="en-US" sz="1400" dirty="0">
                <a:latin typeface="游ゴシック" panose="020B0400000000000000" pitchFamily="50" charset="-128"/>
                <a:ea typeface="游ゴシック" panose="020B0400000000000000" pitchFamily="50" charset="-128"/>
              </a:rPr>
              <a:t>の拘束時間を</a:t>
            </a:r>
            <a:r>
              <a:rPr lang="ja-JP" altLang="en-US" sz="1400" u="sng" dirty="0" smtClean="0">
                <a:latin typeface="游ゴシック" panose="020B0400000000000000" pitchFamily="50" charset="-128"/>
                <a:ea typeface="游ゴシック" panose="020B0400000000000000" pitchFamily="50" charset="-128"/>
              </a:rPr>
              <a:t>３１０時間</a:t>
            </a:r>
            <a:r>
              <a:rPr lang="ja-JP" altLang="en-US" sz="1400" dirty="0">
                <a:latin typeface="游ゴシック" panose="020B0400000000000000" pitchFamily="50" charset="-128"/>
                <a:ea typeface="游ゴシック" panose="020B0400000000000000" pitchFamily="50" charset="-128"/>
              </a:rPr>
              <a:t>まで延長することが</a:t>
            </a:r>
            <a:r>
              <a:rPr lang="ja-JP" altLang="en-US" sz="1400" dirty="0" smtClean="0">
                <a:latin typeface="游ゴシック" panose="020B0400000000000000" pitchFamily="50" charset="-128"/>
                <a:ea typeface="游ゴシック" panose="020B0400000000000000" pitchFamily="50" charset="-128"/>
              </a:rPr>
              <a:t>でき</a:t>
            </a:r>
            <a:endParaRPr lang="en-US" altLang="ja-JP" sz="1400" dirty="0" smtClean="0">
              <a:latin typeface="游ゴシック" panose="020B0400000000000000" pitchFamily="50" charset="-128"/>
              <a:ea typeface="游ゴシック" panose="020B0400000000000000" pitchFamily="50" charset="-128"/>
            </a:endParaRPr>
          </a:p>
          <a:p>
            <a:pPr>
              <a:lnSpc>
                <a:spcPct val="130000"/>
              </a:lnSpc>
            </a:pPr>
            <a:r>
              <a:rPr lang="en-US" altLang="ja-JP" sz="1400" dirty="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る</a:t>
            </a:r>
            <a:r>
              <a:rPr lang="ja-JP" altLang="en-US" sz="1400" dirty="0">
                <a:latin typeface="游ゴシック" panose="020B0400000000000000" pitchFamily="50" charset="-128"/>
                <a:ea typeface="游ゴシック" panose="020B0400000000000000" pitchFamily="50" charset="-128"/>
              </a:rPr>
              <a:t>ものと</a:t>
            </a:r>
            <a:r>
              <a:rPr lang="ja-JP" altLang="en-US" sz="1400" dirty="0" smtClean="0">
                <a:latin typeface="游ゴシック" panose="020B0400000000000000" pitchFamily="50" charset="-128"/>
                <a:ea typeface="游ゴシック" panose="020B0400000000000000" pitchFamily="50" charset="-128"/>
              </a:rPr>
              <a:t>する。この</a:t>
            </a:r>
            <a:r>
              <a:rPr lang="ja-JP" altLang="en-US" sz="1400" dirty="0">
                <a:latin typeface="游ゴシック" panose="020B0400000000000000" pitchFamily="50" charset="-128"/>
                <a:ea typeface="游ゴシック" panose="020B0400000000000000" pitchFamily="50" charset="-128"/>
              </a:rPr>
              <a:t>場合に</a:t>
            </a:r>
            <a:r>
              <a:rPr lang="ja-JP" altLang="en-US" sz="1400" dirty="0" smtClean="0">
                <a:latin typeface="游ゴシック" panose="020B0400000000000000" pitchFamily="50" charset="-128"/>
                <a:ea typeface="游ゴシック" panose="020B0400000000000000" pitchFamily="50" charset="-128"/>
              </a:rPr>
              <a:t>おいて、１か月</a:t>
            </a:r>
            <a:r>
              <a:rPr lang="ja-JP" altLang="en-US" sz="1400" dirty="0">
                <a:latin typeface="游ゴシック" panose="020B0400000000000000" pitchFamily="50" charset="-128"/>
                <a:ea typeface="游ゴシック" panose="020B0400000000000000" pitchFamily="50" charset="-128"/>
              </a:rPr>
              <a:t>の拘束時間</a:t>
            </a:r>
            <a:r>
              <a:rPr lang="ja-JP" altLang="en-US" sz="1400" dirty="0" smtClean="0">
                <a:latin typeface="游ゴシック" panose="020B0400000000000000" pitchFamily="50" charset="-128"/>
                <a:ea typeface="游ゴシック" panose="020B0400000000000000" pitchFamily="50" charset="-128"/>
              </a:rPr>
              <a:t>が</a:t>
            </a:r>
            <a:endParaRPr lang="en-US" altLang="ja-JP" sz="1400" dirty="0" smtClean="0">
              <a:latin typeface="游ゴシック" panose="020B0400000000000000" pitchFamily="50" charset="-128"/>
              <a:ea typeface="游ゴシック" panose="020B0400000000000000" pitchFamily="50" charset="-128"/>
            </a:endParaRPr>
          </a:p>
          <a:p>
            <a:pPr>
              <a:lnSpc>
                <a:spcPct val="130000"/>
              </a:lnSpc>
            </a:pPr>
            <a:r>
              <a:rPr lang="ja-JP" altLang="en-US" sz="1400" dirty="0" smtClean="0">
                <a:latin typeface="游ゴシック" panose="020B0400000000000000" pitchFamily="50" charset="-128"/>
                <a:ea typeface="游ゴシック" panose="020B0400000000000000" pitchFamily="50" charset="-128"/>
              </a:rPr>
              <a:t>　 </a:t>
            </a:r>
            <a:r>
              <a:rPr lang="ja-JP" altLang="en-US" sz="1400" u="sng" dirty="0" smtClean="0">
                <a:latin typeface="游ゴシック" panose="020B0400000000000000" pitchFamily="50" charset="-128"/>
                <a:ea typeface="游ゴシック" panose="020B0400000000000000" pitchFamily="50" charset="-128"/>
              </a:rPr>
              <a:t>２８４時間</a:t>
            </a:r>
            <a:r>
              <a:rPr lang="ja-JP" altLang="en-US" sz="1400" u="sng" dirty="0">
                <a:latin typeface="游ゴシック" panose="020B0400000000000000" pitchFamily="50" charset="-128"/>
                <a:ea typeface="游ゴシック" panose="020B0400000000000000" pitchFamily="50" charset="-128"/>
              </a:rPr>
              <a:t>を超える月が３か月を超えて連続</a:t>
            </a:r>
            <a:r>
              <a:rPr lang="ja-JP" altLang="en-US" sz="1400" u="sng" dirty="0" smtClean="0">
                <a:latin typeface="游ゴシック" panose="020B0400000000000000" pitchFamily="50" charset="-128"/>
                <a:ea typeface="游ゴシック" panose="020B0400000000000000" pitchFamily="50" charset="-128"/>
              </a:rPr>
              <a:t>しない</a:t>
            </a:r>
            <a:r>
              <a:rPr lang="ja-JP" altLang="en-US" sz="1400" dirty="0" smtClean="0">
                <a:latin typeface="游ゴシック" panose="020B0400000000000000" pitchFamily="50" charset="-128"/>
                <a:ea typeface="游ゴシック" panose="020B0400000000000000" pitchFamily="50" charset="-128"/>
              </a:rPr>
              <a:t>もの</a:t>
            </a:r>
            <a:endParaRPr lang="en-US" altLang="ja-JP" sz="1400" dirty="0" smtClean="0">
              <a:latin typeface="游ゴシック" panose="020B0400000000000000" pitchFamily="50" charset="-128"/>
              <a:ea typeface="游ゴシック" panose="020B0400000000000000" pitchFamily="50" charset="-128"/>
            </a:endParaRPr>
          </a:p>
          <a:p>
            <a:pPr>
              <a:lnSpc>
                <a:spcPct val="130000"/>
              </a:lnSpc>
            </a:pPr>
            <a:r>
              <a:rPr lang="en-US" altLang="ja-JP" sz="1400" dirty="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と</a:t>
            </a:r>
            <a:r>
              <a:rPr lang="ja-JP" altLang="en-US" sz="1400" dirty="0">
                <a:latin typeface="游ゴシック" panose="020B0400000000000000" pitchFamily="50" charset="-128"/>
                <a:ea typeface="游ゴシック" panose="020B0400000000000000" pitchFamily="50" charset="-128"/>
              </a:rPr>
              <a:t>し、</a:t>
            </a:r>
            <a:r>
              <a:rPr lang="ja-JP" altLang="en-US" sz="1400" u="sng" dirty="0">
                <a:latin typeface="游ゴシック" panose="020B0400000000000000" pitchFamily="50" charset="-128"/>
                <a:ea typeface="游ゴシック" panose="020B0400000000000000" pitchFamily="50" charset="-128"/>
              </a:rPr>
              <a:t>１か月の時間外・休日労働時間数が１００時間</a:t>
            </a:r>
            <a:r>
              <a:rPr lang="ja-JP" altLang="en-US" sz="1400" u="sng" dirty="0" smtClean="0">
                <a:latin typeface="游ゴシック" panose="020B0400000000000000" pitchFamily="50" charset="-128"/>
                <a:ea typeface="游ゴシック" panose="020B0400000000000000" pitchFamily="50" charset="-128"/>
              </a:rPr>
              <a:t>未   </a:t>
            </a:r>
            <a:endParaRPr lang="en-US" altLang="ja-JP" sz="1400" u="sng" dirty="0" smtClean="0">
              <a:latin typeface="游ゴシック" panose="020B0400000000000000" pitchFamily="50" charset="-128"/>
              <a:ea typeface="游ゴシック" panose="020B0400000000000000" pitchFamily="50" charset="-128"/>
            </a:endParaRPr>
          </a:p>
          <a:p>
            <a:pPr>
              <a:lnSpc>
                <a:spcPct val="130000"/>
              </a:lnSpc>
            </a:pPr>
            <a:r>
              <a:rPr lang="en-US" altLang="ja-JP" sz="1400" dirty="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    </a:t>
            </a:r>
            <a:r>
              <a:rPr lang="ja-JP" altLang="en-US" sz="1400" u="sng" dirty="0" smtClean="0">
                <a:latin typeface="游ゴシック" panose="020B0400000000000000" pitchFamily="50" charset="-128"/>
                <a:ea typeface="游ゴシック" panose="020B0400000000000000" pitchFamily="50" charset="-128"/>
              </a:rPr>
              <a:t>満</a:t>
            </a:r>
            <a:r>
              <a:rPr lang="ja-JP" altLang="en-US" sz="1400" u="sng" dirty="0">
                <a:latin typeface="游ゴシック" panose="020B0400000000000000" pitchFamily="50" charset="-128"/>
                <a:ea typeface="游ゴシック" panose="020B0400000000000000" pitchFamily="50" charset="-128"/>
              </a:rPr>
              <a:t>となるよう努める</a:t>
            </a:r>
            <a:r>
              <a:rPr lang="ja-JP" altLang="en-US" sz="1400" dirty="0">
                <a:latin typeface="游ゴシック" panose="020B0400000000000000" pitchFamily="50" charset="-128"/>
                <a:ea typeface="游ゴシック" panose="020B0400000000000000" pitchFamily="50" charset="-128"/>
              </a:rPr>
              <a:t>ものと</a:t>
            </a:r>
            <a:r>
              <a:rPr lang="ja-JP" altLang="en-US" sz="1400" dirty="0" smtClean="0">
                <a:latin typeface="游ゴシック" panose="020B0400000000000000" pitchFamily="50" charset="-128"/>
                <a:ea typeface="游ゴシック" panose="020B0400000000000000" pitchFamily="50" charset="-128"/>
              </a:rPr>
              <a:t>する。</a:t>
            </a:r>
            <a:endParaRPr kumimoji="0" lang="en-US" altLang="ja-JP" sz="1400" kern="0" dirty="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4717395" y="2235026"/>
            <a:ext cx="902811" cy="350865"/>
          </a:xfrm>
          <a:prstGeom prst="rect">
            <a:avLst/>
          </a:prstGeom>
          <a:noFill/>
        </p:spPr>
        <p:txBody>
          <a:bodyPr wrap="none" rtlCol="0">
            <a:spAutoFit/>
          </a:bodyPr>
          <a:lstStyle/>
          <a:p>
            <a:pPr algn="l">
              <a:lnSpc>
                <a:spcPct val="120000"/>
              </a:lnSpc>
              <a:spcAft>
                <a:spcPts val="600"/>
              </a:spcAft>
              <a:buClr>
                <a:schemeClr val="tx2"/>
              </a:buClr>
            </a:pPr>
            <a:r>
              <a:rPr kumimoji="1" lang="en-US" altLang="ja-JP" sz="1400" b="1" dirty="0" smtClean="0">
                <a:latin typeface="游ゴシック" panose="020B0400000000000000" pitchFamily="50" charset="-128"/>
                <a:ea typeface="游ゴシック" panose="020B0400000000000000" pitchFamily="50" charset="-128"/>
              </a:rPr>
              <a:t>【</a:t>
            </a:r>
            <a:r>
              <a:rPr kumimoji="1" lang="ja-JP" altLang="en-US" sz="1400" b="1" dirty="0" smtClean="0">
                <a:latin typeface="游ゴシック" panose="020B0400000000000000" pitchFamily="50" charset="-128"/>
                <a:ea typeface="游ゴシック" panose="020B0400000000000000" pitchFamily="50" charset="-128"/>
              </a:rPr>
              <a:t>例外</a:t>
            </a:r>
            <a:r>
              <a:rPr kumimoji="1" lang="en-US" altLang="ja-JP" sz="1400" b="1" dirty="0" smtClean="0">
                <a:latin typeface="游ゴシック" panose="020B0400000000000000" pitchFamily="50" charset="-128"/>
                <a:ea typeface="游ゴシック" panose="020B0400000000000000" pitchFamily="50" charset="-128"/>
              </a:rPr>
              <a:t>】</a:t>
            </a:r>
            <a:endParaRPr kumimoji="1" lang="ja-JP" altLang="en-US" sz="1400" b="1"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0945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216390"/>
            <a:ext cx="9906000" cy="424732"/>
          </a:xfrm>
          <a:prstGeom prst="rect">
            <a:avLst/>
          </a:prstGeom>
        </p:spPr>
        <p:txBody>
          <a:bodyPr vert="horz" lIns="95782" tIns="47891" rIns="95782" bIns="47891" rtlCol="0" anchor="ctr">
            <a:normAutofit lnSpcReduction="10000"/>
          </a:bodyPr>
          <a:lstStyle>
            <a:lvl1pPr algn="ctr" defTabSz="914400">
              <a:lnSpc>
                <a:spcPct val="90000"/>
              </a:lnSpc>
              <a:spcBef>
                <a:spcPct val="0"/>
              </a:spcBef>
              <a:buNone/>
              <a:defRPr kumimoji="1" sz="2400" b="1" spc="272">
                <a:solidFill>
                  <a:schemeClr val="lt1"/>
                </a:solidFill>
                <a:latin typeface="ＭＳ ゴシック" panose="020B0609070205080204" pitchFamily="49" charset="-128"/>
                <a:ea typeface="ＭＳ ゴシック" panose="020B0609070205080204" pitchFamily="49" charset="-128"/>
              </a:defRPr>
            </a:lvl1pPr>
          </a:lstStyle>
          <a:p>
            <a:r>
              <a:rPr lang="ja-JP" altLang="en-US" dirty="0" smtClean="0"/>
              <a:t>改正の</a:t>
            </a:r>
            <a:r>
              <a:rPr lang="ja-JP" altLang="en-US" dirty="0"/>
              <a:t>内容（１か月の拘束時間）</a:t>
            </a:r>
          </a:p>
        </p:txBody>
      </p:sp>
      <p:sp>
        <p:nvSpPr>
          <p:cNvPr id="2" name="スライド番号プレースホルダー 1"/>
          <p:cNvSpPr>
            <a:spLocks noGrp="1"/>
          </p:cNvSpPr>
          <p:nvPr>
            <p:ph type="sldNum" sz="quarter" idx="4"/>
          </p:nvPr>
        </p:nvSpPr>
        <p:spPr/>
        <p:txBody>
          <a:bodyPr/>
          <a:lstStyle/>
          <a:p>
            <a:r>
              <a:rPr lang="en-US" altLang="ja-JP" dirty="0" smtClean="0"/>
              <a:t>16</a:t>
            </a:r>
            <a:endParaRPr lang="en-US" dirty="0"/>
          </a:p>
        </p:txBody>
      </p:sp>
      <p:sp>
        <p:nvSpPr>
          <p:cNvPr id="8" name="テキスト ボックス 7"/>
          <p:cNvSpPr txBox="1"/>
          <p:nvPr/>
        </p:nvSpPr>
        <p:spPr>
          <a:xfrm>
            <a:off x="-72703" y="851464"/>
            <a:ext cx="3800994" cy="276999"/>
          </a:xfrm>
          <a:prstGeom prst="rect">
            <a:avLst/>
          </a:prstGeom>
          <a:noFill/>
        </p:spPr>
        <p:txBody>
          <a:bodyPr wrap="square" rtlCol="0">
            <a:spAutoFit/>
          </a:bodyPr>
          <a:lstStyle/>
          <a:p>
            <a:pPr defTabSz="957816">
              <a:defRPr/>
            </a:pP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例１</a:t>
            </a: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（１か月の拘束時間の原則）</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48" name="テキスト ボックス 47"/>
          <p:cNvSpPr txBox="1"/>
          <p:nvPr/>
        </p:nvSpPr>
        <p:spPr>
          <a:xfrm>
            <a:off x="-85172" y="3621801"/>
            <a:ext cx="3666572" cy="276999"/>
          </a:xfrm>
          <a:prstGeom prst="rect">
            <a:avLst/>
          </a:prstGeom>
          <a:noFill/>
        </p:spPr>
        <p:txBody>
          <a:bodyPr wrap="square" rtlCol="0">
            <a:spAutoFit/>
          </a:bodyPr>
          <a:lstStyle/>
          <a:p>
            <a:pPr defTabSz="957816">
              <a:defRPr/>
            </a:pP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例２</a:t>
            </a: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（１か月の拘束時間の例外）</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80" name="テキスト ボックス 79"/>
          <p:cNvSpPr txBox="1"/>
          <p:nvPr/>
        </p:nvSpPr>
        <p:spPr>
          <a:xfrm>
            <a:off x="6289216" y="6292755"/>
            <a:ext cx="3240000" cy="504000"/>
          </a:xfrm>
          <a:prstGeom prst="roundRect">
            <a:avLst/>
          </a:prstGeom>
          <a:noFill/>
          <a:ln w="12700">
            <a:solidFill>
              <a:srgbClr val="00B0F0"/>
            </a:solidFill>
          </a:ln>
        </p:spPr>
        <p:txBody>
          <a:bodyPr wrap="square" rtlCol="0" anchor="ctr">
            <a:spAutoFit/>
          </a:bodyPr>
          <a:lstStyle/>
          <a:p>
            <a:pPr>
              <a:lnSpc>
                <a:spcPct val="120000"/>
              </a:lnSpc>
              <a:spcAft>
                <a:spcPts val="600"/>
              </a:spcAft>
              <a:buClr>
                <a:schemeClr val="tx2"/>
              </a:buClr>
            </a:pPr>
            <a:r>
              <a:rPr kumimoji="1" lang="ja-JP" altLang="en-US" sz="1050" dirty="0" smtClean="0"/>
              <a:t>年間６か月まで、年</a:t>
            </a:r>
            <a:r>
              <a:rPr kumimoji="1" lang="en-US" altLang="ja-JP" sz="1050" dirty="0" smtClean="0"/>
              <a:t>3,400</a:t>
            </a:r>
            <a:r>
              <a:rPr kumimoji="1" lang="ja-JP" altLang="en-US" sz="1050" dirty="0" smtClean="0"/>
              <a:t>時間以下で、月</a:t>
            </a:r>
            <a:r>
              <a:rPr kumimoji="1" lang="en-US" altLang="ja-JP" sz="1050" dirty="0" smtClean="0"/>
              <a:t>310</a:t>
            </a:r>
            <a:r>
              <a:rPr kumimoji="1" lang="ja-JP" altLang="en-US" sz="1050" dirty="0" smtClean="0"/>
              <a:t>時間まで延長可能。　</a:t>
            </a:r>
          </a:p>
        </p:txBody>
      </p:sp>
      <p:graphicFrame>
        <p:nvGraphicFramePr>
          <p:cNvPr id="84" name="グラフ 83"/>
          <p:cNvGraphicFramePr>
            <a:graphicFrameLocks/>
          </p:cNvGraphicFramePr>
          <p:nvPr>
            <p:extLst>
              <p:ext uri="{D42A27DB-BD31-4B8C-83A1-F6EECF244321}">
                <p14:modId xmlns:p14="http://schemas.microsoft.com/office/powerpoint/2010/main" val="1351805829"/>
              </p:ext>
            </p:extLst>
          </p:nvPr>
        </p:nvGraphicFramePr>
        <p:xfrm>
          <a:off x="-135510" y="1040157"/>
          <a:ext cx="8521456" cy="2196230"/>
        </p:xfrm>
        <a:graphic>
          <a:graphicData uri="http://schemas.openxmlformats.org/drawingml/2006/chart">
            <c:chart xmlns:c="http://schemas.openxmlformats.org/drawingml/2006/chart" xmlns:r="http://schemas.openxmlformats.org/officeDocument/2006/relationships" r:id="rId2"/>
          </a:graphicData>
        </a:graphic>
      </p:graphicFrame>
      <p:cxnSp>
        <p:nvCxnSpPr>
          <p:cNvPr id="86" name="直線コネクタ 85"/>
          <p:cNvCxnSpPr/>
          <p:nvPr/>
        </p:nvCxnSpPr>
        <p:spPr>
          <a:xfrm>
            <a:off x="191595" y="1365008"/>
            <a:ext cx="8610600" cy="15296"/>
          </a:xfrm>
          <a:prstGeom prst="line">
            <a:avLst/>
          </a:prstGeom>
          <a:ln w="1905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5" name="角丸四角形 4"/>
          <p:cNvSpPr/>
          <p:nvPr/>
        </p:nvSpPr>
        <p:spPr>
          <a:xfrm>
            <a:off x="8750056" y="1215418"/>
            <a:ext cx="869584" cy="388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月</a:t>
            </a:r>
            <a:r>
              <a:rPr kumimoji="1" lang="en-US" altLang="ja-JP" sz="1050" dirty="0" smtClean="0">
                <a:solidFill>
                  <a:schemeClr val="tx1"/>
                </a:solidFill>
              </a:rPr>
              <a:t>284</a:t>
            </a:r>
            <a:r>
              <a:rPr kumimoji="1" lang="ja-JP" altLang="en-US" sz="1050" dirty="0" smtClean="0">
                <a:solidFill>
                  <a:schemeClr val="tx1"/>
                </a:solidFill>
              </a:rPr>
              <a:t>時間</a:t>
            </a:r>
          </a:p>
        </p:txBody>
      </p:sp>
      <p:graphicFrame>
        <p:nvGraphicFramePr>
          <p:cNvPr id="89" name="グラフ 88"/>
          <p:cNvGraphicFramePr>
            <a:graphicFrameLocks/>
          </p:cNvGraphicFramePr>
          <p:nvPr>
            <p:extLst>
              <p:ext uri="{D42A27DB-BD31-4B8C-83A1-F6EECF244321}">
                <p14:modId xmlns:p14="http://schemas.microsoft.com/office/powerpoint/2010/main" val="3673713221"/>
              </p:ext>
            </p:extLst>
          </p:nvPr>
        </p:nvGraphicFramePr>
        <p:xfrm>
          <a:off x="-156792" y="3919788"/>
          <a:ext cx="8698000" cy="2253426"/>
        </p:xfrm>
        <a:graphic>
          <a:graphicData uri="http://schemas.openxmlformats.org/drawingml/2006/chart">
            <c:chart xmlns:c="http://schemas.openxmlformats.org/drawingml/2006/chart" xmlns:r="http://schemas.openxmlformats.org/officeDocument/2006/relationships" r:id="rId3"/>
          </a:graphicData>
        </a:graphic>
      </p:graphicFrame>
      <p:cxnSp>
        <p:nvCxnSpPr>
          <p:cNvPr id="90" name="直線コネクタ 89"/>
          <p:cNvCxnSpPr/>
          <p:nvPr/>
        </p:nvCxnSpPr>
        <p:spPr>
          <a:xfrm flipV="1">
            <a:off x="163086" y="4670792"/>
            <a:ext cx="8587831" cy="28196"/>
          </a:xfrm>
          <a:prstGeom prst="line">
            <a:avLst/>
          </a:prstGeom>
          <a:ln w="1905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92" name="直線コネクタ 91"/>
          <p:cNvCxnSpPr/>
          <p:nvPr/>
        </p:nvCxnSpPr>
        <p:spPr>
          <a:xfrm flipV="1">
            <a:off x="163086" y="4137264"/>
            <a:ext cx="8587831" cy="11671"/>
          </a:xfrm>
          <a:prstGeom prst="line">
            <a:avLst/>
          </a:prstGeom>
          <a:ln w="1905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97" name="角丸四角形 96"/>
          <p:cNvSpPr/>
          <p:nvPr/>
        </p:nvSpPr>
        <p:spPr>
          <a:xfrm>
            <a:off x="8188321" y="1799545"/>
            <a:ext cx="848505" cy="6557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年合計</a:t>
            </a:r>
            <a:endParaRPr kumimoji="1" lang="en-US" altLang="ja-JP" sz="1050" dirty="0" smtClean="0">
              <a:solidFill>
                <a:schemeClr val="tx1"/>
              </a:solidFill>
            </a:endParaRPr>
          </a:p>
          <a:p>
            <a:pPr algn="ctr"/>
            <a:r>
              <a:rPr kumimoji="1" lang="en-US" altLang="ja-JP" sz="1050" dirty="0" smtClean="0">
                <a:solidFill>
                  <a:schemeClr val="tx1"/>
                </a:solidFill>
              </a:rPr>
              <a:t>3,300</a:t>
            </a:r>
            <a:r>
              <a:rPr kumimoji="1" lang="ja-JP" altLang="en-US" sz="1050" dirty="0" smtClean="0">
                <a:solidFill>
                  <a:schemeClr val="tx1"/>
                </a:solidFill>
              </a:rPr>
              <a:t>時間</a:t>
            </a:r>
          </a:p>
        </p:txBody>
      </p:sp>
      <p:sp>
        <p:nvSpPr>
          <p:cNvPr id="99" name="テキスト ボックス 98"/>
          <p:cNvSpPr txBox="1"/>
          <p:nvPr/>
        </p:nvSpPr>
        <p:spPr>
          <a:xfrm>
            <a:off x="7041287" y="3158169"/>
            <a:ext cx="2628000" cy="316682"/>
          </a:xfrm>
          <a:prstGeom prst="roundRect">
            <a:avLst/>
          </a:prstGeom>
          <a:noFill/>
          <a:ln w="12700">
            <a:solidFill>
              <a:srgbClr val="00B0F0"/>
            </a:solidFill>
          </a:ln>
        </p:spPr>
        <p:txBody>
          <a:bodyPr wrap="square" rtlCol="0" anchor="ctr">
            <a:spAutoFit/>
          </a:bodyPr>
          <a:lstStyle/>
          <a:p>
            <a:pPr algn="ctr">
              <a:lnSpc>
                <a:spcPct val="120000"/>
              </a:lnSpc>
              <a:spcAft>
                <a:spcPts val="600"/>
              </a:spcAft>
              <a:buClr>
                <a:schemeClr val="tx2"/>
              </a:buClr>
            </a:pPr>
            <a:r>
              <a:rPr kumimoji="1" lang="ja-JP" altLang="en-US" sz="1050" dirty="0" smtClean="0"/>
              <a:t>年</a:t>
            </a:r>
            <a:r>
              <a:rPr kumimoji="1" lang="en-US" altLang="ja-JP" sz="1050" dirty="0" smtClean="0"/>
              <a:t>3,300</a:t>
            </a:r>
            <a:r>
              <a:rPr kumimoji="1" lang="ja-JP" altLang="en-US" sz="1050" dirty="0" smtClean="0"/>
              <a:t>時間以下かつ月</a:t>
            </a:r>
            <a:r>
              <a:rPr kumimoji="1" lang="en-US" altLang="ja-JP" sz="1050" dirty="0" smtClean="0"/>
              <a:t>284</a:t>
            </a:r>
            <a:r>
              <a:rPr kumimoji="1" lang="ja-JP" altLang="en-US" sz="1050" dirty="0" smtClean="0"/>
              <a:t>時間以下</a:t>
            </a:r>
          </a:p>
        </p:txBody>
      </p:sp>
      <p:sp>
        <p:nvSpPr>
          <p:cNvPr id="100" name="角丸四角形 99"/>
          <p:cNvSpPr/>
          <p:nvPr/>
        </p:nvSpPr>
        <p:spPr>
          <a:xfrm>
            <a:off x="8636003" y="3943611"/>
            <a:ext cx="869584" cy="388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月</a:t>
            </a:r>
            <a:r>
              <a:rPr kumimoji="1" lang="en-US" altLang="ja-JP" sz="1050" dirty="0" smtClean="0">
                <a:solidFill>
                  <a:schemeClr val="tx1"/>
                </a:solidFill>
              </a:rPr>
              <a:t>310</a:t>
            </a:r>
            <a:r>
              <a:rPr kumimoji="1" lang="ja-JP" altLang="en-US" sz="1050" dirty="0" smtClean="0">
                <a:solidFill>
                  <a:schemeClr val="tx1"/>
                </a:solidFill>
              </a:rPr>
              <a:t>時間</a:t>
            </a:r>
          </a:p>
        </p:txBody>
      </p:sp>
      <p:sp>
        <p:nvSpPr>
          <p:cNvPr id="101" name="角丸四角形 100"/>
          <p:cNvSpPr/>
          <p:nvPr/>
        </p:nvSpPr>
        <p:spPr>
          <a:xfrm>
            <a:off x="8659401" y="4487535"/>
            <a:ext cx="869584" cy="388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月</a:t>
            </a:r>
            <a:r>
              <a:rPr kumimoji="1" lang="en-US" altLang="ja-JP" sz="1050" dirty="0" smtClean="0">
                <a:solidFill>
                  <a:schemeClr val="tx1"/>
                </a:solidFill>
              </a:rPr>
              <a:t>284</a:t>
            </a:r>
            <a:r>
              <a:rPr kumimoji="1" lang="ja-JP" altLang="en-US" sz="1050" dirty="0" smtClean="0">
                <a:solidFill>
                  <a:schemeClr val="tx1"/>
                </a:solidFill>
              </a:rPr>
              <a:t>時間</a:t>
            </a:r>
          </a:p>
        </p:txBody>
      </p:sp>
      <p:sp>
        <p:nvSpPr>
          <p:cNvPr id="102" name="角丸四角形 101"/>
          <p:cNvSpPr/>
          <p:nvPr/>
        </p:nvSpPr>
        <p:spPr>
          <a:xfrm>
            <a:off x="8697479" y="5052452"/>
            <a:ext cx="869584" cy="59455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年合計</a:t>
            </a:r>
            <a:endParaRPr kumimoji="1" lang="en-US" altLang="ja-JP" sz="1050" dirty="0" smtClean="0">
              <a:solidFill>
                <a:schemeClr val="tx1"/>
              </a:solidFill>
            </a:endParaRPr>
          </a:p>
          <a:p>
            <a:pPr algn="ctr"/>
            <a:r>
              <a:rPr kumimoji="1" lang="en-US" altLang="ja-JP" sz="1050" dirty="0" smtClean="0">
                <a:solidFill>
                  <a:schemeClr val="tx1"/>
                </a:solidFill>
              </a:rPr>
              <a:t>3,400</a:t>
            </a:r>
            <a:r>
              <a:rPr kumimoji="1" lang="ja-JP" altLang="en-US" sz="1050" dirty="0" smtClean="0">
                <a:solidFill>
                  <a:schemeClr val="tx1"/>
                </a:solidFill>
              </a:rPr>
              <a:t>時間</a:t>
            </a:r>
          </a:p>
        </p:txBody>
      </p:sp>
      <p:cxnSp>
        <p:nvCxnSpPr>
          <p:cNvPr id="7" name="直線矢印コネクタ 6"/>
          <p:cNvCxnSpPr/>
          <p:nvPr/>
        </p:nvCxnSpPr>
        <p:spPr>
          <a:xfrm flipH="1" flipV="1">
            <a:off x="8583360" y="2467567"/>
            <a:ext cx="407190" cy="690602"/>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8990550" y="1508462"/>
            <a:ext cx="283442" cy="165368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49270" y="5106545"/>
            <a:ext cx="370314"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①</a:t>
            </a:r>
          </a:p>
        </p:txBody>
      </p:sp>
      <p:sp>
        <p:nvSpPr>
          <p:cNvPr id="36" name="正方形/長方形 35"/>
          <p:cNvSpPr/>
          <p:nvPr/>
        </p:nvSpPr>
        <p:spPr>
          <a:xfrm>
            <a:off x="842356" y="5106545"/>
            <a:ext cx="370314"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②</a:t>
            </a:r>
          </a:p>
        </p:txBody>
      </p:sp>
      <p:sp>
        <p:nvSpPr>
          <p:cNvPr id="37" name="正方形/長方形 36"/>
          <p:cNvSpPr/>
          <p:nvPr/>
        </p:nvSpPr>
        <p:spPr>
          <a:xfrm>
            <a:off x="1540318" y="5106545"/>
            <a:ext cx="370314"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③</a:t>
            </a:r>
          </a:p>
        </p:txBody>
      </p:sp>
      <p:sp>
        <p:nvSpPr>
          <p:cNvPr id="38" name="正方形/長方形 37"/>
          <p:cNvSpPr/>
          <p:nvPr/>
        </p:nvSpPr>
        <p:spPr>
          <a:xfrm>
            <a:off x="5072643" y="5106545"/>
            <a:ext cx="370314"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④</a:t>
            </a:r>
          </a:p>
        </p:txBody>
      </p:sp>
      <p:sp>
        <p:nvSpPr>
          <p:cNvPr id="39" name="正方形/長方形 38"/>
          <p:cNvSpPr/>
          <p:nvPr/>
        </p:nvSpPr>
        <p:spPr>
          <a:xfrm>
            <a:off x="5772891" y="5106545"/>
            <a:ext cx="370314"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⑤</a:t>
            </a:r>
          </a:p>
        </p:txBody>
      </p:sp>
      <p:sp>
        <p:nvSpPr>
          <p:cNvPr id="40" name="正方形/長方形 39"/>
          <p:cNvSpPr/>
          <p:nvPr/>
        </p:nvSpPr>
        <p:spPr>
          <a:xfrm>
            <a:off x="6482058" y="5106545"/>
            <a:ext cx="370314"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⑥</a:t>
            </a:r>
          </a:p>
        </p:txBody>
      </p:sp>
      <p:cxnSp>
        <p:nvCxnSpPr>
          <p:cNvPr id="54" name="直線矢印コネクタ 53"/>
          <p:cNvCxnSpPr>
            <a:endCxn id="102" idx="2"/>
          </p:cNvCxnSpPr>
          <p:nvPr/>
        </p:nvCxnSpPr>
        <p:spPr>
          <a:xfrm flipV="1">
            <a:off x="8659401" y="5647003"/>
            <a:ext cx="472870" cy="62958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flipV="1">
            <a:off x="6711351" y="5253487"/>
            <a:ext cx="1948052" cy="1014192"/>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3555521" y="6480073"/>
            <a:ext cx="2628000" cy="316682"/>
          </a:xfrm>
          <a:prstGeom prst="roundRect">
            <a:avLst/>
          </a:prstGeom>
          <a:noFill/>
          <a:ln w="12700">
            <a:solidFill>
              <a:srgbClr val="00B0F0"/>
            </a:solidFill>
          </a:ln>
        </p:spPr>
        <p:txBody>
          <a:bodyPr wrap="square" rtlCol="0" anchor="ctr">
            <a:spAutoFit/>
          </a:bodyPr>
          <a:lstStyle/>
          <a:p>
            <a:pPr>
              <a:lnSpc>
                <a:spcPct val="120000"/>
              </a:lnSpc>
              <a:spcAft>
                <a:spcPts val="600"/>
              </a:spcAft>
              <a:buClr>
                <a:schemeClr val="tx2"/>
              </a:buClr>
            </a:pPr>
            <a:r>
              <a:rPr kumimoji="1" lang="ja-JP" altLang="en-US" sz="1050" dirty="0" smtClean="0"/>
              <a:t>月</a:t>
            </a:r>
            <a:r>
              <a:rPr kumimoji="1" lang="en-US" altLang="ja-JP" sz="1050" dirty="0" smtClean="0"/>
              <a:t>284</a:t>
            </a:r>
            <a:r>
              <a:rPr kumimoji="1" lang="ja-JP" altLang="en-US" sz="1050" dirty="0" smtClean="0"/>
              <a:t>時間超えは連続３か月まで。　</a:t>
            </a:r>
          </a:p>
        </p:txBody>
      </p:sp>
      <p:sp>
        <p:nvSpPr>
          <p:cNvPr id="61" name="楕円 60"/>
          <p:cNvSpPr/>
          <p:nvPr/>
        </p:nvSpPr>
        <p:spPr>
          <a:xfrm>
            <a:off x="0" y="5801547"/>
            <a:ext cx="2133600" cy="358020"/>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81" name="楕円 80"/>
          <p:cNvSpPr/>
          <p:nvPr/>
        </p:nvSpPr>
        <p:spPr>
          <a:xfrm>
            <a:off x="4817265" y="5801546"/>
            <a:ext cx="2133600" cy="358021"/>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rgbClr val="FFC000"/>
              </a:solidFill>
            </a:endParaRPr>
          </a:p>
        </p:txBody>
      </p:sp>
      <p:cxnSp>
        <p:nvCxnSpPr>
          <p:cNvPr id="82" name="直線矢印コネクタ 81"/>
          <p:cNvCxnSpPr/>
          <p:nvPr/>
        </p:nvCxnSpPr>
        <p:spPr>
          <a:xfrm flipH="1" flipV="1">
            <a:off x="2133601" y="5981947"/>
            <a:ext cx="2210794" cy="49812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4344395" y="6029155"/>
            <a:ext cx="608605" cy="450918"/>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63808" y="6292755"/>
            <a:ext cx="3384000" cy="504000"/>
          </a:xfrm>
          <a:prstGeom prst="roundRect">
            <a:avLst/>
          </a:prstGeom>
          <a:noFill/>
          <a:ln w="12700">
            <a:solidFill>
              <a:srgbClr val="00B0F0"/>
            </a:solidFill>
          </a:ln>
        </p:spPr>
        <p:txBody>
          <a:bodyPr wrap="square" rtlCol="0" anchor="ctr">
            <a:spAutoFit/>
          </a:bodyPr>
          <a:lstStyle/>
          <a:p>
            <a:pPr>
              <a:lnSpc>
                <a:spcPct val="120000"/>
              </a:lnSpc>
              <a:spcAft>
                <a:spcPts val="600"/>
              </a:spcAft>
              <a:buClr>
                <a:schemeClr val="tx2"/>
              </a:buClr>
            </a:pPr>
            <a:r>
              <a:rPr kumimoji="1" lang="ja-JP" altLang="en-US" sz="1050" dirty="0" smtClean="0"/>
              <a:t>月</a:t>
            </a:r>
            <a:r>
              <a:rPr kumimoji="1" lang="en-US" altLang="ja-JP" sz="1050" dirty="0" smtClean="0"/>
              <a:t>284</a:t>
            </a:r>
            <a:r>
              <a:rPr kumimoji="1" lang="ja-JP" altLang="en-US" sz="1050" dirty="0" smtClean="0"/>
              <a:t>時間超えの月（①～⑥）は、時間外・休日労働が</a:t>
            </a:r>
            <a:r>
              <a:rPr kumimoji="1" lang="en-US" altLang="ja-JP" sz="1050" dirty="0" smtClean="0"/>
              <a:t>100</a:t>
            </a:r>
            <a:r>
              <a:rPr kumimoji="1" lang="ja-JP" altLang="en-US" sz="1050" dirty="0" smtClean="0"/>
              <a:t>時間未満となるよう努める。　</a:t>
            </a:r>
          </a:p>
        </p:txBody>
      </p:sp>
      <p:sp>
        <p:nvSpPr>
          <p:cNvPr id="3" name="テキスト ボックス 2"/>
          <p:cNvSpPr txBox="1"/>
          <p:nvPr/>
        </p:nvSpPr>
        <p:spPr>
          <a:xfrm>
            <a:off x="2592777" y="3617262"/>
            <a:ext cx="2243456" cy="313932"/>
          </a:xfrm>
          <a:prstGeom prst="rect">
            <a:avLst/>
          </a:prstGeom>
          <a:noFill/>
        </p:spPr>
        <p:txBody>
          <a:bodyPr wrap="square" rtlCol="0">
            <a:spAutoFit/>
          </a:bodyPr>
          <a:lstStyle/>
          <a:p>
            <a:pPr algn="l">
              <a:lnSpc>
                <a:spcPct val="120000"/>
              </a:lnSpc>
              <a:spcAft>
                <a:spcPts val="600"/>
              </a:spcAft>
              <a:buClr>
                <a:schemeClr val="tx2"/>
              </a:buClr>
            </a:pPr>
            <a:r>
              <a:rPr kumimoji="1" lang="en-US" altLang="ja-JP" sz="1200" u="sng" dirty="0" smtClean="0"/>
              <a:t>※</a:t>
            </a:r>
            <a:r>
              <a:rPr kumimoji="1" lang="ja-JP" altLang="en-US" sz="1200" u="sng" dirty="0" smtClean="0"/>
              <a:t>労使協定の締結が必要</a:t>
            </a:r>
          </a:p>
        </p:txBody>
      </p:sp>
    </p:spTree>
    <p:extLst>
      <p:ext uri="{BB962C8B-B14F-4D97-AF65-F5344CB8AC3E}">
        <p14:creationId xmlns:p14="http://schemas.microsoft.com/office/powerpoint/2010/main" val="2287050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889522F-FA51-F14C-BAA2-ADEAB79DDF80}"/>
              </a:ext>
            </a:extLst>
          </p:cNvPr>
          <p:cNvSpPr/>
          <p:nvPr/>
        </p:nvSpPr>
        <p:spPr>
          <a:xfrm>
            <a:off x="5049664" y="1268759"/>
            <a:ext cx="4680000" cy="5256585"/>
          </a:xfrm>
          <a:prstGeom prst="rect">
            <a:avLst/>
          </a:prstGeom>
          <a:solidFill>
            <a:srgbClr val="FCE8EB"/>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957816" rtl="0" eaLnBrk="1" fontAlgn="auto" latinLnBrk="0" hangingPunct="1">
              <a:lnSpc>
                <a:spcPct val="13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タイトル 1"/>
          <p:cNvSpPr>
            <a:spLocks noGrp="1"/>
          </p:cNvSpPr>
          <p:nvPr>
            <p:ph type="title"/>
          </p:nvPr>
        </p:nvSpPr>
        <p:spPr>
          <a:xfrm>
            <a:off x="0" y="0"/>
            <a:ext cx="9906000" cy="794083"/>
          </a:xfrm>
        </p:spPr>
        <p:txBody>
          <a:bodyPr vert="horz" lIns="95782" tIns="47891" rIns="95782" bIns="47891" rtlCol="0" anchor="ctr">
            <a:normAutofit/>
          </a:bodyPr>
          <a:lstStyle/>
          <a:p>
            <a:pPr algn="ctr"/>
            <a:r>
              <a:rPr lang="ja-JP" altLang="en-US" sz="2400" dirty="0">
                <a:latin typeface="ＭＳ ゴシック" panose="020B0609070205080204" pitchFamily="49" charset="-128"/>
                <a:ea typeface="ＭＳ ゴシック" panose="020B0609070205080204" pitchFamily="49" charset="-128"/>
              </a:rPr>
              <a:t>１日の拘束時間</a:t>
            </a:r>
          </a:p>
        </p:txBody>
      </p:sp>
      <p:sp>
        <p:nvSpPr>
          <p:cNvPr id="4" name="スライド番号プレースホルダー 3"/>
          <p:cNvSpPr>
            <a:spLocks noGrp="1"/>
          </p:cNvSpPr>
          <p:nvPr>
            <p:ph type="sldNum" sz="quarter" idx="4"/>
          </p:nvPr>
        </p:nvSpPr>
        <p:spPr>
          <a:xfrm>
            <a:off x="9117410" y="6566715"/>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rPr>
              <a:t>17</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
        <p:nvSpPr>
          <p:cNvPr id="17" name="角丸四角形 16">
            <a:extLst>
              <a:ext uri="{FF2B5EF4-FFF2-40B4-BE49-F238E27FC236}">
                <a16:creationId xmlns:a16="http://schemas.microsoft.com/office/drawing/2014/main" id="{053B0485-00BC-3E4F-B797-35CB015D43DD}"/>
              </a:ext>
            </a:extLst>
          </p:cNvPr>
          <p:cNvSpPr/>
          <p:nvPr/>
        </p:nvSpPr>
        <p:spPr>
          <a:xfrm>
            <a:off x="5049663" y="1016760"/>
            <a:ext cx="902811" cy="252000"/>
          </a:xfrm>
          <a:prstGeom prst="roundRect">
            <a:avLst>
              <a:gd name="adj" fmla="val 0"/>
            </a:avLst>
          </a:prstGeom>
          <a:solidFill>
            <a:schemeClr val="accent2"/>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dirty="0" smtClean="0">
                <a:ln>
                  <a:noFill/>
                </a:ln>
                <a:solidFill>
                  <a:srgbClr val="FFFFFF"/>
                </a:solidFill>
                <a:effectLst/>
                <a:uLnTx/>
                <a:uFillTx/>
                <a:latin typeface="メイリオ"/>
                <a:ea typeface="メイリオ"/>
                <a:cs typeface="Noto Sans CJK JP DemiLight" charset="-128"/>
              </a:rPr>
              <a:t>改正後</a:t>
            </a:r>
            <a:endParaRPr kumimoji="0" lang="ja-JP" altLang="en-US" sz="14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11" name="正方形/長方形 10">
            <a:extLst>
              <a:ext uri="{FF2B5EF4-FFF2-40B4-BE49-F238E27FC236}">
                <a16:creationId xmlns:a16="http://schemas.microsoft.com/office/drawing/2014/main" id="{A889522F-FA51-F14C-BAA2-ADEAB79DDF80}"/>
              </a:ext>
            </a:extLst>
          </p:cNvPr>
          <p:cNvSpPr/>
          <p:nvPr/>
        </p:nvSpPr>
        <p:spPr>
          <a:xfrm>
            <a:off x="128464" y="1268760"/>
            <a:ext cx="4680000" cy="5256584"/>
          </a:xfrm>
          <a:prstGeom prst="rect">
            <a:avLst/>
          </a:prstGeom>
          <a:solidFill>
            <a:srgbClr val="E7ECF9"/>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8" name="テキスト ボックス 7"/>
          <p:cNvSpPr txBox="1"/>
          <p:nvPr/>
        </p:nvSpPr>
        <p:spPr>
          <a:xfrm>
            <a:off x="143710" y="1304215"/>
            <a:ext cx="4649508" cy="2893100"/>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１日（始業時刻から起算して２４時間をいう</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。以下</a:t>
            </a: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同じ</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。）についての拘束時間は、１３時間を</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超えな</a:t>
            </a: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baseline="0" noProof="0" dirty="0" err="1"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い</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もの</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とし、当該拘束時間を延長する場合で</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あって</a:t>
            </a:r>
            <a:endParaRPr kumimoji="0"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も</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１日についての拘束時間の限度（以下「最大</a:t>
            </a: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拘束</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時間」という。</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）は</a:t>
            </a:r>
            <a:r>
              <a:rPr kumimoji="0" lang="ja-JP" altLang="en-US" sz="1400" b="0" i="0" u="sng"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１６時間</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とする</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この</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場合に</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おいて、１日</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についての拘束時間が</a:t>
            </a:r>
            <a:r>
              <a:rPr kumimoji="0" lang="ja-JP" altLang="en-US" sz="1400" b="0" i="0" u="sng"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１５</a:t>
            </a:r>
            <a:endParaRPr kumimoji="0" lang="en-US" altLang="ja-JP" sz="1400" b="0" i="0" u="sng"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sng"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時間</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超える回数</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、１週間</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について</a:t>
            </a:r>
            <a:r>
              <a:rPr kumimoji="0" lang="ja-JP" altLang="en-US" sz="1400" b="0"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２回</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以内と</a:t>
            </a:r>
            <a:r>
              <a:rPr kumimoji="0" lang="ja-JP" altLang="en-US" sz="1400" b="0" i="0" u="none" strike="noStrike" kern="1200" cap="none" spc="0" normalizeH="0" baseline="0" noProof="0" dirty="0" err="1"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す</a:t>
            </a: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る。</a:t>
            </a: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p:cNvSpPr txBox="1"/>
          <p:nvPr/>
        </p:nvSpPr>
        <p:spPr>
          <a:xfrm>
            <a:off x="5064910" y="1304215"/>
            <a:ext cx="4649508" cy="5013680"/>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①　１日（始業時刻から起算して２４時間をいう。以下</a:t>
            </a: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同じ。）についての拘束時間は、１３時間を超えな</a:t>
            </a: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baseline="0" noProof="0" dirty="0" err="1"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い</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もの</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とし、当該拘束時間を延長する場合であって</a:t>
            </a:r>
            <a:endParaRPr kumimoji="0" lang="en-US" altLang="ja-JP"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も</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、１日に</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ついての</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拘束時間の限度（以下「</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最大</a:t>
            </a:r>
            <a:endParaRPr kumimoji="0" lang="en-US" altLang="ja-JP"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拘束</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時間」という。）は</a:t>
            </a:r>
            <a:r>
              <a:rPr kumimoji="0" lang="ja-JP" altLang="en-US" sz="14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１５時間</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とする</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endParaRPr kumimoji="0" lang="en-US" altLang="ja-JP"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②　ただし、</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自動車運転者の１週間</a:t>
            </a:r>
            <a:r>
              <a:rPr kumimoji="0" lang="ja-JP" altLang="en-US" sz="14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に</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おける運行</a:t>
            </a:r>
            <a:r>
              <a:rPr kumimoji="0" lang="ja-JP" altLang="en-US" sz="14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が</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すべ</a:t>
            </a:r>
            <a:endParaRPr kumimoji="0" lang="en-US" altLang="ja-JP"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sng" strike="noStrike" kern="1200" cap="none" spc="0" normalizeH="0" baseline="0" noProof="0" dirty="0" err="1"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て</a:t>
            </a:r>
            <a:r>
              <a:rPr kumimoji="0" lang="ja-JP" altLang="en-US" sz="14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長距離貨物</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運送</a:t>
            </a:r>
            <a:r>
              <a:rPr kumimoji="0" lang="ja-JP" altLang="en-US" sz="14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であり、かつ</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、一の運行における</a:t>
            </a:r>
            <a:endParaRPr kumimoji="0" lang="en-US" altLang="ja-JP"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休息</a:t>
            </a:r>
            <a:r>
              <a:rPr kumimoji="0" lang="ja-JP" altLang="en-US" sz="14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期間</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が住所地</a:t>
            </a:r>
            <a:r>
              <a:rPr kumimoji="0" lang="ja-JP" altLang="en-US" sz="14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以外の場所に</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おける</a:t>
            </a:r>
            <a:r>
              <a:rPr kumimoji="0" lang="ja-JP" altLang="en-US" sz="14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もので</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ある場</a:t>
            </a:r>
            <a:endParaRPr kumimoji="0" lang="en-US" altLang="ja-JP"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合</a:t>
            </a:r>
            <a:r>
              <a:rPr kumimoji="0" lang="ja-JP" altLang="en-US" sz="14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、当該</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１週間について</a:t>
            </a:r>
            <a:r>
              <a:rPr kumimoji="0" lang="ja-JP" altLang="en-US" sz="14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２回に</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限り</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最大拘束時間を</a:t>
            </a:r>
            <a:endParaRPr kumimoji="0" lang="en-US" altLang="ja-JP"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１６時間</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と</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する</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ことができる</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endParaRPr kumimoji="0" lang="en-US" altLang="ja-JP"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③</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①②の場合において、</a:t>
            </a:r>
            <a:r>
              <a:rPr kumimoji="0" lang="ja-JP" altLang="en-US" sz="14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１日についての拘束時間</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が</a:t>
            </a:r>
            <a:endParaRPr kumimoji="0" lang="en-US" altLang="ja-JP"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en-US" altLang="ja-JP"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４時間</a:t>
            </a:r>
            <a:r>
              <a:rPr kumimoji="0" lang="ja-JP" altLang="en-US" sz="14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を超える回数</a:t>
            </a:r>
            <a:r>
              <a:rPr kumimoji="0" lang="ja-JP" altLang="en-US" sz="11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en-US" altLang="ja-JP" sz="11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ja-JP" altLang="en-US" sz="11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ja-JP" altLang="en-US" sz="14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を</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できるだけ少なくする</a:t>
            </a:r>
            <a:endParaRPr kumimoji="0" lang="en-US" altLang="ja-JP"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よう</a:t>
            </a:r>
            <a:r>
              <a:rPr kumimoji="0" lang="ja-JP" altLang="en-US" sz="14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努める</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ものとする。</a:t>
            </a: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en-US" altLang="ja-JP"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）通達において、「１週間に</a:t>
            </a:r>
            <a:r>
              <a:rPr kumimoji="0" lang="ja-JP" altLang="en-US" sz="11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ついて２回</a:t>
            </a:r>
            <a:r>
              <a:rPr kumimoji="0"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以内」を</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目安と</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して</a:t>
            </a:r>
            <a:endParaRPr kumimoji="0"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示す</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こととする。</a:t>
            </a:r>
          </a:p>
        </p:txBody>
      </p:sp>
      <p:sp>
        <p:nvSpPr>
          <p:cNvPr id="13" name="テキスト ボックス 12"/>
          <p:cNvSpPr txBox="1"/>
          <p:nvPr/>
        </p:nvSpPr>
        <p:spPr>
          <a:xfrm>
            <a:off x="5064910" y="1385346"/>
            <a:ext cx="902811" cy="336823"/>
          </a:xfrm>
          <a:prstGeom prst="rect">
            <a:avLst/>
          </a:prstGeom>
          <a:noFill/>
        </p:spPr>
        <p:txBody>
          <a:bodyPr wrap="none" rtlCol="0">
            <a:spAutoFit/>
          </a:bodyPr>
          <a:lstStyle/>
          <a:p>
            <a:pPr marL="0" marR="0" lvl="0" indent="0" algn="l" defTabSz="957816" rtl="0" eaLnBrk="1" fontAlgn="auto" latinLnBrk="0" hangingPunct="1">
              <a:lnSpc>
                <a:spcPct val="120000"/>
              </a:lnSpc>
              <a:spcBef>
                <a:spcPts val="0"/>
              </a:spcBef>
              <a:spcAft>
                <a:spcPts val="600"/>
              </a:spcAft>
              <a:buClr>
                <a:srgbClr val="103185"/>
              </a:buClr>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14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原則</a:t>
            </a:r>
            <a:r>
              <a:rPr kumimoji="1" lang="en-US" altLang="ja-JP" sz="14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endParaRPr kumimoji="1" lang="ja-JP" altLang="en-US" sz="14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sp>
        <p:nvSpPr>
          <p:cNvPr id="14" name="テキスト ボックス 13"/>
          <p:cNvSpPr txBox="1"/>
          <p:nvPr/>
        </p:nvSpPr>
        <p:spPr>
          <a:xfrm>
            <a:off x="5049664" y="3040325"/>
            <a:ext cx="902811" cy="350865"/>
          </a:xfrm>
          <a:prstGeom prst="rect">
            <a:avLst/>
          </a:prstGeom>
          <a:noFill/>
        </p:spPr>
        <p:txBody>
          <a:bodyPr wrap="none" rtlCol="0">
            <a:spAutoFit/>
          </a:bodyPr>
          <a:lstStyle/>
          <a:p>
            <a:pPr marL="0" marR="0" lvl="0" indent="0" algn="l" defTabSz="957816" rtl="0" eaLnBrk="1" fontAlgn="auto" latinLnBrk="0" hangingPunct="1">
              <a:lnSpc>
                <a:spcPct val="120000"/>
              </a:lnSpc>
              <a:spcBef>
                <a:spcPts val="0"/>
              </a:spcBef>
              <a:spcAft>
                <a:spcPts val="600"/>
              </a:spcAft>
              <a:buClr>
                <a:srgbClr val="103185"/>
              </a:buClr>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14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例外</a:t>
            </a:r>
            <a:r>
              <a:rPr kumimoji="1" lang="en-US" altLang="ja-JP" sz="14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endParaRPr kumimoji="1" lang="ja-JP" altLang="en-US" sz="14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sp>
        <p:nvSpPr>
          <p:cNvPr id="16" name="角丸四角形 15">
            <a:extLst>
              <a:ext uri="{FF2B5EF4-FFF2-40B4-BE49-F238E27FC236}">
                <a16:creationId xmlns:a16="http://schemas.microsoft.com/office/drawing/2014/main" id="{053B0485-00BC-3E4F-B797-35CB015D43DD}"/>
              </a:ext>
            </a:extLst>
          </p:cNvPr>
          <p:cNvSpPr/>
          <p:nvPr/>
        </p:nvSpPr>
        <p:spPr>
          <a:xfrm>
            <a:off x="128464" y="1034488"/>
            <a:ext cx="979713" cy="252000"/>
          </a:xfrm>
          <a:prstGeom prst="roundRect">
            <a:avLst>
              <a:gd name="adj" fmla="val 0"/>
            </a:avLst>
          </a:prstGeom>
          <a:solidFill>
            <a:schemeClr val="accent1"/>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dirty="0" smtClean="0">
                <a:ln>
                  <a:noFill/>
                </a:ln>
                <a:solidFill>
                  <a:srgbClr val="FFFFFF"/>
                </a:solidFill>
                <a:effectLst/>
                <a:uLnTx/>
                <a:uFillTx/>
                <a:latin typeface="メイリオ"/>
                <a:ea typeface="メイリオ"/>
                <a:cs typeface="Noto Sans CJK JP DemiLight" charset="-128"/>
              </a:rPr>
              <a:t>現行</a:t>
            </a:r>
            <a:endParaRPr kumimoji="0" lang="ja-JP" altLang="en-US" sz="14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Tree>
    <p:extLst>
      <p:ext uri="{BB962C8B-B14F-4D97-AF65-F5344CB8AC3E}">
        <p14:creationId xmlns:p14="http://schemas.microsoft.com/office/powerpoint/2010/main" val="1537892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889522F-FA51-F14C-BAA2-ADEAB79DDF80}"/>
              </a:ext>
            </a:extLst>
          </p:cNvPr>
          <p:cNvSpPr/>
          <p:nvPr/>
        </p:nvSpPr>
        <p:spPr>
          <a:xfrm>
            <a:off x="4882505" y="1546084"/>
            <a:ext cx="4964913" cy="5195284"/>
          </a:xfrm>
          <a:prstGeom prst="rect">
            <a:avLst/>
          </a:prstGeom>
          <a:solidFill>
            <a:srgbClr val="FCE8EB"/>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957816" rtl="0" eaLnBrk="1" fontAlgn="auto" latinLnBrk="0" hangingPunct="1">
              <a:lnSpc>
                <a:spcPct val="13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タイトル 1"/>
          <p:cNvSpPr>
            <a:spLocks noGrp="1"/>
          </p:cNvSpPr>
          <p:nvPr>
            <p:ph type="title"/>
          </p:nvPr>
        </p:nvSpPr>
        <p:spPr>
          <a:xfrm>
            <a:off x="0" y="0"/>
            <a:ext cx="9906000" cy="823698"/>
          </a:xfrm>
        </p:spPr>
        <p:txBody>
          <a:bodyPr vert="horz" lIns="95782" tIns="47891" rIns="95782" bIns="47891" rtlCol="0" anchor="ctr">
            <a:normAutofit/>
          </a:bodyPr>
          <a:lstStyle/>
          <a:p>
            <a:pPr algn="ctr"/>
            <a:r>
              <a:rPr lang="ja-JP" altLang="en-US" sz="2400" dirty="0">
                <a:latin typeface="ＭＳ ゴシック" panose="020B0609070205080204" pitchFamily="49" charset="-128"/>
                <a:ea typeface="ＭＳ ゴシック" panose="020B0609070205080204" pitchFamily="49" charset="-128"/>
              </a:rPr>
              <a:t>１日の休息期間</a:t>
            </a:r>
          </a:p>
        </p:txBody>
      </p:sp>
      <p:sp>
        <p:nvSpPr>
          <p:cNvPr id="4" name="スライド番号プレースホルダー 3"/>
          <p:cNvSpPr>
            <a:spLocks noGrp="1"/>
          </p:cNvSpPr>
          <p:nvPr>
            <p:ph type="sldNum" sz="quarter" idx="4"/>
          </p:nvPr>
        </p:nvSpPr>
        <p:spPr>
          <a:xfrm>
            <a:off x="9070198" y="6543887"/>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rPr>
              <a:t>18</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
        <p:nvSpPr>
          <p:cNvPr id="17" name="角丸四角形 16">
            <a:extLst>
              <a:ext uri="{FF2B5EF4-FFF2-40B4-BE49-F238E27FC236}">
                <a16:creationId xmlns:a16="http://schemas.microsoft.com/office/drawing/2014/main" id="{053B0485-00BC-3E4F-B797-35CB015D43DD}"/>
              </a:ext>
            </a:extLst>
          </p:cNvPr>
          <p:cNvSpPr/>
          <p:nvPr/>
        </p:nvSpPr>
        <p:spPr>
          <a:xfrm>
            <a:off x="4882504" y="1254003"/>
            <a:ext cx="827469" cy="292081"/>
          </a:xfrm>
          <a:prstGeom prst="roundRect">
            <a:avLst>
              <a:gd name="adj" fmla="val 0"/>
            </a:avLst>
          </a:prstGeom>
          <a:solidFill>
            <a:schemeClr val="accent2"/>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dirty="0" smtClean="0">
                <a:ln>
                  <a:noFill/>
                </a:ln>
                <a:solidFill>
                  <a:srgbClr val="FFFFFF"/>
                </a:solidFill>
                <a:effectLst/>
                <a:uLnTx/>
                <a:uFillTx/>
                <a:latin typeface="メイリオ"/>
                <a:ea typeface="メイリオ"/>
                <a:cs typeface="Noto Sans CJK JP DemiLight" charset="-128"/>
              </a:rPr>
              <a:t>改正後</a:t>
            </a:r>
            <a:endParaRPr kumimoji="0" lang="ja-JP" altLang="en-US" sz="14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11" name="正方形/長方形 10">
            <a:extLst>
              <a:ext uri="{FF2B5EF4-FFF2-40B4-BE49-F238E27FC236}">
                <a16:creationId xmlns:a16="http://schemas.microsoft.com/office/drawing/2014/main" id="{A889522F-FA51-F14C-BAA2-ADEAB79DDF80}"/>
              </a:ext>
            </a:extLst>
          </p:cNvPr>
          <p:cNvSpPr/>
          <p:nvPr/>
        </p:nvSpPr>
        <p:spPr>
          <a:xfrm>
            <a:off x="200472" y="1559620"/>
            <a:ext cx="4490979" cy="5181748"/>
          </a:xfrm>
          <a:prstGeom prst="rect">
            <a:avLst/>
          </a:prstGeom>
          <a:solidFill>
            <a:srgbClr val="E7ECF9"/>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角丸四角形 11">
            <a:extLst>
              <a:ext uri="{FF2B5EF4-FFF2-40B4-BE49-F238E27FC236}">
                <a16:creationId xmlns:a16="http://schemas.microsoft.com/office/drawing/2014/main" id="{053B0485-00BC-3E4F-B797-35CB015D43DD}"/>
              </a:ext>
            </a:extLst>
          </p:cNvPr>
          <p:cNvSpPr/>
          <p:nvPr/>
        </p:nvSpPr>
        <p:spPr>
          <a:xfrm>
            <a:off x="200472" y="1254003"/>
            <a:ext cx="866328" cy="292081"/>
          </a:xfrm>
          <a:prstGeom prst="roundRect">
            <a:avLst>
              <a:gd name="adj" fmla="val 0"/>
            </a:avLst>
          </a:prstGeom>
          <a:solidFill>
            <a:schemeClr val="accent1"/>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lang="ja-JP" altLang="en-US" sz="1400" b="1" spc="239" noProof="0" dirty="0">
                <a:solidFill>
                  <a:srgbClr val="FFFFFF"/>
                </a:solidFill>
                <a:latin typeface="メイリオ"/>
                <a:ea typeface="メイリオ"/>
                <a:cs typeface="Noto Sans CJK JP DemiLight" charset="-128"/>
              </a:rPr>
              <a:t>現行</a:t>
            </a:r>
            <a:endParaRPr kumimoji="0" lang="ja-JP" altLang="en-US" sz="14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8" name="テキスト ボックス 7"/>
          <p:cNvSpPr txBox="1"/>
          <p:nvPr/>
        </p:nvSpPr>
        <p:spPr>
          <a:xfrm>
            <a:off x="240621" y="1705543"/>
            <a:ext cx="4649508" cy="552459"/>
          </a:xfrm>
          <a:prstGeom prst="rect">
            <a:avLst/>
          </a:prstGeom>
          <a:noFill/>
        </p:spPr>
        <p:txBody>
          <a:bodyPr wrap="square" rtlCol="0">
            <a:spAutoFit/>
          </a:bodyPr>
          <a:lstStyle/>
          <a:p>
            <a:pPr lvl="0" defTabSz="457200">
              <a:lnSpc>
                <a:spcPct val="130000"/>
              </a:lnSpc>
              <a:buClr>
                <a:srgbClr val="66BAB7"/>
              </a:buClr>
              <a:defRPr/>
            </a:pPr>
            <a:endParaRPr kumimoji="0" lang="en-US" altLang="ja-JP" sz="900" dirty="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a:solidFill>
                  <a:prstClr val="black"/>
                </a:solidFill>
                <a:latin typeface="游ゴシック" panose="020B0400000000000000" pitchFamily="50" charset="-128"/>
                <a:ea typeface="游ゴシック" panose="020B0400000000000000" pitchFamily="50" charset="-128"/>
              </a:rPr>
              <a:t>▸　勤務終了後、</a:t>
            </a:r>
            <a:r>
              <a:rPr kumimoji="0" lang="ja-JP" altLang="en-US" sz="1400" u="sng" dirty="0">
                <a:solidFill>
                  <a:prstClr val="black"/>
                </a:solidFill>
                <a:latin typeface="游ゴシック" panose="020B0400000000000000" pitchFamily="50" charset="-128"/>
                <a:ea typeface="游ゴシック" panose="020B0400000000000000" pitchFamily="50" charset="-128"/>
              </a:rPr>
              <a:t>継続８時間</a:t>
            </a:r>
            <a:r>
              <a:rPr kumimoji="0" lang="ja-JP" altLang="en-US" sz="1400" dirty="0">
                <a:solidFill>
                  <a:prstClr val="black"/>
                </a:solidFill>
                <a:latin typeface="游ゴシック" panose="020B0400000000000000" pitchFamily="50" charset="-128"/>
                <a:ea typeface="游ゴシック" panose="020B0400000000000000" pitchFamily="50" charset="-128"/>
              </a:rPr>
              <a:t>以上の休息期間を与える。</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4790788" y="1720611"/>
            <a:ext cx="5175439" cy="3353226"/>
          </a:xfrm>
          <a:prstGeom prst="rect">
            <a:avLst/>
          </a:prstGeom>
          <a:noFill/>
        </p:spPr>
        <p:txBody>
          <a:bodyPr wrap="square" rtlCol="0">
            <a:spAutoFit/>
          </a:bodyPr>
          <a:lstStyle/>
          <a:p>
            <a:pPr lvl="0" defTabSz="457200">
              <a:lnSpc>
                <a:spcPct val="130000"/>
              </a:lnSpc>
              <a:buClr>
                <a:srgbClr val="66BAB7"/>
              </a:buClr>
              <a:defRPr/>
            </a:pPr>
            <a:endParaRPr kumimoji="0" lang="en-US" altLang="ja-JP" sz="900" dirty="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solidFill>
                  <a:prstClr val="black"/>
                </a:solidFill>
                <a:latin typeface="游ゴシック" panose="020B0400000000000000" pitchFamily="50" charset="-128"/>
                <a:ea typeface="游ゴシック" panose="020B0400000000000000" pitchFamily="50" charset="-128"/>
              </a:rPr>
              <a:t>①　</a:t>
            </a:r>
            <a:r>
              <a:rPr kumimoji="0" lang="ja-JP" altLang="en-US" sz="1400" dirty="0" smtClean="0">
                <a:latin typeface="游ゴシック" panose="020B0400000000000000" pitchFamily="50" charset="-128"/>
                <a:ea typeface="游ゴシック" panose="020B0400000000000000" pitchFamily="50" charset="-128"/>
              </a:rPr>
              <a:t>休息</a:t>
            </a:r>
            <a:r>
              <a:rPr kumimoji="0" lang="ja-JP" altLang="en-US" sz="1400" dirty="0">
                <a:latin typeface="游ゴシック" panose="020B0400000000000000" pitchFamily="50" charset="-128"/>
                <a:ea typeface="游ゴシック" panose="020B0400000000000000" pitchFamily="50" charset="-128"/>
              </a:rPr>
              <a:t>期間は、勤務終了後、</a:t>
            </a:r>
            <a:r>
              <a:rPr kumimoji="0" lang="ja-JP" altLang="en-US" sz="1400" u="sng" dirty="0">
                <a:latin typeface="游ゴシック" panose="020B0400000000000000" pitchFamily="50" charset="-128"/>
                <a:ea typeface="游ゴシック" panose="020B0400000000000000" pitchFamily="50" charset="-128"/>
              </a:rPr>
              <a:t>継続１１時間以上</a:t>
            </a:r>
            <a:r>
              <a:rPr kumimoji="0" lang="ja-JP" altLang="en-US" sz="1400" u="sng" dirty="0" smtClean="0">
                <a:latin typeface="游ゴシック" panose="020B0400000000000000" pitchFamily="50" charset="-128"/>
                <a:ea typeface="游ゴシック" panose="020B0400000000000000" pitchFamily="50" charset="-128"/>
              </a:rPr>
              <a:t>与えるよう</a:t>
            </a:r>
            <a:endParaRPr kumimoji="0" lang="en-US" altLang="ja-JP" sz="1400" u="sng"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latin typeface="游ゴシック" panose="020B0400000000000000" pitchFamily="50" charset="-128"/>
                <a:ea typeface="游ゴシック" panose="020B0400000000000000" pitchFamily="50" charset="-128"/>
              </a:rPr>
              <a:t>　　</a:t>
            </a:r>
            <a:r>
              <a:rPr kumimoji="0" lang="ja-JP" altLang="en-US" sz="1400" u="sng" dirty="0" smtClean="0">
                <a:latin typeface="游ゴシック" panose="020B0400000000000000" pitchFamily="50" charset="-128"/>
                <a:ea typeface="游ゴシック" panose="020B0400000000000000" pitchFamily="50" charset="-128"/>
              </a:rPr>
              <a:t>努める</a:t>
            </a:r>
            <a:r>
              <a:rPr kumimoji="0" lang="ja-JP" altLang="en-US" sz="1400" u="sng" dirty="0">
                <a:latin typeface="游ゴシック" panose="020B0400000000000000" pitchFamily="50" charset="-128"/>
                <a:ea typeface="游ゴシック" panose="020B0400000000000000" pitchFamily="50" charset="-128"/>
              </a:rPr>
              <a:t>ことを基本</a:t>
            </a:r>
            <a:r>
              <a:rPr kumimoji="0" lang="ja-JP" altLang="en-US" sz="1400" dirty="0">
                <a:latin typeface="游ゴシック" panose="020B0400000000000000" pitchFamily="50" charset="-128"/>
                <a:ea typeface="游ゴシック" panose="020B0400000000000000" pitchFamily="50" charset="-128"/>
              </a:rPr>
              <a:t>とし、</a:t>
            </a:r>
            <a:r>
              <a:rPr kumimoji="0" lang="ja-JP" altLang="en-US" sz="1400" u="sng" dirty="0">
                <a:latin typeface="游ゴシック" panose="020B0400000000000000" pitchFamily="50" charset="-128"/>
                <a:ea typeface="游ゴシック" panose="020B0400000000000000" pitchFamily="50" charset="-128"/>
              </a:rPr>
              <a:t>継続</a:t>
            </a:r>
            <a:r>
              <a:rPr kumimoji="0" lang="ja-JP" altLang="en-US" sz="1400" u="sng" dirty="0" smtClean="0">
                <a:latin typeface="游ゴシック" panose="020B0400000000000000" pitchFamily="50" charset="-128"/>
                <a:ea typeface="游ゴシック" panose="020B0400000000000000" pitchFamily="50" charset="-128"/>
              </a:rPr>
              <a:t>９時間</a:t>
            </a:r>
            <a:r>
              <a:rPr kumimoji="0" lang="ja-JP" altLang="en-US" sz="1400" dirty="0">
                <a:latin typeface="游ゴシック" panose="020B0400000000000000" pitchFamily="50" charset="-128"/>
                <a:ea typeface="游ゴシック" panose="020B0400000000000000" pitchFamily="50" charset="-128"/>
              </a:rPr>
              <a:t>を</a:t>
            </a:r>
            <a:r>
              <a:rPr kumimoji="0" lang="ja-JP" altLang="en-US" sz="1400" dirty="0" smtClean="0">
                <a:latin typeface="游ゴシック" panose="020B0400000000000000" pitchFamily="50" charset="-128"/>
                <a:ea typeface="游ゴシック" panose="020B0400000000000000" pitchFamily="50" charset="-128"/>
              </a:rPr>
              <a:t>下回らない</a:t>
            </a:r>
            <a:r>
              <a:rPr kumimoji="0" lang="ja-JP" altLang="en-US" sz="1400" dirty="0">
                <a:latin typeface="游ゴシック" panose="020B0400000000000000" pitchFamily="50" charset="-128"/>
                <a:ea typeface="游ゴシック" panose="020B0400000000000000" pitchFamily="50" charset="-128"/>
              </a:rPr>
              <a:t>もの</a:t>
            </a:r>
            <a:r>
              <a:rPr kumimoji="0" lang="ja-JP" altLang="en-US" sz="1400" dirty="0" smtClean="0">
                <a:latin typeface="游ゴシック" panose="020B0400000000000000" pitchFamily="50" charset="-128"/>
                <a:ea typeface="游ゴシック" panose="020B0400000000000000" pitchFamily="50" charset="-128"/>
              </a:rPr>
              <a:t>と</a:t>
            </a:r>
            <a:endParaRPr kumimoji="0" lang="en-US" altLang="ja-JP" sz="1400"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latin typeface="游ゴシック" panose="020B0400000000000000" pitchFamily="50" charset="-128"/>
                <a:ea typeface="游ゴシック" panose="020B0400000000000000" pitchFamily="50" charset="-128"/>
              </a:rPr>
              <a:t>　　する。</a:t>
            </a:r>
            <a:endParaRPr kumimoji="0" lang="en-US" altLang="ja-JP" sz="1400"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endParaRPr kumimoji="0" lang="ja-JP" altLang="en-US" sz="1400" dirty="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latin typeface="游ゴシック" panose="020B0400000000000000" pitchFamily="50" charset="-128"/>
                <a:ea typeface="游ゴシック" panose="020B0400000000000000" pitchFamily="50" charset="-128"/>
              </a:rPr>
              <a:t>②　ただし、</a:t>
            </a:r>
            <a:r>
              <a:rPr kumimoji="0" lang="ja-JP" altLang="en-US" sz="1400" u="sng" dirty="0" smtClean="0">
                <a:latin typeface="游ゴシック" panose="020B0400000000000000" pitchFamily="50" charset="-128"/>
                <a:ea typeface="游ゴシック" panose="020B0400000000000000" pitchFamily="50" charset="-128"/>
              </a:rPr>
              <a:t>自動車運転者の１週間</a:t>
            </a:r>
            <a:r>
              <a:rPr kumimoji="0" lang="ja-JP" altLang="en-US" sz="1400" u="sng" dirty="0">
                <a:latin typeface="游ゴシック" panose="020B0400000000000000" pitchFamily="50" charset="-128"/>
                <a:ea typeface="游ゴシック" panose="020B0400000000000000" pitchFamily="50" charset="-128"/>
              </a:rPr>
              <a:t>に</a:t>
            </a:r>
            <a:r>
              <a:rPr kumimoji="0" lang="ja-JP" altLang="en-US" sz="1400" u="sng" dirty="0" smtClean="0">
                <a:latin typeface="游ゴシック" panose="020B0400000000000000" pitchFamily="50" charset="-128"/>
                <a:ea typeface="游ゴシック" panose="020B0400000000000000" pitchFamily="50" charset="-128"/>
              </a:rPr>
              <a:t>おける運行がすべて</a:t>
            </a:r>
            <a:endParaRPr kumimoji="0" lang="en-US" altLang="ja-JP" sz="1400" u="sng"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latin typeface="游ゴシック" panose="020B0400000000000000" pitchFamily="50" charset="-128"/>
                <a:ea typeface="游ゴシック" panose="020B0400000000000000" pitchFamily="50" charset="-128"/>
              </a:rPr>
              <a:t>　　</a:t>
            </a:r>
            <a:r>
              <a:rPr kumimoji="0" lang="ja-JP" altLang="en-US" sz="1400" u="sng" dirty="0" smtClean="0">
                <a:latin typeface="游ゴシック" panose="020B0400000000000000" pitchFamily="50" charset="-128"/>
                <a:ea typeface="游ゴシック" panose="020B0400000000000000" pitchFamily="50" charset="-128"/>
              </a:rPr>
              <a:t>長距離</a:t>
            </a:r>
            <a:r>
              <a:rPr kumimoji="0" lang="ja-JP" altLang="en-US" sz="1400" u="sng" dirty="0">
                <a:latin typeface="游ゴシック" panose="020B0400000000000000" pitchFamily="50" charset="-128"/>
                <a:ea typeface="游ゴシック" panose="020B0400000000000000" pitchFamily="50" charset="-128"/>
              </a:rPr>
              <a:t>貨物</a:t>
            </a:r>
            <a:r>
              <a:rPr kumimoji="0" lang="ja-JP" altLang="en-US" sz="1400" u="sng" dirty="0" smtClean="0">
                <a:latin typeface="游ゴシック" panose="020B0400000000000000" pitchFamily="50" charset="-128"/>
                <a:ea typeface="游ゴシック" panose="020B0400000000000000" pitchFamily="50" charset="-128"/>
              </a:rPr>
              <a:t>運送</a:t>
            </a:r>
            <a:r>
              <a:rPr kumimoji="0" lang="ja-JP" altLang="en-US" sz="1000" u="sng" dirty="0" smtClean="0">
                <a:latin typeface="游ゴシック" panose="020B0400000000000000" pitchFamily="50" charset="-128"/>
                <a:ea typeface="游ゴシック" panose="020B0400000000000000" pitchFamily="50" charset="-128"/>
              </a:rPr>
              <a:t>（</a:t>
            </a:r>
            <a:r>
              <a:rPr kumimoji="0" lang="en-US" altLang="ja-JP" sz="1000" u="sng" dirty="0" smtClean="0">
                <a:latin typeface="游ゴシック" panose="020B0400000000000000" pitchFamily="50" charset="-128"/>
                <a:ea typeface="游ゴシック" panose="020B0400000000000000" pitchFamily="50" charset="-128"/>
              </a:rPr>
              <a:t>※</a:t>
            </a:r>
            <a:r>
              <a:rPr kumimoji="0" lang="ja-JP" altLang="en-US" sz="1000" u="sng" dirty="0" smtClean="0">
                <a:latin typeface="游ゴシック" panose="020B0400000000000000" pitchFamily="50" charset="-128"/>
                <a:ea typeface="游ゴシック" panose="020B0400000000000000" pitchFamily="50" charset="-128"/>
              </a:rPr>
              <a:t>１）</a:t>
            </a:r>
            <a:r>
              <a:rPr kumimoji="0" lang="ja-JP" altLang="en-US" sz="1400" u="sng" dirty="0" smtClean="0">
                <a:latin typeface="游ゴシック" panose="020B0400000000000000" pitchFamily="50" charset="-128"/>
                <a:ea typeface="游ゴシック" panose="020B0400000000000000" pitchFamily="50" charset="-128"/>
              </a:rPr>
              <a:t>であり</a:t>
            </a:r>
            <a:r>
              <a:rPr kumimoji="0" lang="ja-JP" altLang="en-US" sz="1400" u="sng" dirty="0">
                <a:latin typeface="游ゴシック" panose="020B0400000000000000" pitchFamily="50" charset="-128"/>
                <a:ea typeface="游ゴシック" panose="020B0400000000000000" pitchFamily="50" charset="-128"/>
              </a:rPr>
              <a:t>、かつ</a:t>
            </a:r>
            <a:r>
              <a:rPr kumimoji="0" lang="ja-JP" altLang="en-US" sz="1400" u="sng" dirty="0" smtClean="0">
                <a:latin typeface="游ゴシック" panose="020B0400000000000000" pitchFamily="50" charset="-128"/>
                <a:ea typeface="游ゴシック" panose="020B0400000000000000" pitchFamily="50" charset="-128"/>
              </a:rPr>
              <a:t>、一の運行</a:t>
            </a:r>
            <a:r>
              <a:rPr kumimoji="0" lang="ja-JP" altLang="en-US" sz="1000" u="sng" dirty="0" smtClean="0">
                <a:latin typeface="游ゴシック" panose="020B0400000000000000" pitchFamily="50" charset="-128"/>
                <a:ea typeface="游ゴシック" panose="020B0400000000000000" pitchFamily="50" charset="-128"/>
              </a:rPr>
              <a:t>（</a:t>
            </a:r>
            <a:r>
              <a:rPr kumimoji="0" lang="en-US" altLang="ja-JP" sz="1000" u="sng" dirty="0" smtClean="0">
                <a:latin typeface="游ゴシック" panose="020B0400000000000000" pitchFamily="50" charset="-128"/>
                <a:ea typeface="游ゴシック" panose="020B0400000000000000" pitchFamily="50" charset="-128"/>
              </a:rPr>
              <a:t>※</a:t>
            </a:r>
            <a:r>
              <a:rPr kumimoji="0" lang="ja-JP" altLang="en-US" sz="1000" u="sng" dirty="0" smtClean="0">
                <a:latin typeface="游ゴシック" panose="020B0400000000000000" pitchFamily="50" charset="-128"/>
                <a:ea typeface="游ゴシック" panose="020B0400000000000000" pitchFamily="50" charset="-128"/>
              </a:rPr>
              <a:t>２）</a:t>
            </a:r>
            <a:r>
              <a:rPr kumimoji="0" lang="ja-JP" altLang="en-US" sz="1400" u="sng" dirty="0" smtClean="0">
                <a:latin typeface="游ゴシック" panose="020B0400000000000000" pitchFamily="50" charset="-128"/>
                <a:ea typeface="游ゴシック" panose="020B0400000000000000" pitchFamily="50" charset="-128"/>
              </a:rPr>
              <a:t>に</a:t>
            </a:r>
            <a:endParaRPr kumimoji="0" lang="en-US" altLang="ja-JP" sz="1400" u="sng"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latin typeface="游ゴシック" panose="020B0400000000000000" pitchFamily="50" charset="-128"/>
                <a:ea typeface="游ゴシック" panose="020B0400000000000000" pitchFamily="50" charset="-128"/>
              </a:rPr>
              <a:t>　　</a:t>
            </a:r>
            <a:r>
              <a:rPr kumimoji="0" lang="ja-JP" altLang="en-US" sz="1400" u="sng" dirty="0" smtClean="0">
                <a:latin typeface="游ゴシック" panose="020B0400000000000000" pitchFamily="50" charset="-128"/>
                <a:ea typeface="游ゴシック" panose="020B0400000000000000" pitchFamily="50" charset="-128"/>
              </a:rPr>
              <a:t>おける休息</a:t>
            </a:r>
            <a:r>
              <a:rPr kumimoji="0" lang="ja-JP" altLang="en-US" sz="1400" u="sng" dirty="0">
                <a:latin typeface="游ゴシック" panose="020B0400000000000000" pitchFamily="50" charset="-128"/>
                <a:ea typeface="游ゴシック" panose="020B0400000000000000" pitchFamily="50" charset="-128"/>
              </a:rPr>
              <a:t>期間が</a:t>
            </a:r>
            <a:r>
              <a:rPr kumimoji="0" lang="ja-JP" altLang="en-US" sz="1400" u="sng" dirty="0" smtClean="0">
                <a:latin typeface="游ゴシック" panose="020B0400000000000000" pitchFamily="50" charset="-128"/>
                <a:ea typeface="游ゴシック" panose="020B0400000000000000" pitchFamily="50" charset="-128"/>
              </a:rPr>
              <a:t>住所地以外</a:t>
            </a:r>
            <a:r>
              <a:rPr kumimoji="0" lang="ja-JP" altLang="en-US" sz="1400" u="sng" dirty="0">
                <a:latin typeface="游ゴシック" panose="020B0400000000000000" pitchFamily="50" charset="-128"/>
                <a:ea typeface="游ゴシック" panose="020B0400000000000000" pitchFamily="50" charset="-128"/>
              </a:rPr>
              <a:t>の場所に</a:t>
            </a:r>
            <a:r>
              <a:rPr kumimoji="0" lang="ja-JP" altLang="en-US" sz="1400" u="sng" dirty="0" smtClean="0">
                <a:latin typeface="游ゴシック" panose="020B0400000000000000" pitchFamily="50" charset="-128"/>
                <a:ea typeface="游ゴシック" panose="020B0400000000000000" pitchFamily="50" charset="-128"/>
              </a:rPr>
              <a:t>おける</a:t>
            </a:r>
            <a:r>
              <a:rPr kumimoji="0" lang="ja-JP" altLang="en-US" sz="1400" u="sng" dirty="0">
                <a:latin typeface="游ゴシック" panose="020B0400000000000000" pitchFamily="50" charset="-128"/>
                <a:ea typeface="游ゴシック" panose="020B0400000000000000" pitchFamily="50" charset="-128"/>
              </a:rPr>
              <a:t>もの</a:t>
            </a:r>
            <a:r>
              <a:rPr kumimoji="0" lang="ja-JP" altLang="en-US" sz="1400" u="sng" dirty="0" smtClean="0">
                <a:latin typeface="游ゴシック" panose="020B0400000000000000" pitchFamily="50" charset="-128"/>
                <a:ea typeface="游ゴシック" panose="020B0400000000000000" pitchFamily="50" charset="-128"/>
              </a:rPr>
              <a:t>である</a:t>
            </a:r>
            <a:endParaRPr kumimoji="0" lang="en-US" altLang="ja-JP" sz="1400" u="sng"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latin typeface="游ゴシック" panose="020B0400000000000000" pitchFamily="50" charset="-128"/>
                <a:ea typeface="游ゴシック" panose="020B0400000000000000" pitchFamily="50" charset="-128"/>
              </a:rPr>
              <a:t>　　</a:t>
            </a:r>
            <a:r>
              <a:rPr kumimoji="0" lang="ja-JP" altLang="en-US" sz="1400" u="sng" dirty="0" smtClean="0">
                <a:latin typeface="游ゴシック" panose="020B0400000000000000" pitchFamily="50" charset="-128"/>
                <a:ea typeface="游ゴシック" panose="020B0400000000000000" pitchFamily="50" charset="-128"/>
              </a:rPr>
              <a:t>場合、当該１週間</a:t>
            </a:r>
            <a:r>
              <a:rPr kumimoji="0" lang="ja-JP" altLang="en-US" sz="1400" u="sng" dirty="0">
                <a:latin typeface="游ゴシック" panose="020B0400000000000000" pitchFamily="50" charset="-128"/>
                <a:ea typeface="游ゴシック" panose="020B0400000000000000" pitchFamily="50" charset="-128"/>
              </a:rPr>
              <a:t>に</a:t>
            </a:r>
            <a:r>
              <a:rPr kumimoji="0" lang="ja-JP" altLang="en-US" sz="1400" u="sng" dirty="0" smtClean="0">
                <a:latin typeface="游ゴシック" panose="020B0400000000000000" pitchFamily="50" charset="-128"/>
                <a:ea typeface="游ゴシック" panose="020B0400000000000000" pitchFamily="50" charset="-128"/>
              </a:rPr>
              <a:t>ついて２回</a:t>
            </a:r>
            <a:r>
              <a:rPr kumimoji="0" lang="ja-JP" altLang="en-US" sz="1400" u="sng" dirty="0">
                <a:latin typeface="游ゴシック" panose="020B0400000000000000" pitchFamily="50" charset="-128"/>
                <a:ea typeface="游ゴシック" panose="020B0400000000000000" pitchFamily="50" charset="-128"/>
              </a:rPr>
              <a:t>に限り</a:t>
            </a:r>
            <a:r>
              <a:rPr kumimoji="0" lang="ja-JP" altLang="en-US" sz="1400" u="sng" dirty="0" smtClean="0">
                <a:latin typeface="游ゴシック" panose="020B0400000000000000" pitchFamily="50" charset="-128"/>
                <a:ea typeface="游ゴシック" panose="020B0400000000000000" pitchFamily="50" charset="-128"/>
              </a:rPr>
              <a:t>、継続８時間以上</a:t>
            </a:r>
            <a:endParaRPr kumimoji="0" lang="en-US" altLang="ja-JP" sz="1400" u="sng"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latin typeface="游ゴシック" panose="020B0400000000000000" pitchFamily="50" charset="-128"/>
                <a:ea typeface="游ゴシック" panose="020B0400000000000000" pitchFamily="50" charset="-128"/>
              </a:rPr>
              <a:t>　　とする</a:t>
            </a:r>
            <a:r>
              <a:rPr kumimoji="0" lang="ja-JP" altLang="en-US" sz="1400" dirty="0">
                <a:latin typeface="游ゴシック" panose="020B0400000000000000" pitchFamily="50" charset="-128"/>
                <a:ea typeface="游ゴシック" panose="020B0400000000000000" pitchFamily="50" charset="-128"/>
              </a:rPr>
              <a:t>ことができる。</a:t>
            </a:r>
            <a:r>
              <a:rPr kumimoji="0" lang="ja-JP" altLang="en-US" sz="1400" dirty="0" smtClean="0">
                <a:latin typeface="游ゴシック" panose="020B0400000000000000" pitchFamily="50" charset="-128"/>
                <a:ea typeface="游ゴシック" panose="020B0400000000000000" pitchFamily="50" charset="-128"/>
              </a:rPr>
              <a:t>この場合</a:t>
            </a:r>
            <a:r>
              <a:rPr kumimoji="0" lang="ja-JP" altLang="en-US" sz="1400" dirty="0">
                <a:latin typeface="游ゴシック" panose="020B0400000000000000" pitchFamily="50" charset="-128"/>
                <a:ea typeface="游ゴシック" panose="020B0400000000000000" pitchFamily="50" charset="-128"/>
              </a:rPr>
              <a:t>において</a:t>
            </a:r>
            <a:r>
              <a:rPr kumimoji="0" lang="ja-JP" altLang="en-US" sz="1400" dirty="0" smtClean="0">
                <a:latin typeface="游ゴシック" panose="020B0400000000000000" pitchFamily="50" charset="-128"/>
                <a:ea typeface="游ゴシック" panose="020B0400000000000000" pitchFamily="50" charset="-128"/>
              </a:rPr>
              <a:t>、</a:t>
            </a:r>
            <a:r>
              <a:rPr kumimoji="0" lang="ja-JP" altLang="en-US" sz="1400" u="sng" dirty="0" smtClean="0">
                <a:latin typeface="游ゴシック" panose="020B0400000000000000" pitchFamily="50" charset="-128"/>
                <a:ea typeface="游ゴシック" panose="020B0400000000000000" pitchFamily="50" charset="-128"/>
              </a:rPr>
              <a:t>一の運行終了</a:t>
            </a:r>
            <a:endParaRPr kumimoji="0" lang="en-US" altLang="ja-JP" sz="1400" u="sng"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latin typeface="游ゴシック" panose="020B0400000000000000" pitchFamily="50" charset="-128"/>
                <a:ea typeface="游ゴシック" panose="020B0400000000000000" pitchFamily="50" charset="-128"/>
              </a:rPr>
              <a:t>　　</a:t>
            </a:r>
            <a:r>
              <a:rPr kumimoji="0" lang="ja-JP" altLang="en-US" sz="1400" u="sng" dirty="0" smtClean="0">
                <a:latin typeface="游ゴシック" panose="020B0400000000000000" pitchFamily="50" charset="-128"/>
                <a:ea typeface="游ゴシック" panose="020B0400000000000000" pitchFamily="50" charset="-128"/>
              </a:rPr>
              <a:t>後、継続</a:t>
            </a:r>
            <a:r>
              <a:rPr kumimoji="0" lang="ja-JP" altLang="en-US" sz="1400" u="sng" dirty="0">
                <a:latin typeface="游ゴシック" panose="020B0400000000000000" pitchFamily="50" charset="-128"/>
                <a:ea typeface="游ゴシック" panose="020B0400000000000000" pitchFamily="50" charset="-128"/>
              </a:rPr>
              <a:t>１２時間</a:t>
            </a:r>
            <a:r>
              <a:rPr kumimoji="0" lang="ja-JP" altLang="en-US" sz="1400" u="sng" dirty="0" smtClean="0">
                <a:latin typeface="游ゴシック" panose="020B0400000000000000" pitchFamily="50" charset="-128"/>
                <a:ea typeface="游ゴシック" panose="020B0400000000000000" pitchFamily="50" charset="-128"/>
              </a:rPr>
              <a:t>以上の</a:t>
            </a:r>
            <a:r>
              <a:rPr kumimoji="0" lang="ja-JP" altLang="en-US" sz="1400" u="sng" dirty="0">
                <a:latin typeface="游ゴシック" panose="020B0400000000000000" pitchFamily="50" charset="-128"/>
                <a:ea typeface="游ゴシック" panose="020B0400000000000000" pitchFamily="50" charset="-128"/>
              </a:rPr>
              <a:t>休息期間</a:t>
            </a:r>
            <a:r>
              <a:rPr kumimoji="0" lang="ja-JP" altLang="en-US" sz="1400" dirty="0">
                <a:latin typeface="游ゴシック" panose="020B0400000000000000" pitchFamily="50" charset="-128"/>
                <a:ea typeface="游ゴシック" panose="020B0400000000000000" pitchFamily="50" charset="-128"/>
              </a:rPr>
              <a:t>を</a:t>
            </a:r>
            <a:r>
              <a:rPr kumimoji="0" lang="ja-JP" altLang="en-US" sz="1400" dirty="0" smtClean="0">
                <a:latin typeface="游ゴシック" panose="020B0400000000000000" pitchFamily="50" charset="-128"/>
                <a:ea typeface="游ゴシック" panose="020B0400000000000000" pitchFamily="50" charset="-128"/>
              </a:rPr>
              <a:t>与えるものとする</a:t>
            </a:r>
            <a:endParaRPr kumimoji="0" lang="en-US" altLang="ja-JP" sz="1400"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000" dirty="0" smtClean="0">
                <a:latin typeface="游ゴシック" panose="020B0400000000000000" pitchFamily="50" charset="-128"/>
                <a:ea typeface="游ゴシック" panose="020B0400000000000000" pitchFamily="50" charset="-128"/>
              </a:rPr>
              <a:t>　　（</a:t>
            </a:r>
            <a:r>
              <a:rPr kumimoji="0" lang="en-US" altLang="ja-JP" sz="1000" dirty="0" smtClean="0">
                <a:latin typeface="游ゴシック" panose="020B0400000000000000" pitchFamily="50" charset="-128"/>
                <a:ea typeface="游ゴシック" panose="020B0400000000000000" pitchFamily="50" charset="-128"/>
              </a:rPr>
              <a:t>※</a:t>
            </a:r>
            <a:r>
              <a:rPr kumimoji="0" lang="ja-JP" altLang="en-US" sz="1000" dirty="0" smtClean="0">
                <a:latin typeface="游ゴシック" panose="020B0400000000000000" pitchFamily="50" charset="-128"/>
                <a:ea typeface="游ゴシック" panose="020B0400000000000000" pitchFamily="50" charset="-128"/>
              </a:rPr>
              <a:t>３） </a:t>
            </a:r>
            <a:r>
              <a:rPr kumimoji="0" lang="ja-JP" altLang="en-US" sz="1400" dirty="0" smtClean="0">
                <a:latin typeface="游ゴシック" panose="020B0400000000000000" pitchFamily="50" charset="-128"/>
                <a:ea typeface="游ゴシック" panose="020B0400000000000000" pitchFamily="50" charset="-128"/>
              </a:rPr>
              <a:t>。</a:t>
            </a:r>
            <a:endParaRPr kumimoji="0" lang="en-US" altLang="ja-JP" sz="1400" dirty="0">
              <a:latin typeface="游ゴシック" panose="020B0400000000000000" pitchFamily="50" charset="-128"/>
              <a:ea typeface="游ゴシック" panose="020B0400000000000000" pitchFamily="50" charset="-128"/>
            </a:endParaRPr>
          </a:p>
        </p:txBody>
      </p:sp>
      <p:sp>
        <p:nvSpPr>
          <p:cNvPr id="13" name="正方形/長方形 12"/>
          <p:cNvSpPr/>
          <p:nvPr/>
        </p:nvSpPr>
        <p:spPr>
          <a:xfrm>
            <a:off x="5104551" y="5030509"/>
            <a:ext cx="4520819" cy="15489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smtClean="0">
                <a:solidFill>
                  <a:sysClr val="windowText" lastClr="000000"/>
                </a:solidFill>
                <a:latin typeface="メイリオ" panose="020B0604030504040204" pitchFamily="50" charset="-128"/>
                <a:ea typeface="メイリオ" panose="020B0604030504040204" pitchFamily="50" charset="-128"/>
              </a:rPr>
              <a:t>※</a:t>
            </a:r>
            <a:r>
              <a:rPr lang="ja-JP" altLang="en-US" sz="1000" dirty="0" smtClean="0">
                <a:solidFill>
                  <a:sysClr val="windowText" lastClr="000000"/>
                </a:solidFill>
                <a:latin typeface="メイリオ" panose="020B0604030504040204" pitchFamily="50" charset="-128"/>
                <a:ea typeface="メイリオ" panose="020B0604030504040204" pitchFamily="50" charset="-128"/>
              </a:rPr>
              <a:t>１</a:t>
            </a:r>
            <a:r>
              <a:rPr lang="ja-JP" altLang="en-US" sz="1000" dirty="0">
                <a:solidFill>
                  <a:sysClr val="windowText" lastClr="000000"/>
                </a:solidFill>
                <a:latin typeface="メイリオ" panose="020B0604030504040204" pitchFamily="50" charset="-128"/>
                <a:ea typeface="メイリオ" panose="020B0604030504040204" pitchFamily="50" charset="-128"/>
              </a:rPr>
              <a:t>　</a:t>
            </a:r>
            <a:endParaRPr lang="en-US" altLang="ja-JP" sz="1000" dirty="0" smtClean="0">
              <a:solidFill>
                <a:sysClr val="windowText" lastClr="000000"/>
              </a:solidFill>
              <a:latin typeface="メイリオ" panose="020B0604030504040204" pitchFamily="50" charset="-128"/>
              <a:ea typeface="メイリオ" panose="020B0604030504040204" pitchFamily="50" charset="-128"/>
            </a:endParaRPr>
          </a:p>
          <a:p>
            <a:r>
              <a:rPr lang="ja-JP" altLang="en-US" sz="1000" dirty="0" smtClean="0">
                <a:solidFill>
                  <a:sysClr val="windowText" lastClr="000000"/>
                </a:solidFill>
                <a:latin typeface="メイリオ" panose="020B0604030504040204" pitchFamily="50" charset="-128"/>
                <a:ea typeface="メイリオ" panose="020B0604030504040204" pitchFamily="50" charset="-128"/>
              </a:rPr>
              <a:t>　一</a:t>
            </a:r>
            <a:r>
              <a:rPr lang="ja-JP" altLang="en-US" sz="1000" dirty="0">
                <a:solidFill>
                  <a:sysClr val="windowText" lastClr="000000"/>
                </a:solidFill>
                <a:latin typeface="メイリオ" panose="020B0604030504040204" pitchFamily="50" charset="-128"/>
                <a:ea typeface="メイリオ" panose="020B0604030504040204" pitchFamily="50" charset="-128"/>
              </a:rPr>
              <a:t>の</a:t>
            </a:r>
            <a:r>
              <a:rPr lang="ja-JP" altLang="en-US" sz="1000" dirty="0" smtClean="0">
                <a:solidFill>
                  <a:sysClr val="windowText" lastClr="000000"/>
                </a:solidFill>
                <a:latin typeface="メイリオ" panose="020B0604030504040204" pitchFamily="50" charset="-128"/>
                <a:ea typeface="メイリオ" panose="020B0604030504040204" pitchFamily="50" charset="-128"/>
              </a:rPr>
              <a:t>運行の</a:t>
            </a:r>
            <a:r>
              <a:rPr lang="ja-JP" altLang="en-US" sz="1000" dirty="0">
                <a:solidFill>
                  <a:sysClr val="windowText" lastClr="000000"/>
                </a:solidFill>
                <a:latin typeface="メイリオ" panose="020B0604030504040204" pitchFamily="50" charset="-128"/>
                <a:ea typeface="メイリオ" panose="020B0604030504040204" pitchFamily="50" charset="-128"/>
              </a:rPr>
              <a:t>走行距離</a:t>
            </a:r>
            <a:r>
              <a:rPr lang="ja-JP" altLang="en-US" sz="1000" dirty="0" smtClean="0">
                <a:solidFill>
                  <a:sysClr val="windowText" lastClr="000000"/>
                </a:solidFill>
                <a:latin typeface="メイリオ" panose="020B0604030504040204" pitchFamily="50" charset="-128"/>
                <a:ea typeface="メイリオ" panose="020B0604030504040204" pitchFamily="50" charset="-128"/>
              </a:rPr>
              <a:t>が</a:t>
            </a:r>
            <a:r>
              <a:rPr lang="en-US" altLang="ja-JP" sz="1000" dirty="0" smtClean="0">
                <a:solidFill>
                  <a:sysClr val="windowText" lastClr="000000"/>
                </a:solidFill>
                <a:latin typeface="メイリオ" panose="020B0604030504040204" pitchFamily="50" charset="-128"/>
                <a:ea typeface="メイリオ" panose="020B0604030504040204" pitchFamily="50" charset="-128"/>
              </a:rPr>
              <a:t>450km</a:t>
            </a:r>
            <a:r>
              <a:rPr lang="ja-JP" altLang="en-US" sz="1000" dirty="0">
                <a:solidFill>
                  <a:sysClr val="windowText" lastClr="000000"/>
                </a:solidFill>
                <a:latin typeface="メイリオ" panose="020B0604030504040204" pitchFamily="50" charset="-128"/>
                <a:ea typeface="メイリオ" panose="020B0604030504040204" pitchFamily="50" charset="-128"/>
              </a:rPr>
              <a:t>以上の貨物運送をいう</a:t>
            </a:r>
            <a:r>
              <a:rPr lang="ja-JP" altLang="en-US" sz="1000" dirty="0" smtClean="0">
                <a:solidFill>
                  <a:sysClr val="windowText" lastClr="000000"/>
                </a:solidFill>
                <a:latin typeface="メイリオ" panose="020B0604030504040204" pitchFamily="50" charset="-128"/>
                <a:ea typeface="メイリオ" panose="020B0604030504040204" pitchFamily="50" charset="-128"/>
              </a:rPr>
              <a:t>。</a:t>
            </a:r>
            <a:endParaRPr lang="en-US" altLang="ja-JP" sz="1000" dirty="0" smtClean="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smtClean="0">
              <a:solidFill>
                <a:sysClr val="windowText" lastClr="000000"/>
              </a:solidFill>
              <a:latin typeface="メイリオ" panose="020B0604030504040204" pitchFamily="50" charset="-128"/>
              <a:ea typeface="メイリオ" panose="020B0604030504040204" pitchFamily="50" charset="-128"/>
            </a:endParaRPr>
          </a:p>
          <a:p>
            <a:r>
              <a:rPr lang="en-US" altLang="ja-JP" sz="1000" dirty="0" smtClean="0">
                <a:solidFill>
                  <a:sysClr val="windowText" lastClr="000000"/>
                </a:solidFill>
                <a:latin typeface="メイリオ" panose="020B0604030504040204" pitchFamily="50" charset="-128"/>
                <a:ea typeface="メイリオ" panose="020B0604030504040204" pitchFamily="50" charset="-128"/>
              </a:rPr>
              <a:t>※</a:t>
            </a:r>
            <a:r>
              <a:rPr lang="ja-JP" altLang="en-US" sz="1000" dirty="0" smtClean="0">
                <a:solidFill>
                  <a:sysClr val="windowText" lastClr="000000"/>
                </a:solidFill>
                <a:latin typeface="メイリオ" panose="020B0604030504040204" pitchFamily="50" charset="-128"/>
                <a:ea typeface="メイリオ" panose="020B0604030504040204" pitchFamily="50" charset="-128"/>
              </a:rPr>
              <a:t>２</a:t>
            </a:r>
            <a:r>
              <a:rPr lang="ja-JP" altLang="en-US" sz="1000" dirty="0">
                <a:solidFill>
                  <a:sysClr val="windowText" lastClr="000000"/>
                </a:solidFill>
                <a:latin typeface="メイリオ" panose="020B0604030504040204" pitchFamily="50" charset="-128"/>
                <a:ea typeface="メイリオ" panose="020B0604030504040204" pitchFamily="50" charset="-128"/>
              </a:rPr>
              <a:t>　</a:t>
            </a:r>
            <a:endParaRPr lang="en-US" altLang="ja-JP" sz="1000" dirty="0" smtClean="0">
              <a:solidFill>
                <a:sysClr val="windowText" lastClr="000000"/>
              </a:solidFill>
              <a:latin typeface="メイリオ" panose="020B0604030504040204" pitchFamily="50" charset="-128"/>
              <a:ea typeface="メイリオ" panose="020B0604030504040204" pitchFamily="50" charset="-128"/>
            </a:endParaRPr>
          </a:p>
          <a:p>
            <a:r>
              <a:rPr lang="ja-JP" altLang="en-US" sz="1000" dirty="0" smtClean="0">
                <a:solidFill>
                  <a:sysClr val="windowText" lastClr="000000"/>
                </a:solidFill>
                <a:latin typeface="メイリオ" panose="020B0604030504040204" pitchFamily="50" charset="-128"/>
                <a:ea typeface="メイリオ" panose="020B0604030504040204" pitchFamily="50" charset="-128"/>
              </a:rPr>
              <a:t>　自動車</a:t>
            </a:r>
            <a:r>
              <a:rPr lang="ja-JP" altLang="en-US" sz="1000" dirty="0">
                <a:solidFill>
                  <a:sysClr val="windowText" lastClr="000000"/>
                </a:solidFill>
                <a:latin typeface="メイリオ" panose="020B0604030504040204" pitchFamily="50" charset="-128"/>
                <a:ea typeface="メイリオ" panose="020B0604030504040204" pitchFamily="50" charset="-128"/>
              </a:rPr>
              <a:t>運転者が</a:t>
            </a:r>
            <a:r>
              <a:rPr lang="ja-JP" altLang="en-US" sz="1000" dirty="0" smtClean="0">
                <a:solidFill>
                  <a:sysClr val="windowText" lastClr="000000"/>
                </a:solidFill>
                <a:latin typeface="メイリオ" panose="020B0604030504040204" pitchFamily="50" charset="-128"/>
                <a:ea typeface="メイリオ" panose="020B0604030504040204" pitchFamily="50" charset="-128"/>
              </a:rPr>
              <a:t>所属する</a:t>
            </a:r>
            <a:r>
              <a:rPr lang="ja-JP" altLang="en-US" sz="1000" dirty="0">
                <a:solidFill>
                  <a:sysClr val="windowText" lastClr="000000"/>
                </a:solidFill>
                <a:latin typeface="メイリオ" panose="020B0604030504040204" pitchFamily="50" charset="-128"/>
                <a:ea typeface="メイリオ" panose="020B0604030504040204" pitchFamily="50" charset="-128"/>
              </a:rPr>
              <a:t>事業場を出発してから当該事業場に帰着する</a:t>
            </a:r>
            <a:r>
              <a:rPr lang="ja-JP" altLang="en-US" sz="1000" dirty="0" smtClean="0">
                <a:solidFill>
                  <a:sysClr val="windowText" lastClr="000000"/>
                </a:solidFill>
                <a:latin typeface="メイリオ" panose="020B0604030504040204" pitchFamily="50" charset="-128"/>
                <a:ea typeface="メイリオ" panose="020B0604030504040204" pitchFamily="50" charset="-128"/>
              </a:rPr>
              <a:t>まで</a:t>
            </a:r>
            <a:endParaRPr lang="en-US" altLang="ja-JP" sz="1000" dirty="0" smtClean="0">
              <a:solidFill>
                <a:sysClr val="windowText" lastClr="000000"/>
              </a:solidFill>
              <a:latin typeface="メイリオ" panose="020B0604030504040204" pitchFamily="50" charset="-128"/>
              <a:ea typeface="メイリオ" panose="020B0604030504040204" pitchFamily="50" charset="-128"/>
            </a:endParaRPr>
          </a:p>
          <a:p>
            <a:r>
              <a:rPr lang="ja-JP" altLang="en-US" sz="1000" dirty="0" smtClean="0">
                <a:solidFill>
                  <a:sysClr val="windowText" lastClr="000000"/>
                </a:solidFill>
                <a:latin typeface="メイリオ" panose="020B0604030504040204" pitchFamily="50" charset="-128"/>
                <a:ea typeface="メイリオ" panose="020B0604030504040204" pitchFamily="50" charset="-128"/>
              </a:rPr>
              <a:t>　をいう。</a:t>
            </a:r>
            <a:endParaRPr lang="en-US" altLang="ja-JP" sz="1000" dirty="0" smtClean="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smtClean="0">
              <a:solidFill>
                <a:sysClr val="windowText" lastClr="000000"/>
              </a:solidFill>
              <a:latin typeface="メイリオ" panose="020B0604030504040204" pitchFamily="50" charset="-128"/>
              <a:ea typeface="メイリオ" panose="020B0604030504040204" pitchFamily="50" charset="-128"/>
            </a:endParaRPr>
          </a:p>
          <a:p>
            <a:r>
              <a:rPr lang="en-US" altLang="ja-JP" sz="1000" dirty="0" smtClean="0">
                <a:solidFill>
                  <a:sysClr val="windowText" lastClr="000000"/>
                </a:solidFill>
                <a:latin typeface="メイリオ" panose="020B0604030504040204" pitchFamily="50" charset="-128"/>
                <a:ea typeface="メイリオ" panose="020B0604030504040204" pitchFamily="50" charset="-128"/>
              </a:rPr>
              <a:t>※</a:t>
            </a:r>
            <a:r>
              <a:rPr lang="ja-JP" altLang="en-US" sz="1000" dirty="0" smtClean="0">
                <a:solidFill>
                  <a:sysClr val="windowText" lastClr="000000"/>
                </a:solidFill>
                <a:latin typeface="メイリオ" panose="020B0604030504040204" pitchFamily="50" charset="-128"/>
                <a:ea typeface="メイリオ" panose="020B0604030504040204" pitchFamily="50" charset="-128"/>
              </a:rPr>
              <a:t>３　</a:t>
            </a:r>
            <a:endParaRPr lang="en-US" altLang="ja-JP" sz="1000" dirty="0" smtClean="0">
              <a:solidFill>
                <a:sysClr val="windowText" lastClr="000000"/>
              </a:solidFill>
              <a:latin typeface="メイリオ" panose="020B0604030504040204" pitchFamily="50" charset="-128"/>
              <a:ea typeface="メイリオ" panose="020B0604030504040204" pitchFamily="50" charset="-128"/>
            </a:endParaRPr>
          </a:p>
          <a:p>
            <a:r>
              <a:rPr lang="ja-JP" altLang="en-US" sz="1000" dirty="0" smtClean="0">
                <a:solidFill>
                  <a:sysClr val="windowText" lastClr="000000"/>
                </a:solidFill>
                <a:latin typeface="メイリオ" panose="020B0604030504040204" pitchFamily="50" charset="-128"/>
                <a:ea typeface="メイリオ" panose="020B0604030504040204" pitchFamily="50" charset="-128"/>
              </a:rPr>
              <a:t>　一の運行における休息期間のいずれかが９時間を下回る場合には、</a:t>
            </a:r>
            <a:endParaRPr lang="en-US" altLang="ja-JP" sz="1000" dirty="0" smtClean="0">
              <a:solidFill>
                <a:sysClr val="windowText" lastClr="000000"/>
              </a:solidFill>
              <a:latin typeface="メイリオ" panose="020B0604030504040204" pitchFamily="50" charset="-128"/>
              <a:ea typeface="メイリオ" panose="020B0604030504040204" pitchFamily="50" charset="-128"/>
            </a:endParaRPr>
          </a:p>
          <a:p>
            <a:r>
              <a:rPr lang="ja-JP" altLang="en-US" sz="1000" dirty="0" smtClean="0">
                <a:solidFill>
                  <a:sysClr val="windowText" lastClr="000000"/>
                </a:solidFill>
                <a:latin typeface="メイリオ" panose="020B0604030504040204" pitchFamily="50" charset="-128"/>
                <a:ea typeface="メイリオ" panose="020B0604030504040204" pitchFamily="50" charset="-128"/>
              </a:rPr>
              <a:t>　当該一の運行終了後、継続</a:t>
            </a:r>
            <a:r>
              <a:rPr lang="en-US" altLang="ja-JP" sz="1000" dirty="0" smtClean="0">
                <a:solidFill>
                  <a:sysClr val="windowText" lastClr="000000"/>
                </a:solidFill>
                <a:latin typeface="メイリオ" panose="020B0604030504040204" pitchFamily="50" charset="-128"/>
                <a:ea typeface="メイリオ" panose="020B0604030504040204" pitchFamily="50" charset="-128"/>
              </a:rPr>
              <a:t>12</a:t>
            </a:r>
            <a:r>
              <a:rPr lang="ja-JP" altLang="en-US" sz="1000" dirty="0" smtClean="0">
                <a:solidFill>
                  <a:sysClr val="windowText" lastClr="000000"/>
                </a:solidFill>
                <a:latin typeface="メイリオ" panose="020B0604030504040204" pitchFamily="50" charset="-128"/>
                <a:ea typeface="メイリオ" panose="020B0604030504040204" pitchFamily="50" charset="-128"/>
              </a:rPr>
              <a:t>時間以上の休息期間を与えるものとする。</a:t>
            </a:r>
            <a:endParaRPr lang="ja-JP" altLang="en-US" sz="1000" dirty="0">
              <a:solidFill>
                <a:sysClr val="windowText" lastClr="000000"/>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4807163" y="1670042"/>
            <a:ext cx="902811" cy="336246"/>
          </a:xfrm>
          <a:prstGeom prst="rect">
            <a:avLst/>
          </a:prstGeom>
          <a:noFill/>
        </p:spPr>
        <p:txBody>
          <a:bodyPr wrap="none" rtlCol="0">
            <a:spAutoFit/>
          </a:bodyPr>
          <a:lstStyle/>
          <a:p>
            <a:pPr algn="l">
              <a:lnSpc>
                <a:spcPct val="120000"/>
              </a:lnSpc>
              <a:spcAft>
                <a:spcPts val="600"/>
              </a:spcAft>
              <a:buClr>
                <a:schemeClr val="tx2"/>
              </a:buClr>
            </a:pPr>
            <a:r>
              <a:rPr kumimoji="1" lang="en-US" altLang="ja-JP" sz="1400" b="1" dirty="0" smtClean="0">
                <a:latin typeface="游ゴシック" panose="020B0400000000000000" pitchFamily="50" charset="-128"/>
                <a:ea typeface="游ゴシック" panose="020B0400000000000000" pitchFamily="50" charset="-128"/>
              </a:rPr>
              <a:t>【</a:t>
            </a:r>
            <a:r>
              <a:rPr kumimoji="1" lang="ja-JP" altLang="en-US" sz="1400" b="1" dirty="0" smtClean="0">
                <a:latin typeface="游ゴシック" panose="020B0400000000000000" pitchFamily="50" charset="-128"/>
                <a:ea typeface="游ゴシック" panose="020B0400000000000000" pitchFamily="50" charset="-128"/>
              </a:rPr>
              <a:t>原則</a:t>
            </a:r>
            <a:r>
              <a:rPr kumimoji="1" lang="en-US" altLang="ja-JP" sz="1400" b="1" dirty="0" smtClean="0">
                <a:latin typeface="游ゴシック" panose="020B0400000000000000" pitchFamily="50" charset="-128"/>
                <a:ea typeface="游ゴシック" panose="020B0400000000000000" pitchFamily="50" charset="-128"/>
              </a:rPr>
              <a:t>】</a:t>
            </a:r>
            <a:endParaRPr kumimoji="1" lang="ja-JP" altLang="en-US" sz="1400" b="1" dirty="0" smtClean="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4807163" y="2773335"/>
            <a:ext cx="902811" cy="350865"/>
          </a:xfrm>
          <a:prstGeom prst="rect">
            <a:avLst/>
          </a:prstGeom>
          <a:noFill/>
        </p:spPr>
        <p:txBody>
          <a:bodyPr wrap="none" rtlCol="0">
            <a:spAutoFit/>
          </a:bodyPr>
          <a:lstStyle/>
          <a:p>
            <a:pPr algn="l">
              <a:lnSpc>
                <a:spcPct val="120000"/>
              </a:lnSpc>
              <a:spcAft>
                <a:spcPts val="600"/>
              </a:spcAft>
              <a:buClr>
                <a:schemeClr val="tx2"/>
              </a:buClr>
            </a:pPr>
            <a:r>
              <a:rPr kumimoji="1" lang="en-US" altLang="ja-JP" sz="1400" b="1" dirty="0" smtClean="0">
                <a:latin typeface="游ゴシック" panose="020B0400000000000000" pitchFamily="50" charset="-128"/>
                <a:ea typeface="游ゴシック" panose="020B0400000000000000" pitchFamily="50" charset="-128"/>
              </a:rPr>
              <a:t>【</a:t>
            </a:r>
            <a:r>
              <a:rPr kumimoji="1" lang="ja-JP" altLang="en-US" sz="1400" b="1" dirty="0" smtClean="0">
                <a:latin typeface="游ゴシック" panose="020B0400000000000000" pitchFamily="50" charset="-128"/>
                <a:ea typeface="游ゴシック" panose="020B0400000000000000" pitchFamily="50" charset="-128"/>
              </a:rPr>
              <a:t>例外</a:t>
            </a:r>
            <a:r>
              <a:rPr kumimoji="1" lang="en-US" altLang="ja-JP" sz="1400" b="1" dirty="0" smtClean="0">
                <a:latin typeface="游ゴシック" panose="020B0400000000000000" pitchFamily="50" charset="-128"/>
                <a:ea typeface="游ゴシック" panose="020B0400000000000000" pitchFamily="50" charset="-128"/>
              </a:rPr>
              <a:t>】</a:t>
            </a:r>
            <a:endParaRPr kumimoji="1" lang="ja-JP" altLang="en-US" sz="1400" b="1"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3336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0" y="205668"/>
            <a:ext cx="9906000" cy="424732"/>
          </a:xfrm>
          <a:prstGeom prst="rect">
            <a:avLst/>
          </a:prstGeom>
        </p:spPr>
        <p:txBody>
          <a:bodyPr vert="horz" lIns="95782" tIns="47891" rIns="95782" bIns="47891" rtlCol="0" anchor="ctr">
            <a:normAutofit lnSpcReduction="10000"/>
          </a:bodyPr>
          <a:lstStyle>
            <a:lvl1pPr algn="ctr" defTabSz="914400">
              <a:lnSpc>
                <a:spcPct val="90000"/>
              </a:lnSpc>
              <a:spcBef>
                <a:spcPct val="0"/>
              </a:spcBef>
              <a:buNone/>
              <a:defRPr kumimoji="1" sz="2400" b="1" spc="272">
                <a:solidFill>
                  <a:schemeClr val="lt1"/>
                </a:solidFill>
                <a:latin typeface="ＭＳ ゴシック" panose="020B0609070205080204" pitchFamily="49" charset="-128"/>
                <a:ea typeface="ＭＳ ゴシック" panose="020B0609070205080204" pitchFamily="49" charset="-128"/>
              </a:defRPr>
            </a:lvl1pPr>
          </a:lstStyle>
          <a:p>
            <a:r>
              <a:rPr lang="ja-JP" altLang="en-US" dirty="0" smtClean="0"/>
              <a:t>改正の</a:t>
            </a:r>
            <a:r>
              <a:rPr lang="ja-JP" altLang="en-US" dirty="0"/>
              <a:t>内容（１日の拘束時間・休息期間の原則）</a:t>
            </a:r>
          </a:p>
        </p:txBody>
      </p:sp>
      <p:sp>
        <p:nvSpPr>
          <p:cNvPr id="2" name="スライド番号プレースホルダー 1"/>
          <p:cNvSpPr>
            <a:spLocks noGrp="1"/>
          </p:cNvSpPr>
          <p:nvPr>
            <p:ph type="sldNum" sz="quarter" idx="4"/>
          </p:nvPr>
        </p:nvSpPr>
        <p:spPr/>
        <p:txBody>
          <a:bodyPr/>
          <a:lstStyle/>
          <a:p>
            <a:r>
              <a:rPr lang="en-US" dirty="0" smtClean="0"/>
              <a:t>19</a:t>
            </a:r>
            <a:endParaRPr lang="en-US" dirty="0"/>
          </a:p>
        </p:txBody>
      </p:sp>
      <p:graphicFrame>
        <p:nvGraphicFramePr>
          <p:cNvPr id="8" name="表 7"/>
          <p:cNvGraphicFramePr>
            <a:graphicFrameLocks noGrp="1"/>
          </p:cNvGraphicFramePr>
          <p:nvPr>
            <p:extLst>
              <p:ext uri="{D42A27DB-BD31-4B8C-83A1-F6EECF244321}">
                <p14:modId xmlns:p14="http://schemas.microsoft.com/office/powerpoint/2010/main" val="897464749"/>
              </p:ext>
            </p:extLst>
          </p:nvPr>
        </p:nvGraphicFramePr>
        <p:xfrm>
          <a:off x="880809" y="2029873"/>
          <a:ext cx="8250658" cy="720000"/>
        </p:xfrm>
        <a:graphic>
          <a:graphicData uri="http://schemas.openxmlformats.org/drawingml/2006/table">
            <a:tbl>
              <a:tblPr/>
              <a:tblGrid>
                <a:gridCol w="317333">
                  <a:extLst>
                    <a:ext uri="{9D8B030D-6E8A-4147-A177-3AD203B41FA5}">
                      <a16:colId xmlns:a16="http://schemas.microsoft.com/office/drawing/2014/main" val="3433966768"/>
                    </a:ext>
                  </a:extLst>
                </a:gridCol>
                <a:gridCol w="317333">
                  <a:extLst>
                    <a:ext uri="{9D8B030D-6E8A-4147-A177-3AD203B41FA5}">
                      <a16:colId xmlns:a16="http://schemas.microsoft.com/office/drawing/2014/main" val="2275077762"/>
                    </a:ext>
                  </a:extLst>
                </a:gridCol>
                <a:gridCol w="317333">
                  <a:extLst>
                    <a:ext uri="{9D8B030D-6E8A-4147-A177-3AD203B41FA5}">
                      <a16:colId xmlns:a16="http://schemas.microsoft.com/office/drawing/2014/main" val="1944968558"/>
                    </a:ext>
                  </a:extLst>
                </a:gridCol>
                <a:gridCol w="317333">
                  <a:extLst>
                    <a:ext uri="{9D8B030D-6E8A-4147-A177-3AD203B41FA5}">
                      <a16:colId xmlns:a16="http://schemas.microsoft.com/office/drawing/2014/main" val="401724023"/>
                    </a:ext>
                  </a:extLst>
                </a:gridCol>
                <a:gridCol w="317333">
                  <a:extLst>
                    <a:ext uri="{9D8B030D-6E8A-4147-A177-3AD203B41FA5}">
                      <a16:colId xmlns:a16="http://schemas.microsoft.com/office/drawing/2014/main" val="3306996589"/>
                    </a:ext>
                  </a:extLst>
                </a:gridCol>
                <a:gridCol w="317333">
                  <a:extLst>
                    <a:ext uri="{9D8B030D-6E8A-4147-A177-3AD203B41FA5}">
                      <a16:colId xmlns:a16="http://schemas.microsoft.com/office/drawing/2014/main" val="4018194373"/>
                    </a:ext>
                  </a:extLst>
                </a:gridCol>
                <a:gridCol w="317333">
                  <a:extLst>
                    <a:ext uri="{9D8B030D-6E8A-4147-A177-3AD203B41FA5}">
                      <a16:colId xmlns:a16="http://schemas.microsoft.com/office/drawing/2014/main" val="718996255"/>
                    </a:ext>
                  </a:extLst>
                </a:gridCol>
                <a:gridCol w="317333">
                  <a:extLst>
                    <a:ext uri="{9D8B030D-6E8A-4147-A177-3AD203B41FA5}">
                      <a16:colId xmlns:a16="http://schemas.microsoft.com/office/drawing/2014/main" val="4099147224"/>
                    </a:ext>
                  </a:extLst>
                </a:gridCol>
                <a:gridCol w="317333">
                  <a:extLst>
                    <a:ext uri="{9D8B030D-6E8A-4147-A177-3AD203B41FA5}">
                      <a16:colId xmlns:a16="http://schemas.microsoft.com/office/drawing/2014/main" val="2122241292"/>
                    </a:ext>
                  </a:extLst>
                </a:gridCol>
                <a:gridCol w="317333">
                  <a:extLst>
                    <a:ext uri="{9D8B030D-6E8A-4147-A177-3AD203B41FA5}">
                      <a16:colId xmlns:a16="http://schemas.microsoft.com/office/drawing/2014/main" val="3518992180"/>
                    </a:ext>
                  </a:extLst>
                </a:gridCol>
                <a:gridCol w="317333">
                  <a:extLst>
                    <a:ext uri="{9D8B030D-6E8A-4147-A177-3AD203B41FA5}">
                      <a16:colId xmlns:a16="http://schemas.microsoft.com/office/drawing/2014/main" val="1660357411"/>
                    </a:ext>
                  </a:extLst>
                </a:gridCol>
                <a:gridCol w="317333">
                  <a:extLst>
                    <a:ext uri="{9D8B030D-6E8A-4147-A177-3AD203B41FA5}">
                      <a16:colId xmlns:a16="http://schemas.microsoft.com/office/drawing/2014/main" val="4033158022"/>
                    </a:ext>
                  </a:extLst>
                </a:gridCol>
                <a:gridCol w="340395">
                  <a:extLst>
                    <a:ext uri="{9D8B030D-6E8A-4147-A177-3AD203B41FA5}">
                      <a16:colId xmlns:a16="http://schemas.microsoft.com/office/drawing/2014/main" val="392436527"/>
                    </a:ext>
                  </a:extLst>
                </a:gridCol>
                <a:gridCol w="294271">
                  <a:extLst>
                    <a:ext uri="{9D8B030D-6E8A-4147-A177-3AD203B41FA5}">
                      <a16:colId xmlns:a16="http://schemas.microsoft.com/office/drawing/2014/main" val="609399730"/>
                    </a:ext>
                  </a:extLst>
                </a:gridCol>
                <a:gridCol w="317333">
                  <a:extLst>
                    <a:ext uri="{9D8B030D-6E8A-4147-A177-3AD203B41FA5}">
                      <a16:colId xmlns:a16="http://schemas.microsoft.com/office/drawing/2014/main" val="1121101398"/>
                    </a:ext>
                  </a:extLst>
                </a:gridCol>
                <a:gridCol w="317333">
                  <a:extLst>
                    <a:ext uri="{9D8B030D-6E8A-4147-A177-3AD203B41FA5}">
                      <a16:colId xmlns:a16="http://schemas.microsoft.com/office/drawing/2014/main" val="1190801132"/>
                    </a:ext>
                  </a:extLst>
                </a:gridCol>
                <a:gridCol w="290263">
                  <a:extLst>
                    <a:ext uri="{9D8B030D-6E8A-4147-A177-3AD203B41FA5}">
                      <a16:colId xmlns:a16="http://schemas.microsoft.com/office/drawing/2014/main" val="992394468"/>
                    </a:ext>
                  </a:extLst>
                </a:gridCol>
                <a:gridCol w="344403">
                  <a:extLst>
                    <a:ext uri="{9D8B030D-6E8A-4147-A177-3AD203B41FA5}">
                      <a16:colId xmlns:a16="http://schemas.microsoft.com/office/drawing/2014/main" val="1890255694"/>
                    </a:ext>
                  </a:extLst>
                </a:gridCol>
                <a:gridCol w="317333">
                  <a:extLst>
                    <a:ext uri="{9D8B030D-6E8A-4147-A177-3AD203B41FA5}">
                      <a16:colId xmlns:a16="http://schemas.microsoft.com/office/drawing/2014/main" val="3914163255"/>
                    </a:ext>
                  </a:extLst>
                </a:gridCol>
                <a:gridCol w="317333">
                  <a:extLst>
                    <a:ext uri="{9D8B030D-6E8A-4147-A177-3AD203B41FA5}">
                      <a16:colId xmlns:a16="http://schemas.microsoft.com/office/drawing/2014/main" val="508010808"/>
                    </a:ext>
                  </a:extLst>
                </a:gridCol>
                <a:gridCol w="317333">
                  <a:extLst>
                    <a:ext uri="{9D8B030D-6E8A-4147-A177-3AD203B41FA5}">
                      <a16:colId xmlns:a16="http://schemas.microsoft.com/office/drawing/2014/main" val="178816254"/>
                    </a:ext>
                  </a:extLst>
                </a:gridCol>
                <a:gridCol w="317333">
                  <a:extLst>
                    <a:ext uri="{9D8B030D-6E8A-4147-A177-3AD203B41FA5}">
                      <a16:colId xmlns:a16="http://schemas.microsoft.com/office/drawing/2014/main" val="1988555711"/>
                    </a:ext>
                  </a:extLst>
                </a:gridCol>
                <a:gridCol w="300917">
                  <a:extLst>
                    <a:ext uri="{9D8B030D-6E8A-4147-A177-3AD203B41FA5}">
                      <a16:colId xmlns:a16="http://schemas.microsoft.com/office/drawing/2014/main" val="1674724971"/>
                    </a:ext>
                  </a:extLst>
                </a:gridCol>
                <a:gridCol w="295148">
                  <a:extLst>
                    <a:ext uri="{9D8B030D-6E8A-4147-A177-3AD203B41FA5}">
                      <a16:colId xmlns:a16="http://schemas.microsoft.com/office/drawing/2014/main" val="1298027979"/>
                    </a:ext>
                  </a:extLst>
                </a:gridCol>
                <a:gridCol w="355934">
                  <a:extLst>
                    <a:ext uri="{9D8B030D-6E8A-4147-A177-3AD203B41FA5}">
                      <a16:colId xmlns:a16="http://schemas.microsoft.com/office/drawing/2014/main" val="571297769"/>
                    </a:ext>
                  </a:extLst>
                </a:gridCol>
                <a:gridCol w="317333">
                  <a:extLst>
                    <a:ext uri="{9D8B030D-6E8A-4147-A177-3AD203B41FA5}">
                      <a16:colId xmlns:a16="http://schemas.microsoft.com/office/drawing/2014/main" val="2194479935"/>
                    </a:ext>
                  </a:extLst>
                </a:gridCol>
              </a:tblGrid>
              <a:tr h="720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4106807148"/>
                  </a:ext>
                </a:extLst>
              </a:tr>
            </a:tbl>
          </a:graphicData>
        </a:graphic>
      </p:graphicFrame>
      <p:sp>
        <p:nvSpPr>
          <p:cNvPr id="9" name="テキスト ボックス 8"/>
          <p:cNvSpPr txBox="1"/>
          <p:nvPr/>
        </p:nvSpPr>
        <p:spPr>
          <a:xfrm>
            <a:off x="2552770" y="2194633"/>
            <a:ext cx="720000" cy="415498"/>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mn-ea"/>
              </a:rPr>
              <a:t>拘束時間</a:t>
            </a:r>
            <a:endParaRPr kumimoji="1" lang="en-US" altLang="ja-JP" sz="1050" b="0" i="0" u="none" strike="noStrike" kern="0" cap="none" spc="0" normalizeH="0" baseline="0" noProof="0" dirty="0" smtClean="0">
              <a:ln>
                <a:noFill/>
              </a:ln>
              <a:solidFill>
                <a:prstClr val="black"/>
              </a:solidFill>
              <a:effectLst/>
              <a:uLnTx/>
              <a:uFillTx/>
              <a:latin typeface="+mn-ea"/>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050" kern="0" noProof="0" dirty="0" smtClean="0">
                <a:solidFill>
                  <a:prstClr val="black"/>
                </a:solidFill>
                <a:latin typeface="+mn-ea"/>
              </a:rPr>
              <a:t>13</a:t>
            </a:r>
            <a:r>
              <a:rPr kumimoji="1" lang="ja-JP" altLang="en-US" sz="1050" b="0" i="0" u="none" strike="noStrike" kern="0" cap="none" spc="0" normalizeH="0" baseline="0" noProof="0" dirty="0" smtClean="0">
                <a:ln>
                  <a:noFill/>
                </a:ln>
                <a:solidFill>
                  <a:prstClr val="black"/>
                </a:solidFill>
                <a:effectLst/>
                <a:uLnTx/>
                <a:uFillTx/>
                <a:latin typeface="+mn-ea"/>
              </a:rPr>
              <a:t>時間</a:t>
            </a:r>
            <a:endParaRPr kumimoji="1" lang="ja-JP" altLang="en-US" sz="1050" b="0" i="0" u="none" strike="noStrike" kern="0" cap="none" spc="0" normalizeH="0" baseline="0" noProof="0" dirty="0">
              <a:ln>
                <a:noFill/>
              </a:ln>
              <a:solidFill>
                <a:prstClr val="black"/>
              </a:solidFill>
              <a:effectLst/>
              <a:uLnTx/>
              <a:uFillTx/>
              <a:latin typeface="+mn-ea"/>
            </a:endParaRPr>
          </a:p>
        </p:txBody>
      </p:sp>
      <p:sp>
        <p:nvSpPr>
          <p:cNvPr id="10" name="テキスト ボックス 9"/>
          <p:cNvSpPr txBox="1"/>
          <p:nvPr/>
        </p:nvSpPr>
        <p:spPr>
          <a:xfrm>
            <a:off x="6384730" y="2194633"/>
            <a:ext cx="720000" cy="415498"/>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mn-ea"/>
              </a:rPr>
              <a:t>休息期間</a:t>
            </a:r>
            <a:endParaRPr kumimoji="1" lang="en-US" altLang="ja-JP" sz="1050" b="0" i="0" u="none" strike="noStrike" kern="0" cap="none" spc="0" normalizeH="0" baseline="0" noProof="0" dirty="0" smtClean="0">
              <a:ln>
                <a:noFill/>
              </a:ln>
              <a:solidFill>
                <a:prstClr val="black"/>
              </a:solidFill>
              <a:effectLst/>
              <a:uLnTx/>
              <a:uFillTx/>
              <a:latin typeface="+mn-ea"/>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050" kern="0" dirty="0" smtClean="0">
                <a:solidFill>
                  <a:prstClr val="black"/>
                </a:solidFill>
                <a:latin typeface="+mn-ea"/>
              </a:rPr>
              <a:t>1</a:t>
            </a:r>
            <a:r>
              <a:rPr kumimoji="1" lang="en-US" altLang="ja-JP" sz="1050" kern="0" dirty="0">
                <a:solidFill>
                  <a:prstClr val="black"/>
                </a:solidFill>
                <a:latin typeface="+mn-ea"/>
              </a:rPr>
              <a:t>1</a:t>
            </a:r>
            <a:r>
              <a:rPr kumimoji="1" lang="ja-JP" altLang="en-US" sz="1050" b="0" i="0" u="none" strike="noStrike" kern="0" cap="none" spc="0" normalizeH="0" baseline="0" noProof="0" dirty="0" smtClean="0">
                <a:ln>
                  <a:noFill/>
                </a:ln>
                <a:solidFill>
                  <a:prstClr val="black"/>
                </a:solidFill>
                <a:effectLst/>
                <a:uLnTx/>
                <a:uFillTx/>
                <a:latin typeface="+mn-ea"/>
              </a:rPr>
              <a:t>時間</a:t>
            </a:r>
            <a:endParaRPr kumimoji="1" lang="ja-JP" altLang="en-US" sz="1050" b="0" i="0" u="none" strike="noStrike" kern="0" cap="none" spc="0" normalizeH="0" baseline="0" noProof="0" dirty="0">
              <a:ln>
                <a:noFill/>
              </a:ln>
              <a:solidFill>
                <a:prstClr val="black"/>
              </a:solidFill>
              <a:effectLst/>
              <a:uLnTx/>
              <a:uFillTx/>
              <a:latin typeface="+mn-ea"/>
            </a:endParaRPr>
          </a:p>
        </p:txBody>
      </p:sp>
      <p:sp>
        <p:nvSpPr>
          <p:cNvPr id="11" name="テキスト ボックス 10"/>
          <p:cNvSpPr txBox="1"/>
          <p:nvPr/>
        </p:nvSpPr>
        <p:spPr>
          <a:xfrm>
            <a:off x="4963125" y="1833751"/>
            <a:ext cx="522900" cy="252000"/>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n-ea"/>
                <a:cs typeface="+mn-cs"/>
              </a:rPr>
              <a:t>23:00</a:t>
            </a:r>
            <a:endParaRPr kumimoji="1" lang="ja-JP" altLang="en-US" sz="900" b="0" i="0" u="none" strike="noStrike" kern="1200" cap="none" spc="0" normalizeH="0" baseline="0" noProof="0" dirty="0">
              <a:ln>
                <a:noFill/>
              </a:ln>
              <a:solidFill>
                <a:prstClr val="black"/>
              </a:solidFill>
              <a:effectLst/>
              <a:uLnTx/>
              <a:uFillTx/>
              <a:latin typeface="+mn-ea"/>
              <a:cs typeface="+mn-cs"/>
            </a:endParaRPr>
          </a:p>
        </p:txBody>
      </p:sp>
      <p:sp>
        <p:nvSpPr>
          <p:cNvPr id="12" name="テキスト ボックス 11"/>
          <p:cNvSpPr txBox="1"/>
          <p:nvPr/>
        </p:nvSpPr>
        <p:spPr>
          <a:xfrm>
            <a:off x="8437758" y="1833751"/>
            <a:ext cx="522900" cy="252000"/>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n-ea"/>
                <a:cs typeface="+mn-cs"/>
              </a:rPr>
              <a:t>10:00</a:t>
            </a:r>
            <a:endParaRPr kumimoji="1" lang="ja-JP" altLang="en-US" sz="900" b="0" i="0" u="none" strike="noStrike" kern="1200" cap="none" spc="0" normalizeH="0" baseline="0" noProof="0" dirty="0">
              <a:ln>
                <a:noFill/>
              </a:ln>
              <a:solidFill>
                <a:prstClr val="black"/>
              </a:solidFill>
              <a:effectLst/>
              <a:uLnTx/>
              <a:uFillTx/>
              <a:latin typeface="+mn-ea"/>
              <a:cs typeface="+mn-cs"/>
            </a:endParaRPr>
          </a:p>
        </p:txBody>
      </p:sp>
      <p:sp>
        <p:nvSpPr>
          <p:cNvPr id="13" name="テキスト ボックス 12"/>
          <p:cNvSpPr txBox="1"/>
          <p:nvPr/>
        </p:nvSpPr>
        <p:spPr>
          <a:xfrm>
            <a:off x="846095" y="1833751"/>
            <a:ext cx="540000" cy="252000"/>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n-ea"/>
                <a:cs typeface="+mn-cs"/>
              </a:rPr>
              <a:t>10:00</a:t>
            </a:r>
            <a:endParaRPr kumimoji="1" lang="ja-JP" altLang="en-US" sz="900" b="0" i="0" u="none" strike="noStrike" kern="1200" cap="none" spc="0" normalizeH="0" baseline="0" noProof="0" dirty="0">
              <a:ln>
                <a:noFill/>
              </a:ln>
              <a:solidFill>
                <a:prstClr val="black"/>
              </a:solidFill>
              <a:effectLst/>
              <a:uLnTx/>
              <a:uFillTx/>
              <a:latin typeface="+mn-ea"/>
              <a:cs typeface="+mn-cs"/>
            </a:endParaRPr>
          </a:p>
        </p:txBody>
      </p:sp>
      <p:grpSp>
        <p:nvGrpSpPr>
          <p:cNvPr id="14" name="グループ化 13"/>
          <p:cNvGrpSpPr/>
          <p:nvPr/>
        </p:nvGrpSpPr>
        <p:grpSpPr>
          <a:xfrm>
            <a:off x="880809" y="1558188"/>
            <a:ext cx="469286" cy="731598"/>
            <a:chOff x="880809" y="1223261"/>
            <a:chExt cx="469286" cy="731598"/>
          </a:xfrm>
        </p:grpSpPr>
        <p:sp>
          <p:nvSpPr>
            <p:cNvPr id="15" name="テキスト ボックス 14"/>
            <p:cNvSpPr txBox="1"/>
            <p:nvPr/>
          </p:nvSpPr>
          <p:spPr>
            <a:xfrm>
              <a:off x="882095" y="1223261"/>
              <a:ext cx="468000" cy="246221"/>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mn-ea"/>
                  <a:cs typeface="+mn-cs"/>
                </a:rPr>
                <a:t>始業</a:t>
              </a:r>
              <a:endParaRPr kumimoji="1" lang="ja-JP" altLang="en-US" sz="1050" b="0" i="0" u="none" strike="noStrike" kern="0" cap="none" spc="0" normalizeH="0" baseline="0" noProof="0" dirty="0">
                <a:ln>
                  <a:noFill/>
                </a:ln>
                <a:solidFill>
                  <a:prstClr val="black"/>
                </a:solidFill>
                <a:effectLst/>
                <a:uLnTx/>
                <a:uFillTx/>
                <a:latin typeface="+mn-ea"/>
                <a:cs typeface="+mn-cs"/>
              </a:endParaRPr>
            </a:p>
          </p:txBody>
        </p:sp>
        <p:cxnSp>
          <p:nvCxnSpPr>
            <p:cNvPr id="16" name="直線コネクタ 15"/>
            <p:cNvCxnSpPr/>
            <p:nvPr/>
          </p:nvCxnSpPr>
          <p:spPr>
            <a:xfrm flipH="1">
              <a:off x="880809" y="1342859"/>
              <a:ext cx="0" cy="612000"/>
            </a:xfrm>
            <a:prstGeom prst="line">
              <a:avLst/>
            </a:prstGeom>
            <a:noFill/>
            <a:ln w="12700" cap="flat" cmpd="sng" algn="ctr">
              <a:solidFill>
                <a:sysClr val="windowText" lastClr="000000"/>
              </a:solidFill>
              <a:prstDash val="solid"/>
            </a:ln>
            <a:effectLst/>
          </p:spPr>
        </p:cxnSp>
      </p:grpSp>
      <p:grpSp>
        <p:nvGrpSpPr>
          <p:cNvPr id="17" name="グループ化 16"/>
          <p:cNvGrpSpPr/>
          <p:nvPr/>
        </p:nvGrpSpPr>
        <p:grpSpPr>
          <a:xfrm>
            <a:off x="5031259" y="1558188"/>
            <a:ext cx="441146" cy="670310"/>
            <a:chOff x="5031259" y="1310890"/>
            <a:chExt cx="441146" cy="670310"/>
          </a:xfrm>
        </p:grpSpPr>
        <p:sp>
          <p:nvSpPr>
            <p:cNvPr id="18" name="テキスト ボックス 17"/>
            <p:cNvSpPr txBox="1"/>
            <p:nvPr/>
          </p:nvSpPr>
          <p:spPr>
            <a:xfrm>
              <a:off x="5031259" y="1310890"/>
              <a:ext cx="441146" cy="246221"/>
            </a:xfrm>
            <a:prstGeom prst="rect">
              <a:avLst/>
            </a:prstGeom>
            <a:solidFill>
              <a:sysClr val="window" lastClr="FFFFFF">
                <a:lumMod val="85000"/>
              </a:sysClr>
            </a:solidFill>
            <a:ln w="12700">
              <a:solidFill>
                <a:sysClr val="windowText" lastClr="000000"/>
              </a:solidFill>
            </a:ln>
          </p:spPr>
          <p:txBody>
            <a:bodyPr wrap="non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mn-ea"/>
                  <a:cs typeface="+mn-cs"/>
                </a:rPr>
                <a:t>終業</a:t>
              </a:r>
              <a:endParaRPr kumimoji="1" lang="ja-JP" altLang="en-US" sz="1050" b="0" i="0" u="none" strike="noStrike" kern="0" cap="none" spc="0" normalizeH="0" baseline="0" noProof="0" dirty="0">
                <a:ln>
                  <a:noFill/>
                </a:ln>
                <a:solidFill>
                  <a:prstClr val="black"/>
                </a:solidFill>
                <a:effectLst/>
                <a:uLnTx/>
                <a:uFillTx/>
                <a:latin typeface="+mn-ea"/>
                <a:cs typeface="+mn-cs"/>
              </a:endParaRPr>
            </a:p>
          </p:txBody>
        </p:sp>
        <p:cxnSp>
          <p:nvCxnSpPr>
            <p:cNvPr id="19" name="直線コネクタ 18"/>
            <p:cNvCxnSpPr/>
            <p:nvPr/>
          </p:nvCxnSpPr>
          <p:spPr>
            <a:xfrm flipH="1">
              <a:off x="5031259" y="1369200"/>
              <a:ext cx="0" cy="612000"/>
            </a:xfrm>
            <a:prstGeom prst="line">
              <a:avLst/>
            </a:prstGeom>
            <a:noFill/>
            <a:ln w="12700" cap="flat" cmpd="sng" algn="ctr">
              <a:solidFill>
                <a:sysClr val="windowText" lastClr="000000"/>
              </a:solidFill>
              <a:prstDash val="solid"/>
            </a:ln>
            <a:effectLst/>
          </p:spPr>
        </p:cxnSp>
      </p:grpSp>
      <p:grpSp>
        <p:nvGrpSpPr>
          <p:cNvPr id="20" name="グループ化 19"/>
          <p:cNvGrpSpPr/>
          <p:nvPr/>
        </p:nvGrpSpPr>
        <p:grpSpPr>
          <a:xfrm>
            <a:off x="8458200" y="1558188"/>
            <a:ext cx="468000" cy="793368"/>
            <a:chOff x="8458200" y="1221912"/>
            <a:chExt cx="468000" cy="793368"/>
          </a:xfrm>
        </p:grpSpPr>
        <p:cxnSp>
          <p:nvCxnSpPr>
            <p:cNvPr id="21" name="直線コネクタ 20"/>
            <p:cNvCxnSpPr/>
            <p:nvPr/>
          </p:nvCxnSpPr>
          <p:spPr>
            <a:xfrm flipH="1">
              <a:off x="8458200" y="1403280"/>
              <a:ext cx="0" cy="612000"/>
            </a:xfrm>
            <a:prstGeom prst="line">
              <a:avLst/>
            </a:prstGeom>
            <a:noFill/>
            <a:ln w="12700" cap="flat" cmpd="sng" algn="ctr">
              <a:solidFill>
                <a:sysClr val="windowText" lastClr="000000"/>
              </a:solidFill>
              <a:prstDash val="solid"/>
            </a:ln>
            <a:effectLst/>
          </p:spPr>
        </p:cxnSp>
        <p:sp>
          <p:nvSpPr>
            <p:cNvPr id="22" name="テキスト ボックス 21"/>
            <p:cNvSpPr txBox="1"/>
            <p:nvPr/>
          </p:nvSpPr>
          <p:spPr>
            <a:xfrm>
              <a:off x="8458200" y="1221912"/>
              <a:ext cx="468000" cy="246221"/>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mn-ea"/>
                  <a:cs typeface="+mn-cs"/>
                </a:rPr>
                <a:t>始業</a:t>
              </a:r>
              <a:endParaRPr kumimoji="1" lang="ja-JP" altLang="en-US" sz="1050" b="0" i="0" u="none" strike="noStrike" kern="0" cap="none" spc="0" normalizeH="0" baseline="0" noProof="0" dirty="0">
                <a:ln>
                  <a:noFill/>
                </a:ln>
                <a:solidFill>
                  <a:prstClr val="black"/>
                </a:solidFill>
                <a:effectLst/>
                <a:uLnTx/>
                <a:uFillTx/>
                <a:latin typeface="+mn-ea"/>
                <a:cs typeface="+mn-cs"/>
              </a:endParaRPr>
            </a:p>
          </p:txBody>
        </p:sp>
      </p:grpSp>
      <p:sp>
        <p:nvSpPr>
          <p:cNvPr id="23" name="テキスト ボックス 22"/>
          <p:cNvSpPr txBox="1"/>
          <p:nvPr/>
        </p:nvSpPr>
        <p:spPr>
          <a:xfrm>
            <a:off x="23850" y="1045079"/>
            <a:ext cx="3853025" cy="276999"/>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rgbClr val="000000"/>
                </a:solidFill>
                <a:effectLst/>
                <a:uLnTx/>
                <a:uFillTx/>
                <a:latin typeface="+mn-ea"/>
              </a:rPr>
              <a:t>【</a:t>
            </a:r>
            <a:r>
              <a:rPr kumimoji="1" lang="ja-JP" altLang="en-US" sz="1200" b="1" i="0" u="none" strike="noStrike" kern="1200" cap="none" spc="0" normalizeH="0" baseline="0" noProof="0" dirty="0" smtClean="0">
                <a:ln>
                  <a:noFill/>
                </a:ln>
                <a:solidFill>
                  <a:srgbClr val="000000"/>
                </a:solidFill>
                <a:effectLst/>
                <a:uLnTx/>
                <a:uFillTx/>
                <a:latin typeface="+mn-ea"/>
              </a:rPr>
              <a:t>例</a:t>
            </a:r>
            <a:r>
              <a:rPr kumimoji="1" lang="en-US" altLang="ja-JP" sz="1200" b="1" i="0" u="none" strike="noStrike" kern="1200" cap="none" spc="0" normalizeH="0" baseline="0" noProof="0" dirty="0" smtClean="0">
                <a:ln>
                  <a:noFill/>
                </a:ln>
                <a:solidFill>
                  <a:srgbClr val="000000"/>
                </a:solidFill>
                <a:effectLst/>
                <a:uLnTx/>
                <a:uFillTx/>
                <a:latin typeface="+mn-ea"/>
              </a:rPr>
              <a:t>】</a:t>
            </a:r>
            <a:r>
              <a:rPr kumimoji="1" lang="ja-JP" altLang="en-US" sz="1200" b="1" i="0" u="none" strike="noStrike" kern="1200" cap="none" spc="0" normalizeH="0" baseline="0" noProof="0" dirty="0" smtClean="0">
                <a:ln>
                  <a:noFill/>
                </a:ln>
                <a:solidFill>
                  <a:srgbClr val="000000"/>
                </a:solidFill>
                <a:effectLst/>
                <a:uLnTx/>
                <a:uFillTx/>
                <a:latin typeface="+mn-ea"/>
              </a:rPr>
              <a:t>１日の拘束時間・休息</a:t>
            </a:r>
            <a:r>
              <a:rPr kumimoji="1" lang="ja-JP" altLang="en-US" sz="1200" b="1" dirty="0" smtClean="0">
                <a:solidFill>
                  <a:srgbClr val="000000"/>
                </a:solidFill>
                <a:latin typeface="+mn-ea"/>
              </a:rPr>
              <a:t>期間の原則</a:t>
            </a:r>
            <a:r>
              <a:rPr kumimoji="1" lang="ja-JP" altLang="en-US" sz="1200" b="1" i="0" u="none" strike="noStrike" kern="1200" cap="none" spc="0" normalizeH="0" baseline="0" noProof="0" dirty="0" smtClean="0">
                <a:ln>
                  <a:noFill/>
                </a:ln>
                <a:solidFill>
                  <a:srgbClr val="FF0000"/>
                </a:solidFill>
                <a:effectLst/>
                <a:uLnTx/>
                <a:uFillTx/>
                <a:latin typeface="+mn-ea"/>
              </a:rPr>
              <a:t>（改正後）</a:t>
            </a:r>
            <a:endParaRPr kumimoji="1" lang="ja-JP" altLang="en-US" sz="1200" b="1" i="0" u="none" strike="noStrike" kern="1200" cap="none" spc="0" normalizeH="0" baseline="0" noProof="0" dirty="0">
              <a:ln>
                <a:noFill/>
              </a:ln>
              <a:solidFill>
                <a:srgbClr val="FF0000"/>
              </a:solidFill>
              <a:effectLst/>
              <a:uLnTx/>
              <a:uFillTx/>
              <a:latin typeface="+mn-ea"/>
            </a:endParaRPr>
          </a:p>
        </p:txBody>
      </p:sp>
      <p:sp>
        <p:nvSpPr>
          <p:cNvPr id="24" name="テキスト ボックス 23"/>
          <p:cNvSpPr txBox="1"/>
          <p:nvPr/>
        </p:nvSpPr>
        <p:spPr>
          <a:xfrm>
            <a:off x="2193744" y="5286222"/>
            <a:ext cx="2412000" cy="347329"/>
          </a:xfrm>
          <a:prstGeom prst="roundRect">
            <a:avLst/>
          </a:prstGeom>
          <a:noFill/>
          <a:ln w="28575">
            <a:solidFill>
              <a:srgbClr val="FF0000"/>
            </a:solidFill>
            <a:prstDash val="sysDash"/>
          </a:ln>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200" dirty="0" smtClean="0">
                <a:solidFill>
                  <a:srgbClr val="FF0000"/>
                </a:solidFill>
                <a:latin typeface="+mn-ea"/>
              </a:rPr>
              <a:t>13</a:t>
            </a:r>
            <a:r>
              <a:rPr kumimoji="1" lang="ja-JP" altLang="en-US" sz="1200" dirty="0" smtClean="0">
                <a:solidFill>
                  <a:srgbClr val="FF0000"/>
                </a:solidFill>
                <a:latin typeface="+mn-ea"/>
              </a:rPr>
              <a:t>時間以下</a:t>
            </a:r>
            <a:r>
              <a:rPr kumimoji="1" lang="ja-JP" altLang="en-US" sz="1200" dirty="0">
                <a:solidFill>
                  <a:srgbClr val="FF0000"/>
                </a:solidFill>
                <a:latin typeface="+mn-ea"/>
              </a:rPr>
              <a:t> </a:t>
            </a:r>
            <a:r>
              <a:rPr kumimoji="1" lang="ja-JP" altLang="en-US" sz="1200" dirty="0" smtClean="0">
                <a:solidFill>
                  <a:srgbClr val="FF0000"/>
                </a:solidFill>
                <a:latin typeface="+mn-ea"/>
              </a:rPr>
              <a:t> 最大拘束</a:t>
            </a:r>
            <a:r>
              <a:rPr kumimoji="1" lang="en-US" altLang="ja-JP" sz="1200" dirty="0" smtClean="0">
                <a:solidFill>
                  <a:srgbClr val="FF0000"/>
                </a:solidFill>
                <a:latin typeface="+mn-ea"/>
              </a:rPr>
              <a:t>15</a:t>
            </a:r>
            <a:r>
              <a:rPr kumimoji="1" lang="ja-JP" altLang="en-US" sz="1200" dirty="0" smtClean="0">
                <a:solidFill>
                  <a:srgbClr val="FF0000"/>
                </a:solidFill>
                <a:latin typeface="+mn-ea"/>
              </a:rPr>
              <a:t>時間</a:t>
            </a:r>
            <a:endParaRPr kumimoji="1" lang="ja-JP" altLang="en-US" sz="1200" b="0" i="0" u="none" strike="noStrike" kern="1200" cap="none" spc="0" normalizeH="0" baseline="0" noProof="0" dirty="0" smtClean="0">
              <a:ln>
                <a:noFill/>
              </a:ln>
              <a:solidFill>
                <a:srgbClr val="FF0000"/>
              </a:solidFill>
              <a:effectLst/>
              <a:uLnTx/>
              <a:uFillTx/>
              <a:latin typeface="+mn-ea"/>
            </a:endParaRPr>
          </a:p>
        </p:txBody>
      </p:sp>
      <p:graphicFrame>
        <p:nvGraphicFramePr>
          <p:cNvPr id="25" name="表 24"/>
          <p:cNvGraphicFramePr>
            <a:graphicFrameLocks noGrp="1"/>
          </p:cNvGraphicFramePr>
          <p:nvPr>
            <p:extLst>
              <p:ext uri="{D42A27DB-BD31-4B8C-83A1-F6EECF244321}">
                <p14:modId xmlns:p14="http://schemas.microsoft.com/office/powerpoint/2010/main" val="1886151404"/>
              </p:ext>
            </p:extLst>
          </p:nvPr>
        </p:nvGraphicFramePr>
        <p:xfrm>
          <a:off x="869892" y="3831712"/>
          <a:ext cx="8250658" cy="720000"/>
        </p:xfrm>
        <a:graphic>
          <a:graphicData uri="http://schemas.openxmlformats.org/drawingml/2006/table">
            <a:tbl>
              <a:tblPr/>
              <a:tblGrid>
                <a:gridCol w="317333">
                  <a:extLst>
                    <a:ext uri="{9D8B030D-6E8A-4147-A177-3AD203B41FA5}">
                      <a16:colId xmlns:a16="http://schemas.microsoft.com/office/drawing/2014/main" val="3433966768"/>
                    </a:ext>
                  </a:extLst>
                </a:gridCol>
                <a:gridCol w="317333">
                  <a:extLst>
                    <a:ext uri="{9D8B030D-6E8A-4147-A177-3AD203B41FA5}">
                      <a16:colId xmlns:a16="http://schemas.microsoft.com/office/drawing/2014/main" val="2275077762"/>
                    </a:ext>
                  </a:extLst>
                </a:gridCol>
                <a:gridCol w="317333">
                  <a:extLst>
                    <a:ext uri="{9D8B030D-6E8A-4147-A177-3AD203B41FA5}">
                      <a16:colId xmlns:a16="http://schemas.microsoft.com/office/drawing/2014/main" val="1944968558"/>
                    </a:ext>
                  </a:extLst>
                </a:gridCol>
                <a:gridCol w="317333">
                  <a:extLst>
                    <a:ext uri="{9D8B030D-6E8A-4147-A177-3AD203B41FA5}">
                      <a16:colId xmlns:a16="http://schemas.microsoft.com/office/drawing/2014/main" val="401724023"/>
                    </a:ext>
                  </a:extLst>
                </a:gridCol>
                <a:gridCol w="317333">
                  <a:extLst>
                    <a:ext uri="{9D8B030D-6E8A-4147-A177-3AD203B41FA5}">
                      <a16:colId xmlns:a16="http://schemas.microsoft.com/office/drawing/2014/main" val="3306996589"/>
                    </a:ext>
                  </a:extLst>
                </a:gridCol>
                <a:gridCol w="317333">
                  <a:extLst>
                    <a:ext uri="{9D8B030D-6E8A-4147-A177-3AD203B41FA5}">
                      <a16:colId xmlns:a16="http://schemas.microsoft.com/office/drawing/2014/main" val="4018194373"/>
                    </a:ext>
                  </a:extLst>
                </a:gridCol>
                <a:gridCol w="317333">
                  <a:extLst>
                    <a:ext uri="{9D8B030D-6E8A-4147-A177-3AD203B41FA5}">
                      <a16:colId xmlns:a16="http://schemas.microsoft.com/office/drawing/2014/main" val="718996255"/>
                    </a:ext>
                  </a:extLst>
                </a:gridCol>
                <a:gridCol w="317333">
                  <a:extLst>
                    <a:ext uri="{9D8B030D-6E8A-4147-A177-3AD203B41FA5}">
                      <a16:colId xmlns:a16="http://schemas.microsoft.com/office/drawing/2014/main" val="4099147224"/>
                    </a:ext>
                  </a:extLst>
                </a:gridCol>
                <a:gridCol w="317333">
                  <a:extLst>
                    <a:ext uri="{9D8B030D-6E8A-4147-A177-3AD203B41FA5}">
                      <a16:colId xmlns:a16="http://schemas.microsoft.com/office/drawing/2014/main" val="2122241292"/>
                    </a:ext>
                  </a:extLst>
                </a:gridCol>
                <a:gridCol w="317333">
                  <a:extLst>
                    <a:ext uri="{9D8B030D-6E8A-4147-A177-3AD203B41FA5}">
                      <a16:colId xmlns:a16="http://schemas.microsoft.com/office/drawing/2014/main" val="3518992180"/>
                    </a:ext>
                  </a:extLst>
                </a:gridCol>
                <a:gridCol w="317333">
                  <a:extLst>
                    <a:ext uri="{9D8B030D-6E8A-4147-A177-3AD203B41FA5}">
                      <a16:colId xmlns:a16="http://schemas.microsoft.com/office/drawing/2014/main" val="1660357411"/>
                    </a:ext>
                  </a:extLst>
                </a:gridCol>
                <a:gridCol w="317333">
                  <a:extLst>
                    <a:ext uri="{9D8B030D-6E8A-4147-A177-3AD203B41FA5}">
                      <a16:colId xmlns:a16="http://schemas.microsoft.com/office/drawing/2014/main" val="4033158022"/>
                    </a:ext>
                  </a:extLst>
                </a:gridCol>
                <a:gridCol w="340395">
                  <a:extLst>
                    <a:ext uri="{9D8B030D-6E8A-4147-A177-3AD203B41FA5}">
                      <a16:colId xmlns:a16="http://schemas.microsoft.com/office/drawing/2014/main" val="392436527"/>
                    </a:ext>
                  </a:extLst>
                </a:gridCol>
                <a:gridCol w="294271">
                  <a:extLst>
                    <a:ext uri="{9D8B030D-6E8A-4147-A177-3AD203B41FA5}">
                      <a16:colId xmlns:a16="http://schemas.microsoft.com/office/drawing/2014/main" val="609399730"/>
                    </a:ext>
                  </a:extLst>
                </a:gridCol>
                <a:gridCol w="317333">
                  <a:extLst>
                    <a:ext uri="{9D8B030D-6E8A-4147-A177-3AD203B41FA5}">
                      <a16:colId xmlns:a16="http://schemas.microsoft.com/office/drawing/2014/main" val="1121101398"/>
                    </a:ext>
                  </a:extLst>
                </a:gridCol>
                <a:gridCol w="317333">
                  <a:extLst>
                    <a:ext uri="{9D8B030D-6E8A-4147-A177-3AD203B41FA5}">
                      <a16:colId xmlns:a16="http://schemas.microsoft.com/office/drawing/2014/main" val="1190801132"/>
                    </a:ext>
                  </a:extLst>
                </a:gridCol>
                <a:gridCol w="290263">
                  <a:extLst>
                    <a:ext uri="{9D8B030D-6E8A-4147-A177-3AD203B41FA5}">
                      <a16:colId xmlns:a16="http://schemas.microsoft.com/office/drawing/2014/main" val="992394468"/>
                    </a:ext>
                  </a:extLst>
                </a:gridCol>
                <a:gridCol w="344403">
                  <a:extLst>
                    <a:ext uri="{9D8B030D-6E8A-4147-A177-3AD203B41FA5}">
                      <a16:colId xmlns:a16="http://schemas.microsoft.com/office/drawing/2014/main" val="1890255694"/>
                    </a:ext>
                  </a:extLst>
                </a:gridCol>
                <a:gridCol w="317333">
                  <a:extLst>
                    <a:ext uri="{9D8B030D-6E8A-4147-A177-3AD203B41FA5}">
                      <a16:colId xmlns:a16="http://schemas.microsoft.com/office/drawing/2014/main" val="3914163255"/>
                    </a:ext>
                  </a:extLst>
                </a:gridCol>
                <a:gridCol w="317333">
                  <a:extLst>
                    <a:ext uri="{9D8B030D-6E8A-4147-A177-3AD203B41FA5}">
                      <a16:colId xmlns:a16="http://schemas.microsoft.com/office/drawing/2014/main" val="508010808"/>
                    </a:ext>
                  </a:extLst>
                </a:gridCol>
                <a:gridCol w="317333">
                  <a:extLst>
                    <a:ext uri="{9D8B030D-6E8A-4147-A177-3AD203B41FA5}">
                      <a16:colId xmlns:a16="http://schemas.microsoft.com/office/drawing/2014/main" val="178816254"/>
                    </a:ext>
                  </a:extLst>
                </a:gridCol>
                <a:gridCol w="317333">
                  <a:extLst>
                    <a:ext uri="{9D8B030D-6E8A-4147-A177-3AD203B41FA5}">
                      <a16:colId xmlns:a16="http://schemas.microsoft.com/office/drawing/2014/main" val="1988555711"/>
                    </a:ext>
                  </a:extLst>
                </a:gridCol>
                <a:gridCol w="300917">
                  <a:extLst>
                    <a:ext uri="{9D8B030D-6E8A-4147-A177-3AD203B41FA5}">
                      <a16:colId xmlns:a16="http://schemas.microsoft.com/office/drawing/2014/main" val="1674724971"/>
                    </a:ext>
                  </a:extLst>
                </a:gridCol>
                <a:gridCol w="295148">
                  <a:extLst>
                    <a:ext uri="{9D8B030D-6E8A-4147-A177-3AD203B41FA5}">
                      <a16:colId xmlns:a16="http://schemas.microsoft.com/office/drawing/2014/main" val="1298027979"/>
                    </a:ext>
                  </a:extLst>
                </a:gridCol>
                <a:gridCol w="355934">
                  <a:extLst>
                    <a:ext uri="{9D8B030D-6E8A-4147-A177-3AD203B41FA5}">
                      <a16:colId xmlns:a16="http://schemas.microsoft.com/office/drawing/2014/main" val="571297769"/>
                    </a:ext>
                  </a:extLst>
                </a:gridCol>
                <a:gridCol w="317333">
                  <a:extLst>
                    <a:ext uri="{9D8B030D-6E8A-4147-A177-3AD203B41FA5}">
                      <a16:colId xmlns:a16="http://schemas.microsoft.com/office/drawing/2014/main" val="2194479935"/>
                    </a:ext>
                  </a:extLst>
                </a:gridCol>
              </a:tblGrid>
              <a:tr h="720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4106807148"/>
                  </a:ext>
                </a:extLst>
              </a:tr>
            </a:tbl>
          </a:graphicData>
        </a:graphic>
      </p:graphicFrame>
      <p:sp>
        <p:nvSpPr>
          <p:cNvPr id="26" name="テキスト ボックス 25"/>
          <p:cNvSpPr txBox="1"/>
          <p:nvPr/>
        </p:nvSpPr>
        <p:spPr>
          <a:xfrm>
            <a:off x="3516875" y="3962400"/>
            <a:ext cx="720000" cy="415498"/>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mn-ea"/>
              </a:rPr>
              <a:t>拘束時間</a:t>
            </a:r>
            <a:endParaRPr kumimoji="1" lang="en-US" altLang="ja-JP" sz="1050" b="0" i="0" u="none" strike="noStrike" kern="0" cap="none" spc="0" normalizeH="0" baseline="0" noProof="0" dirty="0" smtClean="0">
              <a:ln>
                <a:noFill/>
              </a:ln>
              <a:solidFill>
                <a:prstClr val="black"/>
              </a:solidFill>
              <a:effectLst/>
              <a:uLnTx/>
              <a:uFillTx/>
              <a:latin typeface="+mn-ea"/>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050" kern="0" noProof="0" dirty="0" smtClean="0">
                <a:solidFill>
                  <a:prstClr val="black"/>
                </a:solidFill>
                <a:latin typeface="+mn-ea"/>
              </a:rPr>
              <a:t>15</a:t>
            </a:r>
            <a:r>
              <a:rPr kumimoji="1" lang="ja-JP" altLang="en-US" sz="1050" b="0" i="0" u="none" strike="noStrike" kern="0" cap="none" spc="0" normalizeH="0" baseline="0" noProof="0" dirty="0" smtClean="0">
                <a:ln>
                  <a:noFill/>
                </a:ln>
                <a:solidFill>
                  <a:prstClr val="black"/>
                </a:solidFill>
                <a:effectLst/>
                <a:uLnTx/>
                <a:uFillTx/>
                <a:latin typeface="+mn-ea"/>
              </a:rPr>
              <a:t>時間</a:t>
            </a:r>
            <a:endParaRPr kumimoji="1" lang="ja-JP" altLang="en-US" sz="1050" b="0" i="0" u="none" strike="noStrike" kern="0" cap="none" spc="0" normalizeH="0" baseline="0" noProof="0" dirty="0">
              <a:ln>
                <a:noFill/>
              </a:ln>
              <a:solidFill>
                <a:prstClr val="black"/>
              </a:solidFill>
              <a:effectLst/>
              <a:uLnTx/>
              <a:uFillTx/>
              <a:latin typeface="+mn-ea"/>
            </a:endParaRPr>
          </a:p>
        </p:txBody>
      </p:sp>
      <p:sp>
        <p:nvSpPr>
          <p:cNvPr id="27" name="テキスト ボックス 26"/>
          <p:cNvSpPr txBox="1"/>
          <p:nvPr/>
        </p:nvSpPr>
        <p:spPr>
          <a:xfrm>
            <a:off x="7308428" y="3962400"/>
            <a:ext cx="720000" cy="415498"/>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mn-ea"/>
              </a:rPr>
              <a:t>休息期間</a:t>
            </a:r>
            <a:endParaRPr kumimoji="1" lang="en-US" altLang="ja-JP" sz="1050" b="0" i="0" u="none" strike="noStrike" kern="0" cap="none" spc="0" normalizeH="0" baseline="0" noProof="0" dirty="0" smtClean="0">
              <a:ln>
                <a:noFill/>
              </a:ln>
              <a:solidFill>
                <a:prstClr val="black"/>
              </a:solidFill>
              <a:effectLst/>
              <a:uLnTx/>
              <a:uFillTx/>
              <a:latin typeface="+mn-ea"/>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mn-ea"/>
              </a:rPr>
              <a:t>９時間</a:t>
            </a:r>
            <a:endParaRPr kumimoji="1" lang="ja-JP" altLang="en-US" sz="1050" b="0" i="0" u="none" strike="noStrike" kern="0" cap="none" spc="0" normalizeH="0" baseline="0" noProof="0" dirty="0">
              <a:ln>
                <a:noFill/>
              </a:ln>
              <a:solidFill>
                <a:prstClr val="black"/>
              </a:solidFill>
              <a:effectLst/>
              <a:uLnTx/>
              <a:uFillTx/>
              <a:latin typeface="+mn-ea"/>
            </a:endParaRPr>
          </a:p>
        </p:txBody>
      </p:sp>
      <p:sp>
        <p:nvSpPr>
          <p:cNvPr id="28" name="テキスト ボックス 27"/>
          <p:cNvSpPr txBox="1"/>
          <p:nvPr/>
        </p:nvSpPr>
        <p:spPr>
          <a:xfrm>
            <a:off x="5561925" y="3646788"/>
            <a:ext cx="450764" cy="252000"/>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dirty="0">
                <a:solidFill>
                  <a:prstClr val="black"/>
                </a:solidFill>
                <a:latin typeface="+mn-ea"/>
              </a:rPr>
              <a:t>1</a:t>
            </a:r>
            <a:r>
              <a:rPr kumimoji="1" lang="en-US" altLang="ja-JP" sz="900" b="0" i="0" u="none" strike="noStrike" kern="1200" cap="none" spc="0" normalizeH="0" baseline="0" noProof="0" dirty="0" smtClean="0">
                <a:ln>
                  <a:noFill/>
                </a:ln>
                <a:solidFill>
                  <a:prstClr val="black"/>
                </a:solidFill>
                <a:effectLst/>
                <a:uLnTx/>
                <a:uFillTx/>
                <a:latin typeface="+mn-ea"/>
              </a:rPr>
              <a:t>:00</a:t>
            </a:r>
            <a:endParaRPr kumimoji="1" lang="ja-JP" altLang="en-US" sz="900" b="0" i="0" u="none" strike="noStrike" kern="1200" cap="none" spc="0" normalizeH="0" baseline="0" noProof="0" dirty="0">
              <a:ln>
                <a:noFill/>
              </a:ln>
              <a:solidFill>
                <a:prstClr val="black"/>
              </a:solidFill>
              <a:effectLst/>
              <a:uLnTx/>
              <a:uFillTx/>
              <a:latin typeface="+mn-ea"/>
            </a:endParaRPr>
          </a:p>
        </p:txBody>
      </p:sp>
      <p:sp>
        <p:nvSpPr>
          <p:cNvPr id="29" name="テキスト ボックス 28"/>
          <p:cNvSpPr txBox="1"/>
          <p:nvPr/>
        </p:nvSpPr>
        <p:spPr>
          <a:xfrm>
            <a:off x="8437758" y="3646788"/>
            <a:ext cx="522900" cy="252000"/>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n-ea"/>
                <a:cs typeface="+mn-cs"/>
              </a:rPr>
              <a:t>10:00</a:t>
            </a:r>
            <a:endParaRPr kumimoji="1" lang="ja-JP" altLang="en-US" sz="900" b="0" i="0" u="none" strike="noStrike" kern="1200" cap="none" spc="0" normalizeH="0" baseline="0" noProof="0" dirty="0">
              <a:ln>
                <a:noFill/>
              </a:ln>
              <a:solidFill>
                <a:prstClr val="black"/>
              </a:solidFill>
              <a:effectLst/>
              <a:uLnTx/>
              <a:uFillTx/>
              <a:latin typeface="+mn-ea"/>
              <a:cs typeface="+mn-cs"/>
            </a:endParaRPr>
          </a:p>
        </p:txBody>
      </p:sp>
      <p:sp>
        <p:nvSpPr>
          <p:cNvPr id="30" name="テキスト ボックス 29"/>
          <p:cNvSpPr txBox="1"/>
          <p:nvPr/>
        </p:nvSpPr>
        <p:spPr>
          <a:xfrm>
            <a:off x="846095" y="3646788"/>
            <a:ext cx="540000" cy="252000"/>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n-ea"/>
                <a:cs typeface="+mn-cs"/>
              </a:rPr>
              <a:t>10:00</a:t>
            </a:r>
            <a:endParaRPr kumimoji="1" lang="ja-JP" altLang="en-US" sz="900" b="0" i="0" u="none" strike="noStrike" kern="1200" cap="none" spc="0" normalizeH="0" baseline="0" noProof="0" dirty="0">
              <a:ln>
                <a:noFill/>
              </a:ln>
              <a:solidFill>
                <a:prstClr val="black"/>
              </a:solidFill>
              <a:effectLst/>
              <a:uLnTx/>
              <a:uFillTx/>
              <a:latin typeface="+mn-ea"/>
              <a:cs typeface="+mn-cs"/>
            </a:endParaRPr>
          </a:p>
        </p:txBody>
      </p:sp>
      <p:grpSp>
        <p:nvGrpSpPr>
          <p:cNvPr id="31" name="グループ化 30"/>
          <p:cNvGrpSpPr/>
          <p:nvPr/>
        </p:nvGrpSpPr>
        <p:grpSpPr>
          <a:xfrm>
            <a:off x="869892" y="3360027"/>
            <a:ext cx="469286" cy="731598"/>
            <a:chOff x="880809" y="1223261"/>
            <a:chExt cx="469286" cy="731598"/>
          </a:xfrm>
        </p:grpSpPr>
        <p:sp>
          <p:nvSpPr>
            <p:cNvPr id="32" name="テキスト ボックス 31"/>
            <p:cNvSpPr txBox="1"/>
            <p:nvPr/>
          </p:nvSpPr>
          <p:spPr>
            <a:xfrm>
              <a:off x="882095" y="1223261"/>
              <a:ext cx="468000" cy="246221"/>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mn-ea"/>
                  <a:cs typeface="+mn-cs"/>
                </a:rPr>
                <a:t>始業</a:t>
              </a:r>
              <a:endParaRPr kumimoji="1" lang="ja-JP" altLang="en-US" sz="1050" b="0" i="0" u="none" strike="noStrike" kern="0" cap="none" spc="0" normalizeH="0" baseline="0" noProof="0" dirty="0">
                <a:ln>
                  <a:noFill/>
                </a:ln>
                <a:solidFill>
                  <a:prstClr val="black"/>
                </a:solidFill>
                <a:effectLst/>
                <a:uLnTx/>
                <a:uFillTx/>
                <a:latin typeface="+mn-ea"/>
                <a:cs typeface="+mn-cs"/>
              </a:endParaRPr>
            </a:p>
          </p:txBody>
        </p:sp>
        <p:cxnSp>
          <p:nvCxnSpPr>
            <p:cNvPr id="33" name="直線コネクタ 32"/>
            <p:cNvCxnSpPr/>
            <p:nvPr/>
          </p:nvCxnSpPr>
          <p:spPr>
            <a:xfrm flipH="1">
              <a:off x="880809" y="1342859"/>
              <a:ext cx="0" cy="612000"/>
            </a:xfrm>
            <a:prstGeom prst="line">
              <a:avLst/>
            </a:prstGeom>
            <a:noFill/>
            <a:ln w="12700" cap="flat" cmpd="sng" algn="ctr">
              <a:solidFill>
                <a:sysClr val="windowText" lastClr="000000"/>
              </a:solidFill>
              <a:prstDash val="solid"/>
            </a:ln>
            <a:effectLst/>
          </p:spPr>
        </p:cxnSp>
      </p:grpSp>
      <p:grpSp>
        <p:nvGrpSpPr>
          <p:cNvPr id="34" name="グループ化 33"/>
          <p:cNvGrpSpPr/>
          <p:nvPr/>
        </p:nvGrpSpPr>
        <p:grpSpPr>
          <a:xfrm>
            <a:off x="5630059" y="3360027"/>
            <a:ext cx="441146" cy="670310"/>
            <a:chOff x="5031259" y="1310890"/>
            <a:chExt cx="441146" cy="670310"/>
          </a:xfrm>
        </p:grpSpPr>
        <p:sp>
          <p:nvSpPr>
            <p:cNvPr id="35" name="テキスト ボックス 34"/>
            <p:cNvSpPr txBox="1"/>
            <p:nvPr/>
          </p:nvSpPr>
          <p:spPr>
            <a:xfrm>
              <a:off x="5031259" y="1310890"/>
              <a:ext cx="441146" cy="246221"/>
            </a:xfrm>
            <a:prstGeom prst="rect">
              <a:avLst/>
            </a:prstGeom>
            <a:solidFill>
              <a:sysClr val="window" lastClr="FFFFFF">
                <a:lumMod val="85000"/>
              </a:sysClr>
            </a:solidFill>
            <a:ln w="12700">
              <a:solidFill>
                <a:sysClr val="windowText" lastClr="000000"/>
              </a:solidFill>
            </a:ln>
          </p:spPr>
          <p:txBody>
            <a:bodyPr wrap="non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mn-ea"/>
                  <a:cs typeface="+mn-cs"/>
                </a:rPr>
                <a:t>終業</a:t>
              </a:r>
              <a:endParaRPr kumimoji="1" lang="ja-JP" altLang="en-US" sz="1050" b="0" i="0" u="none" strike="noStrike" kern="0" cap="none" spc="0" normalizeH="0" baseline="0" noProof="0" dirty="0">
                <a:ln>
                  <a:noFill/>
                </a:ln>
                <a:solidFill>
                  <a:prstClr val="black"/>
                </a:solidFill>
                <a:effectLst/>
                <a:uLnTx/>
                <a:uFillTx/>
                <a:latin typeface="+mn-ea"/>
                <a:cs typeface="+mn-cs"/>
              </a:endParaRPr>
            </a:p>
          </p:txBody>
        </p:sp>
        <p:cxnSp>
          <p:nvCxnSpPr>
            <p:cNvPr id="36" name="直線コネクタ 35"/>
            <p:cNvCxnSpPr/>
            <p:nvPr/>
          </p:nvCxnSpPr>
          <p:spPr>
            <a:xfrm flipH="1">
              <a:off x="5031259" y="1369200"/>
              <a:ext cx="0" cy="612000"/>
            </a:xfrm>
            <a:prstGeom prst="line">
              <a:avLst/>
            </a:prstGeom>
            <a:noFill/>
            <a:ln w="12700" cap="flat" cmpd="sng" algn="ctr">
              <a:solidFill>
                <a:sysClr val="windowText" lastClr="000000"/>
              </a:solidFill>
              <a:prstDash val="solid"/>
            </a:ln>
            <a:effectLst/>
          </p:spPr>
        </p:cxnSp>
      </p:grpSp>
      <p:grpSp>
        <p:nvGrpSpPr>
          <p:cNvPr id="37" name="グループ化 36"/>
          <p:cNvGrpSpPr/>
          <p:nvPr/>
        </p:nvGrpSpPr>
        <p:grpSpPr>
          <a:xfrm>
            <a:off x="8447283" y="3360027"/>
            <a:ext cx="468000" cy="793368"/>
            <a:chOff x="8458200" y="1221912"/>
            <a:chExt cx="468000" cy="793368"/>
          </a:xfrm>
        </p:grpSpPr>
        <p:cxnSp>
          <p:nvCxnSpPr>
            <p:cNvPr id="38" name="直線コネクタ 37"/>
            <p:cNvCxnSpPr/>
            <p:nvPr/>
          </p:nvCxnSpPr>
          <p:spPr>
            <a:xfrm flipH="1">
              <a:off x="8458200" y="1403280"/>
              <a:ext cx="0" cy="612000"/>
            </a:xfrm>
            <a:prstGeom prst="line">
              <a:avLst/>
            </a:prstGeom>
            <a:noFill/>
            <a:ln w="12700" cap="flat" cmpd="sng" algn="ctr">
              <a:solidFill>
                <a:sysClr val="windowText" lastClr="000000"/>
              </a:solidFill>
              <a:prstDash val="solid"/>
            </a:ln>
            <a:effectLst/>
          </p:spPr>
        </p:cxnSp>
        <p:sp>
          <p:nvSpPr>
            <p:cNvPr id="39" name="テキスト ボックス 38"/>
            <p:cNvSpPr txBox="1"/>
            <p:nvPr/>
          </p:nvSpPr>
          <p:spPr>
            <a:xfrm>
              <a:off x="8458200" y="1221912"/>
              <a:ext cx="468000" cy="246221"/>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mn-ea"/>
                  <a:cs typeface="+mn-cs"/>
                </a:rPr>
                <a:t>始業</a:t>
              </a:r>
              <a:endParaRPr kumimoji="1" lang="ja-JP" altLang="en-US" sz="1050" b="0" i="0" u="none" strike="noStrike" kern="0" cap="none" spc="0" normalizeH="0" baseline="0" noProof="0" dirty="0">
                <a:ln>
                  <a:noFill/>
                </a:ln>
                <a:solidFill>
                  <a:prstClr val="black"/>
                </a:solidFill>
                <a:effectLst/>
                <a:uLnTx/>
                <a:uFillTx/>
                <a:latin typeface="+mn-ea"/>
                <a:cs typeface="+mn-cs"/>
              </a:endParaRPr>
            </a:p>
          </p:txBody>
        </p:sp>
      </p:grpSp>
      <p:cxnSp>
        <p:nvCxnSpPr>
          <p:cNvPr id="40" name="直線矢印コネクタ 39"/>
          <p:cNvCxnSpPr>
            <a:stCxn id="24" idx="0"/>
            <a:endCxn id="26" idx="2"/>
          </p:cNvCxnSpPr>
          <p:nvPr/>
        </p:nvCxnSpPr>
        <p:spPr>
          <a:xfrm flipV="1">
            <a:off x="3399744" y="4377898"/>
            <a:ext cx="477131" cy="9083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578700" y="5286222"/>
            <a:ext cx="2412000" cy="510778"/>
          </a:xfrm>
          <a:prstGeom prst="roundRect">
            <a:avLst/>
          </a:prstGeom>
          <a:noFill/>
          <a:ln w="28575">
            <a:solidFill>
              <a:srgbClr val="FF0000"/>
            </a:solidFill>
            <a:prstDash val="sysDash"/>
          </a:ln>
        </p:spPr>
        <p:txBody>
          <a:bodyPr wrap="square" rtlCol="0" anchor="ctr">
            <a:spAutoFit/>
          </a:bodyPr>
          <a:lstStyle/>
          <a:p>
            <a:pPr marL="0" marR="0" lvl="0" indent="0" defTabSz="457200" rtl="0" eaLnBrk="1" fontAlgn="auto" latinLnBrk="0" hangingPunct="1">
              <a:spcBef>
                <a:spcPts val="0"/>
              </a:spcBef>
              <a:buClr>
                <a:srgbClr val="103185"/>
              </a:buClr>
              <a:buSzTx/>
              <a:buFontTx/>
              <a:buNone/>
              <a:tabLst/>
              <a:defRPr/>
            </a:pPr>
            <a:r>
              <a:rPr kumimoji="1" lang="ja-JP" altLang="en-US" sz="1200" dirty="0" smtClean="0">
                <a:solidFill>
                  <a:srgbClr val="FF0000"/>
                </a:solidFill>
                <a:latin typeface="+mn-ea"/>
              </a:rPr>
              <a:t>　基本　継続</a:t>
            </a:r>
            <a:r>
              <a:rPr kumimoji="1" lang="en-US" altLang="ja-JP" sz="1200" dirty="0" smtClean="0">
                <a:solidFill>
                  <a:srgbClr val="FF0000"/>
                </a:solidFill>
                <a:latin typeface="+mn-ea"/>
              </a:rPr>
              <a:t>11</a:t>
            </a:r>
            <a:r>
              <a:rPr kumimoji="1" lang="ja-JP" altLang="en-US" sz="1200" dirty="0" smtClean="0">
                <a:solidFill>
                  <a:srgbClr val="FF0000"/>
                </a:solidFill>
                <a:latin typeface="+mn-ea"/>
              </a:rPr>
              <a:t>時間以上</a:t>
            </a:r>
            <a:endParaRPr kumimoji="1" lang="en-US" altLang="ja-JP" sz="1200" b="0" i="0" u="none" strike="noStrike" kern="1200" cap="none" spc="0" normalizeH="0" baseline="0" noProof="0" dirty="0" smtClean="0">
              <a:ln>
                <a:noFill/>
              </a:ln>
              <a:solidFill>
                <a:srgbClr val="FF0000"/>
              </a:solidFill>
              <a:effectLst/>
              <a:uLnTx/>
              <a:uFillTx/>
              <a:latin typeface="+mn-ea"/>
            </a:endParaRPr>
          </a:p>
          <a:p>
            <a:pPr marL="0" marR="0" lvl="0" indent="0" defTabSz="457200" rtl="0" eaLnBrk="1" fontAlgn="auto" latinLnBrk="0" hangingPunct="1">
              <a:spcBef>
                <a:spcPts val="0"/>
              </a:spcBef>
              <a:buClr>
                <a:srgbClr val="103185"/>
              </a:buClr>
              <a:buSzTx/>
              <a:buFontTx/>
              <a:buNone/>
              <a:tabLst/>
              <a:defRPr/>
            </a:pPr>
            <a:r>
              <a:rPr kumimoji="1" lang="ja-JP" altLang="en-US" sz="1200" dirty="0" smtClean="0">
                <a:solidFill>
                  <a:srgbClr val="FF0000"/>
                </a:solidFill>
                <a:latin typeface="+mn-ea"/>
              </a:rPr>
              <a:t>　下限　継続  </a:t>
            </a:r>
            <a:r>
              <a:rPr kumimoji="1" lang="en-US" altLang="ja-JP" sz="1200" dirty="0" smtClean="0">
                <a:solidFill>
                  <a:srgbClr val="FF0000"/>
                </a:solidFill>
                <a:latin typeface="+mn-ea"/>
              </a:rPr>
              <a:t>9</a:t>
            </a:r>
            <a:r>
              <a:rPr kumimoji="1" lang="ja-JP" altLang="en-US" sz="1200" dirty="0" smtClean="0">
                <a:solidFill>
                  <a:srgbClr val="FF0000"/>
                </a:solidFill>
                <a:latin typeface="+mn-ea"/>
              </a:rPr>
              <a:t>時間　</a:t>
            </a:r>
            <a:endParaRPr kumimoji="1" lang="ja-JP" altLang="en-US" sz="1200" b="0" i="0" u="none" strike="noStrike" kern="1200" cap="none" spc="0" normalizeH="0" baseline="0" noProof="0" dirty="0" smtClean="0">
              <a:ln>
                <a:noFill/>
              </a:ln>
              <a:solidFill>
                <a:srgbClr val="FF0000"/>
              </a:solidFill>
              <a:effectLst/>
              <a:uLnTx/>
              <a:uFillTx/>
              <a:latin typeface="+mn-ea"/>
            </a:endParaRPr>
          </a:p>
        </p:txBody>
      </p:sp>
      <p:cxnSp>
        <p:nvCxnSpPr>
          <p:cNvPr id="42" name="直線矢印コネクタ 41"/>
          <p:cNvCxnSpPr>
            <a:stCxn id="41" idx="0"/>
            <a:endCxn id="27" idx="2"/>
          </p:cNvCxnSpPr>
          <p:nvPr/>
        </p:nvCxnSpPr>
        <p:spPr>
          <a:xfrm flipV="1">
            <a:off x="6784700" y="4377898"/>
            <a:ext cx="883728" cy="9083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41" idx="0"/>
            <a:endCxn id="10" idx="2"/>
          </p:cNvCxnSpPr>
          <p:nvPr/>
        </p:nvCxnSpPr>
        <p:spPr>
          <a:xfrm flipH="1" flipV="1">
            <a:off x="6744730" y="2610131"/>
            <a:ext cx="39970" cy="26760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24" idx="0"/>
            <a:endCxn id="9" idx="2"/>
          </p:cNvCxnSpPr>
          <p:nvPr/>
        </p:nvCxnSpPr>
        <p:spPr>
          <a:xfrm flipH="1" flipV="1">
            <a:off x="2912770" y="2610131"/>
            <a:ext cx="486974" cy="26760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111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324600" y="1753540"/>
            <a:ext cx="4953000" cy="2308324"/>
          </a:xfrm>
          <a:prstGeom prst="rect">
            <a:avLst/>
          </a:prstGeom>
        </p:spPr>
        <p:txBody>
          <a:bodyPr>
            <a:spAutoFit/>
          </a:bodyPr>
          <a:lstStyle/>
          <a:p>
            <a:pPr lvl="0">
              <a:buClr>
                <a:srgbClr val="103185"/>
              </a:buClr>
              <a:defRPr/>
            </a:pPr>
            <a:r>
              <a:rPr kumimoji="1" lang="ja-JP" altLang="en-US" sz="1600" dirty="0">
                <a:latin typeface="+mj-ea"/>
              </a:rPr>
              <a:t>・</a:t>
            </a:r>
            <a:r>
              <a:rPr kumimoji="1" lang="ja-JP" altLang="en-US" sz="1600" dirty="0" smtClean="0">
                <a:latin typeface="+mj-ea"/>
              </a:rPr>
              <a:t>１週間</a:t>
            </a:r>
            <a:r>
              <a:rPr kumimoji="1" lang="ja-JP" altLang="en-US" sz="1600" dirty="0">
                <a:latin typeface="+mj-ea"/>
              </a:rPr>
              <a:t>における</a:t>
            </a:r>
            <a:r>
              <a:rPr kumimoji="1" lang="ja-JP" altLang="en-US" sz="1600" dirty="0" smtClean="0">
                <a:latin typeface="+mj-ea"/>
              </a:rPr>
              <a:t>運行　　　が</a:t>
            </a:r>
            <a:r>
              <a:rPr kumimoji="1" lang="ja-JP" altLang="en-US" sz="1600" dirty="0">
                <a:latin typeface="+mj-ea"/>
              </a:rPr>
              <a:t>　　　　</a:t>
            </a:r>
            <a:endParaRPr kumimoji="1" lang="en-US" altLang="ja-JP" sz="1600" dirty="0">
              <a:latin typeface="+mj-ea"/>
            </a:endParaRPr>
          </a:p>
          <a:p>
            <a:pPr lvl="0">
              <a:buClr>
                <a:srgbClr val="103185"/>
              </a:buClr>
              <a:defRPr/>
            </a:pPr>
            <a:r>
              <a:rPr kumimoji="1" lang="ja-JP" altLang="en-US" sz="1600" dirty="0">
                <a:latin typeface="+mj-ea"/>
              </a:rPr>
              <a:t>　がすべて</a:t>
            </a:r>
            <a:r>
              <a:rPr kumimoji="1" lang="ja-JP" altLang="en-US" sz="1600" dirty="0" smtClean="0">
                <a:latin typeface="+mj-ea"/>
              </a:rPr>
              <a:t>長距離貨物運送（走行</a:t>
            </a:r>
            <a:endParaRPr kumimoji="1" lang="en-US" altLang="ja-JP" sz="1600" dirty="0" smtClean="0">
              <a:latin typeface="+mj-ea"/>
            </a:endParaRPr>
          </a:p>
          <a:p>
            <a:pPr lvl="0">
              <a:buClr>
                <a:srgbClr val="103185"/>
              </a:buClr>
              <a:defRPr/>
            </a:pPr>
            <a:r>
              <a:rPr kumimoji="1" lang="ja-JP" altLang="en-US" sz="1600" dirty="0" smtClean="0">
                <a:latin typeface="+mj-ea"/>
              </a:rPr>
              <a:t>　距離</a:t>
            </a:r>
            <a:r>
              <a:rPr kumimoji="1" lang="en-US" altLang="ja-JP" sz="1600" dirty="0">
                <a:latin typeface="+mj-ea"/>
              </a:rPr>
              <a:t>450</a:t>
            </a:r>
            <a:r>
              <a:rPr kumimoji="1" lang="ja-JP" altLang="en-US" sz="1600" dirty="0">
                <a:latin typeface="+mj-ea"/>
              </a:rPr>
              <a:t>㎞以上）</a:t>
            </a:r>
            <a:endParaRPr kumimoji="1" lang="en-US" altLang="ja-JP" sz="1600" dirty="0">
              <a:latin typeface="+mj-ea"/>
            </a:endParaRPr>
          </a:p>
          <a:p>
            <a:pPr lvl="0">
              <a:buClr>
                <a:srgbClr val="103185"/>
              </a:buClr>
              <a:defRPr/>
            </a:pPr>
            <a:endParaRPr kumimoji="1" lang="en-US" altLang="ja-JP" sz="1600" dirty="0">
              <a:latin typeface="+mj-ea"/>
            </a:endParaRPr>
          </a:p>
          <a:p>
            <a:pPr lvl="0">
              <a:buClr>
                <a:srgbClr val="103185"/>
              </a:buClr>
              <a:defRPr/>
            </a:pPr>
            <a:r>
              <a:rPr kumimoji="1" lang="ja-JP" altLang="en-US" sz="1600" dirty="0" smtClean="0">
                <a:latin typeface="+mj-ea"/>
              </a:rPr>
              <a:t>・一の運行中における休息</a:t>
            </a:r>
            <a:endParaRPr kumimoji="1" lang="en-US" altLang="ja-JP" sz="1600" dirty="0" smtClean="0">
              <a:latin typeface="+mj-ea"/>
            </a:endParaRPr>
          </a:p>
          <a:p>
            <a:pPr lvl="0">
              <a:buClr>
                <a:srgbClr val="103185"/>
              </a:buClr>
              <a:defRPr/>
            </a:pPr>
            <a:r>
              <a:rPr kumimoji="1" lang="ja-JP" altLang="en-US" sz="1600" dirty="0" smtClean="0">
                <a:latin typeface="+mj-ea"/>
              </a:rPr>
              <a:t>　期間　　　が</a:t>
            </a:r>
            <a:r>
              <a:rPr kumimoji="1" lang="ja-JP" altLang="en-US" sz="1600" dirty="0">
                <a:latin typeface="+mj-ea"/>
              </a:rPr>
              <a:t>、住所地以外の場所</a:t>
            </a:r>
            <a:endParaRPr kumimoji="1" lang="en-US" altLang="ja-JP" sz="1600" dirty="0">
              <a:latin typeface="+mj-ea"/>
            </a:endParaRPr>
          </a:p>
          <a:p>
            <a:pPr lvl="0">
              <a:buClr>
                <a:srgbClr val="103185"/>
              </a:buClr>
              <a:defRPr/>
            </a:pPr>
            <a:endParaRPr kumimoji="1" lang="en-US" altLang="ja-JP" sz="1600" dirty="0">
              <a:latin typeface="+mj-ea"/>
            </a:endParaRPr>
          </a:p>
          <a:p>
            <a:pPr lvl="0">
              <a:buClr>
                <a:srgbClr val="103185"/>
              </a:buClr>
              <a:defRPr/>
            </a:pPr>
            <a:r>
              <a:rPr kumimoji="1" lang="ja-JP" altLang="en-US" sz="1600" dirty="0">
                <a:latin typeface="+mj-ea"/>
              </a:rPr>
              <a:t>・一の運行終了後の</a:t>
            </a:r>
            <a:r>
              <a:rPr kumimoji="1" lang="ja-JP" altLang="en-US" sz="1600" dirty="0" smtClean="0">
                <a:latin typeface="+mj-ea"/>
              </a:rPr>
              <a:t>休息期間</a:t>
            </a:r>
            <a:r>
              <a:rPr kumimoji="1" lang="ja-JP" altLang="en-US" sz="1600" dirty="0">
                <a:latin typeface="+mj-ea"/>
              </a:rPr>
              <a:t>　　　</a:t>
            </a:r>
            <a:endParaRPr kumimoji="1" lang="en-US" altLang="ja-JP" sz="1600" dirty="0" smtClean="0">
              <a:latin typeface="+mj-ea"/>
            </a:endParaRPr>
          </a:p>
          <a:p>
            <a:pPr lvl="0">
              <a:buClr>
                <a:srgbClr val="103185"/>
              </a:buClr>
              <a:defRPr/>
            </a:pPr>
            <a:r>
              <a:rPr kumimoji="1" lang="ja-JP" altLang="en-US" sz="1600" dirty="0" smtClean="0">
                <a:latin typeface="+mj-ea"/>
              </a:rPr>
              <a:t>　は継続</a:t>
            </a:r>
            <a:r>
              <a:rPr kumimoji="1" lang="en-US" altLang="ja-JP" sz="1600" dirty="0" smtClean="0">
                <a:latin typeface="+mj-ea"/>
              </a:rPr>
              <a:t>12</a:t>
            </a:r>
            <a:r>
              <a:rPr kumimoji="1" lang="ja-JP" altLang="en-US" sz="1600" dirty="0">
                <a:latin typeface="+mj-ea"/>
              </a:rPr>
              <a:t>時間以上</a:t>
            </a:r>
          </a:p>
        </p:txBody>
      </p:sp>
      <p:sp>
        <p:nvSpPr>
          <p:cNvPr id="7" name="テキスト ボックス 6"/>
          <p:cNvSpPr txBox="1"/>
          <p:nvPr/>
        </p:nvSpPr>
        <p:spPr>
          <a:xfrm>
            <a:off x="-9334" y="209104"/>
            <a:ext cx="9906000" cy="424732"/>
          </a:xfrm>
          <a:prstGeom prst="rect">
            <a:avLst/>
          </a:prstGeom>
        </p:spPr>
        <p:txBody>
          <a:bodyPr vert="horz" lIns="95782" tIns="47891" rIns="95782" bIns="47891" rtlCol="0" anchor="ctr">
            <a:normAutofit lnSpcReduction="10000"/>
          </a:bodyPr>
          <a:lstStyle>
            <a:lvl1pPr algn="ctr" defTabSz="914400">
              <a:lnSpc>
                <a:spcPct val="90000"/>
              </a:lnSpc>
              <a:spcBef>
                <a:spcPct val="0"/>
              </a:spcBef>
              <a:buNone/>
              <a:defRPr kumimoji="1" sz="2400" b="1" spc="272">
                <a:solidFill>
                  <a:schemeClr val="lt1"/>
                </a:solidFill>
                <a:latin typeface="ＭＳ ゴシック" panose="020B0609070205080204" pitchFamily="49" charset="-128"/>
                <a:ea typeface="ＭＳ ゴシック" panose="020B0609070205080204" pitchFamily="49" charset="-128"/>
              </a:defRPr>
            </a:lvl1pPr>
          </a:lstStyle>
          <a:p>
            <a:r>
              <a:rPr lang="ja-JP" altLang="en-US" dirty="0" smtClean="0"/>
              <a:t>改正の</a:t>
            </a:r>
            <a:r>
              <a:rPr lang="ja-JP" altLang="en-US" dirty="0"/>
              <a:t>内容（１日の拘束時間・休息期間の例外）</a:t>
            </a:r>
          </a:p>
        </p:txBody>
      </p:sp>
      <p:sp>
        <p:nvSpPr>
          <p:cNvPr id="2" name="スライド番号プレースホルダー 1"/>
          <p:cNvSpPr>
            <a:spLocks noGrp="1"/>
          </p:cNvSpPr>
          <p:nvPr>
            <p:ph type="sldNum" sz="quarter" idx="4"/>
          </p:nvPr>
        </p:nvSpPr>
        <p:spPr/>
        <p:txBody>
          <a:bodyPr/>
          <a:lstStyle/>
          <a:p>
            <a:r>
              <a:rPr lang="en-US" altLang="ja-JP" dirty="0" smtClean="0"/>
              <a:t>20</a:t>
            </a:r>
            <a:endParaRPr lang="en-US" dirty="0"/>
          </a:p>
        </p:txBody>
      </p:sp>
      <p:graphicFrame>
        <p:nvGraphicFramePr>
          <p:cNvPr id="25" name="表 24"/>
          <p:cNvGraphicFramePr>
            <a:graphicFrameLocks noGrp="1"/>
          </p:cNvGraphicFramePr>
          <p:nvPr>
            <p:extLst>
              <p:ext uri="{D42A27DB-BD31-4B8C-83A1-F6EECF244321}">
                <p14:modId xmlns:p14="http://schemas.microsoft.com/office/powerpoint/2010/main" val="350347402"/>
              </p:ext>
            </p:extLst>
          </p:nvPr>
        </p:nvGraphicFramePr>
        <p:xfrm>
          <a:off x="457200" y="1843492"/>
          <a:ext cx="5832000" cy="468000"/>
        </p:xfrm>
        <a:graphic>
          <a:graphicData uri="http://schemas.openxmlformats.org/drawingml/2006/table">
            <a:tbl>
              <a:tblPr/>
              <a:tblGrid>
                <a:gridCol w="243000">
                  <a:extLst>
                    <a:ext uri="{9D8B030D-6E8A-4147-A177-3AD203B41FA5}">
                      <a16:colId xmlns:a16="http://schemas.microsoft.com/office/drawing/2014/main" val="3433966768"/>
                    </a:ext>
                  </a:extLst>
                </a:gridCol>
                <a:gridCol w="243000">
                  <a:extLst>
                    <a:ext uri="{9D8B030D-6E8A-4147-A177-3AD203B41FA5}">
                      <a16:colId xmlns:a16="http://schemas.microsoft.com/office/drawing/2014/main" val="2275077762"/>
                    </a:ext>
                  </a:extLst>
                </a:gridCol>
                <a:gridCol w="243000">
                  <a:extLst>
                    <a:ext uri="{9D8B030D-6E8A-4147-A177-3AD203B41FA5}">
                      <a16:colId xmlns:a16="http://schemas.microsoft.com/office/drawing/2014/main" val="1944968558"/>
                    </a:ext>
                  </a:extLst>
                </a:gridCol>
                <a:gridCol w="243000">
                  <a:extLst>
                    <a:ext uri="{9D8B030D-6E8A-4147-A177-3AD203B41FA5}">
                      <a16:colId xmlns:a16="http://schemas.microsoft.com/office/drawing/2014/main" val="401724023"/>
                    </a:ext>
                  </a:extLst>
                </a:gridCol>
                <a:gridCol w="243000">
                  <a:extLst>
                    <a:ext uri="{9D8B030D-6E8A-4147-A177-3AD203B41FA5}">
                      <a16:colId xmlns:a16="http://schemas.microsoft.com/office/drawing/2014/main" val="3306996589"/>
                    </a:ext>
                  </a:extLst>
                </a:gridCol>
                <a:gridCol w="243000">
                  <a:extLst>
                    <a:ext uri="{9D8B030D-6E8A-4147-A177-3AD203B41FA5}">
                      <a16:colId xmlns:a16="http://schemas.microsoft.com/office/drawing/2014/main" val="4018194373"/>
                    </a:ext>
                  </a:extLst>
                </a:gridCol>
                <a:gridCol w="243000">
                  <a:extLst>
                    <a:ext uri="{9D8B030D-6E8A-4147-A177-3AD203B41FA5}">
                      <a16:colId xmlns:a16="http://schemas.microsoft.com/office/drawing/2014/main" val="718996255"/>
                    </a:ext>
                  </a:extLst>
                </a:gridCol>
                <a:gridCol w="243000">
                  <a:extLst>
                    <a:ext uri="{9D8B030D-6E8A-4147-A177-3AD203B41FA5}">
                      <a16:colId xmlns:a16="http://schemas.microsoft.com/office/drawing/2014/main" val="4099147224"/>
                    </a:ext>
                  </a:extLst>
                </a:gridCol>
                <a:gridCol w="243000">
                  <a:extLst>
                    <a:ext uri="{9D8B030D-6E8A-4147-A177-3AD203B41FA5}">
                      <a16:colId xmlns:a16="http://schemas.microsoft.com/office/drawing/2014/main" val="2122241292"/>
                    </a:ext>
                  </a:extLst>
                </a:gridCol>
                <a:gridCol w="243000">
                  <a:extLst>
                    <a:ext uri="{9D8B030D-6E8A-4147-A177-3AD203B41FA5}">
                      <a16:colId xmlns:a16="http://schemas.microsoft.com/office/drawing/2014/main" val="3518992180"/>
                    </a:ext>
                  </a:extLst>
                </a:gridCol>
                <a:gridCol w="243000">
                  <a:extLst>
                    <a:ext uri="{9D8B030D-6E8A-4147-A177-3AD203B41FA5}">
                      <a16:colId xmlns:a16="http://schemas.microsoft.com/office/drawing/2014/main" val="1660357411"/>
                    </a:ext>
                  </a:extLst>
                </a:gridCol>
                <a:gridCol w="243000">
                  <a:extLst>
                    <a:ext uri="{9D8B030D-6E8A-4147-A177-3AD203B41FA5}">
                      <a16:colId xmlns:a16="http://schemas.microsoft.com/office/drawing/2014/main" val="4033158022"/>
                    </a:ext>
                  </a:extLst>
                </a:gridCol>
                <a:gridCol w="243000">
                  <a:extLst>
                    <a:ext uri="{9D8B030D-6E8A-4147-A177-3AD203B41FA5}">
                      <a16:colId xmlns:a16="http://schemas.microsoft.com/office/drawing/2014/main" val="392436527"/>
                    </a:ext>
                  </a:extLst>
                </a:gridCol>
                <a:gridCol w="243000">
                  <a:extLst>
                    <a:ext uri="{9D8B030D-6E8A-4147-A177-3AD203B41FA5}">
                      <a16:colId xmlns:a16="http://schemas.microsoft.com/office/drawing/2014/main" val="609399730"/>
                    </a:ext>
                  </a:extLst>
                </a:gridCol>
                <a:gridCol w="243000">
                  <a:extLst>
                    <a:ext uri="{9D8B030D-6E8A-4147-A177-3AD203B41FA5}">
                      <a16:colId xmlns:a16="http://schemas.microsoft.com/office/drawing/2014/main" val="1121101398"/>
                    </a:ext>
                  </a:extLst>
                </a:gridCol>
                <a:gridCol w="243000">
                  <a:extLst>
                    <a:ext uri="{9D8B030D-6E8A-4147-A177-3AD203B41FA5}">
                      <a16:colId xmlns:a16="http://schemas.microsoft.com/office/drawing/2014/main" val="1190801132"/>
                    </a:ext>
                  </a:extLst>
                </a:gridCol>
                <a:gridCol w="243000">
                  <a:extLst>
                    <a:ext uri="{9D8B030D-6E8A-4147-A177-3AD203B41FA5}">
                      <a16:colId xmlns:a16="http://schemas.microsoft.com/office/drawing/2014/main" val="992394468"/>
                    </a:ext>
                  </a:extLst>
                </a:gridCol>
                <a:gridCol w="243000">
                  <a:extLst>
                    <a:ext uri="{9D8B030D-6E8A-4147-A177-3AD203B41FA5}">
                      <a16:colId xmlns:a16="http://schemas.microsoft.com/office/drawing/2014/main" val="1890255694"/>
                    </a:ext>
                  </a:extLst>
                </a:gridCol>
                <a:gridCol w="243000">
                  <a:extLst>
                    <a:ext uri="{9D8B030D-6E8A-4147-A177-3AD203B41FA5}">
                      <a16:colId xmlns:a16="http://schemas.microsoft.com/office/drawing/2014/main" val="3914163255"/>
                    </a:ext>
                  </a:extLst>
                </a:gridCol>
                <a:gridCol w="243000">
                  <a:extLst>
                    <a:ext uri="{9D8B030D-6E8A-4147-A177-3AD203B41FA5}">
                      <a16:colId xmlns:a16="http://schemas.microsoft.com/office/drawing/2014/main" val="508010808"/>
                    </a:ext>
                  </a:extLst>
                </a:gridCol>
                <a:gridCol w="243000">
                  <a:extLst>
                    <a:ext uri="{9D8B030D-6E8A-4147-A177-3AD203B41FA5}">
                      <a16:colId xmlns:a16="http://schemas.microsoft.com/office/drawing/2014/main" val="178816254"/>
                    </a:ext>
                  </a:extLst>
                </a:gridCol>
                <a:gridCol w="243000">
                  <a:extLst>
                    <a:ext uri="{9D8B030D-6E8A-4147-A177-3AD203B41FA5}">
                      <a16:colId xmlns:a16="http://schemas.microsoft.com/office/drawing/2014/main" val="1988555711"/>
                    </a:ext>
                  </a:extLst>
                </a:gridCol>
                <a:gridCol w="243000">
                  <a:extLst>
                    <a:ext uri="{9D8B030D-6E8A-4147-A177-3AD203B41FA5}">
                      <a16:colId xmlns:a16="http://schemas.microsoft.com/office/drawing/2014/main" val="1674724971"/>
                    </a:ext>
                  </a:extLst>
                </a:gridCol>
                <a:gridCol w="243000">
                  <a:extLst>
                    <a:ext uri="{9D8B030D-6E8A-4147-A177-3AD203B41FA5}">
                      <a16:colId xmlns:a16="http://schemas.microsoft.com/office/drawing/2014/main" val="1298027979"/>
                    </a:ext>
                  </a:extLst>
                </a:gridCol>
              </a:tblGrid>
              <a:tr h="468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4106807148"/>
                  </a:ext>
                </a:extLst>
              </a:tr>
            </a:tbl>
          </a:graphicData>
        </a:graphic>
      </p:graphicFrame>
      <p:sp>
        <p:nvSpPr>
          <p:cNvPr id="26" name="テキスト ボックス 25"/>
          <p:cNvSpPr txBox="1"/>
          <p:nvPr/>
        </p:nvSpPr>
        <p:spPr>
          <a:xfrm>
            <a:off x="1626459" y="1955884"/>
            <a:ext cx="1476000" cy="253916"/>
          </a:xfrm>
          <a:prstGeom prst="rect">
            <a:avLst/>
          </a:prstGeom>
          <a:solidFill>
            <a:sysClr val="window" lastClr="FFFFFF"/>
          </a:solidFill>
          <a:ln w="635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mj-ea"/>
                <a:ea typeface="+mj-ea"/>
              </a:rPr>
              <a:t>拘束時間　</a:t>
            </a:r>
            <a:r>
              <a:rPr kumimoji="1" lang="en-US" altLang="ja-JP" sz="1050" b="0" i="0" u="none" strike="noStrike" kern="0" cap="none" spc="0" normalizeH="0" baseline="0" noProof="0" dirty="0" smtClean="0">
                <a:ln>
                  <a:noFill/>
                </a:ln>
                <a:solidFill>
                  <a:prstClr val="black"/>
                </a:solidFill>
                <a:effectLst/>
                <a:uLnTx/>
                <a:uFillTx/>
                <a:latin typeface="+mj-ea"/>
                <a:ea typeface="+mj-ea"/>
              </a:rPr>
              <a:t>13</a:t>
            </a:r>
            <a:r>
              <a:rPr kumimoji="1" lang="ja-JP" altLang="en-US" sz="1050" b="0" i="0" u="none" strike="noStrike" kern="0" cap="none" spc="0" normalizeH="0" baseline="0" noProof="0" dirty="0" smtClean="0">
                <a:ln>
                  <a:noFill/>
                </a:ln>
                <a:solidFill>
                  <a:prstClr val="black"/>
                </a:solidFill>
                <a:effectLst/>
                <a:uLnTx/>
                <a:uFillTx/>
                <a:latin typeface="+mj-ea"/>
                <a:ea typeface="+mj-ea"/>
              </a:rPr>
              <a:t>時間</a:t>
            </a:r>
            <a:endParaRPr kumimoji="1" lang="ja-JP" altLang="en-US" sz="1050" b="0" i="0" u="none" strike="noStrike" kern="0" cap="none" spc="0" normalizeH="0" baseline="0" noProof="0" dirty="0">
              <a:ln>
                <a:noFill/>
              </a:ln>
              <a:solidFill>
                <a:prstClr val="black"/>
              </a:solidFill>
              <a:effectLst/>
              <a:uLnTx/>
              <a:uFillTx/>
              <a:latin typeface="+mj-ea"/>
              <a:ea typeface="+mj-ea"/>
            </a:endParaRPr>
          </a:p>
        </p:txBody>
      </p:sp>
      <p:sp>
        <p:nvSpPr>
          <p:cNvPr id="27" name="テキスト ボックス 26"/>
          <p:cNvSpPr txBox="1"/>
          <p:nvPr/>
        </p:nvSpPr>
        <p:spPr>
          <a:xfrm>
            <a:off x="4391400" y="1955884"/>
            <a:ext cx="1476000" cy="253916"/>
          </a:xfrm>
          <a:prstGeom prst="rect">
            <a:avLst/>
          </a:prstGeom>
          <a:solidFill>
            <a:sysClr val="window" lastClr="FFFFFF"/>
          </a:solidFill>
          <a:ln w="38100">
            <a:solidFill>
              <a:srgbClr val="00B0F0"/>
            </a:solidFill>
            <a:prstDash val="solid"/>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mj-ea"/>
                <a:ea typeface="+mj-ea"/>
                <a:cs typeface="+mn-cs"/>
              </a:rPr>
              <a:t>休息期間　</a:t>
            </a:r>
            <a:r>
              <a:rPr kumimoji="1" lang="en-US" altLang="ja-JP" sz="1050" b="0" i="0" u="none" strike="noStrike" kern="0" cap="none" spc="0" normalizeH="0" baseline="0" noProof="0" dirty="0" smtClean="0">
                <a:ln>
                  <a:noFill/>
                </a:ln>
                <a:solidFill>
                  <a:prstClr val="black"/>
                </a:solidFill>
                <a:effectLst/>
                <a:uLnTx/>
                <a:uFillTx/>
                <a:latin typeface="+mj-ea"/>
                <a:ea typeface="+mj-ea"/>
                <a:cs typeface="+mn-cs"/>
              </a:rPr>
              <a:t>11</a:t>
            </a:r>
            <a:r>
              <a:rPr kumimoji="1" lang="ja-JP" altLang="en-US" sz="1050" b="0" i="0" u="none" strike="noStrike" kern="0" cap="none" spc="0" normalizeH="0" baseline="0" noProof="0" dirty="0" smtClean="0">
                <a:ln>
                  <a:noFill/>
                </a:ln>
                <a:solidFill>
                  <a:prstClr val="black"/>
                </a:solidFill>
                <a:effectLst/>
                <a:uLnTx/>
                <a:uFillTx/>
                <a:latin typeface="+mj-ea"/>
                <a:ea typeface="+mj-ea"/>
                <a:cs typeface="+mn-cs"/>
              </a:rPr>
              <a:t>時間</a:t>
            </a:r>
            <a:endParaRPr kumimoji="1" lang="ja-JP" altLang="en-US" sz="1050" b="0" i="0" u="none" strike="noStrike" kern="0" cap="none" spc="0" normalizeH="0" baseline="0" noProof="0" dirty="0">
              <a:ln>
                <a:noFill/>
              </a:ln>
              <a:solidFill>
                <a:prstClr val="black"/>
              </a:solidFill>
              <a:effectLst/>
              <a:uLnTx/>
              <a:uFillTx/>
              <a:latin typeface="+mj-ea"/>
              <a:ea typeface="+mj-ea"/>
              <a:cs typeface="+mn-cs"/>
            </a:endParaRPr>
          </a:p>
        </p:txBody>
      </p:sp>
      <p:sp>
        <p:nvSpPr>
          <p:cNvPr id="80" name="正方形/長方形 79"/>
          <p:cNvSpPr/>
          <p:nvPr/>
        </p:nvSpPr>
        <p:spPr>
          <a:xfrm>
            <a:off x="4174394" y="3244334"/>
            <a:ext cx="626558" cy="369332"/>
          </a:xfrm>
          <a:prstGeom prst="rect">
            <a:avLst/>
          </a:prstGeom>
        </p:spPr>
        <p:txBody>
          <a:bodyPr wrap="square">
            <a:spAutoFit/>
          </a:bodyPr>
          <a:lstStyle/>
          <a:p>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r>
              <a:rPr lang="ja-JP" altLang="en-US" sz="1100" dirty="0">
                <a:solidFill>
                  <a:srgbClr val="000000"/>
                </a:solidFill>
                <a:latin typeface="ＭＳ Ｐゴシック" panose="020B0600070205080204" pitchFamily="50" charset="-128"/>
                <a:ea typeface="ＭＳ Ｐゴシック" panose="020B0600070205080204" pitchFamily="50" charset="-128"/>
              </a:rPr>
              <a:t>　</a:t>
            </a:r>
            <a:r>
              <a:rPr lang="ja-JP" altLang="en-US" dirty="0"/>
              <a:t> </a:t>
            </a:r>
          </a:p>
        </p:txBody>
      </p:sp>
      <p:sp>
        <p:nvSpPr>
          <p:cNvPr id="83" name="テキスト ボックス 82"/>
          <p:cNvSpPr txBox="1"/>
          <p:nvPr/>
        </p:nvSpPr>
        <p:spPr>
          <a:xfrm>
            <a:off x="15799" y="1931452"/>
            <a:ext cx="670001" cy="31393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smtClean="0"/>
              <a:t>月曜</a:t>
            </a:r>
          </a:p>
        </p:txBody>
      </p:sp>
      <p:graphicFrame>
        <p:nvGraphicFramePr>
          <p:cNvPr id="84" name="表 83"/>
          <p:cNvGraphicFramePr>
            <a:graphicFrameLocks noGrp="1"/>
          </p:cNvGraphicFramePr>
          <p:nvPr>
            <p:extLst>
              <p:ext uri="{D42A27DB-BD31-4B8C-83A1-F6EECF244321}">
                <p14:modId xmlns:p14="http://schemas.microsoft.com/office/powerpoint/2010/main" val="3692590742"/>
              </p:ext>
            </p:extLst>
          </p:nvPr>
        </p:nvGraphicFramePr>
        <p:xfrm>
          <a:off x="457200" y="2595921"/>
          <a:ext cx="5832000" cy="468000"/>
        </p:xfrm>
        <a:graphic>
          <a:graphicData uri="http://schemas.openxmlformats.org/drawingml/2006/table">
            <a:tbl>
              <a:tblPr/>
              <a:tblGrid>
                <a:gridCol w="243000">
                  <a:extLst>
                    <a:ext uri="{9D8B030D-6E8A-4147-A177-3AD203B41FA5}">
                      <a16:colId xmlns:a16="http://schemas.microsoft.com/office/drawing/2014/main" val="3433966768"/>
                    </a:ext>
                  </a:extLst>
                </a:gridCol>
                <a:gridCol w="243000">
                  <a:extLst>
                    <a:ext uri="{9D8B030D-6E8A-4147-A177-3AD203B41FA5}">
                      <a16:colId xmlns:a16="http://schemas.microsoft.com/office/drawing/2014/main" val="2275077762"/>
                    </a:ext>
                  </a:extLst>
                </a:gridCol>
                <a:gridCol w="243000">
                  <a:extLst>
                    <a:ext uri="{9D8B030D-6E8A-4147-A177-3AD203B41FA5}">
                      <a16:colId xmlns:a16="http://schemas.microsoft.com/office/drawing/2014/main" val="1944968558"/>
                    </a:ext>
                  </a:extLst>
                </a:gridCol>
                <a:gridCol w="243000">
                  <a:extLst>
                    <a:ext uri="{9D8B030D-6E8A-4147-A177-3AD203B41FA5}">
                      <a16:colId xmlns:a16="http://schemas.microsoft.com/office/drawing/2014/main" val="401724023"/>
                    </a:ext>
                  </a:extLst>
                </a:gridCol>
                <a:gridCol w="243000">
                  <a:extLst>
                    <a:ext uri="{9D8B030D-6E8A-4147-A177-3AD203B41FA5}">
                      <a16:colId xmlns:a16="http://schemas.microsoft.com/office/drawing/2014/main" val="3306996589"/>
                    </a:ext>
                  </a:extLst>
                </a:gridCol>
                <a:gridCol w="243000">
                  <a:extLst>
                    <a:ext uri="{9D8B030D-6E8A-4147-A177-3AD203B41FA5}">
                      <a16:colId xmlns:a16="http://schemas.microsoft.com/office/drawing/2014/main" val="4018194373"/>
                    </a:ext>
                  </a:extLst>
                </a:gridCol>
                <a:gridCol w="243000">
                  <a:extLst>
                    <a:ext uri="{9D8B030D-6E8A-4147-A177-3AD203B41FA5}">
                      <a16:colId xmlns:a16="http://schemas.microsoft.com/office/drawing/2014/main" val="718996255"/>
                    </a:ext>
                  </a:extLst>
                </a:gridCol>
                <a:gridCol w="243000">
                  <a:extLst>
                    <a:ext uri="{9D8B030D-6E8A-4147-A177-3AD203B41FA5}">
                      <a16:colId xmlns:a16="http://schemas.microsoft.com/office/drawing/2014/main" val="4099147224"/>
                    </a:ext>
                  </a:extLst>
                </a:gridCol>
                <a:gridCol w="243000">
                  <a:extLst>
                    <a:ext uri="{9D8B030D-6E8A-4147-A177-3AD203B41FA5}">
                      <a16:colId xmlns:a16="http://schemas.microsoft.com/office/drawing/2014/main" val="2122241292"/>
                    </a:ext>
                  </a:extLst>
                </a:gridCol>
                <a:gridCol w="243000">
                  <a:extLst>
                    <a:ext uri="{9D8B030D-6E8A-4147-A177-3AD203B41FA5}">
                      <a16:colId xmlns:a16="http://schemas.microsoft.com/office/drawing/2014/main" val="3518992180"/>
                    </a:ext>
                  </a:extLst>
                </a:gridCol>
                <a:gridCol w="243000">
                  <a:extLst>
                    <a:ext uri="{9D8B030D-6E8A-4147-A177-3AD203B41FA5}">
                      <a16:colId xmlns:a16="http://schemas.microsoft.com/office/drawing/2014/main" val="1660357411"/>
                    </a:ext>
                  </a:extLst>
                </a:gridCol>
                <a:gridCol w="243000">
                  <a:extLst>
                    <a:ext uri="{9D8B030D-6E8A-4147-A177-3AD203B41FA5}">
                      <a16:colId xmlns:a16="http://schemas.microsoft.com/office/drawing/2014/main" val="4033158022"/>
                    </a:ext>
                  </a:extLst>
                </a:gridCol>
                <a:gridCol w="243000">
                  <a:extLst>
                    <a:ext uri="{9D8B030D-6E8A-4147-A177-3AD203B41FA5}">
                      <a16:colId xmlns:a16="http://schemas.microsoft.com/office/drawing/2014/main" val="392436527"/>
                    </a:ext>
                  </a:extLst>
                </a:gridCol>
                <a:gridCol w="243000">
                  <a:extLst>
                    <a:ext uri="{9D8B030D-6E8A-4147-A177-3AD203B41FA5}">
                      <a16:colId xmlns:a16="http://schemas.microsoft.com/office/drawing/2014/main" val="609399730"/>
                    </a:ext>
                  </a:extLst>
                </a:gridCol>
                <a:gridCol w="243000">
                  <a:extLst>
                    <a:ext uri="{9D8B030D-6E8A-4147-A177-3AD203B41FA5}">
                      <a16:colId xmlns:a16="http://schemas.microsoft.com/office/drawing/2014/main" val="1121101398"/>
                    </a:ext>
                  </a:extLst>
                </a:gridCol>
                <a:gridCol w="243000">
                  <a:extLst>
                    <a:ext uri="{9D8B030D-6E8A-4147-A177-3AD203B41FA5}">
                      <a16:colId xmlns:a16="http://schemas.microsoft.com/office/drawing/2014/main" val="1190801132"/>
                    </a:ext>
                  </a:extLst>
                </a:gridCol>
                <a:gridCol w="243000">
                  <a:extLst>
                    <a:ext uri="{9D8B030D-6E8A-4147-A177-3AD203B41FA5}">
                      <a16:colId xmlns:a16="http://schemas.microsoft.com/office/drawing/2014/main" val="992394468"/>
                    </a:ext>
                  </a:extLst>
                </a:gridCol>
                <a:gridCol w="243000">
                  <a:extLst>
                    <a:ext uri="{9D8B030D-6E8A-4147-A177-3AD203B41FA5}">
                      <a16:colId xmlns:a16="http://schemas.microsoft.com/office/drawing/2014/main" val="1890255694"/>
                    </a:ext>
                  </a:extLst>
                </a:gridCol>
                <a:gridCol w="243000">
                  <a:extLst>
                    <a:ext uri="{9D8B030D-6E8A-4147-A177-3AD203B41FA5}">
                      <a16:colId xmlns:a16="http://schemas.microsoft.com/office/drawing/2014/main" val="3914163255"/>
                    </a:ext>
                  </a:extLst>
                </a:gridCol>
                <a:gridCol w="243000">
                  <a:extLst>
                    <a:ext uri="{9D8B030D-6E8A-4147-A177-3AD203B41FA5}">
                      <a16:colId xmlns:a16="http://schemas.microsoft.com/office/drawing/2014/main" val="508010808"/>
                    </a:ext>
                  </a:extLst>
                </a:gridCol>
                <a:gridCol w="243000">
                  <a:extLst>
                    <a:ext uri="{9D8B030D-6E8A-4147-A177-3AD203B41FA5}">
                      <a16:colId xmlns:a16="http://schemas.microsoft.com/office/drawing/2014/main" val="178816254"/>
                    </a:ext>
                  </a:extLst>
                </a:gridCol>
                <a:gridCol w="243000">
                  <a:extLst>
                    <a:ext uri="{9D8B030D-6E8A-4147-A177-3AD203B41FA5}">
                      <a16:colId xmlns:a16="http://schemas.microsoft.com/office/drawing/2014/main" val="1988555711"/>
                    </a:ext>
                  </a:extLst>
                </a:gridCol>
                <a:gridCol w="243000">
                  <a:extLst>
                    <a:ext uri="{9D8B030D-6E8A-4147-A177-3AD203B41FA5}">
                      <a16:colId xmlns:a16="http://schemas.microsoft.com/office/drawing/2014/main" val="1674724971"/>
                    </a:ext>
                  </a:extLst>
                </a:gridCol>
                <a:gridCol w="243000">
                  <a:extLst>
                    <a:ext uri="{9D8B030D-6E8A-4147-A177-3AD203B41FA5}">
                      <a16:colId xmlns:a16="http://schemas.microsoft.com/office/drawing/2014/main" val="1298027979"/>
                    </a:ext>
                  </a:extLst>
                </a:gridCol>
              </a:tblGrid>
              <a:tr h="468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4106807148"/>
                  </a:ext>
                </a:extLst>
              </a:tr>
            </a:tbl>
          </a:graphicData>
        </a:graphic>
      </p:graphicFrame>
      <p:sp>
        <p:nvSpPr>
          <p:cNvPr id="85" name="テキスト ボックス 84"/>
          <p:cNvSpPr txBox="1"/>
          <p:nvPr/>
        </p:nvSpPr>
        <p:spPr>
          <a:xfrm>
            <a:off x="15799" y="2680776"/>
            <a:ext cx="613432" cy="31393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smtClean="0"/>
              <a:t>火曜</a:t>
            </a:r>
          </a:p>
        </p:txBody>
      </p:sp>
      <p:graphicFrame>
        <p:nvGraphicFramePr>
          <p:cNvPr id="86" name="表 85"/>
          <p:cNvGraphicFramePr>
            <a:graphicFrameLocks noGrp="1"/>
          </p:cNvGraphicFramePr>
          <p:nvPr>
            <p:extLst>
              <p:ext uri="{D42A27DB-BD31-4B8C-83A1-F6EECF244321}">
                <p14:modId xmlns:p14="http://schemas.microsoft.com/office/powerpoint/2010/main" val="2159423206"/>
              </p:ext>
            </p:extLst>
          </p:nvPr>
        </p:nvGraphicFramePr>
        <p:xfrm>
          <a:off x="457200" y="3348350"/>
          <a:ext cx="5832000" cy="468000"/>
        </p:xfrm>
        <a:graphic>
          <a:graphicData uri="http://schemas.openxmlformats.org/drawingml/2006/table">
            <a:tbl>
              <a:tblPr/>
              <a:tblGrid>
                <a:gridCol w="243000">
                  <a:extLst>
                    <a:ext uri="{9D8B030D-6E8A-4147-A177-3AD203B41FA5}">
                      <a16:colId xmlns:a16="http://schemas.microsoft.com/office/drawing/2014/main" val="3433966768"/>
                    </a:ext>
                  </a:extLst>
                </a:gridCol>
                <a:gridCol w="243000">
                  <a:extLst>
                    <a:ext uri="{9D8B030D-6E8A-4147-A177-3AD203B41FA5}">
                      <a16:colId xmlns:a16="http://schemas.microsoft.com/office/drawing/2014/main" val="2275077762"/>
                    </a:ext>
                  </a:extLst>
                </a:gridCol>
                <a:gridCol w="243000">
                  <a:extLst>
                    <a:ext uri="{9D8B030D-6E8A-4147-A177-3AD203B41FA5}">
                      <a16:colId xmlns:a16="http://schemas.microsoft.com/office/drawing/2014/main" val="1944968558"/>
                    </a:ext>
                  </a:extLst>
                </a:gridCol>
                <a:gridCol w="243000">
                  <a:extLst>
                    <a:ext uri="{9D8B030D-6E8A-4147-A177-3AD203B41FA5}">
                      <a16:colId xmlns:a16="http://schemas.microsoft.com/office/drawing/2014/main" val="401724023"/>
                    </a:ext>
                  </a:extLst>
                </a:gridCol>
                <a:gridCol w="243000">
                  <a:extLst>
                    <a:ext uri="{9D8B030D-6E8A-4147-A177-3AD203B41FA5}">
                      <a16:colId xmlns:a16="http://schemas.microsoft.com/office/drawing/2014/main" val="3306996589"/>
                    </a:ext>
                  </a:extLst>
                </a:gridCol>
                <a:gridCol w="243000">
                  <a:extLst>
                    <a:ext uri="{9D8B030D-6E8A-4147-A177-3AD203B41FA5}">
                      <a16:colId xmlns:a16="http://schemas.microsoft.com/office/drawing/2014/main" val="4018194373"/>
                    </a:ext>
                  </a:extLst>
                </a:gridCol>
                <a:gridCol w="243000">
                  <a:extLst>
                    <a:ext uri="{9D8B030D-6E8A-4147-A177-3AD203B41FA5}">
                      <a16:colId xmlns:a16="http://schemas.microsoft.com/office/drawing/2014/main" val="718996255"/>
                    </a:ext>
                  </a:extLst>
                </a:gridCol>
                <a:gridCol w="243000">
                  <a:extLst>
                    <a:ext uri="{9D8B030D-6E8A-4147-A177-3AD203B41FA5}">
                      <a16:colId xmlns:a16="http://schemas.microsoft.com/office/drawing/2014/main" val="4099147224"/>
                    </a:ext>
                  </a:extLst>
                </a:gridCol>
                <a:gridCol w="243000">
                  <a:extLst>
                    <a:ext uri="{9D8B030D-6E8A-4147-A177-3AD203B41FA5}">
                      <a16:colId xmlns:a16="http://schemas.microsoft.com/office/drawing/2014/main" val="2122241292"/>
                    </a:ext>
                  </a:extLst>
                </a:gridCol>
                <a:gridCol w="243000">
                  <a:extLst>
                    <a:ext uri="{9D8B030D-6E8A-4147-A177-3AD203B41FA5}">
                      <a16:colId xmlns:a16="http://schemas.microsoft.com/office/drawing/2014/main" val="3518992180"/>
                    </a:ext>
                  </a:extLst>
                </a:gridCol>
                <a:gridCol w="243000">
                  <a:extLst>
                    <a:ext uri="{9D8B030D-6E8A-4147-A177-3AD203B41FA5}">
                      <a16:colId xmlns:a16="http://schemas.microsoft.com/office/drawing/2014/main" val="1660357411"/>
                    </a:ext>
                  </a:extLst>
                </a:gridCol>
                <a:gridCol w="243000">
                  <a:extLst>
                    <a:ext uri="{9D8B030D-6E8A-4147-A177-3AD203B41FA5}">
                      <a16:colId xmlns:a16="http://schemas.microsoft.com/office/drawing/2014/main" val="4033158022"/>
                    </a:ext>
                  </a:extLst>
                </a:gridCol>
                <a:gridCol w="243000">
                  <a:extLst>
                    <a:ext uri="{9D8B030D-6E8A-4147-A177-3AD203B41FA5}">
                      <a16:colId xmlns:a16="http://schemas.microsoft.com/office/drawing/2014/main" val="392436527"/>
                    </a:ext>
                  </a:extLst>
                </a:gridCol>
                <a:gridCol w="243000">
                  <a:extLst>
                    <a:ext uri="{9D8B030D-6E8A-4147-A177-3AD203B41FA5}">
                      <a16:colId xmlns:a16="http://schemas.microsoft.com/office/drawing/2014/main" val="609399730"/>
                    </a:ext>
                  </a:extLst>
                </a:gridCol>
                <a:gridCol w="243000">
                  <a:extLst>
                    <a:ext uri="{9D8B030D-6E8A-4147-A177-3AD203B41FA5}">
                      <a16:colId xmlns:a16="http://schemas.microsoft.com/office/drawing/2014/main" val="1121101398"/>
                    </a:ext>
                  </a:extLst>
                </a:gridCol>
                <a:gridCol w="243000">
                  <a:extLst>
                    <a:ext uri="{9D8B030D-6E8A-4147-A177-3AD203B41FA5}">
                      <a16:colId xmlns:a16="http://schemas.microsoft.com/office/drawing/2014/main" val="1190801132"/>
                    </a:ext>
                  </a:extLst>
                </a:gridCol>
                <a:gridCol w="243000">
                  <a:extLst>
                    <a:ext uri="{9D8B030D-6E8A-4147-A177-3AD203B41FA5}">
                      <a16:colId xmlns:a16="http://schemas.microsoft.com/office/drawing/2014/main" val="992394468"/>
                    </a:ext>
                  </a:extLst>
                </a:gridCol>
                <a:gridCol w="243000">
                  <a:extLst>
                    <a:ext uri="{9D8B030D-6E8A-4147-A177-3AD203B41FA5}">
                      <a16:colId xmlns:a16="http://schemas.microsoft.com/office/drawing/2014/main" val="1890255694"/>
                    </a:ext>
                  </a:extLst>
                </a:gridCol>
                <a:gridCol w="243000">
                  <a:extLst>
                    <a:ext uri="{9D8B030D-6E8A-4147-A177-3AD203B41FA5}">
                      <a16:colId xmlns:a16="http://schemas.microsoft.com/office/drawing/2014/main" val="3914163255"/>
                    </a:ext>
                  </a:extLst>
                </a:gridCol>
                <a:gridCol w="243000">
                  <a:extLst>
                    <a:ext uri="{9D8B030D-6E8A-4147-A177-3AD203B41FA5}">
                      <a16:colId xmlns:a16="http://schemas.microsoft.com/office/drawing/2014/main" val="508010808"/>
                    </a:ext>
                  </a:extLst>
                </a:gridCol>
                <a:gridCol w="243000">
                  <a:extLst>
                    <a:ext uri="{9D8B030D-6E8A-4147-A177-3AD203B41FA5}">
                      <a16:colId xmlns:a16="http://schemas.microsoft.com/office/drawing/2014/main" val="178816254"/>
                    </a:ext>
                  </a:extLst>
                </a:gridCol>
                <a:gridCol w="243000">
                  <a:extLst>
                    <a:ext uri="{9D8B030D-6E8A-4147-A177-3AD203B41FA5}">
                      <a16:colId xmlns:a16="http://schemas.microsoft.com/office/drawing/2014/main" val="1988555711"/>
                    </a:ext>
                  </a:extLst>
                </a:gridCol>
                <a:gridCol w="243000">
                  <a:extLst>
                    <a:ext uri="{9D8B030D-6E8A-4147-A177-3AD203B41FA5}">
                      <a16:colId xmlns:a16="http://schemas.microsoft.com/office/drawing/2014/main" val="1674724971"/>
                    </a:ext>
                  </a:extLst>
                </a:gridCol>
                <a:gridCol w="243000">
                  <a:extLst>
                    <a:ext uri="{9D8B030D-6E8A-4147-A177-3AD203B41FA5}">
                      <a16:colId xmlns:a16="http://schemas.microsoft.com/office/drawing/2014/main" val="1298027979"/>
                    </a:ext>
                  </a:extLst>
                </a:gridCol>
              </a:tblGrid>
              <a:tr h="468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4106807148"/>
                  </a:ext>
                </a:extLst>
              </a:tr>
            </a:tbl>
          </a:graphicData>
        </a:graphic>
      </p:graphicFrame>
      <p:sp>
        <p:nvSpPr>
          <p:cNvPr id="87" name="テキスト ボックス 86"/>
          <p:cNvSpPr txBox="1"/>
          <p:nvPr/>
        </p:nvSpPr>
        <p:spPr>
          <a:xfrm>
            <a:off x="15799" y="3430100"/>
            <a:ext cx="593684" cy="31393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smtClean="0"/>
              <a:t>水曜</a:t>
            </a:r>
          </a:p>
        </p:txBody>
      </p:sp>
      <p:graphicFrame>
        <p:nvGraphicFramePr>
          <p:cNvPr id="88" name="表 87"/>
          <p:cNvGraphicFramePr>
            <a:graphicFrameLocks noGrp="1"/>
          </p:cNvGraphicFramePr>
          <p:nvPr>
            <p:extLst>
              <p:ext uri="{D42A27DB-BD31-4B8C-83A1-F6EECF244321}">
                <p14:modId xmlns:p14="http://schemas.microsoft.com/office/powerpoint/2010/main" val="3707323064"/>
              </p:ext>
            </p:extLst>
          </p:nvPr>
        </p:nvGraphicFramePr>
        <p:xfrm>
          <a:off x="457200" y="4100779"/>
          <a:ext cx="5832000" cy="468000"/>
        </p:xfrm>
        <a:graphic>
          <a:graphicData uri="http://schemas.openxmlformats.org/drawingml/2006/table">
            <a:tbl>
              <a:tblPr/>
              <a:tblGrid>
                <a:gridCol w="243000">
                  <a:extLst>
                    <a:ext uri="{9D8B030D-6E8A-4147-A177-3AD203B41FA5}">
                      <a16:colId xmlns:a16="http://schemas.microsoft.com/office/drawing/2014/main" val="3433966768"/>
                    </a:ext>
                  </a:extLst>
                </a:gridCol>
                <a:gridCol w="243000">
                  <a:extLst>
                    <a:ext uri="{9D8B030D-6E8A-4147-A177-3AD203B41FA5}">
                      <a16:colId xmlns:a16="http://schemas.microsoft.com/office/drawing/2014/main" val="2275077762"/>
                    </a:ext>
                  </a:extLst>
                </a:gridCol>
                <a:gridCol w="243000">
                  <a:extLst>
                    <a:ext uri="{9D8B030D-6E8A-4147-A177-3AD203B41FA5}">
                      <a16:colId xmlns:a16="http://schemas.microsoft.com/office/drawing/2014/main" val="1944968558"/>
                    </a:ext>
                  </a:extLst>
                </a:gridCol>
                <a:gridCol w="243000">
                  <a:extLst>
                    <a:ext uri="{9D8B030D-6E8A-4147-A177-3AD203B41FA5}">
                      <a16:colId xmlns:a16="http://schemas.microsoft.com/office/drawing/2014/main" val="401724023"/>
                    </a:ext>
                  </a:extLst>
                </a:gridCol>
                <a:gridCol w="243000">
                  <a:extLst>
                    <a:ext uri="{9D8B030D-6E8A-4147-A177-3AD203B41FA5}">
                      <a16:colId xmlns:a16="http://schemas.microsoft.com/office/drawing/2014/main" val="3306996589"/>
                    </a:ext>
                  </a:extLst>
                </a:gridCol>
                <a:gridCol w="243000">
                  <a:extLst>
                    <a:ext uri="{9D8B030D-6E8A-4147-A177-3AD203B41FA5}">
                      <a16:colId xmlns:a16="http://schemas.microsoft.com/office/drawing/2014/main" val="4018194373"/>
                    </a:ext>
                  </a:extLst>
                </a:gridCol>
                <a:gridCol w="243000">
                  <a:extLst>
                    <a:ext uri="{9D8B030D-6E8A-4147-A177-3AD203B41FA5}">
                      <a16:colId xmlns:a16="http://schemas.microsoft.com/office/drawing/2014/main" val="718996255"/>
                    </a:ext>
                  </a:extLst>
                </a:gridCol>
                <a:gridCol w="243000">
                  <a:extLst>
                    <a:ext uri="{9D8B030D-6E8A-4147-A177-3AD203B41FA5}">
                      <a16:colId xmlns:a16="http://schemas.microsoft.com/office/drawing/2014/main" val="4099147224"/>
                    </a:ext>
                  </a:extLst>
                </a:gridCol>
                <a:gridCol w="243000">
                  <a:extLst>
                    <a:ext uri="{9D8B030D-6E8A-4147-A177-3AD203B41FA5}">
                      <a16:colId xmlns:a16="http://schemas.microsoft.com/office/drawing/2014/main" val="2122241292"/>
                    </a:ext>
                  </a:extLst>
                </a:gridCol>
                <a:gridCol w="243000">
                  <a:extLst>
                    <a:ext uri="{9D8B030D-6E8A-4147-A177-3AD203B41FA5}">
                      <a16:colId xmlns:a16="http://schemas.microsoft.com/office/drawing/2014/main" val="3518992180"/>
                    </a:ext>
                  </a:extLst>
                </a:gridCol>
                <a:gridCol w="243000">
                  <a:extLst>
                    <a:ext uri="{9D8B030D-6E8A-4147-A177-3AD203B41FA5}">
                      <a16:colId xmlns:a16="http://schemas.microsoft.com/office/drawing/2014/main" val="1660357411"/>
                    </a:ext>
                  </a:extLst>
                </a:gridCol>
                <a:gridCol w="243000">
                  <a:extLst>
                    <a:ext uri="{9D8B030D-6E8A-4147-A177-3AD203B41FA5}">
                      <a16:colId xmlns:a16="http://schemas.microsoft.com/office/drawing/2014/main" val="4033158022"/>
                    </a:ext>
                  </a:extLst>
                </a:gridCol>
                <a:gridCol w="243000">
                  <a:extLst>
                    <a:ext uri="{9D8B030D-6E8A-4147-A177-3AD203B41FA5}">
                      <a16:colId xmlns:a16="http://schemas.microsoft.com/office/drawing/2014/main" val="392436527"/>
                    </a:ext>
                  </a:extLst>
                </a:gridCol>
                <a:gridCol w="243000">
                  <a:extLst>
                    <a:ext uri="{9D8B030D-6E8A-4147-A177-3AD203B41FA5}">
                      <a16:colId xmlns:a16="http://schemas.microsoft.com/office/drawing/2014/main" val="609399730"/>
                    </a:ext>
                  </a:extLst>
                </a:gridCol>
                <a:gridCol w="243000">
                  <a:extLst>
                    <a:ext uri="{9D8B030D-6E8A-4147-A177-3AD203B41FA5}">
                      <a16:colId xmlns:a16="http://schemas.microsoft.com/office/drawing/2014/main" val="1121101398"/>
                    </a:ext>
                  </a:extLst>
                </a:gridCol>
                <a:gridCol w="243000">
                  <a:extLst>
                    <a:ext uri="{9D8B030D-6E8A-4147-A177-3AD203B41FA5}">
                      <a16:colId xmlns:a16="http://schemas.microsoft.com/office/drawing/2014/main" val="1190801132"/>
                    </a:ext>
                  </a:extLst>
                </a:gridCol>
                <a:gridCol w="243000">
                  <a:extLst>
                    <a:ext uri="{9D8B030D-6E8A-4147-A177-3AD203B41FA5}">
                      <a16:colId xmlns:a16="http://schemas.microsoft.com/office/drawing/2014/main" val="992394468"/>
                    </a:ext>
                  </a:extLst>
                </a:gridCol>
                <a:gridCol w="243000">
                  <a:extLst>
                    <a:ext uri="{9D8B030D-6E8A-4147-A177-3AD203B41FA5}">
                      <a16:colId xmlns:a16="http://schemas.microsoft.com/office/drawing/2014/main" val="1890255694"/>
                    </a:ext>
                  </a:extLst>
                </a:gridCol>
                <a:gridCol w="243000">
                  <a:extLst>
                    <a:ext uri="{9D8B030D-6E8A-4147-A177-3AD203B41FA5}">
                      <a16:colId xmlns:a16="http://schemas.microsoft.com/office/drawing/2014/main" val="3914163255"/>
                    </a:ext>
                  </a:extLst>
                </a:gridCol>
                <a:gridCol w="243000">
                  <a:extLst>
                    <a:ext uri="{9D8B030D-6E8A-4147-A177-3AD203B41FA5}">
                      <a16:colId xmlns:a16="http://schemas.microsoft.com/office/drawing/2014/main" val="508010808"/>
                    </a:ext>
                  </a:extLst>
                </a:gridCol>
                <a:gridCol w="243000">
                  <a:extLst>
                    <a:ext uri="{9D8B030D-6E8A-4147-A177-3AD203B41FA5}">
                      <a16:colId xmlns:a16="http://schemas.microsoft.com/office/drawing/2014/main" val="178816254"/>
                    </a:ext>
                  </a:extLst>
                </a:gridCol>
                <a:gridCol w="243000">
                  <a:extLst>
                    <a:ext uri="{9D8B030D-6E8A-4147-A177-3AD203B41FA5}">
                      <a16:colId xmlns:a16="http://schemas.microsoft.com/office/drawing/2014/main" val="1988555711"/>
                    </a:ext>
                  </a:extLst>
                </a:gridCol>
                <a:gridCol w="243000">
                  <a:extLst>
                    <a:ext uri="{9D8B030D-6E8A-4147-A177-3AD203B41FA5}">
                      <a16:colId xmlns:a16="http://schemas.microsoft.com/office/drawing/2014/main" val="1674724971"/>
                    </a:ext>
                  </a:extLst>
                </a:gridCol>
                <a:gridCol w="243000">
                  <a:extLst>
                    <a:ext uri="{9D8B030D-6E8A-4147-A177-3AD203B41FA5}">
                      <a16:colId xmlns:a16="http://schemas.microsoft.com/office/drawing/2014/main" val="1298027979"/>
                    </a:ext>
                  </a:extLst>
                </a:gridCol>
              </a:tblGrid>
              <a:tr h="468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4106807148"/>
                  </a:ext>
                </a:extLst>
              </a:tr>
            </a:tbl>
          </a:graphicData>
        </a:graphic>
      </p:graphicFrame>
      <p:sp>
        <p:nvSpPr>
          <p:cNvPr id="91" name="テキスト ボックス 90"/>
          <p:cNvSpPr txBox="1"/>
          <p:nvPr/>
        </p:nvSpPr>
        <p:spPr>
          <a:xfrm>
            <a:off x="15799" y="4928748"/>
            <a:ext cx="603646" cy="304699"/>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smtClean="0"/>
              <a:t>金曜</a:t>
            </a:r>
          </a:p>
        </p:txBody>
      </p:sp>
      <p:graphicFrame>
        <p:nvGraphicFramePr>
          <p:cNvPr id="92" name="表 91"/>
          <p:cNvGraphicFramePr>
            <a:graphicFrameLocks noGrp="1"/>
          </p:cNvGraphicFramePr>
          <p:nvPr>
            <p:extLst>
              <p:ext uri="{D42A27DB-BD31-4B8C-83A1-F6EECF244321}">
                <p14:modId xmlns:p14="http://schemas.microsoft.com/office/powerpoint/2010/main" val="869009269"/>
              </p:ext>
            </p:extLst>
          </p:nvPr>
        </p:nvGraphicFramePr>
        <p:xfrm>
          <a:off x="457200" y="4853207"/>
          <a:ext cx="5832000" cy="468000"/>
        </p:xfrm>
        <a:graphic>
          <a:graphicData uri="http://schemas.openxmlformats.org/drawingml/2006/table">
            <a:tbl>
              <a:tblPr/>
              <a:tblGrid>
                <a:gridCol w="243000">
                  <a:extLst>
                    <a:ext uri="{9D8B030D-6E8A-4147-A177-3AD203B41FA5}">
                      <a16:colId xmlns:a16="http://schemas.microsoft.com/office/drawing/2014/main" val="3433966768"/>
                    </a:ext>
                  </a:extLst>
                </a:gridCol>
                <a:gridCol w="243000">
                  <a:extLst>
                    <a:ext uri="{9D8B030D-6E8A-4147-A177-3AD203B41FA5}">
                      <a16:colId xmlns:a16="http://schemas.microsoft.com/office/drawing/2014/main" val="2275077762"/>
                    </a:ext>
                  </a:extLst>
                </a:gridCol>
                <a:gridCol w="243000">
                  <a:extLst>
                    <a:ext uri="{9D8B030D-6E8A-4147-A177-3AD203B41FA5}">
                      <a16:colId xmlns:a16="http://schemas.microsoft.com/office/drawing/2014/main" val="1944968558"/>
                    </a:ext>
                  </a:extLst>
                </a:gridCol>
                <a:gridCol w="243000">
                  <a:extLst>
                    <a:ext uri="{9D8B030D-6E8A-4147-A177-3AD203B41FA5}">
                      <a16:colId xmlns:a16="http://schemas.microsoft.com/office/drawing/2014/main" val="401724023"/>
                    </a:ext>
                  </a:extLst>
                </a:gridCol>
                <a:gridCol w="243000">
                  <a:extLst>
                    <a:ext uri="{9D8B030D-6E8A-4147-A177-3AD203B41FA5}">
                      <a16:colId xmlns:a16="http://schemas.microsoft.com/office/drawing/2014/main" val="3306996589"/>
                    </a:ext>
                  </a:extLst>
                </a:gridCol>
                <a:gridCol w="243000">
                  <a:extLst>
                    <a:ext uri="{9D8B030D-6E8A-4147-A177-3AD203B41FA5}">
                      <a16:colId xmlns:a16="http://schemas.microsoft.com/office/drawing/2014/main" val="4018194373"/>
                    </a:ext>
                  </a:extLst>
                </a:gridCol>
                <a:gridCol w="243000">
                  <a:extLst>
                    <a:ext uri="{9D8B030D-6E8A-4147-A177-3AD203B41FA5}">
                      <a16:colId xmlns:a16="http://schemas.microsoft.com/office/drawing/2014/main" val="718996255"/>
                    </a:ext>
                  </a:extLst>
                </a:gridCol>
                <a:gridCol w="243000">
                  <a:extLst>
                    <a:ext uri="{9D8B030D-6E8A-4147-A177-3AD203B41FA5}">
                      <a16:colId xmlns:a16="http://schemas.microsoft.com/office/drawing/2014/main" val="4099147224"/>
                    </a:ext>
                  </a:extLst>
                </a:gridCol>
                <a:gridCol w="243000">
                  <a:extLst>
                    <a:ext uri="{9D8B030D-6E8A-4147-A177-3AD203B41FA5}">
                      <a16:colId xmlns:a16="http://schemas.microsoft.com/office/drawing/2014/main" val="2122241292"/>
                    </a:ext>
                  </a:extLst>
                </a:gridCol>
                <a:gridCol w="243000">
                  <a:extLst>
                    <a:ext uri="{9D8B030D-6E8A-4147-A177-3AD203B41FA5}">
                      <a16:colId xmlns:a16="http://schemas.microsoft.com/office/drawing/2014/main" val="3518992180"/>
                    </a:ext>
                  </a:extLst>
                </a:gridCol>
                <a:gridCol w="243000">
                  <a:extLst>
                    <a:ext uri="{9D8B030D-6E8A-4147-A177-3AD203B41FA5}">
                      <a16:colId xmlns:a16="http://schemas.microsoft.com/office/drawing/2014/main" val="1660357411"/>
                    </a:ext>
                  </a:extLst>
                </a:gridCol>
                <a:gridCol w="243000">
                  <a:extLst>
                    <a:ext uri="{9D8B030D-6E8A-4147-A177-3AD203B41FA5}">
                      <a16:colId xmlns:a16="http://schemas.microsoft.com/office/drawing/2014/main" val="4033158022"/>
                    </a:ext>
                  </a:extLst>
                </a:gridCol>
                <a:gridCol w="243000">
                  <a:extLst>
                    <a:ext uri="{9D8B030D-6E8A-4147-A177-3AD203B41FA5}">
                      <a16:colId xmlns:a16="http://schemas.microsoft.com/office/drawing/2014/main" val="392436527"/>
                    </a:ext>
                  </a:extLst>
                </a:gridCol>
                <a:gridCol w="243000">
                  <a:extLst>
                    <a:ext uri="{9D8B030D-6E8A-4147-A177-3AD203B41FA5}">
                      <a16:colId xmlns:a16="http://schemas.microsoft.com/office/drawing/2014/main" val="609399730"/>
                    </a:ext>
                  </a:extLst>
                </a:gridCol>
                <a:gridCol w="243000">
                  <a:extLst>
                    <a:ext uri="{9D8B030D-6E8A-4147-A177-3AD203B41FA5}">
                      <a16:colId xmlns:a16="http://schemas.microsoft.com/office/drawing/2014/main" val="1121101398"/>
                    </a:ext>
                  </a:extLst>
                </a:gridCol>
                <a:gridCol w="243000">
                  <a:extLst>
                    <a:ext uri="{9D8B030D-6E8A-4147-A177-3AD203B41FA5}">
                      <a16:colId xmlns:a16="http://schemas.microsoft.com/office/drawing/2014/main" val="1190801132"/>
                    </a:ext>
                  </a:extLst>
                </a:gridCol>
                <a:gridCol w="243000">
                  <a:extLst>
                    <a:ext uri="{9D8B030D-6E8A-4147-A177-3AD203B41FA5}">
                      <a16:colId xmlns:a16="http://schemas.microsoft.com/office/drawing/2014/main" val="992394468"/>
                    </a:ext>
                  </a:extLst>
                </a:gridCol>
                <a:gridCol w="243000">
                  <a:extLst>
                    <a:ext uri="{9D8B030D-6E8A-4147-A177-3AD203B41FA5}">
                      <a16:colId xmlns:a16="http://schemas.microsoft.com/office/drawing/2014/main" val="1890255694"/>
                    </a:ext>
                  </a:extLst>
                </a:gridCol>
                <a:gridCol w="243000">
                  <a:extLst>
                    <a:ext uri="{9D8B030D-6E8A-4147-A177-3AD203B41FA5}">
                      <a16:colId xmlns:a16="http://schemas.microsoft.com/office/drawing/2014/main" val="3914163255"/>
                    </a:ext>
                  </a:extLst>
                </a:gridCol>
                <a:gridCol w="243000">
                  <a:extLst>
                    <a:ext uri="{9D8B030D-6E8A-4147-A177-3AD203B41FA5}">
                      <a16:colId xmlns:a16="http://schemas.microsoft.com/office/drawing/2014/main" val="508010808"/>
                    </a:ext>
                  </a:extLst>
                </a:gridCol>
                <a:gridCol w="243000">
                  <a:extLst>
                    <a:ext uri="{9D8B030D-6E8A-4147-A177-3AD203B41FA5}">
                      <a16:colId xmlns:a16="http://schemas.microsoft.com/office/drawing/2014/main" val="178816254"/>
                    </a:ext>
                  </a:extLst>
                </a:gridCol>
                <a:gridCol w="243000">
                  <a:extLst>
                    <a:ext uri="{9D8B030D-6E8A-4147-A177-3AD203B41FA5}">
                      <a16:colId xmlns:a16="http://schemas.microsoft.com/office/drawing/2014/main" val="1988555711"/>
                    </a:ext>
                  </a:extLst>
                </a:gridCol>
                <a:gridCol w="243000">
                  <a:extLst>
                    <a:ext uri="{9D8B030D-6E8A-4147-A177-3AD203B41FA5}">
                      <a16:colId xmlns:a16="http://schemas.microsoft.com/office/drawing/2014/main" val="1674724971"/>
                    </a:ext>
                  </a:extLst>
                </a:gridCol>
                <a:gridCol w="243000">
                  <a:extLst>
                    <a:ext uri="{9D8B030D-6E8A-4147-A177-3AD203B41FA5}">
                      <a16:colId xmlns:a16="http://schemas.microsoft.com/office/drawing/2014/main" val="1298027979"/>
                    </a:ext>
                  </a:extLst>
                </a:gridCol>
              </a:tblGrid>
              <a:tr h="468000">
                <a:tc>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4106807148"/>
                  </a:ext>
                </a:extLst>
              </a:tr>
            </a:tbl>
          </a:graphicData>
        </a:graphic>
      </p:graphicFrame>
      <p:graphicFrame>
        <p:nvGraphicFramePr>
          <p:cNvPr id="93" name="表 92"/>
          <p:cNvGraphicFramePr>
            <a:graphicFrameLocks noGrp="1"/>
          </p:cNvGraphicFramePr>
          <p:nvPr>
            <p:extLst>
              <p:ext uri="{D42A27DB-BD31-4B8C-83A1-F6EECF244321}">
                <p14:modId xmlns:p14="http://schemas.microsoft.com/office/powerpoint/2010/main" val="2855334498"/>
              </p:ext>
            </p:extLst>
          </p:nvPr>
        </p:nvGraphicFramePr>
        <p:xfrm>
          <a:off x="457200" y="5605635"/>
          <a:ext cx="5832000" cy="468000"/>
        </p:xfrm>
        <a:graphic>
          <a:graphicData uri="http://schemas.openxmlformats.org/drawingml/2006/table">
            <a:tbl>
              <a:tblPr/>
              <a:tblGrid>
                <a:gridCol w="243000">
                  <a:extLst>
                    <a:ext uri="{9D8B030D-6E8A-4147-A177-3AD203B41FA5}">
                      <a16:colId xmlns:a16="http://schemas.microsoft.com/office/drawing/2014/main" val="3433966768"/>
                    </a:ext>
                  </a:extLst>
                </a:gridCol>
                <a:gridCol w="243000">
                  <a:extLst>
                    <a:ext uri="{9D8B030D-6E8A-4147-A177-3AD203B41FA5}">
                      <a16:colId xmlns:a16="http://schemas.microsoft.com/office/drawing/2014/main" val="2275077762"/>
                    </a:ext>
                  </a:extLst>
                </a:gridCol>
                <a:gridCol w="243000">
                  <a:extLst>
                    <a:ext uri="{9D8B030D-6E8A-4147-A177-3AD203B41FA5}">
                      <a16:colId xmlns:a16="http://schemas.microsoft.com/office/drawing/2014/main" val="1944968558"/>
                    </a:ext>
                  </a:extLst>
                </a:gridCol>
                <a:gridCol w="243000">
                  <a:extLst>
                    <a:ext uri="{9D8B030D-6E8A-4147-A177-3AD203B41FA5}">
                      <a16:colId xmlns:a16="http://schemas.microsoft.com/office/drawing/2014/main" val="401724023"/>
                    </a:ext>
                  </a:extLst>
                </a:gridCol>
                <a:gridCol w="243000">
                  <a:extLst>
                    <a:ext uri="{9D8B030D-6E8A-4147-A177-3AD203B41FA5}">
                      <a16:colId xmlns:a16="http://schemas.microsoft.com/office/drawing/2014/main" val="3306996589"/>
                    </a:ext>
                  </a:extLst>
                </a:gridCol>
                <a:gridCol w="243000">
                  <a:extLst>
                    <a:ext uri="{9D8B030D-6E8A-4147-A177-3AD203B41FA5}">
                      <a16:colId xmlns:a16="http://schemas.microsoft.com/office/drawing/2014/main" val="4018194373"/>
                    </a:ext>
                  </a:extLst>
                </a:gridCol>
                <a:gridCol w="243000">
                  <a:extLst>
                    <a:ext uri="{9D8B030D-6E8A-4147-A177-3AD203B41FA5}">
                      <a16:colId xmlns:a16="http://schemas.microsoft.com/office/drawing/2014/main" val="718996255"/>
                    </a:ext>
                  </a:extLst>
                </a:gridCol>
                <a:gridCol w="243000">
                  <a:extLst>
                    <a:ext uri="{9D8B030D-6E8A-4147-A177-3AD203B41FA5}">
                      <a16:colId xmlns:a16="http://schemas.microsoft.com/office/drawing/2014/main" val="4099147224"/>
                    </a:ext>
                  </a:extLst>
                </a:gridCol>
                <a:gridCol w="243000">
                  <a:extLst>
                    <a:ext uri="{9D8B030D-6E8A-4147-A177-3AD203B41FA5}">
                      <a16:colId xmlns:a16="http://schemas.microsoft.com/office/drawing/2014/main" val="2122241292"/>
                    </a:ext>
                  </a:extLst>
                </a:gridCol>
                <a:gridCol w="243000">
                  <a:extLst>
                    <a:ext uri="{9D8B030D-6E8A-4147-A177-3AD203B41FA5}">
                      <a16:colId xmlns:a16="http://schemas.microsoft.com/office/drawing/2014/main" val="3518992180"/>
                    </a:ext>
                  </a:extLst>
                </a:gridCol>
                <a:gridCol w="243000">
                  <a:extLst>
                    <a:ext uri="{9D8B030D-6E8A-4147-A177-3AD203B41FA5}">
                      <a16:colId xmlns:a16="http://schemas.microsoft.com/office/drawing/2014/main" val="1660357411"/>
                    </a:ext>
                  </a:extLst>
                </a:gridCol>
                <a:gridCol w="243000">
                  <a:extLst>
                    <a:ext uri="{9D8B030D-6E8A-4147-A177-3AD203B41FA5}">
                      <a16:colId xmlns:a16="http://schemas.microsoft.com/office/drawing/2014/main" val="4033158022"/>
                    </a:ext>
                  </a:extLst>
                </a:gridCol>
                <a:gridCol w="243000">
                  <a:extLst>
                    <a:ext uri="{9D8B030D-6E8A-4147-A177-3AD203B41FA5}">
                      <a16:colId xmlns:a16="http://schemas.microsoft.com/office/drawing/2014/main" val="392436527"/>
                    </a:ext>
                  </a:extLst>
                </a:gridCol>
                <a:gridCol w="243000">
                  <a:extLst>
                    <a:ext uri="{9D8B030D-6E8A-4147-A177-3AD203B41FA5}">
                      <a16:colId xmlns:a16="http://schemas.microsoft.com/office/drawing/2014/main" val="609399730"/>
                    </a:ext>
                  </a:extLst>
                </a:gridCol>
                <a:gridCol w="243000">
                  <a:extLst>
                    <a:ext uri="{9D8B030D-6E8A-4147-A177-3AD203B41FA5}">
                      <a16:colId xmlns:a16="http://schemas.microsoft.com/office/drawing/2014/main" val="1121101398"/>
                    </a:ext>
                  </a:extLst>
                </a:gridCol>
                <a:gridCol w="243000">
                  <a:extLst>
                    <a:ext uri="{9D8B030D-6E8A-4147-A177-3AD203B41FA5}">
                      <a16:colId xmlns:a16="http://schemas.microsoft.com/office/drawing/2014/main" val="1190801132"/>
                    </a:ext>
                  </a:extLst>
                </a:gridCol>
                <a:gridCol w="243000">
                  <a:extLst>
                    <a:ext uri="{9D8B030D-6E8A-4147-A177-3AD203B41FA5}">
                      <a16:colId xmlns:a16="http://schemas.microsoft.com/office/drawing/2014/main" val="992394468"/>
                    </a:ext>
                  </a:extLst>
                </a:gridCol>
                <a:gridCol w="243000">
                  <a:extLst>
                    <a:ext uri="{9D8B030D-6E8A-4147-A177-3AD203B41FA5}">
                      <a16:colId xmlns:a16="http://schemas.microsoft.com/office/drawing/2014/main" val="1890255694"/>
                    </a:ext>
                  </a:extLst>
                </a:gridCol>
                <a:gridCol w="243000">
                  <a:extLst>
                    <a:ext uri="{9D8B030D-6E8A-4147-A177-3AD203B41FA5}">
                      <a16:colId xmlns:a16="http://schemas.microsoft.com/office/drawing/2014/main" val="3914163255"/>
                    </a:ext>
                  </a:extLst>
                </a:gridCol>
                <a:gridCol w="243000">
                  <a:extLst>
                    <a:ext uri="{9D8B030D-6E8A-4147-A177-3AD203B41FA5}">
                      <a16:colId xmlns:a16="http://schemas.microsoft.com/office/drawing/2014/main" val="508010808"/>
                    </a:ext>
                  </a:extLst>
                </a:gridCol>
                <a:gridCol w="243000">
                  <a:extLst>
                    <a:ext uri="{9D8B030D-6E8A-4147-A177-3AD203B41FA5}">
                      <a16:colId xmlns:a16="http://schemas.microsoft.com/office/drawing/2014/main" val="178816254"/>
                    </a:ext>
                  </a:extLst>
                </a:gridCol>
                <a:gridCol w="243000">
                  <a:extLst>
                    <a:ext uri="{9D8B030D-6E8A-4147-A177-3AD203B41FA5}">
                      <a16:colId xmlns:a16="http://schemas.microsoft.com/office/drawing/2014/main" val="1988555711"/>
                    </a:ext>
                  </a:extLst>
                </a:gridCol>
                <a:gridCol w="243000">
                  <a:extLst>
                    <a:ext uri="{9D8B030D-6E8A-4147-A177-3AD203B41FA5}">
                      <a16:colId xmlns:a16="http://schemas.microsoft.com/office/drawing/2014/main" val="1674724971"/>
                    </a:ext>
                  </a:extLst>
                </a:gridCol>
                <a:gridCol w="243000">
                  <a:extLst>
                    <a:ext uri="{9D8B030D-6E8A-4147-A177-3AD203B41FA5}">
                      <a16:colId xmlns:a16="http://schemas.microsoft.com/office/drawing/2014/main" val="1298027979"/>
                    </a:ext>
                  </a:extLst>
                </a:gridCol>
              </a:tblGrid>
              <a:tr h="468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solidFill>
                          <a:srgbClr val="FF000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mpd="sng">
                      <a:solidFill>
                        <a:sysClr val="windowText" lastClr="000000"/>
                      </a:solidFill>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4106807148"/>
                  </a:ext>
                </a:extLst>
              </a:tr>
            </a:tbl>
          </a:graphicData>
        </a:graphic>
      </p:graphicFrame>
      <p:sp>
        <p:nvSpPr>
          <p:cNvPr id="94" name="テキスト ボックス 93"/>
          <p:cNvSpPr txBox="1"/>
          <p:nvPr/>
        </p:nvSpPr>
        <p:spPr>
          <a:xfrm>
            <a:off x="15799" y="5668839"/>
            <a:ext cx="621279" cy="31393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smtClean="0"/>
              <a:t>土曜</a:t>
            </a:r>
          </a:p>
        </p:txBody>
      </p:sp>
      <p:sp>
        <p:nvSpPr>
          <p:cNvPr id="95" name="テキスト ボックス 94"/>
          <p:cNvSpPr txBox="1"/>
          <p:nvPr/>
        </p:nvSpPr>
        <p:spPr>
          <a:xfrm>
            <a:off x="15799" y="6418162"/>
            <a:ext cx="661786" cy="31393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smtClean="0"/>
              <a:t>日曜</a:t>
            </a:r>
          </a:p>
        </p:txBody>
      </p:sp>
      <p:graphicFrame>
        <p:nvGraphicFramePr>
          <p:cNvPr id="96" name="表 95"/>
          <p:cNvGraphicFramePr>
            <a:graphicFrameLocks noGrp="1"/>
          </p:cNvGraphicFramePr>
          <p:nvPr>
            <p:extLst>
              <p:ext uri="{D42A27DB-BD31-4B8C-83A1-F6EECF244321}">
                <p14:modId xmlns:p14="http://schemas.microsoft.com/office/powerpoint/2010/main" val="1881265590"/>
              </p:ext>
            </p:extLst>
          </p:nvPr>
        </p:nvGraphicFramePr>
        <p:xfrm>
          <a:off x="457200" y="6358063"/>
          <a:ext cx="5832000" cy="468000"/>
        </p:xfrm>
        <a:graphic>
          <a:graphicData uri="http://schemas.openxmlformats.org/drawingml/2006/table">
            <a:tbl>
              <a:tblPr/>
              <a:tblGrid>
                <a:gridCol w="243000">
                  <a:extLst>
                    <a:ext uri="{9D8B030D-6E8A-4147-A177-3AD203B41FA5}">
                      <a16:colId xmlns:a16="http://schemas.microsoft.com/office/drawing/2014/main" val="3433966768"/>
                    </a:ext>
                  </a:extLst>
                </a:gridCol>
                <a:gridCol w="243000">
                  <a:extLst>
                    <a:ext uri="{9D8B030D-6E8A-4147-A177-3AD203B41FA5}">
                      <a16:colId xmlns:a16="http://schemas.microsoft.com/office/drawing/2014/main" val="2275077762"/>
                    </a:ext>
                  </a:extLst>
                </a:gridCol>
                <a:gridCol w="243000">
                  <a:extLst>
                    <a:ext uri="{9D8B030D-6E8A-4147-A177-3AD203B41FA5}">
                      <a16:colId xmlns:a16="http://schemas.microsoft.com/office/drawing/2014/main" val="1944968558"/>
                    </a:ext>
                  </a:extLst>
                </a:gridCol>
                <a:gridCol w="243000">
                  <a:extLst>
                    <a:ext uri="{9D8B030D-6E8A-4147-A177-3AD203B41FA5}">
                      <a16:colId xmlns:a16="http://schemas.microsoft.com/office/drawing/2014/main" val="401724023"/>
                    </a:ext>
                  </a:extLst>
                </a:gridCol>
                <a:gridCol w="243000">
                  <a:extLst>
                    <a:ext uri="{9D8B030D-6E8A-4147-A177-3AD203B41FA5}">
                      <a16:colId xmlns:a16="http://schemas.microsoft.com/office/drawing/2014/main" val="3306996589"/>
                    </a:ext>
                  </a:extLst>
                </a:gridCol>
                <a:gridCol w="243000">
                  <a:extLst>
                    <a:ext uri="{9D8B030D-6E8A-4147-A177-3AD203B41FA5}">
                      <a16:colId xmlns:a16="http://schemas.microsoft.com/office/drawing/2014/main" val="4018194373"/>
                    </a:ext>
                  </a:extLst>
                </a:gridCol>
                <a:gridCol w="243000">
                  <a:extLst>
                    <a:ext uri="{9D8B030D-6E8A-4147-A177-3AD203B41FA5}">
                      <a16:colId xmlns:a16="http://schemas.microsoft.com/office/drawing/2014/main" val="718996255"/>
                    </a:ext>
                  </a:extLst>
                </a:gridCol>
                <a:gridCol w="243000">
                  <a:extLst>
                    <a:ext uri="{9D8B030D-6E8A-4147-A177-3AD203B41FA5}">
                      <a16:colId xmlns:a16="http://schemas.microsoft.com/office/drawing/2014/main" val="4099147224"/>
                    </a:ext>
                  </a:extLst>
                </a:gridCol>
                <a:gridCol w="243000">
                  <a:extLst>
                    <a:ext uri="{9D8B030D-6E8A-4147-A177-3AD203B41FA5}">
                      <a16:colId xmlns:a16="http://schemas.microsoft.com/office/drawing/2014/main" val="2122241292"/>
                    </a:ext>
                  </a:extLst>
                </a:gridCol>
                <a:gridCol w="243000">
                  <a:extLst>
                    <a:ext uri="{9D8B030D-6E8A-4147-A177-3AD203B41FA5}">
                      <a16:colId xmlns:a16="http://schemas.microsoft.com/office/drawing/2014/main" val="3518992180"/>
                    </a:ext>
                  </a:extLst>
                </a:gridCol>
                <a:gridCol w="243000">
                  <a:extLst>
                    <a:ext uri="{9D8B030D-6E8A-4147-A177-3AD203B41FA5}">
                      <a16:colId xmlns:a16="http://schemas.microsoft.com/office/drawing/2014/main" val="1660357411"/>
                    </a:ext>
                  </a:extLst>
                </a:gridCol>
                <a:gridCol w="243000">
                  <a:extLst>
                    <a:ext uri="{9D8B030D-6E8A-4147-A177-3AD203B41FA5}">
                      <a16:colId xmlns:a16="http://schemas.microsoft.com/office/drawing/2014/main" val="4033158022"/>
                    </a:ext>
                  </a:extLst>
                </a:gridCol>
                <a:gridCol w="243000">
                  <a:extLst>
                    <a:ext uri="{9D8B030D-6E8A-4147-A177-3AD203B41FA5}">
                      <a16:colId xmlns:a16="http://schemas.microsoft.com/office/drawing/2014/main" val="392436527"/>
                    </a:ext>
                  </a:extLst>
                </a:gridCol>
                <a:gridCol w="243000">
                  <a:extLst>
                    <a:ext uri="{9D8B030D-6E8A-4147-A177-3AD203B41FA5}">
                      <a16:colId xmlns:a16="http://schemas.microsoft.com/office/drawing/2014/main" val="609399730"/>
                    </a:ext>
                  </a:extLst>
                </a:gridCol>
                <a:gridCol w="243000">
                  <a:extLst>
                    <a:ext uri="{9D8B030D-6E8A-4147-A177-3AD203B41FA5}">
                      <a16:colId xmlns:a16="http://schemas.microsoft.com/office/drawing/2014/main" val="1121101398"/>
                    </a:ext>
                  </a:extLst>
                </a:gridCol>
                <a:gridCol w="243000">
                  <a:extLst>
                    <a:ext uri="{9D8B030D-6E8A-4147-A177-3AD203B41FA5}">
                      <a16:colId xmlns:a16="http://schemas.microsoft.com/office/drawing/2014/main" val="1190801132"/>
                    </a:ext>
                  </a:extLst>
                </a:gridCol>
                <a:gridCol w="243000">
                  <a:extLst>
                    <a:ext uri="{9D8B030D-6E8A-4147-A177-3AD203B41FA5}">
                      <a16:colId xmlns:a16="http://schemas.microsoft.com/office/drawing/2014/main" val="992394468"/>
                    </a:ext>
                  </a:extLst>
                </a:gridCol>
                <a:gridCol w="243000">
                  <a:extLst>
                    <a:ext uri="{9D8B030D-6E8A-4147-A177-3AD203B41FA5}">
                      <a16:colId xmlns:a16="http://schemas.microsoft.com/office/drawing/2014/main" val="1890255694"/>
                    </a:ext>
                  </a:extLst>
                </a:gridCol>
                <a:gridCol w="243000">
                  <a:extLst>
                    <a:ext uri="{9D8B030D-6E8A-4147-A177-3AD203B41FA5}">
                      <a16:colId xmlns:a16="http://schemas.microsoft.com/office/drawing/2014/main" val="3914163255"/>
                    </a:ext>
                  </a:extLst>
                </a:gridCol>
                <a:gridCol w="243000">
                  <a:extLst>
                    <a:ext uri="{9D8B030D-6E8A-4147-A177-3AD203B41FA5}">
                      <a16:colId xmlns:a16="http://schemas.microsoft.com/office/drawing/2014/main" val="508010808"/>
                    </a:ext>
                  </a:extLst>
                </a:gridCol>
                <a:gridCol w="243000">
                  <a:extLst>
                    <a:ext uri="{9D8B030D-6E8A-4147-A177-3AD203B41FA5}">
                      <a16:colId xmlns:a16="http://schemas.microsoft.com/office/drawing/2014/main" val="178816254"/>
                    </a:ext>
                  </a:extLst>
                </a:gridCol>
                <a:gridCol w="243000">
                  <a:extLst>
                    <a:ext uri="{9D8B030D-6E8A-4147-A177-3AD203B41FA5}">
                      <a16:colId xmlns:a16="http://schemas.microsoft.com/office/drawing/2014/main" val="1988555711"/>
                    </a:ext>
                  </a:extLst>
                </a:gridCol>
                <a:gridCol w="243000">
                  <a:extLst>
                    <a:ext uri="{9D8B030D-6E8A-4147-A177-3AD203B41FA5}">
                      <a16:colId xmlns:a16="http://schemas.microsoft.com/office/drawing/2014/main" val="1674724971"/>
                    </a:ext>
                  </a:extLst>
                </a:gridCol>
                <a:gridCol w="243000">
                  <a:extLst>
                    <a:ext uri="{9D8B030D-6E8A-4147-A177-3AD203B41FA5}">
                      <a16:colId xmlns:a16="http://schemas.microsoft.com/office/drawing/2014/main" val="1298027979"/>
                    </a:ext>
                  </a:extLst>
                </a:gridCol>
              </a:tblGrid>
              <a:tr h="468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F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CF9"/>
                    </a:solidFill>
                  </a:tcPr>
                </a:tc>
                <a:extLst>
                  <a:ext uri="{0D108BD9-81ED-4DB2-BD59-A6C34878D82A}">
                    <a16:rowId xmlns:a16="http://schemas.microsoft.com/office/drawing/2014/main" val="4106807148"/>
                  </a:ext>
                </a:extLst>
              </a:tr>
            </a:tbl>
          </a:graphicData>
        </a:graphic>
      </p:graphicFrame>
      <p:sp>
        <p:nvSpPr>
          <p:cNvPr id="102" name="テキスト ボックス 101"/>
          <p:cNvSpPr txBox="1"/>
          <p:nvPr/>
        </p:nvSpPr>
        <p:spPr>
          <a:xfrm>
            <a:off x="1626459" y="2682373"/>
            <a:ext cx="1008000" cy="253916"/>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050" i="0" u="none" strike="noStrike" kern="0" cap="none" spc="0" normalizeH="0" baseline="0" noProof="0" dirty="0" smtClean="0">
                <a:ln>
                  <a:noFill/>
                </a:ln>
                <a:effectLst/>
                <a:uLnTx/>
                <a:uFillTx/>
                <a:latin typeface="+mj-ea"/>
                <a:ea typeface="+mj-ea"/>
              </a:rPr>
              <a:t>16</a:t>
            </a:r>
            <a:r>
              <a:rPr kumimoji="1" lang="ja-JP" altLang="en-US" sz="1050" i="0" u="none" strike="noStrike" kern="0" cap="none" spc="0" normalizeH="0" baseline="0" noProof="0" dirty="0" smtClean="0">
                <a:ln>
                  <a:noFill/>
                </a:ln>
                <a:effectLst/>
                <a:uLnTx/>
                <a:uFillTx/>
                <a:latin typeface="+mj-ea"/>
                <a:ea typeface="+mj-ea"/>
              </a:rPr>
              <a:t>時間</a:t>
            </a:r>
            <a:r>
              <a:rPr kumimoji="1" lang="ja-JP" altLang="en-US" sz="1050" b="1" i="0" u="none" strike="noStrike" kern="0" cap="none" spc="0" normalizeH="0" baseline="0" noProof="0" dirty="0" smtClean="0">
                <a:ln>
                  <a:noFill/>
                </a:ln>
                <a:solidFill>
                  <a:srgbClr val="FF0000"/>
                </a:solidFill>
                <a:effectLst/>
                <a:uLnTx/>
                <a:uFillTx/>
                <a:latin typeface="+mj-ea"/>
                <a:ea typeface="+mj-ea"/>
              </a:rPr>
              <a:t>①</a:t>
            </a:r>
            <a:endParaRPr kumimoji="1" lang="ja-JP" altLang="en-US" sz="1050" b="1" i="0" u="none" strike="noStrike" kern="0" cap="none" spc="0" normalizeH="0" baseline="0" noProof="0" dirty="0">
              <a:ln>
                <a:noFill/>
              </a:ln>
              <a:solidFill>
                <a:srgbClr val="FF0000"/>
              </a:solidFill>
              <a:effectLst/>
              <a:uLnTx/>
              <a:uFillTx/>
              <a:latin typeface="+mj-ea"/>
              <a:ea typeface="+mj-ea"/>
            </a:endParaRPr>
          </a:p>
        </p:txBody>
      </p:sp>
      <p:sp>
        <p:nvSpPr>
          <p:cNvPr id="107" name="テキスト ボックス 106"/>
          <p:cNvSpPr txBox="1"/>
          <p:nvPr/>
        </p:nvSpPr>
        <p:spPr>
          <a:xfrm>
            <a:off x="1626458" y="4180465"/>
            <a:ext cx="1008000" cy="253916"/>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black"/>
                </a:solidFill>
                <a:effectLst/>
                <a:uLnTx/>
                <a:uFillTx/>
                <a:latin typeface="+mj-ea"/>
                <a:ea typeface="+mj-ea"/>
              </a:rPr>
              <a:t>16</a:t>
            </a:r>
            <a:r>
              <a:rPr kumimoji="1" lang="ja-JP" altLang="en-US" sz="1050" b="0" i="0" u="none" strike="noStrike" kern="0" cap="none" spc="0" normalizeH="0" baseline="0" noProof="0" dirty="0" smtClean="0">
                <a:ln>
                  <a:noFill/>
                </a:ln>
                <a:solidFill>
                  <a:prstClr val="black"/>
                </a:solidFill>
                <a:effectLst/>
                <a:uLnTx/>
                <a:uFillTx/>
                <a:latin typeface="+mj-ea"/>
                <a:ea typeface="+mj-ea"/>
              </a:rPr>
              <a:t>時間</a:t>
            </a:r>
            <a:r>
              <a:rPr kumimoji="1" lang="ja-JP" altLang="en-US" sz="1050" b="1" i="0" u="none" strike="noStrike" kern="0" cap="none" spc="0" normalizeH="0" baseline="0" noProof="0" dirty="0" smtClean="0">
                <a:ln>
                  <a:noFill/>
                </a:ln>
                <a:solidFill>
                  <a:srgbClr val="FF0000"/>
                </a:solidFill>
                <a:effectLst/>
                <a:uLnTx/>
                <a:uFillTx/>
                <a:latin typeface="+mj-ea"/>
                <a:ea typeface="+mj-ea"/>
              </a:rPr>
              <a:t>②</a:t>
            </a:r>
            <a:endParaRPr kumimoji="1" lang="ja-JP" altLang="en-US" sz="1050" b="1" i="0" u="none" strike="noStrike" kern="0" cap="none" spc="0" normalizeH="0" baseline="0" noProof="0" dirty="0">
              <a:ln>
                <a:noFill/>
              </a:ln>
              <a:solidFill>
                <a:srgbClr val="FF0000"/>
              </a:solidFill>
              <a:effectLst/>
              <a:uLnTx/>
              <a:uFillTx/>
              <a:latin typeface="+mj-ea"/>
              <a:ea typeface="+mj-ea"/>
            </a:endParaRPr>
          </a:p>
        </p:txBody>
      </p:sp>
      <p:sp>
        <p:nvSpPr>
          <p:cNvPr id="109" name="テキスト ボックス 108"/>
          <p:cNvSpPr txBox="1"/>
          <p:nvPr/>
        </p:nvSpPr>
        <p:spPr>
          <a:xfrm>
            <a:off x="3051916" y="3814107"/>
            <a:ext cx="819455"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終業</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19</a:t>
            </a: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00</a:t>
            </a:r>
            <a:endParaRPr kumimoji="1" lang="ja-JP" altLang="en-US" sz="900" b="0" i="0" u="none" strike="noStrike" kern="1200" cap="none" spc="0" normalizeH="0" baseline="0" noProof="0" dirty="0">
              <a:ln>
                <a:noFill/>
              </a:ln>
              <a:solidFill>
                <a:prstClr val="black"/>
              </a:solidFill>
              <a:effectLst/>
              <a:uLnTx/>
              <a:uFillTx/>
              <a:latin typeface="+mj-ea"/>
              <a:ea typeface="+mj-ea"/>
              <a:cs typeface="+mn-cs"/>
            </a:endParaRPr>
          </a:p>
        </p:txBody>
      </p:sp>
      <p:sp>
        <p:nvSpPr>
          <p:cNvPr id="112" name="テキスト ボックス 111"/>
          <p:cNvSpPr txBox="1"/>
          <p:nvPr/>
        </p:nvSpPr>
        <p:spPr>
          <a:xfrm>
            <a:off x="1626459" y="3458676"/>
            <a:ext cx="900000" cy="253916"/>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black"/>
                </a:solidFill>
                <a:effectLst/>
                <a:uLnTx/>
                <a:uFillTx/>
                <a:latin typeface="+mj-ea"/>
                <a:ea typeface="+mj-ea"/>
              </a:rPr>
              <a:t>12</a:t>
            </a:r>
            <a:r>
              <a:rPr kumimoji="1" lang="ja-JP" altLang="en-US" sz="1050" b="0" i="0" u="none" strike="noStrike" kern="0" cap="none" spc="0" normalizeH="0" baseline="0" noProof="0" dirty="0" smtClean="0">
                <a:ln>
                  <a:noFill/>
                </a:ln>
                <a:solidFill>
                  <a:prstClr val="black"/>
                </a:solidFill>
                <a:effectLst/>
                <a:uLnTx/>
                <a:uFillTx/>
                <a:latin typeface="+mj-ea"/>
                <a:ea typeface="+mj-ea"/>
              </a:rPr>
              <a:t>時間</a:t>
            </a:r>
            <a:endParaRPr kumimoji="1" lang="ja-JP" altLang="en-US" sz="1050" b="0" i="0" u="none" strike="noStrike" kern="0" cap="none" spc="0" normalizeH="0" baseline="0" noProof="0" dirty="0">
              <a:ln>
                <a:noFill/>
              </a:ln>
              <a:solidFill>
                <a:prstClr val="black"/>
              </a:solidFill>
              <a:effectLst/>
              <a:uLnTx/>
              <a:uFillTx/>
              <a:latin typeface="+mj-ea"/>
              <a:ea typeface="+mj-ea"/>
            </a:endParaRPr>
          </a:p>
        </p:txBody>
      </p:sp>
      <p:sp>
        <p:nvSpPr>
          <p:cNvPr id="118" name="テキスト ボックス 117"/>
          <p:cNvSpPr txBox="1"/>
          <p:nvPr/>
        </p:nvSpPr>
        <p:spPr>
          <a:xfrm>
            <a:off x="143854" y="4570492"/>
            <a:ext cx="681597"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始業</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7:00</a:t>
            </a:r>
            <a:endParaRPr kumimoji="1" lang="ja-JP" altLang="en-US" sz="900" b="0" i="0" u="none" strike="noStrike" kern="1200" cap="none" spc="0" normalizeH="0" baseline="0" noProof="0" dirty="0">
              <a:ln>
                <a:noFill/>
              </a:ln>
              <a:solidFill>
                <a:prstClr val="black"/>
              </a:solidFill>
              <a:effectLst/>
              <a:uLnTx/>
              <a:uFillTx/>
              <a:latin typeface="+mj-ea"/>
              <a:ea typeface="+mj-ea"/>
              <a:cs typeface="+mn-cs"/>
            </a:endParaRPr>
          </a:p>
        </p:txBody>
      </p:sp>
      <p:sp>
        <p:nvSpPr>
          <p:cNvPr id="126" name="テキスト ボックス 125"/>
          <p:cNvSpPr txBox="1"/>
          <p:nvPr/>
        </p:nvSpPr>
        <p:spPr>
          <a:xfrm>
            <a:off x="3051916" y="6078598"/>
            <a:ext cx="753732"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終業</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19:00</a:t>
            </a:r>
            <a:endParaRPr kumimoji="1" lang="ja-JP" altLang="en-US" sz="900" b="0" i="0" u="none" strike="noStrike" kern="1200" cap="none" spc="0" normalizeH="0" baseline="0" noProof="0" dirty="0">
              <a:ln>
                <a:noFill/>
              </a:ln>
              <a:solidFill>
                <a:prstClr val="black"/>
              </a:solidFill>
              <a:effectLst/>
              <a:uLnTx/>
              <a:uFillTx/>
              <a:latin typeface="+mj-ea"/>
              <a:ea typeface="+mj-ea"/>
              <a:cs typeface="+mn-cs"/>
            </a:endParaRPr>
          </a:p>
        </p:txBody>
      </p:sp>
      <p:sp>
        <p:nvSpPr>
          <p:cNvPr id="127" name="テキスト ボックス 126"/>
          <p:cNvSpPr txBox="1"/>
          <p:nvPr/>
        </p:nvSpPr>
        <p:spPr>
          <a:xfrm>
            <a:off x="4967400" y="5734083"/>
            <a:ext cx="900000" cy="253916"/>
          </a:xfrm>
          <a:prstGeom prst="rect">
            <a:avLst/>
          </a:prstGeom>
          <a:solidFill>
            <a:sysClr val="window" lastClr="FFFFFF"/>
          </a:solidFill>
          <a:ln w="38100">
            <a:solidFill>
              <a:srgbClr val="00B05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black"/>
                </a:solidFill>
                <a:effectLst/>
                <a:uLnTx/>
                <a:uFillTx/>
                <a:latin typeface="+mj-ea"/>
                <a:ea typeface="+mj-ea"/>
                <a:cs typeface="+mn-cs"/>
              </a:rPr>
              <a:t>12</a:t>
            </a:r>
            <a:r>
              <a:rPr kumimoji="1" lang="ja-JP" altLang="en-US" sz="1050" b="0" i="0" u="none" strike="noStrike" kern="0" cap="none" spc="0" normalizeH="0" baseline="0" noProof="0" dirty="0" smtClean="0">
                <a:ln>
                  <a:noFill/>
                </a:ln>
                <a:solidFill>
                  <a:prstClr val="black"/>
                </a:solidFill>
                <a:effectLst/>
                <a:uLnTx/>
                <a:uFillTx/>
                <a:latin typeface="+mj-ea"/>
                <a:ea typeface="+mj-ea"/>
                <a:cs typeface="+mn-cs"/>
              </a:rPr>
              <a:t>時間</a:t>
            </a:r>
            <a:endParaRPr kumimoji="1" lang="ja-JP" altLang="en-US" sz="1050" b="0" i="0" u="none" strike="noStrike" kern="0" cap="none" spc="0" normalizeH="0" baseline="0" noProof="0" dirty="0">
              <a:ln>
                <a:noFill/>
              </a:ln>
              <a:solidFill>
                <a:prstClr val="black"/>
              </a:solidFill>
              <a:effectLst/>
              <a:uLnTx/>
              <a:uFillTx/>
              <a:latin typeface="+mj-ea"/>
              <a:ea typeface="+mj-ea"/>
              <a:cs typeface="+mn-cs"/>
            </a:endParaRPr>
          </a:p>
        </p:txBody>
      </p:sp>
      <p:sp>
        <p:nvSpPr>
          <p:cNvPr id="128" name="テキスト ボックス 127"/>
          <p:cNvSpPr txBox="1"/>
          <p:nvPr/>
        </p:nvSpPr>
        <p:spPr>
          <a:xfrm>
            <a:off x="1626459" y="4966562"/>
            <a:ext cx="900000" cy="253916"/>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050" i="0" u="none" strike="noStrike" kern="0" cap="none" spc="0" normalizeH="0" baseline="0" noProof="0" dirty="0" smtClean="0">
                <a:ln>
                  <a:noFill/>
                </a:ln>
                <a:effectLst/>
                <a:uLnTx/>
                <a:uFillTx/>
                <a:latin typeface="+mj-ea"/>
                <a:ea typeface="+mj-ea"/>
              </a:rPr>
              <a:t>13</a:t>
            </a:r>
            <a:r>
              <a:rPr kumimoji="1" lang="ja-JP" altLang="en-US" sz="1050" i="0" u="none" strike="noStrike" kern="0" cap="none" spc="0" normalizeH="0" baseline="0" noProof="0" dirty="0" smtClean="0">
                <a:ln>
                  <a:noFill/>
                </a:ln>
                <a:effectLst/>
                <a:uLnTx/>
                <a:uFillTx/>
                <a:latin typeface="+mj-ea"/>
                <a:ea typeface="+mj-ea"/>
              </a:rPr>
              <a:t>時間</a:t>
            </a:r>
            <a:endParaRPr kumimoji="1" lang="ja-JP" altLang="en-US" sz="1050" b="1" i="0" u="none" strike="noStrike" kern="0" cap="none" spc="0" normalizeH="0" baseline="0" noProof="0" dirty="0">
              <a:ln>
                <a:noFill/>
              </a:ln>
              <a:solidFill>
                <a:srgbClr val="FF0000"/>
              </a:solidFill>
              <a:effectLst/>
              <a:uLnTx/>
              <a:uFillTx/>
              <a:latin typeface="+mj-ea"/>
              <a:ea typeface="+mj-ea"/>
            </a:endParaRPr>
          </a:p>
        </p:txBody>
      </p:sp>
      <p:sp>
        <p:nvSpPr>
          <p:cNvPr id="129" name="テキスト ボックス 128"/>
          <p:cNvSpPr txBox="1"/>
          <p:nvPr/>
        </p:nvSpPr>
        <p:spPr>
          <a:xfrm>
            <a:off x="1626459" y="5734083"/>
            <a:ext cx="900000" cy="253916"/>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black"/>
                </a:solidFill>
                <a:effectLst/>
                <a:uLnTx/>
                <a:uFillTx/>
                <a:latin typeface="+mj-ea"/>
                <a:ea typeface="+mj-ea"/>
              </a:rPr>
              <a:t>12</a:t>
            </a:r>
            <a:r>
              <a:rPr kumimoji="1" lang="ja-JP" altLang="en-US" sz="1050" b="0" i="0" u="none" strike="noStrike" kern="0" cap="none" spc="0" normalizeH="0" baseline="0" noProof="0" dirty="0" smtClean="0">
                <a:ln>
                  <a:noFill/>
                </a:ln>
                <a:solidFill>
                  <a:prstClr val="black"/>
                </a:solidFill>
                <a:effectLst/>
                <a:uLnTx/>
                <a:uFillTx/>
                <a:latin typeface="+mj-ea"/>
                <a:ea typeface="+mj-ea"/>
              </a:rPr>
              <a:t>時間</a:t>
            </a:r>
            <a:endParaRPr kumimoji="1" lang="ja-JP" altLang="en-US" sz="1050" b="0" i="0" u="none" strike="noStrike" kern="0" cap="none" spc="0" normalizeH="0" baseline="0" noProof="0" dirty="0">
              <a:ln>
                <a:noFill/>
              </a:ln>
              <a:solidFill>
                <a:prstClr val="black"/>
              </a:solidFill>
              <a:effectLst/>
              <a:uLnTx/>
              <a:uFillTx/>
              <a:latin typeface="+mj-ea"/>
              <a:ea typeface="+mj-ea"/>
            </a:endParaRPr>
          </a:p>
        </p:txBody>
      </p:sp>
      <p:sp>
        <p:nvSpPr>
          <p:cNvPr id="130" name="テキスト ボックス 129"/>
          <p:cNvSpPr txBox="1"/>
          <p:nvPr/>
        </p:nvSpPr>
        <p:spPr>
          <a:xfrm>
            <a:off x="2923200" y="6457685"/>
            <a:ext cx="900000" cy="253916"/>
          </a:xfrm>
          <a:prstGeom prst="rect">
            <a:avLst/>
          </a:prstGeom>
          <a:solidFill>
            <a:schemeClr val="bg1"/>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mj-ea"/>
                <a:ea typeface="+mj-ea"/>
              </a:rPr>
              <a:t>休日</a:t>
            </a:r>
            <a:endParaRPr kumimoji="1" lang="ja-JP" altLang="en-US" sz="1050" b="0" i="0" u="none" strike="noStrike" kern="0" cap="none" spc="0" normalizeH="0" baseline="0" noProof="0" dirty="0">
              <a:ln>
                <a:noFill/>
              </a:ln>
              <a:solidFill>
                <a:prstClr val="black"/>
              </a:solidFill>
              <a:effectLst/>
              <a:uLnTx/>
              <a:uFillTx/>
              <a:latin typeface="+mj-ea"/>
              <a:ea typeface="+mj-ea"/>
            </a:endParaRPr>
          </a:p>
        </p:txBody>
      </p:sp>
      <p:sp>
        <p:nvSpPr>
          <p:cNvPr id="65" name="テキスト ボックス 64"/>
          <p:cNvSpPr txBox="1"/>
          <p:nvPr/>
        </p:nvSpPr>
        <p:spPr>
          <a:xfrm>
            <a:off x="145629" y="5325158"/>
            <a:ext cx="844971" cy="230832"/>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始業７</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:00</a:t>
            </a:r>
            <a:endParaRPr kumimoji="1" lang="ja-JP" altLang="en-US" sz="900" b="0" i="0" u="none" strike="noStrike" kern="1200" cap="none" spc="0" normalizeH="0" baseline="0" noProof="0" dirty="0">
              <a:ln>
                <a:noFill/>
              </a:ln>
              <a:solidFill>
                <a:prstClr val="black"/>
              </a:solidFill>
              <a:effectLst/>
              <a:uLnTx/>
              <a:uFillTx/>
              <a:latin typeface="+mj-ea"/>
              <a:ea typeface="+mj-ea"/>
              <a:cs typeface="+mn-cs"/>
            </a:endParaRPr>
          </a:p>
        </p:txBody>
      </p:sp>
      <p:sp>
        <p:nvSpPr>
          <p:cNvPr id="67" name="テキスト ボックス 66"/>
          <p:cNvSpPr txBox="1"/>
          <p:nvPr/>
        </p:nvSpPr>
        <p:spPr>
          <a:xfrm>
            <a:off x="145629" y="3797542"/>
            <a:ext cx="679822" cy="230832"/>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始業</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7:00</a:t>
            </a:r>
            <a:endParaRPr kumimoji="1" lang="ja-JP" altLang="en-US" sz="900" b="0" i="0" u="none" strike="noStrike" kern="1200" cap="none" spc="0" normalizeH="0" baseline="0" noProof="0" dirty="0">
              <a:ln>
                <a:noFill/>
              </a:ln>
              <a:solidFill>
                <a:prstClr val="black"/>
              </a:solidFill>
              <a:effectLst/>
              <a:uLnTx/>
              <a:uFillTx/>
              <a:latin typeface="+mj-ea"/>
              <a:ea typeface="+mj-ea"/>
              <a:cs typeface="+mn-cs"/>
            </a:endParaRPr>
          </a:p>
        </p:txBody>
      </p:sp>
      <p:sp>
        <p:nvSpPr>
          <p:cNvPr id="115" name="テキスト ボックス 114"/>
          <p:cNvSpPr txBox="1"/>
          <p:nvPr/>
        </p:nvSpPr>
        <p:spPr>
          <a:xfrm>
            <a:off x="3248958" y="5323895"/>
            <a:ext cx="753732"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終業</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20:00</a:t>
            </a:r>
            <a:endParaRPr kumimoji="1" lang="ja-JP" altLang="en-US" sz="900" b="0" i="0" u="none" strike="noStrike" kern="1200" cap="none" spc="0" normalizeH="0" baseline="0" noProof="0" dirty="0">
              <a:ln>
                <a:noFill/>
              </a:ln>
              <a:solidFill>
                <a:prstClr val="black"/>
              </a:solidFill>
              <a:effectLst/>
              <a:uLnTx/>
              <a:uFillTx/>
              <a:latin typeface="+mj-ea"/>
              <a:ea typeface="+mj-ea"/>
              <a:cs typeface="+mn-cs"/>
            </a:endParaRPr>
          </a:p>
        </p:txBody>
      </p:sp>
      <p:sp>
        <p:nvSpPr>
          <p:cNvPr id="105" name="テキスト ボックス 104"/>
          <p:cNvSpPr txBox="1"/>
          <p:nvPr/>
        </p:nvSpPr>
        <p:spPr>
          <a:xfrm>
            <a:off x="4859400" y="4180465"/>
            <a:ext cx="1008000" cy="253916"/>
          </a:xfrm>
          <a:prstGeom prst="rect">
            <a:avLst/>
          </a:prstGeom>
          <a:solidFill>
            <a:sysClr val="window" lastClr="FFFFFF"/>
          </a:solidFill>
          <a:ln w="38100">
            <a:solidFill>
              <a:srgbClr val="00B0F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mj-ea"/>
                <a:ea typeface="+mj-ea"/>
                <a:cs typeface="+mn-cs"/>
              </a:rPr>
              <a:t>８時間</a:t>
            </a:r>
            <a:r>
              <a:rPr kumimoji="1" lang="ja-JP" altLang="en-US" sz="1050" b="0" i="0" u="none" strike="noStrike" kern="0" cap="none" spc="0" normalizeH="0" baseline="0" noProof="0" dirty="0" smtClean="0">
                <a:ln>
                  <a:noFill/>
                </a:ln>
                <a:solidFill>
                  <a:srgbClr val="FF0000"/>
                </a:solidFill>
                <a:effectLst/>
                <a:uLnTx/>
                <a:uFillTx/>
                <a:latin typeface="+mj-ea"/>
                <a:ea typeface="+mj-ea"/>
                <a:cs typeface="+mn-cs"/>
              </a:rPr>
              <a:t>②</a:t>
            </a:r>
            <a:endParaRPr kumimoji="1" lang="ja-JP" altLang="en-US" sz="1050" b="0" i="0" u="none" strike="noStrike" kern="0" cap="none" spc="0" normalizeH="0" baseline="0" noProof="0" dirty="0">
              <a:ln>
                <a:noFill/>
              </a:ln>
              <a:solidFill>
                <a:srgbClr val="FF0000"/>
              </a:solidFill>
              <a:effectLst/>
              <a:uLnTx/>
              <a:uFillTx/>
              <a:latin typeface="+mj-ea"/>
              <a:ea typeface="+mj-ea"/>
              <a:cs typeface="+mn-cs"/>
            </a:endParaRPr>
          </a:p>
        </p:txBody>
      </p:sp>
      <p:sp>
        <p:nvSpPr>
          <p:cNvPr id="99" name="テキスト ボックス 98"/>
          <p:cNvSpPr txBox="1"/>
          <p:nvPr/>
        </p:nvSpPr>
        <p:spPr>
          <a:xfrm>
            <a:off x="4053106" y="4579509"/>
            <a:ext cx="819455"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終業</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23</a:t>
            </a: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00</a:t>
            </a:r>
            <a:endParaRPr kumimoji="1" lang="ja-JP" altLang="en-US" sz="900" b="0" i="0" u="none" strike="noStrike" kern="1200" cap="none" spc="0" normalizeH="0" baseline="0" noProof="0" dirty="0">
              <a:ln>
                <a:noFill/>
              </a:ln>
              <a:solidFill>
                <a:prstClr val="black"/>
              </a:solidFill>
              <a:effectLst/>
              <a:uLnTx/>
              <a:uFillTx/>
              <a:latin typeface="+mj-ea"/>
              <a:ea typeface="+mj-ea"/>
              <a:cs typeface="+mn-cs"/>
            </a:endParaRPr>
          </a:p>
        </p:txBody>
      </p:sp>
      <p:sp>
        <p:nvSpPr>
          <p:cNvPr id="123" name="テキスト ボックス 122"/>
          <p:cNvSpPr txBox="1"/>
          <p:nvPr/>
        </p:nvSpPr>
        <p:spPr>
          <a:xfrm>
            <a:off x="4967400" y="4966562"/>
            <a:ext cx="900000" cy="253916"/>
          </a:xfrm>
          <a:prstGeom prst="rect">
            <a:avLst/>
          </a:prstGeom>
          <a:solidFill>
            <a:schemeClr val="bg1"/>
          </a:solidFill>
          <a:ln w="38100">
            <a:solidFill>
              <a:srgbClr val="00B0F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050" i="0" u="none" strike="noStrike" kern="0" cap="none" spc="0" normalizeH="0" baseline="0" noProof="0" dirty="0" smtClean="0">
                <a:ln>
                  <a:noFill/>
                </a:ln>
                <a:effectLst/>
                <a:uLnTx/>
                <a:uFillTx/>
                <a:latin typeface="+mj-ea"/>
                <a:ea typeface="+mj-ea"/>
                <a:cs typeface="+mn-cs"/>
              </a:rPr>
              <a:t>11</a:t>
            </a:r>
            <a:r>
              <a:rPr kumimoji="1" lang="ja-JP" altLang="en-US" sz="1050" i="0" u="none" strike="noStrike" kern="0" cap="none" spc="0" normalizeH="0" baseline="0" noProof="0" dirty="0" smtClean="0">
                <a:ln>
                  <a:noFill/>
                </a:ln>
                <a:effectLst/>
                <a:uLnTx/>
                <a:uFillTx/>
                <a:latin typeface="+mj-ea"/>
                <a:ea typeface="+mj-ea"/>
                <a:cs typeface="+mn-cs"/>
              </a:rPr>
              <a:t>時間</a:t>
            </a:r>
            <a:endParaRPr kumimoji="1" lang="ja-JP" altLang="en-US" sz="1200" b="1" i="0" u="none" strike="noStrike" kern="0" cap="none" spc="0" normalizeH="0" baseline="0" noProof="0" dirty="0">
              <a:ln>
                <a:noFill/>
              </a:ln>
              <a:solidFill>
                <a:srgbClr val="FF0000"/>
              </a:solidFill>
              <a:effectLst/>
              <a:uLnTx/>
              <a:uFillTx/>
              <a:latin typeface="+mj-ea"/>
              <a:ea typeface="+mj-ea"/>
              <a:cs typeface="+mn-cs"/>
            </a:endParaRPr>
          </a:p>
        </p:txBody>
      </p:sp>
      <p:sp>
        <p:nvSpPr>
          <p:cNvPr id="79" name="テキスト ボックス 78"/>
          <p:cNvSpPr txBox="1"/>
          <p:nvPr/>
        </p:nvSpPr>
        <p:spPr>
          <a:xfrm>
            <a:off x="145629" y="6062932"/>
            <a:ext cx="844971" cy="230832"/>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始業７</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:00</a:t>
            </a:r>
            <a:endParaRPr kumimoji="1" lang="ja-JP" altLang="en-US" sz="900" b="0" i="0" u="none" strike="noStrike" kern="1200" cap="none" spc="0" normalizeH="0" baseline="0" noProof="0" dirty="0">
              <a:ln>
                <a:noFill/>
              </a:ln>
              <a:solidFill>
                <a:prstClr val="black"/>
              </a:solidFill>
              <a:effectLst/>
              <a:uLnTx/>
              <a:uFillTx/>
              <a:latin typeface="+mj-ea"/>
              <a:ea typeface="+mj-ea"/>
              <a:cs typeface="+mn-cs"/>
            </a:endParaRPr>
          </a:p>
        </p:txBody>
      </p:sp>
      <p:sp>
        <p:nvSpPr>
          <p:cNvPr id="81" name="テキスト ボックス 80"/>
          <p:cNvSpPr txBox="1"/>
          <p:nvPr/>
        </p:nvSpPr>
        <p:spPr>
          <a:xfrm>
            <a:off x="4967400" y="3458676"/>
            <a:ext cx="900000" cy="253916"/>
          </a:xfrm>
          <a:prstGeom prst="rect">
            <a:avLst/>
          </a:prstGeom>
          <a:solidFill>
            <a:sysClr val="window" lastClr="FFFFFF"/>
          </a:solidFill>
          <a:ln w="38100">
            <a:solidFill>
              <a:srgbClr val="00B05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black"/>
                </a:solidFill>
                <a:effectLst/>
                <a:uLnTx/>
                <a:uFillTx/>
                <a:latin typeface="+mj-ea"/>
                <a:ea typeface="+mj-ea"/>
                <a:cs typeface="+mn-cs"/>
              </a:rPr>
              <a:t>12</a:t>
            </a:r>
            <a:r>
              <a:rPr kumimoji="1" lang="ja-JP" altLang="en-US" sz="1050" b="0" i="0" u="none" strike="noStrike" kern="0" cap="none" spc="0" normalizeH="0" baseline="0" noProof="0" dirty="0" smtClean="0">
                <a:ln>
                  <a:noFill/>
                </a:ln>
                <a:solidFill>
                  <a:prstClr val="black"/>
                </a:solidFill>
                <a:effectLst/>
                <a:uLnTx/>
                <a:uFillTx/>
                <a:latin typeface="+mj-ea"/>
                <a:ea typeface="+mj-ea"/>
                <a:cs typeface="+mn-cs"/>
              </a:rPr>
              <a:t>時間</a:t>
            </a:r>
            <a:endParaRPr kumimoji="1" lang="ja-JP" altLang="en-US" sz="1050" b="0" i="0" u="none" strike="noStrike" kern="0" cap="none" spc="0" normalizeH="0" baseline="0" noProof="0" dirty="0">
              <a:ln>
                <a:noFill/>
              </a:ln>
              <a:solidFill>
                <a:prstClr val="black"/>
              </a:solidFill>
              <a:effectLst/>
              <a:uLnTx/>
              <a:uFillTx/>
              <a:latin typeface="+mj-ea"/>
              <a:ea typeface="+mj-ea"/>
              <a:cs typeface="+mn-cs"/>
            </a:endParaRPr>
          </a:p>
        </p:txBody>
      </p:sp>
      <p:sp>
        <p:nvSpPr>
          <p:cNvPr id="82" name="テキスト ボックス 81"/>
          <p:cNvSpPr txBox="1"/>
          <p:nvPr/>
        </p:nvSpPr>
        <p:spPr>
          <a:xfrm>
            <a:off x="157577" y="3050784"/>
            <a:ext cx="791163" cy="230832"/>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始業</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7:00</a:t>
            </a:r>
            <a:endParaRPr kumimoji="1" lang="ja-JP" altLang="en-US" sz="900" b="0" i="0" u="none" strike="noStrike" kern="1200" cap="none" spc="0" normalizeH="0" baseline="0" noProof="0" dirty="0">
              <a:ln>
                <a:noFill/>
              </a:ln>
              <a:solidFill>
                <a:prstClr val="black"/>
              </a:solidFill>
              <a:effectLst/>
              <a:uLnTx/>
              <a:uFillTx/>
              <a:latin typeface="+mj-ea"/>
              <a:ea typeface="+mj-ea"/>
              <a:cs typeface="+mn-cs"/>
            </a:endParaRPr>
          </a:p>
        </p:txBody>
      </p:sp>
      <p:sp>
        <p:nvSpPr>
          <p:cNvPr id="103" name="テキスト ボックス 102"/>
          <p:cNvSpPr txBox="1"/>
          <p:nvPr/>
        </p:nvSpPr>
        <p:spPr>
          <a:xfrm>
            <a:off x="4859400" y="2682373"/>
            <a:ext cx="1008000" cy="253916"/>
          </a:xfrm>
          <a:prstGeom prst="rect">
            <a:avLst/>
          </a:prstGeom>
          <a:solidFill>
            <a:schemeClr val="bg1"/>
          </a:solidFill>
          <a:ln w="38100">
            <a:solidFill>
              <a:srgbClr val="00B0F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i="0" u="none" strike="noStrike" kern="0" cap="none" spc="0" normalizeH="0" baseline="0" noProof="0" dirty="0" smtClean="0">
                <a:ln>
                  <a:noFill/>
                </a:ln>
                <a:effectLst/>
                <a:uLnTx/>
                <a:uFillTx/>
                <a:latin typeface="+mj-ea"/>
                <a:ea typeface="+mj-ea"/>
                <a:cs typeface="+mn-cs"/>
              </a:rPr>
              <a:t>８時間</a:t>
            </a:r>
            <a:r>
              <a:rPr kumimoji="1" lang="ja-JP" altLang="en-US" sz="1050" i="0" u="none" strike="noStrike" kern="0" cap="none" spc="0" normalizeH="0" baseline="0" noProof="0" dirty="0" smtClean="0">
                <a:ln>
                  <a:noFill/>
                </a:ln>
                <a:solidFill>
                  <a:srgbClr val="FF0000"/>
                </a:solidFill>
                <a:effectLst/>
                <a:uLnTx/>
                <a:uFillTx/>
                <a:latin typeface="+mj-ea"/>
                <a:ea typeface="+mj-ea"/>
                <a:cs typeface="+mn-cs"/>
              </a:rPr>
              <a:t>①</a:t>
            </a:r>
            <a:endParaRPr kumimoji="1" lang="ja-JP" altLang="en-US" sz="1050" i="0" u="none" strike="noStrike" kern="0" cap="none" spc="0" normalizeH="0" baseline="0" noProof="0" dirty="0">
              <a:ln>
                <a:noFill/>
              </a:ln>
              <a:solidFill>
                <a:srgbClr val="FF0000"/>
              </a:solidFill>
              <a:effectLst/>
              <a:uLnTx/>
              <a:uFillTx/>
              <a:latin typeface="+mj-ea"/>
              <a:ea typeface="+mj-ea"/>
              <a:cs typeface="+mn-cs"/>
            </a:endParaRPr>
          </a:p>
        </p:txBody>
      </p:sp>
      <p:sp>
        <p:nvSpPr>
          <p:cNvPr id="125" name="テキスト ボックス 124"/>
          <p:cNvSpPr txBox="1"/>
          <p:nvPr/>
        </p:nvSpPr>
        <p:spPr>
          <a:xfrm>
            <a:off x="4046868" y="3045768"/>
            <a:ext cx="753732"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終業</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23:00</a:t>
            </a:r>
            <a:endParaRPr kumimoji="1" lang="ja-JP" altLang="en-US" sz="900" b="0" i="0" u="none" strike="noStrike" kern="1200" cap="none" spc="0" normalizeH="0" baseline="0" noProof="0" dirty="0">
              <a:ln>
                <a:noFill/>
              </a:ln>
              <a:solidFill>
                <a:prstClr val="black"/>
              </a:solidFill>
              <a:effectLst/>
              <a:uLnTx/>
              <a:uFillTx/>
              <a:latin typeface="+mj-ea"/>
              <a:ea typeface="+mj-ea"/>
              <a:cs typeface="+mn-cs"/>
            </a:endParaRPr>
          </a:p>
        </p:txBody>
      </p:sp>
      <p:sp>
        <p:nvSpPr>
          <p:cNvPr id="141" name="テキスト ボックス 140"/>
          <p:cNvSpPr txBox="1"/>
          <p:nvPr/>
        </p:nvSpPr>
        <p:spPr>
          <a:xfrm>
            <a:off x="145629" y="2318605"/>
            <a:ext cx="720596" cy="230832"/>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始業</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7:00</a:t>
            </a:r>
            <a:endParaRPr kumimoji="1" lang="ja-JP" altLang="en-US" sz="900" b="0" i="0" u="none" strike="noStrike" kern="1200" cap="none" spc="0" normalizeH="0" baseline="0" noProof="0" dirty="0">
              <a:ln>
                <a:noFill/>
              </a:ln>
              <a:solidFill>
                <a:prstClr val="black"/>
              </a:solidFill>
              <a:effectLst/>
              <a:uLnTx/>
              <a:uFillTx/>
              <a:latin typeface="+mj-ea"/>
              <a:ea typeface="+mj-ea"/>
              <a:cs typeface="+mn-cs"/>
            </a:endParaRPr>
          </a:p>
        </p:txBody>
      </p:sp>
      <p:sp>
        <p:nvSpPr>
          <p:cNvPr id="142" name="テキスト ボックス 141"/>
          <p:cNvSpPr txBox="1"/>
          <p:nvPr/>
        </p:nvSpPr>
        <p:spPr>
          <a:xfrm>
            <a:off x="3276600" y="2312205"/>
            <a:ext cx="882736" cy="230832"/>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終業</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20</a:t>
            </a:r>
            <a:r>
              <a:rPr kumimoji="1" lang="ja-JP" altLang="en-US" sz="900" b="0" i="0" u="none" strike="noStrike" kern="1200" cap="none" spc="0" normalizeH="0" baseline="0" noProof="0" dirty="0" smtClean="0">
                <a:ln>
                  <a:noFill/>
                </a:ln>
                <a:solidFill>
                  <a:prstClr val="black"/>
                </a:solidFill>
                <a:effectLst/>
                <a:uLnTx/>
                <a:uFillTx/>
                <a:latin typeface="+mj-ea"/>
                <a:ea typeface="+mj-ea"/>
                <a:cs typeface="+mn-cs"/>
              </a:rPr>
              <a:t>：</a:t>
            </a:r>
            <a:r>
              <a:rPr kumimoji="1" lang="en-US" altLang="ja-JP" sz="900" b="0" i="0" u="none" strike="noStrike" kern="1200" cap="none" spc="0" normalizeH="0" baseline="0" noProof="0" dirty="0" smtClean="0">
                <a:ln>
                  <a:noFill/>
                </a:ln>
                <a:solidFill>
                  <a:prstClr val="black"/>
                </a:solidFill>
                <a:effectLst/>
                <a:uLnTx/>
                <a:uFillTx/>
                <a:latin typeface="+mj-ea"/>
                <a:ea typeface="+mj-ea"/>
                <a:cs typeface="+mn-cs"/>
              </a:rPr>
              <a:t>00</a:t>
            </a:r>
            <a:endParaRPr kumimoji="1" lang="ja-JP" altLang="en-US" sz="900" b="0" i="0" u="none" strike="noStrike" kern="1200" cap="none" spc="0" normalizeH="0" baseline="0" noProof="0" dirty="0">
              <a:ln>
                <a:noFill/>
              </a:ln>
              <a:solidFill>
                <a:prstClr val="black"/>
              </a:solidFill>
              <a:effectLst/>
              <a:uLnTx/>
              <a:uFillTx/>
              <a:latin typeface="+mj-ea"/>
              <a:ea typeface="+mj-ea"/>
              <a:cs typeface="+mn-cs"/>
            </a:endParaRPr>
          </a:p>
        </p:txBody>
      </p:sp>
      <p:cxnSp>
        <p:nvCxnSpPr>
          <p:cNvPr id="24" name="直線コネクタ 23"/>
          <p:cNvCxnSpPr/>
          <p:nvPr/>
        </p:nvCxnSpPr>
        <p:spPr>
          <a:xfrm>
            <a:off x="707762" y="1840523"/>
            <a:ext cx="0" cy="4627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3146266" y="3348350"/>
            <a:ext cx="0" cy="4627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1563507" y="1704590"/>
            <a:ext cx="432000" cy="46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p:nvPr/>
        </p:nvCxnSpPr>
        <p:spPr>
          <a:xfrm flipV="1">
            <a:off x="1862128" y="3242498"/>
            <a:ext cx="432000" cy="581"/>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flipH="1">
            <a:off x="712818" y="4094451"/>
            <a:ext cx="0" cy="46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3146266" y="5629408"/>
            <a:ext cx="0" cy="4632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直線矢印コネクタ 157"/>
          <p:cNvCxnSpPr/>
          <p:nvPr/>
        </p:nvCxnSpPr>
        <p:spPr>
          <a:xfrm flipV="1">
            <a:off x="1854000" y="5515617"/>
            <a:ext cx="432000" cy="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570976" y="1836048"/>
            <a:ext cx="471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V="1">
            <a:off x="693564" y="2310435"/>
            <a:ext cx="561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440039" y="2583514"/>
            <a:ext cx="586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454454" y="3045522"/>
            <a:ext cx="586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444166" y="3367995"/>
            <a:ext cx="27257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443466" y="3814707"/>
            <a:ext cx="27183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1" name="正方形/長方形 110"/>
          <p:cNvSpPr/>
          <p:nvPr/>
        </p:nvSpPr>
        <p:spPr>
          <a:xfrm>
            <a:off x="2313058" y="3137753"/>
            <a:ext cx="825722"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事業場到着</a:t>
            </a:r>
            <a:endParaRPr kumimoji="1" lang="en-US" altLang="ja-JP" sz="900" dirty="0" smtClean="0">
              <a:solidFill>
                <a:schemeClr val="tx1"/>
              </a:solidFill>
            </a:endParaRPr>
          </a:p>
          <a:p>
            <a:pPr algn="ctr"/>
            <a:r>
              <a:rPr kumimoji="1" lang="en-US" altLang="ja-JP" sz="900" dirty="0" smtClean="0">
                <a:solidFill>
                  <a:schemeClr val="tx1"/>
                </a:solidFill>
              </a:rPr>
              <a:t>18</a:t>
            </a:r>
            <a:r>
              <a:rPr kumimoji="1" lang="ja-JP" altLang="en-US" sz="900" dirty="0" smtClean="0">
                <a:solidFill>
                  <a:schemeClr val="tx1"/>
                </a:solidFill>
              </a:rPr>
              <a:t>：</a:t>
            </a:r>
            <a:r>
              <a:rPr kumimoji="1" lang="en-US" altLang="ja-JP" sz="900" dirty="0" smtClean="0">
                <a:solidFill>
                  <a:schemeClr val="tx1"/>
                </a:solidFill>
              </a:rPr>
              <a:t>00</a:t>
            </a:r>
            <a:endParaRPr kumimoji="1" lang="ja-JP" altLang="en-US" sz="900" dirty="0" smtClean="0">
              <a:solidFill>
                <a:schemeClr val="tx1"/>
              </a:solidFill>
            </a:endParaRPr>
          </a:p>
        </p:txBody>
      </p:sp>
      <p:cxnSp>
        <p:nvCxnSpPr>
          <p:cNvPr id="113" name="直線コネクタ 112"/>
          <p:cNvCxnSpPr/>
          <p:nvPr/>
        </p:nvCxnSpPr>
        <p:spPr>
          <a:xfrm>
            <a:off x="1556921" y="4094451"/>
            <a:ext cx="475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701731" y="4557554"/>
            <a:ext cx="561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454454" y="4853207"/>
            <a:ext cx="586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451710" y="5316175"/>
            <a:ext cx="586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440038" y="5605635"/>
            <a:ext cx="187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456102" y="6067951"/>
            <a:ext cx="2708237" cy="67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正方形/長方形 138"/>
          <p:cNvSpPr/>
          <p:nvPr/>
        </p:nvSpPr>
        <p:spPr>
          <a:xfrm>
            <a:off x="715064" y="3891424"/>
            <a:ext cx="832188"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事業場出発</a:t>
            </a:r>
            <a:endParaRPr kumimoji="1" lang="en-US" altLang="ja-JP" sz="900" dirty="0" smtClean="0">
              <a:solidFill>
                <a:schemeClr val="tx1"/>
              </a:solidFill>
            </a:endParaRPr>
          </a:p>
          <a:p>
            <a:pPr algn="ctr"/>
            <a:r>
              <a:rPr kumimoji="1" lang="en-US" altLang="ja-JP" sz="900" dirty="0" smtClean="0">
                <a:solidFill>
                  <a:schemeClr val="tx1"/>
                </a:solidFill>
              </a:rPr>
              <a:t>8</a:t>
            </a:r>
            <a:r>
              <a:rPr kumimoji="1" lang="ja-JP" altLang="en-US" sz="900" dirty="0" smtClean="0">
                <a:solidFill>
                  <a:schemeClr val="tx1"/>
                </a:solidFill>
              </a:rPr>
              <a:t>：</a:t>
            </a:r>
            <a:r>
              <a:rPr kumimoji="1" lang="en-US" altLang="ja-JP" sz="900" dirty="0" smtClean="0">
                <a:solidFill>
                  <a:schemeClr val="tx1"/>
                </a:solidFill>
              </a:rPr>
              <a:t>00</a:t>
            </a:r>
            <a:endParaRPr kumimoji="1" lang="ja-JP" altLang="en-US" sz="900" dirty="0" smtClean="0">
              <a:solidFill>
                <a:schemeClr val="tx1"/>
              </a:solidFill>
            </a:endParaRPr>
          </a:p>
        </p:txBody>
      </p:sp>
      <p:sp>
        <p:nvSpPr>
          <p:cNvPr id="162" name="正方形/長方形 161"/>
          <p:cNvSpPr/>
          <p:nvPr/>
        </p:nvSpPr>
        <p:spPr>
          <a:xfrm>
            <a:off x="2326901" y="5394175"/>
            <a:ext cx="812229" cy="324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事業場到着</a:t>
            </a:r>
            <a:endParaRPr kumimoji="1" lang="en-US" altLang="ja-JP" sz="900" dirty="0" smtClean="0">
              <a:solidFill>
                <a:schemeClr val="tx1"/>
              </a:solidFill>
            </a:endParaRPr>
          </a:p>
          <a:p>
            <a:pPr algn="ctr"/>
            <a:r>
              <a:rPr kumimoji="1" lang="en-US" altLang="ja-JP" sz="900" dirty="0" smtClean="0">
                <a:solidFill>
                  <a:schemeClr val="tx1"/>
                </a:solidFill>
              </a:rPr>
              <a:t>18</a:t>
            </a:r>
            <a:r>
              <a:rPr kumimoji="1" lang="ja-JP" altLang="en-US" sz="900" dirty="0" smtClean="0">
                <a:solidFill>
                  <a:schemeClr val="tx1"/>
                </a:solidFill>
              </a:rPr>
              <a:t>：</a:t>
            </a:r>
            <a:r>
              <a:rPr kumimoji="1" lang="en-US" altLang="ja-JP" sz="900" dirty="0" smtClean="0">
                <a:solidFill>
                  <a:schemeClr val="tx1"/>
                </a:solidFill>
              </a:rPr>
              <a:t>00</a:t>
            </a:r>
            <a:endParaRPr kumimoji="1" lang="ja-JP" altLang="en-US" sz="900" dirty="0" smtClean="0">
              <a:solidFill>
                <a:schemeClr val="tx1"/>
              </a:solidFill>
            </a:endParaRPr>
          </a:p>
        </p:txBody>
      </p:sp>
      <p:sp>
        <p:nvSpPr>
          <p:cNvPr id="191" name="正方形/長方形 190"/>
          <p:cNvSpPr/>
          <p:nvPr/>
        </p:nvSpPr>
        <p:spPr>
          <a:xfrm>
            <a:off x="-9696" y="913160"/>
            <a:ext cx="9764515" cy="64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tx1"/>
                </a:solidFill>
              </a:rPr>
              <a:t>【</a:t>
            </a:r>
            <a:r>
              <a:rPr kumimoji="1" lang="ja-JP" altLang="en-US" sz="1200" b="1" dirty="0" smtClean="0">
                <a:solidFill>
                  <a:schemeClr val="tx1"/>
                </a:solidFill>
              </a:rPr>
              <a:t>例</a:t>
            </a:r>
            <a:r>
              <a:rPr kumimoji="1" lang="en-US" altLang="ja-JP" sz="1200" b="1" dirty="0" smtClean="0">
                <a:solidFill>
                  <a:schemeClr val="tx1"/>
                </a:solidFill>
              </a:rPr>
              <a:t>】</a:t>
            </a:r>
            <a:r>
              <a:rPr kumimoji="1" lang="ja-JP" altLang="en-US" sz="1200" b="1" dirty="0" smtClean="0">
                <a:solidFill>
                  <a:schemeClr val="tx1"/>
                </a:solidFill>
              </a:rPr>
              <a:t>１日の拘束時間・休息期間の例外</a:t>
            </a:r>
            <a:r>
              <a:rPr kumimoji="1" lang="ja-JP" altLang="en-US" sz="1200" b="1" dirty="0" smtClean="0">
                <a:solidFill>
                  <a:srgbClr val="FF0000"/>
                </a:solidFill>
              </a:rPr>
              <a:t>（改正後）</a:t>
            </a:r>
            <a:endParaRPr kumimoji="1" lang="en-US" altLang="ja-JP" sz="1200" b="1" dirty="0" smtClean="0">
              <a:solidFill>
                <a:srgbClr val="FF0000"/>
              </a:solidFill>
            </a:endParaRPr>
          </a:p>
          <a:p>
            <a:r>
              <a:rPr kumimoji="1" lang="ja-JP" altLang="en-US" sz="1200" dirty="0" smtClean="0">
                <a:solidFill>
                  <a:schemeClr val="tx1"/>
                </a:solidFill>
              </a:rPr>
              <a:t>　１週間における運行がすべて長距離貨物運送であり、かつ、一の運行における休息期間が住所地以外の場所におけるものである場合は、</a:t>
            </a:r>
            <a:endParaRPr kumimoji="1" lang="en-US" altLang="ja-JP" sz="1200" dirty="0" smtClean="0">
              <a:solidFill>
                <a:schemeClr val="tx1"/>
              </a:solidFill>
            </a:endParaRPr>
          </a:p>
          <a:p>
            <a:r>
              <a:rPr kumimoji="1" lang="ja-JP" altLang="en-US" sz="1200" dirty="0" smtClean="0">
                <a:solidFill>
                  <a:schemeClr val="tx1"/>
                </a:solidFill>
              </a:rPr>
              <a:t>　</a:t>
            </a:r>
            <a:r>
              <a:rPr kumimoji="1" lang="ja-JP" altLang="en-US" sz="1200" u="sng" dirty="0" smtClean="0">
                <a:solidFill>
                  <a:schemeClr val="tx1"/>
                </a:solidFill>
              </a:rPr>
              <a:t>当該１週間について２回に限り</a:t>
            </a:r>
            <a:r>
              <a:rPr kumimoji="1" lang="ja-JP" altLang="en-US" sz="1200" dirty="0" smtClean="0">
                <a:solidFill>
                  <a:schemeClr val="tx1"/>
                </a:solidFill>
              </a:rPr>
              <a:t>、</a:t>
            </a:r>
            <a:r>
              <a:rPr kumimoji="1" lang="ja-JP" altLang="en-US" sz="1200" u="sng" dirty="0" smtClean="0">
                <a:solidFill>
                  <a:schemeClr val="tx1"/>
                </a:solidFill>
              </a:rPr>
              <a:t>最大拘束時間は</a:t>
            </a:r>
            <a:r>
              <a:rPr kumimoji="1" lang="en-US" altLang="ja-JP" sz="1200" u="sng" dirty="0" smtClean="0">
                <a:solidFill>
                  <a:schemeClr val="tx1"/>
                </a:solidFill>
              </a:rPr>
              <a:t>16</a:t>
            </a:r>
            <a:r>
              <a:rPr kumimoji="1" lang="ja-JP" altLang="en-US" sz="1200" u="sng" dirty="0" smtClean="0">
                <a:solidFill>
                  <a:schemeClr val="tx1"/>
                </a:solidFill>
              </a:rPr>
              <a:t>時間とし</a:t>
            </a:r>
            <a:r>
              <a:rPr kumimoji="1" lang="ja-JP" altLang="en-US" sz="1200" dirty="0" smtClean="0">
                <a:solidFill>
                  <a:schemeClr val="tx1"/>
                </a:solidFill>
              </a:rPr>
              <a:t>、</a:t>
            </a:r>
            <a:r>
              <a:rPr kumimoji="1" lang="ja-JP" altLang="en-US" sz="1200" u="sng" dirty="0" smtClean="0">
                <a:solidFill>
                  <a:schemeClr val="tx1"/>
                </a:solidFill>
              </a:rPr>
              <a:t>休息期間は継続８時間以上</a:t>
            </a:r>
            <a:r>
              <a:rPr kumimoji="1" lang="ja-JP" altLang="en-US" sz="1200" dirty="0" smtClean="0">
                <a:solidFill>
                  <a:schemeClr val="tx1"/>
                </a:solidFill>
              </a:rPr>
              <a:t>。</a:t>
            </a:r>
          </a:p>
        </p:txBody>
      </p:sp>
      <p:sp>
        <p:nvSpPr>
          <p:cNvPr id="204" name="テキスト ボックス 203"/>
          <p:cNvSpPr txBox="1"/>
          <p:nvPr/>
        </p:nvSpPr>
        <p:spPr>
          <a:xfrm>
            <a:off x="15799" y="4179424"/>
            <a:ext cx="625428" cy="31393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smtClean="0"/>
              <a:t>木曜</a:t>
            </a:r>
          </a:p>
        </p:txBody>
      </p:sp>
      <p:sp>
        <p:nvSpPr>
          <p:cNvPr id="89" name="正方形/長方形 88"/>
          <p:cNvSpPr/>
          <p:nvPr/>
        </p:nvSpPr>
        <p:spPr>
          <a:xfrm>
            <a:off x="707762" y="1632599"/>
            <a:ext cx="84916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事業場出発</a:t>
            </a:r>
            <a:endParaRPr kumimoji="1" lang="en-US" altLang="ja-JP" sz="900" dirty="0" smtClean="0">
              <a:solidFill>
                <a:schemeClr val="tx1"/>
              </a:solidFill>
            </a:endParaRPr>
          </a:p>
          <a:p>
            <a:pPr algn="ctr"/>
            <a:r>
              <a:rPr kumimoji="1" lang="en-US" altLang="ja-JP" sz="900" dirty="0" smtClean="0">
                <a:solidFill>
                  <a:schemeClr val="tx1"/>
                </a:solidFill>
              </a:rPr>
              <a:t>8</a:t>
            </a:r>
            <a:r>
              <a:rPr kumimoji="1" lang="ja-JP" altLang="en-US" sz="900" dirty="0" smtClean="0">
                <a:solidFill>
                  <a:schemeClr val="tx1"/>
                </a:solidFill>
              </a:rPr>
              <a:t>：</a:t>
            </a:r>
            <a:r>
              <a:rPr kumimoji="1" lang="en-US" altLang="ja-JP" sz="900" dirty="0" smtClean="0">
                <a:solidFill>
                  <a:schemeClr val="tx1"/>
                </a:solidFill>
              </a:rPr>
              <a:t>00</a:t>
            </a:r>
            <a:endParaRPr kumimoji="1" lang="ja-JP" altLang="en-US" sz="900" dirty="0" smtClean="0">
              <a:solidFill>
                <a:schemeClr val="tx1"/>
              </a:solidFill>
            </a:endParaRPr>
          </a:p>
        </p:txBody>
      </p:sp>
      <p:sp>
        <p:nvSpPr>
          <p:cNvPr id="17" name="正方形/長方形 16"/>
          <p:cNvSpPr/>
          <p:nvPr/>
        </p:nvSpPr>
        <p:spPr>
          <a:xfrm>
            <a:off x="8482389" y="1752600"/>
            <a:ext cx="540000" cy="259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04" name="正方形/長方形 103"/>
          <p:cNvSpPr/>
          <p:nvPr/>
        </p:nvSpPr>
        <p:spPr>
          <a:xfrm>
            <a:off x="7062379" y="2989023"/>
            <a:ext cx="540000" cy="25958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16" name="正方形/長方形 115"/>
          <p:cNvSpPr/>
          <p:nvPr/>
        </p:nvSpPr>
        <p:spPr>
          <a:xfrm>
            <a:off x="9070407" y="3475245"/>
            <a:ext cx="540000" cy="25958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3" name="正方形/長方形 2"/>
          <p:cNvSpPr/>
          <p:nvPr/>
        </p:nvSpPr>
        <p:spPr>
          <a:xfrm>
            <a:off x="6400800" y="1624360"/>
            <a:ext cx="3327796" cy="25666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cxnSp>
        <p:nvCxnSpPr>
          <p:cNvPr id="98" name="直線矢印コネクタ 97"/>
          <p:cNvCxnSpPr/>
          <p:nvPr/>
        </p:nvCxnSpPr>
        <p:spPr>
          <a:xfrm>
            <a:off x="1570976" y="3974580"/>
            <a:ext cx="432000" cy="46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684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テキスト ボックス 74"/>
          <p:cNvSpPr txBox="1"/>
          <p:nvPr/>
        </p:nvSpPr>
        <p:spPr>
          <a:xfrm>
            <a:off x="4817609" y="2398931"/>
            <a:ext cx="5051135" cy="2127087"/>
          </a:xfrm>
          <a:prstGeom prst="roundRect">
            <a:avLst>
              <a:gd name="adj" fmla="val 4065"/>
            </a:avLst>
          </a:prstGeom>
          <a:solidFill>
            <a:srgbClr val="FFFFCC"/>
          </a:solidFill>
          <a:ln w="28575">
            <a:solidFill>
              <a:srgbClr val="FF0000"/>
            </a:solidFill>
          </a:ln>
        </p:spPr>
        <p:txBody>
          <a:bodyPr wrap="square" rtlCol="0" anchor="t">
            <a:spAutoFit/>
          </a:bodyPr>
          <a:lstStyle/>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基本</a:t>
            </a:r>
            <a:endParaRPr kumimoji="1" lang="en-US" altLang="ja-JP" sz="1800" b="0"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endParaRPr kumimoji="1" lang="en-US" altLang="ja-JP" sz="1800" b="1" i="0" u="none" strike="noStrike" kern="1200" cap="none" spc="0" normalizeH="0" baseline="0" noProof="0" dirty="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endParaRPr kumimoji="1" lang="en-US" altLang="ja-JP" sz="1800" b="1"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endParaRPr kumimoji="1" lang="en-US" altLang="ja-JP" sz="1800" b="1" i="0" u="none" strike="noStrike" kern="1200" cap="none" spc="0" normalizeH="0" baseline="0" noProof="0" dirty="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endParaRPr kumimoji="1" lang="en-US" altLang="ja-JP" sz="1800" b="1"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endParaRPr kumimoji="1" lang="ja-JP" altLang="en-US" sz="1800" b="1" i="0" u="none" strike="noStrike" kern="1200" cap="none" spc="0" normalizeH="0" baseline="0" noProof="0" dirty="0" smtClean="0">
              <a:ln>
                <a:noFill/>
              </a:ln>
              <a:solidFill>
                <a:srgbClr val="FF0000"/>
              </a:solidFill>
              <a:effectLst/>
              <a:uLnTx/>
              <a:uFillTx/>
              <a:latin typeface="Segoe UI"/>
              <a:ea typeface="メイリオ"/>
              <a:cs typeface="+mn-cs"/>
            </a:endParaRPr>
          </a:p>
        </p:txBody>
      </p:sp>
      <p:sp>
        <p:nvSpPr>
          <p:cNvPr id="7" name="テキスト ボックス 6"/>
          <p:cNvSpPr txBox="1"/>
          <p:nvPr/>
        </p:nvSpPr>
        <p:spPr>
          <a:xfrm>
            <a:off x="-21000" y="205668"/>
            <a:ext cx="9906000" cy="424732"/>
          </a:xfrm>
          <a:prstGeom prst="rect">
            <a:avLst/>
          </a:prstGeom>
        </p:spPr>
        <p:txBody>
          <a:bodyPr vert="horz" lIns="95782" tIns="47891" rIns="95782" bIns="47891" rtlCol="0" anchor="ctr">
            <a:normAutofit lnSpcReduction="10000"/>
          </a:bodyPr>
          <a:lstStyle>
            <a:lvl1pPr algn="ctr" defTabSz="914400">
              <a:lnSpc>
                <a:spcPct val="90000"/>
              </a:lnSpc>
              <a:spcBef>
                <a:spcPct val="0"/>
              </a:spcBef>
              <a:buNone/>
              <a:defRPr kumimoji="1" sz="2400" b="1" spc="272">
                <a:solidFill>
                  <a:schemeClr val="lt1"/>
                </a:solidFill>
                <a:latin typeface="ＭＳ ゴシック" panose="020B0609070205080204" pitchFamily="49" charset="-128"/>
                <a:ea typeface="ＭＳ ゴシック" panose="020B0609070205080204" pitchFamily="49" charset="-128"/>
              </a:defRPr>
            </a:lvl1pPr>
          </a:lstStyle>
          <a:p>
            <a:r>
              <a:rPr lang="ja-JP" altLang="en-US" smtClean="0"/>
              <a:t>改正の</a:t>
            </a:r>
            <a:r>
              <a:rPr lang="ja-JP" altLang="en-US" dirty="0"/>
              <a:t>内容（休息期間の考え方）</a:t>
            </a:r>
          </a:p>
        </p:txBody>
      </p:sp>
      <p:sp>
        <p:nvSpPr>
          <p:cNvPr id="2" name="スライド番号プレースホルダー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rPr>
              <a:t>21</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
        <p:nvSpPr>
          <p:cNvPr id="9" name="テキスト ボックス 8"/>
          <p:cNvSpPr txBox="1"/>
          <p:nvPr/>
        </p:nvSpPr>
        <p:spPr>
          <a:xfrm>
            <a:off x="-1597749" y="3822389"/>
            <a:ext cx="1562030" cy="253916"/>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拘束時間</a:t>
            </a:r>
            <a:r>
              <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05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１５時間</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1597749" y="4224585"/>
            <a:ext cx="1409836" cy="253916"/>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休息期間</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９</a:t>
            </a:r>
            <a:r>
              <a:rPr kumimoji="1" lang="ja-JP" altLang="en-US" sz="105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時間</a:t>
            </a:r>
            <a:endPar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54" name="グループ化 53"/>
          <p:cNvGrpSpPr/>
          <p:nvPr/>
        </p:nvGrpSpPr>
        <p:grpSpPr>
          <a:xfrm>
            <a:off x="-1295400" y="4954976"/>
            <a:ext cx="500978" cy="410488"/>
            <a:chOff x="288369" y="3813229"/>
            <a:chExt cx="500978" cy="410488"/>
          </a:xfrm>
        </p:grpSpPr>
        <p:sp>
          <p:nvSpPr>
            <p:cNvPr id="13" name="テキスト ボックス 12"/>
            <p:cNvSpPr txBox="1"/>
            <p:nvPr/>
          </p:nvSpPr>
          <p:spPr>
            <a:xfrm>
              <a:off x="288369" y="3978317"/>
              <a:ext cx="470494" cy="230832"/>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テキスト ボックス 14"/>
            <p:cNvSpPr txBox="1"/>
            <p:nvPr/>
          </p:nvSpPr>
          <p:spPr>
            <a:xfrm>
              <a:off x="321347" y="3813229"/>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6" name="直線コネクタ 15"/>
            <p:cNvCxnSpPr/>
            <p:nvPr/>
          </p:nvCxnSpPr>
          <p:spPr>
            <a:xfrm flipH="1">
              <a:off x="320061" y="3899717"/>
              <a:ext cx="0" cy="324000"/>
            </a:xfrm>
            <a:prstGeom prst="line">
              <a:avLst/>
            </a:prstGeom>
            <a:noFill/>
            <a:ln w="12700" cap="flat" cmpd="sng" algn="ctr">
              <a:solidFill>
                <a:sysClr val="windowText" lastClr="000000"/>
              </a:solidFill>
              <a:prstDash val="solid"/>
            </a:ln>
            <a:effectLst/>
          </p:spPr>
        </p:cxnSp>
      </p:grpSp>
      <p:grpSp>
        <p:nvGrpSpPr>
          <p:cNvPr id="49" name="グループ化 48"/>
          <p:cNvGrpSpPr/>
          <p:nvPr/>
        </p:nvGrpSpPr>
        <p:grpSpPr>
          <a:xfrm>
            <a:off x="-1310083" y="6100967"/>
            <a:ext cx="493349" cy="538800"/>
            <a:chOff x="8432851" y="1590098"/>
            <a:chExt cx="493349" cy="538800"/>
          </a:xfrm>
        </p:grpSpPr>
        <p:sp>
          <p:nvSpPr>
            <p:cNvPr id="12" name="テキスト ボックス 11"/>
            <p:cNvSpPr txBox="1"/>
            <p:nvPr/>
          </p:nvSpPr>
          <p:spPr>
            <a:xfrm>
              <a:off x="8432851" y="1728831"/>
              <a:ext cx="439544" cy="230832"/>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3" name="グループ化 2"/>
            <p:cNvGrpSpPr/>
            <p:nvPr/>
          </p:nvGrpSpPr>
          <p:grpSpPr>
            <a:xfrm>
              <a:off x="8458200" y="1590098"/>
              <a:ext cx="468000" cy="538800"/>
              <a:chOff x="8458200" y="1590098"/>
              <a:chExt cx="468000" cy="538800"/>
            </a:xfrm>
          </p:grpSpPr>
          <p:cxnSp>
            <p:nvCxnSpPr>
              <p:cNvPr id="21" name="直線コネクタ 20"/>
              <p:cNvCxnSpPr/>
              <p:nvPr/>
            </p:nvCxnSpPr>
            <p:spPr>
              <a:xfrm flipH="1">
                <a:off x="8458200" y="1768898"/>
                <a:ext cx="0" cy="360000"/>
              </a:xfrm>
              <a:prstGeom prst="line">
                <a:avLst/>
              </a:prstGeom>
              <a:noFill/>
              <a:ln w="12700" cap="flat" cmpd="sng" algn="ctr">
                <a:solidFill>
                  <a:sysClr val="windowText" lastClr="000000"/>
                </a:solidFill>
                <a:prstDash val="solid"/>
              </a:ln>
              <a:effectLst/>
            </p:spPr>
          </p:cxnSp>
          <p:sp>
            <p:nvSpPr>
              <p:cNvPr id="22" name="テキスト ボックス 21"/>
              <p:cNvSpPr txBox="1"/>
              <p:nvPr/>
            </p:nvSpPr>
            <p:spPr>
              <a:xfrm>
                <a:off x="8458200" y="1590098"/>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sp>
        <p:nvSpPr>
          <p:cNvPr id="6" name="テキスト ボックス 5"/>
          <p:cNvSpPr txBox="1"/>
          <p:nvPr/>
        </p:nvSpPr>
        <p:spPr>
          <a:xfrm>
            <a:off x="85184" y="872810"/>
            <a:ext cx="1121495" cy="410882"/>
          </a:xfrm>
          <a:prstGeom prst="rect">
            <a:avLst/>
          </a:prstGeom>
          <a:solidFill>
            <a:schemeClr val="accent1"/>
          </a:solid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b="1" dirty="0">
                <a:solidFill>
                  <a:srgbClr val="FFFFFF"/>
                </a:solidFill>
                <a:latin typeface="Segoe UI"/>
                <a:ea typeface="メイリオ"/>
              </a:rPr>
              <a:t>現行</a:t>
            </a:r>
            <a:endParaRPr kumimoji="1" lang="ja-JP" altLang="en-US" b="1" i="0" u="none" strike="noStrike" kern="1200" cap="none" spc="0" normalizeH="0" baseline="0" noProof="0" dirty="0" smtClean="0">
              <a:ln>
                <a:noFill/>
              </a:ln>
              <a:solidFill>
                <a:srgbClr val="FFFFFF"/>
              </a:solidFill>
              <a:effectLst/>
              <a:uLnTx/>
              <a:uFillTx/>
              <a:latin typeface="Segoe UI"/>
              <a:ea typeface="メイリオ"/>
              <a:cs typeface="+mn-cs"/>
            </a:endParaRPr>
          </a:p>
        </p:txBody>
      </p:sp>
      <p:sp>
        <p:nvSpPr>
          <p:cNvPr id="46" name="テキスト ボックス 45"/>
          <p:cNvSpPr txBox="1"/>
          <p:nvPr/>
        </p:nvSpPr>
        <p:spPr>
          <a:xfrm>
            <a:off x="4792688" y="872810"/>
            <a:ext cx="1116662" cy="410882"/>
          </a:xfrm>
          <a:prstGeom prst="rect">
            <a:avLst/>
          </a:prstGeom>
          <a:solidFill>
            <a:srgbClr val="FF0000"/>
          </a:solid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b="1" i="0" u="none" strike="noStrike" kern="1200" cap="none" spc="0" normalizeH="0" baseline="0" noProof="0" dirty="0" smtClean="0">
                <a:ln>
                  <a:noFill/>
                </a:ln>
                <a:solidFill>
                  <a:srgbClr val="FFFFFF"/>
                </a:solidFill>
                <a:effectLst/>
                <a:uLnTx/>
                <a:uFillTx/>
                <a:latin typeface="Segoe UI"/>
                <a:ea typeface="メイリオ"/>
                <a:cs typeface="+mn-cs"/>
              </a:rPr>
              <a:t>改正後</a:t>
            </a:r>
          </a:p>
        </p:txBody>
      </p:sp>
      <p:sp>
        <p:nvSpPr>
          <p:cNvPr id="50" name="テキスト ボックス 49"/>
          <p:cNvSpPr txBox="1"/>
          <p:nvPr/>
        </p:nvSpPr>
        <p:spPr>
          <a:xfrm>
            <a:off x="458038" y="1251958"/>
            <a:ext cx="3231662" cy="387798"/>
          </a:xfrm>
          <a:prstGeom prst="rect">
            <a:avLst/>
          </a:prstGeom>
          <a:noFill/>
          <a:ln w="28575">
            <a:noFill/>
          </a:ln>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Segoe UI"/>
                <a:ea typeface="メイリオ"/>
                <a:cs typeface="+mn-cs"/>
              </a:rPr>
              <a:t>〇継続</a:t>
            </a:r>
            <a:r>
              <a:rPr kumimoji="1" lang="ja-JP" altLang="en-US" sz="1600" b="0" i="0" u="none" strike="noStrike" kern="1200" cap="none" spc="0" normalizeH="0" baseline="0" noProof="0" dirty="0">
                <a:ln>
                  <a:noFill/>
                </a:ln>
                <a:solidFill>
                  <a:srgbClr val="000000"/>
                </a:solidFill>
                <a:effectLst/>
                <a:uLnTx/>
                <a:uFillTx/>
                <a:latin typeface="Segoe UI"/>
                <a:ea typeface="メイリオ"/>
                <a:cs typeface="+mn-cs"/>
              </a:rPr>
              <a:t>８時間以上の休息期間</a:t>
            </a:r>
            <a:endParaRPr kumimoji="1" lang="ja-JP" altLang="en-US" sz="1600" b="0" i="0" u="none" strike="noStrike" kern="1200" cap="none" spc="0" normalizeH="0" baseline="0" noProof="0" dirty="0" smtClean="0">
              <a:ln>
                <a:noFill/>
              </a:ln>
              <a:solidFill>
                <a:srgbClr val="000000"/>
              </a:solidFill>
              <a:effectLst/>
              <a:uLnTx/>
              <a:uFillTx/>
              <a:latin typeface="Segoe UI"/>
              <a:ea typeface="メイリオ"/>
              <a:cs typeface="+mn-cs"/>
            </a:endParaRPr>
          </a:p>
        </p:txBody>
      </p:sp>
      <p:sp>
        <p:nvSpPr>
          <p:cNvPr id="51" name="テキスト ボックス 50"/>
          <p:cNvSpPr txBox="1"/>
          <p:nvPr/>
        </p:nvSpPr>
        <p:spPr>
          <a:xfrm>
            <a:off x="5318304" y="1287272"/>
            <a:ext cx="3810000" cy="1169551"/>
          </a:xfrm>
          <a:prstGeom prst="rect">
            <a:avLst/>
          </a:prstGeom>
          <a:noFill/>
          <a:ln w="28575">
            <a:noFill/>
          </a:ln>
        </p:spPr>
        <p:txBody>
          <a:bodyPr wrap="square" rtlCol="0" anchor="ctr">
            <a:spAutoFit/>
          </a:bodyPr>
          <a:lstStyle/>
          <a:p>
            <a:pPr marL="0" marR="0" lvl="0" indent="0" algn="l" defTabSz="457200" rtl="0" eaLnBrk="1" fontAlgn="auto" latinLnBrk="0" hangingPunct="1">
              <a:lnSpc>
                <a:spcPts val="1800"/>
              </a:lnSpc>
              <a:spcBef>
                <a:spcPts val="600"/>
              </a:spcBef>
              <a:spcAft>
                <a:spcPts val="0"/>
              </a:spcAft>
              <a:buClr>
                <a:srgbClr val="103185"/>
              </a:buClr>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Segoe UI"/>
                <a:ea typeface="メイリオ"/>
                <a:cs typeface="+mn-cs"/>
              </a:rPr>
              <a:t> 〇</a:t>
            </a:r>
            <a:r>
              <a:rPr kumimoji="1" lang="ja-JP" altLang="en-US" sz="1600" b="0" i="0" u="sng" strike="noStrike" kern="1200" cap="none" spc="0" normalizeH="0" baseline="0" noProof="0" dirty="0" smtClean="0">
                <a:ln>
                  <a:noFill/>
                </a:ln>
                <a:solidFill>
                  <a:srgbClr val="FF0000"/>
                </a:solidFill>
                <a:effectLst/>
                <a:uLnTx/>
                <a:uFillTx/>
                <a:latin typeface="Segoe UI"/>
                <a:ea typeface="メイリオ"/>
                <a:cs typeface="+mn-cs"/>
              </a:rPr>
              <a:t>継続</a:t>
            </a:r>
            <a:r>
              <a:rPr kumimoji="1" lang="en-US" altLang="ja-JP" sz="1600" b="0" i="0" u="sng" strike="noStrike" kern="1200" cap="none" spc="0" normalizeH="0" baseline="0" noProof="0" dirty="0" smtClean="0">
                <a:ln>
                  <a:noFill/>
                </a:ln>
                <a:solidFill>
                  <a:srgbClr val="FF0000"/>
                </a:solidFill>
                <a:effectLst/>
                <a:uLnTx/>
                <a:uFillTx/>
                <a:latin typeface="Segoe UI"/>
                <a:ea typeface="メイリオ"/>
                <a:cs typeface="+mn-cs"/>
              </a:rPr>
              <a:t>11</a:t>
            </a:r>
            <a:r>
              <a:rPr kumimoji="1" lang="ja-JP" altLang="en-US" sz="1600" b="0" i="0" u="sng" strike="noStrike" kern="1200" cap="none" spc="0" normalizeH="0" baseline="0" noProof="0" dirty="0" smtClean="0">
                <a:ln>
                  <a:noFill/>
                </a:ln>
                <a:solidFill>
                  <a:srgbClr val="FF0000"/>
                </a:solidFill>
                <a:effectLst/>
                <a:uLnTx/>
                <a:uFillTx/>
                <a:latin typeface="Segoe UI"/>
                <a:ea typeface="メイリオ"/>
                <a:cs typeface="+mn-cs"/>
              </a:rPr>
              <a:t>時間</a:t>
            </a:r>
            <a:r>
              <a:rPr kumimoji="1" lang="ja-JP" altLang="en-US" sz="1600" b="0" i="0" u="sng" strike="noStrike" kern="1200" cap="none" spc="0" normalizeH="0" baseline="0" noProof="0" dirty="0">
                <a:ln>
                  <a:noFill/>
                </a:ln>
                <a:solidFill>
                  <a:srgbClr val="FF0000"/>
                </a:solidFill>
                <a:effectLst/>
                <a:uLnTx/>
                <a:uFillTx/>
                <a:latin typeface="Segoe UI"/>
                <a:ea typeface="メイリオ"/>
                <a:cs typeface="+mn-cs"/>
              </a:rPr>
              <a:t>以上の休息期間</a:t>
            </a:r>
            <a:r>
              <a:rPr kumimoji="1" lang="ja-JP" altLang="en-US" sz="1600" b="0" i="0" u="sng" strike="noStrike" kern="1200" cap="none" spc="0" normalizeH="0" baseline="0" noProof="0" dirty="0" smtClean="0">
                <a:ln>
                  <a:noFill/>
                </a:ln>
                <a:solidFill>
                  <a:srgbClr val="FF0000"/>
                </a:solidFill>
                <a:effectLst/>
                <a:uLnTx/>
                <a:uFillTx/>
                <a:latin typeface="Segoe UI"/>
                <a:ea typeface="メイリオ"/>
                <a:cs typeface="+mn-cs"/>
              </a:rPr>
              <a:t>を</a:t>
            </a:r>
            <a:endParaRPr kumimoji="1" lang="en-US" altLang="ja-JP" sz="1600" b="0" i="0" u="sng"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ts val="1800"/>
              </a:lnSpc>
              <a:spcBef>
                <a:spcPts val="1200"/>
              </a:spcBef>
              <a:spcAft>
                <a:spcPts val="1200"/>
              </a:spcAft>
              <a:buClr>
                <a:srgbClr val="103185"/>
              </a:buClr>
              <a:buSzTx/>
              <a:buFontTx/>
              <a:buNone/>
              <a:tabLst/>
              <a:defRPr/>
            </a:pPr>
            <a:r>
              <a:rPr kumimoji="1" lang="ja-JP" altLang="en-US" sz="1600" b="0" i="0" u="none" strike="noStrike" kern="1200" cap="none" spc="0" normalizeH="0" baseline="0" noProof="0" dirty="0" smtClean="0">
                <a:ln>
                  <a:noFill/>
                </a:ln>
                <a:solidFill>
                  <a:srgbClr val="FF0000"/>
                </a:solidFill>
                <a:effectLst/>
                <a:uLnTx/>
                <a:uFillTx/>
                <a:latin typeface="Segoe UI"/>
                <a:ea typeface="メイリオ"/>
                <a:cs typeface="+mn-cs"/>
              </a:rPr>
              <a:t>    </a:t>
            </a:r>
            <a:r>
              <a:rPr kumimoji="1" lang="ja-JP" altLang="en-US" sz="1600" b="0" i="0" u="sng" strike="noStrike" kern="1200" cap="none" spc="0" normalizeH="0" baseline="0" noProof="0" dirty="0" smtClean="0">
                <a:ln>
                  <a:noFill/>
                </a:ln>
                <a:solidFill>
                  <a:srgbClr val="FF0000"/>
                </a:solidFill>
                <a:effectLst/>
                <a:uLnTx/>
                <a:uFillTx/>
                <a:latin typeface="Segoe UI"/>
                <a:ea typeface="メイリオ"/>
                <a:cs typeface="+mn-cs"/>
              </a:rPr>
              <a:t>与えるよう努めることを</a:t>
            </a:r>
            <a:endParaRPr kumimoji="1" lang="en-US" altLang="ja-JP" sz="1600" b="1" i="0" u="sng" strike="noStrike" kern="1200" cap="none" spc="0" normalizeH="0" baseline="0" noProof="0" dirty="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ts val="1800"/>
              </a:lnSpc>
              <a:spcBef>
                <a:spcPts val="600"/>
              </a:spcBef>
              <a:spcAft>
                <a:spcPts val="0"/>
              </a:spcAft>
              <a:buClr>
                <a:srgbClr val="103185"/>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Segoe UI"/>
                <a:ea typeface="メイリオ"/>
                <a:cs typeface="+mn-cs"/>
              </a:rPr>
              <a:t> </a:t>
            </a:r>
            <a:r>
              <a:rPr kumimoji="1" lang="ja-JP" altLang="en-US" sz="1600" b="0" i="0" u="none" strike="noStrike" kern="1200" cap="none" spc="0" normalizeH="0" baseline="0" noProof="0" dirty="0" smtClean="0">
                <a:ln>
                  <a:noFill/>
                </a:ln>
                <a:solidFill>
                  <a:srgbClr val="000000"/>
                </a:solidFill>
                <a:effectLst/>
                <a:uLnTx/>
                <a:uFillTx/>
                <a:latin typeface="Segoe UI"/>
                <a:ea typeface="メイリオ"/>
                <a:cs typeface="+mn-cs"/>
              </a:rPr>
              <a:t>〇継続</a:t>
            </a:r>
            <a:r>
              <a:rPr kumimoji="1" lang="ja-JP" altLang="en-US" sz="1600" b="0" i="0" u="none" strike="noStrike" kern="1200" cap="none" spc="0" normalizeH="0" baseline="0" noProof="0" dirty="0">
                <a:ln>
                  <a:noFill/>
                </a:ln>
                <a:solidFill>
                  <a:srgbClr val="000000"/>
                </a:solidFill>
                <a:effectLst/>
                <a:uLnTx/>
                <a:uFillTx/>
                <a:latin typeface="Segoe UI"/>
                <a:ea typeface="メイリオ"/>
                <a:cs typeface="+mn-cs"/>
              </a:rPr>
              <a:t>９時間</a:t>
            </a:r>
            <a:r>
              <a:rPr kumimoji="1" lang="ja-JP" altLang="en-US" sz="1600" b="0" i="0" u="none" strike="noStrike" kern="1200" cap="none" spc="0" normalizeH="0" baseline="0" noProof="0" dirty="0" smtClean="0">
                <a:ln>
                  <a:noFill/>
                </a:ln>
                <a:solidFill>
                  <a:srgbClr val="000000"/>
                </a:solidFill>
                <a:effectLst/>
                <a:uLnTx/>
                <a:uFillTx/>
                <a:latin typeface="Segoe UI"/>
                <a:ea typeface="メイリオ"/>
                <a:cs typeface="+mn-cs"/>
              </a:rPr>
              <a:t>を下回らない</a:t>
            </a:r>
          </a:p>
        </p:txBody>
      </p:sp>
      <p:grpSp>
        <p:nvGrpSpPr>
          <p:cNvPr id="61" name="グループ化 60"/>
          <p:cNvGrpSpPr/>
          <p:nvPr/>
        </p:nvGrpSpPr>
        <p:grpSpPr>
          <a:xfrm>
            <a:off x="-1275865" y="5548563"/>
            <a:ext cx="474512" cy="503072"/>
            <a:chOff x="314835" y="3780119"/>
            <a:chExt cx="474512" cy="443598"/>
          </a:xfrm>
        </p:grpSpPr>
        <p:sp>
          <p:nvSpPr>
            <p:cNvPr id="62" name="テキスト ボックス 61"/>
            <p:cNvSpPr txBox="1"/>
            <p:nvPr/>
          </p:nvSpPr>
          <p:spPr>
            <a:xfrm>
              <a:off x="314835" y="3910869"/>
              <a:ext cx="470494" cy="203543"/>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:00</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3" name="テキスト ボックス 62"/>
            <p:cNvSpPr txBox="1"/>
            <p:nvPr/>
          </p:nvSpPr>
          <p:spPr>
            <a:xfrm>
              <a:off x="321347" y="3780119"/>
              <a:ext cx="468000" cy="15872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終</a:t>
              </a: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64" name="直線コネクタ 63"/>
            <p:cNvCxnSpPr/>
            <p:nvPr/>
          </p:nvCxnSpPr>
          <p:spPr>
            <a:xfrm flipH="1">
              <a:off x="320061" y="3899717"/>
              <a:ext cx="0" cy="324000"/>
            </a:xfrm>
            <a:prstGeom prst="line">
              <a:avLst/>
            </a:prstGeom>
            <a:noFill/>
            <a:ln w="12700" cap="flat" cmpd="sng" algn="ctr">
              <a:solidFill>
                <a:sysClr val="windowText" lastClr="000000"/>
              </a:solidFill>
              <a:prstDash val="solid"/>
            </a:ln>
            <a:effectLst/>
          </p:spPr>
        </p:cxnSp>
      </p:grpSp>
      <p:pic>
        <p:nvPicPr>
          <p:cNvPr id="66" name="図 65"/>
          <p:cNvPicPr>
            <a:picLocks noChangeAspect="1"/>
          </p:cNvPicPr>
          <p:nvPr/>
        </p:nvPicPr>
        <p:blipFill>
          <a:blip r:embed="rId2"/>
          <a:stretch>
            <a:fillRect/>
          </a:stretch>
        </p:blipFill>
        <p:spPr>
          <a:xfrm>
            <a:off x="126878" y="2787966"/>
            <a:ext cx="4320000" cy="684654"/>
          </a:xfrm>
          <a:prstGeom prst="rect">
            <a:avLst/>
          </a:prstGeom>
        </p:spPr>
      </p:pic>
      <p:pic>
        <p:nvPicPr>
          <p:cNvPr id="67" name="図 66"/>
          <p:cNvPicPr>
            <a:picLocks noChangeAspect="1"/>
          </p:cNvPicPr>
          <p:nvPr/>
        </p:nvPicPr>
        <p:blipFill>
          <a:blip r:embed="rId3"/>
          <a:stretch>
            <a:fillRect/>
          </a:stretch>
        </p:blipFill>
        <p:spPr>
          <a:xfrm>
            <a:off x="5085511" y="2788620"/>
            <a:ext cx="4372814" cy="684000"/>
          </a:xfrm>
          <a:prstGeom prst="rect">
            <a:avLst/>
          </a:prstGeom>
        </p:spPr>
      </p:pic>
      <p:pic>
        <p:nvPicPr>
          <p:cNvPr id="70" name="図 69"/>
          <p:cNvPicPr>
            <a:picLocks noChangeAspect="1"/>
          </p:cNvPicPr>
          <p:nvPr/>
        </p:nvPicPr>
        <p:blipFill>
          <a:blip r:embed="rId4"/>
          <a:stretch>
            <a:fillRect/>
          </a:stretch>
        </p:blipFill>
        <p:spPr>
          <a:xfrm>
            <a:off x="5097106" y="3666775"/>
            <a:ext cx="4715178" cy="684000"/>
          </a:xfrm>
          <a:prstGeom prst="rect">
            <a:avLst/>
          </a:prstGeom>
        </p:spPr>
      </p:pic>
      <p:sp>
        <p:nvSpPr>
          <p:cNvPr id="74" name="テキスト ボックス 73"/>
          <p:cNvSpPr txBox="1"/>
          <p:nvPr/>
        </p:nvSpPr>
        <p:spPr>
          <a:xfrm>
            <a:off x="7924800" y="1557498"/>
            <a:ext cx="762000" cy="424732"/>
          </a:xfrm>
          <a:prstGeom prst="rect">
            <a:avLst/>
          </a:prstGeom>
          <a:noFill/>
          <a:ln w="28575">
            <a:solidFill>
              <a:srgbClr val="FF0000"/>
            </a:solidFill>
          </a:ln>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基本</a:t>
            </a:r>
          </a:p>
        </p:txBody>
      </p:sp>
      <p:sp>
        <p:nvSpPr>
          <p:cNvPr id="77" name="角丸四角形 76"/>
          <p:cNvSpPr/>
          <p:nvPr/>
        </p:nvSpPr>
        <p:spPr>
          <a:xfrm>
            <a:off x="510170" y="5171730"/>
            <a:ext cx="3493032" cy="1405498"/>
          </a:xfrm>
          <a:prstGeom prst="roundRect">
            <a:avLst>
              <a:gd name="adj" fmla="val 8708"/>
            </a:avLst>
          </a:prstGeom>
          <a:solidFill>
            <a:srgbClr val="CCFFCC">
              <a:alpha val="50196"/>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FF0000"/>
                </a:solidFill>
                <a:effectLst/>
                <a:uLnTx/>
                <a:uFillTx/>
                <a:latin typeface="Segoe UI"/>
                <a:ea typeface="メイリオ"/>
                <a:cs typeface="+mn-cs"/>
              </a:rPr>
              <a:t>※</a:t>
            </a: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「基本」である</a:t>
            </a:r>
            <a:r>
              <a:rPr kumimoji="1" lang="en-US" altLang="ja-JP" sz="1800" b="0" i="0" u="none" strike="noStrike" kern="1200" cap="none" spc="0" normalizeH="0" baseline="0" noProof="0" dirty="0" smtClean="0">
                <a:ln>
                  <a:noFill/>
                </a:ln>
                <a:solidFill>
                  <a:srgbClr val="FF0000"/>
                </a:solidFill>
                <a:effectLst/>
                <a:uLnTx/>
                <a:uFillTx/>
                <a:latin typeface="Segoe UI"/>
                <a:ea typeface="メイリオ"/>
                <a:cs typeface="+mn-cs"/>
              </a:rPr>
              <a:t>11</a:t>
            </a: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時間以上の</a:t>
            </a:r>
            <a:endParaRPr kumimoji="1" lang="en-US" altLang="ja-JP" sz="1800" b="0"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Segoe UI"/>
                <a:ea typeface="メイリオ"/>
                <a:cs typeface="+mn-cs"/>
              </a:rPr>
              <a:t>　</a:t>
            </a: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休息期間が確保されるよう、</a:t>
            </a:r>
            <a:endParaRPr kumimoji="1" lang="en-US" altLang="ja-JP" sz="1800" b="0"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Segoe UI"/>
                <a:ea typeface="メイリオ"/>
                <a:cs typeface="+mn-cs"/>
              </a:rPr>
              <a:t>　</a:t>
            </a: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労使の自主的な改善に向けた</a:t>
            </a:r>
            <a:endParaRPr kumimoji="1" lang="en-US" altLang="ja-JP" sz="1800" b="0"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Segoe UI"/>
                <a:ea typeface="メイリオ"/>
                <a:cs typeface="+mn-cs"/>
              </a:rPr>
              <a:t>　</a:t>
            </a: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努力が必要</a:t>
            </a:r>
            <a:r>
              <a:rPr kumimoji="1" lang="ja-JP" altLang="en-US" sz="1800" b="0" i="0" u="none" strike="noStrike" kern="1200" cap="none" spc="0" normalizeH="0" baseline="0" noProof="0" smtClean="0">
                <a:ln>
                  <a:noFill/>
                </a:ln>
                <a:solidFill>
                  <a:srgbClr val="FF0000"/>
                </a:solidFill>
                <a:effectLst/>
                <a:uLnTx/>
                <a:uFillTx/>
                <a:latin typeface="Segoe UI"/>
                <a:ea typeface="メイリオ"/>
                <a:cs typeface="+mn-cs"/>
              </a:rPr>
              <a:t>とされる</a:t>
            </a:r>
            <a:r>
              <a:rPr kumimoji="1" lang="ja-JP" altLang="en-US" sz="1800" b="0" i="0" u="none" strike="noStrike" kern="1200" cap="none" spc="0" normalizeH="0" baseline="0" noProof="0" dirty="0" smtClean="0">
                <a:ln>
                  <a:noFill/>
                </a:ln>
                <a:solidFill>
                  <a:srgbClr val="FF0000"/>
                </a:solidFill>
                <a:effectLst/>
                <a:uLnTx/>
                <a:uFillTx/>
                <a:latin typeface="Segoe UI"/>
                <a:ea typeface="メイリオ"/>
                <a:cs typeface="+mn-cs"/>
              </a:rPr>
              <a:t>。</a:t>
            </a:r>
          </a:p>
        </p:txBody>
      </p:sp>
      <p:sp>
        <p:nvSpPr>
          <p:cNvPr id="78" name="上矢印 77"/>
          <p:cNvSpPr/>
          <p:nvPr/>
        </p:nvSpPr>
        <p:spPr>
          <a:xfrm>
            <a:off x="5508804" y="4692401"/>
            <a:ext cx="3429000" cy="698125"/>
          </a:xfrm>
          <a:prstGeom prst="upArrow">
            <a:avLst>
              <a:gd name="adj1" fmla="val 55989"/>
              <a:gd name="adj2" fmla="val 54298"/>
            </a:avLst>
          </a:prstGeom>
          <a:solidFill>
            <a:srgbClr val="CC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srgbClr val="FF0000"/>
                </a:solidFill>
                <a:effectLst/>
                <a:uLnTx/>
                <a:uFillTx/>
                <a:latin typeface="Segoe UI"/>
                <a:ea typeface="メイリオ"/>
                <a:cs typeface="+mn-cs"/>
              </a:rPr>
              <a:t>※</a:t>
            </a:r>
            <a:r>
              <a:rPr kumimoji="1" lang="ja-JP" altLang="en-US" sz="1050" b="0" i="0" u="none" strike="noStrike" kern="1200" cap="none" spc="0" normalizeH="0" baseline="0" noProof="0" dirty="0" smtClean="0">
                <a:ln>
                  <a:noFill/>
                </a:ln>
                <a:solidFill>
                  <a:srgbClr val="FF0000"/>
                </a:solidFill>
                <a:effectLst/>
                <a:uLnTx/>
                <a:uFillTx/>
                <a:latin typeface="Segoe UI"/>
                <a:ea typeface="メイリオ"/>
                <a:cs typeface="+mn-cs"/>
              </a:rPr>
              <a:t>上記のような勤務</a:t>
            </a:r>
            <a:endParaRPr kumimoji="1" lang="en-US" altLang="ja-JP" sz="1050" b="0"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Segoe UI"/>
                <a:ea typeface="メイリオ"/>
                <a:cs typeface="+mn-cs"/>
              </a:rPr>
              <a:t>　</a:t>
            </a:r>
            <a:r>
              <a:rPr kumimoji="1" lang="ja-JP" altLang="en-US" sz="1050" b="0" i="0" u="none" strike="noStrike" kern="1200" cap="none" spc="0" normalizeH="0" baseline="0" noProof="0" dirty="0" smtClean="0">
                <a:ln>
                  <a:noFill/>
                </a:ln>
                <a:solidFill>
                  <a:srgbClr val="FF0000"/>
                </a:solidFill>
                <a:effectLst/>
                <a:uLnTx/>
                <a:uFillTx/>
                <a:latin typeface="Segoe UI"/>
                <a:ea typeface="メイリオ"/>
                <a:cs typeface="+mn-cs"/>
              </a:rPr>
              <a:t>になるよう自主的</a:t>
            </a:r>
            <a:endParaRPr kumimoji="1" lang="en-US" altLang="ja-JP" sz="1050" b="0" i="0" u="none" strike="noStrike" kern="1200" cap="none" spc="0" normalizeH="0" baseline="0" noProof="0" dirty="0" smtClean="0">
              <a:ln>
                <a:noFill/>
              </a:ln>
              <a:solidFill>
                <a:srgbClr val="FF0000"/>
              </a:solidFill>
              <a:effectLst/>
              <a:uLnTx/>
              <a:uFillTx/>
              <a:latin typeface="Segoe UI"/>
              <a:ea typeface="メイリオ"/>
              <a:cs typeface="+mn-cs"/>
            </a:endParaRPr>
          </a:p>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Segoe UI"/>
                <a:ea typeface="メイリオ"/>
                <a:cs typeface="+mn-cs"/>
              </a:rPr>
              <a:t>　</a:t>
            </a:r>
            <a:r>
              <a:rPr kumimoji="1" lang="ja-JP" altLang="en-US" sz="1050" b="0" i="0" u="none" strike="noStrike" kern="1200" cap="none" spc="0" normalizeH="0" baseline="0" noProof="0" dirty="0" smtClean="0">
                <a:ln>
                  <a:noFill/>
                </a:ln>
                <a:solidFill>
                  <a:srgbClr val="FF0000"/>
                </a:solidFill>
                <a:effectLst/>
                <a:uLnTx/>
                <a:uFillTx/>
                <a:latin typeface="Segoe UI"/>
                <a:ea typeface="メイリオ"/>
                <a:cs typeface="+mn-cs"/>
              </a:rPr>
              <a:t> 改善の努力が必要</a:t>
            </a:r>
          </a:p>
        </p:txBody>
      </p:sp>
      <p:sp>
        <p:nvSpPr>
          <p:cNvPr id="79" name="テキスト ボックス 78"/>
          <p:cNvSpPr txBox="1"/>
          <p:nvPr/>
        </p:nvSpPr>
        <p:spPr>
          <a:xfrm>
            <a:off x="10630" y="2299110"/>
            <a:ext cx="3493025" cy="276999"/>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例</a:t>
            </a:r>
            <a:r>
              <a:rPr kumimoji="1" lang="en-US" altLang="ja-JP" sz="1200" b="1"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82" name="右矢印 81"/>
          <p:cNvSpPr/>
          <p:nvPr/>
        </p:nvSpPr>
        <p:spPr>
          <a:xfrm>
            <a:off x="4469635" y="3159554"/>
            <a:ext cx="612000" cy="2880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sp>
        <p:nvSpPr>
          <p:cNvPr id="83" name="右矢印 82"/>
          <p:cNvSpPr/>
          <p:nvPr/>
        </p:nvSpPr>
        <p:spPr>
          <a:xfrm>
            <a:off x="4501183" y="4031917"/>
            <a:ext cx="612000" cy="2880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sp>
        <p:nvSpPr>
          <p:cNvPr id="84" name="右矢印 83"/>
          <p:cNvSpPr/>
          <p:nvPr/>
        </p:nvSpPr>
        <p:spPr>
          <a:xfrm>
            <a:off x="4555183" y="5602607"/>
            <a:ext cx="504000" cy="2880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sp>
        <p:nvSpPr>
          <p:cNvPr id="85" name="正方形/長方形 84"/>
          <p:cNvSpPr/>
          <p:nvPr/>
        </p:nvSpPr>
        <p:spPr>
          <a:xfrm>
            <a:off x="4501000" y="4149523"/>
            <a:ext cx="157172" cy="16692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grpSp>
        <p:nvGrpSpPr>
          <p:cNvPr id="5" name="グループ化 4"/>
          <p:cNvGrpSpPr/>
          <p:nvPr/>
        </p:nvGrpSpPr>
        <p:grpSpPr>
          <a:xfrm>
            <a:off x="126878" y="3661673"/>
            <a:ext cx="4320000" cy="684000"/>
            <a:chOff x="96686" y="4101496"/>
            <a:chExt cx="4320000" cy="699104"/>
          </a:xfrm>
        </p:grpSpPr>
        <p:pic>
          <p:nvPicPr>
            <p:cNvPr id="68" name="図 67"/>
            <p:cNvPicPr>
              <a:picLocks noChangeAspect="1"/>
            </p:cNvPicPr>
            <p:nvPr/>
          </p:nvPicPr>
          <p:blipFill>
            <a:blip r:embed="rId5"/>
            <a:stretch>
              <a:fillRect/>
            </a:stretch>
          </p:blipFill>
          <p:spPr>
            <a:xfrm>
              <a:off x="96686" y="4101496"/>
              <a:ext cx="4320000" cy="699104"/>
            </a:xfrm>
            <a:prstGeom prst="rect">
              <a:avLst/>
            </a:prstGeom>
          </p:spPr>
        </p:pic>
        <p:sp>
          <p:nvSpPr>
            <p:cNvPr id="4" name="テキスト ボックス 3"/>
            <p:cNvSpPr txBox="1"/>
            <p:nvPr/>
          </p:nvSpPr>
          <p:spPr>
            <a:xfrm>
              <a:off x="3924712" y="4323727"/>
              <a:ext cx="288000" cy="108000"/>
            </a:xfrm>
            <a:prstGeom prst="rect">
              <a:avLst/>
            </a:prstGeom>
            <a:solidFill>
              <a:schemeClr val="bg1"/>
            </a:solidFill>
          </p:spPr>
          <p:txBody>
            <a:bodyPr wrap="none" rtlCol="0" anchor="ctr">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9:00</a:t>
              </a:r>
              <a:endParaRPr kumimoji="1" lang="ja-JP" altLang="en-US" sz="8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grpSp>
      <p:pic>
        <p:nvPicPr>
          <p:cNvPr id="41" name="図 40"/>
          <p:cNvPicPr>
            <a:picLocks noChangeAspect="1"/>
          </p:cNvPicPr>
          <p:nvPr/>
        </p:nvPicPr>
        <p:blipFill>
          <a:blip r:embed="rId6"/>
          <a:stretch>
            <a:fillRect/>
          </a:stretch>
        </p:blipFill>
        <p:spPr>
          <a:xfrm>
            <a:off x="5097106" y="5525128"/>
            <a:ext cx="4320000" cy="684889"/>
          </a:xfrm>
          <a:prstGeom prst="rect">
            <a:avLst/>
          </a:prstGeom>
        </p:spPr>
      </p:pic>
    </p:spTree>
    <p:extLst>
      <p:ext uri="{BB962C8B-B14F-4D97-AF65-F5344CB8AC3E}">
        <p14:creationId xmlns:p14="http://schemas.microsoft.com/office/powerpoint/2010/main" val="4073452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794083"/>
          </a:xfrm>
        </p:spPr>
        <p:txBody>
          <a:bodyPr vert="horz" lIns="95782" tIns="47891" rIns="95782" bIns="47891" rtlCol="0" anchor="ctr">
            <a:normAutofit/>
          </a:bodyPr>
          <a:lstStyle/>
          <a:p>
            <a:pPr algn="ctr"/>
            <a:r>
              <a:rPr lang="ja-JP" altLang="en-US" sz="2400" dirty="0">
                <a:latin typeface="ＭＳ ゴシック" panose="020B0609070205080204" pitchFamily="49" charset="-128"/>
                <a:ea typeface="ＭＳ ゴシック" panose="020B0609070205080204" pitchFamily="49" charset="-128"/>
              </a:rPr>
              <a:t>運転時間、連続運転時間</a:t>
            </a:r>
          </a:p>
        </p:txBody>
      </p:sp>
      <p:sp>
        <p:nvSpPr>
          <p:cNvPr id="15" name="正方形/長方形 14">
            <a:extLst>
              <a:ext uri="{FF2B5EF4-FFF2-40B4-BE49-F238E27FC236}">
                <a16:creationId xmlns:a16="http://schemas.microsoft.com/office/drawing/2014/main" id="{A889522F-FA51-F14C-BAA2-ADEAB79DDF80}"/>
              </a:ext>
            </a:extLst>
          </p:cNvPr>
          <p:cNvSpPr/>
          <p:nvPr/>
        </p:nvSpPr>
        <p:spPr>
          <a:xfrm>
            <a:off x="5046361" y="1299582"/>
            <a:ext cx="4680000" cy="5508000"/>
          </a:xfrm>
          <a:prstGeom prst="rect">
            <a:avLst/>
          </a:prstGeom>
          <a:solidFill>
            <a:srgbClr val="FCE8EB"/>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7" name="角丸四角形 16">
            <a:extLst>
              <a:ext uri="{FF2B5EF4-FFF2-40B4-BE49-F238E27FC236}">
                <a16:creationId xmlns:a16="http://schemas.microsoft.com/office/drawing/2014/main" id="{053B0485-00BC-3E4F-B797-35CB015D43DD}"/>
              </a:ext>
            </a:extLst>
          </p:cNvPr>
          <p:cNvSpPr/>
          <p:nvPr/>
        </p:nvSpPr>
        <p:spPr>
          <a:xfrm>
            <a:off x="5053623" y="1060262"/>
            <a:ext cx="1223352" cy="252000"/>
          </a:xfrm>
          <a:prstGeom prst="roundRect">
            <a:avLst>
              <a:gd name="adj" fmla="val 0"/>
            </a:avLst>
          </a:prstGeom>
          <a:solidFill>
            <a:schemeClr val="accent2"/>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dirty="0" smtClean="0">
                <a:ln>
                  <a:noFill/>
                </a:ln>
                <a:solidFill>
                  <a:srgbClr val="FFFFFF"/>
                </a:solidFill>
                <a:effectLst/>
                <a:uLnTx/>
                <a:uFillTx/>
                <a:latin typeface="メイリオ"/>
                <a:ea typeface="メイリオ"/>
                <a:cs typeface="Noto Sans CJK JP DemiLight" charset="-128"/>
              </a:rPr>
              <a:t>改正後</a:t>
            </a:r>
            <a:endParaRPr kumimoji="0" lang="ja-JP" altLang="en-US" sz="14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11" name="正方形/長方形 10">
            <a:extLst>
              <a:ext uri="{FF2B5EF4-FFF2-40B4-BE49-F238E27FC236}">
                <a16:creationId xmlns:a16="http://schemas.microsoft.com/office/drawing/2014/main" id="{A889522F-FA51-F14C-BAA2-ADEAB79DDF80}"/>
              </a:ext>
            </a:extLst>
          </p:cNvPr>
          <p:cNvSpPr/>
          <p:nvPr/>
        </p:nvSpPr>
        <p:spPr>
          <a:xfrm>
            <a:off x="110614" y="1314937"/>
            <a:ext cx="4680000" cy="5508000"/>
          </a:xfrm>
          <a:prstGeom prst="rect">
            <a:avLst/>
          </a:prstGeom>
          <a:solidFill>
            <a:srgbClr val="E7ECF9"/>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角丸四角形 11">
            <a:extLst>
              <a:ext uri="{FF2B5EF4-FFF2-40B4-BE49-F238E27FC236}">
                <a16:creationId xmlns:a16="http://schemas.microsoft.com/office/drawing/2014/main" id="{053B0485-00BC-3E4F-B797-35CB015D43DD}"/>
              </a:ext>
            </a:extLst>
          </p:cNvPr>
          <p:cNvSpPr/>
          <p:nvPr/>
        </p:nvSpPr>
        <p:spPr>
          <a:xfrm>
            <a:off x="117876" y="1060262"/>
            <a:ext cx="948924" cy="252000"/>
          </a:xfrm>
          <a:prstGeom prst="roundRect">
            <a:avLst>
              <a:gd name="adj" fmla="val 0"/>
            </a:avLst>
          </a:prstGeom>
          <a:solidFill>
            <a:schemeClr val="accent1"/>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lang="ja-JP" altLang="en-US" sz="1400" b="1" spc="239" dirty="0">
                <a:solidFill>
                  <a:srgbClr val="FFFFFF"/>
                </a:solidFill>
                <a:latin typeface="メイリオ"/>
                <a:ea typeface="メイリオ"/>
                <a:cs typeface="Noto Sans CJK JP DemiLight" charset="-128"/>
              </a:rPr>
              <a:t>現行</a:t>
            </a:r>
            <a:endParaRPr kumimoji="0" lang="ja-JP" altLang="en-US" sz="14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4" name="スライド番号プレースホルダー 3"/>
          <p:cNvSpPr>
            <a:spLocks noGrp="1"/>
          </p:cNvSpPr>
          <p:nvPr>
            <p:ph type="sldNum" sz="quarter" idx="4"/>
          </p:nvPr>
        </p:nvSpPr>
        <p:spPr>
          <a:xfrm>
            <a:off x="9117161" y="6567120"/>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rPr>
              <a:t>22</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
        <p:nvSpPr>
          <p:cNvPr id="8" name="テキスト ボックス 7"/>
          <p:cNvSpPr txBox="1"/>
          <p:nvPr/>
        </p:nvSpPr>
        <p:spPr>
          <a:xfrm>
            <a:off x="178614" y="1351854"/>
            <a:ext cx="4784413" cy="3733330"/>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運転時間</a:t>
            </a:r>
            <a:r>
              <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運転</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時間は、</a:t>
            </a:r>
            <a:r>
              <a:rPr kumimoji="0" lang="ja-JP" altLang="en-US" sz="1400" b="0" i="0"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２日を平均し１日当たり９時間、</a:t>
            </a:r>
            <a:r>
              <a:rPr kumimoji="0" lang="ja-JP" altLang="en-US" sz="1400" b="0" i="0"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２週　　　</a:t>
            </a:r>
            <a:endParaRPr kumimoji="0" lang="en-US" altLang="ja-JP" sz="1400" b="0" i="0"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間</a:t>
            </a:r>
            <a:r>
              <a:rPr kumimoji="0" lang="ja-JP" altLang="en-US" sz="1400" b="0" i="0"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を平均し１週間当たり４４時間を超えない</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もの</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と</a:t>
            </a: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する。</a:t>
            </a: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連続運転時間</a:t>
            </a:r>
            <a:r>
              <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連続</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運転時間（１回が</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連続１０分</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以上で</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en-US" altLang="ja-JP" sz="1400" dirty="0">
                <a:solidFill>
                  <a:prstClr val="black"/>
                </a:solidFill>
                <a:latin typeface="游ゴシック" panose="020B0400000000000000" pitchFamily="50" charset="-128"/>
                <a:ea typeface="游ゴシック" panose="020B0400000000000000" pitchFamily="50" charset="-128"/>
              </a:rPr>
              <a:t> </a:t>
            </a:r>
            <a:r>
              <a:rPr kumimoji="0" lang="en-US" altLang="ja-JP" sz="1400" dirty="0" smtClean="0">
                <a:solidFill>
                  <a:prstClr val="black"/>
                </a:solidFill>
                <a:latin typeface="游ゴシック" panose="020B0400000000000000" pitchFamily="50" charset="-128"/>
                <a:ea typeface="游ゴシック" panose="020B0400000000000000"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かつ</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合計が３０分</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以上の運転の中断をする</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ことなく</a:t>
            </a: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連続して運転</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する時間</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をいう</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４時間</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超えないものとする</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endPar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endParaRPr kumimoji="0"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p:cNvSpPr txBox="1"/>
          <p:nvPr/>
        </p:nvSpPr>
        <p:spPr>
          <a:xfrm>
            <a:off x="5046361" y="1351854"/>
            <a:ext cx="4801908" cy="5793894"/>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運転時間</a:t>
            </a:r>
            <a:r>
              <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現行どおり</a:t>
            </a: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en-US" altLang="ja-JP"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a:t>
            </a: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連続運転時間</a:t>
            </a:r>
            <a:r>
              <a:rPr kumimoji="0" lang="en-US" altLang="ja-JP"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　連続</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運転</a:t>
            </a: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時間</a:t>
            </a:r>
            <a:r>
              <a:rPr kumimoji="0" lang="en-US" altLang="ja-JP"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a:t>
            </a: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１回</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が</a:t>
            </a:r>
            <a:r>
              <a:rPr kumimoji="0" lang="ja-JP" altLang="en-US" sz="1400" b="0" i="0" u="sng"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概ね</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連続１０分</a:t>
            </a: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以上</a:t>
            </a:r>
            <a:r>
              <a:rPr kumimoji="0" lang="ja-JP" altLang="en-US" sz="11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a:t>
            </a:r>
            <a:r>
              <a:rPr kumimoji="0" lang="en-US" altLang="ja-JP" sz="11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a:t>
            </a:r>
            <a:r>
              <a:rPr kumimoji="0" lang="ja-JP" altLang="en-US" sz="11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a:t>
            </a: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で、</a:t>
            </a:r>
            <a:endParaRPr kumimoji="0" lang="en-US" altLang="ja-JP"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noProof="0" dirty="0" smtClean="0">
                <a:ln>
                  <a:noFill/>
                </a:ln>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かつ、合計</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が３０分</a:t>
            </a: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以上の運転の</a:t>
            </a:r>
            <a:r>
              <a:rPr kumimoji="0" lang="ja-JP" altLang="en-US" sz="1400" b="0" i="0"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rPr>
              <a:t>中断をすることなく</a:t>
            </a:r>
            <a:endParaRPr kumimoji="0" lang="en-US" altLang="ja-JP" sz="1400" b="0" i="0"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en-US" altLang="ja-JP" sz="1400" dirty="0">
                <a:latin typeface="游ゴシック" panose="020B0400000000000000" pitchFamily="50" charset="-128"/>
                <a:ea typeface="游ゴシック" panose="020B0400000000000000" pitchFamily="50" charset="-128"/>
              </a:rPr>
              <a:t> </a:t>
            </a:r>
            <a:r>
              <a:rPr kumimoji="0" lang="en-US" altLang="ja-JP" sz="1400" dirty="0" smtClean="0">
                <a:latin typeface="游ゴシック" panose="020B0400000000000000" pitchFamily="50" charset="-128"/>
                <a:ea typeface="游ゴシック" panose="020B0400000000000000" pitchFamily="50" charset="-128"/>
              </a:rPr>
              <a:t>     </a:t>
            </a:r>
            <a:r>
              <a:rPr kumimoji="0" lang="ja-JP" altLang="en-US" sz="1400" b="0" i="0"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rPr>
              <a:t>連続して運転する時間をいう。以下同じ。</a:t>
            </a:r>
            <a:r>
              <a:rPr kumimoji="0" lang="en-US" altLang="ja-JP" sz="1400" b="0" i="0"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rPr>
              <a:t>)</a:t>
            </a:r>
            <a:r>
              <a:rPr kumimoji="0" lang="ja-JP" altLang="en-US" sz="1400" b="0" i="0"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rPr>
              <a:t>は、</a:t>
            </a:r>
            <a:endParaRPr kumimoji="0" lang="en-US" altLang="ja-JP" sz="1400" b="0" i="0"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rPr>
              <a:t>　</a:t>
            </a:r>
            <a:r>
              <a:rPr kumimoji="0" lang="ja-JP" altLang="en-US" sz="1400" b="0" i="0" strike="noStrike" kern="1200" cap="none" spc="0" normalizeH="0" noProof="0" dirty="0" smtClean="0">
                <a:ln>
                  <a:noFill/>
                </a:ln>
                <a:effectLst/>
                <a:uLnTx/>
                <a:uFillTx/>
                <a:latin typeface="游ゴシック" panose="020B0400000000000000" pitchFamily="50" charset="-128"/>
                <a:ea typeface="游ゴシック" panose="020B0400000000000000" pitchFamily="50" charset="-128"/>
              </a:rPr>
              <a:t>  </a:t>
            </a:r>
            <a:r>
              <a:rPr kumimoji="0" lang="ja-JP" altLang="en-US" sz="1400" b="0" i="0"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rPr>
              <a:t>４時間</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を</a:t>
            </a: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超えないもの</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と</a:t>
            </a: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する。</a:t>
            </a:r>
            <a:r>
              <a:rPr kumimoji="0" lang="ja-JP" altLang="en-US" sz="1400" b="0" i="0" u="sng"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当該運転の中断は、原</a:t>
            </a:r>
            <a:endParaRPr kumimoji="0" lang="en-US" altLang="ja-JP" sz="1400" b="0" i="0" u="sng"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　  </a:t>
            </a:r>
            <a:r>
              <a:rPr kumimoji="0" lang="ja-JP" altLang="en-US" sz="1400" b="0" i="0" u="sng"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則休憩</a:t>
            </a: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とする。</a:t>
            </a:r>
            <a:endParaRPr kumimoji="0" lang="en-US" altLang="ja-JP"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1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noProof="0" dirty="0" smtClean="0">
                <a:ln>
                  <a:noFill/>
                </a:ln>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a:t>
            </a:r>
            <a:r>
              <a:rPr kumimoji="0" lang="en-US" altLang="ja-JP" sz="11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a:t>
            </a:r>
            <a:r>
              <a:rPr kumimoji="0" lang="ja-JP" altLang="en-US" sz="11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rPr>
              <a:t>）通達において、「概ね連続１０分以上」とは、</a:t>
            </a:r>
            <a:endParaRPr kumimoji="0" lang="en-US" altLang="ja-JP" sz="11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1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rPr>
              <a:t>　　　　 例えば、１０分未満の運転の中断が３回以上連続しないこと等</a:t>
            </a:r>
            <a:endParaRPr kumimoji="0" lang="en-US" altLang="ja-JP" sz="11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1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rPr>
              <a:t>　　　　 を示すこととする。</a:t>
            </a:r>
            <a:endParaRPr kumimoji="0" lang="en-US" altLang="ja-JP" sz="11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　ただし、</a:t>
            </a:r>
            <a:r>
              <a:rPr kumimoji="0" lang="ja-JP" altLang="en-US" sz="1400" b="0" i="0" u="sng"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サービスエリア、パーキングエリア等に</a:t>
            </a:r>
            <a:endParaRPr kumimoji="0" lang="en-US" altLang="ja-JP" sz="1400" b="0" i="0" u="sng"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a:t>
            </a:r>
            <a:r>
              <a:rPr kumimoji="0" lang="en-US" altLang="ja-JP"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     </a:t>
            </a:r>
            <a:r>
              <a:rPr kumimoji="0" lang="ja-JP" altLang="en-US" sz="1400" b="0" i="0" u="sng"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駐車又は停車できないことにより、やむを得ず連続</a:t>
            </a:r>
            <a:endParaRPr kumimoji="0" lang="en-US" altLang="ja-JP" sz="1400" b="0" i="0" u="sng"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　</a:t>
            </a:r>
            <a:r>
              <a:rPr kumimoji="0" lang="ja-JP" altLang="en-US" sz="1400" b="0" i="0" strike="noStrike" kern="1200" cap="none" spc="0" normalizeH="0" noProof="0" dirty="0" smtClean="0">
                <a:ln>
                  <a:noFill/>
                </a:ln>
                <a:effectLst/>
                <a:uLnTx/>
                <a:uFillTx/>
                <a:latin typeface="游ゴシック" panose="020B0400000000000000" pitchFamily="50" charset="-128"/>
                <a:ea typeface="游ゴシック" panose="020B0400000000000000" pitchFamily="50" charset="-128"/>
                <a:cs typeface="+mn-cs"/>
              </a:rPr>
              <a:t>  </a:t>
            </a:r>
            <a:r>
              <a:rPr kumimoji="0" lang="ja-JP" altLang="en-US" sz="1400" b="0" i="0" u="sng"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運転時間が４時間を超える場合には、３０分まで延</a:t>
            </a:r>
            <a:endParaRPr kumimoji="0" lang="en-US" altLang="ja-JP" sz="1400" b="0" i="0" u="sng"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　</a:t>
            </a:r>
            <a:r>
              <a:rPr kumimoji="0" lang="ja-JP" altLang="en-US" sz="1400" b="0" i="0" strike="noStrike" kern="1200" cap="none" spc="0" normalizeH="0" noProof="0" dirty="0" smtClean="0">
                <a:ln>
                  <a:noFill/>
                </a:ln>
                <a:effectLst/>
                <a:uLnTx/>
                <a:uFillTx/>
                <a:latin typeface="游ゴシック" panose="020B0400000000000000" pitchFamily="50" charset="-128"/>
                <a:ea typeface="游ゴシック" panose="020B0400000000000000" pitchFamily="50" charset="-128"/>
                <a:cs typeface="+mn-cs"/>
              </a:rPr>
              <a:t>  </a:t>
            </a:r>
            <a:r>
              <a:rPr kumimoji="0" lang="ja-JP" altLang="en-US" sz="1400" b="0" i="0" u="sng" strike="noStrike" kern="1200" cap="none" spc="0" normalizeH="0" baseline="0" noProof="0" dirty="0" err="1" smtClean="0">
                <a:ln>
                  <a:noFill/>
                </a:ln>
                <a:effectLst/>
                <a:uLnTx/>
                <a:uFillTx/>
                <a:latin typeface="游ゴシック" panose="020B0400000000000000" pitchFamily="50" charset="-128"/>
                <a:ea typeface="游ゴシック" panose="020B0400000000000000" pitchFamily="50" charset="-128"/>
                <a:cs typeface="+mn-cs"/>
              </a:rPr>
              <a:t>長する</a:t>
            </a:r>
            <a:r>
              <a:rPr kumimoji="0" lang="ja-JP" altLang="en-US" sz="1400" b="0" i="0" u="sng"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ことができる</a:t>
            </a: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ものとする。</a:t>
            </a:r>
            <a:endParaRPr kumimoji="0" lang="en-US" altLang="ja-JP"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a:t>
            </a:r>
            <a:endPar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10" name="テキスト ボックス 9"/>
          <p:cNvSpPr txBox="1"/>
          <p:nvPr/>
        </p:nvSpPr>
        <p:spPr>
          <a:xfrm>
            <a:off x="4981640" y="3101423"/>
            <a:ext cx="902811" cy="336823"/>
          </a:xfrm>
          <a:prstGeom prst="rect">
            <a:avLst/>
          </a:prstGeom>
          <a:noFill/>
        </p:spPr>
        <p:txBody>
          <a:bodyPr wrap="none" rtlCol="0">
            <a:spAutoFit/>
          </a:bodyPr>
          <a:lstStyle/>
          <a:p>
            <a:pPr algn="l">
              <a:lnSpc>
                <a:spcPct val="120000"/>
              </a:lnSpc>
              <a:spcAft>
                <a:spcPts val="600"/>
              </a:spcAft>
              <a:buClr>
                <a:schemeClr val="tx2"/>
              </a:buClr>
            </a:pPr>
            <a:r>
              <a:rPr kumimoji="1" lang="en-US" altLang="ja-JP" sz="1400" b="1" dirty="0" smtClean="0">
                <a:latin typeface="游ゴシック" panose="020B0400000000000000" pitchFamily="50" charset="-128"/>
                <a:ea typeface="游ゴシック" panose="020B0400000000000000" pitchFamily="50" charset="-128"/>
              </a:rPr>
              <a:t>【</a:t>
            </a:r>
            <a:r>
              <a:rPr kumimoji="1" lang="ja-JP" altLang="en-US" sz="1400" b="1" dirty="0" smtClean="0">
                <a:latin typeface="游ゴシック" panose="020B0400000000000000" pitchFamily="50" charset="-128"/>
                <a:ea typeface="游ゴシック" panose="020B0400000000000000" pitchFamily="50" charset="-128"/>
              </a:rPr>
              <a:t>原則</a:t>
            </a:r>
            <a:r>
              <a:rPr kumimoji="1" lang="en-US" altLang="ja-JP" sz="1400" b="1" dirty="0" smtClean="0">
                <a:latin typeface="游ゴシック" panose="020B0400000000000000" pitchFamily="50" charset="-128"/>
                <a:ea typeface="游ゴシック" panose="020B0400000000000000" pitchFamily="50" charset="-128"/>
              </a:rPr>
              <a:t>】</a:t>
            </a:r>
            <a:endParaRPr kumimoji="1" lang="ja-JP" altLang="en-US" sz="1400" b="1" dirty="0" smtClean="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5002189" y="5424676"/>
            <a:ext cx="902811" cy="350865"/>
          </a:xfrm>
          <a:prstGeom prst="rect">
            <a:avLst/>
          </a:prstGeom>
          <a:noFill/>
        </p:spPr>
        <p:txBody>
          <a:bodyPr wrap="none" rtlCol="0">
            <a:spAutoFit/>
          </a:bodyPr>
          <a:lstStyle/>
          <a:p>
            <a:pPr algn="l">
              <a:lnSpc>
                <a:spcPct val="120000"/>
              </a:lnSpc>
              <a:spcAft>
                <a:spcPts val="600"/>
              </a:spcAft>
              <a:buClr>
                <a:schemeClr val="tx2"/>
              </a:buClr>
            </a:pPr>
            <a:r>
              <a:rPr kumimoji="1" lang="en-US" altLang="ja-JP" sz="1400" b="1" dirty="0" smtClean="0">
                <a:latin typeface="游ゴシック" panose="020B0400000000000000" pitchFamily="50" charset="-128"/>
                <a:ea typeface="游ゴシック" panose="020B0400000000000000" pitchFamily="50" charset="-128"/>
              </a:rPr>
              <a:t>【</a:t>
            </a:r>
            <a:r>
              <a:rPr kumimoji="1" lang="ja-JP" altLang="en-US" sz="1400" b="1" dirty="0" smtClean="0">
                <a:latin typeface="游ゴシック" panose="020B0400000000000000" pitchFamily="50" charset="-128"/>
                <a:ea typeface="游ゴシック" panose="020B0400000000000000" pitchFamily="50" charset="-128"/>
              </a:rPr>
              <a:t>例外</a:t>
            </a:r>
            <a:r>
              <a:rPr kumimoji="1" lang="en-US" altLang="ja-JP" sz="1400" b="1" dirty="0" smtClean="0">
                <a:latin typeface="游ゴシック" panose="020B0400000000000000" pitchFamily="50" charset="-128"/>
                <a:ea typeface="游ゴシック" panose="020B0400000000000000" pitchFamily="50" charset="-128"/>
              </a:rPr>
              <a:t>】</a:t>
            </a:r>
            <a:endParaRPr kumimoji="1" lang="ja-JP" altLang="en-US" sz="1400" b="1"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13673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a:xfrm>
            <a:off x="4495" y="1981200"/>
            <a:ext cx="9897010" cy="1904457"/>
          </a:xfrm>
        </p:spPr>
        <p:txBody>
          <a:bodyPr/>
          <a:lstStyle/>
          <a:p>
            <a:pPr algn="ctr">
              <a:lnSpc>
                <a:spcPct val="150000"/>
              </a:lnSpc>
            </a:pPr>
            <a:r>
              <a:rPr kumimoji="1" lang="ja-JP" altLang="en-US" sz="2800" dirty="0" smtClean="0">
                <a:latin typeface="ＭＳ Ｐゴシック" panose="020B0600070205080204" pitchFamily="50" charset="-128"/>
                <a:ea typeface="ＭＳ Ｐゴシック" panose="020B0600070205080204" pitchFamily="50" charset="-128"/>
              </a:rPr>
              <a:t>自動車運転者の労働時間等の改善のための基準</a:t>
            </a:r>
            <a:r>
              <a:rPr kumimoji="1" lang="en-US" altLang="ja-JP" sz="2800" dirty="0" smtClean="0">
                <a:latin typeface="ＭＳ Ｐゴシック" panose="020B0600070205080204" pitchFamily="50" charset="-128"/>
                <a:ea typeface="ＭＳ Ｐゴシック" panose="020B0600070205080204" pitchFamily="50" charset="-128"/>
              </a:rPr>
              <a:t/>
            </a:r>
            <a:br>
              <a:rPr kumimoji="1" lang="en-US" altLang="ja-JP" sz="2800" dirty="0" smtClean="0">
                <a:latin typeface="ＭＳ Ｐゴシック" panose="020B0600070205080204" pitchFamily="50" charset="-128"/>
                <a:ea typeface="ＭＳ Ｐゴシック" panose="020B0600070205080204" pitchFamily="50" charset="-128"/>
              </a:rPr>
            </a:br>
            <a:r>
              <a:rPr kumimoji="1" lang="ja-JP" altLang="en-US" sz="2800" dirty="0" smtClean="0">
                <a:latin typeface="ＭＳ Ｐゴシック" panose="020B0600070205080204" pitchFamily="50" charset="-128"/>
                <a:ea typeface="ＭＳ Ｐゴシック" panose="020B0600070205080204" pitchFamily="50" charset="-128"/>
              </a:rPr>
              <a:t>（改善基準告示）の改正内容（トラック）について</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7"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5620281" y="5806840"/>
            <a:ext cx="3913874" cy="400110"/>
          </a:xfrm>
        </p:spPr>
        <p:txBody>
          <a:bodyPr/>
          <a:lstStyle/>
          <a:p>
            <a:r>
              <a:rPr lang="ja-JP" altLang="en-US" sz="2000" dirty="0" smtClean="0">
                <a:latin typeface="ＭＳ Ｐゴシック" panose="020B0600070205080204" pitchFamily="50" charset="-128"/>
                <a:ea typeface="ＭＳ Ｐゴシック" panose="020B0600070205080204" pitchFamily="50" charset="-128"/>
              </a:rPr>
              <a:t> 　　　　　　　●●労働基準監督署</a:t>
            </a:r>
            <a:endParaRPr lang="ja-JP" altLang="en-US" sz="2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42235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p:cNvGrpSpPr/>
          <p:nvPr/>
        </p:nvGrpSpPr>
        <p:grpSpPr>
          <a:xfrm>
            <a:off x="6581188" y="5664126"/>
            <a:ext cx="473325" cy="472730"/>
            <a:chOff x="6581188" y="5725305"/>
            <a:chExt cx="473325" cy="472730"/>
          </a:xfrm>
        </p:grpSpPr>
        <p:sp>
          <p:nvSpPr>
            <p:cNvPr id="194" name="正方形/長方形 193"/>
            <p:cNvSpPr/>
            <p:nvPr/>
          </p:nvSpPr>
          <p:spPr>
            <a:xfrm>
              <a:off x="6582864" y="5725305"/>
              <a:ext cx="112881" cy="2452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05" name="正方形/長方形 204"/>
            <p:cNvSpPr/>
            <p:nvPr/>
          </p:nvSpPr>
          <p:spPr>
            <a:xfrm>
              <a:off x="6581188" y="5947973"/>
              <a:ext cx="264733" cy="93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06" name="下矢印 205"/>
            <p:cNvSpPr/>
            <p:nvPr/>
          </p:nvSpPr>
          <p:spPr>
            <a:xfrm>
              <a:off x="6751520" y="5947973"/>
              <a:ext cx="302993" cy="250062"/>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grpSp>
      <p:sp>
        <p:nvSpPr>
          <p:cNvPr id="3" name="スライド番号プレースホルダー 2"/>
          <p:cNvSpPr>
            <a:spLocks noGrp="1"/>
          </p:cNvSpPr>
          <p:nvPr>
            <p:ph type="sldNum" sz="quarter" idx="4"/>
          </p:nvPr>
        </p:nvSpPr>
        <p:spPr>
          <a:xfrm>
            <a:off x="9144000" y="6606760"/>
            <a:ext cx="630513" cy="278421"/>
          </a:xfrm>
        </p:spPr>
        <p:txBody>
          <a:bodyPr/>
          <a:lstStyle/>
          <a:p>
            <a:r>
              <a:rPr lang="en-US" altLang="ja-JP" dirty="0" smtClean="0"/>
              <a:t>23</a:t>
            </a:r>
            <a:endParaRPr lang="en-US" dirty="0"/>
          </a:p>
        </p:txBody>
      </p:sp>
      <p:sp>
        <p:nvSpPr>
          <p:cNvPr id="5" name="タイトル 4"/>
          <p:cNvSpPr txBox="1">
            <a:spLocks noGrp="1"/>
          </p:cNvSpPr>
          <p:nvPr>
            <p:ph type="title"/>
          </p:nvPr>
        </p:nvSpPr>
        <p:spPr>
          <a:xfrm>
            <a:off x="0" y="0"/>
            <a:ext cx="9906000" cy="794083"/>
          </a:xfrm>
          <a:prstGeom prst="rect">
            <a:avLst/>
          </a:prstGeom>
        </p:spPr>
        <p:txBody>
          <a:bodyPr vert="horz" lIns="95782" tIns="47891" rIns="95782" bIns="47891" rtlCol="0" anchor="ctr">
            <a:normAutofit/>
          </a:bodyPr>
          <a:lstStyle/>
          <a:p>
            <a:pPr algn="ctr"/>
            <a:r>
              <a:rPr lang="ja-JP" altLang="en-US" sz="2400" dirty="0">
                <a:latin typeface="ＭＳ ゴシック" panose="020B0609070205080204" pitchFamily="49" charset="-128"/>
                <a:ea typeface="ＭＳ ゴシック" panose="020B0609070205080204" pitchFamily="49" charset="-128"/>
              </a:rPr>
              <a:t>改正</a:t>
            </a:r>
            <a:r>
              <a:rPr lang="ja-JP" altLang="en-US" sz="2400" dirty="0" smtClean="0">
                <a:latin typeface="ＭＳ ゴシック" panose="020B0609070205080204" pitchFamily="49" charset="-128"/>
                <a:ea typeface="ＭＳ ゴシック" panose="020B0609070205080204" pitchFamily="49" charset="-128"/>
              </a:rPr>
              <a:t>の</a:t>
            </a:r>
            <a:r>
              <a:rPr lang="ja-JP" altLang="en-US" sz="2400" dirty="0">
                <a:latin typeface="ＭＳ ゴシック" panose="020B0609070205080204" pitchFamily="49" charset="-128"/>
                <a:ea typeface="ＭＳ ゴシック" panose="020B0609070205080204" pitchFamily="49" charset="-128"/>
              </a:rPr>
              <a:t>内容（連続運転時間）</a:t>
            </a:r>
          </a:p>
        </p:txBody>
      </p:sp>
      <p:sp>
        <p:nvSpPr>
          <p:cNvPr id="6" name="テキスト ボックス 5"/>
          <p:cNvSpPr txBox="1"/>
          <p:nvPr/>
        </p:nvSpPr>
        <p:spPr>
          <a:xfrm>
            <a:off x="-38064" y="838200"/>
            <a:ext cx="3200400" cy="276999"/>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例</a:t>
            </a:r>
            <a:r>
              <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連続運転時間の原則</a:t>
            </a:r>
            <a:r>
              <a:rPr kumimoji="1" lang="ja-JP" altLang="en-US" sz="12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a:t>
            </a:r>
            <a:r>
              <a:rPr kumimoji="1" lang="ja-JP" altLang="en-US" sz="1200" b="1" dirty="0">
                <a:solidFill>
                  <a:srgbClr val="FF0000"/>
                </a:solidFill>
                <a:latin typeface="メイリオ" panose="020B0604030504040204" pitchFamily="50" charset="-128"/>
                <a:ea typeface="メイリオ" panose="020B0604030504040204" pitchFamily="50" charset="-128"/>
              </a:rPr>
              <a:t>改正</a:t>
            </a:r>
            <a:r>
              <a:rPr kumimoji="1" lang="ja-JP" altLang="en-US" sz="12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後）</a:t>
            </a:r>
            <a:endPar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591751" y="1265717"/>
            <a:ext cx="6164485" cy="457200"/>
            <a:chOff x="574057" y="1189112"/>
            <a:chExt cx="6182180" cy="457200"/>
          </a:xfrm>
        </p:grpSpPr>
        <p:sp>
          <p:nvSpPr>
            <p:cNvPr id="11" name="正方形/長方形 10"/>
            <p:cNvSpPr/>
            <p:nvPr/>
          </p:nvSpPr>
          <p:spPr>
            <a:xfrm>
              <a:off x="574057" y="1189112"/>
              <a:ext cx="5334609" cy="457200"/>
            </a:xfrm>
            <a:prstGeom prst="rect">
              <a:avLst/>
            </a:prstGeom>
            <a:solidFill>
              <a:srgbClr val="FFFFCC"/>
            </a:solid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ysClr val="windowText" lastClr="000000"/>
                  </a:solidFill>
                </a:rPr>
                <a:t>運転時間</a:t>
              </a:r>
            </a:p>
          </p:txBody>
        </p:sp>
        <p:sp>
          <p:nvSpPr>
            <p:cNvPr id="12" name="正方形/長方形 11"/>
            <p:cNvSpPr/>
            <p:nvPr/>
          </p:nvSpPr>
          <p:spPr>
            <a:xfrm>
              <a:off x="5889100" y="1189112"/>
              <a:ext cx="867137" cy="457200"/>
            </a:xfrm>
            <a:prstGeom prst="rect">
              <a:avLst/>
            </a:prstGeom>
            <a:solidFill>
              <a:srgbClr val="FBE5D6"/>
            </a:solid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中断</a:t>
              </a:r>
            </a:p>
          </p:txBody>
        </p:sp>
      </p:grpSp>
      <p:sp>
        <p:nvSpPr>
          <p:cNvPr id="87" name="正方形/長方形 86"/>
          <p:cNvSpPr/>
          <p:nvPr/>
        </p:nvSpPr>
        <p:spPr>
          <a:xfrm>
            <a:off x="1262131" y="2549422"/>
            <a:ext cx="838200" cy="3048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ysClr val="windowText" lastClr="000000"/>
                </a:solidFill>
              </a:rPr>
              <a:t>運転時間</a:t>
            </a:r>
          </a:p>
        </p:txBody>
      </p:sp>
      <p:sp>
        <p:nvSpPr>
          <p:cNvPr id="88" name="正方形/長方形 87"/>
          <p:cNvSpPr/>
          <p:nvPr/>
        </p:nvSpPr>
        <p:spPr>
          <a:xfrm>
            <a:off x="3318252" y="2540400"/>
            <a:ext cx="838200" cy="28722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ysClr val="windowText" lastClr="000000"/>
                </a:solidFill>
              </a:rPr>
              <a:t>運転時間</a:t>
            </a:r>
          </a:p>
        </p:txBody>
      </p:sp>
      <p:sp>
        <p:nvSpPr>
          <p:cNvPr id="89" name="正方形/長方形 88"/>
          <p:cNvSpPr/>
          <p:nvPr/>
        </p:nvSpPr>
        <p:spPr>
          <a:xfrm>
            <a:off x="5087903" y="2540864"/>
            <a:ext cx="838200" cy="3048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ysClr val="windowText" lastClr="000000"/>
                </a:solidFill>
              </a:rPr>
              <a:t>運転時間</a:t>
            </a:r>
          </a:p>
        </p:txBody>
      </p:sp>
      <p:sp>
        <p:nvSpPr>
          <p:cNvPr id="99" name="正方形/長方形 98"/>
          <p:cNvSpPr/>
          <p:nvPr/>
        </p:nvSpPr>
        <p:spPr>
          <a:xfrm>
            <a:off x="4257553" y="2172701"/>
            <a:ext cx="665574" cy="35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ysClr val="windowText" lastClr="000000"/>
                </a:solidFill>
              </a:rPr>
              <a:t>概ね</a:t>
            </a:r>
            <a:endParaRPr kumimoji="1" lang="en-US" altLang="ja-JP" sz="800" dirty="0" smtClean="0">
              <a:solidFill>
                <a:sysClr val="windowText" lastClr="000000"/>
              </a:solidFill>
            </a:endParaRPr>
          </a:p>
          <a:p>
            <a:pPr algn="ctr"/>
            <a:r>
              <a:rPr kumimoji="1" lang="en-US" altLang="ja-JP" sz="800" dirty="0" smtClean="0">
                <a:solidFill>
                  <a:sysClr val="windowText" lastClr="000000"/>
                </a:solidFill>
              </a:rPr>
              <a:t>10</a:t>
            </a:r>
            <a:r>
              <a:rPr kumimoji="1" lang="ja-JP" altLang="en-US" sz="800" dirty="0" smtClean="0">
                <a:solidFill>
                  <a:sysClr val="windowText" lastClr="000000"/>
                </a:solidFill>
              </a:rPr>
              <a:t>分以上</a:t>
            </a:r>
          </a:p>
        </p:txBody>
      </p:sp>
      <p:cxnSp>
        <p:nvCxnSpPr>
          <p:cNvPr id="104" name="直線コネクタ 103"/>
          <p:cNvCxnSpPr>
            <a:stCxn id="99" idx="2"/>
            <a:endCxn id="99" idx="2"/>
          </p:cNvCxnSpPr>
          <p:nvPr/>
        </p:nvCxnSpPr>
        <p:spPr>
          <a:xfrm>
            <a:off x="4590340" y="25245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59" name="テキスト ボックス 158"/>
          <p:cNvSpPr txBox="1"/>
          <p:nvPr/>
        </p:nvSpPr>
        <p:spPr>
          <a:xfrm>
            <a:off x="-38064" y="4891821"/>
            <a:ext cx="3200400" cy="276999"/>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rgbClr val="000000"/>
                </a:solidFill>
                <a:effectLst/>
                <a:uLnTx/>
                <a:uFillTx/>
                <a:latin typeface="+mn-ea"/>
                <a:cs typeface="+mn-cs"/>
              </a:rPr>
              <a:t>【</a:t>
            </a:r>
            <a:r>
              <a:rPr kumimoji="1" lang="ja-JP" altLang="en-US" sz="1200" b="1" i="0" u="none" strike="noStrike" kern="1200" cap="none" spc="0" normalizeH="0" baseline="0" noProof="0" dirty="0" smtClean="0">
                <a:ln>
                  <a:noFill/>
                </a:ln>
                <a:solidFill>
                  <a:srgbClr val="000000"/>
                </a:solidFill>
                <a:effectLst/>
                <a:uLnTx/>
                <a:uFillTx/>
                <a:latin typeface="+mn-ea"/>
                <a:cs typeface="+mn-cs"/>
              </a:rPr>
              <a:t>例</a:t>
            </a:r>
            <a:r>
              <a:rPr kumimoji="1" lang="en-US" altLang="ja-JP" sz="1200" b="1" i="0" u="none" strike="noStrike" kern="1200" cap="none" spc="0" normalizeH="0" baseline="0" noProof="0" dirty="0" smtClean="0">
                <a:ln>
                  <a:noFill/>
                </a:ln>
                <a:solidFill>
                  <a:srgbClr val="000000"/>
                </a:solidFill>
                <a:effectLst/>
                <a:uLnTx/>
                <a:uFillTx/>
                <a:latin typeface="+mn-ea"/>
                <a:cs typeface="+mn-cs"/>
              </a:rPr>
              <a:t>】</a:t>
            </a:r>
            <a:r>
              <a:rPr kumimoji="1" lang="ja-JP" altLang="en-US" sz="1200" b="1" i="0" u="none" strike="noStrike" kern="1200" cap="none" spc="0" normalizeH="0" baseline="0" noProof="0" dirty="0" smtClean="0">
                <a:ln>
                  <a:noFill/>
                </a:ln>
                <a:solidFill>
                  <a:srgbClr val="000000"/>
                </a:solidFill>
                <a:effectLst/>
                <a:uLnTx/>
                <a:uFillTx/>
                <a:latin typeface="+mn-ea"/>
                <a:cs typeface="+mn-cs"/>
              </a:rPr>
              <a:t>　連続運転時間の例外</a:t>
            </a:r>
            <a:r>
              <a:rPr kumimoji="1" lang="ja-JP" altLang="en-US" sz="1200" b="1" i="0" u="none" strike="noStrike" kern="1200" cap="none" spc="0" normalizeH="0" baseline="0" noProof="0" dirty="0" smtClean="0">
                <a:ln>
                  <a:noFill/>
                </a:ln>
                <a:solidFill>
                  <a:srgbClr val="FF0000"/>
                </a:solidFill>
                <a:effectLst/>
                <a:uLnTx/>
                <a:uFillTx/>
                <a:latin typeface="+mn-ea"/>
                <a:cs typeface="+mn-cs"/>
              </a:rPr>
              <a:t>（</a:t>
            </a:r>
            <a:r>
              <a:rPr kumimoji="1" lang="ja-JP" altLang="en-US" sz="1200" b="1" dirty="0">
                <a:solidFill>
                  <a:srgbClr val="FF0000"/>
                </a:solidFill>
                <a:latin typeface="+mn-ea"/>
              </a:rPr>
              <a:t>改正</a:t>
            </a:r>
            <a:r>
              <a:rPr kumimoji="1" lang="ja-JP" altLang="en-US" sz="1200" b="1" i="0" u="none" strike="noStrike" kern="1200" cap="none" spc="0" normalizeH="0" baseline="0" noProof="0" dirty="0" smtClean="0">
                <a:ln>
                  <a:noFill/>
                </a:ln>
                <a:solidFill>
                  <a:srgbClr val="FF0000"/>
                </a:solidFill>
                <a:effectLst/>
                <a:uLnTx/>
                <a:uFillTx/>
                <a:latin typeface="+mn-ea"/>
                <a:cs typeface="+mn-cs"/>
              </a:rPr>
              <a:t>後）</a:t>
            </a:r>
            <a:endParaRPr kumimoji="1" lang="ja-JP" altLang="en-US" sz="1200" b="1" i="0" u="none" strike="noStrike" kern="1200" cap="none" spc="0" normalizeH="0" baseline="0" noProof="0" dirty="0">
              <a:ln>
                <a:noFill/>
              </a:ln>
              <a:solidFill>
                <a:srgbClr val="FF0000"/>
              </a:solidFill>
              <a:effectLst/>
              <a:uLnTx/>
              <a:uFillTx/>
              <a:latin typeface="+mn-ea"/>
              <a:cs typeface="+mn-cs"/>
            </a:endParaRPr>
          </a:p>
        </p:txBody>
      </p:sp>
      <p:sp>
        <p:nvSpPr>
          <p:cNvPr id="177" name="正方形/長方形 176"/>
          <p:cNvSpPr/>
          <p:nvPr/>
        </p:nvSpPr>
        <p:spPr>
          <a:xfrm>
            <a:off x="3651068" y="5126409"/>
            <a:ext cx="539851"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ysClr val="windowText" lastClr="000000"/>
                </a:solidFill>
                <a:latin typeface="+mn-ea"/>
              </a:rPr>
              <a:t>20</a:t>
            </a:r>
            <a:r>
              <a:rPr kumimoji="1" lang="ja-JP" altLang="en-US" sz="900" dirty="0" smtClean="0">
                <a:solidFill>
                  <a:sysClr val="windowText" lastClr="000000"/>
                </a:solidFill>
                <a:latin typeface="+mn-ea"/>
              </a:rPr>
              <a:t>分</a:t>
            </a:r>
          </a:p>
        </p:txBody>
      </p:sp>
      <p:sp>
        <p:nvSpPr>
          <p:cNvPr id="190" name="正方形/長方形 189"/>
          <p:cNvSpPr/>
          <p:nvPr/>
        </p:nvSpPr>
        <p:spPr>
          <a:xfrm>
            <a:off x="6343560" y="5126409"/>
            <a:ext cx="5609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ysClr val="windowText" lastClr="000000"/>
                </a:solidFill>
                <a:latin typeface="+mn-ea"/>
              </a:rPr>
              <a:t>10</a:t>
            </a:r>
            <a:r>
              <a:rPr kumimoji="1" lang="ja-JP" altLang="en-US" sz="900" dirty="0" smtClean="0">
                <a:solidFill>
                  <a:sysClr val="windowText" lastClr="000000"/>
                </a:solidFill>
                <a:latin typeface="+mn-ea"/>
              </a:rPr>
              <a:t>分</a:t>
            </a:r>
          </a:p>
        </p:txBody>
      </p:sp>
      <p:sp>
        <p:nvSpPr>
          <p:cNvPr id="196" name="角丸四角形 195"/>
          <p:cNvSpPr/>
          <p:nvPr/>
        </p:nvSpPr>
        <p:spPr>
          <a:xfrm>
            <a:off x="7019094" y="5141446"/>
            <a:ext cx="2844000" cy="561880"/>
          </a:xfrm>
          <a:prstGeom prst="roundRect">
            <a:avLst/>
          </a:prstGeom>
          <a:no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smtClean="0">
                <a:solidFill>
                  <a:schemeClr val="tx1"/>
                </a:solidFill>
              </a:rPr>
              <a:t>※</a:t>
            </a:r>
            <a:r>
              <a:rPr kumimoji="1" lang="ja-JP" altLang="en-US" sz="1100" dirty="0" smtClean="0">
                <a:solidFill>
                  <a:schemeClr val="tx1"/>
                </a:solidFill>
              </a:rPr>
              <a:t>ＳＡ・ＰＡ等に駐車できず、やむ</a:t>
            </a:r>
            <a:r>
              <a:rPr kumimoji="1" lang="ja-JP" altLang="en-US" sz="1100" dirty="0" err="1" smtClean="0">
                <a:solidFill>
                  <a:schemeClr val="tx1"/>
                </a:solidFill>
              </a:rPr>
              <a:t>を</a:t>
            </a:r>
            <a:endParaRPr kumimoji="1" lang="en-US" altLang="ja-JP" sz="1100" dirty="0" smtClean="0">
              <a:solidFill>
                <a:schemeClr val="tx1"/>
              </a:solidFill>
            </a:endParaRPr>
          </a:p>
          <a:p>
            <a:r>
              <a:rPr kumimoji="1" lang="ja-JP" altLang="en-US" sz="1100" dirty="0" smtClean="0">
                <a:solidFill>
                  <a:schemeClr val="tx1"/>
                </a:solidFill>
              </a:rPr>
              <a:t>　得ず連続運転が４時間を超える場合、</a:t>
            </a:r>
            <a:endParaRPr kumimoji="1" lang="en-US" altLang="ja-JP" sz="1100" dirty="0" smtClean="0">
              <a:solidFill>
                <a:schemeClr val="tx1"/>
              </a:solidFill>
            </a:endParaRPr>
          </a:p>
          <a:p>
            <a:r>
              <a:rPr kumimoji="1" lang="ja-JP" altLang="en-US" sz="1100" dirty="0" smtClean="0">
                <a:solidFill>
                  <a:schemeClr val="tx1"/>
                </a:solidFill>
              </a:rPr>
              <a:t>　</a:t>
            </a:r>
            <a:r>
              <a:rPr kumimoji="1" lang="en-US" altLang="ja-JP" sz="1100" b="1" u="sng" dirty="0" smtClean="0">
                <a:solidFill>
                  <a:schemeClr val="tx1"/>
                </a:solidFill>
              </a:rPr>
              <a:t>30</a:t>
            </a:r>
            <a:r>
              <a:rPr kumimoji="1" lang="ja-JP" altLang="en-US" sz="1100" b="1" u="sng" dirty="0">
                <a:solidFill>
                  <a:schemeClr val="tx1"/>
                </a:solidFill>
              </a:rPr>
              <a:t>分まで</a:t>
            </a:r>
            <a:r>
              <a:rPr kumimoji="1" lang="ja-JP" altLang="en-US" sz="1100" b="1" u="sng" dirty="0" smtClean="0">
                <a:solidFill>
                  <a:schemeClr val="tx1"/>
                </a:solidFill>
              </a:rPr>
              <a:t>延長が</a:t>
            </a:r>
            <a:r>
              <a:rPr kumimoji="1" lang="ja-JP" altLang="en-US" sz="1100" b="1" u="sng" dirty="0">
                <a:solidFill>
                  <a:schemeClr val="tx1"/>
                </a:solidFill>
              </a:rPr>
              <a:t>可</a:t>
            </a:r>
            <a:r>
              <a:rPr kumimoji="1" lang="ja-JP" altLang="en-US" sz="1100" dirty="0" smtClean="0">
                <a:solidFill>
                  <a:schemeClr val="tx1"/>
                </a:solidFill>
              </a:rPr>
              <a:t>。</a:t>
            </a:r>
          </a:p>
        </p:txBody>
      </p:sp>
      <p:cxnSp>
        <p:nvCxnSpPr>
          <p:cNvPr id="198" name="直線矢印コネクタ 197"/>
          <p:cNvCxnSpPr/>
          <p:nvPr/>
        </p:nvCxnSpPr>
        <p:spPr>
          <a:xfrm flipH="1">
            <a:off x="7082846" y="5723616"/>
            <a:ext cx="760147" cy="350244"/>
          </a:xfrm>
          <a:prstGeom prst="straightConnector1">
            <a:avLst/>
          </a:prstGeom>
          <a:ln w="12700">
            <a:solidFill>
              <a:srgbClr val="CC99F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8" name="正方形/長方形 267"/>
          <p:cNvSpPr/>
          <p:nvPr/>
        </p:nvSpPr>
        <p:spPr>
          <a:xfrm>
            <a:off x="10511162" y="5884654"/>
            <a:ext cx="1634932" cy="495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chemeClr val="tx1"/>
              </a:solidFill>
            </a:endParaRPr>
          </a:p>
        </p:txBody>
      </p:sp>
      <p:sp>
        <p:nvSpPr>
          <p:cNvPr id="110" name="正方形/長方形 109"/>
          <p:cNvSpPr/>
          <p:nvPr/>
        </p:nvSpPr>
        <p:spPr>
          <a:xfrm>
            <a:off x="7206703" y="1872950"/>
            <a:ext cx="1044000" cy="252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ysClr val="windowText" lastClr="000000"/>
                </a:solidFill>
              </a:rPr>
              <a:t>合計</a:t>
            </a:r>
            <a:r>
              <a:rPr kumimoji="1" lang="en-US" altLang="ja-JP" sz="1000" dirty="0" smtClean="0">
                <a:solidFill>
                  <a:sysClr val="windowText" lastClr="000000"/>
                </a:solidFill>
              </a:rPr>
              <a:t>30</a:t>
            </a:r>
            <a:r>
              <a:rPr kumimoji="1" lang="ja-JP" altLang="en-US" sz="1000" dirty="0" smtClean="0">
                <a:solidFill>
                  <a:sysClr val="windowText" lastClr="000000"/>
                </a:solidFill>
              </a:rPr>
              <a:t>分以上</a:t>
            </a:r>
          </a:p>
        </p:txBody>
      </p:sp>
      <p:sp>
        <p:nvSpPr>
          <p:cNvPr id="125" name="正方形/長方形 124"/>
          <p:cNvSpPr/>
          <p:nvPr/>
        </p:nvSpPr>
        <p:spPr>
          <a:xfrm>
            <a:off x="4933857" y="5897628"/>
            <a:ext cx="84427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ysClr val="windowText" lastClr="000000"/>
                </a:solidFill>
              </a:rPr>
              <a:t>1</a:t>
            </a:r>
            <a:r>
              <a:rPr kumimoji="1" lang="ja-JP" altLang="en-US" sz="900" dirty="0" smtClean="0">
                <a:solidFill>
                  <a:sysClr val="windowText" lastClr="000000"/>
                </a:solidFill>
              </a:rPr>
              <a:t>時間</a:t>
            </a:r>
            <a:r>
              <a:rPr kumimoji="1" lang="en-US" altLang="ja-JP" sz="900" dirty="0" smtClean="0">
                <a:solidFill>
                  <a:sysClr val="windowText" lastClr="000000"/>
                </a:solidFill>
              </a:rPr>
              <a:t>40</a:t>
            </a:r>
            <a:r>
              <a:rPr kumimoji="1" lang="ja-JP" altLang="en-US" sz="900" dirty="0" smtClean="0">
                <a:solidFill>
                  <a:sysClr val="windowText" lastClr="000000"/>
                </a:solidFill>
              </a:rPr>
              <a:t>分</a:t>
            </a:r>
          </a:p>
        </p:txBody>
      </p:sp>
      <p:sp>
        <p:nvSpPr>
          <p:cNvPr id="129" name="正方形/長方形 128"/>
          <p:cNvSpPr/>
          <p:nvPr/>
        </p:nvSpPr>
        <p:spPr>
          <a:xfrm>
            <a:off x="6721459" y="6698510"/>
            <a:ext cx="533400" cy="201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ysClr val="windowText" lastClr="000000"/>
                </a:solidFill>
              </a:rPr>
              <a:t>35</a:t>
            </a:r>
            <a:r>
              <a:rPr kumimoji="1" lang="ja-JP" altLang="en-US" sz="900" dirty="0" smtClean="0">
                <a:solidFill>
                  <a:sysClr val="windowText" lastClr="000000"/>
                </a:solidFill>
              </a:rPr>
              <a:t>分</a:t>
            </a:r>
          </a:p>
        </p:txBody>
      </p:sp>
      <p:sp>
        <p:nvSpPr>
          <p:cNvPr id="134" name="正方形/長方形 133"/>
          <p:cNvSpPr/>
          <p:nvPr/>
        </p:nvSpPr>
        <p:spPr>
          <a:xfrm>
            <a:off x="1824733" y="5897628"/>
            <a:ext cx="688010" cy="252000"/>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ysClr val="windowText" lastClr="000000"/>
                </a:solidFill>
              </a:rPr>
              <a:t>２時間</a:t>
            </a:r>
          </a:p>
        </p:txBody>
      </p:sp>
      <p:sp>
        <p:nvSpPr>
          <p:cNvPr id="2" name="正方形/長方形 1"/>
          <p:cNvSpPr/>
          <p:nvPr/>
        </p:nvSpPr>
        <p:spPr>
          <a:xfrm>
            <a:off x="609600" y="1368935"/>
            <a:ext cx="685800" cy="460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4" name="正方形/長方形 3"/>
          <p:cNvSpPr/>
          <p:nvPr/>
        </p:nvSpPr>
        <p:spPr>
          <a:xfrm>
            <a:off x="838200" y="1368935"/>
            <a:ext cx="457200" cy="437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chemeClr val="tx1"/>
              </a:solidFill>
            </a:endParaRPr>
          </a:p>
        </p:txBody>
      </p:sp>
      <p:sp>
        <p:nvSpPr>
          <p:cNvPr id="8" name="正方形/長方形 7"/>
          <p:cNvSpPr/>
          <p:nvPr/>
        </p:nvSpPr>
        <p:spPr>
          <a:xfrm>
            <a:off x="-56388" y="1295805"/>
            <a:ext cx="609600" cy="437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ysClr val="windowText" lastClr="000000"/>
                </a:solidFill>
              </a:rPr>
              <a:t>①</a:t>
            </a:r>
          </a:p>
        </p:txBody>
      </p:sp>
      <p:sp>
        <p:nvSpPr>
          <p:cNvPr id="78" name="正方形/長方形 77"/>
          <p:cNvSpPr/>
          <p:nvPr/>
        </p:nvSpPr>
        <p:spPr>
          <a:xfrm>
            <a:off x="-56388" y="2554703"/>
            <a:ext cx="609600" cy="437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ysClr val="windowText" lastClr="000000"/>
                </a:solidFill>
              </a:rPr>
              <a:t>②</a:t>
            </a:r>
          </a:p>
        </p:txBody>
      </p:sp>
      <p:sp>
        <p:nvSpPr>
          <p:cNvPr id="91" name="正方形/長方形 90"/>
          <p:cNvSpPr/>
          <p:nvPr/>
        </p:nvSpPr>
        <p:spPr>
          <a:xfrm>
            <a:off x="2629050" y="2172701"/>
            <a:ext cx="652250" cy="35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ysClr val="windowText" lastClr="000000"/>
                </a:solidFill>
              </a:rPr>
              <a:t>概ね</a:t>
            </a:r>
            <a:endParaRPr kumimoji="1" lang="en-US" altLang="ja-JP" sz="800" dirty="0" smtClean="0">
              <a:solidFill>
                <a:sysClr val="windowText" lastClr="000000"/>
              </a:solidFill>
            </a:endParaRPr>
          </a:p>
          <a:p>
            <a:pPr algn="ctr"/>
            <a:r>
              <a:rPr kumimoji="1" lang="en-US" altLang="ja-JP" sz="800" dirty="0" smtClean="0">
                <a:solidFill>
                  <a:sysClr val="windowText" lastClr="000000"/>
                </a:solidFill>
              </a:rPr>
              <a:t>10</a:t>
            </a:r>
            <a:r>
              <a:rPr kumimoji="1" lang="ja-JP" altLang="en-US" sz="800" dirty="0" smtClean="0">
                <a:solidFill>
                  <a:sysClr val="windowText" lastClr="000000"/>
                </a:solidFill>
              </a:rPr>
              <a:t>分以上</a:t>
            </a:r>
          </a:p>
        </p:txBody>
      </p:sp>
      <p:sp>
        <p:nvSpPr>
          <p:cNvPr id="93" name="正方形/長方形 92"/>
          <p:cNvSpPr/>
          <p:nvPr/>
        </p:nvSpPr>
        <p:spPr>
          <a:xfrm>
            <a:off x="5449805" y="3100800"/>
            <a:ext cx="1044000" cy="25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ysClr val="windowText" lastClr="000000"/>
                </a:solidFill>
              </a:rPr>
              <a:t>合計</a:t>
            </a:r>
            <a:r>
              <a:rPr kumimoji="1" lang="en-US" altLang="ja-JP" sz="1000" dirty="0" smtClean="0">
                <a:solidFill>
                  <a:sysClr val="windowText" lastClr="000000"/>
                </a:solidFill>
              </a:rPr>
              <a:t>4</a:t>
            </a:r>
            <a:r>
              <a:rPr kumimoji="1" lang="ja-JP" altLang="en-US" sz="1000" dirty="0" smtClean="0">
                <a:solidFill>
                  <a:sysClr val="windowText" lastClr="000000"/>
                </a:solidFill>
              </a:rPr>
              <a:t>時間以内</a:t>
            </a:r>
          </a:p>
        </p:txBody>
      </p:sp>
      <p:sp>
        <p:nvSpPr>
          <p:cNvPr id="153" name="正方形/長方形 152"/>
          <p:cNvSpPr/>
          <p:nvPr/>
        </p:nvSpPr>
        <p:spPr>
          <a:xfrm>
            <a:off x="-56388" y="3967084"/>
            <a:ext cx="609600" cy="437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ysClr val="windowText" lastClr="000000"/>
                </a:solidFill>
              </a:rPr>
              <a:t>③</a:t>
            </a:r>
          </a:p>
        </p:txBody>
      </p:sp>
      <p:grpSp>
        <p:nvGrpSpPr>
          <p:cNvPr id="9" name="グループ化 8"/>
          <p:cNvGrpSpPr/>
          <p:nvPr/>
        </p:nvGrpSpPr>
        <p:grpSpPr>
          <a:xfrm>
            <a:off x="591752" y="2546973"/>
            <a:ext cx="6164485" cy="457200"/>
            <a:chOff x="591752" y="2553485"/>
            <a:chExt cx="6164485" cy="457200"/>
          </a:xfrm>
        </p:grpSpPr>
        <p:sp>
          <p:nvSpPr>
            <p:cNvPr id="13" name="正方形/長方形 12"/>
            <p:cNvSpPr/>
            <p:nvPr/>
          </p:nvSpPr>
          <p:spPr>
            <a:xfrm>
              <a:off x="591752" y="2553485"/>
              <a:ext cx="2249623" cy="457200"/>
            </a:xfrm>
            <a:prstGeom prst="rect">
              <a:avLst/>
            </a:prstGeom>
            <a:solidFill>
              <a:srgbClr val="FFFFCC"/>
            </a:solid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ysClr val="windowText" lastClr="000000"/>
                  </a:solidFill>
                </a:rPr>
                <a:t>運転時間</a:t>
              </a:r>
            </a:p>
          </p:txBody>
        </p:sp>
        <p:sp>
          <p:nvSpPr>
            <p:cNvPr id="14" name="正方形/長方形 13"/>
            <p:cNvSpPr/>
            <p:nvPr/>
          </p:nvSpPr>
          <p:spPr>
            <a:xfrm>
              <a:off x="4453694" y="2553485"/>
              <a:ext cx="252000" cy="457200"/>
            </a:xfrm>
            <a:prstGeom prst="rect">
              <a:avLst/>
            </a:prstGeom>
            <a:solidFill>
              <a:srgbClr val="FBE5D6"/>
            </a:solid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ysClr val="windowText" lastClr="000000"/>
                  </a:solidFill>
                </a:rPr>
                <a:t>中断</a:t>
              </a:r>
            </a:p>
          </p:txBody>
        </p:sp>
        <p:sp>
          <p:nvSpPr>
            <p:cNvPr id="16" name="正方形/長方形 15"/>
            <p:cNvSpPr/>
            <p:nvPr/>
          </p:nvSpPr>
          <p:spPr>
            <a:xfrm>
              <a:off x="4708731" y="2553485"/>
              <a:ext cx="1913479" cy="457200"/>
            </a:xfrm>
            <a:prstGeom prst="rect">
              <a:avLst/>
            </a:prstGeom>
            <a:solidFill>
              <a:srgbClr val="FFFFCC"/>
            </a:solid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ysClr val="windowText" lastClr="000000"/>
                  </a:solidFill>
                </a:rPr>
                <a:t>運転時間</a:t>
              </a:r>
            </a:p>
          </p:txBody>
        </p:sp>
        <p:sp>
          <p:nvSpPr>
            <p:cNvPr id="18" name="正方形/長方形 17"/>
            <p:cNvSpPr/>
            <p:nvPr/>
          </p:nvSpPr>
          <p:spPr>
            <a:xfrm>
              <a:off x="2841379" y="2553485"/>
              <a:ext cx="252000" cy="457200"/>
            </a:xfrm>
            <a:prstGeom prst="rect">
              <a:avLst/>
            </a:prstGeom>
            <a:solidFill>
              <a:srgbClr val="FBE5D6"/>
            </a:solid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中断</a:t>
              </a:r>
            </a:p>
          </p:txBody>
        </p:sp>
        <p:sp>
          <p:nvSpPr>
            <p:cNvPr id="19" name="正方形/長方形 18"/>
            <p:cNvSpPr/>
            <p:nvPr/>
          </p:nvSpPr>
          <p:spPr>
            <a:xfrm>
              <a:off x="3096085" y="2553485"/>
              <a:ext cx="1354219" cy="457200"/>
            </a:xfrm>
            <a:prstGeom prst="rect">
              <a:avLst/>
            </a:prstGeom>
            <a:solidFill>
              <a:srgbClr val="FFFFCC"/>
            </a:solid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ysClr val="windowText" lastClr="000000"/>
                  </a:solidFill>
                </a:rPr>
                <a:t>運転時間</a:t>
              </a:r>
            </a:p>
          </p:txBody>
        </p:sp>
        <p:sp>
          <p:nvSpPr>
            <p:cNvPr id="106" name="正方形/長方形 105"/>
            <p:cNvSpPr/>
            <p:nvPr/>
          </p:nvSpPr>
          <p:spPr>
            <a:xfrm>
              <a:off x="6504237" y="2553485"/>
              <a:ext cx="252000" cy="457200"/>
            </a:xfrm>
            <a:prstGeom prst="rect">
              <a:avLst/>
            </a:prstGeom>
            <a:solidFill>
              <a:srgbClr val="FBE5D6"/>
            </a:solid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ysClr val="windowText" lastClr="000000"/>
                  </a:solidFill>
                </a:rPr>
                <a:t>中断</a:t>
              </a:r>
            </a:p>
          </p:txBody>
        </p:sp>
      </p:grpSp>
      <p:grpSp>
        <p:nvGrpSpPr>
          <p:cNvPr id="22" name="グループ化 21"/>
          <p:cNvGrpSpPr/>
          <p:nvPr/>
        </p:nvGrpSpPr>
        <p:grpSpPr>
          <a:xfrm>
            <a:off x="591752" y="3945608"/>
            <a:ext cx="6164485" cy="457200"/>
            <a:chOff x="591752" y="3892319"/>
            <a:chExt cx="6164485" cy="457200"/>
          </a:xfrm>
        </p:grpSpPr>
        <p:sp>
          <p:nvSpPr>
            <p:cNvPr id="79" name="正方形/長方形 78"/>
            <p:cNvSpPr/>
            <p:nvPr/>
          </p:nvSpPr>
          <p:spPr>
            <a:xfrm>
              <a:off x="591752" y="3892319"/>
              <a:ext cx="3169383" cy="457200"/>
            </a:xfrm>
            <a:prstGeom prst="rect">
              <a:avLst/>
            </a:prstGeom>
            <a:solidFill>
              <a:srgbClr val="FFFFCC"/>
            </a:solid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ysClr val="windowText" lastClr="000000"/>
                  </a:solidFill>
                </a:rPr>
                <a:t>運転時間</a:t>
              </a:r>
            </a:p>
          </p:txBody>
        </p:sp>
        <p:sp>
          <p:nvSpPr>
            <p:cNvPr id="80" name="正方形/長方形 79"/>
            <p:cNvSpPr/>
            <p:nvPr/>
          </p:nvSpPr>
          <p:spPr>
            <a:xfrm>
              <a:off x="3643042" y="3892319"/>
              <a:ext cx="440559" cy="457200"/>
            </a:xfrm>
            <a:prstGeom prst="rect">
              <a:avLst/>
            </a:prstGeom>
            <a:solidFill>
              <a:srgbClr val="FBE5D6"/>
            </a:solid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中断</a:t>
              </a:r>
            </a:p>
          </p:txBody>
        </p:sp>
        <p:sp>
          <p:nvSpPr>
            <p:cNvPr id="81" name="正方形/長方形 80"/>
            <p:cNvSpPr/>
            <p:nvPr/>
          </p:nvSpPr>
          <p:spPr>
            <a:xfrm>
              <a:off x="4081206" y="3892319"/>
              <a:ext cx="2495041" cy="457200"/>
            </a:xfrm>
            <a:prstGeom prst="rect">
              <a:avLst/>
            </a:prstGeom>
            <a:solidFill>
              <a:srgbClr val="FFFFCC"/>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ysClr val="windowText" lastClr="000000"/>
                  </a:solidFill>
                </a:rPr>
                <a:t>運転時間</a:t>
              </a:r>
            </a:p>
          </p:txBody>
        </p:sp>
        <p:sp>
          <p:nvSpPr>
            <p:cNvPr id="143" name="正方形/長方形 142"/>
            <p:cNvSpPr/>
            <p:nvPr/>
          </p:nvSpPr>
          <p:spPr>
            <a:xfrm>
              <a:off x="6535761" y="3892319"/>
              <a:ext cx="220476" cy="457200"/>
            </a:xfrm>
            <a:prstGeom prst="rect">
              <a:avLst/>
            </a:prstGeom>
            <a:solidFill>
              <a:srgbClr val="FBE5D6"/>
            </a:solid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ysClr val="windowText" lastClr="000000"/>
                  </a:solidFill>
                </a:rPr>
                <a:t>中断</a:t>
              </a:r>
            </a:p>
          </p:txBody>
        </p:sp>
      </p:grpSp>
      <p:sp>
        <p:nvSpPr>
          <p:cNvPr id="145" name="正方形/長方形 144"/>
          <p:cNvSpPr/>
          <p:nvPr/>
        </p:nvSpPr>
        <p:spPr>
          <a:xfrm>
            <a:off x="6354828" y="2172701"/>
            <a:ext cx="633331" cy="35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ysClr val="windowText" lastClr="000000"/>
                </a:solidFill>
              </a:rPr>
              <a:t>概ね</a:t>
            </a:r>
            <a:endParaRPr kumimoji="1" lang="en-US" altLang="ja-JP" sz="800" dirty="0" smtClean="0">
              <a:solidFill>
                <a:sysClr val="windowText" lastClr="000000"/>
              </a:solidFill>
            </a:endParaRPr>
          </a:p>
          <a:p>
            <a:pPr algn="ctr"/>
            <a:r>
              <a:rPr kumimoji="1" lang="en-US" altLang="ja-JP" sz="800" dirty="0" smtClean="0">
                <a:solidFill>
                  <a:sysClr val="windowText" lastClr="000000"/>
                </a:solidFill>
              </a:rPr>
              <a:t>10</a:t>
            </a:r>
            <a:r>
              <a:rPr kumimoji="1" lang="ja-JP" altLang="en-US" sz="800" dirty="0" smtClean="0">
                <a:solidFill>
                  <a:sysClr val="windowText" lastClr="000000"/>
                </a:solidFill>
              </a:rPr>
              <a:t>分以上</a:t>
            </a:r>
          </a:p>
        </p:txBody>
      </p:sp>
      <p:grpSp>
        <p:nvGrpSpPr>
          <p:cNvPr id="10" name="グループ化 9"/>
          <p:cNvGrpSpPr/>
          <p:nvPr/>
        </p:nvGrpSpPr>
        <p:grpSpPr>
          <a:xfrm>
            <a:off x="591752" y="5314734"/>
            <a:ext cx="6164485" cy="459019"/>
            <a:chOff x="591752" y="5431907"/>
            <a:chExt cx="6164485" cy="459019"/>
          </a:xfrm>
        </p:grpSpPr>
        <p:sp>
          <p:nvSpPr>
            <p:cNvPr id="160" name="正方形/長方形 159"/>
            <p:cNvSpPr/>
            <p:nvPr/>
          </p:nvSpPr>
          <p:spPr>
            <a:xfrm>
              <a:off x="591752" y="5431907"/>
              <a:ext cx="3203326" cy="457200"/>
            </a:xfrm>
            <a:prstGeom prst="rect">
              <a:avLst/>
            </a:prstGeom>
            <a:solidFill>
              <a:srgbClr val="FFFFCC"/>
            </a:solid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ysClr val="windowText" lastClr="000000"/>
                  </a:solidFill>
                </a:rPr>
                <a:t>運転時間</a:t>
              </a:r>
            </a:p>
          </p:txBody>
        </p:sp>
        <p:sp>
          <p:nvSpPr>
            <p:cNvPr id="172" name="正方形/長方形 171"/>
            <p:cNvSpPr/>
            <p:nvPr/>
          </p:nvSpPr>
          <p:spPr>
            <a:xfrm>
              <a:off x="4077004" y="5431907"/>
              <a:ext cx="2452005" cy="457200"/>
            </a:xfrm>
            <a:prstGeom prst="rect">
              <a:avLst/>
            </a:prstGeom>
            <a:solidFill>
              <a:srgbClr val="FFFFCC"/>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ysClr val="windowText" lastClr="000000"/>
                  </a:solidFill>
                </a:rPr>
                <a:t>運転時間</a:t>
              </a:r>
            </a:p>
          </p:txBody>
        </p:sp>
        <p:sp>
          <p:nvSpPr>
            <p:cNvPr id="171" name="正方形/長方形 170"/>
            <p:cNvSpPr/>
            <p:nvPr/>
          </p:nvSpPr>
          <p:spPr>
            <a:xfrm>
              <a:off x="3636762" y="5431907"/>
              <a:ext cx="440242" cy="457200"/>
            </a:xfrm>
            <a:prstGeom prst="rect">
              <a:avLst/>
            </a:prstGeom>
            <a:solidFill>
              <a:srgbClr val="FBE5D6"/>
            </a:solid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中断</a:t>
              </a:r>
            </a:p>
          </p:txBody>
        </p:sp>
        <p:sp>
          <p:nvSpPr>
            <p:cNvPr id="147" name="正方形/長方形 146"/>
            <p:cNvSpPr/>
            <p:nvPr/>
          </p:nvSpPr>
          <p:spPr>
            <a:xfrm>
              <a:off x="6503210" y="5433726"/>
              <a:ext cx="253027" cy="457200"/>
            </a:xfrm>
            <a:prstGeom prst="rect">
              <a:avLst/>
            </a:prstGeom>
            <a:solidFill>
              <a:srgbClr val="FBE5D6"/>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ysClr val="windowText" lastClr="000000"/>
                  </a:solidFill>
                </a:rPr>
                <a:t>中断</a:t>
              </a:r>
            </a:p>
          </p:txBody>
        </p:sp>
      </p:grpSp>
      <p:grpSp>
        <p:nvGrpSpPr>
          <p:cNvPr id="34" name="グループ化 33"/>
          <p:cNvGrpSpPr/>
          <p:nvPr/>
        </p:nvGrpSpPr>
        <p:grpSpPr>
          <a:xfrm>
            <a:off x="6570452" y="6144287"/>
            <a:ext cx="985443" cy="457200"/>
            <a:chOff x="6612294" y="6115801"/>
            <a:chExt cx="985443" cy="457200"/>
          </a:xfrm>
        </p:grpSpPr>
        <p:sp>
          <p:nvSpPr>
            <p:cNvPr id="189" name="正方形/長方形 188"/>
            <p:cNvSpPr/>
            <p:nvPr/>
          </p:nvSpPr>
          <p:spPr>
            <a:xfrm>
              <a:off x="6612294" y="6115801"/>
              <a:ext cx="764993" cy="457200"/>
            </a:xfrm>
            <a:prstGeom prst="rect">
              <a:avLst/>
            </a:prstGeom>
            <a:solidFill>
              <a:srgbClr val="FFFFCC"/>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ysClr val="windowText" lastClr="000000"/>
                  </a:solidFill>
                </a:rPr>
                <a:t>運転</a:t>
              </a:r>
              <a:endParaRPr kumimoji="1" lang="en-US" altLang="ja-JP" sz="1200" dirty="0" smtClean="0">
                <a:solidFill>
                  <a:sysClr val="windowText" lastClr="000000"/>
                </a:solidFill>
              </a:endParaRPr>
            </a:p>
            <a:p>
              <a:pPr algn="ctr"/>
              <a:r>
                <a:rPr kumimoji="1" lang="ja-JP" altLang="en-US" sz="1200" dirty="0" smtClean="0">
                  <a:solidFill>
                    <a:sysClr val="windowText" lastClr="000000"/>
                  </a:solidFill>
                </a:rPr>
                <a:t>時間</a:t>
              </a:r>
            </a:p>
          </p:txBody>
        </p:sp>
        <p:sp>
          <p:nvSpPr>
            <p:cNvPr id="174" name="正方形/長方形 173"/>
            <p:cNvSpPr/>
            <p:nvPr/>
          </p:nvSpPr>
          <p:spPr>
            <a:xfrm>
              <a:off x="7390651" y="6115801"/>
              <a:ext cx="207086" cy="457200"/>
            </a:xfrm>
            <a:prstGeom prst="rect">
              <a:avLst/>
            </a:prstGeom>
            <a:solidFill>
              <a:srgbClr val="FBE5D6"/>
            </a:solid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ysClr val="windowText" lastClr="000000"/>
                  </a:solidFill>
                </a:rPr>
                <a:t>中断</a:t>
              </a:r>
            </a:p>
          </p:txBody>
        </p:sp>
      </p:grpSp>
      <p:sp>
        <p:nvSpPr>
          <p:cNvPr id="175" name="左中かっこ 174"/>
          <p:cNvSpPr/>
          <p:nvPr/>
        </p:nvSpPr>
        <p:spPr>
          <a:xfrm rot="16200000">
            <a:off x="3154033" y="-817489"/>
            <a:ext cx="180000" cy="5303889"/>
          </a:xfrm>
          <a:prstGeom prst="leftBrace">
            <a:avLst>
              <a:gd name="adj1" fmla="val 8333"/>
              <a:gd name="adj2" fmla="val 50719"/>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6" name="正方形/長方形 175"/>
          <p:cNvSpPr/>
          <p:nvPr/>
        </p:nvSpPr>
        <p:spPr>
          <a:xfrm>
            <a:off x="2900147" y="1936389"/>
            <a:ext cx="792000" cy="25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ysClr val="windowText" lastClr="000000"/>
                </a:solidFill>
              </a:rPr>
              <a:t>4</a:t>
            </a:r>
            <a:r>
              <a:rPr kumimoji="1" lang="ja-JP" altLang="en-US" sz="1000" dirty="0" smtClean="0">
                <a:solidFill>
                  <a:sysClr val="windowText" lastClr="000000"/>
                </a:solidFill>
              </a:rPr>
              <a:t>時間以内</a:t>
            </a:r>
          </a:p>
        </p:txBody>
      </p:sp>
      <p:sp>
        <p:nvSpPr>
          <p:cNvPr id="179" name="左中かっこ 178"/>
          <p:cNvSpPr/>
          <p:nvPr/>
        </p:nvSpPr>
        <p:spPr>
          <a:xfrm rot="5400000" flipV="1">
            <a:off x="6238345" y="745231"/>
            <a:ext cx="175523" cy="86025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0" name="正方形/長方形 179"/>
          <p:cNvSpPr/>
          <p:nvPr/>
        </p:nvSpPr>
        <p:spPr>
          <a:xfrm>
            <a:off x="5930117" y="901827"/>
            <a:ext cx="792000" cy="25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ysClr val="windowText" lastClr="000000"/>
                </a:solidFill>
              </a:rPr>
              <a:t>30</a:t>
            </a:r>
            <a:r>
              <a:rPr kumimoji="1" lang="ja-JP" altLang="en-US" sz="1000" dirty="0" smtClean="0">
                <a:solidFill>
                  <a:sysClr val="windowText" lastClr="000000"/>
                </a:solidFill>
              </a:rPr>
              <a:t>分以上</a:t>
            </a:r>
          </a:p>
        </p:txBody>
      </p:sp>
      <p:sp>
        <p:nvSpPr>
          <p:cNvPr id="181" name="左中かっこ 180"/>
          <p:cNvSpPr/>
          <p:nvPr/>
        </p:nvSpPr>
        <p:spPr>
          <a:xfrm rot="16200000">
            <a:off x="1617404" y="1965677"/>
            <a:ext cx="180000" cy="2229387"/>
          </a:xfrm>
          <a:prstGeom prst="leftBrace">
            <a:avLst>
              <a:gd name="adj1" fmla="val 8333"/>
              <a:gd name="adj2" fmla="val 50719"/>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2" name="左中かっこ 181"/>
          <p:cNvSpPr/>
          <p:nvPr/>
        </p:nvSpPr>
        <p:spPr>
          <a:xfrm rot="16200000">
            <a:off x="3691347" y="2403262"/>
            <a:ext cx="180000" cy="1354218"/>
          </a:xfrm>
          <a:prstGeom prst="leftBrace">
            <a:avLst>
              <a:gd name="adj1" fmla="val 8333"/>
              <a:gd name="adj2" fmla="val 50719"/>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3" name="左中かっこ 182"/>
          <p:cNvSpPr/>
          <p:nvPr/>
        </p:nvSpPr>
        <p:spPr>
          <a:xfrm rot="16200000">
            <a:off x="5565268" y="2146718"/>
            <a:ext cx="93831" cy="1784107"/>
          </a:xfrm>
          <a:prstGeom prst="leftBrace">
            <a:avLst>
              <a:gd name="adj1" fmla="val 8333"/>
              <a:gd name="adj2" fmla="val 50719"/>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7" name="正方形/長方形 186"/>
          <p:cNvSpPr/>
          <p:nvPr/>
        </p:nvSpPr>
        <p:spPr>
          <a:xfrm>
            <a:off x="3542810" y="3613969"/>
            <a:ext cx="665574" cy="35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ysClr val="windowText" lastClr="000000"/>
                </a:solidFill>
              </a:rPr>
              <a:t>概ね</a:t>
            </a:r>
            <a:endParaRPr kumimoji="1" lang="en-US" altLang="ja-JP" sz="800" dirty="0" smtClean="0">
              <a:solidFill>
                <a:sysClr val="windowText" lastClr="000000"/>
              </a:solidFill>
            </a:endParaRPr>
          </a:p>
          <a:p>
            <a:pPr algn="ctr"/>
            <a:r>
              <a:rPr kumimoji="1" lang="en-US" altLang="ja-JP" sz="800" dirty="0" smtClean="0">
                <a:solidFill>
                  <a:sysClr val="windowText" lastClr="000000"/>
                </a:solidFill>
              </a:rPr>
              <a:t>10</a:t>
            </a:r>
            <a:r>
              <a:rPr kumimoji="1" lang="ja-JP" altLang="en-US" sz="800" dirty="0" smtClean="0">
                <a:solidFill>
                  <a:sysClr val="windowText" lastClr="000000"/>
                </a:solidFill>
              </a:rPr>
              <a:t>分以上</a:t>
            </a:r>
          </a:p>
        </p:txBody>
      </p:sp>
      <p:cxnSp>
        <p:nvCxnSpPr>
          <p:cNvPr id="131" name="直線コネクタ 130"/>
          <p:cNvCxnSpPr/>
          <p:nvPr/>
        </p:nvCxnSpPr>
        <p:spPr>
          <a:xfrm>
            <a:off x="1725269" y="3214875"/>
            <a:ext cx="37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a:endCxn id="110" idx="1"/>
          </p:cNvCxnSpPr>
          <p:nvPr/>
        </p:nvCxnSpPr>
        <p:spPr>
          <a:xfrm flipV="1">
            <a:off x="3031241" y="1998950"/>
            <a:ext cx="4175462" cy="278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a:endCxn id="110" idx="1"/>
          </p:cNvCxnSpPr>
          <p:nvPr/>
        </p:nvCxnSpPr>
        <p:spPr>
          <a:xfrm flipV="1">
            <a:off x="4720130" y="1998950"/>
            <a:ext cx="2486573" cy="270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a:endCxn id="110" idx="1"/>
          </p:cNvCxnSpPr>
          <p:nvPr/>
        </p:nvCxnSpPr>
        <p:spPr>
          <a:xfrm flipV="1">
            <a:off x="6733040" y="1998950"/>
            <a:ext cx="473663" cy="293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正方形/長方形 202"/>
          <p:cNvSpPr/>
          <p:nvPr/>
        </p:nvSpPr>
        <p:spPr>
          <a:xfrm>
            <a:off x="6304410" y="3613969"/>
            <a:ext cx="649773" cy="35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ysClr val="windowText" lastClr="000000"/>
                </a:solidFill>
              </a:rPr>
              <a:t>概ね</a:t>
            </a:r>
            <a:endParaRPr kumimoji="1" lang="en-US" altLang="ja-JP" sz="800" dirty="0" smtClean="0">
              <a:solidFill>
                <a:sysClr val="windowText" lastClr="000000"/>
              </a:solidFill>
            </a:endParaRPr>
          </a:p>
          <a:p>
            <a:pPr algn="ctr"/>
            <a:r>
              <a:rPr kumimoji="1" lang="en-US" altLang="ja-JP" sz="800" dirty="0" smtClean="0">
                <a:solidFill>
                  <a:sysClr val="windowText" lastClr="000000"/>
                </a:solidFill>
              </a:rPr>
              <a:t>10</a:t>
            </a:r>
            <a:r>
              <a:rPr kumimoji="1" lang="ja-JP" altLang="en-US" sz="800" dirty="0" smtClean="0">
                <a:solidFill>
                  <a:sysClr val="windowText" lastClr="000000"/>
                </a:solidFill>
              </a:rPr>
              <a:t>分以上</a:t>
            </a:r>
          </a:p>
        </p:txBody>
      </p:sp>
      <p:sp>
        <p:nvSpPr>
          <p:cNvPr id="204" name="正方形/長方形 203"/>
          <p:cNvSpPr/>
          <p:nvPr/>
        </p:nvSpPr>
        <p:spPr>
          <a:xfrm>
            <a:off x="7206703" y="3405600"/>
            <a:ext cx="1044000" cy="252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ysClr val="windowText" lastClr="000000"/>
                </a:solidFill>
              </a:rPr>
              <a:t>合計</a:t>
            </a:r>
            <a:r>
              <a:rPr kumimoji="1" lang="en-US" altLang="ja-JP" sz="1000" dirty="0" smtClean="0">
                <a:solidFill>
                  <a:sysClr val="windowText" lastClr="000000"/>
                </a:solidFill>
              </a:rPr>
              <a:t>30</a:t>
            </a:r>
            <a:r>
              <a:rPr kumimoji="1" lang="ja-JP" altLang="en-US" sz="1000" dirty="0" smtClean="0">
                <a:solidFill>
                  <a:sysClr val="windowText" lastClr="000000"/>
                </a:solidFill>
              </a:rPr>
              <a:t>分以上</a:t>
            </a:r>
          </a:p>
        </p:txBody>
      </p:sp>
      <p:cxnSp>
        <p:nvCxnSpPr>
          <p:cNvPr id="207" name="直線コネクタ 206"/>
          <p:cNvCxnSpPr>
            <a:endCxn id="204" idx="1"/>
          </p:cNvCxnSpPr>
          <p:nvPr/>
        </p:nvCxnSpPr>
        <p:spPr>
          <a:xfrm flipV="1">
            <a:off x="4038600" y="3531600"/>
            <a:ext cx="3168103" cy="189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a:endCxn id="204" idx="1"/>
          </p:cNvCxnSpPr>
          <p:nvPr/>
        </p:nvCxnSpPr>
        <p:spPr>
          <a:xfrm flipV="1">
            <a:off x="6751520" y="3531600"/>
            <a:ext cx="455183" cy="18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左中かっこ 213"/>
          <p:cNvSpPr/>
          <p:nvPr/>
        </p:nvSpPr>
        <p:spPr>
          <a:xfrm rot="16200000">
            <a:off x="2027182" y="2985774"/>
            <a:ext cx="186744" cy="3044981"/>
          </a:xfrm>
          <a:prstGeom prst="leftBrace">
            <a:avLst>
              <a:gd name="adj1" fmla="val 8333"/>
              <a:gd name="adj2" fmla="val 50719"/>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5" name="左中かっこ 214"/>
          <p:cNvSpPr/>
          <p:nvPr/>
        </p:nvSpPr>
        <p:spPr>
          <a:xfrm rot="16200000">
            <a:off x="5207454" y="3294674"/>
            <a:ext cx="212221" cy="2444392"/>
          </a:xfrm>
          <a:prstGeom prst="leftBrace">
            <a:avLst>
              <a:gd name="adj1" fmla="val 8333"/>
              <a:gd name="adj2" fmla="val 50719"/>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21" name="直線コネクタ 220"/>
          <p:cNvCxnSpPr>
            <a:stCxn id="214" idx="1"/>
            <a:endCxn id="214" idx="1"/>
          </p:cNvCxnSpPr>
          <p:nvPr/>
        </p:nvCxnSpPr>
        <p:spPr>
          <a:xfrm>
            <a:off x="2142448" y="460163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直線コネクタ 235"/>
          <p:cNvCxnSpPr/>
          <p:nvPr/>
        </p:nvCxnSpPr>
        <p:spPr>
          <a:xfrm>
            <a:off x="2134768" y="4635869"/>
            <a:ext cx="3724536" cy="162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正方形/長方形 236"/>
          <p:cNvSpPr/>
          <p:nvPr/>
        </p:nvSpPr>
        <p:spPr>
          <a:xfrm>
            <a:off x="5202993" y="4624800"/>
            <a:ext cx="1044000"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ysClr val="windowText" lastClr="000000"/>
                </a:solidFill>
              </a:rPr>
              <a:t>合計</a:t>
            </a:r>
            <a:r>
              <a:rPr kumimoji="1" lang="en-US" altLang="ja-JP" sz="1000" dirty="0" smtClean="0">
                <a:solidFill>
                  <a:sysClr val="windowText" lastClr="000000"/>
                </a:solidFill>
              </a:rPr>
              <a:t>4</a:t>
            </a:r>
            <a:r>
              <a:rPr kumimoji="1" lang="ja-JP" altLang="en-US" sz="1000" dirty="0" smtClean="0">
                <a:solidFill>
                  <a:sysClr val="windowText" lastClr="000000"/>
                </a:solidFill>
              </a:rPr>
              <a:t>時間以内</a:t>
            </a:r>
          </a:p>
        </p:txBody>
      </p:sp>
      <p:sp>
        <p:nvSpPr>
          <p:cNvPr id="238" name="左中かっこ 237"/>
          <p:cNvSpPr/>
          <p:nvPr/>
        </p:nvSpPr>
        <p:spPr>
          <a:xfrm rot="16200000">
            <a:off x="2031411" y="4342511"/>
            <a:ext cx="180001" cy="3059317"/>
          </a:xfrm>
          <a:prstGeom prst="leftBrace">
            <a:avLst>
              <a:gd name="adj1" fmla="val 8333"/>
              <a:gd name="adj2" fmla="val 50719"/>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9" name="左中かっこ 238"/>
          <p:cNvSpPr/>
          <p:nvPr/>
        </p:nvSpPr>
        <p:spPr>
          <a:xfrm rot="16200000">
            <a:off x="5205286" y="4667489"/>
            <a:ext cx="169462" cy="2397291"/>
          </a:xfrm>
          <a:prstGeom prst="leftBrace">
            <a:avLst>
              <a:gd name="adj1" fmla="val 8333"/>
              <a:gd name="adj2" fmla="val 50719"/>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0" name="正方形/長方形 239"/>
          <p:cNvSpPr/>
          <p:nvPr/>
        </p:nvSpPr>
        <p:spPr>
          <a:xfrm>
            <a:off x="4384496" y="6283222"/>
            <a:ext cx="1044000"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ysClr val="windowText" lastClr="000000"/>
                </a:solidFill>
              </a:rPr>
              <a:t>合計</a:t>
            </a:r>
            <a:r>
              <a:rPr kumimoji="1" lang="en-US" altLang="ja-JP" sz="1000" dirty="0" smtClean="0">
                <a:solidFill>
                  <a:sysClr val="windowText" lastClr="000000"/>
                </a:solidFill>
              </a:rPr>
              <a:t>4</a:t>
            </a:r>
            <a:r>
              <a:rPr kumimoji="1" lang="ja-JP" altLang="en-US" sz="1000" dirty="0" smtClean="0">
                <a:solidFill>
                  <a:sysClr val="windowText" lastClr="000000"/>
                </a:solidFill>
              </a:rPr>
              <a:t>時間</a:t>
            </a:r>
            <a:r>
              <a:rPr kumimoji="1" lang="en-US" altLang="ja-JP" sz="1000" dirty="0" smtClean="0">
                <a:solidFill>
                  <a:sysClr val="windowText" lastClr="000000"/>
                </a:solidFill>
              </a:rPr>
              <a:t>15</a:t>
            </a:r>
            <a:r>
              <a:rPr kumimoji="1" lang="ja-JP" altLang="en-US" sz="1000" dirty="0" smtClean="0">
                <a:solidFill>
                  <a:sysClr val="windowText" lastClr="000000"/>
                </a:solidFill>
              </a:rPr>
              <a:t>分</a:t>
            </a:r>
          </a:p>
        </p:txBody>
      </p:sp>
      <p:cxnSp>
        <p:nvCxnSpPr>
          <p:cNvPr id="241" name="直線コネクタ 240"/>
          <p:cNvCxnSpPr>
            <a:stCxn id="240" idx="1"/>
          </p:cNvCxnSpPr>
          <p:nvPr/>
        </p:nvCxnSpPr>
        <p:spPr>
          <a:xfrm flipH="1" flipV="1">
            <a:off x="2193416" y="6104290"/>
            <a:ext cx="2191080" cy="304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直線コネクタ 248"/>
          <p:cNvCxnSpPr>
            <a:stCxn id="240" idx="3"/>
          </p:cNvCxnSpPr>
          <p:nvPr/>
        </p:nvCxnSpPr>
        <p:spPr>
          <a:xfrm>
            <a:off x="5428496" y="6409222"/>
            <a:ext cx="1425928" cy="356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左中かっこ 93"/>
          <p:cNvSpPr/>
          <p:nvPr/>
        </p:nvSpPr>
        <p:spPr>
          <a:xfrm rot="16200000">
            <a:off x="6906801" y="6272804"/>
            <a:ext cx="108532" cy="775485"/>
          </a:xfrm>
          <a:prstGeom prst="leftBrace">
            <a:avLst>
              <a:gd name="adj1" fmla="val 8333"/>
              <a:gd name="adj2" fmla="val 50719"/>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96" name="直線コネクタ 95"/>
          <p:cNvCxnSpPr>
            <a:endCxn id="240" idx="0"/>
          </p:cNvCxnSpPr>
          <p:nvPr/>
        </p:nvCxnSpPr>
        <p:spPr>
          <a:xfrm flipH="1">
            <a:off x="4906496" y="6100795"/>
            <a:ext cx="408394" cy="182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角丸四角形 99"/>
          <p:cNvSpPr/>
          <p:nvPr/>
        </p:nvSpPr>
        <p:spPr>
          <a:xfrm>
            <a:off x="7019094" y="4416552"/>
            <a:ext cx="2842707" cy="492522"/>
          </a:xfrm>
          <a:prstGeom prst="roundRect">
            <a:avLst/>
          </a:prstGeom>
          <a:no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smtClean="0">
                <a:solidFill>
                  <a:schemeClr val="tx1"/>
                </a:solidFill>
              </a:rPr>
              <a:t>※</a:t>
            </a:r>
            <a:r>
              <a:rPr kumimoji="1" lang="ja-JP" altLang="en-US" sz="1100" dirty="0" smtClean="0">
                <a:solidFill>
                  <a:schemeClr val="tx1"/>
                </a:solidFill>
              </a:rPr>
              <a:t>運転の中断　　　は、</a:t>
            </a:r>
            <a:r>
              <a:rPr kumimoji="1" lang="ja-JP" altLang="en-US" sz="1100" b="1" u="sng" dirty="0" smtClean="0">
                <a:solidFill>
                  <a:schemeClr val="tx1"/>
                </a:solidFill>
              </a:rPr>
              <a:t>原則休憩</a:t>
            </a:r>
            <a:r>
              <a:rPr kumimoji="1" lang="ja-JP" altLang="en-US" sz="1100" dirty="0" smtClean="0">
                <a:solidFill>
                  <a:schemeClr val="tx1"/>
                </a:solidFill>
              </a:rPr>
              <a:t>。</a:t>
            </a:r>
          </a:p>
        </p:txBody>
      </p:sp>
      <p:sp>
        <p:nvSpPr>
          <p:cNvPr id="101" name="正方形/長方形 100"/>
          <p:cNvSpPr/>
          <p:nvPr/>
        </p:nvSpPr>
        <p:spPr>
          <a:xfrm>
            <a:off x="8001810" y="4553732"/>
            <a:ext cx="336881" cy="162974"/>
          </a:xfrm>
          <a:prstGeom prst="rect">
            <a:avLst/>
          </a:prstGeom>
          <a:solidFill>
            <a:srgbClr val="FBE5D6"/>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02" name="角丸四角形 101"/>
          <p:cNvSpPr/>
          <p:nvPr/>
        </p:nvSpPr>
        <p:spPr>
          <a:xfrm>
            <a:off x="7019094" y="983634"/>
            <a:ext cx="2844000" cy="492522"/>
          </a:xfrm>
          <a:prstGeom prst="roundRect">
            <a:avLst/>
          </a:prstGeom>
          <a:noFill/>
          <a:ln w="190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smtClean="0">
                <a:solidFill>
                  <a:schemeClr val="tx1"/>
                </a:solidFill>
              </a:rPr>
              <a:t>※</a:t>
            </a:r>
            <a:r>
              <a:rPr kumimoji="1" lang="ja-JP" altLang="en-US" sz="1100" dirty="0" smtClean="0">
                <a:solidFill>
                  <a:schemeClr val="tx1"/>
                </a:solidFill>
              </a:rPr>
              <a:t>運転の中断は、１回</a:t>
            </a:r>
            <a:r>
              <a:rPr kumimoji="1" lang="ja-JP" altLang="en-US" sz="1100" b="1" u="sng" dirty="0" smtClean="0">
                <a:solidFill>
                  <a:schemeClr val="tx1"/>
                </a:solidFill>
              </a:rPr>
              <a:t>概ね</a:t>
            </a:r>
            <a:r>
              <a:rPr kumimoji="1" lang="ja-JP" altLang="en-US" sz="1100" dirty="0" smtClean="0">
                <a:solidFill>
                  <a:schemeClr val="tx1"/>
                </a:solidFill>
              </a:rPr>
              <a:t>連続</a:t>
            </a:r>
            <a:r>
              <a:rPr kumimoji="1" lang="en-US" altLang="ja-JP" sz="1100" dirty="0" smtClean="0">
                <a:solidFill>
                  <a:schemeClr val="tx1"/>
                </a:solidFill>
              </a:rPr>
              <a:t>10</a:t>
            </a:r>
            <a:r>
              <a:rPr kumimoji="1" lang="ja-JP" altLang="en-US" sz="1100" dirty="0" smtClean="0">
                <a:solidFill>
                  <a:schemeClr val="tx1"/>
                </a:solidFill>
              </a:rPr>
              <a:t>分以上。</a:t>
            </a:r>
          </a:p>
        </p:txBody>
      </p:sp>
      <p:sp>
        <p:nvSpPr>
          <p:cNvPr id="156" name="乗算 155"/>
          <p:cNvSpPr/>
          <p:nvPr/>
        </p:nvSpPr>
        <p:spPr>
          <a:xfrm>
            <a:off x="6620999" y="5317406"/>
            <a:ext cx="442175" cy="484249"/>
          </a:xfrm>
          <a:prstGeom prst="mathMultiply">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Tree>
    <p:extLst>
      <p:ext uri="{BB962C8B-B14F-4D97-AF65-F5344CB8AC3E}">
        <p14:creationId xmlns:p14="http://schemas.microsoft.com/office/powerpoint/2010/main" val="3708320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15" y="0"/>
            <a:ext cx="9906000" cy="794083"/>
          </a:xfrm>
        </p:spPr>
        <p:txBody>
          <a:bodyPr vert="horz" lIns="95782" tIns="47891" rIns="95782" bIns="47891" rtlCol="0" anchor="ctr">
            <a:normAutofit/>
          </a:bodyPr>
          <a:lstStyle/>
          <a:p>
            <a:pPr algn="ctr"/>
            <a:r>
              <a:rPr lang="ja-JP" altLang="en-US" sz="2400" dirty="0">
                <a:latin typeface="ＭＳ ゴシック" panose="020B0609070205080204" pitchFamily="49" charset="-128"/>
                <a:ea typeface="ＭＳ ゴシック" panose="020B0609070205080204" pitchFamily="49" charset="-128"/>
              </a:rPr>
              <a:t>例外的な取扱い</a:t>
            </a:r>
          </a:p>
        </p:txBody>
      </p:sp>
      <p:sp>
        <p:nvSpPr>
          <p:cNvPr id="4" name="スライド番号プレースホルダー 3"/>
          <p:cNvSpPr>
            <a:spLocks noGrp="1"/>
          </p:cNvSpPr>
          <p:nvPr>
            <p:ph type="sldNum" sz="quarter" idx="4"/>
          </p:nvPr>
        </p:nvSpPr>
        <p:spPr>
          <a:xfrm>
            <a:off x="9096961" y="6573048"/>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rPr>
              <a:t>24</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
        <p:nvSpPr>
          <p:cNvPr id="6" name="角丸四角形 5">
            <a:extLst>
              <a:ext uri="{FF2B5EF4-FFF2-40B4-BE49-F238E27FC236}">
                <a16:creationId xmlns:a16="http://schemas.microsoft.com/office/drawing/2014/main" id="{053B0485-00BC-3E4F-B797-35CB015D43DD}"/>
              </a:ext>
            </a:extLst>
          </p:cNvPr>
          <p:cNvSpPr/>
          <p:nvPr/>
        </p:nvSpPr>
        <p:spPr>
          <a:xfrm>
            <a:off x="684776" y="1828800"/>
            <a:ext cx="915424" cy="252000"/>
          </a:xfrm>
          <a:prstGeom prst="roundRect">
            <a:avLst>
              <a:gd name="adj" fmla="val 0"/>
            </a:avLst>
          </a:prstGeom>
          <a:solidFill>
            <a:schemeClr val="accent2"/>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dirty="0" smtClean="0">
                <a:ln>
                  <a:noFill/>
                </a:ln>
                <a:solidFill>
                  <a:srgbClr val="FFFFFF"/>
                </a:solidFill>
                <a:effectLst/>
                <a:uLnTx/>
                <a:uFillTx/>
                <a:latin typeface="メイリオ"/>
                <a:ea typeface="メイリオ"/>
                <a:cs typeface="Noto Sans CJK JP DemiLight" charset="-128"/>
              </a:rPr>
              <a:t>新設</a:t>
            </a:r>
            <a:endParaRPr kumimoji="0" lang="ja-JP" altLang="en-US" sz="14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7" name="正方形/長方形 6">
            <a:extLst>
              <a:ext uri="{FF2B5EF4-FFF2-40B4-BE49-F238E27FC236}">
                <a16:creationId xmlns:a16="http://schemas.microsoft.com/office/drawing/2014/main" id="{A889522F-FA51-F14C-BAA2-ADEAB79DDF80}"/>
              </a:ext>
            </a:extLst>
          </p:cNvPr>
          <p:cNvSpPr/>
          <p:nvPr/>
        </p:nvSpPr>
        <p:spPr>
          <a:xfrm>
            <a:off x="684776" y="2075049"/>
            <a:ext cx="8536449" cy="3528000"/>
          </a:xfrm>
          <a:prstGeom prst="rect">
            <a:avLst/>
          </a:prstGeom>
          <a:solidFill>
            <a:srgbClr val="FCE8EB"/>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事故、故障、災害等、通常予期し得ない事象に遭遇し、一定の遅延が生じた場合には、</a:t>
            </a:r>
            <a:endParaRPr kumimoji="0" lang="en-US" altLang="ja-JP"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客観的な記録が認められる場合に限り、１日の拘束時間、運転時間（２日平均）</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、連続運転時間</a:t>
            </a:r>
            <a:endParaRPr kumimoji="0" lang="en-US" altLang="ja-JP"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の</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規制の適用に当たっては、その対応に要した時間を除くことができること</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とする</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endParaRPr kumimoji="0" lang="en-US" altLang="ja-JP"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勤務</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終了後は、通常どおりの休息期間</a:t>
            </a:r>
            <a:r>
              <a:rPr kumimoji="0"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en-US" altLang="ja-JP"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を与えるものとする。</a:t>
            </a:r>
            <a:endParaRPr kumimoji="0" lang="en-US" altLang="ja-JP"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en-US" altLang="ja-JP"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）休息期間は、勤務終了後、継続１１時間以上与えるよう努めることを基本とし、継続９時間を下回らないものとする。</a:t>
            </a: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0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lang="ja-JP" altLang="en-US" sz="1400" dirty="0">
                <a:solidFill>
                  <a:srgbClr val="000000"/>
                </a:solidFill>
                <a:latin typeface="游ゴシック" panose="020B0400000000000000" pitchFamily="50" charset="-128"/>
                <a:ea typeface="游ゴシック" panose="020B0400000000000000" pitchFamily="50" charset="-128"/>
              </a:rPr>
              <a:t> </a:t>
            </a:r>
            <a:r>
              <a:rPr kumimoji="0" lang="ja-JP" altLang="en-US" sz="14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（具体的な事由）</a:t>
            </a:r>
            <a:endParaRPr kumimoji="0" lang="en-US" altLang="ja-JP"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ア　運転中に乗務している車両が予期せず故障した場合</a:t>
            </a:r>
            <a:endParaRPr kumimoji="0" lang="en-US" altLang="ja-JP"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イ　運転中に予期せず乗船予定のフェリーが欠航した場合</a:t>
            </a:r>
            <a:endParaRPr kumimoji="0" lang="en-US" altLang="ja-JP"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ウ　運転中に災害や事故の発生に伴い、道路が封鎖された場合、道路が渋滞した場合</a:t>
            </a:r>
            <a:endParaRPr kumimoji="0" lang="en-US" altLang="ja-JP"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エ　異常気象（警報発表時）に遭遇し、運転中に正常な運行が困難となった場合</a:t>
            </a:r>
            <a:endParaRPr kumimoji="0" lang="en-US" altLang="ja-JP" sz="1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451219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06568"/>
            <a:ext cx="9906000" cy="424732"/>
          </a:xfrm>
          <a:prstGeom prst="rect">
            <a:avLst/>
          </a:prstGeom>
        </p:spPr>
        <p:txBody>
          <a:bodyPr vert="horz" lIns="95782" tIns="47891" rIns="95782" bIns="47891" rtlCol="0" anchor="ctr">
            <a:normAutofit lnSpcReduction="10000"/>
          </a:bodyPr>
          <a:lstStyle>
            <a:lvl1pPr algn="ctr" defTabSz="914400">
              <a:lnSpc>
                <a:spcPct val="90000"/>
              </a:lnSpc>
              <a:spcBef>
                <a:spcPct val="0"/>
              </a:spcBef>
              <a:buNone/>
              <a:defRPr kumimoji="1" sz="2400" b="1" spc="272">
                <a:solidFill>
                  <a:schemeClr val="lt1"/>
                </a:solidFill>
                <a:latin typeface="ＭＳ ゴシック" panose="020B0609070205080204" pitchFamily="49" charset="-128"/>
                <a:ea typeface="ＭＳ ゴシック" panose="020B0609070205080204" pitchFamily="49" charset="-128"/>
              </a:defRPr>
            </a:lvl1pPr>
          </a:lstStyle>
          <a:p>
            <a:r>
              <a:rPr lang="ja-JP" altLang="en-US" dirty="0"/>
              <a:t>予期し得ない事象の考え方について（トラック）</a:t>
            </a:r>
          </a:p>
        </p:txBody>
      </p:sp>
      <p:sp>
        <p:nvSpPr>
          <p:cNvPr id="10"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627805"/>
            <a:ext cx="9906000" cy="1985910"/>
          </a:xfrm>
          <a:solidFill>
            <a:srgbClr val="EEECE1"/>
          </a:solidFill>
        </p:spPr>
        <p:txBody>
          <a:bodyPr tIns="72000" bIns="72000"/>
          <a:lstStyle/>
          <a:p>
            <a:pPr lvl="0" defTabSz="457200">
              <a:spcBef>
                <a:spcPts val="0"/>
              </a:spcBef>
              <a:spcAft>
                <a:spcPts val="0"/>
              </a:spcAft>
              <a:buClr>
                <a:srgbClr val="66BAB7"/>
              </a:buClr>
              <a:defRPr/>
            </a:pPr>
            <a:r>
              <a:rPr kumimoji="0" lang="ja-JP" altLang="en-US" sz="1200" kern="1200" spc="0" dirty="0" smtClean="0">
                <a:solidFill>
                  <a:prstClr val="black"/>
                </a:solidFill>
                <a:latin typeface="メイリオ" panose="020B0604030504040204" pitchFamily="50" charset="-128"/>
                <a:ea typeface="メイリオ" panose="020B0604030504040204" pitchFamily="50" charset="-128"/>
              </a:rPr>
              <a:t>▸　</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事故</a:t>
            </a:r>
            <a:r>
              <a:rPr kumimoji="0" lang="ja-JP" altLang="en-US" sz="1200" kern="1200" spc="0" dirty="0">
                <a:solidFill>
                  <a:srgbClr val="000000"/>
                </a:solidFill>
                <a:latin typeface="メイリオ" panose="020B0604030504040204" pitchFamily="50" charset="-128"/>
                <a:ea typeface="メイリオ" panose="020B0604030504040204" pitchFamily="50" charset="-128"/>
              </a:rPr>
              <a:t>、故障、災害</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等、通常</a:t>
            </a:r>
            <a:r>
              <a:rPr kumimoji="0" lang="ja-JP" altLang="en-US" sz="1200" kern="1200" spc="0" dirty="0">
                <a:solidFill>
                  <a:srgbClr val="000000"/>
                </a:solidFill>
                <a:latin typeface="メイリオ" panose="020B0604030504040204" pitchFamily="50" charset="-128"/>
                <a:ea typeface="メイリオ" panose="020B0604030504040204" pitchFamily="50" charset="-128"/>
              </a:rPr>
              <a:t>予期し得ない事象に遭遇</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し（ア～エに掲げる場合に限る）、</a:t>
            </a:r>
            <a:r>
              <a:rPr kumimoji="0" lang="ja-JP" altLang="en-US" sz="1200" kern="1200" spc="0" dirty="0">
                <a:solidFill>
                  <a:srgbClr val="000000"/>
                </a:solidFill>
                <a:latin typeface="メイリオ" panose="020B0604030504040204" pitchFamily="50" charset="-128"/>
                <a:ea typeface="メイリオ" panose="020B0604030504040204" pitchFamily="50" charset="-128"/>
              </a:rPr>
              <a:t>一定の遅延が生じた場合には、客観的な</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記</a:t>
            </a:r>
            <a:endParaRPr kumimoji="0" lang="en-US" altLang="ja-JP" sz="1200" kern="1200" spc="0" dirty="0" smtClean="0">
              <a:solidFill>
                <a:srgbClr val="000000"/>
              </a:solidFill>
              <a:latin typeface="メイリオ" panose="020B0604030504040204" pitchFamily="50" charset="-128"/>
              <a:ea typeface="メイリオ" panose="020B0604030504040204" pitchFamily="50" charset="-128"/>
            </a:endParaRPr>
          </a:p>
          <a:p>
            <a:pPr lvl="0" defTabSz="457200">
              <a:spcBef>
                <a:spcPts val="0"/>
              </a:spcBef>
              <a:spcAft>
                <a:spcPts val="0"/>
              </a:spcAft>
              <a:buClr>
                <a:srgbClr val="66BAB7"/>
              </a:buClr>
              <a:defRPr/>
            </a:pPr>
            <a:r>
              <a:rPr kumimoji="0" lang="en-US" altLang="ja-JP" sz="1200" kern="1200" spc="0" dirty="0">
                <a:solidFill>
                  <a:srgbClr val="000000"/>
                </a:solidFill>
                <a:latin typeface="メイリオ" panose="020B0604030504040204" pitchFamily="50" charset="-128"/>
                <a:ea typeface="メイリオ" panose="020B0604030504040204" pitchFamily="50" charset="-128"/>
              </a:rPr>
              <a:t> </a:t>
            </a:r>
            <a:r>
              <a:rPr kumimoji="0" lang="en-US" altLang="ja-JP" sz="1200" kern="1200" spc="0" dirty="0" smtClean="0">
                <a:solidFill>
                  <a:srgbClr val="000000"/>
                </a:solidFill>
                <a:latin typeface="メイリオ" panose="020B0604030504040204" pitchFamily="50" charset="-128"/>
                <a:ea typeface="メイリオ" panose="020B0604030504040204" pitchFamily="50" charset="-128"/>
              </a:rPr>
              <a:t>    </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録が</a:t>
            </a:r>
            <a:r>
              <a:rPr kumimoji="0" lang="ja-JP" altLang="en-US" sz="1200" kern="1200" spc="0" dirty="0">
                <a:solidFill>
                  <a:srgbClr val="000000"/>
                </a:solidFill>
                <a:latin typeface="メイリオ" panose="020B0604030504040204" pitchFamily="50" charset="-128"/>
                <a:ea typeface="メイリオ" panose="020B0604030504040204" pitchFamily="50" charset="-128"/>
              </a:rPr>
              <a:t>認められる場合に限り</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、１日</a:t>
            </a:r>
            <a:r>
              <a:rPr kumimoji="0" lang="ja-JP" altLang="en-US" sz="1200" kern="1200" spc="0" dirty="0">
                <a:solidFill>
                  <a:srgbClr val="000000"/>
                </a:solidFill>
                <a:latin typeface="メイリオ" panose="020B0604030504040204" pitchFamily="50" charset="-128"/>
                <a:ea typeface="メイリオ" panose="020B0604030504040204" pitchFamily="50" charset="-128"/>
              </a:rPr>
              <a:t>の拘束時間、運転時間（２日平均）、連続運転時間の規制の適用に当たっては、その対応に</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要し</a:t>
            </a:r>
            <a:endParaRPr kumimoji="0" lang="en-US" altLang="ja-JP" sz="1200" kern="1200" spc="0" dirty="0" smtClean="0">
              <a:solidFill>
                <a:srgbClr val="000000"/>
              </a:solidFill>
              <a:latin typeface="メイリオ" panose="020B0604030504040204" pitchFamily="50" charset="-128"/>
              <a:ea typeface="メイリオ" panose="020B0604030504040204" pitchFamily="50" charset="-128"/>
            </a:endParaRPr>
          </a:p>
          <a:p>
            <a:pPr lvl="0" defTabSz="457200">
              <a:spcBef>
                <a:spcPts val="0"/>
              </a:spcBef>
              <a:spcAft>
                <a:spcPts val="0"/>
              </a:spcAft>
              <a:buClr>
                <a:srgbClr val="66BAB7"/>
              </a:buClr>
              <a:defRPr/>
            </a:pPr>
            <a:r>
              <a:rPr kumimoji="0" lang="en-US" altLang="ja-JP" sz="1200" kern="1200" spc="0" dirty="0">
                <a:solidFill>
                  <a:srgbClr val="000000"/>
                </a:solidFill>
                <a:latin typeface="メイリオ" panose="020B0604030504040204" pitchFamily="50" charset="-128"/>
                <a:ea typeface="メイリオ" panose="020B0604030504040204" pitchFamily="50" charset="-128"/>
              </a:rPr>
              <a:t> </a:t>
            </a:r>
            <a:r>
              <a:rPr kumimoji="0" lang="en-US" altLang="ja-JP" sz="1200" kern="1200" spc="0" dirty="0" smtClean="0">
                <a:solidFill>
                  <a:srgbClr val="000000"/>
                </a:solidFill>
                <a:latin typeface="メイリオ" panose="020B0604030504040204" pitchFamily="50" charset="-128"/>
                <a:ea typeface="メイリオ" panose="020B0604030504040204" pitchFamily="50" charset="-128"/>
              </a:rPr>
              <a:t>    </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た時間</a:t>
            </a:r>
            <a:r>
              <a:rPr kumimoji="0" lang="ja-JP" altLang="en-US" sz="1200" kern="1200" spc="0" dirty="0">
                <a:solidFill>
                  <a:srgbClr val="000000"/>
                </a:solidFill>
                <a:latin typeface="メイリオ" panose="020B0604030504040204" pitchFamily="50" charset="-128"/>
                <a:ea typeface="メイリオ" panose="020B0604030504040204" pitchFamily="50" charset="-128"/>
              </a:rPr>
              <a:t>を除くことが</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できること</a:t>
            </a:r>
            <a:r>
              <a:rPr kumimoji="0" lang="ja-JP" altLang="en-US" sz="1200" kern="1200" spc="0" dirty="0">
                <a:solidFill>
                  <a:srgbClr val="000000"/>
                </a:solidFill>
                <a:latin typeface="メイリオ" panose="020B0604030504040204" pitchFamily="50" charset="-128"/>
                <a:ea typeface="メイリオ" panose="020B0604030504040204" pitchFamily="50" charset="-128"/>
              </a:rPr>
              <a:t>とする</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。ただし</a:t>
            </a:r>
            <a:r>
              <a:rPr kumimoji="0" lang="ja-JP" altLang="en-US" sz="1200" kern="1200" spc="0" dirty="0">
                <a:solidFill>
                  <a:srgbClr val="000000"/>
                </a:solidFill>
                <a:latin typeface="メイリオ" panose="020B0604030504040204" pitchFamily="50" charset="-128"/>
                <a:ea typeface="メイリオ" panose="020B0604030504040204" pitchFamily="50" charset="-128"/>
              </a:rPr>
              <a:t>、勤務終了後は、通常どおりの休息期間</a:t>
            </a:r>
            <a:r>
              <a:rPr kumimoji="0" lang="ja-JP" altLang="en-US" sz="800" kern="1200" spc="0" dirty="0">
                <a:solidFill>
                  <a:srgbClr val="000000"/>
                </a:solidFill>
                <a:latin typeface="メイリオ" panose="020B0604030504040204" pitchFamily="50" charset="-128"/>
                <a:ea typeface="メイリオ" panose="020B0604030504040204" pitchFamily="50" charset="-128"/>
              </a:rPr>
              <a:t>（</a:t>
            </a:r>
            <a:r>
              <a:rPr kumimoji="0" lang="en-US" altLang="ja-JP" sz="800" kern="1200" spc="0" dirty="0">
                <a:solidFill>
                  <a:srgbClr val="000000"/>
                </a:solidFill>
                <a:latin typeface="メイリオ" panose="020B0604030504040204" pitchFamily="50" charset="-128"/>
                <a:ea typeface="メイリオ" panose="020B0604030504040204" pitchFamily="50" charset="-128"/>
              </a:rPr>
              <a:t>※</a:t>
            </a:r>
            <a:r>
              <a:rPr kumimoji="0" lang="ja-JP" altLang="en-US" sz="800" kern="1200" spc="0" dirty="0">
                <a:solidFill>
                  <a:srgbClr val="000000"/>
                </a:solidFill>
                <a:latin typeface="メイリオ" panose="020B0604030504040204" pitchFamily="50" charset="-128"/>
                <a:ea typeface="メイリオ" panose="020B0604030504040204" pitchFamily="50" charset="-128"/>
              </a:rPr>
              <a:t>）</a:t>
            </a:r>
            <a:r>
              <a:rPr kumimoji="0" lang="ja-JP" altLang="en-US" sz="1200" kern="1200" spc="0" dirty="0">
                <a:solidFill>
                  <a:srgbClr val="000000"/>
                </a:solidFill>
                <a:latin typeface="メイリオ" panose="020B0604030504040204" pitchFamily="50" charset="-128"/>
                <a:ea typeface="メイリオ" panose="020B0604030504040204" pitchFamily="50" charset="-128"/>
              </a:rPr>
              <a:t>を与えるものとする</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a:t>
            </a:r>
            <a:endParaRPr kumimoji="0" lang="ja-JP" altLang="en-US" sz="1200" kern="1200" spc="0" dirty="0">
              <a:solidFill>
                <a:srgbClr val="000000"/>
              </a:solidFill>
              <a:latin typeface="メイリオ" panose="020B0604030504040204" pitchFamily="50" charset="-128"/>
              <a:ea typeface="メイリオ" panose="020B0604030504040204" pitchFamily="50" charset="-128"/>
            </a:endParaRPr>
          </a:p>
          <a:p>
            <a:pPr lvl="0" defTabSz="457200">
              <a:spcBef>
                <a:spcPts val="0"/>
              </a:spcBef>
              <a:spcAft>
                <a:spcPts val="0"/>
              </a:spcAft>
              <a:buClr>
                <a:srgbClr val="66BAB7"/>
              </a:buClr>
              <a:defRPr/>
            </a:pPr>
            <a:r>
              <a:rPr kumimoji="0" lang="en-US" altLang="ja-JP" sz="800" kern="1200" spc="0" dirty="0">
                <a:solidFill>
                  <a:srgbClr val="000000"/>
                </a:solidFill>
                <a:latin typeface="メイリオ" panose="020B0604030504040204" pitchFamily="50" charset="-128"/>
                <a:ea typeface="メイリオ" panose="020B0604030504040204" pitchFamily="50" charset="-128"/>
              </a:rPr>
              <a:t>    </a:t>
            </a:r>
            <a:r>
              <a:rPr kumimoji="0" lang="en-US" altLang="ja-JP" sz="800" kern="1200" spc="0" dirty="0" smtClean="0">
                <a:solidFill>
                  <a:srgbClr val="000000"/>
                </a:solidFill>
                <a:latin typeface="メイリオ" panose="020B0604030504040204" pitchFamily="50" charset="-128"/>
                <a:ea typeface="メイリオ" panose="020B0604030504040204" pitchFamily="50" charset="-128"/>
              </a:rPr>
              <a:t>    (※)</a:t>
            </a:r>
            <a:r>
              <a:rPr kumimoji="0" lang="ja-JP" altLang="en-US" sz="800" kern="1200" spc="0" dirty="0">
                <a:solidFill>
                  <a:srgbClr val="000000"/>
                </a:solidFill>
                <a:latin typeface="メイリオ" panose="020B0604030504040204" pitchFamily="50" charset="-128"/>
                <a:ea typeface="メイリオ" panose="020B0604030504040204" pitchFamily="50" charset="-128"/>
              </a:rPr>
              <a:t>　休息期間は、勤務終了後、継続１１時間以上与えるよう努めることを基本とし、継続９時間を下回らないものとする</a:t>
            </a:r>
            <a:r>
              <a:rPr kumimoji="0" lang="ja-JP" altLang="en-US" sz="800" kern="1200" spc="0" dirty="0" smtClean="0">
                <a:solidFill>
                  <a:srgbClr val="000000"/>
                </a:solidFill>
                <a:latin typeface="メイリオ" panose="020B0604030504040204" pitchFamily="50" charset="-128"/>
                <a:ea typeface="メイリオ" panose="020B0604030504040204" pitchFamily="50" charset="-128"/>
              </a:rPr>
              <a:t>。</a:t>
            </a:r>
            <a:endParaRPr kumimoji="0" lang="en-US" altLang="ja-JP" sz="800" kern="1200" spc="0" dirty="0" smtClean="0">
              <a:solidFill>
                <a:srgbClr val="000000"/>
              </a:solidFill>
              <a:latin typeface="メイリオ" panose="020B0604030504040204" pitchFamily="50" charset="-128"/>
              <a:ea typeface="メイリオ" panose="020B0604030504040204" pitchFamily="50" charset="-128"/>
            </a:endParaRPr>
          </a:p>
          <a:p>
            <a:pPr lvl="0" defTabSz="457200">
              <a:spcBef>
                <a:spcPts val="0"/>
              </a:spcBef>
              <a:spcAft>
                <a:spcPts val="0"/>
              </a:spcAft>
              <a:buClr>
                <a:srgbClr val="66BAB7"/>
              </a:buClr>
              <a:defRPr/>
            </a:pP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　　ア</a:t>
            </a:r>
            <a:r>
              <a:rPr kumimoji="0" lang="ja-JP" altLang="en-US" sz="1200" kern="1200" spc="0" dirty="0">
                <a:solidFill>
                  <a:srgbClr val="000000"/>
                </a:solidFill>
                <a:latin typeface="メイリオ" panose="020B0604030504040204" pitchFamily="50" charset="-128"/>
                <a:ea typeface="メイリオ" panose="020B0604030504040204" pitchFamily="50" charset="-128"/>
              </a:rPr>
              <a:t>　運転中に乗務している車両が予期せず故障した場合</a:t>
            </a:r>
          </a:p>
          <a:p>
            <a:pPr lvl="0" defTabSz="457200">
              <a:spcBef>
                <a:spcPts val="0"/>
              </a:spcBef>
              <a:spcAft>
                <a:spcPts val="0"/>
              </a:spcAft>
              <a:buClr>
                <a:srgbClr val="66BAB7"/>
              </a:buClr>
              <a:defRPr/>
            </a:pPr>
            <a:r>
              <a:rPr kumimoji="0" lang="ja-JP" altLang="en-US" sz="1200" kern="1200" spc="0" dirty="0">
                <a:solidFill>
                  <a:srgbClr val="000000"/>
                </a:solidFill>
                <a:latin typeface="メイリオ" panose="020B0604030504040204" pitchFamily="50" charset="-128"/>
                <a:ea typeface="メイリオ" panose="020B0604030504040204" pitchFamily="50" charset="-128"/>
              </a:rPr>
              <a:t>   </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   イ</a:t>
            </a:r>
            <a:r>
              <a:rPr kumimoji="0" lang="ja-JP" altLang="en-US" sz="1200" kern="1200" spc="0" dirty="0">
                <a:solidFill>
                  <a:srgbClr val="000000"/>
                </a:solidFill>
                <a:latin typeface="メイリオ" panose="020B0604030504040204" pitchFamily="50" charset="-128"/>
                <a:ea typeface="メイリオ" panose="020B0604030504040204" pitchFamily="50" charset="-128"/>
              </a:rPr>
              <a:t>　運転中に予期せず乗船予定のフェリーが欠航した場合</a:t>
            </a:r>
          </a:p>
          <a:p>
            <a:pPr lvl="0" defTabSz="457200">
              <a:spcBef>
                <a:spcPts val="0"/>
              </a:spcBef>
              <a:spcAft>
                <a:spcPts val="0"/>
              </a:spcAft>
              <a:buClr>
                <a:srgbClr val="66BAB7"/>
              </a:buClr>
              <a:defRPr/>
            </a:pPr>
            <a:r>
              <a:rPr kumimoji="0" lang="ja-JP" altLang="en-US" sz="1200" kern="1200" spc="0" dirty="0">
                <a:solidFill>
                  <a:srgbClr val="000000"/>
                </a:solidFill>
                <a:latin typeface="メイリオ" panose="020B0604030504040204" pitchFamily="50" charset="-128"/>
                <a:ea typeface="メイリオ" panose="020B0604030504040204" pitchFamily="50" charset="-128"/>
              </a:rPr>
              <a:t>   </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   ウ</a:t>
            </a:r>
            <a:r>
              <a:rPr kumimoji="0" lang="ja-JP" altLang="en-US" sz="1200" kern="1200" spc="0" dirty="0">
                <a:solidFill>
                  <a:srgbClr val="000000"/>
                </a:solidFill>
                <a:latin typeface="メイリオ" panose="020B0604030504040204" pitchFamily="50" charset="-128"/>
                <a:ea typeface="メイリオ" panose="020B0604030504040204" pitchFamily="50" charset="-128"/>
              </a:rPr>
              <a:t>　運転中に災害や事故の発生に伴い、道路が封鎖された場合、道路が渋滞した場合</a:t>
            </a:r>
          </a:p>
          <a:p>
            <a:pPr lvl="0" defTabSz="457200">
              <a:spcBef>
                <a:spcPts val="0"/>
              </a:spcBef>
              <a:spcAft>
                <a:spcPts val="0"/>
              </a:spcAft>
              <a:buClr>
                <a:srgbClr val="66BAB7"/>
              </a:buClr>
              <a:defRPr/>
            </a:pPr>
            <a:r>
              <a:rPr kumimoji="0" lang="ja-JP" altLang="en-US" sz="1200" kern="1200" spc="0" dirty="0">
                <a:solidFill>
                  <a:srgbClr val="000000"/>
                </a:solidFill>
                <a:latin typeface="メイリオ" panose="020B0604030504040204" pitchFamily="50" charset="-128"/>
                <a:ea typeface="メイリオ" panose="020B0604030504040204" pitchFamily="50" charset="-128"/>
              </a:rPr>
              <a:t>   </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   エ</a:t>
            </a:r>
            <a:r>
              <a:rPr kumimoji="0" lang="ja-JP" altLang="en-US" sz="1200" kern="1200" spc="0" dirty="0">
                <a:solidFill>
                  <a:srgbClr val="000000"/>
                </a:solidFill>
                <a:latin typeface="メイリオ" panose="020B0604030504040204" pitchFamily="50" charset="-128"/>
                <a:ea typeface="メイリオ" panose="020B0604030504040204" pitchFamily="50" charset="-128"/>
              </a:rPr>
              <a:t>　異常気象（警報発表時）に遭遇し、運転中に正常な運行が困難となった</a:t>
            </a:r>
            <a:r>
              <a:rPr kumimoji="0" lang="ja-JP" altLang="en-US" sz="1200" kern="1200" spc="0" dirty="0" smtClean="0">
                <a:solidFill>
                  <a:srgbClr val="000000"/>
                </a:solidFill>
                <a:latin typeface="メイリオ" panose="020B0604030504040204" pitchFamily="50" charset="-128"/>
                <a:ea typeface="メイリオ" panose="020B0604030504040204" pitchFamily="50" charset="-128"/>
              </a:rPr>
              <a:t>場合</a:t>
            </a:r>
            <a:endParaRPr kumimoji="0" lang="ja-JP" altLang="en-US" sz="1200" kern="1200" spc="0" dirty="0">
              <a:solidFill>
                <a:srgbClr val="000000"/>
              </a:solidFill>
              <a:latin typeface="メイリオ" panose="020B0604030504040204" pitchFamily="50" charset="-128"/>
              <a:ea typeface="メイリオ" panose="020B0604030504040204" pitchFamily="50" charset="-128"/>
            </a:endParaRPr>
          </a:p>
        </p:txBody>
      </p:sp>
      <p:sp>
        <p:nvSpPr>
          <p:cNvPr id="60" name="正方形/長方形 59"/>
          <p:cNvSpPr/>
          <p:nvPr/>
        </p:nvSpPr>
        <p:spPr>
          <a:xfrm>
            <a:off x="304801" y="5867399"/>
            <a:ext cx="9296399" cy="7890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61" name="角丸四角形 60">
            <a:extLst>
              <a:ext uri="{FF2B5EF4-FFF2-40B4-BE49-F238E27FC236}">
                <a16:creationId xmlns:a16="http://schemas.microsoft.com/office/drawing/2014/main" id="{053B0485-00BC-3E4F-B797-35CB015D43DD}"/>
              </a:ext>
            </a:extLst>
          </p:cNvPr>
          <p:cNvSpPr/>
          <p:nvPr/>
        </p:nvSpPr>
        <p:spPr>
          <a:xfrm>
            <a:off x="304801" y="5663550"/>
            <a:ext cx="822433" cy="262965"/>
          </a:xfrm>
          <a:prstGeom prst="roundRect">
            <a:avLst>
              <a:gd name="adj" fmla="val 0"/>
            </a:avLst>
          </a:prstGeom>
          <a:solidFill>
            <a:schemeClr val="tx2"/>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200" b="1" i="0" u="none" strike="noStrike" kern="1200" cap="none" spc="239" normalizeH="0" baseline="0" noProof="0" dirty="0" smtClean="0">
                <a:ln>
                  <a:noFill/>
                </a:ln>
                <a:solidFill>
                  <a:srgbClr val="FFFFFF"/>
                </a:solidFill>
                <a:effectLst/>
                <a:uLnTx/>
                <a:uFillTx/>
                <a:latin typeface="メイリオ"/>
                <a:ea typeface="メイリオ"/>
                <a:cs typeface="Noto Sans CJK JP DemiLight" charset="-128"/>
              </a:rPr>
              <a:t>考え方</a:t>
            </a:r>
            <a:endParaRPr kumimoji="0" lang="ja-JP" altLang="en-US" sz="12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8" name="正方形/長方形 7"/>
          <p:cNvSpPr/>
          <p:nvPr/>
        </p:nvSpPr>
        <p:spPr>
          <a:xfrm>
            <a:off x="724416" y="4875066"/>
            <a:ext cx="9249648" cy="769441"/>
          </a:xfrm>
          <a:prstGeom prst="rect">
            <a:avLst/>
          </a:prstGeom>
        </p:spPr>
        <p:txBody>
          <a:bodyPr wrap="square">
            <a:spAutoFit/>
          </a:body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拘 束 時 間</a:t>
            </a:r>
            <a:r>
              <a:rPr kumimoji="0" lang="ja-JP" altLang="en-US" sz="1100" b="1" i="0" u="sng" strike="noStrike" kern="100" cap="none" spc="0" normalizeH="0" baseline="0" noProof="0" dirty="0" smtClean="0">
                <a:ln>
                  <a:noFill/>
                </a:ln>
                <a:solidFill>
                  <a:srgbClr val="FEDFE1">
                    <a:lumMod val="75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１８時間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a:t>
            </a:r>
            <a:r>
              <a:rPr kumimoji="0" lang="ja-JP" altLang="en-US" sz="1100" b="1" i="0" u="sng" strike="noStrike" kern="100" cap="none" spc="0" normalizeH="0" baseline="0" noProof="0" dirty="0" smtClean="0">
                <a:ln>
                  <a:noFill/>
                </a:ln>
                <a:solidFill>
                  <a:srgbClr val="FEDFE1">
                    <a:lumMod val="75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１８時間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a:t>
            </a:r>
            <a:r>
              <a:rPr kumimoji="0" lang="ja-JP" altLang="en-US" sz="1100" b="1" i="0" u="sng" strike="noStrike" kern="100" cap="none" spc="0" normalizeH="0" baseline="0" noProof="0" dirty="0" smtClean="0">
                <a:ln>
                  <a:noFill/>
                </a:ln>
                <a:solidFill>
                  <a:srgbClr val="FDF3B9">
                    <a:lumMod val="5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３時間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１５時間（１日の拘束時間の基準を満たす）</a:t>
            </a:r>
            <a:endParaRPr kumimoji="0" lang="en-US" altLang="ja-JP"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（ただし、賃金支払いの対象とすべき労働時間は、</a:t>
            </a:r>
            <a:r>
              <a:rPr kumimoji="0" lang="en-US" altLang="ja-JP"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18</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時間－休憩時間）</a:t>
            </a:r>
            <a:endParaRPr kumimoji="0" lang="en-US" altLang="ja-JP"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運 転 時 間</a:t>
            </a:r>
            <a:r>
              <a:rPr kumimoji="0" lang="ja-JP" altLang="en-US" sz="1100" b="1" i="0" u="sng" strike="noStrike" kern="100" cap="none" spc="0" normalizeH="0" baseline="0" noProof="0" dirty="0" smtClean="0">
                <a:ln>
                  <a:noFill/>
                </a:ln>
                <a:solidFill>
                  <a:srgbClr val="C9E7E7">
                    <a:lumMod val="5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１２時間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a:t>
            </a:r>
            <a:r>
              <a:rPr kumimoji="0" lang="ja-JP" altLang="en-US" sz="1100" b="1" i="0" u="sng" strike="noStrike" kern="100" cap="none" spc="0" normalizeH="0" baseline="0" noProof="0" dirty="0" smtClean="0">
                <a:ln>
                  <a:noFill/>
                </a:ln>
                <a:solidFill>
                  <a:srgbClr val="C9E7E7">
                    <a:lumMod val="5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１２時間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a:t>
            </a:r>
            <a:r>
              <a:rPr kumimoji="0" lang="ja-JP" altLang="en-US" sz="1100" b="1" i="0" u="sng" strike="noStrike" kern="100" cap="none" spc="0" normalizeH="0" baseline="0" noProof="0" dirty="0" smtClean="0">
                <a:ln>
                  <a:noFill/>
                </a:ln>
                <a:solidFill>
                  <a:srgbClr val="FDF3B9">
                    <a:lumMod val="5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３時間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９時間　（前後の日のいずれかが９時間以下なら基準を満たす）</a:t>
            </a:r>
            <a:endParaRPr kumimoji="0" lang="en-US" altLang="ja-JP"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連続運転時間</a:t>
            </a:r>
            <a:r>
              <a:rPr kumimoji="0" lang="ja-JP" altLang="en-US" sz="1100" b="1" i="0" u="sng" strike="noStrike" kern="100" cap="none" spc="0" normalizeH="0" baseline="0" noProof="0" dirty="0" smtClean="0">
                <a:ln>
                  <a:noFill/>
                </a:ln>
                <a:solidFill>
                  <a:srgbClr val="005CAF">
                    <a:lumMod val="60000"/>
                    <a:lumOff val="4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７時間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a:t>
            </a:r>
            <a:r>
              <a:rPr kumimoji="0" lang="ja-JP" altLang="en-US" sz="1100" b="1" i="0" u="sng" strike="noStrike" kern="100" cap="none" spc="0" normalizeH="0" baseline="0" noProof="0" dirty="0" smtClean="0">
                <a:ln>
                  <a:noFill/>
                </a:ln>
                <a:solidFill>
                  <a:srgbClr val="005CAF">
                    <a:lumMod val="60000"/>
                    <a:lumOff val="4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７時間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a:t>
            </a:r>
            <a:r>
              <a:rPr kumimoji="0" lang="ja-JP" altLang="en-US" sz="1100" b="1" i="0" u="sng" strike="noStrike" kern="100" cap="none" spc="0" normalizeH="0" baseline="0" noProof="0" dirty="0" smtClean="0">
                <a:ln>
                  <a:noFill/>
                </a:ln>
                <a:solidFill>
                  <a:srgbClr val="FDF3B9">
                    <a:lumMod val="50000"/>
                  </a:srgb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３時間</a:t>
            </a: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　４時間　（連続運転時間（４時間以下）の基準を満たす）</a:t>
            </a:r>
            <a:endParaRPr kumimoji="0" lang="en-US" altLang="ja-JP"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2" name="正方形/長方形 71"/>
          <p:cNvSpPr/>
          <p:nvPr/>
        </p:nvSpPr>
        <p:spPr>
          <a:xfrm>
            <a:off x="304801" y="6002183"/>
            <a:ext cx="9249648" cy="600164"/>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予期し得ない事象に対応した時間について、１日の拘束時間、運転時間、連続運転時間から除くことができるが、１年・１か月の拘束時間</a:t>
            </a:r>
            <a:endParaRPr kumimoji="0" lang="en-US" altLang="ja-JP"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から除くことはできない。</a:t>
            </a:r>
            <a:endParaRPr kumimoji="0" lang="en-US" altLang="ja-JP" sz="11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予期し得ない事象に対応した場合、勤務終了後は、通常どおりの休息期間を与える必要がある。</a:t>
            </a:r>
            <a:endParaRPr kumimoji="0" lang="en-US" altLang="ja-JP" sz="11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graphicFrame>
        <p:nvGraphicFramePr>
          <p:cNvPr id="2" name="表 1"/>
          <p:cNvGraphicFramePr>
            <a:graphicFrameLocks noGrp="1"/>
          </p:cNvGraphicFramePr>
          <p:nvPr>
            <p:extLst/>
          </p:nvPr>
        </p:nvGraphicFramePr>
        <p:xfrm>
          <a:off x="599893" y="3393040"/>
          <a:ext cx="4572000" cy="1381368"/>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839400819"/>
                    </a:ext>
                  </a:extLst>
                </a:gridCol>
                <a:gridCol w="457200">
                  <a:extLst>
                    <a:ext uri="{9D8B030D-6E8A-4147-A177-3AD203B41FA5}">
                      <a16:colId xmlns:a16="http://schemas.microsoft.com/office/drawing/2014/main" val="2507723253"/>
                    </a:ext>
                  </a:extLst>
                </a:gridCol>
                <a:gridCol w="457200">
                  <a:extLst>
                    <a:ext uri="{9D8B030D-6E8A-4147-A177-3AD203B41FA5}">
                      <a16:colId xmlns:a16="http://schemas.microsoft.com/office/drawing/2014/main" val="523579933"/>
                    </a:ext>
                  </a:extLst>
                </a:gridCol>
                <a:gridCol w="457200">
                  <a:extLst>
                    <a:ext uri="{9D8B030D-6E8A-4147-A177-3AD203B41FA5}">
                      <a16:colId xmlns:a16="http://schemas.microsoft.com/office/drawing/2014/main" val="34814224"/>
                    </a:ext>
                  </a:extLst>
                </a:gridCol>
                <a:gridCol w="457200">
                  <a:extLst>
                    <a:ext uri="{9D8B030D-6E8A-4147-A177-3AD203B41FA5}">
                      <a16:colId xmlns:a16="http://schemas.microsoft.com/office/drawing/2014/main" val="390536540"/>
                    </a:ext>
                  </a:extLst>
                </a:gridCol>
                <a:gridCol w="457200">
                  <a:extLst>
                    <a:ext uri="{9D8B030D-6E8A-4147-A177-3AD203B41FA5}">
                      <a16:colId xmlns:a16="http://schemas.microsoft.com/office/drawing/2014/main" val="388780924"/>
                    </a:ext>
                  </a:extLst>
                </a:gridCol>
                <a:gridCol w="457200">
                  <a:extLst>
                    <a:ext uri="{9D8B030D-6E8A-4147-A177-3AD203B41FA5}">
                      <a16:colId xmlns:a16="http://schemas.microsoft.com/office/drawing/2014/main" val="1237138415"/>
                    </a:ext>
                  </a:extLst>
                </a:gridCol>
                <a:gridCol w="457200">
                  <a:extLst>
                    <a:ext uri="{9D8B030D-6E8A-4147-A177-3AD203B41FA5}">
                      <a16:colId xmlns:a16="http://schemas.microsoft.com/office/drawing/2014/main" val="3138465366"/>
                    </a:ext>
                  </a:extLst>
                </a:gridCol>
                <a:gridCol w="457200">
                  <a:extLst>
                    <a:ext uri="{9D8B030D-6E8A-4147-A177-3AD203B41FA5}">
                      <a16:colId xmlns:a16="http://schemas.microsoft.com/office/drawing/2014/main" val="1191190892"/>
                    </a:ext>
                  </a:extLst>
                </a:gridCol>
                <a:gridCol w="457200">
                  <a:extLst>
                    <a:ext uri="{9D8B030D-6E8A-4147-A177-3AD203B41FA5}">
                      <a16:colId xmlns:a16="http://schemas.microsoft.com/office/drawing/2014/main" val="1640964670"/>
                    </a:ext>
                  </a:extLst>
                </a:gridCol>
              </a:tblGrid>
              <a:tr h="690684">
                <a:tc>
                  <a:txBody>
                    <a:bodyPr/>
                    <a:lstStyle/>
                    <a:p>
                      <a:pPr algn="ctr"/>
                      <a:r>
                        <a:rPr kumimoji="1" lang="ja-JP" altLang="en-US" sz="1200" dirty="0" smtClean="0"/>
                        <a:t>拘束</a:t>
                      </a:r>
                      <a:endParaRPr kumimoji="1" lang="en-US" altLang="ja-JP" sz="1200" dirty="0" smtClean="0"/>
                    </a:p>
                  </a:txBody>
                  <a:tcPr anchor="ctr">
                    <a:solidFill>
                      <a:schemeClr val="accent4"/>
                    </a:solidFill>
                  </a:tcPr>
                </a:tc>
                <a:tc>
                  <a:txBody>
                    <a:bodyPr/>
                    <a:lstStyle/>
                    <a:p>
                      <a:pPr algn="ctr"/>
                      <a:endParaRPr kumimoji="1" lang="ja-JP" altLang="en-US" sz="1200" dirty="0"/>
                    </a:p>
                  </a:txBody>
                  <a:tcPr anchor="ctr">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extLst>
                  <a:ext uri="{0D108BD9-81ED-4DB2-BD59-A6C34878D82A}">
                    <a16:rowId xmlns:a16="http://schemas.microsoft.com/office/drawing/2014/main" val="3349531946"/>
                  </a:ext>
                </a:extLst>
              </a:tr>
              <a:tr h="690684">
                <a:tc>
                  <a:txBody>
                    <a:bodyPr/>
                    <a:lstStyle/>
                    <a:p>
                      <a:pPr algn="ctr"/>
                      <a:r>
                        <a:rPr kumimoji="1" lang="ja-JP" altLang="en-US" sz="1200" dirty="0" smtClean="0"/>
                        <a:t>運転</a:t>
                      </a:r>
                      <a:endParaRPr kumimoji="1" lang="ja-JP" altLang="en-US" sz="1200" dirty="0"/>
                    </a:p>
                  </a:txBody>
                  <a:tcPr anchor="ctr">
                    <a:solidFill>
                      <a:srgbClr val="E1FDE8"/>
                    </a:solidFill>
                  </a:tcPr>
                </a:tc>
                <a:tc>
                  <a:txBody>
                    <a:bodyPr/>
                    <a:lstStyle/>
                    <a:p>
                      <a:pPr algn="ctr"/>
                      <a:endParaRPr kumimoji="1" lang="ja-JP" altLang="en-US" sz="1200" dirty="0"/>
                    </a:p>
                  </a:txBody>
                  <a:tcPr anchor="ctr">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extLst>
                  <a:ext uri="{0D108BD9-81ED-4DB2-BD59-A6C34878D82A}">
                    <a16:rowId xmlns:a16="http://schemas.microsoft.com/office/drawing/2014/main" val="797097384"/>
                  </a:ext>
                </a:extLst>
              </a:tr>
            </a:tbl>
          </a:graphicData>
        </a:graphic>
      </p:graphicFrame>
      <p:sp>
        <p:nvSpPr>
          <p:cNvPr id="43" name="テキスト ボックス 42"/>
          <p:cNvSpPr txBox="1"/>
          <p:nvPr/>
        </p:nvSpPr>
        <p:spPr>
          <a:xfrm>
            <a:off x="847128" y="3171268"/>
            <a:ext cx="446827" cy="287002"/>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6:00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4" name="テキスト ボックス 43"/>
          <p:cNvSpPr txBox="1"/>
          <p:nvPr/>
        </p:nvSpPr>
        <p:spPr>
          <a:xfrm>
            <a:off x="1302422" y="3171268"/>
            <a:ext cx="510076" cy="287002"/>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7</a:t>
            </a: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5" name="テキスト ボックス 44"/>
          <p:cNvSpPr txBox="1"/>
          <p:nvPr/>
        </p:nvSpPr>
        <p:spPr>
          <a:xfrm>
            <a:off x="4427741" y="3162552"/>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14:00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6" name="テキスト ボックス 45"/>
          <p:cNvSpPr txBox="1"/>
          <p:nvPr/>
        </p:nvSpPr>
        <p:spPr>
          <a:xfrm>
            <a:off x="5349240" y="3162804"/>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16:00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7" name="テキスト ボックス 46"/>
          <p:cNvSpPr txBox="1"/>
          <p:nvPr/>
        </p:nvSpPr>
        <p:spPr>
          <a:xfrm>
            <a:off x="5827643" y="3162552"/>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17:00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8" name="テキスト ボックス 47"/>
          <p:cNvSpPr txBox="1"/>
          <p:nvPr/>
        </p:nvSpPr>
        <p:spPr>
          <a:xfrm>
            <a:off x="7179838" y="3168633"/>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20:00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9" name="テキスト ボックス 48"/>
          <p:cNvSpPr txBox="1"/>
          <p:nvPr/>
        </p:nvSpPr>
        <p:spPr>
          <a:xfrm>
            <a:off x="7642717" y="3162552"/>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21:00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0" name="テキスト ボックス 49"/>
          <p:cNvSpPr txBox="1"/>
          <p:nvPr/>
        </p:nvSpPr>
        <p:spPr>
          <a:xfrm>
            <a:off x="9018427" y="3157516"/>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24:00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p:cNvSpPr txBox="1"/>
          <p:nvPr/>
        </p:nvSpPr>
        <p:spPr>
          <a:xfrm>
            <a:off x="91942" y="2599621"/>
            <a:ext cx="6250429"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（例）　運転中に災害や事故の発生に伴い、道路が封鎖された場合、道路が渋滞した場合（ウ）</a:t>
            </a:r>
            <a:endParaRPr kumimoji="1" lang="en-US" altLang="ja-JP" sz="11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42" name="表 41"/>
          <p:cNvGraphicFramePr>
            <a:graphicFrameLocks noGrp="1"/>
          </p:cNvGraphicFramePr>
          <p:nvPr>
            <p:extLst/>
          </p:nvPr>
        </p:nvGraphicFramePr>
        <p:xfrm>
          <a:off x="5183226" y="3393040"/>
          <a:ext cx="4114800" cy="1381368"/>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839400819"/>
                    </a:ext>
                  </a:extLst>
                </a:gridCol>
                <a:gridCol w="457200">
                  <a:extLst>
                    <a:ext uri="{9D8B030D-6E8A-4147-A177-3AD203B41FA5}">
                      <a16:colId xmlns:a16="http://schemas.microsoft.com/office/drawing/2014/main" val="2507723253"/>
                    </a:ext>
                  </a:extLst>
                </a:gridCol>
                <a:gridCol w="457200">
                  <a:extLst>
                    <a:ext uri="{9D8B030D-6E8A-4147-A177-3AD203B41FA5}">
                      <a16:colId xmlns:a16="http://schemas.microsoft.com/office/drawing/2014/main" val="523579933"/>
                    </a:ext>
                  </a:extLst>
                </a:gridCol>
                <a:gridCol w="457200">
                  <a:extLst>
                    <a:ext uri="{9D8B030D-6E8A-4147-A177-3AD203B41FA5}">
                      <a16:colId xmlns:a16="http://schemas.microsoft.com/office/drawing/2014/main" val="34814224"/>
                    </a:ext>
                  </a:extLst>
                </a:gridCol>
                <a:gridCol w="457200">
                  <a:extLst>
                    <a:ext uri="{9D8B030D-6E8A-4147-A177-3AD203B41FA5}">
                      <a16:colId xmlns:a16="http://schemas.microsoft.com/office/drawing/2014/main" val="390536540"/>
                    </a:ext>
                  </a:extLst>
                </a:gridCol>
                <a:gridCol w="457200">
                  <a:extLst>
                    <a:ext uri="{9D8B030D-6E8A-4147-A177-3AD203B41FA5}">
                      <a16:colId xmlns:a16="http://schemas.microsoft.com/office/drawing/2014/main" val="388780924"/>
                    </a:ext>
                  </a:extLst>
                </a:gridCol>
                <a:gridCol w="457200">
                  <a:extLst>
                    <a:ext uri="{9D8B030D-6E8A-4147-A177-3AD203B41FA5}">
                      <a16:colId xmlns:a16="http://schemas.microsoft.com/office/drawing/2014/main" val="1237138415"/>
                    </a:ext>
                  </a:extLst>
                </a:gridCol>
                <a:gridCol w="457200">
                  <a:extLst>
                    <a:ext uri="{9D8B030D-6E8A-4147-A177-3AD203B41FA5}">
                      <a16:colId xmlns:a16="http://schemas.microsoft.com/office/drawing/2014/main" val="3138465366"/>
                    </a:ext>
                  </a:extLst>
                </a:gridCol>
                <a:gridCol w="457200">
                  <a:extLst>
                    <a:ext uri="{9D8B030D-6E8A-4147-A177-3AD203B41FA5}">
                      <a16:colId xmlns:a16="http://schemas.microsoft.com/office/drawing/2014/main" val="1191190892"/>
                    </a:ext>
                  </a:extLst>
                </a:gridCol>
              </a:tblGrid>
              <a:tr h="690684">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BFCD8"/>
                    </a:solidFill>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BFCD8"/>
                    </a:solidFill>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BFCD8"/>
                    </a:solidFill>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a:p>
                  </a:txBody>
                  <a:tcPr anchor="ct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349531946"/>
                  </a:ext>
                </a:extLst>
              </a:tr>
              <a:tr h="690684">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BFCD8"/>
                    </a:solidFill>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BFCD8"/>
                    </a:solidFill>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BFCD8"/>
                    </a:solidFill>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797097384"/>
                  </a:ext>
                </a:extLst>
              </a:tr>
            </a:tbl>
          </a:graphicData>
        </a:graphic>
      </p:graphicFrame>
      <p:sp>
        <p:nvSpPr>
          <p:cNvPr id="73" name="左右矢印 72"/>
          <p:cNvSpPr/>
          <p:nvPr/>
        </p:nvSpPr>
        <p:spPr>
          <a:xfrm>
            <a:off x="6002382" y="2838261"/>
            <a:ext cx="1480838" cy="295049"/>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ysClr val="windowText" lastClr="000000"/>
                </a:solidFill>
                <a:effectLst/>
                <a:uLnTx/>
                <a:uFillTx/>
                <a:latin typeface="Segoe UI"/>
                <a:ea typeface="メイリオ"/>
                <a:cs typeface="+mn-cs"/>
              </a:rPr>
              <a:t>３時間</a:t>
            </a:r>
          </a:p>
        </p:txBody>
      </p:sp>
      <p:sp>
        <p:nvSpPr>
          <p:cNvPr id="67" name="爆発 2 66"/>
          <p:cNvSpPr/>
          <p:nvPr/>
        </p:nvSpPr>
        <p:spPr>
          <a:xfrm>
            <a:off x="5888350" y="2741751"/>
            <a:ext cx="522010" cy="495539"/>
          </a:xfrm>
          <a:prstGeom prst="irregularSeal2">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ysClr val="windowText" lastClr="000000"/>
                </a:solidFill>
                <a:effectLst/>
                <a:uLnTx/>
                <a:uFillTx/>
                <a:latin typeface="Segoe UI"/>
                <a:ea typeface="メイリオ"/>
                <a:cs typeface="+mn-cs"/>
              </a:rPr>
              <a:t>事故</a:t>
            </a:r>
          </a:p>
        </p:txBody>
      </p:sp>
      <p:sp>
        <p:nvSpPr>
          <p:cNvPr id="70" name="左右矢印 69"/>
          <p:cNvSpPr/>
          <p:nvPr/>
        </p:nvSpPr>
        <p:spPr>
          <a:xfrm>
            <a:off x="1523999" y="4288657"/>
            <a:ext cx="1373215" cy="295049"/>
          </a:xfrm>
          <a:prstGeom prst="leftRightArrow">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ysClr val="windowText" lastClr="000000"/>
                </a:solidFill>
                <a:effectLst/>
                <a:uLnTx/>
                <a:uFillTx/>
                <a:latin typeface="Segoe UI"/>
                <a:ea typeface="メイリオ"/>
                <a:cs typeface="+mn-cs"/>
              </a:rPr>
              <a:t>３時間</a:t>
            </a:r>
          </a:p>
        </p:txBody>
      </p:sp>
      <p:sp>
        <p:nvSpPr>
          <p:cNvPr id="52" name="テキスト ボックス 51"/>
          <p:cNvSpPr txBox="1"/>
          <p:nvPr/>
        </p:nvSpPr>
        <p:spPr>
          <a:xfrm>
            <a:off x="2618916" y="3176460"/>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10:00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3" name="左右矢印 52"/>
          <p:cNvSpPr/>
          <p:nvPr/>
        </p:nvSpPr>
        <p:spPr>
          <a:xfrm>
            <a:off x="1070541" y="3585723"/>
            <a:ext cx="8238818" cy="317335"/>
          </a:xfrm>
          <a:prstGeom prst="lef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sysClr val="windowText" lastClr="000000"/>
                </a:solidFill>
                <a:effectLst/>
                <a:uLnTx/>
                <a:uFillTx/>
                <a:latin typeface="メイリオ"/>
                <a:ea typeface="メイリオ"/>
                <a:cs typeface="+mn-cs"/>
              </a:rPr>
              <a:t>18</a:t>
            </a:r>
            <a:r>
              <a:rPr kumimoji="1" lang="ja-JP" altLang="en-US" sz="1050" b="1" i="0" u="none" strike="noStrike" kern="1200" cap="none" spc="0" normalizeH="0" baseline="0" noProof="0" dirty="0" smtClean="0">
                <a:ln>
                  <a:noFill/>
                </a:ln>
                <a:solidFill>
                  <a:sysClr val="windowText" lastClr="000000"/>
                </a:solidFill>
                <a:effectLst/>
                <a:uLnTx/>
                <a:uFillTx/>
                <a:latin typeface="メイリオ"/>
                <a:ea typeface="メイリオ"/>
                <a:cs typeface="+mn-cs"/>
              </a:rPr>
              <a:t>時間</a:t>
            </a:r>
          </a:p>
        </p:txBody>
      </p:sp>
      <p:sp>
        <p:nvSpPr>
          <p:cNvPr id="3" name="正方形/長方形 2"/>
          <p:cNvSpPr/>
          <p:nvPr/>
        </p:nvSpPr>
        <p:spPr>
          <a:xfrm>
            <a:off x="6106978" y="3393040"/>
            <a:ext cx="1367105" cy="13813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sp>
        <p:nvSpPr>
          <p:cNvPr id="4" name="左中かっこ 3"/>
          <p:cNvSpPr/>
          <p:nvPr/>
        </p:nvSpPr>
        <p:spPr>
          <a:xfrm rot="5400000">
            <a:off x="6716455" y="2470525"/>
            <a:ext cx="176882" cy="135664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Segoe UI"/>
              <a:ea typeface="メイリオ"/>
              <a:cs typeface="+mn-cs"/>
            </a:endParaRPr>
          </a:p>
        </p:txBody>
      </p:sp>
      <p:sp>
        <p:nvSpPr>
          <p:cNvPr id="57" name="テキスト ボックス 56"/>
          <p:cNvSpPr txBox="1"/>
          <p:nvPr/>
        </p:nvSpPr>
        <p:spPr>
          <a:xfrm>
            <a:off x="6240337" y="2606101"/>
            <a:ext cx="2000578" cy="240066"/>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道路封鎖、渋滞への対応に要した時間</a:t>
            </a:r>
          </a:p>
        </p:txBody>
      </p:sp>
      <p:sp>
        <p:nvSpPr>
          <p:cNvPr id="58" name="左右矢印 57"/>
          <p:cNvSpPr/>
          <p:nvPr/>
        </p:nvSpPr>
        <p:spPr>
          <a:xfrm>
            <a:off x="4427741" y="4277473"/>
            <a:ext cx="3484467" cy="295049"/>
          </a:xfrm>
          <a:prstGeom prst="leftRigh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ysClr val="windowText" lastClr="000000"/>
                </a:solidFill>
                <a:effectLst/>
                <a:uLnTx/>
                <a:uFillTx/>
                <a:latin typeface="Segoe UI"/>
                <a:ea typeface="メイリオ"/>
                <a:cs typeface="+mn-cs"/>
              </a:rPr>
              <a:t>７時間</a:t>
            </a:r>
          </a:p>
        </p:txBody>
      </p:sp>
      <p:sp>
        <p:nvSpPr>
          <p:cNvPr id="65" name="左右矢印 64"/>
          <p:cNvSpPr/>
          <p:nvPr/>
        </p:nvSpPr>
        <p:spPr>
          <a:xfrm>
            <a:off x="8390916" y="4277473"/>
            <a:ext cx="918443" cy="295049"/>
          </a:xfrm>
          <a:prstGeom prst="leftRightArrow">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ysClr val="windowText" lastClr="000000"/>
                </a:solidFill>
                <a:effectLst/>
                <a:uLnTx/>
                <a:uFillTx/>
                <a:latin typeface="Segoe UI"/>
                <a:ea typeface="メイリオ"/>
                <a:cs typeface="+mn-cs"/>
              </a:rPr>
              <a:t>２時間</a:t>
            </a:r>
          </a:p>
        </p:txBody>
      </p:sp>
      <p:sp>
        <p:nvSpPr>
          <p:cNvPr id="68" name="テキスト ボックス 67"/>
          <p:cNvSpPr txBox="1"/>
          <p:nvPr/>
        </p:nvSpPr>
        <p:spPr>
          <a:xfrm>
            <a:off x="8535307" y="3167036"/>
            <a:ext cx="598241" cy="29546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23:00</a:t>
            </a:r>
            <a:endPar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cxnSp>
        <p:nvCxnSpPr>
          <p:cNvPr id="7" name="直線コネクタ 6"/>
          <p:cNvCxnSpPr/>
          <p:nvPr/>
        </p:nvCxnSpPr>
        <p:spPr>
          <a:xfrm>
            <a:off x="5486400" y="4343400"/>
            <a:ext cx="0" cy="14313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638800" y="4343400"/>
            <a:ext cx="0" cy="14313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474083" y="4343400"/>
            <a:ext cx="0" cy="14313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642717" y="4343400"/>
            <a:ext cx="0" cy="14313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5421340" y="4304151"/>
            <a:ext cx="307456" cy="459469"/>
          </a:xfrm>
          <a:prstGeom prst="rect">
            <a:avLst/>
          </a:prstGeom>
          <a:noFill/>
        </p:spPr>
        <p:txBody>
          <a:bodyPr vert="eaVert"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600" b="1" i="0" u="none" strike="noStrike" kern="1200" cap="none" spc="0" normalizeH="0" baseline="0" noProof="0" dirty="0" smtClean="0">
                <a:ln>
                  <a:noFill/>
                </a:ln>
                <a:solidFill>
                  <a:srgbClr val="000000"/>
                </a:solidFill>
                <a:effectLst/>
                <a:uLnTx/>
                <a:uFillTx/>
                <a:latin typeface="Segoe UI"/>
                <a:ea typeface="メイリオ"/>
                <a:cs typeface="+mn-cs"/>
              </a:rPr>
              <a:t>中断</a:t>
            </a:r>
            <a:r>
              <a:rPr kumimoji="1" lang="en-US" altLang="ja-JP" sz="600" b="1" i="0" u="none" strike="noStrike" kern="1200" cap="none" spc="0" normalizeH="0" baseline="0" noProof="0" dirty="0" smtClean="0">
                <a:ln>
                  <a:noFill/>
                </a:ln>
                <a:solidFill>
                  <a:srgbClr val="000000"/>
                </a:solidFill>
                <a:effectLst/>
                <a:uLnTx/>
                <a:uFillTx/>
                <a:latin typeface="Segoe UI"/>
                <a:ea typeface="メイリオ"/>
                <a:cs typeface="+mn-cs"/>
              </a:rPr>
              <a:t>10</a:t>
            </a:r>
            <a:r>
              <a:rPr kumimoji="1" lang="ja-JP" altLang="en-US" sz="600" b="1" i="0" u="none" strike="noStrike" kern="1200" cap="none" spc="0" normalizeH="0" baseline="0" noProof="0" dirty="0" smtClean="0">
                <a:ln>
                  <a:noFill/>
                </a:ln>
                <a:solidFill>
                  <a:srgbClr val="000000"/>
                </a:solidFill>
                <a:effectLst/>
                <a:uLnTx/>
                <a:uFillTx/>
                <a:latin typeface="Segoe UI"/>
                <a:ea typeface="メイリオ"/>
                <a:cs typeface="+mn-cs"/>
              </a:rPr>
              <a:t>分</a:t>
            </a:r>
          </a:p>
        </p:txBody>
      </p:sp>
      <p:sp>
        <p:nvSpPr>
          <p:cNvPr id="54" name="テキスト ボックス 53"/>
          <p:cNvSpPr txBox="1"/>
          <p:nvPr/>
        </p:nvSpPr>
        <p:spPr>
          <a:xfrm>
            <a:off x="7435019" y="4324459"/>
            <a:ext cx="307456" cy="459469"/>
          </a:xfrm>
          <a:prstGeom prst="rect">
            <a:avLst/>
          </a:prstGeom>
          <a:noFill/>
        </p:spPr>
        <p:txBody>
          <a:bodyPr vert="eaVert"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600" b="1" i="0" u="none" strike="noStrike" kern="1200" cap="none" spc="0" normalizeH="0" baseline="0" noProof="0" dirty="0" smtClean="0">
                <a:ln>
                  <a:noFill/>
                </a:ln>
                <a:solidFill>
                  <a:srgbClr val="000000"/>
                </a:solidFill>
                <a:effectLst/>
                <a:uLnTx/>
                <a:uFillTx/>
                <a:latin typeface="Segoe UI"/>
                <a:ea typeface="メイリオ"/>
                <a:cs typeface="+mn-cs"/>
              </a:rPr>
              <a:t>中断</a:t>
            </a:r>
            <a:r>
              <a:rPr kumimoji="1" lang="en-US" altLang="ja-JP" sz="600" b="1" i="0" u="none" strike="noStrike" kern="1200" cap="none" spc="0" normalizeH="0" baseline="0" noProof="0" dirty="0" smtClean="0">
                <a:ln>
                  <a:noFill/>
                </a:ln>
                <a:solidFill>
                  <a:srgbClr val="000000"/>
                </a:solidFill>
                <a:effectLst/>
                <a:uLnTx/>
                <a:uFillTx/>
                <a:latin typeface="Segoe UI"/>
                <a:ea typeface="メイリオ"/>
                <a:cs typeface="+mn-cs"/>
              </a:rPr>
              <a:t>10</a:t>
            </a:r>
            <a:r>
              <a:rPr kumimoji="1" lang="ja-JP" altLang="en-US" sz="600" b="1" i="0" u="none" strike="noStrike" kern="1200" cap="none" spc="0" normalizeH="0" baseline="0" noProof="0" dirty="0" smtClean="0">
                <a:ln>
                  <a:noFill/>
                </a:ln>
                <a:solidFill>
                  <a:srgbClr val="000000"/>
                </a:solidFill>
                <a:effectLst/>
                <a:uLnTx/>
                <a:uFillTx/>
                <a:latin typeface="Segoe UI"/>
                <a:ea typeface="メイリオ"/>
                <a:cs typeface="+mn-cs"/>
              </a:rPr>
              <a:t>分</a:t>
            </a:r>
          </a:p>
        </p:txBody>
      </p:sp>
      <p:sp>
        <p:nvSpPr>
          <p:cNvPr id="36" name="スライド番号プレースホルダー 1"/>
          <p:cNvSpPr>
            <a:spLocks noGrp="1"/>
          </p:cNvSpPr>
          <p:nvPr>
            <p:ph type="sldNum" sz="quarter" idx="4"/>
          </p:nvPr>
        </p:nvSpPr>
        <p:spPr>
          <a:xfrm>
            <a:off x="9144000" y="6530155"/>
            <a:ext cx="630513" cy="278421"/>
          </a:xfrm>
        </p:spPr>
        <p:txBody>
          <a:bodyPr/>
          <a:lstStyle/>
          <a:p>
            <a:r>
              <a:rPr lang="en-US" altLang="ja-JP" dirty="0" smtClean="0"/>
              <a:t>25</a:t>
            </a:r>
            <a:endParaRPr lang="en-US" dirty="0"/>
          </a:p>
        </p:txBody>
      </p:sp>
    </p:spTree>
    <p:extLst>
      <p:ext uri="{BB962C8B-B14F-4D97-AF65-F5344CB8AC3E}">
        <p14:creationId xmlns:p14="http://schemas.microsoft.com/office/powerpoint/2010/main" val="1313826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84868"/>
            <a:ext cx="9906000" cy="424732"/>
          </a:xfrm>
          <a:prstGeom prst="rect">
            <a:avLst/>
          </a:prstGeom>
        </p:spPr>
        <p:txBody>
          <a:bodyPr vert="horz" lIns="95782" tIns="47891" rIns="95782" bIns="47891" rtlCol="0" anchor="ctr">
            <a:normAutofit lnSpcReduction="10000"/>
          </a:bodyPr>
          <a:lstStyle>
            <a:lvl1pPr algn="ctr" defTabSz="914400">
              <a:lnSpc>
                <a:spcPct val="90000"/>
              </a:lnSpc>
              <a:spcBef>
                <a:spcPct val="0"/>
              </a:spcBef>
              <a:buNone/>
              <a:defRPr kumimoji="1" sz="2400" b="1" spc="272">
                <a:solidFill>
                  <a:schemeClr val="lt1"/>
                </a:solidFill>
                <a:latin typeface="ＭＳ ゴシック" panose="020B0609070205080204" pitchFamily="49" charset="-128"/>
                <a:ea typeface="ＭＳ ゴシック" panose="020B0609070205080204" pitchFamily="49" charset="-128"/>
              </a:defRPr>
            </a:lvl1pPr>
          </a:lstStyle>
          <a:p>
            <a:r>
              <a:rPr lang="ja-JP" altLang="en-US" dirty="0"/>
              <a:t>特例①（分割休息）</a:t>
            </a:r>
          </a:p>
        </p:txBody>
      </p:sp>
      <p:sp>
        <p:nvSpPr>
          <p:cNvPr id="2" name="スライド番号プレースホルダー 1"/>
          <p:cNvSpPr>
            <a:spLocks noGrp="1"/>
          </p:cNvSpPr>
          <p:nvPr>
            <p:ph type="sldNum" sz="quarter" idx="4"/>
          </p:nvPr>
        </p:nvSpPr>
        <p:spPr>
          <a:xfrm>
            <a:off x="9154585" y="6503379"/>
            <a:ext cx="630513" cy="278421"/>
          </a:xfrm>
        </p:spPr>
        <p:txBody>
          <a:bodyPr/>
          <a:lstStyle/>
          <a:p>
            <a:r>
              <a:rPr lang="en-US" altLang="ja-JP" dirty="0" smtClean="0"/>
              <a:t>26</a:t>
            </a:r>
            <a:endParaRPr lang="en-US" dirty="0"/>
          </a:p>
        </p:txBody>
      </p:sp>
      <p:sp>
        <p:nvSpPr>
          <p:cNvPr id="14" name="テキスト ボックス 13"/>
          <p:cNvSpPr txBox="1"/>
          <p:nvPr/>
        </p:nvSpPr>
        <p:spPr>
          <a:xfrm>
            <a:off x="4156937" y="3188640"/>
            <a:ext cx="439544"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16:00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6213622" y="4642303"/>
            <a:ext cx="381836" cy="230832"/>
          </a:xfrm>
          <a:prstGeom prst="rect">
            <a:avLst/>
          </a:prstGeom>
          <a:noFill/>
        </p:spPr>
        <p:txBody>
          <a:bodyPr wrap="none" rtlCol="0">
            <a:spAutoFit/>
          </a:bodyPr>
          <a:lstStyle/>
          <a:p>
            <a:pPr defTabSz="957816">
              <a:defRPr/>
            </a:pPr>
            <a:r>
              <a:rPr kumimoji="1" lang="en-US" altLang="ja-JP" sz="900" dirty="0">
                <a:solidFill>
                  <a:prstClr val="black"/>
                </a:solidFill>
                <a:latin typeface="ＭＳ Ｐゴシック" panose="020B0600070205080204" pitchFamily="50" charset="-128"/>
                <a:ea typeface="ＭＳ Ｐゴシック" panose="020B0600070205080204" pitchFamily="50" charset="-128"/>
              </a:rPr>
              <a:t>3</a:t>
            </a: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8434860" y="4671887"/>
            <a:ext cx="439544" cy="230832"/>
          </a:xfrm>
          <a:prstGeom prst="rect">
            <a:avLst/>
          </a:prstGeom>
          <a:noFill/>
        </p:spPr>
        <p:txBody>
          <a:bodyPr wrap="non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10:00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6248400" y="4386465"/>
            <a:ext cx="468000" cy="180000"/>
          </a:xfrm>
          <a:prstGeom prst="rect">
            <a:avLst/>
          </a:prstGeom>
          <a:solidFill>
            <a:sysClr val="window" lastClr="FFFFFF">
              <a:lumMod val="85000"/>
            </a:sysClr>
          </a:solidFill>
          <a:ln w="9525">
            <a:solidFill>
              <a:sysClr val="windowText" lastClr="000000"/>
            </a:solidFill>
          </a:ln>
        </p:spPr>
        <p:txBody>
          <a:bodyPr wrap="non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終業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cxnSp>
        <p:nvCxnSpPr>
          <p:cNvPr id="26" name="直線コネクタ 25"/>
          <p:cNvCxnSpPr/>
          <p:nvPr/>
        </p:nvCxnSpPr>
        <p:spPr>
          <a:xfrm flipH="1">
            <a:off x="6250459" y="4381701"/>
            <a:ext cx="0" cy="612000"/>
          </a:xfrm>
          <a:prstGeom prst="line">
            <a:avLst/>
          </a:prstGeom>
          <a:noFill/>
          <a:ln w="12700" cap="flat" cmpd="sng" algn="ctr">
            <a:solidFill>
              <a:sysClr val="windowText" lastClr="000000"/>
            </a:solidFill>
            <a:prstDash val="solid"/>
          </a:ln>
          <a:effectLst/>
        </p:spPr>
      </p:cxnSp>
      <p:cxnSp>
        <p:nvCxnSpPr>
          <p:cNvPr id="27" name="直線コネクタ 26"/>
          <p:cNvCxnSpPr/>
          <p:nvPr/>
        </p:nvCxnSpPr>
        <p:spPr>
          <a:xfrm flipH="1">
            <a:off x="8458200" y="4538136"/>
            <a:ext cx="0" cy="612000"/>
          </a:xfrm>
          <a:prstGeom prst="line">
            <a:avLst/>
          </a:prstGeom>
          <a:noFill/>
          <a:ln w="12700" cap="flat" cmpd="sng" algn="ctr">
            <a:solidFill>
              <a:sysClr val="windowText" lastClr="000000"/>
            </a:solidFill>
            <a:prstDash val="solid"/>
          </a:ln>
          <a:effectLst/>
        </p:spPr>
      </p:cxnSp>
      <p:sp>
        <p:nvSpPr>
          <p:cNvPr id="28" name="テキスト ボックス 27"/>
          <p:cNvSpPr txBox="1"/>
          <p:nvPr/>
        </p:nvSpPr>
        <p:spPr>
          <a:xfrm>
            <a:off x="8458200" y="4401573"/>
            <a:ext cx="468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始業</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29" name="テキスト ボックス 28"/>
          <p:cNvSpPr txBox="1"/>
          <p:nvPr/>
        </p:nvSpPr>
        <p:spPr>
          <a:xfrm>
            <a:off x="-109158" y="3551041"/>
            <a:ext cx="1578560" cy="276999"/>
          </a:xfrm>
          <a:prstGeom prst="rect">
            <a:avLst/>
          </a:prstGeom>
          <a:noFill/>
        </p:spPr>
        <p:txBody>
          <a:bodyPr wrap="square" rtlCol="0">
            <a:spAutoFit/>
          </a:bodyPr>
          <a:lstStyle/>
          <a:p>
            <a:pPr defTabSz="957816">
              <a:defRPr/>
            </a:pPr>
            <a:r>
              <a:rPr kumimoji="1" lang="en-US" altLang="ja-JP" sz="1200" b="1" dirty="0" smtClean="0">
                <a:latin typeface="+mn-ea"/>
              </a:rPr>
              <a:t>【</a:t>
            </a:r>
            <a:r>
              <a:rPr kumimoji="1" lang="ja-JP" altLang="en-US" sz="1200" b="1" dirty="0" smtClean="0">
                <a:latin typeface="+mn-ea"/>
              </a:rPr>
              <a:t>例</a:t>
            </a:r>
            <a:r>
              <a:rPr kumimoji="1" lang="en-US" altLang="ja-JP" sz="1200" b="1" dirty="0">
                <a:latin typeface="+mn-ea"/>
              </a:rPr>
              <a:t>】</a:t>
            </a:r>
            <a:r>
              <a:rPr kumimoji="1" lang="ja-JP" altLang="en-US" sz="1200" b="1" dirty="0" smtClean="0">
                <a:solidFill>
                  <a:srgbClr val="FF0000"/>
                </a:solidFill>
                <a:latin typeface="+mn-ea"/>
              </a:rPr>
              <a:t>（</a:t>
            </a:r>
            <a:r>
              <a:rPr kumimoji="1" lang="ja-JP" altLang="en-US" sz="1200" b="1" dirty="0">
                <a:solidFill>
                  <a:srgbClr val="FF0000"/>
                </a:solidFill>
                <a:latin typeface="+mn-ea"/>
              </a:rPr>
              <a:t>改正</a:t>
            </a:r>
            <a:r>
              <a:rPr kumimoji="1" lang="ja-JP" altLang="en-US" sz="1200" b="1" dirty="0" smtClean="0">
                <a:solidFill>
                  <a:srgbClr val="FF0000"/>
                </a:solidFill>
                <a:latin typeface="+mn-ea"/>
              </a:rPr>
              <a:t>後）</a:t>
            </a:r>
            <a:endParaRPr kumimoji="1" lang="ja-JP" altLang="en-US" sz="1200" b="1" dirty="0">
              <a:latin typeface="+mn-ea"/>
            </a:endParaRPr>
          </a:p>
        </p:txBody>
      </p:sp>
      <p:sp>
        <p:nvSpPr>
          <p:cNvPr id="33" name="正方形/長方形 32">
            <a:extLst>
              <a:ext uri="{FF2B5EF4-FFF2-40B4-BE49-F238E27FC236}">
                <a16:creationId xmlns:a16="http://schemas.microsoft.com/office/drawing/2014/main" id="{A889522F-FA51-F14C-BAA2-ADEAB79DDF80}"/>
              </a:ext>
            </a:extLst>
          </p:cNvPr>
          <p:cNvSpPr/>
          <p:nvPr/>
        </p:nvSpPr>
        <p:spPr>
          <a:xfrm>
            <a:off x="84826" y="990599"/>
            <a:ext cx="4680000" cy="2520000"/>
          </a:xfrm>
          <a:prstGeom prst="rect">
            <a:avLst/>
          </a:prstGeom>
          <a:solidFill>
            <a:srgbClr val="E7ECF9"/>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5" name="テキスト ボックス 34"/>
          <p:cNvSpPr txBox="1"/>
          <p:nvPr/>
        </p:nvSpPr>
        <p:spPr>
          <a:xfrm>
            <a:off x="94653" y="1078977"/>
            <a:ext cx="4752000" cy="2492990"/>
          </a:xfrm>
          <a:prstGeom prst="rect">
            <a:avLst/>
          </a:prstGeom>
          <a:noFill/>
        </p:spPr>
        <p:txBody>
          <a:bodyPr wrap="square" rtlCol="0">
            <a:spAutoFit/>
          </a:bodyPr>
          <a:lstStyle/>
          <a:p>
            <a:pPr lvl="0" defTabSz="457200">
              <a:lnSpc>
                <a:spcPct val="130000"/>
              </a:lnSpc>
              <a:buClr>
                <a:srgbClr val="66BAB7"/>
              </a:buClr>
              <a:defRPr/>
            </a:pPr>
            <a:r>
              <a:rPr kumimoji="0" lang="ja-JP" altLang="en-US" sz="1200" dirty="0" smtClean="0">
                <a:solidFill>
                  <a:prstClr val="black"/>
                </a:solidFill>
                <a:latin typeface="游ゴシック" panose="020B0400000000000000" pitchFamily="50" charset="-128"/>
                <a:ea typeface="游ゴシック" panose="020B0400000000000000" pitchFamily="50" charset="-128"/>
              </a:rPr>
              <a:t>▸　業務</a:t>
            </a:r>
            <a:r>
              <a:rPr kumimoji="0" lang="ja-JP" altLang="en-US" sz="1200" dirty="0">
                <a:solidFill>
                  <a:prstClr val="black"/>
                </a:solidFill>
                <a:latin typeface="游ゴシック" panose="020B0400000000000000" pitchFamily="50" charset="-128"/>
                <a:ea typeface="游ゴシック" panose="020B0400000000000000" pitchFamily="50" charset="-128"/>
              </a:rPr>
              <a:t>の必要上、勤務終了後</a:t>
            </a:r>
            <a:r>
              <a:rPr kumimoji="0" lang="ja-JP" altLang="en-US" sz="1200" u="sng" dirty="0">
                <a:solidFill>
                  <a:prstClr val="black"/>
                </a:solidFill>
                <a:latin typeface="游ゴシック" panose="020B0400000000000000" pitchFamily="50" charset="-128"/>
                <a:ea typeface="游ゴシック" panose="020B0400000000000000" pitchFamily="50" charset="-128"/>
              </a:rPr>
              <a:t>継続８時間</a:t>
            </a:r>
            <a:r>
              <a:rPr kumimoji="0" lang="ja-JP" altLang="en-US" sz="1200" dirty="0">
                <a:solidFill>
                  <a:prstClr val="black"/>
                </a:solidFill>
                <a:latin typeface="游ゴシック" panose="020B0400000000000000" pitchFamily="50" charset="-128"/>
                <a:ea typeface="游ゴシック" panose="020B0400000000000000" pitchFamily="50" charset="-128"/>
              </a:rPr>
              <a:t>以上</a:t>
            </a:r>
            <a:r>
              <a:rPr kumimoji="0" lang="ja-JP" altLang="en-US" sz="1200" dirty="0" smtClean="0">
                <a:solidFill>
                  <a:prstClr val="black"/>
                </a:solidFill>
                <a:latin typeface="游ゴシック" panose="020B0400000000000000" pitchFamily="50" charset="-128"/>
                <a:ea typeface="游ゴシック" panose="020B0400000000000000" pitchFamily="50" charset="-128"/>
              </a:rPr>
              <a:t>の休息期間を与える</a:t>
            </a:r>
            <a:endParaRPr kumimoji="0" lang="en-US" altLang="ja-JP" sz="120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solidFill>
                  <a:prstClr val="black"/>
                </a:solidFill>
                <a:latin typeface="游ゴシック" panose="020B0400000000000000" pitchFamily="50" charset="-128"/>
                <a:ea typeface="游ゴシック" panose="020B0400000000000000" pitchFamily="50" charset="-128"/>
              </a:rPr>
              <a:t>　  こと</a:t>
            </a:r>
            <a:r>
              <a:rPr kumimoji="0" lang="ja-JP" altLang="en-US" sz="1200" dirty="0">
                <a:solidFill>
                  <a:prstClr val="black"/>
                </a:solidFill>
                <a:latin typeface="游ゴシック" panose="020B0400000000000000" pitchFamily="50" charset="-128"/>
                <a:ea typeface="游ゴシック" panose="020B0400000000000000" pitchFamily="50" charset="-128"/>
              </a:rPr>
              <a:t>が困難な場合には、当分の間</a:t>
            </a:r>
            <a:r>
              <a:rPr kumimoji="0" lang="ja-JP" altLang="en-US" sz="1200" dirty="0" smtClean="0">
                <a:solidFill>
                  <a:prstClr val="black"/>
                </a:solidFill>
                <a:latin typeface="游ゴシック" panose="020B0400000000000000" pitchFamily="50" charset="-128"/>
                <a:ea typeface="游ゴシック" panose="020B0400000000000000" pitchFamily="50" charset="-128"/>
              </a:rPr>
              <a:t>、 一定期間</a:t>
            </a:r>
            <a:r>
              <a:rPr kumimoji="0" lang="ja-JP" altLang="en-US" sz="1200" dirty="0">
                <a:solidFill>
                  <a:prstClr val="black"/>
                </a:solidFill>
                <a:latin typeface="游ゴシック" panose="020B0400000000000000" pitchFamily="50" charset="-128"/>
                <a:ea typeface="游ゴシック" panose="020B0400000000000000" pitchFamily="50" charset="-128"/>
              </a:rPr>
              <a:t>に</a:t>
            </a:r>
            <a:r>
              <a:rPr kumimoji="0" lang="ja-JP" altLang="en-US" sz="1200" dirty="0" smtClean="0">
                <a:solidFill>
                  <a:prstClr val="black"/>
                </a:solidFill>
                <a:latin typeface="游ゴシック" panose="020B0400000000000000" pitchFamily="50" charset="-128"/>
                <a:ea typeface="游ゴシック" panose="020B0400000000000000" pitchFamily="50" charset="-128"/>
              </a:rPr>
              <a:t>おける全勤務回</a:t>
            </a:r>
            <a:endParaRPr kumimoji="0" lang="en-US" altLang="ja-JP" sz="120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solidFill>
                  <a:prstClr val="black"/>
                </a:solidFill>
                <a:latin typeface="游ゴシック" panose="020B0400000000000000" pitchFamily="50" charset="-128"/>
                <a:ea typeface="游ゴシック" panose="020B0400000000000000" pitchFamily="50" charset="-128"/>
              </a:rPr>
              <a:t>　  数</a:t>
            </a:r>
            <a:r>
              <a:rPr kumimoji="0" lang="ja-JP" altLang="en-US" sz="1200" dirty="0">
                <a:solidFill>
                  <a:prstClr val="black"/>
                </a:solidFill>
                <a:latin typeface="游ゴシック" panose="020B0400000000000000" pitchFamily="50" charset="-128"/>
                <a:ea typeface="游ゴシック" panose="020B0400000000000000" pitchFamily="50" charset="-128"/>
              </a:rPr>
              <a:t>の２分の１を限度に</a:t>
            </a:r>
            <a:r>
              <a:rPr kumimoji="0" lang="ja-JP" altLang="en-US" sz="1200" dirty="0" smtClean="0">
                <a:solidFill>
                  <a:prstClr val="black"/>
                </a:solidFill>
                <a:latin typeface="游ゴシック" panose="020B0400000000000000" pitchFamily="50" charset="-128"/>
                <a:ea typeface="游ゴシック" panose="020B0400000000000000" pitchFamily="50" charset="-128"/>
              </a:rPr>
              <a:t>、休息期間</a:t>
            </a:r>
            <a:r>
              <a:rPr kumimoji="0" lang="ja-JP" altLang="en-US" sz="1200" dirty="0">
                <a:solidFill>
                  <a:prstClr val="black"/>
                </a:solidFill>
                <a:latin typeface="游ゴシック" panose="020B0400000000000000" pitchFamily="50" charset="-128"/>
                <a:ea typeface="游ゴシック" panose="020B0400000000000000" pitchFamily="50" charset="-128"/>
              </a:rPr>
              <a:t>を拘束時間の途中及び拘束</a:t>
            </a:r>
            <a:r>
              <a:rPr kumimoji="0" lang="ja-JP" altLang="en-US" sz="1200" dirty="0" smtClean="0">
                <a:solidFill>
                  <a:prstClr val="black"/>
                </a:solidFill>
                <a:latin typeface="游ゴシック" panose="020B0400000000000000" pitchFamily="50" charset="-128"/>
                <a:ea typeface="游ゴシック" panose="020B0400000000000000" pitchFamily="50" charset="-128"/>
              </a:rPr>
              <a:t>時</a:t>
            </a:r>
            <a:endParaRPr lang="en-US" altLang="ja-JP" sz="1200" dirty="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solidFill>
                  <a:prstClr val="black"/>
                </a:solidFill>
                <a:latin typeface="游ゴシック" panose="020B0400000000000000" pitchFamily="50" charset="-128"/>
                <a:ea typeface="游ゴシック" panose="020B0400000000000000" pitchFamily="50" charset="-128"/>
              </a:rPr>
              <a:t>　  間</a:t>
            </a:r>
            <a:r>
              <a:rPr kumimoji="0" lang="ja-JP" altLang="en-US" sz="1200" dirty="0">
                <a:solidFill>
                  <a:prstClr val="black"/>
                </a:solidFill>
                <a:latin typeface="游ゴシック" panose="020B0400000000000000" pitchFamily="50" charset="-128"/>
                <a:ea typeface="游ゴシック" panose="020B0400000000000000" pitchFamily="50" charset="-128"/>
              </a:rPr>
              <a:t>の経過</a:t>
            </a:r>
            <a:r>
              <a:rPr kumimoji="0" lang="ja-JP" altLang="en-US" sz="1200" dirty="0" smtClean="0">
                <a:solidFill>
                  <a:prstClr val="black"/>
                </a:solidFill>
                <a:latin typeface="游ゴシック" panose="020B0400000000000000" pitchFamily="50" charset="-128"/>
                <a:ea typeface="游ゴシック" panose="020B0400000000000000" pitchFamily="50" charset="-128"/>
              </a:rPr>
              <a:t>直後に分割</a:t>
            </a:r>
            <a:r>
              <a:rPr kumimoji="0" lang="ja-JP" altLang="en-US" sz="1200" dirty="0">
                <a:solidFill>
                  <a:prstClr val="black"/>
                </a:solidFill>
                <a:latin typeface="游ゴシック" panose="020B0400000000000000" pitchFamily="50" charset="-128"/>
                <a:ea typeface="游ゴシック" panose="020B0400000000000000" pitchFamily="50" charset="-128"/>
              </a:rPr>
              <a:t>して与えることが</a:t>
            </a:r>
            <a:r>
              <a:rPr kumimoji="0" lang="ja-JP" altLang="en-US" sz="1200" dirty="0" smtClean="0">
                <a:solidFill>
                  <a:prstClr val="black"/>
                </a:solidFill>
                <a:latin typeface="游ゴシック" panose="020B0400000000000000" pitchFamily="50" charset="-128"/>
                <a:ea typeface="游ゴシック" panose="020B0400000000000000" pitchFamily="50" charset="-128"/>
              </a:rPr>
              <a:t>できるもの</a:t>
            </a:r>
            <a:r>
              <a:rPr kumimoji="0" lang="ja-JP" altLang="en-US" sz="1200" dirty="0">
                <a:solidFill>
                  <a:prstClr val="black"/>
                </a:solidFill>
                <a:latin typeface="游ゴシック" panose="020B0400000000000000" pitchFamily="50" charset="-128"/>
                <a:ea typeface="游ゴシック" panose="020B0400000000000000" pitchFamily="50" charset="-128"/>
              </a:rPr>
              <a:t>とする</a:t>
            </a:r>
            <a:r>
              <a:rPr kumimoji="0" lang="ja-JP" altLang="en-US" sz="1200" dirty="0" smtClean="0">
                <a:solidFill>
                  <a:prstClr val="black"/>
                </a:solidFill>
                <a:latin typeface="游ゴシック" panose="020B0400000000000000" pitchFamily="50" charset="-128"/>
                <a:ea typeface="游ゴシック" panose="020B0400000000000000" pitchFamily="50" charset="-128"/>
              </a:rPr>
              <a:t>。</a:t>
            </a:r>
            <a:endParaRPr kumimoji="0" lang="en-US" altLang="ja-JP" sz="120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solidFill>
                  <a:prstClr val="black"/>
                </a:solidFill>
                <a:latin typeface="游ゴシック" panose="020B0400000000000000" pitchFamily="50" charset="-128"/>
                <a:ea typeface="游ゴシック" panose="020B0400000000000000" pitchFamily="50" charset="-128"/>
              </a:rPr>
              <a:t>▸　この場合に</a:t>
            </a:r>
            <a:r>
              <a:rPr kumimoji="0" lang="ja-JP" altLang="en-US" sz="1200" dirty="0">
                <a:solidFill>
                  <a:prstClr val="black"/>
                </a:solidFill>
                <a:latin typeface="游ゴシック" panose="020B0400000000000000" pitchFamily="50" charset="-128"/>
                <a:ea typeface="游ゴシック" panose="020B0400000000000000" pitchFamily="50" charset="-128"/>
              </a:rPr>
              <a:t>おいて、分割された休息期間は、</a:t>
            </a:r>
            <a:r>
              <a:rPr kumimoji="0" lang="ja-JP" altLang="en-US" sz="1200" dirty="0" smtClean="0">
                <a:solidFill>
                  <a:prstClr val="black"/>
                </a:solidFill>
                <a:latin typeface="游ゴシック" panose="020B0400000000000000" pitchFamily="50" charset="-128"/>
                <a:ea typeface="游ゴシック" panose="020B0400000000000000" pitchFamily="50" charset="-128"/>
              </a:rPr>
              <a:t>１日に おいて１回</a:t>
            </a:r>
            <a:endParaRPr kumimoji="0" lang="en-US" altLang="ja-JP" sz="120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solidFill>
                  <a:prstClr val="black"/>
                </a:solidFill>
                <a:latin typeface="游ゴシック" panose="020B0400000000000000" pitchFamily="50" charset="-128"/>
                <a:ea typeface="游ゴシック" panose="020B0400000000000000" pitchFamily="50" charset="-128"/>
              </a:rPr>
              <a:t>　  当たり</a:t>
            </a:r>
            <a:r>
              <a:rPr kumimoji="0" lang="ja-JP" altLang="en-US" sz="1200" u="sng" dirty="0">
                <a:solidFill>
                  <a:prstClr val="black"/>
                </a:solidFill>
                <a:latin typeface="游ゴシック" panose="020B0400000000000000" pitchFamily="50" charset="-128"/>
                <a:ea typeface="游ゴシック" panose="020B0400000000000000" pitchFamily="50" charset="-128"/>
              </a:rPr>
              <a:t>継続４時間</a:t>
            </a:r>
            <a:r>
              <a:rPr kumimoji="0" lang="ja-JP" altLang="en-US" sz="1200" dirty="0">
                <a:solidFill>
                  <a:prstClr val="black"/>
                </a:solidFill>
                <a:latin typeface="游ゴシック" panose="020B0400000000000000" pitchFamily="50" charset="-128"/>
                <a:ea typeface="游ゴシック" panose="020B0400000000000000" pitchFamily="50" charset="-128"/>
              </a:rPr>
              <a:t>以上、合計</a:t>
            </a:r>
            <a:r>
              <a:rPr kumimoji="0" lang="ja-JP" altLang="en-US" sz="1200" dirty="0" smtClean="0">
                <a:solidFill>
                  <a:prstClr val="black"/>
                </a:solidFill>
                <a:latin typeface="游ゴシック" panose="020B0400000000000000" pitchFamily="50" charset="-128"/>
                <a:ea typeface="游ゴシック" panose="020B0400000000000000" pitchFamily="50" charset="-128"/>
              </a:rPr>
              <a:t>１０時間以上</a:t>
            </a:r>
            <a:r>
              <a:rPr kumimoji="0" lang="ja-JP" altLang="en-US" sz="1200" dirty="0">
                <a:solidFill>
                  <a:prstClr val="black"/>
                </a:solidFill>
                <a:latin typeface="游ゴシック" panose="020B0400000000000000" pitchFamily="50" charset="-128"/>
                <a:ea typeface="游ゴシック" panose="020B0400000000000000" pitchFamily="50" charset="-128"/>
              </a:rPr>
              <a:t>で</a:t>
            </a:r>
            <a:r>
              <a:rPr kumimoji="0" lang="ja-JP" altLang="en-US" sz="1200" dirty="0" smtClean="0">
                <a:solidFill>
                  <a:prstClr val="black"/>
                </a:solidFill>
                <a:latin typeface="游ゴシック" panose="020B0400000000000000" pitchFamily="50" charset="-128"/>
                <a:ea typeface="游ゴシック" panose="020B0400000000000000" pitchFamily="50" charset="-128"/>
              </a:rPr>
              <a:t>なければならない</a:t>
            </a:r>
            <a:endParaRPr lang="en-US" altLang="ja-JP" sz="1200" dirty="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solidFill>
                  <a:prstClr val="black"/>
                </a:solidFill>
                <a:latin typeface="游ゴシック" panose="020B0400000000000000" pitchFamily="50" charset="-128"/>
                <a:ea typeface="游ゴシック" panose="020B0400000000000000" pitchFamily="50" charset="-128"/>
              </a:rPr>
              <a:t>　  もの</a:t>
            </a:r>
            <a:r>
              <a:rPr kumimoji="0" lang="ja-JP" altLang="en-US" sz="1200" dirty="0">
                <a:solidFill>
                  <a:prstClr val="black"/>
                </a:solidFill>
                <a:latin typeface="游ゴシック" panose="020B0400000000000000" pitchFamily="50" charset="-128"/>
                <a:ea typeface="游ゴシック" panose="020B0400000000000000" pitchFamily="50" charset="-128"/>
              </a:rPr>
              <a:t>とする</a:t>
            </a:r>
            <a:r>
              <a:rPr kumimoji="0" lang="ja-JP" altLang="en-US" sz="1200" dirty="0" smtClean="0">
                <a:solidFill>
                  <a:prstClr val="black"/>
                </a:solidFill>
                <a:latin typeface="游ゴシック" panose="020B0400000000000000" pitchFamily="50" charset="-128"/>
                <a:ea typeface="游ゴシック" panose="020B0400000000000000" pitchFamily="50" charset="-128"/>
              </a:rPr>
              <a:t>。</a:t>
            </a:r>
            <a:endParaRPr kumimoji="0" lang="en-US" altLang="ja-JP" sz="120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　一定期間は、</a:t>
            </a:r>
            <a:r>
              <a:rPr kumimoji="0" lang="ja-JP" altLang="en-US" sz="1200" u="sng" dirty="0">
                <a:solidFill>
                  <a:prstClr val="black"/>
                </a:solidFill>
                <a:latin typeface="游ゴシック" panose="020B0400000000000000" pitchFamily="50" charset="-128"/>
                <a:ea typeface="游ゴシック" panose="020B0400000000000000" pitchFamily="50" charset="-128"/>
              </a:rPr>
              <a:t>原則として２週間から４週間程度とし</a:t>
            </a:r>
            <a:r>
              <a:rPr kumimoji="0" lang="ja-JP" altLang="en-US" sz="1200" u="sng" dirty="0" smtClean="0">
                <a:solidFill>
                  <a:prstClr val="black"/>
                </a:solidFill>
                <a:latin typeface="游ゴシック" panose="020B0400000000000000" pitchFamily="50" charset="-128"/>
                <a:ea typeface="游ゴシック" panose="020B0400000000000000" pitchFamily="50" charset="-128"/>
              </a:rPr>
              <a:t>、業務</a:t>
            </a:r>
            <a:r>
              <a:rPr kumimoji="0" lang="ja-JP" altLang="en-US" sz="1200" u="sng" dirty="0">
                <a:solidFill>
                  <a:prstClr val="black"/>
                </a:solidFill>
                <a:latin typeface="游ゴシック" panose="020B0400000000000000" pitchFamily="50" charset="-128"/>
                <a:ea typeface="游ゴシック" panose="020B0400000000000000" pitchFamily="50" charset="-128"/>
              </a:rPr>
              <a:t>の</a:t>
            </a:r>
            <a:r>
              <a:rPr kumimoji="0" lang="ja-JP" altLang="en-US" sz="1200" u="sng" dirty="0" smtClean="0">
                <a:solidFill>
                  <a:prstClr val="black"/>
                </a:solidFill>
                <a:latin typeface="游ゴシック" panose="020B0400000000000000" pitchFamily="50" charset="-128"/>
                <a:ea typeface="游ゴシック" panose="020B0400000000000000" pitchFamily="50" charset="-128"/>
              </a:rPr>
              <a:t>必</a:t>
            </a:r>
            <a:endParaRPr kumimoji="0" lang="en-US" altLang="ja-JP" sz="1200" u="sng"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solidFill>
                  <a:prstClr val="black"/>
                </a:solidFill>
                <a:latin typeface="游ゴシック" panose="020B0400000000000000" pitchFamily="50" charset="-128"/>
                <a:ea typeface="游ゴシック" panose="020B0400000000000000" pitchFamily="50" charset="-128"/>
              </a:rPr>
              <a:t>　  </a:t>
            </a:r>
            <a:r>
              <a:rPr kumimoji="0" lang="ja-JP" altLang="en-US" sz="1200" u="sng" dirty="0" smtClean="0">
                <a:solidFill>
                  <a:prstClr val="black"/>
                </a:solidFill>
                <a:latin typeface="游ゴシック" panose="020B0400000000000000" pitchFamily="50" charset="-128"/>
                <a:ea typeface="游ゴシック" panose="020B0400000000000000" pitchFamily="50" charset="-128"/>
              </a:rPr>
              <a:t>要上</a:t>
            </a:r>
            <a:r>
              <a:rPr kumimoji="0" lang="ja-JP" altLang="en-US" sz="1200" u="sng" dirty="0">
                <a:solidFill>
                  <a:prstClr val="black"/>
                </a:solidFill>
                <a:latin typeface="游ゴシック" panose="020B0400000000000000" pitchFamily="50" charset="-128"/>
                <a:ea typeface="游ゴシック" panose="020B0400000000000000" pitchFamily="50" charset="-128"/>
              </a:rPr>
              <a:t>やむを得ない場合であっても２か月</a:t>
            </a:r>
            <a:r>
              <a:rPr kumimoji="0" lang="ja-JP" altLang="en-US" sz="1200" u="sng" dirty="0" smtClean="0">
                <a:solidFill>
                  <a:prstClr val="black"/>
                </a:solidFill>
                <a:latin typeface="游ゴシック" panose="020B0400000000000000" pitchFamily="50" charset="-128"/>
                <a:ea typeface="游ゴシック" panose="020B0400000000000000" pitchFamily="50" charset="-128"/>
              </a:rPr>
              <a:t>程度</a:t>
            </a:r>
            <a:r>
              <a:rPr kumimoji="0" lang="ja-JP" altLang="en-US" sz="1200" dirty="0">
                <a:solidFill>
                  <a:prstClr val="black"/>
                </a:solidFill>
                <a:latin typeface="游ゴシック" panose="020B0400000000000000" pitchFamily="50" charset="-128"/>
                <a:ea typeface="游ゴシック" panose="020B0400000000000000" pitchFamily="50" charset="-128"/>
              </a:rPr>
              <a:t>を限度</a:t>
            </a:r>
            <a:r>
              <a:rPr kumimoji="0" lang="ja-JP" altLang="en-US" sz="1200" dirty="0" smtClean="0">
                <a:solidFill>
                  <a:prstClr val="black"/>
                </a:solidFill>
                <a:latin typeface="游ゴシック" panose="020B0400000000000000" pitchFamily="50" charset="-128"/>
                <a:ea typeface="游ゴシック" panose="020B0400000000000000" pitchFamily="50" charset="-128"/>
              </a:rPr>
              <a:t>とする。</a:t>
            </a:r>
            <a:endParaRPr kumimoji="0" lang="ja-JP" altLang="en-US" sz="1200" dirty="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solidFill>
                  <a:prstClr val="black"/>
                </a:solidFill>
                <a:latin typeface="游ゴシック" panose="020B0400000000000000" pitchFamily="50" charset="-128"/>
                <a:ea typeface="游ゴシック" panose="020B0400000000000000" pitchFamily="50" charset="-128"/>
              </a:rPr>
              <a:t>▸　分割</a:t>
            </a:r>
            <a:r>
              <a:rPr kumimoji="0" lang="ja-JP" altLang="en-US" sz="1200" dirty="0">
                <a:solidFill>
                  <a:prstClr val="black"/>
                </a:solidFill>
                <a:latin typeface="游ゴシック" panose="020B0400000000000000" pitchFamily="50" charset="-128"/>
                <a:ea typeface="游ゴシック" panose="020B0400000000000000" pitchFamily="50" charset="-128"/>
              </a:rPr>
              <a:t>は、２分割に限らず、３分割も認められる</a:t>
            </a:r>
            <a:r>
              <a:rPr kumimoji="0" lang="ja-JP" altLang="en-US" sz="1200" dirty="0" smtClean="0">
                <a:solidFill>
                  <a:prstClr val="black"/>
                </a:solidFill>
                <a:latin typeface="游ゴシック" panose="020B0400000000000000" pitchFamily="50" charset="-128"/>
                <a:ea typeface="游ゴシック" panose="020B0400000000000000" pitchFamily="50" charset="-128"/>
              </a:rPr>
              <a:t>ものと</a:t>
            </a:r>
            <a:r>
              <a:rPr kumimoji="0" lang="ja-JP" altLang="en-US" sz="1200" dirty="0">
                <a:solidFill>
                  <a:prstClr val="black"/>
                </a:solidFill>
                <a:latin typeface="游ゴシック" panose="020B0400000000000000" pitchFamily="50" charset="-128"/>
                <a:ea typeface="游ゴシック" panose="020B0400000000000000" pitchFamily="50" charset="-128"/>
              </a:rPr>
              <a:t>する。</a:t>
            </a:r>
          </a:p>
        </p:txBody>
      </p:sp>
      <p:sp>
        <p:nvSpPr>
          <p:cNvPr id="36" name="角丸四角形 35">
            <a:extLst>
              <a:ext uri="{FF2B5EF4-FFF2-40B4-BE49-F238E27FC236}">
                <a16:creationId xmlns:a16="http://schemas.microsoft.com/office/drawing/2014/main" id="{053B0485-00BC-3E4F-B797-35CB015D43DD}"/>
              </a:ext>
            </a:extLst>
          </p:cNvPr>
          <p:cNvSpPr/>
          <p:nvPr/>
        </p:nvSpPr>
        <p:spPr>
          <a:xfrm>
            <a:off x="84647" y="876950"/>
            <a:ext cx="904114" cy="252000"/>
          </a:xfrm>
          <a:prstGeom prst="roundRect">
            <a:avLst>
              <a:gd name="adj" fmla="val 0"/>
            </a:avLst>
          </a:prstGeom>
          <a:solidFill>
            <a:schemeClr val="accent1"/>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lang="ja-JP" altLang="en-US" sz="1400" b="1" spc="239" dirty="0">
                <a:solidFill>
                  <a:srgbClr val="FFFFFF"/>
                </a:solidFill>
                <a:latin typeface="メイリオ"/>
                <a:ea typeface="メイリオ"/>
                <a:cs typeface="Noto Sans CJK JP DemiLight" charset="-128"/>
              </a:rPr>
              <a:t>現行</a:t>
            </a:r>
            <a:endParaRPr kumimoji="0" lang="ja-JP" altLang="en-US" sz="14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42" name="正方形/長方形 41">
            <a:extLst>
              <a:ext uri="{FF2B5EF4-FFF2-40B4-BE49-F238E27FC236}">
                <a16:creationId xmlns:a16="http://schemas.microsoft.com/office/drawing/2014/main" id="{A889522F-FA51-F14C-BAA2-ADEAB79DDF80}"/>
              </a:ext>
            </a:extLst>
          </p:cNvPr>
          <p:cNvSpPr/>
          <p:nvPr/>
        </p:nvSpPr>
        <p:spPr>
          <a:xfrm>
            <a:off x="4915581" y="990601"/>
            <a:ext cx="4680000" cy="4159536"/>
          </a:xfrm>
          <a:prstGeom prst="rect">
            <a:avLst/>
          </a:prstGeom>
          <a:solidFill>
            <a:srgbClr val="FCE8EB"/>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957816" rtl="0" eaLnBrk="1" fontAlgn="auto" latinLnBrk="0" hangingPunct="1">
              <a:lnSpc>
                <a:spcPct val="13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3" name="テキスト ボックス 42"/>
          <p:cNvSpPr txBox="1"/>
          <p:nvPr/>
        </p:nvSpPr>
        <p:spPr>
          <a:xfrm>
            <a:off x="4910846" y="1078977"/>
            <a:ext cx="4735052" cy="4053417"/>
          </a:xfrm>
          <a:prstGeom prst="rect">
            <a:avLst/>
          </a:prstGeom>
          <a:noFill/>
        </p:spPr>
        <p:txBody>
          <a:bodyPr wrap="square" rtlCol="0">
            <a:spAutoFit/>
          </a:bodyPr>
          <a:lstStyle/>
          <a:p>
            <a:pPr lvl="0" defTabSz="457200">
              <a:lnSpc>
                <a:spcPct val="130000"/>
              </a:lnSpc>
              <a:buClr>
                <a:srgbClr val="66BAB7"/>
              </a:buClr>
              <a:defRPr/>
            </a:pPr>
            <a:r>
              <a:rPr kumimoji="0" lang="ja-JP" altLang="en-US" sz="1200" dirty="0" smtClean="0">
                <a:solidFill>
                  <a:prstClr val="black"/>
                </a:solidFill>
                <a:latin typeface="游ゴシック" panose="020B0400000000000000" pitchFamily="50" charset="-128"/>
                <a:ea typeface="游ゴシック" panose="020B0400000000000000" pitchFamily="50" charset="-128"/>
              </a:rPr>
              <a:t>▸　業務</a:t>
            </a:r>
            <a:r>
              <a:rPr kumimoji="0" lang="ja-JP" altLang="en-US" sz="1200" dirty="0">
                <a:solidFill>
                  <a:prstClr val="black"/>
                </a:solidFill>
                <a:latin typeface="游ゴシック" panose="020B0400000000000000" pitchFamily="50" charset="-128"/>
                <a:ea typeface="游ゴシック" panose="020B0400000000000000" pitchFamily="50" charset="-128"/>
              </a:rPr>
              <a:t>の必要上、勤務終了後、</a:t>
            </a:r>
            <a:r>
              <a:rPr kumimoji="0" lang="ja-JP" altLang="en-US" sz="1200" u="sng" dirty="0">
                <a:latin typeface="游ゴシック" panose="020B0400000000000000" pitchFamily="50" charset="-128"/>
                <a:ea typeface="游ゴシック" panose="020B0400000000000000" pitchFamily="50" charset="-128"/>
              </a:rPr>
              <a:t>継続９時間</a:t>
            </a:r>
            <a:r>
              <a:rPr kumimoji="0" lang="ja-JP" altLang="en-US" sz="1200" dirty="0">
                <a:latin typeface="游ゴシック" panose="020B0400000000000000" pitchFamily="50" charset="-128"/>
                <a:ea typeface="游ゴシック" panose="020B0400000000000000" pitchFamily="50" charset="-128"/>
              </a:rPr>
              <a:t>以上</a:t>
            </a:r>
            <a:r>
              <a:rPr kumimoji="0" lang="ja-JP" altLang="en-US" sz="1000" dirty="0">
                <a:latin typeface="游ゴシック" panose="020B0400000000000000" pitchFamily="50" charset="-128"/>
                <a:ea typeface="游ゴシック" panose="020B0400000000000000" pitchFamily="50" charset="-128"/>
              </a:rPr>
              <a:t>（</a:t>
            </a:r>
            <a:r>
              <a:rPr kumimoji="0" lang="en-US" altLang="ja-JP" sz="1000" dirty="0">
                <a:latin typeface="游ゴシック" panose="020B0400000000000000" pitchFamily="50" charset="-128"/>
                <a:ea typeface="游ゴシック" panose="020B0400000000000000" pitchFamily="50" charset="-128"/>
              </a:rPr>
              <a:t>※</a:t>
            </a:r>
            <a:r>
              <a:rPr kumimoji="0" lang="ja-JP" altLang="en-US" sz="1000" dirty="0">
                <a:latin typeface="游ゴシック" panose="020B0400000000000000" pitchFamily="50" charset="-128"/>
                <a:ea typeface="游ゴシック" panose="020B0400000000000000" pitchFamily="50" charset="-128"/>
              </a:rPr>
              <a:t>）</a:t>
            </a:r>
            <a:r>
              <a:rPr kumimoji="0" lang="ja-JP" altLang="en-US" sz="1200" dirty="0" smtClean="0">
                <a:latin typeface="游ゴシック" panose="020B0400000000000000" pitchFamily="50" charset="-128"/>
                <a:ea typeface="游ゴシック" panose="020B0400000000000000" pitchFamily="50" charset="-128"/>
              </a:rPr>
              <a:t>の休息期間</a:t>
            </a:r>
            <a:endParaRPr kumimoji="0" lang="en-US" altLang="ja-JP" sz="1200"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latin typeface="游ゴシック" panose="020B0400000000000000" pitchFamily="50" charset="-128"/>
                <a:ea typeface="游ゴシック" panose="020B0400000000000000" pitchFamily="50" charset="-128"/>
              </a:rPr>
              <a:t>　  を</a:t>
            </a:r>
            <a:r>
              <a:rPr kumimoji="0" lang="ja-JP" altLang="en-US" sz="1200" dirty="0">
                <a:latin typeface="游ゴシック" panose="020B0400000000000000" pitchFamily="50" charset="-128"/>
                <a:ea typeface="游ゴシック" panose="020B0400000000000000" pitchFamily="50" charset="-128"/>
              </a:rPr>
              <a:t>与えることが困難な場合</a:t>
            </a:r>
            <a:r>
              <a:rPr kumimoji="0" lang="ja-JP" altLang="en-US" sz="1200" dirty="0" smtClean="0">
                <a:latin typeface="游ゴシック" panose="020B0400000000000000" pitchFamily="50" charset="-128"/>
                <a:ea typeface="游ゴシック" panose="020B0400000000000000" pitchFamily="50" charset="-128"/>
              </a:rPr>
              <a:t>には</a:t>
            </a:r>
            <a:r>
              <a:rPr kumimoji="0" lang="ja-JP" altLang="en-US" sz="1200" dirty="0">
                <a:latin typeface="游ゴシック" panose="020B0400000000000000" pitchFamily="50" charset="-128"/>
                <a:ea typeface="游ゴシック" panose="020B0400000000000000" pitchFamily="50" charset="-128"/>
              </a:rPr>
              <a:t>、当分の間</a:t>
            </a:r>
            <a:r>
              <a:rPr kumimoji="0" lang="ja-JP" altLang="en-US" sz="1200" dirty="0" smtClean="0">
                <a:latin typeface="游ゴシック" panose="020B0400000000000000" pitchFamily="50" charset="-128"/>
                <a:ea typeface="游ゴシック" panose="020B0400000000000000" pitchFamily="50" charset="-128"/>
              </a:rPr>
              <a:t>、一定</a:t>
            </a:r>
            <a:r>
              <a:rPr kumimoji="0" lang="ja-JP" altLang="en-US" sz="1200" dirty="0">
                <a:latin typeface="游ゴシック" panose="020B0400000000000000" pitchFamily="50" charset="-128"/>
                <a:ea typeface="游ゴシック" panose="020B0400000000000000" pitchFamily="50" charset="-128"/>
              </a:rPr>
              <a:t>期間に</a:t>
            </a:r>
            <a:r>
              <a:rPr kumimoji="0" lang="ja-JP" altLang="en-US" sz="1200" dirty="0" smtClean="0">
                <a:latin typeface="游ゴシック" panose="020B0400000000000000" pitchFamily="50" charset="-128"/>
                <a:ea typeface="游ゴシック" panose="020B0400000000000000" pitchFamily="50" charset="-128"/>
              </a:rPr>
              <a:t>おける</a:t>
            </a:r>
            <a:endParaRPr kumimoji="0" lang="en-US" altLang="ja-JP" sz="1200"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latin typeface="游ゴシック" panose="020B0400000000000000" pitchFamily="50" charset="-128"/>
                <a:ea typeface="游ゴシック" panose="020B0400000000000000" pitchFamily="50" charset="-128"/>
              </a:rPr>
              <a:t>　  全勤務</a:t>
            </a:r>
            <a:r>
              <a:rPr kumimoji="0" lang="ja-JP" altLang="en-US" sz="1200" dirty="0">
                <a:latin typeface="游ゴシック" panose="020B0400000000000000" pitchFamily="50" charset="-128"/>
                <a:ea typeface="游ゴシック" panose="020B0400000000000000" pitchFamily="50" charset="-128"/>
              </a:rPr>
              <a:t>回数の２分の１を限度に</a:t>
            </a:r>
            <a:r>
              <a:rPr kumimoji="0" lang="ja-JP" altLang="en-US" sz="1200" dirty="0" smtClean="0">
                <a:latin typeface="游ゴシック" panose="020B0400000000000000" pitchFamily="50" charset="-128"/>
                <a:ea typeface="游ゴシック" panose="020B0400000000000000" pitchFamily="50" charset="-128"/>
              </a:rPr>
              <a:t>、休息</a:t>
            </a:r>
            <a:r>
              <a:rPr kumimoji="0" lang="ja-JP" altLang="en-US" sz="1200" dirty="0">
                <a:latin typeface="游ゴシック" panose="020B0400000000000000" pitchFamily="50" charset="-128"/>
                <a:ea typeface="游ゴシック" panose="020B0400000000000000" pitchFamily="50" charset="-128"/>
              </a:rPr>
              <a:t>期間を拘束時間</a:t>
            </a:r>
            <a:r>
              <a:rPr kumimoji="0" lang="ja-JP" altLang="en-US" sz="1200" dirty="0" smtClean="0">
                <a:latin typeface="游ゴシック" panose="020B0400000000000000" pitchFamily="50" charset="-128"/>
                <a:ea typeface="游ゴシック" panose="020B0400000000000000" pitchFamily="50" charset="-128"/>
              </a:rPr>
              <a:t>の途中及</a:t>
            </a:r>
            <a:endParaRPr kumimoji="0" lang="en-US" altLang="ja-JP" sz="1200"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latin typeface="游ゴシック" panose="020B0400000000000000" pitchFamily="50" charset="-128"/>
                <a:ea typeface="游ゴシック" panose="020B0400000000000000" pitchFamily="50" charset="-128"/>
              </a:rPr>
              <a:t>　  </a:t>
            </a:r>
            <a:r>
              <a:rPr kumimoji="0" lang="ja-JP" altLang="en-US" sz="1200" dirty="0" err="1" smtClean="0">
                <a:latin typeface="游ゴシック" panose="020B0400000000000000" pitchFamily="50" charset="-128"/>
                <a:ea typeface="游ゴシック" panose="020B0400000000000000" pitchFamily="50" charset="-128"/>
              </a:rPr>
              <a:t>び</a:t>
            </a:r>
            <a:r>
              <a:rPr kumimoji="0" lang="ja-JP" altLang="en-US" sz="1200" dirty="0">
                <a:latin typeface="游ゴシック" panose="020B0400000000000000" pitchFamily="50" charset="-128"/>
                <a:ea typeface="游ゴシック" panose="020B0400000000000000" pitchFamily="50" charset="-128"/>
              </a:rPr>
              <a:t>拘束時間の経過</a:t>
            </a:r>
            <a:r>
              <a:rPr kumimoji="0" lang="ja-JP" altLang="en-US" sz="1200" dirty="0" smtClean="0">
                <a:latin typeface="游ゴシック" panose="020B0400000000000000" pitchFamily="50" charset="-128"/>
                <a:ea typeface="游ゴシック" panose="020B0400000000000000" pitchFamily="50" charset="-128"/>
              </a:rPr>
              <a:t>直後に</a:t>
            </a:r>
            <a:r>
              <a:rPr kumimoji="0" lang="ja-JP" altLang="en-US" sz="1200" dirty="0">
                <a:latin typeface="游ゴシック" panose="020B0400000000000000" pitchFamily="50" charset="-128"/>
                <a:ea typeface="游ゴシック" panose="020B0400000000000000" pitchFamily="50" charset="-128"/>
              </a:rPr>
              <a:t>分割して与えることができるもの</a:t>
            </a:r>
            <a:r>
              <a:rPr kumimoji="0" lang="ja-JP" altLang="en-US" sz="1200" dirty="0" smtClean="0">
                <a:latin typeface="游ゴシック" panose="020B0400000000000000" pitchFamily="50" charset="-128"/>
                <a:ea typeface="游ゴシック" panose="020B0400000000000000" pitchFamily="50" charset="-128"/>
              </a:rPr>
              <a:t>とす</a:t>
            </a:r>
            <a:endParaRPr kumimoji="0" lang="en-US" altLang="ja-JP" sz="1200"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latin typeface="游ゴシック" panose="020B0400000000000000" pitchFamily="50" charset="-128"/>
                <a:ea typeface="游ゴシック" panose="020B0400000000000000" pitchFamily="50" charset="-128"/>
              </a:rPr>
              <a:t>　  る</a:t>
            </a:r>
            <a:r>
              <a:rPr kumimoji="0" lang="ja-JP" altLang="en-US" sz="1200" dirty="0">
                <a:latin typeface="游ゴシック" panose="020B0400000000000000" pitchFamily="50" charset="-128"/>
                <a:ea typeface="游ゴシック" panose="020B0400000000000000" pitchFamily="50" charset="-128"/>
              </a:rPr>
              <a:t>。</a:t>
            </a:r>
          </a:p>
          <a:p>
            <a:pPr lvl="0" defTabSz="457200">
              <a:lnSpc>
                <a:spcPct val="130000"/>
              </a:lnSpc>
              <a:buClr>
                <a:srgbClr val="66BAB7"/>
              </a:buClr>
              <a:defRPr/>
            </a:pPr>
            <a:r>
              <a:rPr kumimoji="0" lang="ja-JP" altLang="en-US" sz="1000" dirty="0" smtClean="0">
                <a:latin typeface="游ゴシック" panose="020B0400000000000000" pitchFamily="50" charset="-128"/>
                <a:ea typeface="游ゴシック" panose="020B0400000000000000" pitchFamily="50" charset="-128"/>
              </a:rPr>
              <a:t>　（</a:t>
            </a:r>
            <a:r>
              <a:rPr kumimoji="0" lang="en-US" altLang="ja-JP" sz="1000" dirty="0">
                <a:latin typeface="游ゴシック" panose="020B0400000000000000" pitchFamily="50" charset="-128"/>
                <a:ea typeface="游ゴシック" panose="020B0400000000000000" pitchFamily="50" charset="-128"/>
              </a:rPr>
              <a:t>※</a:t>
            </a:r>
            <a:r>
              <a:rPr kumimoji="0" lang="ja-JP" altLang="en-US" sz="1000" dirty="0">
                <a:latin typeface="游ゴシック" panose="020B0400000000000000" pitchFamily="50" charset="-128"/>
                <a:ea typeface="游ゴシック" panose="020B0400000000000000" pitchFamily="50" charset="-128"/>
              </a:rPr>
              <a:t>）長距離貨物運送に従事する自動車運転者であって、</a:t>
            </a:r>
            <a:r>
              <a:rPr kumimoji="0" lang="ja-JP" altLang="en-US" sz="1000" dirty="0" smtClean="0">
                <a:latin typeface="游ゴシック" panose="020B0400000000000000" pitchFamily="50" charset="-128"/>
                <a:ea typeface="游ゴシック" panose="020B0400000000000000" pitchFamily="50" charset="-128"/>
              </a:rPr>
              <a:t>１週間における運</a:t>
            </a:r>
            <a:endParaRPr kumimoji="0" lang="en-US" altLang="ja-JP" sz="1000"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000" dirty="0" smtClean="0">
                <a:latin typeface="游ゴシック" panose="020B0400000000000000" pitchFamily="50" charset="-128"/>
                <a:ea typeface="游ゴシック" panose="020B0400000000000000" pitchFamily="50" charset="-128"/>
              </a:rPr>
              <a:t>　　　　行</a:t>
            </a:r>
            <a:r>
              <a:rPr kumimoji="0" lang="ja-JP" altLang="en-US" sz="1000" dirty="0">
                <a:latin typeface="游ゴシック" panose="020B0400000000000000" pitchFamily="50" charset="-128"/>
                <a:ea typeface="游ゴシック" panose="020B0400000000000000" pitchFamily="50" charset="-128"/>
              </a:rPr>
              <a:t>がすべて長距離貨物運送であり、かつ</a:t>
            </a:r>
            <a:r>
              <a:rPr kumimoji="0" lang="ja-JP" altLang="en-US" sz="1000" dirty="0" smtClean="0">
                <a:latin typeface="游ゴシック" panose="020B0400000000000000" pitchFamily="50" charset="-128"/>
                <a:ea typeface="游ゴシック" panose="020B0400000000000000" pitchFamily="50" charset="-128"/>
              </a:rPr>
              <a:t>、一の運行に</a:t>
            </a:r>
            <a:r>
              <a:rPr kumimoji="0" lang="ja-JP" altLang="en-US" sz="1000" dirty="0">
                <a:latin typeface="游ゴシック" panose="020B0400000000000000" pitchFamily="50" charset="-128"/>
                <a:ea typeface="游ゴシック" panose="020B0400000000000000" pitchFamily="50" charset="-128"/>
              </a:rPr>
              <a:t>おける休息</a:t>
            </a:r>
            <a:r>
              <a:rPr kumimoji="0" lang="ja-JP" altLang="en-US" sz="1000" dirty="0" smtClean="0">
                <a:latin typeface="游ゴシック" panose="020B0400000000000000" pitchFamily="50" charset="-128"/>
                <a:ea typeface="游ゴシック" panose="020B0400000000000000" pitchFamily="50" charset="-128"/>
              </a:rPr>
              <a:t>期間</a:t>
            </a:r>
            <a:endParaRPr kumimoji="0" lang="en-US" altLang="ja-JP" sz="1000"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000" dirty="0" smtClean="0">
                <a:latin typeface="游ゴシック" panose="020B0400000000000000" pitchFamily="50" charset="-128"/>
                <a:ea typeface="游ゴシック" panose="020B0400000000000000" pitchFamily="50" charset="-128"/>
              </a:rPr>
              <a:t>　　　　が</a:t>
            </a:r>
            <a:r>
              <a:rPr kumimoji="0" lang="ja-JP" altLang="en-US" sz="1000" dirty="0">
                <a:latin typeface="游ゴシック" panose="020B0400000000000000" pitchFamily="50" charset="-128"/>
                <a:ea typeface="游ゴシック" panose="020B0400000000000000" pitchFamily="50" charset="-128"/>
              </a:rPr>
              <a:t>住所地以外の場所における</a:t>
            </a:r>
            <a:r>
              <a:rPr kumimoji="0" lang="ja-JP" altLang="en-US" sz="1000" dirty="0" smtClean="0">
                <a:latin typeface="游ゴシック" panose="020B0400000000000000" pitchFamily="50" charset="-128"/>
                <a:ea typeface="游ゴシック" panose="020B0400000000000000" pitchFamily="50" charset="-128"/>
              </a:rPr>
              <a:t>ものである場合は</a:t>
            </a:r>
            <a:r>
              <a:rPr kumimoji="0" lang="ja-JP" altLang="en-US" sz="1000" u="sng" dirty="0" smtClean="0">
                <a:latin typeface="游ゴシック" panose="020B0400000000000000" pitchFamily="50" charset="-128"/>
                <a:ea typeface="游ゴシック" panose="020B0400000000000000" pitchFamily="50" charset="-128"/>
              </a:rPr>
              <a:t>継続８時間</a:t>
            </a:r>
            <a:r>
              <a:rPr kumimoji="0" lang="ja-JP" altLang="en-US" sz="1000" dirty="0" smtClean="0">
                <a:latin typeface="游ゴシック" panose="020B0400000000000000" pitchFamily="50" charset="-128"/>
                <a:ea typeface="游ゴシック" panose="020B0400000000000000" pitchFamily="50" charset="-128"/>
              </a:rPr>
              <a:t>以上</a:t>
            </a:r>
            <a:endParaRPr kumimoji="0" lang="ja-JP" altLang="en-US" sz="1000" dirty="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latin typeface="游ゴシック" panose="020B0400000000000000" pitchFamily="50" charset="-128"/>
                <a:ea typeface="游ゴシック" panose="020B0400000000000000" pitchFamily="50" charset="-128"/>
              </a:rPr>
              <a:t>▸　この</a:t>
            </a:r>
            <a:r>
              <a:rPr kumimoji="0" lang="ja-JP" altLang="en-US" sz="1200" dirty="0">
                <a:latin typeface="游ゴシック" panose="020B0400000000000000" pitchFamily="50" charset="-128"/>
                <a:ea typeface="游ゴシック" panose="020B0400000000000000" pitchFamily="50" charset="-128"/>
              </a:rPr>
              <a:t>場合において、分割された休息期間は、１日</a:t>
            </a:r>
            <a:r>
              <a:rPr kumimoji="0" lang="ja-JP" altLang="en-US" sz="1200" dirty="0" smtClean="0">
                <a:latin typeface="游ゴシック" panose="020B0400000000000000" pitchFamily="50" charset="-128"/>
                <a:ea typeface="游ゴシック" panose="020B0400000000000000" pitchFamily="50" charset="-128"/>
              </a:rPr>
              <a:t>において１回</a:t>
            </a:r>
            <a:endParaRPr kumimoji="0" lang="en-US" altLang="ja-JP" sz="1200"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latin typeface="游ゴシック" panose="020B0400000000000000" pitchFamily="50" charset="-128"/>
                <a:ea typeface="游ゴシック" panose="020B0400000000000000" pitchFamily="50" charset="-128"/>
              </a:rPr>
              <a:t>　  回</a:t>
            </a:r>
            <a:r>
              <a:rPr kumimoji="0" lang="ja-JP" altLang="en-US" sz="1200" dirty="0">
                <a:latin typeface="游ゴシック" panose="020B0400000000000000" pitchFamily="50" charset="-128"/>
                <a:ea typeface="游ゴシック" panose="020B0400000000000000" pitchFamily="50" charset="-128"/>
              </a:rPr>
              <a:t>当たり</a:t>
            </a:r>
            <a:r>
              <a:rPr kumimoji="0" lang="ja-JP" altLang="en-US" sz="1200" u="sng" dirty="0">
                <a:latin typeface="游ゴシック" panose="020B0400000000000000" pitchFamily="50" charset="-128"/>
                <a:ea typeface="游ゴシック" panose="020B0400000000000000" pitchFamily="50" charset="-128"/>
              </a:rPr>
              <a:t>継続３時間</a:t>
            </a:r>
            <a:r>
              <a:rPr kumimoji="0" lang="ja-JP" altLang="en-US" sz="1200" dirty="0">
                <a:latin typeface="游ゴシック" panose="020B0400000000000000" pitchFamily="50" charset="-128"/>
                <a:ea typeface="游ゴシック" panose="020B0400000000000000" pitchFamily="50" charset="-128"/>
              </a:rPr>
              <a:t>以上</a:t>
            </a:r>
            <a:r>
              <a:rPr kumimoji="0" lang="ja-JP" altLang="en-US" sz="1200" dirty="0" smtClean="0">
                <a:latin typeface="游ゴシック" panose="020B0400000000000000" pitchFamily="50" charset="-128"/>
                <a:ea typeface="游ゴシック" panose="020B0400000000000000" pitchFamily="50" charset="-128"/>
              </a:rPr>
              <a:t>、合計</a:t>
            </a:r>
            <a:r>
              <a:rPr kumimoji="0" lang="ja-JP" altLang="en-US" sz="1200" dirty="0">
                <a:latin typeface="游ゴシック" panose="020B0400000000000000" pitchFamily="50" charset="-128"/>
                <a:ea typeface="游ゴシック" panose="020B0400000000000000" pitchFamily="50" charset="-128"/>
              </a:rPr>
              <a:t>１０時間</a:t>
            </a:r>
            <a:r>
              <a:rPr kumimoji="0" lang="ja-JP" altLang="en-US" sz="1200" dirty="0" smtClean="0">
                <a:latin typeface="游ゴシック" panose="020B0400000000000000" pitchFamily="50" charset="-128"/>
                <a:ea typeface="游ゴシック" panose="020B0400000000000000" pitchFamily="50" charset="-128"/>
              </a:rPr>
              <a:t>以上</a:t>
            </a:r>
            <a:r>
              <a:rPr kumimoji="0" lang="ja-JP" altLang="en-US" sz="1200" dirty="0">
                <a:latin typeface="游ゴシック" panose="020B0400000000000000" pitchFamily="50" charset="-128"/>
                <a:ea typeface="游ゴシック" panose="020B0400000000000000" pitchFamily="50" charset="-128"/>
              </a:rPr>
              <a:t>でなければなら</a:t>
            </a:r>
            <a:r>
              <a:rPr kumimoji="0" lang="ja-JP" altLang="en-US" sz="1200" dirty="0" err="1" smtClean="0">
                <a:latin typeface="游ゴシック" panose="020B0400000000000000" pitchFamily="50" charset="-128"/>
                <a:ea typeface="游ゴシック" panose="020B0400000000000000" pitchFamily="50" charset="-128"/>
              </a:rPr>
              <a:t>な</a:t>
            </a:r>
            <a:endParaRPr kumimoji="0" lang="en-US" altLang="ja-JP" sz="1200"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latin typeface="游ゴシック" panose="020B0400000000000000" pitchFamily="50" charset="-128"/>
                <a:ea typeface="游ゴシック" panose="020B0400000000000000" pitchFamily="50" charset="-128"/>
              </a:rPr>
              <a:t>　  </a:t>
            </a:r>
            <a:r>
              <a:rPr kumimoji="0" lang="ja-JP" altLang="en-US" sz="1200" dirty="0" err="1" smtClean="0">
                <a:latin typeface="游ゴシック" panose="020B0400000000000000" pitchFamily="50" charset="-128"/>
                <a:ea typeface="游ゴシック" panose="020B0400000000000000" pitchFamily="50" charset="-128"/>
              </a:rPr>
              <a:t>い</a:t>
            </a:r>
            <a:r>
              <a:rPr kumimoji="0" lang="ja-JP" altLang="en-US" sz="1200" dirty="0">
                <a:latin typeface="游ゴシック" panose="020B0400000000000000" pitchFamily="50" charset="-128"/>
                <a:ea typeface="游ゴシック" panose="020B0400000000000000" pitchFamily="50" charset="-128"/>
              </a:rPr>
              <a:t>ものとする。</a:t>
            </a:r>
          </a:p>
          <a:p>
            <a:pPr lvl="0" defTabSz="457200">
              <a:lnSpc>
                <a:spcPct val="130000"/>
              </a:lnSpc>
              <a:buClr>
                <a:srgbClr val="66BAB7"/>
              </a:buClr>
              <a:defRPr/>
            </a:pPr>
            <a:r>
              <a:rPr kumimoji="0" lang="ja-JP" altLang="en-US" sz="1200" dirty="0" smtClean="0">
                <a:latin typeface="游ゴシック" panose="020B0400000000000000" pitchFamily="50" charset="-128"/>
                <a:ea typeface="游ゴシック" panose="020B0400000000000000" pitchFamily="50" charset="-128"/>
              </a:rPr>
              <a:t>▸　なお</a:t>
            </a:r>
            <a:r>
              <a:rPr kumimoji="0" lang="ja-JP" altLang="en-US" sz="1200" dirty="0">
                <a:latin typeface="游ゴシック" panose="020B0400000000000000" pitchFamily="50" charset="-128"/>
                <a:ea typeface="游ゴシック" panose="020B0400000000000000" pitchFamily="50" charset="-128"/>
              </a:rPr>
              <a:t>、一定期間は</a:t>
            </a:r>
            <a:r>
              <a:rPr kumimoji="0" lang="ja-JP" altLang="en-US" sz="1200" dirty="0" smtClean="0">
                <a:latin typeface="游ゴシック" panose="020B0400000000000000" pitchFamily="50" charset="-128"/>
                <a:ea typeface="游ゴシック" panose="020B0400000000000000" pitchFamily="50" charset="-128"/>
              </a:rPr>
              <a:t>、</a:t>
            </a:r>
            <a:r>
              <a:rPr kumimoji="0" lang="ja-JP" altLang="en-US" sz="1200" u="sng" dirty="0" smtClean="0">
                <a:latin typeface="游ゴシック" panose="020B0400000000000000" pitchFamily="50" charset="-128"/>
                <a:ea typeface="游ゴシック" panose="020B0400000000000000" pitchFamily="50" charset="-128"/>
              </a:rPr>
              <a:t>１か月程度</a:t>
            </a:r>
            <a:r>
              <a:rPr kumimoji="0" lang="ja-JP" altLang="en-US" sz="1200" dirty="0" smtClean="0">
                <a:latin typeface="游ゴシック" panose="020B0400000000000000" pitchFamily="50" charset="-128"/>
                <a:ea typeface="游ゴシック" panose="020B0400000000000000" pitchFamily="50" charset="-128"/>
              </a:rPr>
              <a:t>を</a:t>
            </a:r>
            <a:r>
              <a:rPr kumimoji="0" lang="ja-JP" altLang="en-US" sz="1200" dirty="0">
                <a:latin typeface="游ゴシック" panose="020B0400000000000000" pitchFamily="50" charset="-128"/>
                <a:ea typeface="游ゴシック" panose="020B0400000000000000" pitchFamily="50" charset="-128"/>
              </a:rPr>
              <a:t>限度とする</a:t>
            </a:r>
            <a:r>
              <a:rPr kumimoji="0" lang="ja-JP" altLang="en-US" sz="1200" dirty="0" smtClean="0">
                <a:latin typeface="游ゴシック" panose="020B0400000000000000" pitchFamily="50" charset="-128"/>
                <a:ea typeface="游ゴシック" panose="020B0400000000000000" pitchFamily="50" charset="-128"/>
              </a:rPr>
              <a:t>。</a:t>
            </a:r>
            <a:endParaRPr kumimoji="0" lang="en-US" altLang="ja-JP" sz="1200"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latin typeface="游ゴシック" panose="020B0400000000000000" pitchFamily="50" charset="-128"/>
                <a:ea typeface="游ゴシック" panose="020B0400000000000000" pitchFamily="50" charset="-128"/>
              </a:rPr>
              <a:t>▸</a:t>
            </a:r>
            <a:r>
              <a:rPr kumimoji="0" lang="ja-JP" altLang="en-US" sz="1200" dirty="0">
                <a:latin typeface="游ゴシック" panose="020B0400000000000000" pitchFamily="50" charset="-128"/>
                <a:ea typeface="游ゴシック" panose="020B0400000000000000" pitchFamily="50" charset="-128"/>
              </a:rPr>
              <a:t>　分割は、２分割に限らず、３分割も</a:t>
            </a:r>
            <a:r>
              <a:rPr kumimoji="0" lang="ja-JP" altLang="en-US" sz="1200" dirty="0" smtClean="0">
                <a:latin typeface="游ゴシック" panose="020B0400000000000000" pitchFamily="50" charset="-128"/>
                <a:ea typeface="游ゴシック" panose="020B0400000000000000" pitchFamily="50" charset="-128"/>
              </a:rPr>
              <a:t>認められるが、 </a:t>
            </a:r>
            <a:r>
              <a:rPr kumimoji="0" lang="ja-JP" altLang="en-US" sz="1200" u="sng" dirty="0" smtClean="0">
                <a:latin typeface="游ゴシック" panose="020B0400000000000000" pitchFamily="50" charset="-128"/>
                <a:ea typeface="游ゴシック" panose="020B0400000000000000" pitchFamily="50" charset="-128"/>
              </a:rPr>
              <a:t>３分割さ</a:t>
            </a:r>
            <a:endParaRPr kumimoji="0" lang="en-US" altLang="ja-JP" sz="1200" u="sng"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latin typeface="游ゴシック" panose="020B0400000000000000" pitchFamily="50" charset="-128"/>
                <a:ea typeface="游ゴシック" panose="020B0400000000000000" pitchFamily="50" charset="-128"/>
              </a:rPr>
              <a:t>　  </a:t>
            </a:r>
            <a:r>
              <a:rPr kumimoji="0" lang="ja-JP" altLang="en-US" sz="1200" u="sng" dirty="0" err="1" smtClean="0">
                <a:latin typeface="游ゴシック" panose="020B0400000000000000" pitchFamily="50" charset="-128"/>
                <a:ea typeface="游ゴシック" panose="020B0400000000000000" pitchFamily="50" charset="-128"/>
              </a:rPr>
              <a:t>れた</a:t>
            </a:r>
            <a:r>
              <a:rPr kumimoji="0" lang="ja-JP" altLang="en-US" sz="1200" u="sng" dirty="0">
                <a:latin typeface="游ゴシック" panose="020B0400000000000000" pitchFamily="50" charset="-128"/>
                <a:ea typeface="游ゴシック" panose="020B0400000000000000" pitchFamily="50" charset="-128"/>
              </a:rPr>
              <a:t>休息期間</a:t>
            </a:r>
            <a:r>
              <a:rPr kumimoji="0" lang="ja-JP" altLang="en-US" sz="1200" u="sng" dirty="0" smtClean="0">
                <a:latin typeface="游ゴシック" panose="020B0400000000000000" pitchFamily="50" charset="-128"/>
                <a:ea typeface="游ゴシック" panose="020B0400000000000000" pitchFamily="50" charset="-128"/>
              </a:rPr>
              <a:t>は１日</a:t>
            </a:r>
            <a:r>
              <a:rPr kumimoji="0" lang="ja-JP" altLang="en-US" sz="1200" u="sng" dirty="0">
                <a:latin typeface="游ゴシック" panose="020B0400000000000000" pitchFamily="50" charset="-128"/>
                <a:ea typeface="游ゴシック" panose="020B0400000000000000" pitchFamily="50" charset="-128"/>
              </a:rPr>
              <a:t>において合計</a:t>
            </a:r>
            <a:r>
              <a:rPr kumimoji="0" lang="ja-JP" altLang="en-US" sz="1200" u="sng" dirty="0" smtClean="0">
                <a:latin typeface="游ゴシック" panose="020B0400000000000000" pitchFamily="50" charset="-128"/>
                <a:ea typeface="游ゴシック" panose="020B0400000000000000" pitchFamily="50" charset="-128"/>
              </a:rPr>
              <a:t>１２時間以上</a:t>
            </a:r>
            <a:r>
              <a:rPr kumimoji="0" lang="ja-JP" altLang="en-US" sz="1200" u="sng" dirty="0">
                <a:latin typeface="游ゴシック" panose="020B0400000000000000" pitchFamily="50" charset="-128"/>
                <a:ea typeface="游ゴシック" panose="020B0400000000000000" pitchFamily="50" charset="-128"/>
              </a:rPr>
              <a:t>でなければ</a:t>
            </a:r>
            <a:r>
              <a:rPr kumimoji="0" lang="ja-JP" altLang="en-US" sz="1200" u="sng" dirty="0" smtClean="0">
                <a:latin typeface="游ゴシック" panose="020B0400000000000000" pitchFamily="50" charset="-128"/>
                <a:ea typeface="游ゴシック" panose="020B0400000000000000" pitchFamily="50" charset="-128"/>
              </a:rPr>
              <a:t>なら</a:t>
            </a:r>
            <a:endParaRPr kumimoji="0" lang="en-US" altLang="ja-JP" sz="1200" u="sng"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latin typeface="游ゴシック" panose="020B0400000000000000" pitchFamily="50" charset="-128"/>
                <a:ea typeface="游ゴシック" panose="020B0400000000000000" pitchFamily="50" charset="-128"/>
              </a:rPr>
              <a:t>　  </a:t>
            </a:r>
            <a:r>
              <a:rPr kumimoji="0" lang="ja-JP" altLang="en-US" sz="1200" u="sng" dirty="0" smtClean="0">
                <a:latin typeface="游ゴシック" panose="020B0400000000000000" pitchFamily="50" charset="-128"/>
                <a:ea typeface="游ゴシック" panose="020B0400000000000000" pitchFamily="50" charset="-128"/>
              </a:rPr>
              <a:t>ない</a:t>
            </a:r>
            <a:r>
              <a:rPr kumimoji="0" lang="ja-JP" altLang="en-US" sz="1200" dirty="0" smtClean="0">
                <a:latin typeface="游ゴシック" panose="020B0400000000000000" pitchFamily="50" charset="-128"/>
                <a:ea typeface="游ゴシック" panose="020B0400000000000000" pitchFamily="50" charset="-128"/>
              </a:rPr>
              <a:t>もの</a:t>
            </a:r>
            <a:r>
              <a:rPr kumimoji="0" lang="ja-JP" altLang="en-US" sz="1200" dirty="0">
                <a:latin typeface="游ゴシック" panose="020B0400000000000000" pitchFamily="50" charset="-128"/>
                <a:ea typeface="游ゴシック" panose="020B0400000000000000" pitchFamily="50" charset="-128"/>
              </a:rPr>
              <a:t>とする。</a:t>
            </a:r>
          </a:p>
          <a:p>
            <a:pPr lvl="0" defTabSz="457200">
              <a:lnSpc>
                <a:spcPct val="130000"/>
              </a:lnSpc>
              <a:buClr>
                <a:srgbClr val="66BAB7"/>
              </a:buClr>
              <a:defRPr/>
            </a:pPr>
            <a:r>
              <a:rPr kumimoji="0" lang="ja-JP" altLang="en-US" sz="1200" dirty="0">
                <a:latin typeface="游ゴシック" panose="020B0400000000000000" pitchFamily="50" charset="-128"/>
                <a:ea typeface="游ゴシック" panose="020B0400000000000000" pitchFamily="50" charset="-128"/>
              </a:rPr>
              <a:t>▸　</a:t>
            </a:r>
            <a:r>
              <a:rPr kumimoji="0" lang="ja-JP" altLang="en-US" sz="1200" dirty="0" smtClean="0">
                <a:latin typeface="游ゴシック" panose="020B0400000000000000" pitchFamily="50" charset="-128"/>
                <a:ea typeface="游ゴシック" panose="020B0400000000000000" pitchFamily="50" charset="-128"/>
              </a:rPr>
              <a:t>この場合において、</a:t>
            </a:r>
            <a:r>
              <a:rPr kumimoji="0" lang="ja-JP" altLang="en-US" sz="1200" u="sng" dirty="0" smtClean="0">
                <a:latin typeface="游ゴシック" panose="020B0400000000000000" pitchFamily="50" charset="-128"/>
                <a:ea typeface="游ゴシック" panose="020B0400000000000000" pitchFamily="50" charset="-128"/>
              </a:rPr>
              <a:t>休息期間が３分割される日が連続しない</a:t>
            </a:r>
            <a:endParaRPr kumimoji="0" lang="en-US" altLang="ja-JP" sz="1200" u="sng"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200" dirty="0" smtClean="0">
                <a:latin typeface="游ゴシック" panose="020B0400000000000000" pitchFamily="50" charset="-128"/>
                <a:ea typeface="游ゴシック" panose="020B0400000000000000" pitchFamily="50" charset="-128"/>
              </a:rPr>
              <a:t>　  </a:t>
            </a:r>
            <a:r>
              <a:rPr kumimoji="0" lang="ja-JP" altLang="en-US" sz="1200" u="sng" dirty="0" smtClean="0">
                <a:latin typeface="游ゴシック" panose="020B0400000000000000" pitchFamily="50" charset="-128"/>
                <a:ea typeface="游ゴシック" panose="020B0400000000000000" pitchFamily="50" charset="-128"/>
              </a:rPr>
              <a:t>よう努める</a:t>
            </a:r>
            <a:r>
              <a:rPr kumimoji="0" lang="ja-JP" altLang="en-US" sz="1200" dirty="0" smtClean="0">
                <a:latin typeface="游ゴシック" panose="020B0400000000000000" pitchFamily="50" charset="-128"/>
                <a:ea typeface="游ゴシック" panose="020B0400000000000000" pitchFamily="50" charset="-128"/>
              </a:rPr>
              <a:t>ものとする。</a:t>
            </a:r>
            <a:r>
              <a:rPr kumimoji="0" lang="ja-JP" altLang="en-US" sz="12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rPr>
              <a:t>　</a:t>
            </a:r>
            <a:endParaRPr kumimoji="0" lang="ja-JP" altLang="en-US" sz="12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44" name="角丸四角形 43">
            <a:extLst>
              <a:ext uri="{FF2B5EF4-FFF2-40B4-BE49-F238E27FC236}">
                <a16:creationId xmlns:a16="http://schemas.microsoft.com/office/drawing/2014/main" id="{053B0485-00BC-3E4F-B797-35CB015D43DD}"/>
              </a:ext>
            </a:extLst>
          </p:cNvPr>
          <p:cNvSpPr/>
          <p:nvPr/>
        </p:nvSpPr>
        <p:spPr>
          <a:xfrm>
            <a:off x="4915877" y="876950"/>
            <a:ext cx="1223352" cy="252000"/>
          </a:xfrm>
          <a:prstGeom prst="roundRect">
            <a:avLst>
              <a:gd name="adj" fmla="val 0"/>
            </a:avLst>
          </a:prstGeom>
          <a:solidFill>
            <a:schemeClr val="accent2"/>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lang="ja-JP" altLang="en-US" sz="1400" b="1" spc="239" dirty="0">
                <a:solidFill>
                  <a:srgbClr val="FFFFFF"/>
                </a:solidFill>
                <a:latin typeface="メイリオ"/>
                <a:ea typeface="メイリオ"/>
                <a:cs typeface="Noto Sans CJK JP DemiLight" charset="-128"/>
              </a:rPr>
              <a:t>改正</a:t>
            </a:r>
            <a:r>
              <a:rPr kumimoji="0" lang="ja-JP" altLang="en-US" sz="1400" b="1" i="0" u="none" strike="noStrike" kern="1200" cap="none" spc="239" normalizeH="0" baseline="0" noProof="0" dirty="0" smtClean="0">
                <a:ln>
                  <a:noFill/>
                </a:ln>
                <a:solidFill>
                  <a:srgbClr val="FFFFFF"/>
                </a:solidFill>
                <a:effectLst/>
                <a:uLnTx/>
                <a:uFillTx/>
                <a:latin typeface="メイリオ"/>
                <a:ea typeface="メイリオ"/>
                <a:cs typeface="Noto Sans CJK JP DemiLight" charset="-128"/>
              </a:rPr>
              <a:t>後</a:t>
            </a:r>
            <a:endParaRPr kumimoji="0" lang="ja-JP" altLang="en-US" sz="14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51" name="テキスト ボックス 50"/>
          <p:cNvSpPr txBox="1"/>
          <p:nvPr/>
        </p:nvSpPr>
        <p:spPr>
          <a:xfrm>
            <a:off x="-10757" y="3823900"/>
            <a:ext cx="470494" cy="369332"/>
          </a:xfrm>
          <a:prstGeom prst="rect">
            <a:avLst/>
          </a:prstGeom>
          <a:noFill/>
        </p:spPr>
        <p:txBody>
          <a:bodyPr wrap="square" rtlCol="0">
            <a:spAutoFit/>
          </a:bodyPr>
          <a:lstStyle/>
          <a:p>
            <a:pPr defTabSz="957816">
              <a:defRPr/>
            </a:pPr>
            <a:r>
              <a:rPr kumimoji="1" lang="ja-JP" altLang="en-US" sz="900" dirty="0" smtClean="0">
                <a:solidFill>
                  <a:prstClr val="black"/>
                </a:solidFill>
                <a:latin typeface="ＭＳ Ｐゴシック" panose="020B0600070205080204" pitchFamily="50" charset="-128"/>
                <a:ea typeface="ＭＳ Ｐゴシック" panose="020B0600070205080204" pitchFamily="50" charset="-128"/>
              </a:rPr>
              <a:t>始業</a:t>
            </a: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10:00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52" name="テキスト ボックス 51"/>
          <p:cNvSpPr txBox="1"/>
          <p:nvPr/>
        </p:nvSpPr>
        <p:spPr>
          <a:xfrm>
            <a:off x="1047216" y="3962400"/>
            <a:ext cx="470494" cy="230832"/>
          </a:xfrm>
          <a:prstGeom prst="rect">
            <a:avLst/>
          </a:prstGeom>
          <a:noFill/>
        </p:spPr>
        <p:txBody>
          <a:bodyPr wrap="squar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17:00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53" name="テキスト ボックス 52"/>
          <p:cNvSpPr txBox="1"/>
          <p:nvPr/>
        </p:nvSpPr>
        <p:spPr>
          <a:xfrm>
            <a:off x="1548613" y="3962400"/>
            <a:ext cx="470494" cy="230832"/>
          </a:xfrm>
          <a:prstGeom prst="rect">
            <a:avLst/>
          </a:prstGeom>
          <a:noFill/>
        </p:spPr>
        <p:txBody>
          <a:bodyPr wrap="squar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20:00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54" name="テキスト ボックス 53"/>
          <p:cNvSpPr txBox="1"/>
          <p:nvPr/>
        </p:nvSpPr>
        <p:spPr>
          <a:xfrm>
            <a:off x="2796570" y="3962400"/>
            <a:ext cx="406463" cy="230832"/>
          </a:xfrm>
          <a:prstGeom prst="rect">
            <a:avLst/>
          </a:prstGeom>
          <a:noFill/>
        </p:spPr>
        <p:txBody>
          <a:bodyPr wrap="squar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3:00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56" name="テキスト ボックス 55"/>
          <p:cNvSpPr txBox="1"/>
          <p:nvPr/>
        </p:nvSpPr>
        <p:spPr>
          <a:xfrm>
            <a:off x="3920621" y="3823900"/>
            <a:ext cx="499647" cy="369332"/>
          </a:xfrm>
          <a:prstGeom prst="rect">
            <a:avLst/>
          </a:prstGeom>
          <a:noFill/>
        </p:spPr>
        <p:txBody>
          <a:bodyPr wrap="square" rtlCol="0">
            <a:spAutoFit/>
          </a:bodyPr>
          <a:lstStyle/>
          <a:p>
            <a:pPr defTabSz="957816">
              <a:defRPr/>
            </a:pPr>
            <a:r>
              <a:rPr kumimoji="1" lang="ja-JP" altLang="en-US" sz="900" dirty="0" smtClean="0">
                <a:solidFill>
                  <a:prstClr val="black"/>
                </a:solidFill>
                <a:latin typeface="ＭＳ Ｐゴシック" panose="020B0600070205080204" pitchFamily="50" charset="-128"/>
                <a:ea typeface="ＭＳ Ｐゴシック" panose="020B0600070205080204" pitchFamily="50" charset="-128"/>
              </a:rPr>
              <a:t>始業</a:t>
            </a: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10:00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grpSp>
        <p:nvGrpSpPr>
          <p:cNvPr id="3" name="グループ化 2"/>
          <p:cNvGrpSpPr/>
          <p:nvPr/>
        </p:nvGrpSpPr>
        <p:grpSpPr>
          <a:xfrm>
            <a:off x="62952" y="4152900"/>
            <a:ext cx="4409336" cy="562284"/>
            <a:chOff x="62952" y="4234826"/>
            <a:chExt cx="4409336" cy="562284"/>
          </a:xfrm>
        </p:grpSpPr>
        <p:graphicFrame>
          <p:nvGraphicFramePr>
            <p:cNvPr id="57" name="オブジェクト 56"/>
            <p:cNvGraphicFramePr>
              <a:graphicFrameLocks noChangeAspect="1"/>
            </p:cNvGraphicFramePr>
            <p:nvPr>
              <p:extLst>
                <p:ext uri="{D42A27DB-BD31-4B8C-83A1-F6EECF244321}">
                  <p14:modId xmlns:p14="http://schemas.microsoft.com/office/powerpoint/2010/main" val="220354620"/>
                </p:ext>
              </p:extLst>
            </p:nvPr>
          </p:nvGraphicFramePr>
          <p:xfrm>
            <a:off x="62952" y="4234826"/>
            <a:ext cx="4409336" cy="562284"/>
          </p:xfrm>
          <a:graphic>
            <a:graphicData uri="http://schemas.openxmlformats.org/presentationml/2006/ole">
              <mc:AlternateContent xmlns:mc="http://schemas.openxmlformats.org/markup-compatibility/2006">
                <mc:Choice xmlns:v="urn:schemas-microsoft-com:vml" Requires="v">
                  <p:oleObj spid="_x0000_s1253" name="ワークシート" r:id="rId3" imgW="4962474" imgH="466725" progId="Excel.Sheet.12">
                    <p:embed/>
                  </p:oleObj>
                </mc:Choice>
                <mc:Fallback>
                  <p:oleObj name="ワークシート" r:id="rId3" imgW="4962474" imgH="466725" progId="Excel.Sheet.12">
                    <p:embed/>
                    <p:pic>
                      <p:nvPicPr>
                        <p:cNvPr id="0" name=""/>
                        <p:cNvPicPr/>
                        <p:nvPr/>
                      </p:nvPicPr>
                      <p:blipFill>
                        <a:blip r:embed="rId4"/>
                        <a:stretch>
                          <a:fillRect/>
                        </a:stretch>
                      </p:blipFill>
                      <p:spPr>
                        <a:xfrm>
                          <a:off x="62952" y="4234826"/>
                          <a:ext cx="4409336" cy="562284"/>
                        </a:xfrm>
                        <a:prstGeom prst="rect">
                          <a:avLst/>
                        </a:prstGeom>
                      </p:spPr>
                    </p:pic>
                  </p:oleObj>
                </mc:Fallback>
              </mc:AlternateContent>
            </a:graphicData>
          </a:graphic>
        </p:graphicFrame>
        <p:sp>
          <p:nvSpPr>
            <p:cNvPr id="58" name="テキスト ボックス 57"/>
            <p:cNvSpPr txBox="1"/>
            <p:nvPr/>
          </p:nvSpPr>
          <p:spPr>
            <a:xfrm>
              <a:off x="382846" y="4417368"/>
              <a:ext cx="504000" cy="216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7</a:t>
              </a:r>
              <a:r>
                <a:rPr kumimoji="1" lang="ja-JP" altLang="en-US"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時間</a:t>
              </a:r>
              <a:endParaRPr kumimoji="1" lang="ja-JP" altLang="en-US" sz="9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59" name="テキスト ボックス 58"/>
            <p:cNvSpPr txBox="1"/>
            <p:nvPr/>
          </p:nvSpPr>
          <p:spPr>
            <a:xfrm>
              <a:off x="1248205" y="4417368"/>
              <a:ext cx="504000" cy="216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3</a:t>
              </a:r>
              <a:r>
                <a:rPr kumimoji="1" lang="ja-JP" altLang="en-US"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時間</a:t>
              </a:r>
              <a:endParaRPr kumimoji="1" lang="ja-JP" altLang="en-US" sz="9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60" name="テキスト ボックス 59"/>
            <p:cNvSpPr txBox="1"/>
            <p:nvPr/>
          </p:nvSpPr>
          <p:spPr>
            <a:xfrm>
              <a:off x="2057399" y="4417368"/>
              <a:ext cx="504000" cy="216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7</a:t>
              </a:r>
              <a:r>
                <a:rPr kumimoji="1" lang="ja-JP" altLang="en-US"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時間</a:t>
              </a:r>
              <a:endParaRPr kumimoji="1" lang="ja-JP" altLang="en-US" sz="9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61" name="テキスト ボックス 60"/>
            <p:cNvSpPr txBox="1"/>
            <p:nvPr/>
          </p:nvSpPr>
          <p:spPr>
            <a:xfrm>
              <a:off x="3232909" y="4417368"/>
              <a:ext cx="504000" cy="216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7</a:t>
              </a:r>
              <a:r>
                <a:rPr kumimoji="1" lang="ja-JP" altLang="en-US"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時間</a:t>
              </a:r>
              <a:endParaRPr kumimoji="1" lang="ja-JP" altLang="en-US" sz="9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grpSp>
      <p:graphicFrame>
        <p:nvGraphicFramePr>
          <p:cNvPr id="62" name="オブジェクト 61"/>
          <p:cNvGraphicFramePr>
            <a:graphicFrameLocks noChangeAspect="1"/>
          </p:cNvGraphicFramePr>
          <p:nvPr>
            <p:extLst>
              <p:ext uri="{D42A27DB-BD31-4B8C-83A1-F6EECF244321}">
                <p14:modId xmlns:p14="http://schemas.microsoft.com/office/powerpoint/2010/main" val="1597929481"/>
              </p:ext>
            </p:extLst>
          </p:nvPr>
        </p:nvGraphicFramePr>
        <p:xfrm>
          <a:off x="62288" y="5996916"/>
          <a:ext cx="4410000" cy="574918"/>
        </p:xfrm>
        <a:graphic>
          <a:graphicData uri="http://schemas.openxmlformats.org/presentationml/2006/ole">
            <mc:AlternateContent xmlns:mc="http://schemas.openxmlformats.org/markup-compatibility/2006">
              <mc:Choice xmlns:v="urn:schemas-microsoft-com:vml" Requires="v">
                <p:oleObj spid="_x0000_s1254" name="ワークシート" r:id="rId5" imgW="4962474" imgH="466725" progId="Excel.Sheet.12">
                  <p:embed/>
                </p:oleObj>
              </mc:Choice>
              <mc:Fallback>
                <p:oleObj name="ワークシート" r:id="rId5" imgW="4962474" imgH="466725" progId="Excel.Sheet.12">
                  <p:embed/>
                  <p:pic>
                    <p:nvPicPr>
                      <p:cNvPr id="0" name=""/>
                      <p:cNvPicPr/>
                      <p:nvPr/>
                    </p:nvPicPr>
                    <p:blipFill>
                      <a:blip r:embed="rId6"/>
                      <a:stretch>
                        <a:fillRect/>
                      </a:stretch>
                    </p:blipFill>
                    <p:spPr>
                      <a:xfrm>
                        <a:off x="62288" y="5996916"/>
                        <a:ext cx="4410000" cy="574918"/>
                      </a:xfrm>
                      <a:prstGeom prst="rect">
                        <a:avLst/>
                      </a:prstGeom>
                    </p:spPr>
                  </p:pic>
                </p:oleObj>
              </mc:Fallback>
            </mc:AlternateContent>
          </a:graphicData>
        </a:graphic>
      </p:graphicFrame>
      <p:sp>
        <p:nvSpPr>
          <p:cNvPr id="63" name="テキスト ボックス 62"/>
          <p:cNvSpPr txBox="1"/>
          <p:nvPr/>
        </p:nvSpPr>
        <p:spPr>
          <a:xfrm>
            <a:off x="160019" y="6212421"/>
            <a:ext cx="504000" cy="216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4</a:t>
            </a:r>
            <a:r>
              <a:rPr kumimoji="1" lang="ja-JP" altLang="en-US"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時間</a:t>
            </a:r>
            <a:endParaRPr kumimoji="1" lang="ja-JP" altLang="en-US" sz="9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64" name="テキスト ボックス 63"/>
          <p:cNvSpPr txBox="1"/>
          <p:nvPr/>
        </p:nvSpPr>
        <p:spPr>
          <a:xfrm>
            <a:off x="848862" y="6212421"/>
            <a:ext cx="504000" cy="216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4</a:t>
            </a:r>
            <a:r>
              <a:rPr kumimoji="1" lang="ja-JP" altLang="en-US"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時間</a:t>
            </a:r>
            <a:endParaRPr kumimoji="1" lang="ja-JP" altLang="en-US" sz="9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65" name="テキスト ボックス 64"/>
          <p:cNvSpPr txBox="1"/>
          <p:nvPr/>
        </p:nvSpPr>
        <p:spPr>
          <a:xfrm>
            <a:off x="1515107" y="6212421"/>
            <a:ext cx="504000" cy="216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4</a:t>
            </a:r>
            <a:r>
              <a:rPr kumimoji="1" lang="ja-JP" altLang="en-US"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時間</a:t>
            </a:r>
            <a:endParaRPr kumimoji="1" lang="ja-JP" altLang="en-US" sz="9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66" name="テキスト ボックス 65"/>
          <p:cNvSpPr txBox="1"/>
          <p:nvPr/>
        </p:nvSpPr>
        <p:spPr>
          <a:xfrm>
            <a:off x="2105811" y="6212421"/>
            <a:ext cx="504000" cy="216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3</a:t>
            </a:r>
            <a:r>
              <a:rPr kumimoji="1" lang="ja-JP" altLang="en-US"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時間</a:t>
            </a:r>
            <a:endParaRPr kumimoji="1" lang="ja-JP" altLang="en-US" sz="9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67" name="テキスト ボックス 66"/>
          <p:cNvSpPr txBox="1"/>
          <p:nvPr/>
        </p:nvSpPr>
        <p:spPr>
          <a:xfrm>
            <a:off x="2701029" y="6212421"/>
            <a:ext cx="504000" cy="216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4</a:t>
            </a:r>
            <a:r>
              <a:rPr kumimoji="1" lang="ja-JP" altLang="en-US"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時間</a:t>
            </a:r>
            <a:endParaRPr kumimoji="1" lang="ja-JP" altLang="en-US" sz="9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68" name="テキスト ボックス 67"/>
          <p:cNvSpPr txBox="1"/>
          <p:nvPr/>
        </p:nvSpPr>
        <p:spPr>
          <a:xfrm>
            <a:off x="3431935" y="6212421"/>
            <a:ext cx="504000" cy="216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5</a:t>
            </a:r>
            <a:r>
              <a:rPr kumimoji="1" lang="ja-JP" altLang="en-US" sz="9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rPr>
              <a:t>時間</a:t>
            </a:r>
            <a:endParaRPr kumimoji="1" lang="ja-JP" altLang="en-US" sz="9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cxnSp>
        <p:nvCxnSpPr>
          <p:cNvPr id="73" name="直線矢印コネクタ 72"/>
          <p:cNvCxnSpPr/>
          <p:nvPr/>
        </p:nvCxnSpPr>
        <p:spPr>
          <a:xfrm flipV="1">
            <a:off x="1492121" y="4554987"/>
            <a:ext cx="0" cy="3326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577615" y="4911775"/>
            <a:ext cx="20455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3476825" y="4559886"/>
            <a:ext cx="0" cy="3326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63080" y="4932937"/>
            <a:ext cx="0" cy="213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1122738" y="5909281"/>
            <a:ext cx="26589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1137757" y="5893817"/>
            <a:ext cx="0" cy="3160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a:off x="2470653" y="5893816"/>
            <a:ext cx="0" cy="3160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a:off x="3772372" y="5893815"/>
            <a:ext cx="0" cy="3160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2358898" y="5708450"/>
            <a:ext cx="0" cy="213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696796" y="4862668"/>
            <a:ext cx="3492000" cy="922806"/>
          </a:xfrm>
          <a:prstGeom prst="roundRect">
            <a:avLst/>
          </a:prstGeom>
          <a:solidFill>
            <a:schemeClr val="bg1"/>
          </a:solidFill>
          <a:ln w="28575">
            <a:solidFill>
              <a:srgbClr val="FF0000"/>
            </a:solidFill>
            <a:prstDash val="sysDash"/>
          </a:ln>
        </p:spPr>
        <p:txBody>
          <a:bodyPr wrap="square" rtlCol="0" anchor="ctr">
            <a:spAutoFit/>
          </a:bodyPr>
          <a:lstStyle/>
          <a:p>
            <a:pPr>
              <a:lnSpc>
                <a:spcPct val="120000"/>
              </a:lnSpc>
              <a:spcAft>
                <a:spcPts val="600"/>
              </a:spcAft>
              <a:buClr>
                <a:schemeClr val="tx2"/>
              </a:buClr>
            </a:pPr>
            <a:r>
              <a:rPr kumimoji="1" lang="ja-JP" altLang="en-US" sz="1200" dirty="0" smtClean="0">
                <a:solidFill>
                  <a:srgbClr val="FF0000"/>
                </a:solidFill>
              </a:rPr>
              <a:t>・１回当たり継続３時間以上、合計</a:t>
            </a:r>
            <a:r>
              <a:rPr kumimoji="1" lang="en-US" altLang="ja-JP" sz="1200" dirty="0" smtClean="0">
                <a:solidFill>
                  <a:srgbClr val="FF0000"/>
                </a:solidFill>
              </a:rPr>
              <a:t>10</a:t>
            </a:r>
            <a:r>
              <a:rPr kumimoji="1" lang="ja-JP" altLang="en-US" sz="1200" dirty="0" smtClean="0">
                <a:solidFill>
                  <a:srgbClr val="FF0000"/>
                </a:solidFill>
              </a:rPr>
              <a:t>時間以上</a:t>
            </a:r>
            <a:endParaRPr kumimoji="1" lang="en-US" altLang="ja-JP" sz="1200" dirty="0" smtClean="0">
              <a:solidFill>
                <a:srgbClr val="FF0000"/>
              </a:solidFill>
            </a:endParaRPr>
          </a:p>
          <a:p>
            <a:pPr>
              <a:lnSpc>
                <a:spcPct val="120000"/>
              </a:lnSpc>
              <a:spcAft>
                <a:spcPts val="600"/>
              </a:spcAft>
              <a:buClr>
                <a:schemeClr val="tx2"/>
              </a:buClr>
            </a:pPr>
            <a:r>
              <a:rPr kumimoji="1" lang="ja-JP" altLang="en-US" sz="1200" dirty="0" smtClean="0">
                <a:solidFill>
                  <a:srgbClr val="FF0000"/>
                </a:solidFill>
              </a:rPr>
              <a:t>・３分割の場合は、合計</a:t>
            </a:r>
            <a:r>
              <a:rPr kumimoji="1" lang="en-US" altLang="ja-JP" sz="1200" dirty="0" smtClean="0">
                <a:solidFill>
                  <a:srgbClr val="FF0000"/>
                </a:solidFill>
              </a:rPr>
              <a:t>12</a:t>
            </a:r>
            <a:r>
              <a:rPr kumimoji="1" lang="ja-JP" altLang="en-US" sz="1200" dirty="0" smtClean="0">
                <a:solidFill>
                  <a:srgbClr val="FF0000"/>
                </a:solidFill>
              </a:rPr>
              <a:t>時間以上</a:t>
            </a:r>
          </a:p>
        </p:txBody>
      </p:sp>
      <p:sp>
        <p:nvSpPr>
          <p:cNvPr id="99" name="正方形/長方形 98"/>
          <p:cNvSpPr/>
          <p:nvPr/>
        </p:nvSpPr>
        <p:spPr>
          <a:xfrm>
            <a:off x="1452936" y="3597370"/>
            <a:ext cx="363391" cy="199579"/>
          </a:xfrm>
          <a:prstGeom prst="rect">
            <a:avLst/>
          </a:prstGeom>
          <a:solidFill>
            <a:srgbClr val="FBE5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00" name="正方形/長方形 99"/>
          <p:cNvSpPr/>
          <p:nvPr/>
        </p:nvSpPr>
        <p:spPr>
          <a:xfrm>
            <a:off x="1764680" y="3570262"/>
            <a:ext cx="901842" cy="285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ysClr val="windowText" lastClr="000000"/>
                </a:solidFill>
              </a:rPr>
              <a:t>拘束時間</a:t>
            </a:r>
          </a:p>
        </p:txBody>
      </p:sp>
      <p:sp>
        <p:nvSpPr>
          <p:cNvPr id="101" name="正方形/長方形 100"/>
          <p:cNvSpPr/>
          <p:nvPr/>
        </p:nvSpPr>
        <p:spPr>
          <a:xfrm>
            <a:off x="2796570" y="3598267"/>
            <a:ext cx="363391" cy="19957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02" name="正方形/長方形 101"/>
          <p:cNvSpPr/>
          <p:nvPr/>
        </p:nvSpPr>
        <p:spPr>
          <a:xfrm>
            <a:off x="3068666" y="3555438"/>
            <a:ext cx="901842" cy="285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ysClr val="windowText" lastClr="000000"/>
                </a:solidFill>
              </a:rPr>
              <a:t>休息期間</a:t>
            </a:r>
          </a:p>
        </p:txBody>
      </p:sp>
      <p:sp>
        <p:nvSpPr>
          <p:cNvPr id="103" name="テキスト ボックス 102"/>
          <p:cNvSpPr txBox="1"/>
          <p:nvPr/>
        </p:nvSpPr>
        <p:spPr>
          <a:xfrm>
            <a:off x="-10757" y="6515100"/>
            <a:ext cx="470494" cy="369332"/>
          </a:xfrm>
          <a:prstGeom prst="rect">
            <a:avLst/>
          </a:prstGeom>
          <a:noFill/>
        </p:spPr>
        <p:txBody>
          <a:bodyPr wrap="square" rtlCol="0">
            <a:spAutoFit/>
          </a:bodyPr>
          <a:lstStyle/>
          <a:p>
            <a:pPr defTabSz="957816">
              <a:defRPr/>
            </a:pPr>
            <a:r>
              <a:rPr kumimoji="1" lang="ja-JP" altLang="en-US" sz="900" dirty="0" smtClean="0">
                <a:solidFill>
                  <a:prstClr val="black"/>
                </a:solidFill>
                <a:latin typeface="ＭＳ Ｐゴシック" panose="020B0600070205080204" pitchFamily="50" charset="-128"/>
                <a:ea typeface="ＭＳ Ｐゴシック" panose="020B0600070205080204" pitchFamily="50" charset="-128"/>
              </a:rPr>
              <a:t>始業</a:t>
            </a: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10:00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04" name="テキスト ボックス 103"/>
          <p:cNvSpPr txBox="1"/>
          <p:nvPr/>
        </p:nvSpPr>
        <p:spPr>
          <a:xfrm>
            <a:off x="518267" y="6645402"/>
            <a:ext cx="470494" cy="230832"/>
          </a:xfrm>
          <a:prstGeom prst="rect">
            <a:avLst/>
          </a:prstGeom>
          <a:noFill/>
        </p:spPr>
        <p:txBody>
          <a:bodyPr wrap="squar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14:00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05" name="テキスト ボックス 104"/>
          <p:cNvSpPr txBox="1"/>
          <p:nvPr/>
        </p:nvSpPr>
        <p:spPr>
          <a:xfrm>
            <a:off x="1199067" y="6645402"/>
            <a:ext cx="470494" cy="230832"/>
          </a:xfrm>
          <a:prstGeom prst="rect">
            <a:avLst/>
          </a:prstGeom>
          <a:noFill/>
        </p:spPr>
        <p:txBody>
          <a:bodyPr wrap="squar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18:00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06" name="テキスト ボックス 105"/>
          <p:cNvSpPr txBox="1"/>
          <p:nvPr/>
        </p:nvSpPr>
        <p:spPr>
          <a:xfrm>
            <a:off x="1843450" y="6645402"/>
            <a:ext cx="470494" cy="230832"/>
          </a:xfrm>
          <a:prstGeom prst="rect">
            <a:avLst/>
          </a:prstGeom>
          <a:noFill/>
        </p:spPr>
        <p:txBody>
          <a:bodyPr wrap="squar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22:00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07" name="テキスト ボックス 106"/>
          <p:cNvSpPr txBox="1"/>
          <p:nvPr/>
        </p:nvSpPr>
        <p:spPr>
          <a:xfrm>
            <a:off x="2452199" y="6645402"/>
            <a:ext cx="406463" cy="230832"/>
          </a:xfrm>
          <a:prstGeom prst="rect">
            <a:avLst/>
          </a:prstGeom>
          <a:noFill/>
        </p:spPr>
        <p:txBody>
          <a:bodyPr wrap="squar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3109168" y="6645402"/>
            <a:ext cx="406463" cy="230832"/>
          </a:xfrm>
          <a:prstGeom prst="rect">
            <a:avLst/>
          </a:prstGeom>
          <a:noFill/>
        </p:spPr>
        <p:txBody>
          <a:bodyPr wrap="square" rtlCol="0">
            <a:spAutoFit/>
          </a:bodyPr>
          <a:lstStyle/>
          <a:p>
            <a:pPr defTabSz="957816">
              <a:defRPr/>
            </a:pP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5:00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09" name="テキスト ボックス 108"/>
          <p:cNvSpPr txBox="1"/>
          <p:nvPr/>
        </p:nvSpPr>
        <p:spPr>
          <a:xfrm>
            <a:off x="3920620" y="6542377"/>
            <a:ext cx="499647" cy="369332"/>
          </a:xfrm>
          <a:prstGeom prst="rect">
            <a:avLst/>
          </a:prstGeom>
          <a:noFill/>
        </p:spPr>
        <p:txBody>
          <a:bodyPr wrap="square" rtlCol="0">
            <a:spAutoFit/>
          </a:bodyPr>
          <a:lstStyle/>
          <a:p>
            <a:pPr defTabSz="957816">
              <a:defRPr/>
            </a:pPr>
            <a:r>
              <a:rPr kumimoji="1" lang="ja-JP" altLang="en-US" sz="900" dirty="0" smtClean="0">
                <a:solidFill>
                  <a:prstClr val="black"/>
                </a:solidFill>
                <a:latin typeface="ＭＳ Ｐゴシック" panose="020B0600070205080204" pitchFamily="50" charset="-128"/>
                <a:ea typeface="ＭＳ Ｐゴシック" panose="020B0600070205080204" pitchFamily="50" charset="-128"/>
              </a:rPr>
              <a:t>始業</a:t>
            </a:r>
            <a:r>
              <a:rPr kumimoji="1" lang="en-US" altLang="ja-JP" sz="900" dirty="0" smtClean="0">
                <a:solidFill>
                  <a:prstClr val="black"/>
                </a:solidFill>
                <a:latin typeface="ＭＳ Ｐゴシック" panose="020B0600070205080204" pitchFamily="50" charset="-128"/>
                <a:ea typeface="ＭＳ Ｐゴシック" panose="020B0600070205080204" pitchFamily="50" charset="-128"/>
              </a:rPr>
              <a:t>10:00</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5776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テキスト ボックス 147"/>
          <p:cNvSpPr txBox="1"/>
          <p:nvPr/>
        </p:nvSpPr>
        <p:spPr>
          <a:xfrm>
            <a:off x="5978132" y="5175941"/>
            <a:ext cx="2155139" cy="215444"/>
          </a:xfrm>
          <a:prstGeom prst="rect">
            <a:avLst/>
          </a:prstGeom>
          <a:solidFill>
            <a:schemeClr val="bg1"/>
          </a:solidFill>
          <a:ln w="9525">
            <a:no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メイリオ"/>
                <a:ea typeface="メイリオ"/>
                <a:cs typeface="+mn-cs"/>
              </a:rPr>
              <a:t>復路</a:t>
            </a:r>
            <a:r>
              <a:rPr kumimoji="1" lang="ja-JP" altLang="en-US" sz="800" b="0" i="0" u="none" strike="noStrike" kern="1200" cap="none" spc="0" normalizeH="0" baseline="0" noProof="0" dirty="0" smtClean="0">
                <a:ln>
                  <a:noFill/>
                </a:ln>
                <a:solidFill>
                  <a:prstClr val="black"/>
                </a:solidFill>
                <a:effectLst/>
                <a:uLnTx/>
                <a:uFillTx/>
                <a:latin typeface="メイリオ"/>
                <a:ea typeface="メイリオ"/>
                <a:cs typeface="+mn-cs"/>
              </a:rPr>
              <a:t>（途中運転交代）</a:t>
            </a:r>
            <a:endPar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46" name="テキスト ボックス 145"/>
          <p:cNvSpPr txBox="1"/>
          <p:nvPr/>
        </p:nvSpPr>
        <p:spPr>
          <a:xfrm>
            <a:off x="1027440" y="5172625"/>
            <a:ext cx="2155139" cy="215444"/>
          </a:xfrm>
          <a:prstGeom prst="rect">
            <a:avLst/>
          </a:prstGeom>
          <a:solidFill>
            <a:schemeClr val="bg1"/>
          </a:solidFill>
          <a:ln w="9525">
            <a:no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メイリオ"/>
                <a:ea typeface="メイリオ"/>
                <a:cs typeface="+mn-cs"/>
              </a:rPr>
              <a:t>往路</a:t>
            </a:r>
            <a:r>
              <a:rPr kumimoji="1" lang="ja-JP" altLang="en-US" sz="800" b="0" i="0" u="none" strike="noStrike" kern="1200" cap="none" spc="0" normalizeH="0" baseline="0" noProof="0" dirty="0" smtClean="0">
                <a:ln>
                  <a:noFill/>
                </a:ln>
                <a:solidFill>
                  <a:prstClr val="black"/>
                </a:solidFill>
                <a:effectLst/>
                <a:uLnTx/>
                <a:uFillTx/>
                <a:latin typeface="メイリオ"/>
                <a:ea typeface="メイリオ"/>
                <a:cs typeface="+mn-cs"/>
              </a:rPr>
              <a:t>（途中運転交代）</a:t>
            </a:r>
            <a:endPar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45" name="左中かっこ 144"/>
          <p:cNvSpPr/>
          <p:nvPr/>
        </p:nvSpPr>
        <p:spPr>
          <a:xfrm rot="5400000" flipV="1">
            <a:off x="2003566" y="3685924"/>
            <a:ext cx="180000" cy="337745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 name="タイトル 1"/>
          <p:cNvSpPr>
            <a:spLocks noGrp="1"/>
          </p:cNvSpPr>
          <p:nvPr>
            <p:ph type="title"/>
          </p:nvPr>
        </p:nvSpPr>
        <p:spPr>
          <a:xfrm>
            <a:off x="0" y="34057"/>
            <a:ext cx="9906000" cy="727943"/>
          </a:xfrm>
        </p:spPr>
        <p:txBody>
          <a:bodyPr vert="horz" lIns="95782" tIns="47891" rIns="95782" bIns="47891" rtlCol="0" anchor="ctr">
            <a:normAutofit/>
          </a:bodyPr>
          <a:lstStyle/>
          <a:p>
            <a:pPr algn="ctr"/>
            <a:r>
              <a:rPr lang="ja-JP" altLang="en-US" sz="2400" dirty="0">
                <a:latin typeface="ＭＳ ゴシック" panose="020B0609070205080204" pitchFamily="49" charset="-128"/>
                <a:ea typeface="ＭＳ ゴシック" panose="020B0609070205080204" pitchFamily="49" charset="-128"/>
              </a:rPr>
              <a:t>特例②（２人乗務）</a:t>
            </a:r>
          </a:p>
        </p:txBody>
      </p:sp>
      <p:sp>
        <p:nvSpPr>
          <p:cNvPr id="6" name="正方形/長方形 5">
            <a:extLst>
              <a:ext uri="{FF2B5EF4-FFF2-40B4-BE49-F238E27FC236}">
                <a16:creationId xmlns:a16="http://schemas.microsoft.com/office/drawing/2014/main" id="{A889522F-FA51-F14C-BAA2-ADEAB79DDF80}"/>
              </a:ext>
            </a:extLst>
          </p:cNvPr>
          <p:cNvSpPr/>
          <p:nvPr/>
        </p:nvSpPr>
        <p:spPr>
          <a:xfrm>
            <a:off x="93000" y="1372941"/>
            <a:ext cx="9720000" cy="648000"/>
          </a:xfrm>
          <a:prstGeom prst="rect">
            <a:avLst/>
          </a:prstGeom>
          <a:solidFill>
            <a:srgbClr val="E7ECF9"/>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角丸四角形 6">
            <a:extLst>
              <a:ext uri="{FF2B5EF4-FFF2-40B4-BE49-F238E27FC236}">
                <a16:creationId xmlns:a16="http://schemas.microsoft.com/office/drawing/2014/main" id="{053B0485-00BC-3E4F-B797-35CB015D43DD}"/>
              </a:ext>
            </a:extLst>
          </p:cNvPr>
          <p:cNvSpPr/>
          <p:nvPr/>
        </p:nvSpPr>
        <p:spPr>
          <a:xfrm>
            <a:off x="94279" y="1165182"/>
            <a:ext cx="936000" cy="216000"/>
          </a:xfrm>
          <a:prstGeom prst="roundRect">
            <a:avLst>
              <a:gd name="adj" fmla="val 0"/>
            </a:avLst>
          </a:prstGeom>
          <a:solidFill>
            <a:schemeClr val="accent1"/>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lang="ja-JP" altLang="en-US" sz="1200" b="1" spc="239" noProof="0" dirty="0">
                <a:solidFill>
                  <a:srgbClr val="FFFFFF"/>
                </a:solidFill>
                <a:latin typeface="メイリオ"/>
                <a:ea typeface="メイリオ"/>
                <a:cs typeface="Noto Sans CJK JP DemiLight" charset="-128"/>
              </a:rPr>
              <a:t>現行</a:t>
            </a:r>
            <a:endParaRPr kumimoji="0" lang="ja-JP" altLang="en-US" sz="12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11" name="正方形/長方形 10">
            <a:extLst>
              <a:ext uri="{FF2B5EF4-FFF2-40B4-BE49-F238E27FC236}">
                <a16:creationId xmlns:a16="http://schemas.microsoft.com/office/drawing/2014/main" id="{A889522F-FA51-F14C-BAA2-ADEAB79DDF80}"/>
              </a:ext>
            </a:extLst>
          </p:cNvPr>
          <p:cNvSpPr/>
          <p:nvPr/>
        </p:nvSpPr>
        <p:spPr>
          <a:xfrm>
            <a:off x="93000" y="2552052"/>
            <a:ext cx="9720000" cy="1903703"/>
          </a:xfrm>
          <a:prstGeom prst="rect">
            <a:avLst/>
          </a:prstGeom>
          <a:solidFill>
            <a:srgbClr val="FCE8EB"/>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957816" rtl="0" eaLnBrk="1" fontAlgn="auto" latinLnBrk="0" hangingPunct="1">
              <a:lnSpc>
                <a:spcPct val="13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角丸四角形 8">
            <a:extLst>
              <a:ext uri="{FF2B5EF4-FFF2-40B4-BE49-F238E27FC236}">
                <a16:creationId xmlns:a16="http://schemas.microsoft.com/office/drawing/2014/main" id="{053B0485-00BC-3E4F-B797-35CB015D43DD}"/>
              </a:ext>
            </a:extLst>
          </p:cNvPr>
          <p:cNvSpPr/>
          <p:nvPr/>
        </p:nvSpPr>
        <p:spPr>
          <a:xfrm>
            <a:off x="94279" y="2349367"/>
            <a:ext cx="936000" cy="216000"/>
          </a:xfrm>
          <a:prstGeom prst="roundRect">
            <a:avLst>
              <a:gd name="adj" fmla="val 0"/>
            </a:avLst>
          </a:prstGeom>
          <a:solidFill>
            <a:schemeClr val="accent2"/>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200" b="1" i="0" u="none" strike="noStrike" kern="1200" cap="none" spc="239" normalizeH="0" baseline="0" noProof="0" dirty="0" smtClean="0">
                <a:ln>
                  <a:noFill/>
                </a:ln>
                <a:solidFill>
                  <a:srgbClr val="FFFFFF"/>
                </a:solidFill>
                <a:effectLst/>
                <a:uLnTx/>
                <a:uFillTx/>
                <a:latin typeface="メイリオ"/>
                <a:ea typeface="メイリオ"/>
                <a:cs typeface="Noto Sans CJK JP DemiLight" charset="-128"/>
              </a:rPr>
              <a:t>改正後</a:t>
            </a:r>
            <a:endParaRPr kumimoji="0" lang="ja-JP" altLang="en-US" sz="12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graphicFrame>
        <p:nvGraphicFramePr>
          <p:cNvPr id="73" name="表 72"/>
          <p:cNvGraphicFramePr>
            <a:graphicFrameLocks noGrp="1"/>
          </p:cNvGraphicFramePr>
          <p:nvPr>
            <p:extLst>
              <p:ext uri="{D42A27DB-BD31-4B8C-83A1-F6EECF244321}">
                <p14:modId xmlns:p14="http://schemas.microsoft.com/office/powerpoint/2010/main" val="2050009097"/>
              </p:ext>
            </p:extLst>
          </p:nvPr>
        </p:nvGraphicFramePr>
        <p:xfrm>
          <a:off x="453004" y="5489563"/>
          <a:ext cx="8999991" cy="576000"/>
        </p:xfrm>
        <a:graphic>
          <a:graphicData uri="http://schemas.openxmlformats.org/drawingml/2006/table">
            <a:tbl>
              <a:tblPr/>
              <a:tblGrid>
                <a:gridCol w="272727">
                  <a:extLst>
                    <a:ext uri="{9D8B030D-6E8A-4147-A177-3AD203B41FA5}">
                      <a16:colId xmlns:a16="http://schemas.microsoft.com/office/drawing/2014/main" val="3433966768"/>
                    </a:ext>
                  </a:extLst>
                </a:gridCol>
                <a:gridCol w="272727">
                  <a:extLst>
                    <a:ext uri="{9D8B030D-6E8A-4147-A177-3AD203B41FA5}">
                      <a16:colId xmlns:a16="http://schemas.microsoft.com/office/drawing/2014/main" val="2275077762"/>
                    </a:ext>
                  </a:extLst>
                </a:gridCol>
                <a:gridCol w="272727">
                  <a:extLst>
                    <a:ext uri="{9D8B030D-6E8A-4147-A177-3AD203B41FA5}">
                      <a16:colId xmlns:a16="http://schemas.microsoft.com/office/drawing/2014/main" val="1944968558"/>
                    </a:ext>
                  </a:extLst>
                </a:gridCol>
                <a:gridCol w="272727">
                  <a:extLst>
                    <a:ext uri="{9D8B030D-6E8A-4147-A177-3AD203B41FA5}">
                      <a16:colId xmlns:a16="http://schemas.microsoft.com/office/drawing/2014/main" val="401724023"/>
                    </a:ext>
                  </a:extLst>
                </a:gridCol>
                <a:gridCol w="272727">
                  <a:extLst>
                    <a:ext uri="{9D8B030D-6E8A-4147-A177-3AD203B41FA5}">
                      <a16:colId xmlns:a16="http://schemas.microsoft.com/office/drawing/2014/main" val="3306996589"/>
                    </a:ext>
                  </a:extLst>
                </a:gridCol>
                <a:gridCol w="272727">
                  <a:extLst>
                    <a:ext uri="{9D8B030D-6E8A-4147-A177-3AD203B41FA5}">
                      <a16:colId xmlns:a16="http://schemas.microsoft.com/office/drawing/2014/main" val="4018194373"/>
                    </a:ext>
                  </a:extLst>
                </a:gridCol>
                <a:gridCol w="272727">
                  <a:extLst>
                    <a:ext uri="{9D8B030D-6E8A-4147-A177-3AD203B41FA5}">
                      <a16:colId xmlns:a16="http://schemas.microsoft.com/office/drawing/2014/main" val="718996255"/>
                    </a:ext>
                  </a:extLst>
                </a:gridCol>
                <a:gridCol w="272727">
                  <a:extLst>
                    <a:ext uri="{9D8B030D-6E8A-4147-A177-3AD203B41FA5}">
                      <a16:colId xmlns:a16="http://schemas.microsoft.com/office/drawing/2014/main" val="4099147224"/>
                    </a:ext>
                  </a:extLst>
                </a:gridCol>
                <a:gridCol w="272727">
                  <a:extLst>
                    <a:ext uri="{9D8B030D-6E8A-4147-A177-3AD203B41FA5}">
                      <a16:colId xmlns:a16="http://schemas.microsoft.com/office/drawing/2014/main" val="2122241292"/>
                    </a:ext>
                  </a:extLst>
                </a:gridCol>
                <a:gridCol w="272727">
                  <a:extLst>
                    <a:ext uri="{9D8B030D-6E8A-4147-A177-3AD203B41FA5}">
                      <a16:colId xmlns:a16="http://schemas.microsoft.com/office/drawing/2014/main" val="3518992180"/>
                    </a:ext>
                  </a:extLst>
                </a:gridCol>
                <a:gridCol w="272727">
                  <a:extLst>
                    <a:ext uri="{9D8B030D-6E8A-4147-A177-3AD203B41FA5}">
                      <a16:colId xmlns:a16="http://schemas.microsoft.com/office/drawing/2014/main" val="1660357411"/>
                    </a:ext>
                  </a:extLst>
                </a:gridCol>
                <a:gridCol w="272727">
                  <a:extLst>
                    <a:ext uri="{9D8B030D-6E8A-4147-A177-3AD203B41FA5}">
                      <a16:colId xmlns:a16="http://schemas.microsoft.com/office/drawing/2014/main" val="4033158022"/>
                    </a:ext>
                  </a:extLst>
                </a:gridCol>
                <a:gridCol w="272727">
                  <a:extLst>
                    <a:ext uri="{9D8B030D-6E8A-4147-A177-3AD203B41FA5}">
                      <a16:colId xmlns:a16="http://schemas.microsoft.com/office/drawing/2014/main" val="392436527"/>
                    </a:ext>
                  </a:extLst>
                </a:gridCol>
                <a:gridCol w="272727">
                  <a:extLst>
                    <a:ext uri="{9D8B030D-6E8A-4147-A177-3AD203B41FA5}">
                      <a16:colId xmlns:a16="http://schemas.microsoft.com/office/drawing/2014/main" val="1121101398"/>
                    </a:ext>
                  </a:extLst>
                </a:gridCol>
                <a:gridCol w="272727">
                  <a:extLst>
                    <a:ext uri="{9D8B030D-6E8A-4147-A177-3AD203B41FA5}">
                      <a16:colId xmlns:a16="http://schemas.microsoft.com/office/drawing/2014/main" val="1190801132"/>
                    </a:ext>
                  </a:extLst>
                </a:gridCol>
                <a:gridCol w="272727">
                  <a:extLst>
                    <a:ext uri="{9D8B030D-6E8A-4147-A177-3AD203B41FA5}">
                      <a16:colId xmlns:a16="http://schemas.microsoft.com/office/drawing/2014/main" val="992394468"/>
                    </a:ext>
                  </a:extLst>
                </a:gridCol>
                <a:gridCol w="272727">
                  <a:extLst>
                    <a:ext uri="{9D8B030D-6E8A-4147-A177-3AD203B41FA5}">
                      <a16:colId xmlns:a16="http://schemas.microsoft.com/office/drawing/2014/main" val="1890255694"/>
                    </a:ext>
                  </a:extLst>
                </a:gridCol>
                <a:gridCol w="272727">
                  <a:extLst>
                    <a:ext uri="{9D8B030D-6E8A-4147-A177-3AD203B41FA5}">
                      <a16:colId xmlns:a16="http://schemas.microsoft.com/office/drawing/2014/main" val="3914163255"/>
                    </a:ext>
                  </a:extLst>
                </a:gridCol>
                <a:gridCol w="272727">
                  <a:extLst>
                    <a:ext uri="{9D8B030D-6E8A-4147-A177-3AD203B41FA5}">
                      <a16:colId xmlns:a16="http://schemas.microsoft.com/office/drawing/2014/main" val="508010808"/>
                    </a:ext>
                  </a:extLst>
                </a:gridCol>
                <a:gridCol w="272727">
                  <a:extLst>
                    <a:ext uri="{9D8B030D-6E8A-4147-A177-3AD203B41FA5}">
                      <a16:colId xmlns:a16="http://schemas.microsoft.com/office/drawing/2014/main" val="178816254"/>
                    </a:ext>
                  </a:extLst>
                </a:gridCol>
                <a:gridCol w="272727">
                  <a:extLst>
                    <a:ext uri="{9D8B030D-6E8A-4147-A177-3AD203B41FA5}">
                      <a16:colId xmlns:a16="http://schemas.microsoft.com/office/drawing/2014/main" val="1988555711"/>
                    </a:ext>
                  </a:extLst>
                </a:gridCol>
                <a:gridCol w="272727">
                  <a:extLst>
                    <a:ext uri="{9D8B030D-6E8A-4147-A177-3AD203B41FA5}">
                      <a16:colId xmlns:a16="http://schemas.microsoft.com/office/drawing/2014/main" val="1674724971"/>
                    </a:ext>
                  </a:extLst>
                </a:gridCol>
                <a:gridCol w="272727">
                  <a:extLst>
                    <a:ext uri="{9D8B030D-6E8A-4147-A177-3AD203B41FA5}">
                      <a16:colId xmlns:a16="http://schemas.microsoft.com/office/drawing/2014/main" val="1298027979"/>
                    </a:ext>
                  </a:extLst>
                </a:gridCol>
                <a:gridCol w="272727">
                  <a:extLst>
                    <a:ext uri="{9D8B030D-6E8A-4147-A177-3AD203B41FA5}">
                      <a16:colId xmlns:a16="http://schemas.microsoft.com/office/drawing/2014/main" val="571297769"/>
                    </a:ext>
                  </a:extLst>
                </a:gridCol>
                <a:gridCol w="272727">
                  <a:extLst>
                    <a:ext uri="{9D8B030D-6E8A-4147-A177-3AD203B41FA5}">
                      <a16:colId xmlns:a16="http://schemas.microsoft.com/office/drawing/2014/main" val="2194479935"/>
                    </a:ext>
                  </a:extLst>
                </a:gridCol>
                <a:gridCol w="272727">
                  <a:extLst>
                    <a:ext uri="{9D8B030D-6E8A-4147-A177-3AD203B41FA5}">
                      <a16:colId xmlns:a16="http://schemas.microsoft.com/office/drawing/2014/main" val="1371092648"/>
                    </a:ext>
                  </a:extLst>
                </a:gridCol>
                <a:gridCol w="272727">
                  <a:extLst>
                    <a:ext uri="{9D8B030D-6E8A-4147-A177-3AD203B41FA5}">
                      <a16:colId xmlns:a16="http://schemas.microsoft.com/office/drawing/2014/main" val="2671244844"/>
                    </a:ext>
                  </a:extLst>
                </a:gridCol>
                <a:gridCol w="272727">
                  <a:extLst>
                    <a:ext uri="{9D8B030D-6E8A-4147-A177-3AD203B41FA5}">
                      <a16:colId xmlns:a16="http://schemas.microsoft.com/office/drawing/2014/main" val="4290638172"/>
                    </a:ext>
                  </a:extLst>
                </a:gridCol>
                <a:gridCol w="272727">
                  <a:extLst>
                    <a:ext uri="{9D8B030D-6E8A-4147-A177-3AD203B41FA5}">
                      <a16:colId xmlns:a16="http://schemas.microsoft.com/office/drawing/2014/main" val="2425679763"/>
                    </a:ext>
                  </a:extLst>
                </a:gridCol>
                <a:gridCol w="272727">
                  <a:extLst>
                    <a:ext uri="{9D8B030D-6E8A-4147-A177-3AD203B41FA5}">
                      <a16:colId xmlns:a16="http://schemas.microsoft.com/office/drawing/2014/main" val="846396122"/>
                    </a:ext>
                  </a:extLst>
                </a:gridCol>
                <a:gridCol w="272727">
                  <a:extLst>
                    <a:ext uri="{9D8B030D-6E8A-4147-A177-3AD203B41FA5}">
                      <a16:colId xmlns:a16="http://schemas.microsoft.com/office/drawing/2014/main" val="434552687"/>
                    </a:ext>
                  </a:extLst>
                </a:gridCol>
                <a:gridCol w="272727">
                  <a:extLst>
                    <a:ext uri="{9D8B030D-6E8A-4147-A177-3AD203B41FA5}">
                      <a16:colId xmlns:a16="http://schemas.microsoft.com/office/drawing/2014/main" val="2024479004"/>
                    </a:ext>
                  </a:extLst>
                </a:gridCol>
                <a:gridCol w="272727">
                  <a:extLst>
                    <a:ext uri="{9D8B030D-6E8A-4147-A177-3AD203B41FA5}">
                      <a16:colId xmlns:a16="http://schemas.microsoft.com/office/drawing/2014/main" val="2402533124"/>
                    </a:ext>
                  </a:extLst>
                </a:gridCol>
              </a:tblGrid>
              <a:tr h="5760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FCFF7"/>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FCFF7"/>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0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FCFF7"/>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FCFF7"/>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FCFF7"/>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FCFF7"/>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FCFF7"/>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FCFF7"/>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p>
                      <a:endParaRPr kumimoji="1" lang="ja-JP" altLang="en-US"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p>
                      <a:endParaRPr kumimoji="1" lang="ja-JP" altLang="en-US"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p>
                      <a:endParaRPr kumimoji="1" lang="ja-JP" altLang="en-US"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CCC"/>
                    </a:solidFill>
                  </a:tcPr>
                </a:tc>
                <a:tc>
                  <a:txBody>
                    <a:bodyPr/>
                    <a:lstStyle/>
                    <a:p>
                      <a:endParaRPr kumimoji="1" lang="ja-JP" altLang="en-US"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p>
                      <a:endParaRPr kumimoji="1" lang="ja-JP" altLang="en-US"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p>
                      <a:endParaRPr kumimoji="1" lang="ja-JP" altLang="en-US"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p>
                      <a:endParaRPr kumimoji="1" lang="ja-JP" altLang="en-US"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tc>
                  <a:txBody>
                    <a:bodyPr/>
                    <a:lstStyle/>
                    <a:p>
                      <a:endParaRPr kumimoji="1" lang="ja-JP" altLang="en-US"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4106807148"/>
                  </a:ext>
                </a:extLst>
              </a:tr>
            </a:tbl>
          </a:graphicData>
        </a:graphic>
      </p:graphicFrame>
      <p:sp>
        <p:nvSpPr>
          <p:cNvPr id="74" name="テキスト ボックス 73"/>
          <p:cNvSpPr txBox="1"/>
          <p:nvPr/>
        </p:nvSpPr>
        <p:spPr>
          <a:xfrm>
            <a:off x="-68632" y="4876800"/>
            <a:ext cx="6799739" cy="261610"/>
          </a:xfrm>
          <a:prstGeom prst="rect">
            <a:avLst/>
          </a:prstGeom>
          <a:noFill/>
        </p:spPr>
        <p:txBody>
          <a:bodyPr wrap="square" rtlCol="0" anchor="ctr">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srgbClr val="000000"/>
                </a:solidFill>
                <a:effectLst/>
                <a:uLnTx/>
                <a:uFillTx/>
                <a:latin typeface="メイリオ"/>
                <a:ea typeface="メイリオ"/>
                <a:cs typeface="+mn-cs"/>
              </a:rPr>
              <a:t>【</a:t>
            </a:r>
            <a:r>
              <a:rPr kumimoji="1" lang="ja-JP" altLang="en-US" sz="1100" b="1" i="0" u="none" strike="noStrike" kern="1200" cap="none" spc="0" normalizeH="0" baseline="0" noProof="0" dirty="0" smtClean="0">
                <a:ln>
                  <a:noFill/>
                </a:ln>
                <a:solidFill>
                  <a:srgbClr val="000000"/>
                </a:solidFill>
                <a:effectLst/>
                <a:uLnTx/>
                <a:uFillTx/>
                <a:latin typeface="メイリオ"/>
                <a:ea typeface="メイリオ"/>
                <a:cs typeface="+mn-cs"/>
              </a:rPr>
              <a:t>例</a:t>
            </a:r>
            <a:r>
              <a:rPr kumimoji="1" lang="en-US" altLang="ja-JP" sz="1100" b="1"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100" b="1" i="0" u="none" strike="noStrike" kern="1200" cap="none" spc="0" normalizeH="0" baseline="0" noProof="0" dirty="0" smtClean="0">
                <a:ln>
                  <a:noFill/>
                </a:ln>
                <a:solidFill>
                  <a:srgbClr val="FF0000"/>
                </a:solidFill>
                <a:effectLst/>
                <a:uLnTx/>
                <a:uFillTx/>
                <a:latin typeface="メイリオ"/>
                <a:ea typeface="メイリオ"/>
                <a:cs typeface="+mn-cs"/>
              </a:rPr>
              <a:t>（</a:t>
            </a:r>
            <a:r>
              <a:rPr kumimoji="1" lang="ja-JP" altLang="en-US" sz="1100" b="1" dirty="0">
                <a:solidFill>
                  <a:srgbClr val="FF0000"/>
                </a:solidFill>
                <a:latin typeface="メイリオ"/>
                <a:ea typeface="メイリオ"/>
              </a:rPr>
              <a:t>改正</a:t>
            </a:r>
            <a:r>
              <a:rPr kumimoji="1" lang="ja-JP" altLang="en-US" sz="1100" b="1" i="0" u="none" strike="noStrike" kern="1200" cap="none" spc="0" normalizeH="0" baseline="0" noProof="0" dirty="0" smtClean="0">
                <a:ln>
                  <a:noFill/>
                </a:ln>
                <a:solidFill>
                  <a:srgbClr val="FF0000"/>
                </a:solidFill>
                <a:effectLst/>
                <a:uLnTx/>
                <a:uFillTx/>
                <a:latin typeface="メイリオ"/>
                <a:ea typeface="メイリオ"/>
                <a:cs typeface="+mn-cs"/>
              </a:rPr>
              <a:t>後：ア・イの要件を満たす車両内ベッド等において８時間以上の仮眠時間を与える場合）</a:t>
            </a:r>
            <a:endParaRPr kumimoji="1" lang="ja-JP" altLang="en-US" sz="1100" b="1"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77" name="テキスト ボックス 76"/>
          <p:cNvSpPr txBox="1"/>
          <p:nvPr/>
        </p:nvSpPr>
        <p:spPr>
          <a:xfrm>
            <a:off x="5968538" y="6293252"/>
            <a:ext cx="1368000" cy="216000"/>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メイリオ"/>
                <a:ea typeface="メイリオ"/>
                <a:cs typeface="+mn-cs"/>
              </a:rPr>
              <a:t>最大拘束時間</a:t>
            </a:r>
            <a:r>
              <a:rPr kumimoji="1" lang="en-US" altLang="ja-JP" sz="800" b="0" i="0" u="none" strike="noStrike" kern="1200" cap="none" spc="0" normalizeH="0" baseline="0" noProof="0" dirty="0" smtClean="0">
                <a:ln>
                  <a:noFill/>
                </a:ln>
                <a:solidFill>
                  <a:srgbClr val="FF0000"/>
                </a:solidFill>
                <a:effectLst/>
                <a:uLnTx/>
                <a:uFillTx/>
                <a:latin typeface="メイリオ"/>
                <a:ea typeface="メイリオ"/>
                <a:cs typeface="+mn-cs"/>
              </a:rPr>
              <a:t>28</a:t>
            </a:r>
            <a:r>
              <a:rPr kumimoji="1" lang="ja-JP" altLang="en-US" sz="800" b="0" i="0" u="none" strike="noStrike" kern="1200" cap="none" spc="0" normalizeH="0" baseline="0" noProof="0" dirty="0" smtClean="0">
                <a:ln>
                  <a:noFill/>
                </a:ln>
                <a:solidFill>
                  <a:srgbClr val="FF0000"/>
                </a:solidFill>
                <a:effectLst/>
                <a:uLnTx/>
                <a:uFillTx/>
                <a:latin typeface="メイリオ"/>
                <a:ea typeface="メイリオ"/>
                <a:cs typeface="+mn-cs"/>
              </a:rPr>
              <a:t>時間以下</a:t>
            </a:r>
          </a:p>
        </p:txBody>
      </p:sp>
      <p:sp>
        <p:nvSpPr>
          <p:cNvPr id="88" name="テキスト ボックス 87"/>
          <p:cNvSpPr txBox="1"/>
          <p:nvPr/>
        </p:nvSpPr>
        <p:spPr>
          <a:xfrm>
            <a:off x="1577171" y="5555199"/>
            <a:ext cx="1008000" cy="461665"/>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smtClean="0">
                <a:ln>
                  <a:noFill/>
                </a:ln>
                <a:solidFill>
                  <a:prstClr val="black"/>
                </a:solidFill>
                <a:effectLst/>
                <a:uLnTx/>
                <a:uFillTx/>
                <a:latin typeface="メイリオ"/>
                <a:ea typeface="メイリオ"/>
                <a:cs typeface="+mn-cs"/>
              </a:rPr>
              <a:t>労働時間</a:t>
            </a:r>
            <a:endParaRPr kumimoji="1" lang="en-US" altLang="ja-JP" sz="800" b="0" i="0" u="none" strike="noStrike" kern="0" cap="none" spc="0" normalizeH="0" baseline="0" noProof="0" dirty="0" smtClean="0">
              <a:ln>
                <a:noFill/>
              </a:ln>
              <a:solidFill>
                <a:prstClr val="black"/>
              </a:solidFill>
              <a:effectLst/>
              <a:uLnTx/>
              <a:uFillTx/>
              <a:latin typeface="メイリオ"/>
              <a:ea typeface="メイリオ"/>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smtClean="0">
                <a:ln>
                  <a:noFill/>
                </a:ln>
                <a:solidFill>
                  <a:prstClr val="black"/>
                </a:solidFill>
                <a:effectLst/>
                <a:uLnTx/>
                <a:uFillTx/>
                <a:latin typeface="メイリオ"/>
                <a:ea typeface="メイリオ"/>
                <a:cs typeface="+mn-cs"/>
              </a:rPr>
              <a:t>12</a:t>
            </a:r>
            <a:r>
              <a:rPr kumimoji="1" lang="ja-JP" altLang="en-US" sz="800" b="0" i="0" u="none" strike="noStrike" kern="0" cap="none" spc="0" normalizeH="0" baseline="0" noProof="0" dirty="0" smtClean="0">
                <a:ln>
                  <a:noFill/>
                </a:ln>
                <a:solidFill>
                  <a:prstClr val="black"/>
                </a:solidFill>
                <a:effectLst/>
                <a:uLnTx/>
                <a:uFillTx/>
                <a:latin typeface="メイリオ"/>
                <a:ea typeface="メイリオ"/>
                <a:cs typeface="+mn-cs"/>
              </a:rPr>
              <a:t>時間</a:t>
            </a:r>
            <a:endParaRPr kumimoji="1" lang="en-US" altLang="ja-JP" sz="800" b="0" i="0" u="none" strike="noStrike" kern="0" cap="none" spc="0" normalizeH="0" baseline="0" noProof="0" dirty="0" smtClean="0">
              <a:ln>
                <a:noFill/>
              </a:ln>
              <a:solidFill>
                <a:prstClr val="black"/>
              </a:solidFill>
              <a:effectLst/>
              <a:uLnTx/>
              <a:uFillTx/>
              <a:latin typeface="メイリオ"/>
              <a:ea typeface="メイリオ"/>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smtClean="0">
                <a:ln>
                  <a:noFill/>
                </a:ln>
                <a:solidFill>
                  <a:prstClr val="black"/>
                </a:solidFill>
                <a:effectLst/>
                <a:uLnTx/>
                <a:uFillTx/>
                <a:latin typeface="メイリオ"/>
                <a:ea typeface="メイリオ"/>
                <a:cs typeface="+mn-cs"/>
              </a:rPr>
              <a:t>(</a:t>
            </a:r>
            <a:r>
              <a:rPr kumimoji="1" lang="ja-JP" altLang="en-US" sz="800" b="0" i="0" u="none" strike="noStrike" kern="0" cap="none" spc="0" normalizeH="0" baseline="0" noProof="0" dirty="0" smtClean="0">
                <a:ln>
                  <a:noFill/>
                </a:ln>
                <a:solidFill>
                  <a:prstClr val="black"/>
                </a:solidFill>
                <a:effectLst/>
                <a:uLnTx/>
                <a:uFillTx/>
                <a:latin typeface="メイリオ"/>
                <a:ea typeface="メイリオ"/>
                <a:cs typeface="+mn-cs"/>
              </a:rPr>
              <a:t>運転、荷待ち等</a:t>
            </a:r>
            <a:r>
              <a:rPr kumimoji="1" lang="en-US" altLang="ja-JP" sz="800" b="0" i="0" u="none" strike="noStrike" kern="0" cap="none" spc="0" normalizeH="0" baseline="0" noProof="0" dirty="0" smtClean="0">
                <a:ln>
                  <a:noFill/>
                </a:ln>
                <a:solidFill>
                  <a:prstClr val="black"/>
                </a:solidFill>
                <a:effectLst/>
                <a:uLnTx/>
                <a:uFillTx/>
                <a:latin typeface="メイリオ"/>
                <a:ea typeface="メイリオ"/>
                <a:cs typeface="+mn-cs"/>
              </a:rPr>
              <a:t>)</a:t>
            </a:r>
            <a:endParaRPr kumimoji="1" lang="ja-JP" altLang="en-US" sz="800" b="0"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93" name="テキスト ボックス 92"/>
          <p:cNvSpPr txBox="1"/>
          <p:nvPr/>
        </p:nvSpPr>
        <p:spPr>
          <a:xfrm>
            <a:off x="8409395" y="5570031"/>
            <a:ext cx="720000" cy="432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smtClean="0">
                <a:ln>
                  <a:noFill/>
                </a:ln>
                <a:solidFill>
                  <a:prstClr val="black"/>
                </a:solidFill>
                <a:effectLst/>
                <a:uLnTx/>
                <a:uFillTx/>
                <a:latin typeface="メイリオ"/>
                <a:ea typeface="メイリオ"/>
                <a:cs typeface="+mn-cs"/>
              </a:rPr>
              <a:t>休息期間</a:t>
            </a:r>
            <a:endParaRPr kumimoji="1" lang="en-US" altLang="ja-JP" sz="800" b="0" i="0" u="none" strike="noStrike" kern="0" cap="none" spc="0" normalizeH="0" baseline="0" noProof="0" dirty="0" smtClean="0">
              <a:ln>
                <a:noFill/>
              </a:ln>
              <a:solidFill>
                <a:prstClr val="black"/>
              </a:solidFill>
              <a:effectLst/>
              <a:uLnTx/>
              <a:uFillTx/>
              <a:latin typeface="メイリオ"/>
              <a:ea typeface="メイリオ"/>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smtClean="0">
                <a:ln>
                  <a:noFill/>
                </a:ln>
                <a:solidFill>
                  <a:prstClr val="black"/>
                </a:solidFill>
                <a:effectLst/>
                <a:uLnTx/>
                <a:uFillTx/>
                <a:latin typeface="メイリオ"/>
                <a:ea typeface="メイリオ"/>
                <a:cs typeface="+mn-cs"/>
              </a:rPr>
              <a:t>11</a:t>
            </a:r>
            <a:r>
              <a:rPr kumimoji="1" lang="ja-JP" altLang="en-US" sz="800" b="0" i="0" u="none" strike="noStrike" kern="0" cap="none" spc="0" normalizeH="0" baseline="0" noProof="0" dirty="0" smtClean="0">
                <a:ln>
                  <a:noFill/>
                </a:ln>
                <a:solidFill>
                  <a:prstClr val="black"/>
                </a:solidFill>
                <a:effectLst/>
                <a:uLnTx/>
                <a:uFillTx/>
                <a:latin typeface="メイリオ"/>
                <a:ea typeface="メイリオ"/>
                <a:cs typeface="+mn-cs"/>
              </a:rPr>
              <a:t>時間</a:t>
            </a:r>
            <a:endParaRPr kumimoji="1" lang="ja-JP" altLang="en-US" sz="800" b="0" i="0" u="none" strike="noStrike" kern="0" cap="none" spc="0" normalizeH="0" baseline="0" noProof="0" dirty="0">
              <a:ln>
                <a:noFill/>
              </a:ln>
              <a:solidFill>
                <a:prstClr val="black"/>
              </a:solidFill>
              <a:effectLst/>
              <a:uLnTx/>
              <a:uFillTx/>
              <a:latin typeface="メイリオ"/>
              <a:ea typeface="メイリオ"/>
              <a:cs typeface="+mn-cs"/>
            </a:endParaRPr>
          </a:p>
        </p:txBody>
      </p:sp>
      <p:grpSp>
        <p:nvGrpSpPr>
          <p:cNvPr id="119" name="グループ化 118"/>
          <p:cNvGrpSpPr/>
          <p:nvPr/>
        </p:nvGrpSpPr>
        <p:grpSpPr>
          <a:xfrm>
            <a:off x="453004" y="5201702"/>
            <a:ext cx="396000" cy="652998"/>
            <a:chOff x="895730" y="2729746"/>
            <a:chExt cx="396000" cy="652998"/>
          </a:xfrm>
        </p:grpSpPr>
        <p:sp>
          <p:nvSpPr>
            <p:cNvPr id="120" name="テキスト ボックス 119"/>
            <p:cNvSpPr txBox="1"/>
            <p:nvPr/>
          </p:nvSpPr>
          <p:spPr>
            <a:xfrm>
              <a:off x="895730" y="2729746"/>
              <a:ext cx="396000" cy="180000"/>
            </a:xfrm>
            <a:prstGeom prst="rect">
              <a:avLst/>
            </a:prstGeom>
            <a:solidFill>
              <a:sysClr val="window" lastClr="FFFFFF">
                <a:lumMod val="85000"/>
              </a:sysClr>
            </a:solidFill>
            <a:ln w="12700">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smtClean="0">
                  <a:ln>
                    <a:noFill/>
                  </a:ln>
                  <a:solidFill>
                    <a:prstClr val="black"/>
                  </a:solidFill>
                  <a:effectLst/>
                  <a:uLnTx/>
                  <a:uFillTx/>
                  <a:latin typeface="メイリオ"/>
                  <a:ea typeface="メイリオ"/>
                  <a:cs typeface="+mn-cs"/>
                </a:rPr>
                <a:t>始業</a:t>
              </a:r>
              <a:endPar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endParaRPr>
            </a:p>
          </p:txBody>
        </p:sp>
        <p:cxnSp>
          <p:nvCxnSpPr>
            <p:cNvPr id="121" name="直線コネクタ 120"/>
            <p:cNvCxnSpPr/>
            <p:nvPr/>
          </p:nvCxnSpPr>
          <p:spPr>
            <a:xfrm flipH="1">
              <a:off x="895730" y="2770744"/>
              <a:ext cx="0" cy="612000"/>
            </a:xfrm>
            <a:prstGeom prst="line">
              <a:avLst/>
            </a:prstGeom>
            <a:noFill/>
            <a:ln w="12700" cap="flat" cmpd="sng" algn="ctr">
              <a:solidFill>
                <a:sysClr val="windowText" lastClr="000000"/>
              </a:solidFill>
              <a:prstDash val="solid"/>
            </a:ln>
            <a:effectLst/>
          </p:spPr>
        </p:cxnSp>
      </p:grpSp>
      <p:grpSp>
        <p:nvGrpSpPr>
          <p:cNvPr id="122" name="グループ化 121"/>
          <p:cNvGrpSpPr/>
          <p:nvPr/>
        </p:nvGrpSpPr>
        <p:grpSpPr>
          <a:xfrm>
            <a:off x="8091780" y="5201702"/>
            <a:ext cx="396000" cy="616862"/>
            <a:chOff x="6265380" y="2756356"/>
            <a:chExt cx="396000" cy="616862"/>
          </a:xfrm>
        </p:grpSpPr>
        <p:sp>
          <p:nvSpPr>
            <p:cNvPr id="123" name="テキスト ボックス 122"/>
            <p:cNvSpPr txBox="1"/>
            <p:nvPr/>
          </p:nvSpPr>
          <p:spPr>
            <a:xfrm>
              <a:off x="6265380" y="2756356"/>
              <a:ext cx="396000" cy="180000"/>
            </a:xfrm>
            <a:prstGeom prst="rect">
              <a:avLst/>
            </a:prstGeom>
            <a:solidFill>
              <a:sysClr val="window" lastClr="FFFFFF">
                <a:lumMod val="85000"/>
              </a:sysClr>
            </a:solidFill>
            <a:ln w="12700">
              <a:solidFill>
                <a:sysClr val="windowText" lastClr="000000"/>
              </a:solidFill>
            </a:ln>
          </p:spPr>
          <p:txBody>
            <a:bodyPr wrap="non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smtClean="0">
                  <a:ln>
                    <a:noFill/>
                  </a:ln>
                  <a:solidFill>
                    <a:prstClr val="black"/>
                  </a:solidFill>
                  <a:effectLst/>
                  <a:uLnTx/>
                  <a:uFillTx/>
                  <a:latin typeface="メイリオ"/>
                  <a:ea typeface="メイリオ"/>
                  <a:cs typeface="+mn-cs"/>
                </a:rPr>
                <a:t>終業</a:t>
              </a:r>
              <a:endPar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endParaRPr>
            </a:p>
          </p:txBody>
        </p:sp>
        <p:cxnSp>
          <p:nvCxnSpPr>
            <p:cNvPr id="124" name="直線コネクタ 123"/>
            <p:cNvCxnSpPr/>
            <p:nvPr/>
          </p:nvCxnSpPr>
          <p:spPr>
            <a:xfrm flipH="1">
              <a:off x="6265380" y="2761218"/>
              <a:ext cx="0" cy="612000"/>
            </a:xfrm>
            <a:prstGeom prst="line">
              <a:avLst/>
            </a:prstGeom>
            <a:noFill/>
            <a:ln w="12700" cap="flat" cmpd="sng" algn="ctr">
              <a:solidFill>
                <a:sysClr val="windowText" lastClr="000000"/>
              </a:solidFill>
              <a:prstDash val="solid"/>
            </a:ln>
            <a:effectLst/>
          </p:spPr>
        </p:cxnSp>
      </p:grpSp>
      <p:grpSp>
        <p:nvGrpSpPr>
          <p:cNvPr id="134" name="グループ化 133"/>
          <p:cNvGrpSpPr/>
          <p:nvPr/>
        </p:nvGrpSpPr>
        <p:grpSpPr>
          <a:xfrm>
            <a:off x="8561647" y="5032014"/>
            <a:ext cx="1152000" cy="585708"/>
            <a:chOff x="9021229" y="2199266"/>
            <a:chExt cx="1152000" cy="585708"/>
          </a:xfrm>
        </p:grpSpPr>
        <p:cxnSp>
          <p:nvCxnSpPr>
            <p:cNvPr id="137" name="直線矢印コネクタ 136"/>
            <p:cNvCxnSpPr/>
            <p:nvPr/>
          </p:nvCxnSpPr>
          <p:spPr>
            <a:xfrm>
              <a:off x="9231721" y="2316974"/>
              <a:ext cx="0" cy="468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9" name="テキスト ボックス 138"/>
            <p:cNvSpPr txBox="1"/>
            <p:nvPr/>
          </p:nvSpPr>
          <p:spPr>
            <a:xfrm>
              <a:off x="9021229" y="2199266"/>
              <a:ext cx="1152000" cy="216000"/>
            </a:xfrm>
            <a:prstGeom prst="roundRect">
              <a:avLst/>
            </a:prstGeom>
            <a:solidFill>
              <a:schemeClr val="accent2">
                <a:lumMod val="20000"/>
                <a:lumOff val="80000"/>
              </a:schemeClr>
            </a:solidFill>
            <a:ln w="28575">
              <a:solidFill>
                <a:srgbClr val="FF0000"/>
              </a:solidFill>
            </a:ln>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Segoe UI"/>
                  <a:ea typeface="メイリオ"/>
                  <a:cs typeface="+mn-cs"/>
                </a:rPr>
                <a:t>休息期間</a:t>
              </a:r>
              <a:r>
                <a:rPr kumimoji="1" lang="en-US" altLang="ja-JP" sz="800" b="0" i="0" u="none" strike="noStrike" kern="1200" cap="none" spc="0" normalizeH="0" baseline="0" noProof="0" dirty="0" smtClean="0">
                  <a:ln>
                    <a:noFill/>
                  </a:ln>
                  <a:solidFill>
                    <a:srgbClr val="FF0000"/>
                  </a:solidFill>
                  <a:effectLst/>
                  <a:uLnTx/>
                  <a:uFillTx/>
                  <a:latin typeface="Segoe UI"/>
                  <a:ea typeface="メイリオ"/>
                  <a:cs typeface="+mn-cs"/>
                </a:rPr>
                <a:t>11</a:t>
              </a:r>
              <a:r>
                <a:rPr kumimoji="1" lang="ja-JP" altLang="en-US" sz="800" b="0" i="0" u="none" strike="noStrike" kern="1200" cap="none" spc="0" normalizeH="0" baseline="0" noProof="0" dirty="0" smtClean="0">
                  <a:ln>
                    <a:noFill/>
                  </a:ln>
                  <a:solidFill>
                    <a:srgbClr val="FF0000"/>
                  </a:solidFill>
                  <a:effectLst/>
                  <a:uLnTx/>
                  <a:uFillTx/>
                  <a:latin typeface="Segoe UI"/>
                  <a:ea typeface="メイリオ"/>
                  <a:cs typeface="+mn-cs"/>
                </a:rPr>
                <a:t>時間以上</a:t>
              </a:r>
            </a:p>
          </p:txBody>
        </p:sp>
      </p:grpSp>
      <p:cxnSp>
        <p:nvCxnSpPr>
          <p:cNvPr id="164" name="直線矢印コネクタ 163"/>
          <p:cNvCxnSpPr/>
          <p:nvPr/>
        </p:nvCxnSpPr>
        <p:spPr>
          <a:xfrm flipH="1">
            <a:off x="4992600" y="6398533"/>
            <a:ext cx="972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7" name="テキスト ボックス 166"/>
          <p:cNvSpPr txBox="1"/>
          <p:nvPr/>
        </p:nvSpPr>
        <p:spPr>
          <a:xfrm>
            <a:off x="3538735" y="5349845"/>
            <a:ext cx="391454" cy="200055"/>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メイリオ"/>
                <a:ea typeface="メイリオ"/>
                <a:cs typeface="+mn-cs"/>
              </a:rPr>
              <a:t>1:00</a:t>
            </a:r>
            <a:endParaRPr kumimoji="1" lang="ja-JP" altLang="en-US" sz="7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68" name="テキスト ボックス 167"/>
          <p:cNvSpPr txBox="1"/>
          <p:nvPr/>
        </p:nvSpPr>
        <p:spPr>
          <a:xfrm>
            <a:off x="5719942" y="5349845"/>
            <a:ext cx="391454" cy="200055"/>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メイリオ"/>
                <a:ea typeface="メイリオ"/>
                <a:cs typeface="+mn-cs"/>
              </a:rPr>
              <a:t>9:00</a:t>
            </a:r>
            <a:endParaRPr kumimoji="1" lang="ja-JP" altLang="en-US" sz="7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70" name="テキスト ボックス 169"/>
          <p:cNvSpPr txBox="1"/>
          <p:nvPr/>
        </p:nvSpPr>
        <p:spPr>
          <a:xfrm>
            <a:off x="209867" y="5349845"/>
            <a:ext cx="470494" cy="200055"/>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メイリオ"/>
                <a:ea typeface="メイリオ"/>
                <a:cs typeface="+mn-cs"/>
              </a:rPr>
              <a:t>13:00</a:t>
            </a:r>
            <a:endParaRPr kumimoji="1" lang="ja-JP" altLang="en-US" sz="7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71" name="テキスト ボックス 170"/>
          <p:cNvSpPr txBox="1"/>
          <p:nvPr/>
        </p:nvSpPr>
        <p:spPr>
          <a:xfrm>
            <a:off x="7837433" y="5349845"/>
            <a:ext cx="447558" cy="200055"/>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メイリオ"/>
                <a:ea typeface="メイリオ"/>
                <a:cs typeface="+mn-cs"/>
              </a:rPr>
              <a:t>17:00</a:t>
            </a:r>
            <a:endParaRPr kumimoji="1" lang="ja-JP" altLang="en-US" sz="7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84" name="テキスト ボックス 83"/>
          <p:cNvSpPr txBox="1"/>
          <p:nvPr/>
        </p:nvSpPr>
        <p:spPr>
          <a:xfrm>
            <a:off x="93000" y="1408736"/>
            <a:ext cx="9720000" cy="572464"/>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自動車運転者が同時に１台の自動車に２人以</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上乗務する</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場合（車両内に身体を伸ばして休息する</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ことができる</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設備がある場合に限る。</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に</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おいては</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最大拘束</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時間を２０時間まで延長することが</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でき</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る</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。また</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、休息期間は４時間まで短縮することが</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できる</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86" name="テキスト ボックス 85"/>
          <p:cNvSpPr txBox="1"/>
          <p:nvPr/>
        </p:nvSpPr>
        <p:spPr>
          <a:xfrm>
            <a:off x="93000" y="2590800"/>
            <a:ext cx="9720000" cy="1772793"/>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現行どおり</a:t>
            </a:r>
            <a:endPar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ただし</a:t>
            </a:r>
            <a:r>
              <a:rPr kumimoji="0"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当該設備が次のいずれにも該当する</a:t>
            </a:r>
            <a:r>
              <a:rPr kumimoji="0"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車両内ベッド又はこれに準ずるもの（以下「車両内ベッド等」という。）で</a:t>
            </a:r>
            <a:r>
              <a:rPr kumimoji="0"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あるときは、</a:t>
            </a:r>
            <a:r>
              <a:rPr kumimoji="0"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拘</a:t>
            </a:r>
            <a:endParaRPr kumimoji="0" lang="en-US" altLang="ja-JP"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200" b="0" i="0"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束時間を２４時間まで延長</a:t>
            </a: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する</a:t>
            </a:r>
            <a:r>
              <a:rPr kumimoji="0"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こと</a:t>
            </a: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ができる。</a:t>
            </a:r>
            <a:endParaRPr kumimoji="0" lang="en-US" altLang="ja-JP"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また</a:t>
            </a:r>
            <a:r>
              <a:rPr kumimoji="0"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当該車両内</a:t>
            </a:r>
            <a:r>
              <a:rPr kumimoji="0"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ベッド等に</a:t>
            </a:r>
            <a:r>
              <a:rPr kumimoji="0"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おいて８時間</a:t>
            </a:r>
            <a:r>
              <a:rPr kumimoji="0"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以上の仮眠時間を与える場合</a:t>
            </a:r>
            <a:r>
              <a:rPr kumimoji="0"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には</a:t>
            </a:r>
            <a:r>
              <a:rPr kumimoji="0"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、当該拘束時間を２８時間</a:t>
            </a:r>
            <a:r>
              <a:rPr kumimoji="0"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まで延長</a:t>
            </a: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することが</a:t>
            </a:r>
            <a:r>
              <a:rPr kumimoji="0"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できる</a:t>
            </a: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endParaRPr kumimoji="0" lang="en-US" altLang="ja-JP"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この</a:t>
            </a:r>
            <a:r>
              <a:rPr kumimoji="0"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場合において</a:t>
            </a: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一の運行終了後</a:t>
            </a:r>
            <a:r>
              <a:rPr kumimoji="0"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継続１１時間以上</a:t>
            </a:r>
            <a:r>
              <a:rPr kumimoji="0"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の休息期間を与える</a:t>
            </a: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ものとする。</a:t>
            </a:r>
            <a:endParaRPr kumimoji="0" lang="en-US" altLang="ja-JP"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ア　</a:t>
            </a:r>
            <a:r>
              <a:rPr kumimoji="0"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車両内</a:t>
            </a:r>
            <a:r>
              <a:rPr kumimoji="0"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ベッドは、長さ１９８</a:t>
            </a:r>
            <a:r>
              <a:rPr kumimoji="0" lang="en-US" altLang="ja-JP"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cm</a:t>
            </a:r>
            <a:r>
              <a:rPr kumimoji="0"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以上、</a:t>
            </a:r>
            <a:r>
              <a:rPr kumimoji="0"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かつ、</a:t>
            </a:r>
            <a:r>
              <a:rPr kumimoji="0"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幅８０</a:t>
            </a:r>
            <a:r>
              <a:rPr kumimoji="0" lang="en-US" altLang="ja-JP"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cm</a:t>
            </a:r>
            <a:r>
              <a:rPr kumimoji="0"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以上の</a:t>
            </a:r>
            <a:r>
              <a:rPr kumimoji="0"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連続した平面</a:t>
            </a: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で</a:t>
            </a:r>
            <a:r>
              <a:rPr kumimoji="0"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あること</a:t>
            </a: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endParaRPr kumimoji="0" lang="en-US" altLang="ja-JP"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  イ　</a:t>
            </a:r>
            <a:r>
              <a:rPr kumimoji="0"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車両内</a:t>
            </a:r>
            <a:r>
              <a:rPr kumimoji="0"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ベッドは、クッション材等により</a:t>
            </a:r>
            <a:r>
              <a:rPr kumimoji="0" lang="ja-JP" altLang="en-US" sz="1200" b="0" i="0" u="sng"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走行中の路面</a:t>
            </a:r>
            <a:r>
              <a:rPr kumimoji="0" lang="ja-JP" altLang="en-US" sz="120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等からの衝撃が緩和されるもの</a:t>
            </a:r>
            <a:r>
              <a:rPr kumimoji="0"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である</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こと。</a:t>
            </a: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7" name="テキスト ボックス 86"/>
          <p:cNvSpPr txBox="1"/>
          <p:nvPr/>
        </p:nvSpPr>
        <p:spPr>
          <a:xfrm>
            <a:off x="6481718" y="5555199"/>
            <a:ext cx="1008000" cy="461665"/>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smtClean="0">
                <a:ln>
                  <a:noFill/>
                </a:ln>
                <a:solidFill>
                  <a:prstClr val="black"/>
                </a:solidFill>
                <a:effectLst/>
                <a:uLnTx/>
                <a:uFillTx/>
                <a:latin typeface="メイリオ"/>
                <a:ea typeface="メイリオ"/>
                <a:cs typeface="+mn-cs"/>
              </a:rPr>
              <a:t>労働時間</a:t>
            </a:r>
            <a:endParaRPr kumimoji="1" lang="en-US" altLang="ja-JP" sz="800" b="0" i="0" u="none" strike="noStrike" kern="0" cap="none" spc="0" normalizeH="0" baseline="0" noProof="0" dirty="0" smtClean="0">
              <a:ln>
                <a:noFill/>
              </a:ln>
              <a:solidFill>
                <a:prstClr val="black"/>
              </a:solidFill>
              <a:effectLst/>
              <a:uLnTx/>
              <a:uFillTx/>
              <a:latin typeface="メイリオ"/>
              <a:ea typeface="メイリオ"/>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smtClean="0">
                <a:ln>
                  <a:noFill/>
                </a:ln>
                <a:solidFill>
                  <a:prstClr val="black"/>
                </a:solidFill>
                <a:effectLst/>
                <a:uLnTx/>
                <a:uFillTx/>
                <a:latin typeface="メイリオ"/>
                <a:ea typeface="メイリオ"/>
                <a:cs typeface="+mn-cs"/>
              </a:rPr>
              <a:t>８時間</a:t>
            </a:r>
            <a:endParaRPr kumimoji="1" lang="en-US" altLang="ja-JP" sz="800" b="0" i="0" u="none" strike="noStrike" kern="0" cap="none" spc="0" normalizeH="0" baseline="0" noProof="0" dirty="0" smtClean="0">
              <a:ln>
                <a:noFill/>
              </a:ln>
              <a:solidFill>
                <a:prstClr val="black"/>
              </a:solidFill>
              <a:effectLst/>
              <a:uLnTx/>
              <a:uFillTx/>
              <a:latin typeface="メイリオ"/>
              <a:ea typeface="メイリオ"/>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smtClean="0">
                <a:ln>
                  <a:noFill/>
                </a:ln>
                <a:solidFill>
                  <a:prstClr val="black"/>
                </a:solidFill>
                <a:effectLst/>
                <a:uLnTx/>
                <a:uFillTx/>
                <a:latin typeface="メイリオ"/>
                <a:ea typeface="メイリオ"/>
                <a:cs typeface="+mn-cs"/>
              </a:rPr>
              <a:t>(</a:t>
            </a:r>
            <a:r>
              <a:rPr kumimoji="1" lang="ja-JP" altLang="en-US" sz="800" b="0" i="0" u="none" strike="noStrike" kern="0" cap="none" spc="0" normalizeH="0" baseline="0" noProof="0" dirty="0" smtClean="0">
                <a:ln>
                  <a:noFill/>
                </a:ln>
                <a:solidFill>
                  <a:prstClr val="black"/>
                </a:solidFill>
                <a:effectLst/>
                <a:uLnTx/>
                <a:uFillTx/>
                <a:latin typeface="メイリオ"/>
                <a:ea typeface="メイリオ"/>
                <a:cs typeface="+mn-cs"/>
              </a:rPr>
              <a:t>運転、荷待ち等</a:t>
            </a:r>
            <a:r>
              <a:rPr kumimoji="1" lang="en-US" altLang="ja-JP" sz="800" b="0" i="0" u="none" strike="noStrike" kern="0" cap="none" spc="0" normalizeH="0" baseline="0" noProof="0" dirty="0" smtClean="0">
                <a:ln>
                  <a:noFill/>
                </a:ln>
                <a:solidFill>
                  <a:prstClr val="black"/>
                </a:solidFill>
                <a:effectLst/>
                <a:uLnTx/>
                <a:uFillTx/>
                <a:latin typeface="メイリオ"/>
                <a:ea typeface="メイリオ"/>
                <a:cs typeface="+mn-cs"/>
              </a:rPr>
              <a:t>)</a:t>
            </a:r>
            <a:endParaRPr kumimoji="1" lang="ja-JP" altLang="en-US" sz="800" b="0" i="0" u="none" strike="noStrike" kern="0" cap="none" spc="0" normalizeH="0" baseline="0" noProof="0" dirty="0">
              <a:ln>
                <a:noFill/>
              </a:ln>
              <a:solidFill>
                <a:prstClr val="black"/>
              </a:solidFill>
              <a:effectLst/>
              <a:uLnTx/>
              <a:uFillTx/>
              <a:latin typeface="メイリオ"/>
              <a:ea typeface="メイリオ"/>
              <a:cs typeface="+mn-cs"/>
            </a:endParaRPr>
          </a:p>
        </p:txBody>
      </p:sp>
      <p:grpSp>
        <p:nvGrpSpPr>
          <p:cNvPr id="94" name="グループ化 93"/>
          <p:cNvGrpSpPr/>
          <p:nvPr/>
        </p:nvGrpSpPr>
        <p:grpSpPr>
          <a:xfrm rot="5400000">
            <a:off x="8809186" y="5706474"/>
            <a:ext cx="1036799" cy="99812"/>
            <a:chOff x="1669801" y="2737800"/>
            <a:chExt cx="1036799" cy="99812"/>
          </a:xfrm>
        </p:grpSpPr>
        <p:sp>
          <p:nvSpPr>
            <p:cNvPr id="95" name="フリーフォーム 94"/>
            <p:cNvSpPr/>
            <p:nvPr/>
          </p:nvSpPr>
          <p:spPr>
            <a:xfrm>
              <a:off x="1669801" y="2737800"/>
              <a:ext cx="1036799" cy="45719"/>
            </a:xfrm>
            <a:custGeom>
              <a:avLst/>
              <a:gdLst>
                <a:gd name="connsiteX0" fmla="*/ 0 w 9362661"/>
                <a:gd name="connsiteY0" fmla="*/ 746184 h 746186"/>
                <a:gd name="connsiteX1" fmla="*/ 735496 w 9362661"/>
                <a:gd name="connsiteY1" fmla="*/ 10689 h 746186"/>
                <a:gd name="connsiteX2" fmla="*/ 1490870 w 9362661"/>
                <a:gd name="connsiteY2" fmla="*/ 736245 h 746186"/>
                <a:gd name="connsiteX3" fmla="*/ 2206487 w 9362661"/>
                <a:gd name="connsiteY3" fmla="*/ 750 h 746186"/>
                <a:gd name="connsiteX4" fmla="*/ 2951922 w 9362661"/>
                <a:gd name="connsiteY4" fmla="*/ 746184 h 746186"/>
                <a:gd name="connsiteX5" fmla="*/ 3667539 w 9362661"/>
                <a:gd name="connsiteY5" fmla="*/ 10689 h 746186"/>
                <a:gd name="connsiteX6" fmla="*/ 4412974 w 9362661"/>
                <a:gd name="connsiteY6" fmla="*/ 736245 h 746186"/>
                <a:gd name="connsiteX7" fmla="*/ 5148470 w 9362661"/>
                <a:gd name="connsiteY7" fmla="*/ 750 h 746186"/>
                <a:gd name="connsiteX8" fmla="*/ 5883965 w 9362661"/>
                <a:gd name="connsiteY8" fmla="*/ 746184 h 746186"/>
                <a:gd name="connsiteX9" fmla="*/ 6619461 w 9362661"/>
                <a:gd name="connsiteY9" fmla="*/ 750 h 746186"/>
                <a:gd name="connsiteX10" fmla="*/ 7345018 w 9362661"/>
                <a:gd name="connsiteY10" fmla="*/ 726306 h 746186"/>
                <a:gd name="connsiteX11" fmla="*/ 8090452 w 9362661"/>
                <a:gd name="connsiteY11" fmla="*/ 750 h 746186"/>
                <a:gd name="connsiteX12" fmla="*/ 8806070 w 9362661"/>
                <a:gd name="connsiteY12" fmla="*/ 746184 h 746186"/>
                <a:gd name="connsiteX13" fmla="*/ 9362661 w 9362661"/>
                <a:gd name="connsiteY13" fmla="*/ 750 h 74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2661" h="746186">
                  <a:moveTo>
                    <a:pt x="0" y="746184"/>
                  </a:moveTo>
                  <a:cubicBezTo>
                    <a:pt x="243509" y="379264"/>
                    <a:pt x="487018" y="12345"/>
                    <a:pt x="735496" y="10689"/>
                  </a:cubicBezTo>
                  <a:cubicBezTo>
                    <a:pt x="983974" y="9033"/>
                    <a:pt x="1245705" y="737901"/>
                    <a:pt x="1490870" y="736245"/>
                  </a:cubicBezTo>
                  <a:cubicBezTo>
                    <a:pt x="1736035" y="734589"/>
                    <a:pt x="1962978" y="-907"/>
                    <a:pt x="2206487" y="750"/>
                  </a:cubicBezTo>
                  <a:cubicBezTo>
                    <a:pt x="2449996" y="2407"/>
                    <a:pt x="2708413" y="744527"/>
                    <a:pt x="2951922" y="746184"/>
                  </a:cubicBezTo>
                  <a:cubicBezTo>
                    <a:pt x="3195431" y="747841"/>
                    <a:pt x="3424030" y="12346"/>
                    <a:pt x="3667539" y="10689"/>
                  </a:cubicBezTo>
                  <a:cubicBezTo>
                    <a:pt x="3911048" y="9032"/>
                    <a:pt x="4166152" y="737901"/>
                    <a:pt x="4412974" y="736245"/>
                  </a:cubicBezTo>
                  <a:cubicBezTo>
                    <a:pt x="4659796" y="734589"/>
                    <a:pt x="4903305" y="-906"/>
                    <a:pt x="5148470" y="750"/>
                  </a:cubicBezTo>
                  <a:cubicBezTo>
                    <a:pt x="5393635" y="2406"/>
                    <a:pt x="5638800" y="746184"/>
                    <a:pt x="5883965" y="746184"/>
                  </a:cubicBezTo>
                  <a:cubicBezTo>
                    <a:pt x="6129130" y="746184"/>
                    <a:pt x="6375952" y="4063"/>
                    <a:pt x="6619461" y="750"/>
                  </a:cubicBezTo>
                  <a:cubicBezTo>
                    <a:pt x="6862970" y="-2563"/>
                    <a:pt x="7099853" y="726306"/>
                    <a:pt x="7345018" y="726306"/>
                  </a:cubicBezTo>
                  <a:cubicBezTo>
                    <a:pt x="7590183" y="726306"/>
                    <a:pt x="7846943" y="-2563"/>
                    <a:pt x="8090452" y="750"/>
                  </a:cubicBezTo>
                  <a:cubicBezTo>
                    <a:pt x="8333961" y="4063"/>
                    <a:pt x="8594035" y="746184"/>
                    <a:pt x="8806070" y="746184"/>
                  </a:cubicBezTo>
                  <a:cubicBezTo>
                    <a:pt x="9018105" y="746184"/>
                    <a:pt x="9201979" y="-27411"/>
                    <a:pt x="9362661" y="75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9" name="フリーフォーム 98"/>
            <p:cNvSpPr/>
            <p:nvPr/>
          </p:nvSpPr>
          <p:spPr>
            <a:xfrm>
              <a:off x="1669801" y="2791893"/>
              <a:ext cx="1036799" cy="45719"/>
            </a:xfrm>
            <a:custGeom>
              <a:avLst/>
              <a:gdLst>
                <a:gd name="connsiteX0" fmla="*/ 0 w 9362661"/>
                <a:gd name="connsiteY0" fmla="*/ 746184 h 746186"/>
                <a:gd name="connsiteX1" fmla="*/ 735496 w 9362661"/>
                <a:gd name="connsiteY1" fmla="*/ 10689 h 746186"/>
                <a:gd name="connsiteX2" fmla="*/ 1490870 w 9362661"/>
                <a:gd name="connsiteY2" fmla="*/ 736245 h 746186"/>
                <a:gd name="connsiteX3" fmla="*/ 2206487 w 9362661"/>
                <a:gd name="connsiteY3" fmla="*/ 750 h 746186"/>
                <a:gd name="connsiteX4" fmla="*/ 2951922 w 9362661"/>
                <a:gd name="connsiteY4" fmla="*/ 746184 h 746186"/>
                <a:gd name="connsiteX5" fmla="*/ 3667539 w 9362661"/>
                <a:gd name="connsiteY5" fmla="*/ 10689 h 746186"/>
                <a:gd name="connsiteX6" fmla="*/ 4412974 w 9362661"/>
                <a:gd name="connsiteY6" fmla="*/ 736245 h 746186"/>
                <a:gd name="connsiteX7" fmla="*/ 5148470 w 9362661"/>
                <a:gd name="connsiteY7" fmla="*/ 750 h 746186"/>
                <a:gd name="connsiteX8" fmla="*/ 5883965 w 9362661"/>
                <a:gd name="connsiteY8" fmla="*/ 746184 h 746186"/>
                <a:gd name="connsiteX9" fmla="*/ 6619461 w 9362661"/>
                <a:gd name="connsiteY9" fmla="*/ 750 h 746186"/>
                <a:gd name="connsiteX10" fmla="*/ 7345018 w 9362661"/>
                <a:gd name="connsiteY10" fmla="*/ 726306 h 746186"/>
                <a:gd name="connsiteX11" fmla="*/ 8090452 w 9362661"/>
                <a:gd name="connsiteY11" fmla="*/ 750 h 746186"/>
                <a:gd name="connsiteX12" fmla="*/ 8806070 w 9362661"/>
                <a:gd name="connsiteY12" fmla="*/ 746184 h 746186"/>
                <a:gd name="connsiteX13" fmla="*/ 9362661 w 9362661"/>
                <a:gd name="connsiteY13" fmla="*/ 750 h 74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2661" h="746186">
                  <a:moveTo>
                    <a:pt x="0" y="746184"/>
                  </a:moveTo>
                  <a:cubicBezTo>
                    <a:pt x="243509" y="379264"/>
                    <a:pt x="487018" y="12345"/>
                    <a:pt x="735496" y="10689"/>
                  </a:cubicBezTo>
                  <a:cubicBezTo>
                    <a:pt x="983974" y="9033"/>
                    <a:pt x="1245705" y="737901"/>
                    <a:pt x="1490870" y="736245"/>
                  </a:cubicBezTo>
                  <a:cubicBezTo>
                    <a:pt x="1736035" y="734589"/>
                    <a:pt x="1962978" y="-907"/>
                    <a:pt x="2206487" y="750"/>
                  </a:cubicBezTo>
                  <a:cubicBezTo>
                    <a:pt x="2449996" y="2407"/>
                    <a:pt x="2708413" y="744527"/>
                    <a:pt x="2951922" y="746184"/>
                  </a:cubicBezTo>
                  <a:cubicBezTo>
                    <a:pt x="3195431" y="747841"/>
                    <a:pt x="3424030" y="12346"/>
                    <a:pt x="3667539" y="10689"/>
                  </a:cubicBezTo>
                  <a:cubicBezTo>
                    <a:pt x="3911048" y="9032"/>
                    <a:pt x="4166152" y="737901"/>
                    <a:pt x="4412974" y="736245"/>
                  </a:cubicBezTo>
                  <a:cubicBezTo>
                    <a:pt x="4659796" y="734589"/>
                    <a:pt x="4903305" y="-906"/>
                    <a:pt x="5148470" y="750"/>
                  </a:cubicBezTo>
                  <a:cubicBezTo>
                    <a:pt x="5393635" y="2406"/>
                    <a:pt x="5638800" y="746184"/>
                    <a:pt x="5883965" y="746184"/>
                  </a:cubicBezTo>
                  <a:cubicBezTo>
                    <a:pt x="6129130" y="746184"/>
                    <a:pt x="6375952" y="4063"/>
                    <a:pt x="6619461" y="750"/>
                  </a:cubicBezTo>
                  <a:cubicBezTo>
                    <a:pt x="6862970" y="-2563"/>
                    <a:pt x="7099853" y="726306"/>
                    <a:pt x="7345018" y="726306"/>
                  </a:cubicBezTo>
                  <a:cubicBezTo>
                    <a:pt x="7590183" y="726306"/>
                    <a:pt x="7846943" y="-2563"/>
                    <a:pt x="8090452" y="750"/>
                  </a:cubicBezTo>
                  <a:cubicBezTo>
                    <a:pt x="8333961" y="4063"/>
                    <a:pt x="8594035" y="746184"/>
                    <a:pt x="8806070" y="746184"/>
                  </a:cubicBezTo>
                  <a:cubicBezTo>
                    <a:pt x="9018105" y="746184"/>
                    <a:pt x="9201979" y="-27411"/>
                    <a:pt x="9362661" y="75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00" name="左中かっこ 99"/>
          <p:cNvSpPr/>
          <p:nvPr/>
        </p:nvSpPr>
        <p:spPr>
          <a:xfrm rot="16200000">
            <a:off x="4176532" y="2370001"/>
            <a:ext cx="180000" cy="7632000"/>
          </a:xfrm>
          <a:prstGeom prst="leftBrace">
            <a:avLst>
              <a:gd name="adj1" fmla="val 8333"/>
              <a:gd name="adj2" fmla="val 5071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6" name="テキスト ボックス 75"/>
          <p:cNvSpPr txBox="1"/>
          <p:nvPr/>
        </p:nvSpPr>
        <p:spPr>
          <a:xfrm>
            <a:off x="3702843" y="6309188"/>
            <a:ext cx="1260000" cy="215444"/>
          </a:xfrm>
          <a:prstGeom prst="rect">
            <a:avLst/>
          </a:prstGeom>
          <a:solidFill>
            <a:sysClr val="window" lastClr="FFFFFF"/>
          </a:solidFill>
          <a:ln>
            <a:solidFill>
              <a:schemeClr val="tx1"/>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smtClean="0">
                <a:ln>
                  <a:noFill/>
                </a:ln>
                <a:solidFill>
                  <a:prstClr val="black"/>
                </a:solidFill>
                <a:effectLst/>
                <a:uLnTx/>
                <a:uFillTx/>
                <a:latin typeface="メイリオ"/>
                <a:ea typeface="メイリオ"/>
                <a:cs typeface="+mn-cs"/>
              </a:rPr>
              <a:t>拘束時間　合計</a:t>
            </a:r>
            <a:r>
              <a:rPr kumimoji="1" lang="en-US" altLang="ja-JP" sz="800" b="1" i="0" u="none" strike="noStrike" kern="0" cap="none" spc="0" normalizeH="0" baseline="0" noProof="0" dirty="0" smtClean="0">
                <a:ln>
                  <a:noFill/>
                </a:ln>
                <a:solidFill>
                  <a:prstClr val="black"/>
                </a:solidFill>
                <a:effectLst/>
                <a:uLnTx/>
                <a:uFillTx/>
                <a:latin typeface="メイリオ"/>
                <a:ea typeface="メイリオ"/>
                <a:cs typeface="+mn-cs"/>
              </a:rPr>
              <a:t>28</a:t>
            </a:r>
            <a:r>
              <a:rPr kumimoji="1" lang="ja-JP" altLang="en-US" sz="800" b="1" i="0" u="none" strike="noStrike" kern="0" cap="none" spc="0" normalizeH="0" baseline="0" noProof="0" dirty="0" smtClean="0">
                <a:ln>
                  <a:noFill/>
                </a:ln>
                <a:solidFill>
                  <a:prstClr val="black"/>
                </a:solidFill>
                <a:effectLst/>
                <a:uLnTx/>
                <a:uFillTx/>
                <a:latin typeface="メイリオ"/>
                <a:ea typeface="メイリオ"/>
                <a:cs typeface="+mn-cs"/>
              </a:rPr>
              <a:t>時間</a:t>
            </a:r>
            <a:endParaRPr kumimoji="1" lang="ja-JP" altLang="en-US" sz="800" b="1"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101" name="テキスト ボックス 100"/>
          <p:cNvSpPr txBox="1"/>
          <p:nvPr/>
        </p:nvSpPr>
        <p:spPr>
          <a:xfrm>
            <a:off x="4316409" y="5570031"/>
            <a:ext cx="1008000" cy="432000"/>
          </a:xfrm>
          <a:prstGeom prst="rect">
            <a:avLst/>
          </a:prstGeom>
          <a:solidFill>
            <a:sysClr val="window" lastClr="FFFFFF"/>
          </a:solidFill>
          <a:ln w="9525">
            <a:solidFill>
              <a:sysClr val="windowText" lastClr="000000"/>
            </a:solidFill>
          </a:ln>
        </p:spPr>
        <p:txBody>
          <a:bodyPr wrap="square" rtlCol="0" anchor="ctr">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smtClean="0">
                <a:ln>
                  <a:noFill/>
                </a:ln>
                <a:solidFill>
                  <a:prstClr val="black"/>
                </a:solidFill>
                <a:effectLst/>
                <a:uLnTx/>
                <a:uFillTx/>
                <a:latin typeface="メイリオ"/>
                <a:ea typeface="メイリオ"/>
                <a:cs typeface="+mn-cs"/>
              </a:rPr>
              <a:t>仮眠時間</a:t>
            </a:r>
            <a:endParaRPr kumimoji="1" lang="en-US" altLang="ja-JP" sz="800" b="0" i="0" u="none" strike="noStrike" kern="0" cap="none" spc="0" normalizeH="0" baseline="0" noProof="0" dirty="0" smtClean="0">
              <a:ln>
                <a:noFill/>
              </a:ln>
              <a:solidFill>
                <a:prstClr val="black"/>
              </a:solidFill>
              <a:effectLst/>
              <a:uLnTx/>
              <a:uFillTx/>
              <a:latin typeface="メイリオ"/>
              <a:ea typeface="メイリオ"/>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smtClean="0">
                <a:ln>
                  <a:noFill/>
                </a:ln>
                <a:solidFill>
                  <a:prstClr val="black"/>
                </a:solidFill>
                <a:effectLst/>
                <a:uLnTx/>
                <a:uFillTx/>
                <a:latin typeface="メイリオ"/>
                <a:ea typeface="メイリオ"/>
                <a:cs typeface="+mn-cs"/>
              </a:rPr>
              <a:t>８時間</a:t>
            </a:r>
            <a:endParaRPr kumimoji="1" lang="ja-JP" altLang="en-US" sz="800" b="0"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147" name="左中かっこ 146"/>
          <p:cNvSpPr/>
          <p:nvPr/>
        </p:nvSpPr>
        <p:spPr>
          <a:xfrm rot="5400000" flipV="1">
            <a:off x="6932604" y="4255710"/>
            <a:ext cx="154631" cy="224670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 name="スライド番号プレースホルダー 3"/>
          <p:cNvSpPr>
            <a:spLocks noGrp="1"/>
          </p:cNvSpPr>
          <p:nvPr>
            <p:ph type="sldNum" sz="quarter" idx="4"/>
          </p:nvPr>
        </p:nvSpPr>
        <p:spPr>
          <a:xfrm>
            <a:off x="9182487" y="6579586"/>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rPr>
              <a:t>27</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3804339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889522F-FA51-F14C-BAA2-ADEAB79DDF80}"/>
              </a:ext>
            </a:extLst>
          </p:cNvPr>
          <p:cNvSpPr/>
          <p:nvPr/>
        </p:nvSpPr>
        <p:spPr>
          <a:xfrm>
            <a:off x="6670890" y="1272158"/>
            <a:ext cx="3131126" cy="5472000"/>
          </a:xfrm>
          <a:prstGeom prst="rect">
            <a:avLst/>
          </a:prstGeom>
          <a:solidFill>
            <a:srgbClr val="FCE8EB"/>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957816" rtl="0" eaLnBrk="1" fontAlgn="auto" latinLnBrk="0" hangingPunct="1">
              <a:lnSpc>
                <a:spcPct val="13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タイトル 1"/>
          <p:cNvSpPr>
            <a:spLocks noGrp="1"/>
          </p:cNvSpPr>
          <p:nvPr>
            <p:ph type="title"/>
          </p:nvPr>
        </p:nvSpPr>
        <p:spPr>
          <a:xfrm>
            <a:off x="29095" y="189257"/>
            <a:ext cx="9906000" cy="496543"/>
          </a:xfrm>
        </p:spPr>
        <p:txBody>
          <a:bodyPr vert="horz" lIns="95782" tIns="47891" rIns="95782" bIns="47891" rtlCol="0" anchor="ctr">
            <a:normAutofit/>
          </a:bodyPr>
          <a:lstStyle/>
          <a:p>
            <a:pPr algn="ctr"/>
            <a:r>
              <a:rPr lang="ja-JP" altLang="en-US" sz="2400" dirty="0" smtClean="0">
                <a:latin typeface="ＭＳ ゴシック" panose="020B0609070205080204" pitchFamily="49" charset="-128"/>
                <a:ea typeface="ＭＳ ゴシック" panose="020B0609070205080204" pitchFamily="49" charset="-128"/>
              </a:rPr>
              <a:t>特例③（隔日</a:t>
            </a:r>
            <a:r>
              <a:rPr lang="ja-JP" altLang="en-US" sz="2400" dirty="0">
                <a:latin typeface="ＭＳ ゴシック" panose="020B0609070205080204" pitchFamily="49" charset="-128"/>
                <a:ea typeface="ＭＳ ゴシック" panose="020B0609070205080204" pitchFamily="49" charset="-128"/>
              </a:rPr>
              <a:t>勤務、フェリー）</a:t>
            </a:r>
          </a:p>
        </p:txBody>
      </p:sp>
      <p:sp>
        <p:nvSpPr>
          <p:cNvPr id="4" name="スライド番号プレースホルダー 3"/>
          <p:cNvSpPr>
            <a:spLocks noGrp="1"/>
          </p:cNvSpPr>
          <p:nvPr>
            <p:ph type="sldNum" sz="quarter" idx="4"/>
          </p:nvPr>
        </p:nvSpPr>
        <p:spPr>
          <a:xfrm>
            <a:off x="9147119" y="6558549"/>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rPr>
              <a:t>28</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
        <p:nvSpPr>
          <p:cNvPr id="17" name="角丸四角形 16">
            <a:extLst>
              <a:ext uri="{FF2B5EF4-FFF2-40B4-BE49-F238E27FC236}">
                <a16:creationId xmlns:a16="http://schemas.microsoft.com/office/drawing/2014/main" id="{053B0485-00BC-3E4F-B797-35CB015D43DD}"/>
              </a:ext>
            </a:extLst>
          </p:cNvPr>
          <p:cNvSpPr/>
          <p:nvPr/>
        </p:nvSpPr>
        <p:spPr>
          <a:xfrm>
            <a:off x="6670890" y="1033396"/>
            <a:ext cx="1025310" cy="252000"/>
          </a:xfrm>
          <a:prstGeom prst="roundRect">
            <a:avLst>
              <a:gd name="adj" fmla="val 0"/>
            </a:avLst>
          </a:prstGeom>
          <a:solidFill>
            <a:schemeClr val="accent2"/>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lang="ja-JP" altLang="en-US" sz="1400" b="1" spc="239" dirty="0">
                <a:solidFill>
                  <a:srgbClr val="FFFFFF"/>
                </a:solidFill>
                <a:latin typeface="メイリオ"/>
                <a:ea typeface="メイリオ"/>
                <a:cs typeface="Noto Sans CJK JP DemiLight" charset="-128"/>
              </a:rPr>
              <a:t>改正</a:t>
            </a:r>
            <a:r>
              <a:rPr kumimoji="0" lang="ja-JP" altLang="en-US" sz="1400" b="1" i="0" u="none" strike="noStrike" kern="1200" cap="none" spc="239" normalizeH="0" baseline="0" noProof="0" dirty="0" smtClean="0">
                <a:ln>
                  <a:noFill/>
                </a:ln>
                <a:solidFill>
                  <a:srgbClr val="FFFFFF"/>
                </a:solidFill>
                <a:effectLst/>
                <a:uLnTx/>
                <a:uFillTx/>
                <a:latin typeface="メイリオ"/>
                <a:ea typeface="メイリオ"/>
                <a:cs typeface="Noto Sans CJK JP DemiLight" charset="-128"/>
              </a:rPr>
              <a:t>後</a:t>
            </a:r>
            <a:endParaRPr kumimoji="0" lang="ja-JP" altLang="en-US" sz="14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11" name="正方形/長方形 10">
            <a:extLst>
              <a:ext uri="{FF2B5EF4-FFF2-40B4-BE49-F238E27FC236}">
                <a16:creationId xmlns:a16="http://schemas.microsoft.com/office/drawing/2014/main" id="{A889522F-FA51-F14C-BAA2-ADEAB79DDF80}"/>
              </a:ext>
            </a:extLst>
          </p:cNvPr>
          <p:cNvSpPr/>
          <p:nvPr/>
        </p:nvSpPr>
        <p:spPr>
          <a:xfrm>
            <a:off x="60682" y="1272706"/>
            <a:ext cx="6530511" cy="5472000"/>
          </a:xfrm>
          <a:prstGeom prst="rect">
            <a:avLst/>
          </a:prstGeom>
          <a:solidFill>
            <a:srgbClr val="E7ECF9"/>
          </a:solid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角丸四角形 11">
            <a:extLst>
              <a:ext uri="{FF2B5EF4-FFF2-40B4-BE49-F238E27FC236}">
                <a16:creationId xmlns:a16="http://schemas.microsoft.com/office/drawing/2014/main" id="{053B0485-00BC-3E4F-B797-35CB015D43DD}"/>
              </a:ext>
            </a:extLst>
          </p:cNvPr>
          <p:cNvSpPr/>
          <p:nvPr/>
        </p:nvSpPr>
        <p:spPr>
          <a:xfrm>
            <a:off x="60682" y="1033396"/>
            <a:ext cx="929918" cy="252000"/>
          </a:xfrm>
          <a:prstGeom prst="roundRect">
            <a:avLst>
              <a:gd name="adj" fmla="val 0"/>
            </a:avLst>
          </a:prstGeom>
          <a:solidFill>
            <a:schemeClr val="accent1"/>
          </a:solidFill>
          <a:ln w="7620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lang="ja-JP" altLang="en-US" sz="1400" b="1" spc="239" noProof="0" dirty="0">
                <a:solidFill>
                  <a:srgbClr val="FFFFFF"/>
                </a:solidFill>
                <a:latin typeface="メイリオ"/>
                <a:ea typeface="メイリオ"/>
                <a:cs typeface="Noto Sans CJK JP DemiLight" charset="-128"/>
              </a:rPr>
              <a:t>現行</a:t>
            </a:r>
            <a:endParaRPr kumimoji="0" lang="ja-JP" altLang="en-US" sz="1400"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8" name="テキスト ボックス 7"/>
          <p:cNvSpPr txBox="1"/>
          <p:nvPr/>
        </p:nvSpPr>
        <p:spPr>
          <a:xfrm>
            <a:off x="152627" y="1344183"/>
            <a:ext cx="6359581" cy="5513817"/>
          </a:xfrm>
          <a:prstGeom prst="rect">
            <a:avLst/>
          </a:prstGeom>
          <a:noFill/>
        </p:spPr>
        <p:txBody>
          <a:bodyPr wrap="square" rtlCol="0">
            <a:spAutoFit/>
          </a:bodyPr>
          <a:lstStyle/>
          <a:p>
            <a:pPr lvl="0" defTabSz="457200">
              <a:lnSpc>
                <a:spcPct val="130000"/>
              </a:lnSpc>
              <a:buClr>
                <a:srgbClr val="66BAB7"/>
              </a:buClr>
              <a:defRPr/>
            </a:pPr>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隔日勤務の特例</a:t>
            </a:r>
            <a:r>
              <a:rPr kumimoji="0" lang="en-US" altLang="ja-JP" sz="1400" dirty="0">
                <a:solidFill>
                  <a:prstClr val="black"/>
                </a:solidFill>
                <a:latin typeface="游ゴシック" panose="020B0400000000000000" pitchFamily="50" charset="-128"/>
                <a:ea typeface="游ゴシック" panose="020B0400000000000000" pitchFamily="50" charset="-128"/>
              </a:rPr>
              <a:t>】</a:t>
            </a:r>
          </a:p>
          <a:p>
            <a:pPr lvl="0" defTabSz="457200">
              <a:lnSpc>
                <a:spcPct val="130000"/>
              </a:lnSpc>
              <a:buClr>
                <a:srgbClr val="66BAB7"/>
              </a:buClr>
              <a:defRPr/>
            </a:pPr>
            <a:r>
              <a:rPr kumimoji="0" lang="ja-JP" altLang="en-US" sz="1400" dirty="0" smtClean="0">
                <a:solidFill>
                  <a:prstClr val="black"/>
                </a:solidFill>
                <a:latin typeface="游ゴシック" panose="020B0400000000000000" pitchFamily="50" charset="-128"/>
                <a:ea typeface="游ゴシック" panose="020B0400000000000000" pitchFamily="50" charset="-128"/>
              </a:rPr>
              <a:t>▸　２</a:t>
            </a:r>
            <a:r>
              <a:rPr kumimoji="0" lang="ja-JP" altLang="en-US" sz="1400" dirty="0">
                <a:solidFill>
                  <a:prstClr val="black"/>
                </a:solidFill>
                <a:latin typeface="游ゴシック" panose="020B0400000000000000" pitchFamily="50" charset="-128"/>
                <a:ea typeface="游ゴシック" panose="020B0400000000000000" pitchFamily="50" charset="-128"/>
              </a:rPr>
              <a:t>暦日における拘束時間は、２１時間を超えて</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はならない</a:t>
            </a:r>
            <a:r>
              <a:rPr kumimoji="0" lang="ja-JP" altLang="en-US" sz="1400" dirty="0">
                <a:solidFill>
                  <a:prstClr val="black"/>
                </a:solidFill>
                <a:latin typeface="游ゴシック" panose="020B0400000000000000" pitchFamily="50" charset="-128"/>
                <a:ea typeface="游ゴシック" panose="020B0400000000000000" pitchFamily="50" charset="-128"/>
              </a:rPr>
              <a:t>もの</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とする</a:t>
            </a:r>
            <a:r>
              <a:rPr kumimoji="0" lang="ja-JP" altLang="en-US" sz="1400" dirty="0">
                <a:solidFill>
                  <a:prstClr val="black"/>
                </a:solidFill>
                <a:latin typeface="游ゴシック" panose="020B0400000000000000" pitchFamily="50" charset="-128"/>
                <a:ea typeface="游ゴシック" panose="020B0400000000000000" pitchFamily="50" charset="-128"/>
              </a:rPr>
              <a:t>。</a:t>
            </a:r>
          </a:p>
          <a:p>
            <a:pPr lvl="0" defTabSz="457200">
              <a:lnSpc>
                <a:spcPct val="130000"/>
              </a:lnSpc>
              <a:buClr>
                <a:srgbClr val="66BAB7"/>
              </a:buClr>
              <a:defRPr/>
            </a:pPr>
            <a:r>
              <a:rPr kumimoji="0" lang="ja-JP" altLang="en-US" sz="1400" dirty="0" smtClean="0">
                <a:solidFill>
                  <a:prstClr val="black"/>
                </a:solidFill>
                <a:latin typeface="游ゴシック" panose="020B0400000000000000" pitchFamily="50" charset="-128"/>
                <a:ea typeface="游ゴシック" panose="020B0400000000000000" pitchFamily="50" charset="-128"/>
              </a:rPr>
              <a:t>▸　ただし</a:t>
            </a:r>
            <a:r>
              <a:rPr kumimoji="0" lang="ja-JP" altLang="en-US" sz="1400" dirty="0">
                <a:solidFill>
                  <a:prstClr val="black"/>
                </a:solidFill>
                <a:latin typeface="游ゴシック" panose="020B0400000000000000" pitchFamily="50" charset="-128"/>
                <a:ea typeface="游ゴシック" panose="020B0400000000000000" pitchFamily="50" charset="-128"/>
              </a:rPr>
              <a:t>、事業場内仮眠施設又は使用者が確保した</a:t>
            </a:r>
            <a:r>
              <a:rPr kumimoji="0" lang="ja-JP" altLang="en-US" sz="1400" dirty="0" smtClean="0">
                <a:solidFill>
                  <a:prstClr val="black"/>
                </a:solidFill>
                <a:latin typeface="游ゴシック" panose="020B0400000000000000" pitchFamily="50" charset="-128"/>
                <a:ea typeface="游ゴシック" panose="020B0400000000000000" pitchFamily="50" charset="-128"/>
              </a:rPr>
              <a:t>同種の施設</a:t>
            </a:r>
            <a:r>
              <a:rPr kumimoji="0" lang="ja-JP" altLang="en-US" sz="1400" dirty="0">
                <a:solidFill>
                  <a:prstClr val="black"/>
                </a:solidFill>
                <a:latin typeface="游ゴシック" panose="020B0400000000000000" pitchFamily="50" charset="-128"/>
                <a:ea typeface="游ゴシック" panose="020B0400000000000000" pitchFamily="50" charset="-128"/>
              </a:rPr>
              <a:t>に</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おいて、</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solidFill>
                  <a:prstClr val="black"/>
                </a:solidFill>
                <a:latin typeface="游ゴシック" panose="020B0400000000000000" pitchFamily="50" charset="-128"/>
                <a:ea typeface="游ゴシック" panose="020B0400000000000000" pitchFamily="50" charset="-128"/>
              </a:rPr>
              <a:t>　  夜間</a:t>
            </a:r>
            <a:r>
              <a:rPr kumimoji="0" lang="ja-JP" altLang="en-US" sz="1400" dirty="0">
                <a:solidFill>
                  <a:prstClr val="black"/>
                </a:solidFill>
                <a:latin typeface="游ゴシック" panose="020B0400000000000000" pitchFamily="50" charset="-128"/>
                <a:ea typeface="游ゴシック" panose="020B0400000000000000" pitchFamily="50" charset="-128"/>
              </a:rPr>
              <a:t>に４時間以上の仮眠時間</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を与える場合</a:t>
            </a:r>
            <a:r>
              <a:rPr kumimoji="0" lang="ja-JP" altLang="en-US" sz="1400" dirty="0">
                <a:solidFill>
                  <a:prstClr val="black"/>
                </a:solidFill>
                <a:latin typeface="游ゴシック" panose="020B0400000000000000" pitchFamily="50" charset="-128"/>
                <a:ea typeface="游ゴシック" panose="020B0400000000000000" pitchFamily="50" charset="-128"/>
              </a:rPr>
              <a:t>には、２週間</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について</a:t>
            </a:r>
            <a:r>
              <a:rPr kumimoji="0" lang="ja-JP" altLang="en-US" sz="1400" dirty="0">
                <a:solidFill>
                  <a:prstClr val="black"/>
                </a:solidFill>
                <a:latin typeface="游ゴシック" panose="020B0400000000000000" pitchFamily="50" charset="-128"/>
                <a:ea typeface="游ゴシック" panose="020B0400000000000000" pitchFamily="50" charset="-128"/>
              </a:rPr>
              <a:t>３回を</a:t>
            </a:r>
            <a:r>
              <a:rPr kumimoji="0" lang="ja-JP" altLang="en-US" sz="1400" dirty="0" smtClean="0">
                <a:solidFill>
                  <a:prstClr val="black"/>
                </a:solidFill>
                <a:latin typeface="游ゴシック" panose="020B0400000000000000" pitchFamily="50" charset="-128"/>
                <a:ea typeface="游ゴシック" panose="020B0400000000000000" pitchFamily="50" charset="-128"/>
              </a:rPr>
              <a:t>限</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solidFill>
                  <a:prstClr val="black"/>
                </a:solidFill>
                <a:latin typeface="游ゴシック" panose="020B0400000000000000" pitchFamily="50" charset="-128"/>
                <a:ea typeface="游ゴシック" panose="020B0400000000000000" pitchFamily="50" charset="-128"/>
              </a:rPr>
              <a:t>　  度</a:t>
            </a:r>
            <a:r>
              <a:rPr kumimoji="0" lang="ja-JP" altLang="en-US" sz="1400" dirty="0">
                <a:solidFill>
                  <a:prstClr val="black"/>
                </a:solidFill>
                <a:latin typeface="游ゴシック" panose="020B0400000000000000" pitchFamily="50" charset="-128"/>
                <a:ea typeface="游ゴシック" panose="020B0400000000000000" pitchFamily="50" charset="-128"/>
              </a:rPr>
              <a:t>に、</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この</a:t>
            </a:r>
            <a:r>
              <a:rPr kumimoji="0" lang="ja-JP" altLang="en-US" sz="1400" dirty="0">
                <a:solidFill>
                  <a:prstClr val="black"/>
                </a:solidFill>
                <a:latin typeface="游ゴシック" panose="020B0400000000000000" pitchFamily="50" charset="-128"/>
                <a:ea typeface="游ゴシック" panose="020B0400000000000000" pitchFamily="50" charset="-128"/>
              </a:rPr>
              <a:t>２暦日に</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おける</a:t>
            </a:r>
            <a:r>
              <a:rPr kumimoji="0" lang="ja-JP" altLang="en-US" sz="1400" dirty="0">
                <a:solidFill>
                  <a:prstClr val="black"/>
                </a:solidFill>
                <a:latin typeface="游ゴシック" panose="020B0400000000000000" pitchFamily="50" charset="-128"/>
                <a:ea typeface="游ゴシック" panose="020B0400000000000000" pitchFamily="50" charset="-128"/>
              </a:rPr>
              <a:t>拘束時間を２４時間</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まで</a:t>
            </a:r>
            <a:r>
              <a:rPr kumimoji="0" lang="ja-JP" altLang="en-US" sz="1400" dirty="0">
                <a:solidFill>
                  <a:prstClr val="black"/>
                </a:solidFill>
                <a:latin typeface="游ゴシック" panose="020B0400000000000000" pitchFamily="50" charset="-128"/>
                <a:ea typeface="游ゴシック" panose="020B0400000000000000" pitchFamily="50" charset="-128"/>
              </a:rPr>
              <a:t>延長</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すること</a:t>
            </a:r>
            <a:r>
              <a:rPr kumimoji="0" lang="ja-JP" altLang="en-US" sz="1400" dirty="0">
                <a:solidFill>
                  <a:prstClr val="black"/>
                </a:solidFill>
                <a:latin typeface="游ゴシック" panose="020B0400000000000000" pitchFamily="50" charset="-128"/>
                <a:ea typeface="游ゴシック" panose="020B0400000000000000" pitchFamily="50" charset="-128"/>
              </a:rPr>
              <a:t>が</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できる</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solidFill>
                  <a:prstClr val="black"/>
                </a:solidFill>
                <a:latin typeface="游ゴシック" panose="020B0400000000000000" pitchFamily="50" charset="-128"/>
                <a:ea typeface="游ゴシック" panose="020B0400000000000000" pitchFamily="50" charset="-128"/>
              </a:rPr>
              <a:t>　  ものと</a:t>
            </a:r>
            <a:r>
              <a:rPr kumimoji="0" lang="ja-JP" altLang="en-US" sz="1400" dirty="0">
                <a:solidFill>
                  <a:prstClr val="black"/>
                </a:solidFill>
                <a:latin typeface="游ゴシック" panose="020B0400000000000000" pitchFamily="50" charset="-128"/>
                <a:ea typeface="游ゴシック" panose="020B0400000000000000" pitchFamily="50" charset="-128"/>
              </a:rPr>
              <a:t>する。この場合においても、</a:t>
            </a:r>
            <a:r>
              <a:rPr kumimoji="0" lang="ja-JP" altLang="en-US" sz="1400" dirty="0" smtClean="0">
                <a:solidFill>
                  <a:prstClr val="black"/>
                </a:solidFill>
                <a:latin typeface="游ゴシック" panose="020B0400000000000000" pitchFamily="50" charset="-128"/>
                <a:ea typeface="游ゴシック" panose="020B0400000000000000" pitchFamily="50" charset="-128"/>
              </a:rPr>
              <a:t>２週間</a:t>
            </a:r>
            <a:r>
              <a:rPr kumimoji="0" lang="ja-JP" altLang="en-US" sz="1400" dirty="0">
                <a:solidFill>
                  <a:prstClr val="black"/>
                </a:solidFill>
                <a:latin typeface="游ゴシック" panose="020B0400000000000000" pitchFamily="50" charset="-128"/>
                <a:ea typeface="游ゴシック" panose="020B0400000000000000" pitchFamily="50" charset="-128"/>
              </a:rPr>
              <a:t>における総拘束</a:t>
            </a:r>
            <a:r>
              <a:rPr kumimoji="0" lang="ja-JP" altLang="en-US" sz="1400" dirty="0" smtClean="0">
                <a:solidFill>
                  <a:prstClr val="black"/>
                </a:solidFill>
                <a:latin typeface="游ゴシック" panose="020B0400000000000000" pitchFamily="50" charset="-128"/>
                <a:ea typeface="游ゴシック" panose="020B0400000000000000" pitchFamily="50" charset="-128"/>
              </a:rPr>
              <a:t>時間</a:t>
            </a:r>
            <a:r>
              <a:rPr kumimoji="0" lang="ja-JP" altLang="en-US" sz="1400" dirty="0">
                <a:solidFill>
                  <a:prstClr val="black"/>
                </a:solidFill>
                <a:latin typeface="游ゴシック" panose="020B0400000000000000" pitchFamily="50" charset="-128"/>
                <a:ea typeface="游ゴシック" panose="020B0400000000000000" pitchFamily="50" charset="-128"/>
              </a:rPr>
              <a:t>は</a:t>
            </a:r>
            <a:r>
              <a:rPr kumimoji="0" lang="ja-JP" altLang="en-US" sz="1400" dirty="0" smtClean="0">
                <a:solidFill>
                  <a:prstClr val="black"/>
                </a:solidFill>
                <a:latin typeface="游ゴシック" panose="020B0400000000000000" pitchFamily="50" charset="-128"/>
                <a:ea typeface="游ゴシック" panose="020B0400000000000000" pitchFamily="50" charset="-128"/>
              </a:rPr>
              <a:t>１２６時</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solidFill>
                  <a:prstClr val="black"/>
                </a:solidFill>
                <a:latin typeface="游ゴシック" panose="020B0400000000000000" pitchFamily="50" charset="-128"/>
                <a:ea typeface="游ゴシック" panose="020B0400000000000000" pitchFamily="50" charset="-128"/>
              </a:rPr>
              <a:t>　  間</a:t>
            </a:r>
            <a:r>
              <a:rPr kumimoji="0" lang="ja-JP" altLang="en-US" sz="1400" dirty="0">
                <a:solidFill>
                  <a:prstClr val="black"/>
                </a:solidFill>
                <a:latin typeface="游ゴシック" panose="020B0400000000000000" pitchFamily="50" charset="-128"/>
                <a:ea typeface="游ゴシック" panose="020B0400000000000000" pitchFamily="50" charset="-128"/>
              </a:rPr>
              <a:t>（２１時間</a:t>
            </a:r>
            <a:r>
              <a:rPr kumimoji="0" lang="en-US" altLang="ja-JP" sz="1400" dirty="0" smtClean="0">
                <a:solidFill>
                  <a:prstClr val="black"/>
                </a:solidFill>
                <a:latin typeface="游ゴシック" panose="020B0400000000000000" pitchFamily="50" charset="-128"/>
                <a:ea typeface="游ゴシック" panose="020B0400000000000000" pitchFamily="50" charset="-128"/>
              </a:rPr>
              <a:t>×</a:t>
            </a:r>
            <a:r>
              <a:rPr kumimoji="0" lang="ja-JP" altLang="en-US" sz="1400" dirty="0" smtClean="0">
                <a:solidFill>
                  <a:prstClr val="black"/>
                </a:solidFill>
                <a:latin typeface="游ゴシック" panose="020B0400000000000000" pitchFamily="50" charset="-128"/>
                <a:ea typeface="游ゴシック" panose="020B0400000000000000" pitchFamily="50" charset="-128"/>
              </a:rPr>
              <a:t>６</a:t>
            </a:r>
            <a:r>
              <a:rPr kumimoji="0" lang="ja-JP" altLang="en-US" sz="1400" dirty="0">
                <a:solidFill>
                  <a:prstClr val="black"/>
                </a:solidFill>
                <a:latin typeface="游ゴシック" panose="020B0400000000000000" pitchFamily="50" charset="-128"/>
                <a:ea typeface="游ゴシック" panose="020B0400000000000000" pitchFamily="50" charset="-128"/>
              </a:rPr>
              <a:t>勤務）を</a:t>
            </a:r>
            <a:r>
              <a:rPr kumimoji="0" lang="ja-JP" altLang="en-US" sz="1400" dirty="0" smtClean="0">
                <a:solidFill>
                  <a:prstClr val="black"/>
                </a:solidFill>
                <a:latin typeface="游ゴシック" panose="020B0400000000000000" pitchFamily="50" charset="-128"/>
                <a:ea typeface="游ゴシック" panose="020B0400000000000000" pitchFamily="50" charset="-128"/>
              </a:rPr>
              <a:t>超える</a:t>
            </a:r>
            <a:r>
              <a:rPr kumimoji="0" lang="ja-JP" altLang="en-US" sz="1400" dirty="0">
                <a:solidFill>
                  <a:prstClr val="black"/>
                </a:solidFill>
                <a:latin typeface="游ゴシック" panose="020B0400000000000000" pitchFamily="50" charset="-128"/>
                <a:ea typeface="游ゴシック" panose="020B0400000000000000" pitchFamily="50" charset="-128"/>
              </a:rPr>
              <a:t>ことが</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できない</a:t>
            </a:r>
            <a:r>
              <a:rPr kumimoji="0" lang="ja-JP" altLang="en-US" sz="1400" dirty="0">
                <a:solidFill>
                  <a:prstClr val="black"/>
                </a:solidFill>
                <a:latin typeface="游ゴシック" panose="020B0400000000000000" pitchFamily="50" charset="-128"/>
                <a:ea typeface="游ゴシック" panose="020B0400000000000000" pitchFamily="50" charset="-128"/>
              </a:rPr>
              <a:t>ものとする。</a:t>
            </a:r>
          </a:p>
          <a:p>
            <a:pPr lvl="0" defTabSz="457200">
              <a:lnSpc>
                <a:spcPct val="130000"/>
              </a:lnSpc>
              <a:buClr>
                <a:srgbClr val="66BAB7"/>
              </a:buClr>
              <a:defRPr/>
            </a:pPr>
            <a:r>
              <a:rPr kumimoji="0" lang="ja-JP" altLang="en-US" sz="1400" dirty="0" smtClean="0">
                <a:solidFill>
                  <a:prstClr val="black"/>
                </a:solidFill>
                <a:latin typeface="游ゴシック" panose="020B0400000000000000" pitchFamily="50" charset="-128"/>
                <a:ea typeface="游ゴシック" panose="020B0400000000000000" pitchFamily="50" charset="-128"/>
              </a:rPr>
              <a:t>▸　勤務</a:t>
            </a:r>
            <a:r>
              <a:rPr kumimoji="0" lang="ja-JP" altLang="en-US" sz="1400" dirty="0">
                <a:solidFill>
                  <a:prstClr val="black"/>
                </a:solidFill>
                <a:latin typeface="游ゴシック" panose="020B0400000000000000" pitchFamily="50" charset="-128"/>
                <a:ea typeface="游ゴシック" panose="020B0400000000000000" pitchFamily="50" charset="-128"/>
              </a:rPr>
              <a:t>終了後、継続２０時間以上の休息期間を</a:t>
            </a:r>
            <a:r>
              <a:rPr kumimoji="0" lang="ja-JP" altLang="en-US" sz="1400" dirty="0" smtClean="0">
                <a:solidFill>
                  <a:prstClr val="black"/>
                </a:solidFill>
                <a:latin typeface="游ゴシック" panose="020B0400000000000000" pitchFamily="50" charset="-128"/>
                <a:ea typeface="游ゴシック" panose="020B0400000000000000" pitchFamily="50" charset="-128"/>
              </a:rPr>
              <a:t>与えなければならない</a:t>
            </a:r>
            <a:r>
              <a:rPr kumimoji="0" lang="ja-JP" altLang="en-US" sz="1400" dirty="0">
                <a:solidFill>
                  <a:prstClr val="black"/>
                </a:solidFill>
                <a:latin typeface="游ゴシック" panose="020B0400000000000000" pitchFamily="50" charset="-128"/>
                <a:ea typeface="游ゴシック" panose="020B0400000000000000" pitchFamily="50" charset="-128"/>
              </a:rPr>
              <a:t>もの</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と</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solidFill>
                  <a:prstClr val="black"/>
                </a:solidFill>
                <a:latin typeface="游ゴシック" panose="020B0400000000000000" pitchFamily="50" charset="-128"/>
                <a:ea typeface="游ゴシック" panose="020B0400000000000000" pitchFamily="50" charset="-128"/>
              </a:rPr>
              <a:t>　  する。</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en-US" altLang="ja-JP" sz="1400" dirty="0" smtClean="0">
                <a:solidFill>
                  <a:prstClr val="black"/>
                </a:solidFill>
                <a:latin typeface="游ゴシック" panose="020B0400000000000000" pitchFamily="50" charset="-128"/>
                <a:ea typeface="游ゴシック" panose="020B0400000000000000" pitchFamily="50" charset="-128"/>
              </a:rPr>
              <a:t>【</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フェリー特例</a:t>
            </a:r>
            <a:r>
              <a:rPr kumimoji="0" lang="en-US" altLang="ja-JP" sz="1400" dirty="0" smtClean="0">
                <a:solidFill>
                  <a:prstClr val="black"/>
                </a:solidFill>
                <a:latin typeface="游ゴシック" panose="020B0400000000000000" pitchFamily="50" charset="-128"/>
                <a:ea typeface="游ゴシック" panose="020B0400000000000000" pitchFamily="50" charset="-128"/>
              </a:rPr>
              <a:t>】</a:t>
            </a:r>
          </a:p>
          <a:p>
            <a:pPr lvl="0" defTabSz="457200">
              <a:lnSpc>
                <a:spcPct val="130000"/>
              </a:lnSpc>
              <a:buClr>
                <a:srgbClr val="66BAB7"/>
              </a:buClr>
              <a:defRPr/>
            </a:pPr>
            <a:r>
              <a:rPr kumimoji="0" lang="ja-JP" altLang="en-US" sz="1400" dirty="0" smtClean="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dirty="0">
                <a:solidFill>
                  <a:srgbClr val="000000"/>
                </a:solidFill>
                <a:latin typeface="游ゴシック" panose="020B0400000000000000" pitchFamily="50" charset="-128"/>
                <a:ea typeface="游ゴシック" panose="020B0400000000000000" pitchFamily="50" charset="-128"/>
              </a:rPr>
              <a:t>フェリー乗船時間は、原則として、休息期間と</a:t>
            </a:r>
            <a:r>
              <a:rPr kumimoji="0" lang="ja-JP" altLang="en-US" sz="1400" dirty="0" smtClean="0">
                <a:solidFill>
                  <a:srgbClr val="000000"/>
                </a:solidFill>
                <a:latin typeface="游ゴシック" panose="020B0400000000000000" pitchFamily="50" charset="-128"/>
                <a:ea typeface="游ゴシック" panose="020B0400000000000000" pitchFamily="50" charset="-128"/>
              </a:rPr>
              <a:t>して取り扱う</a:t>
            </a:r>
            <a:r>
              <a:rPr kumimoji="0" lang="ja-JP" altLang="en-US" sz="1400" dirty="0">
                <a:solidFill>
                  <a:srgbClr val="000000"/>
                </a:solidFill>
                <a:latin typeface="游ゴシック" panose="020B0400000000000000" pitchFamily="50" charset="-128"/>
                <a:ea typeface="游ゴシック" panose="020B0400000000000000" pitchFamily="50" charset="-128"/>
              </a:rPr>
              <a:t>ものとする。</a:t>
            </a:r>
            <a:endParaRPr kumimoji="0" lang="en-US" altLang="ja-JP" sz="900" dirty="0">
              <a:solidFill>
                <a:srgbClr val="000000"/>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solidFill>
                  <a:srgbClr val="000000"/>
                </a:solidFill>
                <a:latin typeface="游ゴシック" panose="020B0400000000000000" pitchFamily="50" charset="-128"/>
                <a:ea typeface="游ゴシック" panose="020B0400000000000000" pitchFamily="50" charset="-128"/>
              </a:rPr>
              <a:t>▸　与える</a:t>
            </a:r>
            <a:r>
              <a:rPr kumimoji="0" lang="ja-JP" altLang="en-US" sz="1400" dirty="0">
                <a:solidFill>
                  <a:srgbClr val="000000"/>
                </a:solidFill>
                <a:latin typeface="游ゴシック" panose="020B0400000000000000" pitchFamily="50" charset="-128"/>
                <a:ea typeface="游ゴシック" panose="020B0400000000000000" pitchFamily="50" charset="-128"/>
              </a:rPr>
              <a:t>べき休息期間の時間から、フェリー乗船中</a:t>
            </a:r>
            <a:r>
              <a:rPr kumimoji="0" lang="ja-JP" altLang="en-US" sz="1400" dirty="0" smtClean="0">
                <a:solidFill>
                  <a:srgbClr val="000000"/>
                </a:solidFill>
                <a:latin typeface="游ゴシック" panose="020B0400000000000000" pitchFamily="50" charset="-128"/>
                <a:ea typeface="游ゴシック" panose="020B0400000000000000" pitchFamily="50" charset="-128"/>
              </a:rPr>
              <a:t>の休息期間</a:t>
            </a:r>
            <a:r>
              <a:rPr kumimoji="0" lang="ja-JP" altLang="en-US" sz="1400" dirty="0">
                <a:solidFill>
                  <a:srgbClr val="000000"/>
                </a:solidFill>
                <a:latin typeface="游ゴシック" panose="020B0400000000000000" pitchFamily="50" charset="-128"/>
                <a:ea typeface="游ゴシック" panose="020B0400000000000000" pitchFamily="50" charset="-128"/>
              </a:rPr>
              <a:t>について減</a:t>
            </a:r>
            <a:r>
              <a:rPr kumimoji="0" lang="ja-JP" altLang="en-US" sz="1400" dirty="0" smtClean="0">
                <a:solidFill>
                  <a:srgbClr val="000000"/>
                </a:solidFill>
                <a:latin typeface="游ゴシック" panose="020B0400000000000000" pitchFamily="50" charset="-128"/>
                <a:ea typeface="游ゴシック" panose="020B0400000000000000" pitchFamily="50" charset="-128"/>
              </a:rPr>
              <a:t>ず</a:t>
            </a:r>
            <a:endParaRPr kumimoji="0" lang="en-US" altLang="ja-JP" sz="1400" dirty="0" smtClean="0">
              <a:solidFill>
                <a:srgbClr val="000000"/>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solidFill>
                  <a:srgbClr val="000000"/>
                </a:solidFill>
                <a:latin typeface="游ゴシック" panose="020B0400000000000000" pitchFamily="50" charset="-128"/>
                <a:ea typeface="游ゴシック" panose="020B0400000000000000" pitchFamily="50" charset="-128"/>
              </a:rPr>
              <a:t>　  </a:t>
            </a:r>
            <a:r>
              <a:rPr kumimoji="0" lang="ja-JP" altLang="en-US" sz="1400" dirty="0" err="1" smtClean="0">
                <a:solidFill>
                  <a:srgbClr val="000000"/>
                </a:solidFill>
                <a:latin typeface="游ゴシック" panose="020B0400000000000000" pitchFamily="50" charset="-128"/>
                <a:ea typeface="游ゴシック" panose="020B0400000000000000" pitchFamily="50" charset="-128"/>
              </a:rPr>
              <a:t>る</a:t>
            </a:r>
            <a:r>
              <a:rPr kumimoji="0" lang="ja-JP" altLang="en-US" sz="1400" dirty="0">
                <a:solidFill>
                  <a:srgbClr val="000000"/>
                </a:solidFill>
                <a:latin typeface="游ゴシック" panose="020B0400000000000000" pitchFamily="50" charset="-128"/>
                <a:ea typeface="游ゴシック" panose="020B0400000000000000" pitchFamily="50" charset="-128"/>
              </a:rPr>
              <a:t>ことができる</a:t>
            </a:r>
            <a:r>
              <a:rPr kumimoji="0" lang="ja-JP" altLang="en-US" sz="1400" dirty="0" smtClean="0">
                <a:solidFill>
                  <a:srgbClr val="000000"/>
                </a:solidFill>
                <a:latin typeface="游ゴシック" panose="020B0400000000000000" pitchFamily="50" charset="-128"/>
                <a:ea typeface="游ゴシック" panose="020B0400000000000000" pitchFamily="50" charset="-128"/>
              </a:rPr>
              <a:t>。</a:t>
            </a:r>
            <a:endParaRPr kumimoji="0" lang="en-US" altLang="ja-JP" sz="1400" dirty="0" smtClean="0">
              <a:solidFill>
                <a:srgbClr val="000000"/>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solidFill>
                  <a:srgbClr val="000000"/>
                </a:solidFill>
                <a:latin typeface="游ゴシック" panose="020B0400000000000000" pitchFamily="50" charset="-128"/>
                <a:ea typeface="游ゴシック" panose="020B0400000000000000" pitchFamily="50" charset="-128"/>
              </a:rPr>
              <a:t>　  ただし</a:t>
            </a:r>
            <a:r>
              <a:rPr kumimoji="0" lang="ja-JP" altLang="en-US" sz="1400" dirty="0">
                <a:solidFill>
                  <a:srgbClr val="000000"/>
                </a:solidFill>
                <a:latin typeface="游ゴシック" panose="020B0400000000000000" pitchFamily="50" charset="-128"/>
                <a:ea typeface="游ゴシック" panose="020B0400000000000000" pitchFamily="50" charset="-128"/>
              </a:rPr>
              <a:t>、減算後の</a:t>
            </a:r>
            <a:r>
              <a:rPr kumimoji="0" lang="ja-JP" altLang="en-US" sz="1400" dirty="0" smtClean="0">
                <a:solidFill>
                  <a:srgbClr val="000000"/>
                </a:solidFill>
                <a:latin typeface="游ゴシック" panose="020B0400000000000000" pitchFamily="50" charset="-128"/>
                <a:ea typeface="游ゴシック" panose="020B0400000000000000" pitchFamily="50" charset="-128"/>
              </a:rPr>
              <a:t>休息</a:t>
            </a:r>
            <a:r>
              <a:rPr kumimoji="0" lang="ja-JP" altLang="en-US" sz="1400" dirty="0">
                <a:solidFill>
                  <a:srgbClr val="000000"/>
                </a:solidFill>
                <a:latin typeface="游ゴシック" panose="020B0400000000000000" pitchFamily="50" charset="-128"/>
                <a:ea typeface="游ゴシック" panose="020B0400000000000000" pitchFamily="50" charset="-128"/>
              </a:rPr>
              <a:t>期間は、フェリー下船時刻</a:t>
            </a:r>
            <a:r>
              <a:rPr kumimoji="0" lang="ja-JP" altLang="en-US" sz="1400" dirty="0" smtClean="0">
                <a:solidFill>
                  <a:srgbClr val="000000"/>
                </a:solidFill>
                <a:latin typeface="游ゴシック" panose="020B0400000000000000" pitchFamily="50" charset="-128"/>
                <a:ea typeface="游ゴシック" panose="020B0400000000000000" pitchFamily="50" charset="-128"/>
              </a:rPr>
              <a:t>から勤務</a:t>
            </a:r>
            <a:r>
              <a:rPr kumimoji="0" lang="ja-JP" altLang="en-US" sz="1400" dirty="0">
                <a:solidFill>
                  <a:srgbClr val="000000"/>
                </a:solidFill>
                <a:latin typeface="游ゴシック" panose="020B0400000000000000" pitchFamily="50" charset="-128"/>
                <a:ea typeface="游ゴシック" panose="020B0400000000000000" pitchFamily="50" charset="-128"/>
              </a:rPr>
              <a:t>終了時刻まで</a:t>
            </a:r>
            <a:r>
              <a:rPr kumimoji="0" lang="ja-JP" altLang="en-US" sz="1400" dirty="0" smtClean="0">
                <a:solidFill>
                  <a:srgbClr val="000000"/>
                </a:solidFill>
                <a:latin typeface="游ゴシック" panose="020B0400000000000000" pitchFamily="50" charset="-128"/>
                <a:ea typeface="游ゴシック" panose="020B0400000000000000" pitchFamily="50" charset="-128"/>
              </a:rPr>
              <a:t>の</a:t>
            </a:r>
            <a:endParaRPr kumimoji="0" lang="en-US" altLang="ja-JP" sz="1400" dirty="0">
              <a:solidFill>
                <a:srgbClr val="000000"/>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ja-JP" altLang="en-US" sz="1400" dirty="0" smtClean="0">
                <a:solidFill>
                  <a:srgbClr val="000000"/>
                </a:solidFill>
                <a:latin typeface="游ゴシック" panose="020B0400000000000000" pitchFamily="50" charset="-128"/>
                <a:ea typeface="游ゴシック" panose="020B0400000000000000" pitchFamily="50" charset="-128"/>
              </a:rPr>
              <a:t>　  間の</a:t>
            </a:r>
            <a:r>
              <a:rPr kumimoji="0" lang="ja-JP" altLang="en-US" sz="1400" dirty="0">
                <a:solidFill>
                  <a:srgbClr val="000000"/>
                </a:solidFill>
                <a:latin typeface="游ゴシック" panose="020B0400000000000000" pitchFamily="50" charset="-128"/>
                <a:ea typeface="游ゴシック" panose="020B0400000000000000" pitchFamily="50" charset="-128"/>
              </a:rPr>
              <a:t>時間の２分の１を</a:t>
            </a:r>
            <a:r>
              <a:rPr kumimoji="0" lang="ja-JP" altLang="en-US" sz="1400" dirty="0" smtClean="0">
                <a:solidFill>
                  <a:srgbClr val="000000"/>
                </a:solidFill>
                <a:latin typeface="游ゴシック" panose="020B0400000000000000" pitchFamily="50" charset="-128"/>
                <a:ea typeface="游ゴシック" panose="020B0400000000000000" pitchFamily="50" charset="-128"/>
              </a:rPr>
              <a:t>下回ってはならない</a:t>
            </a:r>
            <a:r>
              <a:rPr kumimoji="0" lang="ja-JP" altLang="en-US" sz="1400" dirty="0">
                <a:solidFill>
                  <a:srgbClr val="000000"/>
                </a:solidFill>
                <a:latin typeface="游ゴシック" panose="020B0400000000000000" pitchFamily="50" charset="-128"/>
                <a:ea typeface="游ゴシック" panose="020B0400000000000000" pitchFamily="50" charset="-128"/>
              </a:rPr>
              <a:t>ものと</a:t>
            </a:r>
            <a:r>
              <a:rPr kumimoji="0" lang="ja-JP" altLang="en-US" sz="1400" dirty="0" smtClean="0">
                <a:solidFill>
                  <a:srgbClr val="000000"/>
                </a:solidFill>
                <a:latin typeface="游ゴシック" panose="020B0400000000000000" pitchFamily="50" charset="-128"/>
                <a:ea typeface="游ゴシック" panose="020B0400000000000000" pitchFamily="50" charset="-128"/>
              </a:rPr>
              <a:t>する</a:t>
            </a:r>
            <a:r>
              <a:rPr kumimoji="0" lang="ja-JP" altLang="en-US" sz="1100" dirty="0" smtClean="0">
                <a:solidFill>
                  <a:srgbClr val="000000"/>
                </a:solidFill>
                <a:latin typeface="游ゴシック" panose="020B0400000000000000" pitchFamily="50" charset="-128"/>
                <a:ea typeface="游ゴシック" panose="020B0400000000000000" pitchFamily="50" charset="-128"/>
              </a:rPr>
              <a:t>（</a:t>
            </a:r>
            <a:r>
              <a:rPr kumimoji="0" lang="en-US" altLang="ja-JP" sz="1100" dirty="0" smtClean="0">
                <a:solidFill>
                  <a:srgbClr val="000000"/>
                </a:solidFill>
                <a:latin typeface="游ゴシック" panose="020B0400000000000000" pitchFamily="50" charset="-128"/>
                <a:ea typeface="游ゴシック" panose="020B0400000000000000" pitchFamily="50" charset="-128"/>
              </a:rPr>
              <a:t>※</a:t>
            </a:r>
            <a:r>
              <a:rPr kumimoji="0" lang="ja-JP" altLang="en-US" sz="1100" dirty="0" smtClean="0">
                <a:solidFill>
                  <a:srgbClr val="000000"/>
                </a:solidFill>
                <a:latin typeface="游ゴシック" panose="020B0400000000000000" pitchFamily="50" charset="-128"/>
                <a:ea typeface="游ゴシック" panose="020B0400000000000000" pitchFamily="50" charset="-128"/>
              </a:rPr>
              <a:t>１）</a:t>
            </a:r>
            <a:r>
              <a:rPr kumimoji="0" lang="ja-JP" altLang="en-US" sz="1400" dirty="0">
                <a:solidFill>
                  <a:srgbClr val="000000"/>
                </a:solidFill>
                <a:latin typeface="游ゴシック" panose="020B0400000000000000" pitchFamily="50" charset="-128"/>
                <a:ea typeface="游ゴシック" panose="020B0400000000000000" pitchFamily="50" charset="-128"/>
              </a:rPr>
              <a:t>。</a:t>
            </a:r>
            <a:r>
              <a:rPr kumimoji="0" lang="ja-JP" altLang="en-US" sz="1100" dirty="0">
                <a:solidFill>
                  <a:srgbClr val="000000"/>
                </a:solidFill>
                <a:latin typeface="游ゴシック" panose="020B0400000000000000" pitchFamily="50" charset="-128"/>
                <a:ea typeface="游ゴシック" panose="020B0400000000000000" pitchFamily="50" charset="-128"/>
              </a:rPr>
              <a:t>  </a:t>
            </a:r>
            <a:r>
              <a:rPr kumimoji="0" lang="ja-JP" altLang="en-US" sz="1100" dirty="0" smtClean="0">
                <a:solidFill>
                  <a:srgbClr val="000000"/>
                </a:solidFill>
                <a:latin typeface="游ゴシック" panose="020B0400000000000000" pitchFamily="50" charset="-128"/>
                <a:ea typeface="游ゴシック" panose="020B0400000000000000" pitchFamily="50" charset="-128"/>
              </a:rPr>
              <a:t>                                         </a:t>
            </a:r>
            <a:endParaRPr kumimoji="0" lang="en-US" altLang="ja-JP" sz="1100" dirty="0" smtClean="0">
              <a:solidFill>
                <a:srgbClr val="000000"/>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kumimoji="0" lang="en-US" altLang="ja-JP" sz="1100" dirty="0">
                <a:solidFill>
                  <a:srgbClr val="000000"/>
                </a:solidFill>
                <a:latin typeface="游ゴシック" panose="020B0400000000000000" pitchFamily="50" charset="-128"/>
                <a:ea typeface="游ゴシック" panose="020B0400000000000000" pitchFamily="50" charset="-128"/>
              </a:rPr>
              <a:t> </a:t>
            </a:r>
            <a:r>
              <a:rPr kumimoji="0" lang="en-US" altLang="ja-JP" sz="1100" dirty="0" smtClean="0">
                <a:solidFill>
                  <a:srgbClr val="000000"/>
                </a:solidFill>
                <a:latin typeface="游ゴシック" panose="020B0400000000000000" pitchFamily="50" charset="-128"/>
                <a:ea typeface="游ゴシック" panose="020B0400000000000000" pitchFamily="50" charset="-128"/>
              </a:rPr>
              <a:t>   </a:t>
            </a:r>
            <a:r>
              <a:rPr kumimoji="0" lang="ja-JP" altLang="en-US" sz="1100" dirty="0" smtClean="0">
                <a:solidFill>
                  <a:srgbClr val="000000"/>
                </a:solidFill>
                <a:latin typeface="游ゴシック" panose="020B0400000000000000" pitchFamily="50" charset="-128"/>
                <a:ea typeface="游ゴシック" panose="020B0400000000000000" pitchFamily="50" charset="-128"/>
              </a:rPr>
              <a:t>（</a:t>
            </a:r>
            <a:r>
              <a:rPr kumimoji="0" lang="en-US" altLang="ja-JP" sz="1100" dirty="0" smtClean="0">
                <a:solidFill>
                  <a:srgbClr val="000000"/>
                </a:solidFill>
                <a:latin typeface="游ゴシック" panose="020B0400000000000000" pitchFamily="50" charset="-128"/>
                <a:ea typeface="游ゴシック" panose="020B0400000000000000" pitchFamily="50" charset="-128"/>
              </a:rPr>
              <a:t>※</a:t>
            </a:r>
            <a:r>
              <a:rPr kumimoji="0" lang="ja-JP" altLang="en-US" sz="1100" dirty="0" smtClean="0">
                <a:solidFill>
                  <a:srgbClr val="000000"/>
                </a:solidFill>
                <a:latin typeface="游ゴシック" panose="020B0400000000000000" pitchFamily="50" charset="-128"/>
                <a:ea typeface="游ゴシック" panose="020B0400000000000000" pitchFamily="50" charset="-128"/>
              </a:rPr>
              <a:t>１）２人</a:t>
            </a:r>
            <a:r>
              <a:rPr kumimoji="0" lang="ja-JP" altLang="en-US" sz="1100" dirty="0">
                <a:solidFill>
                  <a:srgbClr val="000000"/>
                </a:solidFill>
                <a:latin typeface="游ゴシック" panose="020B0400000000000000" pitchFamily="50" charset="-128"/>
                <a:ea typeface="游ゴシック" panose="020B0400000000000000" pitchFamily="50" charset="-128"/>
              </a:rPr>
              <a:t>乗務の場合を</a:t>
            </a:r>
            <a:r>
              <a:rPr kumimoji="0" lang="ja-JP" altLang="en-US" sz="1100" dirty="0" smtClean="0">
                <a:solidFill>
                  <a:srgbClr val="000000"/>
                </a:solidFill>
                <a:latin typeface="游ゴシック" panose="020B0400000000000000" pitchFamily="50" charset="-128"/>
                <a:ea typeface="游ゴシック" panose="020B0400000000000000" pitchFamily="50" charset="-128"/>
              </a:rPr>
              <a:t>除く</a:t>
            </a:r>
            <a:endParaRPr kumimoji="0" lang="en-US" altLang="ja-JP" sz="1100" dirty="0" smtClean="0">
              <a:solidFill>
                <a:srgbClr val="000000"/>
              </a:solidFill>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lang="ja-JP" altLang="en-US" sz="1400" dirty="0" smtClean="0">
                <a:latin typeface="游ゴシック" panose="020B0400000000000000" pitchFamily="50" charset="-128"/>
                <a:ea typeface="游ゴシック" panose="020B0400000000000000" pitchFamily="50" charset="-128"/>
              </a:rPr>
              <a:t>　  なお、フェリー乗船</a:t>
            </a:r>
            <a:r>
              <a:rPr lang="ja-JP" altLang="en-US" sz="1400" dirty="0">
                <a:latin typeface="游ゴシック" panose="020B0400000000000000" pitchFamily="50" charset="-128"/>
                <a:ea typeface="游ゴシック" panose="020B0400000000000000" pitchFamily="50" charset="-128"/>
              </a:rPr>
              <a:t>時間が８時間</a:t>
            </a:r>
            <a:r>
              <a:rPr lang="ja-JP" altLang="en-US" sz="1100" dirty="0">
                <a:latin typeface="游ゴシック" panose="020B0400000000000000" pitchFamily="50" charset="-128"/>
                <a:ea typeface="游ゴシック" panose="020B0400000000000000" pitchFamily="50" charset="-128"/>
              </a:rPr>
              <a:t>（</a:t>
            </a:r>
            <a:r>
              <a:rPr lang="en-US" altLang="ja-JP" sz="1100" dirty="0" smtClean="0">
                <a:latin typeface="游ゴシック" panose="020B0400000000000000" pitchFamily="50" charset="-128"/>
                <a:ea typeface="游ゴシック" panose="020B0400000000000000" pitchFamily="50" charset="-128"/>
              </a:rPr>
              <a:t>※</a:t>
            </a:r>
            <a:r>
              <a:rPr lang="ja-JP" altLang="en-US" sz="1100" dirty="0" smtClean="0">
                <a:latin typeface="游ゴシック" panose="020B0400000000000000" pitchFamily="50" charset="-128"/>
                <a:ea typeface="游ゴシック" panose="020B0400000000000000" pitchFamily="50" charset="-128"/>
              </a:rPr>
              <a:t>２）</a:t>
            </a:r>
            <a:r>
              <a:rPr lang="ja-JP" altLang="en-US" sz="1400" dirty="0">
                <a:latin typeface="游ゴシック" panose="020B0400000000000000" pitchFamily="50" charset="-128"/>
                <a:ea typeface="游ゴシック" panose="020B0400000000000000" pitchFamily="50" charset="-128"/>
              </a:rPr>
              <a:t>を超える場合には、原則と</a:t>
            </a:r>
            <a:r>
              <a:rPr lang="ja-JP" altLang="en-US" sz="1400" dirty="0" smtClean="0">
                <a:latin typeface="游ゴシック" panose="020B0400000000000000" pitchFamily="50" charset="-128"/>
                <a:ea typeface="游ゴシック" panose="020B0400000000000000" pitchFamily="50" charset="-128"/>
              </a:rPr>
              <a:t>して</a:t>
            </a:r>
            <a:endParaRPr lang="en-US" altLang="ja-JP" sz="1400"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lang="ja-JP" altLang="en-US" sz="1400" dirty="0" smtClean="0">
                <a:latin typeface="游ゴシック" panose="020B0400000000000000" pitchFamily="50" charset="-128"/>
                <a:ea typeface="游ゴシック" panose="020B0400000000000000" pitchFamily="50" charset="-128"/>
              </a:rPr>
              <a:t>　  フェリー</a:t>
            </a:r>
            <a:r>
              <a:rPr lang="ja-JP" altLang="en-US" sz="1400" dirty="0">
                <a:latin typeface="游ゴシック" panose="020B0400000000000000" pitchFamily="50" charset="-128"/>
                <a:ea typeface="游ゴシック" panose="020B0400000000000000" pitchFamily="50" charset="-128"/>
              </a:rPr>
              <a:t>下船時刻から次の勤務が開始されるものとする</a:t>
            </a:r>
            <a:r>
              <a:rPr lang="ja-JP" altLang="en-US" sz="1400" dirty="0" smtClean="0">
                <a:latin typeface="游ゴシック" panose="020B0400000000000000" pitchFamily="50" charset="-128"/>
                <a:ea typeface="游ゴシック" panose="020B0400000000000000" pitchFamily="50" charset="-128"/>
              </a:rPr>
              <a:t>。</a:t>
            </a:r>
            <a:endParaRPr lang="en-US" altLang="ja-JP" sz="1400" dirty="0" smtClean="0">
              <a:latin typeface="游ゴシック" panose="020B0400000000000000" pitchFamily="50" charset="-128"/>
              <a:ea typeface="游ゴシック" panose="020B0400000000000000" pitchFamily="50" charset="-128"/>
            </a:endParaRPr>
          </a:p>
          <a:p>
            <a:pPr lvl="0" defTabSz="457200">
              <a:lnSpc>
                <a:spcPct val="130000"/>
              </a:lnSpc>
              <a:buClr>
                <a:srgbClr val="66BAB7"/>
              </a:buClr>
              <a:defRPr/>
            </a:pPr>
            <a:r>
              <a:rPr lang="ja-JP" altLang="en-US" sz="1100" dirty="0" smtClean="0">
                <a:latin typeface="游ゴシック" panose="020B0400000000000000" pitchFamily="50" charset="-128"/>
                <a:ea typeface="游ゴシック" panose="020B0400000000000000" pitchFamily="50" charset="-128"/>
              </a:rPr>
              <a:t>　（</a:t>
            </a:r>
            <a:r>
              <a:rPr lang="en-US" altLang="ja-JP" sz="1100" dirty="0" smtClean="0">
                <a:latin typeface="游ゴシック" panose="020B0400000000000000" pitchFamily="50" charset="-128"/>
                <a:ea typeface="游ゴシック" panose="020B0400000000000000" pitchFamily="50" charset="-128"/>
              </a:rPr>
              <a:t>※</a:t>
            </a:r>
            <a:r>
              <a:rPr lang="ja-JP" altLang="en-US" sz="1100" dirty="0" smtClean="0">
                <a:latin typeface="游ゴシック" panose="020B0400000000000000" pitchFamily="50" charset="-128"/>
                <a:ea typeface="游ゴシック" panose="020B0400000000000000" pitchFamily="50" charset="-128"/>
              </a:rPr>
              <a:t>２）２人</a:t>
            </a:r>
            <a:r>
              <a:rPr lang="ja-JP" altLang="en-US" sz="1100" dirty="0">
                <a:latin typeface="游ゴシック" panose="020B0400000000000000" pitchFamily="50" charset="-128"/>
                <a:ea typeface="游ゴシック" panose="020B0400000000000000" pitchFamily="50" charset="-128"/>
              </a:rPr>
              <a:t>乗務の場合には４時間、隔日勤務の場合には</a:t>
            </a:r>
            <a:r>
              <a:rPr lang="en-US" altLang="ja-JP" sz="1100" dirty="0">
                <a:latin typeface="游ゴシック" panose="020B0400000000000000" pitchFamily="50" charset="-128"/>
                <a:ea typeface="游ゴシック" panose="020B0400000000000000" pitchFamily="50" charset="-128"/>
              </a:rPr>
              <a:t>20</a:t>
            </a:r>
            <a:r>
              <a:rPr lang="ja-JP" altLang="en-US" sz="1100" dirty="0">
                <a:latin typeface="游ゴシック" panose="020B0400000000000000" pitchFamily="50" charset="-128"/>
                <a:ea typeface="游ゴシック" panose="020B0400000000000000" pitchFamily="50" charset="-128"/>
              </a:rPr>
              <a:t>時間</a:t>
            </a:r>
          </a:p>
          <a:p>
            <a:pPr lvl="0" defTabSz="457200">
              <a:lnSpc>
                <a:spcPct val="130000"/>
              </a:lnSpc>
              <a:buClr>
                <a:srgbClr val="66BAB7"/>
              </a:buClr>
              <a:defRPr/>
            </a:pPr>
            <a:endParaRPr lang="ja-JP" altLang="en-US" sz="1100" dirty="0"/>
          </a:p>
        </p:txBody>
      </p:sp>
      <p:sp>
        <p:nvSpPr>
          <p:cNvPr id="9" name="テキスト ボックス 8"/>
          <p:cNvSpPr txBox="1"/>
          <p:nvPr/>
        </p:nvSpPr>
        <p:spPr>
          <a:xfrm>
            <a:off x="6769489" y="1344183"/>
            <a:ext cx="3240360" cy="3173176"/>
          </a:xfrm>
          <a:prstGeom prst="rect">
            <a:avLst/>
          </a:prstGeom>
          <a:noFill/>
        </p:spPr>
        <p:txBody>
          <a:bodyPr wrap="square" rtlCol="0">
            <a:spAutoFit/>
          </a:bodyPr>
          <a:lstStyle/>
          <a:p>
            <a:pPr defTabSz="457200">
              <a:lnSpc>
                <a:spcPct val="130000"/>
              </a:lnSpc>
              <a:buClr>
                <a:srgbClr val="66BAB7"/>
              </a:buClr>
              <a:defRPr/>
            </a:pPr>
            <a:r>
              <a:rPr kumimoji="0" lang="en-US" altLang="ja-JP" sz="1400" dirty="0" smtClean="0">
                <a:latin typeface="游ゴシック" panose="020B0400000000000000" pitchFamily="50" charset="-128"/>
                <a:ea typeface="游ゴシック" panose="020B0400000000000000" pitchFamily="50" charset="-128"/>
              </a:rPr>
              <a:t>【</a:t>
            </a:r>
            <a:r>
              <a:rPr kumimoji="0" lang="ja-JP" altLang="en-US" sz="1400" dirty="0" smtClean="0">
                <a:latin typeface="游ゴシック" panose="020B0400000000000000" pitchFamily="50" charset="-128"/>
                <a:ea typeface="游ゴシック" panose="020B0400000000000000" pitchFamily="50" charset="-128"/>
              </a:rPr>
              <a:t>隔日勤務の特例</a:t>
            </a:r>
            <a:r>
              <a:rPr kumimoji="0" lang="en-US" altLang="ja-JP" sz="1400" dirty="0" smtClean="0">
                <a:latin typeface="游ゴシック" panose="020B0400000000000000" pitchFamily="50" charset="-128"/>
                <a:ea typeface="游ゴシック" panose="020B0400000000000000" pitchFamily="50" charset="-128"/>
              </a:rPr>
              <a:t>】</a:t>
            </a:r>
            <a:endParaRPr kumimoji="0" lang="en-US" altLang="ja-JP" sz="1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a:t>
            </a:r>
            <a:r>
              <a:rPr kumimoji="0" lang="ja-JP" altLang="en-US"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現行どおり</a:t>
            </a:r>
            <a:endParaRPr kumimoji="0" lang="en-US" altLang="ja-JP" sz="14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フェリー特例</a:t>
            </a:r>
            <a:r>
              <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30000"/>
              </a:lnSpc>
              <a:spcBef>
                <a:spcPts val="0"/>
              </a:spcBef>
              <a:spcAft>
                <a:spcPts val="0"/>
              </a:spcAft>
              <a:buClr>
                <a:srgbClr val="66BAB7"/>
              </a:buClr>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現行どおり</a:t>
            </a:r>
            <a:endParaRPr kumimoji="0" lang="en-US" altLang="ja-JP"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17958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817932"/>
          </a:xfrm>
        </p:spPr>
        <p:txBody>
          <a:bodyPr vert="horz" lIns="95782" tIns="47891" rIns="95782" bIns="47891" rtlCol="0" anchor="ctr">
            <a:normAutofit/>
          </a:bodyPr>
          <a:lstStyle/>
          <a:p>
            <a:pPr algn="ctr"/>
            <a:r>
              <a:rPr lang="ja-JP" altLang="en-US" sz="2400" dirty="0">
                <a:latin typeface="ＭＳ ゴシック" panose="020B0609070205080204" pitchFamily="49" charset="-128"/>
                <a:ea typeface="ＭＳ ゴシック" panose="020B0609070205080204" pitchFamily="49" charset="-128"/>
              </a:rPr>
              <a:t>労働基準監督署による荷主への要請について（トラック）</a:t>
            </a:r>
          </a:p>
        </p:txBody>
      </p:sp>
      <p:sp>
        <p:nvSpPr>
          <p:cNvPr id="12" name="スライド番号プレースホルダー 3"/>
          <p:cNvSpPr>
            <a:spLocks noGrp="1"/>
          </p:cNvSpPr>
          <p:nvPr>
            <p:ph type="sldNum" sz="quarter" idx="4"/>
          </p:nvPr>
        </p:nvSpPr>
        <p:spPr>
          <a:xfrm>
            <a:off x="8915314" y="6536160"/>
            <a:ext cx="630513" cy="27842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１</a:t>
            </a: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grpSp>
        <p:nvGrpSpPr>
          <p:cNvPr id="47" name="グループ化 46"/>
          <p:cNvGrpSpPr/>
          <p:nvPr/>
        </p:nvGrpSpPr>
        <p:grpSpPr>
          <a:xfrm>
            <a:off x="-328804" y="2983704"/>
            <a:ext cx="10006205" cy="3736823"/>
            <a:chOff x="1959308" y="1182172"/>
            <a:chExt cx="9187630" cy="3736823"/>
          </a:xfrm>
        </p:grpSpPr>
        <p:grpSp>
          <p:nvGrpSpPr>
            <p:cNvPr id="48" name="グループ化 47"/>
            <p:cNvGrpSpPr/>
            <p:nvPr/>
          </p:nvGrpSpPr>
          <p:grpSpPr>
            <a:xfrm>
              <a:off x="2471114" y="1182172"/>
              <a:ext cx="8675824" cy="3736823"/>
              <a:chOff x="2729300" y="1435184"/>
              <a:chExt cx="8675824" cy="3736823"/>
            </a:xfrm>
          </p:grpSpPr>
          <p:sp>
            <p:nvSpPr>
              <p:cNvPr id="61" name="正方形/長方形 60">
                <a:extLst>
                  <a:ext uri="{FF2B5EF4-FFF2-40B4-BE49-F238E27FC236}">
                    <a16:creationId xmlns:a16="http://schemas.microsoft.com/office/drawing/2014/main" id="{17BEF527-CA96-414D-8E31-C6C53CB9C8CE}"/>
                  </a:ext>
                </a:extLst>
              </p:cNvPr>
              <p:cNvSpPr/>
              <p:nvPr/>
            </p:nvSpPr>
            <p:spPr>
              <a:xfrm>
                <a:off x="2729300" y="1435184"/>
                <a:ext cx="8675824" cy="3736823"/>
              </a:xfrm>
              <a:prstGeom prst="rect">
                <a:avLst/>
              </a:prstGeom>
              <a:solidFill>
                <a:srgbClr val="F7F7F7"/>
              </a:solidFill>
              <a:ln w="6350" cap="rnd" cmpd="sng" algn="ctr">
                <a:noFill/>
                <a:prstDash val="solid"/>
                <a:bevel/>
              </a:ln>
              <a:effectLst/>
            </p:spPr>
            <p:txBody>
              <a:bodyPr lIns="288000" tIns="180000" rIns="144000" bIns="180000" rtlCol="0" anchor="t"/>
              <a:lstStyle/>
              <a:p>
                <a:pPr marL="0" marR="0" lvl="0" indent="0" algn="l" defTabSz="914400" rtl="0" eaLnBrk="1" fontAlgn="auto" latinLnBrk="0" hangingPunct="1">
                  <a:lnSpc>
                    <a:spcPct val="120000"/>
                  </a:lnSpc>
                  <a:spcBef>
                    <a:spcPts val="0"/>
                  </a:spcBef>
                  <a:spcAft>
                    <a:spcPts val="700"/>
                  </a:spcAft>
                  <a:buClr>
                    <a:srgbClr val="103185"/>
                  </a:buClr>
                  <a:buSzTx/>
                  <a:buFontTx/>
                  <a:buNone/>
                  <a:tabLst/>
                  <a:defRPr/>
                </a:pPr>
                <a:endParaRPr kumimoji="1" lang="ja-JP" altLang="en-US" sz="12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grpSp>
            <p:nvGrpSpPr>
              <p:cNvPr id="62" name="グループ化 61"/>
              <p:cNvGrpSpPr/>
              <p:nvPr/>
            </p:nvGrpSpPr>
            <p:grpSpPr>
              <a:xfrm>
                <a:off x="3465669" y="1646253"/>
                <a:ext cx="5058742" cy="1942404"/>
                <a:chOff x="3465669" y="1131972"/>
                <a:chExt cx="5058742" cy="2139146"/>
              </a:xfrm>
            </p:grpSpPr>
            <p:sp>
              <p:nvSpPr>
                <p:cNvPr id="64" name="正方形/長方形 63">
                  <a:extLst>
                    <a:ext uri="{FF2B5EF4-FFF2-40B4-BE49-F238E27FC236}">
                      <a16:creationId xmlns:a16="http://schemas.microsoft.com/office/drawing/2014/main" id="{17BEF527-CA96-414D-8E31-C6C53CB9C8CE}"/>
                    </a:ext>
                  </a:extLst>
                </p:cNvPr>
                <p:cNvSpPr/>
                <p:nvPr/>
              </p:nvSpPr>
              <p:spPr>
                <a:xfrm>
                  <a:off x="4975817" y="1134072"/>
                  <a:ext cx="1148385" cy="1980078"/>
                </a:xfrm>
                <a:prstGeom prst="rect">
                  <a:avLst/>
                </a:prstGeom>
                <a:solidFill>
                  <a:srgbClr val="FDDBDD"/>
                </a:solidFill>
                <a:ln w="6350" cap="rnd" cmpd="sng" algn="ctr">
                  <a:solidFill>
                    <a:srgbClr val="DB4D6D"/>
                  </a:solidFill>
                  <a:prstDash val="solid"/>
                  <a:bevel/>
                </a:ln>
                <a:effectLst/>
              </p:spPr>
              <p:txBody>
                <a:bodyPr lIns="288000" tIns="180000" rIns="144000" bIns="180000" rtlCol="0" anchor="t"/>
                <a:lstStyle/>
                <a:p>
                  <a:pPr marL="0" marR="0" lvl="0" indent="0" algn="l" defTabSz="914400" rtl="0" eaLnBrk="1" fontAlgn="auto" latinLnBrk="0" hangingPunct="1">
                    <a:lnSpc>
                      <a:spcPct val="120000"/>
                    </a:lnSpc>
                    <a:spcBef>
                      <a:spcPts val="0"/>
                    </a:spcBef>
                    <a:spcAft>
                      <a:spcPts val="700"/>
                    </a:spcAft>
                    <a:buClr>
                      <a:srgbClr val="103185"/>
                    </a:buClr>
                    <a:buSzTx/>
                    <a:buFontTx/>
                    <a:buNone/>
                    <a:tabLst/>
                    <a:defRPr/>
                  </a:pPr>
                  <a:endParaRPr kumimoji="1" lang="ja-JP" altLang="en-US" sz="12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66" name="テキスト ボックス 65"/>
                <p:cNvSpPr txBox="1"/>
                <p:nvPr/>
              </p:nvSpPr>
              <p:spPr>
                <a:xfrm>
                  <a:off x="5005315" y="2957186"/>
                  <a:ext cx="3519096" cy="313932"/>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0" i="0" u="none" strike="noStrike" kern="1200" cap="none" spc="0" normalizeH="0" baseline="0" noProof="0" dirty="0" smtClean="0">
                      <a:ln>
                        <a:noFill/>
                      </a:ln>
                      <a:solidFill>
                        <a:srgbClr val="00B0F0"/>
                      </a:solidFill>
                      <a:effectLst/>
                      <a:uLnTx/>
                      <a:uFillTx/>
                      <a:latin typeface="メイリオ"/>
                      <a:ea typeface="メイリオ"/>
                      <a:cs typeface="+mn-cs"/>
                    </a:rPr>
                    <a:t>　</a:t>
                  </a:r>
                  <a:endParaRPr kumimoji="1" lang="en-US" altLang="ja-JP" sz="1200" b="0" i="0" u="none" strike="noStrike" kern="1200" cap="none" spc="0" normalizeH="0" baseline="0" noProof="0" dirty="0" smtClean="0">
                    <a:ln>
                      <a:noFill/>
                    </a:ln>
                    <a:solidFill>
                      <a:srgbClr val="00B0F0"/>
                    </a:solidFill>
                    <a:effectLst/>
                    <a:uLnTx/>
                    <a:uFillTx/>
                    <a:latin typeface="メイリオ"/>
                    <a:ea typeface="メイリオ"/>
                    <a:cs typeface="+mn-cs"/>
                  </a:endParaRPr>
                </a:p>
              </p:txBody>
            </p:sp>
            <p:pic>
              <p:nvPicPr>
                <p:cNvPr id="67" name="図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5669" y="1205814"/>
                  <a:ext cx="674625" cy="699730"/>
                </a:xfrm>
                <a:prstGeom prst="rect">
                  <a:avLst/>
                </a:prstGeom>
              </p:spPr>
            </p:pic>
            <p:sp>
              <p:nvSpPr>
                <p:cNvPr id="70" name="テキスト ボックス 69"/>
                <p:cNvSpPr txBox="1"/>
                <p:nvPr/>
              </p:nvSpPr>
              <p:spPr>
                <a:xfrm>
                  <a:off x="5100853" y="1131972"/>
                  <a:ext cx="910732" cy="335561"/>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Segoe UI"/>
                      <a:ea typeface="メイリオ"/>
                      <a:cs typeface="+mn-cs"/>
                    </a:rPr>
                    <a:t>厚生労働省</a:t>
                  </a:r>
                </a:p>
              </p:txBody>
            </p:sp>
          </p:grpSp>
          <p:sp>
            <p:nvSpPr>
              <p:cNvPr id="63" name="テキスト ボックス 62"/>
              <p:cNvSpPr txBox="1"/>
              <p:nvPr/>
            </p:nvSpPr>
            <p:spPr>
              <a:xfrm>
                <a:off x="6224935" y="1592629"/>
                <a:ext cx="32423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省内</a:t>
                </a:r>
                <a:r>
                  <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HP</a:t>
                </a: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において情報収集</a:t>
                </a:r>
                <a:endPar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grpSp>
        <p:sp>
          <p:nvSpPr>
            <p:cNvPr id="49" name="テキスト ボックス 48"/>
            <p:cNvSpPr txBox="1"/>
            <p:nvPr/>
          </p:nvSpPr>
          <p:spPr>
            <a:xfrm>
              <a:off x="1959308" y="1209404"/>
              <a:ext cx="32423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立入調査時に情報収集</a:t>
              </a:r>
              <a:endPar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grpSp>
      <p:sp>
        <p:nvSpPr>
          <p:cNvPr id="72" name="テキスト ボックス 71"/>
          <p:cNvSpPr txBox="1"/>
          <p:nvPr/>
        </p:nvSpPr>
        <p:spPr>
          <a:xfrm>
            <a:off x="5865448" y="6153792"/>
            <a:ext cx="4012280" cy="816321"/>
          </a:xfrm>
          <a:prstGeom prst="rect">
            <a:avLst/>
          </a:prstGeom>
          <a:noFill/>
          <a:ln>
            <a:noFill/>
          </a:ln>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rPr>
              <a:t>　荷主への働きかけ等の実施に当たり、厚生労働省から提供された情報も活用</a:t>
            </a:r>
            <a:endParaRPr kumimoji="1" lang="en-US" altLang="ja-JP"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rPr>
              <a:t>　国土交通省において、さらなる働きかけ等の実施のため、地方適正化事業実</a:t>
            </a:r>
            <a:endParaRPr kumimoji="1" lang="en-US" altLang="ja-JP"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rPr>
              <a:t>　　施機関が行う巡回指導時の情報収集を周知徹底（本年４月措置済）</a:t>
            </a:r>
            <a:endParaRPr kumimoji="1" lang="en-US" altLang="ja-JP"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endParaRPr>
          </a:p>
        </p:txBody>
      </p:sp>
      <p:sp>
        <p:nvSpPr>
          <p:cNvPr id="36" name="角丸四角形 35">
            <a:extLst>
              <a:ext uri="{FF2B5EF4-FFF2-40B4-BE49-F238E27FC236}">
                <a16:creationId xmlns:a16="http://schemas.microsoft.com/office/drawing/2014/main" id="{29AC758E-DCB6-8049-B5CE-9E817D189555}"/>
              </a:ext>
            </a:extLst>
          </p:cNvPr>
          <p:cNvSpPr/>
          <p:nvPr/>
        </p:nvSpPr>
        <p:spPr>
          <a:xfrm>
            <a:off x="2127173" y="4811904"/>
            <a:ext cx="1296964" cy="216000"/>
          </a:xfrm>
          <a:prstGeom prst="roundRect">
            <a:avLst>
              <a:gd name="adj" fmla="val 17286"/>
            </a:avLst>
          </a:prstGeom>
          <a:solidFill>
            <a:schemeClr val="accent2"/>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100" b="1" i="0" u="none" strike="noStrike" kern="0" cap="none" spc="239"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労働基準監督署</a:t>
            </a:r>
          </a:p>
        </p:txBody>
      </p:sp>
      <p:pic>
        <p:nvPicPr>
          <p:cNvPr id="37" name="図 36"/>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b="23750"/>
          <a:stretch/>
        </p:blipFill>
        <p:spPr>
          <a:xfrm>
            <a:off x="2069081" y="3640439"/>
            <a:ext cx="1463807" cy="1164794"/>
          </a:xfrm>
          <a:prstGeom prst="rect">
            <a:avLst/>
          </a:prstGeom>
        </p:spPr>
      </p:pic>
      <p:sp>
        <p:nvSpPr>
          <p:cNvPr id="39" name="角丸四角形 38">
            <a:extLst>
              <a:ext uri="{FF2B5EF4-FFF2-40B4-BE49-F238E27FC236}">
                <a16:creationId xmlns:a16="http://schemas.microsoft.com/office/drawing/2014/main" id="{29AC758E-DCB6-8049-B5CE-9E817D189555}"/>
              </a:ext>
            </a:extLst>
          </p:cNvPr>
          <p:cNvSpPr/>
          <p:nvPr/>
        </p:nvSpPr>
        <p:spPr>
          <a:xfrm>
            <a:off x="4893448" y="6178587"/>
            <a:ext cx="972000" cy="216000"/>
          </a:xfrm>
          <a:prstGeom prst="roundRect">
            <a:avLst>
              <a:gd name="adj" fmla="val 17286"/>
            </a:avLst>
          </a:prstGeom>
          <a:solidFill>
            <a:srgbClr val="8A8A8A"/>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100" b="1" i="0" u="none" strike="noStrike" kern="0" cap="none" spc="239"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発荷主</a:t>
            </a:r>
          </a:p>
        </p:txBody>
      </p:sp>
      <p:sp>
        <p:nvSpPr>
          <p:cNvPr id="41" name="正方形/長方形 40">
            <a:extLst>
              <a:ext uri="{FF2B5EF4-FFF2-40B4-BE49-F238E27FC236}">
                <a16:creationId xmlns:a16="http://schemas.microsoft.com/office/drawing/2014/main" id="{17BEF527-CA96-414D-8E31-C6C53CB9C8CE}"/>
              </a:ext>
            </a:extLst>
          </p:cNvPr>
          <p:cNvSpPr/>
          <p:nvPr/>
        </p:nvSpPr>
        <p:spPr>
          <a:xfrm>
            <a:off x="685799" y="1297853"/>
            <a:ext cx="8458200" cy="1499817"/>
          </a:xfrm>
          <a:prstGeom prst="rect">
            <a:avLst/>
          </a:prstGeom>
          <a:noFill/>
          <a:ln w="12700" cap="rnd">
            <a:solidFill>
              <a:srgbClr val="FF7C80"/>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20000"/>
              </a:lnSpc>
              <a:spcBef>
                <a:spcPts val="0"/>
              </a:spcBef>
              <a:spcAft>
                <a:spcPts val="700"/>
              </a:spcAft>
              <a:buClr>
                <a:srgbClr val="103185"/>
              </a:buClr>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42" name="角丸四角形 41">
            <a:extLst>
              <a:ext uri="{FF2B5EF4-FFF2-40B4-BE49-F238E27FC236}">
                <a16:creationId xmlns:a16="http://schemas.microsoft.com/office/drawing/2014/main" id="{8569347B-8A4C-9646-89AB-DDDCB8E6B339}"/>
              </a:ext>
            </a:extLst>
          </p:cNvPr>
          <p:cNvSpPr/>
          <p:nvPr/>
        </p:nvSpPr>
        <p:spPr>
          <a:xfrm>
            <a:off x="651209" y="1029470"/>
            <a:ext cx="3581400" cy="394874"/>
          </a:xfrm>
          <a:prstGeom prst="roundRect">
            <a:avLst>
              <a:gd name="adj" fmla="val 0"/>
            </a:avLst>
          </a:prstGeom>
          <a:solidFill>
            <a:srgbClr val="DB4D6D"/>
          </a:solidFill>
          <a:ln w="76200">
            <a:solidFill>
              <a:schemeClr val="bg1"/>
            </a:solidFill>
          </a:ln>
        </p:spPr>
        <p:txBody>
          <a:bodyPr anchor="ctr"/>
          <a:lstStyle/>
          <a:p>
            <a:pPr marL="0" marR="0" lvl="0" indent="0" algn="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Noto Sans CJK JP DemiLight" charset="-128"/>
              </a:rPr>
              <a:t>労働基準監督署による要請（新規）</a:t>
            </a:r>
            <a:endParaRPr kumimoji="0" lang="ja-JP" altLang="en-US" sz="1400" b="1" i="0" u="none" strike="noStrike" kern="1200" cap="none" spc="239"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Noto Sans CJK JP DemiLight" charset="-128"/>
            </a:endParaRPr>
          </a:p>
        </p:txBody>
      </p:sp>
      <p:sp>
        <p:nvSpPr>
          <p:cNvPr id="43" name="正方形/長方形 42"/>
          <p:cNvSpPr/>
          <p:nvPr/>
        </p:nvSpPr>
        <p:spPr>
          <a:xfrm>
            <a:off x="793734" y="1408044"/>
            <a:ext cx="8242329" cy="1372683"/>
          </a:xfrm>
          <a:prstGeom prst="rect">
            <a:avLst/>
          </a:prstGeom>
        </p:spPr>
        <p:txBody>
          <a:bodyPr wrap="square">
            <a:spAutoFit/>
          </a:bodyPr>
          <a:lstStyle/>
          <a:p>
            <a:pPr marL="180000" marR="0" lvl="0" indent="-360000" algn="l" defTabSz="914400" rtl="0" eaLnBrk="1" fontAlgn="auto" latinLnBrk="0" hangingPunct="1">
              <a:lnSpc>
                <a:spcPct val="13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400" b="1" i="0" u="sng"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荷主企業に対し、労働基準監督署から配慮を要請</a:t>
            </a:r>
            <a:endParaRPr kumimoji="1" lang="en-US" altLang="ja-JP" sz="1400" b="1" i="0" u="sng"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endParaRPr>
          </a:p>
          <a:p>
            <a:pPr marL="180000" marR="0" lvl="0" indent="-36000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（要請の内容）長時間の恒常的な荷待ち時間を発生させないよう努めること。</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80000" marR="0" lvl="0" indent="-36000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運送業務の発注担当者に改善基準告示を周知すること。</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80000" marR="0" lvl="0" indent="-360000" algn="l" defTabSz="914400" rtl="0" eaLnBrk="1" fontAlgn="auto" latinLnBrk="0" hangingPunct="1">
              <a:lnSpc>
                <a:spcPct val="13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180000" marR="0" lvl="0" indent="-36000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対象企業選定にあたり、</a:t>
            </a:r>
            <a:r>
              <a:rPr kumimoji="1" lang="ja-JP" altLang="en-US" sz="1400" b="1" i="0" u="sng"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省内</a:t>
            </a:r>
            <a:r>
              <a:rPr kumimoji="1" lang="en-US" altLang="ja-JP" sz="1400" b="1" i="0" u="sng"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HP</a:t>
            </a:r>
            <a:r>
              <a:rPr kumimoji="1" lang="ja-JP" altLang="en-US" sz="1400" b="1" i="0" u="sng"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や立入調査時に収集した情報</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を活用 ⇒ </a:t>
            </a:r>
            <a:r>
              <a:rPr kumimoji="1" lang="ja-JP" altLang="en-US" sz="1400" b="1" i="0" u="sng"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国土交通省にも情報提供</a:t>
            </a:r>
            <a:endParaRPr kumimoji="1" lang="en-US" altLang="ja-JP" sz="1400" b="1" i="0" u="sng" strike="noStrike" kern="1200" cap="none" spc="0" normalizeH="0" baseline="0" noProof="0" dirty="0">
              <a:ln>
                <a:noFill/>
              </a:ln>
              <a:solidFill>
                <a:srgbClr val="DB4D6D"/>
              </a:solidFill>
              <a:effectLst/>
              <a:uLnTx/>
              <a:uFillTx/>
              <a:latin typeface="メイリオ" panose="020B0604030504040204" pitchFamily="50" charset="-128"/>
              <a:ea typeface="メイリオ" panose="020B0604030504040204" pitchFamily="50" charset="-128"/>
              <a:cs typeface="+mn-cs"/>
            </a:endParaRPr>
          </a:p>
        </p:txBody>
      </p:sp>
      <p:sp>
        <p:nvSpPr>
          <p:cNvPr id="55" name="角丸四角形 54">
            <a:extLst>
              <a:ext uri="{FF2B5EF4-FFF2-40B4-BE49-F238E27FC236}">
                <a16:creationId xmlns:a16="http://schemas.microsoft.com/office/drawing/2014/main" id="{29AC758E-DCB6-8049-B5CE-9E817D189555}"/>
              </a:ext>
            </a:extLst>
          </p:cNvPr>
          <p:cNvSpPr/>
          <p:nvPr/>
        </p:nvSpPr>
        <p:spPr>
          <a:xfrm>
            <a:off x="863570" y="3867232"/>
            <a:ext cx="972000" cy="216000"/>
          </a:xfrm>
          <a:prstGeom prst="roundRect">
            <a:avLst>
              <a:gd name="adj" fmla="val 17286"/>
            </a:avLst>
          </a:prstGeom>
          <a:solidFill>
            <a:srgbClr val="8A8A8A"/>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100" b="1" i="0" u="none" strike="noStrike" kern="0" cap="none" spc="239"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運送業者</a:t>
            </a:r>
          </a:p>
        </p:txBody>
      </p:sp>
      <p:cxnSp>
        <p:nvCxnSpPr>
          <p:cNvPr id="32" name="直線矢印コネクタ 31">
            <a:extLst>
              <a:ext uri="{FF2B5EF4-FFF2-40B4-BE49-F238E27FC236}">
                <a16:creationId xmlns:a16="http://schemas.microsoft.com/office/drawing/2014/main" id="{FA9D6986-C8B6-1345-901F-629C35FB67E8}"/>
              </a:ext>
            </a:extLst>
          </p:cNvPr>
          <p:cNvCxnSpPr>
            <a:cxnSpLocks/>
          </p:cNvCxnSpPr>
          <p:nvPr/>
        </p:nvCxnSpPr>
        <p:spPr>
          <a:xfrm flipH="1" flipV="1">
            <a:off x="5993500" y="6090784"/>
            <a:ext cx="2493646" cy="2232"/>
          </a:xfrm>
          <a:prstGeom prst="straightConnector1">
            <a:avLst/>
          </a:prstGeom>
          <a:noFill/>
          <a:ln w="57150" cap="rnd" cmpd="sng" algn="ctr">
            <a:solidFill>
              <a:schemeClr val="accent1"/>
            </a:solidFill>
            <a:prstDash val="solid"/>
            <a:round/>
            <a:headEnd type="none"/>
            <a:tailEnd type="arrow"/>
          </a:ln>
          <a:effectLst/>
        </p:spPr>
      </p:cxnSp>
      <p:sp>
        <p:nvSpPr>
          <p:cNvPr id="34" name="テキスト ボックス 33"/>
          <p:cNvSpPr txBox="1"/>
          <p:nvPr/>
        </p:nvSpPr>
        <p:spPr>
          <a:xfrm>
            <a:off x="2704357" y="5656602"/>
            <a:ext cx="2307441"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荷主への要請（新規）</a:t>
            </a:r>
            <a:endParaRPr kumimoji="1" lang="ja-JP" altLang="en-US" sz="1400" b="1" i="0" u="none" strike="noStrike" kern="1200" cap="none" spc="0" normalizeH="0" baseline="0" noProof="0" dirty="0">
              <a:ln>
                <a:noFill/>
              </a:ln>
              <a:solidFill>
                <a:srgbClr val="DB4D6D"/>
              </a:solidFill>
              <a:effectLst/>
              <a:uLnTx/>
              <a:uFillTx/>
              <a:latin typeface="メイリオ" panose="020B0604030504040204" pitchFamily="50" charset="-128"/>
              <a:ea typeface="メイリオ" panose="020B0604030504040204" pitchFamily="50" charset="-128"/>
              <a:cs typeface="+mn-cs"/>
            </a:endParaRPr>
          </a:p>
        </p:txBody>
      </p:sp>
      <p:sp>
        <p:nvSpPr>
          <p:cNvPr id="44" name="テキスト ボックス 43"/>
          <p:cNvSpPr txBox="1"/>
          <p:nvPr/>
        </p:nvSpPr>
        <p:spPr>
          <a:xfrm>
            <a:off x="4442852" y="3856733"/>
            <a:ext cx="2307441"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情報提供（拡充）</a:t>
            </a:r>
            <a:endParaRPr kumimoji="1" lang="ja-JP" altLang="en-US" sz="1400" b="1" i="0" u="none" strike="noStrike" kern="1200" cap="none" spc="0" normalizeH="0" baseline="0" noProof="0" dirty="0">
              <a:ln>
                <a:noFill/>
              </a:ln>
              <a:solidFill>
                <a:srgbClr val="DB4D6D"/>
              </a:solidFill>
              <a:effectLst/>
              <a:uLnTx/>
              <a:uFillTx/>
              <a:latin typeface="メイリオ" panose="020B0604030504040204" pitchFamily="50" charset="-128"/>
              <a:ea typeface="メイリオ" panose="020B0604030504040204" pitchFamily="50" charset="-128"/>
              <a:cs typeface="+mn-cs"/>
            </a:endParaRPr>
          </a:p>
        </p:txBody>
      </p:sp>
      <p:sp>
        <p:nvSpPr>
          <p:cNvPr id="33" name="正方形/長方形 32">
            <a:extLst>
              <a:ext uri="{FF2B5EF4-FFF2-40B4-BE49-F238E27FC236}">
                <a16:creationId xmlns:a16="http://schemas.microsoft.com/office/drawing/2014/main" id="{17BEF527-CA96-414D-8E31-C6C53CB9C8CE}"/>
              </a:ext>
            </a:extLst>
          </p:cNvPr>
          <p:cNvSpPr/>
          <p:nvPr/>
        </p:nvSpPr>
        <p:spPr>
          <a:xfrm>
            <a:off x="7563751" y="3194773"/>
            <a:ext cx="1196671" cy="1799873"/>
          </a:xfrm>
          <a:prstGeom prst="rect">
            <a:avLst/>
          </a:prstGeom>
          <a:solidFill>
            <a:srgbClr val="D9FFFF"/>
          </a:solidFill>
          <a:ln w="6350" cap="rnd" cmpd="sng" algn="ctr">
            <a:solidFill>
              <a:schemeClr val="accent1"/>
            </a:solidFill>
            <a:prstDash val="solid"/>
            <a:bevel/>
          </a:ln>
          <a:effectLst/>
        </p:spPr>
        <p:txBody>
          <a:bodyPr lIns="288000" tIns="180000" rIns="144000" bIns="180000" rtlCol="0" anchor="t"/>
          <a:lstStyle/>
          <a:p>
            <a:pPr marL="0" marR="0" lvl="0" indent="0" algn="l" defTabSz="914400" rtl="0" eaLnBrk="1" fontAlgn="auto" latinLnBrk="0" hangingPunct="1">
              <a:lnSpc>
                <a:spcPct val="120000"/>
              </a:lnSpc>
              <a:spcBef>
                <a:spcPts val="0"/>
              </a:spcBef>
              <a:spcAft>
                <a:spcPts val="700"/>
              </a:spcAft>
              <a:buClr>
                <a:srgbClr val="103185"/>
              </a:buClr>
              <a:buSzTx/>
              <a:buFontTx/>
              <a:buNone/>
              <a:tabLst/>
              <a:defRPr/>
            </a:pPr>
            <a:endParaRPr kumimoji="1" lang="ja-JP" altLang="en-US" sz="12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cxnSp>
        <p:nvCxnSpPr>
          <p:cNvPr id="52" name="直線矢印コネクタ 51">
            <a:extLst>
              <a:ext uri="{FF2B5EF4-FFF2-40B4-BE49-F238E27FC236}">
                <a16:creationId xmlns:a16="http://schemas.microsoft.com/office/drawing/2014/main" id="{FA9D6986-C8B6-1345-901F-629C35FB67E8}"/>
              </a:ext>
            </a:extLst>
          </p:cNvPr>
          <p:cNvCxnSpPr>
            <a:cxnSpLocks/>
          </p:cNvCxnSpPr>
          <p:nvPr/>
        </p:nvCxnSpPr>
        <p:spPr>
          <a:xfrm>
            <a:off x="1888587" y="4201346"/>
            <a:ext cx="360988" cy="240338"/>
          </a:xfrm>
          <a:prstGeom prst="straightConnector1">
            <a:avLst/>
          </a:prstGeom>
          <a:noFill/>
          <a:ln w="57150" cap="rnd" cmpd="sng" algn="ctr">
            <a:solidFill>
              <a:srgbClr val="DB4D6D"/>
            </a:solidFill>
            <a:prstDash val="solid"/>
            <a:round/>
            <a:headEnd type="none"/>
            <a:tailEnd type="arrow"/>
          </a:ln>
          <a:effectLst/>
        </p:spPr>
      </p:cxnSp>
      <p:cxnSp>
        <p:nvCxnSpPr>
          <p:cNvPr id="56" name="直線矢印コネクタ 55">
            <a:extLst>
              <a:ext uri="{FF2B5EF4-FFF2-40B4-BE49-F238E27FC236}">
                <a16:creationId xmlns:a16="http://schemas.microsoft.com/office/drawing/2014/main" id="{FA9D6986-C8B6-1345-901F-629C35FB67E8}"/>
              </a:ext>
            </a:extLst>
          </p:cNvPr>
          <p:cNvCxnSpPr>
            <a:cxnSpLocks/>
          </p:cNvCxnSpPr>
          <p:nvPr/>
        </p:nvCxnSpPr>
        <p:spPr>
          <a:xfrm flipH="1">
            <a:off x="4135996" y="3365211"/>
            <a:ext cx="613712" cy="331548"/>
          </a:xfrm>
          <a:prstGeom prst="straightConnector1">
            <a:avLst/>
          </a:prstGeom>
          <a:noFill/>
          <a:ln w="57150" cap="rnd" cmpd="sng" algn="ctr">
            <a:solidFill>
              <a:srgbClr val="DB4D6D"/>
            </a:solidFill>
            <a:prstDash val="solid"/>
            <a:round/>
            <a:headEnd type="none"/>
            <a:tailEnd type="arrow"/>
          </a:ln>
          <a:effectLst/>
        </p:spPr>
      </p:cxnSp>
      <p:cxnSp>
        <p:nvCxnSpPr>
          <p:cNvPr id="59" name="直線コネクタ 58"/>
          <p:cNvCxnSpPr/>
          <p:nvPr/>
        </p:nvCxnSpPr>
        <p:spPr>
          <a:xfrm>
            <a:off x="8470296" y="4989536"/>
            <a:ext cx="6877" cy="109784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FA9D6986-C8B6-1345-901F-629C35FB67E8}"/>
              </a:ext>
            </a:extLst>
          </p:cNvPr>
          <p:cNvCxnSpPr>
            <a:cxnSpLocks/>
          </p:cNvCxnSpPr>
          <p:nvPr/>
        </p:nvCxnSpPr>
        <p:spPr>
          <a:xfrm flipV="1">
            <a:off x="2790390" y="6087378"/>
            <a:ext cx="1959318" cy="5110"/>
          </a:xfrm>
          <a:prstGeom prst="straightConnector1">
            <a:avLst/>
          </a:prstGeom>
          <a:noFill/>
          <a:ln w="57150" cap="rnd" cmpd="sng" algn="ctr">
            <a:solidFill>
              <a:srgbClr val="DB4D6D"/>
            </a:solidFill>
            <a:prstDash val="solid"/>
            <a:round/>
            <a:headEnd type="none"/>
            <a:tailEnd type="arrow"/>
          </a:ln>
          <a:effectLst/>
        </p:spPr>
      </p:cxnSp>
      <p:cxnSp>
        <p:nvCxnSpPr>
          <p:cNvPr id="45" name="直線コネクタ 44"/>
          <p:cNvCxnSpPr/>
          <p:nvPr/>
        </p:nvCxnSpPr>
        <p:spPr>
          <a:xfrm flipH="1">
            <a:off x="2771946" y="4994646"/>
            <a:ext cx="3709" cy="1092732"/>
          </a:xfrm>
          <a:prstGeom prst="line">
            <a:avLst/>
          </a:prstGeom>
          <a:ln w="57150">
            <a:solidFill>
              <a:srgbClr val="DB4D6D"/>
            </a:solidFill>
          </a:ln>
        </p:spPr>
        <p:style>
          <a:lnRef idx="1">
            <a:schemeClr val="accent1"/>
          </a:lnRef>
          <a:fillRef idx="0">
            <a:schemeClr val="accent1"/>
          </a:fillRef>
          <a:effectRef idx="0">
            <a:schemeClr val="accent1"/>
          </a:effectRef>
          <a:fontRef idx="minor">
            <a:schemeClr val="tx1"/>
          </a:fontRef>
        </p:style>
      </p:cxnSp>
      <p:sp>
        <p:nvSpPr>
          <p:cNvPr id="50" name="角丸四角形 49">
            <a:extLst>
              <a:ext uri="{FF2B5EF4-FFF2-40B4-BE49-F238E27FC236}">
                <a16:creationId xmlns:a16="http://schemas.microsoft.com/office/drawing/2014/main" id="{29AC758E-DCB6-8049-B5CE-9E817D189555}"/>
              </a:ext>
            </a:extLst>
          </p:cNvPr>
          <p:cNvSpPr/>
          <p:nvPr/>
        </p:nvSpPr>
        <p:spPr>
          <a:xfrm>
            <a:off x="4893448" y="6435916"/>
            <a:ext cx="972000" cy="216000"/>
          </a:xfrm>
          <a:prstGeom prst="roundRect">
            <a:avLst>
              <a:gd name="adj" fmla="val 17286"/>
            </a:avLst>
          </a:prstGeom>
          <a:solidFill>
            <a:srgbClr val="8A8A8A"/>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100" b="1" i="0" u="none" strike="noStrike" kern="0" cap="none" spc="239"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着荷主</a:t>
            </a:r>
          </a:p>
        </p:txBody>
      </p:sp>
      <p:sp>
        <p:nvSpPr>
          <p:cNvPr id="40" name="テキスト ボックス 39"/>
          <p:cNvSpPr txBox="1"/>
          <p:nvPr/>
        </p:nvSpPr>
        <p:spPr>
          <a:xfrm>
            <a:off x="7685032" y="3175159"/>
            <a:ext cx="954107" cy="313932"/>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Segoe UI"/>
                <a:ea typeface="メイリオ"/>
                <a:cs typeface="+mn-cs"/>
              </a:rPr>
              <a:t>国土交通省</a:t>
            </a:r>
          </a:p>
        </p:txBody>
      </p:sp>
      <p:sp>
        <p:nvSpPr>
          <p:cNvPr id="58" name="テキスト ボックス 57"/>
          <p:cNvSpPr txBox="1"/>
          <p:nvPr/>
        </p:nvSpPr>
        <p:spPr>
          <a:xfrm>
            <a:off x="5681790" y="5656602"/>
            <a:ext cx="2972914"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5CAF"/>
                </a:solidFill>
                <a:effectLst/>
                <a:uLnTx/>
                <a:uFillTx/>
                <a:latin typeface="メイリオ" panose="020B0604030504040204" pitchFamily="50" charset="-128"/>
                <a:ea typeface="メイリオ" panose="020B0604030504040204" pitchFamily="50" charset="-128"/>
                <a:cs typeface="+mn-cs"/>
              </a:rPr>
              <a:t>法に基づく「働きかけ」等</a:t>
            </a:r>
            <a:endParaRPr kumimoji="1" lang="ja-JP" altLang="en-US" sz="1400" b="1"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endParaRPr>
          </a:p>
        </p:txBody>
      </p:sp>
      <p:cxnSp>
        <p:nvCxnSpPr>
          <p:cNvPr id="69" name="カギ線コネクタ 68">
            <a:extLst>
              <a:ext uri="{FF2B5EF4-FFF2-40B4-BE49-F238E27FC236}">
                <a16:creationId xmlns:a16="http://schemas.microsoft.com/office/drawing/2014/main" id="{36DF4773-3622-0B4E-B15D-9129909A1188}"/>
              </a:ext>
            </a:extLst>
          </p:cNvPr>
          <p:cNvCxnSpPr>
            <a:cxnSpLocks/>
          </p:cNvCxnSpPr>
          <p:nvPr/>
        </p:nvCxnSpPr>
        <p:spPr>
          <a:xfrm>
            <a:off x="3935947" y="4241487"/>
            <a:ext cx="4541226" cy="1150730"/>
          </a:xfrm>
          <a:prstGeom prst="bentConnector3">
            <a:avLst/>
          </a:prstGeom>
          <a:noFill/>
          <a:ln w="57150" cap="rnd" cmpd="sng" algn="ctr">
            <a:solidFill>
              <a:schemeClr val="accent2"/>
            </a:solidFill>
            <a:prstDash val="solid"/>
            <a:round/>
            <a:headEnd type="none"/>
            <a:tailEnd type="arrow"/>
          </a:ln>
          <a:effectLst/>
        </p:spPr>
      </p:cxnSp>
      <p:sp>
        <p:nvSpPr>
          <p:cNvPr id="71" name="テキスト ボックス 70"/>
          <p:cNvSpPr txBox="1"/>
          <p:nvPr/>
        </p:nvSpPr>
        <p:spPr>
          <a:xfrm>
            <a:off x="4339331" y="4330796"/>
            <a:ext cx="2307441"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働きかけに活用</a:t>
            </a:r>
            <a:endParaRPr kumimoji="1" lang="ja-JP" altLang="en-US" sz="1100" b="1" i="0" u="none" strike="noStrike" kern="1200" cap="none" spc="0" normalizeH="0" baseline="0" noProof="0" dirty="0">
              <a:ln>
                <a:noFill/>
              </a:ln>
              <a:solidFill>
                <a:srgbClr val="DB4D6D"/>
              </a:solidFill>
              <a:effectLst/>
              <a:uLnTx/>
              <a:uFillTx/>
              <a:latin typeface="メイリオ" panose="020B0604030504040204" pitchFamily="50" charset="-128"/>
              <a:ea typeface="メイリオ" panose="020B0604030504040204" pitchFamily="50" charset="-128"/>
              <a:cs typeface="+mn-cs"/>
            </a:endParaRPr>
          </a:p>
        </p:txBody>
      </p:sp>
      <p:pic>
        <p:nvPicPr>
          <p:cNvPr id="51" name="図 50"/>
          <p:cNvPicPr>
            <a:picLocks noChangeAspect="1"/>
          </p:cNvPicPr>
          <p:nvPr/>
        </p:nvPicPr>
        <p:blipFill rotWithShape="1">
          <a:blip r:embed="rId4" cstate="print">
            <a:duotone>
              <a:srgbClr val="969696">
                <a:shade val="45000"/>
                <a:satMod val="135000"/>
              </a:srgbClr>
              <a:prstClr val="white"/>
            </a:duotone>
            <a:extLst>
              <a:ext uri="{28A0092B-C50C-407E-A947-70E740481C1C}">
                <a14:useLocalDpi xmlns:a14="http://schemas.microsoft.com/office/drawing/2010/main" val="0"/>
              </a:ext>
            </a:extLst>
          </a:blip>
          <a:srcRect b="23750"/>
          <a:stretch/>
        </p:blipFill>
        <p:spPr>
          <a:xfrm>
            <a:off x="4810830" y="5210808"/>
            <a:ext cx="1107513" cy="912596"/>
          </a:xfrm>
          <a:prstGeom prst="rect">
            <a:avLst/>
          </a:prstGeom>
        </p:spPr>
      </p:pic>
      <p:sp>
        <p:nvSpPr>
          <p:cNvPr id="46" name="スライド番号プレースホルダー 2"/>
          <p:cNvSpPr txBox="1">
            <a:spLocks/>
          </p:cNvSpPr>
          <p:nvPr/>
        </p:nvSpPr>
        <p:spPr>
          <a:xfrm>
            <a:off x="9046887" y="6554912"/>
            <a:ext cx="630513" cy="259667"/>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110" b="0" i="0" u="none" strike="noStrike" kern="1200" cap="none" spc="0" normalizeH="0" baseline="0" noProof="0" dirty="0" smtClean="0">
                <a:ln>
                  <a:noFill/>
                </a:ln>
                <a:solidFill>
                  <a:srgbClr val="000000"/>
                </a:solidFill>
                <a:effectLst/>
                <a:uLnTx/>
                <a:uFillTx/>
                <a:latin typeface="Arial" panose="020B0604020202020204" pitchFamily="34" charset="0"/>
                <a:ea typeface="メイリオ"/>
                <a:cs typeface="Arial" panose="020B0604020202020204" pitchFamily="34" charset="0"/>
              </a:rPr>
              <a:t>29</a:t>
            </a:r>
            <a:endParaRPr kumimoji="0" lang="en-US" sz="111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1240735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
            <a:extLst>
              <a:ext uri="{FF2B5EF4-FFF2-40B4-BE49-F238E27FC236}">
                <a16:creationId xmlns:a16="http://schemas.microsoft.com/office/drawing/2014/main" id="{3A686135-B4F9-124E-B35A-74C88AA19B4C}"/>
              </a:ext>
            </a:extLst>
          </p:cNvPr>
          <p:cNvSpPr txBox="1">
            <a:spLocks/>
          </p:cNvSpPr>
          <p:nvPr/>
        </p:nvSpPr>
        <p:spPr>
          <a:xfrm>
            <a:off x="2632855" y="2209800"/>
            <a:ext cx="3972370" cy="2385268"/>
          </a:xfrm>
          <a:prstGeom prst="rect">
            <a:avLst/>
          </a:prstGeom>
        </p:spPr>
        <p:txBody>
          <a:bodyPr vert="horz" wrap="none" lIns="91440" tIns="45720" rIns="91440" bIns="45720" rtlCol="0" anchor="ctr">
            <a:sp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t>１．改善</a:t>
            </a:r>
            <a:r>
              <a:rPr lang="ja-JP" altLang="en-US" dirty="0"/>
              <a:t>基</a:t>
            </a:r>
            <a:r>
              <a:rPr lang="ja-JP" altLang="en-US" dirty="0" smtClean="0"/>
              <a:t>準</a:t>
            </a:r>
            <a:r>
              <a:rPr lang="ja-JP" altLang="en-US" dirty="0"/>
              <a:t>告示</a:t>
            </a:r>
            <a:r>
              <a:rPr lang="ja-JP" altLang="en-US" dirty="0" smtClean="0"/>
              <a:t>について</a:t>
            </a:r>
          </a:p>
          <a:p>
            <a:pPr marL="0" indent="0">
              <a:buFont typeface="Arial" panose="020B0604020202020204" pitchFamily="34" charset="0"/>
              <a:buNone/>
            </a:pPr>
            <a:r>
              <a:rPr lang="ja-JP" altLang="en-US" dirty="0" smtClean="0">
                <a:solidFill>
                  <a:schemeClr val="bg1">
                    <a:lumMod val="65000"/>
                  </a:schemeClr>
                </a:solidFill>
              </a:rPr>
              <a:t>２．改正の背景について</a:t>
            </a:r>
            <a:endParaRPr lang="ja-JP" altLang="en-US" dirty="0">
              <a:solidFill>
                <a:schemeClr val="bg1">
                  <a:lumMod val="65000"/>
                </a:schemeClr>
              </a:solidFill>
            </a:endParaRPr>
          </a:p>
          <a:p>
            <a:pPr marL="0" indent="0">
              <a:buNone/>
            </a:pPr>
            <a:r>
              <a:rPr lang="ja-JP" altLang="en-US" dirty="0" smtClean="0">
                <a:solidFill>
                  <a:schemeClr val="bg1">
                    <a:lumMod val="65000"/>
                  </a:schemeClr>
                </a:solidFill>
              </a:rPr>
              <a:t>３．改正の検討状況について</a:t>
            </a:r>
            <a:endParaRPr lang="ja-JP" altLang="en-US" dirty="0">
              <a:solidFill>
                <a:schemeClr val="bg1">
                  <a:lumMod val="65000"/>
                </a:schemeClr>
              </a:solidFill>
            </a:endParaRPr>
          </a:p>
          <a:p>
            <a:pPr marL="0" indent="0">
              <a:buFont typeface="Arial" panose="020B0604020202020204" pitchFamily="34" charset="0"/>
              <a:buNone/>
            </a:pPr>
            <a:r>
              <a:rPr lang="ja-JP" altLang="en-US" dirty="0">
                <a:solidFill>
                  <a:schemeClr val="bg1">
                    <a:lumMod val="65000"/>
                  </a:schemeClr>
                </a:solidFill>
              </a:rPr>
              <a:t>４</a:t>
            </a:r>
            <a:r>
              <a:rPr lang="ja-JP" altLang="en-US" dirty="0" smtClean="0">
                <a:solidFill>
                  <a:schemeClr val="bg1">
                    <a:lumMod val="65000"/>
                  </a:schemeClr>
                </a:solidFill>
              </a:rPr>
              <a:t>．改正の内容について</a:t>
            </a:r>
            <a:endParaRPr lang="ja-JP" altLang="en-US" dirty="0">
              <a:solidFill>
                <a:schemeClr val="bg1">
                  <a:lumMod val="65000"/>
                </a:schemeClr>
              </a:solidFill>
            </a:endParaRPr>
          </a:p>
        </p:txBody>
      </p:sp>
    </p:spTree>
    <p:extLst>
      <p:ext uri="{BB962C8B-B14F-4D97-AF65-F5344CB8AC3E}">
        <p14:creationId xmlns:p14="http://schemas.microsoft.com/office/powerpoint/2010/main" val="387891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70469" y="2667000"/>
            <a:ext cx="4679554" cy="715089"/>
          </a:xfrm>
          <a:prstGeom prst="roundRect">
            <a:avLst/>
          </a:prstGeom>
          <a:ln w="9525"/>
        </p:spPr>
        <p:style>
          <a:lnRef idx="2">
            <a:schemeClr val="dk1"/>
          </a:lnRef>
          <a:fillRef idx="1">
            <a:schemeClr val="lt1"/>
          </a:fillRef>
          <a:effectRef idx="0">
            <a:schemeClr val="dk1"/>
          </a:effectRef>
          <a:fontRef idx="minor">
            <a:schemeClr val="dk1"/>
          </a:fontRef>
        </p:style>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・長時間労働、交通事故の増加</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・路面運送における労働時間及び休息期間に関するＩＬＯ条約</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a:t>
            </a:r>
            <a:endPar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採択</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（昭和</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54</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p>
        </p:txBody>
      </p:sp>
      <p:sp>
        <p:nvSpPr>
          <p:cNvPr id="14" name="正方形/長方形 13"/>
          <p:cNvSpPr/>
          <p:nvPr/>
        </p:nvSpPr>
        <p:spPr>
          <a:xfrm>
            <a:off x="113968" y="3483526"/>
            <a:ext cx="4992555" cy="261704"/>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拘束時間、休息期間等の基準を定めた局長通達の策定（昭和</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54</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p>
        </p:txBody>
      </p:sp>
      <p:sp>
        <p:nvSpPr>
          <p:cNvPr id="15" name="右矢印 14"/>
          <p:cNvSpPr/>
          <p:nvPr/>
        </p:nvSpPr>
        <p:spPr>
          <a:xfrm>
            <a:off x="5225422" y="2659586"/>
            <a:ext cx="584729" cy="686631"/>
          </a:xfrm>
          <a:prstGeom prst="rightArrow">
            <a:avLst/>
          </a:prstGeom>
          <a:solidFill>
            <a:schemeClr val="accent5">
              <a:lumMod val="7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 name="正方形/長方形 15"/>
          <p:cNvSpPr/>
          <p:nvPr/>
        </p:nvSpPr>
        <p:spPr>
          <a:xfrm>
            <a:off x="6085550" y="2600411"/>
            <a:ext cx="3510095" cy="297914"/>
          </a:xfrm>
          <a:prstGeom prst="rect">
            <a:avLst/>
          </a:prstGeom>
          <a:ln w="19050"/>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中央労働基準審議会での関係労使の議論</a:t>
            </a:r>
          </a:p>
        </p:txBody>
      </p:sp>
      <p:sp>
        <p:nvSpPr>
          <p:cNvPr id="2069" name="テキスト ボックス 23"/>
          <p:cNvSpPr txBox="1">
            <a:spLocks noChangeArrowheads="1"/>
          </p:cNvSpPr>
          <p:nvPr/>
        </p:nvSpPr>
        <p:spPr bwMode="auto">
          <a:xfrm>
            <a:off x="2567513" y="3733800"/>
            <a:ext cx="740610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制定以降、法定労働時間が段階的に短縮し、週</a:t>
            </a:r>
            <a:r>
              <a:rPr kumimoji="1" lang="en-US" altLang="ja-JP"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40</a:t>
            </a:r>
            <a:r>
              <a:rPr kumimoji="1"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時間制へ移行するに伴い、内容の見直しが行われ現在に至っている。</a:t>
            </a:r>
          </a:p>
        </p:txBody>
      </p:sp>
      <p:sp>
        <p:nvSpPr>
          <p:cNvPr id="26" name="正方形/長方形 25"/>
          <p:cNvSpPr/>
          <p:nvPr/>
        </p:nvSpPr>
        <p:spPr>
          <a:xfrm>
            <a:off x="6085550" y="2932541"/>
            <a:ext cx="3510094" cy="561265"/>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通達を大臣告示とすることで労使が合意し、</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「改善基準告示」を策定（平成元年）</a:t>
            </a:r>
          </a:p>
        </p:txBody>
      </p:sp>
      <p:sp>
        <p:nvSpPr>
          <p:cNvPr id="29" name="正方形/長方形 28"/>
          <p:cNvSpPr/>
          <p:nvPr/>
        </p:nvSpPr>
        <p:spPr>
          <a:xfrm>
            <a:off x="39000" y="4146327"/>
            <a:ext cx="9828000" cy="1618392"/>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拘束時間</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始業から終業までの時間</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休憩</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時間含む</a:t>
            </a:r>
            <a:r>
              <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：（１か月</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）トラック</a:t>
            </a:r>
            <a:r>
              <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…293</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時間、バス</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４週平均１週</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65</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時間、タクシー</a:t>
            </a:r>
            <a:r>
              <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…299</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a:t>
            </a: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（１日</a:t>
            </a:r>
            <a:r>
              <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トラック</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・バス・タクシー</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原則１日</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13</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時間（最大</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16</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a:t>
            </a: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休息期間</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勤務と勤務の間の時間</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：原則として継続８時間</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以上</a:t>
            </a:r>
            <a:endPar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運転</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時間：トラック</a:t>
            </a:r>
            <a:r>
              <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２日</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平均１日</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９時間 </a:t>
            </a:r>
            <a:r>
              <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２週間</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平均１週</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44</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時間、バス</a:t>
            </a:r>
            <a:r>
              <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２日</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平均１日</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９時間 </a:t>
            </a:r>
            <a:r>
              <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４週間平均１週</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40</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時間</a:t>
            </a: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連続運転時間：トラック・バス</a:t>
            </a:r>
            <a:r>
              <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４時間以内</a:t>
            </a:r>
            <a:endParaRPr kumimoji="0" lang="en-US" altLang="ja-JP"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r"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その他、分割</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休息期間</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、２人</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乗務、隔日勤務、フェリー</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乗船の</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場合の特例</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有り。</a:t>
            </a:r>
            <a:endPar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8" name="正方形/長方形 37"/>
          <p:cNvSpPr/>
          <p:nvPr/>
        </p:nvSpPr>
        <p:spPr>
          <a:xfrm>
            <a:off x="113968" y="2279140"/>
            <a:ext cx="4992555" cy="261704"/>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労働時間等の改善を定めた局長通達の策定（昭和</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42</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p>
        </p:txBody>
      </p:sp>
      <p:sp>
        <p:nvSpPr>
          <p:cNvPr id="39" name="下矢印 38"/>
          <p:cNvSpPr/>
          <p:nvPr/>
        </p:nvSpPr>
        <p:spPr>
          <a:xfrm>
            <a:off x="2368617" y="2514600"/>
            <a:ext cx="483258" cy="152399"/>
          </a:xfrm>
          <a:prstGeom prst="downArrow">
            <a:avLst/>
          </a:prstGeom>
          <a:solidFill>
            <a:schemeClr val="accent1">
              <a:lumMod val="50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 name="正方形/長方形 1"/>
          <p:cNvSpPr/>
          <p:nvPr/>
        </p:nvSpPr>
        <p:spPr>
          <a:xfrm>
            <a:off x="39000" y="2071972"/>
            <a:ext cx="9828000" cy="1886454"/>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3" name="グループ化 2"/>
          <p:cNvGrpSpPr/>
          <p:nvPr/>
        </p:nvGrpSpPr>
        <p:grpSpPr>
          <a:xfrm>
            <a:off x="256118" y="6064748"/>
            <a:ext cx="9393764" cy="717052"/>
            <a:chOff x="221869" y="6006551"/>
            <a:chExt cx="9393764" cy="717052"/>
          </a:xfrm>
        </p:grpSpPr>
        <p:sp>
          <p:nvSpPr>
            <p:cNvPr id="47" name="正方形/長方形 46"/>
            <p:cNvSpPr/>
            <p:nvPr/>
          </p:nvSpPr>
          <p:spPr>
            <a:xfrm>
              <a:off x="221869" y="6006551"/>
              <a:ext cx="1793743" cy="357325"/>
            </a:xfrm>
            <a:prstGeom prst="rect">
              <a:avLst/>
            </a:prstGeom>
            <a:solidFill>
              <a:srgbClr val="C1F7ED"/>
            </a:solidFill>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労働基準監督署</a:t>
              </a:r>
            </a:p>
          </p:txBody>
        </p:sp>
        <p:sp>
          <p:nvSpPr>
            <p:cNvPr id="48" name="正方形/長方形 47"/>
            <p:cNvSpPr/>
            <p:nvPr/>
          </p:nvSpPr>
          <p:spPr>
            <a:xfrm>
              <a:off x="221869" y="6366278"/>
              <a:ext cx="1793742" cy="357325"/>
            </a:xfrm>
            <a:prstGeom prst="rect">
              <a:avLst/>
            </a:prstGeom>
            <a:solidFill>
              <a:srgbClr val="C1F7ED"/>
            </a:solidFill>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国土交通省との連携</a:t>
              </a:r>
            </a:p>
          </p:txBody>
        </p:sp>
        <p:sp>
          <p:nvSpPr>
            <p:cNvPr id="50" name="正方形/長方形 49"/>
            <p:cNvSpPr/>
            <p:nvPr/>
          </p:nvSpPr>
          <p:spPr>
            <a:xfrm>
              <a:off x="2010714" y="6007205"/>
              <a:ext cx="7604919" cy="357325"/>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関係労使の自主的改善努力と労働基準監督官の臨検監督等による</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指導</a:t>
              </a: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（令和３年 自動車運転者を使用する事業場への監督指導･･･</a:t>
              </a:r>
              <a:r>
                <a:rPr kumimoji="0"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3,770</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件　改善基準告示違反率･･･</a:t>
              </a:r>
              <a:r>
                <a:rPr kumimoji="0"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53.3%</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1" name="正方形/長方形 50"/>
            <p:cNvSpPr/>
            <p:nvPr/>
          </p:nvSpPr>
          <p:spPr>
            <a:xfrm>
              <a:off x="2010714" y="6363876"/>
              <a:ext cx="7604919" cy="357325"/>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①　監督署と地方運輸機関との合同による監督・</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監査</a:t>
              </a: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②　それぞれの機関が把握した改善基準告示違反事案の</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相互通報</a:t>
              </a:r>
              <a:endPar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27" name="下矢印 26"/>
          <p:cNvSpPr/>
          <p:nvPr/>
        </p:nvSpPr>
        <p:spPr>
          <a:xfrm>
            <a:off x="2368617" y="3341068"/>
            <a:ext cx="483258" cy="156495"/>
          </a:xfrm>
          <a:prstGeom prst="downArrow">
            <a:avLst/>
          </a:prstGeom>
          <a:solidFill>
            <a:schemeClr val="accent1">
              <a:lumMod val="50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0" name="テキスト ボックス 29"/>
          <p:cNvSpPr txBox="1"/>
          <p:nvPr/>
        </p:nvSpPr>
        <p:spPr>
          <a:xfrm>
            <a:off x="6858000" y="3457011"/>
            <a:ext cx="2146132" cy="240066"/>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（中身を伴う改正：平成９年改正が最後）</a:t>
            </a:r>
          </a:p>
        </p:txBody>
      </p:sp>
      <p:sp>
        <p:nvSpPr>
          <p:cNvPr id="35" name="タイトル 1">
            <a:extLst>
              <a:ext uri="{FF2B5EF4-FFF2-40B4-BE49-F238E27FC236}">
                <a16:creationId xmlns:a16="http://schemas.microsoft.com/office/drawing/2014/main" id="{177C9A60-A5D5-6940-BD43-AAF93008732A}"/>
              </a:ext>
            </a:extLst>
          </p:cNvPr>
          <p:cNvSpPr txBox="1">
            <a:spLocks/>
          </p:cNvSpPr>
          <p:nvPr/>
        </p:nvSpPr>
        <p:spPr>
          <a:xfrm>
            <a:off x="25400" y="109181"/>
            <a:ext cx="9906000" cy="82799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j-cs"/>
              </a:rPr>
              <a:t>「自動車運転者の労働時間等の改善のための基準」（改善基準告示）について</a:t>
            </a:r>
          </a:p>
        </p:txBody>
      </p:sp>
      <p:sp>
        <p:nvSpPr>
          <p:cNvPr id="37" name="タイトル 1">
            <a:extLst>
              <a:ext uri="{FF2B5EF4-FFF2-40B4-BE49-F238E27FC236}">
                <a16:creationId xmlns:a16="http://schemas.microsoft.com/office/drawing/2014/main" id="{EF073841-9F5D-FD4A-830C-D251D9219013}"/>
              </a:ext>
            </a:extLst>
          </p:cNvPr>
          <p:cNvSpPr txBox="1">
            <a:spLocks/>
          </p:cNvSpPr>
          <p:nvPr/>
        </p:nvSpPr>
        <p:spPr>
          <a:xfrm>
            <a:off x="2951" y="-11289"/>
            <a:ext cx="9906000" cy="828000"/>
          </a:xfrm>
          <a:prstGeom prst="rect">
            <a:avLst/>
          </a:prstGeom>
          <a:solidFill>
            <a:srgbClr val="004292"/>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j-cs"/>
            </a:endParaRPr>
          </a:p>
        </p:txBody>
      </p:sp>
      <p:sp>
        <p:nvSpPr>
          <p:cNvPr id="36" name="テキスト ボックス 35"/>
          <p:cNvSpPr txBox="1"/>
          <p:nvPr/>
        </p:nvSpPr>
        <p:spPr>
          <a:xfrm>
            <a:off x="0" y="206704"/>
            <a:ext cx="9906000" cy="369332"/>
          </a:xfrm>
          <a:prstGeom prst="rect">
            <a:avLst/>
          </a:prstGeom>
          <a:noFill/>
        </p:spPr>
        <p:txBody>
          <a:bodyPr wrap="square" rtlCol="0" anchor="ctr">
            <a:spAutoFit/>
          </a:bodyPr>
          <a:lstStyle/>
          <a:p>
            <a:pPr marR="0" lvl="0" indent="0" algn="ctr" defTabSz="914400" fontAlgn="auto">
              <a:lnSpc>
                <a:spcPct val="90000"/>
              </a:lnSpc>
              <a:spcBef>
                <a:spcPct val="0"/>
              </a:spcBef>
              <a:spcAft>
                <a:spcPts val="0"/>
              </a:spcAft>
              <a:buClrTx/>
              <a:buSzTx/>
              <a:tabLst/>
              <a:defRPr/>
            </a:pPr>
            <a:r>
              <a:rPr kumimoji="1" lang="ja-JP" altLang="en-US" sz="2000" b="1" spc="272" dirty="0">
                <a:solidFill>
                  <a:schemeClr val="lt1"/>
                </a:solidFill>
                <a:latin typeface="ＭＳ ゴシック" panose="020B0609070205080204" pitchFamily="49" charset="-128"/>
                <a:ea typeface="ＭＳ ゴシック" panose="020B0609070205080204" pitchFamily="49" charset="-128"/>
              </a:rPr>
              <a:t>「自動車運転者の労働時間等の改善のための基準」（改善基準告示）</a:t>
            </a:r>
            <a:endParaRPr kumimoji="1" lang="en-US" altLang="ja-JP" sz="2000" b="1" spc="272" dirty="0">
              <a:solidFill>
                <a:schemeClr val="lt1"/>
              </a:solidFill>
              <a:latin typeface="ＭＳ ゴシック" panose="020B0609070205080204" pitchFamily="49" charset="-128"/>
              <a:ea typeface="ＭＳ ゴシック" panose="020B0609070205080204" pitchFamily="49" charset="-128"/>
            </a:endParaRPr>
          </a:p>
        </p:txBody>
      </p:sp>
      <p:sp>
        <p:nvSpPr>
          <p:cNvPr id="40" name="テキスト プレースホルダー 2">
            <a:extLst>
              <a:ext uri="{FF2B5EF4-FFF2-40B4-BE49-F238E27FC236}">
                <a16:creationId xmlns:a16="http://schemas.microsoft.com/office/drawing/2014/main" id="{4B519411-C5E6-E348-9D5F-3379CBF192CC}"/>
              </a:ext>
            </a:extLst>
          </p:cNvPr>
          <p:cNvSpPr txBox="1">
            <a:spLocks/>
          </p:cNvSpPr>
          <p:nvPr/>
        </p:nvSpPr>
        <p:spPr>
          <a:xfrm>
            <a:off x="0" y="794029"/>
            <a:ext cx="9906000" cy="1110126"/>
          </a:xfrm>
          <a:prstGeom prst="rect">
            <a:avLst/>
          </a:prstGeom>
          <a:solidFill>
            <a:srgbClr val="EEECE1"/>
          </a:solidFill>
        </p:spPr>
        <p:txBody>
          <a:bodyPr t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0" i="0" u="none" strike="noStrike" kern="900" cap="none" spc="6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　「自動車運転者の労働時間等の改善のための基準」（改善基準告示）は、トラックなどの自動車運転者について、労働時間等の労</a:t>
            </a:r>
            <a:endParaRPr kumimoji="1" lang="en-US" altLang="ja-JP" sz="1200" b="0" i="0" u="none" strike="noStrike" kern="900" cap="none" spc="6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en-US" altLang="ja-JP" sz="1200" b="0" i="0" u="none" strike="noStrike" kern="900" cap="none" spc="6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200" b="0" i="0" u="none" strike="noStrike" kern="900" cap="none" spc="6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働条件の向上を図るため、その業務の特性を踏まえ、すべての産業に適用される労働基準法では規制が難しい拘束時間（始業から</a:t>
            </a:r>
            <a:endParaRPr kumimoji="1" lang="en-US" altLang="ja-JP" sz="1200" b="0" i="0" u="none" strike="noStrike" kern="900" cap="none" spc="6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0" i="0" u="none" strike="noStrike" kern="900" cap="none" spc="6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終業までの時間（休憩時間を含む））、休息期間（勤務と勤務の間の自由な時間）、運転時間等の基準を、平成元年に大臣告示と     </a:t>
            </a:r>
            <a:endParaRPr kumimoji="1" lang="en-US" altLang="ja-JP" sz="1200" b="0" i="0" u="none" strike="noStrike" kern="900" cap="none" spc="6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0" i="0" u="none" strike="noStrike" kern="900" cap="none" spc="6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して制定。</a:t>
            </a:r>
            <a:endParaRPr kumimoji="1" lang="ja-JP" altLang="en-US" sz="1200" b="0" i="0" u="none" strike="noStrike" kern="900" cap="none" spc="6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2" name="角丸四角形 41">
            <a:extLst>
              <a:ext uri="{FF2B5EF4-FFF2-40B4-BE49-F238E27FC236}">
                <a16:creationId xmlns:a16="http://schemas.microsoft.com/office/drawing/2014/main" id="{8569347B-8A4C-9646-89AB-DDDCB8E6B339}"/>
              </a:ext>
            </a:extLst>
          </p:cNvPr>
          <p:cNvSpPr/>
          <p:nvPr/>
        </p:nvSpPr>
        <p:spPr>
          <a:xfrm>
            <a:off x="32650" y="1958351"/>
            <a:ext cx="1295400" cy="218370"/>
          </a:xfrm>
          <a:prstGeom prst="roundRect">
            <a:avLst>
              <a:gd name="adj" fmla="val 0"/>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200" b="1" i="0" u="none" strike="noStrike" kern="1200" cap="none" spc="239"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Noto Sans CJK JP DemiLight" charset="-128"/>
              </a:rPr>
              <a:t>制定の経緯</a:t>
            </a:r>
            <a:endParaRPr kumimoji="0" lang="ja-JP" altLang="en-US" sz="1200" b="1" i="0" u="none" strike="noStrike" kern="1200" cap="none" spc="239"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Noto Sans CJK JP DemiLight" charset="-128"/>
            </a:endParaRPr>
          </a:p>
        </p:txBody>
      </p:sp>
      <p:sp>
        <p:nvSpPr>
          <p:cNvPr id="43" name="角丸四角形 42">
            <a:extLst>
              <a:ext uri="{FF2B5EF4-FFF2-40B4-BE49-F238E27FC236}">
                <a16:creationId xmlns:a16="http://schemas.microsoft.com/office/drawing/2014/main" id="{8569347B-8A4C-9646-89AB-DDDCB8E6B339}"/>
              </a:ext>
            </a:extLst>
          </p:cNvPr>
          <p:cNvSpPr/>
          <p:nvPr/>
        </p:nvSpPr>
        <p:spPr>
          <a:xfrm>
            <a:off x="32650" y="4037177"/>
            <a:ext cx="1295400" cy="213032"/>
          </a:xfrm>
          <a:prstGeom prst="roundRect">
            <a:avLst>
              <a:gd name="adj" fmla="val 0"/>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200" b="1" i="0" u="none" strike="noStrike" kern="1200" cap="none" spc="239"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Noto Sans CJK JP DemiLight" charset="-128"/>
              </a:rPr>
              <a:t>主な内容</a:t>
            </a:r>
            <a:endParaRPr kumimoji="0" lang="ja-JP" altLang="en-US" sz="1200" b="1" i="0" u="none" strike="noStrike" kern="1200" cap="none" spc="239"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Noto Sans CJK JP DemiLight" charset="-128"/>
            </a:endParaRPr>
          </a:p>
        </p:txBody>
      </p:sp>
      <p:sp>
        <p:nvSpPr>
          <p:cNvPr id="44" name="角丸四角形 43">
            <a:extLst>
              <a:ext uri="{FF2B5EF4-FFF2-40B4-BE49-F238E27FC236}">
                <a16:creationId xmlns:a16="http://schemas.microsoft.com/office/drawing/2014/main" id="{8569347B-8A4C-9646-89AB-DDDCB8E6B339}"/>
              </a:ext>
            </a:extLst>
          </p:cNvPr>
          <p:cNvSpPr/>
          <p:nvPr/>
        </p:nvSpPr>
        <p:spPr>
          <a:xfrm>
            <a:off x="32650" y="5849848"/>
            <a:ext cx="1295400" cy="205544"/>
          </a:xfrm>
          <a:prstGeom prst="roundRect">
            <a:avLst>
              <a:gd name="adj" fmla="val 0"/>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200" b="1" i="0" u="none" strike="noStrike" kern="1200" cap="none" spc="239"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Noto Sans CJK JP DemiLight" charset="-128"/>
              </a:rPr>
              <a:t>施行</a:t>
            </a:r>
            <a:endParaRPr kumimoji="0" lang="ja-JP" altLang="en-US" sz="1200" b="1" i="0" u="none" strike="noStrike" kern="1200" cap="none" spc="239"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Noto Sans CJK JP DemiLight" charset="-128"/>
            </a:endParaRPr>
          </a:p>
        </p:txBody>
      </p:sp>
      <p:sp>
        <p:nvSpPr>
          <p:cNvPr id="28" name="スライド番号プレースホルダー 2"/>
          <p:cNvSpPr>
            <a:spLocks noGrp="1"/>
          </p:cNvSpPr>
          <p:nvPr>
            <p:ph type="sldNum" sz="quarter" idx="4294967295"/>
          </p:nvPr>
        </p:nvSpPr>
        <p:spPr>
          <a:xfrm>
            <a:off x="9275487" y="6579579"/>
            <a:ext cx="630513" cy="278421"/>
          </a:xfrm>
          <a:prstGeom prst="rect">
            <a:avLst/>
          </a:prstGeom>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r>
              <a:rPr kumimoji="1" lang="en-US" sz="1200" dirty="0">
                <a:solidFill>
                  <a:prstClr val="black"/>
                </a:solidFill>
                <a:latin typeface="Arial" panose="020B0604020202020204" pitchFamily="34" charset="0"/>
                <a:ea typeface="メイリオ" panose="020B0604030504040204" pitchFamily="50" charset="-128"/>
                <a:cs typeface="Arial" panose="020B0604020202020204" pitchFamily="34" charset="0"/>
              </a:rPr>
              <a:t>1</a:t>
            </a: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520535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756905"/>
          </a:xfrm>
        </p:spPr>
        <p:txBody>
          <a:bodyPr>
            <a:normAutofit/>
          </a:bodyPr>
          <a:lstStyle/>
          <a:p>
            <a:pPr algn="ctr"/>
            <a:r>
              <a:rPr lang="ja-JP" altLang="en-US" sz="2400" b="1" spc="272" dirty="0">
                <a:solidFill>
                  <a:schemeClr val="lt1"/>
                </a:solidFill>
                <a:latin typeface="ＭＳ ゴシック" panose="020B0609070205080204" pitchFamily="49" charset="-128"/>
                <a:ea typeface="ＭＳ ゴシック" panose="020B0609070205080204" pitchFamily="49" charset="-128"/>
                <a:cs typeface="+mn-cs"/>
              </a:rPr>
              <a:t>拘束時間と休息期間について</a:t>
            </a:r>
          </a:p>
        </p:txBody>
      </p:sp>
      <p:sp>
        <p:nvSpPr>
          <p:cNvPr id="4" name="テキスト プレースホルダー 3"/>
          <p:cNvSpPr>
            <a:spLocks noGrp="1"/>
          </p:cNvSpPr>
          <p:nvPr>
            <p:ph type="body" sz="quarter" idx="13"/>
          </p:nvPr>
        </p:nvSpPr>
        <p:spPr>
          <a:xfrm>
            <a:off x="-600" y="770080"/>
            <a:ext cx="9907200" cy="720000"/>
          </a:xfrm>
          <a:solidFill>
            <a:srgbClr val="EEECE1"/>
          </a:solidFill>
        </p:spPr>
        <p:txBody>
          <a:bodyPr anchor="ctr"/>
          <a:lstStyle/>
          <a:p>
            <a:pPr>
              <a:lnSpc>
                <a:spcPct val="130000"/>
              </a:lnSpc>
              <a:spcBef>
                <a:spcPts val="0"/>
              </a:spcBef>
            </a:pPr>
            <a:r>
              <a:rPr kumimoji="1" lang="ja-JP" altLang="en-US" sz="1200" spc="60" dirty="0" smtClean="0">
                <a:latin typeface="+mn-ea"/>
              </a:rPr>
              <a:t>▸　拘束時間とは、労働時間、休憩時間その他の使用者に拘束されている時間をいう。</a:t>
            </a:r>
            <a:endParaRPr kumimoji="1" lang="en-US" altLang="ja-JP" sz="1200" spc="60" dirty="0" smtClean="0">
              <a:latin typeface="+mn-ea"/>
            </a:endParaRPr>
          </a:p>
          <a:p>
            <a:pPr>
              <a:lnSpc>
                <a:spcPct val="130000"/>
              </a:lnSpc>
              <a:spcBef>
                <a:spcPts val="0"/>
              </a:spcBef>
            </a:pPr>
            <a:r>
              <a:rPr kumimoji="1" lang="ja-JP" altLang="en-US" sz="1200" spc="60" dirty="0" smtClean="0">
                <a:latin typeface="+mn-ea"/>
              </a:rPr>
              <a:t>▸　休息期間とは、使用者の拘束を受けない期間をいう。</a:t>
            </a:r>
            <a:endParaRPr kumimoji="1" lang="ja-JP" altLang="en-US" sz="1200" spc="60" dirty="0">
              <a:latin typeface="+mn-ea"/>
            </a:endParaRPr>
          </a:p>
        </p:txBody>
      </p:sp>
      <p:grpSp>
        <p:nvGrpSpPr>
          <p:cNvPr id="47" name="グループ化 46"/>
          <p:cNvGrpSpPr/>
          <p:nvPr/>
        </p:nvGrpSpPr>
        <p:grpSpPr>
          <a:xfrm>
            <a:off x="5850548" y="2529439"/>
            <a:ext cx="3716988" cy="1387805"/>
            <a:chOff x="6133951" y="3027162"/>
            <a:chExt cx="3716988" cy="1387805"/>
          </a:xfrm>
        </p:grpSpPr>
        <p:sp>
          <p:nvSpPr>
            <p:cNvPr id="17" name="Text Box 22"/>
            <p:cNvSpPr txBox="1">
              <a:spLocks noChangeArrowheads="1"/>
            </p:cNvSpPr>
            <p:nvPr/>
          </p:nvSpPr>
          <p:spPr bwMode="auto">
            <a:xfrm>
              <a:off x="6790939" y="3027162"/>
              <a:ext cx="3060000" cy="396000"/>
            </a:xfrm>
            <a:prstGeom prst="rect">
              <a:avLst/>
            </a:prstGeom>
            <a:solidFill>
              <a:srgbClr val="FFCCCC"/>
            </a:solidFill>
            <a:ln w="9525">
              <a:solidFill>
                <a:schemeClr val="tx1"/>
              </a:solidFill>
              <a:miter lim="800000"/>
              <a:headEnd/>
              <a:tailEnd/>
            </a:ln>
            <a:effectLst/>
          </p:spPr>
          <p:txBody>
            <a:bodyPr wrap="squar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作業時間（運転・</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整備・荷扱い等</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p:txBody>
        </p:sp>
        <p:grpSp>
          <p:nvGrpSpPr>
            <p:cNvPr id="46" name="グループ化 45"/>
            <p:cNvGrpSpPr/>
            <p:nvPr/>
          </p:nvGrpSpPr>
          <p:grpSpPr>
            <a:xfrm>
              <a:off x="6133951" y="3192963"/>
              <a:ext cx="676051" cy="1050925"/>
              <a:chOff x="6133951" y="3192963"/>
              <a:chExt cx="676051" cy="1050925"/>
            </a:xfrm>
          </p:grpSpPr>
          <p:sp>
            <p:nvSpPr>
              <p:cNvPr id="6" name="Line 29"/>
              <p:cNvSpPr>
                <a:spLocks noChangeAspect="1" noChangeShapeType="1"/>
              </p:cNvSpPr>
              <p:nvPr/>
            </p:nvSpPr>
            <p:spPr bwMode="auto">
              <a:xfrm>
                <a:off x="6506790" y="3200724"/>
                <a:ext cx="3032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0" name="Line 28"/>
              <p:cNvSpPr>
                <a:spLocks noChangeAspect="1" noChangeShapeType="1"/>
              </p:cNvSpPr>
              <p:nvPr/>
            </p:nvSpPr>
            <p:spPr bwMode="auto">
              <a:xfrm>
                <a:off x="6133951" y="3705548"/>
                <a:ext cx="4032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1" name="Line 30"/>
              <p:cNvSpPr>
                <a:spLocks noChangeAspect="1" noChangeShapeType="1"/>
              </p:cNvSpPr>
              <p:nvPr/>
            </p:nvSpPr>
            <p:spPr bwMode="auto">
              <a:xfrm>
                <a:off x="6525887" y="3192963"/>
                <a:ext cx="0" cy="10509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2" name="Line 31"/>
              <p:cNvSpPr>
                <a:spLocks noChangeAspect="1" noChangeShapeType="1"/>
              </p:cNvSpPr>
              <p:nvPr/>
            </p:nvSpPr>
            <p:spPr bwMode="auto">
              <a:xfrm>
                <a:off x="6505026" y="4231922"/>
                <a:ext cx="3032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grpSp>
        <p:sp>
          <p:nvSpPr>
            <p:cNvPr id="27" name="Text Box 38"/>
            <p:cNvSpPr txBox="1">
              <a:spLocks noChangeArrowheads="1"/>
            </p:cNvSpPr>
            <p:nvPr/>
          </p:nvSpPr>
          <p:spPr bwMode="auto">
            <a:xfrm>
              <a:off x="6790939" y="4018967"/>
              <a:ext cx="3024000" cy="396000"/>
            </a:xfrm>
            <a:prstGeom prst="rect">
              <a:avLst/>
            </a:prstGeom>
            <a:solidFill>
              <a:srgbClr val="FFCCCC"/>
            </a:solidFill>
            <a:ln w="9525">
              <a:solidFill>
                <a:schemeClr val="tx1"/>
              </a:solidFill>
              <a:miter lim="800000"/>
              <a:headEnd/>
              <a:tailEnd/>
            </a:ln>
            <a:effectLst/>
          </p:spPr>
          <p:txBody>
            <a:bodyPr wrap="squar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手待ち時間（荷待ち等）</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grpSp>
      <p:grpSp>
        <p:nvGrpSpPr>
          <p:cNvPr id="45" name="グループ化 44"/>
          <p:cNvGrpSpPr/>
          <p:nvPr/>
        </p:nvGrpSpPr>
        <p:grpSpPr>
          <a:xfrm>
            <a:off x="3657600" y="2850960"/>
            <a:ext cx="2216278" cy="1599886"/>
            <a:chOff x="3600498" y="3323556"/>
            <a:chExt cx="2216278" cy="1599886"/>
          </a:xfrm>
        </p:grpSpPr>
        <p:sp>
          <p:nvSpPr>
            <p:cNvPr id="16" name="Text Box 21"/>
            <p:cNvSpPr txBox="1">
              <a:spLocks noChangeArrowheads="1"/>
            </p:cNvSpPr>
            <p:nvPr/>
          </p:nvSpPr>
          <p:spPr bwMode="auto">
            <a:xfrm>
              <a:off x="4268776" y="4361750"/>
              <a:ext cx="1548000" cy="561692"/>
            </a:xfrm>
            <a:prstGeom prst="rect">
              <a:avLst/>
            </a:prstGeom>
            <a:solidFill>
              <a:srgbClr val="FFCCCC"/>
            </a:solidFill>
            <a:ln w="9525">
              <a:solidFill>
                <a:schemeClr val="tx1"/>
              </a:solidFill>
              <a:miter lim="800000"/>
              <a:headEnd/>
              <a:tailEnd/>
            </a:ln>
            <a:effectLst/>
          </p:spPr>
          <p:txBody>
            <a:bodyPr wrap="squar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休憩時間</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（仮眠時間を含む）</a:t>
              </a:r>
              <a:endParaRPr kumimoji="1" lang="en-US" altLang="ja-JP"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p:txBody>
        </p:sp>
        <p:grpSp>
          <p:nvGrpSpPr>
            <p:cNvPr id="44" name="グループ化 43"/>
            <p:cNvGrpSpPr/>
            <p:nvPr/>
          </p:nvGrpSpPr>
          <p:grpSpPr>
            <a:xfrm>
              <a:off x="3600498" y="3678178"/>
              <a:ext cx="663370" cy="969832"/>
              <a:chOff x="4107755" y="3686498"/>
              <a:chExt cx="663370" cy="969832"/>
            </a:xfrm>
          </p:grpSpPr>
          <p:sp>
            <p:nvSpPr>
              <p:cNvPr id="5" name="Line 27"/>
              <p:cNvSpPr>
                <a:spLocks noChangeAspect="1" noChangeShapeType="1"/>
              </p:cNvSpPr>
              <p:nvPr/>
            </p:nvSpPr>
            <p:spPr bwMode="auto">
              <a:xfrm>
                <a:off x="4467912" y="4653173"/>
                <a:ext cx="3032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7" name="Line 24"/>
              <p:cNvSpPr>
                <a:spLocks noChangeAspect="1" noChangeShapeType="1"/>
              </p:cNvSpPr>
              <p:nvPr/>
            </p:nvSpPr>
            <p:spPr bwMode="auto">
              <a:xfrm>
                <a:off x="4107755" y="4126405"/>
                <a:ext cx="3714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8" name="Line 25"/>
              <p:cNvSpPr>
                <a:spLocks noChangeAspect="1" noChangeShapeType="1"/>
              </p:cNvSpPr>
              <p:nvPr/>
            </p:nvSpPr>
            <p:spPr bwMode="auto">
              <a:xfrm>
                <a:off x="4460150" y="3697434"/>
                <a:ext cx="3032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9" name="Line 26"/>
              <p:cNvSpPr>
                <a:spLocks noChangeAspect="1" noChangeShapeType="1"/>
              </p:cNvSpPr>
              <p:nvPr/>
            </p:nvSpPr>
            <p:spPr bwMode="auto">
              <a:xfrm>
                <a:off x="4479230" y="3686498"/>
                <a:ext cx="0" cy="9698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grpSp>
        <p:sp>
          <p:nvSpPr>
            <p:cNvPr id="23" name="Text Box 32"/>
            <p:cNvSpPr txBox="1">
              <a:spLocks noChangeArrowheads="1"/>
            </p:cNvSpPr>
            <p:nvPr/>
          </p:nvSpPr>
          <p:spPr bwMode="auto">
            <a:xfrm>
              <a:off x="4268776" y="3323556"/>
              <a:ext cx="1548000" cy="720000"/>
            </a:xfrm>
            <a:prstGeom prst="rect">
              <a:avLst/>
            </a:prstGeom>
            <a:solidFill>
              <a:srgbClr val="FFCCCC"/>
            </a:solidFill>
            <a:ln w="9525">
              <a:solidFill>
                <a:schemeClr val="tx1"/>
              </a:solidFill>
              <a:miter lim="800000"/>
              <a:headEnd/>
              <a:tailEnd/>
            </a:ln>
            <a:effectLst/>
          </p:spPr>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労働時間</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（時間外労働時間・休日労働時間を含む。）</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grpSp>
      <p:cxnSp>
        <p:nvCxnSpPr>
          <p:cNvPr id="37" name="直線コネクタ 36"/>
          <p:cNvCxnSpPr/>
          <p:nvPr/>
        </p:nvCxnSpPr>
        <p:spPr>
          <a:xfrm>
            <a:off x="9877" y="1951382"/>
            <a:ext cx="9906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0" y="2461958"/>
            <a:ext cx="9906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0" y="5457435"/>
            <a:ext cx="9906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0" y="6096000"/>
            <a:ext cx="9906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nvGrpSpPr>
          <p:cNvPr id="54" name="グループ化 53"/>
          <p:cNvGrpSpPr/>
          <p:nvPr/>
        </p:nvGrpSpPr>
        <p:grpSpPr>
          <a:xfrm>
            <a:off x="2206720" y="1552443"/>
            <a:ext cx="1454478" cy="5276059"/>
            <a:chOff x="1516122" y="1552443"/>
            <a:chExt cx="1454478" cy="5276059"/>
          </a:xfrm>
        </p:grpSpPr>
        <p:sp>
          <p:nvSpPr>
            <p:cNvPr id="8" name="Rectangle 11"/>
            <p:cNvSpPr>
              <a:spLocks noChangeAspect="1" noChangeArrowheads="1"/>
            </p:cNvSpPr>
            <p:nvPr/>
          </p:nvSpPr>
          <p:spPr bwMode="auto">
            <a:xfrm>
              <a:off x="1524493" y="1964559"/>
              <a:ext cx="1440000" cy="4140320"/>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grpSp>
          <p:nvGrpSpPr>
            <p:cNvPr id="53" name="グループ化 52"/>
            <p:cNvGrpSpPr/>
            <p:nvPr/>
          </p:nvGrpSpPr>
          <p:grpSpPr>
            <a:xfrm>
              <a:off x="1516122" y="1552443"/>
              <a:ext cx="1454478" cy="5276059"/>
              <a:chOff x="1516122" y="1552443"/>
              <a:chExt cx="1454478" cy="5276059"/>
            </a:xfrm>
          </p:grpSpPr>
          <p:sp>
            <p:nvSpPr>
              <p:cNvPr id="29" name="Rectangle 12"/>
              <p:cNvSpPr>
                <a:spLocks noChangeAspect="1" noChangeArrowheads="1"/>
              </p:cNvSpPr>
              <p:nvPr/>
            </p:nvSpPr>
            <p:spPr bwMode="auto">
              <a:xfrm>
                <a:off x="1524493" y="1552443"/>
                <a:ext cx="1440000" cy="409746"/>
              </a:xfrm>
              <a:prstGeom prst="rect">
                <a:avLst/>
              </a:prstGeom>
              <a:solidFill>
                <a:srgbClr val="FFCCCC"/>
              </a:solidFill>
              <a:ln w="9525">
                <a:solidFill>
                  <a:schemeClr val="tx1"/>
                </a:solidFill>
                <a:miter lim="800000"/>
                <a:headEnd/>
                <a:tailEnd/>
              </a:ln>
            </p:spPr>
            <p:txBody>
              <a:bodyPr wrap="none" anchor="ctr"/>
              <a:lstStyle/>
              <a:p>
                <a:pPr marL="342900" marR="0" lvl="0" indent="-342900" algn="ctr" defTabSz="914400" rtl="0" eaLnBrk="1" fontAlgn="base" latinLnBrk="0" hangingPunct="1">
                  <a:lnSpc>
                    <a:spcPct val="100000"/>
                  </a:lnSpc>
                  <a:spcBef>
                    <a:spcPct val="0"/>
                  </a:spcBef>
                  <a:spcAft>
                    <a:spcPct val="0"/>
                  </a:spcAft>
                  <a:buClr>
                    <a:prstClr val="black"/>
                  </a:buClr>
                  <a:buSzPct val="80000"/>
                  <a:buFontTx/>
                  <a:buNone/>
                  <a:tabLst/>
                  <a:defRPr/>
                </a:pP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拘束時間</a:t>
                </a:r>
              </a:p>
            </p:txBody>
          </p:sp>
          <p:sp>
            <p:nvSpPr>
              <p:cNvPr id="30" name="Rectangle 12"/>
              <p:cNvSpPr>
                <a:spLocks noChangeAspect="1" noChangeArrowheads="1"/>
              </p:cNvSpPr>
              <p:nvPr/>
            </p:nvSpPr>
            <p:spPr bwMode="auto">
              <a:xfrm>
                <a:off x="1523767" y="6095999"/>
                <a:ext cx="1440000" cy="732503"/>
              </a:xfrm>
              <a:prstGeom prst="rect">
                <a:avLst/>
              </a:prstGeom>
              <a:solidFill>
                <a:srgbClr val="FFCCCC"/>
              </a:solidFill>
              <a:ln w="9525">
                <a:solidFill>
                  <a:schemeClr val="tx1"/>
                </a:solidFill>
                <a:miter lim="800000"/>
                <a:headEnd/>
                <a:tailEnd/>
              </a:ln>
            </p:spPr>
            <p:txBody>
              <a:bodyPr wrap="none" anchor="ctr"/>
              <a:lstStyle/>
              <a:p>
                <a:pPr marL="342900" marR="0" lvl="0" indent="-342900" algn="ctr" defTabSz="914400" rtl="0" eaLnBrk="1" fontAlgn="base" latinLnBrk="0" hangingPunct="1">
                  <a:lnSpc>
                    <a:spcPct val="100000"/>
                  </a:lnSpc>
                  <a:spcBef>
                    <a:spcPct val="0"/>
                  </a:spcBef>
                  <a:spcAft>
                    <a:spcPct val="0"/>
                  </a:spcAft>
                  <a:buClr>
                    <a:prstClr val="black"/>
                  </a:buClr>
                  <a:buSzPct val="80000"/>
                  <a:buFontTx/>
                  <a:buNone/>
                  <a:tabLst/>
                  <a:defRPr/>
                </a:pP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拘束時間</a:t>
                </a:r>
              </a:p>
            </p:txBody>
          </p:sp>
          <p:sp>
            <p:nvSpPr>
              <p:cNvPr id="9" name="Rectangle 12"/>
              <p:cNvSpPr>
                <a:spLocks noChangeAspect="1" noChangeArrowheads="1"/>
              </p:cNvSpPr>
              <p:nvPr/>
            </p:nvSpPr>
            <p:spPr bwMode="auto">
              <a:xfrm>
                <a:off x="1527002" y="2461959"/>
                <a:ext cx="1440000" cy="2995476"/>
              </a:xfrm>
              <a:prstGeom prst="rect">
                <a:avLst/>
              </a:prstGeom>
              <a:solidFill>
                <a:srgbClr val="FFCC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1" name="Rectangle 16"/>
              <p:cNvSpPr>
                <a:spLocks noChangeAspect="1" noChangeArrowheads="1"/>
              </p:cNvSpPr>
              <p:nvPr/>
            </p:nvSpPr>
            <p:spPr bwMode="auto">
              <a:xfrm>
                <a:off x="1530600" y="2026356"/>
                <a:ext cx="144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marR="0" lvl="0" indent="-342900" algn="ctr" defTabSz="914400" rtl="0" eaLnBrk="1" fontAlgn="base" latinLnBrk="0" hangingPunct="1">
                  <a:lnSpc>
                    <a:spcPct val="100000"/>
                  </a:lnSpc>
                  <a:spcBef>
                    <a:spcPct val="0"/>
                  </a:spcBef>
                  <a:spcAft>
                    <a:spcPct val="0"/>
                  </a:spcAft>
                  <a:buClr>
                    <a:prstClr val="black"/>
                  </a:buClr>
                  <a:buSzPct val="80000"/>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休息期間</a:t>
                </a:r>
              </a:p>
            </p:txBody>
          </p:sp>
          <p:sp>
            <p:nvSpPr>
              <p:cNvPr id="12" name="Rectangle 17"/>
              <p:cNvSpPr>
                <a:spLocks noChangeAspect="1" noChangeArrowheads="1"/>
              </p:cNvSpPr>
              <p:nvPr/>
            </p:nvSpPr>
            <p:spPr bwMode="auto">
              <a:xfrm>
                <a:off x="1523767" y="3629223"/>
                <a:ext cx="1440000" cy="369332"/>
              </a:xfrm>
              <a:prstGeom prst="rect">
                <a:avLst/>
              </a:prstGeom>
              <a:noFill/>
              <a:ln w="9525">
                <a:noFill/>
                <a:miter lim="800000"/>
                <a:headEnd/>
                <a:tailEnd/>
              </a:ln>
              <a:effectLst/>
            </p:spPr>
            <p:txBody>
              <a:bodyPr wrap="square">
                <a:spAutoFit/>
              </a:bodyPr>
              <a:lstStyle/>
              <a:p>
                <a:pPr marL="342900" marR="0" lvl="0" indent="-342900" algn="ctr" defTabSz="914400" rtl="0" eaLnBrk="1" fontAlgn="base" latinLnBrk="0" hangingPunct="1">
                  <a:lnSpc>
                    <a:spcPct val="100000"/>
                  </a:lnSpc>
                  <a:spcBef>
                    <a:spcPct val="0"/>
                  </a:spcBef>
                  <a:spcAft>
                    <a:spcPct val="0"/>
                  </a:spcAft>
                  <a:buClr>
                    <a:prstClr val="black"/>
                  </a:buClr>
                  <a:buSzPct val="80000"/>
                  <a:buFontTx/>
                  <a:buNone/>
                  <a:tabLst/>
                  <a:defRPr/>
                </a:pP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拘束時間</a:t>
                </a:r>
              </a:p>
            </p:txBody>
          </p:sp>
          <p:sp>
            <p:nvSpPr>
              <p:cNvPr id="13" name="Rectangle 18"/>
              <p:cNvSpPr>
                <a:spLocks noChangeAspect="1" noChangeArrowheads="1"/>
              </p:cNvSpPr>
              <p:nvPr/>
            </p:nvSpPr>
            <p:spPr bwMode="auto">
              <a:xfrm>
                <a:off x="1516122" y="5562600"/>
                <a:ext cx="144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marR="0" lvl="0" indent="-342900" algn="ctr" defTabSz="914400" rtl="0" eaLnBrk="1" fontAlgn="base" latinLnBrk="0" hangingPunct="1">
                  <a:lnSpc>
                    <a:spcPct val="100000"/>
                  </a:lnSpc>
                  <a:spcBef>
                    <a:spcPct val="0"/>
                  </a:spcBef>
                  <a:spcAft>
                    <a:spcPct val="0"/>
                  </a:spcAft>
                  <a:buClr>
                    <a:prstClr val="black"/>
                  </a:buClr>
                  <a:buSzPct val="80000"/>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休息期間</a:t>
                </a:r>
              </a:p>
            </p:txBody>
          </p:sp>
        </p:grpSp>
      </p:grpSp>
      <p:grpSp>
        <p:nvGrpSpPr>
          <p:cNvPr id="28" name="グループ化 27"/>
          <p:cNvGrpSpPr/>
          <p:nvPr/>
        </p:nvGrpSpPr>
        <p:grpSpPr>
          <a:xfrm>
            <a:off x="335629" y="1801024"/>
            <a:ext cx="938596" cy="4390430"/>
            <a:chOff x="72371" y="2169791"/>
            <a:chExt cx="938596" cy="4322716"/>
          </a:xfrm>
        </p:grpSpPr>
        <p:sp>
          <p:nvSpPr>
            <p:cNvPr id="24" name="Line 33"/>
            <p:cNvSpPr>
              <a:spLocks noChangeAspect="1" noChangeShapeType="1"/>
            </p:cNvSpPr>
            <p:nvPr/>
          </p:nvSpPr>
          <p:spPr bwMode="auto">
            <a:xfrm>
              <a:off x="538699" y="2924944"/>
              <a:ext cx="0" cy="2730138"/>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5" name="Line 35"/>
            <p:cNvSpPr>
              <a:spLocks noChangeAspect="1" noChangeShapeType="1"/>
            </p:cNvSpPr>
            <p:nvPr/>
          </p:nvSpPr>
          <p:spPr bwMode="auto">
            <a:xfrm>
              <a:off x="538699" y="5891384"/>
              <a:ext cx="0" cy="37098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6" name="Line 35"/>
            <p:cNvSpPr>
              <a:spLocks noChangeAspect="1" noChangeShapeType="1"/>
            </p:cNvSpPr>
            <p:nvPr/>
          </p:nvSpPr>
          <p:spPr bwMode="auto">
            <a:xfrm>
              <a:off x="549388" y="2433112"/>
              <a:ext cx="0" cy="240944"/>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2" name="正方形/長方形 31"/>
            <p:cNvSpPr/>
            <p:nvPr/>
          </p:nvSpPr>
          <p:spPr>
            <a:xfrm>
              <a:off x="78311" y="2169791"/>
              <a:ext cx="932656" cy="23013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24:00</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　終業</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3" name="正方形/長方形 32"/>
            <p:cNvSpPr/>
            <p:nvPr/>
          </p:nvSpPr>
          <p:spPr>
            <a:xfrm>
              <a:off x="72371" y="2694808"/>
              <a:ext cx="932656" cy="23013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8:00</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　始業</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4" name="正方形/長方形 33"/>
            <p:cNvSpPr/>
            <p:nvPr/>
          </p:nvSpPr>
          <p:spPr>
            <a:xfrm>
              <a:off x="72371" y="5661248"/>
              <a:ext cx="932656" cy="23013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23:00</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　終業</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5" name="正方形/長方形 34"/>
            <p:cNvSpPr/>
            <p:nvPr/>
          </p:nvSpPr>
          <p:spPr>
            <a:xfrm>
              <a:off x="72371" y="6262371"/>
              <a:ext cx="932656" cy="23013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7:00</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　始業</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grpSp>
      <p:grpSp>
        <p:nvGrpSpPr>
          <p:cNvPr id="65" name="グループ化 64"/>
          <p:cNvGrpSpPr/>
          <p:nvPr/>
        </p:nvGrpSpPr>
        <p:grpSpPr>
          <a:xfrm>
            <a:off x="3873237" y="4648456"/>
            <a:ext cx="5609032" cy="914144"/>
            <a:chOff x="3859430" y="4759856"/>
            <a:chExt cx="5395887" cy="914144"/>
          </a:xfrm>
        </p:grpSpPr>
        <p:sp>
          <p:nvSpPr>
            <p:cNvPr id="14" name="角丸四角形 13"/>
            <p:cNvSpPr/>
            <p:nvPr/>
          </p:nvSpPr>
          <p:spPr>
            <a:xfrm>
              <a:off x="3874670" y="4759856"/>
              <a:ext cx="5380647" cy="671955"/>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859430" y="4843003"/>
              <a:ext cx="5358926" cy="830997"/>
            </a:xfrm>
            <a:prstGeom prst="rect">
              <a:avLst/>
            </a:prstGeom>
            <a:noFill/>
            <a:ln>
              <a:no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１日（始業時刻から起算して</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24</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時間）の拘束時間の上限は</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16</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時間</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lvl="0" defTabSz="957816">
                <a:defRPr/>
              </a:pPr>
              <a:r>
                <a:rPr kumimoji="1" lang="ja-JP" altLang="en-US" sz="1100" dirty="0">
                  <a:solidFill>
                    <a:prstClr val="black"/>
                  </a:solidFill>
                  <a:latin typeface="メイリオ" panose="020B0604030504040204" pitchFamily="50" charset="-128"/>
                  <a:ea typeface="メイリオ" panose="020B0604030504040204" pitchFamily="50" charset="-128"/>
                </a:rPr>
                <a:t>（この事例だと、１日目の</a:t>
              </a:r>
              <a:r>
                <a:rPr kumimoji="1" lang="en-US" altLang="ja-JP" sz="1100" dirty="0">
                  <a:solidFill>
                    <a:prstClr val="black"/>
                  </a:solidFill>
                  <a:latin typeface="メイリオ" panose="020B0604030504040204" pitchFamily="50" charset="-128"/>
                  <a:ea typeface="メイリオ" panose="020B0604030504040204" pitchFamily="50" charset="-128"/>
                </a:rPr>
                <a:t>8:00</a:t>
              </a:r>
              <a:r>
                <a:rPr kumimoji="1" lang="ja-JP" altLang="en-US" sz="1100" dirty="0">
                  <a:solidFill>
                    <a:prstClr val="black"/>
                  </a:solidFill>
                  <a:latin typeface="メイリオ" panose="020B0604030504040204" pitchFamily="50" charset="-128"/>
                  <a:ea typeface="メイリオ" panose="020B0604030504040204" pitchFamily="50" charset="-128"/>
                </a:rPr>
                <a:t>～</a:t>
              </a:r>
              <a:r>
                <a:rPr kumimoji="1" lang="en-US" altLang="ja-JP" sz="1100" dirty="0">
                  <a:solidFill>
                    <a:prstClr val="black"/>
                  </a:solidFill>
                  <a:latin typeface="メイリオ" panose="020B0604030504040204" pitchFamily="50" charset="-128"/>
                  <a:ea typeface="メイリオ" panose="020B0604030504040204" pitchFamily="50" charset="-128"/>
                </a:rPr>
                <a:t>23:00</a:t>
              </a:r>
              <a:r>
                <a:rPr kumimoji="1" lang="ja-JP" altLang="en-US" sz="1100" dirty="0">
                  <a:solidFill>
                    <a:prstClr val="black"/>
                  </a:solidFill>
                  <a:latin typeface="メイリオ" panose="020B0604030504040204" pitchFamily="50" charset="-128"/>
                  <a:ea typeface="メイリオ" panose="020B0604030504040204" pitchFamily="50" charset="-128"/>
                </a:rPr>
                <a:t>と２日目の</a:t>
              </a:r>
              <a:r>
                <a:rPr kumimoji="1" lang="en-US" altLang="ja-JP" sz="1100" dirty="0">
                  <a:solidFill>
                    <a:prstClr val="black"/>
                  </a:solidFill>
                  <a:latin typeface="メイリオ" panose="020B0604030504040204" pitchFamily="50" charset="-128"/>
                  <a:ea typeface="メイリオ" panose="020B0604030504040204" pitchFamily="50" charset="-128"/>
                </a:rPr>
                <a:t>7:00</a:t>
              </a:r>
              <a:r>
                <a:rPr kumimoji="1" lang="ja-JP" altLang="en-US" sz="1100" dirty="0" smtClean="0">
                  <a:solidFill>
                    <a:prstClr val="black"/>
                  </a:solidFill>
                  <a:latin typeface="メイリオ" panose="020B0604030504040204" pitchFamily="50" charset="-128"/>
                  <a:ea typeface="メイリオ" panose="020B0604030504040204" pitchFamily="50" charset="-128"/>
                </a:rPr>
                <a:t>～</a:t>
              </a:r>
              <a:r>
                <a:rPr kumimoji="1" lang="en-US" altLang="ja-JP" sz="1100" dirty="0" smtClean="0">
                  <a:solidFill>
                    <a:prstClr val="black"/>
                  </a:solidFill>
                  <a:latin typeface="メイリオ" panose="020B0604030504040204" pitchFamily="50" charset="-128"/>
                  <a:ea typeface="メイリオ" panose="020B0604030504040204" pitchFamily="50" charset="-128"/>
                </a:rPr>
                <a:t>8:00</a:t>
              </a:r>
              <a:r>
                <a:rPr kumimoji="1" lang="ja-JP" altLang="en-US" sz="1100" dirty="0">
                  <a:solidFill>
                    <a:prstClr val="black"/>
                  </a:solidFill>
                  <a:latin typeface="メイリオ" panose="020B0604030504040204" pitchFamily="50" charset="-128"/>
                  <a:ea typeface="メイリオ" panose="020B0604030504040204" pitchFamily="50" charset="-128"/>
                </a:rPr>
                <a:t>が１日の</a:t>
              </a:r>
              <a:r>
                <a:rPr kumimoji="1" lang="ja-JP" altLang="en-US" sz="1100" dirty="0" smtClean="0">
                  <a:solidFill>
                    <a:prstClr val="black"/>
                  </a:solidFill>
                  <a:latin typeface="メイリオ" panose="020B0604030504040204" pitchFamily="50" charset="-128"/>
                  <a:ea typeface="メイリオ" panose="020B0604030504040204" pitchFamily="50" charset="-128"/>
                </a:rPr>
                <a:t>拘束</a:t>
              </a:r>
              <a:endParaRPr kumimoji="1" lang="en-US" altLang="ja-JP" sz="1100" dirty="0" smtClean="0">
                <a:solidFill>
                  <a:prstClr val="black"/>
                </a:solidFill>
                <a:latin typeface="メイリオ" panose="020B0604030504040204" pitchFamily="50" charset="-128"/>
                <a:ea typeface="メイリオ" panose="020B0604030504040204" pitchFamily="50" charset="-128"/>
              </a:endParaRPr>
            </a:p>
            <a:p>
              <a:pPr lvl="0" defTabSz="957816">
                <a:defRPr/>
              </a:pPr>
              <a:r>
                <a:rPr kumimoji="1" lang="ja-JP" altLang="en-US" sz="1100" dirty="0">
                  <a:solidFill>
                    <a:prstClr val="black"/>
                  </a:solidFill>
                  <a:latin typeface="メイリオ" panose="020B0604030504040204" pitchFamily="50" charset="-128"/>
                  <a:ea typeface="メイリオ" panose="020B0604030504040204" pitchFamily="50" charset="-128"/>
                </a:rPr>
                <a:t>　</a:t>
              </a:r>
              <a:r>
                <a:rPr kumimoji="1" lang="ja-JP" altLang="en-US" sz="1100" dirty="0" smtClean="0">
                  <a:solidFill>
                    <a:prstClr val="black"/>
                  </a:solidFill>
                  <a:latin typeface="メイリオ" panose="020B0604030504040204" pitchFamily="50" charset="-128"/>
                  <a:ea typeface="メイリオ" panose="020B0604030504040204" pitchFamily="50" charset="-128"/>
                </a:rPr>
                <a:t>時間</a:t>
              </a:r>
              <a:r>
                <a:rPr kumimoji="1" lang="ja-JP" altLang="en-US" sz="1100" dirty="0">
                  <a:solidFill>
                    <a:prstClr val="black"/>
                  </a:solidFill>
                  <a:latin typeface="メイリオ" panose="020B0604030504040204" pitchFamily="50" charset="-128"/>
                  <a:ea typeface="メイリオ" panose="020B0604030504040204" pitchFamily="50" charset="-128"/>
                </a:rPr>
                <a:t>となる。計</a:t>
              </a:r>
              <a:r>
                <a:rPr kumimoji="1" lang="en-US" altLang="ja-JP" sz="1100" dirty="0">
                  <a:solidFill>
                    <a:prstClr val="black"/>
                  </a:solidFill>
                  <a:latin typeface="メイリオ" panose="020B0604030504040204" pitchFamily="50" charset="-128"/>
                  <a:ea typeface="メイリオ" panose="020B0604030504040204" pitchFamily="50" charset="-128"/>
                </a:rPr>
                <a:t>16</a:t>
              </a:r>
              <a:r>
                <a:rPr kumimoji="1" lang="ja-JP" altLang="en-US" sz="1100" dirty="0">
                  <a:solidFill>
                    <a:prstClr val="black"/>
                  </a:solidFill>
                  <a:latin typeface="メイリオ" panose="020B0604030504040204" pitchFamily="50" charset="-128"/>
                  <a:ea typeface="メイリオ" panose="020B0604030504040204" pitchFamily="50" charset="-128"/>
                </a:rPr>
                <a:t>時間）</a:t>
              </a:r>
            </a:p>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p:txBody>
        </p:sp>
      </p:grpSp>
      <p:sp>
        <p:nvSpPr>
          <p:cNvPr id="15" name="テキスト ボックス 14"/>
          <p:cNvSpPr txBox="1"/>
          <p:nvPr/>
        </p:nvSpPr>
        <p:spPr>
          <a:xfrm>
            <a:off x="154013" y="2140354"/>
            <a:ext cx="825867" cy="246221"/>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１日目</a:t>
            </a:r>
            <a:r>
              <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endPar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8" name="テキスト ボックス 47"/>
          <p:cNvSpPr txBox="1"/>
          <p:nvPr/>
        </p:nvSpPr>
        <p:spPr>
          <a:xfrm>
            <a:off x="152777" y="5755583"/>
            <a:ext cx="825867" cy="246221"/>
          </a:xfrm>
          <a:prstGeom prst="rect">
            <a:avLst/>
          </a:prstGeom>
          <a:noFill/>
        </p:spPr>
        <p:txBody>
          <a:bodyPr wrap="non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２日目</a:t>
            </a:r>
            <a:r>
              <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endPar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4"/>
          </p:nvPr>
        </p:nvSpPr>
        <p:spPr>
          <a:xfrm>
            <a:off x="9161183" y="6582742"/>
            <a:ext cx="630513" cy="278421"/>
          </a:xfrm>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smtClean="0">
                <a:ln>
                  <a:noFill/>
                </a:ln>
                <a:solidFill>
                  <a:prstClr val="black"/>
                </a:solidFill>
                <a:effectLst/>
                <a:uLnTx/>
                <a:uFillTx/>
                <a:ea typeface="メイリオ" panose="020B0604030504040204" pitchFamily="50" charset="-128"/>
              </a:rPr>
              <a:t>2</a:t>
            </a:r>
            <a:endParaRPr kumimoji="1" lang="en-US" sz="1200" b="0" i="0" u="none" strike="noStrike" kern="1200" cap="none" spc="0" normalizeH="0" baseline="0" noProof="0" dirty="0">
              <a:ln>
                <a:noFill/>
              </a:ln>
              <a:solidFill>
                <a:prstClr val="black"/>
              </a:solidFill>
              <a:effectLst/>
              <a:uLnTx/>
              <a:uFillTx/>
              <a:ea typeface="メイリオ" panose="020B0604030504040204" pitchFamily="50" charset="-128"/>
            </a:endParaRPr>
          </a:p>
        </p:txBody>
      </p:sp>
      <p:sp>
        <p:nvSpPr>
          <p:cNvPr id="49" name="角丸四角形 48"/>
          <p:cNvSpPr/>
          <p:nvPr/>
        </p:nvSpPr>
        <p:spPr>
          <a:xfrm>
            <a:off x="3884367" y="5561258"/>
            <a:ext cx="5592073" cy="463397"/>
          </a:xfrm>
          <a:prstGeom prst="roundRect">
            <a:avLst>
              <a:gd name="adj" fmla="val 1985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3897247" y="5596467"/>
            <a:ext cx="5715000" cy="461665"/>
          </a:xfrm>
          <a:prstGeom prst="rect">
            <a:avLst/>
          </a:prstGeom>
          <a:noFill/>
          <a:ln>
            <a:no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勤務終了後の休息期間は８時間以上</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lvl="0" defTabSz="957816">
              <a:defRPr/>
            </a:pPr>
            <a:r>
              <a:rPr kumimoji="1" lang="ja-JP" altLang="en-US" sz="1100" dirty="0">
                <a:solidFill>
                  <a:prstClr val="black"/>
                </a:solidFill>
                <a:latin typeface="メイリオ" panose="020B0604030504040204" pitchFamily="50" charset="-128"/>
                <a:ea typeface="メイリオ" panose="020B0604030504040204" pitchFamily="50" charset="-128"/>
              </a:rPr>
              <a:t>（この事例だと、１日目の</a:t>
            </a:r>
            <a:r>
              <a:rPr kumimoji="1" lang="en-US" altLang="ja-JP" sz="1100" dirty="0">
                <a:solidFill>
                  <a:prstClr val="black"/>
                </a:solidFill>
                <a:latin typeface="メイリオ" panose="020B0604030504040204" pitchFamily="50" charset="-128"/>
                <a:ea typeface="メイリオ" panose="020B0604030504040204" pitchFamily="50" charset="-128"/>
              </a:rPr>
              <a:t>23:00</a:t>
            </a:r>
            <a:r>
              <a:rPr kumimoji="1" lang="ja-JP" altLang="en-US" sz="1100" dirty="0">
                <a:solidFill>
                  <a:prstClr val="black"/>
                </a:solidFill>
                <a:latin typeface="メイリオ" panose="020B0604030504040204" pitchFamily="50" charset="-128"/>
                <a:ea typeface="メイリオ" panose="020B0604030504040204" pitchFamily="50" charset="-128"/>
              </a:rPr>
              <a:t>～２日目の</a:t>
            </a:r>
            <a:r>
              <a:rPr kumimoji="1" lang="en-US" altLang="ja-JP" sz="1100" dirty="0">
                <a:solidFill>
                  <a:prstClr val="black"/>
                </a:solidFill>
                <a:latin typeface="メイリオ" panose="020B0604030504040204" pitchFamily="50" charset="-128"/>
                <a:ea typeface="メイリオ" panose="020B0604030504040204" pitchFamily="50" charset="-128"/>
              </a:rPr>
              <a:t>7:00</a:t>
            </a:r>
            <a:r>
              <a:rPr kumimoji="1" lang="ja-JP" altLang="en-US" sz="1100" dirty="0">
                <a:solidFill>
                  <a:prstClr val="black"/>
                </a:solidFill>
                <a:latin typeface="メイリオ" panose="020B0604030504040204" pitchFamily="50" charset="-128"/>
                <a:ea typeface="メイリオ" panose="020B0604030504040204" pitchFamily="50" charset="-128"/>
              </a:rPr>
              <a:t>が休息</a:t>
            </a:r>
            <a:r>
              <a:rPr kumimoji="1" lang="ja-JP" altLang="en-US" sz="1100" dirty="0" smtClean="0">
                <a:solidFill>
                  <a:prstClr val="black"/>
                </a:solidFill>
                <a:latin typeface="メイリオ" panose="020B0604030504040204" pitchFamily="50" charset="-128"/>
                <a:ea typeface="メイリオ" panose="020B0604030504040204" pitchFamily="50" charset="-128"/>
              </a:rPr>
              <a:t>期間</a:t>
            </a:r>
            <a:r>
              <a:rPr kumimoji="1" lang="ja-JP" altLang="en-US" sz="1100" dirty="0">
                <a:solidFill>
                  <a:prstClr val="black"/>
                </a:solidFill>
                <a:latin typeface="メイリオ" panose="020B0604030504040204" pitchFamily="50" charset="-128"/>
                <a:ea typeface="メイリオ" panose="020B0604030504040204" pitchFamily="50" charset="-128"/>
              </a:rPr>
              <a:t>となる。計８時間</a:t>
            </a:r>
            <a:r>
              <a:rPr kumimoji="1" lang="ja-JP" altLang="en-US" sz="1100" dirty="0" smtClean="0">
                <a:solidFill>
                  <a:prstClr val="black"/>
                </a:solidFill>
                <a:latin typeface="メイリオ" panose="020B0604030504040204" pitchFamily="50" charset="-128"/>
                <a:ea typeface="メイリオ" panose="020B0604030504040204" pitchFamily="50" charset="-128"/>
              </a:rPr>
              <a:t>）</a:t>
            </a:r>
            <a:endParaRPr kumimoji="1" lang="ja-JP" altLang="en-US" sz="1100" dirty="0">
              <a:solidFill>
                <a:prstClr val="black"/>
              </a:solidFill>
              <a:latin typeface="メイリオ" panose="020B0604030504040204" pitchFamily="50" charset="-128"/>
              <a:ea typeface="メイリオ" panose="020B0604030504040204" pitchFamily="50" charset="-128"/>
            </a:endParaRPr>
          </a:p>
        </p:txBody>
      </p:sp>
      <p:cxnSp>
        <p:nvCxnSpPr>
          <p:cNvPr id="51" name="直線コネクタ 50"/>
          <p:cNvCxnSpPr/>
          <p:nvPr/>
        </p:nvCxnSpPr>
        <p:spPr>
          <a:xfrm>
            <a:off x="-10302" y="6400800"/>
            <a:ext cx="9906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76200" y="2451134"/>
            <a:ext cx="0" cy="3924000"/>
          </a:xfrm>
          <a:prstGeom prst="straightConnector1">
            <a:avLst/>
          </a:prstGeom>
          <a:ln w="28575">
            <a:solidFill>
              <a:srgbClr val="FF0000"/>
            </a:solidFill>
            <a:prstDash val="sysDash"/>
            <a:headEnd type="triangle"/>
            <a:tailEnd type="triangle"/>
          </a:ln>
        </p:spPr>
        <p:style>
          <a:lnRef idx="1">
            <a:schemeClr val="accent2"/>
          </a:lnRef>
          <a:fillRef idx="0">
            <a:schemeClr val="accent2"/>
          </a:fillRef>
          <a:effectRef idx="0">
            <a:schemeClr val="accent2"/>
          </a:effectRef>
          <a:fontRef idx="minor">
            <a:schemeClr val="tx1"/>
          </a:fontRef>
        </p:style>
      </p:cxnSp>
      <p:sp>
        <p:nvSpPr>
          <p:cNvPr id="57" name="テキスト ボックス 56"/>
          <p:cNvSpPr txBox="1"/>
          <p:nvPr/>
        </p:nvSpPr>
        <p:spPr>
          <a:xfrm>
            <a:off x="24994" y="1518222"/>
            <a:ext cx="474539" cy="252000"/>
          </a:xfrm>
          <a:prstGeom prst="rect">
            <a:avLst/>
          </a:prstGeom>
          <a:noFill/>
          <a:ln>
            <a:solidFill>
              <a:schemeClr val="tx1"/>
            </a:solidFill>
          </a:ln>
        </p:spPr>
        <p:txBody>
          <a:bodyPr wrap="square" rtlCol="0" anchor="ctr">
            <a:spAutoFit/>
          </a:bodyPr>
          <a:lstStyle/>
          <a:p>
            <a:pPr algn="ctr"/>
            <a:r>
              <a:rPr kumimoji="1" lang="ja-JP" altLang="en-US" sz="1200" dirty="0" smtClean="0">
                <a:latin typeface="メイリオ" panose="020B0604030504040204" pitchFamily="50" charset="-128"/>
                <a:ea typeface="メイリオ" panose="020B0604030504040204" pitchFamily="50" charset="-128"/>
              </a:rPr>
              <a:t>例</a:t>
            </a:r>
            <a:endParaRPr kumimoji="1" lang="ja-JP" altLang="en-US" sz="1200" dirty="0">
              <a:latin typeface="メイリオ" panose="020B0604030504040204" pitchFamily="50" charset="-128"/>
              <a:ea typeface="メイリオ" panose="020B0604030504040204" pitchFamily="50" charset="-128"/>
            </a:endParaRPr>
          </a:p>
        </p:txBody>
      </p:sp>
      <p:sp>
        <p:nvSpPr>
          <p:cNvPr id="58" name="テキスト ボックス 57"/>
          <p:cNvSpPr txBox="1"/>
          <p:nvPr/>
        </p:nvSpPr>
        <p:spPr>
          <a:xfrm>
            <a:off x="30428" y="3962400"/>
            <a:ext cx="457200" cy="738664"/>
          </a:xfrm>
          <a:prstGeom prst="rect">
            <a:avLst/>
          </a:prstGeom>
          <a:noFill/>
        </p:spPr>
        <p:txBody>
          <a:bodyPr wrap="square" rtlCol="0">
            <a:spAutoFit/>
          </a:bodyPr>
          <a:lstStyle/>
          <a:p>
            <a:r>
              <a:rPr kumimoji="1" lang="en-US" altLang="ja-JP" sz="1400" dirty="0" smtClean="0">
                <a:solidFill>
                  <a:srgbClr val="FF0000"/>
                </a:solidFill>
                <a:latin typeface="メイリオ" panose="020B0604030504040204" pitchFamily="50" charset="-128"/>
                <a:ea typeface="メイリオ" panose="020B0604030504040204" pitchFamily="50" charset="-128"/>
              </a:rPr>
              <a:t>24</a:t>
            </a:r>
            <a:r>
              <a:rPr kumimoji="1" lang="ja-JP" altLang="en-US" sz="1400" dirty="0" smtClean="0">
                <a:solidFill>
                  <a:srgbClr val="FF0000"/>
                </a:solidFill>
                <a:latin typeface="メイリオ" panose="020B0604030504040204" pitchFamily="50" charset="-128"/>
                <a:ea typeface="メイリオ" panose="020B0604030504040204" pitchFamily="50" charset="-128"/>
              </a:rPr>
              <a:t>時間</a:t>
            </a:r>
            <a:endParaRPr kumimoji="1" lang="ja-JP" altLang="en-US" sz="1400" dirty="0">
              <a:solidFill>
                <a:srgbClr val="FF0000"/>
              </a:solidFill>
              <a:latin typeface="メイリオ" panose="020B0604030504040204" pitchFamily="50" charset="-128"/>
              <a:ea typeface="メイリオ" panose="020B0604030504040204" pitchFamily="50" charset="-128"/>
            </a:endParaRPr>
          </a:p>
        </p:txBody>
      </p:sp>
      <p:sp>
        <p:nvSpPr>
          <p:cNvPr id="59" name="右中かっこ 58"/>
          <p:cNvSpPr/>
          <p:nvPr/>
        </p:nvSpPr>
        <p:spPr>
          <a:xfrm>
            <a:off x="1295400" y="2473980"/>
            <a:ext cx="108000" cy="2949697"/>
          </a:xfrm>
          <a:prstGeom prst="rightBrace">
            <a:avLst/>
          </a:prstGeom>
          <a:noFill/>
          <a:ln>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0" name="右中かっこ 59"/>
          <p:cNvSpPr/>
          <p:nvPr/>
        </p:nvSpPr>
        <p:spPr>
          <a:xfrm>
            <a:off x="1295400" y="6095999"/>
            <a:ext cx="108000" cy="288000"/>
          </a:xfrm>
          <a:prstGeom prst="rightBrace">
            <a:avLst/>
          </a:prstGeom>
          <a:noFill/>
          <a:ln>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1" name="右中かっこ 60"/>
          <p:cNvSpPr/>
          <p:nvPr/>
        </p:nvSpPr>
        <p:spPr>
          <a:xfrm>
            <a:off x="1295400" y="5457434"/>
            <a:ext cx="108000" cy="612000"/>
          </a:xfrm>
          <a:prstGeom prst="rightBrace">
            <a:avLst/>
          </a:prstGeom>
          <a:noFill/>
          <a:ln>
            <a:solidFill>
              <a:schemeClr val="accent5"/>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2" name="テキスト ボックス 61"/>
          <p:cNvSpPr txBox="1"/>
          <p:nvPr/>
        </p:nvSpPr>
        <p:spPr>
          <a:xfrm>
            <a:off x="1465053" y="3839030"/>
            <a:ext cx="668547" cy="261610"/>
          </a:xfrm>
          <a:prstGeom prst="rect">
            <a:avLst/>
          </a:prstGeom>
          <a:noFill/>
          <a:ln>
            <a:solidFill>
              <a:srgbClr val="C00000"/>
            </a:solidFill>
          </a:ln>
        </p:spPr>
        <p:txBody>
          <a:bodyPr wrap="square" rtlCol="0" anchor="ctr">
            <a:spAutoFit/>
          </a:bodyPr>
          <a:lstStyle/>
          <a:p>
            <a:pPr algn="ctr"/>
            <a:r>
              <a:rPr kumimoji="1" lang="en-US" altLang="ja-JP" sz="1100" dirty="0" smtClean="0">
                <a:latin typeface="メイリオ" panose="020B0604030504040204" pitchFamily="50" charset="-128"/>
                <a:ea typeface="メイリオ" panose="020B0604030504040204" pitchFamily="50" charset="-128"/>
              </a:rPr>
              <a:t>15</a:t>
            </a:r>
            <a:r>
              <a:rPr kumimoji="1" lang="ja-JP" altLang="en-US" sz="1100" dirty="0" smtClean="0">
                <a:latin typeface="メイリオ" panose="020B0604030504040204" pitchFamily="50" charset="-128"/>
                <a:ea typeface="メイリオ" panose="020B0604030504040204" pitchFamily="50" charset="-128"/>
              </a:rPr>
              <a:t>時間</a:t>
            </a:r>
            <a:endParaRPr kumimoji="1" lang="ja-JP" altLang="en-US" sz="1100" dirty="0">
              <a:latin typeface="メイリオ" panose="020B0604030504040204" pitchFamily="50" charset="-128"/>
              <a:ea typeface="メイリオ" panose="020B0604030504040204" pitchFamily="50" charset="-128"/>
            </a:endParaRPr>
          </a:p>
        </p:txBody>
      </p:sp>
      <p:sp>
        <p:nvSpPr>
          <p:cNvPr id="63" name="テキスト ボックス 62"/>
          <p:cNvSpPr txBox="1"/>
          <p:nvPr/>
        </p:nvSpPr>
        <p:spPr>
          <a:xfrm>
            <a:off x="1465052" y="6131495"/>
            <a:ext cx="668547" cy="261610"/>
          </a:xfrm>
          <a:prstGeom prst="rect">
            <a:avLst/>
          </a:prstGeom>
          <a:noFill/>
          <a:ln>
            <a:solidFill>
              <a:srgbClr val="C00000"/>
            </a:solidFill>
          </a:ln>
        </p:spPr>
        <p:txBody>
          <a:bodyPr wrap="square" rtlCol="0" anchor="ctr">
            <a:spAutoFit/>
          </a:bodyPr>
          <a:lstStyle/>
          <a:p>
            <a:pPr algn="ctr"/>
            <a:r>
              <a:rPr kumimoji="1" lang="en-US" altLang="ja-JP" sz="1100" dirty="0" smtClean="0">
                <a:latin typeface="メイリオ" panose="020B0604030504040204" pitchFamily="50" charset="-128"/>
                <a:ea typeface="メイリオ" panose="020B0604030504040204" pitchFamily="50" charset="-128"/>
              </a:rPr>
              <a:t>1</a:t>
            </a:r>
            <a:r>
              <a:rPr kumimoji="1" lang="ja-JP" altLang="en-US" sz="1100" dirty="0" smtClean="0">
                <a:latin typeface="メイリオ" panose="020B0604030504040204" pitchFamily="50" charset="-128"/>
                <a:ea typeface="メイリオ" panose="020B0604030504040204" pitchFamily="50" charset="-128"/>
              </a:rPr>
              <a:t>時間</a:t>
            </a:r>
            <a:endParaRPr kumimoji="1" lang="ja-JP" altLang="en-US" sz="1100" dirty="0">
              <a:latin typeface="メイリオ" panose="020B0604030504040204" pitchFamily="50" charset="-128"/>
              <a:ea typeface="メイリオ" panose="020B0604030504040204" pitchFamily="50" charset="-128"/>
            </a:endParaRPr>
          </a:p>
        </p:txBody>
      </p:sp>
      <p:sp>
        <p:nvSpPr>
          <p:cNvPr id="64" name="テキスト ボックス 63"/>
          <p:cNvSpPr txBox="1"/>
          <p:nvPr/>
        </p:nvSpPr>
        <p:spPr>
          <a:xfrm>
            <a:off x="1443472" y="5636194"/>
            <a:ext cx="668547" cy="261610"/>
          </a:xfrm>
          <a:prstGeom prst="rect">
            <a:avLst/>
          </a:prstGeom>
          <a:noFill/>
          <a:ln>
            <a:solidFill>
              <a:schemeClr val="accent5"/>
            </a:solidFill>
          </a:ln>
        </p:spPr>
        <p:txBody>
          <a:bodyPr wrap="square" rtlCol="0" anchor="ctr">
            <a:spAutoFit/>
          </a:bodyPr>
          <a:lstStyle/>
          <a:p>
            <a:pPr algn="ctr"/>
            <a:r>
              <a:rPr kumimoji="1" lang="en-US" altLang="ja-JP" sz="1100" dirty="0">
                <a:latin typeface="メイリオ" panose="020B0604030504040204" pitchFamily="50" charset="-128"/>
                <a:ea typeface="メイリオ" panose="020B0604030504040204" pitchFamily="50" charset="-128"/>
              </a:rPr>
              <a:t>8</a:t>
            </a:r>
            <a:r>
              <a:rPr kumimoji="1" lang="ja-JP" altLang="en-US" sz="1100" dirty="0" smtClean="0">
                <a:latin typeface="メイリオ" panose="020B0604030504040204" pitchFamily="50" charset="-128"/>
                <a:ea typeface="メイリオ" panose="020B0604030504040204" pitchFamily="50" charset="-128"/>
              </a:rPr>
              <a:t>時間</a:t>
            </a:r>
            <a:endParaRPr kumimoji="1" lang="ja-JP" altLang="en-US" sz="1100" dirty="0">
              <a:latin typeface="メイリオ" panose="020B0604030504040204" pitchFamily="50" charset="-128"/>
              <a:ea typeface="メイリオ" panose="020B0604030504040204" pitchFamily="50" charset="-128"/>
            </a:endParaRPr>
          </a:p>
        </p:txBody>
      </p:sp>
      <p:cxnSp>
        <p:nvCxnSpPr>
          <p:cNvPr id="31" name="直線コネクタ 30"/>
          <p:cNvCxnSpPr>
            <a:stCxn id="62" idx="3"/>
          </p:cNvCxnSpPr>
          <p:nvPr/>
        </p:nvCxnSpPr>
        <p:spPr>
          <a:xfrm>
            <a:off x="2133600" y="3969835"/>
            <a:ext cx="1750767" cy="983165"/>
          </a:xfrm>
          <a:prstGeom prst="line">
            <a:avLst/>
          </a:prstGeom>
        </p:spPr>
        <p:style>
          <a:lnRef idx="1">
            <a:schemeClr val="accent2"/>
          </a:lnRef>
          <a:fillRef idx="0">
            <a:schemeClr val="accent2"/>
          </a:fillRef>
          <a:effectRef idx="0">
            <a:schemeClr val="accent2"/>
          </a:effectRef>
          <a:fontRef idx="minor">
            <a:schemeClr val="tx1"/>
          </a:fontRef>
        </p:style>
      </p:cxnSp>
      <p:cxnSp>
        <p:nvCxnSpPr>
          <p:cNvPr id="52" name="カギ線コネクタ 51"/>
          <p:cNvCxnSpPr>
            <a:stCxn id="63" idx="3"/>
          </p:cNvCxnSpPr>
          <p:nvPr/>
        </p:nvCxnSpPr>
        <p:spPr>
          <a:xfrm flipV="1">
            <a:off x="2133599" y="4953001"/>
            <a:ext cx="1725831" cy="1309299"/>
          </a:xfrm>
          <a:prstGeom prst="bentConnector3">
            <a:avLst>
              <a:gd name="adj1" fmla="val 50000"/>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54204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
            <a:extLst>
              <a:ext uri="{FF2B5EF4-FFF2-40B4-BE49-F238E27FC236}">
                <a16:creationId xmlns:a16="http://schemas.microsoft.com/office/drawing/2014/main" id="{3A686135-B4F9-124E-B35A-74C88AA19B4C}"/>
              </a:ext>
            </a:extLst>
          </p:cNvPr>
          <p:cNvSpPr txBox="1">
            <a:spLocks/>
          </p:cNvSpPr>
          <p:nvPr/>
        </p:nvSpPr>
        <p:spPr>
          <a:xfrm>
            <a:off x="2632855" y="2209800"/>
            <a:ext cx="3972370" cy="2385268"/>
          </a:xfrm>
          <a:prstGeom prst="rect">
            <a:avLst/>
          </a:prstGeom>
        </p:spPr>
        <p:txBody>
          <a:bodyPr vert="horz" wrap="none" lIns="91440" tIns="45720" rIns="91440" bIns="45720" rtlCol="0" anchor="ctr">
            <a:sp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solidFill>
                  <a:schemeClr val="bg1">
                    <a:lumMod val="65000"/>
                  </a:schemeClr>
                </a:solidFill>
              </a:rPr>
              <a:t>１．改善</a:t>
            </a:r>
            <a:r>
              <a:rPr lang="ja-JP" altLang="en-US" dirty="0">
                <a:solidFill>
                  <a:schemeClr val="bg1">
                    <a:lumMod val="65000"/>
                  </a:schemeClr>
                </a:solidFill>
              </a:rPr>
              <a:t>基</a:t>
            </a:r>
            <a:r>
              <a:rPr lang="ja-JP" altLang="en-US" dirty="0" smtClean="0">
                <a:solidFill>
                  <a:schemeClr val="bg1">
                    <a:lumMod val="65000"/>
                  </a:schemeClr>
                </a:solidFill>
              </a:rPr>
              <a:t>準</a:t>
            </a:r>
            <a:r>
              <a:rPr lang="ja-JP" altLang="en-US" dirty="0">
                <a:solidFill>
                  <a:schemeClr val="bg1">
                    <a:lumMod val="65000"/>
                  </a:schemeClr>
                </a:solidFill>
              </a:rPr>
              <a:t>告示</a:t>
            </a:r>
            <a:r>
              <a:rPr lang="ja-JP" altLang="en-US" dirty="0" smtClean="0">
                <a:solidFill>
                  <a:schemeClr val="bg1">
                    <a:lumMod val="65000"/>
                  </a:schemeClr>
                </a:solidFill>
              </a:rPr>
              <a:t>について</a:t>
            </a:r>
          </a:p>
          <a:p>
            <a:pPr marL="0" indent="0">
              <a:buFont typeface="Arial" panose="020B0604020202020204" pitchFamily="34" charset="0"/>
              <a:buNone/>
            </a:pPr>
            <a:r>
              <a:rPr lang="ja-JP" altLang="en-US" dirty="0" smtClean="0"/>
              <a:t>２．改正の背景について</a:t>
            </a:r>
            <a:endParaRPr lang="ja-JP" altLang="en-US" dirty="0"/>
          </a:p>
          <a:p>
            <a:pPr marL="0" indent="0">
              <a:buNone/>
            </a:pPr>
            <a:r>
              <a:rPr lang="ja-JP" altLang="en-US" dirty="0" smtClean="0">
                <a:solidFill>
                  <a:schemeClr val="bg1">
                    <a:lumMod val="65000"/>
                  </a:schemeClr>
                </a:solidFill>
              </a:rPr>
              <a:t>３．改正の検討状況について</a:t>
            </a:r>
            <a:endParaRPr lang="ja-JP" altLang="en-US" dirty="0">
              <a:solidFill>
                <a:schemeClr val="bg1">
                  <a:lumMod val="65000"/>
                </a:schemeClr>
              </a:solidFill>
            </a:endParaRPr>
          </a:p>
          <a:p>
            <a:pPr marL="0" indent="0">
              <a:buFont typeface="Arial" panose="020B0604020202020204" pitchFamily="34" charset="0"/>
              <a:buNone/>
            </a:pPr>
            <a:r>
              <a:rPr lang="ja-JP" altLang="en-US" dirty="0">
                <a:solidFill>
                  <a:schemeClr val="bg1">
                    <a:lumMod val="65000"/>
                  </a:schemeClr>
                </a:solidFill>
              </a:rPr>
              <a:t>４</a:t>
            </a:r>
            <a:r>
              <a:rPr lang="ja-JP" altLang="en-US" dirty="0" smtClean="0">
                <a:solidFill>
                  <a:schemeClr val="bg1">
                    <a:lumMod val="65000"/>
                  </a:schemeClr>
                </a:solidFill>
              </a:rPr>
              <a:t>．改正の内容について</a:t>
            </a:r>
            <a:endParaRPr lang="ja-JP" altLang="en-US" dirty="0">
              <a:solidFill>
                <a:schemeClr val="bg1">
                  <a:lumMod val="65000"/>
                </a:schemeClr>
              </a:solidFill>
            </a:endParaRPr>
          </a:p>
        </p:txBody>
      </p:sp>
    </p:spTree>
    <p:extLst>
      <p:ext uri="{BB962C8B-B14F-4D97-AF65-F5344CB8AC3E}">
        <p14:creationId xmlns:p14="http://schemas.microsoft.com/office/powerpoint/2010/main" val="1725324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827998"/>
            <a:ext cx="9906000" cy="1011010"/>
          </a:xfrm>
          <a:solidFill>
            <a:srgbClr val="EEECE1"/>
          </a:solidFill>
        </p:spPr>
        <p:txBody>
          <a:bodyPr/>
          <a:lstStyle/>
          <a:p>
            <a:pPr>
              <a:lnSpc>
                <a:spcPct val="130000"/>
              </a:lnSpc>
              <a:spcBef>
                <a:spcPts val="0"/>
              </a:spcBef>
            </a:pPr>
            <a:r>
              <a:rPr lang="ja-JP" altLang="en-US" dirty="0" smtClean="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　トラック運転者は、</a:t>
            </a:r>
            <a:r>
              <a:rPr lang="ja-JP" altLang="en-US" dirty="0" smtClean="0">
                <a:latin typeface="游ゴシック" panose="020B0400000000000000" pitchFamily="50" charset="-128"/>
                <a:ea typeface="游ゴシック" panose="020B0400000000000000" pitchFamily="50" charset="-128"/>
              </a:rPr>
              <a:t>全産業平均</a:t>
            </a:r>
            <a:r>
              <a:rPr lang="ja-JP" altLang="en-US" dirty="0">
                <a:latin typeface="游ゴシック" panose="020B0400000000000000" pitchFamily="50" charset="-128"/>
                <a:ea typeface="游ゴシック" panose="020B0400000000000000" pitchFamily="50" charset="-128"/>
              </a:rPr>
              <a:t>と比べ、</a:t>
            </a:r>
            <a:r>
              <a:rPr lang="ja-JP" altLang="en-US" u="sng" dirty="0">
                <a:latin typeface="游ゴシック" panose="020B0400000000000000" pitchFamily="50" charset="-128"/>
                <a:ea typeface="游ゴシック" panose="020B0400000000000000" pitchFamily="50" charset="-128"/>
              </a:rPr>
              <a:t>年齢が高い</a:t>
            </a:r>
            <a:r>
              <a:rPr lang="ja-JP" altLang="en-US" dirty="0">
                <a:latin typeface="游ゴシック" panose="020B0400000000000000" pitchFamily="50" charset="-128"/>
                <a:ea typeface="游ゴシック" panose="020B0400000000000000" pitchFamily="50" charset="-128"/>
              </a:rPr>
              <a:t>傾向にある。</a:t>
            </a:r>
            <a:endParaRPr lang="en-US" altLang="ja-JP" dirty="0">
              <a:latin typeface="游ゴシック" panose="020B0400000000000000" pitchFamily="50" charset="-128"/>
              <a:ea typeface="游ゴシック" panose="020B0400000000000000" pitchFamily="50" charset="-128"/>
            </a:endParaRPr>
          </a:p>
          <a:p>
            <a:pPr>
              <a:lnSpc>
                <a:spcPct val="130000"/>
              </a:lnSpc>
              <a:spcBef>
                <a:spcPts val="0"/>
              </a:spcBef>
            </a:pPr>
            <a:r>
              <a:rPr lang="ja-JP" altLang="en-US" dirty="0" smtClean="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　トラック運転者は</a:t>
            </a:r>
            <a:r>
              <a:rPr lang="ja-JP" altLang="en-US" dirty="0" smtClean="0">
                <a:latin typeface="游ゴシック" panose="020B0400000000000000" pitchFamily="50" charset="-128"/>
                <a:ea typeface="游ゴシック" panose="020B0400000000000000" pitchFamily="50" charset="-128"/>
              </a:rPr>
              <a:t>、全産業平均</a:t>
            </a:r>
            <a:r>
              <a:rPr lang="ja-JP" altLang="en-US" dirty="0">
                <a:latin typeface="游ゴシック" panose="020B0400000000000000" pitchFamily="50" charset="-128"/>
                <a:ea typeface="游ゴシック" panose="020B0400000000000000" pitchFamily="50" charset="-128"/>
              </a:rPr>
              <a:t>と比べ</a:t>
            </a:r>
            <a:r>
              <a:rPr lang="ja-JP" altLang="en-US" dirty="0" smtClean="0">
                <a:latin typeface="游ゴシック" panose="020B0400000000000000" pitchFamily="50" charset="-128"/>
                <a:ea typeface="游ゴシック" panose="020B0400000000000000" pitchFamily="50" charset="-128"/>
              </a:rPr>
              <a:t>、</a:t>
            </a:r>
            <a:r>
              <a:rPr lang="ja-JP" altLang="en-US" u="sng" dirty="0" smtClean="0">
                <a:latin typeface="游ゴシック" panose="020B0400000000000000" pitchFamily="50" charset="-128"/>
                <a:ea typeface="游ゴシック" panose="020B0400000000000000" pitchFamily="50" charset="-128"/>
              </a:rPr>
              <a:t>実労働時間数が長い</a:t>
            </a:r>
            <a:r>
              <a:rPr lang="ja-JP" altLang="en-US" dirty="0">
                <a:latin typeface="游ゴシック" panose="020B0400000000000000" pitchFamily="50" charset="-128"/>
                <a:ea typeface="游ゴシック" panose="020B0400000000000000" pitchFamily="50" charset="-128"/>
              </a:rPr>
              <a:t>傾向にある。</a:t>
            </a:r>
            <a:endParaRPr lang="en-US" altLang="ja-JP" dirty="0">
              <a:latin typeface="游ゴシック" panose="020B0400000000000000" pitchFamily="50" charset="-128"/>
              <a:ea typeface="游ゴシック" panose="020B0400000000000000" pitchFamily="50" charset="-128"/>
            </a:endParaRPr>
          </a:p>
          <a:p>
            <a:pPr>
              <a:lnSpc>
                <a:spcPct val="130000"/>
              </a:lnSpc>
              <a:spcBef>
                <a:spcPts val="0"/>
              </a:spcBef>
            </a:pPr>
            <a:r>
              <a:rPr lang="ja-JP" altLang="en-US" dirty="0" smtClean="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　トラック運転者は</a:t>
            </a:r>
            <a:r>
              <a:rPr lang="ja-JP" altLang="en-US" dirty="0" smtClean="0">
                <a:latin typeface="游ゴシック" panose="020B0400000000000000" pitchFamily="50" charset="-128"/>
                <a:ea typeface="游ゴシック" panose="020B0400000000000000" pitchFamily="50" charset="-128"/>
              </a:rPr>
              <a:t>、全産業平均</a:t>
            </a:r>
            <a:r>
              <a:rPr lang="ja-JP" altLang="en-US" dirty="0">
                <a:latin typeface="游ゴシック" panose="020B0400000000000000" pitchFamily="50" charset="-128"/>
                <a:ea typeface="游ゴシック" panose="020B0400000000000000" pitchFamily="50" charset="-128"/>
              </a:rPr>
              <a:t>と比べ</a:t>
            </a:r>
            <a:r>
              <a:rPr lang="ja-JP" altLang="en-US" dirty="0" smtClean="0">
                <a:latin typeface="游ゴシック" panose="020B0400000000000000" pitchFamily="50" charset="-128"/>
                <a:ea typeface="游ゴシック" panose="020B0400000000000000" pitchFamily="50" charset="-128"/>
              </a:rPr>
              <a:t>、</a:t>
            </a:r>
            <a:r>
              <a:rPr lang="ja-JP" altLang="en-US" u="sng" dirty="0" smtClean="0">
                <a:latin typeface="游ゴシック" panose="020B0400000000000000" pitchFamily="50" charset="-128"/>
                <a:ea typeface="游ゴシック" panose="020B0400000000000000" pitchFamily="50" charset="-128"/>
              </a:rPr>
              <a:t>所定内給与額が低い</a:t>
            </a:r>
            <a:r>
              <a:rPr lang="ja-JP" altLang="en-US" dirty="0">
                <a:latin typeface="游ゴシック" panose="020B0400000000000000" pitchFamily="50" charset="-128"/>
                <a:ea typeface="游ゴシック" panose="020B0400000000000000" pitchFamily="50" charset="-128"/>
              </a:rPr>
              <a:t>傾向にある。</a:t>
            </a:r>
          </a:p>
        </p:txBody>
      </p:sp>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vert="horz" lIns="95782" tIns="47891" rIns="95782" bIns="47891" rtlCol="0" anchor="ctr">
            <a:normAutofit/>
          </a:bodyPr>
          <a:lstStyle/>
          <a:p>
            <a:pPr algn="ctr"/>
            <a:r>
              <a:rPr lang="ja-JP" altLang="en-US" sz="2400" b="1" spc="272" dirty="0">
                <a:solidFill>
                  <a:schemeClr val="lt1"/>
                </a:solidFill>
                <a:latin typeface="ＭＳ ゴシック" panose="020B0609070205080204" pitchFamily="49" charset="-128"/>
                <a:ea typeface="ＭＳ ゴシック" panose="020B0609070205080204" pitchFamily="49" charset="-128"/>
                <a:cs typeface="+mn-cs"/>
              </a:rPr>
              <a:t>自動車運転者の基礎統計</a:t>
            </a:r>
          </a:p>
        </p:txBody>
      </p:sp>
      <p:graphicFrame>
        <p:nvGraphicFramePr>
          <p:cNvPr id="5" name="表 4"/>
          <p:cNvGraphicFramePr>
            <a:graphicFrameLocks noGrp="1"/>
          </p:cNvGraphicFramePr>
          <p:nvPr>
            <p:extLst/>
          </p:nvPr>
        </p:nvGraphicFramePr>
        <p:xfrm>
          <a:off x="1496616" y="2004831"/>
          <a:ext cx="6716554" cy="4483703"/>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522960505"/>
                    </a:ext>
                  </a:extLst>
                </a:gridCol>
                <a:gridCol w="648073">
                  <a:extLst>
                    <a:ext uri="{9D8B030D-6E8A-4147-A177-3AD203B41FA5}">
                      <a16:colId xmlns:a16="http://schemas.microsoft.com/office/drawing/2014/main" val="1338887457"/>
                    </a:ext>
                  </a:extLst>
                </a:gridCol>
                <a:gridCol w="959922">
                  <a:extLst>
                    <a:ext uri="{9D8B030D-6E8A-4147-A177-3AD203B41FA5}">
                      <a16:colId xmlns:a16="http://schemas.microsoft.com/office/drawing/2014/main" val="1966725554"/>
                    </a:ext>
                  </a:extLst>
                </a:gridCol>
                <a:gridCol w="1200318">
                  <a:extLst>
                    <a:ext uri="{9D8B030D-6E8A-4147-A177-3AD203B41FA5}">
                      <a16:colId xmlns:a16="http://schemas.microsoft.com/office/drawing/2014/main" val="1220481313"/>
                    </a:ext>
                  </a:extLst>
                </a:gridCol>
                <a:gridCol w="1260649">
                  <a:extLst>
                    <a:ext uri="{9D8B030D-6E8A-4147-A177-3AD203B41FA5}">
                      <a16:colId xmlns:a16="http://schemas.microsoft.com/office/drawing/2014/main" val="3555317223"/>
                    </a:ext>
                  </a:extLst>
                </a:gridCol>
                <a:gridCol w="1495464">
                  <a:extLst>
                    <a:ext uri="{9D8B030D-6E8A-4147-A177-3AD203B41FA5}">
                      <a16:colId xmlns:a16="http://schemas.microsoft.com/office/drawing/2014/main" val="1242564975"/>
                    </a:ext>
                  </a:extLst>
                </a:gridCol>
              </a:tblGrid>
              <a:tr h="713108">
                <a:tc gridSpan="2">
                  <a:txBody>
                    <a:bodyPr/>
                    <a:lstStyle/>
                    <a:p>
                      <a:pPr algn="ctr"/>
                      <a:endParaRPr lang="ja-JP" altLang="en-US" sz="1700" dirty="0">
                        <a:latin typeface="メイリオ" panose="020B0604030504040204" pitchFamily="50" charset="-128"/>
                        <a:ea typeface="メイリオ" panose="020B0604030504040204" pitchFamily="50" charset="-128"/>
                      </a:endParaRPr>
                    </a:p>
                  </a:txBody>
                  <a:tcPr marL="84406" marR="84406" marT="42203" marB="42203">
                    <a:solidFill>
                      <a:srgbClr val="C0FCF9"/>
                    </a:solidFill>
                  </a:tcPr>
                </a:tc>
                <a:tc hMerge="1">
                  <a:txBody>
                    <a:bodyPr/>
                    <a:lstStyle/>
                    <a:p>
                      <a:endParaRPr kumimoji="1" lang="ja-JP" altLang="en-US"/>
                    </a:p>
                  </a:txBody>
                  <a:tcPr/>
                </a:tc>
                <a:tc>
                  <a:txBody>
                    <a:bodyPr/>
                    <a:lstStyle/>
                    <a:p>
                      <a:pPr algn="ctr"/>
                      <a:r>
                        <a:rPr lang="ja-JP" altLang="en-US" sz="1700" dirty="0" smtClean="0">
                          <a:latin typeface="メイリオ" panose="020B0604030504040204" pitchFamily="50" charset="-128"/>
                          <a:ea typeface="メイリオ" panose="020B0604030504040204" pitchFamily="50" charset="-128"/>
                        </a:rPr>
                        <a:t>年齢</a:t>
                      </a:r>
                      <a:endParaRPr lang="ja-JP" altLang="en-US" sz="1700" dirty="0">
                        <a:latin typeface="メイリオ" panose="020B0604030504040204" pitchFamily="50" charset="-128"/>
                        <a:ea typeface="メイリオ" panose="020B0604030504040204" pitchFamily="50" charset="-128"/>
                      </a:endParaRPr>
                    </a:p>
                  </a:txBody>
                  <a:tcPr marL="84406" marR="84406" marT="42203" marB="42203" anchor="ctr">
                    <a:solidFill>
                      <a:srgbClr val="C0FCF9"/>
                    </a:solidFill>
                  </a:tcPr>
                </a:tc>
                <a:tc>
                  <a:txBody>
                    <a:bodyPr/>
                    <a:lstStyle/>
                    <a:p>
                      <a:pPr algn="ctr"/>
                      <a:r>
                        <a:rPr lang="ja-JP" altLang="en-US" sz="1700" dirty="0" smtClean="0">
                          <a:latin typeface="メイリオ" panose="020B0604030504040204" pitchFamily="50" charset="-128"/>
                          <a:ea typeface="メイリオ" panose="020B0604030504040204" pitchFamily="50" charset="-128"/>
                        </a:rPr>
                        <a:t>勤続年数</a:t>
                      </a:r>
                      <a:endParaRPr lang="ja-JP" altLang="en-US" sz="1700" dirty="0">
                        <a:latin typeface="メイリオ" panose="020B0604030504040204" pitchFamily="50" charset="-128"/>
                        <a:ea typeface="メイリオ" panose="020B0604030504040204" pitchFamily="50" charset="-128"/>
                      </a:endParaRPr>
                    </a:p>
                  </a:txBody>
                  <a:tcPr marL="84406" marR="84406" marT="42203" marB="42203" anchor="ctr">
                    <a:solidFill>
                      <a:srgbClr val="C0FCF9"/>
                    </a:solidFill>
                  </a:tcPr>
                </a:tc>
                <a:tc>
                  <a:txBody>
                    <a:bodyPr/>
                    <a:lstStyle/>
                    <a:p>
                      <a:pPr algn="ctr"/>
                      <a:r>
                        <a:rPr lang="ja-JP" altLang="en-US" sz="1700" dirty="0" smtClean="0">
                          <a:solidFill>
                            <a:schemeClr val="tx1"/>
                          </a:solidFill>
                          <a:latin typeface="メイリオ" panose="020B0604030504040204" pitchFamily="50" charset="-128"/>
                          <a:ea typeface="メイリオ" panose="020B0604030504040204" pitchFamily="50" charset="-128"/>
                        </a:rPr>
                        <a:t>実労働</a:t>
                      </a:r>
                      <a:endParaRPr lang="en-US" altLang="ja-JP" sz="1700" dirty="0" smtClean="0">
                        <a:solidFill>
                          <a:schemeClr val="tx1"/>
                        </a:solidFill>
                        <a:latin typeface="メイリオ" panose="020B0604030504040204" pitchFamily="50" charset="-128"/>
                        <a:ea typeface="メイリオ" panose="020B0604030504040204" pitchFamily="50" charset="-128"/>
                      </a:endParaRPr>
                    </a:p>
                    <a:p>
                      <a:pPr algn="ctr"/>
                      <a:r>
                        <a:rPr lang="ja-JP" altLang="en-US" sz="1700" dirty="0" smtClean="0">
                          <a:solidFill>
                            <a:schemeClr val="tx1"/>
                          </a:solidFill>
                          <a:latin typeface="メイリオ" panose="020B0604030504040204" pitchFamily="50" charset="-128"/>
                          <a:ea typeface="メイリオ" panose="020B0604030504040204" pitchFamily="50" charset="-128"/>
                        </a:rPr>
                        <a:t>時間数</a:t>
                      </a:r>
                      <a:endParaRPr lang="en-US" altLang="ja-JP" sz="1700" dirty="0" smtClean="0">
                        <a:solidFill>
                          <a:schemeClr val="tx1"/>
                        </a:solidFill>
                        <a:latin typeface="メイリオ" panose="020B0604030504040204" pitchFamily="50" charset="-128"/>
                        <a:ea typeface="メイリオ" panose="020B0604030504040204" pitchFamily="50" charset="-128"/>
                      </a:endParaRPr>
                    </a:p>
                  </a:txBody>
                  <a:tcPr marL="84406" marR="84406" marT="42203" marB="42203" anchor="ctr">
                    <a:solidFill>
                      <a:srgbClr val="C0FCF9"/>
                    </a:solidFill>
                  </a:tcPr>
                </a:tc>
                <a:tc>
                  <a:txBody>
                    <a:bodyPr/>
                    <a:lstStyle/>
                    <a:p>
                      <a:pPr algn="ctr"/>
                      <a:r>
                        <a:rPr lang="ja-JP" altLang="en-US" sz="1700" dirty="0" smtClean="0">
                          <a:solidFill>
                            <a:schemeClr val="tx1"/>
                          </a:solidFill>
                          <a:latin typeface="メイリオ" panose="020B0604030504040204" pitchFamily="50" charset="-128"/>
                          <a:ea typeface="メイリオ" panose="020B0604030504040204" pitchFamily="50" charset="-128"/>
                        </a:rPr>
                        <a:t>所定内給与額</a:t>
                      </a:r>
                      <a:r>
                        <a:rPr lang="ja-JP" altLang="en-US" sz="1100" dirty="0" smtClean="0">
                          <a:solidFill>
                            <a:schemeClr val="tx1"/>
                          </a:solidFill>
                          <a:latin typeface="メイリオ" panose="020B0604030504040204" pitchFamily="50" charset="-128"/>
                          <a:ea typeface="メイリオ" panose="020B0604030504040204" pitchFamily="50" charset="-128"/>
                        </a:rPr>
                        <a:t>（月額）</a:t>
                      </a:r>
                      <a:endParaRPr lang="en-US" altLang="ja-JP" sz="1100" dirty="0" smtClean="0">
                        <a:solidFill>
                          <a:schemeClr val="tx1"/>
                        </a:solidFill>
                        <a:latin typeface="メイリオ" panose="020B0604030504040204" pitchFamily="50" charset="-128"/>
                        <a:ea typeface="メイリオ" panose="020B0604030504040204" pitchFamily="50" charset="-128"/>
                      </a:endParaRPr>
                    </a:p>
                    <a:p>
                      <a:pPr algn="ctr"/>
                      <a:r>
                        <a:rPr lang="en-US" altLang="ja-JP" sz="900" dirty="0" smtClean="0">
                          <a:solidFill>
                            <a:schemeClr val="tx1"/>
                          </a:solidFill>
                          <a:latin typeface="メイリオ" panose="020B0604030504040204" pitchFamily="50" charset="-128"/>
                          <a:ea typeface="メイリオ" panose="020B0604030504040204" pitchFamily="50" charset="-128"/>
                        </a:rPr>
                        <a:t>(</a:t>
                      </a:r>
                      <a:r>
                        <a:rPr lang="ja-JP" altLang="en-US" sz="900" dirty="0" smtClean="0">
                          <a:solidFill>
                            <a:schemeClr val="tx1"/>
                          </a:solidFill>
                          <a:latin typeface="メイリオ" panose="020B0604030504040204" pitchFamily="50" charset="-128"/>
                          <a:ea typeface="メイリオ" panose="020B0604030504040204" pitchFamily="50" charset="-128"/>
                        </a:rPr>
                        <a:t>千円単位切り捨て</a:t>
                      </a:r>
                      <a:r>
                        <a:rPr lang="en-US" altLang="ja-JP" sz="900" dirty="0" smtClean="0">
                          <a:solidFill>
                            <a:schemeClr val="tx1"/>
                          </a:solidFill>
                          <a:latin typeface="メイリオ" panose="020B0604030504040204" pitchFamily="50" charset="-128"/>
                          <a:ea typeface="メイリオ" panose="020B0604030504040204" pitchFamily="50" charset="-128"/>
                        </a:rPr>
                        <a:t>)</a:t>
                      </a:r>
                    </a:p>
                    <a:p>
                      <a:pPr algn="ctr"/>
                      <a:r>
                        <a:rPr lang="ja-JP" altLang="en-US" sz="900" dirty="0" smtClean="0">
                          <a:solidFill>
                            <a:schemeClr val="tx1"/>
                          </a:solidFill>
                          <a:latin typeface="メイリオ" panose="020B0604030504040204" pitchFamily="50" charset="-128"/>
                          <a:ea typeface="メイリオ" panose="020B0604030504040204" pitchFamily="50" charset="-128"/>
                        </a:rPr>
                        <a:t>（賞与等含まず）</a:t>
                      </a:r>
                      <a:endParaRPr lang="en-US" altLang="ja-JP" sz="900" dirty="0" smtClean="0">
                        <a:solidFill>
                          <a:schemeClr val="tx1"/>
                        </a:solidFill>
                        <a:latin typeface="メイリオ" panose="020B0604030504040204" pitchFamily="50" charset="-128"/>
                        <a:ea typeface="メイリオ" panose="020B0604030504040204" pitchFamily="50" charset="-128"/>
                      </a:endParaRPr>
                    </a:p>
                  </a:txBody>
                  <a:tcPr marL="84406" marR="84406" marT="42203" marB="42203" anchor="ctr">
                    <a:solidFill>
                      <a:srgbClr val="C0FCF9"/>
                    </a:solidFill>
                  </a:tcPr>
                </a:tc>
                <a:extLst>
                  <a:ext uri="{0D108BD9-81ED-4DB2-BD59-A6C34878D82A}">
                    <a16:rowId xmlns:a16="http://schemas.microsoft.com/office/drawing/2014/main" val="2069369779"/>
                  </a:ext>
                </a:extLst>
              </a:tr>
              <a:tr h="925555">
                <a:tc gridSpan="2">
                  <a:txBody>
                    <a:bodyPr/>
                    <a:lstStyle/>
                    <a:p>
                      <a:pPr algn="ctr"/>
                      <a:r>
                        <a:rPr kumimoji="1" lang="ja-JP" altLang="en-US" sz="1700" dirty="0" smtClean="0">
                          <a:latin typeface="メイリオ" panose="020B0604030504040204" pitchFamily="50" charset="-128"/>
                          <a:ea typeface="メイリオ" panose="020B0604030504040204" pitchFamily="50" charset="-128"/>
                        </a:rPr>
                        <a:t>全産業平均</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nchor="ctr">
                    <a:solidFill>
                      <a:srgbClr val="C0FCF9"/>
                    </a:solidFill>
                  </a:tcPr>
                </a:tc>
                <a:tc hMerge="1">
                  <a:txBody>
                    <a:bodyPr/>
                    <a:lstStyle/>
                    <a:p>
                      <a:endParaRPr kumimoji="1" lang="ja-JP" altLang="en-US"/>
                    </a:p>
                  </a:txBody>
                  <a:tcPr/>
                </a:tc>
                <a:tc>
                  <a:txBody>
                    <a:bodyPr/>
                    <a:lstStyle/>
                    <a:p>
                      <a:pPr algn="ctr"/>
                      <a:r>
                        <a:rPr kumimoji="1" lang="en-US" altLang="ja-JP" sz="1700" dirty="0" smtClean="0">
                          <a:latin typeface="メイリオ" panose="020B0604030504040204" pitchFamily="50" charset="-128"/>
                          <a:ea typeface="メイリオ" panose="020B0604030504040204" pitchFamily="50" charset="-128"/>
                        </a:rPr>
                        <a:t>43.4</a:t>
                      </a:r>
                      <a:r>
                        <a:rPr kumimoji="1" lang="ja-JP" altLang="en-US" sz="1700" dirty="0" smtClean="0">
                          <a:latin typeface="メイリオ" panose="020B0604030504040204" pitchFamily="50" charset="-128"/>
                          <a:ea typeface="メイリオ" panose="020B0604030504040204" pitchFamily="50" charset="-128"/>
                        </a:rPr>
                        <a:t>歳</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latin typeface="メイリオ" panose="020B0604030504040204" pitchFamily="50" charset="-128"/>
                          <a:ea typeface="メイリオ" panose="020B0604030504040204" pitchFamily="50" charset="-128"/>
                        </a:rPr>
                        <a:t>12.3</a:t>
                      </a:r>
                      <a:r>
                        <a:rPr kumimoji="1" lang="ja-JP" altLang="en-US" sz="1700" dirty="0" smtClean="0">
                          <a:latin typeface="メイリオ" panose="020B0604030504040204" pitchFamily="50" charset="-128"/>
                          <a:ea typeface="メイリオ" panose="020B0604030504040204" pitchFamily="50" charset="-128"/>
                        </a:rPr>
                        <a:t>年</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solidFill>
                            <a:schemeClr val="tx1"/>
                          </a:solidFill>
                          <a:latin typeface="メイリオ" panose="020B0604030504040204" pitchFamily="50" charset="-128"/>
                          <a:ea typeface="メイリオ" panose="020B0604030504040204" pitchFamily="50" charset="-128"/>
                        </a:rPr>
                        <a:t>175</a:t>
                      </a:r>
                      <a:r>
                        <a:rPr kumimoji="1" lang="ja-JP" altLang="en-US" sz="1700" dirty="0" smtClean="0">
                          <a:solidFill>
                            <a:schemeClr val="tx1"/>
                          </a:solidFill>
                          <a:latin typeface="メイリオ" panose="020B0604030504040204" pitchFamily="50" charset="-128"/>
                          <a:ea typeface="メイリオ" panose="020B0604030504040204" pitchFamily="50" charset="-128"/>
                        </a:rPr>
                        <a:t>時間</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latin typeface="メイリオ" panose="020B0604030504040204" pitchFamily="50" charset="-128"/>
                          <a:ea typeface="メイリオ" panose="020B0604030504040204" pitchFamily="50" charset="-128"/>
                        </a:rPr>
                        <a:t>30</a:t>
                      </a:r>
                      <a:r>
                        <a:rPr kumimoji="1" lang="ja-JP" altLang="en-US" sz="1700" dirty="0" smtClean="0">
                          <a:latin typeface="メイリオ" panose="020B0604030504040204" pitchFamily="50" charset="-128"/>
                          <a:ea typeface="メイリオ" panose="020B0604030504040204" pitchFamily="50" charset="-128"/>
                        </a:rPr>
                        <a:t>万円</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261735850"/>
                  </a:ext>
                </a:extLst>
              </a:tr>
              <a:tr h="462117">
                <a:tc rowSpan="2">
                  <a:txBody>
                    <a:bodyPr/>
                    <a:lstStyle/>
                    <a:p>
                      <a:pPr algn="ctr"/>
                      <a:r>
                        <a:rPr kumimoji="1" lang="ja-JP" altLang="en-US" sz="1700" dirty="0" smtClean="0">
                          <a:latin typeface="メイリオ" panose="020B0604030504040204" pitchFamily="50" charset="-128"/>
                          <a:ea typeface="メイリオ" panose="020B0604030504040204" pitchFamily="50" charset="-128"/>
                        </a:rPr>
                        <a:t>トラック</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nchor="ctr">
                    <a:solidFill>
                      <a:srgbClr val="C0FCF9"/>
                    </a:solidFill>
                  </a:tcPr>
                </a:tc>
                <a:tc>
                  <a:txBody>
                    <a:bodyPr/>
                    <a:lstStyle/>
                    <a:p>
                      <a:pPr algn="ctr"/>
                      <a:r>
                        <a:rPr kumimoji="1" lang="ja-JP" altLang="en-US" sz="1200" dirty="0" smtClean="0">
                          <a:solidFill>
                            <a:srgbClr val="FF0000"/>
                          </a:solidFill>
                          <a:latin typeface="メイリオ" panose="020B0604030504040204" pitchFamily="50" charset="-128"/>
                          <a:ea typeface="メイリオ" panose="020B0604030504040204" pitchFamily="50" charset="-128"/>
                        </a:rPr>
                        <a:t>大型</a:t>
                      </a:r>
                      <a:endParaRPr kumimoji="1" lang="ja-JP" altLang="en-US" sz="1200" dirty="0">
                        <a:solidFill>
                          <a:srgbClr val="FF0000"/>
                        </a:solidFill>
                        <a:latin typeface="メイリオ" panose="020B0604030504040204" pitchFamily="50" charset="-128"/>
                        <a:ea typeface="メイリオ" panose="020B0604030504040204" pitchFamily="50" charset="-128"/>
                      </a:endParaRPr>
                    </a:p>
                  </a:txBody>
                  <a:tcPr marL="84406" marR="84406" marT="42203" marB="42203" anchor="ctr">
                    <a:solidFill>
                      <a:srgbClr val="C0FCF9"/>
                    </a:solidFill>
                  </a:tcPr>
                </a:tc>
                <a:tc>
                  <a:txBody>
                    <a:bodyPr/>
                    <a:lstStyle/>
                    <a:p>
                      <a:pPr algn="ctr"/>
                      <a:r>
                        <a:rPr kumimoji="1" lang="en-US" altLang="ja-JP" sz="1700" dirty="0" smtClean="0">
                          <a:solidFill>
                            <a:srgbClr val="FF0000"/>
                          </a:solidFill>
                          <a:latin typeface="メイリオ" panose="020B0604030504040204" pitchFamily="50" charset="-128"/>
                          <a:ea typeface="メイリオ" panose="020B0604030504040204" pitchFamily="50" charset="-128"/>
                        </a:rPr>
                        <a:t>49.9</a:t>
                      </a:r>
                      <a:r>
                        <a:rPr kumimoji="1" lang="ja-JP" altLang="en-US" sz="1700" dirty="0" smtClean="0">
                          <a:solidFill>
                            <a:srgbClr val="FF0000"/>
                          </a:solidFill>
                          <a:latin typeface="メイリオ" panose="020B0604030504040204" pitchFamily="50" charset="-128"/>
                          <a:ea typeface="メイリオ" panose="020B0604030504040204" pitchFamily="50" charset="-128"/>
                        </a:rPr>
                        <a:t>歳</a:t>
                      </a:r>
                      <a:endParaRPr kumimoji="1" lang="ja-JP" altLang="en-US" sz="1700" dirty="0">
                        <a:solidFill>
                          <a:srgbClr val="FF0000"/>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solidFill>
                            <a:srgbClr val="FF0000"/>
                          </a:solidFill>
                          <a:latin typeface="メイリオ" panose="020B0604030504040204" pitchFamily="50" charset="-128"/>
                          <a:ea typeface="メイリオ" panose="020B0604030504040204" pitchFamily="50" charset="-128"/>
                        </a:rPr>
                        <a:t>12.1</a:t>
                      </a:r>
                      <a:r>
                        <a:rPr kumimoji="1" lang="ja-JP" altLang="en-US" sz="1700" dirty="0" smtClean="0">
                          <a:solidFill>
                            <a:srgbClr val="FF0000"/>
                          </a:solidFill>
                          <a:latin typeface="メイリオ" panose="020B0604030504040204" pitchFamily="50" charset="-128"/>
                          <a:ea typeface="メイリオ" panose="020B0604030504040204" pitchFamily="50" charset="-128"/>
                        </a:rPr>
                        <a:t>年</a:t>
                      </a:r>
                      <a:endParaRPr kumimoji="1" lang="ja-JP" altLang="en-US" sz="1700" dirty="0">
                        <a:solidFill>
                          <a:srgbClr val="FF0000"/>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solidFill>
                            <a:srgbClr val="FF0000"/>
                          </a:solidFill>
                          <a:latin typeface="メイリオ" panose="020B0604030504040204" pitchFamily="50" charset="-128"/>
                          <a:ea typeface="メイリオ" panose="020B0604030504040204" pitchFamily="50" charset="-128"/>
                        </a:rPr>
                        <a:t>212</a:t>
                      </a:r>
                      <a:r>
                        <a:rPr kumimoji="1" lang="ja-JP" altLang="en-US" sz="1700" dirty="0" smtClean="0">
                          <a:solidFill>
                            <a:srgbClr val="FF0000"/>
                          </a:solidFill>
                          <a:latin typeface="メイリオ" panose="020B0604030504040204" pitchFamily="50" charset="-128"/>
                          <a:ea typeface="メイリオ" panose="020B0604030504040204" pitchFamily="50" charset="-128"/>
                        </a:rPr>
                        <a:t>時間</a:t>
                      </a:r>
                      <a:endParaRPr kumimoji="1" lang="ja-JP" altLang="en-US" sz="1700" dirty="0">
                        <a:solidFill>
                          <a:srgbClr val="FF0000"/>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solidFill>
                            <a:srgbClr val="FF0000"/>
                          </a:solidFill>
                          <a:latin typeface="メイリオ" panose="020B0604030504040204" pitchFamily="50" charset="-128"/>
                          <a:ea typeface="メイリオ" panose="020B0604030504040204" pitchFamily="50" charset="-128"/>
                        </a:rPr>
                        <a:t>28</a:t>
                      </a:r>
                      <a:r>
                        <a:rPr kumimoji="1" lang="ja-JP" altLang="en-US" sz="1700" dirty="0" smtClean="0">
                          <a:solidFill>
                            <a:srgbClr val="FF0000"/>
                          </a:solidFill>
                          <a:latin typeface="メイリオ" panose="020B0604030504040204" pitchFamily="50" charset="-128"/>
                          <a:ea typeface="メイリオ" panose="020B0604030504040204" pitchFamily="50" charset="-128"/>
                        </a:rPr>
                        <a:t>万円</a:t>
                      </a:r>
                      <a:endParaRPr kumimoji="1" lang="ja-JP" altLang="en-US" sz="1700" dirty="0">
                        <a:solidFill>
                          <a:srgbClr val="FF0000"/>
                        </a:solidFill>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3193506042"/>
                  </a:ext>
                </a:extLst>
              </a:tr>
              <a:tr h="462117">
                <a:tc vMerge="1">
                  <a:txBody>
                    <a:bodyPr/>
                    <a:lstStyle/>
                    <a:p>
                      <a:endParaRPr kumimoji="1" lang="ja-JP" altLang="en-US"/>
                    </a:p>
                  </a:txBody>
                  <a:tcPr/>
                </a:tc>
                <a:tc>
                  <a:txBody>
                    <a:bodyPr/>
                    <a:lstStyle/>
                    <a:p>
                      <a:pPr algn="ctr"/>
                      <a:r>
                        <a:rPr kumimoji="1" lang="ja-JP" altLang="en-US" sz="1200" dirty="0" smtClean="0">
                          <a:solidFill>
                            <a:srgbClr val="FF0000"/>
                          </a:solidFill>
                          <a:latin typeface="メイリオ" panose="020B0604030504040204" pitchFamily="50" charset="-128"/>
                          <a:ea typeface="メイリオ" panose="020B0604030504040204" pitchFamily="50" charset="-128"/>
                        </a:rPr>
                        <a:t>中小型</a:t>
                      </a:r>
                      <a:endParaRPr kumimoji="1" lang="ja-JP" altLang="en-US" sz="1200" dirty="0">
                        <a:solidFill>
                          <a:srgbClr val="FF0000"/>
                        </a:solidFill>
                        <a:latin typeface="メイリオ" panose="020B0604030504040204" pitchFamily="50" charset="-128"/>
                        <a:ea typeface="メイリオ" panose="020B0604030504040204" pitchFamily="50" charset="-128"/>
                      </a:endParaRPr>
                    </a:p>
                  </a:txBody>
                  <a:tcPr marL="84406" marR="84406" marT="42203" marB="42203" anchor="ctr">
                    <a:solidFill>
                      <a:srgbClr val="C0FCF9"/>
                    </a:solidFill>
                  </a:tcPr>
                </a:tc>
                <a:tc>
                  <a:txBody>
                    <a:bodyPr/>
                    <a:lstStyle/>
                    <a:p>
                      <a:pPr algn="ctr"/>
                      <a:r>
                        <a:rPr kumimoji="1" lang="en-US" altLang="ja-JP" sz="1700" dirty="0" smtClean="0">
                          <a:solidFill>
                            <a:srgbClr val="FF0000"/>
                          </a:solidFill>
                          <a:latin typeface="メイリオ" panose="020B0604030504040204" pitchFamily="50" charset="-128"/>
                          <a:ea typeface="メイリオ" panose="020B0604030504040204" pitchFamily="50" charset="-128"/>
                        </a:rPr>
                        <a:t>47.4</a:t>
                      </a:r>
                      <a:r>
                        <a:rPr kumimoji="1" lang="ja-JP" altLang="en-US" sz="1700" dirty="0" smtClean="0">
                          <a:solidFill>
                            <a:srgbClr val="FF0000"/>
                          </a:solidFill>
                          <a:latin typeface="メイリオ" panose="020B0604030504040204" pitchFamily="50" charset="-128"/>
                          <a:ea typeface="メイリオ" panose="020B0604030504040204" pitchFamily="50" charset="-128"/>
                        </a:rPr>
                        <a:t>歳</a:t>
                      </a:r>
                      <a:endParaRPr kumimoji="1" lang="ja-JP" altLang="en-US" sz="1700" dirty="0">
                        <a:solidFill>
                          <a:srgbClr val="FF0000"/>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solidFill>
                            <a:srgbClr val="FF0000"/>
                          </a:solidFill>
                          <a:latin typeface="メイリオ" panose="020B0604030504040204" pitchFamily="50" charset="-128"/>
                          <a:ea typeface="メイリオ" panose="020B0604030504040204" pitchFamily="50" charset="-128"/>
                        </a:rPr>
                        <a:t>10.9</a:t>
                      </a:r>
                      <a:r>
                        <a:rPr kumimoji="1" lang="ja-JP" altLang="en-US" sz="1700" dirty="0" smtClean="0">
                          <a:solidFill>
                            <a:srgbClr val="FF0000"/>
                          </a:solidFill>
                          <a:latin typeface="メイリオ" panose="020B0604030504040204" pitchFamily="50" charset="-128"/>
                          <a:ea typeface="メイリオ" panose="020B0604030504040204" pitchFamily="50" charset="-128"/>
                        </a:rPr>
                        <a:t>年</a:t>
                      </a:r>
                      <a:endParaRPr kumimoji="1" lang="ja-JP" altLang="en-US" sz="1700" dirty="0">
                        <a:solidFill>
                          <a:srgbClr val="FF0000"/>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solidFill>
                            <a:srgbClr val="FF0000"/>
                          </a:solidFill>
                          <a:latin typeface="メイリオ" panose="020B0604030504040204" pitchFamily="50" charset="-128"/>
                          <a:ea typeface="メイリオ" panose="020B0604030504040204" pitchFamily="50" charset="-128"/>
                        </a:rPr>
                        <a:t>207</a:t>
                      </a:r>
                      <a:r>
                        <a:rPr kumimoji="1" lang="ja-JP" altLang="en-US" sz="1700" dirty="0" smtClean="0">
                          <a:solidFill>
                            <a:srgbClr val="FF0000"/>
                          </a:solidFill>
                          <a:latin typeface="メイリオ" panose="020B0604030504040204" pitchFamily="50" charset="-128"/>
                          <a:ea typeface="メイリオ" panose="020B0604030504040204" pitchFamily="50" charset="-128"/>
                        </a:rPr>
                        <a:t>時間</a:t>
                      </a:r>
                      <a:endParaRPr kumimoji="1" lang="ja-JP" altLang="en-US" sz="1700" dirty="0">
                        <a:solidFill>
                          <a:srgbClr val="FF0000"/>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solidFill>
                            <a:srgbClr val="FF0000"/>
                          </a:solidFill>
                          <a:latin typeface="メイリオ" panose="020B0604030504040204" pitchFamily="50" charset="-128"/>
                          <a:ea typeface="メイリオ" panose="020B0604030504040204" pitchFamily="50" charset="-128"/>
                        </a:rPr>
                        <a:t>26</a:t>
                      </a:r>
                      <a:r>
                        <a:rPr kumimoji="1" lang="ja-JP" altLang="en-US" sz="1700" dirty="0" smtClean="0">
                          <a:solidFill>
                            <a:srgbClr val="FF0000"/>
                          </a:solidFill>
                          <a:latin typeface="メイリオ" panose="020B0604030504040204" pitchFamily="50" charset="-128"/>
                          <a:ea typeface="メイリオ" panose="020B0604030504040204" pitchFamily="50" charset="-128"/>
                        </a:rPr>
                        <a:t>万円</a:t>
                      </a:r>
                      <a:endParaRPr kumimoji="1" lang="ja-JP" altLang="en-US" sz="1700" dirty="0">
                        <a:solidFill>
                          <a:srgbClr val="FF0000"/>
                        </a:solidFill>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2525794425"/>
                  </a:ext>
                </a:extLst>
              </a:tr>
              <a:tr h="924234">
                <a:tc gridSpan="2">
                  <a:txBody>
                    <a:bodyPr/>
                    <a:lstStyle/>
                    <a:p>
                      <a:pPr algn="ctr"/>
                      <a:r>
                        <a:rPr kumimoji="1" lang="ja-JP" altLang="en-US" sz="1700" dirty="0" smtClean="0">
                          <a:latin typeface="メイリオ" panose="020B0604030504040204" pitchFamily="50" charset="-128"/>
                          <a:ea typeface="メイリオ" panose="020B0604030504040204" pitchFamily="50" charset="-128"/>
                        </a:rPr>
                        <a:t>タクシー</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nchor="ctr">
                    <a:solidFill>
                      <a:srgbClr val="C0FCF9"/>
                    </a:solidFill>
                  </a:tcPr>
                </a:tc>
                <a:tc hMerge="1">
                  <a:txBody>
                    <a:bodyPr/>
                    <a:lstStyle/>
                    <a:p>
                      <a:endParaRPr kumimoji="1" lang="ja-JP" altLang="en-US"/>
                    </a:p>
                  </a:txBody>
                  <a:tcPr/>
                </a:tc>
                <a:tc>
                  <a:txBody>
                    <a:bodyPr/>
                    <a:lstStyle/>
                    <a:p>
                      <a:pPr algn="ctr"/>
                      <a:r>
                        <a:rPr kumimoji="1" lang="en-US" altLang="ja-JP" sz="1700" dirty="0" smtClean="0">
                          <a:latin typeface="メイリオ" panose="020B0604030504040204" pitchFamily="50" charset="-128"/>
                          <a:ea typeface="メイリオ" panose="020B0604030504040204" pitchFamily="50" charset="-128"/>
                        </a:rPr>
                        <a:t>60.7</a:t>
                      </a:r>
                      <a:r>
                        <a:rPr kumimoji="1" lang="ja-JP" altLang="en-US" sz="1700" dirty="0" smtClean="0">
                          <a:latin typeface="メイリオ" panose="020B0604030504040204" pitchFamily="50" charset="-128"/>
                          <a:ea typeface="メイリオ" panose="020B0604030504040204" pitchFamily="50" charset="-128"/>
                        </a:rPr>
                        <a:t>歳</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latin typeface="メイリオ" panose="020B0604030504040204" pitchFamily="50" charset="-128"/>
                          <a:ea typeface="メイリオ" panose="020B0604030504040204" pitchFamily="50" charset="-128"/>
                        </a:rPr>
                        <a:t>10.5</a:t>
                      </a:r>
                      <a:r>
                        <a:rPr kumimoji="1" lang="ja-JP" altLang="en-US" sz="1700" dirty="0" smtClean="0">
                          <a:latin typeface="メイリオ" panose="020B0604030504040204" pitchFamily="50" charset="-128"/>
                          <a:ea typeface="メイリオ" panose="020B0604030504040204" pitchFamily="50" charset="-128"/>
                        </a:rPr>
                        <a:t>年</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solidFill>
                            <a:schemeClr val="tx1"/>
                          </a:solidFill>
                          <a:latin typeface="メイリオ" panose="020B0604030504040204" pitchFamily="50" charset="-128"/>
                          <a:ea typeface="メイリオ" panose="020B0604030504040204" pitchFamily="50" charset="-128"/>
                        </a:rPr>
                        <a:t>176</a:t>
                      </a:r>
                      <a:r>
                        <a:rPr kumimoji="1" lang="ja-JP" altLang="en-US" sz="1700" dirty="0" smtClean="0">
                          <a:solidFill>
                            <a:schemeClr val="tx1"/>
                          </a:solidFill>
                          <a:latin typeface="メイリオ" panose="020B0604030504040204" pitchFamily="50" charset="-128"/>
                          <a:ea typeface="メイリオ" panose="020B0604030504040204" pitchFamily="50" charset="-128"/>
                        </a:rPr>
                        <a:t>時間</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solidFill>
                            <a:schemeClr val="tx1"/>
                          </a:solidFill>
                          <a:latin typeface="メイリオ" panose="020B0604030504040204" pitchFamily="50" charset="-128"/>
                          <a:ea typeface="メイリオ" panose="020B0604030504040204" pitchFamily="50" charset="-128"/>
                        </a:rPr>
                        <a:t>20</a:t>
                      </a:r>
                      <a:r>
                        <a:rPr kumimoji="1" lang="ja-JP" altLang="en-US" sz="1700" dirty="0" smtClean="0">
                          <a:solidFill>
                            <a:schemeClr val="tx1"/>
                          </a:solidFill>
                          <a:latin typeface="メイリオ" panose="020B0604030504040204" pitchFamily="50" charset="-128"/>
                          <a:ea typeface="メイリオ" panose="020B0604030504040204" pitchFamily="50" charset="-128"/>
                        </a:rPr>
                        <a:t>万円</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2103431585"/>
                  </a:ext>
                </a:extLst>
              </a:tr>
              <a:tr h="924234">
                <a:tc gridSpan="2">
                  <a:txBody>
                    <a:bodyPr/>
                    <a:lstStyle/>
                    <a:p>
                      <a:pPr algn="ctr"/>
                      <a:r>
                        <a:rPr kumimoji="1" lang="ja-JP" altLang="en-US" sz="1700" dirty="0" smtClean="0">
                          <a:latin typeface="メイリオ" panose="020B0604030504040204" pitchFamily="50" charset="-128"/>
                          <a:ea typeface="メイリオ" panose="020B0604030504040204" pitchFamily="50" charset="-128"/>
                        </a:rPr>
                        <a:t>バス</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nchor="ctr">
                    <a:solidFill>
                      <a:srgbClr val="C0FCF9"/>
                    </a:solidFill>
                  </a:tcPr>
                </a:tc>
                <a:tc hMerge="1">
                  <a:txBody>
                    <a:bodyPr/>
                    <a:lstStyle/>
                    <a:p>
                      <a:endParaRPr kumimoji="1" lang="ja-JP" altLang="en-US"/>
                    </a:p>
                  </a:txBody>
                  <a:tcPr/>
                </a:tc>
                <a:tc>
                  <a:txBody>
                    <a:bodyPr/>
                    <a:lstStyle/>
                    <a:p>
                      <a:pPr algn="ctr"/>
                      <a:r>
                        <a:rPr kumimoji="1" lang="en-US" altLang="ja-JP" sz="1700" dirty="0" smtClean="0">
                          <a:latin typeface="メイリオ" panose="020B0604030504040204" pitchFamily="50" charset="-128"/>
                          <a:ea typeface="メイリオ" panose="020B0604030504040204" pitchFamily="50" charset="-128"/>
                        </a:rPr>
                        <a:t>53.0</a:t>
                      </a:r>
                      <a:r>
                        <a:rPr kumimoji="1" lang="ja-JP" altLang="en-US" sz="1700" dirty="0" smtClean="0">
                          <a:latin typeface="メイリオ" panose="020B0604030504040204" pitchFamily="50" charset="-128"/>
                          <a:ea typeface="メイリオ" panose="020B0604030504040204" pitchFamily="50" charset="-128"/>
                        </a:rPr>
                        <a:t>歳</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latin typeface="メイリオ" panose="020B0604030504040204" pitchFamily="50" charset="-128"/>
                          <a:ea typeface="メイリオ" panose="020B0604030504040204" pitchFamily="50" charset="-128"/>
                        </a:rPr>
                        <a:t>11.7</a:t>
                      </a:r>
                      <a:r>
                        <a:rPr kumimoji="1" lang="ja-JP" altLang="en-US" sz="1700" dirty="0" smtClean="0">
                          <a:latin typeface="メイリオ" panose="020B0604030504040204" pitchFamily="50" charset="-128"/>
                          <a:ea typeface="メイリオ" panose="020B0604030504040204" pitchFamily="50" charset="-128"/>
                        </a:rPr>
                        <a:t>年</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solidFill>
                            <a:schemeClr val="tx1"/>
                          </a:solidFill>
                          <a:latin typeface="メイリオ" panose="020B0604030504040204" pitchFamily="50" charset="-128"/>
                          <a:ea typeface="メイリオ" panose="020B0604030504040204" pitchFamily="50" charset="-128"/>
                        </a:rPr>
                        <a:t>186</a:t>
                      </a:r>
                      <a:r>
                        <a:rPr kumimoji="1" lang="ja-JP" altLang="en-US" sz="1700" dirty="0" smtClean="0">
                          <a:solidFill>
                            <a:schemeClr val="tx1"/>
                          </a:solidFill>
                          <a:latin typeface="メイリオ" panose="020B0604030504040204" pitchFamily="50" charset="-128"/>
                          <a:ea typeface="メイリオ" panose="020B0604030504040204" pitchFamily="50" charset="-128"/>
                        </a:rPr>
                        <a:t>時間</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r>
                        <a:rPr kumimoji="1" lang="en-US" altLang="ja-JP" sz="1700" dirty="0" smtClean="0">
                          <a:solidFill>
                            <a:schemeClr val="tx1"/>
                          </a:solidFill>
                          <a:latin typeface="メイリオ" panose="020B0604030504040204" pitchFamily="50" charset="-128"/>
                          <a:ea typeface="メイリオ" panose="020B0604030504040204" pitchFamily="50" charset="-128"/>
                        </a:rPr>
                        <a:t>23</a:t>
                      </a:r>
                      <a:r>
                        <a:rPr kumimoji="1" lang="ja-JP" altLang="en-US" sz="1700" dirty="0" smtClean="0">
                          <a:solidFill>
                            <a:schemeClr val="tx1"/>
                          </a:solidFill>
                          <a:latin typeface="メイリオ" panose="020B0604030504040204" pitchFamily="50" charset="-128"/>
                          <a:ea typeface="メイリオ" panose="020B0604030504040204" pitchFamily="50" charset="-128"/>
                        </a:rPr>
                        <a:t>万円</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3611964470"/>
                  </a:ext>
                </a:extLst>
              </a:tr>
            </a:tbl>
          </a:graphicData>
        </a:graphic>
      </p:graphicFrame>
      <p:sp>
        <p:nvSpPr>
          <p:cNvPr id="7" name="正方形/長方形 6"/>
          <p:cNvSpPr/>
          <p:nvPr/>
        </p:nvSpPr>
        <p:spPr>
          <a:xfrm>
            <a:off x="1488609" y="3749041"/>
            <a:ext cx="6716554" cy="85693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292" dirty="0">
              <a:solidFill>
                <a:prstClr val="black"/>
              </a:solidFill>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1488609" y="2816336"/>
            <a:ext cx="6724562" cy="849578"/>
          </a:xfrm>
          <a:prstGeom prst="rect">
            <a:avLst/>
          </a:prstGeom>
          <a:noFill/>
          <a:ln w="762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292" dirty="0">
              <a:solidFill>
                <a:prstClr val="black"/>
              </a:solidFill>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4"/>
          </p:nvPr>
        </p:nvSpPr>
        <p:spPr/>
        <p:txBody>
          <a:bodyPr/>
          <a:lstStyle/>
          <a:p>
            <a:pPr defTabSz="914400"/>
            <a:r>
              <a:rPr lang="en-US" sz="1200" dirty="0" smtClean="0">
                <a:solidFill>
                  <a:prstClr val="black"/>
                </a:solidFill>
                <a:ea typeface="游ゴシック" panose="020B0400000000000000" pitchFamily="50" charset="-128"/>
              </a:rPr>
              <a:t>3</a:t>
            </a:r>
            <a:endParaRPr lang="en-US" sz="1200" dirty="0">
              <a:solidFill>
                <a:prstClr val="black"/>
              </a:solidFill>
              <a:ea typeface="游ゴシック" panose="020B0400000000000000" pitchFamily="50" charset="-128"/>
            </a:endParaRPr>
          </a:p>
        </p:txBody>
      </p:sp>
      <p:sp>
        <p:nvSpPr>
          <p:cNvPr id="9" name="テキスト ボックス 8"/>
          <p:cNvSpPr txBox="1"/>
          <p:nvPr/>
        </p:nvSpPr>
        <p:spPr>
          <a:xfrm>
            <a:off x="6465168" y="1629380"/>
            <a:ext cx="4157590" cy="215444"/>
          </a:xfrm>
          <a:prstGeom prst="rect">
            <a:avLst/>
          </a:prstGeom>
          <a:noFill/>
        </p:spPr>
        <p:txBody>
          <a:bodyPr wrap="square" rtlCol="0">
            <a:spAutoFit/>
          </a:bodyPr>
          <a:lstStyle/>
          <a:p>
            <a:pPr defTabSz="914400"/>
            <a:r>
              <a:rPr lang="ja-JP" altLang="en-US" sz="800" dirty="0" smtClean="0">
                <a:solidFill>
                  <a:srgbClr val="000000">
                    <a:lumMod val="50000"/>
                    <a:lumOff val="50000"/>
                  </a:srgbClr>
                </a:solidFill>
                <a:latin typeface="游ゴシック" panose="020B0400000000000000" pitchFamily="50" charset="-128"/>
                <a:ea typeface="游ゴシック" panose="020B0400000000000000" pitchFamily="50" charset="-128"/>
              </a:rPr>
              <a:t>（「令和３年賃金構造基本統計調査」（厚生労働省）を加工して作成）</a:t>
            </a:r>
            <a:endParaRPr lang="en-US" altLang="ja-JP" sz="800" dirty="0" smtClean="0">
              <a:solidFill>
                <a:srgbClr val="000000">
                  <a:lumMod val="50000"/>
                  <a:lumOff val="50000"/>
                </a:srgbClr>
              </a:solidFill>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5961112" y="6488534"/>
            <a:ext cx="2520000" cy="215444"/>
          </a:xfrm>
          <a:prstGeom prst="rect">
            <a:avLst/>
          </a:prstGeom>
          <a:noFill/>
        </p:spPr>
        <p:txBody>
          <a:bodyPr wrap="square" rtlCol="0">
            <a:spAutoFit/>
          </a:bodyPr>
          <a:lstStyle/>
          <a:p>
            <a:pPr defTabSz="914400"/>
            <a:r>
              <a:rPr lang="en-US" altLang="ja-JP" sz="800" dirty="0" smtClean="0">
                <a:solidFill>
                  <a:schemeClr val="tx1">
                    <a:lumMod val="50000"/>
                    <a:lumOff val="50000"/>
                  </a:schemeClr>
                </a:solidFill>
                <a:latin typeface="游ゴシック" panose="020B0400000000000000" pitchFamily="50" charset="-128"/>
                <a:ea typeface="游ゴシック" panose="020B0400000000000000" pitchFamily="50" charset="-128"/>
              </a:rPr>
              <a:t>※</a:t>
            </a:r>
            <a:r>
              <a:rPr lang="en-US" altLang="ja-JP" sz="800" dirty="0">
                <a:solidFill>
                  <a:schemeClr val="tx1">
                    <a:lumMod val="50000"/>
                    <a:lumOff val="50000"/>
                  </a:schemeClr>
                </a:solidFill>
                <a:latin typeface="游ゴシック" panose="020B0400000000000000" pitchFamily="50" charset="-128"/>
                <a:ea typeface="游ゴシック" panose="020B0400000000000000" pitchFamily="50" charset="-128"/>
              </a:rPr>
              <a:t>10</a:t>
            </a:r>
            <a:r>
              <a:rPr lang="ja-JP" altLang="en-US" sz="800" dirty="0">
                <a:solidFill>
                  <a:schemeClr val="tx1">
                    <a:lumMod val="50000"/>
                    <a:lumOff val="50000"/>
                  </a:schemeClr>
                </a:solidFill>
                <a:latin typeface="游ゴシック" panose="020B0400000000000000" pitchFamily="50" charset="-128"/>
                <a:ea typeface="游ゴシック" panose="020B0400000000000000" pitchFamily="50" charset="-128"/>
              </a:rPr>
              <a:t>人以上の常用労働者を雇用する民営</a:t>
            </a:r>
            <a:r>
              <a:rPr lang="ja-JP" altLang="en-US" sz="800" dirty="0" smtClean="0">
                <a:solidFill>
                  <a:schemeClr val="tx1">
                    <a:lumMod val="50000"/>
                    <a:lumOff val="50000"/>
                  </a:schemeClr>
                </a:solidFill>
                <a:latin typeface="游ゴシック" panose="020B0400000000000000" pitchFamily="50" charset="-128"/>
                <a:ea typeface="游ゴシック" panose="020B0400000000000000" pitchFamily="50" charset="-128"/>
              </a:rPr>
              <a:t>事業所</a:t>
            </a:r>
            <a:endParaRPr lang="ja-JP" altLang="en-US" sz="800" dirty="0">
              <a:solidFill>
                <a:schemeClr val="tx1">
                  <a:lumMod val="50000"/>
                  <a:lumOff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62803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313"/>
            <a:ext cx="9906000" cy="771363"/>
          </a:xfrm>
        </p:spPr>
        <p:txBody>
          <a:bodyPr vert="horz" lIns="95782" tIns="47891" rIns="95782" bIns="47891" rtlCol="0" anchor="ctr">
            <a:normAutofit/>
          </a:bodyPr>
          <a:lstStyle/>
          <a:p>
            <a:pPr algn="ctr"/>
            <a:r>
              <a:rPr lang="ja-JP" altLang="en-US" sz="2400" b="1" spc="272" dirty="0">
                <a:solidFill>
                  <a:schemeClr val="lt1"/>
                </a:solidFill>
                <a:latin typeface="ＭＳ ゴシック" panose="020B0609070205080204" pitchFamily="49" charset="-128"/>
                <a:ea typeface="ＭＳ ゴシック" panose="020B0609070205080204" pitchFamily="49" charset="-128"/>
                <a:cs typeface="+mn-cs"/>
              </a:rPr>
              <a:t>トラック運転者の平均年齢の推移</a:t>
            </a:r>
          </a:p>
        </p:txBody>
      </p:sp>
      <p:graphicFrame>
        <p:nvGraphicFramePr>
          <p:cNvPr id="6" name="グラフ 5"/>
          <p:cNvGraphicFramePr/>
          <p:nvPr>
            <p:extLst/>
          </p:nvPr>
        </p:nvGraphicFramePr>
        <p:xfrm>
          <a:off x="1651000" y="3999764"/>
          <a:ext cx="6604000" cy="2180845"/>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665566" y="6227953"/>
            <a:ext cx="8784976" cy="584775"/>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lumMod val="50000"/>
                    <a:lumOff val="50000"/>
                  </a:srgbClr>
                </a:solidFill>
                <a:effectLst/>
                <a:uLnTx/>
                <a:uFillTx/>
                <a:latin typeface="游ゴシック" panose="020B0400000000000000" pitchFamily="50" charset="-128"/>
                <a:ea typeface="游ゴシック" panose="020B0400000000000000" pitchFamily="50" charset="-128"/>
              </a:rPr>
              <a:t>（</a:t>
            </a:r>
            <a:r>
              <a:rPr kumimoji="1" lang="en-US" altLang="ja-JP" sz="800" b="0" i="0" u="none" strike="noStrike" kern="1200" cap="none" spc="0" normalizeH="0" baseline="0" noProof="0" dirty="0" smtClean="0">
                <a:ln>
                  <a:noFill/>
                </a:ln>
                <a:solidFill>
                  <a:srgbClr val="000000">
                    <a:lumMod val="50000"/>
                    <a:lumOff val="50000"/>
                  </a:srgbClr>
                </a:solidFill>
                <a:effectLst/>
                <a:uLnTx/>
                <a:uFillTx/>
                <a:latin typeface="游ゴシック" panose="020B0400000000000000" pitchFamily="50" charset="-128"/>
                <a:ea typeface="游ゴシック" panose="020B0400000000000000" pitchFamily="50" charset="-128"/>
              </a:rPr>
              <a:t>※</a:t>
            </a:r>
            <a:r>
              <a:rPr kumimoji="1" lang="ja-JP" altLang="en-US" sz="800" b="0" i="0" u="none" strike="noStrike" kern="1200" cap="none" spc="0" normalizeH="0" baseline="0" noProof="0" dirty="0" smtClean="0">
                <a:ln>
                  <a:noFill/>
                </a:ln>
                <a:solidFill>
                  <a:srgbClr val="000000">
                    <a:lumMod val="50000"/>
                    <a:lumOff val="50000"/>
                  </a:srgbClr>
                </a:solidFill>
                <a:effectLst/>
                <a:uLnTx/>
                <a:uFillTx/>
                <a:latin typeface="游ゴシック" panose="020B0400000000000000" pitchFamily="50" charset="-128"/>
                <a:ea typeface="游ゴシック" panose="020B0400000000000000" pitchFamily="50" charset="-128"/>
              </a:rPr>
              <a:t>）平成元年（１９８９年）の「大型トラック」、「中小型トラック」はそれぞれ「平成元年賃金構造基本統計調査」（厚生労働省）における「営業用大型貨物自動車運転者（男）」、</a:t>
            </a:r>
            <a:endParaRPr kumimoji="1" lang="en-US" altLang="ja-JP" sz="800" b="0" i="0" u="none" strike="noStrike" kern="1200" cap="none" spc="0" normalizeH="0" baseline="0" noProof="0" dirty="0" smtClean="0">
              <a:ln>
                <a:noFill/>
              </a:ln>
              <a:solidFill>
                <a:srgbClr val="000000">
                  <a:lumMod val="50000"/>
                  <a:lumOff val="50000"/>
                </a:srgbClr>
              </a:solidFill>
              <a:effectLst/>
              <a:uLnTx/>
              <a:uFillTx/>
              <a:latin typeface="游ゴシック" panose="020B0400000000000000" pitchFamily="50" charset="-128"/>
              <a:ea typeface="游ゴシック" panose="020B0400000000000000"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lumMod val="50000"/>
                    <a:lumOff val="50000"/>
                  </a:srgbClr>
                </a:solidFill>
                <a:effectLst/>
                <a:uLnTx/>
                <a:uFillTx/>
                <a:latin typeface="游ゴシック" panose="020B0400000000000000" pitchFamily="50" charset="-128"/>
                <a:ea typeface="游ゴシック" panose="020B0400000000000000" pitchFamily="50" charset="-128"/>
              </a:rPr>
              <a:t>　　</a:t>
            </a:r>
            <a:r>
              <a:rPr kumimoji="1" lang="ja-JP" altLang="en-US" sz="800" b="0" i="0" u="none" strike="noStrike" kern="1200" cap="none" spc="0" normalizeH="0" noProof="0" dirty="0" smtClean="0">
                <a:ln>
                  <a:noFill/>
                </a:ln>
                <a:solidFill>
                  <a:srgbClr val="000000">
                    <a:lumMod val="50000"/>
                    <a:lumOff val="50000"/>
                  </a:srgbClr>
                </a:solidFill>
                <a:effectLst/>
                <a:uLnTx/>
                <a:uFillTx/>
                <a:latin typeface="游ゴシック" panose="020B0400000000000000" pitchFamily="50" charset="-128"/>
                <a:ea typeface="游ゴシック" panose="020B0400000000000000" pitchFamily="50" charset="-128"/>
              </a:rPr>
              <a:t>  </a:t>
            </a:r>
            <a:r>
              <a:rPr kumimoji="1" lang="ja-JP" altLang="en-US" sz="800" b="0" i="0" u="none" strike="noStrike" kern="1200" cap="none" spc="0" normalizeH="0" baseline="0" noProof="0" dirty="0" smtClean="0">
                <a:ln>
                  <a:noFill/>
                </a:ln>
                <a:solidFill>
                  <a:srgbClr val="000000">
                    <a:lumMod val="50000"/>
                    <a:lumOff val="50000"/>
                  </a:srgbClr>
                </a:solidFill>
                <a:effectLst/>
                <a:uLnTx/>
                <a:uFillTx/>
                <a:latin typeface="游ゴシック" panose="020B0400000000000000" pitchFamily="50" charset="-128"/>
                <a:ea typeface="游ゴシック" panose="020B0400000000000000" pitchFamily="50" charset="-128"/>
              </a:rPr>
              <a:t>「営業用普通・小型貨物自動車運転者（男）」の数値</a:t>
            </a:r>
            <a:endParaRPr kumimoji="1" lang="en-US" altLang="ja-JP" sz="800" b="0" i="0" u="none" strike="noStrike" kern="1200" cap="none" spc="0" normalizeH="0" baseline="0" noProof="0" dirty="0" smtClean="0">
              <a:ln>
                <a:noFill/>
              </a:ln>
              <a:solidFill>
                <a:srgbClr val="000000">
                  <a:lumMod val="50000"/>
                  <a:lumOff val="50000"/>
                </a:srgbClr>
              </a:solidFill>
              <a:effectLst/>
              <a:uLnTx/>
              <a:uFillTx/>
              <a:latin typeface="游ゴシック" panose="020B0400000000000000" pitchFamily="50" charset="-128"/>
              <a:ea typeface="游ゴシック" panose="020B0400000000000000" pitchFamily="50" charset="-128"/>
            </a:endParaRPr>
          </a:p>
          <a:p>
            <a:pPr>
              <a:defRPr/>
            </a:pPr>
            <a:r>
              <a:rPr kumimoji="1" lang="ja-JP" altLang="en-US" sz="800" b="0" i="0" u="none" strike="noStrike" kern="1200" cap="none" spc="0" normalizeH="0" baseline="0" noProof="0" dirty="0" smtClean="0">
                <a:ln>
                  <a:noFill/>
                </a:ln>
                <a:solidFill>
                  <a:srgbClr val="000000">
                    <a:lumMod val="50000"/>
                    <a:lumOff val="50000"/>
                  </a:srgbClr>
                </a:solidFill>
                <a:effectLst/>
                <a:uLnTx/>
                <a:uFillTx/>
                <a:latin typeface="游ゴシック" panose="020B0400000000000000" pitchFamily="50" charset="-128"/>
                <a:ea typeface="游ゴシック" panose="020B0400000000000000" pitchFamily="50" charset="-128"/>
              </a:rPr>
              <a:t>　　</a:t>
            </a:r>
            <a:r>
              <a:rPr lang="ja-JP" altLang="en-US" sz="800" dirty="0">
                <a:solidFill>
                  <a:srgbClr val="000000">
                    <a:lumMod val="50000"/>
                    <a:lumOff val="50000"/>
                  </a:srgbClr>
                </a:solidFill>
                <a:latin typeface="游ゴシック" panose="020B0400000000000000" pitchFamily="50" charset="-128"/>
                <a:ea typeface="游ゴシック" panose="020B0400000000000000" pitchFamily="50" charset="-128"/>
              </a:rPr>
              <a:t>　</a:t>
            </a:r>
            <a:r>
              <a:rPr lang="ja-JP" altLang="en-US" sz="800" dirty="0" smtClean="0">
                <a:solidFill>
                  <a:srgbClr val="000000">
                    <a:lumMod val="50000"/>
                    <a:lumOff val="50000"/>
                  </a:srgbClr>
                </a:solidFill>
                <a:latin typeface="游ゴシック" panose="020B0400000000000000" pitchFamily="50" charset="-128"/>
                <a:ea typeface="游ゴシック" panose="020B0400000000000000" pitchFamily="50" charset="-128"/>
              </a:rPr>
              <a:t>令和３年（２０２１年）の</a:t>
            </a:r>
            <a:r>
              <a:rPr lang="ja-JP" altLang="en-US" sz="800" dirty="0">
                <a:solidFill>
                  <a:srgbClr val="000000">
                    <a:lumMod val="50000"/>
                    <a:lumOff val="50000"/>
                  </a:srgbClr>
                </a:solidFill>
                <a:latin typeface="游ゴシック" panose="020B0400000000000000" pitchFamily="50" charset="-128"/>
                <a:ea typeface="游ゴシック" panose="020B0400000000000000" pitchFamily="50" charset="-128"/>
              </a:rPr>
              <a:t>「大型トラック」、「中小型トラック」</a:t>
            </a:r>
            <a:r>
              <a:rPr lang="ja-JP" altLang="en-US" sz="800" dirty="0" smtClean="0">
                <a:solidFill>
                  <a:srgbClr val="000000">
                    <a:lumMod val="50000"/>
                    <a:lumOff val="50000"/>
                  </a:srgbClr>
                </a:solidFill>
                <a:latin typeface="游ゴシック" panose="020B0400000000000000" pitchFamily="50" charset="-128"/>
                <a:ea typeface="游ゴシック" panose="020B0400000000000000" pitchFamily="50" charset="-128"/>
              </a:rPr>
              <a:t>はそれぞれ「令和３年</a:t>
            </a:r>
            <a:r>
              <a:rPr lang="ja-JP" altLang="en-US" sz="800" dirty="0">
                <a:solidFill>
                  <a:srgbClr val="000000">
                    <a:lumMod val="50000"/>
                    <a:lumOff val="50000"/>
                  </a:srgbClr>
                </a:solidFill>
                <a:latin typeface="游ゴシック" panose="020B0400000000000000" pitchFamily="50" charset="-128"/>
                <a:ea typeface="游ゴシック" panose="020B0400000000000000" pitchFamily="50" charset="-128"/>
              </a:rPr>
              <a:t>賃金構造基本統計調査</a:t>
            </a:r>
            <a:r>
              <a:rPr lang="ja-JP" altLang="en-US" sz="800" dirty="0" smtClean="0">
                <a:solidFill>
                  <a:srgbClr val="000000">
                    <a:lumMod val="50000"/>
                    <a:lumOff val="50000"/>
                  </a:srgbClr>
                </a:solidFill>
                <a:latin typeface="游ゴシック" panose="020B0400000000000000" pitchFamily="50" charset="-128"/>
                <a:ea typeface="游ゴシック" panose="020B0400000000000000" pitchFamily="50" charset="-128"/>
              </a:rPr>
              <a:t>」（厚生労働省）に</a:t>
            </a:r>
            <a:r>
              <a:rPr lang="ja-JP" altLang="en-US" sz="800" dirty="0">
                <a:solidFill>
                  <a:srgbClr val="000000">
                    <a:lumMod val="50000"/>
                    <a:lumOff val="50000"/>
                  </a:srgbClr>
                </a:solidFill>
                <a:latin typeface="游ゴシック" panose="020B0400000000000000" pitchFamily="50" charset="-128"/>
                <a:ea typeface="游ゴシック" panose="020B0400000000000000" pitchFamily="50" charset="-128"/>
              </a:rPr>
              <a:t>おける「営業用大型貨物自動車運転者」</a:t>
            </a:r>
            <a:r>
              <a:rPr lang="ja-JP" altLang="en-US" sz="800" dirty="0" smtClean="0">
                <a:solidFill>
                  <a:srgbClr val="000000">
                    <a:lumMod val="50000"/>
                    <a:lumOff val="50000"/>
                  </a:srgbClr>
                </a:solidFill>
                <a:latin typeface="游ゴシック" panose="020B0400000000000000" pitchFamily="50" charset="-128"/>
                <a:ea typeface="游ゴシック" panose="020B0400000000000000" pitchFamily="50" charset="-128"/>
              </a:rPr>
              <a:t>、</a:t>
            </a:r>
            <a:endParaRPr lang="en-US" altLang="ja-JP" sz="800" dirty="0" smtClean="0">
              <a:solidFill>
                <a:srgbClr val="000000">
                  <a:lumMod val="50000"/>
                  <a:lumOff val="50000"/>
                </a:srgbClr>
              </a:solidFill>
              <a:latin typeface="游ゴシック" panose="020B0400000000000000" pitchFamily="50" charset="-128"/>
              <a:ea typeface="游ゴシック" panose="020B0400000000000000" pitchFamily="50" charset="-128"/>
            </a:endParaRPr>
          </a:p>
          <a:p>
            <a:pPr>
              <a:defRPr/>
            </a:pPr>
            <a:r>
              <a:rPr lang="ja-JP" altLang="en-US" sz="800" dirty="0" smtClean="0">
                <a:solidFill>
                  <a:srgbClr val="000000">
                    <a:lumMod val="50000"/>
                    <a:lumOff val="50000"/>
                  </a:srgbClr>
                </a:solidFill>
                <a:latin typeface="游ゴシック" panose="020B0400000000000000" pitchFamily="50" charset="-128"/>
                <a:ea typeface="游ゴシック" panose="020B0400000000000000" pitchFamily="50" charset="-128"/>
              </a:rPr>
              <a:t>　　</a:t>
            </a:r>
            <a:r>
              <a:rPr lang="ja-JP" altLang="en-US" sz="800" dirty="0">
                <a:solidFill>
                  <a:srgbClr val="000000">
                    <a:lumMod val="50000"/>
                    <a:lumOff val="50000"/>
                  </a:srgbClr>
                </a:solidFill>
                <a:latin typeface="游ゴシック" panose="020B0400000000000000" pitchFamily="50" charset="-128"/>
                <a:ea typeface="游ゴシック" panose="020B0400000000000000" pitchFamily="50" charset="-128"/>
              </a:rPr>
              <a:t> </a:t>
            </a:r>
            <a:r>
              <a:rPr lang="ja-JP" altLang="en-US" sz="800" dirty="0" smtClean="0">
                <a:solidFill>
                  <a:srgbClr val="000000">
                    <a:lumMod val="50000"/>
                    <a:lumOff val="50000"/>
                  </a:srgbClr>
                </a:solidFill>
                <a:latin typeface="游ゴシック" panose="020B0400000000000000" pitchFamily="50" charset="-128"/>
                <a:ea typeface="游ゴシック" panose="020B0400000000000000" pitchFamily="50" charset="-128"/>
              </a:rPr>
              <a:t> 「営業用</a:t>
            </a:r>
            <a:r>
              <a:rPr lang="ja-JP" altLang="en-US" sz="800" dirty="0">
                <a:solidFill>
                  <a:srgbClr val="000000">
                    <a:lumMod val="50000"/>
                    <a:lumOff val="50000"/>
                  </a:srgbClr>
                </a:solidFill>
                <a:latin typeface="游ゴシック" panose="020B0400000000000000" pitchFamily="50" charset="-128"/>
                <a:ea typeface="游ゴシック" panose="020B0400000000000000" pitchFamily="50" charset="-128"/>
              </a:rPr>
              <a:t>貨物自動車運転者（大型車を除く）</a:t>
            </a:r>
            <a:r>
              <a:rPr lang="ja-JP" altLang="en-US" sz="800" dirty="0" smtClean="0">
                <a:solidFill>
                  <a:srgbClr val="000000">
                    <a:lumMod val="50000"/>
                    <a:lumOff val="50000"/>
                  </a:srgbClr>
                </a:solidFill>
                <a:latin typeface="游ゴシック" panose="020B0400000000000000" pitchFamily="50" charset="-128"/>
                <a:ea typeface="游ゴシック" panose="020B0400000000000000" pitchFamily="50" charset="-128"/>
              </a:rPr>
              <a:t>」の数値</a:t>
            </a:r>
            <a:endParaRPr kumimoji="1" lang="en-US" altLang="ja-JP" sz="800" b="0" i="0" u="none" strike="noStrike" kern="1200" cap="none" spc="0" normalizeH="0" baseline="0" noProof="0" dirty="0" smtClean="0">
              <a:ln>
                <a:noFill/>
              </a:ln>
              <a:solidFill>
                <a:srgbClr val="000000">
                  <a:lumMod val="50000"/>
                  <a:lumOff val="50000"/>
                </a:srgbClr>
              </a:solidFill>
              <a:effectLst/>
              <a:uLnTx/>
              <a:uFillTx/>
              <a:latin typeface="游ゴシック" panose="020B0400000000000000" pitchFamily="50" charset="-128"/>
              <a:ea typeface="游ゴシック" panose="020B0400000000000000" pitchFamily="50" charset="-128"/>
            </a:endParaRPr>
          </a:p>
        </p:txBody>
      </p:sp>
      <p:sp>
        <p:nvSpPr>
          <p:cNvPr id="9" name="テキスト プレースホルダー 2">
            <a:extLst>
              <a:ext uri="{FF2B5EF4-FFF2-40B4-BE49-F238E27FC236}">
                <a16:creationId xmlns:a16="http://schemas.microsoft.com/office/drawing/2014/main" id="{0AFD4854-3BB6-394F-9F59-525F01D74181}"/>
              </a:ext>
            </a:extLst>
          </p:cNvPr>
          <p:cNvSpPr txBox="1">
            <a:spLocks/>
          </p:cNvSpPr>
          <p:nvPr/>
        </p:nvSpPr>
        <p:spPr>
          <a:xfrm>
            <a:off x="0" y="775557"/>
            <a:ext cx="9906000" cy="770944"/>
          </a:xfrm>
          <a:prstGeom prst="rect">
            <a:avLst/>
          </a:prstGeom>
          <a:solidFill>
            <a:srgbClr val="EEECE1"/>
          </a:solidFill>
          <a:ln w="12700" cap="flat" cmpd="sng" algn="ctr">
            <a:noFill/>
            <a:prstDash val="solid"/>
            <a:miter lim="800000"/>
          </a:ln>
          <a:effectLst/>
        </p:spPr>
        <p:txBody>
          <a:bodyPr vert="horz" lIns="360000" tIns="144000" rIns="360000" bIns="144000" rtlCol="0" anchor="t">
            <a:spAutoFit/>
          </a:bodyPr>
          <a:lstStyle>
            <a:lvl1pPr marL="0" indent="0" algn="l" defTabSz="914400" rtl="0" eaLnBrk="1" latinLnBrk="0" hangingPunct="1">
              <a:spcBef>
                <a:spcPct val="20000"/>
              </a:spcBef>
              <a:buFont typeface="Arial" pitchFamily="34" charset="0"/>
              <a:buNone/>
              <a:defRPr kumimoji="1" lang="ja-JP" altLang="en-US" sz="1200" kern="900" spc="64"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lang="ja-JP" altLang="en-US" sz="1662"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lang="ja-JP" altLang="en-US" sz="1662"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lang="ja-JP" altLang="en-US" sz="1662"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lang="ja-JP" altLang="en-US" sz="1662"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9pPr>
          </a:lstStyle>
          <a:p>
            <a:pPr lvl="0">
              <a:lnSpc>
                <a:spcPct val="130000"/>
              </a:lnSpc>
              <a:spcBef>
                <a:spcPts val="0"/>
              </a:spcBef>
              <a:defRPr/>
            </a:pPr>
            <a:r>
              <a:rPr lang="ja-JP" altLang="en-US" dirty="0" smtClean="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　</a:t>
            </a:r>
            <a:r>
              <a:rPr lang="ja-JP" altLang="en-US" u="sng" dirty="0">
                <a:latin typeface="游ゴシック" panose="020B0400000000000000" pitchFamily="50" charset="-128"/>
                <a:ea typeface="游ゴシック" panose="020B0400000000000000" pitchFamily="50" charset="-128"/>
              </a:rPr>
              <a:t>平成</a:t>
            </a:r>
            <a:r>
              <a:rPr lang="ja-JP" altLang="en-US" u="sng" dirty="0" smtClean="0">
                <a:latin typeface="游ゴシック" panose="020B0400000000000000" pitchFamily="50" charset="-128"/>
                <a:ea typeface="游ゴシック" panose="020B0400000000000000" pitchFamily="50" charset="-128"/>
              </a:rPr>
              <a:t>元年（</a:t>
            </a:r>
            <a:r>
              <a:rPr lang="en-US" altLang="ja-JP" u="sng" dirty="0" smtClean="0">
                <a:latin typeface="游ゴシック" panose="020B0400000000000000" pitchFamily="50" charset="-128"/>
                <a:ea typeface="游ゴシック" panose="020B0400000000000000" pitchFamily="50" charset="-128"/>
              </a:rPr>
              <a:t>1989</a:t>
            </a:r>
            <a:r>
              <a:rPr lang="ja-JP" altLang="en-US" u="sng" dirty="0" smtClean="0">
                <a:latin typeface="游ゴシック" panose="020B0400000000000000" pitchFamily="50" charset="-128"/>
                <a:ea typeface="游ゴシック" panose="020B0400000000000000" pitchFamily="50" charset="-128"/>
              </a:rPr>
              <a:t>年）に</a:t>
            </a:r>
            <a:r>
              <a:rPr lang="ja-JP" altLang="en-US" u="sng" dirty="0">
                <a:latin typeface="游ゴシック" panose="020B0400000000000000" pitchFamily="50" charset="-128"/>
                <a:ea typeface="游ゴシック" panose="020B0400000000000000" pitchFamily="50" charset="-128"/>
              </a:rPr>
              <a:t>比べ</a:t>
            </a:r>
            <a:r>
              <a:rPr lang="ja-JP" altLang="en-US" dirty="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令和３年（</a:t>
            </a:r>
            <a:r>
              <a:rPr lang="en-US" altLang="ja-JP" dirty="0" smtClean="0">
                <a:latin typeface="游ゴシック" panose="020B0400000000000000" pitchFamily="50" charset="-128"/>
                <a:ea typeface="游ゴシック" panose="020B0400000000000000" pitchFamily="50" charset="-128"/>
              </a:rPr>
              <a:t>2021</a:t>
            </a:r>
            <a:r>
              <a:rPr lang="ja-JP" altLang="en-US" dirty="0" smtClean="0">
                <a:latin typeface="游ゴシック" panose="020B0400000000000000" pitchFamily="50" charset="-128"/>
                <a:ea typeface="游ゴシック" panose="020B0400000000000000" pitchFamily="50" charset="-128"/>
              </a:rPr>
              <a:t>年）は</a:t>
            </a:r>
            <a:r>
              <a:rPr lang="ja-JP" altLang="en-US" dirty="0">
                <a:latin typeface="游ゴシック" panose="020B0400000000000000" pitchFamily="50" charset="-128"/>
                <a:ea typeface="游ゴシック" panose="020B0400000000000000" pitchFamily="50" charset="-128"/>
              </a:rPr>
              <a:t>全体的に</a:t>
            </a:r>
            <a:r>
              <a:rPr lang="ja-JP" altLang="en-US" u="sng" dirty="0">
                <a:latin typeface="游ゴシック" panose="020B0400000000000000" pitchFamily="50" charset="-128"/>
                <a:ea typeface="游ゴシック" panose="020B0400000000000000" pitchFamily="50" charset="-128"/>
              </a:rPr>
              <a:t>平均年齢が上昇</a:t>
            </a:r>
            <a:r>
              <a:rPr lang="ja-JP" altLang="en-US" dirty="0" smtClean="0">
                <a:latin typeface="游ゴシック" panose="020B0400000000000000" pitchFamily="50" charset="-128"/>
                <a:ea typeface="游ゴシック" panose="020B0400000000000000" pitchFamily="50" charset="-128"/>
              </a:rPr>
              <a:t>している。</a:t>
            </a:r>
            <a:endParaRPr lang="en-US" altLang="ja-JP" dirty="0" smtClean="0">
              <a:latin typeface="游ゴシック" panose="020B0400000000000000" pitchFamily="50" charset="-128"/>
              <a:ea typeface="游ゴシック" panose="020B0400000000000000" pitchFamily="50" charset="-128"/>
            </a:endParaRPr>
          </a:p>
          <a:p>
            <a:pPr lvl="0">
              <a:lnSpc>
                <a:spcPct val="130000"/>
              </a:lnSpc>
              <a:spcBef>
                <a:spcPts val="0"/>
              </a:spcBef>
              <a:defRPr/>
            </a:pPr>
            <a:r>
              <a:rPr lang="ja-JP" altLang="en-US" dirty="0" smtClean="0">
                <a:latin typeface="游ゴシック" panose="020B0400000000000000" pitchFamily="50" charset="-128"/>
                <a:ea typeface="游ゴシック" panose="020B0400000000000000" pitchFamily="50" charset="-128"/>
              </a:rPr>
              <a:t>▸　トラック運転者は、全産業平均と比べ、令和３年（</a:t>
            </a:r>
            <a:r>
              <a:rPr lang="en-US" altLang="ja-JP" dirty="0" smtClean="0">
                <a:latin typeface="游ゴシック" panose="020B0400000000000000" pitchFamily="50" charset="-128"/>
                <a:ea typeface="游ゴシック" panose="020B0400000000000000" pitchFamily="50" charset="-128"/>
              </a:rPr>
              <a:t>2021</a:t>
            </a:r>
            <a:r>
              <a:rPr lang="ja-JP" altLang="en-US" dirty="0" smtClean="0">
                <a:latin typeface="游ゴシック" panose="020B0400000000000000" pitchFamily="50" charset="-128"/>
                <a:ea typeface="游ゴシック" panose="020B0400000000000000" pitchFamily="50" charset="-128"/>
              </a:rPr>
              <a:t>年）の平均年齢の上昇幅が大きい。</a:t>
            </a:r>
            <a:endParaRPr kumimoji="1" lang="en-US" altLang="ja-JP" sz="1200" b="0" i="0" u="none" strike="noStrike" kern="900" cap="none" spc="64" normalizeH="0" baseline="0" noProof="0" dirty="0" smtClean="0">
              <a:ln>
                <a:noFill/>
              </a:ln>
              <a:effectLst/>
              <a:uLnTx/>
              <a:uFillTx/>
              <a:latin typeface="游ゴシック" panose="020B0400000000000000" pitchFamily="50" charset="-128"/>
              <a:ea typeface="游ゴシック" panose="020B0400000000000000" pitchFamily="50" charset="-128"/>
            </a:endParaRPr>
          </a:p>
        </p:txBody>
      </p:sp>
      <p:graphicFrame>
        <p:nvGraphicFramePr>
          <p:cNvPr id="10" name="グラフ 9"/>
          <p:cNvGraphicFramePr/>
          <p:nvPr>
            <p:extLst/>
          </p:nvPr>
        </p:nvGraphicFramePr>
        <p:xfrm>
          <a:off x="1651000" y="1355298"/>
          <a:ext cx="6604000"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391000" y="2628726"/>
            <a:ext cx="1260000" cy="360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平成元年</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1989</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年）</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3" name="正方形/長方形 12"/>
          <p:cNvSpPr/>
          <p:nvPr/>
        </p:nvSpPr>
        <p:spPr>
          <a:xfrm>
            <a:off x="391000" y="4799431"/>
            <a:ext cx="1260000" cy="360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令和３年</a:t>
            </a:r>
            <a:endParaRPr lang="en-US" altLang="ja-JP" sz="1200" b="1" dirty="0">
              <a:solidFill>
                <a:prstClr val="black"/>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2021</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年）</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3" name="角丸四角形吹き出し 22"/>
          <p:cNvSpPr/>
          <p:nvPr/>
        </p:nvSpPr>
        <p:spPr>
          <a:xfrm>
            <a:off x="3656856" y="1778980"/>
            <a:ext cx="582958" cy="229277"/>
          </a:xfrm>
          <a:prstGeom prst="wedgeRoundRectCallout">
            <a:avLst>
              <a:gd name="adj1" fmla="val -74833"/>
              <a:gd name="adj2" fmla="val 139181"/>
              <a:gd name="adj3" fmla="val 1666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rPr>
              <a:t>＋</a:t>
            </a:r>
            <a:r>
              <a:rPr kumimoji="1" lang="en-US" altLang="ja-JP" sz="8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rPr>
              <a:t>2.1</a:t>
            </a:r>
            <a:r>
              <a:rPr kumimoji="1" lang="ja-JP" altLang="en-US" sz="8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rPr>
              <a:t>才</a:t>
            </a:r>
            <a:endParaRPr kumimoji="1" lang="ja-JP" altLang="en-US"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3017033" y="3793715"/>
            <a:ext cx="573653" cy="360000"/>
            <a:chOff x="2622452" y="3668649"/>
            <a:chExt cx="530348" cy="562443"/>
          </a:xfrm>
        </p:grpSpPr>
        <p:sp>
          <p:nvSpPr>
            <p:cNvPr id="15" name="下矢印 14"/>
            <p:cNvSpPr/>
            <p:nvPr/>
          </p:nvSpPr>
          <p:spPr>
            <a:xfrm>
              <a:off x="2622452" y="3668649"/>
              <a:ext cx="530348" cy="5624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2622452" y="3848976"/>
              <a:ext cx="511584" cy="336597"/>
            </a:xfrm>
            <a:prstGeom prst="rect">
              <a:avLst/>
            </a:prstGeom>
            <a:noFill/>
          </p:spPr>
          <p:txBody>
            <a:bodyPr wrap="none" rtlCol="0">
              <a:spAutoFit/>
            </a:bodyPr>
            <a:lstStyle/>
            <a:p>
              <a:r>
                <a:rPr kumimoji="1" lang="ja-JP" altLang="en-US" sz="800" dirty="0" smtClean="0">
                  <a:solidFill>
                    <a:schemeClr val="bg1"/>
                  </a:solidFill>
                  <a:latin typeface="メイリオ" panose="020B0604030504040204" pitchFamily="50" charset="-128"/>
                  <a:ea typeface="メイリオ" panose="020B0604030504040204" pitchFamily="50" charset="-128"/>
                </a:rPr>
                <a:t>＋</a:t>
              </a:r>
              <a:r>
                <a:rPr kumimoji="1" lang="en-US" altLang="ja-JP" sz="800" dirty="0" smtClean="0">
                  <a:solidFill>
                    <a:schemeClr val="bg1"/>
                  </a:solidFill>
                  <a:latin typeface="メイリオ" panose="020B0604030504040204" pitchFamily="50" charset="-128"/>
                  <a:ea typeface="メイリオ" panose="020B0604030504040204" pitchFamily="50" charset="-128"/>
                </a:rPr>
                <a:t>9.6</a:t>
              </a:r>
              <a:r>
                <a:rPr kumimoji="1" lang="ja-JP" altLang="en-US" sz="800" dirty="0" smtClean="0">
                  <a:solidFill>
                    <a:schemeClr val="bg1"/>
                  </a:solidFill>
                  <a:latin typeface="メイリオ" panose="020B0604030504040204" pitchFamily="50" charset="-128"/>
                  <a:ea typeface="メイリオ" panose="020B0604030504040204" pitchFamily="50" charset="-128"/>
                </a:rPr>
                <a:t>才</a:t>
              </a:r>
              <a:endParaRPr kumimoji="1" lang="ja-JP" altLang="en-US" sz="800" dirty="0">
                <a:solidFill>
                  <a:schemeClr val="bg1"/>
                </a:solidFill>
                <a:latin typeface="メイリオ" panose="020B0604030504040204" pitchFamily="50" charset="-128"/>
                <a:ea typeface="メイリオ" panose="020B0604030504040204" pitchFamily="50" charset="-128"/>
              </a:endParaRPr>
            </a:p>
          </p:txBody>
        </p:sp>
      </p:grpSp>
      <p:grpSp>
        <p:nvGrpSpPr>
          <p:cNvPr id="11" name="グループ化 10"/>
          <p:cNvGrpSpPr/>
          <p:nvPr/>
        </p:nvGrpSpPr>
        <p:grpSpPr>
          <a:xfrm>
            <a:off x="4961063" y="3789040"/>
            <a:ext cx="617477" cy="360000"/>
            <a:chOff x="3743636" y="3686971"/>
            <a:chExt cx="632727" cy="562443"/>
          </a:xfrm>
        </p:grpSpPr>
        <p:sp>
          <p:nvSpPr>
            <p:cNvPr id="16" name="下矢印 15"/>
            <p:cNvSpPr/>
            <p:nvPr/>
          </p:nvSpPr>
          <p:spPr>
            <a:xfrm>
              <a:off x="3800872" y="3686971"/>
              <a:ext cx="530348" cy="5624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3743636" y="3860471"/>
              <a:ext cx="632727" cy="336597"/>
            </a:xfrm>
            <a:prstGeom prst="rect">
              <a:avLst/>
            </a:prstGeom>
            <a:noFill/>
          </p:spPr>
          <p:txBody>
            <a:bodyPr wrap="none" rtlCol="0">
              <a:spAutoFit/>
            </a:bodyPr>
            <a:lstStyle/>
            <a:p>
              <a:r>
                <a:rPr kumimoji="1" lang="ja-JP" altLang="en-US" sz="800" dirty="0" smtClean="0">
                  <a:solidFill>
                    <a:schemeClr val="bg1"/>
                  </a:solidFill>
                  <a:latin typeface="メイリオ" panose="020B0604030504040204" pitchFamily="50" charset="-128"/>
                  <a:ea typeface="メイリオ" panose="020B0604030504040204" pitchFamily="50" charset="-128"/>
                </a:rPr>
                <a:t>＋</a:t>
              </a:r>
              <a:r>
                <a:rPr kumimoji="1" lang="en-US" altLang="ja-JP" sz="800" dirty="0" smtClean="0">
                  <a:solidFill>
                    <a:schemeClr val="bg1"/>
                  </a:solidFill>
                  <a:latin typeface="メイリオ" panose="020B0604030504040204" pitchFamily="50" charset="-128"/>
                  <a:ea typeface="メイリオ" panose="020B0604030504040204" pitchFamily="50" charset="-128"/>
                </a:rPr>
                <a:t>11.2</a:t>
              </a:r>
              <a:r>
                <a:rPr kumimoji="1" lang="ja-JP" altLang="en-US" sz="800" dirty="0" smtClean="0">
                  <a:solidFill>
                    <a:schemeClr val="bg1"/>
                  </a:solidFill>
                  <a:latin typeface="メイリオ" panose="020B0604030504040204" pitchFamily="50" charset="-128"/>
                  <a:ea typeface="メイリオ" panose="020B0604030504040204" pitchFamily="50" charset="-128"/>
                </a:rPr>
                <a:t>才</a:t>
              </a:r>
              <a:endParaRPr kumimoji="1" lang="ja-JP" altLang="en-US" sz="800" dirty="0">
                <a:solidFill>
                  <a:schemeClr val="bg1"/>
                </a:solidFill>
                <a:latin typeface="メイリオ" panose="020B0604030504040204" pitchFamily="50" charset="-128"/>
                <a:ea typeface="メイリオ" panose="020B0604030504040204" pitchFamily="50" charset="-128"/>
              </a:endParaRPr>
            </a:p>
          </p:txBody>
        </p:sp>
      </p:grpSp>
      <p:grpSp>
        <p:nvGrpSpPr>
          <p:cNvPr id="18" name="グループ化 17"/>
          <p:cNvGrpSpPr/>
          <p:nvPr/>
        </p:nvGrpSpPr>
        <p:grpSpPr>
          <a:xfrm>
            <a:off x="6829744" y="3789040"/>
            <a:ext cx="655949" cy="360000"/>
            <a:chOff x="7129543" y="3686970"/>
            <a:chExt cx="730288" cy="562443"/>
          </a:xfrm>
        </p:grpSpPr>
        <p:sp>
          <p:nvSpPr>
            <p:cNvPr id="17" name="下矢印 16"/>
            <p:cNvSpPr/>
            <p:nvPr/>
          </p:nvSpPr>
          <p:spPr>
            <a:xfrm>
              <a:off x="7280114" y="3686970"/>
              <a:ext cx="530348" cy="5624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7129543" y="3872493"/>
              <a:ext cx="730288" cy="336597"/>
            </a:xfrm>
            <a:prstGeom prst="rect">
              <a:avLst/>
            </a:prstGeom>
            <a:noFill/>
          </p:spPr>
          <p:txBody>
            <a:bodyPr wrap="none" rtlCol="0">
              <a:spAutoFit/>
            </a:bodyPr>
            <a:lstStyle/>
            <a:p>
              <a:r>
                <a:rPr kumimoji="1" lang="ja-JP" altLang="en-US" sz="800" dirty="0" smtClean="0">
                  <a:solidFill>
                    <a:schemeClr val="bg1"/>
                  </a:solidFill>
                  <a:latin typeface="メイリオ" panose="020B0604030504040204" pitchFamily="50" charset="-128"/>
                  <a:ea typeface="メイリオ" panose="020B0604030504040204" pitchFamily="50" charset="-128"/>
                </a:rPr>
                <a:t>　＋</a:t>
              </a:r>
              <a:r>
                <a:rPr kumimoji="1" lang="en-US" altLang="ja-JP" sz="800" dirty="0" smtClean="0">
                  <a:solidFill>
                    <a:schemeClr val="bg1"/>
                  </a:solidFill>
                  <a:latin typeface="メイリオ" panose="020B0604030504040204" pitchFamily="50" charset="-128"/>
                  <a:ea typeface="メイリオ" panose="020B0604030504040204" pitchFamily="50" charset="-128"/>
                </a:rPr>
                <a:t>5.2</a:t>
              </a:r>
              <a:r>
                <a:rPr kumimoji="1" lang="ja-JP" altLang="en-US" sz="800" dirty="0" smtClean="0">
                  <a:solidFill>
                    <a:schemeClr val="bg1"/>
                  </a:solidFill>
                  <a:latin typeface="メイリオ" panose="020B0604030504040204" pitchFamily="50" charset="-128"/>
                  <a:ea typeface="メイリオ" panose="020B0604030504040204" pitchFamily="50" charset="-128"/>
                </a:rPr>
                <a:t>才</a:t>
              </a:r>
              <a:endParaRPr kumimoji="1" lang="ja-JP" altLang="en-US" sz="800" dirty="0">
                <a:solidFill>
                  <a:schemeClr val="bg1"/>
                </a:solidFill>
                <a:latin typeface="メイリオ" panose="020B0604030504040204" pitchFamily="50" charset="-128"/>
                <a:ea typeface="メイリオ" panose="020B0604030504040204" pitchFamily="50" charset="-128"/>
              </a:endParaRPr>
            </a:p>
          </p:txBody>
        </p:sp>
      </p:grpSp>
      <p:sp>
        <p:nvSpPr>
          <p:cNvPr id="25" name="角丸四角形吹き出し 24"/>
          <p:cNvSpPr/>
          <p:nvPr/>
        </p:nvSpPr>
        <p:spPr>
          <a:xfrm>
            <a:off x="3656856" y="3775787"/>
            <a:ext cx="582958" cy="229277"/>
          </a:xfrm>
          <a:prstGeom prst="wedgeRoundRectCallout">
            <a:avLst>
              <a:gd name="adj1" fmla="val -74833"/>
              <a:gd name="adj2" fmla="val 139181"/>
              <a:gd name="adj3" fmla="val 1666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rPr>
              <a:t>＋</a:t>
            </a:r>
            <a:r>
              <a:rPr kumimoji="1" lang="en-US" altLang="ja-JP" sz="8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rPr>
              <a:t>6.5</a:t>
            </a:r>
            <a:r>
              <a:rPr kumimoji="1" lang="ja-JP" altLang="en-US" sz="8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rPr>
              <a:t>才</a:t>
            </a:r>
            <a:endParaRPr kumimoji="1" lang="ja-JP" altLang="en-US"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grpSp>
        <p:nvGrpSpPr>
          <p:cNvPr id="28" name="グループ化 27"/>
          <p:cNvGrpSpPr/>
          <p:nvPr/>
        </p:nvGrpSpPr>
        <p:grpSpPr>
          <a:xfrm rot="360000" flipH="1">
            <a:off x="3698348" y="2265779"/>
            <a:ext cx="3062273" cy="150722"/>
            <a:chOff x="3763385" y="2270770"/>
            <a:chExt cx="3062273" cy="167433"/>
          </a:xfrm>
        </p:grpSpPr>
        <p:sp>
          <p:nvSpPr>
            <p:cNvPr id="3" name="右矢印 2"/>
            <p:cNvSpPr/>
            <p:nvPr/>
          </p:nvSpPr>
          <p:spPr>
            <a:xfrm rot="180000">
              <a:off x="3763385" y="2270770"/>
              <a:ext cx="2988000" cy="39991"/>
            </a:xfrm>
            <a:prstGeom prst="rightArrow">
              <a:avLst/>
            </a:prstGeom>
            <a:solidFill>
              <a:schemeClr val="accent5">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6" name="二等辺三角形 25"/>
            <p:cNvSpPr/>
            <p:nvPr/>
          </p:nvSpPr>
          <p:spPr>
            <a:xfrm rot="16200000" flipV="1">
              <a:off x="6711671" y="2324216"/>
              <a:ext cx="119974" cy="108000"/>
            </a:xfrm>
            <a:prstGeom prst="triangle">
              <a:avLst/>
            </a:prstGeom>
            <a:solidFill>
              <a:schemeClr val="accent5">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grpSp>
        <p:nvGrpSpPr>
          <p:cNvPr id="32" name="グループ化 31"/>
          <p:cNvGrpSpPr/>
          <p:nvPr/>
        </p:nvGrpSpPr>
        <p:grpSpPr>
          <a:xfrm rot="480000" flipH="1">
            <a:off x="3694445" y="4276919"/>
            <a:ext cx="3062273" cy="150722"/>
            <a:chOff x="3763385" y="2270770"/>
            <a:chExt cx="3062273" cy="167433"/>
          </a:xfrm>
        </p:grpSpPr>
        <p:sp>
          <p:nvSpPr>
            <p:cNvPr id="33" name="右矢印 32"/>
            <p:cNvSpPr/>
            <p:nvPr/>
          </p:nvSpPr>
          <p:spPr>
            <a:xfrm rot="180000">
              <a:off x="3763385" y="2270770"/>
              <a:ext cx="2988000" cy="39991"/>
            </a:xfrm>
            <a:prstGeom prst="rightArrow">
              <a:avLst/>
            </a:prstGeom>
            <a:solidFill>
              <a:schemeClr val="accent5">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34" name="二等辺三角形 33"/>
            <p:cNvSpPr/>
            <p:nvPr/>
          </p:nvSpPr>
          <p:spPr>
            <a:xfrm rot="16200000" flipV="1">
              <a:off x="6711671" y="2324216"/>
              <a:ext cx="119974" cy="108000"/>
            </a:xfrm>
            <a:prstGeom prst="triangle">
              <a:avLst/>
            </a:prstGeom>
            <a:solidFill>
              <a:schemeClr val="accent5">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4" name="スライド番号プレースホルダー 3"/>
          <p:cNvSpPr>
            <a:spLocks noGrp="1"/>
          </p:cNvSpPr>
          <p:nvPr>
            <p:ph type="sldNum" sz="quarter" idx="4"/>
          </p:nvPr>
        </p:nvSpPr>
        <p:spPr/>
        <p:txBody>
          <a:bodyPr/>
          <a:lstStyle/>
          <a:p>
            <a:r>
              <a:rPr lang="en-US" dirty="0"/>
              <a:t>4</a:t>
            </a:r>
          </a:p>
        </p:txBody>
      </p:sp>
    </p:spTree>
    <p:extLst>
      <p:ext uri="{BB962C8B-B14F-4D97-AF65-F5344CB8AC3E}">
        <p14:creationId xmlns:p14="http://schemas.microsoft.com/office/powerpoint/2010/main" val="1465543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02060"/>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marR="0" indent="0" algn="l" defTabSz="957816" rtl="0" eaLnBrk="1" fontAlgn="auto" latinLnBrk="0" hangingPunct="1">
          <a:lnSpc>
            <a:spcPct val="100000"/>
          </a:lnSpc>
          <a:spcBef>
            <a:spcPts val="0"/>
          </a:spcBef>
          <a:spcAft>
            <a:spcPts val="0"/>
          </a:spcAft>
          <a:buClrTx/>
          <a:buSzTx/>
          <a:buFontTx/>
          <a:buNone/>
          <a:tabLst/>
          <a:defRPr kumimoji="1"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defRPr>
        </a:defPPr>
      </a:lstStyle>
    </a:txDef>
  </a:objectDefaults>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8.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02060"/>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73F0D3CB47D0F40B688D5301E36CDE4" ma:contentTypeVersion="10" ma:contentTypeDescription="新しいドキュメントを作成します。" ma:contentTypeScope="" ma:versionID="73052524deda3e9b18f62a56b40a3f8d">
  <xsd:schema xmlns:xsd="http://www.w3.org/2001/XMLSchema" xmlns:xs="http://www.w3.org/2001/XMLSchema" xmlns:p="http://schemas.microsoft.com/office/2006/metadata/properties" xmlns:ns2="9e542ebf-0f02-4a5b-a3c6-60cb080530a7" targetNamespace="http://schemas.microsoft.com/office/2006/metadata/properties" ma:root="true" ma:fieldsID="2eb0a2b56d81a1b8855d252ab4930b51" ns2:_="">
    <xsd:import namespace="9e542ebf-0f02-4a5b-a3c6-60cb080530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2ebf-0f02-4a5b-a3c6-60cb08053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CEF1F3-83CB-4ED3-A3F4-8761232B3425}">
  <ds:schemaRef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2006/metadata/properties"/>
    <ds:schemaRef ds:uri="9e542ebf-0f02-4a5b-a3c6-60cb080530a7"/>
    <ds:schemaRef ds:uri="http://purl.org/dc/terms/"/>
  </ds:schemaRefs>
</ds:datastoreItem>
</file>

<file path=customXml/itemProps2.xml><?xml version="1.0" encoding="utf-8"?>
<ds:datastoreItem xmlns:ds="http://schemas.openxmlformats.org/officeDocument/2006/customXml" ds:itemID="{30A9FB2F-0580-4DD5-A697-9CFC7FCAC992}">
  <ds:schemaRefs>
    <ds:schemaRef ds:uri="9e542ebf-0f02-4a5b-a3c6-60cb08053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D4CDE8-92CA-4D90-A2A1-0EC09C4082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23233</TotalTime>
  <Words>9145</Words>
  <Application>Microsoft Office PowerPoint</Application>
  <PresentationFormat>A4 210 x 297 mm</PresentationFormat>
  <Paragraphs>1265</Paragraphs>
  <Slides>36</Slides>
  <Notes>5</Notes>
  <HiddenSlides>0</HiddenSlides>
  <MMClips>0</MMClips>
  <ScaleCrop>false</ScaleCrop>
  <HeadingPairs>
    <vt:vector size="8" baseType="variant">
      <vt:variant>
        <vt:lpstr>使用されているフォント</vt:lpstr>
      </vt:variant>
      <vt:variant>
        <vt:i4>12</vt:i4>
      </vt:variant>
      <vt:variant>
        <vt:lpstr>テーマ</vt:lpstr>
      </vt:variant>
      <vt:variant>
        <vt:i4>9</vt:i4>
      </vt:variant>
      <vt:variant>
        <vt:lpstr>埋め込まれた OLE サーバー</vt:lpstr>
      </vt:variant>
      <vt:variant>
        <vt:i4>1</vt:i4>
      </vt:variant>
      <vt:variant>
        <vt:lpstr>スライド タイトル</vt:lpstr>
      </vt:variant>
      <vt:variant>
        <vt:i4>36</vt:i4>
      </vt:variant>
    </vt:vector>
  </HeadingPairs>
  <TitlesOfParts>
    <vt:vector size="58" baseType="lpstr">
      <vt:lpstr>ＭＳ Ｐゴシック</vt:lpstr>
      <vt:lpstr>ＭＳ ゴシック</vt:lpstr>
      <vt:lpstr>Noto Sans CJK JP DemiLight</vt:lpstr>
      <vt:lpstr>メイリオ</vt:lpstr>
      <vt:lpstr>メイリオ</vt:lpstr>
      <vt:lpstr>游ゴシック</vt:lpstr>
      <vt:lpstr>游ゴシック Light</vt:lpstr>
      <vt:lpstr>Arial</vt:lpstr>
      <vt:lpstr>Calibri</vt:lpstr>
      <vt:lpstr>Calibri Light</vt:lpstr>
      <vt:lpstr>Segoe UI</vt:lpstr>
      <vt:lpstr>Times New Roman</vt:lpstr>
      <vt:lpstr>Office テーマ</vt:lpstr>
      <vt:lpstr>1_Office テーマ</vt:lpstr>
      <vt:lpstr>3_Office テーマ</vt:lpstr>
      <vt:lpstr>4_Office テーマ</vt:lpstr>
      <vt:lpstr>2_Office テーマ</vt:lpstr>
      <vt:lpstr>2_Office ​​テーマ</vt:lpstr>
      <vt:lpstr>1_Office ​​テーマ</vt:lpstr>
      <vt:lpstr>3_Office ​​テーマ</vt:lpstr>
      <vt:lpstr>Office ​​テーマ</vt:lpstr>
      <vt:lpstr>ワークシート</vt:lpstr>
      <vt:lpstr>建設業経営首脳者労働災害防止説明会（トップセミナー）</vt:lpstr>
      <vt:lpstr>PowerPoint プレゼンテーション</vt:lpstr>
      <vt:lpstr>自動車運転者の労働時間等の改善のための基準 （改善基準告示）の改正内容（トラック）について</vt:lpstr>
      <vt:lpstr>PowerPoint プレゼンテーション</vt:lpstr>
      <vt:lpstr>PowerPoint プレゼンテーション</vt:lpstr>
      <vt:lpstr>拘束時間と休息期間について</vt:lpstr>
      <vt:lpstr>PowerPoint プレゼンテーション</vt:lpstr>
      <vt:lpstr>自動車運転者の基礎統計</vt:lpstr>
      <vt:lpstr>トラック運転者の平均年齢の推移</vt:lpstr>
      <vt:lpstr>脳・心臓疾患の業種別・職種別支給決定件数</vt:lpstr>
      <vt:lpstr>脳・心臓疾患の労災認定基準</vt:lpstr>
      <vt:lpstr>勤務間インターバルの短い勤務</vt:lpstr>
      <vt:lpstr>脳・心臓疾患の労災認定基準における労働時間の評価</vt:lpstr>
      <vt:lpstr>休息期間と睡眠時間</vt:lpstr>
      <vt:lpstr>時間外労働の上限規制について</vt:lpstr>
      <vt:lpstr>適用猶予業種における時間外労働の上限規制</vt:lpstr>
      <vt:lpstr>働き方改革関連法の国会附帯決議事項</vt:lpstr>
      <vt:lpstr>PowerPoint プレゼンテーション</vt:lpstr>
      <vt:lpstr>PowerPoint プレゼンテーション</vt:lpstr>
      <vt:lpstr>自動車運転者労働時間等専門委員会　委員名簿</vt:lpstr>
      <vt:lpstr>PowerPoint プレゼンテーション</vt:lpstr>
      <vt:lpstr>PowerPoint プレゼンテーション</vt:lpstr>
      <vt:lpstr>PowerPoint プレゼンテーション</vt:lpstr>
      <vt:lpstr>１日の拘束時間</vt:lpstr>
      <vt:lpstr>１日の休息期間</vt:lpstr>
      <vt:lpstr>PowerPoint プレゼンテーション</vt:lpstr>
      <vt:lpstr>PowerPoint プレゼンテーション</vt:lpstr>
      <vt:lpstr>PowerPoint プレゼンテーション</vt:lpstr>
      <vt:lpstr>運転時間、連続運転時間</vt:lpstr>
      <vt:lpstr>改正の内容（連続運転時間）</vt:lpstr>
      <vt:lpstr>例外的な取扱い</vt:lpstr>
      <vt:lpstr>PowerPoint プレゼンテーション</vt:lpstr>
      <vt:lpstr>PowerPoint プレゼンテーション</vt:lpstr>
      <vt:lpstr>特例②（２人乗務）</vt:lpstr>
      <vt:lpstr>特例③（隔日勤務、フェリー）</vt:lpstr>
      <vt:lpstr>労働基準監督署による荷主への要請について（トラック）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多賀谷 千尋(tagaya-chihiro.l48)</dc:creator>
  <cp:lastModifiedBy>一色実</cp:lastModifiedBy>
  <cp:revision>1338</cp:revision>
  <cp:lastPrinted>2022-10-07T06:32:17Z</cp:lastPrinted>
  <dcterms:created xsi:type="dcterms:W3CDTF">2021-01-07T10:15:48Z</dcterms:created>
  <dcterms:modified xsi:type="dcterms:W3CDTF">2023-06-05T00:31:25Z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0x010100573F0D3CB47D0F40B688D5301E36CDE4</vt:lpwstr>
  </property>
</Properties>
</file>