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0" r:id="rId2"/>
    <p:sldId id="267" r:id="rId3"/>
    <p:sldId id="262" r:id="rId4"/>
    <p:sldId id="263" r:id="rId5"/>
    <p:sldId id="266" r:id="rId6"/>
    <p:sldId id="268" r:id="rId7"/>
    <p:sldId id="269" r:id="rId8"/>
    <p:sldId id="271" r:id="rId9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6201" autoAdjust="0"/>
  </p:normalViewPr>
  <p:slideViewPr>
    <p:cSldViewPr snapToGrid="0" showGuides="1">
      <p:cViewPr varScale="1">
        <p:scale>
          <a:sx n="79" d="100"/>
          <a:sy n="79" d="100"/>
        </p:scale>
        <p:origin x="1476" y="96"/>
      </p:cViewPr>
      <p:guideLst>
        <p:guide orient="horz" pos="2880"/>
        <p:guide pos="2183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1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+mj-ea"/>
                <a:ea typeface="+mj-ea"/>
              </a:defRPr>
            </a:pPr>
            <a:r>
              <a:rPr lang="vi-VN" altLang="ja-JP" sz="1200" b="1" dirty="0" smtClean="0">
                <a:latin typeface="+mj-lt"/>
                <a:ea typeface="ＭＳ Ｐゴシック" panose="020B0600070205080204" pitchFamily="50" charset="-128"/>
              </a:rPr>
              <a:t>Năm </a:t>
            </a:r>
            <a:r>
              <a:rPr lang="en-US" altLang="ja-JP" sz="1200" b="1" dirty="0" smtClean="0">
                <a:latin typeface="+mj-lt"/>
                <a:ea typeface="ＭＳ Ｐゴシック" panose="020B0600070205080204" pitchFamily="50" charset="-128"/>
              </a:rPr>
              <a:t>201</a:t>
            </a:r>
            <a:r>
              <a:rPr lang="vi-VN" altLang="ja-JP" sz="1200" b="1" dirty="0" smtClean="0">
                <a:latin typeface="+mj-lt"/>
                <a:ea typeface="ＭＳ Ｐゴシック" panose="020B0600070205080204" pitchFamily="50" charset="-128"/>
              </a:rPr>
              <a:t>8</a:t>
            </a:r>
            <a:r>
              <a:rPr lang="vi-VN" altLang="ja-JP" sz="1200" b="1" baseline="0" dirty="0" smtClean="0">
                <a:latin typeface="+mj-lt"/>
                <a:ea typeface="ＭＳ Ｐゴシック" panose="020B0600070205080204" pitchFamily="50" charset="-128"/>
              </a:rPr>
              <a:t> Trạng thái phát sinh</a:t>
            </a:r>
            <a:r>
              <a:rPr lang="en-US" altLang="ja-JP" sz="1200" b="1" dirty="0" smtClean="0">
                <a:latin typeface="+mj-lt"/>
                <a:ea typeface="ＭＳ Ｐゴシック" panose="020B0600070205080204" pitchFamily="50" charset="-128"/>
              </a:rPr>
              <a:t> tai </a:t>
            </a:r>
            <a:r>
              <a:rPr lang="en-US" altLang="ja-JP" sz="1200" b="1" dirty="0" err="1" smtClean="0">
                <a:latin typeface="+mj-lt"/>
                <a:ea typeface="ＭＳ Ｐゴシック" panose="020B0600070205080204" pitchFamily="50" charset="-128"/>
              </a:rPr>
              <a:t>nạn</a:t>
            </a:r>
            <a:r>
              <a:rPr lang="vi-VN" altLang="ja-JP" sz="1200" b="1" baseline="0" dirty="0" smtClean="0">
                <a:latin typeface="+mj-lt"/>
                <a:ea typeface="ＭＳ Ｐゴシック" panose="020B0600070205080204" pitchFamily="50" charset="-128"/>
              </a:rPr>
              <a:t> </a:t>
            </a:r>
          </a:p>
          <a:p>
            <a:pPr>
              <a:defRPr sz="1400" b="0">
                <a:latin typeface="+mj-ea"/>
                <a:ea typeface="+mj-ea"/>
              </a:defRPr>
            </a:pPr>
            <a:r>
              <a:rPr lang="en-US" altLang="ja-JP" sz="1200" b="1" dirty="0" err="1" smtClean="0">
                <a:latin typeface="+mj-lt"/>
                <a:ea typeface="ＭＳ Ｐゴシック" panose="020B0600070205080204" pitchFamily="50" charset="-128"/>
              </a:rPr>
              <a:t>lao</a:t>
            </a:r>
            <a:r>
              <a:rPr lang="en-US" altLang="ja-JP" sz="1200" b="1" dirty="0" smtClean="0">
                <a:latin typeface="+mj-lt"/>
                <a:ea typeface="ＭＳ Ｐゴシック" panose="020B0600070205080204" pitchFamily="50" charset="-128"/>
              </a:rPr>
              <a:t> </a:t>
            </a:r>
            <a:r>
              <a:rPr lang="en-US" altLang="ja-JP" sz="1200" b="1" dirty="0" err="1" smtClean="0">
                <a:latin typeface="+mj-lt"/>
                <a:ea typeface="ＭＳ Ｐゴシック" panose="020B0600070205080204" pitchFamily="50" charset="-128"/>
              </a:rPr>
              <a:t>động</a:t>
            </a:r>
            <a:r>
              <a:rPr lang="vi-VN" altLang="ja-JP" sz="1200" b="1" dirty="0" smtClean="0">
                <a:latin typeface="+mj-lt"/>
                <a:ea typeface="ＭＳ Ｐゴシック" panose="020B0600070205080204" pitchFamily="50" charset="-128"/>
              </a:rPr>
              <a:t> gây chết người.</a:t>
            </a:r>
            <a:endParaRPr lang="en-US" altLang="ja-JP" sz="1200" b="1" dirty="0" smtClean="0">
              <a:latin typeface="+mj-lt"/>
              <a:ea typeface="ＭＳ Ｐゴシック" panose="020B0600070205080204" pitchFamily="50" charset="-128"/>
            </a:endParaRPr>
          </a:p>
          <a:p>
            <a:pPr>
              <a:defRPr sz="1400" b="0">
                <a:latin typeface="+mj-ea"/>
                <a:ea typeface="+mj-ea"/>
              </a:defRPr>
            </a:pPr>
            <a:r>
              <a:rPr lang="en-US" altLang="ja-JP" sz="1400" b="1" dirty="0" smtClean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 </a:t>
            </a:r>
            <a:r>
              <a:rPr lang="en-US" altLang="ja-JP" sz="1400" b="1" dirty="0" err="1" smtClean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loại</a:t>
            </a:r>
            <a:r>
              <a:rPr lang="en-US" altLang="ja-JP" sz="1400" b="1" dirty="0" smtClean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tai </a:t>
            </a:r>
            <a:r>
              <a:rPr lang="en-US" altLang="ja-JP" sz="1400" b="1" dirty="0" err="1" smtClean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nạn</a:t>
            </a:r>
            <a:r>
              <a:rPr lang="en-US" altLang="ja-JP" sz="1400" b="1" dirty="0" smtClean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)</a:t>
            </a:r>
            <a:endParaRPr lang="ja-JP" altLang="en-US" sz="1400" b="1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714500541087073"/>
          <c:y val="1.6490740520542082E-2"/>
        </c:manualLayout>
      </c:layout>
      <c:overlay val="0"/>
    </c:title>
    <c:autoTitleDeleted val="0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958014407924356E-2"/>
          <c:y val="7.0559577641355273E-2"/>
          <c:w val="0.81549622028958035"/>
          <c:h val="0.9201685814744519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92D-431E-B1E3-EF7A7CA5D46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92D-431E-B1E3-EF7A7CA5D46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92D-431E-B1E3-EF7A7CA5D466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92D-431E-B1E3-EF7A7CA5D466}"/>
              </c:ext>
            </c:extLst>
          </c:dPt>
          <c:dLbls>
            <c:dLbl>
              <c:idx val="0"/>
              <c:layout>
                <c:manualLayout>
                  <c:x val="-0.20451338696809573"/>
                  <c:y val="7.698634604735223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vi-VN" altLang="zh-TW" sz="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a:t>Bị</a:t>
                    </a:r>
                    <a:r>
                      <a:rPr lang="vi-VN" altLang="zh-TW" sz="800" b="1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a:t> rơi</a:t>
                    </a:r>
                    <a:r>
                      <a:rPr lang="vi-VN" altLang="zh-TW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
</a:t>
                    </a:r>
                    <a:r>
                      <a:rPr lang="vi-VN" altLang="zh-TW" sz="8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26.7</a:t>
                    </a:r>
                    <a:r>
                      <a:rPr lang="vi-VN" altLang="zh-TW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%</a:t>
                    </a:r>
                  </a:p>
                </c:rich>
              </c:tx>
              <c:numFmt formatCode="#,##0.0_);[Red]\(#,##0.0\)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8156646592414"/>
                      <c:h val="0.220289716248323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2D-431E-B1E3-EF7A7CA5D466}"/>
                </c:ext>
              </c:extLst>
            </c:dLbl>
            <c:dLbl>
              <c:idx val="1"/>
              <c:layout>
                <c:manualLayout>
                  <c:x val="-0.40048470187199753"/>
                  <c:y val="-0.13263667658786979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en-US" altLang="ja-JP" sz="800" b="1" dirty="0" err="1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Bị</a:t>
                    </a:r>
                    <a:r>
                      <a:rPr lang="en-US" altLang="ja-JP" sz="8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 </a:t>
                    </a:r>
                    <a:r>
                      <a:rPr lang="en-US" altLang="ja-JP" sz="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a:t>kẹp, </a:t>
                    </a:r>
                    <a:r>
                      <a:rPr lang="en-US" altLang="ja-JP" sz="800" b="1" dirty="0" err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a:t>bị</a:t>
                    </a:r>
                    <a:r>
                      <a:rPr lang="en-US" altLang="ja-JP" sz="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ja-JP" sz="800" b="1" dirty="0" err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a:t>cuốn</a:t>
                    </a:r>
                    <a:r>
                      <a:rPr lang="en-US" altLang="ja-JP" sz="800" b="1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ja-JP" sz="800" b="1" baseline="0" dirty="0" err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a:t>vào</a:t>
                    </a:r>
                    <a:r>
                      <a:rPr lang="en-US" altLang="ja-JP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
</a:t>
                    </a:r>
                    <a:r>
                      <a:rPr lang="en-US" altLang="ja-JP" sz="8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18.3</a:t>
                    </a:r>
                    <a:r>
                      <a:rPr lang="en-US" altLang="ja-JP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09165127849135"/>
                      <c:h val="0.27053136041617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2D-431E-B1E3-EF7A7CA5D466}"/>
                </c:ext>
              </c:extLst>
            </c:dLbl>
            <c:dLbl>
              <c:idx val="2"/>
              <c:layout>
                <c:manualLayout>
                  <c:x val="0.3861995396810351"/>
                  <c:y val="-0.3037433709193571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vi-VN" altLang="ja-JP" sz="8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Tai nạn giao thông (đường sá)</a:t>
                    </a:r>
                    <a:r>
                      <a:rPr lang="vi-VN" altLang="ja-JP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
</a:t>
                    </a:r>
                    <a:r>
                      <a:rPr lang="vi-VN" altLang="ja-JP" sz="8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20.0</a:t>
                    </a:r>
                    <a:r>
                      <a:rPr lang="vi-VN" altLang="ja-JP" sz="8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762801256695283"/>
                      <c:h val="0.27053136041617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92D-431E-B1E3-EF7A7CA5D466}"/>
                </c:ext>
              </c:extLst>
            </c:dLbl>
            <c:dLbl>
              <c:idx val="3"/>
              <c:layout>
                <c:manualLayout>
                  <c:x val="0.28136404298680057"/>
                  <c:y val="-0.33792428664127711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en-US" altLang="ja-JP" sz="800" b="1" dirty="0" err="1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Khác</a:t>
                    </a:r>
                    <a:endParaRPr lang="en-US" altLang="ja-JP" sz="800" b="1" dirty="0" smtClean="0">
                      <a:solidFill>
                        <a:schemeClr val="bg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  <a:p>
                    <a:pPr>
                      <a:defRPr sz="800" b="1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en-US" altLang="ja-JP" sz="800" b="1" dirty="0" smtClean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15.0%</a:t>
                    </a:r>
                    <a:endParaRPr lang="en-US" altLang="ja-JP" sz="800" b="1" dirty="0">
                      <a:solidFill>
                        <a:schemeClr val="bg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2D-431E-B1E3-EF7A7CA5D466}"/>
                </c:ext>
              </c:extLst>
            </c:dLbl>
            <c:dLbl>
              <c:idx val="4"/>
              <c:layout>
                <c:manualLayout>
                  <c:x val="0.11799869862634974"/>
                  <c:y val="-4.9254791113889388E-3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sz="800" dirty="0" err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Va</a:t>
                    </a:r>
                    <a:r>
                      <a:rPr lang="en-US" altLang="ja-JP" sz="800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ja-JP" sz="800" baseline="0" dirty="0" err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đập</a:t>
                    </a:r>
                    <a:r>
                      <a:rPr lang="en-US" altLang="ja-JP" sz="800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ja-JP" sz="800" baseline="0" dirty="0" err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mạnh</a:t>
                    </a:r>
                    <a:r>
                      <a:rPr lang="en-US" altLang="ja-JP" sz="800" dirty="0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altLang="ja-JP" sz="800" dirty="0" smtClean="0">
                        <a:solidFill>
                          <a:sysClr val="windowText" lastClr="000000"/>
                        </a:solidFill>
                      </a:rPr>
                      <a:t>10.0</a:t>
                    </a:r>
                    <a:r>
                      <a:rPr lang="en-US" altLang="ja-JP" sz="800" dirty="0">
                        <a:solidFill>
                          <a:sysClr val="windowText" lastClr="00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2D-431E-B1E3-EF7A7CA5D466}"/>
                </c:ext>
              </c:extLst>
            </c:dLbl>
            <c:dLbl>
              <c:idx val="5"/>
              <c:layout>
                <c:manualLayout>
                  <c:x val="8.6566155793581206E-2"/>
                  <c:y val="0.29809629450954139"/>
                </c:manualLayout>
              </c:layout>
              <c:tx>
                <c:rich>
                  <a:bodyPr/>
                  <a:lstStyle/>
                  <a:p>
                    <a:r>
                      <a:rPr lang="vi-VN" altLang="ja-JP" sz="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Sụp đổ, sạt</a:t>
                    </a:r>
                    <a:r>
                      <a:rPr lang="vi-VN" altLang="ja-JP" sz="8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lở</a:t>
                    </a:r>
                    <a:r>
                      <a:rPr lang="vi-VN" altLang="ja-JP" sz="800"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vi-VN" altLang="ja-JP" sz="800" b="1" dirty="0" smtClean="0">
                        <a:solidFill>
                          <a:schemeClr val="tx1"/>
                        </a:solidFill>
                      </a:rPr>
                      <a:t>10.0</a:t>
                    </a:r>
                    <a:r>
                      <a:rPr lang="vi-VN" altLang="ja-JP" sz="8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78738139329943"/>
                      <c:h val="0.214457964579922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92D-431E-B1E3-EF7A7CA5D4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墜落、転落</c:v>
                </c:pt>
                <c:pt idx="1">
                  <c:v>交通事故（道路）</c:v>
                </c:pt>
                <c:pt idx="2">
                  <c:v>はさまれ、巻き込まれ</c:v>
                </c:pt>
                <c:pt idx="3">
                  <c:v>崩壊、倒壊</c:v>
                </c:pt>
                <c:pt idx="4">
                  <c:v>激突され</c:v>
                </c:pt>
                <c:pt idx="5">
                  <c:v>その他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</c:v>
                </c:pt>
                <c:pt idx="1">
                  <c:v>12</c:v>
                </c:pt>
                <c:pt idx="2">
                  <c:v>11</c:v>
                </c:pt>
                <c:pt idx="3">
                  <c:v>6</c:v>
                </c:pt>
                <c:pt idx="4">
                  <c:v>6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2D-431E-B1E3-EF7A7CA5D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6D8D2-C034-4F24-A175-ACB544960078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DBA71-00DB-4CCD-889C-7D5BCACF03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9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DBA71-00DB-4CCD-889C-7D5BCACF030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03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95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99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16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95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34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8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42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28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94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3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FD73-F1A1-4F9F-85A9-6604607E3535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03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8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4FD73-F1A1-4F9F-85A9-6604607E3535}" type="datetimeFigureOut">
              <a:rPr kumimoji="1" lang="ja-JP" altLang="en-US" smtClean="0"/>
              <a:t>2019/10/7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494E-FACA-458F-BDA5-C7C33C658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65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8488816"/>
            <a:ext cx="6858000" cy="83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vi-VN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 Bộ phúc lợi 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c</a:t>
            </a:r>
            <a:r>
              <a:rPr lang="vi-VN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ông cộng, Cục lao động Hokkaido,   Các văn phòng giám sát tiêu chuẩn lao động  </a:t>
            </a:r>
            <a:r>
              <a:rPr lang="ja-JP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（</a:t>
            </a:r>
            <a:r>
              <a:rPr lang="vi-VN" altLang="ja-JP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chi nhánh</a:t>
            </a:r>
            <a:r>
              <a:rPr lang="ja-JP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3582" y="431857"/>
            <a:ext cx="6342739" cy="1180928"/>
          </a:xfrm>
          <a:solidFill>
            <a:schemeClr val="lt1">
              <a:alpha val="92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altLang="ja-JP" sz="2800" b="1" dirty="0" smtClean="0">
                <a:solidFill>
                  <a:srgbClr val="008000"/>
                </a:solidFill>
                <a:latin typeface="+mj-lt"/>
                <a:ea typeface="メイリオ" panose="020B0604030504040204" pitchFamily="50" charset="-128"/>
              </a:rPr>
              <a:t>Gửi đến các bạn người nước ngoài làm việc tại Hokkaido</a:t>
            </a:r>
            <a:r>
              <a:rPr lang="en-US" altLang="ja-JP" sz="3600" b="1" dirty="0" smtClean="0">
                <a:solidFill>
                  <a:srgbClr val="008000"/>
                </a:solidFill>
                <a:latin typeface="+mj-lt"/>
                <a:ea typeface="メイリオ" panose="020B0604030504040204" pitchFamily="50" charset="-128"/>
              </a:rPr>
              <a:t/>
            </a:r>
            <a:br>
              <a:rPr lang="en-US" altLang="ja-JP" sz="3600" b="1" dirty="0" smtClean="0">
                <a:solidFill>
                  <a:srgbClr val="008000"/>
                </a:solidFill>
                <a:latin typeface="+mj-lt"/>
                <a:ea typeface="メイリオ" panose="020B0604030504040204" pitchFamily="50" charset="-128"/>
              </a:rPr>
            </a:br>
            <a:r>
              <a:rPr lang="vi-VN" altLang="ja-JP" sz="20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An </a:t>
            </a:r>
            <a:r>
              <a:rPr lang="vi-VN" altLang="ja-JP" sz="2000" b="1" dirty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toàn </a:t>
            </a:r>
            <a:r>
              <a:rPr lang="vi-VN" altLang="ja-JP" sz="20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được </a:t>
            </a:r>
            <a:r>
              <a:rPr lang="vi-VN" altLang="ja-JP" sz="2000" b="1" dirty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ưu tiên hơn tất cả mọi </a:t>
            </a:r>
            <a:r>
              <a:rPr lang="vi-VN" altLang="ja-JP" sz="20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thứ</a:t>
            </a:r>
            <a:r>
              <a:rPr lang="ja-JP" altLang="en-US" sz="20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！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6801"/>
            <a:ext cx="6636321" cy="5906494"/>
          </a:xfrm>
          <a:prstGeom prst="rect">
            <a:avLst/>
          </a:prstGeom>
          <a:noFill/>
        </p:spPr>
      </p:pic>
      <p:pic>
        <p:nvPicPr>
          <p:cNvPr id="7" name="図 6" descr="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69" y="8788138"/>
            <a:ext cx="357190" cy="355862"/>
          </a:xfrm>
          <a:prstGeom prst="rect">
            <a:avLst/>
          </a:prstGeom>
          <a:effectLst/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1" y="7269570"/>
            <a:ext cx="1809762" cy="135732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2" y="2150525"/>
            <a:ext cx="1587985" cy="135732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90" y="6934861"/>
            <a:ext cx="1809762" cy="1357322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347321" y="3972248"/>
            <a:ext cx="6235260" cy="2129498"/>
          </a:xfrm>
          <a:prstGeom prst="roundRect">
            <a:avLst>
              <a:gd name="adj" fmla="val 10572"/>
            </a:avLst>
          </a:prstGeom>
          <a:solidFill>
            <a:schemeClr val="accent6">
              <a:lumMod val="40000"/>
              <a:lumOff val="60000"/>
              <a:alpha val="59000"/>
            </a:schemeClr>
          </a:solidFill>
          <a:ln w="114300" cmpd="thickThin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vi-VN" altLang="ja-JP" sz="2000" b="1" dirty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Khi bạn làm việc tại Nhật bản, có rất nhiều </a:t>
            </a:r>
            <a:r>
              <a:rPr kumimoji="1" lang="vi-VN" altLang="ja-JP" sz="20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vấn đề </a:t>
            </a:r>
            <a:r>
              <a:rPr kumimoji="1" lang="vi-VN" altLang="ja-JP" sz="2000" b="1" dirty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được </a:t>
            </a:r>
            <a:r>
              <a:rPr kumimoji="1" lang="vi-VN" altLang="ja-JP" sz="20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quy định </a:t>
            </a:r>
            <a:r>
              <a:rPr kumimoji="1" lang="vi-VN" altLang="ja-JP" sz="2000" b="1" dirty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bởi pháp luật.</a:t>
            </a:r>
          </a:p>
          <a:p>
            <a:r>
              <a:rPr kumimoji="1" lang="vi-VN" altLang="ja-JP" sz="2000" b="1" dirty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Nếu bạn không tuân </a:t>
            </a:r>
            <a:r>
              <a:rPr kumimoji="1" lang="vi-VN" altLang="ja-JP" sz="20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thủ theo </a:t>
            </a:r>
            <a:r>
              <a:rPr kumimoji="1" lang="vi-VN" altLang="ja-JP" sz="2000" b="1" dirty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luật pháp, bạn sẽ bị trừng phạt.</a:t>
            </a:r>
          </a:p>
          <a:p>
            <a:r>
              <a:rPr kumimoji="1" lang="vi-VN" altLang="ja-JP" sz="20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Bạn hãy tuân thủ quy định để </a:t>
            </a:r>
            <a:r>
              <a:rPr kumimoji="1" lang="vi-VN" altLang="ja-JP" sz="2000" b="1" dirty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an toàn , an </a:t>
            </a:r>
            <a:r>
              <a:rPr kumimoji="1" lang="vi-VN" altLang="ja-JP" sz="20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tâm sống 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v</a:t>
            </a:r>
            <a:r>
              <a:rPr kumimoji="1" lang="vi-VN" altLang="ja-JP" sz="20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à làm việc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.</a:t>
            </a:r>
            <a:endParaRPr kumimoji="1" lang="ja-JP" altLang="en-US" sz="2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メイリオ" panose="020B0604030504040204" pitchFamily="50" charset="-128"/>
            </a:endParaRPr>
          </a:p>
        </p:txBody>
      </p:sp>
      <p:pic>
        <p:nvPicPr>
          <p:cNvPr id="14" name="図 13" descr="141270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8590" y="1988949"/>
            <a:ext cx="2179602" cy="146289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608149" y="17768"/>
            <a:ext cx="1249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sz="1600" b="1" dirty="0" smtClean="0">
                <a:latin typeface="+mj-lt"/>
                <a:ea typeface="メイリオ" panose="020B0604030504040204" pitchFamily="50" charset="-128"/>
              </a:rPr>
              <a:t>Tiếng Việt</a:t>
            </a:r>
          </a:p>
        </p:txBody>
      </p:sp>
    </p:spTree>
    <p:extLst>
      <p:ext uri="{BB962C8B-B14F-4D97-AF65-F5344CB8AC3E}">
        <p14:creationId xmlns:p14="http://schemas.microsoft.com/office/powerpoint/2010/main" val="9746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9696" y="257081"/>
            <a:ext cx="6014397" cy="449546"/>
          </a:xfrm>
          <a:noFill/>
        </p:spPr>
        <p:txBody>
          <a:bodyPr>
            <a:noAutofit/>
          </a:bodyPr>
          <a:lstStyle/>
          <a:p>
            <a:r>
              <a:rPr lang="ja-JP" altLang="en-US" sz="14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労働災害を防止する</a:t>
            </a:r>
            <a:r>
              <a:rPr lang="ja-JP" altLang="en-US" sz="1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r>
              <a:rPr lang="en-US" altLang="ja-JP" sz="24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b="1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Điểm</a:t>
            </a:r>
            <a:r>
              <a:rPr lang="vi-VN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chú ý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vi-VN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phòng ngừa 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tai </a:t>
            </a:r>
            <a:r>
              <a:rPr lang="en-US" altLang="ja-JP" sz="24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nạn</a:t>
            </a:r>
            <a:r>
              <a:rPr lang="en-US" altLang="ja-JP" sz="2400" b="1" dirty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lao</a:t>
            </a:r>
            <a:r>
              <a:rPr lang="en-US" altLang="ja-JP" sz="2400" b="1" dirty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động</a:t>
            </a:r>
            <a:endParaRPr kumimoji="1" lang="ja-JP" altLang="en-US" sz="2400" b="1" dirty="0">
              <a:solidFill>
                <a:schemeClr val="accent4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72908" y="649848"/>
            <a:ext cx="6555552" cy="4115995"/>
          </a:xfrm>
          <a:prstGeom prst="roundRect">
            <a:avLst>
              <a:gd name="adj" fmla="val 49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職場</a:t>
            </a:r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にはさまざまな危険が</a:t>
            </a:r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ある！</a:t>
            </a:r>
          </a:p>
          <a:p>
            <a:pPr marL="358775" indent="90488"/>
            <a:r>
              <a:rPr kumimoji="1" lang="vi-VN" altLang="ja-JP" sz="2000" b="1" dirty="0">
                <a:solidFill>
                  <a:srgbClr val="0033CC"/>
                </a:solidFill>
                <a:latin typeface="+mj-lt"/>
                <a:ea typeface="メイリオ" panose="020B0604030504040204" pitchFamily="50" charset="-128"/>
              </a:rPr>
              <a:t>Có rất nhiều mối nguy hiểm tại nơi làm việc</a:t>
            </a:r>
            <a:r>
              <a:rPr kumimoji="1" lang="vi-VN" altLang="ja-JP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ja-JP" altLang="en-US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7392" y="1185708"/>
            <a:ext cx="63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Ở Hokkaido hiểu được có thảm họa gì, mức độ như thế nào sẽ xảy ra, hãy nâng cao nhận thức về sự nguy hiểm.</a:t>
            </a:r>
            <a:endParaRPr kumimoji="1" lang="ja-JP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0860" y="8070775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職場には沢山の危険が潜んでいます。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62" y="775224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72908" y="4891219"/>
            <a:ext cx="6555552" cy="4085941"/>
          </a:xfrm>
          <a:prstGeom prst="roundRect">
            <a:avLst>
              <a:gd name="adj" fmla="val 39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「かもしれない」で危険を意識する</a:t>
            </a:r>
            <a:r>
              <a:rPr kumimoji="1" lang="en-US" altLang="ja-JP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  <a:p>
            <a:pPr marL="358775" indent="90488"/>
            <a:r>
              <a:rPr kumimoji="1" lang="en-US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b="1" dirty="0" err="1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</a:t>
            </a:r>
            <a:r>
              <a:rPr kumimoji="1" lang="en-US" altLang="ja-JP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hận</a:t>
            </a:r>
            <a:r>
              <a:rPr kumimoji="1" lang="en-US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b="1" dirty="0" err="1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biết</a:t>
            </a:r>
            <a:r>
              <a:rPr kumimoji="1" lang="en-US" altLang="ja-JP" b="1" dirty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b="1" dirty="0" err="1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nguy</a:t>
            </a:r>
            <a:r>
              <a:rPr kumimoji="1" lang="en-US" altLang="ja-JP" b="1" dirty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b="1" dirty="0" err="1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hiểm</a:t>
            </a:r>
            <a:r>
              <a:rPr kumimoji="1" lang="en-US" altLang="ja-JP" b="1" dirty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bởi</a:t>
            </a:r>
            <a:r>
              <a:rPr kumimoji="1" lang="en-US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b="1" dirty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"</a:t>
            </a:r>
            <a:r>
              <a:rPr kumimoji="1" lang="en-US" altLang="ja-JP" b="1" dirty="0" err="1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có</a:t>
            </a:r>
            <a:r>
              <a:rPr kumimoji="1" lang="en-US" altLang="ja-JP" b="1" dirty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thể</a:t>
            </a:r>
            <a:r>
              <a:rPr kumimoji="1" lang="vi-VN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xảy ra</a:t>
            </a:r>
            <a:r>
              <a:rPr kumimoji="1" lang="en-US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"!</a:t>
            </a:r>
            <a:endParaRPr kumimoji="1" lang="en-US" altLang="ja-JP" b="1" dirty="0">
              <a:solidFill>
                <a:srgbClr val="0033CC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562" y="5048237"/>
            <a:ext cx="898959" cy="46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2909" y="5418860"/>
            <a:ext cx="65555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sz="16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Với </a:t>
            </a:r>
            <a:r>
              <a:rPr kumimoji="1" lang="vi-VN" altLang="ja-JP" sz="1600" b="1" dirty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người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・・・・</a:t>
            </a:r>
            <a:endParaRPr kumimoji="1" lang="vi-VN" altLang="ja-JP" sz="1600" b="1" dirty="0" smtClean="0">
              <a:solidFill>
                <a:srgbClr val="FF0000"/>
              </a:solidFill>
              <a:latin typeface="+mj-lt"/>
              <a:ea typeface="メイリオ" panose="020B0604030504040204" pitchFamily="50" charset="-128"/>
            </a:endParaRPr>
          </a:p>
          <a:p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Bị kẹp, bị trúng, bị ngã, thiếu oxy, bị </a:t>
            </a:r>
            <a:r>
              <a:rPr kumimoji="1" lang="vi-VN" altLang="ja-JP" sz="1600" dirty="0">
                <a:latin typeface="+mj-lt"/>
                <a:ea typeface="メイリオ" panose="020B0604030504040204" pitchFamily="50" charset="-128"/>
              </a:rPr>
              <a:t>bỏng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, bị điện giật, đau hông, bị cuốn vào,  bị </a:t>
            </a:r>
            <a:r>
              <a:rPr kumimoji="1" lang="vi-VN" altLang="ja-JP" sz="1600" dirty="0">
                <a:latin typeface="+mj-lt"/>
                <a:ea typeface="メイリオ" panose="020B0604030504040204" pitchFamily="50" charset="-128"/>
              </a:rPr>
              <a:t>ngộ độc 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khí gass , bị ngã, bị đuối nước .</a:t>
            </a:r>
            <a:endParaRPr kumimoji="1" lang="ja-JP" altLang="en-US" sz="1600" dirty="0">
              <a:latin typeface="+mj-lt"/>
              <a:ea typeface="メイリオ" panose="020B0604030504040204" pitchFamily="50" charset="-128"/>
            </a:endParaRPr>
          </a:p>
          <a:p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2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vi-VN" altLang="ja-JP" sz="16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Với đồ vật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・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・・・</a:t>
            </a:r>
            <a:endParaRPr kumimoji="1" lang="en-US" altLang="ja-JP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Di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chuyển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rẽ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bay,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rơi xuống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rơi ra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bị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cháy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bị đổ xuống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bị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ạt lở</a:t>
            </a:r>
            <a:endParaRPr kumimoji="1" lang="en-US" altLang="ja-JP" sz="16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bị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nổ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bị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rò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rỉ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endParaRPr kumimoji="1" lang="ja-JP" altLang="en-US" sz="16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54243" y="8610627"/>
            <a:ext cx="1249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Có</a:t>
            </a:r>
            <a:r>
              <a:rPr kumimoji="1"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thể</a:t>
            </a:r>
            <a:r>
              <a:rPr kumimoji="1"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xảy ra</a:t>
            </a:r>
            <a:endParaRPr kumimoji="1" lang="ja-JP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2" name="グラフ 31"/>
          <p:cNvGraphicFramePr/>
          <p:nvPr>
            <p:extLst>
              <p:ext uri="{D42A27DB-BD31-4B8C-83A1-F6EECF244321}">
                <p14:modId xmlns:p14="http://schemas.microsoft.com/office/powerpoint/2010/main" val="273460907"/>
              </p:ext>
            </p:extLst>
          </p:nvPr>
        </p:nvGraphicFramePr>
        <p:xfrm>
          <a:off x="1303139" y="1708929"/>
          <a:ext cx="4051104" cy="29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横巻き 5"/>
          <p:cNvSpPr/>
          <p:nvPr/>
        </p:nvSpPr>
        <p:spPr>
          <a:xfrm>
            <a:off x="1417581" y="6488006"/>
            <a:ext cx="3936662" cy="493805"/>
          </a:xfrm>
          <a:prstGeom prst="horizontalScroll">
            <a:avLst/>
          </a:prstGeom>
          <a:solidFill>
            <a:srgbClr val="FFFF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vi-VN" altLang="ja-JP" sz="1400" b="1" dirty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Có rất nhiều nguy </a:t>
            </a:r>
            <a:r>
              <a:rPr kumimoji="1" lang="vi-VN" altLang="ja-JP" sz="1400" b="1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hiểm ẩn núp ở </a:t>
            </a:r>
            <a:r>
              <a:rPr kumimoji="1" lang="vi-VN" altLang="ja-JP" sz="1400" b="1" dirty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nơi làm việc</a:t>
            </a:r>
            <a:r>
              <a:rPr kumimoji="1" lang="vi-VN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ja-JP" altLang="en-US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1646" y="6635869"/>
            <a:ext cx="1312664" cy="1451979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35203" flipH="1">
            <a:off x="1360744" y="1886102"/>
            <a:ext cx="1170133" cy="940513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519" y="3414458"/>
            <a:ext cx="1684188" cy="1095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384" y="7015986"/>
            <a:ext cx="1020116" cy="99767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158" y="6174168"/>
            <a:ext cx="1510027" cy="1626390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3399" y="1708928"/>
            <a:ext cx="1492322" cy="1552648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0272" y="3866213"/>
            <a:ext cx="1528149" cy="952500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88" y="2415864"/>
            <a:ext cx="1039534" cy="1226812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7913" y="3440597"/>
            <a:ext cx="936057" cy="122681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5354243" y="6199890"/>
            <a:ext cx="1249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Có</a:t>
            </a:r>
            <a:r>
              <a:rPr kumimoji="1"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thể</a:t>
            </a:r>
            <a:r>
              <a:rPr kumimoji="1"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xảy ra</a:t>
            </a:r>
            <a:endParaRPr kumimoji="1" lang="ja-JP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62" y="6987150"/>
            <a:ext cx="552298" cy="11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72908" y="755689"/>
            <a:ext cx="6555552" cy="3698631"/>
          </a:xfrm>
          <a:prstGeom prst="roundRect">
            <a:avLst>
              <a:gd name="adj" fmla="val 26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安全な作業は正しい服装から</a:t>
            </a:r>
            <a:r>
              <a:rPr kumimoji="1" lang="en-US" altLang="ja-JP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ja-JP" altLang="en-US" sz="1200" dirty="0" smtClean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58775" indent="90488"/>
            <a:r>
              <a:rPr kumimoji="1" lang="vi-VN" altLang="ja-JP" b="1" dirty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</a:t>
            </a:r>
            <a:r>
              <a:rPr kumimoji="1" lang="vi-VN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àm </a:t>
            </a:r>
            <a:r>
              <a:rPr kumimoji="1" lang="en-US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việc an toàn là từ  mặc trang phục</a:t>
            </a:r>
            <a:r>
              <a:rPr kumimoji="1" lang="en-US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đúng cách</a:t>
            </a:r>
            <a:r>
              <a:rPr kumimoji="1" lang="en-US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!</a:t>
            </a:r>
            <a:endParaRPr kumimoji="1" lang="en-US" altLang="ja-JP" b="1" dirty="0">
              <a:solidFill>
                <a:srgbClr val="0033CC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7392" y="1318132"/>
            <a:ext cx="6057208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  <a:spcAft>
                <a:spcPts val="12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Khi làm việc phải mặc </a:t>
            </a:r>
            <a:r>
              <a:rPr kumimoji="1" lang="vi-VN" altLang="ja-JP" sz="1600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trang phục an toàn lao động</a:t>
            </a:r>
            <a:r>
              <a:rPr kumimoji="1" lang="en-US" altLang="ja-JP" sz="1600" dirty="0" smtClean="0">
                <a:latin typeface="+mj-lt"/>
                <a:ea typeface="メイリオ" panose="020B0604030504040204" pitchFamily="50" charset="-128"/>
              </a:rPr>
              <a:t>.</a:t>
            </a:r>
          </a:p>
          <a:p>
            <a:pPr>
              <a:lnSpc>
                <a:spcPts val="1920"/>
              </a:lnSpc>
              <a:spcAft>
                <a:spcPts val="12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Trang phục lao động thì </a:t>
            </a:r>
            <a:r>
              <a:rPr kumimoji="1" lang="vi-VN" altLang="ja-JP" sz="1600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mặc vừa kích cỡ 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và dễ cử động.</a:t>
            </a:r>
            <a:endParaRPr kumimoji="1" lang="ja-JP" altLang="en-US" sz="1600" dirty="0">
              <a:latin typeface="+mj-lt"/>
              <a:ea typeface="メイリオ" panose="020B0604030504040204" pitchFamily="50" charset="-128"/>
            </a:endParaRPr>
          </a:p>
          <a:p>
            <a:pPr marL="182563" indent="-182563">
              <a:lnSpc>
                <a:spcPts val="1920"/>
              </a:lnSpc>
              <a:spcAft>
                <a:spcPts val="12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Đối với áo dài tay thì </a:t>
            </a:r>
            <a:r>
              <a:rPr kumimoji="1" lang="vi-VN" altLang="ja-JP" sz="1600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đóng cúc ở cổ tay áo và cho áo vào trong quần.</a:t>
            </a:r>
          </a:p>
          <a:p>
            <a:pPr marL="182563" indent="-182563">
              <a:lnSpc>
                <a:spcPts val="1920"/>
              </a:lnSpc>
              <a:spcAft>
                <a:spcPts val="1200"/>
              </a:spcAft>
            </a:pPr>
            <a:r>
              <a:rPr kumimoji="1" lang="vi-VN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Khi làm việc thì không để lưỡi dao, tu vít, khoan máy vào trong        </a:t>
            </a:r>
            <a:r>
              <a:rPr kumimoji="1" lang="vi-VN" altLang="ja-JP" sz="1600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trong túi áo quần.</a:t>
            </a:r>
          </a:p>
          <a:p>
            <a:pPr marL="182563" indent="-182563">
              <a:lnSpc>
                <a:spcPts val="1920"/>
              </a:lnSpc>
              <a:spcAft>
                <a:spcPts val="1200"/>
              </a:spcAft>
            </a:pPr>
            <a:r>
              <a:rPr kumimoji="1" lang="vi-VN" altLang="ja-JP" sz="1600" dirty="0">
                <a:latin typeface="+mj-lt"/>
                <a:ea typeface="メイリオ" panose="020B0604030504040204" pitchFamily="50" charset="-128"/>
              </a:rPr>
              <a:t> 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               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Không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được sử dụng những đồ dễ bị cuốn vào như  khăn,  </a:t>
            </a:r>
          </a:p>
          <a:p>
            <a:pPr marL="182563" indent="-182563">
              <a:lnSpc>
                <a:spcPts val="1920"/>
              </a:lnSpc>
              <a:spcAft>
                <a:spcPts val="1200"/>
              </a:spcAft>
            </a:pPr>
            <a:r>
              <a:rPr kumimoji="1" lang="vi-VN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              khăn tắm, khăn quàng cổ, cà vạt ...vv ...quấn vào cổ khi làm </a:t>
            </a:r>
          </a:p>
          <a:p>
            <a:pPr marL="182563" indent="-182563">
              <a:lnSpc>
                <a:spcPts val="1920"/>
              </a:lnSpc>
              <a:spcAft>
                <a:spcPts val="1200"/>
              </a:spcAft>
            </a:pPr>
            <a:r>
              <a:rPr kumimoji="1" lang="vi-VN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              việc.         </a:t>
            </a:r>
          </a:p>
          <a:p>
            <a:pPr marL="182563" indent="-182563">
              <a:lnSpc>
                <a:spcPts val="1920"/>
              </a:lnSpc>
              <a:spcAft>
                <a:spcPts val="1200"/>
              </a:spcAft>
            </a:pPr>
            <a:r>
              <a:rPr kumimoji="1" lang="vi-VN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                       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62" y="907648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【3】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72908" y="4775767"/>
            <a:ext cx="6555552" cy="3634372"/>
          </a:xfrm>
          <a:prstGeom prst="roundRect">
            <a:avLst>
              <a:gd name="adj" fmla="val 27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決められた</a:t>
            </a:r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作業手順を守る</a:t>
            </a:r>
            <a:r>
              <a:rPr kumimoji="1" lang="en-US" altLang="ja-JP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  <a:p>
            <a:pPr marL="358775" indent="90488"/>
            <a:r>
              <a:rPr kumimoji="1" lang="en-US" altLang="ja-JP" sz="20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</a:t>
            </a:r>
            <a:r>
              <a:rPr kumimoji="1" lang="vi-VN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uân thủ trình tự công việc đã quy định</a:t>
            </a:r>
            <a:r>
              <a:rPr kumimoji="1" lang="ja-JP" altLang="en-US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562" y="4930584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2909" y="5331685"/>
            <a:ext cx="6555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Tuân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thủ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đúng theo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trình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tự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công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việc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(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tiêu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chuẩn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công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việc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endParaRPr kumimoji="1" lang="en-US" altLang="ja-JP" sz="1600" dirty="0" smtClean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2075" indent="-92075">
              <a:spcAft>
                <a:spcPts val="12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Phải hiểu rõ sự cần thiết của thiết bị an tòan, không được làm việc khi không sử dụng thiết bị an toàn.</a:t>
            </a:r>
            <a:endParaRPr kumimoji="1" lang="ja-JP" altLang="en-US" sz="1600" dirty="0" smtClean="0">
              <a:latin typeface="+mj-lt"/>
              <a:ea typeface="メイリオ" panose="020B0604030504040204" pitchFamily="50" charset="-128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3462" y="755689"/>
            <a:ext cx="932540" cy="1948279"/>
          </a:xfrm>
          <a:prstGeom prst="rect">
            <a:avLst/>
          </a:prstGeom>
        </p:spPr>
      </p:pic>
      <p:pic>
        <p:nvPicPr>
          <p:cNvPr id="26" name="図 25" descr="11014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450" y="2403044"/>
            <a:ext cx="1099675" cy="1870299"/>
          </a:xfrm>
          <a:prstGeom prst="rect">
            <a:avLst/>
          </a:prstGeom>
        </p:spPr>
      </p:pic>
      <p:pic>
        <p:nvPicPr>
          <p:cNvPr id="34" name="図 33" descr="14264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5028" y="4613471"/>
            <a:ext cx="970974" cy="1109685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50" y="7424929"/>
            <a:ext cx="1809551" cy="171907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72909" y="6362804"/>
            <a:ext cx="6555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spcAft>
                <a:spcPts val="12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vi-VN" altLang="ja-JP" sz="1600" dirty="0">
                <a:latin typeface="+mj-lt"/>
                <a:ea typeface="メイリオ" panose="020B0604030504040204" pitchFamily="50" charset="-128"/>
              </a:rPr>
              <a:t>Thực hành 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luyện tập nhiều lần trình tự công việc được hiển thị.</a:t>
            </a:r>
            <a:endParaRPr kumimoji="1" lang="ja-JP" altLang="en-US" sz="1600" dirty="0">
              <a:latin typeface="+mj-lt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Phải hiểu rõ việc không được làm và việc nên làm trong an toàn.</a:t>
            </a:r>
          </a:p>
          <a:p>
            <a:pPr>
              <a:spcAft>
                <a:spcPts val="12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vi-VN" altLang="ja-JP" sz="1600" dirty="0">
                <a:latin typeface="+mj-lt"/>
                <a:ea typeface="メイリオ" panose="020B0604030504040204" pitchFamily="50" charset="-128"/>
              </a:rPr>
              <a:t>Chú 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ý không gây bị thương khi đã quen việc, không làm việc bằng động</a:t>
            </a:r>
            <a:r>
              <a:rPr kumimoji="1" lang="ja-JP" altLang="en-US" sz="1600" dirty="0">
                <a:latin typeface="+mj-lt"/>
                <a:ea typeface="メイリオ" panose="020B0604030504040204" pitchFamily="50" charset="-128"/>
              </a:rPr>
              <a:t> </a:t>
            </a:r>
            <a:r>
              <a:rPr kumimoji="1" lang="en-US" altLang="ja-JP" sz="1600" dirty="0" smtClean="0">
                <a:latin typeface="+mj-lt"/>
                <a:ea typeface="メイリオ" panose="020B0604030504040204" pitchFamily="50" charset="-128"/>
              </a:rPr>
              <a:t>t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ác quá vũ lực  hay hành động cẩu thả.</a:t>
            </a:r>
            <a:endParaRPr kumimoji="1" lang="en-US" altLang="ja-JP" sz="1600" b="1" dirty="0">
              <a:solidFill>
                <a:srgbClr val="FF0000"/>
              </a:solidFill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589696" y="257081"/>
            <a:ext cx="6014397" cy="44954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労働災害を防止するポイント</a:t>
            </a:r>
            <a:r>
              <a:rPr lang="en-US" altLang="ja-JP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Điểm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vi-VN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phòng ngừa 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tai </a:t>
            </a: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nạn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lao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động</a:t>
            </a:r>
            <a:endParaRPr lang="ja-JP" altLang="en-US" sz="2400" b="1" dirty="0">
              <a:solidFill>
                <a:schemeClr val="accent4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1" y="7761327"/>
            <a:ext cx="1932167" cy="11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35997" y="1677512"/>
            <a:ext cx="6186732" cy="1512000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35997" y="3437725"/>
            <a:ext cx="6186732" cy="1669108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35997" y="5367853"/>
            <a:ext cx="6186732" cy="1693059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35997" y="7287495"/>
            <a:ext cx="6186732" cy="1690003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17146" y="792266"/>
            <a:ext cx="6555552" cy="561490"/>
          </a:xfrm>
          <a:prstGeom prst="roundRect">
            <a:avLst>
              <a:gd name="adj" fmla="val 188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</a:t>
            </a:r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励行で安全を高める</a:t>
            </a:r>
            <a:r>
              <a:rPr kumimoji="1" lang="en-US" altLang="ja-JP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  <a:p>
            <a:pPr marL="358775" indent="90488"/>
            <a:r>
              <a:rPr kumimoji="1" lang="vi-VN" altLang="ja-JP" sz="2000" b="1" dirty="0" smtClean="0">
                <a:solidFill>
                  <a:srgbClr val="0033CC"/>
                </a:solidFill>
                <a:latin typeface="+mj-lt"/>
                <a:ea typeface="メイリオ" panose="020B0604030504040204" pitchFamily="50" charset="-128"/>
              </a:rPr>
              <a:t>Thực hiện việc 4S để nâng cao</a:t>
            </a:r>
            <a:r>
              <a:rPr kumimoji="1" lang="en-US" altLang="ja-JP" sz="2000" b="1" dirty="0" smtClean="0">
                <a:solidFill>
                  <a:srgbClr val="0033CC"/>
                </a:solidFill>
                <a:latin typeface="+mj-lt"/>
                <a:ea typeface="メイリオ" panose="020B0604030504040204" pitchFamily="50" charset="-128"/>
              </a:rPr>
              <a:t> hi</a:t>
            </a:r>
            <a:r>
              <a:rPr kumimoji="1" lang="vi-VN" altLang="ja-JP" sz="2000" b="1" dirty="0" smtClean="0">
                <a:solidFill>
                  <a:srgbClr val="0033CC"/>
                </a:solidFill>
                <a:latin typeface="+mj-lt"/>
                <a:ea typeface="メイリオ" panose="020B0604030504040204" pitchFamily="50" charset="-128"/>
              </a:rPr>
              <a:t>ểu biết an toàn</a:t>
            </a:r>
            <a:r>
              <a:rPr kumimoji="1" lang="en-US" altLang="ja-JP" sz="2000" b="1" dirty="0" smtClean="0">
                <a:solidFill>
                  <a:srgbClr val="0033CC"/>
                </a:solidFill>
                <a:latin typeface="+mj-lt"/>
                <a:ea typeface="メイリオ" panose="020B0604030504040204" pitchFamily="50" charset="-128"/>
              </a:rPr>
              <a:t>!</a:t>
            </a:r>
            <a:endParaRPr kumimoji="1" lang="en-US" altLang="ja-JP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62" y="907648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512215" y="3306284"/>
            <a:ext cx="1216851" cy="139600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82333" y="7448875"/>
            <a:ext cx="63367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vi-VN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vi-VN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ăn sóc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yuukan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vi-VN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Tuân thủ đúng các việc được quy định, thì tự nhiên bạn sẽ có hành động về an toàn vệ sinh mà không cần phải ý thức.</a:t>
            </a:r>
            <a:endParaRPr kumimoji="1" lang="ja-JP" altLang="en-US" sz="16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2332" y="3609063"/>
            <a:ext cx="4603333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Sắp xếp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eiton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  <a:p>
            <a:pPr marL="182563" indent="-96838">
              <a:lnSpc>
                <a:spcPts val="28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vi-VN" altLang="ja-JP" sz="1600" dirty="0">
                <a:latin typeface="+mj-lt"/>
                <a:ea typeface="メイリオ" panose="020B0604030504040204" pitchFamily="50" charset="-128"/>
              </a:rPr>
              <a:t>Đ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ồ cần thì dễ sử dụng và dễ biết nơi cất dọn, sẽ giảm được thời gian lãng phí và nâng cao chất lượng sản phẩm.</a:t>
            </a:r>
            <a:endParaRPr kumimoji="1" lang="ja-JP" altLang="en-US" sz="1600" dirty="0"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5997" y="5429697"/>
            <a:ext cx="5312328" cy="133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Sạch</a:t>
            </a:r>
            <a:r>
              <a:rPr kumimoji="1" lang="vi-VN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sẽ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eiketsu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  <a:p>
            <a:pPr marL="85725" indent="-85725">
              <a:lnSpc>
                <a:spcPts val="23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Hãy làm  sạch buị bẩn tạo môi trường  xung quanh sạch sẽ.</a:t>
            </a:r>
          </a:p>
          <a:p>
            <a:pPr marL="85725" indent="-85725">
              <a:lnSpc>
                <a:spcPts val="2300"/>
              </a:lnSpc>
            </a:pPr>
            <a:r>
              <a:rPr kumimoji="1" lang="vi-VN" altLang="ja-JP" sz="1600" dirty="0">
                <a:latin typeface="+mj-lt"/>
                <a:ea typeface="メイリオ" panose="020B0604030504040204" pitchFamily="50" charset="-128"/>
              </a:rPr>
              <a:t> 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  Nâng cao chất lượng sản phẩm, phòng ngừa ngộ độc thực phẩm và dị vật lẫn vào.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0"/>
          <a:stretch/>
        </p:blipFill>
        <p:spPr bwMode="auto">
          <a:xfrm>
            <a:off x="5577840" y="3914157"/>
            <a:ext cx="913291" cy="139600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240" y="5583265"/>
            <a:ext cx="1637065" cy="122779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82332" y="1695940"/>
            <a:ext cx="483830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Sàng lọc</a:t>
            </a:r>
            <a:r>
              <a:rPr kumimoji="1" lang="en-US" altLang="ja-JP" sz="1600" dirty="0" smtClean="0">
                <a:latin typeface="+mj-lt"/>
                <a:ea typeface="メイリオ" panose="020B0604030504040204" pitchFamily="50" charset="-128"/>
              </a:rPr>
              <a:t>】</a:t>
            </a:r>
            <a:r>
              <a:rPr kumimoji="1" lang="ja-JP" altLang="en-US" sz="1600" dirty="0">
                <a:latin typeface="+mj-lt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 err="1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s</a:t>
            </a:r>
            <a:r>
              <a:rPr kumimoji="1" lang="en-US" altLang="ja-JP" sz="1600" dirty="0" err="1">
                <a:latin typeface="+mj-lt"/>
                <a:ea typeface="メイリオ" panose="020B0604030504040204" pitchFamily="50" charset="-128"/>
              </a:rPr>
              <a:t>eiri</a:t>
            </a:r>
            <a:r>
              <a:rPr kumimoji="1" lang="ja-JP" altLang="en-US" sz="1600" dirty="0" smtClean="0">
                <a:latin typeface="+mj-lt"/>
                <a:ea typeface="メイリオ" panose="020B0604030504040204" pitchFamily="50" charset="-128"/>
              </a:rPr>
              <a:t>）</a:t>
            </a:r>
            <a:endParaRPr kumimoji="1" lang="ja-JP" altLang="en-US" sz="1600" dirty="0">
              <a:latin typeface="+mj-lt"/>
              <a:ea typeface="メイリオ" panose="020B0604030504040204" pitchFamily="50" charset="-128"/>
            </a:endParaRPr>
          </a:p>
          <a:p>
            <a:pPr marL="85725" indent="-85725" defTabSz="468313">
              <a:lnSpc>
                <a:spcPts val="2800"/>
              </a:lnSpc>
            </a:pPr>
            <a:r>
              <a:rPr kumimoji="1" lang="ja-JP" altLang="en-US" sz="1600" dirty="0">
                <a:latin typeface="+mj-lt"/>
                <a:ea typeface="メイリオ" panose="020B0604030504040204" pitchFamily="50" charset="-128"/>
              </a:rPr>
              <a:t>　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Hãy phân loại đồ cần và đồ không cần, đồ không cần hãy vứt bỏ  thì nâng cao chất lượng công việc và phần trăm rủi ro cũng giảm.</a:t>
            </a:r>
            <a:endParaRPr kumimoji="1" lang="ja-JP" altLang="en-US" sz="1600" dirty="0">
              <a:latin typeface="+mj-lt"/>
              <a:ea typeface="メイリオ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"/>
          <a:stretch/>
        </p:blipFill>
        <p:spPr bwMode="auto">
          <a:xfrm>
            <a:off x="5049856" y="1798298"/>
            <a:ext cx="1259727" cy="1174876"/>
          </a:xfrm>
          <a:prstGeom prst="rect">
            <a:avLst/>
          </a:prstGeom>
        </p:spPr>
      </p:pic>
      <p:sp>
        <p:nvSpPr>
          <p:cNvPr id="18" name="タイトル 1"/>
          <p:cNvSpPr txBox="1">
            <a:spLocks/>
          </p:cNvSpPr>
          <p:nvPr/>
        </p:nvSpPr>
        <p:spPr>
          <a:xfrm>
            <a:off x="589696" y="257081"/>
            <a:ext cx="6014397" cy="44954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労働災害を防止するポイント</a:t>
            </a:r>
            <a:r>
              <a:rPr lang="en-US" altLang="ja-JP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Điểm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vi-VN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chú ý phòng ngừa 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tai </a:t>
            </a: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nạn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lao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động</a:t>
            </a:r>
            <a:endParaRPr lang="ja-JP" altLang="en-US" sz="2400" b="1" dirty="0">
              <a:solidFill>
                <a:schemeClr val="accent4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335997" y="3844174"/>
            <a:ext cx="6186732" cy="1500900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35997" y="5546816"/>
            <a:ext cx="6186732" cy="1305055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72908" y="717544"/>
            <a:ext cx="6555552" cy="810206"/>
          </a:xfrm>
          <a:prstGeom prst="roundRect">
            <a:avLst>
              <a:gd name="adj" fmla="val 146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安全な作業をみんなで実施し職場を安全に</a:t>
            </a:r>
            <a:r>
              <a:rPr kumimoji="1" lang="en-US" altLang="ja-JP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  <a:p>
            <a:pPr marL="358775" indent="90488"/>
            <a:r>
              <a:rPr kumimoji="1" lang="vi-VN" altLang="ja-JP" b="1" dirty="0" smtClean="0">
                <a:solidFill>
                  <a:srgbClr val="0033CC"/>
                </a:solidFill>
                <a:latin typeface="+mj-lt"/>
                <a:ea typeface="メイリオ" panose="020B0604030504040204" pitchFamily="50" charset="-128"/>
              </a:rPr>
              <a:t>Ở nơi làm việc tất cả mọi người phải thực hiện an toàn lao động.  </a:t>
            </a:r>
            <a:endParaRPr kumimoji="1" lang="en-US" altLang="ja-JP" b="1" dirty="0">
              <a:solidFill>
                <a:srgbClr val="0033CC"/>
              </a:solidFill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7391" y="3813180"/>
            <a:ext cx="625533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vi-VN" altLang="ja-JP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Bị kẹp và bị cuốn vào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kumimoji="1"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Điểm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chú ý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phò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ng ngừa 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tai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nạn.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Hãy dừng máy khi cọ rửa máy, điều chỉnh, sửa chữa.</a:t>
            </a:r>
            <a:endParaRPr kumimoji="1" lang="en-US" altLang="ja-JP" sz="1600" dirty="0" smtClean="0">
              <a:latin typeface="+mj-lt"/>
              <a:ea typeface="メイリオ" panose="020B0604030504040204" pitchFamily="50" charset="-128"/>
            </a:endParaRPr>
          </a:p>
          <a:p>
            <a:pPr marL="266700" indent="-266700">
              <a:spcAft>
                <a:spcPts val="4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◆ 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Dừng máy để cọ rửa, điều chỉnh, sửa chữa thì phòng tránh được máy hoạt động thình lình.</a:t>
            </a:r>
            <a:endParaRPr kumimoji="1" lang="ja-JP" altLang="en-US" sz="1600" dirty="0">
              <a:latin typeface="+mj-lt"/>
              <a:ea typeface="メイリオ" panose="020B0604030504040204" pitchFamily="50" charset="-128"/>
            </a:endParaRPr>
          </a:p>
          <a:p>
            <a:pPr>
              <a:spcAft>
                <a:spcPts val="4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◆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Xung quanh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thiết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bị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an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toàn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...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vv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để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duy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trì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tác dụng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của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nó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!</a:t>
            </a:r>
            <a:endParaRPr kumimoji="1" lang="ja-JP" altLang="en-US" sz="16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62" y="907648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7392" y="5614847"/>
            <a:ext cx="6050855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Bị c</a:t>
            </a:r>
            <a:r>
              <a:rPr kumimoji="1"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ắt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và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cọ sát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kumimoji="1"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Điểm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chú ý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phòng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ngừa 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tai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nạn.</a:t>
            </a:r>
            <a:endParaRPr kumimoji="1" lang="ja-JP" altLang="en-US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kumimoji="1" lang="ja-JP" altLang="en-US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◆</a:t>
            </a:r>
            <a:r>
              <a:rPr kumimoji="1" lang="vi-VN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Hãy chú ý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khi làm sạch lưỡi </a:t>
            </a:r>
            <a:r>
              <a:rPr kumimoji="1" lang="vi-VN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dao của máy chế biến</a:t>
            </a:r>
            <a:r>
              <a:rPr kumimoji="1" lang="vi-VN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0975" indent="-180975">
              <a:spcAft>
                <a:spcPts val="4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◆</a:t>
            </a:r>
            <a:r>
              <a:rPr kumimoji="1" lang="vi-VN" altLang="ja-JP" sz="1600" dirty="0">
                <a:latin typeface="+mj-lt"/>
                <a:ea typeface="メイリオ" panose="020B0604030504040204" pitchFamily="50" charset="-128"/>
              </a:rPr>
              <a:t>Khi bạn sử 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dụng dao thì cách để và nơi cất dao sao cho an toàn!</a:t>
            </a:r>
            <a:r>
              <a:rPr kumimoji="1" lang="ja-JP" altLang="en-US" sz="1600" dirty="0">
                <a:latin typeface="+mj-lt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335997" y="1672772"/>
            <a:ext cx="6186732" cy="1955693"/>
          </a:xfrm>
          <a:prstGeom prst="roundRect">
            <a:avLst>
              <a:gd name="adj" fmla="val 4884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7392" y="1740769"/>
            <a:ext cx="6365056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vi-VN" altLang="ja-JP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Trượt ngã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kumimoji="1"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Điểm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chú ý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phòng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ngừa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tai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nạn.</a:t>
            </a:r>
            <a:endParaRPr kumimoji="1" lang="ja-JP" altLang="en-US" dirty="0" smtClean="0">
              <a:solidFill>
                <a:srgbClr val="FF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80975" indent="-180975">
              <a:spcAft>
                <a:spcPts val="4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◆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Sàn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nhà thì lúc nào cũng</a:t>
            </a:r>
            <a:r>
              <a:rPr kumimoji="1" lang="ja-JP" altLang="en-US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sàng lọc</a:t>
            </a:r>
            <a:r>
              <a:rPr kumimoji="1" lang="ja-JP" altLang="en-US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」「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sắp xếp</a:t>
            </a:r>
            <a:r>
              <a:rPr kumimoji="1" lang="ja-JP" altLang="en-US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」「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dọn dẹp</a:t>
            </a:r>
            <a:r>
              <a:rPr kumimoji="1" lang="ja-JP" altLang="en-US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」「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sạch sẽ</a:t>
            </a:r>
            <a:r>
              <a:rPr kumimoji="1" lang="ja-JP" altLang="en-US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」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cho an toàn</a:t>
            </a:r>
            <a:r>
              <a:rPr kumimoji="1" lang="ja-JP" altLang="en-US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！</a:t>
            </a:r>
            <a:endParaRPr kumimoji="1" lang="en-US" altLang="ja-JP" sz="1600" dirty="0" smtClean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kumimoji="1" lang="ja-JP" altLang="en-US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◆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Hãy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sử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dụng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"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xe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đẩy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"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cho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những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đ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ồ to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lớn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và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nặng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!</a:t>
            </a:r>
            <a:endParaRPr kumimoji="1" lang="ja-JP" altLang="en-US" sz="1600" dirty="0" smtClean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kumimoji="1" lang="ja-JP" altLang="en-US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◆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Khi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di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chuyển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không nên mang đồ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!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spcAft>
                <a:spcPts val="4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◆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Hãy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bảo đảm độ sáng của lối đi.</a:t>
            </a:r>
            <a:endParaRPr kumimoji="1" lang="ja-JP" altLang="en-US" sz="16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35997" y="7094549"/>
            <a:ext cx="6186732" cy="1935063"/>
          </a:xfrm>
          <a:prstGeom prst="roundRect">
            <a:avLst>
              <a:gd name="adj" fmla="val 8026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7392" y="7959241"/>
            <a:ext cx="6255336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◆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Để ý đến xung quanh.</a:t>
            </a:r>
            <a:endParaRPr kumimoji="1" lang="ja-JP" altLang="en-US" sz="1600" dirty="0" smtClean="0">
              <a:latin typeface="+mj-lt"/>
              <a:ea typeface="メイリオ" panose="020B0604030504040204" pitchFamily="50" charset="-128"/>
            </a:endParaRPr>
          </a:p>
          <a:p>
            <a:pPr>
              <a:spcAft>
                <a:spcPts val="400"/>
              </a:spcAft>
            </a:pPr>
            <a:r>
              <a:rPr kumimoji="1" lang="ja-JP" altLang="en-US" sz="1600" dirty="0" smtClean="0">
                <a:latin typeface="+mj-lt"/>
                <a:ea typeface="メイリオ" panose="020B0604030504040204" pitchFamily="50" charset="-128"/>
              </a:rPr>
              <a:t> ◆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Mặc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quần</a:t>
            </a:r>
            <a:r>
              <a:rPr kumimoji="1" lang="en-US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áo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thoáng mát, có tính hút ẩm và nhanh khô.</a:t>
            </a:r>
            <a:endParaRPr kumimoji="1" lang="ja-JP" altLang="en-US" sz="1600" dirty="0" smtClean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kumimoji="1" lang="ja-JP" altLang="en-US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◆</a:t>
            </a:r>
            <a:r>
              <a:rPr kumimoji="1" lang="vi-VN" altLang="ja-JP" sz="1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Hãy nghỉ 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giải lao thường xuyên và uống nước đầy đủ!</a:t>
            </a:r>
            <a:endParaRPr kumimoji="1" lang="ja-JP" altLang="en-US" sz="16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19" b="53324"/>
          <a:stretch/>
        </p:blipFill>
        <p:spPr bwMode="auto">
          <a:xfrm>
            <a:off x="5102198" y="6896056"/>
            <a:ext cx="936651" cy="1102442"/>
          </a:xfrm>
          <a:prstGeom prst="rect">
            <a:avLst/>
          </a:prstGeom>
        </p:spPr>
      </p:pic>
      <p:sp>
        <p:nvSpPr>
          <p:cNvPr id="27" name="右矢印 26"/>
          <p:cNvSpPr/>
          <p:nvPr/>
        </p:nvSpPr>
        <p:spPr>
          <a:xfrm rot="3061330">
            <a:off x="5874636" y="7633119"/>
            <a:ext cx="415869" cy="32819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0" r="70636"/>
          <a:stretch/>
        </p:blipFill>
        <p:spPr bwMode="auto">
          <a:xfrm>
            <a:off x="6024098" y="7937252"/>
            <a:ext cx="890547" cy="112491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7068" y="3717695"/>
            <a:ext cx="1108506" cy="1028063"/>
          </a:xfrm>
          <a:prstGeom prst="rect">
            <a:avLst/>
          </a:prstGeom>
        </p:spPr>
      </p:pic>
      <p:sp>
        <p:nvSpPr>
          <p:cNvPr id="21" name="タイトル 1"/>
          <p:cNvSpPr txBox="1">
            <a:spLocks/>
          </p:cNvSpPr>
          <p:nvPr/>
        </p:nvSpPr>
        <p:spPr>
          <a:xfrm>
            <a:off x="589696" y="257081"/>
            <a:ext cx="6014397" cy="44954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労働災害を防止するポイント</a:t>
            </a:r>
            <a:r>
              <a:rPr lang="en-US" altLang="ja-JP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Điểm</a:t>
            </a:r>
            <a:r>
              <a:rPr lang="vi-VN" altLang="ja-JP" sz="2400" b="1" dirty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vi-VN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chú ý phòng ngừa 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tai </a:t>
            </a: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nạn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lao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động</a:t>
            </a:r>
            <a:endParaRPr lang="ja-JP" altLang="en-US" sz="2400" b="1" dirty="0">
              <a:solidFill>
                <a:schemeClr val="accent4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7865" y="7118232"/>
            <a:ext cx="5227917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vi-VN" altLang="ja-JP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Bệnh cảm nắng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kumimoji="1"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Điểm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chú ý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phòng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ngừa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tai</a:t>
            </a:r>
            <a:r>
              <a:rPr kumimoji="1" lang="vi-VN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nạn</a:t>
            </a:r>
            <a:r>
              <a:rPr kumimoji="1" lang="vi-VN" altLang="ja-JP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.</a:t>
            </a:r>
            <a:endParaRPr kumimoji="1" lang="ja-JP" altLang="en-US" dirty="0">
              <a:solidFill>
                <a:srgbClr val="FF0000"/>
              </a:solidFill>
              <a:latin typeface="+mj-lt"/>
              <a:ea typeface="メイリオ" panose="020B0604030504040204" pitchFamily="50" charset="-128"/>
            </a:endParaRPr>
          </a:p>
          <a:p>
            <a:pPr marL="180975" indent="-180975">
              <a:spcAft>
                <a:spcPts val="4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◆</a:t>
            </a:r>
            <a:r>
              <a:rPr kumimoji="1" lang="vi-VN" altLang="ja-JP" sz="1600" dirty="0">
                <a:latin typeface="+mj-lt"/>
                <a:ea typeface="メイリオ" panose="020B0604030504040204" pitchFamily="50" charset="-128"/>
              </a:rPr>
              <a:t>Hãy 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chú ý khi tình trạng sức khoẻ thay đổi ví dụ  </a:t>
            </a:r>
            <a:r>
              <a:rPr kumimoji="1" lang="vi-VN" altLang="ja-JP" sz="1600" dirty="0">
                <a:latin typeface="+mj-lt"/>
                <a:ea typeface="メイリオ" panose="020B0604030504040204" pitchFamily="50" charset="-128"/>
              </a:rPr>
              <a:t>như thiếu ngủ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.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02" y="2388412"/>
            <a:ext cx="1393230" cy="121975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01" y="5411565"/>
            <a:ext cx="1349062" cy="15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72908" y="787817"/>
            <a:ext cx="6555552" cy="3159930"/>
          </a:xfrm>
          <a:prstGeom prst="roundRect">
            <a:avLst>
              <a:gd name="adj" fmla="val 30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</a:t>
            </a:r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異常事態が発生したら</a:t>
            </a:r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sz="1200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58775" indent="90488"/>
            <a:r>
              <a:rPr kumimoji="1" lang="en-US" altLang="ja-JP" b="1" dirty="0" err="1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Nếu</a:t>
            </a:r>
            <a:r>
              <a:rPr kumimoji="1" lang="en-US" altLang="ja-JP" b="1" dirty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b="1" dirty="0" err="1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có</a:t>
            </a:r>
            <a:r>
              <a:rPr kumimoji="1" lang="en-US" altLang="ja-JP" b="1" dirty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</a:t>
            </a:r>
            <a:r>
              <a:rPr kumimoji="1" lang="vi-VN" altLang="ja-JP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iều bất thường xảy ra</a:t>
            </a:r>
            <a:r>
              <a:rPr kumimoji="1" lang="vi-VN" altLang="ja-JP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kumimoji="1" lang="en-US" altLang="ja-JP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62" y="907648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72908" y="4697731"/>
            <a:ext cx="6555552" cy="3789282"/>
          </a:xfrm>
          <a:prstGeom prst="roundRect">
            <a:avLst>
              <a:gd name="adj" fmla="val 41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58775" indent="90488"/>
            <a:r>
              <a:rPr kumimoji="1" lang="ja-JP" altLang="en-US" sz="1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労働災害が発生</a:t>
            </a:r>
            <a:r>
              <a:rPr kumimoji="1" lang="ja-JP" altLang="en-US" sz="1200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したら！</a:t>
            </a:r>
            <a:endParaRPr kumimoji="1" lang="en-US" altLang="ja-JP" sz="1200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58775" indent="90488"/>
            <a:r>
              <a:rPr kumimoji="1" lang="vi-VN" altLang="ja-JP" b="1" dirty="0" smtClean="0">
                <a:solidFill>
                  <a:srgbClr val="0033CC"/>
                </a:solidFill>
                <a:latin typeface="+mj-lt"/>
                <a:ea typeface="メイリオ" panose="020B0604030504040204" pitchFamily="50" charset="-128"/>
              </a:rPr>
              <a:t>Nếu xảy ra tai nạn lao động</a:t>
            </a:r>
            <a:r>
              <a:rPr kumimoji="1" lang="vi-VN" altLang="ja-JP" b="1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en-US" altLang="ja-JP" b="1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171" y="4831401"/>
            <a:ext cx="8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r>
              <a:rPr kumimoji="1" lang="en-US" altLang="ja-JP" dirty="0" smtClean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7392" y="1338047"/>
            <a:ext cx="63650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vi-VN" altLang="ja-JP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Nếu phát hiện điều bất thường xảy ra, thì </a:t>
            </a:r>
            <a:r>
              <a:rPr kumimoji="1" lang="vi-VN" altLang="ja-JP" dirty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trước </a:t>
            </a:r>
            <a:r>
              <a:rPr kumimoji="1" lang="vi-VN" altLang="ja-JP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tiên</a:t>
            </a:r>
            <a:r>
              <a:rPr kumimoji="1" lang="vi-VN" altLang="ja-JP" dirty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 </a:t>
            </a:r>
            <a:r>
              <a:rPr kumimoji="1" lang="vi-VN" altLang="ja-JP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hãy xác nhận xem cái gì đang xảy ra.</a:t>
            </a:r>
            <a:endParaRPr kumimoji="1" lang="en-US" altLang="ja-JP" dirty="0" smtClean="0">
              <a:solidFill>
                <a:srgbClr val="FF0000"/>
              </a:solidFill>
              <a:latin typeface="+mj-lt"/>
              <a:ea typeface="メイリオ" panose="020B0604030504040204" pitchFamily="50" charset="-128"/>
            </a:endParaRPr>
          </a:p>
          <a:p>
            <a:pPr marL="85725" indent="-85725">
              <a:spcAft>
                <a:spcPts val="12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vi-VN" altLang="ja-JP" sz="1600" dirty="0">
                <a:latin typeface="+mj-lt"/>
                <a:ea typeface="メイリオ" panose="020B0604030504040204" pitchFamily="50" charset="-128"/>
              </a:rPr>
              <a:t>Hãy 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thông báo, nói to cho đồng nghiệp và người trách nhiệm ở xung quanh biết.</a:t>
            </a:r>
            <a:endParaRPr kumimoji="1" lang="en-US" altLang="ja-JP" sz="1600" dirty="0" smtClean="0">
              <a:latin typeface="+mj-lt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kumimoji="1" lang="ja-JP" altLang="en-US" sz="1600" dirty="0" smtClean="0">
                <a:latin typeface="+mj-lt"/>
                <a:ea typeface="メイリオ" panose="020B0604030504040204" pitchFamily="50" charset="-128"/>
              </a:rPr>
              <a:t>◆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Nếu cần phải dừng máy thì hãy ấn nút dừng khẩn cấp.</a:t>
            </a:r>
            <a:endParaRPr kumimoji="1" lang="en-US" altLang="ja-JP" sz="1600" dirty="0" smtClean="0">
              <a:latin typeface="+mj-lt"/>
              <a:ea typeface="メイリオ" panose="020B0604030504040204" pitchFamily="50" charset="-128"/>
            </a:endParaRPr>
          </a:p>
          <a:p>
            <a:pPr marL="85725" indent="-85725">
              <a:spcAft>
                <a:spcPts val="12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Nghe theo </a:t>
            </a:r>
            <a:r>
              <a:rPr kumimoji="1" lang="vi-VN" altLang="ja-JP" sz="1600" dirty="0">
                <a:latin typeface="+mj-lt"/>
                <a:ea typeface="メイリオ" panose="020B0604030504040204" pitchFamily="50" charset="-128"/>
              </a:rPr>
              <a:t>chỉ đạo của người phụ 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trách, hãy hợp tác với đồng nghiệp để sử trí được thích hợp.</a:t>
            </a:r>
            <a:endParaRPr kumimoji="1" lang="en-US" altLang="ja-JP" sz="1600" dirty="0" smtClean="0">
              <a:latin typeface="+mj-lt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Không</a:t>
            </a:r>
            <a:r>
              <a:rPr kumimoji="1" lang="vi-VN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được tự ý hành động 1 mình.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7392" y="5320604"/>
            <a:ext cx="6365056" cy="316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vi-VN" altLang="ja-JP" sz="1600" dirty="0" smtClean="0">
                <a:solidFill>
                  <a:srgbClr val="FF0000"/>
                </a:solidFill>
                <a:latin typeface="+mj-lt"/>
                <a:ea typeface="メイリオ" panose="020B0604030504040204" pitchFamily="50" charset="-128"/>
              </a:rPr>
              <a:t>Nếu phát hiện điều bất thường xảy ra, thì trước tiên hãy xác nhận xem cái gì đang xảy ra .</a:t>
            </a:r>
            <a:endParaRPr kumimoji="1" lang="en-US" altLang="ja-JP" sz="1600" dirty="0" smtClean="0">
              <a:solidFill>
                <a:srgbClr val="FF0000"/>
              </a:solidFill>
              <a:latin typeface="+mj-lt"/>
              <a:ea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1600" dirty="0" smtClean="0">
                <a:latin typeface="+mj-lt"/>
                <a:ea typeface="メイリオ" panose="020B0604030504040204" pitchFamily="50" charset="-128"/>
              </a:rPr>
              <a:t>◆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Đầu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tiên</a:t>
            </a:r>
            <a:r>
              <a:rPr kumimoji="1" lang="en-US" altLang="ja-JP" sz="16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phải thật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bình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tĩnh</a:t>
            </a:r>
            <a:r>
              <a:rPr kumimoji="1" lang="ja-JP" altLang="en-US" sz="16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・・・・</a:t>
            </a:r>
          </a:p>
          <a:p>
            <a:pPr marL="266700" indent="-180975">
              <a:spcAft>
                <a:spcPts val="600"/>
              </a:spcAft>
            </a:pPr>
            <a:r>
              <a:rPr kumimoji="1" lang="ja-JP" altLang="en-US" sz="16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Nhanh chóng di chuyển đến nơi an toàn, để không cho                       xảy ra tai họa thứ 2!</a:t>
            </a:r>
            <a:endParaRPr kumimoji="1" lang="ja-JP" altLang="en-US" sz="1600" dirty="0" smtClean="0">
              <a:latin typeface="+mj-lt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85725">
              <a:spcAft>
                <a:spcPts val="600"/>
              </a:spcAft>
            </a:pPr>
            <a:r>
              <a:rPr kumimoji="1" lang="ja-JP" altLang="en-US" sz="1600" dirty="0" smtClean="0">
                <a:latin typeface="+mj-lt"/>
                <a:ea typeface="メイリオ" panose="020B0604030504040204" pitchFamily="50" charset="-128"/>
              </a:rPr>
              <a:t>・ 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Hãy nói thật to thông báo cho người xung quanh biết!</a:t>
            </a:r>
            <a:endParaRPr kumimoji="1" lang="en-US" altLang="ja-JP" sz="1600" dirty="0" smtClean="0">
              <a:latin typeface="+mj-lt"/>
              <a:ea typeface="メイリオ" panose="020B0604030504040204" pitchFamily="50" charset="-128"/>
            </a:endParaRPr>
          </a:p>
          <a:p>
            <a:pPr marL="85725">
              <a:spcAft>
                <a:spcPts val="600"/>
              </a:spcAft>
            </a:pPr>
            <a:r>
              <a:rPr kumimoji="1" lang="ja-JP" altLang="en-US" sz="1600" dirty="0" smtClean="0">
                <a:latin typeface="+mj-lt"/>
                <a:ea typeface="メイリオ" panose="020B0604030504040204" pitchFamily="50" charset="-128"/>
              </a:rPr>
              <a:t>◆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Cứu g</a:t>
            </a:r>
            <a:r>
              <a:rPr kumimoji="1" lang="en-US" altLang="ja-JP" sz="1600" dirty="0" err="1" smtClean="0">
                <a:latin typeface="+mj-lt"/>
                <a:ea typeface="メイリオ" panose="020B0604030504040204" pitchFamily="50" charset="-128"/>
              </a:rPr>
              <a:t>iúp</a:t>
            </a:r>
            <a:r>
              <a:rPr kumimoji="1" lang="en-US" altLang="ja-JP" sz="1600" dirty="0" smtClean="0">
                <a:latin typeface="+mj-lt"/>
                <a:ea typeface="メイリオ" panose="020B0604030504040204" pitchFamily="50" charset="-128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các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nạn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nhân</a:t>
            </a:r>
            <a:r>
              <a:rPr kumimoji="1" lang="en-US" altLang="ja-JP" sz="16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!</a:t>
            </a:r>
          </a:p>
          <a:p>
            <a:pPr marL="85725">
              <a:spcAft>
                <a:spcPts val="600"/>
              </a:spcAft>
            </a:pPr>
            <a:r>
              <a:rPr kumimoji="1" lang="ja-JP" altLang="en-US" sz="16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・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Liên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 lạc với cấp trên của bạn, người trách nhiệm</a:t>
            </a:r>
            <a:r>
              <a:rPr kumimoji="1" lang="ja-JP" altLang="en-US" sz="1600" dirty="0" smtClean="0">
                <a:latin typeface="+mj-lt"/>
                <a:ea typeface="メイリオ" panose="020B0604030504040204" pitchFamily="50" charset="-128"/>
                <a:cs typeface="Times New Roman" panose="02020603050405020304" pitchFamily="18" charset="0"/>
              </a:rPr>
              <a:t>！</a:t>
            </a:r>
          </a:p>
          <a:p>
            <a:pPr marL="266700" indent="-177800">
              <a:spcAft>
                <a:spcPts val="600"/>
              </a:spcAft>
            </a:pPr>
            <a:r>
              <a:rPr kumimoji="1" lang="ja-JP" altLang="en-US" sz="1600" dirty="0" smtClean="0">
                <a:latin typeface="+mj-lt"/>
                <a:ea typeface="メイリオ" panose="020B0604030504040204" pitchFamily="50" charset="-128"/>
              </a:rPr>
              <a:t>・</a:t>
            </a:r>
            <a:r>
              <a:rPr kumimoji="1" lang="vi-VN" altLang="ja-JP" sz="1600" dirty="0" smtClean="0">
                <a:latin typeface="+mj-lt"/>
                <a:ea typeface="メイリオ" panose="020B0604030504040204" pitchFamily="50" charset="-128"/>
              </a:rPr>
              <a:t>Nghe theo chỉ đạo của cấp trên, hãy cứu                                               giúp nạn nhân và đưa nạn nhân đi bệnh viện ....vv.</a:t>
            </a:r>
            <a:endParaRPr kumimoji="1" lang="vi-VN" altLang="ja-JP" sz="1600" dirty="0">
              <a:latin typeface="+mj-lt"/>
              <a:ea typeface="メイリオ" panose="020B0604030504040204" pitchFamily="50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2064" y="7589497"/>
            <a:ext cx="1256268" cy="125444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866" y="5967272"/>
            <a:ext cx="1364806" cy="1247233"/>
          </a:xfrm>
          <a:prstGeom prst="rect">
            <a:avLst/>
          </a:prstGeom>
        </p:spPr>
      </p:pic>
      <p:pic>
        <p:nvPicPr>
          <p:cNvPr id="11" name="図 10" descr="14946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3257" y="3439157"/>
            <a:ext cx="1145088" cy="137410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991" y="4091700"/>
            <a:ext cx="913689" cy="1285190"/>
          </a:xfrm>
          <a:prstGeom prst="rect">
            <a:avLst/>
          </a:prstGeom>
        </p:spPr>
      </p:pic>
      <p:sp>
        <p:nvSpPr>
          <p:cNvPr id="14" name="タイトル 1"/>
          <p:cNvSpPr txBox="1">
            <a:spLocks/>
          </p:cNvSpPr>
          <p:nvPr/>
        </p:nvSpPr>
        <p:spPr>
          <a:xfrm>
            <a:off x="589696" y="257081"/>
            <a:ext cx="6014397" cy="44954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労働災害を防止するポイント</a:t>
            </a:r>
            <a:r>
              <a:rPr lang="en-US" altLang="ja-JP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400" b="1" dirty="0" smtClean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Điểm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vi-VN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chú ý phòng ngừa 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tai </a:t>
            </a: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nạn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lao</a:t>
            </a:r>
            <a:r>
              <a:rPr lang="en-US" altLang="ja-JP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động</a:t>
            </a:r>
            <a:endParaRPr lang="ja-JP" altLang="en-US" sz="2400" b="1" dirty="0">
              <a:solidFill>
                <a:schemeClr val="accent4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1300" y="376105"/>
            <a:ext cx="6286544" cy="1571636"/>
          </a:xfrm>
        </p:spPr>
        <p:txBody>
          <a:bodyPr>
            <a:normAutofit fontScale="90000"/>
          </a:bodyPr>
          <a:lstStyle/>
          <a:p>
            <a:r>
              <a:rPr lang="vi-VN" altLang="ja-JP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Tập liên kết hướng dẫn an toàn vệ sinh của ngành nghề khác, </a:t>
            </a:r>
            <a:r>
              <a:rPr lang="vi-VN" altLang="ja-JP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ối</a:t>
            </a:r>
            <a:r>
              <a:rPr lang="en-US" altLang="ja-JP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altLang="ja-JP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altLang="ja-JP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altLang="ja-JP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lang="vi-VN" altLang="ja-JP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kỹ năng </a:t>
            </a:r>
            <a:r>
              <a:rPr lang="vi-VN" altLang="ja-JP" sz="3200" b="1" dirty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vi-VN" altLang="ja-JP" sz="3200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kumimoji="1"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zh-TW" sz="2000" b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vi-VN" altLang="zh-TW" sz="2000" b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</a:t>
            </a:r>
            <a:r>
              <a:rPr lang="en-US" altLang="zh-TW" sz="2000" b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ổ </a:t>
            </a:r>
            <a:r>
              <a:rPr lang="en-US" altLang="zh-TW" sz="2000" b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chức</a:t>
            </a:r>
            <a:r>
              <a:rPr lang="en-US" altLang="zh-TW" sz="20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zh-TW" sz="2000" b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đào</a:t>
            </a:r>
            <a:r>
              <a:rPr lang="en-US" altLang="zh-TW" sz="20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zh-TW" sz="2000" b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tạo</a:t>
            </a:r>
            <a:r>
              <a:rPr lang="en-US" altLang="zh-TW" sz="20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zh-TW" sz="2000" b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và</a:t>
            </a:r>
            <a:r>
              <a:rPr lang="en-US" altLang="zh-TW" sz="20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zh-TW" sz="2000" b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hợp</a:t>
            </a:r>
            <a:r>
              <a:rPr lang="en-US" altLang="zh-TW" sz="20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zh-TW" sz="2000" b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tác</a:t>
            </a:r>
            <a:r>
              <a:rPr lang="en-US" altLang="zh-TW" sz="20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zh-TW" sz="2000" b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quốc</a:t>
            </a:r>
            <a:r>
              <a:rPr lang="en-US" altLang="zh-TW" sz="20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zh-TW" sz="2000" b="1" dirty="0" err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tế</a:t>
            </a:r>
            <a:r>
              <a:rPr lang="vi-VN" altLang="zh-TW" sz="2000" b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làm</a:t>
            </a:r>
            <a:r>
              <a:rPr lang="vi-VN" altLang="zh-TW" sz="2000" b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vi-VN" altLang="zh-TW" sz="2000" b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ra </a:t>
            </a:r>
            <a:r>
              <a:rPr lang="en-US" altLang="zh-TW" sz="2000" b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(JITCO)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～</a:t>
            </a:r>
            <a:endParaRPr kumimoji="1" lang="ja-JP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241300" y="3543568"/>
            <a:ext cx="6527078" cy="5091596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 với nghành nghề hàn.</a:t>
            </a:r>
            <a:endParaRPr lang="en-US" altLang="ja-JP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vi-VN" altLang="ja-JP" sz="1600" dirty="0">
                <a:latin typeface="+mj-lt"/>
              </a:rPr>
              <a:t>Đảm bảo sự an toàn và sức khỏe của </a:t>
            </a:r>
            <a:r>
              <a:rPr lang="vi-VN" altLang="ja-JP" sz="1600" dirty="0" smtClean="0">
                <a:latin typeface="+mj-lt"/>
              </a:rPr>
              <a:t>thực tập sinh kỹ năng với nghề chế biến thực phẩm.</a:t>
            </a:r>
            <a:endParaRPr lang="en-US" altLang="ja-JP" sz="1600" dirty="0" smtClean="0">
              <a:latin typeface="+mj-lt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vi-VN" altLang="ja-JP" sz="1400" dirty="0"/>
              <a:t>T</a:t>
            </a:r>
            <a:r>
              <a:rPr lang="vi-VN" altLang="ja-JP" sz="1400" dirty="0" smtClean="0"/>
              <a:t>hực tập sinh </a:t>
            </a:r>
            <a:r>
              <a:rPr lang="vi-VN" altLang="ja-JP" sz="1400" dirty="0"/>
              <a:t>kỹ </a:t>
            </a:r>
            <a:r>
              <a:rPr lang="vi-VN" altLang="ja-JP" sz="1400" dirty="0" smtClean="0"/>
              <a:t>năng trong nghành xây dựng thì bước đầu tiên là thực hiện   an toàn.</a:t>
            </a:r>
            <a:endParaRPr lang="en-US" altLang="ja-JP" sz="1400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vi-VN" altLang="ja-JP" sz="1400" dirty="0" smtClean="0"/>
              <a:t>Trong nghành chế biến kim loại thì đảm bảo sức khỏe, an toàn đối với thực tập sinh kỹ năng.</a:t>
            </a:r>
            <a:endParaRPr lang="en-US" altLang="ja-JP" sz="1400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vi-VN" altLang="ja-JP" sz="1400" dirty="0" smtClean="0"/>
              <a:t>Luôn đảm bảo sức khỏe và an toàn đối với thực tập sinh lao động người nước ngoài làm nghề canh tác nông nghiệp.</a:t>
            </a:r>
            <a:endParaRPr lang="en-US" altLang="ja-JP" sz="1400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vi-VN" altLang="ja-JP" sz="1400" dirty="0"/>
              <a:t>Đảm bảo an toàn và sức khỏe </a:t>
            </a:r>
            <a:r>
              <a:rPr lang="vi-VN" altLang="ja-JP" sz="1400" dirty="0" smtClean="0"/>
              <a:t>đối </a:t>
            </a:r>
            <a:r>
              <a:rPr lang="vi-VN" altLang="ja-JP" sz="1400" dirty="0"/>
              <a:t>với thực tập sinh lao động người nước ngoài làm </a:t>
            </a:r>
            <a:r>
              <a:rPr lang="vi-VN" altLang="ja-JP" sz="1400" dirty="0" smtClean="0"/>
              <a:t>nghề chăn nuôi.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vi-VN" altLang="ja-JP" sz="1400" dirty="0" smtClean="0"/>
              <a:t>Biện pháp phòng ngừa tai nạn lao động liên quan đến công việc máy móc như máy nghiền, máy xay...</a:t>
            </a:r>
            <a:endParaRPr lang="en-US" altLang="ja-JP" sz="1400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vi-VN" altLang="ja-JP" sz="1400" dirty="0"/>
              <a:t>Hướng </a:t>
            </a:r>
            <a:r>
              <a:rPr lang="vi-VN" altLang="ja-JP" sz="1400" dirty="0" smtClean="0"/>
              <a:t>dẫn biện pháp </a:t>
            </a:r>
            <a:r>
              <a:rPr lang="vi-VN" altLang="ja-JP" sz="1400" dirty="0"/>
              <a:t>phòng chống tai nạn nghề nghiệp trong </a:t>
            </a:r>
            <a:r>
              <a:rPr lang="vi-VN" altLang="ja-JP" sz="1400" dirty="0" smtClean="0"/>
              <a:t>thực tập hàn.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7" name="図 6" descr="JIT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654" y="7854461"/>
            <a:ext cx="1203111" cy="120311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467" y="2307930"/>
            <a:ext cx="1730210" cy="115347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240">
            <a:off x="4329288" y="7726199"/>
            <a:ext cx="1087002" cy="1087002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241300" y="7946926"/>
            <a:ext cx="4090736" cy="1110646"/>
          </a:xfrm>
          <a:prstGeom prst="wedgeEllipseCallout">
            <a:avLst>
              <a:gd name="adj1" fmla="val 58538"/>
              <a:gd name="adj2" fmla="val -32305"/>
            </a:avLst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vi-VN" altLang="ja-JP" sz="1600" dirty="0">
                <a:solidFill>
                  <a:schemeClr val="tx1"/>
                </a:solidFill>
                <a:latin typeface="+mj-lt"/>
              </a:rPr>
              <a:t>Nếu </a:t>
            </a:r>
            <a:r>
              <a:rPr kumimoji="1" lang="vi-VN" altLang="ja-JP" sz="1600" dirty="0" smtClean="0">
                <a:solidFill>
                  <a:schemeClr val="tx1"/>
                </a:solidFill>
                <a:latin typeface="+mj-lt"/>
              </a:rPr>
              <a:t>bạn quét mã </a:t>
            </a:r>
            <a:r>
              <a:rPr kumimoji="1" lang="vi-VN" altLang="ja-JP" sz="1600" dirty="0">
                <a:solidFill>
                  <a:schemeClr val="tx1"/>
                </a:solidFill>
                <a:latin typeface="+mj-lt"/>
              </a:rPr>
              <a:t>QR </a:t>
            </a:r>
            <a:r>
              <a:rPr kumimoji="1" lang="vi-VN" altLang="ja-JP" sz="1600" dirty="0" smtClean="0">
                <a:solidFill>
                  <a:schemeClr val="tx1"/>
                </a:solidFill>
                <a:latin typeface="+mj-lt"/>
              </a:rPr>
              <a:t>bên phải bằng điện thoại thông minh được thì sẽ vào </a:t>
            </a:r>
            <a:r>
              <a:rPr kumimoji="1" lang="vi-VN" altLang="ja-JP" sz="1600" dirty="0">
                <a:solidFill>
                  <a:schemeClr val="tx1"/>
                </a:solidFill>
                <a:latin typeface="+mj-lt"/>
              </a:rPr>
              <a:t>trang web được liên kết.</a:t>
            </a:r>
          </a:p>
        </p:txBody>
      </p:sp>
    </p:spTree>
    <p:extLst>
      <p:ext uri="{BB962C8B-B14F-4D97-AF65-F5344CB8AC3E}">
        <p14:creationId xmlns:p14="http://schemas.microsoft.com/office/powerpoint/2010/main" val="1206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86802" y="6346864"/>
            <a:ext cx="6708092" cy="2650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80"/>
              </a:lnSpc>
            </a:pPr>
            <a:r>
              <a:rPr lang="en-US" altLang="ja-JP" sz="2400" b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Cục</a:t>
            </a:r>
            <a:r>
              <a:rPr lang="en-US" altLang="ja-JP" sz="24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Lao </a:t>
            </a:r>
            <a:r>
              <a:rPr lang="en-US" altLang="ja-JP" sz="2400" b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động</a:t>
            </a:r>
            <a:r>
              <a:rPr lang="en-US" altLang="ja-JP" sz="24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Hokkaido</a:t>
            </a:r>
          </a:p>
          <a:p>
            <a:pPr>
              <a:lnSpc>
                <a:spcPts val="2880"/>
              </a:lnSpc>
            </a:pPr>
            <a:r>
              <a:rPr lang="vi-VN" altLang="zh-TW" sz="2400" b="1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Góc thảo luận lao động người </a:t>
            </a:r>
            <a:r>
              <a:rPr lang="vi-VN" altLang="zh-TW" sz="24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nước ngoài</a:t>
            </a:r>
            <a:endParaRPr lang="en-US" altLang="ja-JP" sz="2400" b="1" dirty="0" smtClean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vi-VN" altLang="ja-JP" sz="1800" b="1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Hỗ </a:t>
            </a:r>
            <a:r>
              <a:rPr lang="vi-VN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trợ việc làm cho người nước </a:t>
            </a:r>
            <a:r>
              <a:rPr lang="vi-VN" altLang="ja-JP" sz="1800" b="1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ngoài</a:t>
            </a:r>
            <a:endParaRPr lang="en-US" altLang="ja-JP" sz="1800" b="1" dirty="0" smtClean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263525" algn="l">
              <a:lnSpc>
                <a:spcPct val="100000"/>
              </a:lnSpc>
            </a:pPr>
            <a:r>
              <a:rPr lang="ja-JP" altLang="en-US" sz="18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vi-VN" altLang="ja-JP" sz="18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Bên trong </a:t>
            </a:r>
            <a:r>
              <a:rPr lang="vi-VN" altLang="ja-JP" sz="18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Hello work Plaza Sapporo</a:t>
            </a:r>
            <a:r>
              <a:rPr lang="vi-VN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được thiết lập “Góc </a:t>
            </a:r>
            <a:r>
              <a:rPr lang="vi-VN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dịch vụ tuyển </a:t>
            </a:r>
            <a:r>
              <a:rPr lang="vi-VN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dụng người </a:t>
            </a:r>
            <a:r>
              <a:rPr lang="vi-VN" altLang="ja-JP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nước </a:t>
            </a:r>
            <a:r>
              <a:rPr lang="vi-VN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ngoài“.</a:t>
            </a:r>
            <a:endParaRPr lang="ja-JP" altLang="en-US" sz="1600" dirty="0" smtClean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vi-VN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Tư vấn </a:t>
            </a:r>
            <a:r>
              <a:rPr lang="vi-VN" altLang="ja-JP" sz="1800" b="1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qua điện </a:t>
            </a:r>
            <a:r>
              <a:rPr lang="vi-VN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thoại cho người lao động nước </a:t>
            </a:r>
            <a:r>
              <a:rPr lang="vi-VN" altLang="ja-JP" sz="1800" b="1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ngoài</a:t>
            </a:r>
            <a:endParaRPr lang="en-US" altLang="ja-JP" sz="1800" b="1" dirty="0" smtClean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ja-JP" altLang="en-US" sz="1800" b="1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800" b="1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1800" b="1" dirty="0" err="1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Liên</a:t>
            </a:r>
            <a:r>
              <a:rPr lang="en-US" altLang="ja-JP" sz="1800" b="1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kết</a:t>
            </a:r>
            <a:r>
              <a:rPr lang="en-US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đến</a:t>
            </a:r>
            <a:r>
              <a:rPr lang="en-US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trang</a:t>
            </a:r>
            <a:r>
              <a:rPr lang="en-US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chủ</a:t>
            </a:r>
            <a:r>
              <a:rPr lang="en-US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của</a:t>
            </a:r>
            <a:r>
              <a:rPr lang="en-US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Bộ</a:t>
            </a:r>
            <a:r>
              <a:rPr lang="en-US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Y </a:t>
            </a:r>
            <a:r>
              <a:rPr lang="en-US" altLang="ja-JP" sz="1800" b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tế</a:t>
            </a:r>
            <a:r>
              <a:rPr lang="en-US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Lao </a:t>
            </a:r>
            <a:r>
              <a:rPr lang="en-US" altLang="ja-JP" sz="1800" b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động</a:t>
            </a:r>
            <a:r>
              <a:rPr lang="en-US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và</a:t>
            </a:r>
            <a:r>
              <a:rPr lang="en-US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Phúc</a:t>
            </a:r>
            <a:r>
              <a:rPr lang="en-US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lợi</a:t>
            </a:r>
            <a:r>
              <a:rPr lang="en-US" altLang="ja-JP" sz="18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sz="1600" b="1" dirty="0" smtClean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450850" algn="l">
              <a:lnSpc>
                <a:spcPct val="100000"/>
              </a:lnSpc>
            </a:pPr>
            <a:r>
              <a:rPr lang="en-US" altLang="ja-JP" sz="1600" dirty="0" err="1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Bạn</a:t>
            </a:r>
            <a:r>
              <a:rPr lang="en-US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vi-VN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có </a:t>
            </a:r>
            <a:r>
              <a:rPr lang="en-US" altLang="ja-JP" sz="1600" dirty="0" err="1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đang</a:t>
            </a:r>
            <a:r>
              <a:rPr lang="en-US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gặp</a:t>
            </a:r>
            <a:r>
              <a:rPr lang="en-US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rắc</a:t>
            </a:r>
            <a:r>
              <a:rPr lang="en-US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rối</a:t>
            </a:r>
            <a:r>
              <a:rPr lang="en-US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vi-VN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liên quan đến</a:t>
            </a:r>
            <a:r>
              <a:rPr lang="en-US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điều</a:t>
            </a:r>
            <a:r>
              <a:rPr lang="en-US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kiện</a:t>
            </a:r>
            <a:r>
              <a:rPr lang="en-US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l</a:t>
            </a:r>
            <a:r>
              <a:rPr lang="vi-VN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ao động không</a:t>
            </a:r>
            <a:r>
              <a:rPr lang="en-US" altLang="ja-JP" sz="16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?</a:t>
            </a:r>
            <a:endParaRPr lang="en-US" altLang="ja-JP" sz="1600" b="1" dirty="0" smtClean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513"/>
            <a:ext cx="6858000" cy="460251"/>
          </a:xfrm>
        </p:spPr>
        <p:txBody>
          <a:bodyPr>
            <a:normAutofit fontScale="90000"/>
          </a:bodyPr>
          <a:lstStyle/>
          <a:p>
            <a:r>
              <a:rPr lang="vi-VN" altLang="ja-JP" sz="2800" b="1" dirty="0" smtClean="0">
                <a:solidFill>
                  <a:srgbClr val="0033CC"/>
                </a:solidFill>
                <a:ea typeface="+mn-ea"/>
              </a:rPr>
              <a:t>Quầy </a:t>
            </a:r>
            <a:r>
              <a:rPr lang="vi-VN" altLang="ja-JP" sz="2800" b="1" dirty="0">
                <a:solidFill>
                  <a:srgbClr val="0033CC"/>
                </a:solidFill>
                <a:ea typeface="+mn-ea"/>
              </a:rPr>
              <a:t>tư vấn lao </a:t>
            </a:r>
            <a:r>
              <a:rPr lang="vi-VN" altLang="ja-JP" sz="2800" b="1" dirty="0" smtClean="0">
                <a:solidFill>
                  <a:srgbClr val="0033CC"/>
                </a:solidFill>
                <a:ea typeface="+mn-ea"/>
              </a:rPr>
              <a:t>động, Tuyển tập </a:t>
            </a:r>
            <a:r>
              <a:rPr lang="vi-VN" altLang="ja-JP" sz="2800" b="1" dirty="0">
                <a:solidFill>
                  <a:srgbClr val="0033CC"/>
                </a:solidFill>
                <a:ea typeface="+mn-ea"/>
              </a:rPr>
              <a:t>các liên kết</a:t>
            </a:r>
            <a:endParaRPr kumimoji="1" lang="ja-JP" altLang="en-US" sz="2800" b="1" dirty="0">
              <a:solidFill>
                <a:srgbClr val="0033CC"/>
              </a:solidFill>
              <a:ea typeface="メイリオ" panose="020B0604030504040204" pitchFamily="50" charset="-128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1602569" y="4694738"/>
            <a:ext cx="3663502" cy="13674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vi-VN" altLang="ja-JP" dirty="0">
                <a:solidFill>
                  <a:schemeClr val="tx1"/>
                </a:solidFill>
                <a:latin typeface="+mj-lt"/>
              </a:rPr>
              <a:t>Nếu bạn quét mã QR </a:t>
            </a:r>
            <a:r>
              <a:rPr kumimoji="1" lang="vi-VN" altLang="ja-JP" dirty="0" smtClean="0">
                <a:solidFill>
                  <a:schemeClr val="tx1"/>
                </a:solidFill>
                <a:latin typeface="+mj-lt"/>
              </a:rPr>
              <a:t>bằng </a:t>
            </a:r>
            <a:r>
              <a:rPr kumimoji="1" lang="vi-VN" altLang="ja-JP" dirty="0">
                <a:solidFill>
                  <a:schemeClr val="tx1"/>
                </a:solidFill>
                <a:latin typeface="+mj-lt"/>
              </a:rPr>
              <a:t>điện thoại thông minh được thì sẽ vào trang web được liên kết.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86802" y="444222"/>
            <a:ext cx="6708092" cy="4075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vi-VN" altLang="zh-TW" sz="2400" b="1" dirty="0" smtClean="0">
                <a:ea typeface="游ゴシック" panose="020B0400000000000000" pitchFamily="50" charset="-128"/>
                <a:cs typeface="Times New Roman" panose="02020603050405020304" pitchFamily="18" charset="0"/>
              </a:rPr>
              <a:t>Cơ quan quản lý thực tập sinh kỹ năng nước ngoài</a:t>
            </a:r>
            <a:r>
              <a:rPr lang="zh-TW" altLang="en-US" sz="2400" b="1" dirty="0" smtClean="0">
                <a:ea typeface="游ゴシック" panose="020B0400000000000000" pitchFamily="50" charset="-128"/>
              </a:rPr>
              <a:t>（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OTIT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lang="vi-VN" altLang="ja-JP" sz="2400" b="1" dirty="0" smtClean="0">
                <a:ea typeface="游ゴシック" panose="020B0400000000000000" pitchFamily="50" charset="-128"/>
              </a:rPr>
              <a:t>Tư </a:t>
            </a:r>
            <a:r>
              <a:rPr lang="vi-VN" altLang="ja-JP" sz="2400" b="1" dirty="0">
                <a:ea typeface="游ゴシック" panose="020B0400000000000000" pitchFamily="50" charset="-128"/>
              </a:rPr>
              <a:t>vấn bằng </a:t>
            </a:r>
            <a:r>
              <a:rPr lang="vi-VN" altLang="ja-JP" sz="2400" b="1" dirty="0" smtClean="0">
                <a:ea typeface="游ゴシック" panose="020B0400000000000000" pitchFamily="50" charset="-128"/>
              </a:rPr>
              <a:t>tiếng mẹ đẻ.</a:t>
            </a:r>
            <a:endParaRPr lang="vi-VN" altLang="ja-JP" sz="2400" b="1" dirty="0"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vi-VN" altLang="ja-JP" sz="1800" b="1" dirty="0" smtClean="0">
                <a:solidFill>
                  <a:srgbClr val="FF0000"/>
                </a:solidFill>
                <a:ea typeface="游ゴシック" panose="020B0400000000000000" pitchFamily="50" charset="-128"/>
              </a:rPr>
              <a:t>Được tư </a:t>
            </a:r>
            <a:r>
              <a:rPr lang="vi-VN" altLang="ja-JP" sz="180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vấn </a:t>
            </a:r>
            <a:r>
              <a:rPr lang="vi-VN" altLang="ja-JP" sz="1800" b="1" dirty="0" smtClean="0">
                <a:solidFill>
                  <a:srgbClr val="FF0000"/>
                </a:solidFill>
                <a:ea typeface="游ゴシック" panose="020B0400000000000000" pitchFamily="50" charset="-128"/>
              </a:rPr>
              <a:t> </a:t>
            </a:r>
            <a:r>
              <a:rPr lang="vi-VN" altLang="ja-JP" sz="180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bằng ngôn ngữ của nước bạn, </a:t>
            </a:r>
            <a:r>
              <a:rPr lang="vi-VN" altLang="ja-JP" sz="1800" b="1" dirty="0" smtClean="0">
                <a:solidFill>
                  <a:srgbClr val="FF0000"/>
                </a:solidFill>
                <a:ea typeface="游ゴシック" panose="020B0400000000000000" pitchFamily="50" charset="-128"/>
              </a:rPr>
              <a:t>về </a:t>
            </a:r>
            <a:r>
              <a:rPr lang="vi-VN" altLang="ja-JP" sz="180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cuộc sống ở Nhật Bản và </a:t>
            </a:r>
            <a:r>
              <a:rPr lang="vi-VN" altLang="ja-JP" sz="1800" b="1" dirty="0" smtClean="0">
                <a:solidFill>
                  <a:srgbClr val="FF0000"/>
                </a:solidFill>
                <a:ea typeface="游ゴシック" panose="020B0400000000000000" pitchFamily="50" charset="-128"/>
              </a:rPr>
              <a:t>việc thực tập kỹ năng vv...</a:t>
            </a:r>
            <a:endParaRPr lang="ja-JP" altLang="en-US" sz="2000" b="1" dirty="0" smtClean="0">
              <a:solidFill>
                <a:srgbClr val="FFC000"/>
              </a:solidFill>
              <a:ea typeface="游ゴシック" panose="020B0400000000000000" pitchFamily="50" charset="-128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vi-VN" altLang="ja-JP" sz="1800" b="1" dirty="0" smtClean="0">
                <a:ea typeface="游ゴシック" panose="020B0400000000000000" pitchFamily="50" charset="-128"/>
                <a:cs typeface="Times New Roman" panose="02020603050405020304" pitchFamily="18" charset="0"/>
              </a:rPr>
              <a:t>Hãy liên lạc</a:t>
            </a:r>
            <a:r>
              <a:rPr lang="en-US" altLang="ja-JP" sz="1800" b="1" dirty="0" smtClean="0"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vi-VN" altLang="ja-JP" sz="1800" b="1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với chúng tôi nếu bạn</a:t>
            </a:r>
            <a:r>
              <a:rPr lang="en-US" altLang="ja-JP" sz="1800" b="1" dirty="0" smtClean="0"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vi-VN" altLang="ja-JP" sz="1800" b="1" dirty="0" smtClean="0">
                <a:ea typeface="游ゴシック" panose="020B0400000000000000" pitchFamily="50" charset="-128"/>
                <a:cs typeface="Times New Roman" panose="02020603050405020304" pitchFamily="18" charset="0"/>
              </a:rPr>
              <a:t>gặp khó khăn </a:t>
            </a:r>
            <a:r>
              <a:rPr lang="vi-VN" altLang="ja-JP" sz="1800" b="1" dirty="0" smtClean="0">
                <a:ea typeface="游ゴシック" panose="020B0400000000000000" pitchFamily="50" charset="-128"/>
                <a:cs typeface="Times New Roman" panose="02020603050405020304" pitchFamily="18" charset="0"/>
              </a:rPr>
              <a:t>trong</a:t>
            </a:r>
            <a:r>
              <a:rPr lang="en-US" altLang="ja-JP" sz="1800" b="1" dirty="0" smtClean="0"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vi-VN" altLang="ja-JP" sz="1800" b="1" dirty="0" smtClean="0">
                <a:ea typeface="游ゴシック" panose="020B0400000000000000" pitchFamily="50" charset="-128"/>
                <a:cs typeface="Times New Roman" panose="02020603050405020304" pitchFamily="18" charset="0"/>
              </a:rPr>
              <a:t>thực tập </a:t>
            </a:r>
            <a:r>
              <a:rPr lang="vi-VN" altLang="ja-JP" sz="1800" b="1" dirty="0" smtClean="0">
                <a:ea typeface="游ゴシック" panose="020B0400000000000000" pitchFamily="50" charset="-128"/>
                <a:cs typeface="Times New Roman" panose="02020603050405020304" pitchFamily="18" charset="0"/>
              </a:rPr>
              <a:t>kỹ năng.</a:t>
            </a:r>
            <a:endParaRPr lang="ja-JP" altLang="en-US" sz="1800" b="1" dirty="0" smtClean="0"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182563" algn="l">
              <a:lnSpc>
                <a:spcPct val="120000"/>
              </a:lnSpc>
            </a:pPr>
            <a:r>
              <a:rPr lang="vi-VN" altLang="ja-JP" sz="1600" dirty="0"/>
              <a:t>Ví dụ như </a:t>
            </a:r>
            <a:r>
              <a:rPr lang="vi-VN" altLang="ja-JP" sz="1600" dirty="0" smtClean="0"/>
              <a:t>...</a:t>
            </a:r>
            <a:r>
              <a:rPr lang="vi-VN" altLang="ja-JP" sz="1600" dirty="0"/>
              <a:t/>
            </a:r>
            <a:br>
              <a:rPr lang="vi-VN" altLang="ja-JP" sz="1600" dirty="0"/>
            </a:br>
            <a:r>
              <a:rPr lang="ja-JP" altLang="vi-VN" sz="1600" dirty="0" smtClean="0"/>
              <a:t> </a:t>
            </a:r>
            <a:r>
              <a:rPr lang="vi-VN" altLang="ja-JP" sz="1600" dirty="0"/>
              <a:t>Bạn không được trả tiền làm thêm </a:t>
            </a:r>
            <a:r>
              <a:rPr lang="vi-VN" altLang="ja-JP" sz="1600" dirty="0" smtClean="0"/>
              <a:t>giờ, Bạn </a:t>
            </a:r>
            <a:r>
              <a:rPr lang="vi-VN" altLang="ja-JP" sz="1600" dirty="0"/>
              <a:t>bị bạo </a:t>
            </a:r>
            <a:r>
              <a:rPr lang="vi-VN" altLang="ja-JP" sz="1600" dirty="0" smtClean="0"/>
              <a:t>lực,</a:t>
            </a:r>
            <a:r>
              <a:rPr lang="vi-VN" altLang="ja-JP" sz="1600" dirty="0"/>
              <a:t> </a:t>
            </a:r>
            <a:r>
              <a:rPr lang="vi-VN" altLang="ja-JP" sz="1600" dirty="0" smtClean="0"/>
              <a:t>Nội </a:t>
            </a:r>
            <a:r>
              <a:rPr lang="vi-VN" altLang="ja-JP" sz="1600" dirty="0"/>
              <a:t>dung công việc khác với hợp </a:t>
            </a:r>
            <a:r>
              <a:rPr lang="vi-VN" altLang="ja-JP" sz="1600" dirty="0" smtClean="0"/>
              <a:t>đồng,</a:t>
            </a:r>
            <a:r>
              <a:rPr lang="vi-VN" altLang="ja-JP" sz="1600" dirty="0"/>
              <a:t> </a:t>
            </a:r>
            <a:r>
              <a:rPr lang="vi-VN" altLang="ja-JP" sz="1600" dirty="0" smtClean="0"/>
              <a:t>Bạn </a:t>
            </a:r>
            <a:r>
              <a:rPr lang="vi-VN" altLang="ja-JP" sz="1600" dirty="0"/>
              <a:t>bị yêu cầu giữ hộ chiếu</a:t>
            </a:r>
            <a:r>
              <a:rPr lang="vi-VN" altLang="ja-JP" sz="1600" dirty="0" smtClean="0"/>
              <a:t>, Bạn </a:t>
            </a:r>
            <a:r>
              <a:rPr lang="vi-VN" altLang="ja-JP" sz="1600" dirty="0"/>
              <a:t>không </a:t>
            </a:r>
            <a:r>
              <a:rPr lang="vi-VN" altLang="ja-JP" sz="1600" dirty="0" smtClean="0"/>
              <a:t>được tự do đi ra ngoài,  Khi </a:t>
            </a:r>
            <a:r>
              <a:rPr lang="vi-VN" altLang="ja-JP" sz="1600" dirty="0"/>
              <a:t>sắp bị </a:t>
            </a:r>
            <a:r>
              <a:rPr lang="vi-VN" altLang="ja-JP" sz="1600" dirty="0" smtClean="0"/>
              <a:t>cho về nước mà </a:t>
            </a:r>
            <a:r>
              <a:rPr lang="vi-VN" altLang="ja-JP" sz="1600" dirty="0"/>
              <a:t>không theo ý </a:t>
            </a:r>
            <a:r>
              <a:rPr lang="vi-VN" altLang="ja-JP" sz="1600" dirty="0" smtClean="0"/>
              <a:t>muốn</a:t>
            </a:r>
            <a:r>
              <a:rPr lang="ja-JP" altLang="vi-VN" sz="1600" dirty="0" smtClean="0"/>
              <a:t> </a:t>
            </a:r>
            <a:r>
              <a:rPr lang="vi-VN" altLang="ja-JP" sz="1600" dirty="0" smtClean="0"/>
              <a:t>của bạn...vv...</a:t>
            </a:r>
            <a:endParaRPr lang="en-US" altLang="ja-JP" sz="1600" dirty="0">
              <a:ea typeface="游ゴシック" panose="020B0400000000000000" pitchFamily="50" charset="-128"/>
            </a:endParaRPr>
          </a:p>
          <a:p>
            <a:pPr marL="285750" indent="-28575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vi-VN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Bạn cũng có thể </a:t>
            </a:r>
            <a:r>
              <a:rPr lang="ja-JP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Khai báo</a:t>
            </a:r>
            <a:r>
              <a:rPr lang="ja-JP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sz="1800" b="1" dirty="0" smtClean="0">
                <a:cs typeface="Times New Roman" panose="02020603050405020304" pitchFamily="18" charset="0"/>
              </a:rPr>
              <a:t> </a:t>
            </a:r>
            <a:r>
              <a:rPr lang="vi-VN" altLang="ja-JP" sz="1800" b="1" dirty="0" smtClean="0">
                <a:cs typeface="Times New Roman" panose="02020603050405020304" pitchFamily="18" charset="0"/>
              </a:rPr>
              <a:t>việc Công ty và Nghiệp đoàn đang</a:t>
            </a:r>
            <a:r>
              <a:rPr lang="en-US" altLang="ja-JP" sz="1800" b="1" dirty="0" smtClean="0">
                <a:cs typeface="Times New Roman" panose="02020603050405020304" pitchFamily="18" charset="0"/>
              </a:rPr>
              <a:t> v</a:t>
            </a:r>
            <a:r>
              <a:rPr lang="vi-VN" altLang="ja-JP" sz="1800" b="1" dirty="0" smtClean="0">
                <a:latin typeface="Times New Roman 見出し"/>
                <a:cs typeface="Times New Roman" panose="02020603050405020304" pitchFamily="18" charset="0"/>
              </a:rPr>
              <a:t>i</a:t>
            </a:r>
            <a:r>
              <a:rPr lang="en-US" altLang="ja-JP" sz="1800" b="1" dirty="0" smtClean="0">
                <a:latin typeface="Times New Roman 見出し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 見出し"/>
                <a:cs typeface="Times New Roman" panose="02020603050405020304" pitchFamily="18" charset="0"/>
              </a:rPr>
              <a:t>phạm</a:t>
            </a:r>
            <a:r>
              <a:rPr lang="en-US" altLang="ja-JP" sz="1800" b="1" dirty="0">
                <a:latin typeface="Times New Roman 見出し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ja-JP" altLang="en-US" sz="1800" b="1" dirty="0" smtClean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47" y="4395913"/>
            <a:ext cx="1203111" cy="120311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0" y="5378467"/>
            <a:ext cx="1203111" cy="120311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240" flipH="1" flipV="1">
            <a:off x="1295691" y="4527516"/>
            <a:ext cx="1087002" cy="108700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240">
            <a:off x="4676599" y="5343112"/>
            <a:ext cx="1087002" cy="10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4023</TotalTime>
  <Words>1586</Words>
  <Application>Microsoft Office PowerPoint</Application>
  <PresentationFormat>画面に合わせる (4:3)</PresentationFormat>
  <Paragraphs>138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9" baseType="lpstr">
      <vt:lpstr>ＭＳ Ｐゴシック</vt:lpstr>
      <vt:lpstr>Times New Roman 見出し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Gửi đến các bạn người nước ngoài làm việc tại Hokkaido An toàn được ưu tiên hơn tất cả mọi thứ！</vt:lpstr>
      <vt:lpstr>労働災害を防止するポイント Điểm chú ý phòng ngừa tai nạn lao động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Tập liên kết hướng dẫn an toàn vệ sinh của ngành nghề khác, đối với thực tập sinh kỹ năng  ～ Tổ chức đào tạo và hợp tác quốc tế làm ra (JITCO)～</vt:lpstr>
      <vt:lpstr>Quầy tư vấn lao động, Tuyển tập các liên kết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労働災害を防止するポイント</dc:title>
  <dc:creator>菅清</dc:creator>
  <cp:lastModifiedBy>チティフイエン</cp:lastModifiedBy>
  <cp:revision>191</cp:revision>
  <cp:lastPrinted>2019-10-07T00:35:15Z</cp:lastPrinted>
  <dcterms:created xsi:type="dcterms:W3CDTF">2019-06-19T02:06:14Z</dcterms:created>
  <dcterms:modified xsi:type="dcterms:W3CDTF">2019-10-07T02:21:42Z</dcterms:modified>
</cp:coreProperties>
</file>