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0" r:id="rId2"/>
    <p:sldId id="267" r:id="rId3"/>
    <p:sldId id="262" r:id="rId4"/>
    <p:sldId id="263" r:id="rId5"/>
    <p:sldId id="266" r:id="rId6"/>
    <p:sldId id="268" r:id="rId7"/>
    <p:sldId id="271" r:id="rId8"/>
    <p:sldId id="269" r:id="rId9"/>
  </p:sldIdLst>
  <p:sldSz cx="6858000" cy="9144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8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56" autoAdjust="0"/>
    <p:restoredTop sz="94660"/>
  </p:normalViewPr>
  <p:slideViewPr>
    <p:cSldViewPr snapToGrid="0" showGuides="1">
      <p:cViewPr varScale="1">
        <p:scale>
          <a:sx n="65" d="100"/>
          <a:sy n="65" d="100"/>
        </p:scale>
        <p:origin x="870" y="84"/>
      </p:cViewPr>
      <p:guideLst>
        <p:guide orient="horz" pos="2880"/>
        <p:guide pos="218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___.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0">
                <a:latin typeface="+mj-ea"/>
                <a:ea typeface="+mj-ea"/>
              </a:defRPr>
            </a:pPr>
            <a:r>
              <a:rPr lang="en-US" altLang="ja-JP" sz="1400" b="1" dirty="0" smtClean="0">
                <a:latin typeface="ＭＳ Ｐゴシック" panose="020B0600070205080204" pitchFamily="50" charset="-128"/>
                <a:ea typeface="ＭＳ Ｐゴシック" panose="020B0600070205080204" pitchFamily="50" charset="-128"/>
              </a:rPr>
              <a:t>2018</a:t>
            </a:r>
            <a:r>
              <a:rPr lang="ja-JP" altLang="en-US" sz="1400" b="1" dirty="0" smtClean="0">
                <a:latin typeface="ＭＳ Ｐゴシック" panose="020B0600070205080204" pitchFamily="50" charset="-128"/>
                <a:ea typeface="ＭＳ Ｐゴシック" panose="020B0600070205080204" pitchFamily="50" charset="-128"/>
              </a:rPr>
              <a:t>年</a:t>
            </a:r>
            <a:r>
              <a:rPr lang="ja-JP" altLang="en-US" sz="1400" b="1" baseline="0" dirty="0" smtClean="0">
                <a:latin typeface="ＭＳ Ｐゴシック" panose="020B0600070205080204" pitchFamily="50" charset="-128"/>
                <a:ea typeface="ＭＳ Ｐゴシック" panose="020B0600070205080204" pitchFamily="50" charset="-128"/>
              </a:rPr>
              <a:t> </a:t>
            </a:r>
            <a:r>
              <a:rPr lang="ja-JP" altLang="en-US" sz="1400" b="1" dirty="0" smtClean="0">
                <a:latin typeface="ＭＳ Ｐゴシック" panose="020B0600070205080204" pitchFamily="50" charset="-128"/>
                <a:ea typeface="ＭＳ Ｐゴシック" panose="020B0600070205080204" pitchFamily="50" charset="-128"/>
              </a:rPr>
              <a:t>死亡労働災害発生状況</a:t>
            </a:r>
            <a:endParaRPr lang="en-US" altLang="ja-JP" sz="1400" b="1" dirty="0" smtClean="0">
              <a:latin typeface="ＭＳ Ｐゴシック" panose="020B0600070205080204" pitchFamily="50" charset="-128"/>
              <a:ea typeface="ＭＳ Ｐゴシック" panose="020B0600070205080204" pitchFamily="50" charset="-128"/>
            </a:endParaRPr>
          </a:p>
          <a:p>
            <a:pPr>
              <a:defRPr sz="1400" b="0">
                <a:latin typeface="+mj-ea"/>
                <a:ea typeface="+mj-ea"/>
              </a:defRPr>
            </a:pPr>
            <a:r>
              <a:rPr lang="ja-JP" altLang="en-US" sz="1400" b="1" dirty="0" smtClean="0">
                <a:latin typeface="ＭＳ Ｐゴシック" panose="020B0600070205080204" pitchFamily="50" charset="-128"/>
                <a:ea typeface="ＭＳ Ｐゴシック" panose="020B0600070205080204" pitchFamily="50" charset="-128"/>
              </a:rPr>
              <a:t>（</a:t>
            </a:r>
            <a:r>
              <a:rPr lang="ja-JP" altLang="ja-JP" sz="1400" b="1" i="0" u="none" strike="noStrike" baseline="0" dirty="0" smtClean="0">
                <a:effectLst/>
                <a:latin typeface="ＭＳ Ｐゴシック" panose="020B0600070205080204" pitchFamily="50" charset="-128"/>
                <a:ea typeface="ＭＳ Ｐゴシック" panose="020B0600070205080204" pitchFamily="50" charset="-128"/>
              </a:rPr>
              <a:t>事故の型別</a:t>
            </a:r>
            <a:r>
              <a:rPr lang="ja-JP" altLang="en-US" sz="1400" b="1" dirty="0" smtClean="0">
                <a:latin typeface="ＭＳ Ｐゴシック" panose="020B0600070205080204" pitchFamily="50" charset="-128"/>
                <a:ea typeface="ＭＳ Ｐゴシック" panose="020B0600070205080204" pitchFamily="50" charset="-128"/>
              </a:rPr>
              <a:t>）</a:t>
            </a:r>
            <a:endParaRPr lang="ja-JP" altLang="en-US" sz="1400" b="1" dirty="0">
              <a:latin typeface="ＭＳ Ｐゴシック" panose="020B0600070205080204" pitchFamily="50" charset="-128"/>
              <a:ea typeface="ＭＳ Ｐゴシック" panose="020B0600070205080204" pitchFamily="50" charset="-128"/>
            </a:endParaRPr>
          </a:p>
        </c:rich>
      </c:tx>
      <c:layout>
        <c:manualLayout>
          <c:xMode val="edge"/>
          <c:yMode val="edge"/>
          <c:x val="0.21714500541087073"/>
          <c:y val="1.6490740520542082E-2"/>
        </c:manualLayout>
      </c:layout>
      <c:overlay val="0"/>
    </c:title>
    <c:autoTitleDeleted val="0"/>
    <c:view3D>
      <c:rotX val="20"/>
      <c:rotY val="0"/>
      <c:rAngAx val="0"/>
      <c:perspective val="0"/>
    </c:view3D>
    <c:floor>
      <c:thickness val="0"/>
    </c:floor>
    <c:sideWall>
      <c:thickness val="0"/>
    </c:sideWall>
    <c:backWall>
      <c:thickness val="0"/>
    </c:backWall>
    <c:plotArea>
      <c:layout>
        <c:manualLayout>
          <c:layoutTarget val="inner"/>
          <c:xMode val="edge"/>
          <c:yMode val="edge"/>
          <c:x val="9.6958014407924356E-2"/>
          <c:y val="7.0559577641355273E-2"/>
          <c:w val="0.81549622028958035"/>
          <c:h val="0.92016858147445191"/>
        </c:manualLayout>
      </c:layout>
      <c:pie3DChart>
        <c:varyColors val="1"/>
        <c:ser>
          <c:idx val="0"/>
          <c:order val="0"/>
          <c:tx>
            <c:strRef>
              <c:f>Sheet1!$B$1</c:f>
              <c:strCache>
                <c:ptCount val="1"/>
                <c:pt idx="0">
                  <c:v>売上高</c:v>
                </c:pt>
              </c:strCache>
            </c:strRef>
          </c:tx>
          <c:spPr>
            <a:ln>
              <a:solidFill>
                <a:schemeClr val="tx1"/>
              </a:solidFill>
            </a:ln>
          </c:spPr>
          <c:dPt>
            <c:idx val="0"/>
            <c:bubble3D val="0"/>
            <c:spPr>
              <a:solidFill>
                <a:srgbClr val="0070C0"/>
              </a:solidFill>
              <a:ln>
                <a:solidFill>
                  <a:schemeClr val="tx1"/>
                </a:solidFill>
              </a:ln>
            </c:spPr>
            <c:extLst>
              <c:ext xmlns:c16="http://schemas.microsoft.com/office/drawing/2014/chart" uri="{C3380CC4-5D6E-409C-BE32-E72D297353CC}">
                <c16:uniqueId val="{00000001-C92D-431E-B1E3-EF7A7CA5D466}"/>
              </c:ext>
            </c:extLst>
          </c:dPt>
          <c:dPt>
            <c:idx val="1"/>
            <c:bubble3D val="0"/>
            <c:spPr>
              <a:solidFill>
                <a:srgbClr val="FF0000"/>
              </a:solidFill>
              <a:ln>
                <a:solidFill>
                  <a:schemeClr val="tx1"/>
                </a:solidFill>
              </a:ln>
            </c:spPr>
            <c:extLst>
              <c:ext xmlns:c16="http://schemas.microsoft.com/office/drawing/2014/chart" uri="{C3380CC4-5D6E-409C-BE32-E72D297353CC}">
                <c16:uniqueId val="{00000003-C92D-431E-B1E3-EF7A7CA5D466}"/>
              </c:ext>
            </c:extLst>
          </c:dPt>
          <c:dPt>
            <c:idx val="2"/>
            <c:bubble3D val="0"/>
            <c:spPr>
              <a:solidFill>
                <a:srgbClr val="00B050"/>
              </a:solidFill>
              <a:ln>
                <a:solidFill>
                  <a:schemeClr val="tx1"/>
                </a:solidFill>
              </a:ln>
            </c:spPr>
            <c:extLst>
              <c:ext xmlns:c16="http://schemas.microsoft.com/office/drawing/2014/chart" uri="{C3380CC4-5D6E-409C-BE32-E72D297353CC}">
                <c16:uniqueId val="{00000005-C92D-431E-B1E3-EF7A7CA5D466}"/>
              </c:ext>
            </c:extLst>
          </c:dPt>
          <c:dPt>
            <c:idx val="4"/>
            <c:bubble3D val="0"/>
            <c:spPr>
              <a:solidFill>
                <a:srgbClr val="FFFF00"/>
              </a:solidFill>
              <a:ln>
                <a:solidFill>
                  <a:schemeClr val="tx1"/>
                </a:solidFill>
              </a:ln>
            </c:spPr>
            <c:extLst>
              <c:ext xmlns:c16="http://schemas.microsoft.com/office/drawing/2014/chart" uri="{C3380CC4-5D6E-409C-BE32-E72D297353CC}">
                <c16:uniqueId val="{00000007-C92D-431E-B1E3-EF7A7CA5D466}"/>
              </c:ext>
            </c:extLst>
          </c:dPt>
          <c:dLbls>
            <c:dLbl>
              <c:idx val="0"/>
              <c:layout>
                <c:manualLayout>
                  <c:x val="-0.20451338696809573"/>
                  <c:y val="7.698634604735223E-2"/>
                </c:manualLayout>
              </c:layout>
              <c:tx>
                <c:rich>
                  <a:bodyPr/>
                  <a:lstStyle/>
                  <a:p>
                    <a:pPr>
                      <a:defRPr sz="800" b="1">
                        <a:solidFill>
                          <a:schemeClr val="bg1"/>
                        </a:solidFill>
                        <a:latin typeface="ＭＳ Ｐゴシック" panose="020B0600070205080204" pitchFamily="50" charset="-128"/>
                        <a:ea typeface="ＭＳ Ｐゴシック" panose="020B0600070205080204" pitchFamily="50" charset="-128"/>
                      </a:defRPr>
                    </a:pPr>
                    <a:r>
                      <a:rPr lang="zh-TW" altLang="en-US" sz="800" b="1" dirty="0">
                        <a:solidFill>
                          <a:schemeClr val="bg1"/>
                        </a:solidFill>
                        <a:latin typeface="ＭＳ Ｐゴシック" panose="020B0600070205080204" pitchFamily="50" charset="-128"/>
                        <a:ea typeface="ＭＳ Ｐゴシック" panose="020B0600070205080204" pitchFamily="50" charset="-128"/>
                      </a:rPr>
                      <a:t>墜落</a:t>
                    </a:r>
                    <a:r>
                      <a:rPr lang="zh-TW" altLang="en-US" sz="800" b="1" dirty="0" smtClean="0">
                        <a:solidFill>
                          <a:schemeClr val="bg1"/>
                        </a:solidFill>
                        <a:latin typeface="ＭＳ Ｐゴシック" panose="020B0600070205080204" pitchFamily="50" charset="-128"/>
                        <a:ea typeface="ＭＳ Ｐゴシック" panose="020B0600070205080204" pitchFamily="50" charset="-128"/>
                      </a:rPr>
                      <a:t>、転落</a:t>
                    </a:r>
                    <a:r>
                      <a:rPr lang="zh-TW" altLang="en-US" sz="800" b="1" dirty="0">
                        <a:solidFill>
                          <a:schemeClr val="bg1"/>
                        </a:solidFill>
                        <a:latin typeface="ＭＳ Ｐゴシック" panose="020B0600070205080204" pitchFamily="50" charset="-128"/>
                        <a:ea typeface="ＭＳ Ｐゴシック" panose="020B0600070205080204" pitchFamily="50" charset="-128"/>
                      </a:rPr>
                      <a:t>
</a:t>
                    </a:r>
                    <a:r>
                      <a:rPr lang="en-US" altLang="zh-TW" sz="800" b="1" dirty="0" smtClean="0">
                        <a:solidFill>
                          <a:schemeClr val="bg1"/>
                        </a:solidFill>
                        <a:latin typeface="ＭＳ Ｐゴシック" panose="020B0600070205080204" pitchFamily="50" charset="-128"/>
                        <a:ea typeface="ＭＳ Ｐゴシック" panose="020B0600070205080204" pitchFamily="50" charset="-128"/>
                      </a:rPr>
                      <a:t>26.7</a:t>
                    </a:r>
                    <a:r>
                      <a:rPr lang="en-US" altLang="zh-TW" sz="800" b="1" dirty="0">
                        <a:solidFill>
                          <a:schemeClr val="bg1"/>
                        </a:solidFill>
                        <a:latin typeface="ＭＳ Ｐゴシック" panose="020B0600070205080204" pitchFamily="50" charset="-128"/>
                        <a:ea typeface="ＭＳ Ｐゴシック" panose="020B0600070205080204" pitchFamily="50" charset="-128"/>
                      </a:rPr>
                      <a:t>%</a:t>
                    </a:r>
                  </a:p>
                </c:rich>
              </c:tx>
              <c:numFmt formatCode="#,##0.0_);[Red]\(#,##0.0\)" sourceLinked="0"/>
              <c:spPr/>
              <c:showLegendKey val="0"/>
              <c:showVal val="0"/>
              <c:showCatName val="1"/>
              <c:showSerName val="0"/>
              <c:showPercent val="1"/>
              <c:showBubbleSize val="0"/>
              <c:separator>
</c:separator>
              <c:extLst>
                <c:ext xmlns:c15="http://schemas.microsoft.com/office/drawing/2012/chart" uri="{CE6537A1-D6FC-4f65-9D91-7224C49458BB}">
                  <c15:layout>
                    <c:manualLayout>
                      <c:w val="0.2708156646592414"/>
                      <c:h val="0.22028971624832366"/>
                    </c:manualLayout>
                  </c15:layout>
                </c:ext>
                <c:ext xmlns:c16="http://schemas.microsoft.com/office/drawing/2014/chart" uri="{C3380CC4-5D6E-409C-BE32-E72D297353CC}">
                  <c16:uniqueId val="{00000001-C92D-431E-B1E3-EF7A7CA5D466}"/>
                </c:ext>
              </c:extLst>
            </c:dLbl>
            <c:dLbl>
              <c:idx val="1"/>
              <c:layout>
                <c:manualLayout>
                  <c:x val="-0.40048470187199753"/>
                  <c:y val="-0.13263667658786979"/>
                </c:manualLayout>
              </c:layout>
              <c:tx>
                <c:rich>
                  <a:bodyPr/>
                  <a:lstStyle/>
                  <a:p>
                    <a:pPr>
                      <a:defRPr sz="800" b="1">
                        <a:solidFill>
                          <a:schemeClr val="bg1"/>
                        </a:solidFill>
                        <a:latin typeface="ＭＳ Ｐゴシック" panose="020B0600070205080204" pitchFamily="50" charset="-128"/>
                        <a:ea typeface="ＭＳ Ｐゴシック" panose="020B0600070205080204" pitchFamily="50" charset="-128"/>
                      </a:defRPr>
                    </a:pPr>
                    <a:r>
                      <a:rPr lang="ja-JP" altLang="en-US" sz="800" b="1" dirty="0">
                        <a:solidFill>
                          <a:schemeClr val="bg1"/>
                        </a:solidFill>
                        <a:latin typeface="ＭＳ Ｐゴシック" panose="020B0600070205080204" pitchFamily="50" charset="-128"/>
                        <a:ea typeface="ＭＳ Ｐゴシック" panose="020B0600070205080204" pitchFamily="50" charset="-128"/>
                      </a:rPr>
                      <a:t>はさまれ、巻き込まれ 
</a:t>
                    </a:r>
                    <a:r>
                      <a:rPr lang="en-US" altLang="ja-JP" sz="800" b="1" dirty="0" smtClean="0">
                        <a:solidFill>
                          <a:schemeClr val="bg1"/>
                        </a:solidFill>
                        <a:latin typeface="ＭＳ Ｐゴシック" panose="020B0600070205080204" pitchFamily="50" charset="-128"/>
                        <a:ea typeface="ＭＳ Ｐゴシック" panose="020B0600070205080204" pitchFamily="50" charset="-128"/>
                      </a:rPr>
                      <a:t>18.3</a:t>
                    </a:r>
                    <a:r>
                      <a:rPr lang="en-US" altLang="ja-JP" sz="800" b="1" dirty="0">
                        <a:solidFill>
                          <a:schemeClr val="bg1"/>
                        </a:solidFill>
                        <a:latin typeface="ＭＳ Ｐゴシック" panose="020B0600070205080204" pitchFamily="50" charset="-128"/>
                        <a:ea typeface="ＭＳ Ｐゴシック" panose="020B0600070205080204" pitchFamily="50" charset="-128"/>
                      </a:rPr>
                      <a:t>%</a:t>
                    </a:r>
                  </a:p>
                </c:rich>
              </c:tx>
              <c:numFmt formatCode="0.0%" sourceLinked="0"/>
              <c:spPr/>
              <c:showLegendKey val="0"/>
              <c:showVal val="0"/>
              <c:showCatName val="1"/>
              <c:showSerName val="0"/>
              <c:showPercent val="1"/>
              <c:showBubbleSize val="0"/>
              <c:separator>
</c:separator>
              <c:extLst>
                <c:ext xmlns:c15="http://schemas.microsoft.com/office/drawing/2012/chart" uri="{CE6537A1-D6FC-4f65-9D91-7224C49458BB}">
                  <c15:layout>
                    <c:manualLayout>
                      <c:w val="0.29809165127849135"/>
                      <c:h val="0.27053136041617704"/>
                    </c:manualLayout>
                  </c15:layout>
                </c:ext>
                <c:ext xmlns:c16="http://schemas.microsoft.com/office/drawing/2014/chart" uri="{C3380CC4-5D6E-409C-BE32-E72D297353CC}">
                  <c16:uniqueId val="{00000003-C92D-431E-B1E3-EF7A7CA5D466}"/>
                </c:ext>
              </c:extLst>
            </c:dLbl>
            <c:dLbl>
              <c:idx val="2"/>
              <c:layout>
                <c:manualLayout>
                  <c:x val="0.3861995396810351"/>
                  <c:y val="-0.3037433709193571"/>
                </c:manualLayout>
              </c:layout>
              <c:tx>
                <c:rich>
                  <a:bodyPr/>
                  <a:lstStyle/>
                  <a:p>
                    <a:pPr>
                      <a:defRPr sz="800" b="1">
                        <a:solidFill>
                          <a:schemeClr val="bg1"/>
                        </a:solidFill>
                        <a:latin typeface="ＭＳ Ｐゴシック" panose="020B0600070205080204" pitchFamily="50" charset="-128"/>
                        <a:ea typeface="ＭＳ Ｐゴシック" panose="020B0600070205080204" pitchFamily="50" charset="-128"/>
                      </a:defRPr>
                    </a:pPr>
                    <a:r>
                      <a:rPr lang="ja-JP" altLang="en-US" sz="800" b="1" dirty="0">
                        <a:solidFill>
                          <a:schemeClr val="bg1"/>
                        </a:solidFill>
                        <a:latin typeface="ＭＳ Ｐゴシック" panose="020B0600070205080204" pitchFamily="50" charset="-128"/>
                        <a:ea typeface="ＭＳ Ｐゴシック" panose="020B0600070205080204" pitchFamily="50" charset="-128"/>
                      </a:rPr>
                      <a:t>交通事故（道路）
</a:t>
                    </a:r>
                    <a:r>
                      <a:rPr lang="en-US" altLang="ja-JP" sz="800" b="1" dirty="0" smtClean="0">
                        <a:solidFill>
                          <a:schemeClr val="bg1"/>
                        </a:solidFill>
                        <a:latin typeface="ＭＳ Ｐゴシック" panose="020B0600070205080204" pitchFamily="50" charset="-128"/>
                        <a:ea typeface="ＭＳ Ｐゴシック" panose="020B0600070205080204" pitchFamily="50" charset="-128"/>
                      </a:rPr>
                      <a:t>20.0</a:t>
                    </a:r>
                    <a:r>
                      <a:rPr lang="en-US" altLang="ja-JP" sz="800" b="1" dirty="0">
                        <a:solidFill>
                          <a:schemeClr val="bg1"/>
                        </a:solidFill>
                        <a:latin typeface="ＭＳ Ｐゴシック" panose="020B0600070205080204" pitchFamily="50" charset="-128"/>
                        <a:ea typeface="ＭＳ Ｐゴシック" panose="020B0600070205080204" pitchFamily="50" charset="-128"/>
                      </a:rPr>
                      <a:t>%</a:t>
                    </a:r>
                  </a:p>
                </c:rich>
              </c:tx>
              <c:numFmt formatCode="0.0%" sourceLinked="0"/>
              <c:spPr/>
              <c:showLegendKey val="0"/>
              <c:showVal val="0"/>
              <c:showCatName val="1"/>
              <c:showSerName val="0"/>
              <c:showPercent val="1"/>
              <c:showBubbleSize val="0"/>
              <c:separator>
</c:separator>
              <c:extLst>
                <c:ext xmlns:c15="http://schemas.microsoft.com/office/drawing/2012/chart" uri="{CE6537A1-D6FC-4f65-9D91-7224C49458BB}">
                  <c15:layout>
                    <c:manualLayout>
                      <c:w val="0.24762801256695283"/>
                      <c:h val="0.27053136041617704"/>
                    </c:manualLayout>
                  </c15:layout>
                </c:ext>
                <c:ext xmlns:c16="http://schemas.microsoft.com/office/drawing/2014/chart" uri="{C3380CC4-5D6E-409C-BE32-E72D297353CC}">
                  <c16:uniqueId val="{00000005-C92D-431E-B1E3-EF7A7CA5D466}"/>
                </c:ext>
              </c:extLst>
            </c:dLbl>
            <c:dLbl>
              <c:idx val="3"/>
              <c:layout>
                <c:manualLayout>
                  <c:x val="0.28136404298680057"/>
                  <c:y val="-0.33792428664127711"/>
                </c:manualLayout>
              </c:layout>
              <c:tx>
                <c:rich>
                  <a:bodyPr/>
                  <a:lstStyle/>
                  <a:p>
                    <a:pPr>
                      <a:defRPr sz="800" b="1">
                        <a:solidFill>
                          <a:schemeClr val="bg1"/>
                        </a:solidFill>
                        <a:latin typeface="ＭＳ Ｐゴシック" panose="020B0600070205080204" pitchFamily="50" charset="-128"/>
                        <a:ea typeface="ＭＳ Ｐゴシック" panose="020B0600070205080204" pitchFamily="50" charset="-128"/>
                      </a:defRPr>
                    </a:pPr>
                    <a:r>
                      <a:rPr lang="ja-JP" altLang="en-US" sz="800" b="1" dirty="0">
                        <a:solidFill>
                          <a:schemeClr val="bg1"/>
                        </a:solidFill>
                        <a:latin typeface="ＭＳ Ｐゴシック" panose="020B0600070205080204" pitchFamily="50" charset="-128"/>
                        <a:ea typeface="ＭＳ Ｐゴシック" panose="020B0600070205080204" pitchFamily="50" charset="-128"/>
                      </a:rPr>
                      <a:t>その他</a:t>
                    </a:r>
                  </a:p>
                  <a:p>
                    <a:pPr>
                      <a:defRPr sz="800" b="1">
                        <a:solidFill>
                          <a:schemeClr val="bg1"/>
                        </a:solidFill>
                        <a:latin typeface="ＭＳ Ｐゴシック" panose="020B0600070205080204" pitchFamily="50" charset="-128"/>
                        <a:ea typeface="ＭＳ Ｐゴシック" panose="020B0600070205080204" pitchFamily="50" charset="-128"/>
                      </a:defRPr>
                    </a:pPr>
                    <a:r>
                      <a:rPr lang="en-US" altLang="ja-JP" sz="800" b="1" dirty="0" smtClean="0">
                        <a:solidFill>
                          <a:schemeClr val="bg1"/>
                        </a:solidFill>
                        <a:latin typeface="ＭＳ Ｐゴシック" panose="020B0600070205080204" pitchFamily="50" charset="-128"/>
                        <a:ea typeface="ＭＳ Ｐゴシック" panose="020B0600070205080204" pitchFamily="50" charset="-128"/>
                      </a:rPr>
                      <a:t>15.0</a:t>
                    </a:r>
                    <a:r>
                      <a:rPr lang="en-US" altLang="ja-JP" sz="800" b="1" dirty="0">
                        <a:solidFill>
                          <a:schemeClr val="bg1"/>
                        </a:solidFill>
                        <a:latin typeface="ＭＳ Ｐゴシック" panose="020B0600070205080204" pitchFamily="50" charset="-128"/>
                        <a:ea typeface="ＭＳ Ｐゴシック" panose="020B0600070205080204" pitchFamily="50" charset="-128"/>
                      </a:rPr>
                      <a:t>%</a:t>
                    </a:r>
                  </a:p>
                </c:rich>
              </c:tx>
              <c:numFmt formatCode="0.0%" sourceLinked="0"/>
              <c:spPr/>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8-C92D-431E-B1E3-EF7A7CA5D466}"/>
                </c:ext>
              </c:extLst>
            </c:dLbl>
            <c:dLbl>
              <c:idx val="4"/>
              <c:layout>
                <c:manualLayout>
                  <c:x val="0.11799869862634974"/>
                  <c:y val="-4.9254791113889388E-3"/>
                </c:manualLayout>
              </c:layout>
              <c:tx>
                <c:rich>
                  <a:bodyPr/>
                  <a:lstStyle/>
                  <a:p>
                    <a:r>
                      <a:rPr lang="ja-JP" altLang="en-US" sz="800" dirty="0">
                        <a:solidFill>
                          <a:sysClr val="windowText" lastClr="000000"/>
                        </a:solidFill>
                      </a:rPr>
                      <a:t>激突され
</a:t>
                    </a:r>
                    <a:r>
                      <a:rPr lang="en-US" altLang="ja-JP" sz="800" dirty="0" smtClean="0">
                        <a:solidFill>
                          <a:sysClr val="windowText" lastClr="000000"/>
                        </a:solidFill>
                      </a:rPr>
                      <a:t>10.0</a:t>
                    </a:r>
                    <a:r>
                      <a:rPr lang="en-US" altLang="ja-JP" sz="800" dirty="0">
                        <a:solidFill>
                          <a:sysClr val="windowText" lastClr="000000"/>
                        </a:solidFill>
                      </a:rPr>
                      <a:t>%</a:t>
                    </a:r>
                  </a:p>
                </c:rich>
              </c:tx>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7-C92D-431E-B1E3-EF7A7CA5D466}"/>
                </c:ext>
              </c:extLst>
            </c:dLbl>
            <c:dLbl>
              <c:idx val="5"/>
              <c:layout>
                <c:manualLayout>
                  <c:x val="8.6566155793581206E-2"/>
                  <c:y val="0.29809629450954139"/>
                </c:manualLayout>
              </c:layout>
              <c:tx>
                <c:rich>
                  <a:bodyPr/>
                  <a:lstStyle/>
                  <a:p>
                    <a:r>
                      <a:rPr lang="ja-JP" altLang="en-US" sz="800" b="1" dirty="0">
                        <a:solidFill>
                          <a:schemeClr val="tx1"/>
                        </a:solidFill>
                      </a:rPr>
                      <a:t>崩壊</a:t>
                    </a:r>
                    <a:r>
                      <a:rPr lang="ja-JP" altLang="en-US" sz="800" b="1" dirty="0" smtClean="0">
                        <a:solidFill>
                          <a:schemeClr val="tx1"/>
                        </a:solidFill>
                      </a:rPr>
                      <a:t>、倒壊</a:t>
                    </a:r>
                    <a:r>
                      <a:rPr lang="ja-JP" altLang="en-US" sz="800" b="1" dirty="0">
                        <a:solidFill>
                          <a:schemeClr val="tx1"/>
                        </a:solidFill>
                      </a:rPr>
                      <a:t>
</a:t>
                    </a:r>
                    <a:r>
                      <a:rPr lang="en-US" altLang="ja-JP" sz="800" b="1" dirty="0" smtClean="0">
                        <a:solidFill>
                          <a:schemeClr val="tx1"/>
                        </a:solidFill>
                      </a:rPr>
                      <a:t>10.0</a:t>
                    </a:r>
                    <a:r>
                      <a:rPr lang="en-US" altLang="ja-JP" sz="800" b="1" dirty="0">
                        <a:solidFill>
                          <a:schemeClr val="tx1"/>
                        </a:solidFill>
                      </a:rPr>
                      <a:t>%</a:t>
                    </a:r>
                  </a:p>
                </c:rich>
              </c:tx>
              <c:showLegendKey val="0"/>
              <c:showVal val="0"/>
              <c:showCatName val="1"/>
              <c:showSerName val="0"/>
              <c:showPercent val="1"/>
              <c:showBubbleSize val="0"/>
              <c:separator>
</c:separator>
              <c:extLst>
                <c:ext xmlns:c15="http://schemas.microsoft.com/office/drawing/2012/chart" uri="{CE6537A1-D6FC-4f65-9D91-7224C49458BB}">
                  <c15:layout>
                    <c:manualLayout>
                      <c:w val="0.26178738139329943"/>
                      <c:h val="0.21445796457992228"/>
                    </c:manualLayout>
                  </c15:layout>
                </c:ext>
                <c:ext xmlns:c16="http://schemas.microsoft.com/office/drawing/2014/chart" uri="{C3380CC4-5D6E-409C-BE32-E72D297353CC}">
                  <c16:uniqueId val="{00000009-C92D-431E-B1E3-EF7A7CA5D466}"/>
                </c:ext>
              </c:extLst>
            </c:dLbl>
            <c:numFmt formatCode="0.0%" sourceLinked="0"/>
            <c:spPr>
              <a:noFill/>
              <a:ln>
                <a:noFill/>
              </a:ln>
              <a:effectLst/>
            </c:spPr>
            <c:txPr>
              <a:bodyPr/>
              <a:lstStyle/>
              <a:p>
                <a:pPr>
                  <a:defRPr sz="800" b="1">
                    <a:solidFill>
                      <a:schemeClr val="bg1"/>
                    </a:solidFill>
                    <a:latin typeface="ＭＳ Ｐゴシック" panose="020B0600070205080204" pitchFamily="50" charset="-128"/>
                    <a:ea typeface="ＭＳ Ｐゴシック" panose="020B0600070205080204" pitchFamily="50" charset="-128"/>
                  </a:defRPr>
                </a:pPr>
                <a:endParaRPr lang="ja-JP"/>
              </a:p>
            </c:txPr>
            <c:showLegendKey val="0"/>
            <c:showVal val="0"/>
            <c:showCatName val="1"/>
            <c:showSerName val="0"/>
            <c:showPercent val="1"/>
            <c:showBubbleSize val="0"/>
            <c:separator>
</c:separator>
            <c:showLeaderLines val="1"/>
            <c:extLst>
              <c:ext xmlns:c15="http://schemas.microsoft.com/office/drawing/2012/chart" uri="{CE6537A1-D6FC-4f65-9D91-7224C49458BB}"/>
            </c:extLst>
          </c:dLbls>
          <c:cat>
            <c:strRef>
              <c:f>Sheet1!$A$2:$A$8</c:f>
              <c:strCache>
                <c:ptCount val="6"/>
                <c:pt idx="0">
                  <c:v>墜落、転落</c:v>
                </c:pt>
                <c:pt idx="1">
                  <c:v>交通事故（道路）</c:v>
                </c:pt>
                <c:pt idx="2">
                  <c:v>はさまれ、巻き込まれ</c:v>
                </c:pt>
                <c:pt idx="3">
                  <c:v>崩壊、倒壊</c:v>
                </c:pt>
                <c:pt idx="4">
                  <c:v>激突され</c:v>
                </c:pt>
                <c:pt idx="5">
                  <c:v>その他</c:v>
                </c:pt>
              </c:strCache>
            </c:strRef>
          </c:cat>
          <c:val>
            <c:numRef>
              <c:f>Sheet1!$B$2:$B$8</c:f>
              <c:numCache>
                <c:formatCode>General</c:formatCode>
                <c:ptCount val="7"/>
                <c:pt idx="0">
                  <c:v>16</c:v>
                </c:pt>
                <c:pt idx="1">
                  <c:v>12</c:v>
                </c:pt>
                <c:pt idx="2">
                  <c:v>11</c:v>
                </c:pt>
                <c:pt idx="3">
                  <c:v>6</c:v>
                </c:pt>
                <c:pt idx="4">
                  <c:v>6</c:v>
                </c:pt>
                <c:pt idx="5">
                  <c:v>12</c:v>
                </c:pt>
              </c:numCache>
            </c:numRef>
          </c:val>
          <c:extLst>
            <c:ext xmlns:c16="http://schemas.microsoft.com/office/drawing/2014/chart" uri="{C3380CC4-5D6E-409C-BE32-E72D297353CC}">
              <c16:uniqueId val="{0000000A-C92D-431E-B1E3-EF7A7CA5D466}"/>
            </c:ext>
          </c:extLst>
        </c:ser>
        <c:dLbls>
          <c:showLegendKey val="0"/>
          <c:showVal val="0"/>
          <c:showCatName val="0"/>
          <c:showSerName val="0"/>
          <c:showPercent val="0"/>
          <c:showBubbleSize val="0"/>
          <c:showLeaderLines val="1"/>
        </c:dLbls>
      </c:pie3DChart>
    </c:plotArea>
    <c:plotVisOnly val="1"/>
    <c:dispBlanksAs val="gap"/>
    <c:showDLblsOverMax val="0"/>
  </c:chart>
  <c:spPr>
    <a:ln>
      <a:noFill/>
    </a:ln>
  </c:sp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CA24FD73-F1A1-4F9F-85A9-6604607E3535}" type="datetimeFigureOut">
              <a:rPr kumimoji="1" lang="ja-JP" altLang="en-US" smtClean="0"/>
              <a:t>2019/10/7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32B494E-FACA-458F-BDA5-C7C33C658955}" type="slidenum">
              <a:rPr kumimoji="1" lang="ja-JP" altLang="en-US" smtClean="0"/>
              <a:t>‹#›</a:t>
            </a:fld>
            <a:endParaRPr kumimoji="1" lang="ja-JP" altLang="en-US"/>
          </a:p>
        </p:txBody>
      </p:sp>
    </p:spTree>
    <p:extLst>
      <p:ext uri="{BB962C8B-B14F-4D97-AF65-F5344CB8AC3E}">
        <p14:creationId xmlns:p14="http://schemas.microsoft.com/office/powerpoint/2010/main" val="3985951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A24FD73-F1A1-4F9F-85A9-6604607E3535}" type="datetimeFigureOut">
              <a:rPr kumimoji="1" lang="ja-JP" altLang="en-US" smtClean="0"/>
              <a:t>2019/10/7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32B494E-FACA-458F-BDA5-C7C33C658955}" type="slidenum">
              <a:rPr kumimoji="1" lang="ja-JP" altLang="en-US" smtClean="0"/>
              <a:t>‹#›</a:t>
            </a:fld>
            <a:endParaRPr kumimoji="1" lang="ja-JP" altLang="en-US"/>
          </a:p>
        </p:txBody>
      </p:sp>
    </p:spTree>
    <p:extLst>
      <p:ext uri="{BB962C8B-B14F-4D97-AF65-F5344CB8AC3E}">
        <p14:creationId xmlns:p14="http://schemas.microsoft.com/office/powerpoint/2010/main" val="3834998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A24FD73-F1A1-4F9F-85A9-6604607E3535}" type="datetimeFigureOut">
              <a:rPr kumimoji="1" lang="ja-JP" altLang="en-US" smtClean="0"/>
              <a:t>2019/10/7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32B494E-FACA-458F-BDA5-C7C33C658955}" type="slidenum">
              <a:rPr kumimoji="1" lang="ja-JP" altLang="en-US" smtClean="0"/>
              <a:t>‹#›</a:t>
            </a:fld>
            <a:endParaRPr kumimoji="1" lang="ja-JP" altLang="en-US"/>
          </a:p>
        </p:txBody>
      </p:sp>
    </p:spTree>
    <p:extLst>
      <p:ext uri="{BB962C8B-B14F-4D97-AF65-F5344CB8AC3E}">
        <p14:creationId xmlns:p14="http://schemas.microsoft.com/office/powerpoint/2010/main" val="3394169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A24FD73-F1A1-4F9F-85A9-6604607E3535}" type="datetimeFigureOut">
              <a:rPr kumimoji="1" lang="ja-JP" altLang="en-US" smtClean="0"/>
              <a:t>2019/10/7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32B494E-FACA-458F-BDA5-C7C33C658955}" type="slidenum">
              <a:rPr kumimoji="1" lang="ja-JP" altLang="en-US" smtClean="0"/>
              <a:t>‹#›</a:t>
            </a:fld>
            <a:endParaRPr kumimoji="1" lang="ja-JP" altLang="en-US"/>
          </a:p>
        </p:txBody>
      </p:sp>
    </p:spTree>
    <p:extLst>
      <p:ext uri="{BB962C8B-B14F-4D97-AF65-F5344CB8AC3E}">
        <p14:creationId xmlns:p14="http://schemas.microsoft.com/office/powerpoint/2010/main" val="2376950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CA24FD73-F1A1-4F9F-85A9-6604607E3535}" type="datetimeFigureOut">
              <a:rPr kumimoji="1" lang="ja-JP" altLang="en-US" smtClean="0"/>
              <a:t>2019/10/7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32B494E-FACA-458F-BDA5-C7C33C658955}" type="slidenum">
              <a:rPr kumimoji="1" lang="ja-JP" altLang="en-US" smtClean="0"/>
              <a:t>‹#›</a:t>
            </a:fld>
            <a:endParaRPr kumimoji="1" lang="ja-JP" altLang="en-US"/>
          </a:p>
        </p:txBody>
      </p:sp>
    </p:spTree>
    <p:extLst>
      <p:ext uri="{BB962C8B-B14F-4D97-AF65-F5344CB8AC3E}">
        <p14:creationId xmlns:p14="http://schemas.microsoft.com/office/powerpoint/2010/main" val="1681341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CA24FD73-F1A1-4F9F-85A9-6604607E3535}" type="datetimeFigureOut">
              <a:rPr kumimoji="1" lang="ja-JP" altLang="en-US" smtClean="0"/>
              <a:t>2019/10/7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32B494E-FACA-458F-BDA5-C7C33C658955}" type="slidenum">
              <a:rPr kumimoji="1" lang="ja-JP" altLang="en-US" smtClean="0"/>
              <a:t>‹#›</a:t>
            </a:fld>
            <a:endParaRPr kumimoji="1" lang="ja-JP" altLang="en-US"/>
          </a:p>
        </p:txBody>
      </p:sp>
    </p:spTree>
    <p:extLst>
      <p:ext uri="{BB962C8B-B14F-4D97-AF65-F5344CB8AC3E}">
        <p14:creationId xmlns:p14="http://schemas.microsoft.com/office/powerpoint/2010/main" val="182181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4" name="Content Placeholder 3"/>
          <p:cNvSpPr>
            <a:spLocks noGrp="1"/>
          </p:cNvSpPr>
          <p:nvPr>
            <p:ph sz="half" idx="2"/>
          </p:nvPr>
        </p:nvSpPr>
        <p:spPr>
          <a:xfrm>
            <a:off x="472381" y="3340100"/>
            <a:ext cx="2901255" cy="4912784"/>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471863" y="3340100"/>
            <a:ext cx="2915543" cy="4912784"/>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CA24FD73-F1A1-4F9F-85A9-6604607E3535}" type="datetimeFigureOut">
              <a:rPr kumimoji="1" lang="ja-JP" altLang="en-US" smtClean="0"/>
              <a:t>2019/10/7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32B494E-FACA-458F-BDA5-C7C33C658955}" type="slidenum">
              <a:rPr kumimoji="1" lang="ja-JP" altLang="en-US" smtClean="0"/>
              <a:t>‹#›</a:t>
            </a:fld>
            <a:endParaRPr kumimoji="1" lang="ja-JP" altLang="en-US"/>
          </a:p>
        </p:txBody>
      </p:sp>
    </p:spTree>
    <p:extLst>
      <p:ext uri="{BB962C8B-B14F-4D97-AF65-F5344CB8AC3E}">
        <p14:creationId xmlns:p14="http://schemas.microsoft.com/office/powerpoint/2010/main" val="3574424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CA24FD73-F1A1-4F9F-85A9-6604607E3535}" type="datetimeFigureOut">
              <a:rPr kumimoji="1" lang="ja-JP" altLang="en-US" smtClean="0"/>
              <a:t>2019/10/7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32B494E-FACA-458F-BDA5-C7C33C658955}" type="slidenum">
              <a:rPr kumimoji="1" lang="ja-JP" altLang="en-US" smtClean="0"/>
              <a:t>‹#›</a:t>
            </a:fld>
            <a:endParaRPr kumimoji="1" lang="ja-JP" altLang="en-US"/>
          </a:p>
        </p:txBody>
      </p:sp>
    </p:spTree>
    <p:extLst>
      <p:ext uri="{BB962C8B-B14F-4D97-AF65-F5344CB8AC3E}">
        <p14:creationId xmlns:p14="http://schemas.microsoft.com/office/powerpoint/2010/main" val="2073288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24FD73-F1A1-4F9F-85A9-6604607E3535}" type="datetimeFigureOut">
              <a:rPr kumimoji="1" lang="ja-JP" altLang="en-US" smtClean="0"/>
              <a:t>2019/10/7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32B494E-FACA-458F-BDA5-C7C33C658955}" type="slidenum">
              <a:rPr kumimoji="1" lang="ja-JP" altLang="en-US" smtClean="0"/>
              <a:t>‹#›</a:t>
            </a:fld>
            <a:endParaRPr kumimoji="1" lang="ja-JP" altLang="en-US"/>
          </a:p>
        </p:txBody>
      </p:sp>
    </p:spTree>
    <p:extLst>
      <p:ext uri="{BB962C8B-B14F-4D97-AF65-F5344CB8AC3E}">
        <p14:creationId xmlns:p14="http://schemas.microsoft.com/office/powerpoint/2010/main" val="2155944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CA24FD73-F1A1-4F9F-85A9-6604607E3535}" type="datetimeFigureOut">
              <a:rPr kumimoji="1" lang="ja-JP" altLang="en-US" smtClean="0"/>
              <a:t>2019/10/7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32B494E-FACA-458F-BDA5-C7C33C658955}" type="slidenum">
              <a:rPr kumimoji="1" lang="ja-JP" altLang="en-US" smtClean="0"/>
              <a:t>‹#›</a:t>
            </a:fld>
            <a:endParaRPr kumimoji="1" lang="ja-JP" altLang="en-US"/>
          </a:p>
        </p:txBody>
      </p:sp>
    </p:spTree>
    <p:extLst>
      <p:ext uri="{BB962C8B-B14F-4D97-AF65-F5344CB8AC3E}">
        <p14:creationId xmlns:p14="http://schemas.microsoft.com/office/powerpoint/2010/main" val="3519390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smtClean="0"/>
              <a:t>図を追加</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CA24FD73-F1A1-4F9F-85A9-6604607E3535}" type="datetimeFigureOut">
              <a:rPr kumimoji="1" lang="ja-JP" altLang="en-US" smtClean="0"/>
              <a:t>2019/10/7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32B494E-FACA-458F-BDA5-C7C33C658955}" type="slidenum">
              <a:rPr kumimoji="1" lang="ja-JP" altLang="en-US" smtClean="0"/>
              <a:t>‹#›</a:t>
            </a:fld>
            <a:endParaRPr kumimoji="1" lang="ja-JP" altLang="en-US"/>
          </a:p>
        </p:txBody>
      </p:sp>
    </p:spTree>
    <p:extLst>
      <p:ext uri="{BB962C8B-B14F-4D97-AF65-F5344CB8AC3E}">
        <p14:creationId xmlns:p14="http://schemas.microsoft.com/office/powerpoint/2010/main" val="3842030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gs>
            <a:gs pos="38000">
              <a:schemeClr val="accent1">
                <a:lumMod val="45000"/>
                <a:lumOff val="55000"/>
              </a:schemeClr>
            </a:gs>
            <a:gs pos="71000">
              <a:schemeClr val="accent1">
                <a:lumMod val="45000"/>
                <a:lumOff val="55000"/>
              </a:schemeClr>
            </a:gs>
            <a:gs pos="100000">
              <a:schemeClr val="accent6"/>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CA24FD73-F1A1-4F9F-85A9-6604607E3535}" type="datetimeFigureOut">
              <a:rPr kumimoji="1" lang="ja-JP" altLang="en-US" smtClean="0"/>
              <a:t>2019/10/7</a:t>
            </a:fld>
            <a:endParaRPr kumimoji="1" lang="ja-JP" alt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932B494E-FACA-458F-BDA5-C7C33C658955}" type="slidenum">
              <a:rPr kumimoji="1" lang="ja-JP" altLang="en-US" smtClean="0"/>
              <a:t>‹#›</a:t>
            </a:fld>
            <a:endParaRPr kumimoji="1" lang="ja-JP" altLang="en-US"/>
          </a:p>
        </p:txBody>
      </p:sp>
    </p:spTree>
    <p:extLst>
      <p:ext uri="{BB962C8B-B14F-4D97-AF65-F5344CB8AC3E}">
        <p14:creationId xmlns:p14="http://schemas.microsoft.com/office/powerpoint/2010/main" val="20856519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hdphoto" Target="../media/hdphoto1.wdp"/><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gif"/></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chart" Target="../charts/chart1.xml"/><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png"/></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xml"/><Relationship Id="rId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0" y="8770908"/>
            <a:ext cx="6858000" cy="3730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smtClean="0">
                <a:solidFill>
                  <a:schemeClr val="tx1"/>
                </a:solidFill>
                <a:latin typeface="ＭＳ Ｐゴシック" pitchFamily="50" charset="-128"/>
                <a:ea typeface="ＭＳ Ｐゴシック" pitchFamily="50" charset="-128"/>
              </a:rPr>
              <a:t>    厚生労働省北海道労働局  各労働基準監督署（支署）</a:t>
            </a:r>
            <a:endParaRPr lang="ja-JP" altLang="en-US" sz="2000" b="1" dirty="0" smtClean="0">
              <a:solidFill>
                <a:schemeClr val="tx1"/>
              </a:solidFill>
              <a:latin typeface="ＭＳ Ｐゴシック" pitchFamily="50" charset="-128"/>
              <a:ea typeface="ＭＳ Ｐゴシック" pitchFamily="50" charset="-128"/>
            </a:endParaRPr>
          </a:p>
        </p:txBody>
      </p:sp>
      <p:sp>
        <p:nvSpPr>
          <p:cNvPr id="2" name="タイトル 1"/>
          <p:cNvSpPr>
            <a:spLocks noGrp="1"/>
          </p:cNvSpPr>
          <p:nvPr>
            <p:ph type="ctrTitle"/>
          </p:nvPr>
        </p:nvSpPr>
        <p:spPr>
          <a:xfrm>
            <a:off x="293582" y="345369"/>
            <a:ext cx="6342739" cy="1180928"/>
          </a:xfrm>
          <a:solidFill>
            <a:schemeClr val="lt1">
              <a:alpha val="92000"/>
            </a:schemeClr>
          </a:solidFill>
          <a:ln>
            <a:solidFill>
              <a:schemeClr val="accent1"/>
            </a:solidFill>
          </a:ln>
          <a:effectLst>
            <a:glow rad="1397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a:noAutofit/>
          </a:bodyPr>
          <a:lstStyle/>
          <a:p>
            <a:pPr algn="ctr"/>
            <a:r>
              <a:rPr kumimoji="1" lang="ja-JP" altLang="en-US" sz="3600" b="1" dirty="0" smtClean="0">
                <a:solidFill>
                  <a:srgbClr val="008000"/>
                </a:solidFill>
                <a:latin typeface="メイリオ" panose="020B0604030504040204" pitchFamily="50" charset="-128"/>
                <a:ea typeface="メイリオ" panose="020B0604030504040204" pitchFamily="50" charset="-128"/>
              </a:rPr>
              <a:t>北海道で働く外国人の皆様へ</a:t>
            </a:r>
            <a:br>
              <a:rPr kumimoji="1" lang="ja-JP" altLang="en-US" sz="3600" b="1" dirty="0" smtClean="0">
                <a:solidFill>
                  <a:srgbClr val="008000"/>
                </a:solidFill>
                <a:latin typeface="メイリオ" panose="020B0604030504040204" pitchFamily="50" charset="-128"/>
                <a:ea typeface="メイリオ" panose="020B0604030504040204" pitchFamily="50" charset="-128"/>
              </a:rPr>
            </a:br>
            <a:r>
              <a:rPr lang="ja-JP" altLang="en-US" sz="2400" b="1" dirty="0">
                <a:solidFill>
                  <a:srgbClr val="FF0000"/>
                </a:solidFill>
                <a:latin typeface="メイリオ" panose="020B0604030504040204" pitchFamily="50" charset="-128"/>
                <a:ea typeface="メイリオ" panose="020B0604030504040204" pitchFamily="50" charset="-128"/>
              </a:rPr>
              <a:t>安全</a:t>
            </a:r>
            <a:r>
              <a:rPr lang="ja-JP" altLang="en-US" sz="2400" b="1" dirty="0" smtClean="0">
                <a:solidFill>
                  <a:srgbClr val="FF0000"/>
                </a:solidFill>
                <a:latin typeface="メイリオ" panose="020B0604030504040204" pitchFamily="50" charset="-128"/>
                <a:ea typeface="メイリオ" panose="020B0604030504040204" pitchFamily="50" charset="-128"/>
              </a:rPr>
              <a:t>はすべてに</a:t>
            </a:r>
            <a:r>
              <a:rPr lang="ja-JP" altLang="en-US" sz="2400" b="1" dirty="0">
                <a:solidFill>
                  <a:srgbClr val="FF0000"/>
                </a:solidFill>
                <a:latin typeface="メイリオ" panose="020B0604030504040204" pitchFamily="50" charset="-128"/>
                <a:ea typeface="メイリオ" panose="020B0604030504040204" pitchFamily="50" charset="-128"/>
              </a:rPr>
              <a:t>優先</a:t>
            </a:r>
            <a:r>
              <a:rPr lang="ja-JP" altLang="en-US" sz="2400" b="1" dirty="0" smtClean="0">
                <a:solidFill>
                  <a:srgbClr val="FF0000"/>
                </a:solidFill>
                <a:latin typeface="メイリオ" panose="020B0604030504040204" pitchFamily="50" charset="-128"/>
                <a:ea typeface="メイリオ" panose="020B0604030504040204" pitchFamily="50" charset="-128"/>
              </a:rPr>
              <a:t>します</a:t>
            </a:r>
            <a:r>
              <a:rPr lang="en-US" altLang="ja-JP" sz="2400" b="1" dirty="0" smtClean="0">
                <a:solidFill>
                  <a:srgbClr val="FF0000"/>
                </a:solidFill>
                <a:latin typeface="メイリオ" panose="020B0604030504040204" pitchFamily="50" charset="-128"/>
                <a:ea typeface="メイリオ" panose="020B0604030504040204" pitchFamily="50" charset="-128"/>
              </a:rPr>
              <a:t>!</a:t>
            </a:r>
            <a:endParaRPr kumimoji="1" lang="ja-JP" altLang="en-US" sz="2400" b="1" dirty="0">
              <a:solidFill>
                <a:srgbClr val="FF0000"/>
              </a:solidFill>
              <a:latin typeface="メイリオ" panose="020B0604030504040204" pitchFamily="50" charset="-128"/>
              <a:ea typeface="メイリオ" panose="020B0604030504040204" pitchFamily="50" charset="-128"/>
            </a:endParaRPr>
          </a:p>
        </p:txBody>
      </p:sp>
      <p:pic>
        <p:nvPicPr>
          <p:cNvPr id="6" name="図 5"/>
          <p:cNvPicPr>
            <a:picLocks noChangeAspect="1"/>
          </p:cNvPicPr>
          <p:nvPr/>
        </p:nvPicPr>
        <p:blipFill>
          <a:blip r:embed="rId2" cstate="email">
            <a:extLst>
              <a:ext uri="{BEBA8EAE-BF5A-486C-A8C5-ECC9F3942E4B}">
                <a14:imgProps xmlns:a14="http://schemas.microsoft.com/office/drawing/2010/main">
                  <a14:imgLayer r:embed="rId3">
                    <a14:imgEffect>
                      <a14:sharpenSoften amount="1000"/>
                    </a14:imgEffect>
                    <a14:imgEffect>
                      <a14:brightnessContrast bright="5000"/>
                    </a14:imgEffect>
                  </a14:imgLayer>
                </a14:imgProps>
              </a:ext>
              <a:ext uri="{28A0092B-C50C-407E-A947-70E740481C1C}">
                <a14:useLocalDpi xmlns:a14="http://schemas.microsoft.com/office/drawing/2010/main"/>
              </a:ext>
            </a:extLst>
          </a:blip>
          <a:stretch>
            <a:fillRect/>
          </a:stretch>
        </p:blipFill>
        <p:spPr>
          <a:xfrm>
            <a:off x="0" y="1598305"/>
            <a:ext cx="6636321" cy="5906494"/>
          </a:xfrm>
          <a:prstGeom prst="rect">
            <a:avLst/>
          </a:prstGeom>
          <a:noFill/>
        </p:spPr>
      </p:pic>
      <p:pic>
        <p:nvPicPr>
          <p:cNvPr id="7" name="図 6" descr="a.gif"/>
          <p:cNvPicPr>
            <a:picLocks noChangeAspect="1"/>
          </p:cNvPicPr>
          <p:nvPr/>
        </p:nvPicPr>
        <p:blipFill>
          <a:blip r:embed="rId4"/>
          <a:stretch>
            <a:fillRect/>
          </a:stretch>
        </p:blipFill>
        <p:spPr>
          <a:xfrm>
            <a:off x="357166" y="8786810"/>
            <a:ext cx="357190" cy="355862"/>
          </a:xfrm>
          <a:prstGeom prst="rect">
            <a:avLst/>
          </a:prstGeom>
          <a:effectLst/>
        </p:spPr>
      </p:pic>
      <p:pic>
        <p:nvPicPr>
          <p:cNvPr id="10" name="図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5761" y="7269570"/>
            <a:ext cx="1809762" cy="1357322"/>
          </a:xfrm>
          <a:prstGeom prst="rect">
            <a:avLst/>
          </a:prstGeom>
        </p:spPr>
      </p:pic>
      <p:pic>
        <p:nvPicPr>
          <p:cNvPr id="11" name="図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3582" y="2150525"/>
            <a:ext cx="1587985" cy="1357322"/>
          </a:xfrm>
          <a:prstGeom prst="rect">
            <a:avLst/>
          </a:prstGeom>
        </p:spPr>
      </p:pic>
      <p:pic>
        <p:nvPicPr>
          <p:cNvPr id="12" name="図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18590" y="6934861"/>
            <a:ext cx="1809762" cy="1357322"/>
          </a:xfrm>
          <a:prstGeom prst="rect">
            <a:avLst/>
          </a:prstGeom>
        </p:spPr>
      </p:pic>
      <p:sp>
        <p:nvSpPr>
          <p:cNvPr id="4" name="角丸四角形 3"/>
          <p:cNvSpPr/>
          <p:nvPr/>
        </p:nvSpPr>
        <p:spPr>
          <a:xfrm>
            <a:off x="357166" y="4118902"/>
            <a:ext cx="6235260" cy="1800200"/>
          </a:xfrm>
          <a:prstGeom prst="roundRect">
            <a:avLst>
              <a:gd name="adj" fmla="val 10572"/>
            </a:avLst>
          </a:prstGeom>
          <a:solidFill>
            <a:schemeClr val="accent6">
              <a:lumMod val="40000"/>
              <a:lumOff val="60000"/>
              <a:alpha val="59000"/>
            </a:schemeClr>
          </a:solidFill>
          <a:ln w="114300" cmpd="thickThin">
            <a:solidFill>
              <a:schemeClr val="accent5">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smtClean="0">
                <a:solidFill>
                  <a:srgbClr val="FF0000"/>
                </a:solidFill>
                <a:latin typeface="メイリオ" panose="020B0604030504040204" pitchFamily="50" charset="-128"/>
                <a:ea typeface="メイリオ" panose="020B0604030504040204" pitchFamily="50" charset="-128"/>
              </a:rPr>
              <a:t>日本で</a:t>
            </a:r>
            <a:r>
              <a:rPr kumimoji="1" lang="ja-JP" altLang="en-US" sz="2000" b="1" dirty="0">
                <a:solidFill>
                  <a:srgbClr val="FF0000"/>
                </a:solidFill>
                <a:latin typeface="メイリオ" panose="020B0604030504040204" pitchFamily="50" charset="-128"/>
                <a:ea typeface="メイリオ" panose="020B0604030504040204" pitchFamily="50" charset="-128"/>
              </a:rPr>
              <a:t>働く場合には、法律でいろいろな約束が定められています。</a:t>
            </a:r>
          </a:p>
          <a:p>
            <a:r>
              <a:rPr kumimoji="1" lang="ja-JP" altLang="en-US" sz="2000" b="1" dirty="0" smtClean="0">
                <a:solidFill>
                  <a:srgbClr val="FF0000"/>
                </a:solidFill>
                <a:latin typeface="メイリオ" panose="020B0604030504040204" pitchFamily="50" charset="-128"/>
                <a:ea typeface="メイリオ" panose="020B0604030504040204" pitchFamily="50" charset="-128"/>
              </a:rPr>
              <a:t>法律</a:t>
            </a:r>
            <a:r>
              <a:rPr kumimoji="1" lang="ja-JP" altLang="en-US" sz="2000" b="1" dirty="0">
                <a:solidFill>
                  <a:srgbClr val="FF0000"/>
                </a:solidFill>
                <a:latin typeface="メイリオ" panose="020B0604030504040204" pitchFamily="50" charset="-128"/>
                <a:ea typeface="メイリオ" panose="020B0604030504040204" pitchFamily="50" charset="-128"/>
              </a:rPr>
              <a:t>を守らないと処罰の対象となります。</a:t>
            </a:r>
          </a:p>
          <a:p>
            <a:r>
              <a:rPr kumimoji="1" lang="ja-JP" altLang="en-US" sz="2000" b="1" dirty="0" smtClean="0">
                <a:solidFill>
                  <a:srgbClr val="FF0000"/>
                </a:solidFill>
                <a:latin typeface="メイリオ" panose="020B0604030504040204" pitchFamily="50" charset="-128"/>
                <a:ea typeface="メイリオ" panose="020B0604030504040204" pitchFamily="50" charset="-128"/>
              </a:rPr>
              <a:t>約束</a:t>
            </a:r>
            <a:r>
              <a:rPr kumimoji="1" lang="ja-JP" altLang="en-US" sz="2000" b="1" dirty="0">
                <a:solidFill>
                  <a:srgbClr val="FF0000"/>
                </a:solidFill>
                <a:latin typeface="メイリオ" panose="020B0604030504040204" pitchFamily="50" charset="-128"/>
                <a:ea typeface="メイリオ" panose="020B0604030504040204" pitchFamily="50" charset="-128"/>
              </a:rPr>
              <a:t>を守って、安心安全な職業生活を送りましょう</a:t>
            </a:r>
            <a:endParaRPr kumimoji="1" lang="ja-JP" altLang="en-US" sz="2000" b="1" dirty="0">
              <a:ln w="0"/>
              <a:solidFill>
                <a:srgbClr val="FF0000"/>
              </a:solidFill>
              <a:effectLst>
                <a:outerShdw blurRad="38100" dist="25400" dir="5400000" algn="ctr" rotWithShape="0">
                  <a:srgbClr val="6E747A">
                    <a:alpha val="43000"/>
                  </a:srgbClr>
                </a:outerShdw>
              </a:effectLst>
              <a:latin typeface="メイリオ" panose="020B0604030504040204" pitchFamily="50" charset="-128"/>
              <a:ea typeface="メイリオ" panose="020B0604030504040204" pitchFamily="50" charset="-128"/>
            </a:endParaRPr>
          </a:p>
        </p:txBody>
      </p:sp>
      <p:pic>
        <p:nvPicPr>
          <p:cNvPr id="14" name="図 13" descr="1412707.png"/>
          <p:cNvPicPr>
            <a:picLocks noChangeAspect="1"/>
          </p:cNvPicPr>
          <p:nvPr/>
        </p:nvPicPr>
        <p:blipFill>
          <a:blip r:embed="rId8" cstate="print"/>
          <a:stretch>
            <a:fillRect/>
          </a:stretch>
        </p:blipFill>
        <p:spPr>
          <a:xfrm>
            <a:off x="4118590" y="1809786"/>
            <a:ext cx="2179602" cy="1462897"/>
          </a:xfrm>
          <a:prstGeom prst="rect">
            <a:avLst/>
          </a:prstGeom>
        </p:spPr>
      </p:pic>
      <p:sp>
        <p:nvSpPr>
          <p:cNvPr id="13" name="テキスト ボックス 12"/>
          <p:cNvSpPr txBox="1"/>
          <p:nvPr/>
        </p:nvSpPr>
        <p:spPr>
          <a:xfrm>
            <a:off x="5928351" y="17768"/>
            <a:ext cx="929649" cy="307777"/>
          </a:xfrm>
          <a:prstGeom prst="rect">
            <a:avLst/>
          </a:prstGeom>
          <a:noFill/>
        </p:spPr>
        <p:txBody>
          <a:bodyPr wrap="square" rtlCol="0">
            <a:spAutoFit/>
          </a:bodyPr>
          <a:lstStyle/>
          <a:p>
            <a:r>
              <a:rPr kumimoji="1" lang="ja-JP" altLang="en-US" sz="1400" b="1" dirty="0">
                <a:latin typeface="メイリオ" panose="020B0604030504040204" pitchFamily="50" charset="-128"/>
                <a:ea typeface="メイリオ" panose="020B0604030504040204" pitchFamily="50" charset="-128"/>
              </a:rPr>
              <a:t>日本</a:t>
            </a:r>
            <a:r>
              <a:rPr kumimoji="1" lang="ja-JP" altLang="en-US" sz="1400" b="1" dirty="0" smtClean="0">
                <a:latin typeface="メイリオ" panose="020B0604030504040204" pitchFamily="50" charset="-128"/>
                <a:ea typeface="メイリオ" panose="020B0604030504040204" pitchFamily="50" charset="-128"/>
              </a:rPr>
              <a:t>語版</a:t>
            </a:r>
            <a:endParaRPr kumimoji="1" lang="ja-JP" altLang="en-US" sz="14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9746990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89697" y="264718"/>
            <a:ext cx="5829300" cy="449546"/>
          </a:xfrm>
          <a:noFill/>
        </p:spPr>
        <p:txBody>
          <a:bodyPr>
            <a:noAutofit/>
          </a:bodyPr>
          <a:lstStyle/>
          <a:p>
            <a:r>
              <a:rPr kumimoji="1" lang="ja-JP" altLang="en-US" sz="1400" b="1" dirty="0" smtClean="0">
                <a:solidFill>
                  <a:schemeClr val="accent4"/>
                </a:solidFill>
                <a:latin typeface="メイリオ" panose="020B0604030504040204" pitchFamily="50" charset="-128"/>
                <a:ea typeface="メイリオ" panose="020B0604030504040204" pitchFamily="50" charset="-128"/>
              </a:rPr>
              <a:t>労働災害を防止する</a:t>
            </a:r>
            <a:r>
              <a:rPr lang="ja-JP" altLang="en-US" sz="1400" b="1" dirty="0">
                <a:solidFill>
                  <a:schemeClr val="accent4"/>
                </a:solidFill>
                <a:latin typeface="メイリオ" panose="020B0604030504040204" pitchFamily="50" charset="-128"/>
                <a:ea typeface="メイリオ" panose="020B0604030504040204" pitchFamily="50" charset="-128"/>
              </a:rPr>
              <a:t>ポイント</a:t>
            </a:r>
            <a:r>
              <a:rPr lang="ja-JP" altLang="en-US" sz="2400" b="1" dirty="0">
                <a:solidFill>
                  <a:schemeClr val="accent4"/>
                </a:solidFill>
                <a:latin typeface="メイリオ" panose="020B0604030504040204" pitchFamily="50" charset="-128"/>
                <a:ea typeface="メイリオ" panose="020B0604030504040204" pitchFamily="50" charset="-128"/>
              </a:rPr>
              <a:t/>
            </a:r>
            <a:br>
              <a:rPr lang="ja-JP" altLang="en-US" sz="2400" b="1" dirty="0">
                <a:solidFill>
                  <a:schemeClr val="accent4"/>
                </a:solidFill>
                <a:latin typeface="メイリオ" panose="020B0604030504040204" pitchFamily="50" charset="-128"/>
                <a:ea typeface="メイリオ" panose="020B0604030504040204" pitchFamily="50" charset="-128"/>
              </a:rPr>
            </a:br>
            <a:r>
              <a:rPr lang="ja-JP" altLang="en-US" sz="2400" b="1" dirty="0">
                <a:solidFill>
                  <a:schemeClr val="accent4"/>
                </a:solidFill>
                <a:latin typeface="メイリオ" panose="020B0604030504040204" pitchFamily="50" charset="-128"/>
                <a:ea typeface="メイリオ" panose="020B0604030504040204" pitchFamily="50" charset="-128"/>
              </a:rPr>
              <a:t>労働災害を防止するポイント</a:t>
            </a:r>
            <a:endParaRPr kumimoji="1" lang="ja-JP" altLang="en-US" sz="2400" b="1" dirty="0">
              <a:solidFill>
                <a:schemeClr val="accent4"/>
              </a:solidFill>
              <a:latin typeface="メイリオ" panose="020B0604030504040204" pitchFamily="50" charset="-128"/>
              <a:ea typeface="メイリオ" panose="020B0604030504040204" pitchFamily="50" charset="-128"/>
            </a:endParaRPr>
          </a:p>
        </p:txBody>
      </p:sp>
      <p:sp>
        <p:nvSpPr>
          <p:cNvPr id="13" name="角丸四角形 12"/>
          <p:cNvSpPr/>
          <p:nvPr/>
        </p:nvSpPr>
        <p:spPr>
          <a:xfrm>
            <a:off x="172908" y="649848"/>
            <a:ext cx="6555552" cy="4115995"/>
          </a:xfrm>
          <a:prstGeom prst="roundRect">
            <a:avLst>
              <a:gd name="adj" fmla="val 490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358775" indent="90488"/>
            <a:r>
              <a:rPr kumimoji="1" lang="ja-JP" altLang="en-US" sz="1200" dirty="0" smtClean="0">
                <a:solidFill>
                  <a:srgbClr val="0033CC"/>
                </a:solidFill>
                <a:latin typeface="メイリオ" panose="020B0604030504040204" pitchFamily="50" charset="-128"/>
                <a:ea typeface="メイリオ" panose="020B0604030504040204" pitchFamily="50" charset="-128"/>
              </a:rPr>
              <a:t>職場</a:t>
            </a:r>
            <a:r>
              <a:rPr kumimoji="1" lang="ja-JP" altLang="en-US" sz="1200" dirty="0">
                <a:solidFill>
                  <a:srgbClr val="0033CC"/>
                </a:solidFill>
                <a:latin typeface="メイリオ" panose="020B0604030504040204" pitchFamily="50" charset="-128"/>
                <a:ea typeface="メイリオ" panose="020B0604030504040204" pitchFamily="50" charset="-128"/>
              </a:rPr>
              <a:t>にはさまざまな危険が</a:t>
            </a:r>
            <a:r>
              <a:rPr kumimoji="1" lang="ja-JP" altLang="en-US" sz="1200" dirty="0" smtClean="0">
                <a:solidFill>
                  <a:srgbClr val="0033CC"/>
                </a:solidFill>
                <a:latin typeface="メイリオ" panose="020B0604030504040204" pitchFamily="50" charset="-128"/>
                <a:ea typeface="メイリオ" panose="020B0604030504040204" pitchFamily="50" charset="-128"/>
              </a:rPr>
              <a:t>ある！</a:t>
            </a:r>
          </a:p>
          <a:p>
            <a:pPr marL="358775" indent="90488"/>
            <a:r>
              <a:rPr kumimoji="1" lang="ja-JP" altLang="en-US" b="1" dirty="0">
                <a:solidFill>
                  <a:srgbClr val="0033CC"/>
                </a:solidFill>
                <a:latin typeface="メイリオ" panose="020B0604030504040204" pitchFamily="50" charset="-128"/>
                <a:ea typeface="メイリオ" panose="020B0604030504040204" pitchFamily="50" charset="-128"/>
              </a:rPr>
              <a:t>職場にはさまざまな危険がある</a:t>
            </a:r>
            <a:r>
              <a:rPr kumimoji="1" lang="ja-JP" altLang="en-US" b="1" dirty="0" smtClean="0">
                <a:solidFill>
                  <a:srgbClr val="0033CC"/>
                </a:solidFill>
                <a:latin typeface="メイリオ" panose="020B0604030504040204" pitchFamily="50" charset="-128"/>
                <a:ea typeface="メイリオ" panose="020B0604030504040204" pitchFamily="50" charset="-128"/>
              </a:rPr>
              <a:t>！</a:t>
            </a:r>
            <a:endParaRPr kumimoji="1" lang="ja-JP" altLang="en-US" b="1" dirty="0">
              <a:solidFill>
                <a:srgbClr val="0033CC"/>
              </a:solidFill>
              <a:latin typeface="メイリオ" panose="020B0604030504040204" pitchFamily="50" charset="-128"/>
              <a:ea typeface="メイリオ" panose="020B0604030504040204" pitchFamily="50" charset="-128"/>
            </a:endParaRPr>
          </a:p>
        </p:txBody>
      </p:sp>
      <p:sp>
        <p:nvSpPr>
          <p:cNvPr id="20" name="テキスト ボックス 19"/>
          <p:cNvSpPr txBox="1"/>
          <p:nvPr/>
        </p:nvSpPr>
        <p:spPr>
          <a:xfrm>
            <a:off x="267392" y="1185708"/>
            <a:ext cx="6336702" cy="523220"/>
          </a:xfrm>
          <a:prstGeom prst="rect">
            <a:avLst/>
          </a:prstGeom>
          <a:noFill/>
        </p:spPr>
        <p:txBody>
          <a:bodyPr wrap="square" rtlCol="0">
            <a:spAutoFit/>
          </a:bodyPr>
          <a:lstStyle/>
          <a:p>
            <a:r>
              <a:rPr kumimoji="1" lang="ja-JP" altLang="en-US" sz="1400" dirty="0" smtClean="0">
                <a:solidFill>
                  <a:srgbClr val="FF0000"/>
                </a:solidFill>
                <a:latin typeface="メイリオ" panose="020B0604030504040204" pitchFamily="50" charset="-128"/>
                <a:ea typeface="メイリオ" panose="020B0604030504040204" pitchFamily="50" charset="-128"/>
              </a:rPr>
              <a:t> </a:t>
            </a:r>
            <a:r>
              <a:rPr kumimoji="1" lang="ja-JP" altLang="en-US" sz="1400" b="1" dirty="0" smtClean="0">
                <a:solidFill>
                  <a:srgbClr val="FF0000"/>
                </a:solidFill>
                <a:latin typeface="メイリオ" panose="020B0604030504040204" pitchFamily="50" charset="-128"/>
                <a:ea typeface="メイリオ" panose="020B0604030504040204" pitchFamily="50" charset="-128"/>
              </a:rPr>
              <a:t>北海道でどのような災害がどの程度発生しているかを理解し、危険への意識を高めましょう。</a:t>
            </a:r>
            <a:endParaRPr kumimoji="1" lang="ja-JP" altLang="en-US" sz="1400" b="1" dirty="0">
              <a:solidFill>
                <a:srgbClr val="FF0000"/>
              </a:solidFill>
              <a:latin typeface="メイリオ" panose="020B0604030504040204" pitchFamily="50" charset="-128"/>
              <a:ea typeface="メイリオ" panose="020B0604030504040204" pitchFamily="50" charset="-128"/>
            </a:endParaRPr>
          </a:p>
        </p:txBody>
      </p:sp>
      <p:sp>
        <p:nvSpPr>
          <p:cNvPr id="28" name="テキスト ボックス 27"/>
          <p:cNvSpPr txBox="1"/>
          <p:nvPr/>
        </p:nvSpPr>
        <p:spPr>
          <a:xfrm>
            <a:off x="550860" y="8070775"/>
            <a:ext cx="5829300" cy="307777"/>
          </a:xfrm>
          <a:prstGeom prst="rect">
            <a:avLst/>
          </a:prstGeom>
          <a:noFill/>
        </p:spPr>
        <p:txBody>
          <a:bodyPr wrap="square" rtlCol="0">
            <a:spAutoFit/>
          </a:bodyPr>
          <a:lstStyle/>
          <a:p>
            <a:r>
              <a:rPr kumimoji="1" lang="ja-JP" altLang="en-US" sz="1400" dirty="0" smtClean="0"/>
              <a:t>職場には沢山の危険が潜んでいます。</a:t>
            </a:r>
            <a:endParaRPr kumimoji="1" lang="ja-JP" altLang="en-US" sz="1400" dirty="0"/>
          </a:p>
        </p:txBody>
      </p:sp>
      <p:sp>
        <p:nvSpPr>
          <p:cNvPr id="3" name="テキスト ボックス 2"/>
          <p:cNvSpPr txBox="1"/>
          <p:nvPr/>
        </p:nvSpPr>
        <p:spPr>
          <a:xfrm>
            <a:off x="50562" y="775224"/>
            <a:ext cx="898959" cy="369332"/>
          </a:xfrm>
          <a:prstGeom prst="rect">
            <a:avLst/>
          </a:prstGeom>
          <a:noFill/>
        </p:spPr>
        <p:txBody>
          <a:bodyPr wrap="square" rtlCol="0">
            <a:spAutoFit/>
          </a:bodyPr>
          <a:lstStyle/>
          <a:p>
            <a:r>
              <a:rPr kumimoji="1" lang="en-US" altLang="ja-JP" dirty="0" smtClean="0">
                <a:solidFill>
                  <a:srgbClr val="0033CC"/>
                </a:solidFill>
                <a:latin typeface="メイリオ" panose="020B0604030504040204" pitchFamily="50" charset="-128"/>
                <a:ea typeface="メイリオ" panose="020B0604030504040204" pitchFamily="50" charset="-128"/>
              </a:rPr>
              <a:t>【</a:t>
            </a:r>
            <a:r>
              <a:rPr kumimoji="1" lang="ja-JP" altLang="en-US" dirty="0" smtClean="0">
                <a:solidFill>
                  <a:srgbClr val="0033CC"/>
                </a:solidFill>
                <a:latin typeface="メイリオ" panose="020B0604030504040204" pitchFamily="50" charset="-128"/>
                <a:ea typeface="メイリオ" panose="020B0604030504040204" pitchFamily="50" charset="-128"/>
              </a:rPr>
              <a:t>１</a:t>
            </a:r>
            <a:r>
              <a:rPr kumimoji="1" lang="en-US" altLang="ja-JP" dirty="0" smtClean="0">
                <a:solidFill>
                  <a:srgbClr val="0033CC"/>
                </a:solidFill>
                <a:latin typeface="メイリオ" panose="020B0604030504040204" pitchFamily="50" charset="-128"/>
                <a:ea typeface="メイリオ" panose="020B0604030504040204" pitchFamily="50" charset="-128"/>
              </a:rPr>
              <a:t>】</a:t>
            </a:r>
            <a:endParaRPr kumimoji="1" lang="ja-JP" altLang="en-US" dirty="0">
              <a:solidFill>
                <a:srgbClr val="0033CC"/>
              </a:solidFill>
            </a:endParaRPr>
          </a:p>
        </p:txBody>
      </p:sp>
      <p:sp>
        <p:nvSpPr>
          <p:cNvPr id="29" name="角丸四角形 28"/>
          <p:cNvSpPr/>
          <p:nvPr/>
        </p:nvSpPr>
        <p:spPr>
          <a:xfrm>
            <a:off x="172908" y="4891219"/>
            <a:ext cx="6555552" cy="4085941"/>
          </a:xfrm>
          <a:prstGeom prst="roundRect">
            <a:avLst>
              <a:gd name="adj" fmla="val 395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358775" indent="90488"/>
            <a:r>
              <a:rPr kumimoji="1" lang="ja-JP" altLang="en-US" sz="1200" dirty="0">
                <a:solidFill>
                  <a:srgbClr val="0033CC"/>
                </a:solidFill>
                <a:latin typeface="メイリオ" panose="020B0604030504040204" pitchFamily="50" charset="-128"/>
                <a:ea typeface="メイリオ" panose="020B0604030504040204" pitchFamily="50" charset="-128"/>
              </a:rPr>
              <a:t>「かもしれない」で危険を意識する</a:t>
            </a:r>
            <a:r>
              <a:rPr kumimoji="1" lang="en-US" altLang="ja-JP" sz="1200" dirty="0">
                <a:solidFill>
                  <a:srgbClr val="0033CC"/>
                </a:solidFill>
                <a:latin typeface="メイリオ" panose="020B0604030504040204" pitchFamily="50" charset="-128"/>
                <a:ea typeface="メイリオ" panose="020B0604030504040204" pitchFamily="50" charset="-128"/>
              </a:rPr>
              <a:t>!</a:t>
            </a:r>
          </a:p>
          <a:p>
            <a:pPr marL="358775" indent="90488"/>
            <a:r>
              <a:rPr kumimoji="1" lang="ja-JP" altLang="en-US" b="1" dirty="0" smtClean="0">
                <a:solidFill>
                  <a:srgbClr val="0033CC"/>
                </a:solidFill>
                <a:latin typeface="メイリオ" panose="020B0604030504040204" pitchFamily="50" charset="-128"/>
                <a:ea typeface="メイリオ" panose="020B0604030504040204" pitchFamily="50" charset="-128"/>
              </a:rPr>
              <a:t>「かもしれない」で危険を意識する</a:t>
            </a:r>
            <a:r>
              <a:rPr kumimoji="1" lang="en-US" altLang="ja-JP" b="1" dirty="0" smtClean="0">
                <a:solidFill>
                  <a:srgbClr val="0033CC"/>
                </a:solidFill>
                <a:latin typeface="メイリオ" panose="020B0604030504040204" pitchFamily="50" charset="-128"/>
                <a:ea typeface="メイリオ" panose="020B0604030504040204" pitchFamily="50" charset="-128"/>
              </a:rPr>
              <a:t>!</a:t>
            </a:r>
            <a:endParaRPr kumimoji="1" lang="en-US" altLang="ja-JP" b="1" dirty="0">
              <a:solidFill>
                <a:srgbClr val="0033CC"/>
              </a:solidFill>
              <a:latin typeface="メイリオ" panose="020B0604030504040204" pitchFamily="50" charset="-128"/>
              <a:ea typeface="メイリオ" panose="020B0604030504040204" pitchFamily="50" charset="-128"/>
            </a:endParaRPr>
          </a:p>
        </p:txBody>
      </p:sp>
      <p:sp>
        <p:nvSpPr>
          <p:cNvPr id="30" name="テキスト ボックス 29"/>
          <p:cNvSpPr txBox="1"/>
          <p:nvPr/>
        </p:nvSpPr>
        <p:spPr>
          <a:xfrm>
            <a:off x="50562" y="5048237"/>
            <a:ext cx="898959" cy="462077"/>
          </a:xfrm>
          <a:prstGeom prst="rect">
            <a:avLst/>
          </a:prstGeom>
          <a:noFill/>
        </p:spPr>
        <p:txBody>
          <a:bodyPr wrap="square" rtlCol="0">
            <a:spAutoFit/>
          </a:bodyPr>
          <a:lstStyle/>
          <a:p>
            <a:r>
              <a:rPr kumimoji="1" lang="en-US" altLang="ja-JP" dirty="0" smtClean="0">
                <a:solidFill>
                  <a:srgbClr val="0033CC"/>
                </a:solidFill>
                <a:latin typeface="メイリオ" panose="020B0604030504040204" pitchFamily="50" charset="-128"/>
                <a:ea typeface="メイリオ" panose="020B0604030504040204" pitchFamily="50" charset="-128"/>
              </a:rPr>
              <a:t>【</a:t>
            </a:r>
            <a:r>
              <a:rPr kumimoji="1" lang="ja-JP" altLang="en-US" dirty="0" smtClean="0">
                <a:solidFill>
                  <a:srgbClr val="0033CC"/>
                </a:solidFill>
                <a:latin typeface="メイリオ" panose="020B0604030504040204" pitchFamily="50" charset="-128"/>
                <a:ea typeface="メイリオ" panose="020B0604030504040204" pitchFamily="50" charset="-128"/>
              </a:rPr>
              <a:t>２</a:t>
            </a:r>
            <a:r>
              <a:rPr kumimoji="1" lang="en-US" altLang="ja-JP" dirty="0" smtClean="0">
                <a:solidFill>
                  <a:srgbClr val="0033CC"/>
                </a:solidFill>
                <a:latin typeface="メイリオ" panose="020B0604030504040204" pitchFamily="50" charset="-128"/>
                <a:ea typeface="メイリオ" panose="020B0604030504040204" pitchFamily="50" charset="-128"/>
              </a:rPr>
              <a:t>】</a:t>
            </a:r>
            <a:endParaRPr kumimoji="1" lang="ja-JP" altLang="en-US" dirty="0">
              <a:solidFill>
                <a:srgbClr val="0033CC"/>
              </a:solidFill>
            </a:endParaRPr>
          </a:p>
        </p:txBody>
      </p:sp>
      <p:sp>
        <p:nvSpPr>
          <p:cNvPr id="23" name="テキスト ボックス 22"/>
          <p:cNvSpPr txBox="1"/>
          <p:nvPr/>
        </p:nvSpPr>
        <p:spPr>
          <a:xfrm>
            <a:off x="5354243" y="6339658"/>
            <a:ext cx="1249851" cy="385065"/>
          </a:xfrm>
          <a:prstGeom prst="rect">
            <a:avLst/>
          </a:prstGeom>
          <a:noFill/>
        </p:spPr>
        <p:txBody>
          <a:bodyPr wrap="square" rtlCol="0">
            <a:spAutoFit/>
          </a:bodyPr>
          <a:lstStyle/>
          <a:p>
            <a:r>
              <a:rPr kumimoji="1" lang="ja-JP" altLang="en-US" sz="1400" b="1" dirty="0" smtClean="0">
                <a:solidFill>
                  <a:srgbClr val="FF0000"/>
                </a:solidFill>
                <a:latin typeface="メイリオ" panose="020B0604030504040204" pitchFamily="50" charset="-128"/>
                <a:ea typeface="メイリオ" panose="020B0604030504040204" pitchFamily="50" charset="-128"/>
              </a:rPr>
              <a:t>かもしれない</a:t>
            </a:r>
            <a:endParaRPr kumimoji="1" lang="ja-JP" altLang="en-US" sz="1400" b="1" dirty="0">
              <a:solidFill>
                <a:srgbClr val="FF0000"/>
              </a:solidFill>
              <a:latin typeface="メイリオ" panose="020B0604030504040204" pitchFamily="50" charset="-128"/>
              <a:ea typeface="メイリオ" panose="020B0604030504040204" pitchFamily="50" charset="-128"/>
            </a:endParaRPr>
          </a:p>
        </p:txBody>
      </p:sp>
      <p:sp>
        <p:nvSpPr>
          <p:cNvPr id="21" name="テキスト ボックス 20"/>
          <p:cNvSpPr txBox="1"/>
          <p:nvPr/>
        </p:nvSpPr>
        <p:spPr>
          <a:xfrm>
            <a:off x="172908" y="5563184"/>
            <a:ext cx="6776531" cy="3293209"/>
          </a:xfrm>
          <a:prstGeom prst="rect">
            <a:avLst/>
          </a:prstGeom>
          <a:noFill/>
        </p:spPr>
        <p:txBody>
          <a:bodyPr wrap="square" rtlCol="0">
            <a:spAutoFit/>
          </a:bodyPr>
          <a:lstStyle/>
          <a:p>
            <a:r>
              <a:rPr kumimoji="1" lang="ja-JP" altLang="en-US" sz="1600" b="1" dirty="0" smtClean="0">
                <a:solidFill>
                  <a:srgbClr val="FF0000"/>
                </a:solidFill>
                <a:latin typeface="メイリオ" panose="020B0604030504040204" pitchFamily="50" charset="-128"/>
                <a:ea typeface="メイリオ" panose="020B0604030504040204" pitchFamily="50" charset="-128"/>
              </a:rPr>
              <a:t>人は・・・・</a:t>
            </a:r>
          </a:p>
          <a:p>
            <a:r>
              <a:rPr kumimoji="1" lang="ja-JP" altLang="en-US" sz="1600" dirty="0" smtClean="0">
                <a:latin typeface="メイリオ" panose="020B0604030504040204" pitchFamily="50" charset="-128"/>
                <a:ea typeface="メイリオ" panose="020B0604030504040204" pitchFamily="50" charset="-128"/>
              </a:rPr>
              <a:t>はさまれる　当たる　転ぶ</a:t>
            </a:r>
            <a:r>
              <a:rPr kumimoji="1" lang="ja-JP" altLang="en-US" sz="1600" dirty="0">
                <a:latin typeface="メイリオ" panose="020B0604030504040204" pitchFamily="50" charset="-128"/>
                <a:ea typeface="メイリオ" panose="020B0604030504040204" pitchFamily="50" charset="-128"/>
              </a:rPr>
              <a:t>　</a:t>
            </a:r>
            <a:r>
              <a:rPr kumimoji="1" lang="ja-JP" altLang="en-US" sz="1600" dirty="0" smtClean="0">
                <a:latin typeface="メイリオ" panose="020B0604030504040204" pitchFamily="50" charset="-128"/>
                <a:ea typeface="メイリオ" panose="020B0604030504040204" pitchFamily="50" charset="-128"/>
              </a:rPr>
              <a:t>酸欠</a:t>
            </a:r>
            <a:r>
              <a:rPr kumimoji="1" lang="ja-JP" altLang="en-US" sz="1600" dirty="0">
                <a:latin typeface="メイリオ" panose="020B0604030504040204" pitchFamily="50" charset="-128"/>
                <a:ea typeface="メイリオ" panose="020B0604030504040204" pitchFamily="50" charset="-128"/>
              </a:rPr>
              <a:t>に</a:t>
            </a:r>
            <a:r>
              <a:rPr kumimoji="1" lang="ja-JP" altLang="en-US" sz="1600" dirty="0" smtClean="0">
                <a:latin typeface="メイリオ" panose="020B0604030504040204" pitchFamily="50" charset="-128"/>
                <a:ea typeface="メイリオ" panose="020B0604030504040204" pitchFamily="50" charset="-128"/>
              </a:rPr>
              <a:t>なる　やけどする　感電する</a:t>
            </a:r>
          </a:p>
          <a:p>
            <a:r>
              <a:rPr kumimoji="1" lang="ja-JP" altLang="en-US" sz="1600" dirty="0" smtClean="0">
                <a:latin typeface="メイリオ" panose="020B0604030504040204" pitchFamily="50" charset="-128"/>
                <a:ea typeface="メイリオ" panose="020B0604030504040204" pitchFamily="50" charset="-128"/>
              </a:rPr>
              <a:t>腰を痛める</a:t>
            </a:r>
            <a:r>
              <a:rPr kumimoji="1" lang="ja-JP" altLang="en-US" sz="1600" dirty="0">
                <a:latin typeface="メイリオ" panose="020B0604030504040204" pitchFamily="50" charset="-128"/>
                <a:ea typeface="メイリオ" panose="020B0604030504040204" pitchFamily="50" charset="-128"/>
              </a:rPr>
              <a:t>　</a:t>
            </a:r>
            <a:r>
              <a:rPr kumimoji="1" lang="ja-JP" altLang="en-US" sz="1600" dirty="0" smtClean="0">
                <a:latin typeface="メイリオ" panose="020B0604030504040204" pitchFamily="50" charset="-128"/>
                <a:ea typeface="メイリオ" panose="020B0604030504040204" pitchFamily="50" charset="-128"/>
              </a:rPr>
              <a:t>巻き込まれる　ガス中毒になる</a:t>
            </a:r>
            <a:r>
              <a:rPr kumimoji="1" lang="ja-JP" altLang="en-US" sz="1600" dirty="0">
                <a:latin typeface="メイリオ" panose="020B0604030504040204" pitchFamily="50" charset="-128"/>
                <a:ea typeface="メイリオ" panose="020B0604030504040204" pitchFamily="50" charset="-128"/>
              </a:rPr>
              <a:t>　</a:t>
            </a:r>
            <a:r>
              <a:rPr kumimoji="1" lang="ja-JP" altLang="en-US" sz="1600" dirty="0" smtClean="0">
                <a:latin typeface="メイリオ" panose="020B0604030504040204" pitchFamily="50" charset="-128"/>
                <a:ea typeface="メイリオ" panose="020B0604030504040204" pitchFamily="50" charset="-128"/>
              </a:rPr>
              <a:t>落ちる　おぼれる</a:t>
            </a:r>
          </a:p>
          <a:p>
            <a:endParaRPr kumimoji="1" lang="ja-JP" altLang="en-US" sz="1600" dirty="0">
              <a:latin typeface="メイリオ" panose="020B0604030504040204" pitchFamily="50" charset="-128"/>
              <a:ea typeface="メイリオ" panose="020B0604030504040204" pitchFamily="50" charset="-128"/>
            </a:endParaRPr>
          </a:p>
          <a:p>
            <a:endParaRPr kumimoji="1" lang="ja-JP" altLang="en-US" sz="1600" dirty="0" smtClean="0">
              <a:latin typeface="メイリオ" panose="020B0604030504040204" pitchFamily="50" charset="-128"/>
              <a:ea typeface="メイリオ" panose="020B0604030504040204" pitchFamily="50" charset="-128"/>
            </a:endParaRPr>
          </a:p>
          <a:p>
            <a:endParaRPr kumimoji="1" lang="en-US" altLang="ja-JP" sz="1600" b="1" dirty="0" smtClean="0">
              <a:solidFill>
                <a:srgbClr val="FF0000"/>
              </a:solidFill>
              <a:latin typeface="メイリオ" panose="020B0604030504040204" pitchFamily="50" charset="-128"/>
              <a:ea typeface="メイリオ" panose="020B0604030504040204" pitchFamily="50" charset="-128"/>
            </a:endParaRPr>
          </a:p>
          <a:p>
            <a:endParaRPr kumimoji="1" lang="en-US" altLang="ja-JP" sz="1600" b="1" dirty="0" smtClean="0">
              <a:solidFill>
                <a:srgbClr val="FF0000"/>
              </a:solidFill>
              <a:latin typeface="メイリオ" panose="020B0604030504040204" pitchFamily="50" charset="-128"/>
              <a:ea typeface="メイリオ" panose="020B0604030504040204" pitchFamily="50" charset="-128"/>
            </a:endParaRPr>
          </a:p>
          <a:p>
            <a:endParaRPr kumimoji="1" lang="en-US" altLang="ja-JP" sz="1600" b="1" dirty="0" smtClean="0">
              <a:solidFill>
                <a:srgbClr val="FF0000"/>
              </a:solidFill>
              <a:latin typeface="メイリオ" panose="020B0604030504040204" pitchFamily="50" charset="-128"/>
              <a:ea typeface="メイリオ" panose="020B0604030504040204" pitchFamily="50" charset="-128"/>
            </a:endParaRPr>
          </a:p>
          <a:p>
            <a:endParaRPr kumimoji="1" lang="en-US" altLang="ja-JP" sz="1600" b="1" dirty="0">
              <a:solidFill>
                <a:srgbClr val="FF0000"/>
              </a:solidFill>
              <a:latin typeface="メイリオ" panose="020B0604030504040204" pitchFamily="50" charset="-128"/>
              <a:ea typeface="メイリオ" panose="020B0604030504040204" pitchFamily="50" charset="-128"/>
            </a:endParaRPr>
          </a:p>
          <a:p>
            <a:endParaRPr kumimoji="1" lang="ja-JP" altLang="en-US" sz="1600" b="1" dirty="0" smtClean="0">
              <a:solidFill>
                <a:srgbClr val="FF0000"/>
              </a:solidFill>
              <a:latin typeface="メイリオ" panose="020B0604030504040204" pitchFamily="50" charset="-128"/>
              <a:ea typeface="メイリオ" panose="020B0604030504040204" pitchFamily="50" charset="-128"/>
            </a:endParaRPr>
          </a:p>
          <a:p>
            <a:r>
              <a:rPr kumimoji="1" lang="ja-JP" altLang="en-US" sz="1600" b="1" dirty="0" smtClean="0">
                <a:solidFill>
                  <a:srgbClr val="FF0000"/>
                </a:solidFill>
                <a:latin typeface="メイリオ" panose="020B0604030504040204" pitchFamily="50" charset="-128"/>
                <a:ea typeface="メイリオ" panose="020B0604030504040204" pitchFamily="50" charset="-128"/>
              </a:rPr>
              <a:t>物は</a:t>
            </a:r>
            <a:r>
              <a:rPr kumimoji="1" lang="ja-JP" altLang="en-US" sz="1600" b="1" dirty="0">
                <a:solidFill>
                  <a:srgbClr val="FF0000"/>
                </a:solidFill>
                <a:latin typeface="メイリオ" panose="020B0604030504040204" pitchFamily="50" charset="-128"/>
                <a:ea typeface="メイリオ" panose="020B0604030504040204" pitchFamily="50" charset="-128"/>
              </a:rPr>
              <a:t>・・・・</a:t>
            </a:r>
            <a:endParaRPr kumimoji="1" lang="en-US" altLang="ja-JP" sz="1600" b="1" dirty="0">
              <a:solidFill>
                <a:srgbClr val="FF0000"/>
              </a:solidFill>
              <a:latin typeface="メイリオ" panose="020B0604030504040204" pitchFamily="50" charset="-128"/>
              <a:ea typeface="メイリオ" panose="020B0604030504040204" pitchFamily="50" charset="-128"/>
            </a:endParaRPr>
          </a:p>
          <a:p>
            <a:r>
              <a:rPr kumimoji="1" lang="ja-JP" altLang="en-US" sz="1600" dirty="0" smtClean="0">
                <a:latin typeface="メイリオ" panose="020B0604030504040204" pitchFamily="50" charset="-128"/>
                <a:ea typeface="メイリオ" panose="020B0604030504040204" pitchFamily="50" charset="-128"/>
              </a:rPr>
              <a:t>動く　回る　飛ぶ　落ちる　抜ける　燃える　倒れる　崩れる　</a:t>
            </a:r>
          </a:p>
          <a:p>
            <a:r>
              <a:rPr kumimoji="1" lang="ja-JP" altLang="en-US" sz="1600" dirty="0" smtClean="0">
                <a:latin typeface="メイリオ" panose="020B0604030504040204" pitchFamily="50" charset="-128"/>
                <a:ea typeface="メイリオ" panose="020B0604030504040204" pitchFamily="50" charset="-128"/>
              </a:rPr>
              <a:t>爆発する　漏れる</a:t>
            </a:r>
            <a:endParaRPr kumimoji="1" lang="ja-JP" altLang="en-US" sz="1600" dirty="0">
              <a:latin typeface="メイリオ" panose="020B0604030504040204" pitchFamily="50" charset="-128"/>
              <a:ea typeface="メイリオ" panose="020B0604030504040204" pitchFamily="50" charset="-128"/>
            </a:endParaRPr>
          </a:p>
        </p:txBody>
      </p:sp>
      <p:sp>
        <p:nvSpPr>
          <p:cNvPr id="22" name="テキスト ボックス 21"/>
          <p:cNvSpPr txBox="1"/>
          <p:nvPr/>
        </p:nvSpPr>
        <p:spPr>
          <a:xfrm>
            <a:off x="-231648" y="6039633"/>
            <a:ext cx="6650645" cy="385065"/>
          </a:xfrm>
          <a:prstGeom prst="rect">
            <a:avLst/>
          </a:prstGeom>
          <a:noFill/>
        </p:spPr>
        <p:txBody>
          <a:bodyPr wrap="square" rtlCol="0">
            <a:spAutoFit/>
          </a:bodyPr>
          <a:lstStyle/>
          <a:p>
            <a:r>
              <a:rPr kumimoji="1" lang="ja-JP" altLang="en-US" sz="1400" b="1" dirty="0" smtClean="0"/>
              <a:t>　　　　　</a:t>
            </a:r>
            <a:endParaRPr kumimoji="1" lang="ja-JP" altLang="en-US" sz="1400" dirty="0"/>
          </a:p>
        </p:txBody>
      </p:sp>
      <p:sp>
        <p:nvSpPr>
          <p:cNvPr id="31" name="テキスト ボックス 30"/>
          <p:cNvSpPr txBox="1"/>
          <p:nvPr/>
        </p:nvSpPr>
        <p:spPr>
          <a:xfrm>
            <a:off x="5354243" y="8610627"/>
            <a:ext cx="1249851" cy="385065"/>
          </a:xfrm>
          <a:prstGeom prst="rect">
            <a:avLst/>
          </a:prstGeom>
          <a:noFill/>
        </p:spPr>
        <p:txBody>
          <a:bodyPr wrap="square" rtlCol="0">
            <a:spAutoFit/>
          </a:bodyPr>
          <a:lstStyle/>
          <a:p>
            <a:r>
              <a:rPr kumimoji="1" lang="ja-JP" altLang="en-US" sz="1400" b="1" dirty="0" smtClean="0">
                <a:solidFill>
                  <a:srgbClr val="FF0000"/>
                </a:solidFill>
                <a:latin typeface="メイリオ" panose="020B0604030504040204" pitchFamily="50" charset="-128"/>
                <a:ea typeface="メイリオ" panose="020B0604030504040204" pitchFamily="50" charset="-128"/>
              </a:rPr>
              <a:t>かもしれない</a:t>
            </a:r>
            <a:endParaRPr kumimoji="1" lang="ja-JP" altLang="en-US" sz="1400" b="1" dirty="0">
              <a:solidFill>
                <a:srgbClr val="FF0000"/>
              </a:solidFill>
              <a:latin typeface="メイリオ" panose="020B0604030504040204" pitchFamily="50" charset="-128"/>
              <a:ea typeface="メイリオ" panose="020B0604030504040204" pitchFamily="50" charset="-128"/>
            </a:endParaRPr>
          </a:p>
        </p:txBody>
      </p:sp>
      <p:graphicFrame>
        <p:nvGraphicFramePr>
          <p:cNvPr id="32" name="グラフ 31"/>
          <p:cNvGraphicFramePr/>
          <p:nvPr>
            <p:extLst>
              <p:ext uri="{D42A27DB-BD31-4B8C-83A1-F6EECF244321}">
                <p14:modId xmlns:p14="http://schemas.microsoft.com/office/powerpoint/2010/main" val="3551926510"/>
              </p:ext>
            </p:extLst>
          </p:nvPr>
        </p:nvGraphicFramePr>
        <p:xfrm>
          <a:off x="1303139" y="1708929"/>
          <a:ext cx="4051104" cy="2943470"/>
        </p:xfrm>
        <a:graphic>
          <a:graphicData uri="http://schemas.openxmlformats.org/drawingml/2006/chart">
            <c:chart xmlns:c="http://schemas.openxmlformats.org/drawingml/2006/chart" xmlns:r="http://schemas.openxmlformats.org/officeDocument/2006/relationships" r:id="rId2"/>
          </a:graphicData>
        </a:graphic>
      </p:graphicFrame>
      <p:sp>
        <p:nvSpPr>
          <p:cNvPr id="6" name="横巻き 5"/>
          <p:cNvSpPr/>
          <p:nvPr/>
        </p:nvSpPr>
        <p:spPr>
          <a:xfrm>
            <a:off x="1686898" y="6552237"/>
            <a:ext cx="3382662" cy="493805"/>
          </a:xfrm>
          <a:prstGeom prst="horizontalScroll">
            <a:avLst/>
          </a:prstGeom>
          <a:solidFill>
            <a:srgbClr val="FFFFCC"/>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400" b="1" dirty="0">
                <a:solidFill>
                  <a:srgbClr val="FF0000"/>
                </a:solidFill>
                <a:latin typeface="メイリオ" panose="020B0604030504040204" pitchFamily="50" charset="-128"/>
                <a:ea typeface="メイリオ" panose="020B0604030504040204" pitchFamily="50" charset="-128"/>
              </a:rPr>
              <a:t>職場には沢山の危険が潜んで</a:t>
            </a:r>
            <a:r>
              <a:rPr kumimoji="1" lang="ja-JP" altLang="en-US" sz="1400" b="1" dirty="0" smtClean="0">
                <a:solidFill>
                  <a:srgbClr val="FF0000"/>
                </a:solidFill>
                <a:latin typeface="メイリオ" panose="020B0604030504040204" pitchFamily="50" charset="-128"/>
                <a:ea typeface="メイリオ" panose="020B0604030504040204" pitchFamily="50" charset="-128"/>
              </a:rPr>
              <a:t>います！</a:t>
            </a:r>
            <a:endParaRPr kumimoji="1" lang="ja-JP" altLang="en-US" sz="1400" b="1" dirty="0">
              <a:solidFill>
                <a:srgbClr val="FF0000"/>
              </a:solidFill>
              <a:latin typeface="メイリオ" panose="020B0604030504040204" pitchFamily="50" charset="-128"/>
              <a:ea typeface="メイリオ" panose="020B0604030504040204" pitchFamily="50" charset="-128"/>
            </a:endParaRPr>
          </a:p>
        </p:txBody>
      </p:sp>
      <p:pic>
        <p:nvPicPr>
          <p:cNvPr id="3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122067" y="6777593"/>
            <a:ext cx="1312664" cy="1451979"/>
          </a:xfrm>
          <a:prstGeom prst="rect">
            <a:avLst/>
          </a:prstGeom>
        </p:spPr>
      </p:pic>
      <p:pic>
        <p:nvPicPr>
          <p:cNvPr id="36"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rot="735203" flipH="1">
            <a:off x="1360744" y="1886102"/>
            <a:ext cx="1170133" cy="940513"/>
          </a:xfrm>
          <a:prstGeom prst="rect">
            <a:avLst/>
          </a:prstGeom>
        </p:spPr>
      </p:pic>
      <p:pic>
        <p:nvPicPr>
          <p:cNvPr id="37"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463519" y="3414458"/>
            <a:ext cx="1684188" cy="1095706"/>
          </a:xfrm>
          <a:prstGeom prst="ellipse">
            <a:avLst/>
          </a:prstGeom>
          <a:ln>
            <a:noFill/>
          </a:ln>
          <a:effectLst>
            <a:softEdge rad="112500"/>
          </a:effectLst>
        </p:spPr>
      </p:pic>
      <p:pic>
        <p:nvPicPr>
          <p:cNvPr id="25"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3565640" y="7117545"/>
            <a:ext cx="1020116" cy="997674"/>
          </a:xfrm>
          <a:prstGeom prst="rect">
            <a:avLst/>
          </a:prstGeom>
        </p:spPr>
      </p:pic>
      <p:pic>
        <p:nvPicPr>
          <p:cNvPr id="27"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283158" y="6174168"/>
            <a:ext cx="1510027" cy="1626390"/>
          </a:xfrm>
          <a:prstGeom prst="rect">
            <a:avLst/>
          </a:prstGeom>
        </p:spPr>
      </p:pic>
      <p:pic>
        <p:nvPicPr>
          <p:cNvPr id="34"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4323399" y="1708928"/>
            <a:ext cx="1492322" cy="1552648"/>
          </a:xfrm>
          <a:prstGeom prst="rect">
            <a:avLst/>
          </a:prstGeom>
        </p:spPr>
      </p:pic>
      <p:pic>
        <p:nvPicPr>
          <p:cNvPr id="24" name="Picture 2"/>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a:stretch/>
        </p:blipFill>
        <p:spPr bwMode="auto">
          <a:xfrm>
            <a:off x="2740272" y="3866213"/>
            <a:ext cx="1528149" cy="952500"/>
          </a:xfrm>
          <a:prstGeom prst="rect">
            <a:avLst/>
          </a:prstGeom>
        </p:spPr>
      </p:pic>
      <p:pic>
        <p:nvPicPr>
          <p:cNvPr id="39" name="Picture 2"/>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447588" y="2415864"/>
            <a:ext cx="1039534" cy="1226812"/>
          </a:xfrm>
          <a:prstGeom prst="rect">
            <a:avLst/>
          </a:prstGeom>
        </p:spPr>
      </p:pic>
      <p:pic>
        <p:nvPicPr>
          <p:cNvPr id="26" name="Picture 2"/>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1197913" y="3440597"/>
            <a:ext cx="936057" cy="1226812"/>
          </a:xfrm>
          <a:prstGeom prst="rect">
            <a:avLst/>
          </a:prstGeom>
        </p:spPr>
      </p:pic>
      <p:pic>
        <p:nvPicPr>
          <p:cNvPr id="33" name="図 3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008017" y="7064915"/>
            <a:ext cx="552298" cy="1102934"/>
          </a:xfrm>
          <a:prstGeom prst="rect">
            <a:avLst/>
          </a:prstGeom>
        </p:spPr>
      </p:pic>
    </p:spTree>
    <p:extLst>
      <p:ext uri="{BB962C8B-B14F-4D97-AF65-F5344CB8AC3E}">
        <p14:creationId xmlns:p14="http://schemas.microsoft.com/office/powerpoint/2010/main" val="26683194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89697" y="153604"/>
            <a:ext cx="5829300" cy="449546"/>
          </a:xfrm>
          <a:noFill/>
        </p:spPr>
        <p:txBody>
          <a:bodyPr>
            <a:noAutofit/>
          </a:bodyPr>
          <a:lstStyle/>
          <a:p>
            <a:r>
              <a:rPr kumimoji="1" lang="ja-JP" altLang="en-US" sz="2400" b="1" dirty="0" smtClean="0">
                <a:solidFill>
                  <a:schemeClr val="accent4"/>
                </a:solidFill>
                <a:latin typeface="メイリオ" panose="020B0604030504040204" pitchFamily="50" charset="-128"/>
                <a:ea typeface="メイリオ" panose="020B0604030504040204" pitchFamily="50" charset="-128"/>
              </a:rPr>
              <a:t>労働災害を防止するポイント</a:t>
            </a:r>
            <a:endParaRPr kumimoji="1" lang="ja-JP" altLang="en-US" sz="2400" b="1" dirty="0">
              <a:solidFill>
                <a:schemeClr val="accent4"/>
              </a:solidFill>
              <a:latin typeface="メイリオ" panose="020B0604030504040204" pitchFamily="50" charset="-128"/>
              <a:ea typeface="メイリオ" panose="020B0604030504040204" pitchFamily="50" charset="-128"/>
            </a:endParaRPr>
          </a:p>
        </p:txBody>
      </p:sp>
      <p:sp>
        <p:nvSpPr>
          <p:cNvPr id="13" name="角丸四角形 12"/>
          <p:cNvSpPr/>
          <p:nvPr/>
        </p:nvSpPr>
        <p:spPr>
          <a:xfrm>
            <a:off x="172908" y="755690"/>
            <a:ext cx="6555552" cy="3609430"/>
          </a:xfrm>
          <a:prstGeom prst="roundRect">
            <a:avLst>
              <a:gd name="adj" fmla="val 260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358775" indent="90488"/>
            <a:r>
              <a:rPr kumimoji="1" lang="ja-JP" altLang="en-US" sz="1200" dirty="0">
                <a:solidFill>
                  <a:srgbClr val="0033CC"/>
                </a:solidFill>
                <a:latin typeface="メイリオ" panose="020B0604030504040204" pitchFamily="50" charset="-128"/>
                <a:ea typeface="メイリオ" panose="020B0604030504040204" pitchFamily="50" charset="-128"/>
              </a:rPr>
              <a:t>安全な作業は正しい服装から</a:t>
            </a:r>
            <a:r>
              <a:rPr kumimoji="1" lang="en-US" altLang="ja-JP" sz="1200" dirty="0" smtClean="0">
                <a:solidFill>
                  <a:srgbClr val="0033CC"/>
                </a:solidFill>
                <a:latin typeface="メイリオ" panose="020B0604030504040204" pitchFamily="50" charset="-128"/>
                <a:ea typeface="メイリオ" panose="020B0604030504040204" pitchFamily="50" charset="-128"/>
              </a:rPr>
              <a:t>!</a:t>
            </a:r>
            <a:endParaRPr kumimoji="1" lang="ja-JP" altLang="en-US" sz="1200" dirty="0" smtClean="0">
              <a:solidFill>
                <a:srgbClr val="0033CC"/>
              </a:solidFill>
              <a:latin typeface="メイリオ" panose="020B0604030504040204" pitchFamily="50" charset="-128"/>
              <a:ea typeface="メイリオ" panose="020B0604030504040204" pitchFamily="50" charset="-128"/>
            </a:endParaRPr>
          </a:p>
          <a:p>
            <a:pPr marL="358775" indent="90488"/>
            <a:r>
              <a:rPr kumimoji="1" lang="ja-JP" altLang="en-US" b="1" dirty="0">
                <a:solidFill>
                  <a:srgbClr val="0033CC"/>
                </a:solidFill>
                <a:latin typeface="メイリオ" panose="020B0604030504040204" pitchFamily="50" charset="-128"/>
                <a:ea typeface="メイリオ" panose="020B0604030504040204" pitchFamily="50" charset="-128"/>
              </a:rPr>
              <a:t>安全な作業は正しい服装から</a:t>
            </a:r>
            <a:r>
              <a:rPr kumimoji="1" lang="en-US" altLang="ja-JP" b="1" dirty="0">
                <a:solidFill>
                  <a:srgbClr val="0033CC"/>
                </a:solidFill>
                <a:latin typeface="メイリオ" panose="020B0604030504040204" pitchFamily="50" charset="-128"/>
                <a:ea typeface="メイリオ" panose="020B0604030504040204" pitchFamily="50" charset="-128"/>
              </a:rPr>
              <a:t>!</a:t>
            </a:r>
          </a:p>
        </p:txBody>
      </p:sp>
      <p:sp>
        <p:nvSpPr>
          <p:cNvPr id="20" name="テキスト ボックス 19"/>
          <p:cNvSpPr txBox="1"/>
          <p:nvPr/>
        </p:nvSpPr>
        <p:spPr>
          <a:xfrm>
            <a:off x="267392" y="1318132"/>
            <a:ext cx="6336702" cy="2800767"/>
          </a:xfrm>
          <a:prstGeom prst="rect">
            <a:avLst/>
          </a:prstGeom>
          <a:noFill/>
        </p:spPr>
        <p:txBody>
          <a:bodyPr wrap="square" rtlCol="0">
            <a:spAutoFit/>
          </a:bodyPr>
          <a:lstStyle/>
          <a:p>
            <a:r>
              <a:rPr kumimoji="1" lang="ja-JP" altLang="en-US" sz="1600" dirty="0" smtClean="0">
                <a:latin typeface="メイリオ" panose="020B0604030504040204" pitchFamily="50" charset="-128"/>
                <a:ea typeface="メイリオ" panose="020B0604030504040204" pitchFamily="50" charset="-128"/>
              </a:rPr>
              <a:t>◆作業</a:t>
            </a:r>
            <a:r>
              <a:rPr kumimoji="1" lang="ja-JP" altLang="en-US" sz="1600" dirty="0">
                <a:latin typeface="メイリオ" panose="020B0604030504040204" pitchFamily="50" charset="-128"/>
                <a:ea typeface="メイリオ" panose="020B0604030504040204" pitchFamily="50" charset="-128"/>
              </a:rPr>
              <a:t>時は定められた</a:t>
            </a:r>
            <a:r>
              <a:rPr kumimoji="1" lang="ja-JP" altLang="en-US" sz="1600" dirty="0">
                <a:solidFill>
                  <a:srgbClr val="FF0000"/>
                </a:solidFill>
                <a:latin typeface="メイリオ" panose="020B0604030504040204" pitchFamily="50" charset="-128"/>
                <a:ea typeface="メイリオ" panose="020B0604030504040204" pitchFamily="50" charset="-128"/>
              </a:rPr>
              <a:t>安全な服装</a:t>
            </a:r>
            <a:r>
              <a:rPr kumimoji="1" lang="ja-JP" altLang="en-US" sz="1600" dirty="0">
                <a:latin typeface="メイリオ" panose="020B0604030504040204" pitchFamily="50" charset="-128"/>
                <a:ea typeface="メイリオ" panose="020B0604030504040204" pitchFamily="50" charset="-128"/>
              </a:rPr>
              <a:t>を着用する</a:t>
            </a:r>
          </a:p>
          <a:p>
            <a:endParaRPr kumimoji="1" lang="ja-JP" altLang="en-US" sz="1600" dirty="0">
              <a:latin typeface="メイリオ" panose="020B0604030504040204" pitchFamily="50" charset="-128"/>
              <a:ea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rPr>
              <a:t>◆作業服装は</a:t>
            </a:r>
            <a:r>
              <a:rPr kumimoji="1" lang="ja-JP" altLang="en-US" sz="1600" dirty="0">
                <a:solidFill>
                  <a:srgbClr val="FF0000"/>
                </a:solidFill>
                <a:latin typeface="メイリオ" panose="020B0604030504040204" pitchFamily="50" charset="-128"/>
                <a:ea typeface="メイリオ" panose="020B0604030504040204" pitchFamily="50" charset="-128"/>
              </a:rPr>
              <a:t>身体にピッタリ</a:t>
            </a:r>
            <a:r>
              <a:rPr kumimoji="1" lang="ja-JP" altLang="en-US" sz="1600" dirty="0">
                <a:latin typeface="メイリオ" panose="020B0604030504040204" pitchFamily="50" charset="-128"/>
                <a:ea typeface="メイリオ" panose="020B0604030504040204" pitchFamily="50" charset="-128"/>
              </a:rPr>
              <a:t>した軽快なものとする</a:t>
            </a:r>
          </a:p>
          <a:p>
            <a:endParaRPr kumimoji="1" lang="ja-JP" altLang="en-US" sz="1600" dirty="0">
              <a:latin typeface="メイリオ" panose="020B0604030504040204" pitchFamily="50" charset="-128"/>
              <a:ea typeface="メイリオ" panose="020B0604030504040204" pitchFamily="50" charset="-128"/>
            </a:endParaRPr>
          </a:p>
          <a:p>
            <a:pPr marL="182563" indent="-182563"/>
            <a:r>
              <a:rPr kumimoji="1" lang="ja-JP" altLang="en-US" sz="1600" dirty="0">
                <a:latin typeface="メイリオ" panose="020B0604030504040204" pitchFamily="50" charset="-128"/>
                <a:ea typeface="メイリオ" panose="020B0604030504040204" pitchFamily="50" charset="-128"/>
              </a:rPr>
              <a:t>◆長袖の場合は</a:t>
            </a:r>
            <a:r>
              <a:rPr kumimoji="1" lang="ja-JP" altLang="en-US" sz="1600" dirty="0">
                <a:solidFill>
                  <a:srgbClr val="FF0000"/>
                </a:solidFill>
                <a:latin typeface="メイリオ" panose="020B0604030504040204" pitchFamily="50" charset="-128"/>
                <a:ea typeface="メイリオ" panose="020B0604030504040204" pitchFamily="50" charset="-128"/>
              </a:rPr>
              <a:t>袖口を締め</a:t>
            </a:r>
            <a:r>
              <a:rPr kumimoji="1" lang="ja-JP" altLang="en-US" sz="1600" dirty="0">
                <a:latin typeface="メイリオ" panose="020B0604030504040204" pitchFamily="50" charset="-128"/>
                <a:ea typeface="メイリオ" panose="020B0604030504040204" pitchFamily="50" charset="-128"/>
              </a:rPr>
              <a:t>、上着の</a:t>
            </a:r>
            <a:r>
              <a:rPr kumimoji="1" lang="ja-JP" altLang="en-US" sz="1600" dirty="0">
                <a:solidFill>
                  <a:srgbClr val="FF0000"/>
                </a:solidFill>
                <a:latin typeface="メイリオ" panose="020B0604030504040204" pitchFamily="50" charset="-128"/>
                <a:ea typeface="メイリオ" panose="020B0604030504040204" pitchFamily="50" charset="-128"/>
              </a:rPr>
              <a:t>裾はズボンの中</a:t>
            </a:r>
            <a:r>
              <a:rPr kumimoji="1" lang="ja-JP" altLang="en-US" sz="1600" dirty="0">
                <a:latin typeface="メイリオ" panose="020B0604030504040204" pitchFamily="50" charset="-128"/>
                <a:ea typeface="メイリオ" panose="020B0604030504040204" pitchFamily="50" charset="-128"/>
              </a:rPr>
              <a:t>に入れる</a:t>
            </a:r>
          </a:p>
          <a:p>
            <a:pPr marL="990600" indent="-95250"/>
            <a:endParaRPr kumimoji="1" lang="ja-JP" altLang="en-US" sz="1600" dirty="0">
              <a:latin typeface="メイリオ" panose="020B0604030504040204" pitchFamily="50" charset="-128"/>
              <a:ea typeface="メイリオ" panose="020B0604030504040204" pitchFamily="50" charset="-128"/>
            </a:endParaRPr>
          </a:p>
          <a:p>
            <a:pPr marL="990600" indent="-95250"/>
            <a:r>
              <a:rPr kumimoji="1" lang="ja-JP" altLang="en-US" sz="1600" dirty="0">
                <a:latin typeface="メイリオ" panose="020B0604030504040204" pitchFamily="50" charset="-128"/>
                <a:ea typeface="メイリオ" panose="020B0604030504040204" pitchFamily="50" charset="-128"/>
              </a:rPr>
              <a:t>◆刃物やドライバー、ドリルなどを</a:t>
            </a:r>
            <a:r>
              <a:rPr kumimoji="1" lang="ja-JP" altLang="en-US" sz="1600" dirty="0">
                <a:solidFill>
                  <a:srgbClr val="FF0000"/>
                </a:solidFill>
                <a:latin typeface="メイリオ" panose="020B0604030504040204" pitchFamily="50" charset="-128"/>
                <a:ea typeface="メイリオ" panose="020B0604030504040204" pitchFamily="50" charset="-128"/>
              </a:rPr>
              <a:t>ポケットの中</a:t>
            </a:r>
            <a:r>
              <a:rPr kumimoji="1" lang="ja-JP" altLang="en-US" sz="1600" dirty="0">
                <a:latin typeface="メイリオ" panose="020B0604030504040204" pitchFamily="50" charset="-128"/>
                <a:ea typeface="メイリオ" panose="020B0604030504040204" pitchFamily="50" charset="-128"/>
              </a:rPr>
              <a:t>に入れて作業しない</a:t>
            </a:r>
          </a:p>
          <a:p>
            <a:pPr marL="990600" indent="-95250"/>
            <a:endParaRPr kumimoji="1" lang="ja-JP" altLang="en-US" sz="1600" dirty="0">
              <a:latin typeface="メイリオ" panose="020B0604030504040204" pitchFamily="50" charset="-128"/>
              <a:ea typeface="メイリオ" panose="020B0604030504040204" pitchFamily="50" charset="-128"/>
            </a:endParaRPr>
          </a:p>
          <a:p>
            <a:pPr marL="990600" indent="-95250"/>
            <a:r>
              <a:rPr kumimoji="1" lang="ja-JP" altLang="en-US" sz="1600" dirty="0">
                <a:latin typeface="メイリオ" panose="020B0604030504040204" pitchFamily="50" charset="-128"/>
                <a:ea typeface="メイリオ" panose="020B0604030504040204" pitchFamily="50" charset="-128"/>
              </a:rPr>
              <a:t>◆タオルや手ぬぐいを首に巻いたり、襟巻、ネクタイなど</a:t>
            </a:r>
            <a:r>
              <a:rPr kumimoji="1" lang="ja-JP" altLang="en-US" sz="1600" dirty="0" smtClean="0">
                <a:latin typeface="メイリオ" panose="020B0604030504040204" pitchFamily="50" charset="-128"/>
                <a:ea typeface="メイリオ" panose="020B0604030504040204" pitchFamily="50" charset="-128"/>
              </a:rPr>
              <a:t>巻き込まれる</a:t>
            </a:r>
            <a:r>
              <a:rPr kumimoji="1" lang="ja-JP" altLang="en-US" sz="1600" dirty="0">
                <a:latin typeface="メイリオ" panose="020B0604030504040204" pitchFamily="50" charset="-128"/>
                <a:ea typeface="メイリオ" panose="020B0604030504040204" pitchFamily="50" charset="-128"/>
              </a:rPr>
              <a:t>おそれのあるものは着用</a:t>
            </a:r>
            <a:r>
              <a:rPr kumimoji="1" lang="ja-JP" altLang="en-US" sz="1600" dirty="0" smtClean="0">
                <a:latin typeface="メイリオ" panose="020B0604030504040204" pitchFamily="50" charset="-128"/>
                <a:ea typeface="メイリオ" panose="020B0604030504040204" pitchFamily="50" charset="-128"/>
              </a:rPr>
              <a:t>しない</a:t>
            </a:r>
            <a:endParaRPr kumimoji="1" lang="ja-JP" altLang="en-US" sz="1600" dirty="0">
              <a:latin typeface="メイリオ" panose="020B0604030504040204" pitchFamily="50" charset="-128"/>
              <a:ea typeface="メイリオ" panose="020B0604030504040204" pitchFamily="50" charset="-128"/>
            </a:endParaRPr>
          </a:p>
        </p:txBody>
      </p:sp>
      <p:sp>
        <p:nvSpPr>
          <p:cNvPr id="3" name="テキスト ボックス 2"/>
          <p:cNvSpPr txBox="1"/>
          <p:nvPr/>
        </p:nvSpPr>
        <p:spPr>
          <a:xfrm>
            <a:off x="50562" y="907648"/>
            <a:ext cx="898959" cy="369332"/>
          </a:xfrm>
          <a:prstGeom prst="rect">
            <a:avLst/>
          </a:prstGeom>
          <a:noFill/>
        </p:spPr>
        <p:txBody>
          <a:bodyPr wrap="square" rtlCol="0">
            <a:spAutoFit/>
          </a:bodyPr>
          <a:lstStyle/>
          <a:p>
            <a:r>
              <a:rPr kumimoji="1" lang="en-US" altLang="ja-JP" dirty="0" smtClean="0">
                <a:solidFill>
                  <a:srgbClr val="0033CC"/>
                </a:solidFill>
                <a:latin typeface="メイリオ" panose="020B0604030504040204" pitchFamily="50" charset="-128"/>
                <a:ea typeface="メイリオ" panose="020B0604030504040204" pitchFamily="50" charset="-128"/>
              </a:rPr>
              <a:t>【3】</a:t>
            </a:r>
            <a:endParaRPr kumimoji="1" lang="ja-JP" altLang="en-US" dirty="0">
              <a:solidFill>
                <a:srgbClr val="0033CC"/>
              </a:solidFill>
            </a:endParaRPr>
          </a:p>
        </p:txBody>
      </p:sp>
      <p:sp>
        <p:nvSpPr>
          <p:cNvPr id="29" name="角丸四角形 28"/>
          <p:cNvSpPr/>
          <p:nvPr/>
        </p:nvSpPr>
        <p:spPr>
          <a:xfrm>
            <a:off x="172908" y="4775767"/>
            <a:ext cx="6555552" cy="3634372"/>
          </a:xfrm>
          <a:prstGeom prst="roundRect">
            <a:avLst>
              <a:gd name="adj" fmla="val 279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358775" indent="90488"/>
            <a:r>
              <a:rPr kumimoji="1" lang="ja-JP" altLang="en-US" sz="1200" dirty="0" smtClean="0">
                <a:solidFill>
                  <a:srgbClr val="0033CC"/>
                </a:solidFill>
                <a:latin typeface="メイリオ" panose="020B0604030504040204" pitchFamily="50" charset="-128"/>
                <a:ea typeface="メイリオ" panose="020B0604030504040204" pitchFamily="50" charset="-128"/>
              </a:rPr>
              <a:t>決められた</a:t>
            </a:r>
            <a:r>
              <a:rPr kumimoji="1" lang="ja-JP" altLang="en-US" sz="1200" dirty="0">
                <a:solidFill>
                  <a:srgbClr val="0033CC"/>
                </a:solidFill>
                <a:latin typeface="メイリオ" panose="020B0604030504040204" pitchFamily="50" charset="-128"/>
                <a:ea typeface="メイリオ" panose="020B0604030504040204" pitchFamily="50" charset="-128"/>
              </a:rPr>
              <a:t>作業手順を守る</a:t>
            </a:r>
            <a:r>
              <a:rPr kumimoji="1" lang="en-US" altLang="ja-JP" sz="1200" dirty="0">
                <a:solidFill>
                  <a:srgbClr val="0033CC"/>
                </a:solidFill>
                <a:latin typeface="メイリオ" panose="020B0604030504040204" pitchFamily="50" charset="-128"/>
                <a:ea typeface="メイリオ" panose="020B0604030504040204" pitchFamily="50" charset="-128"/>
              </a:rPr>
              <a:t>!</a:t>
            </a:r>
          </a:p>
          <a:p>
            <a:pPr marL="358775" indent="90488"/>
            <a:r>
              <a:rPr kumimoji="1" lang="ja-JP" altLang="en-US" b="1" dirty="0" smtClean="0">
                <a:solidFill>
                  <a:srgbClr val="0033CC"/>
                </a:solidFill>
                <a:latin typeface="メイリオ" panose="020B0604030504040204" pitchFamily="50" charset="-128"/>
                <a:ea typeface="メイリオ" panose="020B0604030504040204" pitchFamily="50" charset="-128"/>
              </a:rPr>
              <a:t>決められた</a:t>
            </a:r>
            <a:r>
              <a:rPr kumimoji="1" lang="ja-JP" altLang="en-US" b="1" dirty="0">
                <a:solidFill>
                  <a:srgbClr val="0033CC"/>
                </a:solidFill>
                <a:latin typeface="メイリオ" panose="020B0604030504040204" pitchFamily="50" charset="-128"/>
                <a:ea typeface="メイリオ" panose="020B0604030504040204" pitchFamily="50" charset="-128"/>
              </a:rPr>
              <a:t>作業手順を守る</a:t>
            </a:r>
            <a:r>
              <a:rPr kumimoji="1" lang="en-US" altLang="ja-JP" b="1" dirty="0">
                <a:solidFill>
                  <a:srgbClr val="0033CC"/>
                </a:solidFill>
                <a:latin typeface="メイリオ" panose="020B0604030504040204" pitchFamily="50" charset="-128"/>
                <a:ea typeface="メイリオ" panose="020B0604030504040204" pitchFamily="50" charset="-128"/>
              </a:rPr>
              <a:t>!</a:t>
            </a:r>
          </a:p>
        </p:txBody>
      </p:sp>
      <p:sp>
        <p:nvSpPr>
          <p:cNvPr id="30" name="テキスト ボックス 29"/>
          <p:cNvSpPr txBox="1"/>
          <p:nvPr/>
        </p:nvSpPr>
        <p:spPr>
          <a:xfrm>
            <a:off x="50562" y="4930584"/>
            <a:ext cx="898959" cy="369332"/>
          </a:xfrm>
          <a:prstGeom prst="rect">
            <a:avLst/>
          </a:prstGeom>
          <a:noFill/>
        </p:spPr>
        <p:txBody>
          <a:bodyPr wrap="square" rtlCol="0">
            <a:spAutoFit/>
          </a:bodyPr>
          <a:lstStyle/>
          <a:p>
            <a:r>
              <a:rPr kumimoji="1" lang="en-US" altLang="ja-JP" dirty="0" smtClean="0">
                <a:solidFill>
                  <a:srgbClr val="0033CC"/>
                </a:solidFill>
                <a:latin typeface="メイリオ" panose="020B0604030504040204" pitchFamily="50" charset="-128"/>
                <a:ea typeface="メイリオ" panose="020B0604030504040204" pitchFamily="50" charset="-128"/>
              </a:rPr>
              <a:t>【</a:t>
            </a:r>
            <a:r>
              <a:rPr kumimoji="1" lang="ja-JP" altLang="en-US" dirty="0" smtClean="0">
                <a:solidFill>
                  <a:srgbClr val="0033CC"/>
                </a:solidFill>
                <a:latin typeface="メイリオ" panose="020B0604030504040204" pitchFamily="50" charset="-128"/>
                <a:ea typeface="メイリオ" panose="020B0604030504040204" pitchFamily="50" charset="-128"/>
              </a:rPr>
              <a:t>４</a:t>
            </a:r>
            <a:r>
              <a:rPr kumimoji="1" lang="en-US" altLang="ja-JP" dirty="0" smtClean="0">
                <a:solidFill>
                  <a:srgbClr val="0033CC"/>
                </a:solidFill>
                <a:latin typeface="メイリオ" panose="020B0604030504040204" pitchFamily="50" charset="-128"/>
                <a:ea typeface="メイリオ" panose="020B0604030504040204" pitchFamily="50" charset="-128"/>
              </a:rPr>
              <a:t>】</a:t>
            </a:r>
            <a:endParaRPr kumimoji="1" lang="ja-JP" altLang="en-US" dirty="0">
              <a:solidFill>
                <a:srgbClr val="0033CC"/>
              </a:solidFill>
            </a:endParaRPr>
          </a:p>
        </p:txBody>
      </p:sp>
      <p:sp>
        <p:nvSpPr>
          <p:cNvPr id="21" name="テキスト ボックス 20"/>
          <p:cNvSpPr txBox="1"/>
          <p:nvPr/>
        </p:nvSpPr>
        <p:spPr>
          <a:xfrm>
            <a:off x="172909" y="5331685"/>
            <a:ext cx="6555552" cy="830997"/>
          </a:xfrm>
          <a:prstGeom prst="rect">
            <a:avLst/>
          </a:prstGeom>
          <a:noFill/>
        </p:spPr>
        <p:txBody>
          <a:bodyPr wrap="square" rtlCol="0">
            <a:spAutoFit/>
          </a:bodyPr>
          <a:lstStyle/>
          <a:p>
            <a:r>
              <a:rPr kumimoji="1" lang="ja-JP" altLang="en-US" sz="1600" dirty="0">
                <a:latin typeface="メイリオ" panose="020B0604030504040204" pitchFamily="50" charset="-128"/>
                <a:ea typeface="メイリオ" panose="020B0604030504040204" pitchFamily="50" charset="-128"/>
              </a:rPr>
              <a:t>◆定められた作業手順（作業標準）をきちんと</a:t>
            </a:r>
            <a:r>
              <a:rPr kumimoji="1" lang="ja-JP" altLang="en-US" sz="1600" dirty="0" smtClean="0">
                <a:latin typeface="メイリオ" panose="020B0604030504040204" pitchFamily="50" charset="-128"/>
                <a:ea typeface="メイリオ" panose="020B0604030504040204" pitchFamily="50" charset="-128"/>
              </a:rPr>
              <a:t>守る</a:t>
            </a:r>
          </a:p>
          <a:p>
            <a:endParaRPr kumimoji="1" lang="ja-JP" altLang="en-US" sz="1600" dirty="0" smtClean="0">
              <a:latin typeface="メイリオ" panose="020B0604030504040204" pitchFamily="50" charset="-128"/>
              <a:ea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rPr>
              <a:t>◆安全</a:t>
            </a:r>
            <a:r>
              <a:rPr kumimoji="1" lang="ja-JP" altLang="en-US" sz="1600" dirty="0" smtClean="0">
                <a:latin typeface="メイリオ" panose="020B0604030504040204" pitchFamily="50" charset="-128"/>
                <a:ea typeface="メイリオ" panose="020B0604030504040204" pitchFamily="50" charset="-128"/>
              </a:rPr>
              <a:t>装置の必要性を十分理解し、外したり無効にして作業しない</a:t>
            </a:r>
          </a:p>
        </p:txBody>
      </p:sp>
      <p:pic>
        <p:nvPicPr>
          <p:cNvPr id="25"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629275" y="577831"/>
            <a:ext cx="932540" cy="1948279"/>
          </a:xfrm>
          <a:prstGeom prst="rect">
            <a:avLst/>
          </a:prstGeom>
        </p:spPr>
      </p:pic>
      <p:pic>
        <p:nvPicPr>
          <p:cNvPr id="26" name="図 25" descr="1101466.png"/>
          <p:cNvPicPr>
            <a:picLocks noChangeAspect="1"/>
          </p:cNvPicPr>
          <p:nvPr/>
        </p:nvPicPr>
        <p:blipFill>
          <a:blip r:embed="rId3" cstate="print"/>
          <a:stretch>
            <a:fillRect/>
          </a:stretch>
        </p:blipFill>
        <p:spPr>
          <a:xfrm>
            <a:off x="172908" y="2804518"/>
            <a:ext cx="1099675" cy="1870299"/>
          </a:xfrm>
          <a:prstGeom prst="rect">
            <a:avLst/>
          </a:prstGeom>
        </p:spPr>
      </p:pic>
      <p:pic>
        <p:nvPicPr>
          <p:cNvPr id="34" name="図 33" descr="1426408.png"/>
          <p:cNvPicPr>
            <a:picLocks noChangeAspect="1"/>
          </p:cNvPicPr>
          <p:nvPr/>
        </p:nvPicPr>
        <p:blipFill>
          <a:blip r:embed="rId4" cstate="print"/>
          <a:stretch>
            <a:fillRect/>
          </a:stretch>
        </p:blipFill>
        <p:spPr>
          <a:xfrm>
            <a:off x="589697" y="7624226"/>
            <a:ext cx="1182455" cy="1351377"/>
          </a:xfrm>
          <a:prstGeom prst="rect">
            <a:avLst/>
          </a:prstGeom>
        </p:spPr>
      </p:pic>
      <p:pic>
        <p:nvPicPr>
          <p:cNvPr id="38" name="図 3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26050" y="7424929"/>
            <a:ext cx="1809551" cy="1719072"/>
          </a:xfrm>
          <a:prstGeom prst="rect">
            <a:avLst/>
          </a:prstGeom>
        </p:spPr>
      </p:pic>
      <p:sp>
        <p:nvSpPr>
          <p:cNvPr id="14" name="テキスト ボックス 13"/>
          <p:cNvSpPr txBox="1"/>
          <p:nvPr/>
        </p:nvSpPr>
        <p:spPr>
          <a:xfrm>
            <a:off x="172909" y="6294704"/>
            <a:ext cx="6555552" cy="1323439"/>
          </a:xfrm>
          <a:prstGeom prst="rect">
            <a:avLst/>
          </a:prstGeom>
          <a:noFill/>
        </p:spPr>
        <p:txBody>
          <a:bodyPr wrap="square" rtlCol="0">
            <a:spAutoFit/>
          </a:bodyPr>
          <a:lstStyle/>
          <a:p>
            <a:r>
              <a:rPr kumimoji="1" lang="ja-JP" altLang="en-US" sz="1600" dirty="0">
                <a:latin typeface="メイリオ" panose="020B0604030504040204" pitchFamily="50" charset="-128"/>
                <a:ea typeface="メイリオ" panose="020B0604030504040204" pitchFamily="50" charset="-128"/>
              </a:rPr>
              <a:t>◆作業手順に示されている作業手順を繰り返し練習し体得</a:t>
            </a:r>
            <a:r>
              <a:rPr kumimoji="1" lang="ja-JP" altLang="en-US" sz="1600" dirty="0" smtClean="0">
                <a:latin typeface="メイリオ" panose="020B0604030504040204" pitchFamily="50" charset="-128"/>
                <a:ea typeface="メイリオ" panose="020B0604030504040204" pitchFamily="50" charset="-128"/>
              </a:rPr>
              <a:t>する</a:t>
            </a:r>
            <a:endParaRPr kumimoji="1" lang="ja-JP" altLang="en-US" sz="1600" dirty="0">
              <a:latin typeface="メイリオ" panose="020B0604030504040204" pitchFamily="50" charset="-128"/>
              <a:ea typeface="メイリオ" panose="020B0604030504040204" pitchFamily="50" charset="-128"/>
            </a:endParaRPr>
          </a:p>
          <a:p>
            <a:endParaRPr kumimoji="1" lang="ja-JP" altLang="en-US" sz="1600" dirty="0">
              <a:latin typeface="メイリオ" panose="020B0604030504040204" pitchFamily="50" charset="-128"/>
              <a:ea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rPr>
              <a:t>◆安全上やるべきこと、やってはならないことをよく理解</a:t>
            </a:r>
            <a:r>
              <a:rPr kumimoji="1" lang="ja-JP" altLang="en-US" sz="1600" dirty="0" smtClean="0">
                <a:latin typeface="メイリオ" panose="020B0604030504040204" pitchFamily="50" charset="-128"/>
                <a:ea typeface="メイリオ" panose="020B0604030504040204" pitchFamily="50" charset="-128"/>
              </a:rPr>
              <a:t>する</a:t>
            </a:r>
            <a:endParaRPr kumimoji="1" lang="ja-JP" altLang="en-US" sz="1600" dirty="0">
              <a:latin typeface="メイリオ" panose="020B0604030504040204" pitchFamily="50" charset="-128"/>
              <a:ea typeface="メイリオ" panose="020B0604030504040204" pitchFamily="50" charset="-128"/>
            </a:endParaRPr>
          </a:p>
          <a:p>
            <a:endParaRPr kumimoji="1" lang="ja-JP" altLang="en-US" sz="1600" dirty="0">
              <a:latin typeface="メイリオ" panose="020B0604030504040204" pitchFamily="50" charset="-128"/>
              <a:ea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rPr>
              <a:t>◆慣れによるケガに注意し、軽はずみな</a:t>
            </a:r>
            <a:r>
              <a:rPr kumimoji="1" lang="ja-JP" altLang="en-US" sz="1600" dirty="0" smtClean="0">
                <a:latin typeface="メイリオ" panose="020B0604030504040204" pitchFamily="50" charset="-128"/>
                <a:ea typeface="メイリオ" panose="020B0604030504040204" pitchFamily="50" charset="-128"/>
              </a:rPr>
              <a:t>行動や</a:t>
            </a:r>
            <a:r>
              <a:rPr kumimoji="1" lang="ja-JP" altLang="en-US" sz="1600" dirty="0">
                <a:latin typeface="メイリオ" panose="020B0604030504040204" pitchFamily="50" charset="-128"/>
                <a:ea typeface="メイリオ" panose="020B0604030504040204" pitchFamily="50" charset="-128"/>
              </a:rPr>
              <a:t>強引な動作を</a:t>
            </a:r>
            <a:r>
              <a:rPr kumimoji="1" lang="ja-JP" altLang="en-US" sz="1600" dirty="0" smtClean="0">
                <a:latin typeface="メイリオ" panose="020B0604030504040204" pitchFamily="50" charset="-128"/>
                <a:ea typeface="メイリオ" panose="020B0604030504040204" pitchFamily="50" charset="-128"/>
              </a:rPr>
              <a:t>しない</a:t>
            </a:r>
            <a:endParaRPr kumimoji="1" lang="en-US" altLang="ja-JP" sz="1600" b="1" dirty="0">
              <a:solidFill>
                <a:srgbClr val="FF0000"/>
              </a:solidFill>
              <a:latin typeface="メイリオ" panose="020B0604030504040204" pitchFamily="50" charset="-128"/>
              <a:ea typeface="メイリオ" panose="020B0604030504040204" pitchFamily="50" charset="-128"/>
            </a:endParaRPr>
          </a:p>
        </p:txBody>
      </p:sp>
      <p:pic>
        <p:nvPicPr>
          <p:cNvPr id="4" name="図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40086" y="4712057"/>
            <a:ext cx="1688374" cy="1033699"/>
          </a:xfrm>
          <a:prstGeom prst="rect">
            <a:avLst/>
          </a:prstGeom>
        </p:spPr>
      </p:pic>
    </p:spTree>
    <p:extLst>
      <p:ext uri="{BB962C8B-B14F-4D97-AF65-F5344CB8AC3E}">
        <p14:creationId xmlns:p14="http://schemas.microsoft.com/office/powerpoint/2010/main" val="30014038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335997" y="1677512"/>
            <a:ext cx="6186732" cy="1512000"/>
          </a:xfrm>
          <a:prstGeom prst="roundRect">
            <a:avLst>
              <a:gd name="adj" fmla="val 8026"/>
            </a:avLst>
          </a:prstGeom>
          <a:solidFill>
            <a:schemeClr val="bg1"/>
          </a:solidFill>
          <a:ln w="76200">
            <a:solidFill>
              <a:schemeClr val="accent6">
                <a:lumMod val="7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solidFill>
                <a:schemeClr val="tx1"/>
              </a:solidFill>
              <a:latin typeface="メイリオ" panose="020B0604030504040204" pitchFamily="50" charset="-128"/>
              <a:ea typeface="メイリオ" panose="020B0604030504040204" pitchFamily="50" charset="-128"/>
            </a:endParaRPr>
          </a:p>
        </p:txBody>
      </p:sp>
      <p:sp>
        <p:nvSpPr>
          <p:cNvPr id="17" name="角丸四角形 16"/>
          <p:cNvSpPr/>
          <p:nvPr/>
        </p:nvSpPr>
        <p:spPr>
          <a:xfrm>
            <a:off x="335997" y="3600322"/>
            <a:ext cx="6186732" cy="1512000"/>
          </a:xfrm>
          <a:prstGeom prst="roundRect">
            <a:avLst>
              <a:gd name="adj" fmla="val 8026"/>
            </a:avLst>
          </a:prstGeom>
          <a:solidFill>
            <a:schemeClr val="bg1"/>
          </a:solidFill>
          <a:ln w="76200">
            <a:solidFill>
              <a:schemeClr val="accent6">
                <a:lumMod val="7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solidFill>
                <a:schemeClr val="tx1"/>
              </a:solidFill>
              <a:latin typeface="メイリオ" panose="020B0604030504040204" pitchFamily="50" charset="-128"/>
              <a:ea typeface="メイリオ" panose="020B0604030504040204" pitchFamily="50" charset="-128"/>
            </a:endParaRPr>
          </a:p>
        </p:txBody>
      </p:sp>
      <p:sp>
        <p:nvSpPr>
          <p:cNvPr id="21" name="角丸四角形 20"/>
          <p:cNvSpPr/>
          <p:nvPr/>
        </p:nvSpPr>
        <p:spPr>
          <a:xfrm>
            <a:off x="335997" y="5471540"/>
            <a:ext cx="6186732" cy="1512000"/>
          </a:xfrm>
          <a:prstGeom prst="roundRect">
            <a:avLst>
              <a:gd name="adj" fmla="val 8026"/>
            </a:avLst>
          </a:prstGeom>
          <a:solidFill>
            <a:schemeClr val="bg1"/>
          </a:solidFill>
          <a:ln w="76200">
            <a:solidFill>
              <a:schemeClr val="accent6">
                <a:lumMod val="7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solidFill>
                <a:schemeClr val="tx1"/>
              </a:solidFill>
              <a:latin typeface="メイリオ" panose="020B0604030504040204" pitchFamily="50" charset="-128"/>
              <a:ea typeface="メイリオ" panose="020B0604030504040204" pitchFamily="50" charset="-128"/>
            </a:endParaRPr>
          </a:p>
        </p:txBody>
      </p:sp>
      <p:sp>
        <p:nvSpPr>
          <p:cNvPr id="22" name="角丸四角形 21"/>
          <p:cNvSpPr/>
          <p:nvPr/>
        </p:nvSpPr>
        <p:spPr>
          <a:xfrm>
            <a:off x="335997" y="7348247"/>
            <a:ext cx="6186732" cy="1512000"/>
          </a:xfrm>
          <a:prstGeom prst="roundRect">
            <a:avLst>
              <a:gd name="adj" fmla="val 8026"/>
            </a:avLst>
          </a:prstGeom>
          <a:solidFill>
            <a:schemeClr val="bg1"/>
          </a:solidFill>
          <a:ln w="76200">
            <a:solidFill>
              <a:schemeClr val="accent6">
                <a:lumMod val="7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solidFill>
                <a:schemeClr val="tx1"/>
              </a:solidFill>
              <a:latin typeface="メイリオ" panose="020B0604030504040204" pitchFamily="50" charset="-128"/>
              <a:ea typeface="メイリオ" panose="020B0604030504040204" pitchFamily="50" charset="-128"/>
            </a:endParaRPr>
          </a:p>
        </p:txBody>
      </p:sp>
      <p:sp>
        <p:nvSpPr>
          <p:cNvPr id="2" name="タイトル 1"/>
          <p:cNvSpPr>
            <a:spLocks noGrp="1"/>
          </p:cNvSpPr>
          <p:nvPr>
            <p:ph type="ctrTitle"/>
          </p:nvPr>
        </p:nvSpPr>
        <p:spPr>
          <a:xfrm>
            <a:off x="589697" y="153604"/>
            <a:ext cx="5829300" cy="449546"/>
          </a:xfrm>
          <a:noFill/>
        </p:spPr>
        <p:txBody>
          <a:bodyPr>
            <a:noAutofit/>
          </a:bodyPr>
          <a:lstStyle/>
          <a:p>
            <a:r>
              <a:rPr kumimoji="1" lang="ja-JP" altLang="en-US" sz="2400" b="1" dirty="0" smtClean="0">
                <a:solidFill>
                  <a:schemeClr val="accent4"/>
                </a:solidFill>
                <a:latin typeface="メイリオ" panose="020B0604030504040204" pitchFamily="50" charset="-128"/>
                <a:ea typeface="メイリオ" panose="020B0604030504040204" pitchFamily="50" charset="-128"/>
              </a:rPr>
              <a:t>労働災害を防止するポイント</a:t>
            </a:r>
            <a:endParaRPr kumimoji="1" lang="ja-JP" altLang="en-US" sz="2400" b="1" dirty="0">
              <a:solidFill>
                <a:schemeClr val="accent4"/>
              </a:solidFill>
              <a:latin typeface="メイリオ" panose="020B0604030504040204" pitchFamily="50" charset="-128"/>
              <a:ea typeface="メイリオ" panose="020B0604030504040204" pitchFamily="50" charset="-128"/>
            </a:endParaRPr>
          </a:p>
        </p:txBody>
      </p:sp>
      <p:sp>
        <p:nvSpPr>
          <p:cNvPr id="13" name="角丸四角形 12"/>
          <p:cNvSpPr/>
          <p:nvPr/>
        </p:nvSpPr>
        <p:spPr>
          <a:xfrm>
            <a:off x="117146" y="792266"/>
            <a:ext cx="6555552" cy="561490"/>
          </a:xfrm>
          <a:prstGeom prst="roundRect">
            <a:avLst>
              <a:gd name="adj" fmla="val 1889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358775" indent="90488"/>
            <a:r>
              <a:rPr kumimoji="1" lang="ja-JP" altLang="en-US" sz="1200" dirty="0" smtClean="0">
                <a:solidFill>
                  <a:srgbClr val="0033CC"/>
                </a:solidFill>
                <a:latin typeface="メイリオ" panose="020B0604030504040204" pitchFamily="50" charset="-128"/>
                <a:ea typeface="メイリオ" panose="020B0604030504040204" pitchFamily="50" charset="-128"/>
              </a:rPr>
              <a:t>４</a:t>
            </a:r>
            <a:r>
              <a:rPr kumimoji="1" lang="ja-JP" altLang="en-US" sz="1200" dirty="0" smtClean="0">
                <a:solidFill>
                  <a:srgbClr val="FF0000"/>
                </a:solidFill>
                <a:latin typeface="メイリオ" panose="020B0604030504040204" pitchFamily="50" charset="-128"/>
                <a:ea typeface="メイリオ" panose="020B0604030504040204" pitchFamily="50" charset="-128"/>
              </a:rPr>
              <a:t>Ｓ</a:t>
            </a:r>
            <a:r>
              <a:rPr kumimoji="1" lang="ja-JP" altLang="en-US" sz="1200" dirty="0" smtClean="0">
                <a:solidFill>
                  <a:srgbClr val="0033CC"/>
                </a:solidFill>
                <a:latin typeface="メイリオ" panose="020B0604030504040204" pitchFamily="50" charset="-128"/>
                <a:ea typeface="メイリオ" panose="020B0604030504040204" pitchFamily="50" charset="-128"/>
              </a:rPr>
              <a:t>の</a:t>
            </a:r>
            <a:r>
              <a:rPr kumimoji="1" lang="ja-JP" altLang="en-US" sz="1200" dirty="0">
                <a:solidFill>
                  <a:srgbClr val="0033CC"/>
                </a:solidFill>
                <a:latin typeface="メイリオ" panose="020B0604030504040204" pitchFamily="50" charset="-128"/>
                <a:ea typeface="メイリオ" panose="020B0604030504040204" pitchFamily="50" charset="-128"/>
              </a:rPr>
              <a:t>励行で安全を高める</a:t>
            </a:r>
            <a:r>
              <a:rPr kumimoji="1" lang="en-US" altLang="ja-JP" sz="1200" dirty="0">
                <a:solidFill>
                  <a:srgbClr val="0033CC"/>
                </a:solidFill>
                <a:latin typeface="メイリオ" panose="020B0604030504040204" pitchFamily="50" charset="-128"/>
                <a:ea typeface="メイリオ" panose="020B0604030504040204" pitchFamily="50" charset="-128"/>
              </a:rPr>
              <a:t>!</a:t>
            </a:r>
          </a:p>
          <a:p>
            <a:pPr marL="358775" indent="90488"/>
            <a:r>
              <a:rPr kumimoji="1" lang="ja-JP" altLang="en-US" b="1" dirty="0" smtClean="0">
                <a:solidFill>
                  <a:srgbClr val="0033CC"/>
                </a:solidFill>
                <a:latin typeface="メイリオ" panose="020B0604030504040204" pitchFamily="50" charset="-128"/>
                <a:ea typeface="メイリオ" panose="020B0604030504040204" pitchFamily="50" charset="-128"/>
              </a:rPr>
              <a:t>４</a:t>
            </a:r>
            <a:r>
              <a:rPr kumimoji="1" lang="ja-JP" altLang="en-US" b="1" dirty="0" smtClean="0">
                <a:solidFill>
                  <a:srgbClr val="FF0000"/>
                </a:solidFill>
                <a:latin typeface="メイリオ" panose="020B0604030504040204" pitchFamily="50" charset="-128"/>
                <a:ea typeface="メイリオ" panose="020B0604030504040204" pitchFamily="50" charset="-128"/>
              </a:rPr>
              <a:t>Ｓ</a:t>
            </a:r>
            <a:r>
              <a:rPr kumimoji="1" lang="ja-JP" altLang="en-US" b="1" dirty="0" smtClean="0">
                <a:solidFill>
                  <a:srgbClr val="0033CC"/>
                </a:solidFill>
                <a:latin typeface="メイリオ" panose="020B0604030504040204" pitchFamily="50" charset="-128"/>
                <a:ea typeface="メイリオ" panose="020B0604030504040204" pitchFamily="50" charset="-128"/>
              </a:rPr>
              <a:t>の</a:t>
            </a:r>
            <a:r>
              <a:rPr kumimoji="1" lang="ja-JP" altLang="en-US" b="1" dirty="0">
                <a:solidFill>
                  <a:srgbClr val="0033CC"/>
                </a:solidFill>
                <a:latin typeface="メイリオ" panose="020B0604030504040204" pitchFamily="50" charset="-128"/>
                <a:ea typeface="メイリオ" panose="020B0604030504040204" pitchFamily="50" charset="-128"/>
              </a:rPr>
              <a:t>励行で安全を高める</a:t>
            </a:r>
            <a:r>
              <a:rPr kumimoji="1" lang="en-US" altLang="ja-JP" b="1" dirty="0" smtClean="0">
                <a:solidFill>
                  <a:srgbClr val="0033CC"/>
                </a:solidFill>
                <a:latin typeface="メイリオ" panose="020B0604030504040204" pitchFamily="50" charset="-128"/>
                <a:ea typeface="メイリオ" panose="020B0604030504040204" pitchFamily="50" charset="-128"/>
              </a:rPr>
              <a:t>!</a:t>
            </a:r>
            <a:endParaRPr kumimoji="1" lang="en-US" altLang="ja-JP" b="1" dirty="0">
              <a:solidFill>
                <a:srgbClr val="0033CC"/>
              </a:solidFill>
              <a:latin typeface="メイリオ" panose="020B0604030504040204" pitchFamily="50" charset="-128"/>
              <a:ea typeface="メイリオ" panose="020B0604030504040204" pitchFamily="50" charset="-128"/>
            </a:endParaRPr>
          </a:p>
        </p:txBody>
      </p:sp>
      <p:sp>
        <p:nvSpPr>
          <p:cNvPr id="3" name="テキスト ボックス 2"/>
          <p:cNvSpPr txBox="1"/>
          <p:nvPr/>
        </p:nvSpPr>
        <p:spPr>
          <a:xfrm>
            <a:off x="50562" y="907648"/>
            <a:ext cx="898959" cy="369332"/>
          </a:xfrm>
          <a:prstGeom prst="rect">
            <a:avLst/>
          </a:prstGeom>
          <a:noFill/>
        </p:spPr>
        <p:txBody>
          <a:bodyPr wrap="square" rtlCol="0">
            <a:spAutoFit/>
          </a:bodyPr>
          <a:lstStyle/>
          <a:p>
            <a:r>
              <a:rPr kumimoji="1" lang="en-US" altLang="ja-JP" dirty="0" smtClean="0">
                <a:solidFill>
                  <a:srgbClr val="0033CC"/>
                </a:solidFill>
                <a:latin typeface="メイリオ" panose="020B0604030504040204" pitchFamily="50" charset="-128"/>
                <a:ea typeface="メイリオ" panose="020B0604030504040204" pitchFamily="50" charset="-128"/>
              </a:rPr>
              <a:t>【</a:t>
            </a:r>
            <a:r>
              <a:rPr kumimoji="1" lang="ja-JP" altLang="en-US" dirty="0" smtClean="0">
                <a:solidFill>
                  <a:srgbClr val="0033CC"/>
                </a:solidFill>
                <a:latin typeface="メイリオ" panose="020B0604030504040204" pitchFamily="50" charset="-128"/>
                <a:ea typeface="メイリオ" panose="020B0604030504040204" pitchFamily="50" charset="-128"/>
              </a:rPr>
              <a:t>５</a:t>
            </a:r>
            <a:r>
              <a:rPr kumimoji="1" lang="en-US" altLang="ja-JP" dirty="0" smtClean="0">
                <a:solidFill>
                  <a:srgbClr val="0033CC"/>
                </a:solidFill>
                <a:latin typeface="メイリオ" panose="020B0604030504040204" pitchFamily="50" charset="-128"/>
                <a:ea typeface="メイリオ" panose="020B0604030504040204" pitchFamily="50" charset="-128"/>
              </a:rPr>
              <a:t>】</a:t>
            </a:r>
            <a:endParaRPr kumimoji="1" lang="ja-JP" altLang="en-US" dirty="0">
              <a:solidFill>
                <a:srgbClr val="0033CC"/>
              </a:solidFill>
            </a:endParaRPr>
          </a:p>
        </p:txBody>
      </p:sp>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flipH="1">
            <a:off x="4580086" y="3409920"/>
            <a:ext cx="1081109" cy="1240280"/>
          </a:xfrm>
          <a:prstGeom prst="rect">
            <a:avLst/>
          </a:prstGeom>
        </p:spPr>
      </p:pic>
      <p:sp>
        <p:nvSpPr>
          <p:cNvPr id="8" name="テキスト ボックス 7"/>
          <p:cNvSpPr txBox="1"/>
          <p:nvPr/>
        </p:nvSpPr>
        <p:spPr>
          <a:xfrm>
            <a:off x="282333" y="7509626"/>
            <a:ext cx="6336702" cy="1169551"/>
          </a:xfrm>
          <a:prstGeom prst="rect">
            <a:avLst/>
          </a:prstGeom>
          <a:noFill/>
        </p:spPr>
        <p:txBody>
          <a:bodyPr wrap="square" rtlCol="0">
            <a:spAutoFit/>
          </a:bodyPr>
          <a:lstStyle/>
          <a:p>
            <a:pPr>
              <a:lnSpc>
                <a:spcPts val="2800"/>
              </a:lnSpc>
            </a:pPr>
            <a:r>
              <a:rPr kumimoji="1" lang="en-US" altLang="ja-JP" sz="1600" dirty="0" smtClean="0">
                <a:latin typeface="メイリオ" panose="020B0604030504040204" pitchFamily="50" charset="-128"/>
                <a:ea typeface="メイリオ" panose="020B0604030504040204" pitchFamily="50" charset="-128"/>
              </a:rPr>
              <a:t>【</a:t>
            </a:r>
            <a:r>
              <a:rPr kumimoji="1" lang="ja-JP" altLang="en-US" sz="1600" dirty="0">
                <a:latin typeface="メイリオ" panose="020B0604030504040204" pitchFamily="50" charset="-128"/>
                <a:ea typeface="メイリオ" panose="020B0604030504040204" pitchFamily="50" charset="-128"/>
              </a:rPr>
              <a:t>習慣</a:t>
            </a:r>
            <a:r>
              <a:rPr kumimoji="1" lang="en-US" altLang="ja-JP" sz="1600" dirty="0">
                <a:latin typeface="メイリオ" panose="020B0604030504040204" pitchFamily="50" charset="-128"/>
                <a:ea typeface="メイリオ" panose="020B0604030504040204" pitchFamily="50" charset="-128"/>
              </a:rPr>
              <a:t>】</a:t>
            </a:r>
            <a:r>
              <a:rPr kumimoji="1" lang="ja-JP" altLang="en-US" sz="1600" dirty="0">
                <a:latin typeface="メイリオ" panose="020B0604030504040204" pitchFamily="50" charset="-128"/>
                <a:ea typeface="メイリオ" panose="020B0604030504040204" pitchFamily="50" charset="-128"/>
              </a:rPr>
              <a:t>（</a:t>
            </a:r>
            <a:r>
              <a:rPr kumimoji="1" lang="en-US" altLang="ja-JP" sz="2400" dirty="0" err="1" smtClean="0">
                <a:solidFill>
                  <a:srgbClr val="FF0000"/>
                </a:solidFill>
                <a:latin typeface="メイリオ" panose="020B0604030504040204" pitchFamily="50" charset="-128"/>
                <a:ea typeface="メイリオ" panose="020B0604030504040204" pitchFamily="50" charset="-128"/>
              </a:rPr>
              <a:t>s</a:t>
            </a:r>
            <a:r>
              <a:rPr kumimoji="1" lang="en-US" altLang="ja-JP" sz="1600" dirty="0" err="1" smtClean="0">
                <a:latin typeface="メイリオ" panose="020B0604030504040204" pitchFamily="50" charset="-128"/>
                <a:ea typeface="メイリオ" panose="020B0604030504040204" pitchFamily="50" charset="-128"/>
              </a:rPr>
              <a:t>yuukan</a:t>
            </a:r>
            <a:r>
              <a:rPr kumimoji="1" lang="ja-JP" altLang="en-US" sz="1600" dirty="0" smtClean="0">
                <a:latin typeface="メイリオ" panose="020B0604030504040204" pitchFamily="50" charset="-128"/>
                <a:ea typeface="メイリオ" panose="020B0604030504040204" pitchFamily="50" charset="-128"/>
              </a:rPr>
              <a:t>）</a:t>
            </a:r>
            <a:endParaRPr kumimoji="1" lang="ja-JP" altLang="en-US" sz="1600" dirty="0">
              <a:latin typeface="メイリオ" panose="020B0604030504040204" pitchFamily="50" charset="-128"/>
              <a:ea typeface="メイリオ" panose="020B0604030504040204" pitchFamily="50" charset="-128"/>
            </a:endParaRPr>
          </a:p>
          <a:p>
            <a:pPr marL="85725" indent="182563">
              <a:lnSpc>
                <a:spcPts val="2800"/>
              </a:lnSpc>
            </a:pPr>
            <a:r>
              <a:rPr kumimoji="1" lang="ja-JP" altLang="en-US" sz="1600" dirty="0" smtClean="0">
                <a:latin typeface="メイリオ" panose="020B0604030504040204" pitchFamily="50" charset="-128"/>
                <a:ea typeface="メイリオ" panose="020B0604030504040204" pitchFamily="50" charset="-128"/>
              </a:rPr>
              <a:t>決められた</a:t>
            </a:r>
            <a:r>
              <a:rPr kumimoji="1" lang="ja-JP" altLang="en-US" sz="1600" dirty="0">
                <a:latin typeface="メイリオ" panose="020B0604030504040204" pitchFamily="50" charset="-128"/>
                <a:ea typeface="メイリオ" panose="020B0604030504040204" pitchFamily="50" charset="-128"/>
              </a:rPr>
              <a:t>ことをきちんと守ると、繰返しで意識</a:t>
            </a:r>
            <a:r>
              <a:rPr kumimoji="1" lang="ja-JP" altLang="en-US" sz="1600" dirty="0" smtClean="0">
                <a:latin typeface="メイリオ" panose="020B0604030504040204" pitchFamily="50" charset="-128"/>
                <a:ea typeface="メイリオ" panose="020B0604030504040204" pitchFamily="50" charset="-128"/>
              </a:rPr>
              <a:t>しなくても自然に</a:t>
            </a:r>
            <a:r>
              <a:rPr kumimoji="1" lang="ja-JP" altLang="en-US" sz="1600" dirty="0">
                <a:latin typeface="メイリオ" panose="020B0604030504040204" pitchFamily="50" charset="-128"/>
                <a:ea typeface="メイリオ" panose="020B0604030504040204" pitchFamily="50" charset="-128"/>
              </a:rPr>
              <a:t>安全、衛生な行動ができるように</a:t>
            </a:r>
            <a:r>
              <a:rPr kumimoji="1" lang="ja-JP" altLang="en-US" sz="1600" dirty="0" smtClean="0">
                <a:latin typeface="メイリオ" panose="020B0604030504040204" pitchFamily="50" charset="-128"/>
                <a:ea typeface="メイリオ" panose="020B0604030504040204" pitchFamily="50" charset="-128"/>
              </a:rPr>
              <a:t>なる</a:t>
            </a:r>
            <a:endParaRPr kumimoji="1" lang="ja-JP" altLang="en-US" sz="1600" dirty="0">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282332" y="3771660"/>
            <a:ext cx="4603333" cy="1141338"/>
          </a:xfrm>
          <a:prstGeom prst="rect">
            <a:avLst/>
          </a:prstGeom>
          <a:noFill/>
        </p:spPr>
        <p:txBody>
          <a:bodyPr wrap="square" rtlCol="0">
            <a:spAutoFit/>
          </a:bodyPr>
          <a:lstStyle/>
          <a:p>
            <a:pPr>
              <a:lnSpc>
                <a:spcPts val="2800"/>
              </a:lnSpc>
            </a:pPr>
            <a:r>
              <a:rPr kumimoji="1" lang="en-US" altLang="ja-JP" sz="1600" dirty="0" smtClean="0">
                <a:latin typeface="メイリオ" panose="020B0604030504040204" pitchFamily="50" charset="-128"/>
                <a:ea typeface="メイリオ" panose="020B0604030504040204" pitchFamily="50" charset="-128"/>
              </a:rPr>
              <a:t>【</a:t>
            </a:r>
            <a:r>
              <a:rPr kumimoji="1" lang="ja-JP" altLang="en-US" sz="1600" dirty="0" smtClean="0">
                <a:latin typeface="メイリオ" panose="020B0604030504040204" pitchFamily="50" charset="-128"/>
                <a:ea typeface="メイリオ" panose="020B0604030504040204" pitchFamily="50" charset="-128"/>
              </a:rPr>
              <a:t>整頓</a:t>
            </a:r>
            <a:r>
              <a:rPr kumimoji="1" lang="en-US" altLang="ja-JP" sz="1600" dirty="0">
                <a:latin typeface="メイリオ" panose="020B0604030504040204" pitchFamily="50" charset="-128"/>
                <a:ea typeface="メイリオ" panose="020B0604030504040204" pitchFamily="50" charset="-128"/>
              </a:rPr>
              <a:t>】</a:t>
            </a:r>
            <a:r>
              <a:rPr kumimoji="1" lang="ja-JP" altLang="en-US" sz="1600" dirty="0">
                <a:latin typeface="メイリオ" panose="020B0604030504040204" pitchFamily="50" charset="-128"/>
                <a:ea typeface="メイリオ" panose="020B0604030504040204" pitchFamily="50" charset="-128"/>
              </a:rPr>
              <a:t>（</a:t>
            </a:r>
            <a:r>
              <a:rPr kumimoji="1" lang="en-US" altLang="ja-JP" sz="2400" dirty="0" err="1">
                <a:solidFill>
                  <a:srgbClr val="FF0000"/>
                </a:solidFill>
                <a:latin typeface="メイリオ" panose="020B0604030504040204" pitchFamily="50" charset="-128"/>
                <a:ea typeface="メイリオ" panose="020B0604030504040204" pitchFamily="50" charset="-128"/>
              </a:rPr>
              <a:t>s</a:t>
            </a:r>
            <a:r>
              <a:rPr kumimoji="1" lang="en-US" altLang="ja-JP" sz="1600" dirty="0" err="1">
                <a:latin typeface="メイリオ" panose="020B0604030504040204" pitchFamily="50" charset="-128"/>
                <a:ea typeface="メイリオ" panose="020B0604030504040204" pitchFamily="50" charset="-128"/>
              </a:rPr>
              <a:t>eiton</a:t>
            </a:r>
            <a:r>
              <a:rPr kumimoji="1" lang="ja-JP" altLang="en-US" sz="1600" dirty="0">
                <a:latin typeface="メイリオ" panose="020B0604030504040204" pitchFamily="50" charset="-128"/>
                <a:ea typeface="メイリオ" panose="020B0604030504040204" pitchFamily="50" charset="-128"/>
              </a:rPr>
              <a:t>）</a:t>
            </a:r>
          </a:p>
          <a:p>
            <a:pPr marL="182563" indent="-96838">
              <a:lnSpc>
                <a:spcPts val="2800"/>
              </a:lnSpc>
            </a:pPr>
            <a:r>
              <a:rPr kumimoji="1" lang="ja-JP" altLang="en-US" sz="1600" dirty="0">
                <a:latin typeface="メイリオ" panose="020B0604030504040204" pitchFamily="50" charset="-128"/>
                <a:ea typeface="メイリオ" panose="020B0604030504040204" pitchFamily="50" charset="-128"/>
              </a:rPr>
              <a:t>　</a:t>
            </a:r>
            <a:r>
              <a:rPr kumimoji="1" lang="ja-JP" altLang="en-US" sz="1600" dirty="0" smtClean="0">
                <a:latin typeface="メイリオ" panose="020B0604030504040204" pitchFamily="50" charset="-128"/>
                <a:ea typeface="メイリオ" panose="020B0604030504040204" pitchFamily="50" charset="-128"/>
              </a:rPr>
              <a:t>いるものを</a:t>
            </a:r>
            <a:r>
              <a:rPr kumimoji="1" lang="ja-JP" altLang="en-US" sz="1600" dirty="0">
                <a:latin typeface="メイリオ" panose="020B0604030504040204" pitchFamily="50" charset="-128"/>
                <a:ea typeface="メイリオ" panose="020B0604030504040204" pitchFamily="50" charset="-128"/>
              </a:rPr>
              <a:t>使いやすく、わかりやすく収納すると無駄な時間が</a:t>
            </a:r>
            <a:r>
              <a:rPr kumimoji="1" lang="ja-JP" altLang="en-US" sz="1600" dirty="0" smtClean="0">
                <a:latin typeface="メイリオ" panose="020B0604030504040204" pitchFamily="50" charset="-128"/>
                <a:ea typeface="メイリオ" panose="020B0604030504040204" pitchFamily="50" charset="-128"/>
              </a:rPr>
              <a:t>減り</a:t>
            </a:r>
            <a:r>
              <a:rPr kumimoji="1" lang="ja-JP" altLang="en-US" sz="1600" dirty="0">
                <a:latin typeface="メイリオ" panose="020B0604030504040204" pitchFamily="50" charset="-128"/>
                <a:ea typeface="メイリオ" panose="020B0604030504040204" pitchFamily="50" charset="-128"/>
              </a:rPr>
              <a:t>品質も向上</a:t>
            </a:r>
            <a:r>
              <a:rPr kumimoji="1" lang="ja-JP" altLang="en-US" sz="1600" dirty="0" smtClean="0">
                <a:latin typeface="メイリオ" panose="020B0604030504040204" pitchFamily="50" charset="-128"/>
                <a:ea typeface="メイリオ" panose="020B0604030504040204" pitchFamily="50" charset="-128"/>
              </a:rPr>
              <a:t>します</a:t>
            </a:r>
            <a:endParaRPr kumimoji="1" lang="ja-JP" altLang="en-US" sz="1600" dirty="0">
              <a:latin typeface="メイリオ" panose="020B0604030504040204" pitchFamily="50" charset="-128"/>
              <a:ea typeface="メイリオ" panose="020B0604030504040204" pitchFamily="50" charset="-128"/>
            </a:endParaRPr>
          </a:p>
        </p:txBody>
      </p:sp>
      <p:sp>
        <p:nvSpPr>
          <p:cNvPr id="10" name="テキスト ボックス 9"/>
          <p:cNvSpPr txBox="1"/>
          <p:nvPr/>
        </p:nvSpPr>
        <p:spPr>
          <a:xfrm>
            <a:off x="335997" y="5533383"/>
            <a:ext cx="4784644" cy="1548501"/>
          </a:xfrm>
          <a:prstGeom prst="rect">
            <a:avLst/>
          </a:prstGeom>
          <a:noFill/>
        </p:spPr>
        <p:txBody>
          <a:bodyPr wrap="square" rtlCol="0">
            <a:spAutoFit/>
          </a:bodyPr>
          <a:lstStyle/>
          <a:p>
            <a:pPr>
              <a:lnSpc>
                <a:spcPts val="2800"/>
              </a:lnSpc>
            </a:pPr>
            <a:r>
              <a:rPr kumimoji="1" lang="en-US" altLang="ja-JP" sz="1600" dirty="0" smtClean="0">
                <a:latin typeface="メイリオ" panose="020B0604030504040204" pitchFamily="50" charset="-128"/>
                <a:ea typeface="メイリオ" panose="020B0604030504040204" pitchFamily="50" charset="-128"/>
              </a:rPr>
              <a:t>【</a:t>
            </a:r>
            <a:r>
              <a:rPr kumimoji="1" lang="ja-JP" altLang="en-US" sz="1600" dirty="0">
                <a:latin typeface="メイリオ" panose="020B0604030504040204" pitchFamily="50" charset="-128"/>
                <a:ea typeface="メイリオ" panose="020B0604030504040204" pitchFamily="50" charset="-128"/>
              </a:rPr>
              <a:t>清潔</a:t>
            </a:r>
            <a:r>
              <a:rPr kumimoji="1" lang="en-US" altLang="ja-JP" sz="1600" dirty="0">
                <a:latin typeface="メイリオ" panose="020B0604030504040204" pitchFamily="50" charset="-128"/>
                <a:ea typeface="メイリオ" panose="020B0604030504040204" pitchFamily="50" charset="-128"/>
              </a:rPr>
              <a:t>】</a:t>
            </a:r>
            <a:r>
              <a:rPr kumimoji="1" lang="ja-JP" altLang="en-US" sz="1600" dirty="0">
                <a:latin typeface="メイリオ" panose="020B0604030504040204" pitchFamily="50" charset="-128"/>
                <a:ea typeface="メイリオ" panose="020B0604030504040204" pitchFamily="50" charset="-128"/>
              </a:rPr>
              <a:t>（</a:t>
            </a:r>
            <a:r>
              <a:rPr kumimoji="1" lang="en-US" altLang="ja-JP" sz="2400" dirty="0" err="1">
                <a:solidFill>
                  <a:srgbClr val="FF0000"/>
                </a:solidFill>
                <a:latin typeface="メイリオ" panose="020B0604030504040204" pitchFamily="50" charset="-128"/>
                <a:ea typeface="メイリオ" panose="020B0604030504040204" pitchFamily="50" charset="-128"/>
              </a:rPr>
              <a:t>s</a:t>
            </a:r>
            <a:r>
              <a:rPr kumimoji="1" lang="en-US" altLang="ja-JP" sz="1600" dirty="0" err="1">
                <a:latin typeface="メイリオ" panose="020B0604030504040204" pitchFamily="50" charset="-128"/>
                <a:ea typeface="メイリオ" panose="020B0604030504040204" pitchFamily="50" charset="-128"/>
              </a:rPr>
              <a:t>eiketsu</a:t>
            </a:r>
            <a:r>
              <a:rPr kumimoji="1" lang="ja-JP" altLang="en-US" sz="1600" dirty="0">
                <a:latin typeface="メイリオ" panose="020B0604030504040204" pitchFamily="50" charset="-128"/>
                <a:ea typeface="メイリオ" panose="020B0604030504040204" pitchFamily="50" charset="-128"/>
              </a:rPr>
              <a:t>）</a:t>
            </a:r>
          </a:p>
          <a:p>
            <a:pPr marL="85725" indent="-85725">
              <a:lnSpc>
                <a:spcPts val="2800"/>
              </a:lnSpc>
            </a:pPr>
            <a:r>
              <a:rPr kumimoji="1" lang="ja-JP" altLang="en-US" sz="1600" dirty="0">
                <a:latin typeface="メイリオ" panose="020B0604030504040204" pitchFamily="50" charset="-128"/>
                <a:ea typeface="メイリオ" panose="020B0604030504040204" pitchFamily="50" charset="-128"/>
              </a:rPr>
              <a:t>　</a:t>
            </a:r>
            <a:r>
              <a:rPr kumimoji="1" lang="ja-JP" altLang="en-US" sz="1600" dirty="0" smtClean="0">
                <a:latin typeface="メイリオ" panose="020B0604030504040204" pitchFamily="50" charset="-128"/>
                <a:ea typeface="メイリオ" panose="020B0604030504040204" pitchFamily="50" charset="-128"/>
              </a:rPr>
              <a:t>汚れ</a:t>
            </a:r>
            <a:r>
              <a:rPr kumimoji="1" lang="ja-JP" altLang="en-US" sz="1600" dirty="0">
                <a:latin typeface="メイリオ" panose="020B0604030504040204" pitchFamily="50" charset="-128"/>
                <a:ea typeface="メイリオ" panose="020B0604030504040204" pitchFamily="50" charset="-128"/>
              </a:rPr>
              <a:t>を取り除いて身の回りをきれいにすると、製品の品質向上</a:t>
            </a:r>
            <a:r>
              <a:rPr kumimoji="1" lang="ja-JP" altLang="en-US" sz="1600" dirty="0" smtClean="0">
                <a:latin typeface="メイリオ" panose="020B0604030504040204" pitchFamily="50" charset="-128"/>
                <a:ea typeface="メイリオ" panose="020B0604030504040204" pitchFamily="50" charset="-128"/>
              </a:rPr>
              <a:t>、食中毒</a:t>
            </a:r>
            <a:r>
              <a:rPr kumimoji="1" lang="ja-JP" altLang="en-US" sz="1600" dirty="0">
                <a:latin typeface="メイリオ" panose="020B0604030504040204" pitchFamily="50" charset="-128"/>
                <a:ea typeface="メイリオ" panose="020B0604030504040204" pitchFamily="50" charset="-128"/>
              </a:rPr>
              <a:t>予防異物混入防止が</a:t>
            </a:r>
            <a:r>
              <a:rPr kumimoji="1" lang="ja-JP" altLang="en-US" sz="1600" dirty="0" smtClean="0">
                <a:latin typeface="メイリオ" panose="020B0604030504040204" pitchFamily="50" charset="-128"/>
                <a:ea typeface="メイリオ" panose="020B0604030504040204" pitchFamily="50" charset="-128"/>
              </a:rPr>
              <a:t>図られます</a:t>
            </a:r>
            <a:endParaRPr kumimoji="1" lang="ja-JP" altLang="en-US" sz="1600" dirty="0">
              <a:latin typeface="メイリオ" panose="020B0604030504040204" pitchFamily="50" charset="-128"/>
              <a:ea typeface="メイリオ" panose="020B0604030504040204" pitchFamily="50" charset="-128"/>
            </a:endParaRPr>
          </a:p>
        </p:txBody>
      </p:sp>
      <p:pic>
        <p:nvPicPr>
          <p:cNvPr id="11"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5790"/>
          <a:stretch/>
        </p:blipFill>
        <p:spPr bwMode="auto">
          <a:xfrm>
            <a:off x="5679719" y="3914158"/>
            <a:ext cx="811412" cy="1240280"/>
          </a:xfrm>
          <a:prstGeom prst="rect">
            <a:avLst/>
          </a:prstGeom>
        </p:spPr>
      </p:pic>
      <p:pic>
        <p:nvPicPr>
          <p:cNvPr id="14"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85665" y="5557181"/>
            <a:ext cx="1637065" cy="1227799"/>
          </a:xfrm>
          <a:prstGeom prst="rect">
            <a:avLst/>
          </a:prstGeom>
        </p:spPr>
      </p:pic>
      <p:sp>
        <p:nvSpPr>
          <p:cNvPr id="15" name="テキスト ボックス 14"/>
          <p:cNvSpPr txBox="1"/>
          <p:nvPr/>
        </p:nvSpPr>
        <p:spPr>
          <a:xfrm>
            <a:off x="282332" y="1695940"/>
            <a:ext cx="4838309" cy="1548501"/>
          </a:xfrm>
          <a:prstGeom prst="rect">
            <a:avLst/>
          </a:prstGeom>
          <a:noFill/>
        </p:spPr>
        <p:txBody>
          <a:bodyPr wrap="square" rtlCol="0">
            <a:spAutoFit/>
          </a:bodyPr>
          <a:lstStyle/>
          <a:p>
            <a:pPr>
              <a:lnSpc>
                <a:spcPts val="2800"/>
              </a:lnSpc>
            </a:pPr>
            <a:r>
              <a:rPr kumimoji="1" lang="en-US" altLang="ja-JP" sz="1600" dirty="0">
                <a:latin typeface="メイリオ" panose="020B0604030504040204" pitchFamily="50" charset="-128"/>
                <a:ea typeface="メイリオ" panose="020B0604030504040204" pitchFamily="50" charset="-128"/>
              </a:rPr>
              <a:t>【</a:t>
            </a:r>
            <a:r>
              <a:rPr kumimoji="1" lang="ja-JP" altLang="en-US" sz="1600" dirty="0">
                <a:latin typeface="メイリオ" panose="020B0604030504040204" pitchFamily="50" charset="-128"/>
                <a:ea typeface="メイリオ" panose="020B0604030504040204" pitchFamily="50" charset="-128"/>
              </a:rPr>
              <a:t>整理</a:t>
            </a:r>
            <a:r>
              <a:rPr kumimoji="1" lang="en-US" altLang="ja-JP" sz="1600" dirty="0">
                <a:latin typeface="メイリオ" panose="020B0604030504040204" pitchFamily="50" charset="-128"/>
                <a:ea typeface="メイリオ" panose="020B0604030504040204" pitchFamily="50" charset="-128"/>
              </a:rPr>
              <a:t>】</a:t>
            </a:r>
            <a:r>
              <a:rPr kumimoji="1" lang="ja-JP" altLang="en-US" sz="1600" dirty="0">
                <a:latin typeface="メイリオ" panose="020B0604030504040204" pitchFamily="50" charset="-128"/>
                <a:ea typeface="メイリオ" panose="020B0604030504040204" pitchFamily="50" charset="-128"/>
              </a:rPr>
              <a:t>（</a:t>
            </a:r>
            <a:r>
              <a:rPr kumimoji="1" lang="en-US" altLang="ja-JP" sz="2400" dirty="0" err="1">
                <a:solidFill>
                  <a:srgbClr val="FF0000"/>
                </a:solidFill>
                <a:latin typeface="メイリオ" panose="020B0604030504040204" pitchFamily="50" charset="-128"/>
                <a:ea typeface="メイリオ" panose="020B0604030504040204" pitchFamily="50" charset="-128"/>
              </a:rPr>
              <a:t>s</a:t>
            </a:r>
            <a:r>
              <a:rPr kumimoji="1" lang="en-US" altLang="ja-JP" sz="1600" dirty="0" err="1">
                <a:latin typeface="メイリオ" panose="020B0604030504040204" pitchFamily="50" charset="-128"/>
                <a:ea typeface="メイリオ" panose="020B0604030504040204" pitchFamily="50" charset="-128"/>
              </a:rPr>
              <a:t>eiri</a:t>
            </a:r>
            <a:r>
              <a:rPr kumimoji="1" lang="ja-JP" altLang="en-US" sz="1600" dirty="0" smtClean="0">
                <a:latin typeface="メイリオ" panose="020B0604030504040204" pitchFamily="50" charset="-128"/>
                <a:ea typeface="メイリオ" panose="020B0604030504040204" pitchFamily="50" charset="-128"/>
              </a:rPr>
              <a:t>）</a:t>
            </a:r>
            <a:endParaRPr kumimoji="1" lang="ja-JP" altLang="en-US" sz="1600" dirty="0">
              <a:latin typeface="メイリオ" panose="020B0604030504040204" pitchFamily="50" charset="-128"/>
              <a:ea typeface="メイリオ" panose="020B0604030504040204" pitchFamily="50" charset="-128"/>
            </a:endParaRPr>
          </a:p>
          <a:p>
            <a:pPr marL="85725" indent="-85725" defTabSz="468313">
              <a:lnSpc>
                <a:spcPts val="2800"/>
              </a:lnSpc>
            </a:pPr>
            <a:r>
              <a:rPr kumimoji="1" lang="ja-JP" altLang="en-US" sz="1600" dirty="0">
                <a:latin typeface="メイリオ" panose="020B0604030504040204" pitchFamily="50" charset="-128"/>
                <a:ea typeface="メイリオ" panose="020B0604030504040204" pitchFamily="50" charset="-128"/>
              </a:rPr>
              <a:t>　いるものといらないものをわけ、いらないものは処分すると作業効率が上がり災害のリスクも</a:t>
            </a:r>
            <a:r>
              <a:rPr kumimoji="1" lang="ja-JP" altLang="en-US" sz="1600" dirty="0" smtClean="0">
                <a:latin typeface="メイリオ" panose="020B0604030504040204" pitchFamily="50" charset="-128"/>
                <a:ea typeface="メイリオ" panose="020B0604030504040204" pitchFamily="50" charset="-128"/>
              </a:rPr>
              <a:t>減ります</a:t>
            </a:r>
            <a:endParaRPr kumimoji="1" lang="ja-JP" altLang="en-US" sz="1600" dirty="0">
              <a:latin typeface="メイリオ" panose="020B0604030504040204" pitchFamily="50" charset="-128"/>
              <a:ea typeface="メイリオ" panose="020B0604030504040204" pitchFamily="50" charset="-128"/>
            </a:endParaRPr>
          </a:p>
        </p:txBody>
      </p:sp>
      <p:pic>
        <p:nvPicPr>
          <p:cNvPr id="23"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532"/>
          <a:stretch/>
        </p:blipFill>
        <p:spPr bwMode="auto">
          <a:xfrm>
            <a:off x="5049856" y="1798298"/>
            <a:ext cx="1259727" cy="1174876"/>
          </a:xfrm>
          <a:prstGeom prst="rect">
            <a:avLst/>
          </a:prstGeom>
        </p:spPr>
      </p:pic>
    </p:spTree>
    <p:extLst>
      <p:ext uri="{BB962C8B-B14F-4D97-AF65-F5344CB8AC3E}">
        <p14:creationId xmlns:p14="http://schemas.microsoft.com/office/powerpoint/2010/main" val="32373854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335997" y="3844174"/>
            <a:ext cx="6186732" cy="1500900"/>
          </a:xfrm>
          <a:prstGeom prst="roundRect">
            <a:avLst>
              <a:gd name="adj" fmla="val 8026"/>
            </a:avLst>
          </a:prstGeom>
          <a:solidFill>
            <a:schemeClr val="bg1"/>
          </a:solidFill>
          <a:ln w="76200">
            <a:solidFill>
              <a:schemeClr val="accent6">
                <a:lumMod val="7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solidFill>
                <a:schemeClr val="tx1"/>
              </a:solidFill>
              <a:latin typeface="メイリオ" panose="020B0604030504040204" pitchFamily="50" charset="-128"/>
              <a:ea typeface="メイリオ" panose="020B0604030504040204" pitchFamily="50" charset="-128"/>
            </a:endParaRPr>
          </a:p>
        </p:txBody>
      </p:sp>
      <p:sp>
        <p:nvSpPr>
          <p:cNvPr id="7" name="角丸四角形 6"/>
          <p:cNvSpPr/>
          <p:nvPr/>
        </p:nvSpPr>
        <p:spPr>
          <a:xfrm>
            <a:off x="335997" y="5546816"/>
            <a:ext cx="6186732" cy="1305055"/>
          </a:xfrm>
          <a:prstGeom prst="roundRect">
            <a:avLst>
              <a:gd name="adj" fmla="val 8026"/>
            </a:avLst>
          </a:prstGeom>
          <a:solidFill>
            <a:schemeClr val="bg1"/>
          </a:solidFill>
          <a:ln w="76200">
            <a:solidFill>
              <a:schemeClr val="accent6">
                <a:lumMod val="7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solidFill>
                <a:schemeClr val="tx1"/>
              </a:solidFill>
              <a:latin typeface="メイリオ" panose="020B0604030504040204" pitchFamily="50" charset="-128"/>
              <a:ea typeface="メイリオ" panose="020B0604030504040204" pitchFamily="50" charset="-128"/>
            </a:endParaRPr>
          </a:p>
        </p:txBody>
      </p:sp>
      <p:sp>
        <p:nvSpPr>
          <p:cNvPr id="2" name="タイトル 1"/>
          <p:cNvSpPr>
            <a:spLocks noGrp="1"/>
          </p:cNvSpPr>
          <p:nvPr>
            <p:ph type="ctrTitle"/>
          </p:nvPr>
        </p:nvSpPr>
        <p:spPr>
          <a:xfrm>
            <a:off x="589697" y="153604"/>
            <a:ext cx="5829300" cy="449546"/>
          </a:xfrm>
          <a:noFill/>
        </p:spPr>
        <p:txBody>
          <a:bodyPr>
            <a:noAutofit/>
          </a:bodyPr>
          <a:lstStyle/>
          <a:p>
            <a:r>
              <a:rPr kumimoji="1" lang="ja-JP" altLang="en-US" sz="2400" b="1" dirty="0" smtClean="0">
                <a:solidFill>
                  <a:schemeClr val="accent4"/>
                </a:solidFill>
                <a:latin typeface="メイリオ" panose="020B0604030504040204" pitchFamily="50" charset="-128"/>
                <a:ea typeface="メイリオ" panose="020B0604030504040204" pitchFamily="50" charset="-128"/>
              </a:rPr>
              <a:t>労働災害を防止するポイント</a:t>
            </a:r>
            <a:endParaRPr kumimoji="1" lang="ja-JP" altLang="en-US" sz="2400" b="1" dirty="0">
              <a:solidFill>
                <a:schemeClr val="accent4"/>
              </a:solidFill>
              <a:latin typeface="メイリオ" panose="020B0604030504040204" pitchFamily="50" charset="-128"/>
              <a:ea typeface="メイリオ" panose="020B0604030504040204" pitchFamily="50" charset="-128"/>
            </a:endParaRPr>
          </a:p>
        </p:txBody>
      </p:sp>
      <p:sp>
        <p:nvSpPr>
          <p:cNvPr id="13" name="角丸四角形 12"/>
          <p:cNvSpPr/>
          <p:nvPr/>
        </p:nvSpPr>
        <p:spPr>
          <a:xfrm>
            <a:off x="172908" y="755690"/>
            <a:ext cx="6555552" cy="672566"/>
          </a:xfrm>
          <a:prstGeom prst="roundRect">
            <a:avLst>
              <a:gd name="adj" fmla="val 1464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358775" indent="90488"/>
            <a:r>
              <a:rPr kumimoji="1" lang="ja-JP" altLang="en-US" sz="1200" dirty="0">
                <a:solidFill>
                  <a:srgbClr val="0033CC"/>
                </a:solidFill>
                <a:latin typeface="メイリオ" panose="020B0604030504040204" pitchFamily="50" charset="-128"/>
                <a:ea typeface="メイリオ" panose="020B0604030504040204" pitchFamily="50" charset="-128"/>
              </a:rPr>
              <a:t>安全な作業をみんなで実施し職場を安全に</a:t>
            </a:r>
            <a:r>
              <a:rPr kumimoji="1" lang="en-US" altLang="ja-JP" sz="1200" dirty="0">
                <a:solidFill>
                  <a:srgbClr val="0033CC"/>
                </a:solidFill>
                <a:latin typeface="メイリオ" panose="020B0604030504040204" pitchFamily="50" charset="-128"/>
                <a:ea typeface="メイリオ" panose="020B0604030504040204" pitchFamily="50" charset="-128"/>
              </a:rPr>
              <a:t>!</a:t>
            </a:r>
          </a:p>
          <a:p>
            <a:pPr marL="358775" indent="90488"/>
            <a:r>
              <a:rPr kumimoji="1" lang="ja-JP" altLang="en-US" b="1" dirty="0" smtClean="0">
                <a:solidFill>
                  <a:srgbClr val="0033CC"/>
                </a:solidFill>
                <a:latin typeface="メイリオ" panose="020B0604030504040204" pitchFamily="50" charset="-128"/>
                <a:ea typeface="メイリオ" panose="020B0604030504040204" pitchFamily="50" charset="-128"/>
              </a:rPr>
              <a:t>安全</a:t>
            </a:r>
            <a:r>
              <a:rPr kumimoji="1" lang="ja-JP" altLang="en-US" b="1" dirty="0">
                <a:solidFill>
                  <a:srgbClr val="0033CC"/>
                </a:solidFill>
                <a:latin typeface="メイリオ" panose="020B0604030504040204" pitchFamily="50" charset="-128"/>
                <a:ea typeface="メイリオ" panose="020B0604030504040204" pitchFamily="50" charset="-128"/>
              </a:rPr>
              <a:t>な作業をみんなで実施し職場を安全に</a:t>
            </a:r>
            <a:r>
              <a:rPr kumimoji="1" lang="en-US" altLang="ja-JP" b="1" dirty="0">
                <a:solidFill>
                  <a:srgbClr val="0033CC"/>
                </a:solidFill>
                <a:latin typeface="メイリオ" panose="020B0604030504040204" pitchFamily="50" charset="-128"/>
                <a:ea typeface="メイリオ" panose="020B0604030504040204" pitchFamily="50" charset="-128"/>
              </a:rPr>
              <a:t>!</a:t>
            </a:r>
          </a:p>
        </p:txBody>
      </p:sp>
      <p:sp>
        <p:nvSpPr>
          <p:cNvPr id="20" name="テキスト ボックス 19"/>
          <p:cNvSpPr txBox="1"/>
          <p:nvPr/>
        </p:nvSpPr>
        <p:spPr>
          <a:xfrm>
            <a:off x="267391" y="3813180"/>
            <a:ext cx="6255337" cy="1528624"/>
          </a:xfrm>
          <a:prstGeom prst="rect">
            <a:avLst/>
          </a:prstGeom>
          <a:noFill/>
        </p:spPr>
        <p:txBody>
          <a:bodyPr wrap="square" rtlCol="0">
            <a:spAutoFit/>
          </a:bodyPr>
          <a:lstStyle/>
          <a:p>
            <a:pPr>
              <a:lnSpc>
                <a:spcPts val="2800"/>
              </a:lnSpc>
            </a:pPr>
            <a:r>
              <a:rPr kumimoji="1" lang="en-US" altLang="ja-JP" sz="1600" dirty="0">
                <a:solidFill>
                  <a:srgbClr val="FF0000"/>
                </a:solidFill>
                <a:latin typeface="メイリオ" panose="020B0604030504040204" pitchFamily="50" charset="-128"/>
                <a:ea typeface="メイリオ" panose="020B0604030504040204" pitchFamily="50" charset="-128"/>
              </a:rPr>
              <a:t>【</a:t>
            </a:r>
            <a:r>
              <a:rPr kumimoji="1" lang="ja-JP" altLang="en-US" sz="1600" dirty="0">
                <a:solidFill>
                  <a:srgbClr val="FF0000"/>
                </a:solidFill>
                <a:latin typeface="メイリオ" panose="020B0604030504040204" pitchFamily="50" charset="-128"/>
                <a:ea typeface="メイリオ" panose="020B0604030504040204" pitchFamily="50" charset="-128"/>
              </a:rPr>
              <a:t>はさまれ・巻き込まれ</a:t>
            </a:r>
            <a:r>
              <a:rPr kumimoji="1" lang="en-US" altLang="ja-JP" sz="1600" dirty="0">
                <a:solidFill>
                  <a:srgbClr val="FF0000"/>
                </a:solidFill>
                <a:latin typeface="メイリオ" panose="020B0604030504040204" pitchFamily="50" charset="-128"/>
                <a:ea typeface="メイリオ" panose="020B0604030504040204" pitchFamily="50" charset="-128"/>
              </a:rPr>
              <a:t>】</a:t>
            </a:r>
            <a:r>
              <a:rPr kumimoji="1" lang="ja-JP" altLang="en-US" sz="1600" dirty="0">
                <a:solidFill>
                  <a:srgbClr val="FF0000"/>
                </a:solidFill>
                <a:latin typeface="メイリオ" panose="020B0604030504040204" pitchFamily="50" charset="-128"/>
                <a:ea typeface="メイリオ" panose="020B0604030504040204" pitchFamily="50" charset="-128"/>
              </a:rPr>
              <a:t>災害防止のポイント</a:t>
            </a:r>
          </a:p>
          <a:p>
            <a:pPr>
              <a:lnSpc>
                <a:spcPts val="2800"/>
              </a:lnSpc>
            </a:pPr>
            <a:r>
              <a:rPr kumimoji="1" lang="ja-JP" altLang="en-US" sz="1600" dirty="0">
                <a:latin typeface="メイリオ" panose="020B0604030504040204" pitchFamily="50" charset="-128"/>
                <a:ea typeface="メイリオ" panose="020B0604030504040204" pitchFamily="50" charset="-128"/>
              </a:rPr>
              <a:t>　</a:t>
            </a:r>
            <a:r>
              <a:rPr kumimoji="1" lang="ja-JP" altLang="en-US" sz="1600" dirty="0" smtClean="0">
                <a:latin typeface="メイリオ" panose="020B0604030504040204" pitchFamily="50" charset="-128"/>
                <a:ea typeface="メイリオ" panose="020B0604030504040204" pitchFamily="50" charset="-128"/>
              </a:rPr>
              <a:t>◆</a:t>
            </a:r>
            <a:r>
              <a:rPr kumimoji="1" lang="ja-JP" altLang="en-US" sz="1600" dirty="0">
                <a:latin typeface="メイリオ" panose="020B0604030504040204" pitchFamily="50" charset="-128"/>
                <a:ea typeface="メイリオ" panose="020B0604030504040204" pitchFamily="50" charset="-128"/>
              </a:rPr>
              <a:t>機械の清掃、調整、修理は止めて</a:t>
            </a:r>
            <a:r>
              <a:rPr kumimoji="1" lang="ja-JP" altLang="en-US" sz="1600" dirty="0" smtClean="0">
                <a:latin typeface="メイリオ" panose="020B0604030504040204" pitchFamily="50" charset="-128"/>
                <a:ea typeface="メイリオ" panose="020B0604030504040204" pitchFamily="50" charset="-128"/>
              </a:rPr>
              <a:t>から</a:t>
            </a:r>
          </a:p>
          <a:p>
            <a:pPr>
              <a:lnSpc>
                <a:spcPts val="2800"/>
              </a:lnSpc>
            </a:pPr>
            <a:r>
              <a:rPr kumimoji="1" lang="ja-JP" altLang="en-US" sz="1600" dirty="0" smtClean="0">
                <a:latin typeface="メイリオ" panose="020B0604030504040204" pitchFamily="50" charset="-128"/>
                <a:ea typeface="メイリオ" panose="020B0604030504040204" pitchFamily="50" charset="-128"/>
              </a:rPr>
              <a:t>　◆ 機械</a:t>
            </a:r>
            <a:r>
              <a:rPr kumimoji="1" lang="ja-JP" altLang="en-US" sz="1600" dirty="0">
                <a:latin typeface="メイリオ" panose="020B0604030504040204" pitchFamily="50" charset="-128"/>
                <a:ea typeface="メイリオ" panose="020B0604030504040204" pitchFamily="50" charset="-128"/>
              </a:rPr>
              <a:t>を止めた清掃、調整、修理の作業は不意の起動防止を！</a:t>
            </a:r>
          </a:p>
          <a:p>
            <a:pPr>
              <a:lnSpc>
                <a:spcPts val="2800"/>
              </a:lnSpc>
            </a:pPr>
            <a:r>
              <a:rPr kumimoji="1" lang="ja-JP" altLang="en-US" sz="1600" dirty="0">
                <a:latin typeface="メイリオ" panose="020B0604030504040204" pitchFamily="50" charset="-128"/>
                <a:ea typeface="メイリオ" panose="020B0604030504040204" pitchFamily="50" charset="-128"/>
              </a:rPr>
              <a:t>　</a:t>
            </a:r>
            <a:r>
              <a:rPr kumimoji="1" lang="ja-JP" altLang="en-US" sz="1600" dirty="0" smtClean="0">
                <a:latin typeface="メイリオ" panose="020B0604030504040204" pitchFamily="50" charset="-128"/>
                <a:ea typeface="メイリオ" panose="020B0604030504040204" pitchFamily="50" charset="-128"/>
              </a:rPr>
              <a:t>◆ 囲い</a:t>
            </a:r>
            <a:r>
              <a:rPr kumimoji="1" lang="ja-JP" altLang="en-US" sz="1600" dirty="0">
                <a:latin typeface="メイリオ" panose="020B0604030504040204" pitchFamily="50" charset="-128"/>
                <a:ea typeface="メイリオ" panose="020B0604030504040204" pitchFamily="50" charset="-128"/>
              </a:rPr>
              <a:t>、安全装置等はその機能の維持を！</a:t>
            </a:r>
          </a:p>
        </p:txBody>
      </p:sp>
      <p:sp>
        <p:nvSpPr>
          <p:cNvPr id="3" name="テキスト ボックス 2"/>
          <p:cNvSpPr txBox="1"/>
          <p:nvPr/>
        </p:nvSpPr>
        <p:spPr>
          <a:xfrm>
            <a:off x="50562" y="907648"/>
            <a:ext cx="898959" cy="369332"/>
          </a:xfrm>
          <a:prstGeom prst="rect">
            <a:avLst/>
          </a:prstGeom>
          <a:noFill/>
        </p:spPr>
        <p:txBody>
          <a:bodyPr wrap="square" rtlCol="0">
            <a:spAutoFit/>
          </a:bodyPr>
          <a:lstStyle/>
          <a:p>
            <a:r>
              <a:rPr kumimoji="1" lang="en-US" altLang="ja-JP" dirty="0" smtClean="0">
                <a:solidFill>
                  <a:srgbClr val="0033CC"/>
                </a:solidFill>
                <a:latin typeface="メイリオ" panose="020B0604030504040204" pitchFamily="50" charset="-128"/>
                <a:ea typeface="メイリオ" panose="020B0604030504040204" pitchFamily="50" charset="-128"/>
              </a:rPr>
              <a:t>【</a:t>
            </a:r>
            <a:r>
              <a:rPr kumimoji="1" lang="ja-JP" altLang="en-US" dirty="0" smtClean="0">
                <a:solidFill>
                  <a:srgbClr val="0033CC"/>
                </a:solidFill>
                <a:latin typeface="メイリオ" panose="020B0604030504040204" pitchFamily="50" charset="-128"/>
                <a:ea typeface="メイリオ" panose="020B0604030504040204" pitchFamily="50" charset="-128"/>
              </a:rPr>
              <a:t>６</a:t>
            </a:r>
            <a:r>
              <a:rPr kumimoji="1" lang="en-US" altLang="ja-JP" dirty="0" smtClean="0">
                <a:solidFill>
                  <a:srgbClr val="0033CC"/>
                </a:solidFill>
                <a:latin typeface="メイリオ" panose="020B0604030504040204" pitchFamily="50" charset="-128"/>
                <a:ea typeface="メイリオ" panose="020B0604030504040204" pitchFamily="50" charset="-128"/>
              </a:rPr>
              <a:t>】</a:t>
            </a:r>
            <a:endParaRPr kumimoji="1" lang="ja-JP" altLang="en-US" dirty="0">
              <a:solidFill>
                <a:srgbClr val="0033CC"/>
              </a:solidFill>
            </a:endParaRPr>
          </a:p>
        </p:txBody>
      </p:sp>
      <p:sp>
        <p:nvSpPr>
          <p:cNvPr id="10" name="テキスト ボックス 9"/>
          <p:cNvSpPr txBox="1"/>
          <p:nvPr/>
        </p:nvSpPr>
        <p:spPr>
          <a:xfrm>
            <a:off x="267392" y="5648708"/>
            <a:ext cx="6151605" cy="1169551"/>
          </a:xfrm>
          <a:prstGeom prst="rect">
            <a:avLst/>
          </a:prstGeom>
          <a:noFill/>
        </p:spPr>
        <p:txBody>
          <a:bodyPr wrap="square" rtlCol="0">
            <a:spAutoFit/>
          </a:bodyPr>
          <a:lstStyle/>
          <a:p>
            <a:pPr>
              <a:lnSpc>
                <a:spcPts val="2800"/>
              </a:lnSpc>
            </a:pPr>
            <a:r>
              <a:rPr kumimoji="1" lang="en-US" altLang="ja-JP" sz="1600" dirty="0" smtClean="0">
                <a:solidFill>
                  <a:srgbClr val="FF0000"/>
                </a:solidFill>
                <a:latin typeface="メイリオ" panose="020B0604030504040204" pitchFamily="50" charset="-128"/>
                <a:ea typeface="メイリオ" panose="020B0604030504040204" pitchFamily="50" charset="-128"/>
              </a:rPr>
              <a:t>【</a:t>
            </a:r>
            <a:r>
              <a:rPr kumimoji="1" lang="ja-JP" altLang="en-US" sz="1600" dirty="0">
                <a:solidFill>
                  <a:srgbClr val="FF0000"/>
                </a:solidFill>
                <a:latin typeface="メイリオ" panose="020B0604030504040204" pitchFamily="50" charset="-128"/>
                <a:ea typeface="メイリオ" panose="020B0604030504040204" pitchFamily="50" charset="-128"/>
              </a:rPr>
              <a:t>切れ・こすれ</a:t>
            </a:r>
            <a:r>
              <a:rPr kumimoji="1" lang="en-US" altLang="ja-JP" sz="1600" dirty="0">
                <a:solidFill>
                  <a:srgbClr val="FF0000"/>
                </a:solidFill>
                <a:latin typeface="メイリオ" panose="020B0604030504040204" pitchFamily="50" charset="-128"/>
                <a:ea typeface="メイリオ" panose="020B0604030504040204" pitchFamily="50" charset="-128"/>
              </a:rPr>
              <a:t>】</a:t>
            </a:r>
            <a:r>
              <a:rPr kumimoji="1" lang="ja-JP" altLang="en-US" sz="1600" dirty="0">
                <a:solidFill>
                  <a:srgbClr val="FF0000"/>
                </a:solidFill>
                <a:latin typeface="メイリオ" panose="020B0604030504040204" pitchFamily="50" charset="-128"/>
                <a:ea typeface="メイリオ" panose="020B0604030504040204" pitchFamily="50" charset="-128"/>
              </a:rPr>
              <a:t>災害</a:t>
            </a:r>
            <a:r>
              <a:rPr kumimoji="1" lang="ja-JP" altLang="en-US" sz="1600" dirty="0" smtClean="0">
                <a:solidFill>
                  <a:srgbClr val="FF0000"/>
                </a:solidFill>
                <a:latin typeface="メイリオ" panose="020B0604030504040204" pitchFamily="50" charset="-128"/>
                <a:ea typeface="メイリオ" panose="020B0604030504040204" pitchFamily="50" charset="-128"/>
              </a:rPr>
              <a:t>防止</a:t>
            </a:r>
            <a:r>
              <a:rPr kumimoji="1" lang="ja-JP" altLang="en-US" sz="1600" dirty="0">
                <a:solidFill>
                  <a:srgbClr val="FF0000"/>
                </a:solidFill>
                <a:latin typeface="メイリオ" panose="020B0604030504040204" pitchFamily="50" charset="-128"/>
                <a:ea typeface="メイリオ" panose="020B0604030504040204" pitchFamily="50" charset="-128"/>
              </a:rPr>
              <a:t>のポイント</a:t>
            </a:r>
            <a:endParaRPr kumimoji="1" lang="ja-JP" altLang="en-US" sz="1600" dirty="0">
              <a:latin typeface="メイリオ" panose="020B0604030504040204" pitchFamily="50" charset="-128"/>
              <a:ea typeface="メイリオ" panose="020B0604030504040204" pitchFamily="50" charset="-128"/>
            </a:endParaRPr>
          </a:p>
          <a:p>
            <a:pPr>
              <a:lnSpc>
                <a:spcPts val="2800"/>
              </a:lnSpc>
            </a:pPr>
            <a:r>
              <a:rPr kumimoji="1" lang="ja-JP" altLang="en-US" sz="1600" dirty="0">
                <a:latin typeface="メイリオ" panose="020B0604030504040204" pitchFamily="50" charset="-128"/>
                <a:ea typeface="メイリオ" panose="020B0604030504040204" pitchFamily="50" charset="-128"/>
              </a:rPr>
              <a:t>　</a:t>
            </a:r>
            <a:r>
              <a:rPr kumimoji="1" lang="ja-JP" altLang="en-US" sz="1600" dirty="0" smtClean="0">
                <a:latin typeface="メイリオ" panose="020B0604030504040204" pitchFamily="50" charset="-128"/>
                <a:ea typeface="メイリオ" panose="020B0604030504040204" pitchFamily="50" charset="-128"/>
              </a:rPr>
              <a:t>◆加工</a:t>
            </a:r>
            <a:r>
              <a:rPr kumimoji="1" lang="ja-JP" altLang="en-US" sz="1600" dirty="0">
                <a:latin typeface="メイリオ" panose="020B0604030504040204" pitchFamily="50" charset="-128"/>
                <a:ea typeface="メイリオ" panose="020B0604030504040204" pitchFamily="50" charset="-128"/>
              </a:rPr>
              <a:t>機械の刃部の清潔に注意！</a:t>
            </a:r>
          </a:p>
          <a:p>
            <a:pPr>
              <a:lnSpc>
                <a:spcPts val="2800"/>
              </a:lnSpc>
            </a:pPr>
            <a:r>
              <a:rPr kumimoji="1" lang="ja-JP" altLang="en-US" sz="1600" dirty="0">
                <a:latin typeface="メイリオ" panose="020B0604030504040204" pitchFamily="50" charset="-128"/>
                <a:ea typeface="メイリオ" panose="020B0604030504040204" pitchFamily="50" charset="-128"/>
              </a:rPr>
              <a:t>　</a:t>
            </a:r>
            <a:r>
              <a:rPr kumimoji="1" lang="ja-JP" altLang="en-US" sz="1600" dirty="0" smtClean="0">
                <a:latin typeface="メイリオ" panose="020B0604030504040204" pitchFamily="50" charset="-128"/>
                <a:ea typeface="メイリオ" panose="020B0604030504040204" pitchFamily="50" charset="-128"/>
              </a:rPr>
              <a:t>◆包丁</a:t>
            </a:r>
            <a:r>
              <a:rPr kumimoji="1" lang="ja-JP" altLang="en-US" sz="1600" dirty="0">
                <a:latin typeface="メイリオ" panose="020B0604030504040204" pitchFamily="50" charset="-128"/>
                <a:ea typeface="メイリオ" panose="020B0604030504040204" pitchFamily="50" charset="-128"/>
              </a:rPr>
              <a:t>を使う場合は置き方、置き場所を安全に！ 　</a:t>
            </a:r>
          </a:p>
        </p:txBody>
      </p:sp>
      <p:sp>
        <p:nvSpPr>
          <p:cNvPr id="30" name="角丸四角形 29"/>
          <p:cNvSpPr/>
          <p:nvPr/>
        </p:nvSpPr>
        <p:spPr>
          <a:xfrm>
            <a:off x="335997" y="1672772"/>
            <a:ext cx="6186732" cy="1955693"/>
          </a:xfrm>
          <a:prstGeom prst="roundRect">
            <a:avLst>
              <a:gd name="adj" fmla="val 4884"/>
            </a:avLst>
          </a:prstGeom>
          <a:solidFill>
            <a:schemeClr val="bg1"/>
          </a:solidFill>
          <a:ln w="76200">
            <a:solidFill>
              <a:schemeClr val="accent6">
                <a:lumMod val="7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solidFill>
                <a:schemeClr val="tx1"/>
              </a:solidFill>
              <a:latin typeface="メイリオ" panose="020B0604030504040204" pitchFamily="50" charset="-128"/>
              <a:ea typeface="メイリオ" panose="020B0604030504040204" pitchFamily="50" charset="-128"/>
            </a:endParaRPr>
          </a:p>
        </p:txBody>
      </p:sp>
      <p:sp>
        <p:nvSpPr>
          <p:cNvPr id="31" name="テキスト ボックス 30"/>
          <p:cNvSpPr txBox="1"/>
          <p:nvPr/>
        </p:nvSpPr>
        <p:spPr>
          <a:xfrm>
            <a:off x="267392" y="1740769"/>
            <a:ext cx="6365056" cy="1887696"/>
          </a:xfrm>
          <a:prstGeom prst="rect">
            <a:avLst/>
          </a:prstGeom>
          <a:noFill/>
        </p:spPr>
        <p:txBody>
          <a:bodyPr wrap="square" rtlCol="0">
            <a:spAutoFit/>
          </a:bodyPr>
          <a:lstStyle/>
          <a:p>
            <a:pPr>
              <a:lnSpc>
                <a:spcPts val="2800"/>
              </a:lnSpc>
            </a:pPr>
            <a:r>
              <a:rPr kumimoji="1" lang="en-US" altLang="ja-JP" sz="1600" dirty="0" smtClean="0">
                <a:solidFill>
                  <a:srgbClr val="FF0000"/>
                </a:solidFill>
                <a:latin typeface="メイリオ" panose="020B0604030504040204" pitchFamily="50" charset="-128"/>
                <a:ea typeface="メイリオ" panose="020B0604030504040204" pitchFamily="50" charset="-128"/>
              </a:rPr>
              <a:t>【</a:t>
            </a:r>
            <a:r>
              <a:rPr kumimoji="1" lang="ja-JP" altLang="en-US" sz="1600" dirty="0">
                <a:solidFill>
                  <a:srgbClr val="FF0000"/>
                </a:solidFill>
                <a:latin typeface="メイリオ" panose="020B0604030504040204" pitchFamily="50" charset="-128"/>
                <a:ea typeface="メイリオ" panose="020B0604030504040204" pitchFamily="50" charset="-128"/>
              </a:rPr>
              <a:t>転倒</a:t>
            </a:r>
            <a:r>
              <a:rPr kumimoji="1" lang="en-US" altLang="ja-JP" sz="1600" dirty="0" smtClean="0">
                <a:solidFill>
                  <a:srgbClr val="FF0000"/>
                </a:solidFill>
                <a:latin typeface="メイリオ" panose="020B0604030504040204" pitchFamily="50" charset="-128"/>
                <a:ea typeface="メイリオ" panose="020B0604030504040204" pitchFamily="50" charset="-128"/>
              </a:rPr>
              <a:t>】</a:t>
            </a:r>
            <a:r>
              <a:rPr kumimoji="1" lang="ja-JP" altLang="en-US" sz="1600" dirty="0">
                <a:solidFill>
                  <a:srgbClr val="FF0000"/>
                </a:solidFill>
                <a:latin typeface="メイリオ" panose="020B0604030504040204" pitchFamily="50" charset="-128"/>
                <a:ea typeface="メイリオ" panose="020B0604030504040204" pitchFamily="50" charset="-128"/>
              </a:rPr>
              <a:t>災害防止のポイント</a:t>
            </a:r>
          </a:p>
          <a:p>
            <a:pPr>
              <a:lnSpc>
                <a:spcPts val="2800"/>
              </a:lnSpc>
            </a:pPr>
            <a:r>
              <a:rPr kumimoji="1" lang="ja-JP" altLang="en-US" sz="1600" dirty="0">
                <a:latin typeface="メイリオ" panose="020B0604030504040204" pitchFamily="50" charset="-128"/>
                <a:ea typeface="メイリオ" panose="020B0604030504040204" pitchFamily="50" charset="-128"/>
              </a:rPr>
              <a:t>　◆床は常に「整理」「整頓」「清掃」「清潔」で安全に</a:t>
            </a:r>
            <a:r>
              <a:rPr kumimoji="1" lang="ja-JP" altLang="en-US" sz="1600" dirty="0" smtClean="0">
                <a:latin typeface="メイリオ" panose="020B0604030504040204" pitchFamily="50" charset="-128"/>
                <a:ea typeface="メイリオ" panose="020B0604030504040204" pitchFamily="50" charset="-128"/>
              </a:rPr>
              <a:t>！</a:t>
            </a:r>
          </a:p>
          <a:p>
            <a:pPr>
              <a:lnSpc>
                <a:spcPts val="2800"/>
              </a:lnSpc>
            </a:pPr>
            <a:r>
              <a:rPr kumimoji="1" lang="ja-JP" altLang="en-US" sz="1600" dirty="0" smtClean="0">
                <a:latin typeface="メイリオ" panose="020B0604030504040204" pitchFamily="50" charset="-128"/>
                <a:ea typeface="メイリオ" panose="020B0604030504040204" pitchFamily="50" charset="-128"/>
              </a:rPr>
              <a:t>　◆大きい</a:t>
            </a:r>
            <a:r>
              <a:rPr kumimoji="1" lang="ja-JP" altLang="en-US" sz="1600" dirty="0">
                <a:latin typeface="メイリオ" panose="020B0604030504040204" pitchFamily="50" charset="-128"/>
                <a:ea typeface="メイリオ" panose="020B0604030504040204" pitchFamily="50" charset="-128"/>
              </a:rPr>
              <a:t>物、重い物は「台車」を使用しましょう！ </a:t>
            </a:r>
            <a:endParaRPr kumimoji="1" lang="ja-JP" altLang="en-US" sz="1600" dirty="0" smtClean="0">
              <a:latin typeface="メイリオ" panose="020B0604030504040204" pitchFamily="50" charset="-128"/>
              <a:ea typeface="メイリオ" panose="020B0604030504040204" pitchFamily="50" charset="-128"/>
            </a:endParaRPr>
          </a:p>
          <a:p>
            <a:pPr>
              <a:lnSpc>
                <a:spcPts val="2800"/>
              </a:lnSpc>
            </a:pPr>
            <a:r>
              <a:rPr kumimoji="1" lang="ja-JP" altLang="en-US" sz="1600" dirty="0">
                <a:latin typeface="メイリオ" panose="020B0604030504040204" pitchFamily="50" charset="-128"/>
                <a:ea typeface="メイリオ" panose="020B0604030504040204" pitchFamily="50" charset="-128"/>
              </a:rPr>
              <a:t>　</a:t>
            </a:r>
            <a:r>
              <a:rPr kumimoji="1" lang="ja-JP" altLang="en-US" sz="1600" dirty="0" smtClean="0">
                <a:latin typeface="メイリオ" panose="020B0604030504040204" pitchFamily="50" charset="-128"/>
                <a:ea typeface="メイリオ" panose="020B0604030504040204" pitchFamily="50" charset="-128"/>
              </a:rPr>
              <a:t>◆移動</a:t>
            </a:r>
            <a:r>
              <a:rPr kumimoji="1" lang="ja-JP" altLang="en-US" sz="1600" dirty="0">
                <a:latin typeface="メイリオ" panose="020B0604030504040204" pitchFamily="50" charset="-128"/>
                <a:ea typeface="メイリオ" panose="020B0604030504040204" pitchFamily="50" charset="-128"/>
              </a:rPr>
              <a:t>時は物を持たないようにしましょう！ </a:t>
            </a:r>
            <a:endParaRPr kumimoji="1" lang="ja-JP" altLang="en-US" sz="1600" dirty="0" smtClean="0">
              <a:latin typeface="メイリオ" panose="020B0604030504040204" pitchFamily="50" charset="-128"/>
              <a:ea typeface="メイリオ" panose="020B0604030504040204" pitchFamily="50" charset="-128"/>
            </a:endParaRPr>
          </a:p>
          <a:p>
            <a:pPr>
              <a:lnSpc>
                <a:spcPts val="2800"/>
              </a:lnSpc>
            </a:pPr>
            <a:r>
              <a:rPr kumimoji="1" lang="ja-JP" altLang="en-US" sz="1600" dirty="0" smtClean="0">
                <a:latin typeface="メイリオ" panose="020B0604030504040204" pitchFamily="50" charset="-128"/>
                <a:ea typeface="メイリオ" panose="020B0604030504040204" pitchFamily="50" charset="-128"/>
              </a:rPr>
              <a:t>　◆通路</a:t>
            </a:r>
            <a:r>
              <a:rPr kumimoji="1" lang="ja-JP" altLang="en-US" sz="1600" dirty="0">
                <a:latin typeface="メイリオ" panose="020B0604030504040204" pitchFamily="50" charset="-128"/>
                <a:ea typeface="メイリオ" panose="020B0604030504040204" pitchFamily="50" charset="-128"/>
              </a:rPr>
              <a:t>の照度は十分確保しましょう！</a:t>
            </a:r>
          </a:p>
        </p:txBody>
      </p:sp>
      <p:sp>
        <p:nvSpPr>
          <p:cNvPr id="23" name="角丸四角形 22"/>
          <p:cNvSpPr/>
          <p:nvPr/>
        </p:nvSpPr>
        <p:spPr>
          <a:xfrm>
            <a:off x="335997" y="7094549"/>
            <a:ext cx="6186732" cy="1935063"/>
          </a:xfrm>
          <a:prstGeom prst="roundRect">
            <a:avLst>
              <a:gd name="adj" fmla="val 8026"/>
            </a:avLst>
          </a:prstGeom>
          <a:solidFill>
            <a:schemeClr val="bg1"/>
          </a:solidFill>
          <a:ln w="76200">
            <a:solidFill>
              <a:schemeClr val="accent6">
                <a:lumMod val="7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solidFill>
                <a:schemeClr val="tx1"/>
              </a:solidFill>
              <a:latin typeface="メイリオ" panose="020B0604030504040204" pitchFamily="50" charset="-128"/>
              <a:ea typeface="メイリオ" panose="020B0604030504040204" pitchFamily="50" charset="-128"/>
            </a:endParaRPr>
          </a:p>
        </p:txBody>
      </p:sp>
      <p:sp>
        <p:nvSpPr>
          <p:cNvPr id="25" name="テキスト ボックス 24"/>
          <p:cNvSpPr txBox="1"/>
          <p:nvPr/>
        </p:nvSpPr>
        <p:spPr>
          <a:xfrm>
            <a:off x="267392" y="7141916"/>
            <a:ext cx="6151605" cy="1887696"/>
          </a:xfrm>
          <a:prstGeom prst="rect">
            <a:avLst/>
          </a:prstGeom>
          <a:noFill/>
        </p:spPr>
        <p:txBody>
          <a:bodyPr wrap="square" rtlCol="0">
            <a:spAutoFit/>
          </a:bodyPr>
          <a:lstStyle/>
          <a:p>
            <a:pPr>
              <a:lnSpc>
                <a:spcPts val="2800"/>
              </a:lnSpc>
            </a:pPr>
            <a:r>
              <a:rPr kumimoji="1" lang="en-US" altLang="ja-JP" sz="1600" dirty="0" smtClean="0">
                <a:solidFill>
                  <a:srgbClr val="FF0000"/>
                </a:solidFill>
                <a:latin typeface="メイリオ" panose="020B0604030504040204" pitchFamily="50" charset="-128"/>
                <a:ea typeface="メイリオ" panose="020B0604030504040204" pitchFamily="50" charset="-128"/>
              </a:rPr>
              <a:t>【</a:t>
            </a:r>
            <a:r>
              <a:rPr kumimoji="1" lang="ja-JP" altLang="en-US" sz="1600" dirty="0">
                <a:solidFill>
                  <a:srgbClr val="FF0000"/>
                </a:solidFill>
                <a:latin typeface="メイリオ" panose="020B0604030504040204" pitchFamily="50" charset="-128"/>
                <a:ea typeface="メイリオ" panose="020B0604030504040204" pitchFamily="50" charset="-128"/>
              </a:rPr>
              <a:t>熱中症</a:t>
            </a:r>
            <a:r>
              <a:rPr kumimoji="1" lang="en-US" altLang="ja-JP" sz="1600" dirty="0">
                <a:solidFill>
                  <a:srgbClr val="FF0000"/>
                </a:solidFill>
                <a:latin typeface="メイリオ" panose="020B0604030504040204" pitchFamily="50" charset="-128"/>
                <a:ea typeface="メイリオ" panose="020B0604030504040204" pitchFamily="50" charset="-128"/>
              </a:rPr>
              <a:t>】</a:t>
            </a:r>
            <a:r>
              <a:rPr kumimoji="1" lang="ja-JP" altLang="en-US" sz="1600" dirty="0">
                <a:solidFill>
                  <a:srgbClr val="FF0000"/>
                </a:solidFill>
                <a:latin typeface="メイリオ" panose="020B0604030504040204" pitchFamily="50" charset="-128"/>
                <a:ea typeface="メイリオ" panose="020B0604030504040204" pitchFamily="50" charset="-128"/>
              </a:rPr>
              <a:t>災害防止のポイント</a:t>
            </a:r>
          </a:p>
          <a:p>
            <a:pPr>
              <a:lnSpc>
                <a:spcPts val="2800"/>
              </a:lnSpc>
            </a:pPr>
            <a:r>
              <a:rPr kumimoji="1" lang="ja-JP" altLang="en-US" sz="1600" dirty="0" smtClean="0">
                <a:latin typeface="メイリオ" panose="020B0604030504040204" pitchFamily="50" charset="-128"/>
                <a:ea typeface="メイリオ" panose="020B0604030504040204" pitchFamily="50" charset="-128"/>
              </a:rPr>
              <a:t>　◆睡眠</a:t>
            </a:r>
            <a:r>
              <a:rPr kumimoji="1" lang="ja-JP" altLang="en-US" sz="1600" dirty="0">
                <a:latin typeface="メイリオ" panose="020B0604030504040204" pitchFamily="50" charset="-128"/>
                <a:ea typeface="メイリオ" panose="020B0604030504040204" pitchFamily="50" charset="-128"/>
              </a:rPr>
              <a:t>不足など体調の変化に気を</a:t>
            </a:r>
            <a:r>
              <a:rPr kumimoji="1" lang="ja-JP" altLang="en-US" sz="1600" dirty="0" smtClean="0">
                <a:latin typeface="メイリオ" panose="020B0604030504040204" pitchFamily="50" charset="-128"/>
                <a:ea typeface="メイリオ" panose="020B0604030504040204" pitchFamily="50" charset="-128"/>
              </a:rPr>
              <a:t>つける</a:t>
            </a:r>
          </a:p>
          <a:p>
            <a:pPr>
              <a:lnSpc>
                <a:spcPts val="2800"/>
              </a:lnSpc>
            </a:pPr>
            <a:r>
              <a:rPr kumimoji="1" lang="ja-JP" altLang="en-US" sz="1600" dirty="0" smtClean="0">
                <a:latin typeface="メイリオ" panose="020B0604030504040204" pitchFamily="50" charset="-128"/>
                <a:ea typeface="メイリオ" panose="020B0604030504040204" pitchFamily="50" charset="-128"/>
              </a:rPr>
              <a:t>　◆周囲</a:t>
            </a:r>
            <a:r>
              <a:rPr kumimoji="1" lang="ja-JP" altLang="en-US" sz="1600" dirty="0">
                <a:latin typeface="メイリオ" panose="020B0604030504040204" pitchFamily="50" charset="-128"/>
                <a:ea typeface="メイリオ" panose="020B0604030504040204" pitchFamily="50" charset="-128"/>
              </a:rPr>
              <a:t>に</a:t>
            </a:r>
            <a:r>
              <a:rPr kumimoji="1" lang="ja-JP" altLang="en-US" sz="1600" dirty="0" smtClean="0">
                <a:latin typeface="メイリオ" panose="020B0604030504040204" pitchFamily="50" charset="-128"/>
                <a:ea typeface="メイリオ" panose="020B0604030504040204" pitchFamily="50" charset="-128"/>
              </a:rPr>
              <a:t>も気</a:t>
            </a:r>
            <a:r>
              <a:rPr kumimoji="1" lang="ja-JP" altLang="en-US" sz="1600" dirty="0">
                <a:latin typeface="メイリオ" panose="020B0604030504040204" pitchFamily="50" charset="-128"/>
                <a:ea typeface="メイリオ" panose="020B0604030504040204" pitchFamily="50" charset="-128"/>
              </a:rPr>
              <a:t>を配る </a:t>
            </a:r>
            <a:endParaRPr kumimoji="1" lang="ja-JP" altLang="en-US" sz="1600" dirty="0" smtClean="0">
              <a:latin typeface="メイリオ" panose="020B0604030504040204" pitchFamily="50" charset="-128"/>
              <a:ea typeface="メイリオ" panose="020B0604030504040204" pitchFamily="50" charset="-128"/>
            </a:endParaRPr>
          </a:p>
          <a:p>
            <a:pPr>
              <a:lnSpc>
                <a:spcPts val="2800"/>
              </a:lnSpc>
            </a:pPr>
            <a:r>
              <a:rPr kumimoji="1" lang="ja-JP" altLang="en-US" sz="1600" dirty="0" smtClean="0">
                <a:latin typeface="メイリオ" panose="020B0604030504040204" pitchFamily="50" charset="-128"/>
                <a:ea typeface="メイリオ" panose="020B0604030504040204" pitchFamily="50" charset="-128"/>
              </a:rPr>
              <a:t>　◆通気性</a:t>
            </a:r>
            <a:r>
              <a:rPr kumimoji="1" lang="ja-JP" altLang="en-US" sz="1600" dirty="0">
                <a:latin typeface="メイリオ" panose="020B0604030504040204" pitchFamily="50" charset="-128"/>
                <a:ea typeface="メイリオ" panose="020B0604030504040204" pitchFamily="50" charset="-128"/>
              </a:rPr>
              <a:t>のよい、吸湿性・速乾性のある衣服を着用する </a:t>
            </a:r>
            <a:endParaRPr kumimoji="1" lang="ja-JP" altLang="en-US" sz="1600" dirty="0" smtClean="0">
              <a:latin typeface="メイリオ" panose="020B0604030504040204" pitchFamily="50" charset="-128"/>
              <a:ea typeface="メイリオ" panose="020B0604030504040204" pitchFamily="50" charset="-128"/>
            </a:endParaRPr>
          </a:p>
          <a:p>
            <a:pPr>
              <a:lnSpc>
                <a:spcPts val="2800"/>
              </a:lnSpc>
            </a:pPr>
            <a:r>
              <a:rPr kumimoji="1" lang="ja-JP" altLang="en-US" sz="1600" dirty="0">
                <a:latin typeface="メイリオ" panose="020B0604030504040204" pitchFamily="50" charset="-128"/>
                <a:ea typeface="メイリオ" panose="020B0604030504040204" pitchFamily="50" charset="-128"/>
              </a:rPr>
              <a:t>　</a:t>
            </a:r>
            <a:r>
              <a:rPr kumimoji="1" lang="ja-JP" altLang="en-US" sz="1600" dirty="0" smtClean="0">
                <a:latin typeface="メイリオ" panose="020B0604030504040204" pitchFamily="50" charset="-128"/>
                <a:ea typeface="メイリオ" panose="020B0604030504040204" pitchFamily="50" charset="-128"/>
              </a:rPr>
              <a:t>◆こまめ</a:t>
            </a:r>
            <a:r>
              <a:rPr kumimoji="1" lang="ja-JP" altLang="en-US" sz="1600" dirty="0">
                <a:latin typeface="メイリオ" panose="020B0604030504040204" pitchFamily="50" charset="-128"/>
                <a:ea typeface="メイリオ" panose="020B0604030504040204" pitchFamily="50" charset="-128"/>
              </a:rPr>
              <a:t>に休憩と水分補給を！</a:t>
            </a:r>
          </a:p>
        </p:txBody>
      </p:sp>
      <p:pic>
        <p:nvPicPr>
          <p:cNvPr id="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72019" b="53324"/>
          <a:stretch/>
        </p:blipFill>
        <p:spPr bwMode="auto">
          <a:xfrm>
            <a:off x="4087699" y="7097819"/>
            <a:ext cx="986457" cy="1161064"/>
          </a:xfrm>
          <a:prstGeom prst="rect">
            <a:avLst/>
          </a:prstGeom>
        </p:spPr>
      </p:pic>
      <p:sp>
        <p:nvSpPr>
          <p:cNvPr id="27" name="右矢印 26"/>
          <p:cNvSpPr/>
          <p:nvPr/>
        </p:nvSpPr>
        <p:spPr>
          <a:xfrm>
            <a:off x="5074156" y="7678351"/>
            <a:ext cx="415869" cy="328192"/>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47430" r="70636"/>
          <a:stretch/>
        </p:blipFill>
        <p:spPr bwMode="auto">
          <a:xfrm>
            <a:off x="5410331" y="7025973"/>
            <a:ext cx="978897" cy="1236521"/>
          </a:xfrm>
          <a:prstGeom prst="rect">
            <a:avLst/>
          </a:prstGeom>
        </p:spPr>
      </p:pic>
      <p:pic>
        <p:nvPicPr>
          <p:cNvPr id="1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490025" y="3641121"/>
            <a:ext cx="1295014" cy="1201036"/>
          </a:xfrm>
          <a:prstGeom prst="rect">
            <a:avLst/>
          </a:prstGeom>
        </p:spPr>
      </p:pic>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78394" y="2252076"/>
            <a:ext cx="1502949" cy="1315808"/>
          </a:xfrm>
          <a:prstGeom prst="rect">
            <a:avLst/>
          </a:prstGeom>
        </p:spPr>
      </p:pic>
      <p:pic>
        <p:nvPicPr>
          <p:cNvPr id="21" name="図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93761" y="5341804"/>
            <a:ext cx="1687582" cy="1940269"/>
          </a:xfrm>
          <a:prstGeom prst="rect">
            <a:avLst/>
          </a:prstGeom>
        </p:spPr>
      </p:pic>
    </p:spTree>
    <p:extLst>
      <p:ext uri="{BB962C8B-B14F-4D97-AF65-F5344CB8AC3E}">
        <p14:creationId xmlns:p14="http://schemas.microsoft.com/office/powerpoint/2010/main" val="34835754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89697" y="153604"/>
            <a:ext cx="5829300" cy="449546"/>
          </a:xfrm>
          <a:noFill/>
        </p:spPr>
        <p:txBody>
          <a:bodyPr>
            <a:noAutofit/>
          </a:bodyPr>
          <a:lstStyle/>
          <a:p>
            <a:r>
              <a:rPr kumimoji="1" lang="ja-JP" altLang="en-US" sz="2400" b="1" dirty="0" smtClean="0">
                <a:solidFill>
                  <a:schemeClr val="accent4"/>
                </a:solidFill>
                <a:latin typeface="メイリオ" panose="020B0604030504040204" pitchFamily="50" charset="-128"/>
                <a:ea typeface="メイリオ" panose="020B0604030504040204" pitchFamily="50" charset="-128"/>
              </a:rPr>
              <a:t>労働災害を防止するポイント</a:t>
            </a:r>
            <a:endParaRPr kumimoji="1" lang="ja-JP" altLang="en-US" sz="2400" b="1" dirty="0">
              <a:solidFill>
                <a:schemeClr val="accent4"/>
              </a:solidFill>
              <a:latin typeface="メイリオ" panose="020B0604030504040204" pitchFamily="50" charset="-128"/>
              <a:ea typeface="メイリオ" panose="020B0604030504040204" pitchFamily="50" charset="-128"/>
            </a:endParaRPr>
          </a:p>
        </p:txBody>
      </p:sp>
      <p:sp>
        <p:nvSpPr>
          <p:cNvPr id="13" name="角丸四角形 12"/>
          <p:cNvSpPr/>
          <p:nvPr/>
        </p:nvSpPr>
        <p:spPr>
          <a:xfrm>
            <a:off x="172908" y="787816"/>
            <a:ext cx="6555552" cy="3339321"/>
          </a:xfrm>
          <a:prstGeom prst="roundRect">
            <a:avLst>
              <a:gd name="adj" fmla="val 306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358775" indent="90488"/>
            <a:r>
              <a:rPr kumimoji="1" lang="ja-JP" altLang="en-US" sz="1200" dirty="0" smtClean="0">
                <a:solidFill>
                  <a:srgbClr val="0033CC"/>
                </a:solidFill>
                <a:latin typeface="メイリオ" panose="020B0604030504040204" pitchFamily="50" charset="-128"/>
                <a:ea typeface="メイリオ" panose="020B0604030504040204" pitchFamily="50" charset="-128"/>
              </a:rPr>
              <a:t>もし</a:t>
            </a:r>
            <a:r>
              <a:rPr kumimoji="1" lang="ja-JP" altLang="en-US" sz="1200" dirty="0">
                <a:solidFill>
                  <a:srgbClr val="0033CC"/>
                </a:solidFill>
                <a:latin typeface="メイリオ" panose="020B0604030504040204" pitchFamily="50" charset="-128"/>
                <a:ea typeface="メイリオ" panose="020B0604030504040204" pitchFamily="50" charset="-128"/>
              </a:rPr>
              <a:t>異常事態が発生したら</a:t>
            </a:r>
            <a:r>
              <a:rPr kumimoji="1" lang="ja-JP" altLang="en-US" sz="1200" dirty="0" smtClean="0">
                <a:solidFill>
                  <a:srgbClr val="0033CC"/>
                </a:solidFill>
                <a:latin typeface="メイリオ" panose="020B0604030504040204" pitchFamily="50" charset="-128"/>
                <a:ea typeface="メイリオ" panose="020B0604030504040204" pitchFamily="50" charset="-128"/>
              </a:rPr>
              <a:t>！</a:t>
            </a:r>
            <a:endParaRPr kumimoji="1" lang="en-US" altLang="ja-JP" sz="1200" dirty="0">
              <a:solidFill>
                <a:srgbClr val="0033CC"/>
              </a:solidFill>
              <a:latin typeface="メイリオ" panose="020B0604030504040204" pitchFamily="50" charset="-128"/>
              <a:ea typeface="メイリオ" panose="020B0604030504040204" pitchFamily="50" charset="-128"/>
            </a:endParaRPr>
          </a:p>
          <a:p>
            <a:pPr marL="358775" indent="90488"/>
            <a:r>
              <a:rPr kumimoji="1" lang="ja-JP" altLang="en-US" b="1" dirty="0" smtClean="0">
                <a:solidFill>
                  <a:srgbClr val="0033CC"/>
                </a:solidFill>
                <a:latin typeface="メイリオ" panose="020B0604030504040204" pitchFamily="50" charset="-128"/>
                <a:ea typeface="メイリオ" panose="020B0604030504040204" pitchFamily="50" charset="-128"/>
              </a:rPr>
              <a:t>もし異常事態が発生したら！</a:t>
            </a:r>
            <a:endParaRPr kumimoji="1" lang="en-US" altLang="ja-JP" b="1" dirty="0">
              <a:solidFill>
                <a:srgbClr val="0033CC"/>
              </a:solidFill>
              <a:latin typeface="メイリオ" panose="020B0604030504040204" pitchFamily="50" charset="-128"/>
              <a:ea typeface="メイリオ" panose="020B0604030504040204" pitchFamily="50" charset="-128"/>
            </a:endParaRPr>
          </a:p>
        </p:txBody>
      </p:sp>
      <p:sp>
        <p:nvSpPr>
          <p:cNvPr id="3" name="テキスト ボックス 2"/>
          <p:cNvSpPr txBox="1"/>
          <p:nvPr/>
        </p:nvSpPr>
        <p:spPr>
          <a:xfrm>
            <a:off x="50562" y="907648"/>
            <a:ext cx="898959" cy="369332"/>
          </a:xfrm>
          <a:prstGeom prst="rect">
            <a:avLst/>
          </a:prstGeom>
          <a:noFill/>
        </p:spPr>
        <p:txBody>
          <a:bodyPr wrap="square" rtlCol="0">
            <a:spAutoFit/>
          </a:bodyPr>
          <a:lstStyle/>
          <a:p>
            <a:r>
              <a:rPr kumimoji="1" lang="en-US" altLang="ja-JP" dirty="0" smtClean="0">
                <a:solidFill>
                  <a:srgbClr val="0033CC"/>
                </a:solidFill>
                <a:latin typeface="メイリオ" panose="020B0604030504040204" pitchFamily="50" charset="-128"/>
                <a:ea typeface="メイリオ" panose="020B0604030504040204" pitchFamily="50" charset="-128"/>
              </a:rPr>
              <a:t>【</a:t>
            </a:r>
            <a:r>
              <a:rPr kumimoji="1" lang="ja-JP" altLang="en-US" dirty="0" smtClean="0">
                <a:solidFill>
                  <a:srgbClr val="0033CC"/>
                </a:solidFill>
                <a:latin typeface="メイリオ" panose="020B0604030504040204" pitchFamily="50" charset="-128"/>
                <a:ea typeface="メイリオ" panose="020B0604030504040204" pitchFamily="50" charset="-128"/>
              </a:rPr>
              <a:t>７</a:t>
            </a:r>
            <a:r>
              <a:rPr kumimoji="1" lang="en-US" altLang="ja-JP" dirty="0" smtClean="0">
                <a:solidFill>
                  <a:srgbClr val="0033CC"/>
                </a:solidFill>
                <a:latin typeface="メイリオ" panose="020B0604030504040204" pitchFamily="50" charset="-128"/>
                <a:ea typeface="メイリオ" panose="020B0604030504040204" pitchFamily="50" charset="-128"/>
              </a:rPr>
              <a:t>】</a:t>
            </a:r>
            <a:endParaRPr kumimoji="1" lang="ja-JP" altLang="en-US" dirty="0">
              <a:solidFill>
                <a:srgbClr val="0033CC"/>
              </a:solidFill>
            </a:endParaRPr>
          </a:p>
        </p:txBody>
      </p:sp>
      <p:sp>
        <p:nvSpPr>
          <p:cNvPr id="19" name="角丸四角形 18"/>
          <p:cNvSpPr/>
          <p:nvPr/>
        </p:nvSpPr>
        <p:spPr>
          <a:xfrm>
            <a:off x="172908" y="5013342"/>
            <a:ext cx="6555552" cy="3789282"/>
          </a:xfrm>
          <a:prstGeom prst="roundRect">
            <a:avLst>
              <a:gd name="adj" fmla="val 419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358775" indent="90488"/>
            <a:r>
              <a:rPr kumimoji="1" lang="ja-JP" altLang="en-US" sz="1200" dirty="0">
                <a:solidFill>
                  <a:srgbClr val="0033CC"/>
                </a:solidFill>
                <a:latin typeface="メイリオ" panose="020B0604030504040204" pitchFamily="50" charset="-128"/>
                <a:ea typeface="メイリオ" panose="020B0604030504040204" pitchFamily="50" charset="-128"/>
              </a:rPr>
              <a:t>労働災害が発生</a:t>
            </a:r>
            <a:r>
              <a:rPr kumimoji="1" lang="ja-JP" altLang="en-US" sz="1200" dirty="0" smtClean="0">
                <a:solidFill>
                  <a:srgbClr val="0033CC"/>
                </a:solidFill>
                <a:latin typeface="メイリオ" panose="020B0604030504040204" pitchFamily="50" charset="-128"/>
                <a:ea typeface="メイリオ" panose="020B0604030504040204" pitchFamily="50" charset="-128"/>
              </a:rPr>
              <a:t>したら！</a:t>
            </a:r>
            <a:endParaRPr kumimoji="1" lang="en-US" altLang="ja-JP" sz="1200" dirty="0">
              <a:solidFill>
                <a:srgbClr val="0033CC"/>
              </a:solidFill>
              <a:latin typeface="メイリオ" panose="020B0604030504040204" pitchFamily="50" charset="-128"/>
              <a:ea typeface="メイリオ" panose="020B0604030504040204" pitchFamily="50" charset="-128"/>
            </a:endParaRPr>
          </a:p>
          <a:p>
            <a:pPr marL="358775" indent="90488"/>
            <a:r>
              <a:rPr kumimoji="1" lang="ja-JP" altLang="en-US" b="1" dirty="0" smtClean="0">
                <a:solidFill>
                  <a:srgbClr val="0033CC"/>
                </a:solidFill>
                <a:latin typeface="メイリオ" panose="020B0604030504040204" pitchFamily="50" charset="-128"/>
                <a:ea typeface="メイリオ" panose="020B0604030504040204" pitchFamily="50" charset="-128"/>
              </a:rPr>
              <a:t>労働</a:t>
            </a:r>
            <a:r>
              <a:rPr kumimoji="1" lang="ja-JP" altLang="en-US" b="1" dirty="0">
                <a:solidFill>
                  <a:srgbClr val="0033CC"/>
                </a:solidFill>
                <a:latin typeface="メイリオ" panose="020B0604030504040204" pitchFamily="50" charset="-128"/>
                <a:ea typeface="メイリオ" panose="020B0604030504040204" pitchFamily="50" charset="-128"/>
              </a:rPr>
              <a:t>災害が発生</a:t>
            </a:r>
            <a:r>
              <a:rPr kumimoji="1" lang="ja-JP" altLang="en-US" b="1" dirty="0" smtClean="0">
                <a:solidFill>
                  <a:srgbClr val="0033CC"/>
                </a:solidFill>
                <a:latin typeface="メイリオ" panose="020B0604030504040204" pitchFamily="50" charset="-128"/>
                <a:ea typeface="メイリオ" panose="020B0604030504040204" pitchFamily="50" charset="-128"/>
              </a:rPr>
              <a:t>したら！</a:t>
            </a:r>
            <a:endParaRPr kumimoji="1" lang="en-US" altLang="ja-JP" b="1" dirty="0">
              <a:solidFill>
                <a:srgbClr val="0033CC"/>
              </a:solidFill>
              <a:latin typeface="メイリオ" panose="020B0604030504040204" pitchFamily="50" charset="-128"/>
              <a:ea typeface="メイリオ" panose="020B0604030504040204" pitchFamily="50" charset="-128"/>
            </a:endParaRPr>
          </a:p>
        </p:txBody>
      </p:sp>
      <p:sp>
        <p:nvSpPr>
          <p:cNvPr id="21" name="テキスト ボックス 20"/>
          <p:cNvSpPr txBox="1"/>
          <p:nvPr/>
        </p:nvSpPr>
        <p:spPr>
          <a:xfrm>
            <a:off x="50562" y="5174507"/>
            <a:ext cx="898959" cy="369332"/>
          </a:xfrm>
          <a:prstGeom prst="rect">
            <a:avLst/>
          </a:prstGeom>
          <a:noFill/>
        </p:spPr>
        <p:txBody>
          <a:bodyPr wrap="square" rtlCol="0">
            <a:spAutoFit/>
          </a:bodyPr>
          <a:lstStyle/>
          <a:p>
            <a:r>
              <a:rPr kumimoji="1" lang="en-US" altLang="ja-JP" dirty="0" smtClean="0">
                <a:solidFill>
                  <a:srgbClr val="0033CC"/>
                </a:solidFill>
                <a:latin typeface="メイリオ" panose="020B0604030504040204" pitchFamily="50" charset="-128"/>
                <a:ea typeface="メイリオ" panose="020B0604030504040204" pitchFamily="50" charset="-128"/>
              </a:rPr>
              <a:t>【</a:t>
            </a:r>
            <a:r>
              <a:rPr kumimoji="1" lang="ja-JP" altLang="en-US" dirty="0" smtClean="0">
                <a:solidFill>
                  <a:srgbClr val="0033CC"/>
                </a:solidFill>
                <a:latin typeface="メイリオ" panose="020B0604030504040204" pitchFamily="50" charset="-128"/>
                <a:ea typeface="メイリオ" panose="020B0604030504040204" pitchFamily="50" charset="-128"/>
              </a:rPr>
              <a:t>８</a:t>
            </a:r>
            <a:r>
              <a:rPr kumimoji="1" lang="en-US" altLang="ja-JP" dirty="0" smtClean="0">
                <a:solidFill>
                  <a:srgbClr val="0033CC"/>
                </a:solidFill>
                <a:latin typeface="メイリオ" panose="020B0604030504040204" pitchFamily="50" charset="-128"/>
                <a:ea typeface="メイリオ" panose="020B0604030504040204" pitchFamily="50" charset="-128"/>
              </a:rPr>
              <a:t>】</a:t>
            </a:r>
            <a:endParaRPr kumimoji="1" lang="ja-JP" altLang="en-US" dirty="0">
              <a:solidFill>
                <a:srgbClr val="0033CC"/>
              </a:solidFill>
            </a:endParaRPr>
          </a:p>
        </p:txBody>
      </p:sp>
      <p:sp>
        <p:nvSpPr>
          <p:cNvPr id="22" name="テキスト ボックス 21"/>
          <p:cNvSpPr txBox="1"/>
          <p:nvPr/>
        </p:nvSpPr>
        <p:spPr>
          <a:xfrm>
            <a:off x="267392" y="1338047"/>
            <a:ext cx="6365056" cy="1928733"/>
          </a:xfrm>
          <a:prstGeom prst="rect">
            <a:avLst/>
          </a:prstGeom>
          <a:noFill/>
        </p:spPr>
        <p:txBody>
          <a:bodyPr wrap="square" rtlCol="0">
            <a:spAutoFit/>
          </a:bodyPr>
          <a:lstStyle/>
          <a:p>
            <a:pPr>
              <a:lnSpc>
                <a:spcPts val="2800"/>
              </a:lnSpc>
            </a:pPr>
            <a:r>
              <a:rPr kumimoji="1" lang="ja-JP" altLang="en-US" sz="1600" dirty="0" smtClean="0">
                <a:solidFill>
                  <a:srgbClr val="FF0000"/>
                </a:solidFill>
                <a:latin typeface="メイリオ" panose="020B0604030504040204" pitchFamily="50" charset="-128"/>
                <a:ea typeface="メイリオ" panose="020B0604030504040204" pitchFamily="50" charset="-128"/>
              </a:rPr>
              <a:t>異常</a:t>
            </a:r>
            <a:r>
              <a:rPr kumimoji="1" lang="ja-JP" altLang="en-US" sz="1600" dirty="0">
                <a:solidFill>
                  <a:srgbClr val="FF0000"/>
                </a:solidFill>
                <a:latin typeface="メイリオ" panose="020B0604030504040204" pitchFamily="50" charset="-128"/>
                <a:ea typeface="メイリオ" panose="020B0604030504040204" pitchFamily="50" charset="-128"/>
              </a:rPr>
              <a:t>事態が発見したら、まず何が起こっているかを確認</a:t>
            </a:r>
            <a:r>
              <a:rPr kumimoji="1" lang="ja-JP" altLang="en-US" sz="1600" dirty="0" smtClean="0">
                <a:solidFill>
                  <a:srgbClr val="FF0000"/>
                </a:solidFill>
                <a:latin typeface="メイリオ" panose="020B0604030504040204" pitchFamily="50" charset="-128"/>
                <a:ea typeface="メイリオ" panose="020B0604030504040204" pitchFamily="50" charset="-128"/>
              </a:rPr>
              <a:t>しましょう</a:t>
            </a:r>
            <a:endParaRPr kumimoji="1" lang="ja-JP" altLang="en-US" sz="1600" dirty="0">
              <a:solidFill>
                <a:srgbClr val="FF0000"/>
              </a:solidFill>
              <a:latin typeface="メイリオ" panose="020B0604030504040204" pitchFamily="50" charset="-128"/>
              <a:ea typeface="メイリオ" panose="020B0604030504040204" pitchFamily="50" charset="-128"/>
            </a:endParaRPr>
          </a:p>
          <a:p>
            <a:pPr marL="85725">
              <a:lnSpc>
                <a:spcPct val="150000"/>
              </a:lnSpc>
            </a:pPr>
            <a:r>
              <a:rPr kumimoji="1" lang="ja-JP" altLang="en-US" sz="1600" dirty="0" smtClean="0">
                <a:latin typeface="メイリオ" panose="020B0604030504040204" pitchFamily="50" charset="-128"/>
                <a:ea typeface="メイリオ" panose="020B0604030504040204" pitchFamily="50" charset="-128"/>
              </a:rPr>
              <a:t>◆周り</a:t>
            </a:r>
            <a:r>
              <a:rPr kumimoji="1" lang="ja-JP" altLang="en-US" sz="1600" dirty="0">
                <a:latin typeface="メイリオ" panose="020B0604030504040204" pitchFamily="50" charset="-128"/>
                <a:ea typeface="メイリオ" panose="020B0604030504040204" pitchFamily="50" charset="-128"/>
              </a:rPr>
              <a:t>にいる責任者や同僚に大きな声で知らせよう</a:t>
            </a:r>
          </a:p>
          <a:p>
            <a:pPr marL="85725">
              <a:lnSpc>
                <a:spcPct val="150000"/>
              </a:lnSpc>
            </a:pPr>
            <a:r>
              <a:rPr kumimoji="1" lang="ja-JP" altLang="en-US" sz="1600" dirty="0" smtClean="0">
                <a:latin typeface="メイリオ" panose="020B0604030504040204" pitchFamily="50" charset="-128"/>
                <a:ea typeface="メイリオ" panose="020B0604030504040204" pitchFamily="50" charset="-128"/>
              </a:rPr>
              <a:t>◆必要</a:t>
            </a:r>
            <a:r>
              <a:rPr kumimoji="1" lang="ja-JP" altLang="en-US" sz="1600" dirty="0">
                <a:latin typeface="メイリオ" panose="020B0604030504040204" pitchFamily="50" charset="-128"/>
                <a:ea typeface="メイリオ" panose="020B0604030504040204" pitchFamily="50" charset="-128"/>
              </a:rPr>
              <a:t>により非常停止ボタンで機械を止めましょう</a:t>
            </a:r>
          </a:p>
          <a:p>
            <a:pPr marL="85725">
              <a:lnSpc>
                <a:spcPct val="150000"/>
              </a:lnSpc>
            </a:pPr>
            <a:r>
              <a:rPr kumimoji="1" lang="ja-JP" altLang="en-US" sz="1600" dirty="0" smtClean="0">
                <a:latin typeface="メイリオ" panose="020B0604030504040204" pitchFamily="50" charset="-128"/>
                <a:ea typeface="メイリオ" panose="020B0604030504040204" pitchFamily="50" charset="-128"/>
              </a:rPr>
              <a:t>◆責任者</a:t>
            </a:r>
            <a:r>
              <a:rPr kumimoji="1" lang="ja-JP" altLang="en-US" sz="1600" dirty="0">
                <a:latin typeface="メイリオ" panose="020B0604030504040204" pitchFamily="50" charset="-128"/>
                <a:ea typeface="メイリオ" panose="020B0604030504040204" pitchFamily="50" charset="-128"/>
              </a:rPr>
              <a:t>の指示のもと、同僚と協力して適切な処置を</a:t>
            </a:r>
            <a:r>
              <a:rPr kumimoji="1" lang="ja-JP" altLang="en-US" sz="1600" dirty="0" smtClean="0">
                <a:latin typeface="メイリオ" panose="020B0604030504040204" pitchFamily="50" charset="-128"/>
                <a:ea typeface="メイリオ" panose="020B0604030504040204" pitchFamily="50" charset="-128"/>
              </a:rPr>
              <a:t>とりましょう</a:t>
            </a:r>
            <a:endParaRPr kumimoji="1" lang="ja-JP" altLang="en-US" sz="1600" dirty="0">
              <a:latin typeface="メイリオ" panose="020B0604030504040204" pitchFamily="50" charset="-128"/>
              <a:ea typeface="メイリオ" panose="020B0604030504040204" pitchFamily="50" charset="-128"/>
            </a:endParaRPr>
          </a:p>
          <a:p>
            <a:pPr marL="85725">
              <a:lnSpc>
                <a:spcPct val="150000"/>
              </a:lnSpc>
            </a:pPr>
            <a:r>
              <a:rPr kumimoji="1" lang="ja-JP" altLang="en-US" sz="1600" dirty="0" smtClean="0">
                <a:latin typeface="メイリオ" panose="020B0604030504040204" pitchFamily="50" charset="-128"/>
                <a:ea typeface="メイリオ" panose="020B0604030504040204" pitchFamily="50" charset="-128"/>
              </a:rPr>
              <a:t>◆一人</a:t>
            </a:r>
            <a:r>
              <a:rPr kumimoji="1" lang="ja-JP" altLang="en-US" sz="1600" dirty="0">
                <a:latin typeface="メイリオ" panose="020B0604030504040204" pitchFamily="50" charset="-128"/>
                <a:ea typeface="メイリオ" panose="020B0604030504040204" pitchFamily="50" charset="-128"/>
              </a:rPr>
              <a:t>で勝手な行動は</a:t>
            </a:r>
            <a:r>
              <a:rPr kumimoji="1" lang="ja-JP" altLang="en-US" sz="1600" dirty="0" smtClean="0">
                <a:latin typeface="メイリオ" panose="020B0604030504040204" pitchFamily="50" charset="-128"/>
                <a:ea typeface="メイリオ" panose="020B0604030504040204" pitchFamily="50" charset="-128"/>
              </a:rPr>
              <a:t>してはいけません</a:t>
            </a:r>
            <a:endParaRPr kumimoji="1" lang="ja-JP" altLang="en-US" sz="1600" dirty="0">
              <a:latin typeface="メイリオ" panose="020B0604030504040204" pitchFamily="50" charset="-128"/>
              <a:ea typeface="メイリオ" panose="020B0604030504040204" pitchFamily="50" charset="-128"/>
            </a:endParaRPr>
          </a:p>
        </p:txBody>
      </p:sp>
      <p:sp>
        <p:nvSpPr>
          <p:cNvPr id="24" name="テキスト ボックス 23"/>
          <p:cNvSpPr txBox="1"/>
          <p:nvPr/>
        </p:nvSpPr>
        <p:spPr>
          <a:xfrm>
            <a:off x="267392" y="5636215"/>
            <a:ext cx="6365056" cy="3036729"/>
          </a:xfrm>
          <a:prstGeom prst="rect">
            <a:avLst/>
          </a:prstGeom>
          <a:noFill/>
        </p:spPr>
        <p:txBody>
          <a:bodyPr wrap="square" rtlCol="0">
            <a:spAutoFit/>
          </a:bodyPr>
          <a:lstStyle/>
          <a:p>
            <a:pPr>
              <a:lnSpc>
                <a:spcPts val="2800"/>
              </a:lnSpc>
            </a:pPr>
            <a:r>
              <a:rPr kumimoji="1" lang="ja-JP" altLang="en-US" sz="1600" dirty="0" smtClean="0">
                <a:solidFill>
                  <a:srgbClr val="FF0000"/>
                </a:solidFill>
                <a:latin typeface="メイリオ" panose="020B0604030504040204" pitchFamily="50" charset="-128"/>
                <a:ea typeface="メイリオ" panose="020B0604030504040204" pitchFamily="50" charset="-128"/>
              </a:rPr>
              <a:t>異常</a:t>
            </a:r>
            <a:r>
              <a:rPr kumimoji="1" lang="ja-JP" altLang="en-US" sz="1600" dirty="0">
                <a:solidFill>
                  <a:srgbClr val="FF0000"/>
                </a:solidFill>
                <a:latin typeface="メイリオ" panose="020B0604030504040204" pitchFamily="50" charset="-128"/>
                <a:ea typeface="メイリオ" panose="020B0604030504040204" pitchFamily="50" charset="-128"/>
              </a:rPr>
              <a:t>事態が発見したら、まず何が起こっているかを確認</a:t>
            </a:r>
            <a:r>
              <a:rPr kumimoji="1" lang="ja-JP" altLang="en-US" sz="1600" dirty="0" smtClean="0">
                <a:solidFill>
                  <a:srgbClr val="FF0000"/>
                </a:solidFill>
                <a:latin typeface="メイリオ" panose="020B0604030504040204" pitchFamily="50" charset="-128"/>
                <a:ea typeface="メイリオ" panose="020B0604030504040204" pitchFamily="50" charset="-128"/>
              </a:rPr>
              <a:t>しましょう</a:t>
            </a:r>
            <a:endParaRPr kumimoji="1" lang="ja-JP" altLang="en-US" sz="1600" dirty="0">
              <a:solidFill>
                <a:srgbClr val="FF0000"/>
              </a:solidFill>
              <a:latin typeface="メイリオ" panose="020B0604030504040204" pitchFamily="50" charset="-128"/>
              <a:ea typeface="メイリオ" panose="020B0604030504040204" pitchFamily="50" charset="-128"/>
            </a:endParaRPr>
          </a:p>
          <a:p>
            <a:pPr marL="85725">
              <a:lnSpc>
                <a:spcPct val="150000"/>
              </a:lnSpc>
            </a:pPr>
            <a:r>
              <a:rPr kumimoji="1" lang="ja-JP" altLang="en-US" sz="1600" dirty="0" smtClean="0">
                <a:latin typeface="メイリオ" panose="020B0604030504040204" pitchFamily="50" charset="-128"/>
                <a:ea typeface="メイリオ" panose="020B0604030504040204" pitchFamily="50" charset="-128"/>
              </a:rPr>
              <a:t>◆まず</a:t>
            </a:r>
            <a:r>
              <a:rPr kumimoji="1" lang="ja-JP" altLang="en-US" sz="1600" dirty="0">
                <a:latin typeface="メイリオ" panose="020B0604030504040204" pitchFamily="50" charset="-128"/>
                <a:ea typeface="メイリオ" panose="020B0604030504040204" pitchFamily="50" charset="-128"/>
              </a:rPr>
              <a:t>は</a:t>
            </a:r>
            <a:r>
              <a:rPr kumimoji="1" lang="ja-JP" altLang="en-US" sz="1600" dirty="0" smtClean="0">
                <a:latin typeface="メイリオ" panose="020B0604030504040204" pitchFamily="50" charset="-128"/>
                <a:ea typeface="メイリオ" panose="020B0604030504040204" pitchFamily="50" charset="-128"/>
              </a:rPr>
              <a:t>落ち着いて・・・・</a:t>
            </a:r>
          </a:p>
          <a:p>
            <a:pPr marL="85725">
              <a:lnSpc>
                <a:spcPct val="150000"/>
              </a:lnSpc>
            </a:pPr>
            <a:r>
              <a:rPr kumimoji="1" lang="ja-JP" altLang="en-US" sz="1600" dirty="0" smtClean="0">
                <a:latin typeface="メイリオ" panose="020B0604030504040204" pitchFamily="50" charset="-128"/>
                <a:ea typeface="メイリオ" panose="020B0604030504040204" pitchFamily="50" charset="-128"/>
              </a:rPr>
              <a:t>・ </a:t>
            </a:r>
            <a:r>
              <a:rPr kumimoji="1" lang="ja-JP" altLang="en-US" sz="1600" dirty="0">
                <a:latin typeface="メイリオ" panose="020B0604030504040204" pitchFamily="50" charset="-128"/>
                <a:ea typeface="メイリオ" panose="020B0604030504040204" pitchFamily="50" charset="-128"/>
              </a:rPr>
              <a:t>あわてて駆け寄って、二次災害を発生</a:t>
            </a:r>
            <a:r>
              <a:rPr kumimoji="1" lang="ja-JP" altLang="en-US" sz="1600" dirty="0" smtClean="0">
                <a:latin typeface="メイリオ" panose="020B0604030504040204" pitchFamily="50" charset="-128"/>
                <a:ea typeface="メイリオ" panose="020B0604030504040204" pitchFamily="50" charset="-128"/>
              </a:rPr>
              <a:t>させない</a:t>
            </a:r>
            <a:r>
              <a:rPr kumimoji="1" lang="ja-JP" altLang="en-US" sz="1600" dirty="0">
                <a:latin typeface="メイリオ" panose="020B0604030504040204" pitchFamily="50" charset="-128"/>
                <a:ea typeface="メイリオ" panose="020B0604030504040204" pitchFamily="50" charset="-128"/>
              </a:rPr>
              <a:t>！</a:t>
            </a:r>
            <a:endParaRPr kumimoji="1" lang="ja-JP" altLang="en-US" sz="1600" dirty="0" smtClean="0">
              <a:latin typeface="メイリオ" panose="020B0604030504040204" pitchFamily="50" charset="-128"/>
              <a:ea typeface="メイリオ" panose="020B0604030504040204" pitchFamily="50" charset="-128"/>
            </a:endParaRPr>
          </a:p>
          <a:p>
            <a:pPr marL="85725">
              <a:lnSpc>
                <a:spcPct val="150000"/>
              </a:lnSpc>
            </a:pPr>
            <a:r>
              <a:rPr kumimoji="1" lang="ja-JP" altLang="en-US" sz="1600" dirty="0" smtClean="0">
                <a:latin typeface="メイリオ" panose="020B0604030504040204" pitchFamily="50" charset="-128"/>
                <a:ea typeface="メイリオ" panose="020B0604030504040204" pitchFamily="50" charset="-128"/>
              </a:rPr>
              <a:t>・ 大きな</a:t>
            </a:r>
            <a:r>
              <a:rPr kumimoji="1" lang="ja-JP" altLang="en-US" sz="1600" dirty="0">
                <a:latin typeface="メイリオ" panose="020B0604030504040204" pitchFamily="50" charset="-128"/>
                <a:ea typeface="メイリオ" panose="020B0604030504040204" pitchFamily="50" charset="-128"/>
              </a:rPr>
              <a:t>声で回りに</a:t>
            </a:r>
            <a:r>
              <a:rPr kumimoji="1" lang="ja-JP" altLang="en-US" sz="1600" dirty="0" smtClean="0">
                <a:latin typeface="メイリオ" panose="020B0604030504040204" pitchFamily="50" charset="-128"/>
                <a:ea typeface="メイリオ" panose="020B0604030504040204" pitchFamily="50" charset="-128"/>
              </a:rPr>
              <a:t>知らせよう</a:t>
            </a:r>
            <a:r>
              <a:rPr kumimoji="1" lang="ja-JP" altLang="en-US" sz="1600" dirty="0">
                <a:latin typeface="メイリオ" panose="020B0604030504040204" pitchFamily="50" charset="-128"/>
                <a:ea typeface="メイリオ" panose="020B0604030504040204" pitchFamily="50" charset="-128"/>
              </a:rPr>
              <a:t>！</a:t>
            </a:r>
          </a:p>
          <a:p>
            <a:pPr marL="85725">
              <a:lnSpc>
                <a:spcPct val="150000"/>
              </a:lnSpc>
            </a:pPr>
            <a:r>
              <a:rPr kumimoji="1" lang="ja-JP" altLang="en-US" sz="1600" dirty="0">
                <a:latin typeface="メイリオ" panose="020B0604030504040204" pitchFamily="50" charset="-128"/>
                <a:ea typeface="メイリオ" panose="020B0604030504040204" pitchFamily="50" charset="-128"/>
              </a:rPr>
              <a:t>◆</a:t>
            </a:r>
            <a:r>
              <a:rPr kumimoji="1" lang="ja-JP" altLang="en-US" sz="1600" dirty="0" smtClean="0">
                <a:latin typeface="メイリオ" panose="020B0604030504040204" pitchFamily="50" charset="-128"/>
                <a:ea typeface="メイリオ" panose="020B0604030504040204" pitchFamily="50" charset="-128"/>
              </a:rPr>
              <a:t>被災者</a:t>
            </a:r>
            <a:r>
              <a:rPr kumimoji="1" lang="ja-JP" altLang="en-US" sz="1600" dirty="0">
                <a:latin typeface="メイリオ" panose="020B0604030504040204" pitchFamily="50" charset="-128"/>
                <a:ea typeface="メイリオ" panose="020B0604030504040204" pitchFamily="50" charset="-128"/>
              </a:rPr>
              <a:t>の</a:t>
            </a:r>
            <a:r>
              <a:rPr kumimoji="1" lang="ja-JP" altLang="en-US" sz="1600" dirty="0" smtClean="0">
                <a:latin typeface="メイリオ" panose="020B0604030504040204" pitchFamily="50" charset="-128"/>
                <a:ea typeface="メイリオ" panose="020B0604030504040204" pitchFamily="50" charset="-128"/>
              </a:rPr>
              <a:t>救護を！</a:t>
            </a:r>
          </a:p>
          <a:p>
            <a:pPr marL="85725">
              <a:lnSpc>
                <a:spcPct val="150000"/>
              </a:lnSpc>
            </a:pPr>
            <a:r>
              <a:rPr kumimoji="1" lang="ja-JP" altLang="en-US" sz="1600" dirty="0">
                <a:latin typeface="メイリオ" panose="020B0604030504040204" pitchFamily="50" charset="-128"/>
                <a:ea typeface="メイリオ" panose="020B0604030504040204" pitchFamily="50" charset="-128"/>
              </a:rPr>
              <a:t>・</a:t>
            </a:r>
            <a:r>
              <a:rPr kumimoji="1" lang="ja-JP" altLang="en-US" sz="1600" dirty="0" smtClean="0">
                <a:latin typeface="メイリオ" panose="020B0604030504040204" pitchFamily="50" charset="-128"/>
                <a:ea typeface="メイリオ" panose="020B0604030504040204" pitchFamily="50" charset="-128"/>
              </a:rPr>
              <a:t> </a:t>
            </a:r>
            <a:r>
              <a:rPr kumimoji="1" lang="ja-JP" altLang="en-US" sz="1600" dirty="0">
                <a:latin typeface="メイリオ" panose="020B0604030504040204" pitchFamily="50" charset="-128"/>
                <a:ea typeface="メイリオ" panose="020B0604030504040204" pitchFamily="50" charset="-128"/>
              </a:rPr>
              <a:t>上司（責任者）への</a:t>
            </a:r>
            <a:r>
              <a:rPr kumimoji="1" lang="ja-JP" altLang="en-US" sz="1600" dirty="0" smtClean="0">
                <a:latin typeface="メイリオ" panose="020B0604030504040204" pitchFamily="50" charset="-128"/>
                <a:ea typeface="メイリオ" panose="020B0604030504040204" pitchFamily="50" charset="-128"/>
              </a:rPr>
              <a:t>連絡を！</a:t>
            </a:r>
          </a:p>
          <a:p>
            <a:pPr marL="85725">
              <a:lnSpc>
                <a:spcPct val="150000"/>
              </a:lnSpc>
            </a:pPr>
            <a:r>
              <a:rPr kumimoji="1" lang="ja-JP" altLang="en-US" sz="1600" dirty="0" smtClean="0">
                <a:latin typeface="メイリオ" panose="020B0604030504040204" pitchFamily="50" charset="-128"/>
                <a:ea typeface="メイリオ" panose="020B0604030504040204" pitchFamily="50" charset="-128"/>
              </a:rPr>
              <a:t>・</a:t>
            </a:r>
            <a:r>
              <a:rPr kumimoji="1" lang="ja-JP" altLang="en-US" sz="1600" dirty="0">
                <a:latin typeface="メイリオ" panose="020B0604030504040204" pitchFamily="50" charset="-128"/>
                <a:ea typeface="メイリオ" panose="020B0604030504040204" pitchFamily="50" charset="-128"/>
              </a:rPr>
              <a:t>被災者の病院への搬送</a:t>
            </a:r>
            <a:r>
              <a:rPr kumimoji="1" lang="ja-JP" altLang="en-US" sz="1600" dirty="0" smtClean="0">
                <a:latin typeface="メイリオ" panose="020B0604030504040204" pitchFamily="50" charset="-128"/>
                <a:ea typeface="メイリオ" panose="020B0604030504040204" pitchFamily="50" charset="-128"/>
              </a:rPr>
              <a:t>など、責任者</a:t>
            </a:r>
            <a:r>
              <a:rPr kumimoji="1" lang="ja-JP" altLang="en-US" sz="1600" dirty="0">
                <a:latin typeface="メイリオ" panose="020B0604030504040204" pitchFamily="50" charset="-128"/>
                <a:ea typeface="メイリオ" panose="020B0604030504040204" pitchFamily="50" charset="-128"/>
              </a:rPr>
              <a:t>の</a:t>
            </a:r>
            <a:r>
              <a:rPr kumimoji="1" lang="ja-JP" altLang="en-US" sz="1600" dirty="0" smtClean="0">
                <a:latin typeface="メイリオ" panose="020B0604030504040204" pitchFamily="50" charset="-128"/>
                <a:ea typeface="メイリオ" panose="020B0604030504040204" pitchFamily="50" charset="-128"/>
              </a:rPr>
              <a:t>指示で</a:t>
            </a:r>
          </a:p>
          <a:p>
            <a:pPr marL="268288">
              <a:lnSpc>
                <a:spcPct val="150000"/>
              </a:lnSpc>
            </a:pPr>
            <a:r>
              <a:rPr kumimoji="1" lang="ja-JP" altLang="en-US" sz="1600" dirty="0" smtClean="0">
                <a:latin typeface="メイリオ" panose="020B0604030504040204" pitchFamily="50" charset="-128"/>
                <a:ea typeface="メイリオ" panose="020B0604030504040204" pitchFamily="50" charset="-128"/>
              </a:rPr>
              <a:t>被災者</a:t>
            </a:r>
            <a:r>
              <a:rPr kumimoji="1" lang="ja-JP" altLang="en-US" sz="1600" dirty="0">
                <a:latin typeface="メイリオ" panose="020B0604030504040204" pitchFamily="50" charset="-128"/>
                <a:ea typeface="メイリオ" panose="020B0604030504040204" pitchFamily="50" charset="-128"/>
              </a:rPr>
              <a:t>の</a:t>
            </a:r>
            <a:r>
              <a:rPr kumimoji="1" lang="ja-JP" altLang="en-US" sz="1600" dirty="0" smtClean="0">
                <a:latin typeface="メイリオ" panose="020B0604030504040204" pitchFamily="50" charset="-128"/>
                <a:ea typeface="メイリオ" panose="020B0604030504040204" pitchFamily="50" charset="-128"/>
              </a:rPr>
              <a:t>救護を行う</a:t>
            </a:r>
            <a:endParaRPr kumimoji="1" lang="ja-JP" altLang="en-US" sz="1600" dirty="0">
              <a:latin typeface="メイリオ" panose="020B0604030504040204" pitchFamily="50" charset="-128"/>
              <a:ea typeface="メイリオ" panose="020B0604030504040204" pitchFamily="50" charset="-128"/>
            </a:endParaRPr>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238541" y="6082349"/>
            <a:ext cx="1495689" cy="1493514"/>
          </a:xfrm>
          <a:prstGeom prst="rect">
            <a:avLst/>
          </a:prstGeom>
        </p:spPr>
      </p:pic>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903221" y="7740320"/>
            <a:ext cx="1495689" cy="1366841"/>
          </a:xfrm>
          <a:prstGeom prst="rect">
            <a:avLst/>
          </a:prstGeom>
        </p:spPr>
      </p:pic>
      <p:pic>
        <p:nvPicPr>
          <p:cNvPr id="11" name="図 10" descr="1494643.png"/>
          <p:cNvPicPr>
            <a:picLocks noChangeAspect="1"/>
          </p:cNvPicPr>
          <p:nvPr/>
        </p:nvPicPr>
        <p:blipFill>
          <a:blip r:embed="rId4" cstate="print"/>
          <a:stretch>
            <a:fillRect/>
          </a:stretch>
        </p:blipFill>
        <p:spPr>
          <a:xfrm>
            <a:off x="679681" y="3263620"/>
            <a:ext cx="1145088" cy="1374106"/>
          </a:xfrm>
          <a:prstGeom prst="rect">
            <a:avLst/>
          </a:prstGeom>
        </p:spPr>
      </p:pic>
      <p:pic>
        <p:nvPicPr>
          <p:cNvPr id="12"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5238541" y="2924176"/>
            <a:ext cx="913689" cy="1285190"/>
          </a:xfrm>
          <a:prstGeom prst="rect">
            <a:avLst/>
          </a:prstGeom>
        </p:spPr>
      </p:pic>
    </p:spTree>
    <p:extLst>
      <p:ext uri="{BB962C8B-B14F-4D97-AF65-F5344CB8AC3E}">
        <p14:creationId xmlns:p14="http://schemas.microsoft.com/office/powerpoint/2010/main" val="10409554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41300" y="416653"/>
            <a:ext cx="6286544" cy="1571636"/>
          </a:xfrm>
        </p:spPr>
        <p:txBody>
          <a:bodyPr>
            <a:normAutofit fontScale="90000"/>
          </a:bodyPr>
          <a:lstStyle/>
          <a:p>
            <a:pPr algn="ctr"/>
            <a:r>
              <a:rPr lang="ja-JP" altLang="en-US" sz="3200" b="1" dirty="0">
                <a:solidFill>
                  <a:srgbClr val="0033CC"/>
                </a:solidFill>
                <a:latin typeface="+mn-ea"/>
                <a:ea typeface="+mn-ea"/>
              </a:rPr>
              <a:t>技能</a:t>
            </a:r>
            <a:r>
              <a:rPr lang="ja-JP" altLang="en-US" sz="3200" b="1" dirty="0" smtClean="0">
                <a:solidFill>
                  <a:srgbClr val="0033CC"/>
                </a:solidFill>
                <a:latin typeface="+mn-ea"/>
                <a:ea typeface="+mn-ea"/>
              </a:rPr>
              <a:t>実習生向け</a:t>
            </a:r>
            <a:br>
              <a:rPr lang="ja-JP" altLang="en-US" sz="3200" b="1" dirty="0" smtClean="0">
                <a:solidFill>
                  <a:srgbClr val="0033CC"/>
                </a:solidFill>
                <a:latin typeface="+mn-ea"/>
                <a:ea typeface="+mn-ea"/>
              </a:rPr>
            </a:br>
            <a:r>
              <a:rPr kumimoji="1" lang="ja-JP" altLang="en-US" sz="3200" b="1" dirty="0" smtClean="0">
                <a:solidFill>
                  <a:srgbClr val="0033CC"/>
                </a:solidFill>
                <a:latin typeface="+mn-ea"/>
                <a:ea typeface="+mn-ea"/>
              </a:rPr>
              <a:t>作業別</a:t>
            </a:r>
            <a:r>
              <a:rPr lang="ja-JP" altLang="en-US" sz="3200" b="1" dirty="0">
                <a:solidFill>
                  <a:srgbClr val="0033CC"/>
                </a:solidFill>
                <a:latin typeface="+mn-ea"/>
                <a:ea typeface="+mn-ea"/>
              </a:rPr>
              <a:t>安全衛生</a:t>
            </a:r>
            <a:r>
              <a:rPr lang="ja-JP" altLang="en-US" sz="3200" b="1" dirty="0" smtClean="0">
                <a:solidFill>
                  <a:srgbClr val="0033CC"/>
                </a:solidFill>
                <a:latin typeface="+mn-ea"/>
                <a:ea typeface="+mn-ea"/>
              </a:rPr>
              <a:t>マニュアル</a:t>
            </a:r>
            <a:r>
              <a:rPr kumimoji="1" lang="ja-JP" altLang="en-US" sz="3200" b="1" dirty="0" smtClean="0">
                <a:solidFill>
                  <a:srgbClr val="0033CC"/>
                </a:solidFill>
                <a:latin typeface="+mn-ea"/>
                <a:ea typeface="+mn-ea"/>
              </a:rPr>
              <a:t>リンク集</a:t>
            </a:r>
            <a:r>
              <a:rPr kumimoji="1" lang="ja-JP" altLang="en-US" sz="3200" b="1" dirty="0" smtClean="0">
                <a:solidFill>
                  <a:srgbClr val="0070C0"/>
                </a:solidFill>
                <a:latin typeface="+mn-ea"/>
                <a:ea typeface="+mn-ea"/>
              </a:rPr>
              <a:t/>
            </a:r>
            <a:br>
              <a:rPr kumimoji="1" lang="ja-JP" altLang="en-US" sz="3200" b="1" dirty="0" smtClean="0">
                <a:solidFill>
                  <a:srgbClr val="0070C0"/>
                </a:solidFill>
                <a:latin typeface="+mn-ea"/>
                <a:ea typeface="+mn-ea"/>
              </a:rPr>
            </a:br>
            <a:r>
              <a:rPr kumimoji="1" lang="ja-JP" altLang="en-US" sz="2000" b="1" dirty="0" smtClean="0">
                <a:solidFill>
                  <a:schemeClr val="tx1"/>
                </a:solidFill>
                <a:latin typeface="メイリオ" panose="020B0604030504040204" pitchFamily="50" charset="-128"/>
                <a:ea typeface="メイリオ" panose="020B0604030504040204" pitchFamily="50" charset="-128"/>
              </a:rPr>
              <a:t>～</a:t>
            </a:r>
            <a:r>
              <a:rPr lang="zh-TW" altLang="en-US" sz="2000" b="1" dirty="0" smtClean="0">
                <a:solidFill>
                  <a:schemeClr val="tx1"/>
                </a:solidFill>
                <a:latin typeface="メイリオ" panose="020B0604030504040204" pitchFamily="50" charset="-128"/>
                <a:ea typeface="メイリオ" panose="020B0604030504040204" pitchFamily="50" charset="-128"/>
              </a:rPr>
              <a:t>国際</a:t>
            </a:r>
            <a:r>
              <a:rPr lang="zh-TW" altLang="en-US" sz="2000" b="1" dirty="0">
                <a:solidFill>
                  <a:schemeClr val="tx1"/>
                </a:solidFill>
                <a:latin typeface="メイリオ" panose="020B0604030504040204" pitchFamily="50" charset="-128"/>
                <a:ea typeface="メイリオ" panose="020B0604030504040204" pitchFamily="50" charset="-128"/>
              </a:rPr>
              <a:t>研修協力機構（</a:t>
            </a:r>
            <a:r>
              <a:rPr lang="en-US" altLang="zh-TW" sz="2000" b="1" dirty="0">
                <a:solidFill>
                  <a:schemeClr val="tx1"/>
                </a:solidFill>
                <a:latin typeface="メイリオ" panose="020B0604030504040204" pitchFamily="50" charset="-128"/>
                <a:ea typeface="メイリオ" panose="020B0604030504040204" pitchFamily="50" charset="-128"/>
              </a:rPr>
              <a:t>JITCO</a:t>
            </a:r>
            <a:r>
              <a:rPr lang="zh-TW" altLang="en-US" sz="2000" b="1" dirty="0" smtClean="0">
                <a:solidFill>
                  <a:schemeClr val="tx1"/>
                </a:solidFill>
                <a:latin typeface="メイリオ" panose="020B0604030504040204" pitchFamily="50" charset="-128"/>
                <a:ea typeface="メイリオ" panose="020B0604030504040204" pitchFamily="50" charset="-128"/>
              </a:rPr>
              <a:t>）</a:t>
            </a:r>
            <a:r>
              <a:rPr lang="ja-JP" altLang="en-US" sz="2000" b="1" dirty="0" smtClean="0">
                <a:solidFill>
                  <a:schemeClr val="tx1"/>
                </a:solidFill>
                <a:latin typeface="メイリオ" panose="020B0604030504040204" pitchFamily="50" charset="-128"/>
                <a:ea typeface="メイリオ" panose="020B0604030504040204" pitchFamily="50" charset="-128"/>
              </a:rPr>
              <a:t>作成～</a:t>
            </a:r>
            <a:endParaRPr kumimoji="1" lang="ja-JP" altLang="en-US" sz="2000" b="1" dirty="0">
              <a:solidFill>
                <a:schemeClr val="tx1"/>
              </a:solidFill>
              <a:latin typeface="メイリオ" panose="020B0604030504040204" pitchFamily="50" charset="-128"/>
              <a:ea typeface="メイリオ" panose="020B0604030504040204" pitchFamily="50" charset="-128"/>
            </a:endParaRPr>
          </a:p>
        </p:txBody>
      </p:sp>
      <p:sp>
        <p:nvSpPr>
          <p:cNvPr id="5" name="サブタイトル 2"/>
          <p:cNvSpPr>
            <a:spLocks noGrp="1"/>
          </p:cNvSpPr>
          <p:nvPr>
            <p:ph type="subTitle" idx="1"/>
          </p:nvPr>
        </p:nvSpPr>
        <p:spPr>
          <a:xfrm>
            <a:off x="241300" y="3648184"/>
            <a:ext cx="6527078" cy="3672408"/>
          </a:xfrm>
        </p:spPr>
        <p:txBody>
          <a:bodyPr>
            <a:noAutofit/>
          </a:bodyPr>
          <a:lstStyle/>
          <a:p>
            <a:pPr marL="285750" indent="-285750" algn="l">
              <a:lnSpc>
                <a:spcPct val="150000"/>
              </a:lnSpc>
              <a:buFont typeface="Wingdings" panose="05000000000000000000" pitchFamily="2" charset="2"/>
              <a:buChar char="u"/>
            </a:pPr>
            <a:r>
              <a:rPr lang="ja-JP" altLang="en-US" sz="1400" dirty="0" smtClean="0">
                <a:solidFill>
                  <a:schemeClr val="tx1"/>
                </a:solidFill>
              </a:rPr>
              <a:t>溶接職種に従事する技能実習生の安全・健康の確保</a:t>
            </a:r>
          </a:p>
          <a:p>
            <a:pPr marL="285750" indent="-285750" algn="l">
              <a:lnSpc>
                <a:spcPct val="150000"/>
              </a:lnSpc>
              <a:buFont typeface="Wingdings" panose="05000000000000000000" pitchFamily="2" charset="2"/>
              <a:buChar char="u"/>
            </a:pPr>
            <a:r>
              <a:rPr lang="ja-JP" altLang="en-US" sz="1400" dirty="0" smtClean="0">
                <a:solidFill>
                  <a:schemeClr val="tx1"/>
                </a:solidFill>
              </a:rPr>
              <a:t>食品製造業に従事する技能実習生の安全・健康の確保</a:t>
            </a:r>
          </a:p>
          <a:p>
            <a:pPr marL="285750" indent="-285750" algn="l">
              <a:lnSpc>
                <a:spcPct val="150000"/>
              </a:lnSpc>
              <a:buFont typeface="Wingdings" panose="05000000000000000000" pitchFamily="2" charset="2"/>
              <a:buChar char="u"/>
            </a:pPr>
            <a:r>
              <a:rPr lang="ja-JP" altLang="en-US" sz="1400" dirty="0" smtClean="0">
                <a:solidFill>
                  <a:schemeClr val="tx1"/>
                </a:solidFill>
              </a:rPr>
              <a:t>技能実習生が建設作業を安全に行うための第一歩</a:t>
            </a:r>
          </a:p>
          <a:p>
            <a:pPr marL="285750" indent="-285750" algn="l">
              <a:lnSpc>
                <a:spcPct val="150000"/>
              </a:lnSpc>
              <a:buFont typeface="Wingdings" panose="05000000000000000000" pitchFamily="2" charset="2"/>
              <a:buChar char="u"/>
            </a:pPr>
            <a:r>
              <a:rPr lang="ja-JP" altLang="en-US" sz="1400" dirty="0" smtClean="0">
                <a:solidFill>
                  <a:schemeClr val="tx1"/>
                </a:solidFill>
              </a:rPr>
              <a:t>金属製品製造業における技能実習生の安全と健康確保に向けて</a:t>
            </a:r>
          </a:p>
          <a:p>
            <a:pPr marL="285750" indent="-285750" algn="l">
              <a:lnSpc>
                <a:spcPct val="150000"/>
              </a:lnSpc>
              <a:buFont typeface="Wingdings" panose="05000000000000000000" pitchFamily="2" charset="2"/>
              <a:buChar char="u"/>
            </a:pPr>
            <a:r>
              <a:rPr lang="ja-JP" altLang="en-US" sz="1400" dirty="0" smtClean="0">
                <a:solidFill>
                  <a:schemeClr val="tx1"/>
                </a:solidFill>
              </a:rPr>
              <a:t>耕種農業職種に従事する外国人技能実習生の安全と健康確保に向けて</a:t>
            </a:r>
          </a:p>
          <a:p>
            <a:pPr marL="285750" indent="-285750" algn="l">
              <a:lnSpc>
                <a:spcPct val="150000"/>
              </a:lnSpc>
              <a:buFont typeface="Wingdings" panose="05000000000000000000" pitchFamily="2" charset="2"/>
              <a:buChar char="u"/>
            </a:pPr>
            <a:r>
              <a:rPr lang="ja-JP" altLang="en-US" sz="1400" dirty="0" smtClean="0">
                <a:solidFill>
                  <a:schemeClr val="tx1"/>
                </a:solidFill>
              </a:rPr>
              <a:t>畜産農業職種に従事する外国人技能実習生の安全と健康確保に向けて</a:t>
            </a:r>
          </a:p>
          <a:p>
            <a:pPr marL="285750" indent="-285750" algn="l">
              <a:lnSpc>
                <a:spcPct val="150000"/>
              </a:lnSpc>
              <a:buFont typeface="Wingdings" panose="05000000000000000000" pitchFamily="2" charset="2"/>
              <a:buChar char="u"/>
            </a:pPr>
            <a:r>
              <a:rPr lang="ja-JP" altLang="en-US" sz="1400" dirty="0" smtClean="0">
                <a:solidFill>
                  <a:schemeClr val="tx1"/>
                </a:solidFill>
              </a:rPr>
              <a:t>研削盤（グラインダ・サンダー等）作業に係る労働災害防止対策</a:t>
            </a:r>
          </a:p>
          <a:p>
            <a:pPr marL="285750" indent="-285750" algn="l">
              <a:lnSpc>
                <a:spcPct val="150000"/>
              </a:lnSpc>
              <a:buFont typeface="Wingdings" panose="05000000000000000000" pitchFamily="2" charset="2"/>
              <a:buChar char="u"/>
            </a:pPr>
            <a:r>
              <a:rPr lang="ja-JP" altLang="en-US" sz="1400" dirty="0" smtClean="0">
                <a:solidFill>
                  <a:schemeClr val="tx1"/>
                </a:solidFill>
              </a:rPr>
              <a:t>溶接実習における労働災害防止対策マニュアル</a:t>
            </a:r>
            <a:endParaRPr kumimoji="1" lang="ja-JP" altLang="en-US" sz="1400" dirty="0">
              <a:solidFill>
                <a:schemeClr val="tx1"/>
              </a:solidFill>
            </a:endParaRPr>
          </a:p>
        </p:txBody>
      </p:sp>
      <p:pic>
        <p:nvPicPr>
          <p:cNvPr id="7" name="図 6" descr="JITCO.png"/>
          <p:cNvPicPr>
            <a:picLocks noChangeAspect="1"/>
          </p:cNvPicPr>
          <p:nvPr/>
        </p:nvPicPr>
        <p:blipFill>
          <a:blip r:embed="rId2"/>
          <a:stretch>
            <a:fillRect/>
          </a:stretch>
        </p:blipFill>
        <p:spPr>
          <a:xfrm>
            <a:off x="5041998" y="7452320"/>
            <a:ext cx="1203111" cy="1203111"/>
          </a:xfrm>
          <a:prstGeom prst="rect">
            <a:avLst/>
          </a:prstGeom>
        </p:spPr>
      </p:pic>
      <p:pic>
        <p:nvPicPr>
          <p:cNvPr id="13" name="図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71454" y="2226988"/>
            <a:ext cx="1730210" cy="1153473"/>
          </a:xfrm>
          <a:prstGeom prst="rect">
            <a:avLst/>
          </a:prstGeom>
        </p:spPr>
      </p:pic>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531240">
            <a:off x="3885607" y="7429710"/>
            <a:ext cx="1087002" cy="1087002"/>
          </a:xfrm>
          <a:prstGeom prst="rect">
            <a:avLst/>
          </a:prstGeom>
        </p:spPr>
      </p:pic>
      <p:sp>
        <p:nvSpPr>
          <p:cNvPr id="4" name="円形吹き出し 3"/>
          <p:cNvSpPr/>
          <p:nvPr/>
        </p:nvSpPr>
        <p:spPr>
          <a:xfrm>
            <a:off x="687135" y="7465987"/>
            <a:ext cx="3076020" cy="1406653"/>
          </a:xfrm>
          <a:prstGeom prst="wedgeEllipseCallout">
            <a:avLst>
              <a:gd name="adj1" fmla="val 58538"/>
              <a:gd name="adj2" fmla="val -32305"/>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右の</a:t>
            </a:r>
            <a:r>
              <a:rPr kumimoji="1" lang="en-US" altLang="ja-JP" dirty="0" smtClean="0">
                <a:solidFill>
                  <a:schemeClr val="tx1"/>
                </a:solidFill>
              </a:rPr>
              <a:t>QR</a:t>
            </a:r>
            <a:r>
              <a:rPr kumimoji="1" lang="ja-JP" altLang="en-US" dirty="0" smtClean="0">
                <a:solidFill>
                  <a:schemeClr val="tx1"/>
                </a:solidFill>
              </a:rPr>
              <a:t>コードをスマホで読み込めばリンク先のサイトに飛べます。</a:t>
            </a:r>
            <a:endParaRPr kumimoji="1" lang="ja-JP" altLang="en-US" dirty="0">
              <a:solidFill>
                <a:schemeClr val="tx1"/>
              </a:solidFill>
            </a:endParaRPr>
          </a:p>
        </p:txBody>
      </p:sp>
    </p:spTree>
    <p:extLst>
      <p:ext uri="{BB962C8B-B14F-4D97-AF65-F5344CB8AC3E}">
        <p14:creationId xmlns:p14="http://schemas.microsoft.com/office/powerpoint/2010/main" val="2769393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 1"/>
          <p:cNvSpPr txBox="1">
            <a:spLocks/>
          </p:cNvSpPr>
          <p:nvPr/>
        </p:nvSpPr>
        <p:spPr>
          <a:xfrm>
            <a:off x="86802" y="6346865"/>
            <a:ext cx="6708092" cy="2518612"/>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vert="horz" lIns="91440" tIns="45720" rIns="91440" bIns="45720" rtlCol="0" anchor="ctr" anchorCtr="0">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nSpc>
                <a:spcPct val="120000"/>
              </a:lnSpc>
            </a:pPr>
            <a:r>
              <a:rPr lang="ja-JP" altLang="en-US" sz="2400" b="1" dirty="0">
                <a:latin typeface="游ゴシック" panose="020B0400000000000000" pitchFamily="50" charset="-128"/>
                <a:ea typeface="游ゴシック" panose="020B0400000000000000" pitchFamily="50" charset="-128"/>
              </a:rPr>
              <a:t>北海道労働局 </a:t>
            </a:r>
            <a:r>
              <a:rPr lang="zh-TW" altLang="en-US" sz="2400" b="1" dirty="0">
                <a:latin typeface="游ゴシック" panose="020B0400000000000000" pitchFamily="50" charset="-128"/>
                <a:ea typeface="游ゴシック" panose="020B0400000000000000" pitchFamily="50" charset="-128"/>
              </a:rPr>
              <a:t>外国人</a:t>
            </a:r>
            <a:r>
              <a:rPr lang="ja-JP" altLang="en-US" sz="2400" b="1" dirty="0">
                <a:latin typeface="游ゴシック" panose="020B0400000000000000" pitchFamily="50" charset="-128"/>
                <a:ea typeface="游ゴシック" panose="020B0400000000000000" pitchFamily="50" charset="-128"/>
              </a:rPr>
              <a:t>労働者相談コーナー</a:t>
            </a:r>
            <a:endParaRPr lang="en-US" altLang="ja-JP" sz="2400" b="1" dirty="0">
              <a:latin typeface="游ゴシック" panose="020B0400000000000000" pitchFamily="50" charset="-128"/>
              <a:ea typeface="游ゴシック" panose="020B0400000000000000" pitchFamily="50" charset="-128"/>
            </a:endParaRPr>
          </a:p>
          <a:p>
            <a:pPr>
              <a:lnSpc>
                <a:spcPct val="120000"/>
              </a:lnSpc>
            </a:pPr>
            <a:endParaRPr lang="ja-JP" altLang="en-US" sz="1400" b="1" dirty="0" smtClean="0">
              <a:latin typeface="游ゴシック" panose="020B0400000000000000" pitchFamily="50" charset="-128"/>
              <a:ea typeface="游ゴシック" panose="020B0400000000000000" pitchFamily="50" charset="-128"/>
            </a:endParaRPr>
          </a:p>
          <a:p>
            <a:pPr marL="285750" indent="-285750" algn="l">
              <a:lnSpc>
                <a:spcPct val="120000"/>
              </a:lnSpc>
              <a:buFont typeface="Wingdings" panose="05000000000000000000" pitchFamily="2" charset="2"/>
              <a:buChar char="u"/>
            </a:pPr>
            <a:r>
              <a:rPr lang="ja-JP" altLang="en-US" sz="1600" b="1" dirty="0" smtClean="0">
                <a:latin typeface="游ゴシック" panose="020B0400000000000000" pitchFamily="50" charset="-128"/>
                <a:ea typeface="游ゴシック" panose="020B0400000000000000" pitchFamily="50" charset="-128"/>
              </a:rPr>
              <a:t>外国人の方への就職支援</a:t>
            </a:r>
          </a:p>
          <a:p>
            <a:pPr marL="354013" algn="l">
              <a:lnSpc>
                <a:spcPct val="120000"/>
              </a:lnSpc>
            </a:pPr>
            <a:r>
              <a:rPr lang="ja-JP" altLang="en-US" sz="1400" dirty="0" smtClean="0">
                <a:latin typeface="游ゴシック" panose="020B0400000000000000" pitchFamily="50" charset="-128"/>
                <a:ea typeface="游ゴシック" panose="020B0400000000000000" pitchFamily="50" charset="-128"/>
              </a:rPr>
              <a:t>  ハローワークプラザ札幌内には「</a:t>
            </a:r>
            <a:r>
              <a:rPr lang="ja-JP" altLang="en-US" sz="1400" dirty="0">
                <a:latin typeface="游ゴシック" panose="020B0400000000000000" pitchFamily="50" charset="-128"/>
                <a:ea typeface="游ゴシック" panose="020B0400000000000000" pitchFamily="50" charset="-128"/>
              </a:rPr>
              <a:t>外国人雇用サービスコーナー</a:t>
            </a:r>
            <a:r>
              <a:rPr lang="ja-JP" altLang="en-US" sz="1400" dirty="0" smtClean="0">
                <a:latin typeface="游ゴシック" panose="020B0400000000000000" pitchFamily="50" charset="-128"/>
                <a:ea typeface="游ゴシック" panose="020B0400000000000000" pitchFamily="50" charset="-128"/>
              </a:rPr>
              <a:t>」が設置されています。</a:t>
            </a:r>
          </a:p>
          <a:p>
            <a:pPr marL="285750" indent="-285750" algn="l">
              <a:lnSpc>
                <a:spcPct val="120000"/>
              </a:lnSpc>
              <a:buFont typeface="Wingdings" panose="05000000000000000000" pitchFamily="2" charset="2"/>
              <a:buChar char="u"/>
            </a:pPr>
            <a:r>
              <a:rPr lang="ja-JP" altLang="en-US" sz="1600" b="1" dirty="0" smtClean="0">
                <a:latin typeface="游ゴシック" panose="020B0400000000000000" pitchFamily="50" charset="-128"/>
                <a:ea typeface="游ゴシック" panose="020B0400000000000000" pitchFamily="50" charset="-128"/>
              </a:rPr>
              <a:t>外国人労働者向け電話相談</a:t>
            </a:r>
            <a:r>
              <a:rPr lang="en-US" altLang="ja-JP" sz="1600" b="1" dirty="0" smtClean="0">
                <a:latin typeface="游ゴシック" panose="020B0400000000000000" pitchFamily="50" charset="-128"/>
                <a:ea typeface="游ゴシック" panose="020B0400000000000000" pitchFamily="50" charset="-128"/>
              </a:rPr>
              <a:t>(</a:t>
            </a:r>
            <a:r>
              <a:rPr lang="ja-JP" altLang="en-US" sz="1600" b="1" dirty="0" smtClean="0">
                <a:latin typeface="游ゴシック" panose="020B0400000000000000" pitchFamily="50" charset="-128"/>
                <a:ea typeface="游ゴシック" panose="020B0400000000000000" pitchFamily="50" charset="-128"/>
              </a:rPr>
              <a:t>厚生労働省</a:t>
            </a:r>
            <a:r>
              <a:rPr lang="en-US" altLang="ja-JP" sz="1600" b="1" dirty="0" smtClean="0">
                <a:latin typeface="游ゴシック" panose="020B0400000000000000" pitchFamily="50" charset="-128"/>
                <a:ea typeface="游ゴシック" panose="020B0400000000000000" pitchFamily="50" charset="-128"/>
              </a:rPr>
              <a:t>HP</a:t>
            </a:r>
            <a:r>
              <a:rPr lang="ja-JP" altLang="en-US" sz="1600" b="1" dirty="0" smtClean="0">
                <a:latin typeface="游ゴシック" panose="020B0400000000000000" pitchFamily="50" charset="-128"/>
                <a:ea typeface="游ゴシック" panose="020B0400000000000000" pitchFamily="50" charset="-128"/>
              </a:rPr>
              <a:t>ヘリンク</a:t>
            </a:r>
            <a:r>
              <a:rPr lang="en-US" altLang="ja-JP" sz="1600" b="1" dirty="0" smtClean="0">
                <a:latin typeface="游ゴシック" panose="020B0400000000000000" pitchFamily="50" charset="-128"/>
                <a:ea typeface="游ゴシック" panose="020B0400000000000000" pitchFamily="50" charset="-128"/>
              </a:rPr>
              <a:t>)</a:t>
            </a:r>
          </a:p>
          <a:p>
            <a:pPr marL="450850" algn="l">
              <a:lnSpc>
                <a:spcPct val="120000"/>
              </a:lnSpc>
            </a:pPr>
            <a:r>
              <a:rPr lang="ja-JP" altLang="en-US" sz="1400" dirty="0">
                <a:latin typeface="游ゴシック" panose="020B0400000000000000" pitchFamily="50" charset="-128"/>
                <a:ea typeface="游ゴシック" panose="020B0400000000000000" pitchFamily="50" charset="-128"/>
              </a:rPr>
              <a:t>労働条件に関するトラブルで困っていませんか</a:t>
            </a:r>
            <a:r>
              <a:rPr lang="ja-JP" altLang="en-US" sz="1400" dirty="0" smtClean="0">
                <a:latin typeface="游ゴシック" panose="020B0400000000000000" pitchFamily="50" charset="-128"/>
                <a:ea typeface="游ゴシック" panose="020B0400000000000000" pitchFamily="50" charset="-128"/>
              </a:rPr>
              <a:t>？</a:t>
            </a:r>
            <a:endParaRPr lang="en-US" altLang="ja-JP" sz="1600" b="1" dirty="0" smtClean="0">
              <a:latin typeface="游ゴシック" panose="020B0400000000000000" pitchFamily="50" charset="-128"/>
              <a:ea typeface="游ゴシック" panose="020B0400000000000000" pitchFamily="50" charset="-128"/>
            </a:endParaRPr>
          </a:p>
        </p:txBody>
      </p:sp>
      <p:sp>
        <p:nvSpPr>
          <p:cNvPr id="2" name="タイトル 1"/>
          <p:cNvSpPr>
            <a:spLocks noGrp="1"/>
          </p:cNvSpPr>
          <p:nvPr>
            <p:ph type="ctrTitle"/>
          </p:nvPr>
        </p:nvSpPr>
        <p:spPr>
          <a:xfrm>
            <a:off x="241300" y="387710"/>
            <a:ext cx="6286544" cy="578261"/>
          </a:xfrm>
        </p:spPr>
        <p:txBody>
          <a:bodyPr>
            <a:normAutofit/>
          </a:bodyPr>
          <a:lstStyle/>
          <a:p>
            <a:r>
              <a:rPr lang="ja-JP" altLang="en-US" sz="3200" b="1" dirty="0" smtClean="0">
                <a:solidFill>
                  <a:srgbClr val="0033CC"/>
                </a:solidFill>
                <a:latin typeface="+mn-ea"/>
                <a:ea typeface="+mn-ea"/>
              </a:rPr>
              <a:t>労働相談窓口 </a:t>
            </a:r>
            <a:r>
              <a:rPr kumimoji="1" lang="ja-JP" altLang="en-US" sz="3200" b="1" dirty="0" smtClean="0">
                <a:solidFill>
                  <a:srgbClr val="0033CC"/>
                </a:solidFill>
                <a:latin typeface="+mn-ea"/>
                <a:ea typeface="+mn-ea"/>
              </a:rPr>
              <a:t>リンク集</a:t>
            </a:r>
            <a:endParaRPr kumimoji="1" lang="ja-JP" altLang="en-US" sz="2000" b="1" dirty="0">
              <a:solidFill>
                <a:srgbClr val="0033CC"/>
              </a:solidFill>
              <a:latin typeface="メイリオ" panose="020B0604030504040204" pitchFamily="50" charset="-128"/>
              <a:ea typeface="メイリオ" panose="020B0604030504040204" pitchFamily="50" charset="-128"/>
            </a:endParaRPr>
          </a:p>
        </p:txBody>
      </p:sp>
      <p:sp>
        <p:nvSpPr>
          <p:cNvPr id="4" name="楕円 3"/>
          <p:cNvSpPr/>
          <p:nvPr/>
        </p:nvSpPr>
        <p:spPr>
          <a:xfrm>
            <a:off x="1824905" y="4694591"/>
            <a:ext cx="3076020" cy="1406653"/>
          </a:xfrm>
          <a:prstGeom prst="ellipse">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rPr>
              <a:t>QR</a:t>
            </a:r>
            <a:r>
              <a:rPr kumimoji="1" lang="ja-JP" altLang="en-US" dirty="0" smtClean="0">
                <a:solidFill>
                  <a:schemeClr val="tx1"/>
                </a:solidFill>
              </a:rPr>
              <a:t>コードをスマホで読み込めばリンク先のサイトに飛べます。</a:t>
            </a:r>
            <a:endParaRPr kumimoji="1" lang="ja-JP" altLang="en-US" dirty="0">
              <a:solidFill>
                <a:schemeClr val="tx1"/>
              </a:solidFill>
            </a:endParaRPr>
          </a:p>
        </p:txBody>
      </p:sp>
      <p:sp>
        <p:nvSpPr>
          <p:cNvPr id="12" name="タイトル 1"/>
          <p:cNvSpPr txBox="1">
            <a:spLocks/>
          </p:cNvSpPr>
          <p:nvPr/>
        </p:nvSpPr>
        <p:spPr>
          <a:xfrm>
            <a:off x="86802" y="1043649"/>
            <a:ext cx="6708092" cy="3430815"/>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vert="horz" lIns="91440" tIns="45720" rIns="91440" bIns="45720" rtlCol="0" anchor="ctr" anchorCtr="0">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nSpc>
                <a:spcPct val="120000"/>
              </a:lnSpc>
            </a:pPr>
            <a:r>
              <a:rPr lang="zh-TW" altLang="en-US" sz="2400" b="1" dirty="0" smtClean="0">
                <a:latin typeface="游ゴシック" panose="020B0400000000000000" pitchFamily="50" charset="-128"/>
                <a:ea typeface="游ゴシック" panose="020B0400000000000000" pitchFamily="50" charset="-128"/>
              </a:rPr>
              <a:t>外国人技能実習機構（</a:t>
            </a:r>
            <a:r>
              <a:rPr lang="en-US" altLang="zh-TW" sz="2400" b="1" dirty="0" smtClean="0">
                <a:latin typeface="游ゴシック" panose="020B0400000000000000" pitchFamily="50" charset="-128"/>
                <a:ea typeface="游ゴシック" panose="020B0400000000000000" pitchFamily="50" charset="-128"/>
              </a:rPr>
              <a:t>OTIT</a:t>
            </a:r>
            <a:r>
              <a:rPr lang="zh-TW" altLang="en-US" sz="2400" b="1" dirty="0" smtClean="0">
                <a:latin typeface="游ゴシック" panose="020B0400000000000000" pitchFamily="50" charset="-128"/>
                <a:ea typeface="游ゴシック" panose="020B0400000000000000" pitchFamily="50" charset="-128"/>
              </a:rPr>
              <a:t>）</a:t>
            </a:r>
            <a:r>
              <a:rPr lang="ja-JP" altLang="en-US" sz="2400" b="1" dirty="0" smtClean="0">
                <a:latin typeface="游ゴシック" panose="020B0400000000000000" pitchFamily="50" charset="-128"/>
                <a:ea typeface="游ゴシック" panose="020B0400000000000000" pitchFamily="50" charset="-128"/>
              </a:rPr>
              <a:t>母国語相談</a:t>
            </a:r>
          </a:p>
          <a:p>
            <a:pPr>
              <a:lnSpc>
                <a:spcPct val="120000"/>
              </a:lnSpc>
            </a:pPr>
            <a:r>
              <a:rPr lang="ja-JP" altLang="en-US" sz="1400" b="1" dirty="0" smtClean="0">
                <a:solidFill>
                  <a:srgbClr val="FF0000"/>
                </a:solidFill>
                <a:latin typeface="游ゴシック" panose="020B0400000000000000" pitchFamily="50" charset="-128"/>
                <a:ea typeface="游ゴシック" panose="020B0400000000000000" pitchFamily="50" charset="-128"/>
              </a:rPr>
              <a:t>日本</a:t>
            </a:r>
            <a:r>
              <a:rPr lang="ja-JP" altLang="en-US" sz="1400" b="1" dirty="0">
                <a:solidFill>
                  <a:srgbClr val="FF0000"/>
                </a:solidFill>
                <a:latin typeface="游ゴシック" panose="020B0400000000000000" pitchFamily="50" charset="-128"/>
                <a:ea typeface="游ゴシック" panose="020B0400000000000000" pitchFamily="50" charset="-128"/>
              </a:rPr>
              <a:t>での</a:t>
            </a:r>
            <a:r>
              <a:rPr lang="ja-JP" altLang="en-US" sz="1400" b="1" dirty="0" smtClean="0">
                <a:solidFill>
                  <a:srgbClr val="FF0000"/>
                </a:solidFill>
                <a:latin typeface="游ゴシック" panose="020B0400000000000000" pitchFamily="50" charset="-128"/>
                <a:ea typeface="游ゴシック" panose="020B0400000000000000" pitchFamily="50" charset="-128"/>
              </a:rPr>
              <a:t>生活、技能</a:t>
            </a:r>
            <a:r>
              <a:rPr lang="ja-JP" altLang="en-US" sz="1400" b="1" dirty="0">
                <a:solidFill>
                  <a:srgbClr val="FF0000"/>
                </a:solidFill>
                <a:latin typeface="游ゴシック" panose="020B0400000000000000" pitchFamily="50" charset="-128"/>
                <a:ea typeface="游ゴシック" panose="020B0400000000000000" pitchFamily="50" charset="-128"/>
              </a:rPr>
              <a:t>実習の</a:t>
            </a:r>
            <a:r>
              <a:rPr lang="ja-JP" altLang="en-US" sz="1400" b="1" dirty="0" smtClean="0">
                <a:solidFill>
                  <a:srgbClr val="FF0000"/>
                </a:solidFill>
                <a:latin typeface="游ゴシック" panose="020B0400000000000000" pitchFamily="50" charset="-128"/>
                <a:ea typeface="游ゴシック" panose="020B0400000000000000" pitchFamily="50" charset="-128"/>
              </a:rPr>
              <a:t>ことなど母国</a:t>
            </a:r>
            <a:r>
              <a:rPr lang="ja-JP" altLang="en-US" sz="1400" b="1" dirty="0">
                <a:solidFill>
                  <a:srgbClr val="FF0000"/>
                </a:solidFill>
                <a:latin typeface="游ゴシック" panose="020B0400000000000000" pitchFamily="50" charset="-128"/>
                <a:ea typeface="游ゴシック" panose="020B0400000000000000" pitchFamily="50" charset="-128"/>
              </a:rPr>
              <a:t>の言葉で相談に応じます。</a:t>
            </a:r>
          </a:p>
          <a:p>
            <a:pPr>
              <a:lnSpc>
                <a:spcPct val="120000"/>
              </a:lnSpc>
            </a:pPr>
            <a:endParaRPr lang="ja-JP" altLang="en-US" sz="1600" b="1" dirty="0" smtClean="0">
              <a:solidFill>
                <a:srgbClr val="FFC000"/>
              </a:solidFill>
              <a:latin typeface="游ゴシック" panose="020B0400000000000000" pitchFamily="50" charset="-128"/>
              <a:ea typeface="游ゴシック" panose="020B0400000000000000" pitchFamily="50" charset="-128"/>
            </a:endParaRPr>
          </a:p>
          <a:p>
            <a:pPr marL="285750" indent="-285750" algn="l">
              <a:lnSpc>
                <a:spcPct val="120000"/>
              </a:lnSpc>
              <a:buFont typeface="Wingdings" panose="05000000000000000000" pitchFamily="2" charset="2"/>
              <a:buChar char="u"/>
            </a:pPr>
            <a:r>
              <a:rPr lang="ja-JP" altLang="en-US" sz="1600" b="1" dirty="0" smtClean="0">
                <a:latin typeface="游ゴシック" panose="020B0400000000000000" pitchFamily="50" charset="-128"/>
                <a:ea typeface="游ゴシック" panose="020B0400000000000000" pitchFamily="50" charset="-128"/>
              </a:rPr>
              <a:t>技能</a:t>
            </a:r>
            <a:r>
              <a:rPr lang="ja-JP" altLang="en-US" sz="1600" b="1" dirty="0">
                <a:latin typeface="游ゴシック" panose="020B0400000000000000" pitchFamily="50" charset="-128"/>
                <a:ea typeface="游ゴシック" panose="020B0400000000000000" pitchFamily="50" charset="-128"/>
              </a:rPr>
              <a:t>実習で困っている</a:t>
            </a:r>
            <a:r>
              <a:rPr lang="ja-JP" altLang="en-US" sz="1600" b="1" dirty="0" smtClean="0">
                <a:latin typeface="游ゴシック" panose="020B0400000000000000" pitchFamily="50" charset="-128"/>
                <a:ea typeface="游ゴシック" panose="020B0400000000000000" pitchFamily="50" charset="-128"/>
              </a:rPr>
              <a:t>こと</a:t>
            </a:r>
          </a:p>
          <a:p>
            <a:pPr marL="182563" algn="l">
              <a:lnSpc>
                <a:spcPct val="120000"/>
              </a:lnSpc>
            </a:pPr>
            <a:r>
              <a:rPr lang="ja-JP" altLang="en-US" sz="1600" dirty="0">
                <a:latin typeface="游ゴシック" panose="020B0400000000000000" pitchFamily="50" charset="-128"/>
                <a:ea typeface="游ゴシック" panose="020B0400000000000000" pitchFamily="50" charset="-128"/>
              </a:rPr>
              <a:t>例えば・・・・</a:t>
            </a:r>
          </a:p>
          <a:p>
            <a:pPr marL="182563" algn="l">
              <a:lnSpc>
                <a:spcPct val="120000"/>
              </a:lnSpc>
              <a:spcAft>
                <a:spcPts val="600"/>
              </a:spcAft>
            </a:pPr>
            <a:r>
              <a:rPr lang="ja-JP" altLang="en-US" sz="1600" dirty="0">
                <a:latin typeface="游ゴシック" panose="020B0400000000000000" pitchFamily="50" charset="-128"/>
                <a:ea typeface="游ゴシック" panose="020B0400000000000000" pitchFamily="50" charset="-128"/>
              </a:rPr>
              <a:t>　</a:t>
            </a:r>
            <a:r>
              <a:rPr lang="ja-JP" altLang="en-US" sz="1600" dirty="0" smtClean="0">
                <a:latin typeface="游ゴシック" panose="020B0400000000000000" pitchFamily="50" charset="-128"/>
                <a:ea typeface="游ゴシック" panose="020B0400000000000000" pitchFamily="50" charset="-128"/>
              </a:rPr>
              <a:t>残業代</a:t>
            </a:r>
            <a:r>
              <a:rPr lang="ja-JP" altLang="en-US" sz="1600" dirty="0">
                <a:latin typeface="游ゴシック" panose="020B0400000000000000" pitchFamily="50" charset="-128"/>
                <a:ea typeface="游ゴシック" panose="020B0400000000000000" pitchFamily="50" charset="-128"/>
              </a:rPr>
              <a:t>を支払って</a:t>
            </a:r>
            <a:r>
              <a:rPr lang="ja-JP" altLang="en-US" sz="1600" dirty="0" smtClean="0">
                <a:latin typeface="游ゴシック" panose="020B0400000000000000" pitchFamily="50" charset="-128"/>
                <a:ea typeface="游ゴシック" panose="020B0400000000000000" pitchFamily="50" charset="-128"/>
              </a:rPr>
              <a:t>くれない、暴力</a:t>
            </a:r>
            <a:r>
              <a:rPr lang="ja-JP" altLang="en-US" sz="1600" dirty="0">
                <a:latin typeface="游ゴシック" panose="020B0400000000000000" pitchFamily="50" charset="-128"/>
                <a:ea typeface="游ゴシック" panose="020B0400000000000000" pitchFamily="50" charset="-128"/>
              </a:rPr>
              <a:t>を受けて</a:t>
            </a:r>
            <a:r>
              <a:rPr lang="ja-JP" altLang="en-US" sz="1600" dirty="0" smtClean="0">
                <a:latin typeface="游ゴシック" panose="020B0400000000000000" pitchFamily="50" charset="-128"/>
                <a:ea typeface="游ゴシック" panose="020B0400000000000000" pitchFamily="50" charset="-128"/>
              </a:rPr>
              <a:t>いる、仕事</a:t>
            </a:r>
            <a:r>
              <a:rPr lang="ja-JP" altLang="en-US" sz="1600" dirty="0">
                <a:latin typeface="游ゴシック" panose="020B0400000000000000" pitchFamily="50" charset="-128"/>
                <a:ea typeface="游ゴシック" panose="020B0400000000000000" pitchFamily="50" charset="-128"/>
              </a:rPr>
              <a:t>の内容が契約と</a:t>
            </a:r>
            <a:r>
              <a:rPr lang="ja-JP" altLang="en-US" sz="1600" dirty="0" smtClean="0">
                <a:latin typeface="游ゴシック" panose="020B0400000000000000" pitchFamily="50" charset="-128"/>
                <a:ea typeface="游ゴシック" panose="020B0400000000000000" pitchFamily="50" charset="-128"/>
              </a:rPr>
              <a:t>違う、パスポート</a:t>
            </a:r>
            <a:r>
              <a:rPr lang="ja-JP" altLang="en-US" sz="1600" dirty="0">
                <a:latin typeface="游ゴシック" panose="020B0400000000000000" pitchFamily="50" charset="-128"/>
                <a:ea typeface="游ゴシック" panose="020B0400000000000000" pitchFamily="50" charset="-128"/>
              </a:rPr>
              <a:t>を預けるよう</a:t>
            </a:r>
            <a:r>
              <a:rPr lang="ja-JP" altLang="en-US" sz="1600" dirty="0" smtClean="0">
                <a:latin typeface="游ゴシック" panose="020B0400000000000000" pitchFamily="50" charset="-128"/>
                <a:ea typeface="游ゴシック" panose="020B0400000000000000" pitchFamily="50" charset="-128"/>
              </a:rPr>
              <a:t>言われた、自由</a:t>
            </a:r>
            <a:r>
              <a:rPr lang="ja-JP" altLang="en-US" sz="1600" dirty="0">
                <a:latin typeface="游ゴシック" panose="020B0400000000000000" pitchFamily="50" charset="-128"/>
                <a:ea typeface="游ゴシック" panose="020B0400000000000000" pitchFamily="50" charset="-128"/>
              </a:rPr>
              <a:t>に外出</a:t>
            </a:r>
            <a:r>
              <a:rPr lang="ja-JP" altLang="en-US" sz="1600" dirty="0" smtClean="0">
                <a:latin typeface="游ゴシック" panose="020B0400000000000000" pitchFamily="50" charset="-128"/>
                <a:ea typeface="游ゴシック" panose="020B0400000000000000" pitchFamily="50" charset="-128"/>
              </a:rPr>
              <a:t>できない、意思</a:t>
            </a:r>
            <a:r>
              <a:rPr lang="ja-JP" altLang="en-US" sz="1600" dirty="0">
                <a:latin typeface="游ゴシック" panose="020B0400000000000000" pitchFamily="50" charset="-128"/>
                <a:ea typeface="游ゴシック" panose="020B0400000000000000" pitchFamily="50" charset="-128"/>
              </a:rPr>
              <a:t>に反して帰国させられそうな時　など</a:t>
            </a:r>
            <a:endParaRPr lang="en-US" altLang="ja-JP" sz="1600" dirty="0">
              <a:latin typeface="游ゴシック" panose="020B0400000000000000" pitchFamily="50" charset="-128"/>
              <a:ea typeface="游ゴシック" panose="020B0400000000000000" pitchFamily="50" charset="-128"/>
            </a:endParaRPr>
          </a:p>
          <a:p>
            <a:pPr marL="285750" indent="-285750" algn="l">
              <a:lnSpc>
                <a:spcPct val="120000"/>
              </a:lnSpc>
              <a:spcAft>
                <a:spcPts val="600"/>
              </a:spcAft>
              <a:buFont typeface="Wingdings" panose="05000000000000000000" pitchFamily="2" charset="2"/>
              <a:buChar char="u"/>
            </a:pPr>
            <a:r>
              <a:rPr lang="ja-JP" altLang="en-US" sz="1600" b="1" dirty="0" smtClean="0">
                <a:latin typeface="游ゴシック" panose="020B0400000000000000" pitchFamily="50" charset="-128"/>
                <a:ea typeface="游ゴシック" panose="020B0400000000000000" pitchFamily="50" charset="-128"/>
              </a:rPr>
              <a:t>実習</a:t>
            </a:r>
            <a:r>
              <a:rPr lang="ja-JP" altLang="en-US" sz="1600" b="1" dirty="0">
                <a:latin typeface="游ゴシック" panose="020B0400000000000000" pitchFamily="50" charset="-128"/>
                <a:ea typeface="游ゴシック" panose="020B0400000000000000" pitchFamily="50" charset="-128"/>
              </a:rPr>
              <a:t>実施者や監理団体が技能実習法令に違反していること</a:t>
            </a:r>
            <a:r>
              <a:rPr lang="ja-JP" altLang="en-US" sz="1600" b="1" dirty="0" smtClean="0">
                <a:latin typeface="游ゴシック" panose="020B0400000000000000" pitchFamily="50" charset="-128"/>
                <a:ea typeface="游ゴシック" panose="020B0400000000000000" pitchFamily="50" charset="-128"/>
              </a:rPr>
              <a:t>を「</a:t>
            </a:r>
            <a:r>
              <a:rPr lang="ja-JP" altLang="en-US" sz="1600" b="1" dirty="0">
                <a:latin typeface="游ゴシック" panose="020B0400000000000000" pitchFamily="50" charset="-128"/>
                <a:ea typeface="游ゴシック" panose="020B0400000000000000" pitchFamily="50" charset="-128"/>
              </a:rPr>
              <a:t>申告」することもできます</a:t>
            </a:r>
            <a:r>
              <a:rPr lang="ja-JP" altLang="en-US" sz="1600" b="1" dirty="0" smtClean="0">
                <a:latin typeface="游ゴシック" panose="020B0400000000000000" pitchFamily="50" charset="-128"/>
                <a:ea typeface="游ゴシック" panose="020B0400000000000000" pitchFamily="50" charset="-128"/>
              </a:rPr>
              <a:t>。</a:t>
            </a:r>
          </a:p>
        </p:txBody>
      </p:sp>
      <p:pic>
        <p:nvPicPr>
          <p:cNvPr id="7" name="図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8845" y="4175356"/>
            <a:ext cx="1203111" cy="1203111"/>
          </a:xfrm>
          <a:prstGeom prst="rect">
            <a:avLst/>
          </a:prstGeom>
        </p:spPr>
      </p:pic>
      <p:pic>
        <p:nvPicPr>
          <p:cNvPr id="16" name="図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130" y="5378467"/>
            <a:ext cx="1203111" cy="1203111"/>
          </a:xfrm>
          <a:prstGeom prst="rect">
            <a:avLst/>
          </a:prstGeom>
        </p:spPr>
      </p:pic>
      <p:pic>
        <p:nvPicPr>
          <p:cNvPr id="17" name="図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531240" flipH="1" flipV="1">
            <a:off x="1461623" y="5221211"/>
            <a:ext cx="1087002" cy="1087002"/>
          </a:xfrm>
          <a:prstGeom prst="rect">
            <a:avLst/>
          </a:prstGeom>
        </p:spPr>
      </p:pic>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531240">
            <a:off x="4357424" y="4776341"/>
            <a:ext cx="1087002" cy="1087002"/>
          </a:xfrm>
          <a:prstGeom prst="rect">
            <a:avLst/>
          </a:prstGeom>
        </p:spPr>
      </p:pic>
    </p:spTree>
    <p:extLst>
      <p:ext uri="{BB962C8B-B14F-4D97-AF65-F5344CB8AC3E}">
        <p14:creationId xmlns:p14="http://schemas.microsoft.com/office/powerpoint/2010/main" val="1206984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3163</TotalTime>
  <Words>932</Words>
  <Application>Microsoft Office PowerPoint</Application>
  <PresentationFormat>画面に合わせる (4:3)</PresentationFormat>
  <Paragraphs>143</Paragraphs>
  <Slides>8</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8</vt:i4>
      </vt:variant>
    </vt:vector>
  </HeadingPairs>
  <TitlesOfParts>
    <vt:vector size="17" baseType="lpstr">
      <vt:lpstr>ＭＳ Ｐゴシック</vt:lpstr>
      <vt:lpstr>メイリオ</vt:lpstr>
      <vt:lpstr>游ゴシック</vt:lpstr>
      <vt:lpstr>游ゴシック Light</vt:lpstr>
      <vt:lpstr>Arial</vt:lpstr>
      <vt:lpstr>Calibri</vt:lpstr>
      <vt:lpstr>Calibri Light</vt:lpstr>
      <vt:lpstr>Wingdings</vt:lpstr>
      <vt:lpstr>Office テーマ</vt:lpstr>
      <vt:lpstr>北海道で働く外国人の皆様へ 安全はすべてに優先します!</vt:lpstr>
      <vt:lpstr>労働災害を防止するポイント 労働災害を防止するポイント</vt:lpstr>
      <vt:lpstr>労働災害を防止するポイント</vt:lpstr>
      <vt:lpstr>労働災害を防止するポイント</vt:lpstr>
      <vt:lpstr>労働災害を防止するポイント</vt:lpstr>
      <vt:lpstr>労働災害を防止するポイント</vt:lpstr>
      <vt:lpstr>技能実習生向け 作業別安全衛生マニュアルリンク集 ～国際研修協力機構（JITCO）作成～</vt:lpstr>
      <vt:lpstr>労働相談窓口 リンク集</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労働災害を防止するポイント</dc:title>
  <dc:creator>菅清</dc:creator>
  <cp:lastModifiedBy>鈴木力</cp:lastModifiedBy>
  <cp:revision>105</cp:revision>
  <cp:lastPrinted>2019-10-07T00:37:55Z</cp:lastPrinted>
  <dcterms:created xsi:type="dcterms:W3CDTF">2019-06-19T02:06:14Z</dcterms:created>
  <dcterms:modified xsi:type="dcterms:W3CDTF">2019-10-07T00:41:48Z</dcterms:modified>
</cp:coreProperties>
</file>