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6" r:id="rId5"/>
    <p:sldId id="257" r:id="rId6"/>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A2DA"/>
    <a:srgbClr val="A5A5A5"/>
    <a:srgbClr val="FFE699"/>
    <a:srgbClr val="378ECE"/>
    <a:srgbClr val="BDD7EE"/>
    <a:srgbClr val="E6E6E6"/>
    <a:srgbClr val="2C89CB"/>
    <a:srgbClr val="0070C0"/>
    <a:srgbClr val="F9A307"/>
    <a:srgbClr val="FA36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15" autoAdjust="0"/>
    <p:restoredTop sz="96139" autoAdjust="0"/>
  </p:normalViewPr>
  <p:slideViewPr>
    <p:cSldViewPr snapToGrid="0">
      <p:cViewPr>
        <p:scale>
          <a:sx n="66" d="100"/>
          <a:sy n="66" d="100"/>
        </p:scale>
        <p:origin x="786" y="-4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3076860" cy="513284"/>
          </a:xfrm>
          <a:prstGeom prst="rect">
            <a:avLst/>
          </a:prstGeom>
        </p:spPr>
        <p:txBody>
          <a:bodyPr vert="horz" lIns="94631" tIns="47316" rIns="94631" bIns="4731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0786" y="2"/>
            <a:ext cx="3076860" cy="513284"/>
          </a:xfrm>
          <a:prstGeom prst="rect">
            <a:avLst/>
          </a:prstGeom>
        </p:spPr>
        <p:txBody>
          <a:bodyPr vert="horz" lIns="94631" tIns="47316" rIns="94631" bIns="47316" rtlCol="0"/>
          <a:lstStyle>
            <a:lvl1pPr algn="r">
              <a:defRPr sz="1200"/>
            </a:lvl1pPr>
          </a:lstStyle>
          <a:p>
            <a:fld id="{0D9C50A8-E330-4853-816B-E0C7A186ABD1}" type="datetimeFigureOut">
              <a:rPr kumimoji="1" lang="ja-JP" altLang="en-US" smtClean="0"/>
              <a:t>2025/5/30</a:t>
            </a:fld>
            <a:endParaRPr kumimoji="1" lang="ja-JP" altLang="en-US"/>
          </a:p>
        </p:txBody>
      </p:sp>
      <p:sp>
        <p:nvSpPr>
          <p:cNvPr id="4" name="スライド イメージ プレースホルダー 3"/>
          <p:cNvSpPr>
            <a:spLocks noGrp="1" noRot="1" noChangeAspect="1"/>
          </p:cNvSpPr>
          <p:nvPr>
            <p:ph type="sldImg" idx="2"/>
          </p:nvPr>
        </p:nvSpPr>
        <p:spPr>
          <a:xfrm>
            <a:off x="2354263" y="1279525"/>
            <a:ext cx="2390775" cy="3454400"/>
          </a:xfrm>
          <a:prstGeom prst="rect">
            <a:avLst/>
          </a:prstGeom>
          <a:noFill/>
          <a:ln w="12700">
            <a:solidFill>
              <a:prstClr val="black"/>
            </a:solidFill>
          </a:ln>
        </p:spPr>
        <p:txBody>
          <a:bodyPr vert="horz" lIns="94631" tIns="47316" rIns="94631" bIns="47316" rtlCol="0" anchor="ctr"/>
          <a:lstStyle/>
          <a:p>
            <a:endParaRPr lang="ja-JP" altLang="en-US"/>
          </a:p>
        </p:txBody>
      </p:sp>
      <p:sp>
        <p:nvSpPr>
          <p:cNvPr id="5" name="ノート プレースホルダー 4"/>
          <p:cNvSpPr>
            <a:spLocks noGrp="1"/>
          </p:cNvSpPr>
          <p:nvPr>
            <p:ph type="body" sz="quarter" idx="3"/>
          </p:nvPr>
        </p:nvSpPr>
        <p:spPr>
          <a:xfrm>
            <a:off x="710430" y="4925237"/>
            <a:ext cx="5678445" cy="4029439"/>
          </a:xfrm>
          <a:prstGeom prst="rect">
            <a:avLst/>
          </a:prstGeom>
        </p:spPr>
        <p:txBody>
          <a:bodyPr vert="horz" lIns="94631" tIns="47316" rIns="94631" bIns="473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721330"/>
            <a:ext cx="3076860" cy="513284"/>
          </a:xfrm>
          <a:prstGeom prst="rect">
            <a:avLst/>
          </a:prstGeom>
        </p:spPr>
        <p:txBody>
          <a:bodyPr vert="horz" lIns="94631" tIns="47316" rIns="94631" bIns="473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0786" y="9721330"/>
            <a:ext cx="3076860" cy="513284"/>
          </a:xfrm>
          <a:prstGeom prst="rect">
            <a:avLst/>
          </a:prstGeom>
        </p:spPr>
        <p:txBody>
          <a:bodyPr vert="horz" lIns="94631" tIns="47316" rIns="94631" bIns="47316" rtlCol="0" anchor="b"/>
          <a:lstStyle>
            <a:lvl1pPr algn="r">
              <a:defRPr sz="1200"/>
            </a:lvl1pPr>
          </a:lstStyle>
          <a:p>
            <a:fld id="{AF0DCBE3-8DCD-4B2C-B251-7BA551B9EAD5}" type="slidenum">
              <a:rPr kumimoji="1" lang="ja-JP" altLang="en-US" smtClean="0"/>
              <a:t>‹#›</a:t>
            </a:fld>
            <a:endParaRPr kumimoji="1" lang="ja-JP" altLang="en-US"/>
          </a:p>
        </p:txBody>
      </p:sp>
    </p:spTree>
    <p:extLst>
      <p:ext uri="{BB962C8B-B14F-4D97-AF65-F5344CB8AC3E}">
        <p14:creationId xmlns:p14="http://schemas.microsoft.com/office/powerpoint/2010/main" val="3900821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0DCBE3-8DCD-4B2C-B251-7BA551B9EAD5}" type="slidenum">
              <a:rPr kumimoji="1" lang="ja-JP" altLang="en-US" smtClean="0"/>
              <a:t>1</a:t>
            </a:fld>
            <a:endParaRPr kumimoji="1" lang="ja-JP" altLang="en-US"/>
          </a:p>
        </p:txBody>
      </p:sp>
    </p:spTree>
    <p:extLst>
      <p:ext uri="{BB962C8B-B14F-4D97-AF65-F5344CB8AC3E}">
        <p14:creationId xmlns:p14="http://schemas.microsoft.com/office/powerpoint/2010/main" val="9803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0DCBE3-8DCD-4B2C-B251-7BA551B9EAD5}" type="slidenum">
              <a:rPr kumimoji="1" lang="ja-JP" altLang="en-US" smtClean="0"/>
              <a:t>2</a:t>
            </a:fld>
            <a:endParaRPr kumimoji="1" lang="ja-JP" altLang="en-US"/>
          </a:p>
        </p:txBody>
      </p:sp>
    </p:spTree>
    <p:extLst>
      <p:ext uri="{BB962C8B-B14F-4D97-AF65-F5344CB8AC3E}">
        <p14:creationId xmlns:p14="http://schemas.microsoft.com/office/powerpoint/2010/main" val="344447947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395644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352616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26150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86519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219775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390379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62869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258178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1026446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3624374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956DD5-898D-4CC8-B274-65227DEEA583}" type="datetimeFigureOut">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40819774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0956DD5-898D-4CC8-B274-65227DEEA583}" type="datetimeFigureOut">
              <a:rPr kumimoji="1" lang="ja-JP" altLang="en-US" smtClean="0"/>
              <a:t>2025/5/30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E72947B-8D0B-4A36-9CF2-CE784FBDCA4E}" type="slidenum">
              <a:rPr kumimoji="1" lang="ja-JP" altLang="en-US" smtClean="0"/>
              <a:t>‹#›</a:t>
            </a:fld>
            <a:endParaRPr kumimoji="1" lang="ja-JP" altLang="en-US"/>
          </a:p>
        </p:txBody>
      </p:sp>
    </p:spTree>
    <p:extLst>
      <p:ext uri="{BB962C8B-B14F-4D97-AF65-F5344CB8AC3E}">
        <p14:creationId xmlns:p14="http://schemas.microsoft.com/office/powerpoint/2010/main" val="19484412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p:cNvSpPr txBox="1"/>
          <p:nvPr/>
        </p:nvSpPr>
        <p:spPr>
          <a:xfrm>
            <a:off x="-1" y="3531677"/>
            <a:ext cx="7083520" cy="1292662"/>
          </a:xfrm>
          <a:prstGeom prst="rect">
            <a:avLst/>
          </a:prstGeom>
          <a:noFill/>
          <a:ln>
            <a:noFill/>
          </a:ln>
        </p:spPr>
        <p:txBody>
          <a:bodyPr wrap="square" rtlCol="0">
            <a:spAutoFit/>
          </a:bodyPr>
          <a:lstStyle/>
          <a:p>
            <a:r>
              <a:rPr lang="ja-JP" altLang="en-US" sz="1300" dirty="0" smtClean="0">
                <a:latin typeface="メイリオ" panose="020B0604030504040204" pitchFamily="50" charset="-128"/>
                <a:ea typeface="メイリオ" panose="020B0604030504040204" pitchFamily="50" charset="-128"/>
              </a:rPr>
              <a:t>・次の①②のいずれかのために必要な専門的な知識及び技能を習得させる訓練</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　　①　</a:t>
            </a:r>
            <a:r>
              <a:rPr lang="ja-JP" altLang="en-US" sz="1300" dirty="0" smtClean="0">
                <a:solidFill>
                  <a:srgbClr val="FF0000"/>
                </a:solidFill>
                <a:latin typeface="メイリオ" panose="020B0604030504040204" pitchFamily="50" charset="-128"/>
                <a:ea typeface="メイリオ" panose="020B0604030504040204" pitchFamily="50" charset="-128"/>
              </a:rPr>
              <a:t>事業展開</a:t>
            </a:r>
            <a:r>
              <a:rPr lang="ja-JP" altLang="en-US" sz="1300" dirty="0" smtClean="0">
                <a:latin typeface="メイリオ" panose="020B0604030504040204" pitchFamily="50" charset="-128"/>
                <a:ea typeface="メイリオ" panose="020B0604030504040204" pitchFamily="50" charset="-128"/>
              </a:rPr>
              <a:t>（新たな分野への進出、業種・業態転換等）を６か月以内に実施した</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　　　　または３年以内に実施予定である</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　　②　事業展開は行わないが企業内の</a:t>
            </a:r>
            <a:r>
              <a:rPr lang="en-US" altLang="ja-JP" sz="1300" b="1" dirty="0" smtClean="0">
                <a:solidFill>
                  <a:srgbClr val="FF0000"/>
                </a:solidFill>
                <a:latin typeface="メイリオ" panose="020B0604030504040204" pitchFamily="50" charset="-128"/>
                <a:ea typeface="メイリオ" panose="020B0604030504040204" pitchFamily="50" charset="-128"/>
              </a:rPr>
              <a:t>DX</a:t>
            </a:r>
            <a:r>
              <a:rPr lang="ja-JP" altLang="en-US" sz="1300" b="1" dirty="0" smtClean="0">
                <a:solidFill>
                  <a:srgbClr val="FF0000"/>
                </a:solidFill>
                <a:latin typeface="メイリオ" panose="020B0604030504040204" pitchFamily="50" charset="-128"/>
                <a:ea typeface="メイリオ" panose="020B0604030504040204" pitchFamily="50" charset="-128"/>
              </a:rPr>
              <a:t>化</a:t>
            </a:r>
            <a:r>
              <a:rPr lang="ja-JP" altLang="en-US" sz="1300" dirty="0" smtClean="0">
                <a:latin typeface="メイリオ" panose="020B0604030504040204" pitchFamily="50" charset="-128"/>
                <a:ea typeface="メイリオ" panose="020B0604030504040204" pitchFamily="50" charset="-128"/>
              </a:rPr>
              <a:t>や</a:t>
            </a:r>
            <a:r>
              <a:rPr lang="ja-JP" altLang="en-US" sz="1300" b="1" dirty="0" smtClean="0">
                <a:solidFill>
                  <a:srgbClr val="FF0000"/>
                </a:solidFill>
                <a:latin typeface="メイリオ" panose="020B0604030504040204" pitchFamily="50" charset="-128"/>
                <a:ea typeface="メイリオ" panose="020B0604030504040204" pitchFamily="50" charset="-128"/>
              </a:rPr>
              <a:t>グリーン・カーボンニュートラル化</a:t>
            </a:r>
            <a:r>
              <a:rPr lang="ja-JP" altLang="en-US" sz="1300" dirty="0" smtClean="0">
                <a:latin typeface="メイリオ" panose="020B0604030504040204" pitchFamily="50" charset="-128"/>
                <a:ea typeface="メイリオ" panose="020B0604030504040204" pitchFamily="50" charset="-128"/>
              </a:rPr>
              <a:t>を</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　　　　推進する</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rPr>
              <a:t>・実訓練時間数が</a:t>
            </a:r>
            <a:r>
              <a:rPr lang="en-US" altLang="ja-JP" sz="1300" b="1" dirty="0">
                <a:solidFill>
                  <a:srgbClr val="FF0000"/>
                </a:solidFill>
                <a:latin typeface="メイリオ" panose="020B0604030504040204" pitchFamily="50" charset="-128"/>
                <a:ea typeface="メイリオ" panose="020B0604030504040204" pitchFamily="50" charset="-128"/>
              </a:rPr>
              <a:t>10</a:t>
            </a:r>
            <a:r>
              <a:rPr lang="ja-JP" altLang="en-US" sz="1300" b="1" dirty="0">
                <a:solidFill>
                  <a:srgbClr val="FF0000"/>
                </a:solidFill>
                <a:latin typeface="メイリオ" panose="020B0604030504040204" pitchFamily="50" charset="-128"/>
                <a:ea typeface="メイリオ" panose="020B0604030504040204" pitchFamily="50" charset="-128"/>
              </a:rPr>
              <a:t>時間以上の</a:t>
            </a:r>
            <a:r>
              <a:rPr lang="en-US" altLang="ja-JP" sz="1300" b="1" dirty="0">
                <a:solidFill>
                  <a:srgbClr val="FF0000"/>
                </a:solidFill>
                <a:latin typeface="メイリオ" panose="020B0604030504040204" pitchFamily="50" charset="-128"/>
                <a:ea typeface="メイリオ" panose="020B0604030504040204" pitchFamily="50" charset="-128"/>
              </a:rPr>
              <a:t>OFF-JT</a:t>
            </a:r>
            <a:r>
              <a:rPr lang="ja-JP" altLang="en-US" sz="1300" dirty="0">
                <a:latin typeface="メイリオ" panose="020B0604030504040204" pitchFamily="50" charset="-128"/>
                <a:ea typeface="メイリオ" panose="020B0604030504040204" pitchFamily="50" charset="-128"/>
              </a:rPr>
              <a:t>である</a:t>
            </a:r>
            <a:r>
              <a:rPr lang="ja-JP" altLang="en-US" sz="1300" dirty="0" smtClean="0">
                <a:latin typeface="メイリオ" panose="020B0604030504040204" pitchFamily="50" charset="-128"/>
                <a:ea typeface="メイリオ" panose="020B0604030504040204" pitchFamily="50" charset="-128"/>
              </a:rPr>
              <a:t>こと </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定額制訓練（サブスク型訓練）も対象</a:t>
            </a:r>
            <a:endParaRPr lang="en-US" altLang="ja-JP" sz="1000" b="1" dirty="0">
              <a:latin typeface="メイリオ" panose="020B0604030504040204" pitchFamily="50" charset="-128"/>
              <a:ea typeface="メイリオ" panose="020B0604030504040204" pitchFamily="50" charset="-128"/>
            </a:endParaRPr>
          </a:p>
        </p:txBody>
      </p:sp>
      <p:sp>
        <p:nvSpPr>
          <p:cNvPr id="2" name="タイトル 1"/>
          <p:cNvSpPr>
            <a:spLocks noGrp="1"/>
          </p:cNvSpPr>
          <p:nvPr>
            <p:ph type="ctrTitle"/>
          </p:nvPr>
        </p:nvSpPr>
        <p:spPr>
          <a:xfrm>
            <a:off x="-70316" y="225588"/>
            <a:ext cx="7153835" cy="885552"/>
          </a:xfrm>
          <a:solidFill>
            <a:schemeClr val="accent2"/>
          </a:solidFill>
        </p:spPr>
        <p:txBody>
          <a:bodyPr>
            <a:noAutofit/>
          </a:bodyPr>
          <a:lstStyle/>
          <a:p>
            <a:r>
              <a:rPr kumimoji="1" lang="ja-JP" altLang="en-US" sz="1600" b="1" dirty="0" smtClean="0">
                <a:solidFill>
                  <a:schemeClr val="bg1"/>
                </a:solidFill>
                <a:latin typeface="メイリオ" panose="020B0604030504040204" pitchFamily="50" charset="-128"/>
                <a:ea typeface="メイリオ" panose="020B0604030504040204" pitchFamily="50" charset="-128"/>
              </a:rPr>
              <a:t>企業の事業展開、</a:t>
            </a:r>
            <a:r>
              <a:rPr kumimoji="1" lang="en-US" altLang="ja-JP" sz="1600" b="1" dirty="0" smtClean="0">
                <a:solidFill>
                  <a:schemeClr val="bg1"/>
                </a:solidFill>
                <a:latin typeface="メイリオ" panose="020B0604030504040204" pitchFamily="50" charset="-128"/>
                <a:ea typeface="メイリオ" panose="020B0604030504040204" pitchFamily="50" charset="-128"/>
              </a:rPr>
              <a:t>DX</a:t>
            </a:r>
            <a:r>
              <a:rPr kumimoji="1" lang="ja-JP" altLang="en-US" sz="1600" b="1" dirty="0" smtClean="0">
                <a:solidFill>
                  <a:schemeClr val="bg1"/>
                </a:solidFill>
                <a:latin typeface="メイリオ" panose="020B0604030504040204" pitchFamily="50" charset="-128"/>
                <a:ea typeface="メイリオ" panose="020B0604030504040204" pitchFamily="50" charset="-128"/>
              </a:rPr>
              <a:t>化、グリーン・カーボンニュートラル化のため</a:t>
            </a:r>
            <a:r>
              <a:rPr kumimoji="1" lang="en-US" altLang="ja-JP" sz="1600" b="1" dirty="0" smtClean="0">
                <a:solidFill>
                  <a:schemeClr val="bg1"/>
                </a:solidFill>
                <a:latin typeface="メイリオ" panose="020B0604030504040204" pitchFamily="50" charset="-128"/>
                <a:ea typeface="メイリオ" panose="020B0604030504040204" pitchFamily="50" charset="-128"/>
              </a:rPr>
              <a:t/>
            </a:r>
            <a:br>
              <a:rPr kumimoji="1" lang="en-US" altLang="ja-JP" sz="1600" b="1" dirty="0" smtClean="0">
                <a:solidFill>
                  <a:schemeClr val="bg1"/>
                </a:solidFill>
                <a:latin typeface="メイリオ" panose="020B0604030504040204" pitchFamily="50" charset="-128"/>
                <a:ea typeface="メイリオ" panose="020B0604030504040204" pitchFamily="50" charset="-128"/>
              </a:rPr>
            </a:br>
            <a:r>
              <a:rPr kumimoji="1" lang="ja-JP" altLang="en-US" sz="2000" b="1" dirty="0" smtClean="0">
                <a:solidFill>
                  <a:schemeClr val="bg1"/>
                </a:solidFill>
                <a:latin typeface="メイリオ" panose="020B0604030504040204" pitchFamily="50" charset="-128"/>
                <a:ea typeface="メイリオ" panose="020B0604030504040204" pitchFamily="50" charset="-128"/>
              </a:rPr>
              <a:t>人材開発支援助成金（事業展開等リスキリング支援コース）</a:t>
            </a:r>
            <a:r>
              <a:rPr kumimoji="1" lang="en-US" altLang="ja-JP" sz="2000" b="1" dirty="0" smtClean="0">
                <a:solidFill>
                  <a:schemeClr val="bg1"/>
                </a:solidFill>
                <a:latin typeface="メイリオ" panose="020B0604030504040204" pitchFamily="50" charset="-128"/>
                <a:ea typeface="メイリオ" panose="020B0604030504040204" pitchFamily="50" charset="-128"/>
              </a:rPr>
              <a:t/>
            </a:r>
            <a:br>
              <a:rPr kumimoji="1" lang="en-US" altLang="ja-JP" sz="2000" b="1" dirty="0" smtClean="0">
                <a:solidFill>
                  <a:schemeClr val="bg1"/>
                </a:solidFill>
                <a:latin typeface="メイリオ" panose="020B0604030504040204" pitchFamily="50" charset="-128"/>
                <a:ea typeface="メイリオ" panose="020B0604030504040204" pitchFamily="50" charset="-128"/>
              </a:rPr>
            </a:br>
            <a:r>
              <a:rPr kumimoji="1" lang="ja-JP" altLang="en-US" sz="1800" b="1" dirty="0" smtClean="0">
                <a:solidFill>
                  <a:schemeClr val="bg1"/>
                </a:solidFill>
                <a:latin typeface="メイリオ" panose="020B0604030504040204" pitchFamily="50" charset="-128"/>
                <a:ea typeface="メイリオ" panose="020B0604030504040204" pitchFamily="50" charset="-128"/>
              </a:rPr>
              <a:t>を活用して人材を育成しませんか</a:t>
            </a:r>
            <a:endParaRPr kumimoji="1" lang="ja-JP" altLang="en-US" sz="1800" b="1" dirty="0">
              <a:solidFill>
                <a:schemeClr val="bg1"/>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98225" y="1532266"/>
            <a:ext cx="1228134" cy="1115663"/>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rgbClr val="FF0000"/>
                </a:solidFill>
                <a:latin typeface="メイリオ" panose="020B0604030504040204" pitchFamily="50" charset="-128"/>
                <a:ea typeface="メイリオ" panose="020B0604030504040204" pitchFamily="50" charset="-128"/>
              </a:rPr>
              <a:t>受講料</a:t>
            </a:r>
            <a:endParaRPr kumimoji="1" lang="en-US" altLang="ja-JP" sz="2000" b="1" dirty="0" smtClean="0">
              <a:solidFill>
                <a:srgbClr val="FF0000"/>
              </a:solidFill>
              <a:latin typeface="メイリオ" panose="020B0604030504040204" pitchFamily="50" charset="-128"/>
              <a:ea typeface="メイリオ" panose="020B0604030504040204" pitchFamily="50" charset="-128"/>
            </a:endParaRPr>
          </a:p>
          <a:p>
            <a:pPr algn="ctr"/>
            <a:r>
              <a:rPr kumimoji="1" lang="ja-JP" altLang="en-US" sz="2000" b="1" dirty="0" smtClean="0">
                <a:solidFill>
                  <a:schemeClr val="tx1"/>
                </a:solidFill>
                <a:latin typeface="メイリオ" panose="020B0604030504040204" pitchFamily="50" charset="-128"/>
                <a:ea typeface="メイリオ" panose="020B0604030504040204" pitchFamily="50" charset="-128"/>
              </a:rPr>
              <a:t>＋</a:t>
            </a:r>
            <a:endParaRPr kumimoji="1" lang="en-US" altLang="ja-JP" sz="20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2000" b="1" dirty="0" smtClean="0">
                <a:solidFill>
                  <a:schemeClr val="tx1"/>
                </a:solidFill>
                <a:latin typeface="メイリオ" panose="020B0604030504040204" pitchFamily="50" charset="-128"/>
                <a:ea typeface="メイリオ" panose="020B0604030504040204" pitchFamily="50" charset="-128"/>
              </a:rPr>
              <a:t>受験料</a:t>
            </a:r>
            <a:endParaRPr kumimoji="1" lang="en-US" altLang="ja-JP" sz="2000" b="1" dirty="0" smtClean="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330411" y="1937762"/>
            <a:ext cx="317126" cy="369332"/>
          </a:xfrm>
          <a:prstGeom prst="rect">
            <a:avLst/>
          </a:prstGeom>
          <a:noFill/>
        </p:spPr>
        <p:txBody>
          <a:bodyPr wrap="square" rtlCol="0">
            <a:spAutoFit/>
          </a:bodyPr>
          <a:lstStyle/>
          <a:p>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4793897" y="1901066"/>
            <a:ext cx="268948" cy="369332"/>
          </a:xfrm>
          <a:prstGeom prst="rect">
            <a:avLst/>
          </a:prstGeom>
          <a:noFill/>
        </p:spPr>
        <p:txBody>
          <a:bodyPr wrap="square" rtlCol="0">
            <a:spAutoFit/>
          </a:bodyPr>
          <a:lstStyle/>
          <a:p>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17072" y="3215636"/>
            <a:ext cx="2418573" cy="33287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対象訓練の主な要件</a:t>
            </a:r>
            <a:endParaRPr kumimoji="1" lang="ja-JP" altLang="en-US" sz="1600" b="1" dirty="0">
              <a:latin typeface="メイリオ" panose="020B0604030504040204" pitchFamily="50" charset="-128"/>
              <a:ea typeface="メイリオ" panose="020B0604030504040204" pitchFamily="50" charset="-128"/>
            </a:endParaRPr>
          </a:p>
        </p:txBody>
      </p:sp>
      <p:sp>
        <p:nvSpPr>
          <p:cNvPr id="58" name="正方形/長方形 57"/>
          <p:cNvSpPr/>
          <p:nvPr/>
        </p:nvSpPr>
        <p:spPr>
          <a:xfrm>
            <a:off x="92820" y="1215908"/>
            <a:ext cx="2402171" cy="2768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助成額</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59" name="正方形/長方形 58"/>
          <p:cNvSpPr/>
          <p:nvPr/>
        </p:nvSpPr>
        <p:spPr>
          <a:xfrm>
            <a:off x="117072" y="4897505"/>
            <a:ext cx="2418573" cy="3237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申請事業主の主な要件</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60" name="正方形/長方形 59"/>
          <p:cNvSpPr/>
          <p:nvPr/>
        </p:nvSpPr>
        <p:spPr>
          <a:xfrm>
            <a:off x="92820" y="6663791"/>
            <a:ext cx="2418572" cy="3123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対象労働者の主な要件</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23459" y="3494"/>
            <a:ext cx="6043259" cy="261610"/>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rPr>
              <a:t>事業展開、</a:t>
            </a:r>
            <a:r>
              <a:rPr lang="en-US" altLang="ja-JP" sz="1100" dirty="0" smtClean="0">
                <a:latin typeface="メイリオ" panose="020B0604030504040204" pitchFamily="50" charset="-128"/>
                <a:ea typeface="メイリオ" panose="020B0604030504040204" pitchFamily="50" charset="-128"/>
              </a:rPr>
              <a:t>DX</a:t>
            </a:r>
            <a:r>
              <a:rPr lang="ja-JP" altLang="en-US" sz="1100" smtClean="0">
                <a:latin typeface="メイリオ" panose="020B0604030504040204" pitchFamily="50" charset="-128"/>
                <a:ea typeface="メイリオ" panose="020B0604030504040204" pitchFamily="50" charset="-128"/>
              </a:rPr>
              <a:t>化、</a:t>
            </a:r>
            <a:r>
              <a:rPr lang="ja-JP" altLang="en-US" sz="1100" dirty="0" smtClean="0">
                <a:latin typeface="メイリオ" panose="020B0604030504040204" pitchFamily="50" charset="-128"/>
                <a:ea typeface="メイリオ" panose="020B0604030504040204" pitchFamily="50" charset="-128"/>
              </a:rPr>
              <a:t>グリーン・カーボンニュートラル化のための人材を育成する事業主の皆様</a:t>
            </a:r>
            <a:endParaRPr lang="ja-JP" altLang="en-US" sz="1100" dirty="0">
              <a:latin typeface="メイリオ" panose="020B0604030504040204" pitchFamily="50" charset="-128"/>
              <a:ea typeface="メイリオ" panose="020B0604030504040204" pitchFamily="50" charset="-128"/>
            </a:endParaRPr>
          </a:p>
        </p:txBody>
      </p:sp>
      <p:sp>
        <p:nvSpPr>
          <p:cNvPr id="42" name="角丸四角形 41"/>
          <p:cNvSpPr/>
          <p:nvPr/>
        </p:nvSpPr>
        <p:spPr>
          <a:xfrm>
            <a:off x="1688051" y="1541430"/>
            <a:ext cx="1264655" cy="1115663"/>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b="1" dirty="0" smtClean="0">
                <a:solidFill>
                  <a:srgbClr val="FF0000"/>
                </a:solidFill>
                <a:latin typeface="メイリオ" panose="020B0604030504040204" pitchFamily="50" charset="-128"/>
                <a:ea typeface="メイリオ" panose="020B0604030504040204" pitchFamily="50" charset="-128"/>
              </a:rPr>
              <a:t>75</a:t>
            </a:r>
            <a:r>
              <a:rPr kumimoji="1" lang="ja-JP" altLang="en-US" b="1" dirty="0" smtClean="0">
                <a:solidFill>
                  <a:srgbClr val="FF0000"/>
                </a:solidFill>
                <a:latin typeface="メイリオ" panose="020B0604030504040204" pitchFamily="50" charset="-128"/>
                <a:ea typeface="メイリオ" panose="020B0604030504040204" pitchFamily="50" charset="-128"/>
              </a:rPr>
              <a:t>％</a:t>
            </a:r>
            <a:endParaRPr kumimoji="1" lang="en-US" altLang="ja-JP" b="1" dirty="0" smtClean="0">
              <a:solidFill>
                <a:srgbClr val="FF0000"/>
              </a:solidFill>
              <a:latin typeface="メイリオ" panose="020B0604030504040204" pitchFamily="50" charset="-128"/>
              <a:ea typeface="メイリオ" panose="020B0604030504040204" pitchFamily="50" charset="-128"/>
            </a:endParaRPr>
          </a:p>
        </p:txBody>
      </p:sp>
      <p:sp>
        <p:nvSpPr>
          <p:cNvPr id="43" name="角丸四角形 42"/>
          <p:cNvSpPr/>
          <p:nvPr/>
        </p:nvSpPr>
        <p:spPr>
          <a:xfrm>
            <a:off x="3314398" y="1527639"/>
            <a:ext cx="1506186" cy="1115663"/>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メイリオ" panose="020B0604030504040204" pitchFamily="50" charset="-128"/>
                <a:ea typeface="メイリオ" panose="020B0604030504040204" pitchFamily="50" charset="-128"/>
              </a:rPr>
              <a:t>1</a:t>
            </a:r>
            <a:r>
              <a:rPr kumimoji="1" lang="ja-JP" altLang="en-US" sz="1600" b="1" dirty="0" smtClean="0">
                <a:solidFill>
                  <a:schemeClr val="tx1"/>
                </a:solidFill>
                <a:latin typeface="メイリオ" panose="020B0604030504040204" pitchFamily="50" charset="-128"/>
                <a:ea typeface="メイリオ" panose="020B0604030504040204" pitchFamily="50" charset="-128"/>
              </a:rPr>
              <a:t>時間当たり</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2800" b="1" dirty="0" smtClean="0">
                <a:solidFill>
                  <a:srgbClr val="FF0000"/>
                </a:solidFill>
                <a:latin typeface="メイリオ" panose="020B0604030504040204" pitchFamily="50" charset="-128"/>
                <a:ea typeface="メイリオ" panose="020B0604030504040204" pitchFamily="50" charset="-128"/>
              </a:rPr>
              <a:t>1000</a:t>
            </a:r>
            <a:r>
              <a:rPr kumimoji="1" lang="ja-JP" altLang="en-US" b="1" dirty="0" smtClean="0">
                <a:solidFill>
                  <a:srgbClr val="FF0000"/>
                </a:solidFill>
                <a:latin typeface="メイリオ" panose="020B0604030504040204" pitchFamily="50" charset="-128"/>
                <a:ea typeface="メイリオ" panose="020B0604030504040204" pitchFamily="50" charset="-128"/>
              </a:rPr>
              <a:t>円</a:t>
            </a:r>
            <a:endParaRPr kumimoji="1" lang="en-US" altLang="ja-JP" sz="2800" b="1" dirty="0" smtClean="0">
              <a:solidFill>
                <a:srgbClr val="FF0000"/>
              </a:solidFill>
              <a:latin typeface="メイリオ" panose="020B0604030504040204" pitchFamily="50" charset="-128"/>
              <a:ea typeface="メイリオ" panose="020B0604030504040204" pitchFamily="50" charset="-128"/>
            </a:endParaRPr>
          </a:p>
        </p:txBody>
      </p:sp>
      <p:sp>
        <p:nvSpPr>
          <p:cNvPr id="45" name="角丸四角形 44"/>
          <p:cNvSpPr/>
          <p:nvPr/>
        </p:nvSpPr>
        <p:spPr>
          <a:xfrm>
            <a:off x="5103359" y="1521316"/>
            <a:ext cx="1691499" cy="1115663"/>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所定労働時間</a:t>
            </a:r>
            <a:r>
              <a:rPr kumimoji="1" lang="ja-JP" altLang="en-US" sz="1200" b="1" dirty="0" smtClean="0">
                <a:solidFill>
                  <a:schemeClr val="tx1"/>
                </a:solidFill>
                <a:latin typeface="メイリオ" panose="020B0604030504040204" pitchFamily="50" charset="-128"/>
                <a:ea typeface="メイリオ" panose="020B0604030504040204" pitchFamily="50" charset="-128"/>
              </a:rPr>
              <a:t>に</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受講</a:t>
            </a:r>
            <a:r>
              <a:rPr kumimoji="1" lang="ja-JP" altLang="en-US" sz="1200" b="1" dirty="0" smtClean="0">
                <a:solidFill>
                  <a:schemeClr val="tx1"/>
                </a:solidFill>
                <a:latin typeface="メイリオ" panose="020B0604030504040204" pitchFamily="50" charset="-128"/>
                <a:ea typeface="メイリオ" panose="020B0604030504040204" pitchFamily="50" charset="-128"/>
              </a:rPr>
              <a:t>した</a:t>
            </a:r>
            <a:r>
              <a:rPr kumimoji="1" lang="ja-JP" altLang="en-US" sz="1600" b="1" dirty="0" smtClean="0">
                <a:solidFill>
                  <a:schemeClr val="tx1"/>
                </a:solidFill>
                <a:latin typeface="メイリオ" panose="020B0604030504040204" pitchFamily="50" charset="-128"/>
                <a:ea typeface="メイリオ" panose="020B0604030504040204" pitchFamily="50" charset="-128"/>
              </a:rPr>
              <a:t>時間数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2911381" y="1914595"/>
            <a:ext cx="3684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56" name="テキスト ボックス 55"/>
          <p:cNvSpPr txBox="1"/>
          <p:nvPr/>
        </p:nvSpPr>
        <p:spPr>
          <a:xfrm>
            <a:off x="-25556" y="5230952"/>
            <a:ext cx="6843783" cy="1292662"/>
          </a:xfrm>
          <a:prstGeom prst="rect">
            <a:avLst/>
          </a:prstGeom>
          <a:noFill/>
        </p:spPr>
        <p:txBody>
          <a:bodyPr wrap="square" rtlCol="0">
            <a:spAutoFit/>
          </a:bodyPr>
          <a:lstStyle/>
          <a:p>
            <a:r>
              <a:rPr lang="ja-JP" altLang="en-US" sz="1300" dirty="0" smtClean="0">
                <a:latin typeface="メイリオ" panose="020B0604030504040204" pitchFamily="50" charset="-128"/>
                <a:ea typeface="メイリオ" panose="020B0604030504040204" pitchFamily="50" charset="-128"/>
              </a:rPr>
              <a:t>・「事業展開等実施計画」を作成する事業主であること（計画届出時に提出が必要です）</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・雇用保険適用事業所の事業主であること</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・訓練開始日から起算して６か月前から</a:t>
            </a:r>
            <a:r>
              <a:rPr lang="en-US" altLang="ja-JP" sz="1300" dirty="0" smtClean="0">
                <a:latin typeface="メイリオ" panose="020B0604030504040204" pitchFamily="50" charset="-128"/>
                <a:ea typeface="メイリオ" panose="020B0604030504040204" pitchFamily="50" charset="-128"/>
              </a:rPr>
              <a:t>1</a:t>
            </a:r>
            <a:r>
              <a:rPr lang="ja-JP" altLang="en-US" sz="1300" dirty="0" smtClean="0">
                <a:latin typeface="メイリオ" panose="020B0604030504040204" pitchFamily="50" charset="-128"/>
                <a:ea typeface="メイリオ" panose="020B0604030504040204" pitchFamily="50" charset="-128"/>
              </a:rPr>
              <a:t>か月前までの間に、計画届を提出すること</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・訓練期間中も、対象労働者に適正に賃金を支払うこと</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・支給申請日までに、事業主が訓練経費を全額支払うこと</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・訓練終了日の翌日から起算して</a:t>
            </a:r>
            <a:r>
              <a:rPr lang="en-US" altLang="ja-JP" sz="1300" dirty="0" smtClean="0">
                <a:latin typeface="メイリオ" panose="020B0604030504040204" pitchFamily="50" charset="-128"/>
                <a:ea typeface="メイリオ" panose="020B0604030504040204" pitchFamily="50" charset="-128"/>
              </a:rPr>
              <a:t>2</a:t>
            </a:r>
            <a:r>
              <a:rPr lang="ja-JP" altLang="en-US" sz="1300" dirty="0" smtClean="0">
                <a:latin typeface="メイリオ" panose="020B0604030504040204" pitchFamily="50" charset="-128"/>
                <a:ea typeface="メイリオ" panose="020B0604030504040204" pitchFamily="50" charset="-128"/>
              </a:rPr>
              <a:t>か月以内に、支給申請書を提出すること</a:t>
            </a:r>
            <a:endParaRPr lang="en-US" altLang="ja-JP" sz="1300" dirty="0" smtClean="0">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3513" y="7015105"/>
            <a:ext cx="6705457" cy="292388"/>
          </a:xfrm>
          <a:prstGeom prst="rect">
            <a:avLst/>
          </a:prstGeom>
          <a:noFill/>
        </p:spPr>
        <p:txBody>
          <a:bodyPr wrap="square" rtlCol="0">
            <a:spAutoFit/>
          </a:bodyPr>
          <a:lstStyle/>
          <a:p>
            <a:r>
              <a:rPr lang="ja-JP" altLang="en-US" sz="1300" dirty="0" smtClean="0">
                <a:latin typeface="メイリオ" panose="020B0604030504040204" pitchFamily="50" charset="-128"/>
                <a:ea typeface="メイリオ" panose="020B0604030504040204" pitchFamily="50" charset="-128"/>
              </a:rPr>
              <a:t>・申請事業所の雇用保険被保険者であること</a:t>
            </a:r>
            <a:endParaRPr lang="en-US" altLang="ja-JP" sz="1300" dirty="0" smtClean="0">
              <a:latin typeface="メイリオ" panose="020B0604030504040204" pitchFamily="50" charset="-128"/>
              <a:ea typeface="メイリオ" panose="020B0604030504040204" pitchFamily="50" charset="-128"/>
            </a:endParaRPr>
          </a:p>
        </p:txBody>
      </p:sp>
      <p:cxnSp>
        <p:nvCxnSpPr>
          <p:cNvPr id="66" name="直線コネクタ 65"/>
          <p:cNvCxnSpPr/>
          <p:nvPr/>
        </p:nvCxnSpPr>
        <p:spPr>
          <a:xfrm>
            <a:off x="348553" y="8392135"/>
            <a:ext cx="5886959" cy="11249"/>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1249729" y="8198604"/>
            <a:ext cx="0" cy="360719"/>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913277" y="8623541"/>
            <a:ext cx="774774" cy="430887"/>
          </a:xfrm>
          <a:prstGeom prst="rect">
            <a:avLst/>
          </a:prstGeom>
          <a:noFill/>
        </p:spPr>
        <p:txBody>
          <a:bodyPr wrap="square" rtlCol="0">
            <a:spAutoFit/>
          </a:bodyPr>
          <a:lstStyle/>
          <a:p>
            <a:pPr algn="ctr"/>
            <a:r>
              <a:rPr kumimoji="1" lang="ja-JP" altLang="en-US" sz="1100" dirty="0" smtClean="0">
                <a:latin typeface="メイリオ" panose="020B0604030504040204" pitchFamily="50" charset="-128"/>
                <a:ea typeface="メイリオ" panose="020B0604030504040204" pitchFamily="50" charset="-128"/>
              </a:rPr>
              <a:t>計画届の</a:t>
            </a:r>
            <a:endParaRPr kumimoji="1" lang="en-US" altLang="ja-JP" sz="1100" dirty="0" smtClean="0">
              <a:latin typeface="メイリオ" panose="020B0604030504040204" pitchFamily="50" charset="-128"/>
              <a:ea typeface="メイリオ" panose="020B0604030504040204" pitchFamily="50" charset="-128"/>
            </a:endParaRPr>
          </a:p>
          <a:p>
            <a:pPr algn="ctr"/>
            <a:r>
              <a:rPr kumimoji="1" lang="ja-JP" altLang="en-US" sz="1100" dirty="0" smtClean="0">
                <a:latin typeface="メイリオ" panose="020B0604030504040204" pitchFamily="50" charset="-128"/>
                <a:ea typeface="メイリオ" panose="020B0604030504040204" pitchFamily="50" charset="-128"/>
              </a:rPr>
              <a:t>提出日</a:t>
            </a:r>
            <a:endParaRPr kumimoji="1" lang="ja-JP" altLang="en-US" sz="1100" dirty="0">
              <a:latin typeface="メイリオ" panose="020B0604030504040204" pitchFamily="50" charset="-128"/>
              <a:ea typeface="メイリオ" panose="020B0604030504040204" pitchFamily="50" charset="-128"/>
            </a:endParaRPr>
          </a:p>
        </p:txBody>
      </p:sp>
      <p:cxnSp>
        <p:nvCxnSpPr>
          <p:cNvPr id="85" name="直線コネクタ 84"/>
          <p:cNvCxnSpPr/>
          <p:nvPr/>
        </p:nvCxnSpPr>
        <p:spPr>
          <a:xfrm>
            <a:off x="2168733" y="7984565"/>
            <a:ext cx="0" cy="627189"/>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4092983" y="8134388"/>
            <a:ext cx="1259" cy="489153"/>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3272966" y="8145029"/>
            <a:ext cx="1259" cy="489153"/>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742995" y="8126503"/>
            <a:ext cx="1259" cy="489153"/>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1900800" y="8624695"/>
            <a:ext cx="807864" cy="430887"/>
          </a:xfrm>
          <a:prstGeom prst="rect">
            <a:avLst/>
          </a:prstGeom>
          <a:noFill/>
        </p:spPr>
        <p:txBody>
          <a:bodyPr wrap="square" rtlCol="0">
            <a:spAutoFit/>
          </a:bodyPr>
          <a:lstStyle/>
          <a:p>
            <a:pPr algn="ctr"/>
            <a:r>
              <a:rPr kumimoji="1" lang="ja-JP" altLang="en-US" sz="1100" b="1" dirty="0" smtClean="0">
                <a:latin typeface="メイリオ" panose="020B0604030504040204" pitchFamily="50" charset="-128"/>
                <a:ea typeface="メイリオ" panose="020B0604030504040204" pitchFamily="50" charset="-128"/>
              </a:rPr>
              <a:t>計画届</a:t>
            </a:r>
            <a:endParaRPr kumimoji="1" lang="en-US" altLang="ja-JP" sz="1100" b="1" dirty="0" smtClean="0">
              <a:latin typeface="メイリオ" panose="020B0604030504040204" pitchFamily="50" charset="-128"/>
              <a:ea typeface="メイリオ" panose="020B0604030504040204" pitchFamily="50" charset="-128"/>
            </a:endParaRPr>
          </a:p>
          <a:p>
            <a:pPr algn="ctr"/>
            <a:r>
              <a:rPr kumimoji="1" lang="ja-JP" altLang="en-US" sz="1100" b="1" dirty="0" smtClean="0">
                <a:latin typeface="メイリオ" panose="020B0604030504040204" pitchFamily="50" charset="-128"/>
                <a:ea typeface="メイリオ" panose="020B0604030504040204" pitchFamily="50" charset="-128"/>
              </a:rPr>
              <a:t>提出期限</a:t>
            </a:r>
            <a:endParaRPr kumimoji="1" lang="ja-JP" altLang="en-US" sz="1100" b="1" dirty="0">
              <a:latin typeface="メイリオ" panose="020B0604030504040204" pitchFamily="50" charset="-128"/>
              <a:ea typeface="メイリオ" panose="020B0604030504040204" pitchFamily="50" charset="-128"/>
            </a:endParaRPr>
          </a:p>
        </p:txBody>
      </p:sp>
      <p:sp>
        <p:nvSpPr>
          <p:cNvPr id="91" name="テキスト ボックス 90"/>
          <p:cNvSpPr txBox="1"/>
          <p:nvPr/>
        </p:nvSpPr>
        <p:spPr>
          <a:xfrm>
            <a:off x="2758142" y="8708179"/>
            <a:ext cx="959300" cy="261610"/>
          </a:xfrm>
          <a:prstGeom prst="rect">
            <a:avLst/>
          </a:prstGeom>
          <a:noFill/>
        </p:spPr>
        <p:txBody>
          <a:bodyPr wrap="square" rtlCol="0">
            <a:spAutoFit/>
          </a:bodyPr>
          <a:lstStyle/>
          <a:p>
            <a:pPr algn="ctr"/>
            <a:r>
              <a:rPr kumimoji="1" lang="ja-JP" altLang="en-US" sz="1100" b="1" dirty="0" smtClean="0">
                <a:latin typeface="メイリオ" panose="020B0604030504040204" pitchFamily="50" charset="-128"/>
                <a:ea typeface="メイリオ" panose="020B0604030504040204" pitchFamily="50" charset="-128"/>
              </a:rPr>
              <a:t>訓練開始日</a:t>
            </a:r>
            <a:endParaRPr kumimoji="1" lang="ja-JP" altLang="en-US" sz="11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3656430" y="8725415"/>
            <a:ext cx="959300" cy="261610"/>
          </a:xfrm>
          <a:prstGeom prst="rect">
            <a:avLst/>
          </a:prstGeom>
          <a:noFill/>
        </p:spPr>
        <p:txBody>
          <a:bodyPr wrap="square" rtlCol="0">
            <a:spAutoFit/>
          </a:bodyPr>
          <a:lstStyle/>
          <a:p>
            <a:pPr algn="ctr"/>
            <a:r>
              <a:rPr kumimoji="1" lang="ja-JP" altLang="en-US" sz="1100" b="1" dirty="0" smtClean="0">
                <a:latin typeface="メイリオ" panose="020B0604030504040204" pitchFamily="50" charset="-128"/>
                <a:ea typeface="メイリオ" panose="020B0604030504040204" pitchFamily="50" charset="-128"/>
              </a:rPr>
              <a:t>訓練終了日</a:t>
            </a:r>
            <a:endParaRPr kumimoji="1" lang="ja-JP" altLang="en-US" sz="11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4501322" y="8716582"/>
            <a:ext cx="959300" cy="261610"/>
          </a:xfrm>
          <a:prstGeom prst="rect">
            <a:avLst/>
          </a:prstGeom>
          <a:noFill/>
        </p:spPr>
        <p:txBody>
          <a:bodyPr wrap="square" rtlCol="0">
            <a:spAutoFit/>
          </a:bodyPr>
          <a:lstStyle/>
          <a:p>
            <a:pPr algn="ctr"/>
            <a:r>
              <a:rPr kumimoji="1" lang="ja-JP" altLang="en-US" sz="1100" dirty="0" smtClean="0">
                <a:latin typeface="メイリオ" panose="020B0604030504040204" pitchFamily="50" charset="-128"/>
                <a:ea typeface="メイリオ" panose="020B0604030504040204" pitchFamily="50" charset="-128"/>
              </a:rPr>
              <a:t>支給申請日</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5309476" y="8721977"/>
            <a:ext cx="1099030" cy="261610"/>
          </a:xfrm>
          <a:prstGeom prst="rect">
            <a:avLst/>
          </a:prstGeom>
          <a:noFill/>
        </p:spPr>
        <p:txBody>
          <a:bodyPr wrap="square" rtlCol="0">
            <a:spAutoFit/>
          </a:bodyPr>
          <a:lstStyle/>
          <a:p>
            <a:pPr algn="ctr"/>
            <a:r>
              <a:rPr kumimoji="1" lang="ja-JP" altLang="en-US" sz="1100" b="1" dirty="0" smtClean="0">
                <a:latin typeface="メイリオ" panose="020B0604030504040204" pitchFamily="50" charset="-128"/>
                <a:ea typeface="メイリオ" panose="020B0604030504040204" pitchFamily="50" charset="-128"/>
              </a:rPr>
              <a:t>支給申請期限</a:t>
            </a:r>
            <a:endParaRPr kumimoji="1" lang="ja-JP" altLang="en-US" sz="1100" b="1" dirty="0">
              <a:latin typeface="メイリオ" panose="020B0604030504040204" pitchFamily="50" charset="-128"/>
              <a:ea typeface="メイリオ" panose="020B0604030504040204" pitchFamily="50" charset="-128"/>
            </a:endParaRPr>
          </a:p>
        </p:txBody>
      </p:sp>
      <p:cxnSp>
        <p:nvCxnSpPr>
          <p:cNvPr id="95" name="直線コネクタ 94"/>
          <p:cNvCxnSpPr/>
          <p:nvPr/>
        </p:nvCxnSpPr>
        <p:spPr>
          <a:xfrm flipH="1">
            <a:off x="4910569" y="7872700"/>
            <a:ext cx="4862" cy="764474"/>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2401327" y="7991583"/>
            <a:ext cx="641573" cy="276999"/>
          </a:xfrm>
          <a:prstGeom prst="rect">
            <a:avLst/>
          </a:prstGeom>
          <a:noFill/>
        </p:spPr>
        <p:txBody>
          <a:bodyPr wrap="square" rtlCol="0">
            <a:spAutoFit/>
          </a:bodyPr>
          <a:lstStyle/>
          <a:p>
            <a:r>
              <a:rPr kumimoji="1" lang="en-US" altLang="ja-JP" sz="1200" b="1" dirty="0" smtClean="0">
                <a:solidFill>
                  <a:srgbClr val="FF0000"/>
                </a:solidFill>
                <a:latin typeface="メイリオ" panose="020B0604030504040204" pitchFamily="50" charset="-128"/>
                <a:ea typeface="メイリオ" panose="020B0604030504040204" pitchFamily="50" charset="-128"/>
              </a:rPr>
              <a:t>1</a:t>
            </a:r>
            <a:r>
              <a:rPr kumimoji="1" lang="ja-JP" altLang="en-US" sz="1200" b="1" dirty="0" smtClean="0">
                <a:solidFill>
                  <a:srgbClr val="FF0000"/>
                </a:solidFill>
                <a:latin typeface="メイリオ" panose="020B0604030504040204" pitchFamily="50" charset="-128"/>
                <a:ea typeface="メイリオ" panose="020B0604030504040204" pitchFamily="50" charset="-128"/>
              </a:rPr>
              <a:t>か月</a:t>
            </a:r>
            <a:endParaRPr kumimoji="1" lang="ja-JP" altLang="en-US" sz="1200" b="1" dirty="0">
              <a:solidFill>
                <a:srgbClr val="FF0000"/>
              </a:solidFill>
              <a:latin typeface="メイリオ" panose="020B0604030504040204" pitchFamily="50" charset="-128"/>
              <a:ea typeface="メイリオ" panose="020B0604030504040204" pitchFamily="50" charset="-128"/>
            </a:endParaRPr>
          </a:p>
        </p:txBody>
      </p:sp>
      <p:cxnSp>
        <p:nvCxnSpPr>
          <p:cNvPr id="97" name="直線矢印コネクタ 96"/>
          <p:cNvCxnSpPr/>
          <p:nvPr/>
        </p:nvCxnSpPr>
        <p:spPr>
          <a:xfrm flipH="1">
            <a:off x="2168734" y="8281345"/>
            <a:ext cx="1111047"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4692663" y="7984565"/>
            <a:ext cx="641573" cy="276999"/>
          </a:xfrm>
          <a:prstGeom prst="rect">
            <a:avLst/>
          </a:prstGeom>
          <a:noFill/>
        </p:spPr>
        <p:txBody>
          <a:bodyPr wrap="square" rtlCol="0">
            <a:spAutoFit/>
          </a:bodyPr>
          <a:lstStyle/>
          <a:p>
            <a:r>
              <a:rPr kumimoji="1" lang="en-US" altLang="ja-JP" sz="1200" b="1" dirty="0" smtClean="0">
                <a:solidFill>
                  <a:srgbClr val="FF0000"/>
                </a:solidFill>
                <a:latin typeface="メイリオ" panose="020B0604030504040204" pitchFamily="50" charset="-128"/>
                <a:ea typeface="メイリオ" panose="020B0604030504040204" pitchFamily="50" charset="-128"/>
              </a:rPr>
              <a:t>2</a:t>
            </a:r>
            <a:r>
              <a:rPr kumimoji="1" lang="ja-JP" altLang="en-US" sz="1200" b="1" dirty="0" smtClean="0">
                <a:solidFill>
                  <a:srgbClr val="FF0000"/>
                </a:solidFill>
                <a:latin typeface="メイリオ" panose="020B0604030504040204" pitchFamily="50" charset="-128"/>
                <a:ea typeface="メイリオ" panose="020B0604030504040204" pitchFamily="50" charset="-128"/>
              </a:rPr>
              <a:t>か月</a:t>
            </a:r>
            <a:endParaRPr kumimoji="1" lang="ja-JP" altLang="en-US" sz="1200" b="1" dirty="0">
              <a:solidFill>
                <a:srgbClr val="FF0000"/>
              </a:solidFill>
              <a:latin typeface="メイリオ" panose="020B0604030504040204" pitchFamily="50" charset="-128"/>
              <a:ea typeface="メイリオ" panose="020B0604030504040204" pitchFamily="50" charset="-128"/>
            </a:endParaRPr>
          </a:p>
        </p:txBody>
      </p:sp>
      <p:sp>
        <p:nvSpPr>
          <p:cNvPr id="102" name="正方形/長方形 101"/>
          <p:cNvSpPr/>
          <p:nvPr/>
        </p:nvSpPr>
        <p:spPr>
          <a:xfrm>
            <a:off x="99633" y="7449040"/>
            <a:ext cx="2418572" cy="3142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主な手続き</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798188" y="2330304"/>
            <a:ext cx="1154518" cy="261610"/>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rPr>
              <a:t>大企業：</a:t>
            </a:r>
            <a:r>
              <a:rPr kumimoji="1" lang="en-US" altLang="ja-JP" sz="1100" dirty="0" smtClean="0">
                <a:latin typeface="メイリオ" panose="020B0604030504040204" pitchFamily="50" charset="-128"/>
                <a:ea typeface="メイリオ" panose="020B0604030504040204" pitchFamily="50" charset="-128"/>
              </a:rPr>
              <a:t>60</a:t>
            </a: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3502121" y="2335452"/>
            <a:ext cx="1154518" cy="261610"/>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rPr>
              <a:t>大企業：</a:t>
            </a:r>
            <a:r>
              <a:rPr kumimoji="1" lang="en-US" altLang="ja-JP" sz="1100" dirty="0" smtClean="0">
                <a:latin typeface="メイリオ" panose="020B0604030504040204" pitchFamily="50" charset="-128"/>
                <a:ea typeface="メイリオ" panose="020B0604030504040204" pitchFamily="50" charset="-128"/>
              </a:rPr>
              <a:t>500</a:t>
            </a:r>
            <a:r>
              <a:rPr kumimoji="1" lang="ja-JP" altLang="en-US" sz="1100" dirty="0" smtClean="0">
                <a:latin typeface="メイリオ" panose="020B0604030504040204" pitchFamily="50" charset="-128"/>
                <a:ea typeface="メイリオ" panose="020B0604030504040204" pitchFamily="50" charset="-128"/>
              </a:rPr>
              <a:t>円</a:t>
            </a:r>
            <a:endParaRPr kumimoji="1" lang="ja-JP" altLang="en-US" sz="1100" dirty="0">
              <a:latin typeface="メイリオ" panose="020B0604030504040204" pitchFamily="50" charset="-128"/>
              <a:ea typeface="メイリオ" panose="020B0604030504040204" pitchFamily="50" charset="-128"/>
            </a:endParaRPr>
          </a:p>
        </p:txBody>
      </p:sp>
      <p:sp>
        <p:nvSpPr>
          <p:cNvPr id="104" name="テキスト ボックス 103"/>
          <p:cNvSpPr txBox="1"/>
          <p:nvPr/>
        </p:nvSpPr>
        <p:spPr>
          <a:xfrm>
            <a:off x="92820" y="2685594"/>
            <a:ext cx="6753706" cy="430887"/>
          </a:xfrm>
          <a:prstGeom prst="rect">
            <a:avLst/>
          </a:prstGeom>
          <a:noFill/>
          <a:ln>
            <a:noFill/>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受験料</a:t>
            </a:r>
            <a:r>
              <a:rPr kumimoji="1" lang="ja-JP" altLang="en-US" sz="1100" dirty="0" smtClean="0">
                <a:latin typeface="メイリオ" panose="020B0604030504040204" pitchFamily="50" charset="-128"/>
                <a:ea typeface="メイリオ" panose="020B0604030504040204" pitchFamily="50" charset="-128"/>
              </a:rPr>
              <a:t>は事業</a:t>
            </a:r>
            <a:r>
              <a:rPr kumimoji="1" lang="ja-JP" altLang="en-US" sz="1100" dirty="0">
                <a:latin typeface="メイリオ" panose="020B0604030504040204" pitchFamily="50" charset="-128"/>
                <a:ea typeface="メイリオ" panose="020B0604030504040204" pitchFamily="50" charset="-128"/>
              </a:rPr>
              <a:t>主が負担する場合に</a:t>
            </a:r>
            <a:r>
              <a:rPr kumimoji="1" lang="ja-JP" altLang="en-US" sz="1100" dirty="0" smtClean="0">
                <a:latin typeface="メイリオ" panose="020B0604030504040204" pitchFamily="50" charset="-128"/>
                <a:ea typeface="メイリオ" panose="020B0604030504040204" pitchFamily="50" charset="-128"/>
              </a:rPr>
              <a:t>限ります（</a:t>
            </a:r>
            <a:r>
              <a:rPr kumimoji="1" lang="ja-JP" altLang="en-US" sz="1100" dirty="0">
                <a:latin typeface="メイリオ" panose="020B0604030504040204" pitchFamily="50" charset="-128"/>
                <a:ea typeface="メイリオ" panose="020B0604030504040204" pitchFamily="50" charset="-128"/>
              </a:rPr>
              <a:t>受講料は必ず事業主が負担しなければなりません）</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受講者</a:t>
            </a: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人あたりの経費</a:t>
            </a:r>
            <a:r>
              <a:rPr kumimoji="1" lang="ja-JP" altLang="en-US" sz="1100" dirty="0" smtClean="0">
                <a:latin typeface="メイリオ" panose="020B0604030504040204" pitchFamily="50" charset="-128"/>
                <a:ea typeface="メイリオ" panose="020B0604030504040204" pitchFamily="50" charset="-128"/>
              </a:rPr>
              <a:t>助成や支給対象となる訓練の受講回数など支給限度額が設けられています</a:t>
            </a:r>
            <a:endParaRPr kumimoji="1" lang="en-US" altLang="ja-JP" sz="1100" dirty="0">
              <a:latin typeface="メイリオ" panose="020B0604030504040204" pitchFamily="50" charset="-128"/>
              <a:ea typeface="メイリオ" panose="020B0604030504040204" pitchFamily="50" charset="-128"/>
            </a:endParaRPr>
          </a:p>
        </p:txBody>
      </p:sp>
      <p:cxnSp>
        <p:nvCxnSpPr>
          <p:cNvPr id="77" name="直線矢印コネクタ 76"/>
          <p:cNvCxnSpPr/>
          <p:nvPr/>
        </p:nvCxnSpPr>
        <p:spPr>
          <a:xfrm>
            <a:off x="4136080" y="8286351"/>
            <a:ext cx="1606915" cy="0"/>
          </a:xfrm>
          <a:prstGeom prst="straightConnector1">
            <a:avLst/>
          </a:prstGeom>
          <a:ln w="38100" cap="rnd">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0" y="9451788"/>
            <a:ext cx="6867907" cy="4542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北海道労働局雇用助成金さっぽろセンター６階（</a:t>
            </a:r>
            <a:r>
              <a:rPr kumimoji="1" lang="en-US" altLang="ja-JP" sz="1600" b="1" dirty="0" smtClean="0">
                <a:latin typeface="メイリオ" panose="020B0604030504040204" pitchFamily="50" charset="-128"/>
                <a:ea typeface="メイリオ" panose="020B0604030504040204" pitchFamily="50" charset="-128"/>
              </a:rPr>
              <a:t>011-788-9070</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25556" y="9213214"/>
            <a:ext cx="6763597" cy="261610"/>
          </a:xfrm>
          <a:prstGeom prst="rect">
            <a:avLst/>
          </a:prstGeom>
          <a:noFill/>
        </p:spPr>
        <p:txBody>
          <a:bodyPr wrap="square" rtlCol="0">
            <a:spAutoFit/>
          </a:bodyPr>
          <a:lstStyle/>
          <a:p>
            <a:pPr algn="ctr"/>
            <a:r>
              <a:rPr kumimoji="1" lang="ja-JP" altLang="en-US" sz="1100" b="1" dirty="0" smtClean="0">
                <a:latin typeface="メイリオ" panose="020B0604030504040204" pitchFamily="50" charset="-128"/>
                <a:ea typeface="メイリオ" panose="020B0604030504040204" pitchFamily="50" charset="-128"/>
              </a:rPr>
              <a:t>上記の内容の詳細はパンフレット（詳細版）をご覧ください</a:t>
            </a:r>
            <a:endParaRPr kumimoji="1" lang="ja-JP" altLang="en-US" sz="1100" b="1" dirty="0">
              <a:latin typeface="メイリオ" panose="020B0604030504040204" pitchFamily="50" charset="-128"/>
              <a:ea typeface="メイリオ" panose="020B0604030504040204" pitchFamily="50" charset="-128"/>
            </a:endParaRPr>
          </a:p>
        </p:txBody>
      </p:sp>
      <p:cxnSp>
        <p:nvCxnSpPr>
          <p:cNvPr id="62" name="直線矢印コネクタ 61"/>
          <p:cNvCxnSpPr/>
          <p:nvPr/>
        </p:nvCxnSpPr>
        <p:spPr>
          <a:xfrm flipH="1" flipV="1">
            <a:off x="348553" y="8114568"/>
            <a:ext cx="1802352" cy="1"/>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267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p:cNvSpPr txBox="1"/>
          <p:nvPr/>
        </p:nvSpPr>
        <p:spPr>
          <a:xfrm>
            <a:off x="86077" y="6556164"/>
            <a:ext cx="4439602" cy="369332"/>
          </a:xfrm>
          <a:prstGeom prst="rect">
            <a:avLst/>
          </a:prstGeom>
          <a:noFill/>
        </p:spPr>
        <p:txBody>
          <a:bodyPr wrap="square" rtlCol="0">
            <a:spAutoFit/>
          </a:bodyPr>
          <a:lstStyle/>
          <a:p>
            <a:r>
              <a:rPr kumimoji="1" lang="ja-JP" altLang="en-US" b="1" u="sng" dirty="0" smtClean="0">
                <a:solidFill>
                  <a:srgbClr val="C00000"/>
                </a:solidFill>
                <a:latin typeface="メイリオ" panose="020B0604030504040204" pitchFamily="50" charset="-128"/>
                <a:ea typeface="メイリオ" panose="020B0604030504040204" pitchFamily="50" charset="-128"/>
              </a:rPr>
              <a:t>人材開発支援助成金</a:t>
            </a:r>
            <a:r>
              <a:rPr kumimoji="1" lang="ja-JP" altLang="en-US" sz="1400" b="1" u="sng" dirty="0" smtClean="0">
                <a:solidFill>
                  <a:srgbClr val="C00000"/>
                </a:solidFill>
                <a:latin typeface="メイリオ" panose="020B0604030504040204" pitchFamily="50" charset="-128"/>
                <a:ea typeface="メイリオ" panose="020B0604030504040204" pitchFamily="50" charset="-128"/>
              </a:rPr>
              <a:t>とは</a:t>
            </a:r>
            <a:endParaRPr kumimoji="1" lang="ja-JP" altLang="en-US" sz="1400" b="1" u="sng" dirty="0">
              <a:solidFill>
                <a:srgbClr val="C00000"/>
              </a:solidFill>
              <a:latin typeface="メイリオ" panose="020B0604030504040204" pitchFamily="50" charset="-128"/>
              <a:ea typeface="メイリオ" panose="020B0604030504040204" pitchFamily="50" charset="-128"/>
            </a:endParaRPr>
          </a:p>
        </p:txBody>
      </p:sp>
      <p:sp>
        <p:nvSpPr>
          <p:cNvPr id="43" name="正方形/長方形 42"/>
          <p:cNvSpPr/>
          <p:nvPr/>
        </p:nvSpPr>
        <p:spPr>
          <a:xfrm>
            <a:off x="70647" y="3226680"/>
            <a:ext cx="6685648" cy="577064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58118" y="3345479"/>
            <a:ext cx="4439602" cy="369332"/>
          </a:xfrm>
          <a:prstGeom prst="rect">
            <a:avLst/>
          </a:prstGeom>
          <a:noFill/>
        </p:spPr>
        <p:txBody>
          <a:bodyPr wrap="square" rtlCol="0">
            <a:spAutoFit/>
          </a:bodyPr>
          <a:lstStyle/>
          <a:p>
            <a:r>
              <a:rPr kumimoji="1" lang="ja-JP" altLang="en-US" b="1" u="sng" dirty="0" smtClean="0">
                <a:solidFill>
                  <a:srgbClr val="C00000"/>
                </a:solidFill>
                <a:latin typeface="メイリオ" panose="020B0604030504040204" pitchFamily="50" charset="-128"/>
                <a:ea typeface="メイリオ" panose="020B0604030504040204" pitchFamily="50" charset="-128"/>
              </a:rPr>
              <a:t>事業展開等</a:t>
            </a:r>
            <a:r>
              <a:rPr kumimoji="1" lang="ja-JP" altLang="en-US" sz="1400" b="1" u="sng" dirty="0" smtClean="0">
                <a:solidFill>
                  <a:srgbClr val="C00000"/>
                </a:solidFill>
                <a:latin typeface="メイリオ" panose="020B0604030504040204" pitchFamily="50" charset="-128"/>
                <a:ea typeface="メイリオ" panose="020B0604030504040204" pitchFamily="50" charset="-128"/>
              </a:rPr>
              <a:t>とは</a:t>
            </a:r>
            <a:endParaRPr kumimoji="1" lang="ja-JP" altLang="en-US" sz="1400" b="1" u="sng" dirty="0">
              <a:solidFill>
                <a:srgbClr val="C00000"/>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70316" y="0"/>
            <a:ext cx="7010720" cy="6110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rPr>
              <a:t>事業展開等リスキリング支援コース活用例</a:t>
            </a:r>
            <a:endParaRPr kumimoji="1" lang="en-US" altLang="ja-JP" sz="2000" b="1" dirty="0" smtClean="0">
              <a:latin typeface="メイリオ" panose="020B0604030504040204" pitchFamily="50" charset="-128"/>
              <a:ea typeface="メイリオ" panose="020B0604030504040204" pitchFamily="50" charset="-128"/>
            </a:endParaRPr>
          </a:p>
        </p:txBody>
      </p:sp>
      <p:sp>
        <p:nvSpPr>
          <p:cNvPr id="59" name="正方形/長方形 58"/>
          <p:cNvSpPr/>
          <p:nvPr/>
        </p:nvSpPr>
        <p:spPr>
          <a:xfrm>
            <a:off x="2655282" y="1164486"/>
            <a:ext cx="779863"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pic>
        <p:nvPicPr>
          <p:cNvPr id="60" name="図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8570" y="771963"/>
            <a:ext cx="373220" cy="503630"/>
          </a:xfrm>
          <a:prstGeom prst="rect">
            <a:avLst/>
          </a:prstGeom>
        </p:spPr>
      </p:pic>
      <p:sp>
        <p:nvSpPr>
          <p:cNvPr id="61" name="正方形/長方形 60"/>
          <p:cNvSpPr/>
          <p:nvPr/>
        </p:nvSpPr>
        <p:spPr>
          <a:xfrm>
            <a:off x="74655" y="906812"/>
            <a:ext cx="2635788" cy="600164"/>
          </a:xfrm>
          <a:prstGeom prst="rect">
            <a:avLst/>
          </a:prstGeom>
        </p:spPr>
        <p:txBody>
          <a:bodyPr wrap="square">
            <a:spAutoFit/>
          </a:bodyPr>
          <a:lstStyle/>
          <a:p>
            <a:pPr>
              <a:lnSpc>
                <a:spcPct val="110000"/>
              </a:lnSpc>
            </a:pPr>
            <a:r>
              <a:rPr lang="ja-JP" altLang="en-US" sz="1000" b="1" dirty="0" smtClean="0">
                <a:latin typeface="メイリオ" panose="020B0604030504040204" pitchFamily="50" charset="-128"/>
                <a:ea typeface="メイリオ" panose="020B0604030504040204" pitchFamily="50" charset="-128"/>
              </a:rPr>
              <a:t>これまでトラクターでの農薬散布を行ってきたが、</a:t>
            </a:r>
            <a:r>
              <a:rPr lang="ja-JP" altLang="en-US" sz="1000" b="1" dirty="0" smtClean="0">
                <a:solidFill>
                  <a:srgbClr val="FF0000"/>
                </a:solidFill>
                <a:latin typeface="メイリオ" panose="020B0604030504040204" pitchFamily="50" charset="-128"/>
                <a:ea typeface="メイリオ" panose="020B0604030504040204" pitchFamily="50" charset="-128"/>
              </a:rPr>
              <a:t>作業が非効率的で費用の負担も大きかった</a:t>
            </a:r>
            <a:endParaRPr lang="ja-JP" altLang="en-US" sz="1000" b="1" dirty="0">
              <a:solidFill>
                <a:srgbClr val="FF0000"/>
              </a:solidFill>
              <a:latin typeface="メイリオ" panose="020B0604030504040204" pitchFamily="50" charset="-128"/>
              <a:ea typeface="メイリオ" panose="020B0604030504040204" pitchFamily="50" charset="-128"/>
            </a:endParaRPr>
          </a:p>
        </p:txBody>
      </p:sp>
      <p:sp>
        <p:nvSpPr>
          <p:cNvPr id="63" name="正方形/長方形 62"/>
          <p:cNvSpPr/>
          <p:nvPr/>
        </p:nvSpPr>
        <p:spPr>
          <a:xfrm>
            <a:off x="86077" y="1889086"/>
            <a:ext cx="3080653" cy="1151254"/>
          </a:xfrm>
          <a:prstGeom prst="rect">
            <a:avLst/>
          </a:prstGeom>
          <a:noFill/>
          <a:ln>
            <a:solidFill>
              <a:srgbClr val="C00000"/>
            </a:solidFill>
          </a:ln>
        </p:spPr>
        <p:txBody>
          <a:bodyPr wrap="square" lIns="72000" tIns="180000" rIns="36000">
            <a:spAutoFit/>
          </a:bodyPr>
          <a:lstStyle/>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●訓練コース</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ドローン操縦士養成コース（</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ドローンの操縦免許を取得するため</a:t>
            </a:r>
            <a:r>
              <a:rPr lang="ja-JP" altLang="en-US" sz="1000" dirty="0">
                <a:latin typeface="メイリオ" panose="020B0604030504040204" pitchFamily="50" charset="-128"/>
                <a:ea typeface="メイリオ"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rPr>
              <a:t>訓練</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訓練時間：</a:t>
            </a:r>
            <a:r>
              <a:rPr lang="en-US" altLang="ja-JP" sz="1000" b="1" dirty="0" smtClean="0">
                <a:solidFill>
                  <a:srgbClr val="FF0000"/>
                </a:solidFill>
                <a:latin typeface="メイリオ" panose="020B0604030504040204" pitchFamily="50" charset="-128"/>
                <a:ea typeface="メイリオ" panose="020B0604030504040204" pitchFamily="50" charset="-128"/>
              </a:rPr>
              <a:t>25</a:t>
            </a:r>
            <a:r>
              <a:rPr lang="ja-JP" altLang="en-US" sz="1000" b="1" dirty="0" smtClean="0">
                <a:solidFill>
                  <a:srgbClr val="FF0000"/>
                </a:solidFill>
                <a:latin typeface="メイリオ" panose="020B0604030504040204" pitchFamily="50" charset="-128"/>
                <a:ea typeface="メイリオ" panose="020B0604030504040204" pitchFamily="50" charset="-128"/>
              </a:rPr>
              <a:t>時間</a:t>
            </a:r>
            <a:r>
              <a:rPr lang="ja-JP" altLang="en-US" sz="1000" dirty="0" smtClean="0">
                <a:latin typeface="メイリオ" panose="020B0604030504040204" pitchFamily="50" charset="-128"/>
                <a:ea typeface="メイリオ" panose="020B0604030504040204" pitchFamily="50" charset="-128"/>
              </a:rPr>
              <a:t>　訓練経費：</a:t>
            </a:r>
            <a:r>
              <a:rPr lang="en-US" altLang="ja-JP" sz="1000" b="1" dirty="0" smtClean="0">
                <a:solidFill>
                  <a:srgbClr val="FF0000"/>
                </a:solidFill>
                <a:latin typeface="メイリオ" panose="020B0604030504040204" pitchFamily="50" charset="-128"/>
                <a:ea typeface="メイリオ" panose="020B0604030504040204" pitchFamily="50" charset="-128"/>
              </a:rPr>
              <a:t>25</a:t>
            </a:r>
            <a:r>
              <a:rPr lang="ja-JP" altLang="en-US" sz="1000" b="1" dirty="0" smtClean="0">
                <a:solidFill>
                  <a:srgbClr val="FF0000"/>
                </a:solidFill>
                <a:latin typeface="メイリオ" panose="020B0604030504040204" pitchFamily="50" charset="-128"/>
                <a:ea typeface="メイリオ" panose="020B0604030504040204" pitchFamily="50" charset="-128"/>
              </a:rPr>
              <a:t>万円</a:t>
            </a:r>
            <a:endParaRPr lang="en-US" altLang="ja-JP" sz="1000" b="1" dirty="0" smtClean="0">
              <a:solidFill>
                <a:srgbClr val="FF0000"/>
              </a:solidFill>
              <a:latin typeface="メイリオ" panose="020B0604030504040204" pitchFamily="50" charset="-128"/>
              <a:ea typeface="メイリオ" panose="020B0604030504040204" pitchFamily="50" charset="-128"/>
            </a:endParaRPr>
          </a:p>
        </p:txBody>
      </p:sp>
      <p:sp>
        <p:nvSpPr>
          <p:cNvPr id="64" name="正方形/長方形 63"/>
          <p:cNvSpPr/>
          <p:nvPr/>
        </p:nvSpPr>
        <p:spPr>
          <a:xfrm>
            <a:off x="156166" y="1775960"/>
            <a:ext cx="72486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5" name="正方形/長方形 64"/>
          <p:cNvSpPr/>
          <p:nvPr/>
        </p:nvSpPr>
        <p:spPr>
          <a:xfrm>
            <a:off x="3499727" y="792303"/>
            <a:ext cx="3261868" cy="2336194"/>
          </a:xfrm>
          <a:prstGeom prst="rect">
            <a:avLst/>
          </a:prstGeom>
          <a:solidFill>
            <a:srgbClr val="FDF3B9"/>
          </a:solidFill>
          <a:ln>
            <a:solidFill>
              <a:srgbClr val="C00000"/>
            </a:solidFill>
          </a:ln>
        </p:spPr>
        <p:txBody>
          <a:bodyPr wrap="square" lIns="72000" tIns="180000" rIns="36000">
            <a:spAutoFit/>
          </a:bodyPr>
          <a:lstStyle/>
          <a:p>
            <a:pPr>
              <a:lnSpc>
                <a:spcPct val="110000"/>
              </a:lnSpc>
              <a:defRPr/>
            </a:pPr>
            <a:r>
              <a:rPr lang="ja-JP" altLang="en-US" sz="1000" dirty="0">
                <a:latin typeface="メイリオ" panose="020B0604030504040204" pitchFamily="50" charset="-128"/>
                <a:ea typeface="メイリオ" panose="020B0604030504040204" pitchFamily="50" charset="-128"/>
              </a:rPr>
              <a:t>●助成率・額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a:solidFill>
                  <a:srgbClr val="FF0000"/>
                </a:solidFill>
                <a:latin typeface="メイリオ" panose="020B0604030504040204" pitchFamily="50" charset="-128"/>
                <a:ea typeface="メイリオ" panose="020B0604030504040204" pitchFamily="50" charset="-128"/>
              </a:rPr>
              <a:t>経費</a:t>
            </a:r>
            <a:r>
              <a:rPr lang="ja-JP" altLang="en-US" sz="1000" b="1" dirty="0" smtClean="0">
                <a:solidFill>
                  <a:srgbClr val="FF0000"/>
                </a:solidFill>
                <a:latin typeface="メイリオ" panose="020B0604030504040204" pitchFamily="50" charset="-128"/>
                <a:ea typeface="メイリオ" panose="020B0604030504040204" pitchFamily="50" charset="-128"/>
              </a:rPr>
              <a:t>助成：</a:t>
            </a:r>
            <a:r>
              <a:rPr lang="en-US" altLang="ja-JP" sz="1000" b="1" dirty="0">
                <a:solidFill>
                  <a:srgbClr val="FF0000"/>
                </a:solidFill>
                <a:latin typeface="メイリオ" panose="020B0604030504040204" pitchFamily="50" charset="-128"/>
                <a:ea typeface="メイリオ" panose="020B0604030504040204" pitchFamily="50" charset="-128"/>
              </a:rPr>
              <a:t>75</a:t>
            </a:r>
            <a:r>
              <a:rPr lang="ja-JP" altLang="en-US" sz="1000" b="1" dirty="0">
                <a:solidFill>
                  <a:srgbClr val="FF0000"/>
                </a:solidFill>
                <a:latin typeface="メイリオ" panose="020B0604030504040204" pitchFamily="50" charset="-128"/>
                <a:ea typeface="メイリオ" panose="020B0604030504040204" pitchFamily="50" charset="-128"/>
              </a:rPr>
              <a:t>％</a:t>
            </a:r>
            <a:endParaRPr lang="en-US" altLang="ja-JP" sz="1000" b="1" dirty="0">
              <a:solidFill>
                <a:srgbClr val="FF0000"/>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FF0000"/>
                </a:solidFill>
                <a:latin typeface="メイリオ" panose="020B0604030504040204" pitchFamily="50" charset="-128"/>
                <a:ea typeface="メイリオ" panose="020B0604030504040204" pitchFamily="50" charset="-128"/>
              </a:rPr>
              <a:t>　賃金</a:t>
            </a:r>
            <a:r>
              <a:rPr lang="ja-JP" altLang="en-US" sz="1000" b="1" dirty="0" smtClean="0">
                <a:solidFill>
                  <a:srgbClr val="FF0000"/>
                </a:solidFill>
                <a:latin typeface="メイリオ" panose="020B0604030504040204" pitchFamily="50" charset="-128"/>
                <a:ea typeface="メイリオ" panose="020B0604030504040204" pitchFamily="50" charset="-128"/>
              </a:rPr>
              <a:t>助成：</a:t>
            </a:r>
            <a:r>
              <a:rPr lang="ja-JP" altLang="en-US" sz="1000" b="1" dirty="0">
                <a:solidFill>
                  <a:srgbClr val="FF0000"/>
                </a:solidFill>
                <a:latin typeface="メイリオ" panose="020B0604030504040204" pitchFamily="50" charset="-128"/>
                <a:ea typeface="メイリオ" panose="020B0604030504040204" pitchFamily="50" charset="-128"/>
              </a:rPr>
              <a:t>１時間</a:t>
            </a:r>
            <a:r>
              <a:rPr lang="ja-JP" altLang="en-US" sz="1000" b="1" dirty="0" smtClean="0">
                <a:solidFill>
                  <a:srgbClr val="FF0000"/>
                </a:solidFill>
                <a:latin typeface="メイリオ" panose="020B0604030504040204" pitchFamily="50" charset="-128"/>
                <a:ea typeface="メイリオ" panose="020B0604030504040204" pitchFamily="50" charset="-128"/>
              </a:rPr>
              <a:t>あたり</a:t>
            </a:r>
            <a:r>
              <a:rPr lang="en-US" altLang="ja-JP" sz="1000" b="1" dirty="0" smtClean="0">
                <a:solidFill>
                  <a:srgbClr val="FF0000"/>
                </a:solidFill>
                <a:latin typeface="メイリオ" panose="020B0604030504040204" pitchFamily="50" charset="-128"/>
                <a:ea typeface="メイリオ" panose="020B0604030504040204" pitchFamily="50" charset="-128"/>
              </a:rPr>
              <a:t>1000</a:t>
            </a:r>
            <a:r>
              <a:rPr lang="ja-JP" altLang="en-US" sz="1000" b="1" dirty="0" smtClean="0">
                <a:solidFill>
                  <a:srgbClr val="FF0000"/>
                </a:solidFill>
                <a:latin typeface="メイリオ" panose="020B0604030504040204" pitchFamily="50" charset="-128"/>
                <a:ea typeface="メイリオ" panose="020B0604030504040204" pitchFamily="50" charset="-128"/>
              </a:rPr>
              <a:t>円</a:t>
            </a:r>
            <a:endParaRPr lang="en-US" altLang="ja-JP" sz="1000" b="1" dirty="0">
              <a:solidFill>
                <a:srgbClr val="FF0000"/>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a:latin typeface="メイリオ" panose="020B0604030504040204" pitchFamily="50" charset="-128"/>
                <a:ea typeface="メイリオ" panose="020B0604030504040204" pitchFamily="50" charset="-128"/>
              </a:rPr>
              <a:t>●助成額（左記の訓練内容の場合の例）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経費</a:t>
            </a:r>
            <a:r>
              <a:rPr lang="ja-JP" altLang="en-US" sz="1000" dirty="0" smtClean="0">
                <a:latin typeface="メイリオ" panose="020B0604030504040204" pitchFamily="50" charset="-128"/>
                <a:ea typeface="メイリオ" panose="020B0604030504040204" pitchFamily="50" charset="-128"/>
              </a:rPr>
              <a:t>助成：</a:t>
            </a:r>
            <a:r>
              <a:rPr lang="en-US" altLang="ja-JP" sz="1000" dirty="0" smtClean="0">
                <a:latin typeface="メイリオ" panose="020B0604030504040204" pitchFamily="50" charset="-128"/>
                <a:ea typeface="メイリオ" panose="020B0604030504040204" pitchFamily="50" charset="-128"/>
              </a:rPr>
              <a:t>187,500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賃金</a:t>
            </a:r>
            <a:r>
              <a:rPr lang="ja-JP" altLang="en-US" sz="1000" dirty="0" smtClean="0">
                <a:latin typeface="メイリオ" panose="020B0604030504040204" pitchFamily="50" charset="-128"/>
                <a:ea typeface="メイリオ" panose="020B0604030504040204" pitchFamily="50" charset="-128"/>
              </a:rPr>
              <a:t>助成：</a:t>
            </a:r>
            <a:r>
              <a:rPr lang="en-US" altLang="ja-JP" sz="1000" dirty="0" smtClean="0">
                <a:latin typeface="メイリオ" panose="020B0604030504040204" pitchFamily="50" charset="-128"/>
                <a:ea typeface="メイリオ" panose="020B0604030504040204" pitchFamily="50" charset="-128"/>
              </a:rPr>
              <a:t>25,000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b="1" dirty="0" smtClean="0">
                <a:solidFill>
                  <a:srgbClr val="FF0000"/>
                </a:solidFill>
                <a:latin typeface="メイリオ" panose="020B0604030504040204" pitchFamily="50" charset="-128"/>
                <a:ea typeface="メイリオ" panose="020B0604030504040204" pitchFamily="50" charset="-128"/>
              </a:rPr>
              <a:t>　合計：</a:t>
            </a:r>
            <a:r>
              <a:rPr lang="en-US" altLang="ja-JP" sz="1000" b="1" smtClean="0">
                <a:solidFill>
                  <a:srgbClr val="FF0000"/>
                </a:solidFill>
                <a:latin typeface="メイリオ" panose="020B0604030504040204" pitchFamily="50" charset="-128"/>
                <a:ea typeface="メイリオ" panose="020B0604030504040204" pitchFamily="50" charset="-128"/>
              </a:rPr>
              <a:t>212,500</a:t>
            </a:r>
            <a:r>
              <a:rPr lang="ja-JP" altLang="en-US" sz="1000" b="1" dirty="0" smtClean="0">
                <a:solidFill>
                  <a:srgbClr val="FF0000"/>
                </a:solidFill>
                <a:latin typeface="メイリオ" panose="020B0604030504040204" pitchFamily="50" charset="-128"/>
                <a:ea typeface="メイリオ" panose="020B0604030504040204" pitchFamily="50" charset="-128"/>
              </a:rPr>
              <a:t>円</a:t>
            </a:r>
            <a:endParaRPr lang="en-US" altLang="ja-JP" sz="1000" b="1" dirty="0">
              <a:solidFill>
                <a:srgbClr val="FF0000"/>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a:latin typeface="メイリオ" panose="020B0604030504040204" pitchFamily="50" charset="-128"/>
                <a:ea typeface="メイリオ" panose="020B0604030504040204" pitchFamily="50" charset="-128"/>
              </a:rPr>
              <a:t>●成果</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これまでのトラクターによる農薬散布に比べ作業が　</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dirty="0" smtClean="0">
                <a:latin typeface="メイリオ" panose="020B0604030504040204" pitchFamily="50" charset="-128"/>
                <a:ea typeface="メイリオ" panose="020B0604030504040204" pitchFamily="50" charset="-128"/>
              </a:rPr>
              <a:t>　効率的になり、</a:t>
            </a:r>
            <a:r>
              <a:rPr lang="ja-JP" altLang="en-US" sz="1000" b="1" dirty="0" smtClean="0">
                <a:solidFill>
                  <a:srgbClr val="FF0000"/>
                </a:solidFill>
                <a:latin typeface="メイリオ" panose="020B0604030504040204" pitchFamily="50" charset="-128"/>
                <a:ea typeface="メイリオ" panose="020B0604030504040204" pitchFamily="50" charset="-128"/>
              </a:rPr>
              <a:t>費用も労働者の負担も軽減した</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化石燃料を使用するトラクターからドローンに変え</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dirty="0" smtClean="0">
                <a:latin typeface="メイリオ" panose="020B0604030504040204" pitchFamily="50" charset="-128"/>
                <a:ea typeface="メイリオ" panose="020B0604030504040204" pitchFamily="50" charset="-128"/>
              </a:rPr>
              <a:t>　たことで</a:t>
            </a:r>
            <a:r>
              <a:rPr lang="ja-JP" altLang="en-US" sz="1000" b="1" dirty="0" smtClean="0">
                <a:solidFill>
                  <a:srgbClr val="FF0000"/>
                </a:solidFill>
                <a:latin typeface="メイリオ" panose="020B0604030504040204" pitchFamily="50" charset="-128"/>
                <a:ea typeface="メイリオ" panose="020B0604030504040204" pitchFamily="50" charset="-128"/>
              </a:rPr>
              <a:t>温室効果ガスの排出抑制につながった</a:t>
            </a:r>
            <a:endParaRPr lang="en-US" altLang="ja-JP" sz="1000" b="1" dirty="0">
              <a:solidFill>
                <a:srgbClr val="FF0000"/>
              </a:solidFill>
              <a:latin typeface="メイリオ" panose="020B0604030504040204" pitchFamily="50" charset="-128"/>
              <a:ea typeface="メイリオ" panose="020B0604030504040204" pitchFamily="50" charset="-128"/>
            </a:endParaRPr>
          </a:p>
        </p:txBody>
      </p:sp>
      <p:sp>
        <p:nvSpPr>
          <p:cNvPr id="66" name="正方形/長方形 65"/>
          <p:cNvSpPr/>
          <p:nvPr/>
        </p:nvSpPr>
        <p:spPr>
          <a:xfrm>
            <a:off x="3635614" y="649851"/>
            <a:ext cx="268198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助成内容（中小企業の場合）・</a:t>
            </a:r>
            <a:r>
              <a:rPr lang="ja-JP" altLang="en-US" sz="1200" b="1" dirty="0" smtClean="0">
                <a:solidFill>
                  <a:schemeClr val="bg1"/>
                </a:solidFill>
                <a:latin typeface="メイリオ" panose="020B0604030504040204" pitchFamily="50" charset="-128"/>
                <a:ea typeface="メイリオ" panose="020B0604030504040204" pitchFamily="50" charset="-128"/>
              </a:rPr>
              <a:t>成果</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67" name="直線矢印コネクタ 66"/>
          <p:cNvCxnSpPr/>
          <p:nvPr/>
        </p:nvCxnSpPr>
        <p:spPr>
          <a:xfrm>
            <a:off x="3091969" y="2027482"/>
            <a:ext cx="543645" cy="0"/>
          </a:xfrm>
          <a:prstGeom prst="straightConnector1">
            <a:avLst/>
          </a:prstGeom>
          <a:ln w="444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151597" y="2173225"/>
            <a:ext cx="353943" cy="1054135"/>
          </a:xfrm>
          <a:prstGeom prst="rect">
            <a:avLst/>
          </a:prstGeom>
          <a:noFill/>
        </p:spPr>
        <p:txBody>
          <a:bodyPr vert="eaVert" wrap="none" rtlCol="0">
            <a:spAutoFit/>
          </a:bodyPr>
          <a:lstStyle/>
          <a:p>
            <a:r>
              <a:rPr kumimoji="1" lang="ja-JP" altLang="en-US" sz="1100" b="1" spc="150" dirty="0" smtClean="0">
                <a:solidFill>
                  <a:srgbClr val="C00000"/>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C00000"/>
              </a:solidFill>
              <a:latin typeface="メイリオ" panose="020B0604030504040204" pitchFamily="50" charset="-128"/>
              <a:ea typeface="メイリオ" panose="020B0604030504040204" pitchFamily="50" charset="-128"/>
            </a:endParaRPr>
          </a:p>
        </p:txBody>
      </p:sp>
      <p:cxnSp>
        <p:nvCxnSpPr>
          <p:cNvPr id="69" name="直線矢印コネクタ 68"/>
          <p:cNvCxnSpPr/>
          <p:nvPr/>
        </p:nvCxnSpPr>
        <p:spPr>
          <a:xfrm flipH="1">
            <a:off x="1143773" y="1496636"/>
            <a:ext cx="5190" cy="380496"/>
          </a:xfrm>
          <a:prstGeom prst="straightConnector1">
            <a:avLst/>
          </a:prstGeom>
          <a:ln w="444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pic>
        <p:nvPicPr>
          <p:cNvPr id="70" name="図 6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69145" y="1063933"/>
            <a:ext cx="504152" cy="500772"/>
          </a:xfrm>
          <a:prstGeom prst="rect">
            <a:avLst/>
          </a:prstGeom>
        </p:spPr>
      </p:pic>
      <p:sp>
        <p:nvSpPr>
          <p:cNvPr id="71" name="正方形/長方形 70"/>
          <p:cNvSpPr/>
          <p:nvPr/>
        </p:nvSpPr>
        <p:spPr>
          <a:xfrm>
            <a:off x="70647" y="783101"/>
            <a:ext cx="2639824" cy="720000"/>
          </a:xfrm>
          <a:prstGeom prst="rect">
            <a:avLst/>
          </a:prstGeom>
          <a:noFill/>
          <a:ln>
            <a:solidFill>
              <a:srgbClr val="C00000"/>
            </a:solidFill>
          </a:ln>
        </p:spPr>
        <p:txBody>
          <a:bodyPr wrap="square" lIns="72000" tIns="180000" rIns="36000">
            <a:spAutoFit/>
          </a:bodyPr>
          <a:lstStyle/>
          <a:p>
            <a:pPr>
              <a:lnSpc>
                <a:spcPct val="110000"/>
              </a:lnSpc>
              <a:spcBef>
                <a:spcPts val="571"/>
              </a:spcBef>
              <a:defRPr/>
            </a:pPr>
            <a:endParaRPr lang="en-US" altLang="ja-JP" sz="1000" b="1" dirty="0" smtClean="0">
              <a:solidFill>
                <a:srgbClr val="FF0000"/>
              </a:solidFill>
              <a:latin typeface="メイリオ" panose="020B0604030504040204" pitchFamily="50" charset="-128"/>
              <a:ea typeface="メイリオ" panose="020B0604030504040204" pitchFamily="50" charset="-128"/>
            </a:endParaRPr>
          </a:p>
          <a:p>
            <a:pPr>
              <a:lnSpc>
                <a:spcPct val="110000"/>
              </a:lnSpc>
              <a:spcBef>
                <a:spcPts val="571"/>
              </a:spcBef>
              <a:defRPr/>
            </a:pPr>
            <a:endParaRPr lang="en-US" altLang="ja-JP" sz="400" b="1" dirty="0">
              <a:solidFill>
                <a:srgbClr val="FF0000"/>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156166" y="649627"/>
            <a:ext cx="72486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44" name="コンテンツ プレースホルダー 2"/>
          <p:cNvSpPr txBox="1">
            <a:spLocks/>
          </p:cNvSpPr>
          <p:nvPr/>
        </p:nvSpPr>
        <p:spPr>
          <a:xfrm>
            <a:off x="118703" y="3686862"/>
            <a:ext cx="6560043" cy="61355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200" dirty="0" smtClean="0">
                <a:latin typeface="メイリオ" panose="020B0604030504040204" pitchFamily="50" charset="-128"/>
                <a:ea typeface="メイリオ" panose="020B0604030504040204" pitchFamily="50" charset="-128"/>
              </a:rPr>
              <a:t>新たな製品を製造しまたは商品もしくはサービスを提供すること等により、新たな分野に進出することをいいます。また、事業や業種を変更することや、既存の事業の中で製品の製造方法やサービスの提供方法を変更する場合も含みます。</a:t>
            </a:r>
            <a:endParaRPr lang="en-US" altLang="ja-JP" sz="1200" dirty="0" smtClean="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78617" y="4291814"/>
            <a:ext cx="4653959" cy="369332"/>
          </a:xfrm>
          <a:prstGeom prst="rect">
            <a:avLst/>
          </a:prstGeom>
          <a:noFill/>
        </p:spPr>
        <p:txBody>
          <a:bodyPr wrap="square" rtlCol="0">
            <a:spAutoFit/>
          </a:bodyPr>
          <a:lstStyle/>
          <a:p>
            <a:r>
              <a:rPr kumimoji="1" lang="en-US" altLang="ja-JP" b="1" u="sng" dirty="0" smtClean="0">
                <a:solidFill>
                  <a:srgbClr val="C00000"/>
                </a:solidFill>
                <a:latin typeface="メイリオ" panose="020B0604030504040204" pitchFamily="50" charset="-128"/>
                <a:ea typeface="メイリオ" panose="020B0604030504040204" pitchFamily="50" charset="-128"/>
              </a:rPr>
              <a:t>DX</a:t>
            </a:r>
            <a:r>
              <a:rPr kumimoji="1" lang="ja-JP" altLang="en-US" sz="1400" b="1" u="sng" dirty="0" smtClean="0">
                <a:solidFill>
                  <a:srgbClr val="C00000"/>
                </a:solidFill>
                <a:latin typeface="メイリオ" panose="020B0604030504040204" pitchFamily="50" charset="-128"/>
                <a:ea typeface="メイリオ" panose="020B0604030504040204" pitchFamily="50" charset="-128"/>
              </a:rPr>
              <a:t>（デジタル・トランスフォーメーション）</a:t>
            </a:r>
            <a:r>
              <a:rPr kumimoji="1" lang="ja-JP" altLang="en-US" b="1" u="sng" dirty="0" smtClean="0">
                <a:solidFill>
                  <a:srgbClr val="C00000"/>
                </a:solidFill>
                <a:latin typeface="メイリオ" panose="020B0604030504040204" pitchFamily="50" charset="-128"/>
                <a:ea typeface="メイリオ" panose="020B0604030504040204" pitchFamily="50" charset="-128"/>
              </a:rPr>
              <a:t>化</a:t>
            </a:r>
            <a:r>
              <a:rPr kumimoji="1" lang="ja-JP" altLang="en-US" sz="1400" b="1" u="sng" dirty="0" smtClean="0">
                <a:solidFill>
                  <a:srgbClr val="C00000"/>
                </a:solidFill>
                <a:latin typeface="メイリオ" panose="020B0604030504040204" pitchFamily="50" charset="-128"/>
                <a:ea typeface="メイリオ" panose="020B0604030504040204" pitchFamily="50" charset="-128"/>
              </a:rPr>
              <a:t>とは</a:t>
            </a:r>
            <a:endParaRPr kumimoji="1" lang="ja-JP" altLang="en-US" sz="1400" b="1" u="sng" dirty="0">
              <a:solidFill>
                <a:srgbClr val="C00000"/>
              </a:solidFill>
              <a:latin typeface="メイリオ" panose="020B0604030504040204" pitchFamily="50" charset="-128"/>
              <a:ea typeface="メイリオ" panose="020B0604030504040204" pitchFamily="50" charset="-128"/>
            </a:endParaRPr>
          </a:p>
        </p:txBody>
      </p:sp>
      <p:sp>
        <p:nvSpPr>
          <p:cNvPr id="23" name="コンテンツ プレースホルダー 2"/>
          <p:cNvSpPr txBox="1">
            <a:spLocks/>
          </p:cNvSpPr>
          <p:nvPr/>
        </p:nvSpPr>
        <p:spPr>
          <a:xfrm>
            <a:off x="70647" y="5655488"/>
            <a:ext cx="6560043" cy="7896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200" dirty="0" smtClean="0">
                <a:latin typeface="メイリオ" panose="020B0604030504040204" pitchFamily="50" charset="-128"/>
                <a:ea typeface="メイリオ" panose="020B0604030504040204" pitchFamily="50" charset="-128"/>
              </a:rPr>
              <a:t>省エネへの取組、再生可能エネルギーの活用等により脱炭素（カーボン）化を目指し、温室効果ガス（二酸化炭素、メタンなど）の排出をゼロにすることを言います。</a:t>
            </a:r>
            <a:endParaRPr lang="en-US" altLang="ja-JP" sz="1200" dirty="0" smtClean="0">
              <a:latin typeface="メイリオ" panose="020B0604030504040204" pitchFamily="50" charset="-128"/>
              <a:ea typeface="メイリオ" panose="020B0604030504040204" pitchFamily="50" charset="-128"/>
            </a:endParaRPr>
          </a:p>
          <a:p>
            <a:pPr marL="0" indent="0">
              <a:spcBef>
                <a:spcPts val="0"/>
              </a:spcBef>
              <a:buNone/>
            </a:pPr>
            <a:r>
              <a:rPr lang="ja-JP" altLang="en-US" sz="1200" dirty="0" smtClean="0">
                <a:latin typeface="メイリオ" panose="020B0604030504040204" pitchFamily="50" charset="-128"/>
                <a:ea typeface="メイリオ" panose="020B0604030504040204" pitchFamily="50" charset="-128"/>
              </a:rPr>
              <a:t>たとえば、これまでは化石燃料を使うトラクターで農薬を散布していたが、新たにドローンを導入して温室効果ガスの排出を抑えることなどが対象となります。</a:t>
            </a:r>
            <a:endParaRPr lang="en-US" altLang="ja-JP" sz="1200"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70647" y="5325327"/>
            <a:ext cx="4653959" cy="369332"/>
          </a:xfrm>
          <a:prstGeom prst="rect">
            <a:avLst/>
          </a:prstGeom>
          <a:noFill/>
        </p:spPr>
        <p:txBody>
          <a:bodyPr wrap="square" rtlCol="0">
            <a:spAutoFit/>
          </a:bodyPr>
          <a:lstStyle/>
          <a:p>
            <a:r>
              <a:rPr kumimoji="1" lang="ja-JP" altLang="en-US" b="1" u="sng" dirty="0" smtClean="0">
                <a:solidFill>
                  <a:srgbClr val="C00000"/>
                </a:solidFill>
                <a:latin typeface="メイリオ" panose="020B0604030504040204" pitchFamily="50" charset="-128"/>
                <a:ea typeface="メイリオ" panose="020B0604030504040204" pitchFamily="50" charset="-128"/>
              </a:rPr>
              <a:t>グリーン・カーボンニュートラル化</a:t>
            </a:r>
            <a:r>
              <a:rPr kumimoji="1" lang="ja-JP" altLang="en-US" sz="1400" b="1" u="sng" dirty="0" smtClean="0">
                <a:solidFill>
                  <a:srgbClr val="C00000"/>
                </a:solidFill>
                <a:latin typeface="メイリオ" panose="020B0604030504040204" pitchFamily="50" charset="-128"/>
                <a:ea typeface="メイリオ" panose="020B0604030504040204" pitchFamily="50" charset="-128"/>
              </a:rPr>
              <a:t>とは</a:t>
            </a:r>
            <a:endParaRPr kumimoji="1" lang="ja-JP" altLang="en-US" sz="1400" b="1" u="sng" dirty="0">
              <a:solidFill>
                <a:srgbClr val="C00000"/>
              </a:solidFill>
              <a:latin typeface="メイリオ" panose="020B0604030504040204" pitchFamily="50" charset="-128"/>
              <a:ea typeface="メイリオ" panose="020B0604030504040204" pitchFamily="50" charset="-128"/>
            </a:endParaRPr>
          </a:p>
        </p:txBody>
      </p:sp>
      <p:sp>
        <p:nvSpPr>
          <p:cNvPr id="25" name="コンテンツ プレースホルダー 2"/>
          <p:cNvSpPr txBox="1">
            <a:spLocks/>
          </p:cNvSpPr>
          <p:nvPr/>
        </p:nvSpPr>
        <p:spPr>
          <a:xfrm>
            <a:off x="156166" y="4645126"/>
            <a:ext cx="6560043" cy="61355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200" dirty="0" smtClean="0">
                <a:latin typeface="メイリオ" panose="020B0604030504040204" pitchFamily="50" charset="-128"/>
                <a:ea typeface="メイリオ" panose="020B0604030504040204" pitchFamily="50" charset="-128"/>
              </a:rPr>
              <a:t>デジタル技術を活用した業務の効率化や、デジタル技術による製品、サービス、ビジネスモデルの変革を行うことを言います。</a:t>
            </a:r>
            <a:endParaRPr lang="en-US" altLang="ja-JP" sz="1200" dirty="0" smtClean="0">
              <a:latin typeface="メイリオ" panose="020B0604030504040204" pitchFamily="50" charset="-128"/>
              <a:ea typeface="メイリオ" panose="020B0604030504040204" pitchFamily="50" charset="-128"/>
            </a:endParaRPr>
          </a:p>
          <a:p>
            <a:pPr marL="0" indent="0">
              <a:spcBef>
                <a:spcPts val="0"/>
              </a:spcBef>
              <a:buNone/>
            </a:pPr>
            <a:r>
              <a:rPr lang="ja-JP" altLang="en-US" sz="1200" dirty="0" smtClean="0">
                <a:latin typeface="メイリオ" panose="020B0604030504040204" pitchFamily="50" charset="-128"/>
                <a:ea typeface="メイリオ" panose="020B0604030504040204" pitchFamily="50" charset="-128"/>
              </a:rPr>
              <a:t>たとえば、</a:t>
            </a:r>
            <a:r>
              <a:rPr lang="en-US" altLang="ja-JP" sz="1200" dirty="0" smtClean="0">
                <a:latin typeface="メイリオ" panose="020B0604030504040204" pitchFamily="50" charset="-128"/>
                <a:ea typeface="メイリオ" panose="020B0604030504040204" pitchFamily="50" charset="-128"/>
              </a:rPr>
              <a:t>IT</a:t>
            </a:r>
            <a:r>
              <a:rPr lang="ja-JP" altLang="en-US" sz="1200" dirty="0" smtClean="0">
                <a:latin typeface="メイリオ" panose="020B0604030504040204" pitchFamily="50" charset="-128"/>
                <a:ea typeface="メイリオ" panose="020B0604030504040204" pitchFamily="50" charset="-128"/>
              </a:rPr>
              <a:t>ツールや電子契約を利用したペーパーレス化などが対象となります。</a:t>
            </a:r>
            <a:endParaRPr lang="en-US" altLang="ja-JP" sz="1200" dirty="0" smtClean="0">
              <a:latin typeface="メイリオ" panose="020B0604030504040204" pitchFamily="50" charset="-128"/>
              <a:ea typeface="メイリオ" panose="020B0604030504040204" pitchFamily="50" charset="-128"/>
            </a:endParaRPr>
          </a:p>
        </p:txBody>
      </p:sp>
      <p:sp>
        <p:nvSpPr>
          <p:cNvPr id="26" name="正方形/長方形 25"/>
          <p:cNvSpPr/>
          <p:nvPr/>
        </p:nvSpPr>
        <p:spPr>
          <a:xfrm>
            <a:off x="-70215" y="9116120"/>
            <a:ext cx="7010720" cy="85817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smtClean="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674482" y="9196153"/>
            <a:ext cx="6207455" cy="369332"/>
          </a:xfrm>
          <a:prstGeom prst="rect">
            <a:avLst/>
          </a:prstGeom>
          <a:noFill/>
        </p:spPr>
        <p:txBody>
          <a:bodyPr wrap="square" rtlCol="0">
            <a:spAutoFit/>
          </a:bodyPr>
          <a:lstStyle/>
          <a:p>
            <a:r>
              <a:rPr kumimoji="1" lang="ja-JP" altLang="en-US" sz="900" dirty="0" smtClean="0">
                <a:solidFill>
                  <a:schemeClr val="bg1"/>
                </a:solidFill>
                <a:latin typeface="メイリオ" panose="020B0604030504040204" pitchFamily="50" charset="-128"/>
                <a:ea typeface="メイリオ" panose="020B0604030504040204" pitchFamily="50" charset="-128"/>
              </a:rPr>
              <a:t>人材開発支援助成金「事業展開等リスキリング支援コース」の詳しい要件を記載したパンフレットや助成金の申請に必要な書類は、北海道労働局のホームページにも掲載しています。どうぞご覧ください。</a:t>
            </a:r>
            <a:endParaRPr kumimoji="1" lang="ja-JP" altLang="en-US" sz="900" dirty="0">
              <a:solidFill>
                <a:schemeClr val="bg1"/>
              </a:solidFill>
              <a:latin typeface="メイリオ" panose="020B0604030504040204" pitchFamily="50" charset="-128"/>
              <a:ea typeface="メイリオ" panose="020B0604030504040204" pitchFamily="50" charset="-128"/>
            </a:endParaRPr>
          </a:p>
        </p:txBody>
      </p:sp>
      <p:sp>
        <p:nvSpPr>
          <p:cNvPr id="30" name="正方形/長方形 29"/>
          <p:cNvSpPr/>
          <p:nvPr/>
        </p:nvSpPr>
        <p:spPr>
          <a:xfrm>
            <a:off x="1653240" y="9590915"/>
            <a:ext cx="2229403" cy="23963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人材開発支援助成金　北海道労働局</a:t>
            </a:r>
            <a:endParaRPr kumimoji="1" lang="ja-JP" altLang="en-US" sz="900" dirty="0">
              <a:solidFill>
                <a:schemeClr val="tx1"/>
              </a:solidFill>
            </a:endParaRPr>
          </a:p>
        </p:txBody>
      </p:sp>
      <p:sp>
        <p:nvSpPr>
          <p:cNvPr id="31" name="角丸四角形 30"/>
          <p:cNvSpPr/>
          <p:nvPr/>
        </p:nvSpPr>
        <p:spPr>
          <a:xfrm>
            <a:off x="3988408" y="9601176"/>
            <a:ext cx="627833" cy="222947"/>
          </a:xfrm>
          <a:prstGeom prst="round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bg1"/>
                </a:solidFill>
              </a:rPr>
              <a:t>検索</a:t>
            </a:r>
            <a:endParaRPr kumimoji="1" lang="ja-JP" altLang="en-US" sz="900" dirty="0">
              <a:solidFill>
                <a:schemeClr val="bg1"/>
              </a:solidFill>
            </a:endParaRPr>
          </a:p>
        </p:txBody>
      </p:sp>
      <p:sp>
        <p:nvSpPr>
          <p:cNvPr id="32" name="テキスト ボックス 31"/>
          <p:cNvSpPr txBox="1"/>
          <p:nvPr/>
        </p:nvSpPr>
        <p:spPr>
          <a:xfrm>
            <a:off x="5959717" y="9634541"/>
            <a:ext cx="962839" cy="230832"/>
          </a:xfrm>
          <a:prstGeom prst="rect">
            <a:avLst/>
          </a:prstGeom>
          <a:noFill/>
        </p:spPr>
        <p:txBody>
          <a:bodyPr wrap="square" rtlCol="0">
            <a:spAutoFit/>
          </a:bodyPr>
          <a:lstStyle/>
          <a:p>
            <a:r>
              <a:rPr kumimoji="1" lang="ja-JP" altLang="en-US" sz="900" dirty="0" smtClean="0">
                <a:latin typeface="+mn-ea"/>
              </a:rPr>
              <a:t>（</a:t>
            </a:r>
            <a:r>
              <a:rPr kumimoji="1" lang="en-US" altLang="ja-JP" sz="900" dirty="0" smtClean="0">
                <a:latin typeface="+mn-ea"/>
              </a:rPr>
              <a:t>070401</a:t>
            </a:r>
            <a:r>
              <a:rPr kumimoji="1" lang="ja-JP" altLang="en-US" sz="900" dirty="0" smtClean="0">
                <a:latin typeface="+mn-ea"/>
              </a:rPr>
              <a:t>）</a:t>
            </a:r>
            <a:endParaRPr kumimoji="1" lang="ja-JP" altLang="en-US" sz="900" dirty="0">
              <a:latin typeface="+mn-ea"/>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783" y="9242172"/>
            <a:ext cx="574699" cy="574699"/>
          </a:xfrm>
          <a:prstGeom prst="rect">
            <a:avLst/>
          </a:prstGeom>
        </p:spPr>
      </p:pic>
      <p:sp>
        <p:nvSpPr>
          <p:cNvPr id="33" name="コンテンツ プレースホルダー 2"/>
          <p:cNvSpPr txBox="1">
            <a:spLocks/>
          </p:cNvSpPr>
          <p:nvPr/>
        </p:nvSpPr>
        <p:spPr>
          <a:xfrm>
            <a:off x="91946" y="6904410"/>
            <a:ext cx="6514582" cy="1972551"/>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440"/>
              </a:lnSpc>
              <a:spcBef>
                <a:spcPts val="600"/>
              </a:spcBef>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人材開発支援助成金は、事業主が労働者に対して訓練を実施した場合に、訓練経費や訓練期間中の賃金の一部等を助成する制度です。</a:t>
            </a:r>
            <a:endParaRPr lang="en-US" altLang="ja-JP" sz="1200" dirty="0" smtClean="0">
              <a:latin typeface="メイリオ" panose="020B0604030504040204" pitchFamily="50" charset="-128"/>
              <a:ea typeface="メイリオ" panose="020B0604030504040204" pitchFamily="50" charset="-128"/>
            </a:endParaRPr>
          </a:p>
          <a:p>
            <a:pPr marL="0" indent="0">
              <a:lnSpc>
                <a:spcPts val="1440"/>
              </a:lnSpc>
              <a:spcBef>
                <a:spcPts val="600"/>
              </a:spcBef>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人材開発支援助成金のコースは、</a:t>
            </a:r>
            <a:endParaRPr lang="en-US" altLang="ja-JP" sz="1200" dirty="0" smtClean="0">
              <a:latin typeface="メイリオ" panose="020B0604030504040204" pitchFamily="50" charset="-128"/>
              <a:ea typeface="メイリオ" panose="020B0604030504040204" pitchFamily="50" charset="-128"/>
            </a:endParaRPr>
          </a:p>
          <a:p>
            <a:pPr>
              <a:lnSpc>
                <a:spcPts val="1400"/>
              </a:lnSpc>
              <a:spcBef>
                <a:spcPts val="200"/>
              </a:spcBef>
            </a:pPr>
            <a:r>
              <a:rPr lang="ja-JP" altLang="en-US" sz="1200" dirty="0" smtClean="0">
                <a:latin typeface="メイリオ" panose="020B0604030504040204" pitchFamily="50" charset="-128"/>
                <a:ea typeface="メイリオ" panose="020B0604030504040204" pitchFamily="50" charset="-128"/>
              </a:rPr>
              <a:t>職務に関連する</a:t>
            </a:r>
            <a:r>
              <a:rPr lang="en-US" altLang="ja-JP" sz="1200" dirty="0" smtClean="0">
                <a:latin typeface="メイリオ" panose="020B0604030504040204" pitchFamily="50" charset="-128"/>
                <a:ea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rPr>
              <a:t>時間以上の</a:t>
            </a:r>
            <a:r>
              <a:rPr lang="en-US" altLang="ja-JP" sz="1200" dirty="0" smtClean="0">
                <a:latin typeface="メイリオ" panose="020B0604030504040204" pitchFamily="50" charset="-128"/>
                <a:ea typeface="メイリオ" panose="020B0604030504040204" pitchFamily="50" charset="-128"/>
              </a:rPr>
              <a:t>OFF</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JT</a:t>
            </a:r>
            <a:r>
              <a:rPr lang="ja-JP" altLang="en-US" sz="1200" dirty="0" smtClean="0">
                <a:latin typeface="メイリオ" panose="020B0604030504040204" pitchFamily="50" charset="-128"/>
                <a:ea typeface="メイリオ" panose="020B0604030504040204" pitchFamily="50" charset="-128"/>
              </a:rPr>
              <a:t>訓練などを対象とする</a:t>
            </a:r>
            <a:r>
              <a:rPr lang="ja-JP" altLang="en-US" sz="1200" b="1" dirty="0" smtClean="0">
                <a:solidFill>
                  <a:srgbClr val="00B050"/>
                </a:solidFill>
                <a:latin typeface="メイリオ" panose="020B0604030504040204" pitchFamily="50" charset="-128"/>
                <a:ea typeface="メイリオ" panose="020B0604030504040204" pitchFamily="50" charset="-128"/>
              </a:rPr>
              <a:t>人材育成支援コース</a:t>
            </a:r>
            <a:endParaRPr lang="en-US" altLang="ja-JP" sz="1200" b="1" dirty="0" smtClean="0">
              <a:solidFill>
                <a:srgbClr val="00B050"/>
              </a:solidFill>
              <a:latin typeface="メイリオ" panose="020B0604030504040204" pitchFamily="50" charset="-128"/>
              <a:ea typeface="メイリオ" panose="020B0604030504040204" pitchFamily="50" charset="-128"/>
            </a:endParaRPr>
          </a:p>
          <a:p>
            <a:pPr>
              <a:lnSpc>
                <a:spcPts val="1400"/>
              </a:lnSpc>
              <a:spcBef>
                <a:spcPts val="200"/>
              </a:spcBef>
            </a:pPr>
            <a:r>
              <a:rPr lang="ja-JP" altLang="en-US" sz="1200" dirty="0" smtClean="0">
                <a:latin typeface="メイリオ" panose="020B0604030504040204" pitchFamily="50" charset="-128"/>
                <a:ea typeface="メイリオ" panose="020B0604030504040204" pitchFamily="50" charset="-128"/>
              </a:rPr>
              <a:t>サブスク型研修サービスのほか、高度デジタル人材を育成するための訓練や、労働者が自発的に研修を受けた場合の費用を負担する事業主などを対象とする</a:t>
            </a:r>
            <a:r>
              <a:rPr lang="ja-JP" altLang="en-US" sz="1200" b="1" dirty="0" smtClean="0">
                <a:solidFill>
                  <a:srgbClr val="00B050"/>
                </a:solidFill>
                <a:latin typeface="メイリオ" panose="020B0604030504040204" pitchFamily="50" charset="-128"/>
                <a:ea typeface="メイリオ" panose="020B0604030504040204" pitchFamily="50" charset="-128"/>
              </a:rPr>
              <a:t>人</a:t>
            </a:r>
            <a:r>
              <a:rPr lang="ja-JP" altLang="en-US" sz="1200" b="1" dirty="0">
                <a:solidFill>
                  <a:srgbClr val="00B050"/>
                </a:solidFill>
                <a:latin typeface="メイリオ" panose="020B0604030504040204" pitchFamily="50" charset="-128"/>
                <a:ea typeface="メイリオ" panose="020B0604030504040204" pitchFamily="50" charset="-128"/>
              </a:rPr>
              <a:t>への投資促進</a:t>
            </a:r>
            <a:r>
              <a:rPr lang="ja-JP" altLang="en-US" sz="1200" b="1" dirty="0" smtClean="0">
                <a:solidFill>
                  <a:srgbClr val="00B050"/>
                </a:solidFill>
                <a:latin typeface="メイリオ" panose="020B0604030504040204" pitchFamily="50" charset="-128"/>
                <a:ea typeface="メイリオ" panose="020B0604030504040204" pitchFamily="50" charset="-128"/>
              </a:rPr>
              <a:t>コース</a:t>
            </a:r>
            <a:endParaRPr lang="en-US" altLang="ja-JP" sz="1200" b="1" dirty="0">
              <a:solidFill>
                <a:srgbClr val="00B050"/>
              </a:solidFill>
              <a:latin typeface="メイリオ" panose="020B0604030504040204" pitchFamily="50" charset="-128"/>
              <a:ea typeface="メイリオ" panose="020B0604030504040204" pitchFamily="50" charset="-128"/>
            </a:endParaRPr>
          </a:p>
          <a:p>
            <a:pPr>
              <a:lnSpc>
                <a:spcPts val="1400"/>
              </a:lnSpc>
              <a:spcBef>
                <a:spcPts val="200"/>
              </a:spcBef>
            </a:pPr>
            <a:r>
              <a:rPr lang="ja-JP" altLang="en-US" sz="1200" dirty="0" smtClean="0">
                <a:latin typeface="メイリオ" panose="020B0604030504040204" pitchFamily="50" charset="-128"/>
                <a:ea typeface="メイリオ" panose="020B0604030504040204" pitchFamily="50" charset="-128"/>
              </a:rPr>
              <a:t>新たな事業への進出や企業内の</a:t>
            </a:r>
            <a:r>
              <a:rPr lang="en-US" altLang="ja-JP" sz="1200" dirty="0" smtClean="0">
                <a:latin typeface="メイリオ" panose="020B0604030504040204" pitchFamily="50" charset="-128"/>
                <a:ea typeface="メイリオ" panose="020B0604030504040204" pitchFamily="50" charset="-128"/>
              </a:rPr>
              <a:t>DX</a:t>
            </a:r>
            <a:r>
              <a:rPr lang="ja-JP" altLang="en-US" sz="1200" dirty="0" smtClean="0">
                <a:latin typeface="メイリオ" panose="020B0604030504040204" pitchFamily="50" charset="-128"/>
                <a:ea typeface="メイリオ" panose="020B0604030504040204" pitchFamily="50" charset="-128"/>
              </a:rPr>
              <a:t>化の推進、グリーンカーボン・ニュートラル化のため従業員に訓練を実施した事業主を対象とする</a:t>
            </a:r>
            <a:r>
              <a:rPr lang="ja-JP" altLang="en-US" sz="1200" b="1" dirty="0" smtClean="0">
                <a:solidFill>
                  <a:srgbClr val="00B050"/>
                </a:solidFill>
                <a:latin typeface="メイリオ" panose="020B0604030504040204" pitchFamily="50" charset="-128"/>
                <a:ea typeface="メイリオ" panose="020B0604030504040204" pitchFamily="50" charset="-128"/>
              </a:rPr>
              <a:t>事業</a:t>
            </a:r>
            <a:r>
              <a:rPr lang="ja-JP" altLang="en-US" sz="1200" b="1" dirty="0">
                <a:solidFill>
                  <a:srgbClr val="00B050"/>
                </a:solidFill>
                <a:latin typeface="メイリオ" panose="020B0604030504040204" pitchFamily="50" charset="-128"/>
                <a:ea typeface="メイリオ" panose="020B0604030504040204" pitchFamily="50" charset="-128"/>
              </a:rPr>
              <a:t>展開等</a:t>
            </a:r>
            <a:r>
              <a:rPr lang="ja-JP" altLang="en-US" sz="1200" b="1" dirty="0" smtClean="0">
                <a:solidFill>
                  <a:srgbClr val="00B050"/>
                </a:solidFill>
                <a:latin typeface="メイリオ" panose="020B0604030504040204" pitchFamily="50" charset="-128"/>
                <a:ea typeface="メイリオ" panose="020B0604030504040204" pitchFamily="50" charset="-128"/>
              </a:rPr>
              <a:t>リスキリングコース</a:t>
            </a:r>
            <a:endParaRPr lang="en-US" altLang="ja-JP" sz="1200" b="1" dirty="0" smtClean="0">
              <a:solidFill>
                <a:srgbClr val="00B050"/>
              </a:solidFill>
              <a:latin typeface="メイリオ" panose="020B0604030504040204" pitchFamily="50" charset="-128"/>
              <a:ea typeface="メイリオ" panose="020B0604030504040204" pitchFamily="50" charset="-128"/>
            </a:endParaRPr>
          </a:p>
          <a:p>
            <a:pPr marL="0" indent="0">
              <a:lnSpc>
                <a:spcPts val="1440"/>
              </a:lnSpc>
              <a:spcBef>
                <a:spcPts val="600"/>
              </a:spcBef>
              <a:buNone/>
            </a:pPr>
            <a:r>
              <a:rPr lang="ja-JP" altLang="en-US" sz="1200" dirty="0" smtClean="0">
                <a:latin typeface="メイリオ" panose="020B0604030504040204" pitchFamily="50" charset="-128"/>
                <a:ea typeface="メイリオ" panose="020B0604030504040204" pitchFamily="50" charset="-128"/>
              </a:rPr>
              <a:t>などがあります。</a:t>
            </a:r>
            <a:endParaRPr lang="en-US" altLang="ja-JP" sz="1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54362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3CA7012AEEE6A44813460B6EC0BCEA0" ma:contentTypeVersion="16" ma:contentTypeDescription="新しいドキュメントを作成します。" ma:contentTypeScope="" ma:versionID="be31225dfc68aaeae75fda25080c1c5c">
  <xsd:schema xmlns:xsd="http://www.w3.org/2001/XMLSchema" xmlns:xs="http://www.w3.org/2001/XMLSchema" xmlns:p="http://schemas.microsoft.com/office/2006/metadata/properties" xmlns:ns2="c1724cbf-4864-41ec-b137-89938b79cc2e" xmlns:ns3="2af7db65-e281-4bdf-8fb7-478a6b55ba37" targetNamespace="http://schemas.microsoft.com/office/2006/metadata/properties" ma:root="true" ma:fieldsID="30bb21be17fd3af010b73b0992dede30" ns2:_="" ns3:_="">
    <xsd:import namespace="c1724cbf-4864-41ec-b137-89938b79cc2e"/>
    <xsd:import namespace="2af7db65-e281-4bdf-8fb7-478a6b55ba37"/>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_Flow_SignoffStatu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24cbf-4864-41ec-b137-89938b79cc2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_Flow_SignoffStatus" ma:index="22" nillable="true" ma:displayName="承認の状態" ma:internalName="_x0024_Resources_x003a_core_x002c_Signoff_Status">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f7db65-e281-4bdf-8fb7-478a6b55ba3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d1aead22-91f6-4305-979a-451ad45241f5}" ma:internalName="TaxCatchAll" ma:showField="CatchAllData" ma:web="2af7db65-e281-4bdf-8fb7-478a6b55ba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af7db65-e281-4bdf-8fb7-478a6b55ba37" xsi:nil="true"/>
    <_Flow_SignoffStatus xmlns="c1724cbf-4864-41ec-b137-89938b79cc2e" xsi:nil="true"/>
    <Owner xmlns="c1724cbf-4864-41ec-b137-89938b79cc2e">
      <UserInfo>
        <DisplayName/>
        <AccountId xsi:nil="true"/>
        <AccountType/>
      </UserInfo>
    </Owner>
    <lcf76f155ced4ddcb4097134ff3c332f xmlns="c1724cbf-4864-41ec-b137-89938b79cc2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4C3E8A-57EF-4514-9925-1B695FB063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724cbf-4864-41ec-b137-89938b79cc2e"/>
    <ds:schemaRef ds:uri="2af7db65-e281-4bdf-8fb7-478a6b55b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BF3F70-B682-4553-A6B8-3A2F8CC9B916}">
  <ds:schemaRefs>
    <ds:schemaRef ds:uri="http://www.w3.org/XML/1998/namespace"/>
    <ds:schemaRef ds:uri="http://purl.org/dc/dcmitype/"/>
    <ds:schemaRef ds:uri="http://schemas.openxmlformats.org/package/2006/metadata/core-properties"/>
    <ds:schemaRef ds:uri="http://purl.org/dc/elements/1.1/"/>
    <ds:schemaRef ds:uri="c1724cbf-4864-41ec-b137-89938b79cc2e"/>
    <ds:schemaRef ds:uri="http://schemas.microsoft.com/office/2006/documentManagement/types"/>
    <ds:schemaRef ds:uri="2af7db65-e281-4bdf-8fb7-478a6b55ba37"/>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92A121C-94CA-43D3-983F-21C76E2D9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Words>1026</Words>
  <PresentationFormat>A4 210 x 297 mm</PresentationFormat>
  <Paragraphs>90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テーマ</vt:lpstr>
      <vt:lpstr>企業の事業展開、DX化、グリーン・カーボンニュートラル化のため 人材開発支援助成金（事業展開等リスキリング支援コース） を活用して人材を育成しませんか</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0x010100E3CA7012AEEE6A44813460B6EC0BCEA0</vt:lpwstr>
  </property>
</Properties>
</file>