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78" r:id="rId4"/>
  </p:sldMasterIdLst>
  <p:sldIdLst>
    <p:sldId id="256" r:id="rId5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845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presProps.xml" Type="http://schemas.openxmlformats.org/officeDocument/2006/relationships/presProps"/><Relationship Id="rId7" Target="viewProps.xml" Type="http://schemas.openxmlformats.org/officeDocument/2006/relationships/viewProps"/><Relationship Id="rId8" Target="theme/theme1.xml" Type="http://schemas.openxmlformats.org/officeDocument/2006/relationships/theme"/><Relationship Id="rId9" Target="tableStyles.xml" Type="http://schemas.openxmlformats.org/officeDocument/2006/relationships/tableStyles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4.png" Type="http://schemas.openxmlformats.org/officeDocument/2006/relationships/image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1450" y="2617136"/>
            <a:ext cx="3981650" cy="2189103"/>
          </a:xfrm>
        </p:spPr>
        <p:txBody>
          <a:bodyPr anchor="b">
            <a:noAutofit/>
          </a:bodyPr>
          <a:lstStyle>
            <a:lvl1pPr algn="ctr">
              <a:defRPr sz="3600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1450" y="5197584"/>
            <a:ext cx="3981650" cy="19899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49063" y="7301092"/>
            <a:ext cx="504957" cy="403578"/>
          </a:xfrm>
        </p:spPr>
        <p:txBody>
          <a:bodyPr/>
          <a:lstStyle/>
          <a:p>
            <a:fld id="{D66ED4AF-9019-447C-B57B-A7587E067B6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1451" y="7301092"/>
            <a:ext cx="3048645" cy="40357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988" y="7301092"/>
            <a:ext cx="310112" cy="403578"/>
          </a:xfrm>
        </p:spPr>
        <p:txBody>
          <a:bodyPr/>
          <a:lstStyle/>
          <a:p>
            <a:fld id="{5B92E09A-BA3A-4485-BA70-95B3E23FCC6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514869" y="5014142"/>
            <a:ext cx="383481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8132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958850" y="3401190"/>
            <a:ext cx="494665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D4AF-9019-447C-B57B-A7587E067B6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2E09A-BA3A-4485-BA70-95B3E23FCC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095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849" y="2370930"/>
            <a:ext cx="4946651" cy="2632520"/>
          </a:xfrm>
        </p:spPr>
        <p:txBody>
          <a:bodyPr anchor="b">
            <a:normAutofit/>
          </a:bodyPr>
          <a:lstStyle>
            <a:lvl1pPr algn="ctr">
              <a:defRPr sz="3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8849" y="5394797"/>
            <a:ext cx="4946651" cy="157446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D4AF-9019-447C-B57B-A7587E067B6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2E09A-BA3A-4485-BA70-95B3E23FCC6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958850" y="5199122"/>
            <a:ext cx="494665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4563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958849" y="3403487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4682" y="3592576"/>
            <a:ext cx="2503170" cy="4979416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3864" y="3592576"/>
            <a:ext cx="2503170" cy="4979416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D4AF-9019-447C-B57B-A7587E067B6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2E09A-BA3A-4485-BA70-95B3E23FCC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9884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51" y="3840103"/>
            <a:ext cx="250317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2651" y="4684712"/>
            <a:ext cx="2503170" cy="3909568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1374" y="3840103"/>
            <a:ext cx="250317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1374" y="4684712"/>
            <a:ext cx="2503170" cy="3909568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D4AF-9019-447C-B57B-A7587E067B6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2E09A-BA3A-4485-BA70-95B3E23FCC6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958849" y="3401190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6258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1322154"/>
            <a:ext cx="5099051" cy="18833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D4AF-9019-447C-B57B-A7587E067B6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2E09A-BA3A-4485-BA70-95B3E23FCC6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958849" y="3401190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244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D4AF-9019-447C-B57B-A7587E067B6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2E09A-BA3A-4485-BA70-95B3E23FCC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8216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8" y="2005660"/>
            <a:ext cx="1902599" cy="19812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047" y="1418636"/>
            <a:ext cx="2891654" cy="7068728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648" y="4378205"/>
            <a:ext cx="1902599" cy="352213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D4AF-9019-447C-B57B-A7587E067B6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2E09A-BA3A-4485-BA70-95B3E23FCC6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958849" y="4206992"/>
            <a:ext cx="175019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1842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2721091"/>
            <a:ext cx="2724152" cy="19812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02" y="1492014"/>
            <a:ext cx="2197097" cy="6921974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649" y="4702291"/>
            <a:ext cx="2724151" cy="264160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D4AF-9019-447C-B57B-A7587E067B6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2E09A-BA3A-4485-BA70-95B3E23FCC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329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6955599"/>
            <a:ext cx="5099051" cy="818622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9695" y="1492015"/>
            <a:ext cx="5318612" cy="485516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649" y="7774221"/>
            <a:ext cx="5099051" cy="71314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D4AF-9019-447C-B57B-A7587E067B6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2E09A-BA3A-4485-BA70-95B3E23FCC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8090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1309928"/>
            <a:ext cx="5099051" cy="4474687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6175962"/>
            <a:ext cx="5099052" cy="231140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D4AF-9019-447C-B57B-A7587E067B6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2E09A-BA3A-4485-BA70-95B3E23FCC6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58849" y="5980287"/>
            <a:ext cx="495481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243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750" y="1418635"/>
            <a:ext cx="4800188" cy="3424298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00150" y="4842933"/>
            <a:ext cx="4419599" cy="941681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35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7" y="6273801"/>
            <a:ext cx="5099054" cy="22135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D4AF-9019-447C-B57B-A7587E067B6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2E09A-BA3A-4485-BA70-95B3E23FCC6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37477" y="1307745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25128" y="4084701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958849" y="5980287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4833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52" y="4779061"/>
            <a:ext cx="5099046" cy="21216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51" y="6900661"/>
            <a:ext cx="5099048" cy="12428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D4AF-9019-447C-B57B-A7587E067B6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2E09A-BA3A-4485-BA70-95B3E23FCC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0418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7062" y="1418635"/>
            <a:ext cx="4743876" cy="3240854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882651" y="5256784"/>
            <a:ext cx="5099048" cy="128117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6542852"/>
            <a:ext cx="5099052" cy="1944511"/>
          </a:xfrm>
        </p:spPr>
        <p:txBody>
          <a:bodyPr anchor="t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D4AF-9019-447C-B57B-A7587E067B6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2E09A-BA3A-4485-BA70-95B3E23FCC6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58546" y="1295515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37348" y="3766718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958849" y="4953000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67103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1418634"/>
            <a:ext cx="5099051" cy="331423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0" dirty="0"/>
            </a:lvl1pPr>
          </a:lstStyle>
          <a:p>
            <a:pPr marL="0" lv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882651" y="5151120"/>
            <a:ext cx="5099048" cy="130759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6457245"/>
            <a:ext cx="5099051" cy="2030119"/>
          </a:xfrm>
        </p:spPr>
        <p:txBody>
          <a:bodyPr anchor="t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D4AF-9019-447C-B57B-A7587E067B6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2E09A-BA3A-4485-BA70-95B3E23FCC6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58852" y="4953000"/>
            <a:ext cx="495481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3853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2649" y="3596863"/>
            <a:ext cx="5099052" cy="4890503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D4AF-9019-447C-B57B-A7587E067B6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2E09A-BA3A-4485-BA70-95B3E23FCC6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958850" y="3401190"/>
            <a:ext cx="495481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6603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67500" y="1309929"/>
            <a:ext cx="1214198" cy="717743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2651" y="1309929"/>
            <a:ext cx="3686632" cy="7177434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D4AF-9019-447C-B57B-A7587E067B6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2E09A-BA3A-4485-BA70-95B3E23FCC6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4684134" y="1309929"/>
            <a:ext cx="0" cy="7177434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20561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slideLayouts/slideLayout13.xml" Type="http://schemas.openxmlformats.org/officeDocument/2006/relationships/slideLayout"/><Relationship Id="rId14" Target="../slideLayouts/slideLayout14.xml" Type="http://schemas.openxmlformats.org/officeDocument/2006/relationships/slideLayout"/><Relationship Id="rId15" Target="../slideLayouts/slideLayout15.xml" Type="http://schemas.openxmlformats.org/officeDocument/2006/relationships/slideLayout"/><Relationship Id="rId16" Target="../slideLayouts/slideLayout16.xml" Type="http://schemas.openxmlformats.org/officeDocument/2006/relationships/slideLayout"/><Relationship Id="rId17" Target="../slideLayouts/slideLayout17.xml" Type="http://schemas.openxmlformats.org/officeDocument/2006/relationships/slideLayout"/><Relationship Id="rId18" Target="../theme/theme1.xml" Type="http://schemas.openxmlformats.org/officeDocument/2006/relationships/theme"/><Relationship Id="rId19" Target="../media/image3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2649" y="1322154"/>
            <a:ext cx="5099051" cy="188336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3596862"/>
            <a:ext cx="5099052" cy="49761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67503" y="8609659"/>
            <a:ext cx="861212" cy="4035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66ED4AF-9019-447C-B57B-A7587E067B6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82649" y="8609659"/>
            <a:ext cx="3828500" cy="4035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85068" y="8609659"/>
            <a:ext cx="296633" cy="4035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92E09A-BA3A-4485-BA70-95B3E23FCC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5638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9" r:id="rId1"/>
    <p:sldLayoutId id="2147484280" r:id="rId2"/>
    <p:sldLayoutId id="2147484281" r:id="rId3"/>
    <p:sldLayoutId id="2147484282" r:id="rId4"/>
    <p:sldLayoutId id="2147484283" r:id="rId5"/>
    <p:sldLayoutId id="2147484284" r:id="rId6"/>
    <p:sldLayoutId id="2147484285" r:id="rId7"/>
    <p:sldLayoutId id="2147484286" r:id="rId8"/>
    <p:sldLayoutId id="2147484287" r:id="rId9"/>
    <p:sldLayoutId id="2147484288" r:id="rId10"/>
    <p:sldLayoutId id="2147484289" r:id="rId11"/>
    <p:sldLayoutId id="2147484290" r:id="rId12"/>
    <p:sldLayoutId id="2147484291" r:id="rId13"/>
    <p:sldLayoutId id="2147484292" r:id="rId14"/>
    <p:sldLayoutId id="2147484293" r:id="rId15"/>
    <p:sldLayoutId id="2147484294" r:id="rId16"/>
    <p:sldLayoutId id="2147484295" r:id="rId17"/>
  </p:sldLayoutIdLst>
  <p:txStyles>
    <p:titleStyle>
      <a:lvl1pPr algn="ctr" defTabSz="342900" rtl="0" eaLnBrk="1" latinLnBrk="0" hangingPunct="1">
        <a:spcBef>
          <a:spcPct val="0"/>
        </a:spcBef>
        <a:buNone/>
        <a:defRPr kumimoji="1" sz="3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kumimoji="1"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kumimoji="1"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kumimoji="1"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kumimoji="1"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kumimoji="1"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kumimoji="1"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kumimoji="1"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kumimoji="1"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kumimoji="1"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mailto:seiichi.a.fujita@axa.co.jp" TargetMode="External" Type="http://schemas.openxmlformats.org/officeDocument/2006/relationships/hyperlink"/><Relationship Id="rId3" Target="../media/image5.emf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0EB3FF-AA26-6B9D-6821-27471B35E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1450" y="329701"/>
            <a:ext cx="6943725" cy="2463978"/>
          </a:xfrm>
        </p:spPr>
        <p:txBody>
          <a:bodyPr anchor="ctr">
            <a:normAutofit/>
          </a:bodyPr>
          <a:lstStyle/>
          <a:p>
            <a:br>
              <a:rPr lang="en-US" altLang="ja-JP" dirty="0"/>
            </a:br>
            <a:r>
              <a:rPr lang="ja-JP" altLang="en-US" dirty="0"/>
              <a:t>🌸 </a:t>
            </a: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いっしょに働きませんか？</a:t>
            </a:r>
            <a:br>
              <a:rPr lang="en-US" altLang="ja-JP" sz="4000" b="1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</a:br>
            <a:r>
              <a:rPr lang="ja-JP" altLang="en-US" sz="4000" b="1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　　　　　　　スタッフ募集！</a:t>
            </a:r>
            <a:r>
              <a:rPr lang="ja-JP" altLang="en-US" dirty="0"/>
              <a:t>🌸</a:t>
            </a:r>
            <a:br>
              <a:rPr lang="en-US" altLang="ja-JP" dirty="0"/>
            </a:b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2A6F8FE-9749-C308-7AFC-3AC305B8A29E}"/>
              </a:ext>
            </a:extLst>
          </p:cNvPr>
          <p:cNvSpPr txBox="1"/>
          <p:nvPr/>
        </p:nvSpPr>
        <p:spPr>
          <a:xfrm>
            <a:off x="3143826" y="3646988"/>
            <a:ext cx="31038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altLang="ja-JP" sz="1400" b="1" i="0" dirty="0">
                <a:solidFill>
                  <a:srgbClr val="111827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【</a:t>
            </a:r>
            <a:r>
              <a:rPr lang="ja-JP" altLang="en-US" sz="1400" b="1" i="0" dirty="0">
                <a:solidFill>
                  <a:srgbClr val="111827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応募ポイント</a:t>
            </a:r>
            <a:r>
              <a:rPr lang="en-US" altLang="ja-JP" sz="1400" b="1" i="0" dirty="0">
                <a:solidFill>
                  <a:srgbClr val="111827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】</a:t>
            </a:r>
            <a:endParaRPr lang="ja-JP" altLang="en-US" sz="1400" b="0" i="0" dirty="0">
              <a:solidFill>
                <a:srgbClr val="343C3D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1400" b="0" i="0" dirty="0">
                <a:solidFill>
                  <a:srgbClr val="343C3D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未経験者歓迎！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1400" b="0" i="0" dirty="0">
                <a:solidFill>
                  <a:srgbClr val="343C3D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子育てママも働きやすい環境です！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1400" b="0" i="0" dirty="0">
                <a:solidFill>
                  <a:srgbClr val="343C3D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あなたの笑顔を活かせるお仕事です！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A5ACC16-141C-69F4-8E46-22AD5810B716}"/>
              </a:ext>
            </a:extLst>
          </p:cNvPr>
          <p:cNvSpPr txBox="1"/>
          <p:nvPr/>
        </p:nvSpPr>
        <p:spPr>
          <a:xfrm rot="10800000" flipH="1" flipV="1">
            <a:off x="2344594" y="8107617"/>
            <a:ext cx="4427681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i="0" dirty="0">
                <a:solidFill>
                  <a:srgbClr val="111827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【</a:t>
            </a:r>
            <a:r>
              <a:rPr lang="ja-JP" altLang="en-US" sz="1200" b="1" i="0" dirty="0">
                <a:solidFill>
                  <a:srgbClr val="111827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応募・問い合わせ先</a:t>
            </a:r>
            <a:r>
              <a:rPr lang="en-US" altLang="ja-JP" sz="1200" b="1" i="0" dirty="0">
                <a:solidFill>
                  <a:srgbClr val="111827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】</a:t>
            </a:r>
          </a:p>
          <a:p>
            <a:r>
              <a:rPr lang="ja-JP" altLang="en-US" sz="1200" b="1" dirty="0">
                <a:solidFill>
                  <a:srgbClr val="111827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アクサ生命保険（株）岩見沢営業所　担当：藤田</a:t>
            </a:r>
            <a:b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</a:br>
            <a:r>
              <a:rPr lang="ja-JP" altLang="en-US" sz="1200" b="0" i="0" dirty="0">
                <a:solidFill>
                  <a:srgbClr val="343C3D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📞 電話番号：</a:t>
            </a:r>
            <a:r>
              <a:rPr lang="en-US" altLang="ja-JP" sz="1200" b="0" i="0" dirty="0">
                <a:solidFill>
                  <a:srgbClr val="343C3D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080-6670-8515</a:t>
            </a:r>
            <a:b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</a:br>
            <a:r>
              <a:rPr lang="ja-JP" altLang="en-US" sz="1200" b="0" i="0" dirty="0">
                <a:solidFill>
                  <a:srgbClr val="343C3D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📧 メール：</a:t>
            </a:r>
            <a:r>
              <a:rPr lang="en-US" altLang="ja-JP" sz="1200" dirty="0">
                <a:solidFill>
                  <a:srgbClr val="343C3D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  <a:hlinkClick r:id="rId2"/>
              </a:rPr>
              <a:t>seiichi.a.fujita@axa.co.jp</a:t>
            </a:r>
            <a:r>
              <a:rPr lang="ja-JP" altLang="en-US" sz="1200" dirty="0">
                <a:solidFill>
                  <a:srgbClr val="343C3D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　　</a:t>
            </a:r>
            <a:endParaRPr lang="en-US" altLang="ja-JP" sz="1200" dirty="0">
              <a:solidFill>
                <a:srgbClr val="343C3D"/>
              </a:solidFill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  <a:p>
            <a:r>
              <a:rPr lang="ja-JP" altLang="en-US" sz="1200" b="0" i="0" dirty="0">
                <a:solidFill>
                  <a:srgbClr val="343C3D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　お電話またはメールにてお気軽にご連絡ください</a:t>
            </a:r>
            <a:r>
              <a:rPr lang="ja-JP" altLang="en-US" sz="1200" b="0" i="0" dirty="0">
                <a:solidFill>
                  <a:srgbClr val="343C3D"/>
                </a:solidFill>
                <a:effectLst/>
                <a:latin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lang="en-US" altLang="ja-JP" sz="1200" b="0" i="0" dirty="0">
              <a:solidFill>
                <a:srgbClr val="343C3D"/>
              </a:solidFill>
              <a:effectLst/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kumimoji="1" lang="en-US" altLang="ja-JP" sz="1600" dirty="0">
                <a:solidFill>
                  <a:srgbClr val="343C3D"/>
                </a:solidFill>
                <a:latin typeface="ADLaM Display" panose="02010000000000000000" pitchFamily="2" charset="0"/>
                <a:ea typeface="Meiryo UI" panose="020B0604030504040204" pitchFamily="50" charset="-128"/>
                <a:cs typeface="ADLaM Display" panose="02010000000000000000" pitchFamily="2" charset="0"/>
              </a:rPr>
              <a:t>                                              </a:t>
            </a:r>
            <a:endParaRPr lang="ja-JP" altLang="en-US" sz="1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D578FD1-64DE-AEEB-17F3-C92B4CAAE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28" y="2637342"/>
            <a:ext cx="2252875" cy="1689657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F8B58ED-DD10-1F31-243D-736A7E05E244}"/>
              </a:ext>
            </a:extLst>
          </p:cNvPr>
          <p:cNvSpPr txBox="1"/>
          <p:nvPr/>
        </p:nvSpPr>
        <p:spPr>
          <a:xfrm>
            <a:off x="506504" y="4551120"/>
            <a:ext cx="6000752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altLang="ja-JP" sz="1400" b="1" i="0" dirty="0">
                <a:solidFill>
                  <a:srgbClr val="111827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【</a:t>
            </a:r>
            <a:r>
              <a:rPr lang="ja-JP" altLang="en-US" sz="1400" b="1" i="0" dirty="0">
                <a:solidFill>
                  <a:srgbClr val="111827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仕事内容</a:t>
            </a:r>
            <a:r>
              <a:rPr lang="en-US" altLang="ja-JP" sz="1400" b="1" i="0" dirty="0">
                <a:solidFill>
                  <a:srgbClr val="111827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】</a:t>
            </a:r>
          </a:p>
          <a:p>
            <a:pPr algn="l">
              <a:buNone/>
            </a:pPr>
            <a:r>
              <a:rPr lang="ja-JP" altLang="en-US" sz="1200" b="1" dirty="0">
                <a:solidFill>
                  <a:srgbClr val="111827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職      種 </a:t>
            </a:r>
            <a:r>
              <a:rPr lang="en-US" altLang="ja-JP" sz="1200" dirty="0">
                <a:solidFill>
                  <a:srgbClr val="111827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: </a:t>
            </a:r>
            <a:r>
              <a:rPr lang="ja-JP" altLang="en-US" sz="1200" dirty="0">
                <a:solidFill>
                  <a:srgbClr val="111827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商工会議所共済・福祉制度推進スタッフ</a:t>
            </a:r>
            <a:endParaRPr lang="ja-JP" altLang="en-US" sz="1200" i="0" dirty="0">
              <a:solidFill>
                <a:srgbClr val="343C3D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  <a:p>
            <a:r>
              <a:rPr lang="ja-JP" altLang="en-US" sz="1200" b="1" i="0" dirty="0">
                <a:solidFill>
                  <a:srgbClr val="111827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仕事内容</a:t>
            </a:r>
            <a:r>
              <a:rPr lang="ja-JP" altLang="en-US" sz="1200" i="0" dirty="0">
                <a:solidFill>
                  <a:srgbClr val="111827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：商工会議所会員企業に対する生命保険による従業員の福利厚生</a:t>
            </a:r>
            <a:r>
              <a:rPr lang="ja-JP" altLang="en-US" sz="1200" dirty="0">
                <a:solidFill>
                  <a:srgbClr val="111827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制度</a:t>
            </a:r>
            <a:endParaRPr lang="en-US" altLang="ja-JP" sz="1200" dirty="0">
              <a:solidFill>
                <a:srgbClr val="111827"/>
              </a:solidFill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  <a:p>
            <a:r>
              <a:rPr lang="ja-JP" altLang="en-US" sz="1200" dirty="0">
                <a:solidFill>
                  <a:srgbClr val="111827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　　　　　　　（退職金・弔慰金）のコンサルティング営業</a:t>
            </a:r>
            <a:endParaRPr lang="en-US" altLang="ja-JP" sz="1200" i="0" dirty="0">
              <a:solidFill>
                <a:srgbClr val="111827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  <a:p>
            <a:r>
              <a:rPr lang="ja-JP" altLang="en-US" sz="1200" dirty="0">
                <a:solidFill>
                  <a:srgbClr val="111827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　　　　　　：経営者のリスク管理や事業継承・資産管理などのアドバイスや保険設計</a:t>
            </a:r>
            <a:endParaRPr lang="en-US" altLang="ja-JP" sz="1200" dirty="0">
              <a:solidFill>
                <a:srgbClr val="111827"/>
              </a:solidFill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  <a:p>
            <a:r>
              <a:rPr lang="ja-JP" altLang="en-US" sz="1200" i="0" dirty="0">
                <a:solidFill>
                  <a:srgbClr val="111827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　　　　　　：個人のライフプランに対応した保険設計</a:t>
            </a:r>
            <a:endParaRPr lang="en-US" altLang="ja-JP" sz="1200" i="0" dirty="0">
              <a:solidFill>
                <a:srgbClr val="111827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  <a:p>
            <a:r>
              <a:rPr lang="ja-JP" altLang="en-US" sz="1200" b="1" dirty="0">
                <a:solidFill>
                  <a:srgbClr val="111827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雇用形態</a:t>
            </a:r>
            <a:r>
              <a:rPr lang="ja-JP" altLang="en-US" sz="1200" dirty="0">
                <a:solidFill>
                  <a:srgbClr val="111827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：正社員</a:t>
            </a:r>
            <a:r>
              <a:rPr lang="en-US" altLang="ja-JP" sz="1200" dirty="0">
                <a:solidFill>
                  <a:srgbClr val="111827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/65</a:t>
            </a:r>
            <a:r>
              <a:rPr lang="ja-JP" altLang="en-US" sz="1200" dirty="0">
                <a:solidFill>
                  <a:srgbClr val="111827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歳定年（試用期間なし）</a:t>
            </a:r>
            <a:endParaRPr lang="en-US" altLang="ja-JP" sz="1200" dirty="0">
              <a:solidFill>
                <a:srgbClr val="111827"/>
              </a:solidFill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  <a:p>
            <a:r>
              <a:rPr lang="ja-JP" altLang="en-US" sz="1200" b="1" i="0" dirty="0">
                <a:solidFill>
                  <a:srgbClr val="111827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勤  務 地 </a:t>
            </a:r>
            <a:r>
              <a:rPr lang="en-US" altLang="ja-JP" sz="1200" dirty="0">
                <a:solidFill>
                  <a:srgbClr val="343C3D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: 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江別市４条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7‐1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　江別経済センター 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2F</a:t>
            </a:r>
          </a:p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　　　　　　        アクサ生命保険（株）　岩見沢営業所　江別分室</a:t>
            </a:r>
            <a:endParaRPr lang="ja-JP" altLang="en-US" sz="1200" b="0" i="0" dirty="0">
              <a:solidFill>
                <a:srgbClr val="343C3D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  <a:p>
            <a:r>
              <a:rPr lang="ja-JP" altLang="en-US" sz="1200" b="1" i="0" dirty="0">
                <a:solidFill>
                  <a:srgbClr val="111827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勤務時間</a:t>
            </a:r>
            <a:r>
              <a:rPr lang="ja-JP" altLang="en-US" sz="1200" b="0" i="0" dirty="0">
                <a:solidFill>
                  <a:srgbClr val="343C3D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： 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9:15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～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17:00(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休憩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60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分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/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原則として残業なし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/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時短勤務もあり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)</a:t>
            </a:r>
            <a:endParaRPr lang="ja-JP" altLang="en-US" sz="1200" b="0" i="0" dirty="0">
              <a:solidFill>
                <a:srgbClr val="343C3D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  <a:p>
            <a:r>
              <a:rPr lang="ja-JP" altLang="en-US" sz="1200" b="1" i="0" dirty="0">
                <a:solidFill>
                  <a:srgbClr val="111827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給      与</a:t>
            </a:r>
            <a:r>
              <a:rPr lang="ja-JP" altLang="en-US" sz="1200" b="0" i="0" dirty="0">
                <a:solidFill>
                  <a:srgbClr val="343C3D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： 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月給：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36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万・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30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万・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24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万・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21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万・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18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万円の固定給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  <a:p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 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　　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                     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＋業績給、賞与年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2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回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/</a:t>
            </a:r>
            <a:r>
              <a:rPr lang="ja-JP" altLang="en-US" sz="12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固定残業代：なし</a:t>
            </a:r>
            <a:endParaRPr lang="en-US" altLang="ja-JP" sz="1200" dirty="0">
              <a:solidFill>
                <a:srgbClr val="333333"/>
              </a:solidFill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  <a:p>
            <a:r>
              <a:rPr lang="en-US" altLang="ja-JP" sz="12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              </a:t>
            </a:r>
            <a:r>
              <a:rPr lang="en-US" altLang="ja-JP" sz="105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※</a:t>
            </a:r>
            <a:r>
              <a:rPr lang="ja-JP" altLang="en-US" sz="105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３年間の一貫したカリキュラムで社員の育成を行います。（経験・能力などを考慮の上優遇</a:t>
            </a:r>
            <a:r>
              <a:rPr lang="ja-JP" altLang="en-US" sz="12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）</a:t>
            </a:r>
            <a:endParaRPr lang="ja-JP" altLang="en-US" sz="1200" dirty="0"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  <a:p>
            <a:r>
              <a:rPr lang="ja-JP" altLang="en-US" sz="1200" b="1" i="0" dirty="0">
                <a:solidFill>
                  <a:srgbClr val="111827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休      日 </a:t>
            </a:r>
            <a:r>
              <a:rPr lang="en-US" altLang="ja-JP" sz="1200" i="0" dirty="0">
                <a:solidFill>
                  <a:srgbClr val="111827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:</a:t>
            </a:r>
            <a:r>
              <a:rPr lang="en-US" altLang="ja-JP" sz="1200" b="1" i="0" dirty="0">
                <a:solidFill>
                  <a:srgbClr val="111827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 </a:t>
            </a:r>
            <a:r>
              <a:rPr lang="zh-TW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完全週休</a:t>
            </a:r>
            <a:r>
              <a:rPr lang="en-US" altLang="zh-TW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2</a:t>
            </a:r>
            <a:r>
              <a:rPr lang="zh-TW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日</a:t>
            </a:r>
            <a:r>
              <a:rPr lang="en-US" altLang="zh-TW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(</a:t>
            </a:r>
            <a:r>
              <a:rPr lang="zh-TW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土日</a:t>
            </a:r>
            <a:r>
              <a:rPr lang="en-US" altLang="zh-TW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)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・</a:t>
            </a:r>
            <a:r>
              <a:rPr lang="zh-TW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祝日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・年末年始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+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有給休暇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（初年度・２年目以降ともに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20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日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)</a:t>
            </a:r>
          </a:p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　　　　　　　　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+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夏季休暇５日・私傷病休暇５日</a:t>
            </a:r>
            <a:endParaRPr lang="en-US" altLang="zh-TW" sz="1200" dirty="0"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社会保険完備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：</a:t>
            </a:r>
            <a:r>
              <a:rPr lang="zh-TW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健康保険、厚生年金保険、雇用保険、労災保険</a:t>
            </a:r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  <a:p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福利厚生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：賞与年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2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回、</a:t>
            </a:r>
            <a:r>
              <a:rPr lang="zh-TW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通勤交通費支給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、弔慰金・退職金制度あり、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　　　　　　　 育児・介護休業、育児手当など</a:t>
            </a:r>
          </a:p>
          <a:p>
            <a:r>
              <a:rPr lang="ja-JP" altLang="en-US" sz="1400" b="0" i="0" dirty="0">
                <a:solidFill>
                  <a:srgbClr val="343C3D"/>
                </a:solidFill>
                <a:effectLst/>
                <a:latin typeface="Source Sans Pro" panose="020B0503030403020204" pitchFamily="34" charset="0"/>
              </a:rPr>
              <a:t>  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2871BE9-1651-B826-84CD-572A3B981960}"/>
              </a:ext>
            </a:extLst>
          </p:cNvPr>
          <p:cNvSpPr txBox="1"/>
          <p:nvPr/>
        </p:nvSpPr>
        <p:spPr>
          <a:xfrm>
            <a:off x="2569610" y="2323549"/>
            <a:ext cx="37862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 dirty="0">
                <a:solidFill>
                  <a:srgbClr val="333333"/>
                </a:solidFill>
                <a:latin typeface="Meiryo-Bold"/>
                <a:ea typeface="Meiryo UI" panose="020B0604030504040204" pitchFamily="50" charset="-128"/>
                <a:cs typeface="ADLaM Display" panose="02010000000000000000" pitchFamily="2" charset="0"/>
              </a:rPr>
              <a:t> </a:t>
            </a:r>
            <a:r>
              <a:rPr lang="ja-JP" altLang="en-US" sz="20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開催日　</a:t>
            </a:r>
            <a:r>
              <a:rPr lang="en-US" altLang="ja-JP" sz="28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11</a:t>
            </a:r>
            <a:r>
              <a:rPr lang="ja-JP" altLang="en-US" sz="28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月</a:t>
            </a:r>
            <a:r>
              <a:rPr lang="en-US" altLang="ja-JP" sz="28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18</a:t>
            </a:r>
            <a:r>
              <a:rPr lang="ja-JP" altLang="en-US" sz="280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日</a:t>
            </a:r>
            <a:r>
              <a:rPr lang="ja-JP" altLang="en-US" sz="20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（水）</a:t>
            </a:r>
            <a:endParaRPr lang="en-US" altLang="ja-JP" sz="2000" dirty="0">
              <a:solidFill>
                <a:srgbClr val="333333"/>
              </a:solidFill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  <a:p>
            <a:r>
              <a:rPr lang="en-US" altLang="ja-JP" sz="20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              9:30</a:t>
            </a:r>
            <a:r>
              <a:rPr lang="ja-JP" altLang="en-US" sz="20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～</a:t>
            </a:r>
            <a:r>
              <a:rPr lang="en-US" altLang="ja-JP" sz="20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11:00</a:t>
            </a:r>
          </a:p>
          <a:p>
            <a:r>
              <a:rPr lang="ja-JP" altLang="en-US" sz="20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　開催場所　　ハローワーク江別</a:t>
            </a:r>
            <a:endParaRPr lang="en-US" altLang="ja-JP" sz="1400" dirty="0">
              <a:solidFill>
                <a:srgbClr val="333333"/>
              </a:solidFill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  <a:p>
            <a:r>
              <a:rPr lang="en-US" altLang="ja-JP" sz="12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                       (</a:t>
            </a:r>
            <a:r>
              <a:rPr lang="ja-JP" altLang="en-US" sz="12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事業所番号　</a:t>
            </a:r>
            <a:r>
              <a:rPr lang="en-US" altLang="ja-JP" sz="12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0111-913887-5)</a:t>
            </a:r>
            <a:endParaRPr lang="ja-JP" altLang="en-US" sz="1200" dirty="0"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</p:txBody>
      </p:sp>
      <p:sp>
        <p:nvSpPr>
          <p:cNvPr id="4" name="思考の吹き出し: 雲形 3">
            <a:extLst>
              <a:ext uri="{FF2B5EF4-FFF2-40B4-BE49-F238E27FC236}">
                <a16:creationId xmlns:a16="http://schemas.microsoft.com/office/drawing/2014/main" id="{78F9E018-8AAE-E51C-76F3-40A132036D94}"/>
              </a:ext>
            </a:extLst>
          </p:cNvPr>
          <p:cNvSpPr/>
          <p:nvPr/>
        </p:nvSpPr>
        <p:spPr>
          <a:xfrm>
            <a:off x="581511" y="1615158"/>
            <a:ext cx="1819016" cy="960923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新しい一歩をふみだそう！</a:t>
            </a:r>
          </a:p>
        </p:txBody>
      </p:sp>
    </p:spTree>
    <p:extLst>
      <p:ext uri="{BB962C8B-B14F-4D97-AF65-F5344CB8AC3E}">
        <p14:creationId xmlns:p14="http://schemas.microsoft.com/office/powerpoint/2010/main" val="2173960993"/>
      </p:ext>
    </p:extLst>
  </p:cSld>
  <p:clrMapOvr>
    <a:masterClrMapping/>
  </p:clrMapOvr>
</p:sld>
</file>

<file path=ppt/theme/_rels/theme1.xml.rels><?xml version="1.0" encoding="UTF-8" standalone="yes"?><Relationships xmlns="http://schemas.openxmlformats.org/package/2006/relationships"><Relationship Id="rId1" Target="../media/image1.jpeg" Type="http://schemas.openxmlformats.org/officeDocument/2006/relationships/image"/><Relationship Id="rId2" Target="../media/image2.jpeg" Type="http://schemas.openxmlformats.org/officeDocument/2006/relationships/image"/></Relationships>
</file>

<file path=ppt/theme/theme1.xml><?xml version="1.0" encoding="utf-8"?>
<a:theme xmlns:a="http://schemas.openxmlformats.org/drawingml/2006/main" name="オーガニック">
  <a:themeElements>
    <a:clrScheme name="オーガニック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オーガニック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オーガニック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f99372-8849-4159-9120-f4a417c40904">
      <Terms xmlns="http://schemas.microsoft.com/office/infopath/2007/PartnerControls"/>
    </lcf76f155ced4ddcb4097134ff3c332f>
    <TaxCatchAll xmlns="b5802fec-0d2d-497a-bdb5-8e6a05f1273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F2C70131AE14B438FD40A719A2A3D8F" ma:contentTypeVersion="16" ma:contentTypeDescription="新しいドキュメントを作成します。" ma:contentTypeScope="" ma:versionID="9120150d854560c87e9118db4c4b05c8">
  <xsd:schema xmlns:xsd="http://www.w3.org/2001/XMLSchema" xmlns:xs="http://www.w3.org/2001/XMLSchema" xmlns:p="http://schemas.microsoft.com/office/2006/metadata/properties" xmlns:ns2="b5802fec-0d2d-497a-bdb5-8e6a05f12739" xmlns:ns3="e2f99372-8849-4159-9120-f4a417c40904" targetNamespace="http://schemas.microsoft.com/office/2006/metadata/properties" ma:root="true" ma:fieldsID="4444f6b8bc4ec440f52f1cfbb3d05a89" ns2:_="" ns3:_="">
    <xsd:import namespace="b5802fec-0d2d-497a-bdb5-8e6a05f12739"/>
    <xsd:import namespace="e2f99372-8849-4159-9120-f4a417c4090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802fec-0d2d-497a-bdb5-8e6a05f127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d2ae13fd-e531-4bc5-88f9-254808e807c5}" ma:internalName="TaxCatchAll" ma:showField="CatchAllData" ma:web="b5802fec-0d2d-497a-bdb5-8e6a05f127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99372-8849-4159-9120-f4a417c409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画像タグ" ma:readOnly="false" ma:fieldId="{5cf76f15-5ced-4ddc-b409-7134ff3c332f}" ma:taxonomyMulti="true" ma:sspId="bc7cd8e4-056a-4b9a-a096-56d591af49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33E1775-F22F-480A-9AAA-890255B2C04F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e2f99372-8849-4159-9120-f4a417c40904"/>
    <ds:schemaRef ds:uri="http://schemas.microsoft.com/office/2006/documentManagement/types"/>
    <ds:schemaRef ds:uri="http://schemas.microsoft.com/office/2006/metadata/properties"/>
    <ds:schemaRef ds:uri="b5802fec-0d2d-497a-bdb5-8e6a05f12739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893ECEB-23FA-46D6-B98C-21500BB0C4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802fec-0d2d-497a-bdb5-8e6a05f12739"/>
    <ds:schemaRef ds:uri="e2f99372-8849-4159-9120-f4a417c409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4106613-740F-40CD-8941-35A8E49059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Words>386</Words>
  <PresentationFormat>A4 210 x 297 mm</PresentationFormat>
  <Paragraphs>33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Meiryo-Bold</vt:lpstr>
      <vt:lpstr>ADLaM Display</vt:lpstr>
      <vt:lpstr>Arial</vt:lpstr>
      <vt:lpstr>Garamond</vt:lpstr>
      <vt:lpstr>Source Sans Pro</vt:lpstr>
      <vt:lpstr>オーガニック</vt:lpstr>
      <vt:lpstr> 🌸 いっしょに働きませんか？ 　　　　　　　スタッフ募集！🌸 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273b9e9-5d89-45b0-bd92-22edbafde660_Enabled">
    <vt:lpwstr>true</vt:lpwstr>
  </property>
  <property fmtid="{D5CDD505-2E9C-101B-9397-08002B2CF9AE}" pid="3" name="MSIP_Label_d273b9e9-5d89-45b0-bd92-22edbafde660_SetDate">
    <vt:lpwstr>2026-07-02T08:27:48Z</vt:lpwstr>
  </property>
  <property fmtid="{D5CDD505-2E9C-101B-9397-08002B2CF9AE}" pid="4" name="MSIP_Label_d273b9e9-5d89-45b0-bd92-22edbafde660_Method">
    <vt:lpwstr>Standard</vt:lpwstr>
  </property>
  <property fmtid="{D5CDD505-2E9C-101B-9397-08002B2CF9AE}" pid="5" name="MSIP_Label_d273b9e9-5d89-45b0-bd92-22edbafde660_Name">
    <vt:lpwstr>ALJ_Internal</vt:lpwstr>
  </property>
  <property fmtid="{D5CDD505-2E9C-101B-9397-08002B2CF9AE}" pid="6" name="MSIP_Label_d273b9e9-5d89-45b0-bd92-22edbafde660_SiteId">
    <vt:lpwstr>396b38cc-aa65-492b-bb0e-3d94ed25a97b</vt:lpwstr>
  </property>
  <property fmtid="{D5CDD505-2E9C-101B-9397-08002B2CF9AE}" pid="7" name="MSIP_Label_d273b9e9-5d89-45b0-bd92-22edbafde660_ActionId">
    <vt:lpwstr>82f5bf3d-cf3b-4946-aa02-8ec44557abb2</vt:lpwstr>
  </property>
  <property fmtid="{D5CDD505-2E9C-101B-9397-08002B2CF9AE}" pid="8" name="MSIP_Label_d273b9e9-5d89-45b0-bd92-22edbafde660_ContentBits">
    <vt:lpwstr>0</vt:lpwstr>
  </property>
  <property fmtid="{D5CDD505-2E9C-101B-9397-08002B2CF9AE}" pid="9" name="MSIP_Label_d273b9e9-5d89-45b0-bd92-22edbafde660_Tag">
    <vt:lpwstr>10, 3, 0, 1</vt:lpwstr>
  </property>
  <property fmtid="{D5CDD505-2E9C-101B-9397-08002B2CF9AE}" pid="10" name="ContentTypeId">
    <vt:lpwstr>0x0101002F2C70131AE14B438FD40A719A2A3D8F</vt:lpwstr>
  </property>
  <property fmtid="{D5CDD505-2E9C-101B-9397-08002B2CF9AE}" pid="11" name="MediaServiceImageTags">
    <vt:lpwstr/>
  </property>
</Properties>
</file>