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7"/>
  </p:notesMasterIdLst>
  <p:sldIdLst>
    <p:sldId id="256" r:id="rId5"/>
    <p:sldId id="257" r:id="rId6"/>
  </p:sldIdLst>
  <p:sldSz cx="7559675" cy="1069181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  <a:srgbClr val="00CC00"/>
    <a:srgbClr val="33CC33"/>
    <a:srgbClr val="1FE131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4645" autoAdjust="0"/>
  </p:normalViewPr>
  <p:slideViewPr>
    <p:cSldViewPr snapToGrid="0">
      <p:cViewPr varScale="1">
        <p:scale>
          <a:sx n="64" d="100"/>
          <a:sy n="64" d="100"/>
        </p:scale>
        <p:origin x="1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notesMasters/notesMaster1.xml" Type="http://schemas.openxmlformats.org/officeDocument/2006/relationships/notesMaster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5508D-F774-4898-BC75-7A0394AD4F4D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3013"/>
            <a:ext cx="237331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3537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DA1A53-8EF4-4104-B590-B5D8B76E2A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034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86588" rtl="0" eaLnBrk="1" latinLnBrk="0" hangingPunct="1">
      <a:defRPr kumimoji="1" sz="770" kern="1200">
        <a:solidFill>
          <a:schemeClr val="tx1"/>
        </a:solidFill>
        <a:latin typeface="+mn-lt"/>
        <a:ea typeface="+mn-ea"/>
        <a:cs typeface="+mn-cs"/>
      </a:defRPr>
    </a:lvl1pPr>
    <a:lvl2pPr marL="293294" algn="l" defTabSz="586588" rtl="0" eaLnBrk="1" latinLnBrk="0" hangingPunct="1">
      <a:defRPr kumimoji="1" sz="770" kern="1200">
        <a:solidFill>
          <a:schemeClr val="tx1"/>
        </a:solidFill>
        <a:latin typeface="+mn-lt"/>
        <a:ea typeface="+mn-ea"/>
        <a:cs typeface="+mn-cs"/>
      </a:defRPr>
    </a:lvl2pPr>
    <a:lvl3pPr marL="586588" algn="l" defTabSz="586588" rtl="0" eaLnBrk="1" latinLnBrk="0" hangingPunct="1">
      <a:defRPr kumimoji="1" sz="770" kern="1200">
        <a:solidFill>
          <a:schemeClr val="tx1"/>
        </a:solidFill>
        <a:latin typeface="+mn-lt"/>
        <a:ea typeface="+mn-ea"/>
        <a:cs typeface="+mn-cs"/>
      </a:defRPr>
    </a:lvl3pPr>
    <a:lvl4pPr marL="879881" algn="l" defTabSz="586588" rtl="0" eaLnBrk="1" latinLnBrk="0" hangingPunct="1">
      <a:defRPr kumimoji="1" sz="770" kern="1200">
        <a:solidFill>
          <a:schemeClr val="tx1"/>
        </a:solidFill>
        <a:latin typeface="+mn-lt"/>
        <a:ea typeface="+mn-ea"/>
        <a:cs typeface="+mn-cs"/>
      </a:defRPr>
    </a:lvl4pPr>
    <a:lvl5pPr marL="1173175" algn="l" defTabSz="586588" rtl="0" eaLnBrk="1" latinLnBrk="0" hangingPunct="1">
      <a:defRPr kumimoji="1" sz="770" kern="1200">
        <a:solidFill>
          <a:schemeClr val="tx1"/>
        </a:solidFill>
        <a:latin typeface="+mn-lt"/>
        <a:ea typeface="+mn-ea"/>
        <a:cs typeface="+mn-cs"/>
      </a:defRPr>
    </a:lvl5pPr>
    <a:lvl6pPr marL="1466469" algn="l" defTabSz="586588" rtl="0" eaLnBrk="1" latinLnBrk="0" hangingPunct="1">
      <a:defRPr kumimoji="1" sz="770" kern="1200">
        <a:solidFill>
          <a:schemeClr val="tx1"/>
        </a:solidFill>
        <a:latin typeface="+mn-lt"/>
        <a:ea typeface="+mn-ea"/>
        <a:cs typeface="+mn-cs"/>
      </a:defRPr>
    </a:lvl6pPr>
    <a:lvl7pPr marL="1759763" algn="l" defTabSz="586588" rtl="0" eaLnBrk="1" latinLnBrk="0" hangingPunct="1">
      <a:defRPr kumimoji="1" sz="770" kern="1200">
        <a:solidFill>
          <a:schemeClr val="tx1"/>
        </a:solidFill>
        <a:latin typeface="+mn-lt"/>
        <a:ea typeface="+mn-ea"/>
        <a:cs typeface="+mn-cs"/>
      </a:defRPr>
    </a:lvl7pPr>
    <a:lvl8pPr marL="2053057" algn="l" defTabSz="586588" rtl="0" eaLnBrk="1" latinLnBrk="0" hangingPunct="1">
      <a:defRPr kumimoji="1" sz="770" kern="1200">
        <a:solidFill>
          <a:schemeClr val="tx1"/>
        </a:solidFill>
        <a:latin typeface="+mn-lt"/>
        <a:ea typeface="+mn-ea"/>
        <a:cs typeface="+mn-cs"/>
      </a:defRPr>
    </a:lvl8pPr>
    <a:lvl9pPr marL="2346350" algn="l" defTabSz="586588" rtl="0" eaLnBrk="1" latinLnBrk="0" hangingPunct="1">
      <a:defRPr kumimoji="1" sz="77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16150" y="1243013"/>
            <a:ext cx="2373313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A1A53-8EF4-4104-B590-B5D8B76E2A1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766335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0196-2875-43D3-BF9A-D147A063CA21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1EE0-971A-4913-AEA4-227A5C7E01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961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0196-2875-43D3-BF9A-D147A063CA21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1EE0-971A-4913-AEA4-227A5C7E01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130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0196-2875-43D3-BF9A-D147A063CA21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1EE0-971A-4913-AEA4-227A5C7E01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4415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0196-2875-43D3-BF9A-D147A063CA21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1EE0-971A-4913-AEA4-227A5C7E01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4029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0196-2875-43D3-BF9A-D147A063CA21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1EE0-971A-4913-AEA4-227A5C7E01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660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0196-2875-43D3-BF9A-D147A063CA21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1EE0-971A-4913-AEA4-227A5C7E01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3241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0196-2875-43D3-BF9A-D147A063CA21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1EE0-971A-4913-AEA4-227A5C7E01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8812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0196-2875-43D3-BF9A-D147A063CA21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1EE0-971A-4913-AEA4-227A5C7E01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359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0196-2875-43D3-BF9A-D147A063CA21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1EE0-971A-4913-AEA4-227A5C7E01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377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0196-2875-43D3-BF9A-D147A063CA21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1EE0-971A-4913-AEA4-227A5C7E01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0081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0196-2875-43D3-BF9A-D147A063CA21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1EE0-971A-4913-AEA4-227A5C7E01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66300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E0196-2875-43D3-BF9A-D147A063CA21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01EE0-971A-4913-AEA4-227A5C7E01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4327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177" y="1"/>
            <a:ext cx="7571487" cy="4704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</a:schemeClr>
              </a:gs>
              <a:gs pos="23000">
                <a:schemeClr val="accent6">
                  <a:lumMod val="40000"/>
                  <a:lumOff val="60000"/>
                </a:schemeClr>
              </a:gs>
              <a:gs pos="52280">
                <a:srgbClr val="99FF66"/>
              </a:gs>
              <a:gs pos="83000">
                <a:srgbClr val="00CC00"/>
              </a:gs>
              <a:gs pos="100000">
                <a:srgbClr val="1FE13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984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kumimoji="1" lang="ja-JP" altLang="en-US" sz="2800" spc="31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企業</a:t>
            </a:r>
            <a:r>
              <a:rPr kumimoji="1" lang="en-US" altLang="ja-JP" sz="2800" spc="31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PR</a:t>
            </a:r>
            <a:r>
              <a:rPr kumimoji="1" lang="ja-JP" altLang="en-US" sz="2800" spc="31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シート</a:t>
            </a:r>
            <a:endParaRPr kumimoji="1" lang="ja-JP" altLang="en-US" sz="1984" spc="31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1" y="530567"/>
            <a:ext cx="7559675" cy="84596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rgbClr val="FFC000"/>
              </a:gs>
            </a:gsLst>
            <a:lin ang="5400000" scaled="1"/>
            <a:tileRect/>
          </a:gradFill>
        </p:spPr>
        <p:txBody>
          <a:bodyPr wrap="square" lIns="22322" tIns="32326" rIns="64652" bIns="32326" anchor="ctr">
            <a:noAutofit/>
          </a:bodyPr>
          <a:lstStyle/>
          <a:p>
            <a:pPr defTabSz="567019">
              <a:spcBef>
                <a:spcPts val="424"/>
              </a:spcBef>
              <a:defRPr/>
            </a:pPr>
            <a:r>
              <a:rPr lang="ja-JP" altLang="en-US" sz="2232" b="1" kern="0" spc="-212" dirty="0">
                <a:ln w="19050">
                  <a:noFill/>
                </a:ln>
                <a:solidFill>
                  <a:srgbClr val="FF883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3600" b="1" kern="0" spc="-212" dirty="0">
                <a:ln w="19050">
                  <a:noFill/>
                </a:ln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会社名等</a:t>
            </a:r>
            <a:endParaRPr lang="ja-JP" altLang="en-US" sz="2232" b="1" kern="0" spc="-212" dirty="0">
              <a:ln w="19050">
                <a:noFill/>
              </a:ln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890163" y="504069"/>
            <a:ext cx="1060931" cy="861774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住所：</a:t>
            </a:r>
            <a:endParaRPr lang="en-US" altLang="ja-JP" sz="1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電話：</a:t>
            </a:r>
            <a:endParaRPr lang="en-US" altLang="ja-JP" sz="1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設立：年　</a:t>
            </a:r>
            <a:endParaRPr lang="en-US" altLang="ja-JP" sz="1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従業員数：人</a:t>
            </a:r>
            <a:endParaRPr lang="en-US" altLang="ja-JP" sz="1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産業分類： </a:t>
            </a:r>
            <a:endParaRPr kumimoji="1" lang="ja-JP" altLang="en-US" sz="1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二等辺三角形 13"/>
          <p:cNvSpPr/>
          <p:nvPr/>
        </p:nvSpPr>
        <p:spPr>
          <a:xfrm rot="5400000">
            <a:off x="141431" y="1713640"/>
            <a:ext cx="386883" cy="275213"/>
          </a:xfrm>
          <a:prstGeom prst="triangle">
            <a:avLst/>
          </a:prstGeom>
          <a:solidFill>
            <a:srgbClr val="5B9BD5">
              <a:lumMod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567019">
              <a:defRPr/>
            </a:pPr>
            <a:endParaRPr kumimoji="1" lang="ja-JP" altLang="en-US" sz="1116" kern="0">
              <a:solidFill>
                <a:prstClr val="white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33297" y="1704449"/>
            <a:ext cx="6453899" cy="435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232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企業理念、会社紹介等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72479" y="2261699"/>
            <a:ext cx="3649906" cy="2231672"/>
          </a:xfrm>
          <a:prstGeom prst="roundRect">
            <a:avLst>
              <a:gd name="adj" fmla="val 0"/>
            </a:avLst>
          </a:prstGeom>
          <a:noFill/>
          <a:ln w="12700">
            <a:solidFill>
              <a:sysClr val="windowText" lastClr="000000"/>
            </a:solidFill>
            <a:prstDash val="solid"/>
          </a:ln>
        </p:spPr>
        <p:txBody>
          <a:bodyPr wrap="square" rIns="44644" bIns="44644" rtlCol="0" anchor="ctr" anchorCtr="0">
            <a:noAutofit/>
          </a:bodyPr>
          <a:lstStyle/>
          <a:p>
            <a:pPr algn="ctr" defTabSz="567019">
              <a:defRPr/>
            </a:pPr>
            <a:r>
              <a:rPr kumimoji="1" lang="ja-JP" altLang="en-US" sz="1240" kern="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企業情報等</a:t>
            </a:r>
            <a:endParaRPr kumimoji="1" lang="en-US" altLang="ja-JP" sz="1240" kern="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pPr algn="ctr" defTabSz="567019">
              <a:defRPr/>
            </a:pPr>
            <a:r>
              <a:rPr kumimoji="1" lang="ja-JP" altLang="en-US" sz="1240" kern="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（企業理念等：変更、編集可）</a:t>
            </a:r>
            <a:endParaRPr kumimoji="1" lang="en-US" altLang="ja-JP" sz="1240" kern="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362071" y="2261699"/>
            <a:ext cx="2831432" cy="2237526"/>
          </a:xfrm>
          <a:prstGeom prst="roundRect">
            <a:avLst>
              <a:gd name="adj" fmla="val 0"/>
            </a:avLst>
          </a:prstGeom>
          <a:noFill/>
          <a:ln>
            <a:solidFill>
              <a:sysClr val="windowText" lastClr="000000"/>
            </a:solidFill>
            <a:prstDash val="sysDot"/>
          </a:ln>
        </p:spPr>
        <p:txBody>
          <a:bodyPr wrap="square" rIns="44644" bIns="44644" rtlCol="0" anchor="ctr" anchorCtr="0">
            <a:noAutofit/>
          </a:bodyPr>
          <a:lstStyle/>
          <a:p>
            <a:pPr algn="ctr" defTabSz="567019">
              <a:defRPr/>
            </a:pPr>
            <a:r>
              <a:rPr kumimoji="1" lang="ja-JP" altLang="en-US" sz="1488" kern="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自由入力欄</a:t>
            </a:r>
            <a:endParaRPr kumimoji="1" lang="en-US" altLang="ja-JP" sz="1488" kern="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pPr algn="ctr" defTabSz="567019">
              <a:defRPr/>
            </a:pPr>
            <a:r>
              <a:rPr kumimoji="1" lang="ja-JP" altLang="en-US" sz="1488" kern="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（左の内容に応じ写真等を</a:t>
            </a:r>
            <a:endParaRPr kumimoji="1" lang="en-US" altLang="ja-JP" sz="1488" kern="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pPr algn="ctr" defTabSz="567019">
              <a:defRPr/>
            </a:pPr>
            <a:r>
              <a:rPr kumimoji="1" lang="ja-JP" altLang="en-US" sz="1488" kern="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活用しても可）</a:t>
            </a:r>
            <a:endParaRPr kumimoji="1" lang="en-US" altLang="ja-JP" sz="1488" kern="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pPr algn="ctr" defTabSz="567019">
              <a:defRPr/>
            </a:pPr>
            <a:endParaRPr kumimoji="1" lang="en-US" altLang="ja-JP" sz="1488" kern="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472479" y="5106140"/>
            <a:ext cx="6721023" cy="1121447"/>
          </a:xfrm>
          <a:prstGeom prst="rect">
            <a:avLst/>
          </a:prstGeo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40000"/>
                  <a:lumOff val="60000"/>
                </a:schemeClr>
              </a:gs>
            </a:gsLst>
            <a:lin ang="5400000" scaled="1"/>
          </a:gra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lIns="66966" tIns="22322" rIns="22322" bIns="0" rtlCol="0" anchor="ctr">
            <a:normAutofit/>
          </a:bodyPr>
          <a:lstStyle/>
          <a:p>
            <a:pPr algn="ctr" defTabSz="567019">
              <a:defRPr/>
            </a:pPr>
            <a:r>
              <a:rPr kumimoji="1" lang="ja-JP" altLang="en-US" sz="1240" kern="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説明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41478" y="6508865"/>
            <a:ext cx="5898735" cy="435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232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主な業務内容（職種等に変更しても可能）</a:t>
            </a:r>
          </a:p>
        </p:txBody>
      </p:sp>
      <p:sp>
        <p:nvSpPr>
          <p:cNvPr id="24" name="二等辺三角形 23"/>
          <p:cNvSpPr/>
          <p:nvPr/>
        </p:nvSpPr>
        <p:spPr>
          <a:xfrm rot="5400000">
            <a:off x="126260" y="6533225"/>
            <a:ext cx="417223" cy="275214"/>
          </a:xfrm>
          <a:prstGeom prst="triangle">
            <a:avLst/>
          </a:prstGeom>
          <a:solidFill>
            <a:srgbClr val="5B9BD5">
              <a:lumMod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567019">
              <a:defRPr/>
            </a:pPr>
            <a:endParaRPr kumimoji="1" lang="ja-JP" altLang="en-US" sz="1116" kern="0">
              <a:solidFill>
                <a:prstClr val="white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6" name="角丸四角形 25"/>
          <p:cNvSpPr/>
          <p:nvPr/>
        </p:nvSpPr>
        <p:spPr>
          <a:xfrm>
            <a:off x="472479" y="7401470"/>
            <a:ext cx="2090723" cy="2234575"/>
          </a:xfrm>
          <a:prstGeom prst="roundRect">
            <a:avLst/>
          </a:prstGeom>
          <a:noFill/>
          <a:ln w="12700" cap="flat" cmpd="sng" algn="ctr">
            <a:solidFill>
              <a:srgbClr val="70AD47">
                <a:lumMod val="75000"/>
              </a:srgbClr>
            </a:solidFill>
            <a:prstDash val="solid"/>
            <a:miter lim="800000"/>
          </a:ln>
          <a:effectLst/>
        </p:spPr>
        <p:txBody>
          <a:bodyPr lIns="0" tIns="29018" rIns="0" rtlCol="0" anchor="ctr" anchorCtr="0">
            <a:noAutofit/>
          </a:bodyPr>
          <a:lstStyle/>
          <a:p>
            <a:pPr algn="ctr" defTabSz="567019">
              <a:defRPr/>
            </a:pPr>
            <a:r>
              <a:rPr kumimoji="1" lang="ja-JP" altLang="en-US" sz="1240" kern="0" dirty="0">
                <a:solidFill>
                  <a:srgbClr val="4472C4">
                    <a:lumMod val="50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説明</a:t>
            </a:r>
          </a:p>
        </p:txBody>
      </p:sp>
      <p:sp>
        <p:nvSpPr>
          <p:cNvPr id="27" name="フローチャート : 代替処理 88"/>
          <p:cNvSpPr/>
          <p:nvPr/>
        </p:nvSpPr>
        <p:spPr>
          <a:xfrm>
            <a:off x="472480" y="6978282"/>
            <a:ext cx="2090723" cy="511553"/>
          </a:xfrm>
          <a:prstGeom prst="flowChartAlternateProcess">
            <a:avLst/>
          </a:prstGeo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rgbClr val="FFC000"/>
              </a:gs>
            </a:gsLst>
            <a:lin ang="5400000" scaled="1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>
            <a:noAutofit/>
          </a:bodyPr>
          <a:lstStyle/>
          <a:p>
            <a:pPr algn="ctr" defTabSz="567019">
              <a:defRPr/>
            </a:pPr>
            <a:r>
              <a:rPr kumimoji="1" lang="ja-JP" altLang="en-US" sz="1488" b="1" kern="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●●業務</a:t>
            </a:r>
          </a:p>
        </p:txBody>
      </p:sp>
      <p:sp>
        <p:nvSpPr>
          <p:cNvPr id="32" name="角丸四角形 31"/>
          <p:cNvSpPr/>
          <p:nvPr/>
        </p:nvSpPr>
        <p:spPr>
          <a:xfrm>
            <a:off x="2799441" y="7401470"/>
            <a:ext cx="2090723" cy="2234575"/>
          </a:xfrm>
          <a:prstGeom prst="roundRect">
            <a:avLst/>
          </a:prstGeom>
          <a:noFill/>
          <a:ln w="12700" cap="flat" cmpd="sng" algn="ctr">
            <a:solidFill>
              <a:srgbClr val="70AD47">
                <a:lumMod val="75000"/>
              </a:srgbClr>
            </a:solidFill>
            <a:prstDash val="solid"/>
            <a:miter lim="800000"/>
          </a:ln>
          <a:effectLst/>
        </p:spPr>
        <p:txBody>
          <a:bodyPr lIns="0" tIns="29018" rIns="0" rtlCol="0" anchor="ctr" anchorCtr="0">
            <a:noAutofit/>
          </a:bodyPr>
          <a:lstStyle/>
          <a:p>
            <a:pPr algn="ctr" defTabSz="567019">
              <a:defRPr/>
            </a:pPr>
            <a:r>
              <a:rPr kumimoji="1" lang="ja-JP" altLang="en-US" sz="1240" kern="0" dirty="0">
                <a:solidFill>
                  <a:srgbClr val="4472C4">
                    <a:lumMod val="50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説明</a:t>
            </a:r>
          </a:p>
        </p:txBody>
      </p:sp>
      <p:sp>
        <p:nvSpPr>
          <p:cNvPr id="33" name="フローチャート : 代替処理 88"/>
          <p:cNvSpPr/>
          <p:nvPr/>
        </p:nvSpPr>
        <p:spPr>
          <a:xfrm>
            <a:off x="2799442" y="6978282"/>
            <a:ext cx="2090723" cy="511553"/>
          </a:xfrm>
          <a:prstGeom prst="flowChartAlternateProcess">
            <a:avLst/>
          </a:prstGeo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rgbClr val="FFC000"/>
              </a:gs>
            </a:gsLst>
            <a:lin ang="5400000" scaled="1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>
            <a:noAutofit/>
          </a:bodyPr>
          <a:lstStyle/>
          <a:p>
            <a:pPr algn="ctr" defTabSz="567019">
              <a:defRPr/>
            </a:pPr>
            <a:r>
              <a:rPr kumimoji="1" lang="ja-JP" altLang="en-US" sz="1488" b="1" kern="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●●業務</a:t>
            </a:r>
          </a:p>
        </p:txBody>
      </p:sp>
      <p:sp>
        <p:nvSpPr>
          <p:cNvPr id="34" name="角丸四角形 33"/>
          <p:cNvSpPr/>
          <p:nvPr/>
        </p:nvSpPr>
        <p:spPr>
          <a:xfrm>
            <a:off x="5102779" y="7406678"/>
            <a:ext cx="2090723" cy="2234575"/>
          </a:xfrm>
          <a:prstGeom prst="roundRect">
            <a:avLst/>
          </a:prstGeom>
          <a:noFill/>
          <a:ln w="12700" cap="flat" cmpd="sng" algn="ctr">
            <a:solidFill>
              <a:srgbClr val="70AD47">
                <a:lumMod val="75000"/>
              </a:srgbClr>
            </a:solidFill>
            <a:prstDash val="solid"/>
            <a:miter lim="800000"/>
          </a:ln>
          <a:effectLst/>
        </p:spPr>
        <p:txBody>
          <a:bodyPr lIns="0" tIns="29018" rIns="0" rtlCol="0" anchor="ctr" anchorCtr="0">
            <a:noAutofit/>
          </a:bodyPr>
          <a:lstStyle/>
          <a:p>
            <a:pPr algn="ctr" defTabSz="567019">
              <a:defRPr/>
            </a:pPr>
            <a:r>
              <a:rPr kumimoji="1" lang="ja-JP" altLang="en-US" sz="1240" kern="0" dirty="0">
                <a:solidFill>
                  <a:srgbClr val="4472C4">
                    <a:lumMod val="50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説明</a:t>
            </a:r>
          </a:p>
        </p:txBody>
      </p:sp>
      <p:sp>
        <p:nvSpPr>
          <p:cNvPr id="35" name="フローチャート : 代替処理 88"/>
          <p:cNvSpPr/>
          <p:nvPr/>
        </p:nvSpPr>
        <p:spPr>
          <a:xfrm>
            <a:off x="5102780" y="6983490"/>
            <a:ext cx="2090723" cy="511553"/>
          </a:xfrm>
          <a:prstGeom prst="flowChartAlternateProcess">
            <a:avLst/>
          </a:prstGeo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rgbClr val="FFC000"/>
              </a:gs>
            </a:gsLst>
            <a:lin ang="5400000" scaled="1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>
            <a:noAutofit/>
          </a:bodyPr>
          <a:lstStyle/>
          <a:p>
            <a:pPr algn="ctr" defTabSz="567019">
              <a:defRPr/>
            </a:pPr>
            <a:r>
              <a:rPr kumimoji="1" lang="ja-JP" altLang="en-US" sz="1488" b="1" kern="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●●業務</a:t>
            </a:r>
          </a:p>
        </p:txBody>
      </p:sp>
      <p:sp>
        <p:nvSpPr>
          <p:cNvPr id="22" name="二等辺三角形 21"/>
          <p:cNvSpPr/>
          <p:nvPr/>
        </p:nvSpPr>
        <p:spPr>
          <a:xfrm rot="5400000">
            <a:off x="141852" y="4670360"/>
            <a:ext cx="386883" cy="275213"/>
          </a:xfrm>
          <a:prstGeom prst="triangle">
            <a:avLst/>
          </a:prstGeom>
          <a:solidFill>
            <a:srgbClr val="5B9BD5">
              <a:lumMod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567019">
              <a:defRPr/>
            </a:pPr>
            <a:endParaRPr kumimoji="1" lang="ja-JP" altLang="en-US" sz="1116" kern="0">
              <a:solidFill>
                <a:prstClr val="white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33296" y="4647646"/>
            <a:ext cx="5898735" cy="435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232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求める人物像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94406CC-40FD-B5C5-C287-5D3CDB95517D}"/>
              </a:ext>
            </a:extLst>
          </p:cNvPr>
          <p:cNvSpPr/>
          <p:nvPr/>
        </p:nvSpPr>
        <p:spPr>
          <a:xfrm>
            <a:off x="3177" y="10313466"/>
            <a:ext cx="7571487" cy="386883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</a:schemeClr>
              </a:gs>
              <a:gs pos="23000">
                <a:schemeClr val="accent6">
                  <a:lumMod val="40000"/>
                  <a:lumOff val="60000"/>
                </a:schemeClr>
              </a:gs>
              <a:gs pos="52280">
                <a:srgbClr val="99FF66"/>
              </a:gs>
              <a:gs pos="83000">
                <a:srgbClr val="00CC00"/>
              </a:gs>
              <a:gs pos="100000">
                <a:srgbClr val="1FE13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sz="1984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kumimoji="1" lang="ja-JP" altLang="en-US" sz="2000" spc="310" dirty="0">
                <a:solidFill>
                  <a:schemeClr val="tx1">
                    <a:lumMod val="85000"/>
                    <a:lumOff val="1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ハローワーク釧路</a:t>
            </a:r>
            <a:endParaRPr kumimoji="1" lang="ja-JP" altLang="en-US" sz="1600" spc="310" dirty="0">
              <a:solidFill>
                <a:schemeClr val="tx1">
                  <a:lumMod val="85000"/>
                  <a:lumOff val="1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F60B7D7-C029-C26B-B0B9-117BF22AC73F}"/>
              </a:ext>
            </a:extLst>
          </p:cNvPr>
          <p:cNvSpPr txBox="1"/>
          <p:nvPr/>
        </p:nvSpPr>
        <p:spPr>
          <a:xfrm>
            <a:off x="6540213" y="530566"/>
            <a:ext cx="821088" cy="646331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HP</a:t>
            </a:r>
            <a:r>
              <a:rPr kumimoji="1" lang="ja-JP" altLang="en-US" sz="9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・</a:t>
            </a:r>
            <a:r>
              <a:rPr kumimoji="1" lang="en-US" altLang="ja-JP" sz="9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SNS</a:t>
            </a:r>
            <a:r>
              <a:rPr kumimoji="1" lang="ja-JP" altLang="en-US" sz="9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等の二次元コード</a:t>
            </a:r>
            <a:endParaRPr kumimoji="1" lang="en-US" altLang="ja-JP" sz="9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pPr algn="ctr"/>
            <a:endParaRPr kumimoji="1" lang="ja-JP" altLang="en-US" sz="9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5834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テキスト ボックス 34"/>
          <p:cNvSpPr txBox="1"/>
          <p:nvPr/>
        </p:nvSpPr>
        <p:spPr>
          <a:xfrm>
            <a:off x="6027225" y="3792740"/>
            <a:ext cx="1246657" cy="1404174"/>
          </a:xfrm>
          <a:prstGeom prst="roundRect">
            <a:avLst>
              <a:gd name="adj" fmla="val 0"/>
            </a:avLst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Ins="44644" bIns="44644" rtlCol="0">
            <a:noAutofit/>
          </a:bodyPr>
          <a:lstStyle/>
          <a:p>
            <a:pPr algn="ctr"/>
            <a:endParaRPr kumimoji="1" lang="en-US" altLang="ja-JP" sz="682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kumimoji="1" lang="en-US" altLang="ja-JP" sz="682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kumimoji="1" lang="en-US" altLang="ja-JP" sz="682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kumimoji="1" lang="en-US" altLang="ja-JP" sz="682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kumimoji="1" lang="en-US" altLang="ja-JP" sz="682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kumimoji="1" lang="en-US" altLang="ja-JP" sz="682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124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写真</a:t>
            </a:r>
            <a:endParaRPr kumimoji="1" lang="en-US" altLang="ja-JP" sz="682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6" name="角丸四角形 35"/>
          <p:cNvSpPr/>
          <p:nvPr/>
        </p:nvSpPr>
        <p:spPr>
          <a:xfrm>
            <a:off x="333793" y="6099382"/>
            <a:ext cx="6940089" cy="1741551"/>
          </a:xfrm>
          <a:prstGeom prst="roundRect">
            <a:avLst/>
          </a:prstGeo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40000"/>
                  <a:lumOff val="60000"/>
                </a:schemeClr>
              </a:gs>
            </a:gsLst>
            <a:lin ang="5400000" scaled="1"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kumimoji="1" lang="ja-JP" altLang="en-US" sz="716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623717" y="945797"/>
            <a:ext cx="3606596" cy="435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232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入社後について</a:t>
            </a:r>
          </a:p>
        </p:txBody>
      </p:sp>
      <p:sp>
        <p:nvSpPr>
          <p:cNvPr id="43" name="角丸四角形 42"/>
          <p:cNvSpPr/>
          <p:nvPr/>
        </p:nvSpPr>
        <p:spPr>
          <a:xfrm>
            <a:off x="4444992" y="1422532"/>
            <a:ext cx="2622933" cy="426922"/>
          </a:xfrm>
          <a:prstGeom prst="roundRect">
            <a:avLst/>
          </a:prstGeo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rgbClr val="FFC000"/>
              </a:gs>
            </a:gsLst>
            <a:lin ang="5400000" scaled="1"/>
          </a:gradFill>
          <a:ln w="127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bIns="44644" rtlCol="0" anchor="ctr">
            <a:noAutofit/>
          </a:bodyPr>
          <a:lstStyle/>
          <a:p>
            <a:pPr algn="ctr"/>
            <a:r>
              <a:rPr kumimoji="1" lang="ja-JP" altLang="en-US" sz="124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１日の流れ</a:t>
            </a: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675883" y="2062307"/>
            <a:ext cx="2349083" cy="3134608"/>
          </a:xfrm>
          <a:prstGeom prst="roundRect">
            <a:avLst>
              <a:gd name="adj" fmla="val 0"/>
            </a:avLst>
          </a:prstGeom>
          <a:noFill/>
          <a:ln w="12700">
            <a:solidFill>
              <a:schemeClr val="tx1"/>
            </a:solidFill>
            <a:prstDash val="solid"/>
          </a:ln>
        </p:spPr>
        <p:txBody>
          <a:bodyPr wrap="square" rIns="44644" bIns="44644" rtlCol="0" anchor="ctr" anchorCtr="0">
            <a:noAutofit/>
          </a:bodyPr>
          <a:lstStyle/>
          <a:p>
            <a:pPr algn="ctr"/>
            <a:r>
              <a:rPr kumimoji="1" lang="ja-JP" altLang="en-US" sz="124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説明</a:t>
            </a:r>
            <a:endParaRPr kumimoji="1" lang="en-US" altLang="ja-JP" sz="682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57" name="グループ化 56"/>
          <p:cNvGrpSpPr/>
          <p:nvPr/>
        </p:nvGrpSpPr>
        <p:grpSpPr>
          <a:xfrm>
            <a:off x="3635647" y="2154375"/>
            <a:ext cx="1040236" cy="2645064"/>
            <a:chOff x="3421934" y="2115727"/>
            <a:chExt cx="753733" cy="1554908"/>
          </a:xfrm>
        </p:grpSpPr>
        <p:sp>
          <p:nvSpPr>
            <p:cNvPr id="45" name="テキスト ボックス 44"/>
            <p:cNvSpPr txBox="1"/>
            <p:nvPr/>
          </p:nvSpPr>
          <p:spPr>
            <a:xfrm>
              <a:off x="3421934" y="2115727"/>
              <a:ext cx="739119" cy="1664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4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時間</a:t>
              </a:r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3421934" y="2575170"/>
              <a:ext cx="739119" cy="1664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4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時間</a:t>
              </a:r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3434460" y="3026106"/>
              <a:ext cx="739119" cy="1664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4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時間</a:t>
              </a:r>
            </a:p>
          </p:txBody>
        </p:sp>
        <p:sp>
          <p:nvSpPr>
            <p:cNvPr id="48" name="テキスト ボックス 47"/>
            <p:cNvSpPr txBox="1"/>
            <p:nvPr/>
          </p:nvSpPr>
          <p:spPr>
            <a:xfrm>
              <a:off x="3436548" y="3504182"/>
              <a:ext cx="739119" cy="1664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4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時間</a:t>
              </a:r>
            </a:p>
          </p:txBody>
        </p:sp>
      </p:grpSp>
      <p:grpSp>
        <p:nvGrpSpPr>
          <p:cNvPr id="60" name="グループ化 59"/>
          <p:cNvGrpSpPr/>
          <p:nvPr/>
        </p:nvGrpSpPr>
        <p:grpSpPr>
          <a:xfrm>
            <a:off x="347195" y="1499776"/>
            <a:ext cx="3288452" cy="3697137"/>
            <a:chOff x="782966" y="1925086"/>
            <a:chExt cx="5303509" cy="5962624"/>
          </a:xfrm>
        </p:grpSpPr>
        <p:grpSp>
          <p:nvGrpSpPr>
            <p:cNvPr id="30" name="グループ化 29"/>
            <p:cNvGrpSpPr/>
            <p:nvPr/>
          </p:nvGrpSpPr>
          <p:grpSpPr>
            <a:xfrm>
              <a:off x="782966" y="1925086"/>
              <a:ext cx="5303509" cy="5962624"/>
              <a:chOff x="175124" y="1001278"/>
              <a:chExt cx="3034481" cy="5424843"/>
            </a:xfrm>
          </p:grpSpPr>
          <p:sp>
            <p:nvSpPr>
              <p:cNvPr id="31" name="メモ 30"/>
              <p:cNvSpPr/>
              <p:nvPr/>
            </p:nvSpPr>
            <p:spPr>
              <a:xfrm rot="10800000">
                <a:off x="175124" y="1001278"/>
                <a:ext cx="3034481" cy="5424843"/>
              </a:xfrm>
              <a:prstGeom prst="foldedCorner">
                <a:avLst>
                  <a:gd name="adj" fmla="val 6591"/>
                </a:avLst>
              </a:prstGeom>
              <a:solidFill>
                <a:schemeClr val="bg1"/>
              </a:solidFill>
              <a:ln w="254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716"/>
              </a:p>
            </p:txBody>
          </p:sp>
          <p:sp>
            <p:nvSpPr>
              <p:cNvPr id="32" name="角丸四角形 31"/>
              <p:cNvSpPr/>
              <p:nvPr/>
            </p:nvSpPr>
            <p:spPr>
              <a:xfrm>
                <a:off x="302685" y="1334964"/>
                <a:ext cx="1530660" cy="716457"/>
              </a:xfrm>
              <a:prstGeom prst="roundRect">
                <a:avLst/>
              </a:prstGeom>
              <a:gradFill>
                <a:gsLst>
                  <a:gs pos="0">
                    <a:schemeClr val="accent4">
                      <a:lumMod val="5000"/>
                      <a:lumOff val="95000"/>
                    </a:schemeClr>
                  </a:gs>
                  <a:gs pos="74000">
                    <a:schemeClr val="accent4">
                      <a:lumMod val="45000"/>
                      <a:lumOff val="55000"/>
                    </a:schemeClr>
                  </a:gs>
                  <a:gs pos="83000">
                    <a:schemeClr val="accent4">
                      <a:lumMod val="45000"/>
                      <a:lumOff val="55000"/>
                    </a:schemeClr>
                  </a:gs>
                  <a:gs pos="100000">
                    <a:srgbClr val="FFC000"/>
                  </a:gs>
                </a:gsLst>
                <a:lin ang="5400000" scaled="1"/>
              </a:gradFill>
              <a:ln w="12700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0" rIns="0" bIns="44644" rtlCol="0" anchor="ctr">
                <a:noAutofit/>
              </a:bodyPr>
              <a:lstStyle/>
              <a:p>
                <a:pPr algn="ctr"/>
                <a:r>
                  <a:rPr kumimoji="1" lang="ja-JP" altLang="en-US" sz="1240" b="1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先輩職員から</a:t>
                </a:r>
                <a:endParaRPr kumimoji="1" lang="en-US" altLang="ja-JP" sz="124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algn="ctr"/>
                <a:r>
                  <a:rPr kumimoji="1" lang="ja-JP" altLang="en-US" sz="1240" b="1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のメッセージ</a:t>
                </a:r>
              </a:p>
            </p:txBody>
          </p:sp>
          <p:sp>
            <p:nvSpPr>
              <p:cNvPr id="33" name="テキスト ボックス 32"/>
              <p:cNvSpPr txBox="1"/>
              <p:nvPr/>
            </p:nvSpPr>
            <p:spPr>
              <a:xfrm>
                <a:off x="314102" y="2220555"/>
                <a:ext cx="1519243" cy="415474"/>
              </a:xfrm>
              <a:prstGeom prst="rect">
                <a:avLst/>
              </a:prstGeom>
              <a:noFill/>
              <a:ln>
                <a:solidFill>
                  <a:schemeClr val="accent6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endParaRPr kumimoji="1" lang="ja-JP" altLang="en-US" sz="124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34" name="テキスト ボックス 33"/>
              <p:cNvSpPr txBox="1"/>
              <p:nvPr/>
            </p:nvSpPr>
            <p:spPr>
              <a:xfrm>
                <a:off x="314102" y="2753713"/>
                <a:ext cx="1519243" cy="415474"/>
              </a:xfrm>
              <a:prstGeom prst="rect">
                <a:avLst/>
              </a:prstGeom>
              <a:noFill/>
              <a:ln>
                <a:solidFill>
                  <a:schemeClr val="accent6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endParaRPr kumimoji="1" lang="ja-JP" altLang="en-US" sz="124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sp>
          <p:nvSpPr>
            <p:cNvPr id="50" name="テキスト ボックス 49"/>
            <p:cNvSpPr txBox="1"/>
            <p:nvPr/>
          </p:nvSpPr>
          <p:spPr>
            <a:xfrm>
              <a:off x="3902054" y="2295771"/>
              <a:ext cx="1963487" cy="1955584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  <a:prstDash val="sysDot"/>
            </a:ln>
          </p:spPr>
          <p:txBody>
            <a:bodyPr wrap="square" rIns="44644" bIns="44644" rtlCol="0">
              <a:noAutofit/>
            </a:bodyPr>
            <a:lstStyle/>
            <a:p>
              <a:pPr algn="ctr"/>
              <a:endParaRPr kumimoji="1" lang="en-US" altLang="ja-JP" sz="682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ctr"/>
              <a:endParaRPr kumimoji="1" lang="en-US" altLang="ja-JP" sz="682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ctr"/>
              <a:endParaRPr kumimoji="1" lang="en-US" altLang="ja-JP" sz="682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ctr"/>
              <a:endParaRPr kumimoji="1" lang="en-US" altLang="ja-JP" sz="682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240" dirty="0">
                  <a:solidFill>
                    <a:sysClr val="windowText" lastClr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写真</a:t>
              </a:r>
              <a:endParaRPr kumimoji="1" lang="en-US" altLang="ja-JP" sz="124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55" name="テキスト ボックス 54"/>
          <p:cNvSpPr txBox="1"/>
          <p:nvPr/>
        </p:nvSpPr>
        <p:spPr>
          <a:xfrm>
            <a:off x="497806" y="6301244"/>
            <a:ext cx="3947186" cy="1258809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tx1"/>
            </a:solidFill>
            <a:prstDash val="solid"/>
          </a:ln>
        </p:spPr>
        <p:txBody>
          <a:bodyPr wrap="square" rIns="44644" bIns="44644" rtlCol="0" anchor="ctr" anchorCtr="0">
            <a:noAutofit/>
          </a:bodyPr>
          <a:lstStyle/>
          <a:p>
            <a:pPr algn="ctr"/>
            <a:r>
              <a:rPr kumimoji="1" lang="ja-JP" altLang="en-US" sz="124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説明</a:t>
            </a:r>
            <a:endParaRPr kumimoji="1" lang="en-US" altLang="ja-JP" sz="124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8" name="二等辺三角形 57"/>
          <p:cNvSpPr/>
          <p:nvPr/>
        </p:nvSpPr>
        <p:spPr>
          <a:xfrm rot="5400000">
            <a:off x="150642" y="959757"/>
            <a:ext cx="386883" cy="275213"/>
          </a:xfrm>
          <a:prstGeom prst="triangle">
            <a:avLst/>
          </a:prstGeom>
          <a:solidFill>
            <a:srgbClr val="5B9BD5">
              <a:lumMod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567019">
              <a:defRPr/>
            </a:pPr>
            <a:endParaRPr kumimoji="1" lang="ja-JP" altLang="en-US" sz="1116" kern="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61" name="角丸四角形 60"/>
          <p:cNvSpPr/>
          <p:nvPr/>
        </p:nvSpPr>
        <p:spPr>
          <a:xfrm>
            <a:off x="344083" y="5475158"/>
            <a:ext cx="2459078" cy="426922"/>
          </a:xfrm>
          <a:prstGeom prst="roundRect">
            <a:avLst/>
          </a:prstGeo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rgbClr val="FFC000"/>
              </a:gs>
            </a:gsLst>
            <a:lin ang="5400000" scaled="1"/>
          </a:gradFill>
          <a:ln w="127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bIns="44644" rtlCol="0" anchor="ctr">
            <a:noAutofit/>
          </a:bodyPr>
          <a:lstStyle/>
          <a:p>
            <a:pPr algn="ctr"/>
            <a:r>
              <a:rPr kumimoji="1" lang="ja-JP" altLang="en-US" sz="124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入社後のキャリア</a:t>
            </a:r>
            <a:r>
              <a:rPr kumimoji="1" lang="en-US" altLang="ja-JP" sz="124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124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給与モデル（必要に応じ変更可能）</a:t>
            </a: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4668376" y="6290550"/>
            <a:ext cx="2356590" cy="1258809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tx1"/>
            </a:solidFill>
            <a:prstDash val="solid"/>
          </a:ln>
        </p:spPr>
        <p:txBody>
          <a:bodyPr wrap="square" rIns="44644" bIns="44644" rtlCol="0" anchor="ctr" anchorCtr="0">
            <a:noAutofit/>
          </a:bodyPr>
          <a:lstStyle/>
          <a:p>
            <a:pPr algn="ctr"/>
            <a:r>
              <a:rPr kumimoji="1" lang="ja-JP" altLang="en-US" sz="124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（役職や給与モデルなど）</a:t>
            </a:r>
            <a:endParaRPr kumimoji="1" lang="en-US" altLang="ja-JP" sz="124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3" name="角丸四角形 62"/>
          <p:cNvSpPr/>
          <p:nvPr/>
        </p:nvSpPr>
        <p:spPr>
          <a:xfrm>
            <a:off x="344083" y="8061646"/>
            <a:ext cx="2848822" cy="426922"/>
          </a:xfrm>
          <a:prstGeom prst="roundRect">
            <a:avLst/>
          </a:prstGeo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rgbClr val="FFC000"/>
              </a:gs>
            </a:gsLst>
            <a:lin ang="5400000" scaled="1"/>
          </a:gradFill>
          <a:ln w="127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bIns="44644" rtlCol="0" anchor="ctr">
            <a:noAutofit/>
          </a:bodyPr>
          <a:lstStyle/>
          <a:p>
            <a:pPr algn="ctr"/>
            <a:r>
              <a:rPr kumimoji="1" lang="ja-JP" altLang="en-US" sz="124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入社後のサポート／社内研修制度</a:t>
            </a:r>
            <a:endParaRPr kumimoji="1" lang="en-US" altLang="ja-JP" sz="124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24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（必要に応じ変更可能）</a:t>
            </a:r>
          </a:p>
        </p:txBody>
      </p:sp>
      <p:sp>
        <p:nvSpPr>
          <p:cNvPr id="65" name="正方形/長方形 64"/>
          <p:cNvSpPr/>
          <p:nvPr/>
        </p:nvSpPr>
        <p:spPr>
          <a:xfrm>
            <a:off x="497806" y="8688067"/>
            <a:ext cx="6527161" cy="1328851"/>
          </a:xfrm>
          <a:prstGeom prst="rect">
            <a:avLst/>
          </a:prstGeo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40000"/>
                  <a:lumOff val="60000"/>
                </a:schemeClr>
              </a:gs>
            </a:gsLst>
            <a:lin ang="5400000" scaled="1"/>
          </a:gra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lIns="66966" tIns="22322" rIns="22322" bIns="0" rtlCol="0" anchor="ctr">
            <a:normAutofit/>
          </a:bodyPr>
          <a:lstStyle/>
          <a:p>
            <a:pPr algn="ctr" defTabSz="567019">
              <a:defRPr/>
            </a:pPr>
            <a:r>
              <a:rPr kumimoji="1" lang="ja-JP" altLang="en-US" sz="124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説明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3CCBDE7-DC17-4D62-FA06-9140A7BCBAC5}"/>
              </a:ext>
            </a:extLst>
          </p:cNvPr>
          <p:cNvSpPr/>
          <p:nvPr/>
        </p:nvSpPr>
        <p:spPr>
          <a:xfrm>
            <a:off x="3177" y="1"/>
            <a:ext cx="7571487" cy="4704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</a:schemeClr>
              </a:gs>
              <a:gs pos="23000">
                <a:schemeClr val="accent6">
                  <a:lumMod val="40000"/>
                  <a:lumOff val="60000"/>
                </a:schemeClr>
              </a:gs>
              <a:gs pos="52280">
                <a:srgbClr val="99FF66"/>
              </a:gs>
              <a:gs pos="83000">
                <a:srgbClr val="00CC00"/>
              </a:gs>
              <a:gs pos="100000">
                <a:srgbClr val="1FE13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984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2800" spc="31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企業</a:t>
            </a:r>
            <a:r>
              <a:rPr kumimoji="1" lang="en-US" altLang="ja-JP" sz="2800" spc="31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PR</a:t>
            </a:r>
            <a:r>
              <a:rPr kumimoji="1" lang="ja-JP" altLang="en-US" sz="2800" spc="31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シート</a:t>
            </a:r>
            <a:endParaRPr kumimoji="1" lang="ja-JP" altLang="en-US" sz="1984" spc="31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AFF6F02-0D40-4669-4F03-83E54D361840}"/>
              </a:ext>
            </a:extLst>
          </p:cNvPr>
          <p:cNvSpPr/>
          <p:nvPr/>
        </p:nvSpPr>
        <p:spPr>
          <a:xfrm>
            <a:off x="3103" y="10304930"/>
            <a:ext cx="7571487" cy="386883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</a:schemeClr>
              </a:gs>
              <a:gs pos="23000">
                <a:schemeClr val="accent6">
                  <a:lumMod val="40000"/>
                  <a:lumOff val="60000"/>
                </a:schemeClr>
              </a:gs>
              <a:gs pos="52280">
                <a:srgbClr val="99FF66"/>
              </a:gs>
              <a:gs pos="83000">
                <a:srgbClr val="00CC00"/>
              </a:gs>
              <a:gs pos="100000">
                <a:srgbClr val="1FE13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sz="1984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kumimoji="1" lang="ja-JP" altLang="en-US" sz="2000" spc="310" dirty="0">
                <a:solidFill>
                  <a:schemeClr val="tx1">
                    <a:lumMod val="85000"/>
                    <a:lumOff val="1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ハローワーク釧路</a:t>
            </a:r>
            <a:endParaRPr kumimoji="1" lang="ja-JP" altLang="en-US" sz="1600" spc="310" dirty="0">
              <a:solidFill>
                <a:schemeClr val="tx1">
                  <a:lumMod val="85000"/>
                  <a:lumOff val="1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3624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af7db65-e281-4bdf-8fb7-478a6b55ba37" xsi:nil="true"/>
    <lcf76f155ced4ddcb4097134ff3c332f xmlns="4398ef4b-367e-45b3-b84a-b19fa2a8f5d5">
      <Terms xmlns="http://schemas.microsoft.com/office/infopath/2007/PartnerControls"/>
    </lcf76f155ced4ddcb4097134ff3c332f>
    <Owner xmlns="4398ef4b-367e-45b3-b84a-b19fa2a8f5d5">
      <UserInfo>
        <DisplayName/>
        <AccountId xsi:nil="true"/>
        <AccountType/>
      </UserInfo>
    </Own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F23EAE13016E7478D68DFFBEF2BC1D8" ma:contentTypeVersion="14" ma:contentTypeDescription="新しいドキュメントを作成します。" ma:contentTypeScope="" ma:versionID="2327b17a0320077464cc874a3777132a">
  <xsd:schema xmlns:xsd="http://www.w3.org/2001/XMLSchema" xmlns:xs="http://www.w3.org/2001/XMLSchema" xmlns:p="http://schemas.microsoft.com/office/2006/metadata/properties" xmlns:ns2="4398ef4b-367e-45b3-b84a-b19fa2a8f5d5" xmlns:ns3="2af7db65-e281-4bdf-8fb7-478a6b55ba37" targetNamespace="http://schemas.microsoft.com/office/2006/metadata/properties" ma:root="true" ma:fieldsID="c134abb70b5158535b77e113e133d1bd" ns2:_="" ns3:_="">
    <xsd:import namespace="4398ef4b-367e-45b3-b84a-b19fa2a8f5d5"/>
    <xsd:import namespace="2af7db65-e281-4bdf-8fb7-478a6b55ba37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98ef4b-367e-45b3-b84a-b19fa2a8f5d5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f7db65-e281-4bdf-8fb7-478a6b55ba3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cf2adcec-600a-41bc-98f5-f0c3fb2cca99}" ma:internalName="TaxCatchAll" ma:showField="CatchAllData" ma:web="2af7db65-e281-4bdf-8fb7-478a6b55ba3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4E6695A-7F77-48CD-8D49-EE02B11B1C9D}">
  <ds:schemaRefs>
    <ds:schemaRef ds:uri="http://schemas.microsoft.com/office/2006/metadata/properties"/>
    <ds:schemaRef ds:uri="http://schemas.microsoft.com/office/infopath/2007/PartnerControls"/>
    <ds:schemaRef ds:uri="2af7db65-e281-4bdf-8fb7-478a6b55ba37"/>
    <ds:schemaRef ds:uri="4398ef4b-367e-45b3-b84a-b19fa2a8f5d5"/>
  </ds:schemaRefs>
</ds:datastoreItem>
</file>

<file path=customXml/itemProps2.xml><?xml version="1.0" encoding="utf-8"?>
<ds:datastoreItem xmlns:ds="http://schemas.openxmlformats.org/officeDocument/2006/customXml" ds:itemID="{05CEC8C4-FD82-44E4-A38E-F4BB6DACBE6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8F3E1F-ED64-4037-ABE7-4DA0C0F7B4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98ef4b-367e-45b3-b84a-b19fa2a8f5d5"/>
    <ds:schemaRef ds:uri="2af7db65-e281-4bdf-8fb7-478a6b55ba3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Words>156</Words>
  <PresentationFormat>ユーザー設定</PresentationFormat>
  <Paragraphs>54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HG丸ｺﾞｼｯｸM-PRO</vt:lpstr>
      <vt:lpstr>メイリオ</vt:lpstr>
      <vt:lpstr>游ゴシック</vt:lpstr>
      <vt:lpstr>Arial</vt:lpstr>
      <vt:lpstr>Calibri</vt:lpstr>
      <vt:lpstr>Calibri Light</vt:lpstr>
      <vt:lpstr>Office 2013 - 2022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0x010100BF23EAE13016E7478D68DFFBEF2BC1D8</vt:lpwstr>
  </property>
</Properties>
</file>