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00CC"/>
    <a:srgbClr val="FAC09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11" autoAdjust="0"/>
    <p:restoredTop sz="94660"/>
  </p:normalViewPr>
  <p:slideViewPr>
    <p:cSldViewPr>
      <p:cViewPr>
        <p:scale>
          <a:sx n="160" d="100"/>
          <a:sy n="160" d="100"/>
        </p:scale>
        <p:origin x="126" y="-16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山美紀" userId="e677a4c9-b43c-4bd5-9d26-53da7563d3af" providerId="ADAL" clId="{F6A7A1C3-FD01-470E-A01E-2806FAC0190F}"/>
    <pc:docChg chg="modSld">
      <pc:chgData name="大山美紀" userId="e677a4c9-b43c-4bd5-9d26-53da7563d3af" providerId="ADAL" clId="{F6A7A1C3-FD01-470E-A01E-2806FAC0190F}" dt="2026-03-24T07:21:41.507" v="1" actId="20577"/>
      <pc:docMkLst>
        <pc:docMk/>
      </pc:docMkLst>
      <pc:sldChg chg="modSp mod">
        <pc:chgData name="大山美紀" userId="e677a4c9-b43c-4bd5-9d26-53da7563d3af" providerId="ADAL" clId="{F6A7A1C3-FD01-470E-A01E-2806FAC0190F}" dt="2026-03-24T07:21:41.507" v="1" actId="20577"/>
        <pc:sldMkLst>
          <pc:docMk/>
          <pc:sldMk cId="2391433227" sldId="256"/>
        </pc:sldMkLst>
        <pc:spChg chg="mod">
          <ac:chgData name="大山美紀" userId="e677a4c9-b43c-4bd5-9d26-53da7563d3af" providerId="ADAL" clId="{F6A7A1C3-FD01-470E-A01E-2806FAC0190F}" dt="2026-03-24T07:21:41.507" v="1" actId="20577"/>
          <ac:spMkLst>
            <pc:docMk/>
            <pc:sldMk cId="2391433227" sldId="256"/>
            <ac:spMk id="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8887" cy="498475"/>
          </a:xfrm>
          <a:prstGeom prst="rect">
            <a:avLst/>
          </a:prstGeom>
        </p:spPr>
        <p:txBody>
          <a:bodyPr vert="horz" lIns="91401" tIns="45701" rIns="91401" bIns="457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2" y="3"/>
            <a:ext cx="2948887" cy="498475"/>
          </a:xfrm>
          <a:prstGeom prst="rect">
            <a:avLst/>
          </a:prstGeom>
        </p:spPr>
        <p:txBody>
          <a:bodyPr vert="horz" lIns="91401" tIns="45701" rIns="91401" bIns="45701" rtlCol="0"/>
          <a:lstStyle>
            <a:lvl1pPr algn="r">
              <a:defRPr sz="1200"/>
            </a:lvl1pPr>
          </a:lstStyle>
          <a:p>
            <a:fld id="{C6175C4B-D650-41E4-A0B6-2924295A3D9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1" tIns="45701" rIns="91401" bIns="457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83" y="4783141"/>
            <a:ext cx="5443855" cy="3913187"/>
          </a:xfrm>
          <a:prstGeom prst="rect">
            <a:avLst/>
          </a:prstGeom>
        </p:spPr>
        <p:txBody>
          <a:bodyPr vert="horz" lIns="91401" tIns="45701" rIns="91401" bIns="457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6"/>
            <a:ext cx="2948887" cy="498475"/>
          </a:xfrm>
          <a:prstGeom prst="rect">
            <a:avLst/>
          </a:prstGeom>
        </p:spPr>
        <p:txBody>
          <a:bodyPr vert="horz" lIns="91401" tIns="45701" rIns="91401" bIns="457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2" y="9440866"/>
            <a:ext cx="2948887" cy="498475"/>
          </a:xfrm>
          <a:prstGeom prst="rect">
            <a:avLst/>
          </a:prstGeom>
        </p:spPr>
        <p:txBody>
          <a:bodyPr vert="horz" lIns="91401" tIns="45701" rIns="91401" bIns="45701" rtlCol="0" anchor="b"/>
          <a:lstStyle>
            <a:lvl1pPr algn="r">
              <a:defRPr sz="1200"/>
            </a:lvl1pPr>
          </a:lstStyle>
          <a:p>
            <a:fld id="{140B9FAA-5C1F-42C9-8D94-71A62AD0D1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6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7547-3CC6-4A37-B2E4-C1253889A625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2DB6-8847-41FD-88E0-F31F8324B7FA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5D738-2015-4918-A920-A6CB22629DF1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49B6-34E6-443E-923A-EC0F8B0E90F6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5CD6-3AD8-4CE6-AE32-A98564F796B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E661C-61B8-403F-BB2E-3D431CB550D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1CB2A-2588-486F-B970-733B094FF1B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1BF1-AD2D-46EA-87DF-DB91174D26D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2B9B-3946-4383-83B1-615CEE1246CF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96A-3E5C-40DB-96A9-134A0DC4F43E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74FD9-4F96-457A-84DE-3143C823C50C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6527-341B-4C79-A632-249BA3ACAA1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277559" y="800969"/>
            <a:ext cx="6418054" cy="2644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800"/>
              </a:lnSpc>
            </a:pPr>
            <a:r>
              <a:rPr kumimoji="1" lang="ja-JP" altLang="en-US" sz="10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　</a:t>
            </a: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新規高卒者の求人（高卒求人）は、一般求人とは別様式で、必ずハローワークに申込みをして労働条件等の確認を受けなければなりません。</a:t>
            </a:r>
            <a:endParaRPr lang="en-US" altLang="ja-JP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　</a:t>
            </a:r>
            <a:r>
              <a:rPr lang="ja-JP" altLang="en-US" sz="1200" u="sng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確認ができましたら求人番号を付与し、求人票に受理印を押印したうえで、</a:t>
            </a:r>
            <a:r>
              <a:rPr lang="en-US" altLang="ja-JP" sz="1200" u="sng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7</a:t>
            </a:r>
            <a:r>
              <a:rPr lang="ja-JP" altLang="en-US" sz="1200" u="sng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月</a:t>
            </a:r>
            <a:r>
              <a:rPr lang="en-US" altLang="ja-JP" sz="1200" u="sng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1</a:t>
            </a:r>
            <a:r>
              <a:rPr lang="ja-JP" altLang="en-US" sz="1200" u="sng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日以降随時、事業所控として返戻します。</a:t>
            </a: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（募集に関して学校訪問を行う際はこの求人票が必要になります。）</a:t>
            </a:r>
            <a:endParaRPr lang="en-US" altLang="ja-JP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　高校生は特に就職に関する知識・経験が乏しいことや、教育上の観点から配慮が必要であり、様々なルールが定められています。</a:t>
            </a:r>
            <a:endParaRPr lang="en-US" altLang="ja-JP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　ルールや指針から逸脱した場合にはその後の求人受理の停止や、各学校への連絡、さらに内定取消のような重大な事態には、企業名を公表する措置がなされます。</a:t>
            </a:r>
          </a:p>
          <a:p>
            <a:pPr>
              <a:lnSpc>
                <a:spcPts val="1800"/>
              </a:lnSpc>
            </a:pPr>
            <a:r>
              <a:rPr lang="ja-JP" altLang="en-US" sz="1200" dirty="0">
                <a:latin typeface="IPAゴシック" panose="020B0509000000000000" pitchFamily="49" charset="-128"/>
                <a:ea typeface="IPAゴシック" panose="020B0509000000000000" pitchFamily="49" charset="-128"/>
              </a:rPr>
              <a:t>　このことを十分にご理解の上、円滑な求人活動を進められるようお願いいたします。</a:t>
            </a:r>
            <a:endParaRPr lang="en-US" altLang="ja-JP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200" kern="100" dirty="0">
                <a:solidFill>
                  <a:srgbClr val="FF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kern="100" dirty="0">
                <a:solidFill>
                  <a:srgbClr val="FF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詳しくは「求人者のために」に掲載されていますので、必ずご確認ください。</a:t>
            </a:r>
            <a:endParaRPr lang="ja-JP" altLang="en-US" sz="1200" b="1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endParaRPr lang="en-US" altLang="ja-JP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  <a:p>
            <a:pPr>
              <a:lnSpc>
                <a:spcPts val="1800"/>
              </a:lnSpc>
            </a:pPr>
            <a:endParaRPr lang="ja-JP" altLang="en-US" sz="1200" dirty="0"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</p:txBody>
      </p:sp>
      <p:sp>
        <p:nvSpPr>
          <p:cNvPr id="29" name="テキスト ボックス 11"/>
          <p:cNvSpPr txBox="1">
            <a:spLocks noChangeArrowheads="1"/>
          </p:cNvSpPr>
          <p:nvPr/>
        </p:nvSpPr>
        <p:spPr bwMode="auto">
          <a:xfrm>
            <a:off x="1124745" y="9445367"/>
            <a:ext cx="4608511" cy="3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304" tIns="52152" rIns="104304" bIns="52152">
            <a:spAutoFit/>
          </a:bodyPr>
          <a:lstStyle/>
          <a:p>
            <a:pPr algn="ctr">
              <a:lnSpc>
                <a:spcPts val="1600"/>
              </a:lnSpc>
            </a:pP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spc="144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ハローワークとまこまい</a:t>
            </a:r>
            <a:r>
              <a:rPr lang="ja-JP" altLang="en-US" sz="1200" spc="144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（苫小牧公共職業安定所）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5954623" y="9495455"/>
            <a:ext cx="822879" cy="151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20260401</a:t>
            </a:r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職２</a:t>
            </a:r>
            <a:endParaRPr kumimoji="1" lang="ja-JP" altLang="en-US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447" y="4753139"/>
            <a:ext cx="1588866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ja-JP" sz="1100" b="1" kern="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≪</a:t>
            </a:r>
            <a:r>
              <a:rPr lang="ja-JP" altLang="en-US" sz="1100" b="1" kern="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100" b="1" kern="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年</a:t>
            </a:r>
            <a:r>
              <a:rPr lang="ja-JP" altLang="en-US" sz="1100" b="1" kern="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間の主な流れ</a:t>
            </a:r>
            <a:r>
              <a:rPr lang="ja-JP" altLang="ja-JP" sz="1100" b="1" kern="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≫</a:t>
            </a:r>
            <a:endParaRPr lang="ja-JP" altLang="ja-JP" sz="1100" kern="100" dirty="0"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06433" y="333441"/>
            <a:ext cx="6445135" cy="521425"/>
            <a:chOff x="187618" y="-64225"/>
            <a:chExt cx="6445135" cy="521425"/>
          </a:xfrm>
        </p:grpSpPr>
        <p:sp>
          <p:nvSpPr>
            <p:cNvPr id="24" name="楕円 23"/>
            <p:cNvSpPr/>
            <p:nvPr/>
          </p:nvSpPr>
          <p:spPr>
            <a:xfrm>
              <a:off x="187618" y="-64225"/>
              <a:ext cx="6445135" cy="4320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0" name="Text Box 20"/>
            <p:cNvSpPr txBox="1">
              <a:spLocks noChangeArrowheads="1"/>
            </p:cNvSpPr>
            <p:nvPr/>
          </p:nvSpPr>
          <p:spPr bwMode="auto">
            <a:xfrm>
              <a:off x="1435834" y="0"/>
              <a:ext cx="3918567" cy="45720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headEnd/>
              <a:tailEnd/>
            </a:ln>
            <a:effectLst/>
          </p:spPr>
          <p:txBody>
            <a:bodyPr rot="0" vert="horz" wrap="square" lIns="74295" tIns="36000" rIns="74295" bIns="3600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800" kern="100" dirty="0">
                  <a:solidFill>
                    <a:srgbClr val="FFFFFF"/>
                  </a:solidFill>
                  <a:effectLst/>
                  <a:latin typeface="游明朝" panose="02020400000000000000" pitchFamily="18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新規高卒者を募集する際の注意事項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テキスト ボックス 24"/>
          <p:cNvSpPr txBox="1"/>
          <p:nvPr/>
        </p:nvSpPr>
        <p:spPr>
          <a:xfrm>
            <a:off x="206704" y="3483254"/>
            <a:ext cx="6488909" cy="11005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108000" tIns="72000" rIns="108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新規高卒者を募集する際の注意事項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抜粋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】</a:t>
            </a:r>
            <a:endParaRPr lang="en-US" altLang="ja-JP" sz="1200" kern="100" dirty="0">
              <a:solidFill>
                <a:srgbClr val="FF0000"/>
              </a:solidFill>
              <a:effectLst/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ja-JP" altLang="en-US" sz="10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① 職業選択にあたっては学校を通じて斡旋、紹介を行うこととなっております。</a:t>
            </a:r>
            <a:endParaRPr lang="en-US" altLang="ja-JP" sz="1000" kern="100" dirty="0">
              <a:solidFill>
                <a:srgbClr val="000000"/>
              </a:solidFill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②</a:t>
            </a:r>
            <a:r>
              <a:rPr lang="ja-JP" altLang="en-US" sz="1000" kern="10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「募集人数分の採用以外の取消や求人数削減、他学卒求人や一般求人との求人数併用募集」はできません。</a:t>
            </a:r>
            <a:endParaRPr lang="en-US" altLang="ja-JP" sz="1000" kern="100" dirty="0"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③「選考結果の通知」は、速やかに学校を通じて行ってください。</a:t>
            </a:r>
            <a:endParaRPr lang="en-US" altLang="ja-JP" sz="900" kern="100" dirty="0"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0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④「求人票」は、</a:t>
            </a:r>
            <a:r>
              <a:rPr lang="ja-JP" altLang="en-US" sz="1000" kern="100" dirty="0">
                <a:solidFill>
                  <a:srgbClr val="000000"/>
                </a:solidFill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生徒にとって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わかりやすい内容でお願い</a:t>
            </a:r>
            <a:r>
              <a:rPr lang="ja-JP" altLang="en-US" sz="1000" kern="10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いたします。</a:t>
            </a:r>
            <a:r>
              <a:rPr lang="ja-JP" altLang="en-US" sz="1000" kern="100" dirty="0">
                <a:solidFill>
                  <a:srgbClr val="000000"/>
                </a:solidFill>
                <a:effectLst/>
                <a:latin typeface="IPAゴシック" panose="020B0509000000000000" pitchFamily="49" charset="-128"/>
                <a:ea typeface="IPAゴシック" panose="020B0509000000000000" pitchFamily="49" charset="-128"/>
                <a:cs typeface="Times New Roman" panose="02020603050405020304" pitchFamily="18" charset="0"/>
              </a:rPr>
              <a:t>　</a:t>
            </a:r>
            <a:endParaRPr lang="ja-JP" sz="1000" kern="100" dirty="0">
              <a:effectLst/>
              <a:latin typeface="IPAゴシック" panose="020B0509000000000000" pitchFamily="49" charset="-128"/>
              <a:ea typeface="IPAゴシック" panose="020B0509000000000000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22733"/>
              </p:ext>
            </p:extLst>
          </p:nvPr>
        </p:nvGraphicFramePr>
        <p:xfrm>
          <a:off x="178077" y="5000820"/>
          <a:ext cx="6539605" cy="4344668"/>
        </p:xfrm>
        <a:graphic>
          <a:graphicData uri="http://schemas.openxmlformats.org/drawingml/2006/table">
            <a:tbl>
              <a:tblPr firstRow="1" firstCol="1" bandRow="1"/>
              <a:tblGrid>
                <a:gridCol w="449724">
                  <a:extLst>
                    <a:ext uri="{9D8B030D-6E8A-4147-A177-3AD203B41FA5}">
                      <a16:colId xmlns:a16="http://schemas.microsoft.com/office/drawing/2014/main" val="3176321091"/>
                    </a:ext>
                  </a:extLst>
                </a:gridCol>
                <a:gridCol w="416785">
                  <a:extLst>
                    <a:ext uri="{9D8B030D-6E8A-4147-A177-3AD203B41FA5}">
                      <a16:colId xmlns:a16="http://schemas.microsoft.com/office/drawing/2014/main" val="469676805"/>
                    </a:ext>
                  </a:extLst>
                </a:gridCol>
                <a:gridCol w="2528430">
                  <a:extLst>
                    <a:ext uri="{9D8B030D-6E8A-4147-A177-3AD203B41FA5}">
                      <a16:colId xmlns:a16="http://schemas.microsoft.com/office/drawing/2014/main" val="1001295264"/>
                    </a:ext>
                  </a:extLst>
                </a:gridCol>
                <a:gridCol w="3144666">
                  <a:extLst>
                    <a:ext uri="{9D8B030D-6E8A-4147-A177-3AD203B41FA5}">
                      <a16:colId xmlns:a16="http://schemas.microsoft.com/office/drawing/2014/main" val="3453057931"/>
                    </a:ext>
                  </a:extLst>
                </a:gridCol>
              </a:tblGrid>
              <a:tr h="364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1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学校・生徒</a:t>
                      </a:r>
                      <a:endParaRPr lang="ja-JP" sz="10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b="1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企業（求人者）</a:t>
                      </a:r>
                      <a:endParaRPr lang="ja-JP" sz="1000" b="1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74228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５月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935"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求職動向調査</a:t>
                      </a:r>
                      <a:endParaRPr lang="en-US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三者懇談により進路の選択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。</a:t>
                      </a: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730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0227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６月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935"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６月１日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～　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ハローワークへ高卒</a:t>
                      </a:r>
                      <a:r>
                        <a:rPr lang="ja-JP" alt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求人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申込。</a:t>
                      </a:r>
                      <a:endParaRPr lang="en-US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確認した求人票は受理印を押して７月１日以降返戻。</a:t>
                      </a:r>
                      <a:endParaRPr lang="ja-JP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09346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７月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18415"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夏休み</a:t>
                      </a: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７月１日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求人票の確認</a:t>
                      </a:r>
                      <a:endParaRPr lang="en-US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保護者や先生と相談しながら、応募前職場見学の申込、</a:t>
                      </a:r>
                      <a:r>
                        <a:rPr lang="ja-JP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応募先</a:t>
                      </a: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選定</a:t>
                      </a: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選考準備</a:t>
                      </a: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など。</a:t>
                      </a:r>
                      <a:endParaRPr lang="en-US" altLang="ja-JP" sz="900" kern="100" dirty="0">
                        <a:solidFill>
                          <a:srgbClr val="000000"/>
                        </a:solidFill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７月１日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～　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高卒就職情報ＷＥＢ提供サービスにて</a:t>
                      </a:r>
                      <a:r>
                        <a:rPr lang="ja-JP" alt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求人票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alt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公開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開始</a:t>
                      </a:r>
                      <a:r>
                        <a:rPr lang="ja-JP" altLang="en-US" sz="900" u="sng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（指定求人は公開されません）</a:t>
                      </a:r>
                      <a:endParaRPr lang="en-US" altLang="ja-JP" sz="900" u="sng" kern="100" dirty="0">
                        <a:solidFill>
                          <a:srgbClr val="FF0000"/>
                        </a:solidFill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学校訪問し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受理印を押した求人票</a:t>
                      </a: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を提示してのＰＲ可能。</a:t>
                      </a:r>
                      <a:endParaRPr lang="en-US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また、職場見学の申込など学校からの問合せがあります。</a:t>
                      </a:r>
                      <a:endParaRPr lang="en-US" alt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2364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８月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6974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９月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９月５日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学校推薦、応募書類の提出</a:t>
                      </a: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開始</a:t>
                      </a: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９月１６日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採用選考</a:t>
                      </a: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開始</a:t>
                      </a:r>
                      <a:endParaRPr lang="en-US" altLang="ja-JP" sz="900" kern="100" dirty="0">
                        <a:solidFill>
                          <a:srgbClr val="000000"/>
                        </a:solidFill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（１０月末までは１人１社の応募）</a:t>
                      </a:r>
                      <a:endParaRPr lang="en-US" altLang="ja-JP" sz="900" kern="100" dirty="0">
                        <a:solidFill>
                          <a:schemeClr val="tx1"/>
                        </a:solidFill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決まらなかった生徒は、次の応募先を検討。</a:t>
                      </a:r>
                    </a:p>
                  </a:txBody>
                  <a:tcPr marL="63637" marR="63637" marT="72000" marB="72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９月５日～</a:t>
                      </a:r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　学校からの推薦、応募書類の提出開始</a:t>
                      </a: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学校から応募書類到着後は、速やかに選考日時・場所など学校に連絡してください。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IPAゴシック" panose="020B0509000000000000" pitchFamily="49" charset="-128"/>
                        <a:ea typeface="IPAゴシック" panose="020B0509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９月１６日～</a:t>
                      </a:r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　採用選考開始</a:t>
                      </a:r>
                      <a:endParaRPr kumimoji="1" lang="en-US" altLang="ja-JP" sz="900" dirty="0">
                        <a:latin typeface="IPAゴシック" panose="020B0509000000000000" pitchFamily="49" charset="-128"/>
                        <a:ea typeface="IPAゴシック" panose="020B0509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求人票に記載されていない選考試験は行わないでください。また、選考後の採否結果が出ないと生徒は次へ進めません。</a:t>
                      </a:r>
                      <a:r>
                        <a:rPr kumimoji="1" lang="en-US" altLang="ja-JP" sz="900" u="sng" dirty="0">
                          <a:solidFill>
                            <a:srgbClr val="FF0000"/>
                          </a:solidFill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1</a:t>
                      </a:r>
                      <a:r>
                        <a:rPr kumimoji="1" lang="ja-JP" altLang="en-US" sz="900" u="sng" dirty="0">
                          <a:solidFill>
                            <a:srgbClr val="FF0000"/>
                          </a:solidFill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週間以内を目途</a:t>
                      </a:r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に、書面にて速やかに、学校・生徒への通知をお願いいたします。</a:t>
                      </a:r>
                      <a:endParaRPr kumimoji="1" lang="en-US" altLang="ja-JP" sz="900" dirty="0">
                        <a:latin typeface="IPAゴシック" panose="020B0509000000000000" pitchFamily="49" charset="-128"/>
                        <a:ea typeface="IPAゴシック" panose="020B0509000000000000" pitchFamily="49" charset="-128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5225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１０月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259019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１１月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710690" algn="l"/>
                        </a:tabLst>
                      </a:pP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１１月１日以降は１人２社まで応募</a:t>
                      </a:r>
                      <a:r>
                        <a:rPr lang="ja-JP" altLang="en-US" sz="900" kern="100" dirty="0">
                          <a:solidFill>
                            <a:srgbClr val="FF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可能）</a:t>
                      </a: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710690" algn="l"/>
                        </a:tabLst>
                      </a:pPr>
                      <a:r>
                        <a:rPr lang="ja-JP" altLang="en-US" sz="900" kern="100" dirty="0">
                          <a:solidFill>
                            <a:srgbClr val="000000"/>
                          </a:solidFill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決まらなかった生徒は、次の応募先を検討。</a:t>
                      </a: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8655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１２月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冬休み</a:t>
                      </a: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IPAゴシック" panose="020B0509000000000000" pitchFamily="49" charset="-128"/>
                        <a:ea typeface="IPAゴシック" panose="020B0509000000000000" pitchFamily="49" charset="-128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5214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１月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生徒は、２月から卒業式までは「家庭学習期間」となり、学校から生徒への連絡が容易にならなくなるため、必要な連絡（入社日の確認や入社までに準備するものなど</a:t>
                      </a:r>
                      <a:r>
                        <a:rPr kumimoji="1" lang="ja-JP" altLang="en-US" sz="90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）は、１月中</a:t>
                      </a:r>
                      <a:r>
                        <a:rPr kumimoji="1" lang="ja-JP" altLang="en-US" sz="900" dirty="0">
                          <a:latin typeface="IPAゴシック" panose="020B0509000000000000" pitchFamily="49" charset="-128"/>
                          <a:ea typeface="IPAゴシック" panose="020B0509000000000000" pitchFamily="49" charset="-128"/>
                        </a:rPr>
                        <a:t>に行うなど、入社日まで余裕を持って対応してください。</a:t>
                      </a: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8678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２月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7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家庭学習期間</a:t>
                      </a: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92929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３月</a:t>
                      </a:r>
                    </a:p>
                  </a:txBody>
                  <a:tcPr marL="63637" marR="63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7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卒　業</a:t>
                      </a:r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IPAゴシック" panose="020B0509000000000000" pitchFamily="49" charset="-128"/>
                          <a:ea typeface="IPAゴシック" panose="020B0509000000000000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900" kern="100" dirty="0">
                        <a:effectLst/>
                        <a:latin typeface="IPAゴシック" panose="020B0509000000000000" pitchFamily="49" charset="-128"/>
                        <a:ea typeface="IPAゴシック" panose="020B0509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63637" marR="63637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900900"/>
                  </a:ext>
                </a:extLst>
              </a:tr>
            </a:tbl>
          </a:graphicData>
        </a:graphic>
      </p:graphicFrame>
      <p:grpSp>
        <p:nvGrpSpPr>
          <p:cNvPr id="2" name="グループ化 1"/>
          <p:cNvGrpSpPr/>
          <p:nvPr/>
        </p:nvGrpSpPr>
        <p:grpSpPr>
          <a:xfrm>
            <a:off x="-267200" y="-294171"/>
            <a:ext cx="7411645" cy="523876"/>
            <a:chOff x="-267200" y="-250626"/>
            <a:chExt cx="7411645" cy="523876"/>
          </a:xfrm>
        </p:grpSpPr>
        <p:sp>
          <p:nvSpPr>
            <p:cNvPr id="21" name="AutoShape 3"/>
            <p:cNvSpPr>
              <a:spLocks noChangeArrowheads="1"/>
            </p:cNvSpPr>
            <p:nvPr/>
          </p:nvSpPr>
          <p:spPr bwMode="auto">
            <a:xfrm>
              <a:off x="-267200" y="-231576"/>
              <a:ext cx="566687" cy="504826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>
              <a:off x="871537" y="-250626"/>
              <a:ext cx="6272908" cy="504826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306523" y="-231576"/>
              <a:ext cx="566687" cy="504826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-269535" y="9696839"/>
            <a:ext cx="7397316" cy="512745"/>
            <a:chOff x="-252695" y="9644585"/>
            <a:chExt cx="7397316" cy="512745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-252695" y="9644585"/>
              <a:ext cx="7397316" cy="512745"/>
              <a:chOff x="-53" y="16428"/>
              <a:chExt cx="12444" cy="809"/>
            </a:xfrm>
          </p:grpSpPr>
          <p:sp>
            <p:nvSpPr>
              <p:cNvPr id="38" name="AutoShape 7"/>
              <p:cNvSpPr>
                <a:spLocks noChangeArrowheads="1"/>
              </p:cNvSpPr>
              <p:nvPr/>
            </p:nvSpPr>
            <p:spPr bwMode="auto">
              <a:xfrm>
                <a:off x="-53" y="16443"/>
                <a:ext cx="10541" cy="794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0" name="AutoShape 9"/>
              <p:cNvSpPr>
                <a:spLocks noChangeArrowheads="1"/>
              </p:cNvSpPr>
              <p:nvPr/>
            </p:nvSpPr>
            <p:spPr bwMode="auto">
              <a:xfrm>
                <a:off x="11440" y="16428"/>
                <a:ext cx="951" cy="794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3" name="AutoShape 9"/>
            <p:cNvSpPr>
              <a:spLocks noChangeArrowheads="1"/>
            </p:cNvSpPr>
            <p:nvPr/>
          </p:nvSpPr>
          <p:spPr bwMode="auto">
            <a:xfrm>
              <a:off x="6013824" y="9649621"/>
              <a:ext cx="565320" cy="503238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ad5d0bce-92ff-4ef3-9376-b7d04c599fa2">
      <UserInfo>
        <DisplayName/>
        <AccountId xsi:nil="true"/>
        <AccountType/>
      </UserInfo>
    </Owner>
    <lcf76f155ced4ddcb4097134ff3c332f xmlns="ad5d0bce-92ff-4ef3-9376-b7d04c599fa2">
      <Terms xmlns="http://schemas.microsoft.com/office/infopath/2007/PartnerControls"/>
    </lcf76f155ced4ddcb4097134ff3c332f>
    <TaxCatchAll xmlns="263dbbe5-076b-4606-a03b-9598f5f2f35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D2AA407BFC53342A6434A5708BC8E94" ma:contentTypeVersion="14" ma:contentTypeDescription="新しいドキュメントを作成します。" ma:contentTypeScope="" ma:versionID="d0ede071e541f961893d1cdb7538f5bf">
  <xsd:schema xmlns:xsd="http://www.w3.org/2001/XMLSchema" xmlns:xs="http://www.w3.org/2001/XMLSchema" xmlns:p="http://schemas.microsoft.com/office/2006/metadata/properties" xmlns:ns2="ad5d0bce-92ff-4ef3-9376-b7d04c599fa2" xmlns:ns3="263dbbe5-076b-4606-a03b-9598f5f2f35a" targetNamespace="http://schemas.microsoft.com/office/2006/metadata/properties" ma:root="true" ma:fieldsID="fd36dab151432f7948892aefa1c2efbb" ns2:_="" ns3:_="">
    <xsd:import namespace="ad5d0bce-92ff-4ef3-9376-b7d04c599fa2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5d0bce-92ff-4ef3-9376-b7d04c599fa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898f35c-3e1e-4d4b-9ca6-5bd73cf4deb7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47694-A643-47D1-855B-8E150138DC40}">
  <ds:schemaRefs>
    <ds:schemaRef ds:uri="263dbbe5-076b-4606-a03b-9598f5f2f35a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ad5d0bce-92ff-4ef3-9376-b7d04c599fa2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B4E90DE-F406-452D-838F-E1F38A75E4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43BFC3-2329-4783-8106-76A9EB50F3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5d0bce-92ff-4ef3-9376-b7d04c599fa2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671</Words>
  <PresentationFormat>A4 210 x 297 mm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IPAゴシック</vt:lpstr>
      <vt:lpstr>メイリオ</vt:lpstr>
      <vt:lpstr>游ゴシック</vt:lpstr>
      <vt:lpstr>游明朝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0x0101003D2AA407BFC53342A6434A5708BC8E94</vt:lpwstr>
  </property>
  <property fmtid="{D5CDD505-2E9C-101B-9397-08002B2CF9AE}" pid="3" name="Order">
    <vt:r8>30185400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</Properties>
</file>