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9" r:id="rId5"/>
  </p:sldIdLst>
  <p:sldSz cx="7561263" cy="10693400"/>
  <p:notesSz cx="6805613" cy="9939338"/>
  <p:defaultTextStyle>
    <a:defPPr>
      <a:defRPr lang="ja-JP"/>
    </a:defPPr>
    <a:lvl1pPr marL="0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1938" y="132"/>
      </p:cViewPr>
      <p:guideLst>
        <p:guide orient="horz" pos="3368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presProps.xml" Type="http://schemas.openxmlformats.org/officeDocument/2006/relationships/presProps"/><Relationship Id="rId7" Target="viewProps.xml" Type="http://schemas.openxmlformats.org/officeDocument/2006/relationships/viewProps"/><Relationship Id="rId8" Target="theme/theme1.xml" Type="http://schemas.openxmlformats.org/officeDocument/2006/relationships/theme"/><Relationship Id="rId9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7095" y="3321887"/>
            <a:ext cx="6427074" cy="2292150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4190" y="6059593"/>
            <a:ext cx="5292884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B299-398B-4979-9E73-E20F41E712D2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B299-398B-4979-9E73-E20F41E712D2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81916" y="428234"/>
            <a:ext cx="1701284" cy="9124044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78063" y="428234"/>
            <a:ext cx="4977831" cy="9124044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B299-398B-4979-9E73-E20F41E712D2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B299-398B-4979-9E73-E20F41E712D2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7288" y="6871500"/>
            <a:ext cx="6427074" cy="212382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97288" y="4532321"/>
            <a:ext cx="6427074" cy="2339180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B299-398B-4979-9E73-E20F41E712D2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78063" y="2495129"/>
            <a:ext cx="3339558" cy="705714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843642" y="2495129"/>
            <a:ext cx="3339558" cy="705714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B299-398B-4979-9E73-E20F41E712D2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78064" y="2393639"/>
            <a:ext cx="3340871" cy="99755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78064" y="3391194"/>
            <a:ext cx="3340871" cy="616108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841017" y="2393639"/>
            <a:ext cx="3342183" cy="99755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841017" y="3391194"/>
            <a:ext cx="3342183" cy="616108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B299-398B-4979-9E73-E20F41E712D2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B299-398B-4979-9E73-E20F41E712D2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B299-398B-4979-9E73-E20F41E712D2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4" y="425756"/>
            <a:ext cx="2487604" cy="1811937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956244" y="425757"/>
            <a:ext cx="4226957" cy="912652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78064" y="2237694"/>
            <a:ext cx="2487604" cy="731458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B299-398B-4979-9E73-E20F41E712D2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060" y="7485381"/>
            <a:ext cx="4536758" cy="883692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82060" y="8369073"/>
            <a:ext cx="4536758" cy="125498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B299-398B-4979-9E73-E20F41E712D2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78063" y="2495129"/>
            <a:ext cx="6805137" cy="7057149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78063" y="9911199"/>
            <a:ext cx="1764295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56B299-398B-4979-9E73-E20F41E712D2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583432" y="9911199"/>
            <a:ext cx="2394400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5418905" y="9911199"/>
            <a:ext cx="1764295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3056" rtl="0" eaLnBrk="1" latinLnBrk="0" hangingPunct="1">
        <a:spcBef>
          <a:spcPct val="0"/>
        </a:spcBef>
        <a:buNone/>
        <a:defRPr kumimoji="1"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146" indent="-391146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483" indent="-325955" algn="l" defTabSz="1043056" rtl="0" eaLnBrk="1" latinLnBrk="0" hangingPunct="1">
        <a:spcBef>
          <a:spcPct val="20000"/>
        </a:spcBef>
        <a:buFont typeface="Arial" pitchFamily="34" charset="0"/>
        <a:buChar char="–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82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348" indent="-260764" algn="l" defTabSz="1043056" rtl="0" eaLnBrk="1" latinLnBrk="0" hangingPunct="1">
        <a:spcBef>
          <a:spcPct val="20000"/>
        </a:spcBef>
        <a:buFont typeface="Arial" pitchFamily="34" charset="0"/>
        <a:buChar char="–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876" indent="-260764" algn="l" defTabSz="1043056" rtl="0" eaLnBrk="1" latinLnBrk="0" hangingPunct="1">
        <a:spcBef>
          <a:spcPct val="20000"/>
        </a:spcBef>
        <a:buFont typeface="Arial" pitchFamily="34" charset="0"/>
        <a:buChar char="»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テキスト ボックス 63"/>
          <p:cNvSpPr txBox="1"/>
          <p:nvPr/>
        </p:nvSpPr>
        <p:spPr>
          <a:xfrm>
            <a:off x="345727" y="499130"/>
            <a:ext cx="4273104" cy="523220"/>
          </a:xfrm>
          <a:prstGeom prst="rect">
            <a:avLst/>
          </a:prstGeom>
          <a:noFill/>
          <a:ln>
            <a:noFill/>
          </a:ln>
        </p:spPr>
        <p:txBody>
          <a:bodyPr wrap="square" lIns="36000" rIns="36000">
            <a:spAutoFit/>
          </a:bodyPr>
          <a:lstStyle/>
          <a:p>
            <a:r>
              <a:rPr lang="ja-JP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大学等卒業予定者の採用をお考えの事業主の皆さま</a:t>
            </a:r>
          </a:p>
          <a:p>
            <a:r>
              <a:rPr lang="ja-JP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大学等卒業予定者の皆さま</a:t>
            </a:r>
          </a:p>
        </p:txBody>
      </p:sp>
      <p:grpSp>
        <p:nvGrpSpPr>
          <p:cNvPr id="2" name="グループ化 86"/>
          <p:cNvGrpSpPr/>
          <p:nvPr/>
        </p:nvGrpSpPr>
        <p:grpSpPr>
          <a:xfrm>
            <a:off x="999331" y="9947275"/>
            <a:ext cx="5707988" cy="376654"/>
            <a:chOff x="744714" y="10114114"/>
            <a:chExt cx="5707988" cy="376654"/>
          </a:xfrm>
        </p:grpSpPr>
        <p:sp>
          <p:nvSpPr>
            <p:cNvPr id="68" name="Text Box 42"/>
            <p:cNvSpPr txBox="1">
              <a:spLocks noChangeArrowheads="1"/>
            </p:cNvSpPr>
            <p:nvPr/>
          </p:nvSpPr>
          <p:spPr bwMode="auto">
            <a:xfrm>
              <a:off x="763102" y="10152214"/>
              <a:ext cx="568960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36000" rIns="3600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1600" b="1" spc="-20" dirty="0">
                  <a:latin typeface="HG丸ｺﾞｼｯｸM-PRO" pitchFamily="50" charset="-128"/>
                  <a:ea typeface="HG丸ｺﾞｼｯｸM-PRO" pitchFamily="50" charset="-128"/>
                </a:rPr>
                <a:t>　厚生労働省・北海道労働局・ハローワークとまこまい</a:t>
              </a:r>
            </a:p>
          </p:txBody>
        </p:sp>
        <p:pic>
          <p:nvPicPr>
            <p:cNvPr id="69" name="図 30" descr="マーク最小.jp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44714" y="10114114"/>
              <a:ext cx="373062" cy="373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0" name="Text Box 10"/>
          <p:cNvSpPr txBox="1">
            <a:spLocks noChangeArrowheads="1"/>
          </p:cNvSpPr>
          <p:nvPr/>
        </p:nvSpPr>
        <p:spPr bwMode="auto">
          <a:xfrm>
            <a:off x="196056" y="317500"/>
            <a:ext cx="1190625" cy="295275"/>
          </a:xfrm>
          <a:prstGeom prst="rect">
            <a:avLst/>
          </a:prstGeom>
          <a:noFill/>
          <a:ln w="6350" cap="rnd">
            <a:noFill/>
            <a:prstDash val="sysDot"/>
            <a:miter lim="800000"/>
            <a:headEnd/>
            <a:tailEnd/>
          </a:ln>
        </p:spPr>
        <p:txBody>
          <a:bodyPr lIns="0" tIns="0" rIns="0" bIns="0" anchor="ctr"/>
          <a:lstStyle/>
          <a:p>
            <a:pPr>
              <a:lnSpc>
                <a:spcPct val="72000"/>
              </a:lnSpc>
            </a:pPr>
            <a:r>
              <a:rPr lang="ja-JP" altLang="en-US" sz="9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ＭＳ Ｐゴシック" charset="-128"/>
              </a:rPr>
              <a:t>（事業主の皆様へ）</a:t>
            </a:r>
            <a:endParaRPr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  <a:cs typeface="ＭＳ Ｐゴシック" charset="-128"/>
            </a:endParaRPr>
          </a:p>
        </p:txBody>
      </p:sp>
      <p:sp>
        <p:nvSpPr>
          <p:cNvPr id="72" name="AutoShape 7"/>
          <p:cNvSpPr>
            <a:spLocks noChangeArrowheads="1"/>
          </p:cNvSpPr>
          <p:nvPr/>
        </p:nvSpPr>
        <p:spPr bwMode="auto">
          <a:xfrm>
            <a:off x="-267494" y="10328275"/>
            <a:ext cx="6911976" cy="504825"/>
          </a:xfrm>
          <a:prstGeom prst="roundRect">
            <a:avLst>
              <a:gd name="adj" fmla="val 50000"/>
            </a:avLst>
          </a:prstGeom>
          <a:solidFill>
            <a:srgbClr val="009944"/>
          </a:solidFill>
          <a:ln w="9525">
            <a:noFill/>
            <a:round/>
            <a:headEnd/>
            <a:tailEnd/>
          </a:ln>
        </p:spPr>
        <p:txBody>
          <a:bodyPr lIns="74295" tIns="8890" rIns="74295" bIns="8890"/>
          <a:lstStyle/>
          <a:p>
            <a:endParaRPr lang="ja-JP" altLang="en-US"/>
          </a:p>
        </p:txBody>
      </p:sp>
      <p:sp>
        <p:nvSpPr>
          <p:cNvPr id="73" name="AutoShape 9"/>
          <p:cNvSpPr>
            <a:spLocks noChangeArrowheads="1"/>
          </p:cNvSpPr>
          <p:nvPr/>
        </p:nvSpPr>
        <p:spPr bwMode="auto">
          <a:xfrm>
            <a:off x="7201801" y="10328275"/>
            <a:ext cx="647700" cy="504825"/>
          </a:xfrm>
          <a:prstGeom prst="roundRect">
            <a:avLst>
              <a:gd name="adj" fmla="val 50000"/>
            </a:avLst>
          </a:prstGeom>
          <a:solidFill>
            <a:srgbClr val="009944"/>
          </a:solidFill>
          <a:ln w="9525">
            <a:noFill/>
            <a:round/>
            <a:headEnd/>
            <a:tailEnd/>
          </a:ln>
        </p:spPr>
        <p:txBody>
          <a:bodyPr lIns="74295" tIns="8890" rIns="74295" bIns="8890"/>
          <a:lstStyle/>
          <a:p>
            <a:endParaRPr lang="ja-JP" altLang="en-US"/>
          </a:p>
        </p:txBody>
      </p:sp>
      <p:sp>
        <p:nvSpPr>
          <p:cNvPr id="75" name="AutoShape 3"/>
          <p:cNvSpPr>
            <a:spLocks noChangeArrowheads="1"/>
          </p:cNvSpPr>
          <p:nvPr/>
        </p:nvSpPr>
        <p:spPr bwMode="auto">
          <a:xfrm>
            <a:off x="-191295" y="-158750"/>
            <a:ext cx="647701" cy="504826"/>
          </a:xfrm>
          <a:prstGeom prst="roundRect">
            <a:avLst>
              <a:gd name="adj" fmla="val 50000"/>
            </a:avLst>
          </a:prstGeom>
          <a:solidFill>
            <a:srgbClr val="009944"/>
          </a:solidFill>
          <a:ln w="9525">
            <a:noFill/>
            <a:round/>
            <a:headEnd/>
            <a:tailEnd/>
          </a:ln>
        </p:spPr>
        <p:txBody>
          <a:bodyPr lIns="74295" tIns="8890" rIns="74295" bIns="8890"/>
          <a:lstStyle/>
          <a:p>
            <a:endParaRPr lang="ja-JP" altLang="en-US"/>
          </a:p>
        </p:txBody>
      </p:sp>
      <p:sp>
        <p:nvSpPr>
          <p:cNvPr id="76" name="AutoShape 5"/>
          <p:cNvSpPr>
            <a:spLocks noChangeArrowheads="1"/>
          </p:cNvSpPr>
          <p:nvPr/>
        </p:nvSpPr>
        <p:spPr bwMode="auto">
          <a:xfrm>
            <a:off x="980281" y="-158750"/>
            <a:ext cx="6911975" cy="504826"/>
          </a:xfrm>
          <a:prstGeom prst="roundRect">
            <a:avLst>
              <a:gd name="adj" fmla="val 50000"/>
            </a:avLst>
          </a:prstGeom>
          <a:solidFill>
            <a:srgbClr val="009944"/>
          </a:solidFill>
          <a:ln w="9525">
            <a:noFill/>
            <a:round/>
            <a:headEnd/>
            <a:tailEnd/>
          </a:ln>
        </p:spPr>
        <p:txBody>
          <a:bodyPr lIns="74295" tIns="8890" rIns="74295" bIns="8890"/>
          <a:lstStyle/>
          <a:p>
            <a:endParaRPr lang="ja-JP" altLang="en-US"/>
          </a:p>
        </p:txBody>
      </p:sp>
      <p:sp>
        <p:nvSpPr>
          <p:cNvPr id="19" name="AutoShape 3"/>
          <p:cNvSpPr>
            <a:spLocks noChangeArrowheads="1"/>
          </p:cNvSpPr>
          <p:nvPr/>
        </p:nvSpPr>
        <p:spPr bwMode="auto">
          <a:xfrm>
            <a:off x="427831" y="-152539"/>
            <a:ext cx="572944" cy="504826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 w="9525">
            <a:noFill/>
            <a:round/>
            <a:headEnd/>
            <a:tailEnd/>
          </a:ln>
        </p:spPr>
        <p:txBody>
          <a:bodyPr lIns="74295" tIns="8890" rIns="74295" bIns="8890"/>
          <a:lstStyle/>
          <a:p>
            <a:endParaRPr lang="ja-JP" altLang="en-US"/>
          </a:p>
        </p:txBody>
      </p:sp>
      <p:sp>
        <p:nvSpPr>
          <p:cNvPr id="20" name="角丸四角形 19"/>
          <p:cNvSpPr/>
          <p:nvPr/>
        </p:nvSpPr>
        <p:spPr>
          <a:xfrm>
            <a:off x="293430" y="1058580"/>
            <a:ext cx="7052818" cy="1536659"/>
          </a:xfrm>
          <a:prstGeom prst="roundRect">
            <a:avLst>
              <a:gd name="adj" fmla="val 14677"/>
            </a:avLst>
          </a:prstGeom>
          <a:solidFill>
            <a:srgbClr val="00B0F0"/>
          </a:solidFill>
          <a:ln>
            <a:noFill/>
          </a:ln>
          <a:effectLst>
            <a:outerShdw blurRad="50800" dist="50800" dir="5400000" algn="ctr" rotWithShape="0">
              <a:schemeClr val="bg1"/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190500" h="38100" prst="relaxedInset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180000" rIns="91440" bIns="180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endParaRPr lang="en-US" sz="2000" b="1" kern="100" dirty="0">
              <a:solidFill>
                <a:schemeClr val="bg1"/>
              </a:solidFill>
              <a:effectLst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/>
            </a:endParaRPr>
          </a:p>
          <a:p>
            <a:pPr>
              <a:lnSpc>
                <a:spcPts val="3000"/>
              </a:lnSpc>
              <a:spcAft>
                <a:spcPts val="0"/>
              </a:spcAft>
            </a:pPr>
            <a:r>
              <a:rPr lang="ja-JP" altLang="en-US" sz="2600" b="1" kern="100" dirty="0">
                <a:solidFill>
                  <a:schemeClr val="bg1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/>
              </a:rPr>
              <a:t>　　</a:t>
            </a:r>
            <a:r>
              <a:rPr lang="ja-JP" altLang="en-US" sz="2600" b="1" kern="100" spc="15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/>
              </a:rPr>
              <a:t>令和８</a:t>
            </a:r>
            <a:r>
              <a:rPr lang="ja-JP" sz="2600" b="1" kern="100" spc="150" dirty="0">
                <a:solidFill>
                  <a:schemeClr val="bg1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/>
              </a:rPr>
              <a:t>年度の大学等卒業予定者を対象</a:t>
            </a:r>
            <a:endParaRPr lang="en-US" altLang="ja-JP" sz="2600" b="1" kern="100" spc="150" dirty="0">
              <a:solidFill>
                <a:schemeClr val="bg1"/>
              </a:solidFill>
              <a:effectLst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/>
            </a:endParaRPr>
          </a:p>
          <a:p>
            <a:pPr>
              <a:lnSpc>
                <a:spcPts val="3000"/>
              </a:lnSpc>
              <a:spcAft>
                <a:spcPts val="0"/>
              </a:spcAft>
            </a:pPr>
            <a:r>
              <a:rPr lang="ja-JP" altLang="en-US" sz="2600" b="1" kern="100" spc="150" dirty="0">
                <a:solidFill>
                  <a:schemeClr val="bg1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/>
              </a:rPr>
              <a:t>　　　</a:t>
            </a:r>
            <a:r>
              <a:rPr lang="ja-JP" sz="2600" b="1" kern="100" spc="150" dirty="0">
                <a:solidFill>
                  <a:schemeClr val="bg1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/>
              </a:rPr>
              <a:t>とした</a:t>
            </a:r>
            <a:r>
              <a:rPr lang="ja-JP" sz="2600" b="1" kern="100" spc="150" dirty="0">
                <a:solidFill>
                  <a:srgbClr val="FFFF00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/>
              </a:rPr>
              <a:t>求人公開日は４月１日</a:t>
            </a:r>
            <a:r>
              <a:rPr lang="ja-JP" sz="2600" b="1" kern="100" spc="150" dirty="0">
                <a:solidFill>
                  <a:schemeClr val="bg1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/>
              </a:rPr>
              <a:t>です！</a:t>
            </a:r>
            <a:endParaRPr lang="en-US" altLang="ja-JP" sz="2600" kern="100" spc="15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ja-JP" altLang="en-US" sz="1400" kern="100" spc="50" dirty="0"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/>
              </a:rPr>
              <a:t>　　　</a:t>
            </a:r>
            <a:r>
              <a:rPr lang="ja-JP" sz="1200" kern="100" spc="50" dirty="0"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/>
              </a:rPr>
              <a:t>※</a:t>
            </a:r>
            <a:r>
              <a:rPr lang="ja-JP" altLang="en-US" sz="1200" kern="100" spc="5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/>
              </a:rPr>
              <a:t>令和９</a:t>
            </a:r>
            <a:r>
              <a:rPr lang="ja-JP" sz="1200" kern="100" spc="50" dirty="0"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/>
              </a:rPr>
              <a:t>年</a:t>
            </a:r>
            <a:r>
              <a:rPr lang="ja-JP" altLang="en-US" sz="1200" kern="100" spc="50" dirty="0"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/>
              </a:rPr>
              <a:t>３</a:t>
            </a:r>
            <a:r>
              <a:rPr lang="ja-JP" sz="1200" kern="100" spc="50" dirty="0"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/>
              </a:rPr>
              <a:t>月新規大学等卒業</a:t>
            </a:r>
            <a:r>
              <a:rPr lang="ja-JP" altLang="en-US" sz="1200" kern="100" spc="50" dirty="0"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/>
              </a:rPr>
              <a:t>予定</a:t>
            </a:r>
            <a:r>
              <a:rPr lang="ja-JP" sz="1200" kern="100" spc="50" dirty="0"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/>
              </a:rPr>
              <a:t>者の求人受付は、</a:t>
            </a:r>
            <a:r>
              <a:rPr lang="ja-JP" altLang="en-US" sz="1200" kern="100" spc="5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/>
              </a:rPr>
              <a:t>令和８年２</a:t>
            </a:r>
            <a:r>
              <a:rPr lang="ja-JP" sz="1200" kern="100" spc="50" dirty="0"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/>
              </a:rPr>
              <a:t>月</a:t>
            </a:r>
            <a:r>
              <a:rPr lang="ja-JP" altLang="en-US" sz="1200" kern="100" spc="50" dirty="0"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/>
              </a:rPr>
              <a:t>１</a:t>
            </a:r>
            <a:r>
              <a:rPr lang="ja-JP" sz="1200" kern="100" spc="50" dirty="0"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/>
              </a:rPr>
              <a:t>日からスタート</a:t>
            </a:r>
            <a:r>
              <a:rPr lang="ja-JP" altLang="en-US" sz="1200" kern="100" spc="50" dirty="0"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/>
              </a:rPr>
              <a:t>です</a:t>
            </a:r>
            <a:r>
              <a:rPr lang="ja-JP" sz="1200" kern="100" spc="50" dirty="0"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/>
              </a:rPr>
              <a:t>。</a:t>
            </a:r>
          </a:p>
          <a:p>
            <a:pPr algn="ctr">
              <a:spcAft>
                <a:spcPts val="0"/>
              </a:spcAft>
            </a:pPr>
            <a:r>
              <a:rPr lang="en-US" sz="2000" kern="100" dirty="0">
                <a:effectLst/>
                <a:latin typeface="ＭＳ ゴシック"/>
                <a:ea typeface="ＭＳ 明朝"/>
                <a:cs typeface="Times New Roman"/>
              </a:rPr>
              <a:t> </a:t>
            </a:r>
            <a:endParaRPr lang="ja-JP" sz="1050" kern="100" dirty="0">
              <a:effectLst/>
              <a:ea typeface="ＭＳ 明朝"/>
              <a:cs typeface="Times New Roman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347348" y="2679700"/>
            <a:ext cx="693848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ja-JP" sz="12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2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令和８年度の</a:t>
            </a:r>
            <a:r>
              <a:rPr lang="ja-JP" altLang="ja-JP" sz="12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新規大学等卒業予定者の就職・採用活動のスケジュールは前年度と変更ありません。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427832" y="3097193"/>
            <a:ext cx="670670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大学、短期大学と高等専門学校</a:t>
            </a:r>
            <a:r>
              <a:rPr lang="ja-JP" altLang="ja-JP" sz="14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</a:t>
            </a:r>
            <a:r>
              <a:rPr lang="ja-JP" altLang="en-US" sz="14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令和８</a:t>
            </a:r>
            <a:r>
              <a:rPr lang="ja-JP" altLang="ja-JP" sz="14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年度（</a:t>
            </a:r>
            <a:r>
              <a:rPr lang="ja-JP" altLang="en-US" sz="14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令和９</a:t>
            </a:r>
            <a:r>
              <a:rPr lang="ja-JP" altLang="ja-JP" sz="14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月）卒業・修了予定者の就職・就職活動のスケジュールを踏まえ、ハローワークでの卒業・修了予定者（大学、短期大学、高等専門学校、専修学校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等）を対象とする求人の取扱いは、以下のとおりとなります。</a:t>
            </a: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0841832"/>
              </p:ext>
            </p:extLst>
          </p:nvPr>
        </p:nvGraphicFramePr>
        <p:xfrm>
          <a:off x="455127" y="5651500"/>
          <a:ext cx="6705600" cy="17526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9610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45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2425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solidFill>
                            <a:schemeClr val="bg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ハローワークにおける求人の取扱い</a:t>
                      </a:r>
                      <a:endParaRPr lang="ja-JP" sz="1050" kern="100" dirty="0">
                        <a:solidFill>
                          <a:schemeClr val="bg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Times New Roman"/>
                      </a:endParaRPr>
                    </a:p>
                  </a:txBody>
                  <a:tcPr marL="62865" marR="62865" marT="0" marB="0" anchor="ctr"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求人の受理</a:t>
                      </a:r>
                      <a:endParaRPr lang="ja-JP" sz="105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２月１日以降</a:t>
                      </a:r>
                      <a:endParaRPr lang="ja-JP" sz="105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/>
                      </a:endParaRPr>
                    </a:p>
                  </a:txBody>
                  <a:tcPr marL="62865" marR="62865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求人の公開</a:t>
                      </a:r>
                      <a:endParaRPr lang="ja-JP" sz="105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４月１日以降</a:t>
                      </a:r>
                      <a:endParaRPr lang="ja-JP" sz="105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/>
                      </a:endParaRPr>
                    </a:p>
                  </a:txBody>
                  <a:tcPr marL="62865" marR="6286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大学卒業予定者に対する職業紹介</a:t>
                      </a:r>
                      <a:endParaRPr lang="ja-JP" sz="105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６月１日以降</a:t>
                      </a:r>
                      <a:endParaRPr lang="ja-JP" sz="105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/>
                      </a:endParaRPr>
                    </a:p>
                  </a:txBody>
                  <a:tcPr marL="62865" marR="62865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0081544"/>
              </p:ext>
            </p:extLst>
          </p:nvPr>
        </p:nvGraphicFramePr>
        <p:xfrm>
          <a:off x="447129" y="4127500"/>
          <a:ext cx="6705600" cy="127635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9610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45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2425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solidFill>
                            <a:schemeClr val="bg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大学等卒業予定者の就職・採用活動に関する開始時期</a:t>
                      </a:r>
                      <a:endParaRPr lang="ja-JP" sz="1050" kern="100" dirty="0">
                        <a:solidFill>
                          <a:schemeClr val="bg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Times New Roman"/>
                      </a:endParaRPr>
                    </a:p>
                  </a:txBody>
                  <a:tcPr marL="62865" marR="62865" marT="0" marB="0" anchor="ctr"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広報活動</a:t>
                      </a:r>
                      <a:endParaRPr lang="ja-JP" sz="105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卒業・終了年度に入る直前の３月１日以降</a:t>
                      </a:r>
                      <a:endParaRPr lang="ja-JP" sz="105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/>
                      </a:endParaRPr>
                    </a:p>
                  </a:txBody>
                  <a:tcPr marL="62865" marR="62865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採用選考活動</a:t>
                      </a:r>
                      <a:endParaRPr lang="ja-JP" sz="105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卒業・修了年度の６月１日以降</a:t>
                      </a:r>
                      <a:endParaRPr lang="ja-JP" sz="105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/>
                      </a:endParaRPr>
                    </a:p>
                  </a:txBody>
                  <a:tcPr marL="62865" marR="6286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正方形/長方形 8"/>
          <p:cNvSpPr/>
          <p:nvPr/>
        </p:nvSpPr>
        <p:spPr>
          <a:xfrm>
            <a:off x="332580" y="7527925"/>
            <a:ext cx="6985093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</a:pP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※求人公開後であっても、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５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月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３１日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以前に採用選考活動を行うことのないようご注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800"/>
              </a:lnSpc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意願います。</a:t>
            </a:r>
          </a:p>
          <a:p>
            <a:pPr>
              <a:lnSpc>
                <a:spcPts val="1800"/>
              </a:lnSpc>
            </a:pP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※大卒等求人の有効期限は、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受付期間の締切設定がない限り、令和９年３月３１日ま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800"/>
              </a:lnSpc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でです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</a:t>
            </a:r>
          </a:p>
          <a:p>
            <a:pPr>
              <a:lnSpc>
                <a:spcPts val="1800"/>
              </a:lnSpc>
            </a:pP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※求人への応募は、ハローワークからの紹介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もしくは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学生自身が直接事業所へ応募、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800"/>
              </a:lnSpc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問い合わせすることになりますので、ご対応をお願いします。</a:t>
            </a:r>
          </a:p>
          <a:p>
            <a:pPr>
              <a:lnSpc>
                <a:spcPts val="1800"/>
              </a:lnSpc>
            </a:pP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※面接・選考については、応募者本人の適性・能力を基準とした公正な採用選考を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800"/>
              </a:lnSpc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行ってください。</a:t>
            </a:r>
          </a:p>
          <a:p>
            <a:pPr>
              <a:lnSpc>
                <a:spcPts val="1800"/>
              </a:lnSpc>
            </a:pP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※正式内定は、採用選考に関する基準（企業側）及び申合せ（大学側）に基づき、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800"/>
              </a:lnSpc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１０月１日以降に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お願いします。</a:t>
            </a:r>
          </a:p>
        </p:txBody>
      </p:sp>
      <p:sp>
        <p:nvSpPr>
          <p:cNvPr id="27" name="AutoShape 3"/>
          <p:cNvSpPr>
            <a:spLocks noChangeArrowheads="1"/>
          </p:cNvSpPr>
          <p:nvPr/>
        </p:nvSpPr>
        <p:spPr bwMode="auto">
          <a:xfrm>
            <a:off x="6636687" y="10328274"/>
            <a:ext cx="572944" cy="504826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 w="9525">
            <a:noFill/>
            <a:round/>
            <a:headEnd/>
            <a:tailEnd/>
          </a:ln>
        </p:spPr>
        <p:txBody>
          <a:bodyPr lIns="74295" tIns="8890" rIns="74295" bIns="8890"/>
          <a:lstStyle/>
          <a:p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ad5d0bce-92ff-4ef3-9376-b7d04c599fa2">
      <UserInfo>
        <DisplayName/>
        <AccountId xsi:nil="true"/>
        <AccountType/>
      </UserInfo>
    </Owner>
    <lcf76f155ced4ddcb4097134ff3c332f xmlns="ad5d0bce-92ff-4ef3-9376-b7d04c599fa2">
      <Terms xmlns="http://schemas.microsoft.com/office/infopath/2007/PartnerControls"/>
    </lcf76f155ced4ddcb4097134ff3c332f>
    <TaxCatchAll xmlns="263dbbe5-076b-4606-a03b-9598f5f2f35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3D2AA407BFC53342A6434A5708BC8E94" ma:contentTypeVersion="14" ma:contentTypeDescription="新しいドキュメントを作成します。" ma:contentTypeScope="" ma:versionID="32bad5ff7ccb230460b18562a59b56ec">
  <xsd:schema xmlns:xsd="http://www.w3.org/2001/XMLSchema" xmlns:xs="http://www.w3.org/2001/XMLSchema" xmlns:p="http://schemas.microsoft.com/office/2006/metadata/properties" xmlns:ns2="ad5d0bce-92ff-4ef3-9376-b7d04c599fa2" xmlns:ns3="263dbbe5-076b-4606-a03b-9598f5f2f35a" targetNamespace="http://schemas.microsoft.com/office/2006/metadata/properties" ma:root="true" ma:fieldsID="d06cfa43d09b587de139dd2d0c0019ee" ns2:_="" ns3:_="">
    <xsd:import namespace="ad5d0bce-92ff-4ef3-9376-b7d04c599fa2"/>
    <xsd:import namespace="263dbbe5-076b-4606-a03b-9598f5f2f35a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5d0bce-92ff-4ef3-9376-b7d04c599fa2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3dbbe5-076b-4606-a03b-9598f5f2f35a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6898f35c-3e1e-4d4b-9ca6-5bd73cf4deb7}" ma:internalName="TaxCatchAll" ma:showField="CatchAllData" ma:web="263dbbe5-076b-4606-a03b-9598f5f2f3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82025EA-AD9E-465E-9289-B0331E14564F}">
  <ds:schemaRefs>
    <ds:schemaRef ds:uri="http://schemas.openxmlformats.org/package/2006/metadata/core-properties"/>
    <ds:schemaRef ds:uri="263dbbe5-076b-4606-a03b-9598f5f2f35a"/>
    <ds:schemaRef ds:uri="http://purl.org/dc/elements/1.1/"/>
    <ds:schemaRef ds:uri="http://schemas.microsoft.com/office/2006/documentManagement/types"/>
    <ds:schemaRef ds:uri="http://purl.org/dc/dcmitype/"/>
    <ds:schemaRef ds:uri="ad5d0bce-92ff-4ef3-9376-b7d04c599fa2"/>
    <ds:schemaRef ds:uri="http://purl.org/dc/terms/"/>
    <ds:schemaRef ds:uri="http://schemas.microsoft.com/office/2006/metadata/properties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0877789C-F8AD-4DB5-B84F-539860D73B4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0F6C099-7501-4970-A484-320276736F8E}"/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Words>376</Words>
  <PresentationFormat>ユーザー設定</PresentationFormat>
  <Paragraphs>33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HGP創英角ｺﾞｼｯｸUB</vt:lpstr>
      <vt:lpstr>HG丸ｺﾞｼｯｸM-PRO</vt:lpstr>
      <vt:lpstr>ＭＳ ゴシック</vt:lpstr>
      <vt:lpstr>ＭＳ 明朝</vt:lpstr>
      <vt:lpstr>Arial</vt:lpstr>
      <vt:lpstr>Calibri</vt:lpstr>
      <vt:lpstr>blank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0x0101003D2AA407BFC53342A6434A5708BC8E94</vt:lpwstr>
  </property>
  <property fmtid="{D5CDD505-2E9C-101B-9397-08002B2CF9AE}" pid="3" name="Order">
    <vt:r8>30345500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TriggerFlowInfo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MediaServiceImageTags">
    <vt:lpwstr/>
  </property>
</Properties>
</file>