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D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howGuides="1">
      <p:cViewPr>
        <p:scale>
          <a:sx n="90" d="100"/>
          <a:sy n="90" d="100"/>
        </p:scale>
        <p:origin x="1260" y="-834"/>
      </p:cViewPr>
      <p:guideLst>
        <p:guide orient="horz" pos="3120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9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34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1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6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77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7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22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4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4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34116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CFA42-B7DA-4525-80E7-CCF5389F95C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9201-778D-4075-ACF0-09C7632A1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06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EF33C98-F11D-4784-91A5-DB38F0133AC0}"/>
              </a:ext>
            </a:extLst>
          </p:cNvPr>
          <p:cNvSpPr/>
          <p:nvPr/>
        </p:nvSpPr>
        <p:spPr>
          <a:xfrm>
            <a:off x="690958" y="1411468"/>
            <a:ext cx="3079254" cy="2069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EB1EBD0-617C-4CA9-BCDD-902352516071}"/>
              </a:ext>
            </a:extLst>
          </p:cNvPr>
          <p:cNvGrpSpPr/>
          <p:nvPr/>
        </p:nvGrpSpPr>
        <p:grpSpPr>
          <a:xfrm>
            <a:off x="159188" y="24093"/>
            <a:ext cx="7010329" cy="4227540"/>
            <a:chOff x="712600" y="314125"/>
            <a:chExt cx="6926190" cy="4227540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58AEE3E-BEFC-4C50-8540-569F647184E3}"/>
                </a:ext>
              </a:extLst>
            </p:cNvPr>
            <p:cNvSpPr txBox="1"/>
            <p:nvPr/>
          </p:nvSpPr>
          <p:spPr>
            <a:xfrm>
              <a:off x="712600" y="4264666"/>
              <a:ext cx="67991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■</a:t>
              </a:r>
              <a:r>
                <a:rPr kumimoji="1"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開催日程　　</a:t>
              </a:r>
              <a:r>
                <a:rPr kumimoji="1" lang="ja-JP" altLang="en-US" sz="12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連続した日付でも、</a:t>
              </a:r>
              <a:r>
                <a:rPr kumimoji="1" lang="en-US" altLang="ja-JP" sz="12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r>
                <a:rPr kumimoji="1" lang="ja-JP" altLang="en-US" sz="12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日だけ、学びたいコースのみでもお申込いただけます</a:t>
              </a:r>
              <a:endParaRPr kumimoji="1"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FC245D59-3943-4BC5-9C81-A6D4376D56FE}"/>
                </a:ext>
              </a:extLst>
            </p:cNvPr>
            <p:cNvGrpSpPr/>
            <p:nvPr/>
          </p:nvGrpSpPr>
          <p:grpSpPr>
            <a:xfrm>
              <a:off x="807632" y="314125"/>
              <a:ext cx="6831158" cy="4048566"/>
              <a:chOff x="807632" y="314125"/>
              <a:chExt cx="6831158" cy="4048566"/>
            </a:xfrm>
          </p:grpSpPr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E1C9B8F-0A53-44FC-8643-B9544CF058C5}"/>
                  </a:ext>
                </a:extLst>
              </p:cNvPr>
              <p:cNvSpPr txBox="1"/>
              <p:nvPr/>
            </p:nvSpPr>
            <p:spPr>
              <a:xfrm>
                <a:off x="966829" y="1180096"/>
                <a:ext cx="3842719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800" b="1" dirty="0">
                    <a:solidFill>
                      <a:srgbClr val="00206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オンライン</a:t>
                </a:r>
                <a:r>
                  <a:rPr kumimoji="1" lang="ja-JP" altLang="en-US" sz="4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で</a:t>
                </a:r>
                <a:endParaRPr kumimoji="1" lang="en-US" altLang="ja-JP" sz="4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4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受講できます！</a:t>
                </a:r>
                <a:endParaRPr kumimoji="1"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E5DD34-3203-4A22-8116-A0FA997DE2F6}"/>
                  </a:ext>
                </a:extLst>
              </p:cNvPr>
              <p:cNvSpPr txBox="1"/>
              <p:nvPr/>
            </p:nvSpPr>
            <p:spPr>
              <a:xfrm>
                <a:off x="1237988" y="314125"/>
                <a:ext cx="64008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800" b="1" spc="500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就職支援セミナー</a:t>
                </a:r>
                <a:endParaRPr kumimoji="1" lang="ja-JP" altLang="en-US" sz="4800" b="1" spc="5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2D11822-1F9A-423B-86BC-B9DECD8DBF0B}"/>
                  </a:ext>
                </a:extLst>
              </p:cNvPr>
              <p:cNvSpPr/>
              <p:nvPr/>
            </p:nvSpPr>
            <p:spPr>
              <a:xfrm>
                <a:off x="807632" y="2676698"/>
                <a:ext cx="6264000" cy="869521"/>
              </a:xfrm>
              <a:prstGeom prst="rect">
                <a:avLst/>
              </a:prstGeom>
              <a:solidFill>
                <a:srgbClr val="92D05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ハローワークで開催している就職支援セミナーを、自宅等でオンラインで受講することができます。セミナーは「</a:t>
                </a:r>
                <a:r>
                  <a:rPr lang="en-US" altLang="ja-JP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ZOOM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」を利用して配信。お手持ちのパソコンやスマートフォンから、セミナーにご参加ください。</a:t>
                </a:r>
                <a:r>
                  <a:rPr lang="ja-JP" altLang="en-US" sz="1100" u="sng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参加には事前予約が必要です。</a:t>
                </a:r>
                <a:endParaRPr lang="en-US" altLang="ja-JP" sz="1100" u="sng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en-US" altLang="ja-JP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※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参加時にかかる通信費等は参加者の負担となります。　</a:t>
                </a:r>
                <a:r>
                  <a:rPr lang="en-US" altLang="ja-JP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※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受信機器は各自でご用意ください。</a:t>
                </a:r>
                <a:endParaRPr kumimoji="1" lang="en-US" altLang="ja-JP" sz="11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04960C5-B5FB-4A90-9A66-59A6D858D142}"/>
                  </a:ext>
                </a:extLst>
              </p:cNvPr>
              <p:cNvSpPr txBox="1"/>
              <p:nvPr/>
            </p:nvSpPr>
            <p:spPr>
              <a:xfrm>
                <a:off x="2188348" y="3531694"/>
                <a:ext cx="49516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コース①　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基本コース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再就職のための求職活動の進め方</a:t>
                </a:r>
                <a:endPara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コース②　</a:t>
                </a:r>
                <a:r>
                  <a:rPr kumimoji="1"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演習コース</a:t>
                </a:r>
                <a:r>
                  <a:rPr kumimoji="1"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求職活動を進めるときの自分の理解</a:t>
                </a:r>
                <a:endParaRPr kumimoji="1"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コース③　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演習コース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魅力的な履歴書、職務経歴書づくり</a:t>
                </a:r>
                <a:endPara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コース④　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演習コース</a:t>
                </a:r>
                <a:r>
                  <a:rPr lang="en-US" altLang="ja-JP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面接のポイント</a:t>
                </a:r>
                <a:endParaRPr kumimoji="1"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1" name="ホームベース 14">
                <a:extLst>
                  <a:ext uri="{FF2B5EF4-FFF2-40B4-BE49-F238E27FC236}">
                    <a16:creationId xmlns:a16="http://schemas.microsoft.com/office/drawing/2014/main" id="{857DFAA0-3F13-423A-BC22-F18F06420402}"/>
                  </a:ext>
                </a:extLst>
              </p:cNvPr>
              <p:cNvSpPr/>
              <p:nvPr/>
            </p:nvSpPr>
            <p:spPr>
              <a:xfrm>
                <a:off x="816522" y="3600584"/>
                <a:ext cx="1440000" cy="648000"/>
              </a:xfrm>
              <a:prstGeom prst="homePlate">
                <a:avLst>
                  <a:gd name="adj" fmla="val 24084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セミナー内容</a:t>
                </a:r>
                <a:endParaRPr kumimoji="1" lang="ja-JP" altLang="en-US" sz="14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A85D3850-34E6-4DBF-93B8-8701983BAE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0222" y="1430736"/>
                <a:ext cx="1207396" cy="1207192"/>
              </a:xfrm>
              <a:prstGeom prst="rect">
                <a:avLst/>
              </a:prstGeom>
            </p:spPr>
          </p:pic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FE4C0AC7-91EF-4E1A-850A-496C9D8F794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94" t="1507"/>
              <a:stretch/>
            </p:blipFill>
            <p:spPr>
              <a:xfrm>
                <a:off x="5963315" y="1155678"/>
                <a:ext cx="1028036" cy="660302"/>
              </a:xfrm>
              <a:prstGeom prst="rect">
                <a:avLst/>
              </a:prstGeom>
            </p:spPr>
          </p:pic>
          <p:pic>
            <p:nvPicPr>
              <p:cNvPr id="14" name="Picture 2" descr="https://4.bp.blogspot.com/-cC8ybC_4nUg/VGX8pO9cLhI/AAAAAAAApKQ/ZToS-DsItD4/s800/smartphone.png">
                <a:extLst>
                  <a:ext uri="{FF2B5EF4-FFF2-40B4-BE49-F238E27FC236}">
                    <a16:creationId xmlns:a16="http://schemas.microsoft.com/office/drawing/2014/main" id="{8220FE9A-B9B9-4339-A670-41B5674A3A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905404" flipH="1">
                <a:off x="4628861" y="1328022"/>
                <a:ext cx="575563" cy="6247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565331E2-29D5-4722-B974-641B647E7638}"/>
              </a:ext>
            </a:extLst>
          </p:cNvPr>
          <p:cNvSpPr/>
          <p:nvPr/>
        </p:nvSpPr>
        <p:spPr>
          <a:xfrm rot="10800000">
            <a:off x="103903" y="39790"/>
            <a:ext cx="6708581" cy="9826420"/>
          </a:xfrm>
          <a:prstGeom prst="foldedCorner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33A10ED-188A-49D2-AD54-8F472AC7CBE2}"/>
              </a:ext>
            </a:extLst>
          </p:cNvPr>
          <p:cNvSpPr/>
          <p:nvPr/>
        </p:nvSpPr>
        <p:spPr>
          <a:xfrm>
            <a:off x="220458" y="2299898"/>
            <a:ext cx="6400802" cy="194768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8C5DC1D-AE89-4D76-8F3B-B6220AC93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90377"/>
              </p:ext>
            </p:extLst>
          </p:nvPr>
        </p:nvGraphicFramePr>
        <p:xfrm>
          <a:off x="332519" y="4317525"/>
          <a:ext cx="6209225" cy="3673913"/>
        </p:xfrm>
        <a:graphic>
          <a:graphicData uri="http://schemas.openxmlformats.org/drawingml/2006/table">
            <a:tbl>
              <a:tblPr/>
              <a:tblGrid>
                <a:gridCol w="1013221">
                  <a:extLst>
                    <a:ext uri="{9D8B030D-6E8A-4147-A177-3AD203B41FA5}">
                      <a16:colId xmlns:a16="http://schemas.microsoft.com/office/drawing/2014/main" val="2862239955"/>
                    </a:ext>
                  </a:extLst>
                </a:gridCol>
                <a:gridCol w="1299001">
                  <a:extLst>
                    <a:ext uri="{9D8B030D-6E8A-4147-A177-3AD203B41FA5}">
                      <a16:colId xmlns:a16="http://schemas.microsoft.com/office/drawing/2014/main" val="8502181"/>
                    </a:ext>
                  </a:extLst>
                </a:gridCol>
                <a:gridCol w="1299001">
                  <a:extLst>
                    <a:ext uri="{9D8B030D-6E8A-4147-A177-3AD203B41FA5}">
                      <a16:colId xmlns:a16="http://schemas.microsoft.com/office/drawing/2014/main" val="3587482128"/>
                    </a:ext>
                  </a:extLst>
                </a:gridCol>
                <a:gridCol w="1299001">
                  <a:extLst>
                    <a:ext uri="{9D8B030D-6E8A-4147-A177-3AD203B41FA5}">
                      <a16:colId xmlns:a16="http://schemas.microsoft.com/office/drawing/2014/main" val="2343807060"/>
                    </a:ext>
                  </a:extLst>
                </a:gridCol>
                <a:gridCol w="1299001">
                  <a:extLst>
                    <a:ext uri="{9D8B030D-6E8A-4147-A177-3AD203B41FA5}">
                      <a16:colId xmlns:a16="http://schemas.microsoft.com/office/drawing/2014/main" val="3884930421"/>
                    </a:ext>
                  </a:extLst>
                </a:gridCol>
              </a:tblGrid>
              <a:tr h="314873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コース④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426006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723902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27087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847152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29253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30950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0607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428409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922941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29626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02053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633232"/>
                  </a:ext>
                </a:extLst>
              </a:tr>
              <a:tr h="27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日（火）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日（水）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日（木）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780856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CAA991D-9BBB-4114-8641-9C7EFC110CC8}"/>
              </a:ext>
            </a:extLst>
          </p:cNvPr>
          <p:cNvSpPr txBox="1"/>
          <p:nvPr/>
        </p:nvSpPr>
        <p:spPr>
          <a:xfrm>
            <a:off x="227119" y="7991438"/>
            <a:ext cx="6427654" cy="60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申込締切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各月開催初日の前週火曜日（定員に達し次第締め切ります）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1E94291-B5D0-40BD-898A-D0C88ADBD40C}"/>
              </a:ext>
            </a:extLst>
          </p:cNvPr>
          <p:cNvGrpSpPr/>
          <p:nvPr/>
        </p:nvGrpSpPr>
        <p:grpSpPr>
          <a:xfrm>
            <a:off x="227119" y="8398980"/>
            <a:ext cx="6427654" cy="1311194"/>
            <a:chOff x="563697" y="8766052"/>
            <a:chExt cx="6427654" cy="1311194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F39ABA62-5CB7-4FB2-ACF3-0900134D4651}"/>
                </a:ext>
              </a:extLst>
            </p:cNvPr>
            <p:cNvSpPr txBox="1"/>
            <p:nvPr/>
          </p:nvSpPr>
          <p:spPr>
            <a:xfrm>
              <a:off x="563697" y="8926045"/>
              <a:ext cx="57495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■</a:t>
              </a:r>
              <a:r>
                <a:rPr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お申込み方法　</a:t>
              </a: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参加ご希望の方は最寄りのハローワークでお申込みください。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726D903-8986-42A4-8989-4FBE60CB910B}"/>
                </a:ext>
              </a:extLst>
            </p:cNvPr>
            <p:cNvSpPr/>
            <p:nvPr/>
          </p:nvSpPr>
          <p:spPr>
            <a:xfrm>
              <a:off x="654152" y="9609246"/>
              <a:ext cx="1008000" cy="468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お申込み</a:t>
              </a:r>
              <a:endParaRPr kumimoji="1" lang="en-US" altLang="ja-JP" sz="12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お問合せ</a:t>
              </a:r>
              <a:endParaRPr kumimoji="1" lang="ja-JP" altLang="en-US" sz="12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B77CD40-F1BF-4232-BA74-3D6981FC8AF1}"/>
                </a:ext>
              </a:extLst>
            </p:cNvPr>
            <p:cNvSpPr txBox="1"/>
            <p:nvPr/>
          </p:nvSpPr>
          <p:spPr>
            <a:xfrm>
              <a:off x="1720738" y="9553574"/>
              <a:ext cx="39435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ハローワーク札幌北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職業</a:t>
              </a:r>
              <a:r>
                <a:rPr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相談第</a:t>
              </a:r>
              <a:r>
                <a:rPr lang="en-US" altLang="ja-JP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r>
                <a:rPr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部門</a:t>
              </a:r>
              <a:endPara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43B76A1-E3F0-4C01-B144-AA2210B08A3A}"/>
                </a:ext>
              </a:extLst>
            </p:cNvPr>
            <p:cNvSpPr txBox="1"/>
            <p:nvPr/>
          </p:nvSpPr>
          <p:spPr>
            <a:xfrm>
              <a:off x="1974752" y="9759563"/>
              <a:ext cx="37391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電話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</a:t>
              </a:r>
              <a:r>
                <a:rPr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０１１</a:t>
              </a:r>
              <a:r>
                <a:rPr lang="en-US" altLang="ja-JP" sz="1400" b="1" dirty="0" smtClean="0">
                  <a:solidFill>
                    <a:srgbClr val="00206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-</a:t>
              </a:r>
              <a:r>
                <a:rPr lang="ja-JP" altLang="en-US" sz="1400" b="1" dirty="0" smtClean="0">
                  <a:solidFill>
                    <a:srgbClr val="00206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７４３</a:t>
              </a:r>
              <a:r>
                <a:rPr lang="en-US" altLang="ja-JP" sz="1400" b="1" dirty="0" smtClean="0">
                  <a:solidFill>
                    <a:srgbClr val="00206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-</a:t>
              </a:r>
              <a:r>
                <a:rPr lang="ja-JP" altLang="en-US" sz="1400" b="1" dirty="0" smtClean="0">
                  <a:solidFill>
                    <a:srgbClr val="00206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８６０９（４１＃）</a:t>
              </a:r>
              <a:endParaRPr lang="en-US" altLang="ja-JP" sz="1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84CDBFE-2ED7-4EC6-8A70-E94A7E6C263D}"/>
                </a:ext>
              </a:extLst>
            </p:cNvPr>
            <p:cNvSpPr txBox="1"/>
            <p:nvPr/>
          </p:nvSpPr>
          <p:spPr>
            <a:xfrm>
              <a:off x="563697" y="9139189"/>
              <a:ext cx="64276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「ハローワークにおけるオンラインを活用したサービス利用規約」に同意のうえ、お申込み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ください。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2201FB5-D708-4C1E-83A8-A5BE8452F862}"/>
                </a:ext>
              </a:extLst>
            </p:cNvPr>
            <p:cNvSpPr txBox="1"/>
            <p:nvPr/>
          </p:nvSpPr>
          <p:spPr>
            <a:xfrm>
              <a:off x="6233239" y="8766052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利用規約</a:t>
              </a: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D9881BF-BE75-4277-BE1E-747F6A1E07CB}"/>
              </a:ext>
            </a:extLst>
          </p:cNvPr>
          <p:cNvSpPr txBox="1"/>
          <p:nvPr/>
        </p:nvSpPr>
        <p:spPr>
          <a:xfrm>
            <a:off x="8476" y="-12311"/>
            <a:ext cx="103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北海道労働局　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122193A-0711-4244-818D-93B93EC73BF2}"/>
              </a:ext>
            </a:extLst>
          </p:cNvPr>
          <p:cNvSpPr txBox="1"/>
          <p:nvPr/>
        </p:nvSpPr>
        <p:spPr>
          <a:xfrm>
            <a:off x="4833200" y="9638247"/>
            <a:ext cx="20313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運営：キャリアバンク株式会社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9444993-D68A-4974-A739-93513925A5D4}"/>
              </a:ext>
            </a:extLst>
          </p:cNvPr>
          <p:cNvSpPr/>
          <p:nvPr/>
        </p:nvSpPr>
        <p:spPr>
          <a:xfrm>
            <a:off x="1040084" y="8904316"/>
            <a:ext cx="709485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300" u="sng" kern="12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  <a:hlinkClick r:id=""/>
              </a:rPr>
              <a:t>https://www.career-bank.co.jp/hwseminar/termsofservice.pdf</a:t>
            </a:r>
            <a:endParaRPr lang="ja-JP" sz="13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7D0F418-0E56-4E95-B2B1-CDAE4BAAFB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6178" y="8704053"/>
            <a:ext cx="818595" cy="81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8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58DD274766E0B4390E015A83CB98B5A" ma:contentTypeVersion="15" ma:contentTypeDescription="新しいドキュメントを作成します。" ma:contentTypeScope="" ma:versionID="7f3be0321310834728c909d9194cad91">
  <xsd:schema xmlns:xsd="http://www.w3.org/2001/XMLSchema" xmlns:xs="http://www.w3.org/2001/XMLSchema" xmlns:p="http://schemas.microsoft.com/office/2006/metadata/properties" xmlns:ns2="11229c75-6072-4f89-afe8-cc92ee5598c9" xmlns:ns3="c8886e6d-ca38-4783-ac23-8bd097117a79" targetNamespace="http://schemas.microsoft.com/office/2006/metadata/properties" ma:root="true" ma:fieldsID="9090e591c2b32216b3a7b32dfd240acb" ns2:_="" ns3:_="">
    <xsd:import namespace="11229c75-6072-4f89-afe8-cc92ee5598c9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29c75-6072-4f89-afe8-cc92ee5598c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678c0a-51dc-4975-be74-9158386b1b00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11229c75-6072-4f89-afe8-cc92ee5598c9">
      <UserInfo>
        <DisplayName/>
        <AccountId xsi:nil="true"/>
        <AccountType/>
      </UserInfo>
    </Owner>
    <lcf76f155ced4ddcb4097134ff3c332f xmlns="11229c75-6072-4f89-afe8-cc92ee5598c9">
      <Terms xmlns="http://schemas.microsoft.com/office/infopath/2007/PartnerControls"/>
    </lcf76f155ced4ddcb4097134ff3c332f>
    <_Flow_SignoffStatus xmlns="11229c75-6072-4f89-afe8-cc92ee5598c9" xsi:nil="true"/>
    <TaxCatchAll xmlns="c8886e6d-ca38-4783-ac23-8bd097117a79" xsi:nil="true"/>
  </documentManagement>
</p:properties>
</file>

<file path=customXml/itemProps1.xml><?xml version="1.0" encoding="utf-8"?>
<ds:datastoreItem xmlns:ds="http://schemas.openxmlformats.org/officeDocument/2006/customXml" ds:itemID="{4AD7FCD6-BF21-45AB-BCF1-39ACB74FE2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BC97BB-605A-4D3E-B1DA-8C0EA65BA9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229c75-6072-4f89-afe8-cc92ee5598c9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C7450F-CD04-432F-ADE9-FA5721BBDBC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8886e6d-ca38-4783-ac23-8bd097117a79"/>
    <ds:schemaRef ds:uri="11229c75-6072-4f89-afe8-cc92ee5598c9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680</Words>
  <PresentationFormat>A4 210 x 297 mm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0x010100358DD274766E0B4390E015A83CB98B5A</vt:lpwstr>
  </property>
</Properties>
</file>