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7" r:id="rId3"/>
  </p:sldIdLst>
  <p:sldSz cx="12192000" cy="16256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E131"/>
    <a:srgbClr val="33CC33"/>
    <a:srgbClr val="00CC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45" autoAdjust="0"/>
  </p:normalViewPr>
  <p:slideViewPr>
    <p:cSldViewPr snapToGrid="0">
      <p:cViewPr varScale="1">
        <p:scale>
          <a:sx n="43" d="100"/>
          <a:sy n="43" d="100"/>
        </p:scale>
        <p:origin x="13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5508D-F774-4898-BC75-7A0394AD4F4D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1243013"/>
            <a:ext cx="25161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A1A53-8EF4-4104-B590-B5D8B76E2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034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A1A53-8EF4-4104-B590-B5D8B76E2A1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76633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13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16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53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15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8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76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8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17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2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49729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0196-2875-43D3-BF9A-D147A063CA21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01EE0-971A-4913-AEA4-227A5C7E0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95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9050" y="-6348"/>
            <a:ext cx="12211050" cy="578864"/>
          </a:xfrm>
          <a:prstGeom prst="rect">
            <a:avLst/>
          </a:prstGeom>
          <a:solidFill>
            <a:srgbClr val="1FE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3200" b="1" spc="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r>
              <a:rPr kumimoji="1" lang="en-US" altLang="ja-JP" sz="3200" b="1" spc="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kumimoji="1" lang="ja-JP" altLang="en-US" sz="3200" b="1" spc="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シート</a:t>
            </a:r>
            <a:r>
              <a:rPr kumimoji="1" lang="ja-JP" altLang="en-US" sz="3200" b="1" spc="5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（入力用）</a:t>
            </a:r>
            <a:endParaRPr kumimoji="1" lang="ja-JP" altLang="en-US" sz="3200" b="1" spc="5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861051"/>
            <a:ext cx="12192000" cy="1196349"/>
          </a:xfrm>
          <a:prstGeom prst="rect">
            <a:avLst/>
          </a:prstGeom>
          <a:solidFill>
            <a:srgbClr val="FFC000"/>
          </a:solidFill>
        </p:spPr>
        <p:txBody>
          <a:bodyPr wrap="square" lIns="36000" tIns="52135" rIns="104269" bIns="52135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8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0" cap="none" spc="-342" normalizeH="0" baseline="0" noProof="0" dirty="0" smtClean="0">
                <a:ln w="19050">
                  <a:noFill/>
                </a:ln>
                <a:solidFill>
                  <a:srgbClr val="FF883C"/>
                </a:solidFill>
                <a:effectLst/>
                <a:uLnTx/>
                <a:uFillTx/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　　</a:t>
            </a:r>
            <a:r>
              <a:rPr kumimoji="0" lang="ja-JP" altLang="en-US" sz="3600" b="1" i="0" u="none" strike="noStrike" kern="0" cap="none" spc="-342" normalizeH="0" baseline="0" noProof="0" dirty="0" smtClean="0">
                <a:ln w="1905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　　社　　名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35007" y="920615"/>
            <a:ext cx="3499642" cy="1077218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住所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：●</a:t>
            </a: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町●●</a:t>
            </a:r>
            <a:endParaRPr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lang="en-US" altLang="ja-JP" sz="1600" b="1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設立</a:t>
            </a: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：昭和●年　従業</a:t>
            </a:r>
            <a:r>
              <a:rPr lang="ja-JP" altLang="en-US" sz="16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員数●</a:t>
            </a:r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endParaRPr lang="en-US" altLang="ja-JP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産業分類： ●●業 　　</a:t>
            </a:r>
            <a:endParaRPr kumimoji="1" lang="ja-JP" altLang="en-US" sz="1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675038" y="949931"/>
            <a:ext cx="1326462" cy="1015663"/>
          </a:xfrm>
          <a:prstGeom prst="roundRect">
            <a:avLst>
              <a:gd name="adj" fmla="val 0"/>
            </a:avLst>
          </a:prstGeom>
          <a:solidFill>
            <a:sysClr val="window" lastClr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ホームページ二次元コード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二等辺三角形 13"/>
          <p:cNvSpPr/>
          <p:nvPr/>
        </p:nvSpPr>
        <p:spPr>
          <a:xfrm rot="5400000">
            <a:off x="228095" y="2511751"/>
            <a:ext cx="623953" cy="443855"/>
          </a:xfrm>
          <a:prstGeom prst="triangle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21361" y="2496929"/>
            <a:ext cx="9513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会社概要、企業理念など</a:t>
            </a:r>
            <a:endParaRPr kumimoji="1" lang="ja-JP" altLang="en-US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2000" y="3395644"/>
            <a:ext cx="5886450" cy="3405206"/>
          </a:xfrm>
          <a:prstGeom prst="roundRect">
            <a:avLst>
              <a:gd name="adj" fmla="val 0"/>
            </a:avLst>
          </a:prstGeom>
          <a:noFill/>
          <a:ln w="12700">
            <a:solidFill>
              <a:sysClr val="windowText" lastClr="000000"/>
            </a:solidFill>
            <a:prstDash val="solid"/>
          </a:ln>
        </p:spPr>
        <p:txBody>
          <a:bodyPr wrap="square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説明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35006" y="3395644"/>
            <a:ext cx="4566443" cy="3405206"/>
          </a:xfrm>
          <a:prstGeom prst="roundRect">
            <a:avLst>
              <a:gd name="adj" fmla="val 0"/>
            </a:avLst>
          </a:prstGeom>
          <a:noFill/>
          <a:ln>
            <a:solidFill>
              <a:sysClr val="windowText" lastClr="000000"/>
            </a:solidFill>
            <a:prstDash val="sysDot"/>
          </a:ln>
        </p:spPr>
        <p:txBody>
          <a:bodyPr wrap="square" rIns="72000" bIns="7200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</a:t>
            </a:r>
            <a:endParaRPr kumimoji="1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61999" y="7983067"/>
            <a:ext cx="10839449" cy="1808633"/>
          </a:xfrm>
          <a:prstGeom prst="rect">
            <a:avLst/>
          </a:prstGeom>
          <a:solidFill>
            <a:srgbClr val="FFFFCC">
              <a:alpha val="89804"/>
            </a:srgb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108000" tIns="36000" rIns="3600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説明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34555" y="10245336"/>
            <a:ext cx="9513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主な業務内容</a:t>
            </a:r>
            <a:endParaRPr kumimoji="1" lang="ja-JP" altLang="en-US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二等辺三角形 23"/>
          <p:cNvSpPr/>
          <p:nvPr/>
        </p:nvSpPr>
        <p:spPr>
          <a:xfrm rot="5400000">
            <a:off x="203629" y="10284624"/>
            <a:ext cx="672884" cy="443856"/>
          </a:xfrm>
          <a:prstGeom prst="triangle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61999" y="11684900"/>
            <a:ext cx="3371851" cy="3603851"/>
          </a:xfrm>
          <a:prstGeom prst="roundRect">
            <a:avLst/>
          </a:prstGeom>
          <a:noFill/>
          <a:ln w="12700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4680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</a:p>
        </p:txBody>
      </p:sp>
      <p:sp>
        <p:nvSpPr>
          <p:cNvPr id="27" name="フローチャート : 代替処理 88"/>
          <p:cNvSpPr/>
          <p:nvPr/>
        </p:nvSpPr>
        <p:spPr>
          <a:xfrm>
            <a:off x="762000" y="11002398"/>
            <a:ext cx="3371851" cy="825016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●●業務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4514849" y="11684900"/>
            <a:ext cx="3371851" cy="3603851"/>
          </a:xfrm>
          <a:prstGeom prst="roundRect">
            <a:avLst/>
          </a:prstGeom>
          <a:noFill/>
          <a:ln w="12700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4680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</a:p>
        </p:txBody>
      </p:sp>
      <p:sp>
        <p:nvSpPr>
          <p:cNvPr id="33" name="フローチャート : 代替処理 88"/>
          <p:cNvSpPr/>
          <p:nvPr/>
        </p:nvSpPr>
        <p:spPr>
          <a:xfrm>
            <a:off x="4514850" y="11002398"/>
            <a:ext cx="3371851" cy="825016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●●業務</a:t>
            </a:r>
          </a:p>
        </p:txBody>
      </p:sp>
      <p:sp>
        <p:nvSpPr>
          <p:cNvPr id="34" name="角丸四角形 33"/>
          <p:cNvSpPr/>
          <p:nvPr/>
        </p:nvSpPr>
        <p:spPr>
          <a:xfrm>
            <a:off x="8229598" y="11693299"/>
            <a:ext cx="3371851" cy="3603851"/>
          </a:xfrm>
          <a:prstGeom prst="roundRect">
            <a:avLst/>
          </a:prstGeom>
          <a:noFill/>
          <a:ln w="12700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46800" rIns="0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</a:p>
        </p:txBody>
      </p:sp>
      <p:sp>
        <p:nvSpPr>
          <p:cNvPr id="35" name="フローチャート : 代替処理 88"/>
          <p:cNvSpPr/>
          <p:nvPr/>
        </p:nvSpPr>
        <p:spPr>
          <a:xfrm>
            <a:off x="8229599" y="11010796"/>
            <a:ext cx="3371851" cy="825016"/>
          </a:xfrm>
          <a:prstGeom prst="flowChartAlternateProcess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●●業務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3252" y="15688408"/>
            <a:ext cx="12192000" cy="578864"/>
          </a:xfrm>
          <a:prstGeom prst="rect">
            <a:avLst/>
          </a:prstGeom>
          <a:solidFill>
            <a:srgbClr val="1FE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　　　　　　</a:t>
            </a:r>
            <a:r>
              <a: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1/2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二等辺三角形 21"/>
          <p:cNvSpPr/>
          <p:nvPr/>
        </p:nvSpPr>
        <p:spPr>
          <a:xfrm rot="5400000">
            <a:off x="228775" y="7280254"/>
            <a:ext cx="623953" cy="443855"/>
          </a:xfrm>
          <a:prstGeom prst="triangle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21360" y="7243622"/>
            <a:ext cx="9513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求める人物像</a:t>
            </a:r>
            <a:endParaRPr kumimoji="1" lang="ja-JP" altLang="en-US" sz="3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-4505092" y="1226634"/>
            <a:ext cx="3836020" cy="28101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項目やレイアウトについては、各企業の実態に合わせて変更していただいて差し支えありません。</a:t>
            </a:r>
            <a:endParaRPr kumimoji="1" lang="ja-JP" altLang="en-US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583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9050" y="-6348"/>
            <a:ext cx="12211050" cy="578864"/>
          </a:xfrm>
          <a:prstGeom prst="rect">
            <a:avLst/>
          </a:prstGeom>
          <a:solidFill>
            <a:srgbClr val="1FE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3200" b="1" spc="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</a:t>
            </a:r>
            <a:r>
              <a:rPr kumimoji="1" lang="en-US" altLang="ja-JP" sz="3200" b="1" spc="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kumimoji="1" lang="ja-JP" altLang="en-US" sz="3200" b="1" spc="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シート</a:t>
            </a:r>
            <a:endParaRPr kumimoji="1" lang="ja-JP" altLang="en-US" sz="3200" b="1" spc="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52" y="15688408"/>
            <a:ext cx="12192000" cy="578864"/>
          </a:xfrm>
          <a:prstGeom prst="rect">
            <a:avLst/>
          </a:prstGeom>
          <a:solidFill>
            <a:srgbClr val="1FE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　　　　　　</a:t>
            </a:r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/2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720514" y="5623105"/>
            <a:ext cx="2010569" cy="2264606"/>
          </a:xfrm>
          <a:prstGeom prst="roundRect">
            <a:avLst>
              <a:gd name="adj" fmla="val 0"/>
            </a:avLst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Ins="72000" bIns="72000" rtlCol="0">
            <a:noAutofit/>
          </a:bodyPr>
          <a:lstStyle/>
          <a:p>
            <a:pPr algn="ctr"/>
            <a:endParaRPr kumimoji="1" lang="en-US" altLang="ja-JP" sz="11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1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1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1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11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</a:t>
            </a:r>
            <a:endParaRPr kumimoji="1" lang="en-US" altLang="ja-JP" sz="11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538331" y="9343181"/>
            <a:ext cx="11192752" cy="2808718"/>
          </a:xfrm>
          <a:prstGeom prst="roundRect">
            <a:avLst/>
          </a:prstGeom>
          <a:solidFill>
            <a:srgbClr val="FFFFCC"/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005911" y="1031646"/>
            <a:ext cx="5816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入社後について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6479634" y="1922334"/>
            <a:ext cx="2725930" cy="688526"/>
          </a:xfrm>
          <a:prstGeom prst="roundRect">
            <a:avLst/>
          </a:prstGeom>
          <a:solidFill>
            <a:srgbClr val="FFC00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bIns="72000" rtlCol="0" anchor="ctr">
            <a:no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１日の仕事の流れ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541114" y="2832316"/>
            <a:ext cx="3788525" cy="5055395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1"/>
            </a:solidFill>
            <a:prstDash val="solid"/>
          </a:ln>
        </p:spPr>
        <p:txBody>
          <a:bodyPr wrap="square" rIns="72000" bIns="72000" rtlCol="0" anchor="ctr" anchorCtr="0"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説明</a:t>
            </a:r>
            <a:endParaRPr kumimoji="1" lang="en-US" altLang="ja-JP" sz="11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>
            <a:off x="5863455" y="2980802"/>
            <a:ext cx="1677659" cy="4906909"/>
            <a:chOff x="3421934" y="2115727"/>
            <a:chExt cx="753733" cy="1788565"/>
          </a:xfrm>
        </p:grpSpPr>
        <p:sp>
          <p:nvSpPr>
            <p:cNvPr id="45" name="テキスト ボックス 44"/>
            <p:cNvSpPr txBox="1"/>
            <p:nvPr/>
          </p:nvSpPr>
          <p:spPr>
            <a:xfrm>
              <a:off x="3421934" y="2115727"/>
              <a:ext cx="7391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時間</a:t>
              </a:r>
              <a:endPara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3421934" y="2575170"/>
              <a:ext cx="7391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時間</a:t>
              </a:r>
              <a:endPara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434460" y="3026106"/>
              <a:ext cx="7391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時間</a:t>
              </a:r>
              <a:endPara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436548" y="3504182"/>
              <a:ext cx="7391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時間</a:t>
              </a:r>
              <a:endPara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0" name="グループ化 59"/>
          <p:cNvGrpSpPr/>
          <p:nvPr/>
        </p:nvGrpSpPr>
        <p:grpSpPr>
          <a:xfrm>
            <a:off x="559946" y="1925086"/>
            <a:ext cx="5303509" cy="5962624"/>
            <a:chOff x="782966" y="1925086"/>
            <a:chExt cx="5303509" cy="5962624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782966" y="1925086"/>
              <a:ext cx="5303509" cy="5962624"/>
              <a:chOff x="175124" y="1001278"/>
              <a:chExt cx="3034481" cy="5424843"/>
            </a:xfrm>
          </p:grpSpPr>
          <p:sp>
            <p:nvSpPr>
              <p:cNvPr id="31" name="メモ 30"/>
              <p:cNvSpPr/>
              <p:nvPr/>
            </p:nvSpPr>
            <p:spPr>
              <a:xfrm rot="10800000">
                <a:off x="175124" y="1001278"/>
                <a:ext cx="3034481" cy="5424843"/>
              </a:xfrm>
              <a:prstGeom prst="foldedCorner">
                <a:avLst>
                  <a:gd name="adj" fmla="val 6591"/>
                </a:avLst>
              </a:prstGeom>
              <a:solidFill>
                <a:schemeClr val="bg1"/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角丸四角形 31"/>
              <p:cNvSpPr/>
              <p:nvPr/>
            </p:nvSpPr>
            <p:spPr>
              <a:xfrm>
                <a:off x="302685" y="1334964"/>
                <a:ext cx="1530660" cy="716457"/>
              </a:xfrm>
              <a:prstGeom prst="roundRect">
                <a:avLst/>
              </a:prstGeom>
              <a:solidFill>
                <a:srgbClr val="FFC000"/>
              </a:solidFill>
              <a:ln w="12700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rIns="0" bIns="72000" rtlCol="0" anchor="ctr">
                <a:noAutofit/>
              </a:bodyPr>
              <a:lstStyle/>
              <a:p>
                <a:pPr algn="ctr"/>
                <a:r>
                  <a:rPr kumimoji="1" lang="ja-JP" altLang="en-US" sz="20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社長メッセージまたは</a:t>
                </a:r>
                <a:endParaRPr kumimoji="1" lang="en-US" altLang="ja-JP" sz="20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 algn="ctr"/>
                <a:r>
                  <a:rPr kumimoji="1" lang="ja-JP" altLang="en-US" sz="20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先輩インタビュー</a:t>
                </a:r>
                <a:endParaRPr kumimoji="1" lang="ja-JP" altLang="en-US" sz="20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314102" y="2220555"/>
                <a:ext cx="1519243" cy="364023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0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名前</a:t>
                </a:r>
                <a:r>
                  <a:rPr kumimoji="1" lang="ja-JP" altLang="en-US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（イニシャル）　</a:t>
                </a:r>
                <a:endPara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314102" y="2753713"/>
                <a:ext cx="1519243" cy="364023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●●職（●年採用）</a:t>
                </a:r>
                <a:endParaRPr kumimoji="1" lang="ja-JP" altLang="en-US" sz="2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50" name="テキスト ボックス 49"/>
            <p:cNvSpPr txBox="1"/>
            <p:nvPr/>
          </p:nvSpPr>
          <p:spPr>
            <a:xfrm>
              <a:off x="3902054" y="2295771"/>
              <a:ext cx="1963487" cy="1955584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Ins="72000" bIns="72000" rtlCol="0">
              <a:noAutofit/>
            </a:bodyPr>
            <a:lstStyle/>
            <a:p>
              <a:pPr algn="ctr"/>
              <a:endParaRPr kumimoji="1"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sz="11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sz="11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kumimoji="1" lang="en-US" altLang="ja-JP" sz="11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kumimoji="1" lang="ja-JP" altLang="en-US" sz="20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写真</a:t>
              </a:r>
              <a:endParaRPr kumimoji="1" lang="en-US" altLang="ja-JP" sz="20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005911" y="4554273"/>
              <a:ext cx="4859630" cy="3105696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Ins="72000" bIns="72000" rtlCol="0" anchor="ctr" anchorCtr="0">
              <a:noAutofit/>
            </a:bodyPr>
            <a:lstStyle/>
            <a:p>
              <a:pPr algn="ctr"/>
              <a:r>
                <a:rPr kumimoji="1" lang="ja-JP" altLang="en-US" sz="2000" dirty="0" smtClean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説明</a:t>
              </a:r>
              <a:endParaRPr kumimoji="1" lang="en-US" altLang="ja-JP" sz="20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802845" y="9668737"/>
            <a:ext cx="6365895" cy="2030167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rIns="72000" bIns="72000" rtlCol="0" anchor="ctr" anchorCtr="0"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説明</a:t>
            </a:r>
            <a:endParaRPr kumimoji="1" lang="en-US" altLang="ja-JP" sz="20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二等辺三角形 57"/>
          <p:cNvSpPr/>
          <p:nvPr/>
        </p:nvSpPr>
        <p:spPr>
          <a:xfrm rot="5400000">
            <a:off x="242950" y="1054160"/>
            <a:ext cx="623953" cy="443855"/>
          </a:xfrm>
          <a:prstGeom prst="triangle">
            <a:avLst/>
          </a:prstGeom>
          <a:solidFill>
            <a:srgbClr val="5B9BD5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799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554926" y="8336453"/>
            <a:ext cx="2903173" cy="688526"/>
          </a:xfrm>
          <a:prstGeom prst="roundRect">
            <a:avLst/>
          </a:prstGeom>
          <a:solidFill>
            <a:srgbClr val="FFC00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bIns="72000" rtlCol="0" anchor="ctr">
            <a:no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入社後のキャリア等</a:t>
            </a:r>
            <a:endParaRPr kumimoji="1" lang="ja-JP" altLang="en-US" sz="2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529006" y="9651491"/>
            <a:ext cx="3800633" cy="2030167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rIns="72000" bIns="72000" rtlCol="0" anchor="ctr" anchorCtr="0">
            <a:noAutofit/>
          </a:bodyPr>
          <a:lstStyle/>
          <a:p>
            <a:pPr algn="ctr"/>
            <a:r>
              <a:rPr kumimoji="1" lang="ja-JP" altLang="en-US" sz="20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（役職や給与モデルなど）</a:t>
            </a:r>
            <a:endParaRPr kumimoji="1" lang="en-US" altLang="ja-JP" sz="20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554926" y="12507858"/>
            <a:ext cx="3883259" cy="688526"/>
          </a:xfrm>
          <a:prstGeom prst="roundRect">
            <a:avLst/>
          </a:prstGeom>
          <a:solidFill>
            <a:srgbClr val="FFC000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bIns="72000" rtlCol="0" anchor="ctr">
            <a:noAutofit/>
          </a:bodyPr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入社後のサポート／社内制度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802846" y="13518130"/>
            <a:ext cx="10526794" cy="1808633"/>
          </a:xfrm>
          <a:prstGeom prst="rect">
            <a:avLst/>
          </a:prstGeom>
          <a:solidFill>
            <a:srgbClr val="FFFFCC">
              <a:alpha val="89804"/>
            </a:srgbClr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lIns="108000" tIns="36000" rIns="36000" bIns="0"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説明</a:t>
            </a:r>
          </a:p>
        </p:txBody>
      </p:sp>
    </p:spTree>
    <p:extLst>
      <p:ext uri="{BB962C8B-B14F-4D97-AF65-F5344CB8AC3E}">
        <p14:creationId xmlns:p14="http://schemas.microsoft.com/office/powerpoint/2010/main" val="68362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221</Words>
  <PresentationFormat>ユーザー設定</PresentationFormat>
  <Paragraphs>55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