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2" r:id="rId4"/>
    <p:sldId id="266" r:id="rId5"/>
    <p:sldId id="268" r:id="rId6"/>
  </p:sldIdLst>
  <p:sldSz cx="6858000" cy="12192000"/>
  <p:notesSz cx="6805613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61" d="100"/>
          <a:sy n="61" d="100"/>
        </p:scale>
        <p:origin x="170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6873C-9D7B-40B1-B0E1-7C7AD88D9206}" type="datetimeFigureOut">
              <a:rPr kumimoji="1" lang="ja-JP" altLang="en-US" smtClean="0"/>
              <a:t>2024/11/19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4528F-F680-46BF-9D32-BF216AE0EF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47513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6873C-9D7B-40B1-B0E1-7C7AD88D9206}" type="datetimeFigureOut">
              <a:rPr kumimoji="1" lang="ja-JP" altLang="en-US" smtClean="0"/>
              <a:t>2024/11/19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4528F-F680-46BF-9D32-BF216AE0EF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83201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6873C-9D7B-40B1-B0E1-7C7AD88D9206}" type="datetimeFigureOut">
              <a:rPr kumimoji="1" lang="ja-JP" altLang="en-US" smtClean="0"/>
              <a:t>2024/11/19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4528F-F680-46BF-9D32-BF216AE0EF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392647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6873C-9D7B-40B1-B0E1-7C7AD88D9206}" type="datetimeFigureOut">
              <a:rPr kumimoji="1" lang="ja-JP" altLang="en-US" smtClean="0"/>
              <a:t>2024/11/19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4528F-F680-46BF-9D32-BF216AE0EF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15273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6873C-9D7B-40B1-B0E1-7C7AD88D9206}" type="datetimeFigureOut">
              <a:rPr kumimoji="1" lang="ja-JP" altLang="en-US" smtClean="0"/>
              <a:t>2024/11/19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4528F-F680-46BF-9D32-BF216AE0EF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94871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6873C-9D7B-40B1-B0E1-7C7AD88D9206}" type="datetimeFigureOut">
              <a:rPr kumimoji="1" lang="ja-JP" altLang="en-US" smtClean="0"/>
              <a:t>2024/11/19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4528F-F680-46BF-9D32-BF216AE0EF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55342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6873C-9D7B-40B1-B0E1-7C7AD88D9206}" type="datetimeFigureOut">
              <a:rPr kumimoji="1" lang="ja-JP" altLang="en-US" smtClean="0"/>
              <a:t>2024/11/19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4528F-F680-46BF-9D32-BF216AE0EF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643434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6873C-9D7B-40B1-B0E1-7C7AD88D9206}" type="datetimeFigureOut">
              <a:rPr kumimoji="1" lang="ja-JP" altLang="en-US" smtClean="0"/>
              <a:t>2024/11/19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4528F-F680-46BF-9D32-BF216AE0EF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333558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6873C-9D7B-40B1-B0E1-7C7AD88D9206}" type="datetimeFigureOut">
              <a:rPr kumimoji="1" lang="ja-JP" altLang="en-US" smtClean="0"/>
              <a:t>2024/11/19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4528F-F680-46BF-9D32-BF216AE0EF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590721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6873C-9D7B-40B1-B0E1-7C7AD88D9206}" type="datetimeFigureOut">
              <a:rPr kumimoji="1" lang="ja-JP" altLang="en-US" smtClean="0"/>
              <a:t>2024/11/19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4528F-F680-46BF-9D32-BF216AE0EF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679717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6873C-9D7B-40B1-B0E1-7C7AD88D9206}" type="datetimeFigureOut">
              <a:rPr kumimoji="1" lang="ja-JP" altLang="en-US" smtClean="0"/>
              <a:t>2024/11/19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54528F-F680-46BF-9D32-BF216AE0EF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971214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66873C-9D7B-40B1-B0E1-7C7AD88D9206}" type="datetimeFigureOut">
              <a:rPr kumimoji="1" lang="ja-JP" altLang="en-US" smtClean="0"/>
              <a:t>2024/11/19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54528F-F680-46BF-9D32-BF216AE0EF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61967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315310" y="1150890"/>
            <a:ext cx="6369269" cy="66216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3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事業所ＰＲシート</a:t>
            </a:r>
            <a:endParaRPr kumimoji="1" lang="ja-JP" altLang="en-US" sz="3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4587767" y="1718431"/>
            <a:ext cx="2096814" cy="39413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 smtClean="0">
                <a:solidFill>
                  <a:schemeClr val="tx1"/>
                </a:solidFill>
              </a:rPr>
              <a:t>作成日　令和　年　月　日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331079" y="2017990"/>
            <a:ext cx="6369269" cy="882862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000" b="1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事業所名</a:t>
            </a:r>
            <a:endParaRPr kumimoji="1" lang="ja-JP" altLang="en-US" sz="4000" b="1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5817476" y="2065283"/>
            <a:ext cx="882872" cy="63062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二次元コード</a:t>
            </a:r>
            <a:endParaRPr kumimoji="1" lang="ja-JP" altLang="en-US" sz="12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5817476" y="2695909"/>
            <a:ext cx="882872" cy="26801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事業所ＨＰ</a:t>
            </a:r>
            <a:endParaRPr kumimoji="1" lang="ja-JP" altLang="en-US" sz="11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331079" y="3090041"/>
            <a:ext cx="6353500" cy="2017986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写真・画像</a:t>
            </a:r>
            <a:endParaRPr kumimoji="1" lang="en-US" altLang="ja-JP" sz="20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kumimoji="1" lang="ja-JP" altLang="en-US" sz="20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（外観ではなく、作業場所や作業風景等の仕事を</a:t>
            </a:r>
            <a:endParaRPr kumimoji="1" lang="en-US" altLang="ja-JP" sz="20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kumimoji="1" lang="ja-JP" altLang="en-US" sz="20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イメージできるもの複数の登録をお勧めします）</a:t>
            </a:r>
            <a:endParaRPr kumimoji="1" lang="ja-JP" altLang="en-US" sz="20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804043" y="5202608"/>
            <a:ext cx="4193628" cy="441441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20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事業所からのメッセージ</a:t>
            </a:r>
            <a:endParaRPr kumimoji="1" lang="ja-JP" altLang="en-US" sz="20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299545" y="5738628"/>
            <a:ext cx="6385034" cy="2538248"/>
          </a:xfrm>
          <a:prstGeom prst="rect">
            <a:avLst/>
          </a:prstGeom>
          <a:noFill/>
          <a:ln w="28575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メッセージ内容</a:t>
            </a:r>
            <a:endParaRPr kumimoji="1" lang="en-US" altLang="ja-JP" sz="20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endParaRPr kumimoji="1" lang="ja-JP" altLang="en-US" sz="20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783023" y="8397754"/>
            <a:ext cx="2464676" cy="441441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20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主な職種</a:t>
            </a:r>
            <a:endParaRPr kumimoji="1" lang="ja-JP" altLang="en-US" sz="20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4997671" y="8923283"/>
            <a:ext cx="1686907" cy="504496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現在公開中の求人は</a:t>
            </a:r>
            <a:endParaRPr kumimoji="1" lang="en-US" altLang="ja-JP" sz="1200" dirty="0" smtClean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kumimoji="1" lang="ja-JP" altLang="en-US" sz="120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↓こちらから</a:t>
            </a:r>
            <a:endParaRPr kumimoji="1" lang="ja-JP" altLang="en-US" sz="1200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5" name="正方形/長方形 14"/>
          <p:cNvSpPr/>
          <p:nvPr/>
        </p:nvSpPr>
        <p:spPr>
          <a:xfrm>
            <a:off x="4997671" y="9475077"/>
            <a:ext cx="1686907" cy="1576510"/>
          </a:xfrm>
          <a:prstGeom prst="rect">
            <a:avLst/>
          </a:prstGeom>
          <a:solidFill>
            <a:srgbClr val="FF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二次元コード</a:t>
            </a:r>
            <a:endParaRPr kumimoji="1" lang="en-US" altLang="ja-JP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341571" y="8918023"/>
            <a:ext cx="2196673" cy="383603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職種１</a:t>
            </a:r>
            <a:endParaRPr kumimoji="1" lang="ja-JP" altLang="en-US" sz="1200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0" name="正方形/長方形 19"/>
          <p:cNvSpPr/>
          <p:nvPr/>
        </p:nvSpPr>
        <p:spPr>
          <a:xfrm>
            <a:off x="2685385" y="8928529"/>
            <a:ext cx="2212437" cy="383603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職種２</a:t>
            </a:r>
            <a:endParaRPr kumimoji="1" lang="ja-JP" altLang="en-US" sz="1200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1" name="正方形/長方形 20"/>
          <p:cNvSpPr/>
          <p:nvPr/>
        </p:nvSpPr>
        <p:spPr>
          <a:xfrm>
            <a:off x="331079" y="9411976"/>
            <a:ext cx="2222935" cy="1639611"/>
          </a:xfrm>
          <a:prstGeom prst="rect">
            <a:avLst/>
          </a:prstGeom>
          <a:solidFill>
            <a:srgbClr val="FF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仕事内容</a:t>
            </a:r>
            <a:endParaRPr kumimoji="1" lang="ja-JP" altLang="en-US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2" name="正方形/長方形 21"/>
          <p:cNvSpPr/>
          <p:nvPr/>
        </p:nvSpPr>
        <p:spPr>
          <a:xfrm>
            <a:off x="2674888" y="9422483"/>
            <a:ext cx="2222935" cy="1629104"/>
          </a:xfrm>
          <a:prstGeom prst="rect">
            <a:avLst/>
          </a:prstGeom>
          <a:solidFill>
            <a:srgbClr val="FF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仕事内容</a:t>
            </a:r>
            <a:endParaRPr kumimoji="1" lang="ja-JP" altLang="en-US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3" name="二等辺三角形 22"/>
          <p:cNvSpPr/>
          <p:nvPr/>
        </p:nvSpPr>
        <p:spPr>
          <a:xfrm rot="5400000">
            <a:off x="407282" y="5289320"/>
            <a:ext cx="441422" cy="278525"/>
          </a:xfrm>
          <a:prstGeom prst="triangle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二等辺三角形 23"/>
          <p:cNvSpPr/>
          <p:nvPr/>
        </p:nvSpPr>
        <p:spPr>
          <a:xfrm rot="5400000">
            <a:off x="433554" y="8437170"/>
            <a:ext cx="441422" cy="278525"/>
          </a:xfrm>
          <a:prstGeom prst="triangle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正方形/長方形 1"/>
          <p:cNvSpPr/>
          <p:nvPr/>
        </p:nvSpPr>
        <p:spPr>
          <a:xfrm>
            <a:off x="4997672" y="882877"/>
            <a:ext cx="1907628" cy="31527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ひな形第１面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747600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正方形/長方形 10"/>
          <p:cNvSpPr/>
          <p:nvPr/>
        </p:nvSpPr>
        <p:spPr>
          <a:xfrm>
            <a:off x="341583" y="5738629"/>
            <a:ext cx="6342995" cy="2207192"/>
          </a:xfrm>
          <a:prstGeom prst="rect">
            <a:avLst/>
          </a:prstGeom>
          <a:noFill/>
          <a:ln w="28575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32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6" name="正方形/長方形 25"/>
          <p:cNvSpPr/>
          <p:nvPr/>
        </p:nvSpPr>
        <p:spPr>
          <a:xfrm>
            <a:off x="804043" y="5202608"/>
            <a:ext cx="4193628" cy="441441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20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入社後のキャリア／給与モデル</a:t>
            </a:r>
            <a:endParaRPr kumimoji="1" lang="ja-JP" altLang="en-US" sz="20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7" name="二等辺三角形 26"/>
          <p:cNvSpPr/>
          <p:nvPr/>
        </p:nvSpPr>
        <p:spPr>
          <a:xfrm rot="5400000">
            <a:off x="407282" y="5289320"/>
            <a:ext cx="441422" cy="278525"/>
          </a:xfrm>
          <a:prstGeom prst="triangle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正方形/長方形 27"/>
          <p:cNvSpPr/>
          <p:nvPr/>
        </p:nvSpPr>
        <p:spPr>
          <a:xfrm>
            <a:off x="783023" y="8066668"/>
            <a:ext cx="4214648" cy="441441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20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入社後のサポート体制／社内制度</a:t>
            </a:r>
            <a:endParaRPr kumimoji="1" lang="ja-JP" altLang="en-US" sz="20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9" name="正方形/長方形 28"/>
          <p:cNvSpPr/>
          <p:nvPr/>
        </p:nvSpPr>
        <p:spPr>
          <a:xfrm>
            <a:off x="341583" y="8508109"/>
            <a:ext cx="6385034" cy="1912899"/>
          </a:xfrm>
          <a:prstGeom prst="rect">
            <a:avLst/>
          </a:prstGeom>
          <a:noFill/>
          <a:ln w="28575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サポート体制・社内制度</a:t>
            </a:r>
            <a:endParaRPr kumimoji="1" lang="ja-JP" altLang="en-US" sz="32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0" name="正方形/長方形 29"/>
          <p:cNvSpPr/>
          <p:nvPr/>
        </p:nvSpPr>
        <p:spPr>
          <a:xfrm>
            <a:off x="331079" y="10562890"/>
            <a:ext cx="6353500" cy="646386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 smtClean="0">
                <a:solidFill>
                  <a:schemeClr val="tx1"/>
                </a:solidFill>
              </a:rPr>
              <a:t>不明な点などがありましたら、お気軽に相談窓口へお尋ねください。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31" name="正方形/長方形 30"/>
          <p:cNvSpPr/>
          <p:nvPr/>
        </p:nvSpPr>
        <p:spPr>
          <a:xfrm>
            <a:off x="783017" y="1082544"/>
            <a:ext cx="4193628" cy="441441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20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入社後の活躍</a:t>
            </a:r>
            <a:endParaRPr kumimoji="1" lang="ja-JP" altLang="en-US" sz="20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2" name="二等辺三角形 31"/>
          <p:cNvSpPr/>
          <p:nvPr/>
        </p:nvSpPr>
        <p:spPr>
          <a:xfrm rot="5400000">
            <a:off x="370490" y="1137727"/>
            <a:ext cx="441422" cy="278525"/>
          </a:xfrm>
          <a:prstGeom prst="triangle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正方形/長方形 2"/>
          <p:cNvSpPr/>
          <p:nvPr/>
        </p:nvSpPr>
        <p:spPr>
          <a:xfrm>
            <a:off x="331079" y="1560784"/>
            <a:ext cx="3121569" cy="504497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ある１日の流れ</a:t>
            </a:r>
            <a:endParaRPr kumimoji="1"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7" name="正方形/長方形 16"/>
          <p:cNvSpPr/>
          <p:nvPr/>
        </p:nvSpPr>
        <p:spPr>
          <a:xfrm>
            <a:off x="331079" y="2154616"/>
            <a:ext cx="3121569" cy="2906109"/>
          </a:xfrm>
          <a:prstGeom prst="rect">
            <a:avLst/>
          </a:prstGeom>
          <a:noFill/>
          <a:ln w="28575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流れ</a:t>
            </a:r>
            <a:endParaRPr kumimoji="1" lang="ja-JP" altLang="en-US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3" name="正方形/長方形 32"/>
          <p:cNvSpPr/>
          <p:nvPr/>
        </p:nvSpPr>
        <p:spPr>
          <a:xfrm>
            <a:off x="3662862" y="1566031"/>
            <a:ext cx="3000700" cy="504497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活躍モデル</a:t>
            </a:r>
            <a:endParaRPr kumimoji="1"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5" name="正方形/長方形 34"/>
          <p:cNvSpPr/>
          <p:nvPr/>
        </p:nvSpPr>
        <p:spPr>
          <a:xfrm>
            <a:off x="3662862" y="2149357"/>
            <a:ext cx="3000710" cy="2911368"/>
          </a:xfrm>
          <a:prstGeom prst="rect">
            <a:avLst/>
          </a:prstGeom>
          <a:noFill/>
          <a:ln w="28575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活躍ケース</a:t>
            </a:r>
            <a:endParaRPr kumimoji="1" lang="ja-JP" altLang="en-US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488730" y="5827971"/>
            <a:ext cx="3358056" cy="2007491"/>
          </a:xfrm>
          <a:prstGeom prst="rect">
            <a:avLst/>
          </a:prstGeom>
          <a:noFill/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説明</a:t>
            </a:r>
            <a:endParaRPr kumimoji="1" lang="ja-JP" altLang="en-US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5" name="正方形/長方形 14"/>
          <p:cNvSpPr/>
          <p:nvPr/>
        </p:nvSpPr>
        <p:spPr>
          <a:xfrm>
            <a:off x="3925609" y="5843725"/>
            <a:ext cx="2690646" cy="2007491"/>
          </a:xfrm>
          <a:prstGeom prst="rect">
            <a:avLst/>
          </a:prstGeom>
          <a:noFill/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モデル賃金</a:t>
            </a:r>
            <a:endParaRPr kumimoji="1" lang="ja-JP" altLang="en-US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6" name="二等辺三角形 15"/>
          <p:cNvSpPr/>
          <p:nvPr/>
        </p:nvSpPr>
        <p:spPr>
          <a:xfrm rot="5400000">
            <a:off x="449320" y="8106109"/>
            <a:ext cx="441422" cy="278525"/>
          </a:xfrm>
          <a:prstGeom prst="triangle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正方形/長方形 17"/>
          <p:cNvSpPr/>
          <p:nvPr/>
        </p:nvSpPr>
        <p:spPr>
          <a:xfrm>
            <a:off x="4256690" y="882877"/>
            <a:ext cx="2617077" cy="3783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ひな形第２面－１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514953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正方形/長方形 10"/>
          <p:cNvSpPr/>
          <p:nvPr/>
        </p:nvSpPr>
        <p:spPr>
          <a:xfrm>
            <a:off x="341583" y="5738629"/>
            <a:ext cx="6342995" cy="2207192"/>
          </a:xfrm>
          <a:prstGeom prst="rect">
            <a:avLst/>
          </a:prstGeom>
          <a:noFill/>
          <a:ln w="28575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32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6" name="正方形/長方形 25"/>
          <p:cNvSpPr/>
          <p:nvPr/>
        </p:nvSpPr>
        <p:spPr>
          <a:xfrm>
            <a:off x="804043" y="5202608"/>
            <a:ext cx="4193628" cy="441441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20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入社後のキャリア／給与モデル</a:t>
            </a:r>
            <a:endParaRPr kumimoji="1" lang="ja-JP" altLang="en-US" sz="20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7" name="二等辺三角形 26"/>
          <p:cNvSpPr/>
          <p:nvPr/>
        </p:nvSpPr>
        <p:spPr>
          <a:xfrm rot="5400000">
            <a:off x="407282" y="5289320"/>
            <a:ext cx="441422" cy="278525"/>
          </a:xfrm>
          <a:prstGeom prst="triangle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正方形/長方形 27"/>
          <p:cNvSpPr/>
          <p:nvPr/>
        </p:nvSpPr>
        <p:spPr>
          <a:xfrm>
            <a:off x="783023" y="8066668"/>
            <a:ext cx="4214648" cy="441441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20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入社後のサポート体制／社内制度</a:t>
            </a:r>
            <a:endParaRPr kumimoji="1" lang="ja-JP" altLang="en-US" sz="20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9" name="正方形/長方形 28"/>
          <p:cNvSpPr/>
          <p:nvPr/>
        </p:nvSpPr>
        <p:spPr>
          <a:xfrm>
            <a:off x="341583" y="8508109"/>
            <a:ext cx="6385034" cy="1912899"/>
          </a:xfrm>
          <a:prstGeom prst="rect">
            <a:avLst/>
          </a:prstGeom>
          <a:noFill/>
          <a:ln w="28575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サポート体制・社内制度</a:t>
            </a:r>
            <a:endParaRPr kumimoji="1" lang="ja-JP" altLang="en-US" sz="32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0" name="正方形/長方形 29"/>
          <p:cNvSpPr/>
          <p:nvPr/>
        </p:nvSpPr>
        <p:spPr>
          <a:xfrm>
            <a:off x="331079" y="10562890"/>
            <a:ext cx="6353500" cy="646386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 smtClean="0">
                <a:solidFill>
                  <a:schemeClr val="tx1"/>
                </a:solidFill>
              </a:rPr>
              <a:t>不明な点などがありましたら、お気軽に相談窓口へお尋ねください。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31" name="正方形/長方形 30"/>
          <p:cNvSpPr/>
          <p:nvPr/>
        </p:nvSpPr>
        <p:spPr>
          <a:xfrm>
            <a:off x="783017" y="1082544"/>
            <a:ext cx="4193628" cy="441441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20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入社後の活躍</a:t>
            </a:r>
            <a:endParaRPr kumimoji="1" lang="ja-JP" altLang="en-US" sz="20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2" name="二等辺三角形 31"/>
          <p:cNvSpPr/>
          <p:nvPr/>
        </p:nvSpPr>
        <p:spPr>
          <a:xfrm rot="5400000">
            <a:off x="370490" y="1137727"/>
            <a:ext cx="441422" cy="278525"/>
          </a:xfrm>
          <a:prstGeom prst="triangle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正方形/長方形 2"/>
          <p:cNvSpPr/>
          <p:nvPr/>
        </p:nvSpPr>
        <p:spPr>
          <a:xfrm>
            <a:off x="331079" y="1560784"/>
            <a:ext cx="6285176" cy="504497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ある１日の流れ</a:t>
            </a:r>
            <a:endParaRPr kumimoji="1"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7" name="正方形/長方形 16"/>
          <p:cNvSpPr/>
          <p:nvPr/>
        </p:nvSpPr>
        <p:spPr>
          <a:xfrm>
            <a:off x="331079" y="2154616"/>
            <a:ext cx="6285176" cy="2906109"/>
          </a:xfrm>
          <a:prstGeom prst="rect">
            <a:avLst/>
          </a:prstGeom>
          <a:noFill/>
          <a:ln w="28575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流れ</a:t>
            </a:r>
            <a:endParaRPr kumimoji="1" lang="ja-JP" altLang="en-US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488730" y="5827971"/>
            <a:ext cx="3358056" cy="2007491"/>
          </a:xfrm>
          <a:prstGeom prst="rect">
            <a:avLst/>
          </a:prstGeom>
          <a:noFill/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説明</a:t>
            </a:r>
            <a:endParaRPr kumimoji="1" lang="ja-JP" altLang="en-US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5" name="正方形/長方形 14"/>
          <p:cNvSpPr/>
          <p:nvPr/>
        </p:nvSpPr>
        <p:spPr>
          <a:xfrm>
            <a:off x="3925609" y="5843725"/>
            <a:ext cx="2690646" cy="2007491"/>
          </a:xfrm>
          <a:prstGeom prst="rect">
            <a:avLst/>
          </a:prstGeom>
          <a:noFill/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モデル賃金</a:t>
            </a:r>
            <a:endParaRPr kumimoji="1" lang="ja-JP" altLang="en-US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6" name="二等辺三角形 15"/>
          <p:cNvSpPr/>
          <p:nvPr/>
        </p:nvSpPr>
        <p:spPr>
          <a:xfrm rot="5400000">
            <a:off x="449320" y="8106109"/>
            <a:ext cx="441422" cy="278525"/>
          </a:xfrm>
          <a:prstGeom prst="triangle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正方形/長方形 18"/>
          <p:cNvSpPr/>
          <p:nvPr/>
        </p:nvSpPr>
        <p:spPr>
          <a:xfrm>
            <a:off x="4256690" y="882877"/>
            <a:ext cx="2617077" cy="3783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ひな形第２面－２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7679958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正方形/長方形 10"/>
          <p:cNvSpPr/>
          <p:nvPr/>
        </p:nvSpPr>
        <p:spPr>
          <a:xfrm>
            <a:off x="341583" y="5738629"/>
            <a:ext cx="6342995" cy="2207192"/>
          </a:xfrm>
          <a:prstGeom prst="rect">
            <a:avLst/>
          </a:prstGeom>
          <a:noFill/>
          <a:ln w="28575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32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6" name="正方形/長方形 25"/>
          <p:cNvSpPr/>
          <p:nvPr/>
        </p:nvSpPr>
        <p:spPr>
          <a:xfrm>
            <a:off x="804043" y="5202608"/>
            <a:ext cx="4193628" cy="441441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20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入社後のキャリア／給与モデル</a:t>
            </a:r>
            <a:endParaRPr kumimoji="1" lang="ja-JP" altLang="en-US" sz="20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7" name="二等辺三角形 26"/>
          <p:cNvSpPr/>
          <p:nvPr/>
        </p:nvSpPr>
        <p:spPr>
          <a:xfrm rot="5400000">
            <a:off x="407282" y="5289320"/>
            <a:ext cx="441422" cy="278525"/>
          </a:xfrm>
          <a:prstGeom prst="triangle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正方形/長方形 27"/>
          <p:cNvSpPr/>
          <p:nvPr/>
        </p:nvSpPr>
        <p:spPr>
          <a:xfrm>
            <a:off x="783022" y="8066668"/>
            <a:ext cx="5901555" cy="441441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自由記入欄（タイトルも事業所で決めてください）</a:t>
            </a:r>
            <a:endParaRPr kumimoji="1" lang="ja-JP" altLang="en-US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9" name="正方形/長方形 28"/>
          <p:cNvSpPr/>
          <p:nvPr/>
        </p:nvSpPr>
        <p:spPr>
          <a:xfrm>
            <a:off x="341583" y="8508109"/>
            <a:ext cx="6385034" cy="1912899"/>
          </a:xfrm>
          <a:prstGeom prst="rect">
            <a:avLst/>
          </a:prstGeom>
          <a:noFill/>
          <a:ln w="28575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20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例えば、</a:t>
            </a:r>
            <a:endParaRPr kumimoji="1" lang="en-US" altLang="ja-JP" sz="20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20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従業員の年齢構成や有給取得率（グラフ等もよい）</a:t>
            </a:r>
            <a:endParaRPr kumimoji="1" lang="en-US" altLang="ja-JP" sz="20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20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独自のアピールポイント等</a:t>
            </a:r>
            <a:endParaRPr kumimoji="1" lang="en-US" altLang="ja-JP" sz="20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en-US" altLang="ja-JP" sz="20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kumimoji="1" lang="ja-JP" altLang="en-US" sz="20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事業所</a:t>
            </a:r>
            <a:r>
              <a:rPr kumimoji="1" lang="ja-JP" altLang="en-US" sz="20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からのメッセージと重複しないようにして</a:t>
            </a:r>
            <a:r>
              <a:rPr kumimoji="1" lang="ja-JP" altLang="en-US" sz="20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ください</a:t>
            </a:r>
            <a:endParaRPr kumimoji="1" lang="en-US" altLang="ja-JP" sz="20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0" name="正方形/長方形 29"/>
          <p:cNvSpPr/>
          <p:nvPr/>
        </p:nvSpPr>
        <p:spPr>
          <a:xfrm>
            <a:off x="331079" y="10562890"/>
            <a:ext cx="6353500" cy="646386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 smtClean="0">
                <a:solidFill>
                  <a:schemeClr val="tx1"/>
                </a:solidFill>
              </a:rPr>
              <a:t>不明な点などがありましたら、お気軽に相談窓口へお尋ねください。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31" name="正方形/長方形 30"/>
          <p:cNvSpPr/>
          <p:nvPr/>
        </p:nvSpPr>
        <p:spPr>
          <a:xfrm>
            <a:off x="783017" y="1082544"/>
            <a:ext cx="4193628" cy="441441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20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入社後の活躍</a:t>
            </a:r>
            <a:endParaRPr kumimoji="1" lang="ja-JP" altLang="en-US" sz="20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2" name="二等辺三角形 31"/>
          <p:cNvSpPr/>
          <p:nvPr/>
        </p:nvSpPr>
        <p:spPr>
          <a:xfrm rot="5400000">
            <a:off x="370490" y="1137727"/>
            <a:ext cx="441422" cy="278525"/>
          </a:xfrm>
          <a:prstGeom prst="triangle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正方形/長方形 2"/>
          <p:cNvSpPr/>
          <p:nvPr/>
        </p:nvSpPr>
        <p:spPr>
          <a:xfrm>
            <a:off x="331079" y="1560784"/>
            <a:ext cx="3121569" cy="504497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ある１日の流れ</a:t>
            </a:r>
            <a:endParaRPr kumimoji="1"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7" name="正方形/長方形 16"/>
          <p:cNvSpPr/>
          <p:nvPr/>
        </p:nvSpPr>
        <p:spPr>
          <a:xfrm>
            <a:off x="331079" y="2154616"/>
            <a:ext cx="3121569" cy="2906109"/>
          </a:xfrm>
          <a:prstGeom prst="rect">
            <a:avLst/>
          </a:prstGeom>
          <a:noFill/>
          <a:ln w="28575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流れ</a:t>
            </a:r>
            <a:endParaRPr kumimoji="1" lang="ja-JP" altLang="en-US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3" name="正方形/長方形 32"/>
          <p:cNvSpPr/>
          <p:nvPr/>
        </p:nvSpPr>
        <p:spPr>
          <a:xfrm>
            <a:off x="3662862" y="1566031"/>
            <a:ext cx="3000700" cy="504497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活躍モデル</a:t>
            </a:r>
            <a:endParaRPr kumimoji="1"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5" name="正方形/長方形 34"/>
          <p:cNvSpPr/>
          <p:nvPr/>
        </p:nvSpPr>
        <p:spPr>
          <a:xfrm>
            <a:off x="3662862" y="2149357"/>
            <a:ext cx="3000710" cy="2911368"/>
          </a:xfrm>
          <a:prstGeom prst="rect">
            <a:avLst/>
          </a:prstGeom>
          <a:noFill/>
          <a:ln w="28575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活躍ケース</a:t>
            </a:r>
            <a:endParaRPr kumimoji="1" lang="ja-JP" altLang="en-US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488730" y="5827971"/>
            <a:ext cx="3358056" cy="2007491"/>
          </a:xfrm>
          <a:prstGeom prst="rect">
            <a:avLst/>
          </a:prstGeom>
          <a:noFill/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説明</a:t>
            </a:r>
            <a:endParaRPr kumimoji="1" lang="ja-JP" altLang="en-US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5" name="正方形/長方形 14"/>
          <p:cNvSpPr/>
          <p:nvPr/>
        </p:nvSpPr>
        <p:spPr>
          <a:xfrm>
            <a:off x="3925609" y="5843725"/>
            <a:ext cx="2690646" cy="2007491"/>
          </a:xfrm>
          <a:prstGeom prst="rect">
            <a:avLst/>
          </a:prstGeom>
          <a:noFill/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モデル賃金</a:t>
            </a:r>
            <a:endParaRPr kumimoji="1" lang="ja-JP" altLang="en-US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6" name="二等辺三角形 15"/>
          <p:cNvSpPr/>
          <p:nvPr/>
        </p:nvSpPr>
        <p:spPr>
          <a:xfrm rot="5400000">
            <a:off x="449320" y="8106109"/>
            <a:ext cx="441422" cy="278525"/>
          </a:xfrm>
          <a:prstGeom prst="triangle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正方形/長方形 17"/>
          <p:cNvSpPr/>
          <p:nvPr/>
        </p:nvSpPr>
        <p:spPr>
          <a:xfrm>
            <a:off x="4256690" y="898643"/>
            <a:ext cx="2617077" cy="3783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ひな形第２面－３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320672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正方形/長方形 10"/>
          <p:cNvSpPr/>
          <p:nvPr/>
        </p:nvSpPr>
        <p:spPr>
          <a:xfrm>
            <a:off x="341583" y="5738629"/>
            <a:ext cx="6342995" cy="2207192"/>
          </a:xfrm>
          <a:prstGeom prst="rect">
            <a:avLst/>
          </a:prstGeom>
          <a:noFill/>
          <a:ln w="28575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32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6" name="正方形/長方形 25"/>
          <p:cNvSpPr/>
          <p:nvPr/>
        </p:nvSpPr>
        <p:spPr>
          <a:xfrm>
            <a:off x="804043" y="5202608"/>
            <a:ext cx="4193628" cy="441441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20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入社後のキャリア／給与モデル</a:t>
            </a:r>
            <a:endParaRPr kumimoji="1" lang="ja-JP" altLang="en-US" sz="20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7" name="二等辺三角形 26"/>
          <p:cNvSpPr/>
          <p:nvPr/>
        </p:nvSpPr>
        <p:spPr>
          <a:xfrm rot="5400000">
            <a:off x="407282" y="5289320"/>
            <a:ext cx="441422" cy="278525"/>
          </a:xfrm>
          <a:prstGeom prst="triangle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正方形/長方形 27"/>
          <p:cNvSpPr/>
          <p:nvPr/>
        </p:nvSpPr>
        <p:spPr>
          <a:xfrm>
            <a:off x="783022" y="8066668"/>
            <a:ext cx="5901555" cy="441441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自由記入欄（タイトルも事業所で決めてください）</a:t>
            </a:r>
            <a:endParaRPr kumimoji="1" lang="ja-JP" altLang="en-US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0" name="正方形/長方形 29"/>
          <p:cNvSpPr/>
          <p:nvPr/>
        </p:nvSpPr>
        <p:spPr>
          <a:xfrm>
            <a:off x="331079" y="10562890"/>
            <a:ext cx="6353500" cy="646386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400" dirty="0" smtClean="0">
                <a:solidFill>
                  <a:schemeClr val="tx1"/>
                </a:solidFill>
              </a:rPr>
              <a:t>不明な点などがありましたら、お気軽に相談窓口へお尋ねください。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31" name="正方形/長方形 30"/>
          <p:cNvSpPr/>
          <p:nvPr/>
        </p:nvSpPr>
        <p:spPr>
          <a:xfrm>
            <a:off x="783017" y="1082544"/>
            <a:ext cx="4193628" cy="441441"/>
          </a:xfrm>
          <a:prstGeom prst="rect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20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入社後の活躍</a:t>
            </a:r>
            <a:endParaRPr kumimoji="1" lang="ja-JP" altLang="en-US" sz="20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2" name="二等辺三角形 31"/>
          <p:cNvSpPr/>
          <p:nvPr/>
        </p:nvSpPr>
        <p:spPr>
          <a:xfrm rot="5400000">
            <a:off x="370490" y="1137727"/>
            <a:ext cx="441422" cy="278525"/>
          </a:xfrm>
          <a:prstGeom prst="triangle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正方形/長方形 2"/>
          <p:cNvSpPr/>
          <p:nvPr/>
        </p:nvSpPr>
        <p:spPr>
          <a:xfrm>
            <a:off x="331079" y="1560784"/>
            <a:ext cx="6285176" cy="504497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ある１日の流れ</a:t>
            </a:r>
            <a:endParaRPr kumimoji="1"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7" name="正方形/長方形 16"/>
          <p:cNvSpPr/>
          <p:nvPr/>
        </p:nvSpPr>
        <p:spPr>
          <a:xfrm>
            <a:off x="331079" y="2154616"/>
            <a:ext cx="6285176" cy="2906109"/>
          </a:xfrm>
          <a:prstGeom prst="rect">
            <a:avLst/>
          </a:prstGeom>
          <a:noFill/>
          <a:ln w="28575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流れ</a:t>
            </a:r>
            <a:endParaRPr kumimoji="1" lang="ja-JP" altLang="en-US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488730" y="5827971"/>
            <a:ext cx="3358056" cy="2007491"/>
          </a:xfrm>
          <a:prstGeom prst="rect">
            <a:avLst/>
          </a:prstGeom>
          <a:noFill/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説明</a:t>
            </a:r>
            <a:endParaRPr kumimoji="1" lang="ja-JP" altLang="en-US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5" name="正方形/長方形 14"/>
          <p:cNvSpPr/>
          <p:nvPr/>
        </p:nvSpPr>
        <p:spPr>
          <a:xfrm>
            <a:off x="3925609" y="5843725"/>
            <a:ext cx="2690646" cy="2007491"/>
          </a:xfrm>
          <a:prstGeom prst="rect">
            <a:avLst/>
          </a:prstGeom>
          <a:noFill/>
          <a:ln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モデル賃金</a:t>
            </a:r>
            <a:endParaRPr kumimoji="1" lang="ja-JP" altLang="en-US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6" name="二等辺三角形 15"/>
          <p:cNvSpPr/>
          <p:nvPr/>
        </p:nvSpPr>
        <p:spPr>
          <a:xfrm rot="5400000">
            <a:off x="449320" y="8106109"/>
            <a:ext cx="441422" cy="278525"/>
          </a:xfrm>
          <a:prstGeom prst="triangle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正方形/長方形 17"/>
          <p:cNvSpPr/>
          <p:nvPr/>
        </p:nvSpPr>
        <p:spPr>
          <a:xfrm>
            <a:off x="4256690" y="914409"/>
            <a:ext cx="2617077" cy="3783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ひな形第２面－４</a:t>
            </a:r>
            <a:endParaRPr kumimoji="1" lang="ja-JP" altLang="en-US" dirty="0"/>
          </a:p>
        </p:txBody>
      </p:sp>
      <p:sp>
        <p:nvSpPr>
          <p:cNvPr id="19" name="正方形/長方形 18"/>
          <p:cNvSpPr/>
          <p:nvPr/>
        </p:nvSpPr>
        <p:spPr>
          <a:xfrm>
            <a:off x="341583" y="8508109"/>
            <a:ext cx="6385034" cy="1912899"/>
          </a:xfrm>
          <a:prstGeom prst="rect">
            <a:avLst/>
          </a:prstGeom>
          <a:noFill/>
          <a:ln w="28575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20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例えば、</a:t>
            </a:r>
            <a:endParaRPr kumimoji="1" lang="en-US" altLang="ja-JP" sz="20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20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従業員の年齢構成や有給取得率（グラフ等もよい）</a:t>
            </a:r>
            <a:endParaRPr kumimoji="1" lang="en-US" altLang="ja-JP" sz="20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20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独自のアピールポイント等</a:t>
            </a:r>
            <a:endParaRPr kumimoji="1" lang="en-US" altLang="ja-JP" sz="20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en-US" altLang="ja-JP" sz="20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kumimoji="1" lang="ja-JP" altLang="en-US" sz="20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事業所</a:t>
            </a:r>
            <a:r>
              <a:rPr kumimoji="1" lang="ja-JP" altLang="en-US" sz="20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からのメッセージと重複しないようにして</a:t>
            </a:r>
            <a:r>
              <a:rPr kumimoji="1" lang="ja-JP" altLang="en-US" sz="20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ください</a:t>
            </a:r>
            <a:endParaRPr kumimoji="1" lang="en-US" altLang="ja-JP" sz="20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97651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130</TotalTime>
  <Words>329</Words>
  <Application>Microsoft Office PowerPoint</Application>
  <PresentationFormat>ワイド画面</PresentationFormat>
  <Paragraphs>69</Paragraphs>
  <Slides>5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12" baseType="lpstr">
      <vt:lpstr>メイリオ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>厚生労働省職業安定局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金井繁明</dc:creator>
  <cp:lastModifiedBy>金井繁明</cp:lastModifiedBy>
  <cp:revision>23</cp:revision>
  <cp:lastPrinted>2024-11-19T02:25:17Z</cp:lastPrinted>
  <dcterms:created xsi:type="dcterms:W3CDTF">2024-11-06T03:01:30Z</dcterms:created>
  <dcterms:modified xsi:type="dcterms:W3CDTF">2024-11-19T02:34:40Z</dcterms:modified>
</cp:coreProperties>
</file>