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65" r:id="rId2"/>
    <p:sldId id="266"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Lst>
  <p:sldSz cx="7559675" cy="10691813"/>
  <p:notesSz cx="6807200" cy="9939338"/>
  <p:defaultTextStyle>
    <a:defPPr>
      <a:defRPr lang="ja-JP"/>
    </a:defPPr>
    <a:lvl1pPr marL="0" algn="l" defTabSz="1021114" rtl="0" eaLnBrk="1" latinLnBrk="0" hangingPunct="1">
      <a:defRPr kumimoji="1" sz="1976" kern="1200">
        <a:solidFill>
          <a:schemeClr val="tx1"/>
        </a:solidFill>
        <a:latin typeface="+mn-lt"/>
        <a:ea typeface="+mn-ea"/>
        <a:cs typeface="+mn-cs"/>
      </a:defRPr>
    </a:lvl1pPr>
    <a:lvl2pPr marL="510557" algn="l" defTabSz="1021114" rtl="0" eaLnBrk="1" latinLnBrk="0" hangingPunct="1">
      <a:defRPr kumimoji="1" sz="1976" kern="1200">
        <a:solidFill>
          <a:schemeClr val="tx1"/>
        </a:solidFill>
        <a:latin typeface="+mn-lt"/>
        <a:ea typeface="+mn-ea"/>
        <a:cs typeface="+mn-cs"/>
      </a:defRPr>
    </a:lvl2pPr>
    <a:lvl3pPr marL="1021114" algn="l" defTabSz="1021114" rtl="0" eaLnBrk="1" latinLnBrk="0" hangingPunct="1">
      <a:defRPr kumimoji="1" sz="1976" kern="1200">
        <a:solidFill>
          <a:schemeClr val="tx1"/>
        </a:solidFill>
        <a:latin typeface="+mn-lt"/>
        <a:ea typeface="+mn-ea"/>
        <a:cs typeface="+mn-cs"/>
      </a:defRPr>
    </a:lvl3pPr>
    <a:lvl4pPr marL="1531668" algn="l" defTabSz="1021114" rtl="0" eaLnBrk="1" latinLnBrk="0" hangingPunct="1">
      <a:defRPr kumimoji="1" sz="1976" kern="1200">
        <a:solidFill>
          <a:schemeClr val="tx1"/>
        </a:solidFill>
        <a:latin typeface="+mn-lt"/>
        <a:ea typeface="+mn-ea"/>
        <a:cs typeface="+mn-cs"/>
      </a:defRPr>
    </a:lvl4pPr>
    <a:lvl5pPr marL="2042226" algn="l" defTabSz="1021114" rtl="0" eaLnBrk="1" latinLnBrk="0" hangingPunct="1">
      <a:defRPr kumimoji="1" sz="1976" kern="1200">
        <a:solidFill>
          <a:schemeClr val="tx1"/>
        </a:solidFill>
        <a:latin typeface="+mn-lt"/>
        <a:ea typeface="+mn-ea"/>
        <a:cs typeface="+mn-cs"/>
      </a:defRPr>
    </a:lvl5pPr>
    <a:lvl6pPr marL="2552782" algn="l" defTabSz="1021114" rtl="0" eaLnBrk="1" latinLnBrk="0" hangingPunct="1">
      <a:defRPr kumimoji="1" sz="1976" kern="1200">
        <a:solidFill>
          <a:schemeClr val="tx1"/>
        </a:solidFill>
        <a:latin typeface="+mn-lt"/>
        <a:ea typeface="+mn-ea"/>
        <a:cs typeface="+mn-cs"/>
      </a:defRPr>
    </a:lvl6pPr>
    <a:lvl7pPr marL="3063341" algn="l" defTabSz="1021114" rtl="0" eaLnBrk="1" latinLnBrk="0" hangingPunct="1">
      <a:defRPr kumimoji="1" sz="1976" kern="1200">
        <a:solidFill>
          <a:schemeClr val="tx1"/>
        </a:solidFill>
        <a:latin typeface="+mn-lt"/>
        <a:ea typeface="+mn-ea"/>
        <a:cs typeface="+mn-cs"/>
      </a:defRPr>
    </a:lvl7pPr>
    <a:lvl8pPr marL="3573896" algn="l" defTabSz="1021114" rtl="0" eaLnBrk="1" latinLnBrk="0" hangingPunct="1">
      <a:defRPr kumimoji="1" sz="1976" kern="1200">
        <a:solidFill>
          <a:schemeClr val="tx1"/>
        </a:solidFill>
        <a:latin typeface="+mn-lt"/>
        <a:ea typeface="+mn-ea"/>
        <a:cs typeface="+mn-cs"/>
      </a:defRPr>
    </a:lvl8pPr>
    <a:lvl9pPr marL="4084454" algn="l" defTabSz="1021114" rtl="0" eaLnBrk="1" latinLnBrk="0" hangingPunct="1">
      <a:defRPr kumimoji="1" sz="197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3" userDrawn="1">
          <p15:clr>
            <a:srgbClr val="A4A3A4"/>
          </p15:clr>
        </p15:guide>
        <p15:guide id="2" pos="23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2" clrIdx="0"/>
  <p:cmAuthor id="1" name="清水 智仁(shimizu-tomohito)" initials="清水" lastIdx="2" clrIdx="1">
    <p:extLst>
      <p:ext uri="{19B8F6BF-5375-455C-9EA6-DF929625EA0E}">
        <p15:presenceInfo xmlns:p15="http://schemas.microsoft.com/office/powerpoint/2012/main" userId="S-1-5-21-4175116151-3849908774-3845857867-3919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FFFFFF"/>
    <a:srgbClr val="FEDFE1"/>
    <a:srgbClr val="103185"/>
    <a:srgbClr val="FFCCCC"/>
    <a:srgbClr val="FFFFCC"/>
    <a:srgbClr val="FFCCFF"/>
    <a:srgbClr val="C9E7E7"/>
    <a:srgbClr val="66BAB7"/>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94606" autoAdjust="0"/>
  </p:normalViewPr>
  <p:slideViewPr>
    <p:cSldViewPr>
      <p:cViewPr varScale="1">
        <p:scale>
          <a:sx n="68" d="100"/>
          <a:sy n="68" d="100"/>
        </p:scale>
        <p:origin x="3468" y="78"/>
      </p:cViewPr>
      <p:guideLst>
        <p:guide orient="horz" pos="3343"/>
        <p:guide pos="2381"/>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8475"/>
          </a:xfrm>
          <a:prstGeom prst="rect">
            <a:avLst/>
          </a:prstGeom>
        </p:spPr>
        <p:txBody>
          <a:bodyPr vert="horz" lIns="91416" tIns="45708" rIns="91416" bIns="45708"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41" y="0"/>
            <a:ext cx="2949575" cy="498475"/>
          </a:xfrm>
          <a:prstGeom prst="rect">
            <a:avLst/>
          </a:prstGeom>
        </p:spPr>
        <p:txBody>
          <a:bodyPr vert="horz" lIns="91416" tIns="45708" rIns="91416" bIns="45708" rtlCol="0"/>
          <a:lstStyle>
            <a:lvl1pPr algn="r">
              <a:defRPr sz="1200"/>
            </a:lvl1pPr>
          </a:lstStyle>
          <a:p>
            <a:fld id="{9F0D7CE5-64C8-44C9-AE67-512919347F44}" type="datetimeFigureOut">
              <a:rPr kumimoji="1" lang="ja-JP" altLang="en-US" smtClean="0"/>
              <a:t>2022/9/6</a:t>
            </a:fld>
            <a:endParaRPr kumimoji="1" lang="ja-JP" altLang="en-US" dirty="0"/>
          </a:p>
        </p:txBody>
      </p:sp>
      <p:sp>
        <p:nvSpPr>
          <p:cNvPr id="4" name="フッター プレースホルダー 3"/>
          <p:cNvSpPr>
            <a:spLocks noGrp="1"/>
          </p:cNvSpPr>
          <p:nvPr>
            <p:ph type="ftr" sz="quarter" idx="2"/>
          </p:nvPr>
        </p:nvSpPr>
        <p:spPr>
          <a:xfrm>
            <a:off x="3" y="9440866"/>
            <a:ext cx="2949575" cy="498475"/>
          </a:xfrm>
          <a:prstGeom prst="rect">
            <a:avLst/>
          </a:prstGeom>
        </p:spPr>
        <p:txBody>
          <a:bodyPr vert="horz" lIns="91416" tIns="45708" rIns="91416" bIns="45708"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41" y="9440866"/>
            <a:ext cx="2949575" cy="498475"/>
          </a:xfrm>
          <a:prstGeom prst="rect">
            <a:avLst/>
          </a:prstGeom>
        </p:spPr>
        <p:txBody>
          <a:bodyPr vert="horz" lIns="91416" tIns="45708" rIns="91416" bIns="45708" rtlCol="0" anchor="b"/>
          <a:lstStyle>
            <a:lvl1pPr algn="r">
              <a:defRPr sz="1200"/>
            </a:lvl1pPr>
          </a:lstStyle>
          <a:p>
            <a:fld id="{3D17B006-6851-49C6-9F94-1DF10FF8FB98}" type="slidenum">
              <a:rPr kumimoji="1" lang="ja-JP" altLang="en-US" smtClean="0"/>
              <a:t>‹#›</a:t>
            </a:fld>
            <a:endParaRPr kumimoji="1" lang="ja-JP" altLang="en-US" dirty="0"/>
          </a:p>
        </p:txBody>
      </p:sp>
    </p:spTree>
    <p:extLst>
      <p:ext uri="{BB962C8B-B14F-4D97-AF65-F5344CB8AC3E}">
        <p14:creationId xmlns:p14="http://schemas.microsoft.com/office/powerpoint/2010/main" val="21393043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9575" cy="496888"/>
          </a:xfrm>
          <a:prstGeom prst="rect">
            <a:avLst/>
          </a:prstGeom>
        </p:spPr>
        <p:txBody>
          <a:bodyPr vert="horz" lIns="91413" tIns="45707" rIns="91413"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2" y="1"/>
            <a:ext cx="2949575" cy="496888"/>
          </a:xfrm>
          <a:prstGeom prst="rect">
            <a:avLst/>
          </a:prstGeom>
        </p:spPr>
        <p:txBody>
          <a:bodyPr vert="horz" lIns="91413" tIns="45707" rIns="91413" bIns="45707" rtlCol="0"/>
          <a:lstStyle>
            <a:lvl1pPr algn="r">
              <a:defRPr sz="1200"/>
            </a:lvl1pPr>
          </a:lstStyle>
          <a:p>
            <a:fld id="{7ACECEF2-7819-4615-B73A-30FD7F758142}" type="datetimeFigureOut">
              <a:rPr kumimoji="1" lang="ja-JP" altLang="en-US" smtClean="0"/>
              <a:t>2022/9/6</a:t>
            </a:fld>
            <a:endParaRPr kumimoji="1" lang="ja-JP" altLang="en-US" dirty="0"/>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1413" tIns="45707" rIns="91413" bIns="45707" rtlCol="0" anchor="ctr"/>
          <a:lstStyle/>
          <a:p>
            <a:endParaRPr lang="ja-JP" altLang="en-US" dirty="0"/>
          </a:p>
        </p:txBody>
      </p:sp>
      <p:sp>
        <p:nvSpPr>
          <p:cNvPr id="5" name="ノート プレースホルダー 4"/>
          <p:cNvSpPr>
            <a:spLocks noGrp="1"/>
          </p:cNvSpPr>
          <p:nvPr>
            <p:ph type="body" sz="quarter" idx="3"/>
          </p:nvPr>
        </p:nvSpPr>
        <p:spPr>
          <a:xfrm>
            <a:off x="681039" y="4721228"/>
            <a:ext cx="5445125" cy="4471988"/>
          </a:xfrm>
          <a:prstGeom prst="rect">
            <a:avLst/>
          </a:prstGeom>
        </p:spPr>
        <p:txBody>
          <a:bodyPr vert="horz" lIns="91413" tIns="45707" rIns="91413" bIns="4570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864"/>
            <a:ext cx="2949575" cy="496887"/>
          </a:xfrm>
          <a:prstGeom prst="rect">
            <a:avLst/>
          </a:prstGeom>
        </p:spPr>
        <p:txBody>
          <a:bodyPr vert="horz" lIns="91413" tIns="45707" rIns="91413"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2" y="9440864"/>
            <a:ext cx="2949575" cy="496887"/>
          </a:xfrm>
          <a:prstGeom prst="rect">
            <a:avLst/>
          </a:prstGeom>
        </p:spPr>
        <p:txBody>
          <a:bodyPr vert="horz" lIns="91413" tIns="45707" rIns="91413" bIns="45707" rtlCol="0" anchor="b"/>
          <a:lstStyle>
            <a:lvl1pPr algn="r">
              <a:defRPr sz="1200"/>
            </a:lvl1pPr>
          </a:lstStyle>
          <a:p>
            <a:fld id="{152ABEC6-2913-4F61-A86D-723B575ECA06}" type="slidenum">
              <a:rPr kumimoji="1" lang="ja-JP" altLang="en-US" smtClean="0"/>
              <a:t>‹#›</a:t>
            </a:fld>
            <a:endParaRPr kumimoji="1" lang="ja-JP" altLang="en-US" dirty="0"/>
          </a:p>
        </p:txBody>
      </p:sp>
    </p:spTree>
    <p:extLst>
      <p:ext uri="{BB962C8B-B14F-4D97-AF65-F5344CB8AC3E}">
        <p14:creationId xmlns:p14="http://schemas.microsoft.com/office/powerpoint/2010/main" val="2374143895"/>
      </p:ext>
    </p:extLst>
  </p:cSld>
  <p:clrMap bg1="lt1" tx1="dk1" bg2="lt2" tx2="dk2" accent1="accent1" accent2="accent2" accent3="accent3" accent4="accent4" accent5="accent5" accent6="accent6" hlink="hlink" folHlink="folHlink"/>
  <p:hf sldNum="0" hdr="0" ftr="0" dt="0"/>
  <p:notesStyle>
    <a:lvl1pPr marL="0" algn="l" defTabSz="1021653" rtl="0" eaLnBrk="1" latinLnBrk="0" hangingPunct="1">
      <a:defRPr kumimoji="1" sz="1353" kern="1200">
        <a:solidFill>
          <a:schemeClr val="tx1"/>
        </a:solidFill>
        <a:latin typeface="+mn-lt"/>
        <a:ea typeface="+mn-ea"/>
        <a:cs typeface="+mn-cs"/>
      </a:defRPr>
    </a:lvl1pPr>
    <a:lvl2pPr marL="510827" algn="l" defTabSz="1021653" rtl="0" eaLnBrk="1" latinLnBrk="0" hangingPunct="1">
      <a:defRPr kumimoji="1" sz="1353" kern="1200">
        <a:solidFill>
          <a:schemeClr val="tx1"/>
        </a:solidFill>
        <a:latin typeface="+mn-lt"/>
        <a:ea typeface="+mn-ea"/>
        <a:cs typeface="+mn-cs"/>
      </a:defRPr>
    </a:lvl2pPr>
    <a:lvl3pPr marL="1021653" algn="l" defTabSz="1021653" rtl="0" eaLnBrk="1" latinLnBrk="0" hangingPunct="1">
      <a:defRPr kumimoji="1" sz="1353" kern="1200">
        <a:solidFill>
          <a:schemeClr val="tx1"/>
        </a:solidFill>
        <a:latin typeface="+mn-lt"/>
        <a:ea typeface="+mn-ea"/>
        <a:cs typeface="+mn-cs"/>
      </a:defRPr>
    </a:lvl3pPr>
    <a:lvl4pPr marL="1532481" algn="l" defTabSz="1021653" rtl="0" eaLnBrk="1" latinLnBrk="0" hangingPunct="1">
      <a:defRPr kumimoji="1" sz="1353" kern="1200">
        <a:solidFill>
          <a:schemeClr val="tx1"/>
        </a:solidFill>
        <a:latin typeface="+mn-lt"/>
        <a:ea typeface="+mn-ea"/>
        <a:cs typeface="+mn-cs"/>
      </a:defRPr>
    </a:lvl4pPr>
    <a:lvl5pPr marL="2043309" algn="l" defTabSz="1021653" rtl="0" eaLnBrk="1" latinLnBrk="0" hangingPunct="1">
      <a:defRPr kumimoji="1" sz="1353" kern="1200">
        <a:solidFill>
          <a:schemeClr val="tx1"/>
        </a:solidFill>
        <a:latin typeface="+mn-lt"/>
        <a:ea typeface="+mn-ea"/>
        <a:cs typeface="+mn-cs"/>
      </a:defRPr>
    </a:lvl5pPr>
    <a:lvl6pPr marL="2554135" algn="l" defTabSz="1021653" rtl="0" eaLnBrk="1" latinLnBrk="0" hangingPunct="1">
      <a:defRPr kumimoji="1" sz="1353" kern="1200">
        <a:solidFill>
          <a:schemeClr val="tx1"/>
        </a:solidFill>
        <a:latin typeface="+mn-lt"/>
        <a:ea typeface="+mn-ea"/>
        <a:cs typeface="+mn-cs"/>
      </a:defRPr>
    </a:lvl6pPr>
    <a:lvl7pPr marL="3064963" algn="l" defTabSz="1021653" rtl="0" eaLnBrk="1" latinLnBrk="0" hangingPunct="1">
      <a:defRPr kumimoji="1" sz="1353" kern="1200">
        <a:solidFill>
          <a:schemeClr val="tx1"/>
        </a:solidFill>
        <a:latin typeface="+mn-lt"/>
        <a:ea typeface="+mn-ea"/>
        <a:cs typeface="+mn-cs"/>
      </a:defRPr>
    </a:lvl7pPr>
    <a:lvl8pPr marL="3575789" algn="l" defTabSz="1021653" rtl="0" eaLnBrk="1" latinLnBrk="0" hangingPunct="1">
      <a:defRPr kumimoji="1" sz="1353" kern="1200">
        <a:solidFill>
          <a:schemeClr val="tx1"/>
        </a:solidFill>
        <a:latin typeface="+mn-lt"/>
        <a:ea typeface="+mn-ea"/>
        <a:cs typeface="+mn-cs"/>
      </a:defRPr>
    </a:lvl8pPr>
    <a:lvl9pPr marL="4086616" algn="l" defTabSz="1021653" rtl="0" eaLnBrk="1" latinLnBrk="0" hangingPunct="1">
      <a:defRPr kumimoji="1" sz="135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24812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55758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70353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539995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37089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8" y="3321397"/>
            <a:ext cx="6425724" cy="229180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133951" y="6058695"/>
            <a:ext cx="5291773" cy="2732353"/>
          </a:xfrm>
        </p:spPr>
        <p:txBody>
          <a:bodyPr/>
          <a:lstStyle>
            <a:lvl1pPr marL="0" indent="0" algn="ctr">
              <a:buNone/>
              <a:defRPr>
                <a:solidFill>
                  <a:schemeClr val="tx1">
                    <a:tint val="75000"/>
                  </a:schemeClr>
                </a:solidFill>
              </a:defRPr>
            </a:lvl1pPr>
            <a:lvl2pPr marL="467343" indent="0" algn="ctr">
              <a:buNone/>
              <a:defRPr>
                <a:solidFill>
                  <a:schemeClr val="tx1">
                    <a:tint val="75000"/>
                  </a:schemeClr>
                </a:solidFill>
              </a:defRPr>
            </a:lvl2pPr>
            <a:lvl3pPr marL="934683" indent="0" algn="ctr">
              <a:buNone/>
              <a:defRPr>
                <a:solidFill>
                  <a:schemeClr val="tx1">
                    <a:tint val="75000"/>
                  </a:schemeClr>
                </a:solidFill>
              </a:defRPr>
            </a:lvl3pPr>
            <a:lvl4pPr marL="1402025" indent="0" algn="ctr">
              <a:buNone/>
              <a:defRPr>
                <a:solidFill>
                  <a:schemeClr val="tx1">
                    <a:tint val="75000"/>
                  </a:schemeClr>
                </a:solidFill>
              </a:defRPr>
            </a:lvl4pPr>
            <a:lvl5pPr marL="1869368" indent="0" algn="ctr">
              <a:buNone/>
              <a:defRPr>
                <a:solidFill>
                  <a:schemeClr val="tx1">
                    <a:tint val="75000"/>
                  </a:schemeClr>
                </a:solidFill>
              </a:defRPr>
            </a:lvl5pPr>
            <a:lvl6pPr marL="2336708" indent="0" algn="ctr">
              <a:buNone/>
              <a:defRPr>
                <a:solidFill>
                  <a:schemeClr val="tx1">
                    <a:tint val="75000"/>
                  </a:schemeClr>
                </a:solidFill>
              </a:defRPr>
            </a:lvl6pPr>
            <a:lvl7pPr marL="2804051" indent="0" algn="ctr">
              <a:buNone/>
              <a:defRPr>
                <a:solidFill>
                  <a:schemeClr val="tx1">
                    <a:tint val="75000"/>
                  </a:schemeClr>
                </a:solidFill>
              </a:defRPr>
            </a:lvl7pPr>
            <a:lvl8pPr marL="3271392" indent="0" algn="ctr">
              <a:buNone/>
              <a:defRPr>
                <a:solidFill>
                  <a:schemeClr val="tx1">
                    <a:tint val="75000"/>
                  </a:schemeClr>
                </a:solidFill>
              </a:defRPr>
            </a:lvl8pPr>
            <a:lvl9pPr marL="3738733"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EB53534-88E4-4756-835F-D1AB227B2CCA}"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54890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256E6DD-B8F8-4A09-9AB6-8739B0BC4399}"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3600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5"/>
            <a:ext cx="1700927" cy="9122691"/>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77988" y="428175"/>
            <a:ext cx="4976786" cy="9122691"/>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B9F44A-689A-4824-8ECF-41466C1983F5}"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251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573D9E-A54E-4446-80B6-1DCE0CCE494A}"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1112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5" y="6870480"/>
            <a:ext cx="6425724" cy="2123513"/>
          </a:xfrm>
        </p:spPr>
        <p:txBody>
          <a:bodyPr anchor="t"/>
          <a:lstStyle>
            <a:lvl1pPr algn="l">
              <a:defRPr sz="4095"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97165" y="4531654"/>
            <a:ext cx="6425724" cy="2338832"/>
          </a:xfrm>
        </p:spPr>
        <p:txBody>
          <a:bodyPr anchor="b"/>
          <a:lstStyle>
            <a:lvl1pPr marL="0" indent="0">
              <a:buNone/>
              <a:defRPr sz="2000">
                <a:solidFill>
                  <a:schemeClr val="tx1">
                    <a:tint val="75000"/>
                  </a:schemeClr>
                </a:solidFill>
              </a:defRPr>
            </a:lvl1pPr>
            <a:lvl2pPr marL="467343" indent="0">
              <a:buNone/>
              <a:defRPr sz="1811">
                <a:solidFill>
                  <a:schemeClr val="tx1">
                    <a:tint val="75000"/>
                  </a:schemeClr>
                </a:solidFill>
              </a:defRPr>
            </a:lvl2pPr>
            <a:lvl3pPr marL="934683" indent="0">
              <a:buNone/>
              <a:defRPr sz="1714">
                <a:solidFill>
                  <a:schemeClr val="tx1">
                    <a:tint val="75000"/>
                  </a:schemeClr>
                </a:solidFill>
              </a:defRPr>
            </a:lvl3pPr>
            <a:lvl4pPr marL="1402025" indent="0">
              <a:buNone/>
              <a:defRPr sz="1429">
                <a:solidFill>
                  <a:schemeClr val="tx1">
                    <a:tint val="75000"/>
                  </a:schemeClr>
                </a:solidFill>
              </a:defRPr>
            </a:lvl4pPr>
            <a:lvl5pPr marL="1869368" indent="0">
              <a:buNone/>
              <a:defRPr sz="1429">
                <a:solidFill>
                  <a:schemeClr val="tx1">
                    <a:tint val="75000"/>
                  </a:schemeClr>
                </a:solidFill>
              </a:defRPr>
            </a:lvl5pPr>
            <a:lvl6pPr marL="2336708" indent="0">
              <a:buNone/>
              <a:defRPr sz="1429">
                <a:solidFill>
                  <a:schemeClr val="tx1">
                    <a:tint val="75000"/>
                  </a:schemeClr>
                </a:solidFill>
              </a:defRPr>
            </a:lvl6pPr>
            <a:lvl7pPr marL="2804051" indent="0">
              <a:buNone/>
              <a:defRPr sz="1429">
                <a:solidFill>
                  <a:schemeClr val="tx1">
                    <a:tint val="75000"/>
                  </a:schemeClr>
                </a:solidFill>
              </a:defRPr>
            </a:lvl7pPr>
            <a:lvl8pPr marL="3271392" indent="0">
              <a:buNone/>
              <a:defRPr sz="1429">
                <a:solidFill>
                  <a:schemeClr val="tx1">
                    <a:tint val="75000"/>
                  </a:schemeClr>
                </a:solidFill>
              </a:defRPr>
            </a:lvl8pPr>
            <a:lvl9pPr marL="3738733" indent="0">
              <a:buNone/>
              <a:defRPr sz="1429">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4EF9339-71F2-4708-9596-235E7707DE10}"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49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77984" y="2494764"/>
            <a:ext cx="3338856" cy="7056102"/>
          </a:xfrm>
        </p:spPr>
        <p:txBody>
          <a:bodyPr/>
          <a:lstStyle>
            <a:lvl1pPr>
              <a:defRPr sz="2857"/>
            </a:lvl1pPr>
            <a:lvl2pPr>
              <a:defRPr sz="2381"/>
            </a:lvl2pPr>
            <a:lvl3pPr>
              <a:defRPr sz="2000"/>
            </a:lvl3pPr>
            <a:lvl4pPr>
              <a:defRPr sz="1811"/>
            </a:lvl4pPr>
            <a:lvl5pPr>
              <a:defRPr sz="1811"/>
            </a:lvl5pPr>
            <a:lvl6pPr>
              <a:defRPr sz="1811"/>
            </a:lvl6pPr>
            <a:lvl7pPr>
              <a:defRPr sz="1811"/>
            </a:lvl7pPr>
            <a:lvl8pPr>
              <a:defRPr sz="1811"/>
            </a:lvl8pPr>
            <a:lvl9pPr>
              <a:defRPr sz="18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842835" y="2494764"/>
            <a:ext cx="3338856" cy="7056102"/>
          </a:xfrm>
        </p:spPr>
        <p:txBody>
          <a:bodyPr/>
          <a:lstStyle>
            <a:lvl1pPr>
              <a:defRPr sz="2857"/>
            </a:lvl1pPr>
            <a:lvl2pPr>
              <a:defRPr sz="2381"/>
            </a:lvl2pPr>
            <a:lvl3pPr>
              <a:defRPr sz="2000"/>
            </a:lvl3pPr>
            <a:lvl4pPr>
              <a:defRPr sz="1811"/>
            </a:lvl4pPr>
            <a:lvl5pPr>
              <a:defRPr sz="1811"/>
            </a:lvl5pPr>
            <a:lvl6pPr>
              <a:defRPr sz="1811"/>
            </a:lvl6pPr>
            <a:lvl7pPr>
              <a:defRPr sz="1811"/>
            </a:lvl7pPr>
            <a:lvl8pPr>
              <a:defRPr sz="1811"/>
            </a:lvl8pPr>
            <a:lvl9pPr>
              <a:defRPr sz="18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F836362-D70A-4F05-9CCB-150C9583DA0B}"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7332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7991" y="2393287"/>
            <a:ext cx="3340169" cy="997407"/>
          </a:xfrm>
        </p:spPr>
        <p:txBody>
          <a:bodyPr anchor="b"/>
          <a:lstStyle>
            <a:lvl1pPr marL="0" indent="0">
              <a:buNone/>
              <a:defRPr sz="2381" b="1"/>
            </a:lvl1pPr>
            <a:lvl2pPr marL="467343" indent="0">
              <a:buNone/>
              <a:defRPr sz="2000" b="1"/>
            </a:lvl2pPr>
            <a:lvl3pPr marL="934683" indent="0">
              <a:buNone/>
              <a:defRPr sz="1811" b="1"/>
            </a:lvl3pPr>
            <a:lvl4pPr marL="1402025" indent="0">
              <a:buNone/>
              <a:defRPr sz="1714" b="1"/>
            </a:lvl4pPr>
            <a:lvl5pPr marL="1869368" indent="0">
              <a:buNone/>
              <a:defRPr sz="1714" b="1"/>
            </a:lvl5pPr>
            <a:lvl6pPr marL="2336708" indent="0">
              <a:buNone/>
              <a:defRPr sz="1714" b="1"/>
            </a:lvl6pPr>
            <a:lvl7pPr marL="2804051" indent="0">
              <a:buNone/>
              <a:defRPr sz="1714" b="1"/>
            </a:lvl7pPr>
            <a:lvl8pPr marL="3271392" indent="0">
              <a:buNone/>
              <a:defRPr sz="1714" b="1"/>
            </a:lvl8pPr>
            <a:lvl9pPr marL="3738733" indent="0">
              <a:buNone/>
              <a:defRPr sz="1714"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77991" y="3390691"/>
            <a:ext cx="3340169" cy="6160169"/>
          </a:xfrm>
        </p:spPr>
        <p:txBody>
          <a:bodyPr/>
          <a:lstStyle>
            <a:lvl1pPr>
              <a:defRPr sz="2381"/>
            </a:lvl1pPr>
            <a:lvl2pPr>
              <a:defRPr sz="2000"/>
            </a:lvl2pPr>
            <a:lvl3pPr>
              <a:defRPr sz="1811"/>
            </a:lvl3pPr>
            <a:lvl4pPr>
              <a:defRPr sz="1714"/>
            </a:lvl4pPr>
            <a:lvl5pPr>
              <a:defRPr sz="1714"/>
            </a:lvl5pPr>
            <a:lvl6pPr>
              <a:defRPr sz="1714"/>
            </a:lvl6pPr>
            <a:lvl7pPr>
              <a:defRPr sz="1714"/>
            </a:lvl7pPr>
            <a:lvl8pPr>
              <a:defRPr sz="1714"/>
            </a:lvl8pPr>
            <a:lvl9pPr>
              <a:defRPr sz="1714"/>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840217" y="2393287"/>
            <a:ext cx="3341481" cy="997407"/>
          </a:xfrm>
        </p:spPr>
        <p:txBody>
          <a:bodyPr anchor="b"/>
          <a:lstStyle>
            <a:lvl1pPr marL="0" indent="0">
              <a:buNone/>
              <a:defRPr sz="2381" b="1"/>
            </a:lvl1pPr>
            <a:lvl2pPr marL="467343" indent="0">
              <a:buNone/>
              <a:defRPr sz="2000" b="1"/>
            </a:lvl2pPr>
            <a:lvl3pPr marL="934683" indent="0">
              <a:buNone/>
              <a:defRPr sz="1811" b="1"/>
            </a:lvl3pPr>
            <a:lvl4pPr marL="1402025" indent="0">
              <a:buNone/>
              <a:defRPr sz="1714" b="1"/>
            </a:lvl4pPr>
            <a:lvl5pPr marL="1869368" indent="0">
              <a:buNone/>
              <a:defRPr sz="1714" b="1"/>
            </a:lvl5pPr>
            <a:lvl6pPr marL="2336708" indent="0">
              <a:buNone/>
              <a:defRPr sz="1714" b="1"/>
            </a:lvl6pPr>
            <a:lvl7pPr marL="2804051" indent="0">
              <a:buNone/>
              <a:defRPr sz="1714" b="1"/>
            </a:lvl7pPr>
            <a:lvl8pPr marL="3271392" indent="0">
              <a:buNone/>
              <a:defRPr sz="1714" b="1"/>
            </a:lvl8pPr>
            <a:lvl9pPr marL="3738733" indent="0">
              <a:buNone/>
              <a:defRPr sz="1714"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840217" y="3390691"/>
            <a:ext cx="3341481" cy="6160169"/>
          </a:xfrm>
        </p:spPr>
        <p:txBody>
          <a:bodyPr/>
          <a:lstStyle>
            <a:lvl1pPr>
              <a:defRPr sz="2381"/>
            </a:lvl1pPr>
            <a:lvl2pPr>
              <a:defRPr sz="2000"/>
            </a:lvl2pPr>
            <a:lvl3pPr>
              <a:defRPr sz="1811"/>
            </a:lvl3pPr>
            <a:lvl4pPr>
              <a:defRPr sz="1714"/>
            </a:lvl4pPr>
            <a:lvl5pPr>
              <a:defRPr sz="1714"/>
            </a:lvl5pPr>
            <a:lvl6pPr>
              <a:defRPr sz="1714"/>
            </a:lvl6pPr>
            <a:lvl7pPr>
              <a:defRPr sz="1714"/>
            </a:lvl7pPr>
            <a:lvl8pPr>
              <a:defRPr sz="1714"/>
            </a:lvl8pPr>
            <a:lvl9pPr>
              <a:defRPr sz="1714"/>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0F8F634-B9C6-4EDC-8C14-124D20530D19}"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6433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CAECDFE-A983-417F-8FE3-81B132229F23}"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7147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88DFD35-D488-4F29-99E8-8C27611881AD}"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7463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9" y="425693"/>
            <a:ext cx="2487081" cy="1811669"/>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955631" y="425697"/>
            <a:ext cx="4226069" cy="9125168"/>
          </a:xfrm>
        </p:spPr>
        <p:txBody>
          <a:bodyPr/>
          <a:lstStyle>
            <a:lvl1pPr>
              <a:defRPr sz="3238"/>
            </a:lvl1pPr>
            <a:lvl2pPr>
              <a:defRPr sz="2857"/>
            </a:lvl2pPr>
            <a:lvl3pPr>
              <a:defRPr sz="238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77989" y="2237364"/>
            <a:ext cx="2487081" cy="7313498"/>
          </a:xfrm>
        </p:spPr>
        <p:txBody>
          <a:bodyPr/>
          <a:lstStyle>
            <a:lvl1pPr marL="0" indent="0">
              <a:buNone/>
              <a:defRPr sz="1429"/>
            </a:lvl1pPr>
            <a:lvl2pPr marL="467343" indent="0">
              <a:buNone/>
              <a:defRPr sz="1238"/>
            </a:lvl2pPr>
            <a:lvl3pPr marL="934683" indent="0">
              <a:buNone/>
              <a:defRPr sz="1048"/>
            </a:lvl3pPr>
            <a:lvl4pPr marL="1402025" indent="0">
              <a:buNone/>
              <a:defRPr sz="952"/>
            </a:lvl4pPr>
            <a:lvl5pPr marL="1869368" indent="0">
              <a:buNone/>
              <a:defRPr sz="952"/>
            </a:lvl5pPr>
            <a:lvl6pPr marL="2336708" indent="0">
              <a:buNone/>
              <a:defRPr sz="952"/>
            </a:lvl6pPr>
            <a:lvl7pPr marL="2804051" indent="0">
              <a:buNone/>
              <a:defRPr sz="952"/>
            </a:lvl7pPr>
            <a:lvl8pPr marL="3271392" indent="0">
              <a:buNone/>
              <a:defRPr sz="952"/>
            </a:lvl8pPr>
            <a:lvl9pPr marL="3738733" indent="0">
              <a:buNone/>
              <a:defRPr sz="952"/>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A933917-2E10-4A69-9F2B-613FD3B056A0}"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368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8" y="7484273"/>
            <a:ext cx="4535805" cy="88356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81748" y="955336"/>
            <a:ext cx="4535805" cy="6415088"/>
          </a:xfrm>
        </p:spPr>
        <p:txBody>
          <a:bodyPr/>
          <a:lstStyle>
            <a:lvl1pPr marL="0" indent="0">
              <a:buNone/>
              <a:defRPr sz="3238"/>
            </a:lvl1pPr>
            <a:lvl2pPr marL="467343" indent="0">
              <a:buNone/>
              <a:defRPr sz="2857"/>
            </a:lvl2pPr>
            <a:lvl3pPr marL="934683" indent="0">
              <a:buNone/>
              <a:defRPr sz="2381"/>
            </a:lvl3pPr>
            <a:lvl4pPr marL="1402025" indent="0">
              <a:buNone/>
              <a:defRPr sz="2000"/>
            </a:lvl4pPr>
            <a:lvl5pPr marL="1869368" indent="0">
              <a:buNone/>
              <a:defRPr sz="2000"/>
            </a:lvl5pPr>
            <a:lvl6pPr marL="2336708" indent="0">
              <a:buNone/>
              <a:defRPr sz="2000"/>
            </a:lvl6pPr>
            <a:lvl7pPr marL="2804051" indent="0">
              <a:buNone/>
              <a:defRPr sz="2000"/>
            </a:lvl7pPr>
            <a:lvl8pPr marL="3271392" indent="0">
              <a:buNone/>
              <a:defRPr sz="2000"/>
            </a:lvl8pPr>
            <a:lvl9pPr marL="3738733" indent="0">
              <a:buNone/>
              <a:defRPr sz="2000"/>
            </a:lvl9pPr>
          </a:lstStyle>
          <a:p>
            <a:r>
              <a:rPr kumimoji="1" lang="ja-JP" altLang="en-US" dirty="0" smtClean="0"/>
              <a:t>アイコンをクリックして図を追加</a:t>
            </a:r>
            <a:endParaRPr kumimoji="1" lang="ja-JP" altLang="en-US" dirty="0"/>
          </a:p>
        </p:txBody>
      </p:sp>
      <p:sp>
        <p:nvSpPr>
          <p:cNvPr id="4" name="テキスト プレースホルダ 3"/>
          <p:cNvSpPr>
            <a:spLocks noGrp="1"/>
          </p:cNvSpPr>
          <p:nvPr>
            <p:ph type="body" sz="half" idx="2"/>
          </p:nvPr>
        </p:nvSpPr>
        <p:spPr>
          <a:xfrm>
            <a:off x="1481748" y="8367833"/>
            <a:ext cx="4535805" cy="1254802"/>
          </a:xfrm>
        </p:spPr>
        <p:txBody>
          <a:bodyPr/>
          <a:lstStyle>
            <a:lvl1pPr marL="0" indent="0">
              <a:buNone/>
              <a:defRPr sz="1429"/>
            </a:lvl1pPr>
            <a:lvl2pPr marL="467343" indent="0">
              <a:buNone/>
              <a:defRPr sz="1238"/>
            </a:lvl2pPr>
            <a:lvl3pPr marL="934683" indent="0">
              <a:buNone/>
              <a:defRPr sz="1048"/>
            </a:lvl3pPr>
            <a:lvl4pPr marL="1402025" indent="0">
              <a:buNone/>
              <a:defRPr sz="952"/>
            </a:lvl4pPr>
            <a:lvl5pPr marL="1869368" indent="0">
              <a:buNone/>
              <a:defRPr sz="952"/>
            </a:lvl5pPr>
            <a:lvl6pPr marL="2336708" indent="0">
              <a:buNone/>
              <a:defRPr sz="952"/>
            </a:lvl6pPr>
            <a:lvl7pPr marL="2804051" indent="0">
              <a:buNone/>
              <a:defRPr sz="952"/>
            </a:lvl7pPr>
            <a:lvl8pPr marL="3271392" indent="0">
              <a:buNone/>
              <a:defRPr sz="952"/>
            </a:lvl8pPr>
            <a:lvl9pPr marL="3738733" indent="0">
              <a:buNone/>
              <a:defRPr sz="952"/>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A6C49D0-573A-4419-BCEE-435F61F9F325}" type="datetime1">
              <a:rPr lang="ja-JP" altLang="en-US" smtClean="0">
                <a:solidFill>
                  <a:prstClr val="black">
                    <a:tint val="75000"/>
                  </a:prstClr>
                </a:solidFill>
              </a:rPr>
              <a:t>2022/9/6</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9768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7987" y="428171"/>
            <a:ext cx="6803708" cy="1781968"/>
          </a:xfrm>
          <a:prstGeom prst="rect">
            <a:avLst/>
          </a:prstGeom>
        </p:spPr>
        <p:txBody>
          <a:bodyPr vert="horz" lIns="98138" tIns="49069" rIns="98138" bIns="4906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7987" y="2494764"/>
            <a:ext cx="6803708" cy="7056102"/>
          </a:xfrm>
          <a:prstGeom prst="rect">
            <a:avLst/>
          </a:prstGeom>
        </p:spPr>
        <p:txBody>
          <a:bodyPr vert="horz" lIns="98138" tIns="49069" rIns="98138" bIns="4906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77987" y="9909730"/>
            <a:ext cx="1763924" cy="569240"/>
          </a:xfrm>
          <a:prstGeom prst="rect">
            <a:avLst/>
          </a:prstGeom>
        </p:spPr>
        <p:txBody>
          <a:bodyPr vert="horz" lIns="98138" tIns="49069" rIns="98138" bIns="49069" rtlCol="0" anchor="ctr"/>
          <a:lstStyle>
            <a:lvl1pPr algn="l">
              <a:defRPr sz="1238">
                <a:solidFill>
                  <a:schemeClr val="tx1">
                    <a:tint val="75000"/>
                  </a:schemeClr>
                </a:solidFill>
              </a:defRPr>
            </a:lvl1pPr>
          </a:lstStyle>
          <a:p>
            <a:pPr defTabSz="934683"/>
            <a:fld id="{A6633C11-551E-43AF-AE19-63B592C6D2FE}" type="datetime1">
              <a:rPr lang="ja-JP" altLang="en-US" smtClean="0">
                <a:solidFill>
                  <a:prstClr val="black">
                    <a:tint val="75000"/>
                  </a:prstClr>
                </a:solidFill>
              </a:rPr>
              <a:pPr defTabSz="934683"/>
              <a:t>2022/9/6</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582891" y="9909730"/>
            <a:ext cx="2393897" cy="569240"/>
          </a:xfrm>
          <a:prstGeom prst="rect">
            <a:avLst/>
          </a:prstGeom>
        </p:spPr>
        <p:txBody>
          <a:bodyPr vert="horz" lIns="98138" tIns="49069" rIns="98138" bIns="49069" rtlCol="0" anchor="ctr"/>
          <a:lstStyle>
            <a:lvl1pPr algn="ctr">
              <a:defRPr sz="1238">
                <a:solidFill>
                  <a:schemeClr val="tx1">
                    <a:tint val="75000"/>
                  </a:schemeClr>
                </a:solidFill>
              </a:defRPr>
            </a:lvl1pPr>
          </a:lstStyle>
          <a:p>
            <a:pPr defTabSz="934683"/>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5417770" y="9909730"/>
            <a:ext cx="1763924" cy="569240"/>
          </a:xfrm>
          <a:prstGeom prst="rect">
            <a:avLst/>
          </a:prstGeom>
        </p:spPr>
        <p:txBody>
          <a:bodyPr vert="horz" lIns="98138" tIns="49069" rIns="98138" bIns="49069" rtlCol="0" anchor="ctr"/>
          <a:lstStyle>
            <a:lvl1pPr algn="r">
              <a:defRPr sz="1238">
                <a:solidFill>
                  <a:schemeClr val="tx1">
                    <a:tint val="75000"/>
                  </a:schemeClr>
                </a:solidFill>
              </a:defRPr>
            </a:lvl1pPr>
          </a:lstStyle>
          <a:p>
            <a:pPr defTabSz="934683"/>
            <a:fld id="{32927FFD-3D24-4EC2-AEC8-E83A8D96C0AC}" type="slidenum">
              <a:rPr lang="ja-JP" altLang="en-US" smtClean="0">
                <a:solidFill>
                  <a:prstClr val="black">
                    <a:tint val="75000"/>
                  </a:prstClr>
                </a:solidFill>
              </a:rPr>
              <a:pPr defTabSz="934683"/>
              <a:t>‹#›</a:t>
            </a:fld>
            <a:endParaRPr lang="ja-JP" altLang="en-US" dirty="0">
              <a:solidFill>
                <a:prstClr val="black">
                  <a:tint val="75000"/>
                </a:prstClr>
              </a:solidFill>
            </a:endParaRPr>
          </a:p>
        </p:txBody>
      </p:sp>
    </p:spTree>
    <p:extLst>
      <p:ext uri="{BB962C8B-B14F-4D97-AF65-F5344CB8AC3E}">
        <p14:creationId xmlns:p14="http://schemas.microsoft.com/office/powerpoint/2010/main" val="3285510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34683" rtl="0" eaLnBrk="1" latinLnBrk="0" hangingPunct="1">
        <a:spcBef>
          <a:spcPct val="0"/>
        </a:spcBef>
        <a:buNone/>
        <a:defRPr kumimoji="1" sz="4572" kern="1200">
          <a:solidFill>
            <a:schemeClr val="tx1"/>
          </a:solidFill>
          <a:latin typeface="+mj-lt"/>
          <a:ea typeface="+mj-ea"/>
          <a:cs typeface="+mj-cs"/>
        </a:defRPr>
      </a:lvl1pPr>
    </p:titleStyle>
    <p:bodyStyle>
      <a:lvl1pPr marL="350504" indent="-350504" algn="l" defTabSz="934683" rtl="0" eaLnBrk="1" latinLnBrk="0" hangingPunct="1">
        <a:spcBef>
          <a:spcPct val="20000"/>
        </a:spcBef>
        <a:buFont typeface="Arial" pitchFamily="34" charset="0"/>
        <a:buChar char="•"/>
        <a:defRPr kumimoji="1" sz="3238" kern="1200">
          <a:solidFill>
            <a:schemeClr val="tx1"/>
          </a:solidFill>
          <a:latin typeface="+mn-lt"/>
          <a:ea typeface="+mn-ea"/>
          <a:cs typeface="+mn-cs"/>
        </a:defRPr>
      </a:lvl1pPr>
      <a:lvl2pPr marL="759430" indent="-292090" algn="l" defTabSz="934683" rtl="0" eaLnBrk="1" latinLnBrk="0" hangingPunct="1">
        <a:spcBef>
          <a:spcPct val="20000"/>
        </a:spcBef>
        <a:buFont typeface="Arial" pitchFamily="34" charset="0"/>
        <a:buChar char="–"/>
        <a:defRPr kumimoji="1" sz="2857" kern="1200">
          <a:solidFill>
            <a:schemeClr val="tx1"/>
          </a:solidFill>
          <a:latin typeface="+mn-lt"/>
          <a:ea typeface="+mn-ea"/>
          <a:cs typeface="+mn-cs"/>
        </a:defRPr>
      </a:lvl2pPr>
      <a:lvl3pPr marL="1168355" indent="-233670" algn="l" defTabSz="934683" rtl="0" eaLnBrk="1" latinLnBrk="0" hangingPunct="1">
        <a:spcBef>
          <a:spcPct val="20000"/>
        </a:spcBef>
        <a:buFont typeface="Arial" pitchFamily="34" charset="0"/>
        <a:buChar char="•"/>
        <a:defRPr kumimoji="1" sz="2381" kern="1200">
          <a:solidFill>
            <a:schemeClr val="tx1"/>
          </a:solidFill>
          <a:latin typeface="+mn-lt"/>
          <a:ea typeface="+mn-ea"/>
          <a:cs typeface="+mn-cs"/>
        </a:defRPr>
      </a:lvl3pPr>
      <a:lvl4pPr marL="1635696" indent="-233670" algn="l" defTabSz="934683"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03037" indent="-233670" algn="l" defTabSz="934683"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70380" indent="-233670" algn="l" defTabSz="93468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37721" indent="-233670" algn="l" defTabSz="93468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05063" indent="-233670" algn="l" defTabSz="93468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72404" indent="-233670" algn="l" defTabSz="93468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34683" rtl="0" eaLnBrk="1" latinLnBrk="0" hangingPunct="1">
        <a:defRPr kumimoji="1" sz="1811" kern="1200">
          <a:solidFill>
            <a:schemeClr val="tx1"/>
          </a:solidFill>
          <a:latin typeface="+mn-lt"/>
          <a:ea typeface="+mn-ea"/>
          <a:cs typeface="+mn-cs"/>
        </a:defRPr>
      </a:lvl1pPr>
      <a:lvl2pPr marL="467343" algn="l" defTabSz="934683" rtl="0" eaLnBrk="1" latinLnBrk="0" hangingPunct="1">
        <a:defRPr kumimoji="1" sz="1811" kern="1200">
          <a:solidFill>
            <a:schemeClr val="tx1"/>
          </a:solidFill>
          <a:latin typeface="+mn-lt"/>
          <a:ea typeface="+mn-ea"/>
          <a:cs typeface="+mn-cs"/>
        </a:defRPr>
      </a:lvl2pPr>
      <a:lvl3pPr marL="934683" algn="l" defTabSz="934683" rtl="0" eaLnBrk="1" latinLnBrk="0" hangingPunct="1">
        <a:defRPr kumimoji="1" sz="1811" kern="1200">
          <a:solidFill>
            <a:schemeClr val="tx1"/>
          </a:solidFill>
          <a:latin typeface="+mn-lt"/>
          <a:ea typeface="+mn-ea"/>
          <a:cs typeface="+mn-cs"/>
        </a:defRPr>
      </a:lvl3pPr>
      <a:lvl4pPr marL="1402025" algn="l" defTabSz="934683" rtl="0" eaLnBrk="1" latinLnBrk="0" hangingPunct="1">
        <a:defRPr kumimoji="1" sz="1811" kern="1200">
          <a:solidFill>
            <a:schemeClr val="tx1"/>
          </a:solidFill>
          <a:latin typeface="+mn-lt"/>
          <a:ea typeface="+mn-ea"/>
          <a:cs typeface="+mn-cs"/>
        </a:defRPr>
      </a:lvl4pPr>
      <a:lvl5pPr marL="1869368" algn="l" defTabSz="934683" rtl="0" eaLnBrk="1" latinLnBrk="0" hangingPunct="1">
        <a:defRPr kumimoji="1" sz="1811" kern="1200">
          <a:solidFill>
            <a:schemeClr val="tx1"/>
          </a:solidFill>
          <a:latin typeface="+mn-lt"/>
          <a:ea typeface="+mn-ea"/>
          <a:cs typeface="+mn-cs"/>
        </a:defRPr>
      </a:lvl5pPr>
      <a:lvl6pPr marL="2336708" algn="l" defTabSz="934683" rtl="0" eaLnBrk="1" latinLnBrk="0" hangingPunct="1">
        <a:defRPr kumimoji="1" sz="1811" kern="1200">
          <a:solidFill>
            <a:schemeClr val="tx1"/>
          </a:solidFill>
          <a:latin typeface="+mn-lt"/>
          <a:ea typeface="+mn-ea"/>
          <a:cs typeface="+mn-cs"/>
        </a:defRPr>
      </a:lvl6pPr>
      <a:lvl7pPr marL="2804051" algn="l" defTabSz="934683" rtl="0" eaLnBrk="1" latinLnBrk="0" hangingPunct="1">
        <a:defRPr kumimoji="1" sz="1811" kern="1200">
          <a:solidFill>
            <a:schemeClr val="tx1"/>
          </a:solidFill>
          <a:latin typeface="+mn-lt"/>
          <a:ea typeface="+mn-ea"/>
          <a:cs typeface="+mn-cs"/>
        </a:defRPr>
      </a:lvl7pPr>
      <a:lvl8pPr marL="3271392" algn="l" defTabSz="934683" rtl="0" eaLnBrk="1" latinLnBrk="0" hangingPunct="1">
        <a:defRPr kumimoji="1" sz="1811" kern="1200">
          <a:solidFill>
            <a:schemeClr val="tx1"/>
          </a:solidFill>
          <a:latin typeface="+mn-lt"/>
          <a:ea typeface="+mn-ea"/>
          <a:cs typeface="+mn-cs"/>
        </a:defRPr>
      </a:lvl8pPr>
      <a:lvl9pPr marL="3738733" algn="l" defTabSz="934683" rtl="0" eaLnBrk="1" latinLnBrk="0" hangingPunct="1">
        <a:defRPr kumimoji="1" sz="181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Horz">
          <a:fgClr>
            <a:srgbClr val="FFCCCC"/>
          </a:fgClr>
          <a:bgClr>
            <a:schemeClr val="bg1"/>
          </a:bgClr>
        </a:pattFill>
        <a:effectLst/>
      </p:bgPr>
    </p:bg>
    <p:spTree>
      <p:nvGrpSpPr>
        <p:cNvPr id="1" name=""/>
        <p:cNvGrpSpPr/>
        <p:nvPr/>
      </p:nvGrpSpPr>
      <p:grpSpPr>
        <a:xfrm>
          <a:off x="0" y="0"/>
          <a:ext cx="0" cy="0"/>
          <a:chOff x="0" y="0"/>
          <a:chExt cx="0" cy="0"/>
        </a:xfrm>
      </p:grpSpPr>
      <p:sp>
        <p:nvSpPr>
          <p:cNvPr id="4" name="テキスト ボックス 3"/>
          <p:cNvSpPr txBox="1"/>
          <p:nvPr/>
        </p:nvSpPr>
        <p:spPr>
          <a:xfrm>
            <a:off x="3106560" y="8679930"/>
            <a:ext cx="1444137" cy="482400"/>
          </a:xfrm>
          <a:prstGeom prst="rect">
            <a:avLst/>
          </a:prstGeom>
          <a:solidFill>
            <a:srgbClr val="FEDFE1"/>
          </a:solidFill>
        </p:spPr>
        <p:txBody>
          <a:bodyPr wrap="square" rtlCol="0">
            <a:spAutoFit/>
          </a:bodyPr>
          <a:lstStyle/>
          <a:p>
            <a:pPr algn="ctr"/>
            <a:endParaRPr kumimoji="1" lang="ja-JP" altLang="en-US" sz="800" dirty="0" smtClean="0"/>
          </a:p>
        </p:txBody>
      </p:sp>
      <p:sp>
        <p:nvSpPr>
          <p:cNvPr id="34" name="テキスト ボックス 33"/>
          <p:cNvSpPr txBox="1"/>
          <p:nvPr/>
        </p:nvSpPr>
        <p:spPr>
          <a:xfrm>
            <a:off x="-4519107" y="-2702304"/>
            <a:ext cx="6658827" cy="120538"/>
          </a:xfrm>
          <a:prstGeom prst="rect">
            <a:avLst/>
          </a:prstGeom>
          <a:noFill/>
          <a:ln w="19050">
            <a:noFill/>
            <a:prstDash val="sysDash"/>
          </a:ln>
        </p:spPr>
        <p:txBody>
          <a:bodyPr wrap="square" lIns="68571" tIns="34286" rIns="68571" bIns="34286" rtlCol="0">
            <a:spAutoFit/>
          </a:bodyPr>
          <a:lstStyle/>
          <a:p>
            <a:pPr marL="344728" indent="-90718">
              <a:lnSpc>
                <a:spcPts val="381"/>
              </a:lnSpc>
            </a:pPr>
            <a:endParaRPr lang="en-US" altLang="ja-JP" sz="1333"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938583" y="4001969"/>
            <a:ext cx="5760000" cy="3324157"/>
          </a:xfrm>
          <a:prstGeom prst="rect">
            <a:avLst/>
          </a:prstGeom>
          <a:solidFill>
            <a:srgbClr val="FFFFCC"/>
          </a:solidFill>
          <a:ln w="19050">
            <a:solidFill>
              <a:srgbClr val="00B0F0"/>
            </a:solidFill>
          </a:ln>
        </p:spPr>
        <p:txBody>
          <a:bodyPr wrap="square" lIns="180000" tIns="108000" rIns="180000" bIns="72000" rtlCol="0">
            <a:spAutoFit/>
          </a:bodyPr>
          <a:lstStyle/>
          <a:p>
            <a:pPr algn="ctr">
              <a:lnSpc>
                <a:spcPct val="150000"/>
              </a:lnSpc>
            </a:pPr>
            <a:r>
              <a:rPr lang="en-US" altLang="ja-JP" sz="1800" b="1" spc="200" dirty="0">
                <a:latin typeface="メイリオ" panose="020B0604030504040204" pitchFamily="50" charset="-128"/>
                <a:ea typeface="メイリオ" panose="020B0604030504040204" pitchFamily="50" charset="-128"/>
              </a:rPr>
              <a:t>202</a:t>
            </a:r>
            <a:r>
              <a:rPr lang="en-US" altLang="ja-JP" sz="1800" b="1" dirty="0">
                <a:latin typeface="メイリオ" panose="020B0604030504040204" pitchFamily="50" charset="-128"/>
                <a:ea typeface="メイリオ" panose="020B0604030504040204" pitchFamily="50" charset="-128"/>
              </a:rPr>
              <a:t>2</a:t>
            </a:r>
            <a:r>
              <a:rPr lang="ja-JP" altLang="en-US" sz="1800" b="1" dirty="0">
                <a:latin typeface="メイリオ" panose="020B0604030504040204" pitchFamily="50" charset="-128"/>
                <a:ea typeface="メイリオ" panose="020B0604030504040204" pitchFamily="50" charset="-128"/>
              </a:rPr>
              <a:t>（</a:t>
            </a:r>
            <a:r>
              <a:rPr lang="ja-JP" altLang="en-US" sz="1800" b="1" spc="200" dirty="0">
                <a:latin typeface="メイリオ" panose="020B0604030504040204" pitchFamily="50" charset="-128"/>
                <a:ea typeface="メイリオ" panose="020B0604030504040204" pitchFamily="50" charset="-128"/>
              </a:rPr>
              <a:t>令和</a:t>
            </a:r>
            <a:r>
              <a:rPr lang="ja-JP" altLang="en-US" sz="1800" b="1" dirty="0">
                <a:latin typeface="メイリオ" panose="020B0604030504040204" pitchFamily="50" charset="-128"/>
                <a:ea typeface="メイリオ" panose="020B0604030504040204" pitchFamily="50" charset="-128"/>
              </a:rPr>
              <a:t>４）</a:t>
            </a:r>
            <a:r>
              <a:rPr lang="ja-JP" altLang="en-US" sz="1800" b="1" spc="150" dirty="0">
                <a:latin typeface="メイリオ" panose="020B0604030504040204" pitchFamily="50" charset="-128"/>
                <a:ea typeface="メイリオ" panose="020B0604030504040204" pitchFamily="50" charset="-128"/>
              </a:rPr>
              <a:t>年</a:t>
            </a:r>
            <a:r>
              <a:rPr lang="en-US" altLang="ja-JP" sz="1800" b="1" spc="150" dirty="0">
                <a:latin typeface="メイリオ" panose="020B0604030504040204" pitchFamily="50" charset="-128"/>
                <a:ea typeface="メイリオ" panose="020B0604030504040204" pitchFamily="50" charset="-128"/>
              </a:rPr>
              <a:t>10</a:t>
            </a:r>
            <a:r>
              <a:rPr lang="ja-JP" altLang="en-US" sz="1800" b="1" spc="150" dirty="0">
                <a:latin typeface="メイリオ" panose="020B0604030504040204" pitchFamily="50" charset="-128"/>
                <a:ea typeface="メイリオ" panose="020B0604030504040204" pitchFamily="50" charset="-128"/>
              </a:rPr>
              <a:t>月１日施行</a:t>
            </a:r>
            <a:r>
              <a:rPr lang="ja-JP" altLang="en-US" sz="1800" b="1" spc="300" dirty="0">
                <a:latin typeface="メイリオ" panose="020B0604030504040204" pitchFamily="50" charset="-128"/>
                <a:ea typeface="メイリオ" panose="020B0604030504040204" pitchFamily="50" charset="-128"/>
              </a:rPr>
              <a:t>版</a:t>
            </a:r>
            <a:endParaRPr lang="en-US" altLang="ja-JP" sz="1800" b="1" spc="300" dirty="0">
              <a:latin typeface="メイリオ" panose="020B0604030504040204" pitchFamily="50" charset="-128"/>
              <a:ea typeface="メイリオ" panose="020B0604030504040204" pitchFamily="50" charset="-128"/>
            </a:endParaRPr>
          </a:p>
          <a:p>
            <a:pPr>
              <a:lnSpc>
                <a:spcPct val="130000"/>
              </a:lnSpc>
              <a:spcBef>
                <a:spcPts val="1200"/>
              </a:spcBef>
            </a:pPr>
            <a:r>
              <a:rPr lang="ja-JP" altLang="en-US" sz="1300" dirty="0">
                <a:latin typeface="メイリオ" panose="020B0604030504040204" pitchFamily="50" charset="-128"/>
                <a:ea typeface="メイリオ" panose="020B0604030504040204" pitchFamily="50" charset="-128"/>
              </a:rPr>
              <a:t>雇用保険の被保険者の方が、子の出生後８週間の期間内に</a:t>
            </a:r>
            <a:r>
              <a:rPr lang="ja-JP" altLang="en-US" sz="1300" dirty="0" smtClean="0">
                <a:latin typeface="メイリオ" panose="020B0604030504040204" pitchFamily="50" charset="-128"/>
                <a:ea typeface="メイリオ" panose="020B0604030504040204" pitchFamily="50" charset="-128"/>
              </a:rPr>
              <a:t>合計４週間分（</a:t>
            </a:r>
            <a:r>
              <a:rPr lang="en-US" altLang="ja-JP" sz="1300" dirty="0" smtClean="0">
                <a:latin typeface="メイリオ" panose="020B0604030504040204" pitchFamily="50" charset="-128"/>
                <a:ea typeface="メイリオ" panose="020B0604030504040204" pitchFamily="50" charset="-128"/>
              </a:rPr>
              <a:t>28</a:t>
            </a:r>
            <a:r>
              <a:rPr lang="ja-JP" altLang="en-US" sz="1300" dirty="0" smtClean="0">
                <a:latin typeface="メイリオ" panose="020B0604030504040204" pitchFamily="50" charset="-128"/>
                <a:ea typeface="メイリオ" panose="020B0604030504040204" pitchFamily="50" charset="-128"/>
              </a:rPr>
              <a:t>日）を</a:t>
            </a:r>
            <a:r>
              <a:rPr lang="ja-JP" altLang="en-US" sz="1300" dirty="0">
                <a:latin typeface="メイリオ" panose="020B0604030504040204" pitchFamily="50" charset="-128"/>
                <a:ea typeface="メイリオ" panose="020B0604030504040204" pitchFamily="50" charset="-128"/>
              </a:rPr>
              <a:t>限度として</a:t>
            </a:r>
            <a:r>
              <a:rPr lang="ja-JP" altLang="en-US" sz="1300" dirty="0" smtClean="0">
                <a:latin typeface="メイリオ" panose="020B0604030504040204" pitchFamily="50" charset="-128"/>
                <a:ea typeface="メイリオ" panose="020B0604030504040204" pitchFamily="50" charset="-128"/>
              </a:rPr>
              <a:t>、</a:t>
            </a:r>
            <a:r>
              <a:rPr lang="ja-JP" altLang="en-US" sz="1300" b="1" dirty="0" smtClean="0">
                <a:latin typeface="メイリオ" panose="020B0604030504040204" pitchFamily="50" charset="-128"/>
                <a:ea typeface="メイリオ" panose="020B0604030504040204" pitchFamily="50" charset="-128"/>
              </a:rPr>
              <a:t>産後パパ育休（出生時育児休業・</a:t>
            </a:r>
            <a:r>
              <a:rPr lang="ja-JP" altLang="en-US" sz="1300" b="1" dirty="0">
                <a:latin typeface="メイリオ" panose="020B0604030504040204" pitchFamily="50" charset="-128"/>
                <a:ea typeface="メイリオ" panose="020B0604030504040204" pitchFamily="50" charset="-128"/>
              </a:rPr>
              <a:t>２回まで分割取得できます）</a:t>
            </a:r>
            <a:r>
              <a:rPr lang="ja-JP" altLang="en-US" sz="1300" dirty="0">
                <a:latin typeface="メイリオ" panose="020B0604030504040204" pitchFamily="50" charset="-128"/>
                <a:ea typeface="メイリオ" panose="020B0604030504040204" pitchFamily="50" charset="-128"/>
              </a:rPr>
              <a:t>を取得した場合、一定の要件を満たすと</a:t>
            </a:r>
            <a:r>
              <a:rPr lang="ja-JP" altLang="en-US" sz="1300" b="1" dirty="0">
                <a:latin typeface="メイリオ" panose="020B0604030504040204" pitchFamily="50" charset="-128"/>
                <a:ea typeface="メイリオ" panose="020B0604030504040204" pitchFamily="50" charset="-128"/>
              </a:rPr>
              <a:t>「出生時育児休業給付金」</a:t>
            </a:r>
            <a:r>
              <a:rPr lang="ja-JP" altLang="en-US" sz="1300" dirty="0">
                <a:latin typeface="メイリオ" panose="020B0604030504040204" pitchFamily="50" charset="-128"/>
                <a:ea typeface="メイリオ" panose="020B0604030504040204" pitchFamily="50" charset="-128"/>
              </a:rPr>
              <a:t>の支給を受けることができます。</a:t>
            </a:r>
            <a:r>
              <a:rPr lang="ja-JP" altLang="en-US" sz="1300" b="1" dirty="0">
                <a:latin typeface="メイリオ" panose="020B0604030504040204" pitchFamily="50" charset="-128"/>
                <a:ea typeface="メイリオ" panose="020B0604030504040204" pitchFamily="50" charset="-128"/>
              </a:rPr>
              <a:t>⇒２頁～６頁</a:t>
            </a:r>
            <a:endParaRPr lang="en-US" altLang="ja-JP" sz="1300" dirty="0">
              <a:latin typeface="メイリオ" panose="020B0604030504040204" pitchFamily="50" charset="-128"/>
              <a:ea typeface="メイリオ" panose="020B0604030504040204" pitchFamily="50" charset="-128"/>
            </a:endParaRPr>
          </a:p>
          <a:p>
            <a:pPr>
              <a:lnSpc>
                <a:spcPct val="130000"/>
              </a:lnSpc>
              <a:spcBef>
                <a:spcPts val="1200"/>
              </a:spcBef>
            </a:pPr>
            <a:r>
              <a:rPr lang="ja-JP" altLang="en-US" sz="1300" dirty="0">
                <a:latin typeface="メイリオ" panose="020B0604030504040204" pitchFamily="50" charset="-128"/>
                <a:ea typeface="メイリオ" panose="020B0604030504040204" pitchFamily="50" charset="-128"/>
              </a:rPr>
              <a:t>雇用保険の被保険者の方が、原則１歳未満の子を養育するために</a:t>
            </a:r>
            <a:r>
              <a:rPr lang="ja-JP" altLang="en-US" sz="1300" b="1" dirty="0">
                <a:latin typeface="メイリオ" panose="020B0604030504040204" pitchFamily="50" charset="-128"/>
                <a:ea typeface="メイリオ" panose="020B0604030504040204" pitchFamily="50" charset="-128"/>
              </a:rPr>
              <a:t>育児休業（２回まで分割取得できます）</a:t>
            </a:r>
            <a:r>
              <a:rPr lang="ja-JP" altLang="en-US" sz="1300" dirty="0">
                <a:latin typeface="メイリオ" panose="020B0604030504040204" pitchFamily="50" charset="-128"/>
                <a:ea typeface="メイリオ" panose="020B0604030504040204" pitchFamily="50" charset="-128"/>
              </a:rPr>
              <a:t>を取得した場合、一定の要件を満たすと</a:t>
            </a:r>
            <a:r>
              <a:rPr lang="ja-JP" altLang="en-US" sz="1300" b="1" dirty="0">
                <a:latin typeface="メイリオ" panose="020B0604030504040204" pitchFamily="50" charset="-128"/>
                <a:ea typeface="メイリオ" panose="020B0604030504040204" pitchFamily="50" charset="-128"/>
              </a:rPr>
              <a:t>「育児休業給付金」</a:t>
            </a:r>
            <a:r>
              <a:rPr lang="ja-JP" altLang="en-US" sz="1300" dirty="0">
                <a:latin typeface="メイリオ" panose="020B0604030504040204" pitchFamily="50" charset="-128"/>
                <a:ea typeface="メイリオ" panose="020B0604030504040204" pitchFamily="50" charset="-128"/>
              </a:rPr>
              <a:t>の支給を受けることができます。</a:t>
            </a:r>
            <a:r>
              <a:rPr lang="ja-JP" altLang="en-US" sz="1300" b="1" dirty="0">
                <a:latin typeface="メイリオ" panose="020B0604030504040204" pitchFamily="50" charset="-128"/>
                <a:ea typeface="メイリオ" panose="020B0604030504040204" pitchFamily="50" charset="-128"/>
              </a:rPr>
              <a:t>⇒７頁～</a:t>
            </a:r>
            <a:r>
              <a:rPr lang="en-US" altLang="ja-JP" sz="1300" b="1" dirty="0">
                <a:latin typeface="メイリオ" panose="020B0604030504040204" pitchFamily="50" charset="-128"/>
                <a:ea typeface="メイリオ" panose="020B0604030504040204" pitchFamily="50" charset="-128"/>
              </a:rPr>
              <a:t>13</a:t>
            </a:r>
            <a:r>
              <a:rPr lang="ja-JP" altLang="en-US" sz="1300" b="1" dirty="0" smtClean="0">
                <a:latin typeface="メイリオ" panose="020B0604030504040204" pitchFamily="50" charset="-128"/>
                <a:ea typeface="メイリオ" panose="020B0604030504040204" pitchFamily="50" charset="-128"/>
              </a:rPr>
              <a:t>頁</a:t>
            </a:r>
            <a:endParaRPr lang="en-US" altLang="ja-JP" sz="1300" b="1" dirty="0" smtClean="0">
              <a:latin typeface="メイリオ" panose="020B0604030504040204" pitchFamily="50" charset="-128"/>
              <a:ea typeface="メイリオ" panose="020B0604030504040204" pitchFamily="50" charset="-128"/>
            </a:endParaRPr>
          </a:p>
          <a:p>
            <a:pPr>
              <a:lnSpc>
                <a:spcPct val="130000"/>
              </a:lnSpc>
              <a:spcBef>
                <a:spcPts val="1200"/>
              </a:spcBef>
            </a:pPr>
            <a:r>
              <a:rPr lang="en-US" altLang="ja-JP" sz="1300" dirty="0" smtClean="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令和４年</a:t>
            </a:r>
            <a:r>
              <a:rPr lang="en-US" altLang="ja-JP" sz="1300" dirty="0">
                <a:latin typeface="メイリオ" panose="020B0604030504040204" pitchFamily="50" charset="-128"/>
                <a:ea typeface="メイリオ" panose="020B0604030504040204" pitchFamily="50" charset="-128"/>
              </a:rPr>
              <a:t>10</a:t>
            </a:r>
            <a:r>
              <a:rPr lang="ja-JP" altLang="en-US" sz="1300" dirty="0">
                <a:latin typeface="メイリオ" panose="020B0604030504040204" pitchFamily="50" charset="-128"/>
                <a:ea typeface="メイリオ" panose="020B0604030504040204" pitchFamily="50" charset="-128"/>
              </a:rPr>
              <a:t>月１日以降に</a:t>
            </a:r>
            <a:r>
              <a:rPr lang="ja-JP" altLang="en-US" sz="1300" dirty="0" smtClean="0">
                <a:latin typeface="メイリオ" panose="020B0604030504040204" pitchFamily="50" charset="-128"/>
                <a:ea typeface="メイリオ" panose="020B0604030504040204" pitchFamily="50" charset="-128"/>
              </a:rPr>
              <a:t>開始する</a:t>
            </a:r>
            <a:r>
              <a:rPr lang="ja-JP" altLang="en-US" sz="1300" dirty="0">
                <a:latin typeface="メイリオ" panose="020B0604030504040204" pitchFamily="50" charset="-128"/>
                <a:ea typeface="メイリオ" panose="020B0604030504040204" pitchFamily="50" charset="-128"/>
              </a:rPr>
              <a:t>育児休業が対象です。</a:t>
            </a:r>
          </a:p>
          <a:p>
            <a:endParaRPr lang="en-US" altLang="ja-JP" sz="12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0" y="665385"/>
            <a:ext cx="7559675" cy="2475511"/>
          </a:xfrm>
          <a:prstGeom prst="rect">
            <a:avLst/>
          </a:prstGeom>
          <a:solidFill>
            <a:srgbClr val="DB4D6D"/>
          </a:solidFill>
        </p:spPr>
        <p:txBody>
          <a:bodyPr wrap="none" tIns="432000" bIns="72000" rtlCol="0" anchor="t" anchorCtr="0">
            <a:noAutofit/>
          </a:bodyPr>
          <a:lstStyle/>
          <a:p>
            <a:pPr algn="ctr">
              <a:lnSpc>
                <a:spcPct val="120000"/>
              </a:lnSpc>
            </a:pPr>
            <a:r>
              <a:rPr lang="ja-JP" altLang="en-US" sz="3200" b="1" spc="300" dirty="0">
                <a:solidFill>
                  <a:schemeClr val="bg1"/>
                </a:solidFill>
                <a:latin typeface="メイリオ" panose="020B0604030504040204" pitchFamily="50" charset="-128"/>
                <a:ea typeface="メイリオ" panose="020B0604030504040204" pitchFamily="50" charset="-128"/>
              </a:rPr>
              <a:t>育児休業給付の内容</a:t>
            </a:r>
            <a:r>
              <a:rPr lang="ja-JP" altLang="en-US" sz="3200" b="1" dirty="0">
                <a:solidFill>
                  <a:schemeClr val="bg1"/>
                </a:solidFill>
                <a:latin typeface="メイリオ" panose="020B0604030504040204" pitchFamily="50" charset="-128"/>
                <a:ea typeface="メイリオ" panose="020B0604030504040204" pitchFamily="50" charset="-128"/>
              </a:rPr>
              <a:t>と</a:t>
            </a:r>
            <a:r>
              <a:rPr lang="en-US" altLang="ja-JP" sz="3200" b="1" dirty="0">
                <a:solidFill>
                  <a:schemeClr val="bg1"/>
                </a:solidFill>
                <a:latin typeface="メイリオ" panose="020B0604030504040204" pitchFamily="50" charset="-128"/>
                <a:ea typeface="メイリオ" panose="020B0604030504040204" pitchFamily="50" charset="-128"/>
              </a:rPr>
              <a:t/>
            </a:r>
            <a:br>
              <a:rPr lang="en-US" altLang="ja-JP" sz="3200" b="1" dirty="0">
                <a:solidFill>
                  <a:schemeClr val="bg1"/>
                </a:solidFill>
                <a:latin typeface="メイリオ" panose="020B0604030504040204" pitchFamily="50" charset="-128"/>
                <a:ea typeface="メイリオ" panose="020B0604030504040204" pitchFamily="50" charset="-128"/>
              </a:rPr>
            </a:br>
            <a:r>
              <a:rPr lang="ja-JP" altLang="en-US" sz="3200" b="1" spc="600" dirty="0">
                <a:solidFill>
                  <a:schemeClr val="bg1"/>
                </a:solidFill>
                <a:latin typeface="メイリオ" panose="020B0604030504040204" pitchFamily="50" charset="-128"/>
                <a:ea typeface="メイリオ" panose="020B0604030504040204" pitchFamily="50" charset="-128"/>
              </a:rPr>
              <a:t>支給申請</a:t>
            </a:r>
            <a:r>
              <a:rPr lang="ja-JP" altLang="en-US" sz="3200" b="1" spc="600" dirty="0" smtClean="0">
                <a:solidFill>
                  <a:schemeClr val="bg1"/>
                </a:solidFill>
                <a:latin typeface="メイリオ" panose="020B0604030504040204" pitchFamily="50" charset="-128"/>
                <a:ea typeface="メイリオ" panose="020B0604030504040204" pitchFamily="50" charset="-128"/>
              </a:rPr>
              <a:t>手続</a:t>
            </a:r>
            <a:endParaRPr lang="ja-JP" altLang="en-US" sz="3200" b="1" dirty="0">
              <a:solidFill>
                <a:schemeClr val="bg1"/>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C8C3CEBA-39A1-364C-BCDB-D3F6ED9F4ACD}"/>
              </a:ext>
            </a:extLst>
          </p:cNvPr>
          <p:cNvSpPr/>
          <p:nvPr/>
        </p:nvSpPr>
        <p:spPr>
          <a:xfrm>
            <a:off x="7904225" y="3509702"/>
            <a:ext cx="720000" cy="720000"/>
          </a:xfrm>
          <a:prstGeom prst="rect">
            <a:avLst/>
          </a:prstGeom>
          <a:solidFill>
            <a:srgbClr val="E4E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32">
              <a:latin typeface="Yu Gothic" panose="020B0400000000000000" pitchFamily="34" charset="-128"/>
              <a:ea typeface="Yu Gothic" panose="020B0400000000000000" pitchFamily="34" charset="-128"/>
            </a:endParaRPr>
          </a:p>
        </p:txBody>
      </p:sp>
      <p:sp>
        <p:nvSpPr>
          <p:cNvPr id="24" name="テキスト ボックス 23"/>
          <p:cNvSpPr txBox="1"/>
          <p:nvPr/>
        </p:nvSpPr>
        <p:spPr>
          <a:xfrm>
            <a:off x="1757687" y="9162330"/>
            <a:ext cx="4490996" cy="418691"/>
          </a:xfrm>
          <a:prstGeom prst="rect">
            <a:avLst/>
          </a:prstGeom>
          <a:solidFill>
            <a:srgbClr val="FEDFE1"/>
          </a:solidFill>
        </p:spPr>
        <p:txBody>
          <a:bodyPr wrap="square" lIns="94603" tIns="47301" rIns="94603" bIns="47301" rtlCol="0">
            <a:spAutoFit/>
          </a:bodyPr>
          <a:lstStyle/>
          <a:p>
            <a:pPr algn="ctr">
              <a:lnSpc>
                <a:spcPct val="150000"/>
              </a:lnSpc>
            </a:pPr>
            <a:r>
              <a:rPr lang="ja-JP" altLang="en-US" sz="1400" b="1" spc="100" dirty="0">
                <a:latin typeface="メイリオ" panose="020B0604030504040204" pitchFamily="50" charset="-128"/>
                <a:ea typeface="メイリオ" panose="020B0604030504040204" pitchFamily="50" charset="-128"/>
              </a:rPr>
              <a:t>都道府県労働</a:t>
            </a:r>
            <a:r>
              <a:rPr lang="ja-JP" altLang="en-US" sz="1400" b="1" dirty="0">
                <a:latin typeface="メイリオ" panose="020B0604030504040204" pitchFamily="50" charset="-128"/>
                <a:ea typeface="メイリオ" panose="020B0604030504040204" pitchFamily="50" charset="-128"/>
              </a:rPr>
              <a:t>局・</a:t>
            </a:r>
            <a:r>
              <a:rPr lang="ja-JP" altLang="en-US" sz="1400" b="1" spc="100" dirty="0">
                <a:latin typeface="メイリオ" panose="020B0604030504040204" pitchFamily="50" charset="-128"/>
                <a:ea typeface="メイリオ" panose="020B0604030504040204" pitchFamily="50" charset="-128"/>
              </a:rPr>
              <a:t>公共職業安定</a:t>
            </a:r>
            <a:r>
              <a:rPr lang="ja-JP" altLang="en-US" sz="1400" b="1" dirty="0">
                <a:latin typeface="メイリオ" panose="020B0604030504040204" pitchFamily="50" charset="-128"/>
                <a:ea typeface="メイリオ" panose="020B0604030504040204" pitchFamily="50" charset="-128"/>
              </a:rPr>
              <a:t>所（ハローワーク）</a:t>
            </a:r>
          </a:p>
        </p:txBody>
      </p:sp>
      <p:pic>
        <p:nvPicPr>
          <p:cNvPr id="25" name="図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7837" y="8679841"/>
            <a:ext cx="1472860" cy="482489"/>
          </a:xfrm>
          <a:prstGeom prst="rect">
            <a:avLst/>
          </a:prstGeom>
        </p:spPr>
      </p:pic>
      <p:sp>
        <p:nvSpPr>
          <p:cNvPr id="6" name="角丸四角形 5"/>
          <p:cNvSpPr/>
          <p:nvPr/>
        </p:nvSpPr>
        <p:spPr>
          <a:xfrm>
            <a:off x="1979837" y="2465622"/>
            <a:ext cx="3600000" cy="324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lang="ja-JP" altLang="en-US" sz="1600" b="1" spc="300" dirty="0">
                <a:solidFill>
                  <a:srgbClr val="DB4D6D"/>
                </a:solidFill>
                <a:latin typeface="メイリオ" panose="020B0604030504040204" pitchFamily="50" charset="-128"/>
                <a:ea typeface="メイリオ" panose="020B0604030504040204" pitchFamily="50" charset="-128"/>
              </a:rPr>
              <a:t>被保険者・事業主の皆さま</a:t>
            </a:r>
            <a:r>
              <a:rPr lang="ja-JP" altLang="en-US" sz="1600" b="1" dirty="0">
                <a:solidFill>
                  <a:srgbClr val="DB4D6D"/>
                </a:solidFill>
                <a:latin typeface="メイリオ" panose="020B0604030504040204" pitchFamily="50" charset="-128"/>
                <a:ea typeface="メイリオ" panose="020B0604030504040204" pitchFamily="50" charset="-128"/>
              </a:rPr>
              <a:t>へ</a:t>
            </a:r>
          </a:p>
        </p:txBody>
      </p:sp>
      <p:sp>
        <p:nvSpPr>
          <p:cNvPr id="2" name="テキスト ボックス 1"/>
          <p:cNvSpPr txBox="1"/>
          <p:nvPr/>
        </p:nvSpPr>
        <p:spPr>
          <a:xfrm>
            <a:off x="-20419" y="10038620"/>
            <a:ext cx="7616679" cy="707886"/>
          </a:xfrm>
          <a:prstGeom prst="rect">
            <a:avLst/>
          </a:prstGeom>
          <a:solidFill>
            <a:schemeClr val="bg1"/>
          </a:solidFill>
        </p:spPr>
        <p:txBody>
          <a:bodyPr wrap="square" rtlCol="0">
            <a:spAutoFit/>
          </a:bodyPr>
          <a:lstStyle/>
          <a:p>
            <a:pPr algn="ctr"/>
            <a:endParaRPr lang="en-US" altLang="ja-JP" sz="800" dirty="0" smtClean="0"/>
          </a:p>
          <a:p>
            <a:pPr algn="ctr"/>
            <a:endParaRPr lang="en-US" altLang="ja-JP" sz="800" dirty="0"/>
          </a:p>
          <a:p>
            <a:pPr algn="ctr"/>
            <a:endParaRPr lang="en-US" altLang="ja-JP" sz="800" dirty="0" smtClean="0"/>
          </a:p>
          <a:p>
            <a:pPr algn="ctr"/>
            <a:endParaRPr lang="en-US" altLang="ja-JP" sz="800" dirty="0"/>
          </a:p>
          <a:p>
            <a:pPr algn="ctr"/>
            <a:endParaRPr lang="ja-JP" altLang="en-US" sz="800" dirty="0"/>
          </a:p>
        </p:txBody>
      </p:sp>
      <p:sp>
        <p:nvSpPr>
          <p:cNvPr id="59" name="AutoShape 7"/>
          <p:cNvSpPr>
            <a:spLocks noChangeArrowheads="1"/>
          </p:cNvSpPr>
          <p:nvPr/>
        </p:nvSpPr>
        <p:spPr bwMode="auto">
          <a:xfrm>
            <a:off x="-374651" y="10416202"/>
            <a:ext cx="7073234" cy="474319"/>
          </a:xfrm>
          <a:prstGeom prst="roundRect">
            <a:avLst>
              <a:gd name="adj" fmla="val 50000"/>
            </a:avLst>
          </a:prstGeom>
          <a:solidFill>
            <a:srgbClr val="009944"/>
          </a:solidFill>
          <a:ln w="9525">
            <a:noFill/>
            <a:round/>
            <a:headEnd/>
            <a:tailEnd/>
          </a:ln>
        </p:spPr>
        <p:txBody>
          <a:bodyPr vert="horz" wrap="square" lIns="68910" tIns="8246" rIns="68910" bIns="8246" numCol="1" anchor="t" anchorCtr="0" compatLnSpc="1">
            <a:prstTxWarp prst="textNoShape">
              <a:avLst/>
            </a:prstTxWarp>
          </a:bodyPr>
          <a:lstStyle/>
          <a:p>
            <a:endParaRPr lang="ja-JP" altLang="en-US" sz="1731" dirty="0"/>
          </a:p>
        </p:txBody>
      </p:sp>
      <p:sp>
        <p:nvSpPr>
          <p:cNvPr id="61" name="正方形/長方形 60"/>
          <p:cNvSpPr/>
          <p:nvPr/>
        </p:nvSpPr>
        <p:spPr>
          <a:xfrm>
            <a:off x="6111691" y="10140085"/>
            <a:ext cx="1451369" cy="210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1922" tIns="40961" rIns="81922" bIns="40961" rtlCol="0" anchor="ctr"/>
          <a:lstStyle/>
          <a:p>
            <a:pPr algn="ctr"/>
            <a:r>
              <a:rPr lang="en-US" altLang="ja-JP" sz="952" dirty="0" smtClean="0">
                <a:solidFill>
                  <a:prstClr val="black"/>
                </a:solidFill>
                <a:latin typeface="メイリオ" pitchFamily="50" charset="-128"/>
                <a:ea typeface="メイリオ" pitchFamily="50" charset="-128"/>
              </a:rPr>
              <a:t>PL040901</a:t>
            </a:r>
            <a:r>
              <a:rPr lang="ja-JP" altLang="en-US" sz="952" dirty="0" smtClean="0">
                <a:solidFill>
                  <a:prstClr val="black"/>
                </a:solidFill>
                <a:latin typeface="メイリオ" pitchFamily="50" charset="-128"/>
                <a:ea typeface="メイリオ" pitchFamily="50" charset="-128"/>
              </a:rPr>
              <a:t>保</a:t>
            </a:r>
            <a:r>
              <a:rPr lang="en-US" altLang="ja-JP" sz="952" dirty="0" smtClean="0">
                <a:solidFill>
                  <a:prstClr val="black"/>
                </a:solidFill>
                <a:latin typeface="メイリオ" pitchFamily="50" charset="-128"/>
                <a:ea typeface="メイリオ" pitchFamily="50" charset="-128"/>
              </a:rPr>
              <a:t>01</a:t>
            </a:r>
            <a:endParaRPr lang="ja-JP" altLang="en-US" sz="952" dirty="0">
              <a:solidFill>
                <a:prstClr val="black"/>
              </a:solidFill>
              <a:latin typeface="メイリオ" pitchFamily="50" charset="-128"/>
              <a:ea typeface="メイリオ" pitchFamily="50" charset="-128"/>
            </a:endParaRPr>
          </a:p>
        </p:txBody>
      </p:sp>
      <p:sp>
        <p:nvSpPr>
          <p:cNvPr id="60" name="Oval 8"/>
          <p:cNvSpPr>
            <a:spLocks noChangeArrowheads="1"/>
          </p:cNvSpPr>
          <p:nvPr/>
        </p:nvSpPr>
        <p:spPr bwMode="auto">
          <a:xfrm>
            <a:off x="6696161" y="10416202"/>
            <a:ext cx="457296" cy="474319"/>
          </a:xfrm>
          <a:prstGeom prst="ellipse">
            <a:avLst/>
          </a:prstGeom>
          <a:solidFill>
            <a:srgbClr val="914898"/>
          </a:solidFill>
          <a:ln w="9525">
            <a:noFill/>
            <a:round/>
            <a:headEnd/>
            <a:tailEnd/>
          </a:ln>
        </p:spPr>
        <p:txBody>
          <a:bodyPr vert="horz" wrap="square" lIns="68910" tIns="8246" rIns="68910" bIns="8246" numCol="1" anchor="t" anchorCtr="0" compatLnSpc="1">
            <a:prstTxWarp prst="textNoShape">
              <a:avLst/>
            </a:prstTxWarp>
          </a:bodyPr>
          <a:lstStyle/>
          <a:p>
            <a:endParaRPr lang="ja-JP" altLang="en-US" sz="1731" dirty="0"/>
          </a:p>
        </p:txBody>
      </p:sp>
      <p:sp>
        <p:nvSpPr>
          <p:cNvPr id="68" name="AutoShape 9"/>
          <p:cNvSpPr>
            <a:spLocks noChangeArrowheads="1"/>
          </p:cNvSpPr>
          <p:nvPr/>
        </p:nvSpPr>
        <p:spPr bwMode="auto">
          <a:xfrm>
            <a:off x="7153457" y="10416203"/>
            <a:ext cx="638990" cy="474319"/>
          </a:xfrm>
          <a:prstGeom prst="roundRect">
            <a:avLst>
              <a:gd name="adj" fmla="val 50000"/>
            </a:avLst>
          </a:prstGeom>
          <a:solidFill>
            <a:srgbClr val="009944"/>
          </a:solidFill>
          <a:ln w="9525">
            <a:noFill/>
            <a:round/>
            <a:headEnd/>
            <a:tailEnd/>
          </a:ln>
        </p:spPr>
        <p:txBody>
          <a:bodyPr vert="horz" wrap="square" lIns="68910" tIns="8246" rIns="68910" bIns="8246" numCol="1" anchor="t" anchorCtr="0" compatLnSpc="1">
            <a:prstTxWarp prst="textNoShape">
              <a:avLst/>
            </a:prstTxWarp>
          </a:bodyPr>
          <a:lstStyle/>
          <a:p>
            <a:endParaRPr lang="ja-JP" altLang="en-US" sz="1731" dirty="0"/>
          </a:p>
        </p:txBody>
      </p:sp>
      <p:sp>
        <p:nvSpPr>
          <p:cNvPr id="19" name="正方形/長方形 18"/>
          <p:cNvSpPr/>
          <p:nvPr/>
        </p:nvSpPr>
        <p:spPr>
          <a:xfrm>
            <a:off x="-216607" y="10140085"/>
            <a:ext cx="1451369" cy="210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1922" tIns="40961" rIns="81922" bIns="40961" rtlCol="0" anchor="ctr"/>
          <a:lstStyle/>
          <a:p>
            <a:pPr algn="ctr"/>
            <a:r>
              <a:rPr lang="ja-JP" altLang="en-US" sz="952" dirty="0">
                <a:solidFill>
                  <a:prstClr val="black"/>
                </a:solidFill>
                <a:latin typeface="メイリオ" pitchFamily="50" charset="-128"/>
                <a:ea typeface="メイリオ" pitchFamily="50" charset="-128"/>
              </a:rPr>
              <a:t>（</a:t>
            </a:r>
            <a:r>
              <a:rPr lang="en-US" altLang="ja-JP" sz="952" dirty="0">
                <a:solidFill>
                  <a:prstClr val="black"/>
                </a:solidFill>
                <a:latin typeface="メイリオ" pitchFamily="50" charset="-128"/>
                <a:ea typeface="メイリオ" pitchFamily="50" charset="-128"/>
              </a:rPr>
              <a:t>04.10</a:t>
            </a:r>
            <a:r>
              <a:rPr lang="ja-JP" altLang="en-US" sz="952" dirty="0">
                <a:solidFill>
                  <a:prstClr val="black"/>
                </a:solidFill>
                <a:latin typeface="メイリオ" pitchFamily="50" charset="-128"/>
                <a:ea typeface="メイリオ" pitchFamily="50" charset="-128"/>
              </a:rPr>
              <a:t>）</a:t>
            </a:r>
          </a:p>
        </p:txBody>
      </p:sp>
      <p:sp>
        <p:nvSpPr>
          <p:cNvPr id="21" name="テキスト ボックス 20"/>
          <p:cNvSpPr txBox="1"/>
          <p:nvPr/>
        </p:nvSpPr>
        <p:spPr>
          <a:xfrm>
            <a:off x="-20418" y="-18690"/>
            <a:ext cx="7580093" cy="707886"/>
          </a:xfrm>
          <a:prstGeom prst="rect">
            <a:avLst/>
          </a:prstGeom>
          <a:solidFill>
            <a:schemeClr val="bg1"/>
          </a:solidFill>
        </p:spPr>
        <p:txBody>
          <a:bodyPr wrap="square" rtlCol="0">
            <a:spAutoFit/>
          </a:bodyPr>
          <a:lstStyle/>
          <a:p>
            <a:pPr algn="ctr"/>
            <a:endParaRPr lang="en-US" altLang="ja-JP" sz="800" dirty="0"/>
          </a:p>
          <a:p>
            <a:pPr algn="ctr"/>
            <a:endParaRPr lang="en-US" altLang="ja-JP" sz="800" dirty="0" smtClean="0"/>
          </a:p>
          <a:p>
            <a:pPr algn="ctr"/>
            <a:endParaRPr lang="en-US" altLang="ja-JP" sz="800" dirty="0"/>
          </a:p>
          <a:p>
            <a:pPr algn="ctr"/>
            <a:endParaRPr lang="en-US" altLang="ja-JP" sz="800" dirty="0" smtClean="0"/>
          </a:p>
          <a:p>
            <a:pPr algn="ctr"/>
            <a:endParaRPr lang="en-US" altLang="ja-JP" sz="800" dirty="0"/>
          </a:p>
        </p:txBody>
      </p:sp>
      <p:grpSp>
        <p:nvGrpSpPr>
          <p:cNvPr id="52" name="Group 2"/>
          <p:cNvGrpSpPr>
            <a:grpSpLocks/>
          </p:cNvGrpSpPr>
          <p:nvPr/>
        </p:nvGrpSpPr>
        <p:grpSpPr bwMode="auto">
          <a:xfrm>
            <a:off x="-324619" y="-198710"/>
            <a:ext cx="8244916" cy="475816"/>
            <a:chOff x="-397" y="-397"/>
            <a:chExt cx="12700" cy="794"/>
          </a:xfrm>
        </p:grpSpPr>
        <p:sp>
          <p:nvSpPr>
            <p:cNvPr id="53" name="AutoShape 3"/>
            <p:cNvSpPr>
              <a:spLocks noChangeArrowheads="1"/>
            </p:cNvSpPr>
            <p:nvPr/>
          </p:nvSpPr>
          <p:spPr bwMode="auto">
            <a:xfrm>
              <a:off x="-397" y="-397"/>
              <a:ext cx="1020" cy="794"/>
            </a:xfrm>
            <a:prstGeom prst="roundRect">
              <a:avLst>
                <a:gd name="adj" fmla="val 50000"/>
              </a:avLst>
            </a:prstGeom>
            <a:solidFill>
              <a:srgbClr val="009944"/>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31" dirty="0"/>
            </a:p>
          </p:txBody>
        </p:sp>
        <p:sp>
          <p:nvSpPr>
            <p:cNvPr id="55" name="Oval 4"/>
            <p:cNvSpPr>
              <a:spLocks noChangeArrowheads="1"/>
            </p:cNvSpPr>
            <p:nvPr/>
          </p:nvSpPr>
          <p:spPr bwMode="auto">
            <a:xfrm>
              <a:off x="624" y="-397"/>
              <a:ext cx="794" cy="794"/>
            </a:xfrm>
            <a:prstGeom prst="ellipse">
              <a:avLst/>
            </a:prstGeom>
            <a:solidFill>
              <a:srgbClr val="7030A0"/>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31" dirty="0"/>
            </a:p>
          </p:txBody>
        </p:sp>
        <p:sp>
          <p:nvSpPr>
            <p:cNvPr id="56" name="AutoShape 5"/>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31" dirty="0"/>
            </a:p>
          </p:txBody>
        </p:sp>
      </p:grpSp>
    </p:spTree>
    <p:extLst>
      <p:ext uri="{BB962C8B-B14F-4D97-AF65-F5344CB8AC3E}">
        <p14:creationId xmlns:p14="http://schemas.microsoft.com/office/powerpoint/2010/main" val="4292031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正方形/長方形 145"/>
          <p:cNvSpPr/>
          <p:nvPr/>
        </p:nvSpPr>
        <p:spPr>
          <a:xfrm>
            <a:off x="801211" y="8773753"/>
            <a:ext cx="157591" cy="431020"/>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7" name="直線コネクタ 146"/>
          <p:cNvCxnSpPr/>
          <p:nvPr/>
        </p:nvCxnSpPr>
        <p:spPr>
          <a:xfrm flipH="1">
            <a:off x="795304" y="8770424"/>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flipH="1">
            <a:off x="953079" y="8780068"/>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9" name="正方形/長方形 148"/>
          <p:cNvSpPr/>
          <p:nvPr/>
        </p:nvSpPr>
        <p:spPr>
          <a:xfrm>
            <a:off x="965360" y="8775403"/>
            <a:ext cx="147419" cy="428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0" name="直線コネクタ 149"/>
          <p:cNvCxnSpPr/>
          <p:nvPr/>
        </p:nvCxnSpPr>
        <p:spPr>
          <a:xfrm flipH="1">
            <a:off x="1111969" y="8778917"/>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1" name="正方形/長方形 140"/>
          <p:cNvSpPr/>
          <p:nvPr/>
        </p:nvSpPr>
        <p:spPr>
          <a:xfrm>
            <a:off x="1790503" y="8766934"/>
            <a:ext cx="157591" cy="431020"/>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2" name="直線コネクタ 141"/>
          <p:cNvCxnSpPr/>
          <p:nvPr/>
        </p:nvCxnSpPr>
        <p:spPr>
          <a:xfrm flipH="1">
            <a:off x="1784596" y="8763605"/>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flipH="1">
            <a:off x="1942371" y="8773249"/>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4" name="正方形/長方形 143"/>
          <p:cNvSpPr/>
          <p:nvPr/>
        </p:nvSpPr>
        <p:spPr>
          <a:xfrm>
            <a:off x="1954652" y="8768584"/>
            <a:ext cx="147419" cy="428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 name="直線コネクタ 144"/>
          <p:cNvCxnSpPr/>
          <p:nvPr/>
        </p:nvCxnSpPr>
        <p:spPr>
          <a:xfrm flipH="1">
            <a:off x="2101261" y="8772098"/>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6" name="正方形/長方形 135"/>
          <p:cNvSpPr/>
          <p:nvPr/>
        </p:nvSpPr>
        <p:spPr>
          <a:xfrm>
            <a:off x="2926315" y="8766458"/>
            <a:ext cx="157591" cy="431020"/>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 name="直線コネクタ 136"/>
          <p:cNvCxnSpPr/>
          <p:nvPr/>
        </p:nvCxnSpPr>
        <p:spPr>
          <a:xfrm flipH="1">
            <a:off x="2920408" y="8763129"/>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flipH="1">
            <a:off x="3078183" y="8772773"/>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9" name="正方形/長方形 138"/>
          <p:cNvSpPr/>
          <p:nvPr/>
        </p:nvSpPr>
        <p:spPr>
          <a:xfrm>
            <a:off x="3090464" y="8768108"/>
            <a:ext cx="147419" cy="428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0" name="直線コネクタ 139"/>
          <p:cNvCxnSpPr/>
          <p:nvPr/>
        </p:nvCxnSpPr>
        <p:spPr>
          <a:xfrm flipH="1">
            <a:off x="3237073" y="8771622"/>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1" name="正方形/長方形 130"/>
          <p:cNvSpPr/>
          <p:nvPr/>
        </p:nvSpPr>
        <p:spPr>
          <a:xfrm>
            <a:off x="4102267" y="8769502"/>
            <a:ext cx="157591" cy="431020"/>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 name="直線コネクタ 131"/>
          <p:cNvCxnSpPr/>
          <p:nvPr/>
        </p:nvCxnSpPr>
        <p:spPr>
          <a:xfrm flipH="1">
            <a:off x="4096360" y="8766173"/>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flipH="1">
            <a:off x="4254135" y="8775817"/>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4" name="正方形/長方形 133"/>
          <p:cNvSpPr/>
          <p:nvPr/>
        </p:nvSpPr>
        <p:spPr>
          <a:xfrm>
            <a:off x="4266416" y="8771152"/>
            <a:ext cx="147419" cy="428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5" name="直線コネクタ 134"/>
          <p:cNvCxnSpPr/>
          <p:nvPr/>
        </p:nvCxnSpPr>
        <p:spPr>
          <a:xfrm flipH="1">
            <a:off x="4413025" y="8774666"/>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0" name="正方形/長方形 119"/>
          <p:cNvSpPr/>
          <p:nvPr/>
        </p:nvSpPr>
        <p:spPr>
          <a:xfrm>
            <a:off x="5654339" y="8766458"/>
            <a:ext cx="157591" cy="431020"/>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1" name="直線コネクタ 120"/>
          <p:cNvCxnSpPr/>
          <p:nvPr/>
        </p:nvCxnSpPr>
        <p:spPr>
          <a:xfrm flipH="1">
            <a:off x="5648432" y="8763129"/>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flipH="1">
            <a:off x="5806207" y="8772773"/>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3" name="正方形/長方形 122"/>
          <p:cNvSpPr/>
          <p:nvPr/>
        </p:nvSpPr>
        <p:spPr>
          <a:xfrm>
            <a:off x="5818488" y="8768108"/>
            <a:ext cx="147419" cy="428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4" name="直線コネクタ 123"/>
          <p:cNvCxnSpPr/>
          <p:nvPr/>
        </p:nvCxnSpPr>
        <p:spPr>
          <a:xfrm flipH="1">
            <a:off x="5965097" y="8771622"/>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3" name="正方形/長方形 112"/>
          <p:cNvSpPr/>
          <p:nvPr/>
        </p:nvSpPr>
        <p:spPr>
          <a:xfrm>
            <a:off x="6747251" y="8766957"/>
            <a:ext cx="169156" cy="428976"/>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6441370" y="8765307"/>
            <a:ext cx="157591" cy="431020"/>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 name="直線コネクタ 114"/>
          <p:cNvCxnSpPr/>
          <p:nvPr/>
        </p:nvCxnSpPr>
        <p:spPr>
          <a:xfrm flipH="1">
            <a:off x="6435463" y="8761978"/>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H="1">
            <a:off x="6593238" y="8771622"/>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7" name="正方形/長方形 116"/>
          <p:cNvSpPr/>
          <p:nvPr/>
        </p:nvSpPr>
        <p:spPr>
          <a:xfrm>
            <a:off x="6605519" y="8766957"/>
            <a:ext cx="147419" cy="428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8" name="直線コネクタ 117"/>
          <p:cNvCxnSpPr/>
          <p:nvPr/>
        </p:nvCxnSpPr>
        <p:spPr>
          <a:xfrm flipH="1">
            <a:off x="6752128" y="8770471"/>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flipH="1">
            <a:off x="6904975" y="8770471"/>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39837" y="7219289"/>
            <a:ext cx="6480000" cy="1023357"/>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「支給単位期間」とは、育児休業を開始した日から起算した１か月ごとの</a:t>
            </a:r>
            <a:r>
              <a:rPr lang="ja-JP" altLang="en-US" sz="1100" dirty="0" smtClean="0">
                <a:latin typeface="メイリオ" panose="020B0604030504040204" pitchFamily="50" charset="-128"/>
                <a:ea typeface="メイリオ" panose="020B0604030504040204" pitchFamily="50" charset="-128"/>
              </a:rPr>
              <a:t>期間（休業開始日（または応当日）から翌月の応当日の前日</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まで。その</a:t>
            </a:r>
            <a:r>
              <a:rPr lang="ja-JP" altLang="en-US" sz="1100" dirty="0">
                <a:latin typeface="メイリオ" panose="020B0604030504040204" pitchFamily="50" charset="-128"/>
                <a:ea typeface="メイリオ" panose="020B0604030504040204" pitchFamily="50" charset="-128"/>
              </a:rPr>
              <a:t>１か月の間に育児休業終了日を含む場合はその育児休業終了日までの期間）をいいます。</a:t>
            </a:r>
            <a:endParaRPr lang="en-US" altLang="ja-JP" sz="1100" dirty="0">
              <a:latin typeface="メイリオ" panose="020B0604030504040204" pitchFamily="50" charset="-128"/>
              <a:ea typeface="メイリオ" panose="020B0604030504040204" pitchFamily="50" charset="-128"/>
            </a:endParaRPr>
          </a:p>
          <a:p>
            <a:pPr>
              <a:lnSpc>
                <a:spcPct val="110000"/>
              </a:lnSpc>
            </a:pPr>
            <a:r>
              <a:rPr lang="ja-JP" altLang="en-US" sz="1100" dirty="0">
                <a:latin typeface="メイリオ" panose="020B0604030504040204" pitchFamily="50" charset="-128"/>
                <a:ea typeface="メイリオ" panose="020B0604030504040204" pitchFamily="50" charset="-128"/>
              </a:rPr>
              <a:t>育児休業を２回に分割して取得する場合は</a:t>
            </a:r>
            <a:r>
              <a:rPr lang="ja-JP" altLang="en-US" sz="1100" dirty="0" smtClean="0">
                <a:latin typeface="メイリオ" panose="020B0604030504040204" pitchFamily="50" charset="-128"/>
                <a:ea typeface="メイリオ" panose="020B0604030504040204" pitchFamily="50" charset="-128"/>
              </a:rPr>
              <a:t>、それぞれの休業期間ごとに考えます。</a:t>
            </a:r>
            <a:endParaRPr lang="en-US" altLang="ja-JP" sz="1100" dirty="0" smtClean="0">
              <a:latin typeface="メイリオ" panose="020B0604030504040204" pitchFamily="50" charset="-128"/>
              <a:ea typeface="メイリオ" panose="020B0604030504040204" pitchFamily="50" charset="-128"/>
            </a:endParaRPr>
          </a:p>
          <a:p>
            <a:pPr>
              <a:lnSpc>
                <a:spcPct val="110000"/>
              </a:lnSpc>
            </a:pP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応当日</a:t>
            </a:r>
            <a:r>
              <a:rPr lang="ja-JP" altLang="en-US" sz="1100" dirty="0">
                <a:latin typeface="メイリオ" panose="020B0604030504040204" pitchFamily="50" charset="-128"/>
                <a:ea typeface="メイリオ" panose="020B0604030504040204" pitchFamily="50" charset="-128"/>
              </a:rPr>
              <a:t>がない場合は、その月の月末</a:t>
            </a:r>
            <a:r>
              <a:rPr lang="ja-JP" altLang="en-US" sz="1100" dirty="0" smtClean="0">
                <a:latin typeface="メイリオ" panose="020B0604030504040204" pitchFamily="50" charset="-128"/>
                <a:ea typeface="メイリオ" panose="020B0604030504040204" pitchFamily="50" charset="-128"/>
              </a:rPr>
              <a:t>を応当日</a:t>
            </a:r>
            <a:r>
              <a:rPr lang="ja-JP" altLang="en-US" sz="1100" dirty="0">
                <a:latin typeface="メイリオ" panose="020B0604030504040204" pitchFamily="50" charset="-128"/>
                <a:ea typeface="メイリオ" panose="020B0604030504040204" pitchFamily="50" charset="-128"/>
              </a:rPr>
              <a:t>と</a:t>
            </a:r>
            <a:r>
              <a:rPr lang="ja-JP" altLang="en-US" sz="1100" dirty="0" smtClean="0">
                <a:latin typeface="メイリオ" panose="020B0604030504040204" pitchFamily="50" charset="-128"/>
                <a:ea typeface="メイリオ" panose="020B0604030504040204" pitchFamily="50" charset="-128"/>
              </a:rPr>
              <a:t>みなします（</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例</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５月</a:t>
            </a:r>
            <a:r>
              <a:rPr lang="en-US" altLang="ja-JP" sz="1100" dirty="0">
                <a:latin typeface="メイリオ" panose="020B0604030504040204" pitchFamily="50" charset="-128"/>
                <a:ea typeface="メイリオ" panose="020B0604030504040204" pitchFamily="50" charset="-128"/>
              </a:rPr>
              <a:t>31</a:t>
            </a:r>
            <a:r>
              <a:rPr lang="ja-JP" altLang="en-US" sz="1100" dirty="0">
                <a:latin typeface="メイリオ" panose="020B0604030504040204" pitchFamily="50" charset="-128"/>
                <a:ea typeface="メイリオ" panose="020B0604030504040204" pitchFamily="50" charset="-128"/>
              </a:rPr>
              <a:t>日→６月</a:t>
            </a:r>
            <a:r>
              <a:rPr lang="en-US" altLang="ja-JP" sz="1100" dirty="0">
                <a:latin typeface="メイリオ" panose="020B0604030504040204" pitchFamily="50" charset="-128"/>
                <a:ea typeface="メイリオ" panose="020B0604030504040204" pitchFamily="50" charset="-128"/>
              </a:rPr>
              <a:t>30</a:t>
            </a:r>
            <a:r>
              <a:rPr lang="ja-JP" altLang="en-US" sz="1100" dirty="0">
                <a:latin typeface="メイリオ" panose="020B0604030504040204" pitchFamily="50" charset="-128"/>
                <a:ea typeface="メイリオ" panose="020B0604030504040204" pitchFamily="50" charset="-128"/>
              </a:rPr>
              <a:t>日）</a:t>
            </a:r>
            <a:r>
              <a:rPr lang="ja-JP" altLang="en-US" sz="1100" b="1" dirty="0">
                <a:latin typeface="メイリオ" panose="020B0604030504040204" pitchFamily="50" charset="-128"/>
                <a:ea typeface="メイリオ" panose="020B0604030504040204" pitchFamily="50" charset="-128"/>
              </a:rPr>
              <a:t>。</a:t>
            </a:r>
          </a:p>
        </p:txBody>
      </p:sp>
      <p:graphicFrame>
        <p:nvGraphicFramePr>
          <p:cNvPr id="58" name="表 57"/>
          <p:cNvGraphicFramePr>
            <a:graphicFrameLocks noGrp="1"/>
          </p:cNvGraphicFramePr>
          <p:nvPr>
            <p:extLst>
              <p:ext uri="{D42A27DB-BD31-4B8C-83A1-F6EECF244321}">
                <p14:modId xmlns:p14="http://schemas.microsoft.com/office/powerpoint/2010/main" val="3585000910"/>
              </p:ext>
            </p:extLst>
          </p:nvPr>
        </p:nvGraphicFramePr>
        <p:xfrm>
          <a:off x="719837" y="539337"/>
          <a:ext cx="6120000" cy="1802244"/>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83830295"/>
                    </a:ext>
                  </a:extLst>
                </a:gridCol>
                <a:gridCol w="3420000">
                  <a:extLst>
                    <a:ext uri="{9D8B030D-6E8A-4147-A177-3AD203B41FA5}">
                      <a16:colId xmlns:a16="http://schemas.microsoft.com/office/drawing/2014/main" val="602338028"/>
                    </a:ext>
                  </a:extLst>
                </a:gridCol>
              </a:tblGrid>
              <a:tr h="288000">
                <a:tc>
                  <a:txBody>
                    <a:bodyPr/>
                    <a:lstStyle/>
                    <a:p>
                      <a:pPr algn="ctr">
                        <a:lnSpc>
                          <a:spcPct val="110000"/>
                        </a:lnSpc>
                      </a:pPr>
                      <a:r>
                        <a:rPr kumimoji="1" lang="ja-JP" altLang="en-US" sz="1050" spc="100" baseline="0" dirty="0" smtClean="0">
                          <a:solidFill>
                            <a:schemeClr val="tx1"/>
                          </a:solidFill>
                          <a:latin typeface="メイリオ" panose="020B0604030504040204" pitchFamily="50" charset="-128"/>
                          <a:ea typeface="メイリオ" panose="020B0604030504040204" pitchFamily="50" charset="-128"/>
                        </a:rPr>
                        <a:t>支払われた賃金の</a:t>
                      </a:r>
                      <a:r>
                        <a:rPr kumimoji="1" lang="ja-JP" altLang="en-US" sz="1050" dirty="0" smtClean="0">
                          <a:solidFill>
                            <a:schemeClr val="tx1"/>
                          </a:solidFill>
                          <a:latin typeface="メイリオ" panose="020B0604030504040204" pitchFamily="50" charset="-128"/>
                          <a:ea typeface="メイリオ" panose="020B0604030504040204" pitchFamily="50" charset="-128"/>
                        </a:rPr>
                        <a:t>額</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T="72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pPr>
                      <a:r>
                        <a:rPr kumimoji="1" lang="ja-JP" altLang="en-US" sz="1050" spc="600" dirty="0" smtClean="0">
                          <a:solidFill>
                            <a:schemeClr val="tx1"/>
                          </a:solidFill>
                          <a:latin typeface="メイリオ" panose="020B0604030504040204" pitchFamily="50" charset="-128"/>
                          <a:ea typeface="メイリオ" panose="020B0604030504040204" pitchFamily="50" charset="-128"/>
                        </a:rPr>
                        <a:t>支給</a:t>
                      </a:r>
                      <a:r>
                        <a:rPr kumimoji="1" lang="ja-JP" altLang="en-US" sz="1050" dirty="0" smtClean="0">
                          <a:solidFill>
                            <a:schemeClr val="tx1"/>
                          </a:solidFill>
                          <a:latin typeface="メイリオ" panose="020B0604030504040204" pitchFamily="50" charset="-128"/>
                          <a:ea typeface="メイリオ" panose="020B0604030504040204" pitchFamily="50" charset="-128"/>
                        </a:rPr>
                        <a:t>額</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T="72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46310017"/>
                  </a:ext>
                </a:extLst>
              </a:tr>
              <a:tr h="576000">
                <a:tc>
                  <a:txBody>
                    <a:bodyPr/>
                    <a:lstStyle/>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rPr>
                        <a:t>「休業開始時賃金月額」</a:t>
                      </a:r>
                      <a:r>
                        <a:rPr lang="en-US" altLang="ja-JP" sz="1000" dirty="0" smtClean="0">
                          <a:solidFill>
                            <a:schemeClr val="tx1"/>
                          </a:solidFill>
                          <a:latin typeface="メイリオ" panose="020B0604030504040204" pitchFamily="50" charset="-128"/>
                          <a:ea typeface="メイリオ" panose="020B0604030504040204" pitchFamily="50" charset="-128"/>
                        </a:rPr>
                        <a:t/>
                      </a:r>
                      <a:br>
                        <a:rPr lang="en-US" altLang="ja-JP" sz="1000" dirty="0" smtClean="0">
                          <a:solidFill>
                            <a:schemeClr val="tx1"/>
                          </a:solidFill>
                          <a:latin typeface="メイリオ" panose="020B0604030504040204" pitchFamily="50" charset="-128"/>
                          <a:ea typeface="メイリオ" panose="020B0604030504040204" pitchFamily="50" charset="-128"/>
                        </a:rPr>
                      </a:br>
                      <a:r>
                        <a:rPr lang="ja-JP" altLang="en-US" sz="1000" b="0" dirty="0" smtClean="0">
                          <a:solidFill>
                            <a:schemeClr val="tx1"/>
                          </a:solidFill>
                          <a:latin typeface="メイリオ" panose="020B0604030504040204" pitchFamily="50" charset="-128"/>
                          <a:ea typeface="メイリオ" panose="020B0604030504040204" pitchFamily="50" charset="-128"/>
                        </a:rPr>
                        <a:t>の</a:t>
                      </a:r>
                      <a:r>
                        <a:rPr lang="en-US" altLang="ja-JP" sz="1000" b="1" dirty="0" smtClean="0">
                          <a:solidFill>
                            <a:schemeClr val="tx1"/>
                          </a:solidFill>
                          <a:latin typeface="メイリオ" panose="020B0604030504040204" pitchFamily="50" charset="-128"/>
                          <a:ea typeface="メイリオ" panose="020B0604030504040204" pitchFamily="50" charset="-128"/>
                        </a:rPr>
                        <a:t>13</a:t>
                      </a:r>
                      <a:r>
                        <a:rPr lang="ja-JP" altLang="en-US" sz="1000" b="1" dirty="0" smtClean="0">
                          <a:solidFill>
                            <a:schemeClr val="tx1"/>
                          </a:solidFill>
                          <a:latin typeface="メイリオ" panose="020B0604030504040204" pitchFamily="50" charset="-128"/>
                          <a:ea typeface="メイリオ" panose="020B0604030504040204" pitchFamily="50" charset="-128"/>
                        </a:rPr>
                        <a:t>％以下</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育児休業の開始から</a:t>
                      </a:r>
                      <a:r>
                        <a:rPr lang="en-US" altLang="ja-JP" sz="1000" dirty="0" smtClean="0">
                          <a:latin typeface="メイリオ" panose="020B0604030504040204" pitchFamily="50" charset="-128"/>
                          <a:ea typeface="メイリオ" panose="020B0604030504040204" pitchFamily="50" charset="-128"/>
                        </a:rPr>
                        <a:t>181</a:t>
                      </a:r>
                      <a:r>
                        <a:rPr lang="ja-JP" altLang="en-US" sz="1000" dirty="0" smtClean="0">
                          <a:latin typeface="メイリオ" panose="020B0604030504040204" pitchFamily="50" charset="-128"/>
                          <a:ea typeface="メイリオ" panose="020B0604030504040204" pitchFamily="50" charset="-128"/>
                        </a:rPr>
                        <a:t>日目以降は</a:t>
                      </a:r>
                      <a:r>
                        <a:rPr lang="en-US" altLang="ja-JP" sz="1000" dirty="0" smtClean="0">
                          <a:latin typeface="メイリオ" panose="020B0604030504040204" pitchFamily="50" charset="-128"/>
                          <a:ea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rPr>
                        <a:t>％、以下同じ）</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lang="ja-JP" altLang="en-US" sz="1050" b="1" dirty="0" smtClean="0">
                          <a:solidFill>
                            <a:schemeClr val="tx1"/>
                          </a:solidFill>
                          <a:latin typeface="メイリオ" panose="020B0604030504040204" pitchFamily="50" charset="-128"/>
                          <a:ea typeface="メイリオ" panose="020B0604030504040204" pitchFamily="50" charset="-128"/>
                        </a:rPr>
                        <a:t>休業開始時賃金日額 </a:t>
                      </a:r>
                      <a:r>
                        <a:rPr lang="en-US" altLang="ja-JP" sz="1050" b="1" dirty="0" smtClean="0">
                          <a:solidFill>
                            <a:schemeClr val="tx1"/>
                          </a:solidFill>
                          <a:latin typeface="メイリオ" panose="020B0604030504040204" pitchFamily="50" charset="-128"/>
                          <a:ea typeface="メイリオ" panose="020B0604030504040204" pitchFamily="50" charset="-128"/>
                        </a:rPr>
                        <a:t>× </a:t>
                      </a:r>
                      <a:r>
                        <a:rPr lang="ja-JP" altLang="en-US" sz="1050" b="1" dirty="0" smtClean="0">
                          <a:solidFill>
                            <a:schemeClr val="tx1"/>
                          </a:solidFill>
                          <a:latin typeface="メイリオ" panose="020B0604030504040204" pitchFamily="50" charset="-128"/>
                          <a:ea typeface="メイリオ" panose="020B0604030504040204" pitchFamily="50" charset="-128"/>
                        </a:rPr>
                        <a:t>休業期間の日数</a:t>
                      </a:r>
                      <a:r>
                        <a:rPr lang="en-US" altLang="ja-JP" sz="1050" b="1" dirty="0" smtClean="0">
                          <a:solidFill>
                            <a:schemeClr val="tx1"/>
                          </a:solidFill>
                          <a:latin typeface="メイリオ" panose="020B0604030504040204" pitchFamily="50" charset="-128"/>
                          <a:ea typeface="メイリオ" panose="020B0604030504040204" pitchFamily="50" charset="-128"/>
                        </a:rPr>
                        <a:t/>
                      </a:r>
                      <a:br>
                        <a:rPr lang="en-US" altLang="ja-JP" sz="1050" b="1" dirty="0" smtClean="0">
                          <a:solidFill>
                            <a:schemeClr val="tx1"/>
                          </a:solidFill>
                          <a:latin typeface="メイリオ" panose="020B0604030504040204" pitchFamily="50" charset="-128"/>
                          <a:ea typeface="メイリオ" panose="020B0604030504040204" pitchFamily="50" charset="-128"/>
                        </a:rPr>
                      </a:br>
                      <a:r>
                        <a:rPr lang="en-US" altLang="ja-JP" sz="1050" b="1" dirty="0" smtClean="0">
                          <a:solidFill>
                            <a:schemeClr val="tx1"/>
                          </a:solidFill>
                          <a:latin typeface="メイリオ" panose="020B0604030504040204" pitchFamily="50" charset="-128"/>
                          <a:ea typeface="メイリオ" panose="020B0604030504040204" pitchFamily="50" charset="-128"/>
                        </a:rPr>
                        <a:t>× 67</a:t>
                      </a:r>
                      <a:r>
                        <a:rPr lang="ja-JP" altLang="en-US" sz="1050" b="1" dirty="0" smtClean="0">
                          <a:solidFill>
                            <a:schemeClr val="tx1"/>
                          </a:solidFill>
                          <a:latin typeface="メイリオ" panose="020B0604030504040204" pitchFamily="50" charset="-128"/>
                          <a:ea typeface="メイリオ" panose="020B0604030504040204" pitchFamily="50" charset="-128"/>
                        </a:rPr>
                        <a:t>％（</a:t>
                      </a:r>
                      <a:r>
                        <a:rPr lang="en-US" altLang="ja-JP" sz="1050" b="1" dirty="0" smtClean="0">
                          <a:solidFill>
                            <a:schemeClr val="tx1"/>
                          </a:solidFill>
                          <a:latin typeface="メイリオ" panose="020B0604030504040204" pitchFamily="50" charset="-128"/>
                          <a:ea typeface="メイリオ" panose="020B0604030504040204" pitchFamily="50" charset="-128"/>
                        </a:rPr>
                        <a:t>※50</a:t>
                      </a:r>
                      <a:r>
                        <a:rPr lang="ja-JP" altLang="en-US" sz="1050" b="1" dirty="0" smtClean="0">
                          <a:solidFill>
                            <a:schemeClr val="tx1"/>
                          </a:solidFill>
                          <a:latin typeface="メイリオ" panose="020B0604030504040204" pitchFamily="50" charset="-128"/>
                          <a:ea typeface="メイリオ" panose="020B0604030504040204" pitchFamily="50" charset="-128"/>
                        </a:rPr>
                        <a:t>％）</a:t>
                      </a:r>
                      <a:endParaRPr lang="en-US" altLang="ja-JP" sz="1050" b="1" dirty="0" smtClean="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2512575"/>
                  </a:ext>
                </a:extLst>
              </a:tr>
              <a:tr h="432000">
                <a:tc>
                  <a:txBody>
                    <a:bodyPr/>
                    <a:lstStyle/>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rPr>
                        <a:t>「休業開始時賃金月額」</a:t>
                      </a:r>
                      <a:r>
                        <a:rPr lang="en-US" altLang="ja-JP" sz="1000" dirty="0" smtClean="0">
                          <a:solidFill>
                            <a:schemeClr val="tx1"/>
                          </a:solidFill>
                          <a:latin typeface="メイリオ" panose="020B0604030504040204" pitchFamily="50" charset="-128"/>
                          <a:ea typeface="メイリオ" panose="020B0604030504040204" pitchFamily="50" charset="-128"/>
                        </a:rPr>
                        <a:t/>
                      </a:r>
                      <a:br>
                        <a:rPr lang="en-US" altLang="ja-JP" sz="1000" dirty="0" smtClean="0">
                          <a:solidFill>
                            <a:schemeClr val="tx1"/>
                          </a:solidFill>
                          <a:latin typeface="メイリオ" panose="020B0604030504040204" pitchFamily="50" charset="-128"/>
                          <a:ea typeface="メイリオ" panose="020B0604030504040204" pitchFamily="50" charset="-128"/>
                        </a:rPr>
                      </a:br>
                      <a:r>
                        <a:rPr lang="ja-JP" altLang="en-US" sz="1000" dirty="0" smtClean="0">
                          <a:solidFill>
                            <a:schemeClr val="tx1"/>
                          </a:solidFill>
                          <a:latin typeface="メイリオ" panose="020B0604030504040204" pitchFamily="50" charset="-128"/>
                          <a:ea typeface="メイリオ" panose="020B0604030504040204" pitchFamily="50" charset="-128"/>
                        </a:rPr>
                        <a:t>の</a:t>
                      </a:r>
                      <a:r>
                        <a:rPr lang="en-US" altLang="ja-JP" sz="1000" b="1" dirty="0" smtClean="0">
                          <a:solidFill>
                            <a:schemeClr val="tx1"/>
                          </a:solidFill>
                          <a:latin typeface="メイリオ" panose="020B0604030504040204" pitchFamily="50" charset="-128"/>
                          <a:ea typeface="メイリオ" panose="020B0604030504040204" pitchFamily="50" charset="-128"/>
                        </a:rPr>
                        <a:t>13</a:t>
                      </a:r>
                      <a:r>
                        <a:rPr lang="ja-JP" altLang="en-US" sz="1000" b="1" dirty="0" smtClean="0">
                          <a:solidFill>
                            <a:schemeClr val="tx1"/>
                          </a:solidFill>
                          <a:latin typeface="メイリオ" panose="020B0604030504040204" pitchFamily="50" charset="-128"/>
                          <a:ea typeface="メイリオ" panose="020B0604030504040204" pitchFamily="50" charset="-128"/>
                        </a:rPr>
                        <a:t>％</a:t>
                      </a:r>
                      <a:r>
                        <a:rPr lang="ja-JP" altLang="en-US" sz="1000" b="0" dirty="0" smtClean="0">
                          <a:solidFill>
                            <a:schemeClr val="tx1"/>
                          </a:solidFill>
                          <a:latin typeface="メイリオ" panose="020B0604030504040204" pitchFamily="50" charset="-128"/>
                          <a:ea typeface="メイリオ" panose="020B0604030504040204" pitchFamily="50" charset="-128"/>
                        </a:rPr>
                        <a:t>（</a:t>
                      </a:r>
                      <a:r>
                        <a:rPr lang="en-US" altLang="ja-JP" sz="1000" b="0" dirty="0" smtClean="0">
                          <a:solidFill>
                            <a:schemeClr val="tx1"/>
                          </a:solidFill>
                          <a:latin typeface="メイリオ" panose="020B0604030504040204" pitchFamily="50" charset="-128"/>
                          <a:ea typeface="メイリオ" panose="020B0604030504040204" pitchFamily="50" charset="-128"/>
                        </a:rPr>
                        <a:t>※30</a:t>
                      </a:r>
                      <a:r>
                        <a:rPr lang="ja-JP" altLang="en-US" sz="1000" b="0" dirty="0" smtClean="0">
                          <a:solidFill>
                            <a:schemeClr val="tx1"/>
                          </a:solidFill>
                          <a:latin typeface="メイリオ" panose="020B0604030504040204" pitchFamily="50" charset="-128"/>
                          <a:ea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rPr>
                        <a:t>超～</a:t>
                      </a:r>
                      <a:r>
                        <a:rPr lang="en-US" altLang="ja-JP" sz="1000" b="1" dirty="0" smtClean="0">
                          <a:solidFill>
                            <a:schemeClr val="tx1"/>
                          </a:solidFill>
                          <a:latin typeface="メイリオ" panose="020B0604030504040204" pitchFamily="50" charset="-128"/>
                          <a:ea typeface="メイリオ" panose="020B0604030504040204" pitchFamily="50" charset="-128"/>
                        </a:rPr>
                        <a:t>80</a:t>
                      </a:r>
                      <a:r>
                        <a:rPr lang="ja-JP" altLang="en-US" sz="1000" b="1" dirty="0" smtClean="0">
                          <a:solidFill>
                            <a:schemeClr val="tx1"/>
                          </a:solidFill>
                          <a:latin typeface="メイリオ" panose="020B0604030504040204" pitchFamily="50" charset="-128"/>
                          <a:ea typeface="メイリオ" panose="020B0604030504040204" pitchFamily="50" charset="-128"/>
                        </a:rPr>
                        <a:t>％未満</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lang="ja-JP" altLang="en-US" sz="1050" b="1" dirty="0" smtClean="0">
                          <a:solidFill>
                            <a:schemeClr val="tx1"/>
                          </a:solidFill>
                          <a:latin typeface="メイリオ" panose="020B0604030504040204" pitchFamily="50" charset="-128"/>
                          <a:ea typeface="メイリオ" panose="020B0604030504040204" pitchFamily="50" charset="-128"/>
                        </a:rPr>
                        <a:t>休業開始時賃金日額 </a:t>
                      </a:r>
                      <a:r>
                        <a:rPr lang="en-US" altLang="ja-JP" sz="1050" b="1" dirty="0" smtClean="0">
                          <a:solidFill>
                            <a:schemeClr val="tx1"/>
                          </a:solidFill>
                          <a:latin typeface="メイリオ" panose="020B0604030504040204" pitchFamily="50" charset="-128"/>
                          <a:ea typeface="メイリオ" panose="020B0604030504040204" pitchFamily="50" charset="-128"/>
                        </a:rPr>
                        <a:t>× </a:t>
                      </a:r>
                      <a:r>
                        <a:rPr lang="ja-JP" altLang="en-US" sz="1050" b="1" dirty="0" smtClean="0">
                          <a:solidFill>
                            <a:schemeClr val="tx1"/>
                          </a:solidFill>
                          <a:latin typeface="メイリオ" panose="020B0604030504040204" pitchFamily="50" charset="-128"/>
                          <a:ea typeface="メイリオ" panose="020B0604030504040204" pitchFamily="50" charset="-128"/>
                        </a:rPr>
                        <a:t>休業期間の日数 </a:t>
                      </a:r>
                      <a:r>
                        <a:rPr lang="en-US" altLang="ja-JP" sz="1050" b="1" dirty="0" smtClean="0">
                          <a:solidFill>
                            <a:schemeClr val="tx1"/>
                          </a:solidFill>
                          <a:latin typeface="メイリオ" panose="020B0604030504040204" pitchFamily="50" charset="-128"/>
                          <a:ea typeface="メイリオ" panose="020B0604030504040204" pitchFamily="50" charset="-128"/>
                        </a:rPr>
                        <a:t>× 80</a:t>
                      </a:r>
                      <a:r>
                        <a:rPr lang="ja-JP" altLang="en-US" sz="1050" b="1" dirty="0" smtClean="0">
                          <a:solidFill>
                            <a:schemeClr val="tx1"/>
                          </a:solidFill>
                          <a:latin typeface="メイリオ" panose="020B0604030504040204" pitchFamily="50" charset="-128"/>
                          <a:ea typeface="メイリオ" panose="020B0604030504040204" pitchFamily="50" charset="-128"/>
                        </a:rPr>
                        <a:t>％</a:t>
                      </a:r>
                      <a:r>
                        <a:rPr lang="en-US" altLang="ja-JP" sz="1050" b="1" dirty="0" smtClean="0">
                          <a:solidFill>
                            <a:schemeClr val="tx1"/>
                          </a:solidFill>
                          <a:latin typeface="メイリオ" panose="020B0604030504040204" pitchFamily="50" charset="-128"/>
                          <a:ea typeface="メイリオ" panose="020B0604030504040204" pitchFamily="50" charset="-128"/>
                        </a:rPr>
                        <a:t/>
                      </a:r>
                      <a:br>
                        <a:rPr lang="en-US" altLang="ja-JP" sz="1050" b="1" dirty="0" smtClean="0">
                          <a:solidFill>
                            <a:schemeClr val="tx1"/>
                          </a:solidFill>
                          <a:latin typeface="メイリオ" panose="020B0604030504040204" pitchFamily="50" charset="-128"/>
                          <a:ea typeface="メイリオ" panose="020B0604030504040204" pitchFamily="50" charset="-128"/>
                        </a:rPr>
                      </a:br>
                      <a:r>
                        <a:rPr lang="ja-JP" altLang="en-US" sz="1050" b="1" dirty="0" err="1" smtClean="0">
                          <a:solidFill>
                            <a:schemeClr val="tx1"/>
                          </a:solidFill>
                          <a:latin typeface="メイリオ" panose="020B0604030504040204" pitchFamily="50" charset="-128"/>
                          <a:ea typeface="メイリオ" panose="020B0604030504040204" pitchFamily="50" charset="-128"/>
                        </a:rPr>
                        <a:t>ー</a:t>
                      </a:r>
                      <a:r>
                        <a:rPr lang="ja-JP" altLang="en-US" sz="1050" b="1" dirty="0" smtClean="0">
                          <a:solidFill>
                            <a:schemeClr val="tx1"/>
                          </a:solidFill>
                          <a:latin typeface="メイリオ" panose="020B0604030504040204" pitchFamily="50" charset="-128"/>
                          <a:ea typeface="メイリオ" panose="020B0604030504040204" pitchFamily="50" charset="-128"/>
                        </a:rPr>
                        <a:t> 賃金額</a:t>
                      </a:r>
                      <a:endParaRPr lang="en-US" altLang="ja-JP" sz="1050" b="1" dirty="0" smtClean="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8226519"/>
                  </a:ext>
                </a:extLst>
              </a:tr>
              <a:tr h="370840">
                <a:tc>
                  <a:txBody>
                    <a:bodyPr/>
                    <a:lstStyle/>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rPr>
                        <a:t>「休業開始時賃金月額」</a:t>
                      </a:r>
                      <a:r>
                        <a:rPr lang="en-US" altLang="ja-JP" sz="1000" dirty="0" smtClean="0">
                          <a:solidFill>
                            <a:schemeClr val="tx1"/>
                          </a:solidFill>
                          <a:latin typeface="メイリオ" panose="020B0604030504040204" pitchFamily="50" charset="-128"/>
                          <a:ea typeface="メイリオ" panose="020B0604030504040204" pitchFamily="50" charset="-128"/>
                        </a:rPr>
                        <a:t/>
                      </a:r>
                      <a:br>
                        <a:rPr lang="en-US" altLang="ja-JP" sz="1000" dirty="0" smtClean="0">
                          <a:solidFill>
                            <a:schemeClr val="tx1"/>
                          </a:solidFill>
                          <a:latin typeface="メイリオ" panose="020B0604030504040204" pitchFamily="50" charset="-128"/>
                          <a:ea typeface="メイリオ" panose="020B0604030504040204" pitchFamily="50" charset="-128"/>
                        </a:rPr>
                      </a:br>
                      <a:r>
                        <a:rPr lang="ja-JP" altLang="en-US" sz="1000" dirty="0" smtClean="0">
                          <a:solidFill>
                            <a:schemeClr val="tx1"/>
                          </a:solidFill>
                          <a:latin typeface="メイリオ" panose="020B0604030504040204" pitchFamily="50" charset="-128"/>
                          <a:ea typeface="メイリオ" panose="020B0604030504040204" pitchFamily="50" charset="-128"/>
                        </a:rPr>
                        <a:t>の</a:t>
                      </a:r>
                      <a:r>
                        <a:rPr lang="en-US" altLang="ja-JP" sz="1000" dirty="0" smtClean="0">
                          <a:solidFill>
                            <a:schemeClr val="tx1"/>
                          </a:solidFill>
                          <a:latin typeface="メイリオ" panose="020B0604030504040204" pitchFamily="50" charset="-128"/>
                          <a:ea typeface="メイリオ" panose="020B0604030504040204" pitchFamily="50" charset="-128"/>
                        </a:rPr>
                        <a:t>80</a:t>
                      </a:r>
                      <a:r>
                        <a:rPr lang="ja-JP" altLang="en-US" sz="1000" dirty="0" smtClean="0">
                          <a:solidFill>
                            <a:schemeClr val="tx1"/>
                          </a:solidFill>
                          <a:latin typeface="メイリオ" panose="020B0604030504040204" pitchFamily="50" charset="-128"/>
                          <a:ea typeface="メイリオ" panose="020B0604030504040204" pitchFamily="50" charset="-128"/>
                        </a:rPr>
                        <a:t>％以上</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lang="ja-JP" altLang="en-US" sz="1050" b="1" dirty="0" smtClean="0">
                          <a:solidFill>
                            <a:schemeClr val="tx1"/>
                          </a:solidFill>
                          <a:latin typeface="メイリオ" panose="020B0604030504040204" pitchFamily="50" charset="-128"/>
                          <a:ea typeface="メイリオ" panose="020B0604030504040204" pitchFamily="50" charset="-128"/>
                        </a:rPr>
                        <a:t>支給されません</a:t>
                      </a:r>
                      <a:endParaRPr lang="en-US" altLang="ja-JP" sz="1050" b="1" dirty="0" smtClean="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49280"/>
                  </a:ext>
                </a:extLst>
              </a:tr>
            </a:tbl>
          </a:graphicData>
        </a:graphic>
      </p:graphicFrame>
      <p:sp>
        <p:nvSpPr>
          <p:cNvPr id="59" name="テキスト ボックス 58"/>
          <p:cNvSpPr txBox="1"/>
          <p:nvPr/>
        </p:nvSpPr>
        <p:spPr>
          <a:xfrm>
            <a:off x="539837" y="233338"/>
            <a:ext cx="6480000" cy="284693"/>
          </a:xfrm>
          <a:prstGeom prst="rect">
            <a:avLst/>
          </a:prstGeom>
          <a:noFill/>
          <a:ln>
            <a:noFill/>
          </a:ln>
        </p:spPr>
        <p:txBody>
          <a:bodyPr wrap="square" rtlCol="0">
            <a:spAutoFit/>
          </a:bodyPr>
          <a:lstStyle/>
          <a:p>
            <a:pPr marL="171450" indent="-171450">
              <a:lnSpc>
                <a:spcPts val="1500"/>
              </a:lnSpc>
              <a:buFont typeface="Wingdings" panose="05000000000000000000" pitchFamily="2" charset="2"/>
              <a:buChar char="n"/>
            </a:pPr>
            <a:r>
              <a:rPr lang="ja-JP" altLang="en-US" sz="1100" b="1" spc="100" dirty="0">
                <a:latin typeface="メイリオ" panose="020B0604030504040204" pitchFamily="50" charset="-128"/>
                <a:ea typeface="メイリオ" panose="020B0604030504040204" pitchFamily="50" charset="-128"/>
              </a:rPr>
              <a:t>育児</a:t>
            </a:r>
            <a:r>
              <a:rPr lang="ja-JP" altLang="en-US" sz="1100" b="1" spc="100" dirty="0" smtClean="0">
                <a:latin typeface="メイリオ" panose="020B0604030504040204" pitchFamily="50" charset="-128"/>
                <a:ea typeface="メイリオ" panose="020B0604030504040204" pitchFamily="50" charset="-128"/>
              </a:rPr>
              <a:t>休業期間を対象として事業</a:t>
            </a:r>
            <a:r>
              <a:rPr lang="ja-JP" altLang="en-US" sz="1100" b="1" spc="100" dirty="0">
                <a:latin typeface="メイリオ" panose="020B0604030504040204" pitchFamily="50" charset="-128"/>
                <a:ea typeface="メイリオ" panose="020B0604030504040204" pitchFamily="50" charset="-128"/>
              </a:rPr>
              <a:t>主から賃金が支払われた場合</a:t>
            </a:r>
            <a:endParaRPr lang="en-US" altLang="ja-JP" sz="1100" b="1" spc="100" dirty="0">
              <a:latin typeface="メイリオ" panose="020B0604030504040204" pitchFamily="50" charset="-128"/>
              <a:ea typeface="メイリオ" panose="020B0604030504040204" pitchFamily="50" charset="-128"/>
            </a:endParaRPr>
          </a:p>
        </p:txBody>
      </p:sp>
      <p:sp>
        <p:nvSpPr>
          <p:cNvPr id="60" name="角丸四角形吹き出し 59"/>
          <p:cNvSpPr/>
          <p:nvPr/>
        </p:nvSpPr>
        <p:spPr>
          <a:xfrm>
            <a:off x="5131247" y="2519926"/>
            <a:ext cx="1727388" cy="586108"/>
          </a:xfrm>
          <a:prstGeom prst="wedgeRoundRectCallout">
            <a:avLst>
              <a:gd name="adj1" fmla="val -69990"/>
              <a:gd name="adj2" fmla="val 58862"/>
              <a:gd name="adj3" fmla="val 16667"/>
            </a:avLst>
          </a:prstGeom>
          <a:solidFill>
            <a:srgbClr val="D9D9D9"/>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spAutoFit/>
          </a:bodyPr>
          <a:lstStyle/>
          <a:p>
            <a:pPr>
              <a:lnSpc>
                <a:spcPct val="110000"/>
              </a:lnSpc>
            </a:pPr>
            <a:r>
              <a:rPr lang="ja-JP" altLang="en-US" sz="900" dirty="0" smtClean="0">
                <a:solidFill>
                  <a:schemeClr val="tx1"/>
                </a:solidFill>
                <a:latin typeface="メイリオ" panose="020B0604030504040204" pitchFamily="50" charset="-128"/>
                <a:ea typeface="メイリオ" panose="020B0604030504040204" pitchFamily="50" charset="-128"/>
              </a:rPr>
              <a:t>休業開始時賃金月額の</a:t>
            </a:r>
            <a:r>
              <a:rPr lang="en-US" altLang="ja-JP" sz="900" dirty="0">
                <a:solidFill>
                  <a:schemeClr val="tx1"/>
                </a:solidFill>
                <a:latin typeface="メイリオ" panose="020B0604030504040204" pitchFamily="50" charset="-128"/>
                <a:ea typeface="メイリオ" panose="020B0604030504040204" pitchFamily="50" charset="-128"/>
              </a:rPr>
              <a:t>80</a:t>
            </a:r>
            <a:r>
              <a:rPr lang="ja-JP" altLang="en-US" sz="900" dirty="0">
                <a:solidFill>
                  <a:schemeClr val="tx1"/>
                </a:solidFill>
                <a:latin typeface="メイリオ" panose="020B0604030504040204" pitchFamily="50" charset="-128"/>
                <a:ea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rPr>
              <a:t>7,000</a:t>
            </a:r>
            <a:r>
              <a:rPr lang="ja-JP" altLang="en-US" sz="900" dirty="0">
                <a:solidFill>
                  <a:schemeClr val="tx1"/>
                </a:solidFill>
                <a:latin typeface="メイリオ" panose="020B0604030504040204" pitchFamily="50" charset="-128"/>
                <a:ea typeface="メイリオ" panose="020B0604030504040204" pitchFamily="50" charset="-128"/>
              </a:rPr>
              <a:t>円</a:t>
            </a:r>
            <a:r>
              <a:rPr lang="en-US" altLang="ja-JP" sz="900" dirty="0">
                <a:solidFill>
                  <a:schemeClr val="tx1"/>
                </a:solidFill>
                <a:latin typeface="メイリオ" panose="020B0604030504040204" pitchFamily="50" charset="-128"/>
                <a:ea typeface="メイリオ" panose="020B0604030504040204" pitchFamily="50" charset="-128"/>
              </a:rPr>
              <a:t>×30</a:t>
            </a:r>
            <a:r>
              <a:rPr lang="ja-JP" altLang="en-US" sz="900" dirty="0">
                <a:solidFill>
                  <a:schemeClr val="tx1"/>
                </a:solidFill>
                <a:latin typeface="メイリオ" panose="020B0604030504040204" pitchFamily="50" charset="-128"/>
                <a:ea typeface="メイリオ" panose="020B0604030504040204" pitchFamily="50" charset="-128"/>
              </a:rPr>
              <a:t>日</a:t>
            </a:r>
            <a:r>
              <a:rPr lang="en-US" altLang="ja-JP" sz="900" dirty="0">
                <a:solidFill>
                  <a:schemeClr val="tx1"/>
                </a:solidFill>
                <a:latin typeface="メイリオ" panose="020B0604030504040204" pitchFamily="50" charset="-128"/>
                <a:ea typeface="メイリオ" panose="020B0604030504040204" pitchFamily="50" charset="-128"/>
              </a:rPr>
              <a:t>×80</a:t>
            </a:r>
            <a:r>
              <a:rPr lang="ja-JP" altLang="en-US" sz="900" dirty="0">
                <a:solidFill>
                  <a:schemeClr val="tx1"/>
                </a:solidFill>
                <a:latin typeface="メイリオ" panose="020B0604030504040204" pitchFamily="50" charset="-128"/>
                <a:ea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rPr>
              <a:t>168,000</a:t>
            </a:r>
            <a:r>
              <a:rPr lang="ja-JP" altLang="en-US" sz="900" dirty="0">
                <a:solidFill>
                  <a:schemeClr val="tx1"/>
                </a:solidFill>
                <a:latin typeface="メイリオ" panose="020B0604030504040204" pitchFamily="50" charset="-128"/>
                <a:ea typeface="メイリオ" panose="020B0604030504040204" pitchFamily="50" charset="-128"/>
              </a:rPr>
              <a:t>円</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539837" y="6822070"/>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(3) </a:t>
            </a:r>
            <a:r>
              <a:rPr lang="ja-JP" altLang="en-US" sz="1500" b="1" spc="200" dirty="0">
                <a:solidFill>
                  <a:schemeClr val="bg1"/>
                </a:solidFill>
                <a:latin typeface="メイリオ" panose="020B0604030504040204" pitchFamily="50" charset="-128"/>
                <a:ea typeface="メイリオ" panose="020B0604030504040204" pitchFamily="50" charset="-128"/>
              </a:rPr>
              <a:t>支給単位期間</a:t>
            </a:r>
            <a:endParaRPr lang="en-US" altLang="ja-JP" sz="1500" b="1" dirty="0">
              <a:solidFill>
                <a:schemeClr val="bg1"/>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93483" y="6101990"/>
            <a:ext cx="6372708" cy="517816"/>
          </a:xfrm>
          <a:prstGeom prst="rect">
            <a:avLst/>
          </a:prstGeom>
          <a:solidFill>
            <a:srgbClr val="FEDFE1"/>
          </a:solidFill>
          <a:ln>
            <a:noFill/>
          </a:ln>
        </p:spPr>
        <p:txBody>
          <a:bodyPr wrap="square" tIns="72000" bIns="72000" rtlCol="0" anchor="ctr" anchorCtr="0">
            <a:spAutoFit/>
          </a:bodyPr>
          <a:lstStyle/>
          <a:p>
            <a:pPr>
              <a:lnSpc>
                <a:spcPct val="110000"/>
              </a:lnSpc>
            </a:pPr>
            <a:r>
              <a:rPr lang="ja-JP" altLang="en-US" sz="1100" b="1" dirty="0">
                <a:latin typeface="メイリオ" panose="020B0604030504040204" pitchFamily="50" charset="-128"/>
                <a:ea typeface="メイリオ" panose="020B0604030504040204" pitchFamily="50" charset="-128"/>
              </a:rPr>
              <a:t>育児休業給付金の支給を受けた場合は、当該育児休業給付金の支給を受けた期間は、雇用保険の基本手当と高年齢求職者給付金の所定給付日数に係る算定基礎期間から除いて算定されます。　</a:t>
            </a:r>
          </a:p>
        </p:txBody>
      </p:sp>
      <p:sp>
        <p:nvSpPr>
          <p:cNvPr id="64" name="テキスト ボックス 75"/>
          <p:cNvSpPr txBox="1">
            <a:spLocks noChangeArrowheads="1"/>
          </p:cNvSpPr>
          <p:nvPr/>
        </p:nvSpPr>
        <p:spPr bwMode="auto">
          <a:xfrm>
            <a:off x="602837" y="8255466"/>
            <a:ext cx="6832682" cy="26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産後休業に引き続き、子が１歳に達する日の前日まで育児休業を取得した場合</a:t>
            </a:r>
            <a:endPar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テキスト ボックス 64"/>
          <p:cNvSpPr txBox="1"/>
          <p:nvPr/>
        </p:nvSpPr>
        <p:spPr>
          <a:xfrm>
            <a:off x="378304" y="8559360"/>
            <a:ext cx="648000" cy="338554"/>
          </a:xfrm>
          <a:prstGeom prst="rect">
            <a:avLst/>
          </a:prstGeom>
          <a:noFill/>
        </p:spPr>
        <p:txBody>
          <a:bodyPr wrap="square" rtlCol="0">
            <a:spAutoFit/>
          </a:bodyPr>
          <a:lstStyle/>
          <a:p>
            <a:pPr algn="r" defTabSz="843880"/>
            <a:r>
              <a:rPr lang="ja-JP" altLang="en-US" sz="800" dirty="0">
                <a:solidFill>
                  <a:prstClr val="black"/>
                </a:solidFill>
                <a:latin typeface="メイリオ" panose="020B0604030504040204" pitchFamily="50" charset="-128"/>
                <a:ea typeface="メイリオ" panose="020B0604030504040204" pitchFamily="50" charset="-128"/>
              </a:rPr>
              <a:t>出産</a:t>
            </a:r>
            <a:r>
              <a:rPr lang="ja-JP" altLang="en-US" sz="800" dirty="0" smtClean="0">
                <a:solidFill>
                  <a:prstClr val="black"/>
                </a:solidFill>
                <a:latin typeface="メイリオ" panose="020B0604030504040204" pitchFamily="50" charset="-128"/>
                <a:ea typeface="メイリオ" panose="020B0604030504040204" pitchFamily="50" charset="-128"/>
              </a:rPr>
              <a:t>日</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r" defTabSz="843880"/>
            <a:r>
              <a:rPr lang="ja-JP" altLang="en-US" sz="800" dirty="0" smtClean="0">
                <a:solidFill>
                  <a:prstClr val="black"/>
                </a:solidFill>
                <a:latin typeface="メイリオ" panose="020B0604030504040204" pitchFamily="50" charset="-128"/>
                <a:ea typeface="メイリオ" panose="020B0604030504040204" pitchFamily="50" charset="-128"/>
              </a:rPr>
              <a:t>↓</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6072612" y="8470928"/>
            <a:ext cx="876127" cy="415498"/>
          </a:xfrm>
          <a:prstGeom prst="rect">
            <a:avLst/>
          </a:prstGeom>
          <a:noFill/>
        </p:spPr>
        <p:txBody>
          <a:bodyPr wrap="square" rtlCol="0">
            <a:spAutoFit/>
          </a:bodyPr>
          <a:lstStyle/>
          <a:p>
            <a:pPr algn="ctr" defTabSz="843880"/>
            <a:r>
              <a:rPr lang="ja-JP" altLang="en-US" sz="700" dirty="0">
                <a:solidFill>
                  <a:prstClr val="black"/>
                </a:solidFill>
                <a:latin typeface="メイリオ" panose="020B0604030504040204" pitchFamily="50" charset="-128"/>
                <a:ea typeface="メイリオ" panose="020B0604030504040204" pitchFamily="50" charset="-128"/>
              </a:rPr>
              <a:t>子が１歳に</a:t>
            </a:r>
            <a:r>
              <a:rPr lang="en-US" altLang="ja-JP" sz="700" dirty="0">
                <a:solidFill>
                  <a:prstClr val="black"/>
                </a:solidFill>
                <a:latin typeface="メイリオ" panose="020B0604030504040204" pitchFamily="50" charset="-128"/>
                <a:ea typeface="メイリオ" panose="020B0604030504040204" pitchFamily="50" charset="-128"/>
              </a:rPr>
              <a:t/>
            </a:r>
            <a:br>
              <a:rPr lang="en-US" altLang="ja-JP" sz="700" dirty="0">
                <a:solidFill>
                  <a:prstClr val="black"/>
                </a:solidFill>
                <a:latin typeface="メイリオ" panose="020B0604030504040204" pitchFamily="50" charset="-128"/>
                <a:ea typeface="メイリオ" panose="020B0604030504040204" pitchFamily="50" charset="-128"/>
              </a:rPr>
            </a:br>
            <a:r>
              <a:rPr lang="ja-JP" altLang="en-US" sz="700" dirty="0">
                <a:solidFill>
                  <a:prstClr val="black"/>
                </a:solidFill>
                <a:latin typeface="メイリオ" panose="020B0604030504040204" pitchFamily="50" charset="-128"/>
                <a:ea typeface="メイリオ" panose="020B0604030504040204" pitchFamily="50" charset="-128"/>
              </a:rPr>
              <a:t>達する</a:t>
            </a:r>
            <a:r>
              <a:rPr lang="ja-JP" altLang="en-US" sz="700" dirty="0" smtClean="0">
                <a:solidFill>
                  <a:prstClr val="black"/>
                </a:solidFill>
                <a:latin typeface="メイリオ" panose="020B0604030504040204" pitchFamily="50" charset="-128"/>
                <a:ea typeface="メイリオ" panose="020B0604030504040204" pitchFamily="50" charset="-128"/>
              </a:rPr>
              <a:t>日</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algn="ctr" defTabSz="843880"/>
            <a:r>
              <a:rPr lang="en-US" altLang="ja-JP" sz="700" dirty="0">
                <a:solidFill>
                  <a:prstClr val="black"/>
                </a:solidFill>
                <a:latin typeface="メイリオ" panose="020B0604030504040204" pitchFamily="50" charset="-128"/>
                <a:ea typeface="メイリオ" panose="020B0604030504040204" pitchFamily="50" charset="-128"/>
              </a:rPr>
              <a:t> </a:t>
            </a:r>
            <a:r>
              <a:rPr lang="en-US" altLang="ja-JP" sz="700" dirty="0" smtClean="0">
                <a:solidFill>
                  <a:prstClr val="black"/>
                </a:solidFill>
                <a:latin typeface="メイリオ" panose="020B0604030504040204" pitchFamily="50" charset="-128"/>
                <a:ea typeface="メイリオ" panose="020B0604030504040204" pitchFamily="50" charset="-128"/>
              </a:rPr>
              <a:t>    </a:t>
            </a:r>
            <a:r>
              <a:rPr lang="ja-JP" altLang="en-US" sz="700" dirty="0" smtClean="0">
                <a:solidFill>
                  <a:prstClr val="black"/>
                </a:solidFill>
                <a:latin typeface="メイリオ" panose="020B0604030504040204" pitchFamily="50" charset="-128"/>
                <a:ea typeface="メイリオ" panose="020B0604030504040204" pitchFamily="50" charset="-128"/>
              </a:rPr>
              <a:t>　　</a:t>
            </a:r>
            <a:r>
              <a:rPr lang="en-US" altLang="ja-JP" sz="700" dirty="0" smtClean="0">
                <a:solidFill>
                  <a:prstClr val="black"/>
                </a:solidFill>
                <a:latin typeface="メイリオ" panose="020B0604030504040204" pitchFamily="50" charset="-128"/>
                <a:ea typeface="メイリオ" panose="020B0604030504040204" pitchFamily="50" charset="-128"/>
              </a:rPr>
              <a:t> </a:t>
            </a:r>
            <a:r>
              <a:rPr lang="ja-JP" altLang="en-US" sz="700" dirty="0" smtClean="0">
                <a:solidFill>
                  <a:prstClr val="black"/>
                </a:solidFill>
                <a:latin typeface="メイリオ" panose="020B0604030504040204" pitchFamily="50" charset="-128"/>
                <a:ea typeface="メイリオ" panose="020B0604030504040204" pitchFamily="50" charset="-128"/>
              </a:rPr>
              <a:t>↓</a:t>
            </a:r>
            <a:endParaRPr lang="ja-JP" altLang="en-US" sz="700" dirty="0">
              <a:solidFill>
                <a:prstClr val="black"/>
              </a:solidFill>
              <a:latin typeface="メイリオ" panose="020B0604030504040204" pitchFamily="50" charset="-128"/>
              <a:ea typeface="メイリオ" panose="020B0604030504040204" pitchFamily="50" charset="-128"/>
            </a:endParaRPr>
          </a:p>
        </p:txBody>
      </p:sp>
      <p:cxnSp>
        <p:nvCxnSpPr>
          <p:cNvPr id="69" name="直線コネクタ 68"/>
          <p:cNvCxnSpPr/>
          <p:nvPr/>
        </p:nvCxnSpPr>
        <p:spPr>
          <a:xfrm>
            <a:off x="792185" y="9196327"/>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70" name="直線コネクタ 69"/>
          <p:cNvCxnSpPr/>
          <p:nvPr/>
        </p:nvCxnSpPr>
        <p:spPr>
          <a:xfrm>
            <a:off x="792185" y="8764327"/>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73" name="右矢印 72"/>
          <p:cNvSpPr/>
          <p:nvPr/>
        </p:nvSpPr>
        <p:spPr>
          <a:xfrm>
            <a:off x="1950431" y="8764327"/>
            <a:ext cx="1130732" cy="432000"/>
          </a:xfrm>
          <a:prstGeom prst="rightArrow">
            <a:avLst/>
          </a:prstGeom>
          <a:solidFill>
            <a:srgbClr val="66BAB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36000" rtlCol="0" anchor="ctr"/>
          <a:lstStyle/>
          <a:p>
            <a:pPr algn="ctr"/>
            <a:r>
              <a:rPr lang="ja-JP" altLang="en-US" sz="1000" b="1" spc="40" dirty="0">
                <a:latin typeface="メイリオ" panose="020B0604030504040204" pitchFamily="50" charset="-128"/>
                <a:ea typeface="メイリオ" panose="020B0604030504040204" pitchFamily="50" charset="-128"/>
              </a:rPr>
              <a:t>支給単位期間</a:t>
            </a:r>
            <a:endParaRPr lang="ja-JP" altLang="en-US" sz="1000" b="1" spc="120" dirty="0">
              <a:latin typeface="メイリオ" panose="020B0604030504040204" pitchFamily="50" charset="-128"/>
              <a:ea typeface="メイリオ" panose="020B0604030504040204" pitchFamily="50" charset="-128"/>
            </a:endParaRPr>
          </a:p>
        </p:txBody>
      </p:sp>
      <p:sp>
        <p:nvSpPr>
          <p:cNvPr id="78" name="右矢印 77"/>
          <p:cNvSpPr/>
          <p:nvPr/>
        </p:nvSpPr>
        <p:spPr>
          <a:xfrm>
            <a:off x="3094225" y="8757784"/>
            <a:ext cx="1155331" cy="432000"/>
          </a:xfrm>
          <a:prstGeom prst="rightArrow">
            <a:avLst/>
          </a:prstGeom>
          <a:solidFill>
            <a:srgbClr val="66BAB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36000" rtlCol="0" anchor="ctr"/>
          <a:lstStyle/>
          <a:p>
            <a:pPr algn="ctr"/>
            <a:r>
              <a:rPr lang="ja-JP" altLang="en-US" sz="1000" b="1" spc="40" dirty="0">
                <a:latin typeface="メイリオ" panose="020B0604030504040204" pitchFamily="50" charset="-128"/>
                <a:ea typeface="メイリオ" panose="020B0604030504040204" pitchFamily="50" charset="-128"/>
              </a:rPr>
              <a:t>支給単位期間</a:t>
            </a:r>
            <a:endParaRPr lang="ja-JP" altLang="en-US" sz="1000" b="1" spc="120" dirty="0">
              <a:latin typeface="メイリオ" panose="020B0604030504040204" pitchFamily="50" charset="-128"/>
              <a:ea typeface="メイリオ" panose="020B0604030504040204" pitchFamily="50" charset="-128"/>
            </a:endParaRPr>
          </a:p>
        </p:txBody>
      </p:sp>
      <p:sp>
        <p:nvSpPr>
          <p:cNvPr id="79" name="右矢印 78"/>
          <p:cNvSpPr/>
          <p:nvPr/>
        </p:nvSpPr>
        <p:spPr>
          <a:xfrm>
            <a:off x="5811931" y="8764327"/>
            <a:ext cx="775768" cy="432000"/>
          </a:xfrm>
          <a:prstGeom prst="rightArrow">
            <a:avLst/>
          </a:prstGeom>
          <a:solidFill>
            <a:srgbClr val="66BAB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36000" rtlCol="0" anchor="ctr"/>
          <a:lstStyle/>
          <a:p>
            <a:pPr algn="ctr"/>
            <a:r>
              <a:rPr lang="ja-JP" altLang="en-US" sz="700" b="1" spc="20" dirty="0">
                <a:latin typeface="メイリオ" panose="020B0604030504040204" pitchFamily="50" charset="-128"/>
                <a:ea typeface="メイリオ" panose="020B0604030504040204" pitchFamily="50" charset="-128"/>
              </a:rPr>
              <a:t>支給単位期</a:t>
            </a:r>
            <a:r>
              <a:rPr lang="ja-JP" altLang="en-US" sz="700" b="1" spc="40" dirty="0">
                <a:latin typeface="メイリオ" panose="020B0604030504040204" pitchFamily="50" charset="-128"/>
                <a:ea typeface="メイリオ" panose="020B0604030504040204" pitchFamily="50" charset="-128"/>
              </a:rPr>
              <a:t>間</a:t>
            </a:r>
            <a:endParaRPr lang="ja-JP" altLang="en-US" sz="700" b="1" spc="120" dirty="0">
              <a:latin typeface="メイリオ" panose="020B0604030504040204" pitchFamily="50" charset="-128"/>
              <a:ea typeface="メイリオ" panose="020B0604030504040204" pitchFamily="50" charset="-128"/>
            </a:endParaRPr>
          </a:p>
        </p:txBody>
      </p:sp>
      <p:sp>
        <p:nvSpPr>
          <p:cNvPr id="77" name="右矢印 76"/>
          <p:cNvSpPr/>
          <p:nvPr/>
        </p:nvSpPr>
        <p:spPr>
          <a:xfrm>
            <a:off x="4260877" y="8764327"/>
            <a:ext cx="1534067" cy="432000"/>
          </a:xfrm>
          <a:prstGeom prst="rightArrow">
            <a:avLst/>
          </a:prstGeom>
          <a:solidFill>
            <a:srgbClr val="66BAB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36000" rtlCol="0" anchor="ctr"/>
          <a:lstStyle/>
          <a:p>
            <a:pPr algn="ctr"/>
            <a:r>
              <a:rPr lang="ja-JP" altLang="en-US" sz="1000" b="1" spc="40" dirty="0">
                <a:latin typeface="メイリオ" panose="020B0604030504040204" pitchFamily="50" charset="-128"/>
                <a:ea typeface="メイリオ" panose="020B0604030504040204" pitchFamily="50" charset="-128"/>
              </a:rPr>
              <a:t>支給　単位期間</a:t>
            </a:r>
            <a:endParaRPr lang="ja-JP" altLang="en-US" sz="1000" b="1" spc="120" dirty="0">
              <a:latin typeface="メイリオ" panose="020B0604030504040204" pitchFamily="50" charset="-128"/>
              <a:ea typeface="メイリオ" panose="020B0604030504040204" pitchFamily="50" charset="-128"/>
            </a:endParaRPr>
          </a:p>
        </p:txBody>
      </p:sp>
      <p:sp>
        <p:nvSpPr>
          <p:cNvPr id="80" name="右矢印 79"/>
          <p:cNvSpPr/>
          <p:nvPr/>
        </p:nvSpPr>
        <p:spPr>
          <a:xfrm>
            <a:off x="965358" y="8764327"/>
            <a:ext cx="973349" cy="432000"/>
          </a:xfrm>
          <a:prstGeom prst="rightArrow">
            <a:avLst/>
          </a:prstGeom>
          <a:solidFill>
            <a:schemeClr val="bg1"/>
          </a:solidFill>
          <a:ln w="12700">
            <a:solidFill>
              <a:srgbClr val="66BAB7"/>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36000" rtlCol="0" anchor="ctr"/>
          <a:lstStyle/>
          <a:p>
            <a:pPr algn="ctr"/>
            <a:r>
              <a:rPr lang="ja-JP" altLang="en-US" sz="1000" b="1" spc="40" dirty="0">
                <a:solidFill>
                  <a:srgbClr val="66BAB7"/>
                </a:solidFill>
                <a:latin typeface="メイリオ" panose="020B0604030504040204" pitchFamily="50" charset="-128"/>
                <a:ea typeface="メイリオ" panose="020B0604030504040204" pitchFamily="50" charset="-128"/>
              </a:rPr>
              <a:t>８週間</a:t>
            </a:r>
            <a:endParaRPr lang="ja-JP" altLang="en-US" sz="1000" b="1" spc="120" dirty="0">
              <a:solidFill>
                <a:srgbClr val="66BAB7"/>
              </a:solidFill>
              <a:latin typeface="メイリオ" panose="020B0604030504040204" pitchFamily="50" charset="-128"/>
              <a:ea typeface="メイリオ" panose="020B0604030504040204" pitchFamily="50" charset="-128"/>
            </a:endParaRPr>
          </a:p>
        </p:txBody>
      </p:sp>
      <p:sp>
        <p:nvSpPr>
          <p:cNvPr id="88" name="テキスト ボックス 87"/>
          <p:cNvSpPr txBox="1"/>
          <p:nvPr/>
        </p:nvSpPr>
        <p:spPr>
          <a:xfrm>
            <a:off x="913542" y="8555137"/>
            <a:ext cx="1053285" cy="338554"/>
          </a:xfrm>
          <a:prstGeom prst="rect">
            <a:avLst/>
          </a:prstGeom>
          <a:noFill/>
        </p:spPr>
        <p:txBody>
          <a:bodyPr wrap="square" rtlCol="0">
            <a:spAutoFit/>
          </a:bodyPr>
          <a:lstStyle/>
          <a:p>
            <a:pPr defTabSz="843880"/>
            <a:r>
              <a:rPr lang="ja-JP" altLang="en-US" sz="800" dirty="0">
                <a:solidFill>
                  <a:prstClr val="black"/>
                </a:solidFill>
                <a:latin typeface="メイリオ" panose="020B0604030504040204" pitchFamily="50" charset="-128"/>
                <a:ea typeface="メイリオ" panose="020B0604030504040204" pitchFamily="50" charset="-128"/>
              </a:rPr>
              <a:t>産後休業</a:t>
            </a:r>
            <a:r>
              <a:rPr lang="ja-JP" altLang="en-US" sz="800" dirty="0" smtClean="0">
                <a:solidFill>
                  <a:prstClr val="black"/>
                </a:solidFill>
                <a:latin typeface="メイリオ" panose="020B0604030504040204" pitchFamily="50" charset="-128"/>
                <a:ea typeface="メイリオ" panose="020B0604030504040204" pitchFamily="50" charset="-128"/>
              </a:rPr>
              <a:t>開始</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800" dirty="0" smtClean="0">
                <a:solidFill>
                  <a:prstClr val="black"/>
                </a:solidFill>
                <a:latin typeface="メイリオ" panose="020B0604030504040204" pitchFamily="50" charset="-128"/>
                <a:ea typeface="メイリオ" panose="020B0604030504040204" pitchFamily="50" charset="-128"/>
              </a:rPr>
              <a:t>↓</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1896545" y="8552788"/>
            <a:ext cx="1053285" cy="338554"/>
          </a:xfrm>
          <a:prstGeom prst="rect">
            <a:avLst/>
          </a:prstGeom>
          <a:noFill/>
        </p:spPr>
        <p:txBody>
          <a:bodyPr wrap="square" rtlCol="0">
            <a:spAutoFit/>
          </a:bodyPr>
          <a:lstStyle/>
          <a:p>
            <a:pPr defTabSz="843880"/>
            <a:r>
              <a:rPr lang="ja-JP" altLang="en-US" sz="800" dirty="0" smtClean="0">
                <a:solidFill>
                  <a:prstClr val="black"/>
                </a:solidFill>
                <a:latin typeface="メイリオ" panose="020B0604030504040204" pitchFamily="50" charset="-128"/>
                <a:ea typeface="メイリオ" panose="020B0604030504040204" pitchFamily="50" charset="-128"/>
              </a:rPr>
              <a:t>育児</a:t>
            </a:r>
            <a:r>
              <a:rPr lang="ja-JP" altLang="en-US" sz="800" dirty="0">
                <a:solidFill>
                  <a:prstClr val="black"/>
                </a:solidFill>
                <a:latin typeface="メイリオ" panose="020B0604030504040204" pitchFamily="50" charset="-128"/>
                <a:ea typeface="メイリオ" panose="020B0604030504040204" pitchFamily="50" charset="-128"/>
              </a:rPr>
              <a:t>休業</a:t>
            </a:r>
            <a:r>
              <a:rPr lang="ja-JP" altLang="en-US" sz="800" dirty="0" smtClean="0">
                <a:solidFill>
                  <a:prstClr val="black"/>
                </a:solidFill>
                <a:latin typeface="メイリオ" panose="020B0604030504040204" pitchFamily="50" charset="-128"/>
                <a:ea typeface="メイリオ" panose="020B0604030504040204" pitchFamily="50" charset="-128"/>
              </a:rPr>
              <a:t>開始</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800" dirty="0" smtClean="0">
                <a:solidFill>
                  <a:prstClr val="black"/>
                </a:solidFill>
                <a:latin typeface="メイリオ" panose="020B0604030504040204" pitchFamily="50" charset="-128"/>
                <a:ea typeface="メイリオ" panose="020B0604030504040204" pitchFamily="50" charset="-128"/>
              </a:rPr>
              <a:t>↓</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91" name="テキスト ボックス 90"/>
          <p:cNvSpPr txBox="1"/>
          <p:nvPr/>
        </p:nvSpPr>
        <p:spPr>
          <a:xfrm>
            <a:off x="681199" y="9162330"/>
            <a:ext cx="398338" cy="523220"/>
          </a:xfrm>
          <a:prstGeom prst="rect">
            <a:avLst/>
          </a:prstGeom>
          <a:noFill/>
        </p:spPr>
        <p:txBody>
          <a:bodyPr wrap="square" rtlCol="0">
            <a:spAutoFit/>
          </a:bodyPr>
          <a:lstStyle/>
          <a:p>
            <a:pPr algn="ctr" defTabSz="843880"/>
            <a:r>
              <a:rPr lang="en-US" altLang="ja-JP" sz="700" dirty="0">
                <a:solidFill>
                  <a:prstClr val="black"/>
                </a:solidFill>
                <a:latin typeface="メイリオ" panose="020B0604030504040204" pitchFamily="50" charset="-128"/>
                <a:ea typeface="メイリオ" panose="020B0604030504040204" pitchFamily="50" charset="-128"/>
              </a:rPr>
              <a:t>12</a:t>
            </a: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９</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93" name="テキスト ボックス 92"/>
          <p:cNvSpPr txBox="1"/>
          <p:nvPr/>
        </p:nvSpPr>
        <p:spPr>
          <a:xfrm>
            <a:off x="861219" y="9162330"/>
            <a:ext cx="398338" cy="523220"/>
          </a:xfrm>
          <a:prstGeom prst="rect">
            <a:avLst/>
          </a:prstGeom>
          <a:noFill/>
        </p:spPr>
        <p:txBody>
          <a:bodyPr wrap="square" rtlCol="0">
            <a:spAutoFit/>
          </a:bodyPr>
          <a:lstStyle/>
          <a:p>
            <a:pPr algn="ctr" defTabSz="843880"/>
            <a:r>
              <a:rPr lang="en-US" altLang="ja-JP" sz="700" dirty="0">
                <a:solidFill>
                  <a:prstClr val="black"/>
                </a:solidFill>
                <a:latin typeface="メイリオ" panose="020B0604030504040204" pitchFamily="50" charset="-128"/>
                <a:ea typeface="メイリオ" panose="020B0604030504040204" pitchFamily="50" charset="-128"/>
              </a:rPr>
              <a:t>12</a:t>
            </a: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en-US" altLang="ja-JP" sz="700" dirty="0" smtClean="0">
                <a:solidFill>
                  <a:prstClr val="black"/>
                </a:solidFill>
                <a:latin typeface="メイリオ" panose="020B0604030504040204" pitchFamily="50" charset="-128"/>
                <a:ea typeface="メイリオ" panose="020B0604030504040204" pitchFamily="50" charset="-128"/>
              </a:rPr>
              <a:t>10</a:t>
            </a:r>
          </a:p>
          <a:p>
            <a:pPr algn="ctr" defTabSz="843880"/>
            <a:r>
              <a:rPr lang="ja-JP" altLang="en-US" sz="700" dirty="0" smtClean="0">
                <a:solidFill>
                  <a:prstClr val="black"/>
                </a:solidFill>
                <a:latin typeface="メイリオ" panose="020B0604030504040204" pitchFamily="50" charset="-128"/>
                <a:ea typeface="メイリオ" panose="020B0604030504040204" pitchFamily="50" charset="-128"/>
              </a:rPr>
              <a:t>日</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1655601" y="9162330"/>
            <a:ext cx="398338" cy="523220"/>
          </a:xfrm>
          <a:prstGeom prst="rect">
            <a:avLst/>
          </a:prstGeom>
          <a:noFill/>
        </p:spPr>
        <p:txBody>
          <a:bodyPr wrap="square" rtlCol="0">
            <a:spAutoFit/>
          </a:bodyPr>
          <a:lstStyle/>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２</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３</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95" name="テキスト ボックス 94"/>
          <p:cNvSpPr txBox="1"/>
          <p:nvPr/>
        </p:nvSpPr>
        <p:spPr>
          <a:xfrm>
            <a:off x="1835621" y="9162330"/>
            <a:ext cx="398338" cy="523220"/>
          </a:xfrm>
          <a:prstGeom prst="rect">
            <a:avLst/>
          </a:prstGeom>
          <a:noFill/>
        </p:spPr>
        <p:txBody>
          <a:bodyPr wrap="square" rtlCol="0">
            <a:spAutoFit/>
          </a:bodyPr>
          <a:lstStyle/>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２</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４</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98" name="テキスト ボックス 97"/>
          <p:cNvSpPr txBox="1"/>
          <p:nvPr/>
        </p:nvSpPr>
        <p:spPr>
          <a:xfrm>
            <a:off x="2805435" y="9162330"/>
            <a:ext cx="398338" cy="523220"/>
          </a:xfrm>
          <a:prstGeom prst="rect">
            <a:avLst/>
          </a:prstGeom>
          <a:noFill/>
        </p:spPr>
        <p:txBody>
          <a:bodyPr wrap="square" rtlCol="0">
            <a:spAutoFit/>
          </a:bodyPr>
          <a:lstStyle/>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３</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３</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99" name="テキスト ボックス 98"/>
          <p:cNvSpPr txBox="1"/>
          <p:nvPr/>
        </p:nvSpPr>
        <p:spPr>
          <a:xfrm>
            <a:off x="2987749" y="9162330"/>
            <a:ext cx="398338" cy="523220"/>
          </a:xfrm>
          <a:prstGeom prst="rect">
            <a:avLst/>
          </a:prstGeom>
          <a:noFill/>
        </p:spPr>
        <p:txBody>
          <a:bodyPr wrap="square" rtlCol="0">
            <a:spAutoFit/>
          </a:bodyPr>
          <a:lstStyle/>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３</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４</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100" name="テキスト ボックス 99"/>
          <p:cNvSpPr txBox="1"/>
          <p:nvPr/>
        </p:nvSpPr>
        <p:spPr>
          <a:xfrm>
            <a:off x="3957963" y="9162330"/>
            <a:ext cx="398338" cy="523220"/>
          </a:xfrm>
          <a:prstGeom prst="rect">
            <a:avLst/>
          </a:prstGeom>
          <a:noFill/>
        </p:spPr>
        <p:txBody>
          <a:bodyPr wrap="square" rtlCol="0">
            <a:spAutoFit/>
          </a:bodyPr>
          <a:lstStyle/>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４</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３</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101" name="テキスト ボックス 100"/>
          <p:cNvSpPr txBox="1"/>
          <p:nvPr/>
        </p:nvSpPr>
        <p:spPr>
          <a:xfrm>
            <a:off x="4139877" y="9162330"/>
            <a:ext cx="398338" cy="523220"/>
          </a:xfrm>
          <a:prstGeom prst="rect">
            <a:avLst/>
          </a:prstGeom>
          <a:noFill/>
        </p:spPr>
        <p:txBody>
          <a:bodyPr wrap="square" rtlCol="0">
            <a:spAutoFit/>
          </a:bodyPr>
          <a:lstStyle/>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４</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４</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45" name="波線 44"/>
          <p:cNvSpPr/>
          <p:nvPr/>
        </p:nvSpPr>
        <p:spPr>
          <a:xfrm rot="5400000">
            <a:off x="4511384" y="8922832"/>
            <a:ext cx="688475" cy="116387"/>
          </a:xfrm>
          <a:prstGeom prst="wave">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正方形/長方形 4"/>
          <p:cNvSpPr/>
          <p:nvPr/>
        </p:nvSpPr>
        <p:spPr>
          <a:xfrm>
            <a:off x="4703435" y="9296308"/>
            <a:ext cx="283914" cy="226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4" name="正方形/長方形 103"/>
          <p:cNvSpPr/>
          <p:nvPr/>
        </p:nvSpPr>
        <p:spPr>
          <a:xfrm>
            <a:off x="4736260" y="8498011"/>
            <a:ext cx="283914" cy="163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5" name="テキスト ボックス 104"/>
          <p:cNvSpPr txBox="1"/>
          <p:nvPr/>
        </p:nvSpPr>
        <p:spPr>
          <a:xfrm>
            <a:off x="5516398" y="9162330"/>
            <a:ext cx="398338" cy="523220"/>
          </a:xfrm>
          <a:prstGeom prst="rect">
            <a:avLst/>
          </a:prstGeom>
          <a:noFill/>
        </p:spPr>
        <p:txBody>
          <a:bodyPr wrap="square" rtlCol="0">
            <a:spAutoFit/>
          </a:bodyPr>
          <a:lstStyle/>
          <a:p>
            <a:pPr algn="ctr" defTabSz="843880"/>
            <a:r>
              <a:rPr lang="en-US" altLang="ja-JP" sz="700" dirty="0">
                <a:solidFill>
                  <a:prstClr val="black"/>
                </a:solidFill>
                <a:latin typeface="メイリオ" panose="020B0604030504040204" pitchFamily="50" charset="-128"/>
                <a:ea typeface="メイリオ" panose="020B0604030504040204" pitchFamily="50" charset="-128"/>
              </a:rPr>
              <a:t>12</a:t>
            </a: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３</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106" name="テキスト ボックス 105"/>
          <p:cNvSpPr txBox="1"/>
          <p:nvPr/>
        </p:nvSpPr>
        <p:spPr>
          <a:xfrm>
            <a:off x="5688049" y="9162330"/>
            <a:ext cx="398338" cy="523220"/>
          </a:xfrm>
          <a:prstGeom prst="rect">
            <a:avLst/>
          </a:prstGeom>
          <a:noFill/>
        </p:spPr>
        <p:txBody>
          <a:bodyPr wrap="square" rtlCol="0">
            <a:spAutoFit/>
          </a:bodyPr>
          <a:lstStyle/>
          <a:p>
            <a:pPr algn="ctr" defTabSz="843880"/>
            <a:r>
              <a:rPr lang="en-US" altLang="ja-JP" sz="700" dirty="0">
                <a:solidFill>
                  <a:prstClr val="black"/>
                </a:solidFill>
                <a:latin typeface="メイリオ" panose="020B0604030504040204" pitchFamily="50" charset="-128"/>
                <a:ea typeface="メイリオ" panose="020B0604030504040204" pitchFamily="50" charset="-128"/>
              </a:rPr>
              <a:t>12</a:t>
            </a: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４</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107" name="テキスト ボックス 106"/>
          <p:cNvSpPr txBox="1"/>
          <p:nvPr/>
        </p:nvSpPr>
        <p:spPr>
          <a:xfrm>
            <a:off x="6300117" y="9189623"/>
            <a:ext cx="398338" cy="584775"/>
          </a:xfrm>
          <a:prstGeom prst="rect">
            <a:avLst/>
          </a:prstGeom>
          <a:noFill/>
        </p:spPr>
        <p:txBody>
          <a:bodyPr wrap="square" rtlCol="0">
            <a:spAutoFit/>
          </a:bodyPr>
          <a:lstStyle/>
          <a:p>
            <a:pPr algn="ctr" defTabSz="843880"/>
            <a:r>
              <a:rPr lang="en-US" altLang="ja-JP" sz="800" b="1" dirty="0">
                <a:solidFill>
                  <a:prstClr val="black"/>
                </a:solidFill>
                <a:latin typeface="メイリオ" panose="020B0604030504040204" pitchFamily="50" charset="-128"/>
                <a:ea typeface="メイリオ" panose="020B0604030504040204" pitchFamily="50" charset="-128"/>
              </a:rPr>
              <a:t>12</a:t>
            </a:r>
          </a:p>
          <a:p>
            <a:pPr algn="ctr" defTabSz="843880"/>
            <a:r>
              <a:rPr lang="ja-JP" altLang="en-US" sz="800" b="1" dirty="0">
                <a:solidFill>
                  <a:prstClr val="black"/>
                </a:solidFill>
                <a:latin typeface="メイリオ" panose="020B0604030504040204" pitchFamily="50" charset="-128"/>
                <a:ea typeface="メイリオ" panose="020B0604030504040204" pitchFamily="50" charset="-128"/>
              </a:rPr>
              <a:t>月</a:t>
            </a:r>
            <a:endParaRPr lang="en-US" altLang="ja-JP" sz="800" b="1"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b="1" dirty="0">
                <a:solidFill>
                  <a:prstClr val="black"/>
                </a:solidFill>
                <a:latin typeface="メイリオ" panose="020B0604030504040204" pitchFamily="50" charset="-128"/>
                <a:ea typeface="メイリオ" panose="020B0604030504040204" pitchFamily="50" charset="-128"/>
              </a:rPr>
              <a:t>７</a:t>
            </a:r>
            <a:endParaRPr lang="en-US" altLang="ja-JP" sz="800" b="1"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b="1" dirty="0">
                <a:solidFill>
                  <a:prstClr val="black"/>
                </a:solidFill>
                <a:latin typeface="メイリオ" panose="020B0604030504040204" pitchFamily="50" charset="-128"/>
                <a:ea typeface="メイリオ" panose="020B0604030504040204" pitchFamily="50" charset="-128"/>
              </a:rPr>
              <a:t>日</a:t>
            </a:r>
          </a:p>
        </p:txBody>
      </p:sp>
      <p:sp>
        <p:nvSpPr>
          <p:cNvPr id="108" name="テキスト ボックス 107"/>
          <p:cNvSpPr txBox="1"/>
          <p:nvPr/>
        </p:nvSpPr>
        <p:spPr>
          <a:xfrm>
            <a:off x="6477843" y="9179170"/>
            <a:ext cx="398338" cy="523220"/>
          </a:xfrm>
          <a:prstGeom prst="rect">
            <a:avLst/>
          </a:prstGeom>
          <a:noFill/>
        </p:spPr>
        <p:txBody>
          <a:bodyPr wrap="square" rtlCol="0">
            <a:spAutoFit/>
          </a:bodyPr>
          <a:lstStyle/>
          <a:p>
            <a:pPr algn="ctr" defTabSz="843880"/>
            <a:r>
              <a:rPr lang="en-US" altLang="ja-JP" sz="700" dirty="0">
                <a:solidFill>
                  <a:prstClr val="black"/>
                </a:solidFill>
                <a:latin typeface="メイリオ" panose="020B0604030504040204" pitchFamily="50" charset="-128"/>
                <a:ea typeface="メイリオ" panose="020B0604030504040204" pitchFamily="50" charset="-128"/>
              </a:rPr>
              <a:t>12</a:t>
            </a: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８</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109" name="テキスト ボックス 75"/>
          <p:cNvSpPr txBox="1">
            <a:spLocks noChangeArrowheads="1"/>
          </p:cNvSpPr>
          <p:nvPr/>
        </p:nvSpPr>
        <p:spPr bwMode="auto">
          <a:xfrm>
            <a:off x="983832" y="10114822"/>
            <a:ext cx="6072369" cy="238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gn="r"/>
            <a:r>
              <a:rPr lang="ja-JP" altLang="en-US" sz="900" dirty="0" smtClean="0">
                <a:latin typeface="メイリオ" panose="020B0604030504040204" pitchFamily="50" charset="-128"/>
                <a:ea typeface="メイリオ" panose="020B0604030504040204" pitchFamily="50" charset="-128"/>
              </a:rPr>
              <a:t>支給</a:t>
            </a:r>
            <a:r>
              <a:rPr lang="ja-JP" altLang="en-US" sz="900" dirty="0">
                <a:latin typeface="メイリオ" panose="020B0604030504040204" pitchFamily="50" charset="-128"/>
                <a:ea typeface="メイリオ" panose="020B0604030504040204" pitchFamily="50" charset="-128"/>
              </a:rPr>
              <a:t>対象となる子が「１歳に達する日の前日まで」とはこの日までをいいます</a:t>
            </a:r>
          </a:p>
        </p:txBody>
      </p:sp>
      <p:sp>
        <p:nvSpPr>
          <p:cNvPr id="53"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r>
              <a:rPr lang="en-US" altLang="ja-JP" sz="1000" i="1" dirty="0" smtClean="0">
                <a:latin typeface="メイリオ" panose="020B0604030504040204" pitchFamily="50" charset="-128"/>
                <a:ea typeface="メイリオ" panose="020B0604030504040204" pitchFamily="50" charset="-128"/>
              </a:rPr>
              <a:t>10</a:t>
            </a:r>
            <a:endParaRPr lang="ja-JP" altLang="en-US" sz="1000" i="1" dirty="0">
              <a:latin typeface="メイリオ" panose="020B0604030504040204" pitchFamily="50" charset="-128"/>
              <a:ea typeface="メイリオ" panose="020B0604030504040204" pitchFamily="50" charset="-128"/>
            </a:endParaRPr>
          </a:p>
        </p:txBody>
      </p:sp>
      <p:sp>
        <p:nvSpPr>
          <p:cNvPr id="56" name="テキスト ボックス 75"/>
          <p:cNvSpPr txBox="1">
            <a:spLocks noChangeArrowheads="1"/>
          </p:cNvSpPr>
          <p:nvPr/>
        </p:nvSpPr>
        <p:spPr bwMode="auto">
          <a:xfrm>
            <a:off x="308348" y="9656386"/>
            <a:ext cx="5811749" cy="223419"/>
          </a:xfrm>
          <a:prstGeom prst="rect">
            <a:avLst/>
          </a:prstGeom>
          <a:noFill/>
          <a:ln w="952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gn="ctr"/>
            <a:r>
              <a:rPr lang="ja-JP" altLang="en-US" sz="800" dirty="0" smtClean="0">
                <a:latin typeface="メイリオ" panose="020B0604030504040204" pitchFamily="50" charset="-128"/>
                <a:ea typeface="メイリオ" panose="020B0604030504040204" pitchFamily="50" charset="-128"/>
              </a:rPr>
              <a:t>応当日：育児休業開始日から１か月ごとに区切った期間　</a:t>
            </a:r>
            <a:r>
              <a:rPr lang="ja-JP" altLang="en-US" sz="800" b="1" dirty="0" smtClean="0">
                <a:latin typeface="メイリオ" panose="020B0604030504040204" pitchFamily="50" charset="-128"/>
                <a:ea typeface="メイリオ" panose="020B0604030504040204" pitchFamily="50" charset="-128"/>
              </a:rPr>
              <a:t> ↑ </a:t>
            </a:r>
            <a:r>
              <a:rPr lang="ja-JP" altLang="en-US" sz="800" dirty="0" smtClean="0">
                <a:latin typeface="メイリオ" panose="020B0604030504040204" pitchFamily="50" charset="-128"/>
                <a:ea typeface="メイリオ" panose="020B0604030504040204" pitchFamily="50" charset="-128"/>
              </a:rPr>
              <a:t>　　　　　　　　　　</a:t>
            </a:r>
            <a:r>
              <a:rPr lang="ja-JP" altLang="en-US" sz="800" b="1" dirty="0" smtClean="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a:t>
            </a:r>
            <a:r>
              <a:rPr lang="ja-JP" altLang="en-US" sz="800" b="1" dirty="0" smtClean="0">
                <a:latin typeface="メイリオ" panose="020B0604030504040204" pitchFamily="50" charset="-128"/>
                <a:ea typeface="メイリオ" panose="020B0604030504040204" pitchFamily="50" charset="-128"/>
              </a:rPr>
              <a:t>↑</a:t>
            </a:r>
            <a:endParaRPr lang="ja-JP" altLang="en-US" sz="800" b="1" dirty="0">
              <a:latin typeface="メイリオ" panose="020B0604030504040204" pitchFamily="50" charset="-128"/>
              <a:ea typeface="メイリオ" panose="020B0604030504040204" pitchFamily="50" charset="-128"/>
            </a:endParaRPr>
          </a:p>
        </p:txBody>
      </p:sp>
      <p:sp>
        <p:nvSpPr>
          <p:cNvPr id="55" name="テキスト ボックス 54"/>
          <p:cNvSpPr txBox="1"/>
          <p:nvPr/>
        </p:nvSpPr>
        <p:spPr>
          <a:xfrm>
            <a:off x="6657863" y="9179170"/>
            <a:ext cx="398338" cy="523220"/>
          </a:xfrm>
          <a:prstGeom prst="rect">
            <a:avLst/>
          </a:prstGeom>
          <a:noFill/>
        </p:spPr>
        <p:txBody>
          <a:bodyPr wrap="square" rtlCol="0">
            <a:spAutoFit/>
          </a:bodyPr>
          <a:lstStyle/>
          <a:p>
            <a:pPr algn="ctr" defTabSz="843880"/>
            <a:r>
              <a:rPr lang="en-US" altLang="ja-JP" sz="700" dirty="0">
                <a:solidFill>
                  <a:prstClr val="black"/>
                </a:solidFill>
                <a:latin typeface="メイリオ" panose="020B0604030504040204" pitchFamily="50" charset="-128"/>
                <a:ea typeface="メイリオ" panose="020B0604030504040204" pitchFamily="50" charset="-128"/>
              </a:rPr>
              <a:t>12</a:t>
            </a: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月</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smtClean="0">
                <a:solidFill>
                  <a:prstClr val="black"/>
                </a:solidFill>
                <a:latin typeface="メイリオ" panose="020B0604030504040204" pitchFamily="50" charset="-128"/>
                <a:ea typeface="メイリオ" panose="020B0604030504040204" pitchFamily="50" charset="-128"/>
              </a:rPr>
              <a:t>９</a:t>
            </a:r>
            <a:endParaRPr lang="en-US" altLang="ja-JP" sz="7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700" dirty="0">
                <a:solidFill>
                  <a:prstClr val="black"/>
                </a:solidFill>
                <a:latin typeface="メイリオ" panose="020B0604030504040204" pitchFamily="50" charset="-128"/>
                <a:ea typeface="メイリオ" panose="020B0604030504040204" pitchFamily="50" charset="-128"/>
              </a:rPr>
              <a:t>日</a:t>
            </a:r>
          </a:p>
        </p:txBody>
      </p:sp>
      <p:sp>
        <p:nvSpPr>
          <p:cNvPr id="71" name="テキスト ボックス 70"/>
          <p:cNvSpPr txBox="1"/>
          <p:nvPr/>
        </p:nvSpPr>
        <p:spPr>
          <a:xfrm>
            <a:off x="6709720" y="8466896"/>
            <a:ext cx="649447" cy="415498"/>
          </a:xfrm>
          <a:prstGeom prst="rect">
            <a:avLst/>
          </a:prstGeom>
          <a:noFill/>
        </p:spPr>
        <p:txBody>
          <a:bodyPr wrap="square" rtlCol="0">
            <a:spAutoFit/>
          </a:bodyPr>
          <a:lstStyle/>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１歳の</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誕生日</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576201" y="2369041"/>
            <a:ext cx="6480000" cy="1392689"/>
          </a:xfrm>
          <a:prstGeom prst="rect">
            <a:avLst/>
          </a:prstGeom>
          <a:noFill/>
          <a:ln>
            <a:noFill/>
          </a:ln>
        </p:spPr>
        <p:txBody>
          <a:bodyPr wrap="square" rtlCol="0">
            <a:spAutoFit/>
          </a:bodyPr>
          <a:lstStyle/>
          <a:p>
            <a:pPr>
              <a:lnSpc>
                <a:spcPct val="110000"/>
              </a:lnSpc>
              <a:spcBef>
                <a:spcPts val="1200"/>
              </a:spcBef>
            </a:pPr>
            <a:r>
              <a:rPr lang="ja-JP" altLang="en-US" sz="1000" dirty="0" smtClean="0">
                <a:latin typeface="メイリオ" panose="020B0604030504040204" pitchFamily="50" charset="-128"/>
                <a:ea typeface="メイリオ" panose="020B0604030504040204" pitchFamily="50" charset="-128"/>
              </a:rPr>
              <a:t>例</a:t>
            </a:r>
            <a:r>
              <a:rPr lang="ja-JP" altLang="en-US" sz="1000"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休業開始時の賃金日額は</a:t>
            </a:r>
            <a:r>
              <a:rPr lang="en-US" altLang="ja-JP" sz="1000" b="1" dirty="0">
                <a:latin typeface="メイリオ" panose="020B0604030504040204" pitchFamily="50" charset="-128"/>
                <a:ea typeface="メイリオ" panose="020B0604030504040204" pitchFamily="50" charset="-128"/>
              </a:rPr>
              <a:t>7,000</a:t>
            </a:r>
            <a:r>
              <a:rPr lang="ja-JP" altLang="en-US" sz="1000" b="1" dirty="0">
                <a:latin typeface="メイリオ" panose="020B0604030504040204" pitchFamily="50" charset="-128"/>
                <a:ea typeface="メイリオ" panose="020B0604030504040204" pitchFamily="50" charset="-128"/>
              </a:rPr>
              <a:t>円（賃金月額は</a:t>
            </a:r>
            <a:r>
              <a:rPr lang="en-US" altLang="ja-JP" sz="1000" b="1" dirty="0">
                <a:latin typeface="メイリオ" panose="020B0604030504040204" pitchFamily="50" charset="-128"/>
                <a:ea typeface="メイリオ" panose="020B0604030504040204" pitchFamily="50" charset="-128"/>
              </a:rPr>
              <a:t>210,000</a:t>
            </a:r>
            <a:r>
              <a:rPr lang="ja-JP" altLang="en-US" sz="1000" b="1" dirty="0">
                <a:latin typeface="メイリオ" panose="020B0604030504040204" pitchFamily="50" charset="-128"/>
                <a:ea typeface="メイリオ" panose="020B0604030504040204" pitchFamily="50" charset="-128"/>
              </a:rPr>
              <a:t>円）</a:t>
            </a:r>
            <a:endParaRPr lang="en-US" altLang="ja-JP" sz="1000" b="1" dirty="0">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000" dirty="0">
                <a:latin typeface="メイリオ" panose="020B0604030504040204" pitchFamily="50" charset="-128"/>
                <a:ea typeface="メイリオ" panose="020B0604030504040204" pitchFamily="50" charset="-128"/>
              </a:rPr>
              <a:t>産後休業に引き続き育児休業を取得し、６か月経過後の支給単位期間に、</a:t>
            </a:r>
            <a:endParaRPr lang="en-US" altLang="ja-JP" sz="10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賃金が支払われていない場合</a:t>
            </a:r>
            <a:endParaRPr lang="en-US" altLang="ja-JP" sz="1000" dirty="0">
              <a:latin typeface="メイリオ" panose="020B0604030504040204" pitchFamily="50" charset="-128"/>
              <a:ea typeface="メイリオ" panose="020B0604030504040204" pitchFamily="50" charset="-128"/>
            </a:endParaRPr>
          </a:p>
          <a:p>
            <a:pPr>
              <a:lnSpc>
                <a:spcPct val="110000"/>
              </a:lnSpc>
            </a:pPr>
            <a:r>
              <a:rPr lang="ja-JP" altLang="en-US" sz="1000" dirty="0">
                <a:latin typeface="メイリオ" panose="020B0604030504040204" pitchFamily="50" charset="-128"/>
                <a:ea typeface="メイリオ" panose="020B0604030504040204" pitchFamily="50" charset="-128"/>
              </a:rPr>
              <a:t>　支給額＝</a:t>
            </a:r>
            <a:r>
              <a:rPr lang="en-US" altLang="ja-JP" sz="1000" dirty="0">
                <a:latin typeface="メイリオ" panose="020B0604030504040204" pitchFamily="50" charset="-128"/>
                <a:ea typeface="メイリオ" panose="020B0604030504040204" pitchFamily="50" charset="-128"/>
              </a:rPr>
              <a:t>7,000</a:t>
            </a:r>
            <a:r>
              <a:rPr lang="ja-JP" altLang="en-US" sz="1000" dirty="0">
                <a:latin typeface="メイリオ" panose="020B0604030504040204" pitchFamily="50" charset="-128"/>
                <a:ea typeface="メイリオ" panose="020B0604030504040204" pitchFamily="50" charset="-128"/>
              </a:rPr>
              <a:t>円</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日</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105,000</a:t>
            </a:r>
            <a:r>
              <a:rPr lang="ja-JP" altLang="en-US" sz="1000" dirty="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この期間に賃金</a:t>
            </a:r>
            <a:r>
              <a:rPr lang="en-US" altLang="ja-JP" sz="1000" dirty="0">
                <a:latin typeface="メイリオ" panose="020B0604030504040204" pitchFamily="50" charset="-128"/>
                <a:ea typeface="メイリオ" panose="020B0604030504040204" pitchFamily="50" charset="-128"/>
              </a:rPr>
              <a:t>150,000</a:t>
            </a:r>
            <a:r>
              <a:rPr lang="ja-JP" altLang="en-US" sz="1000" dirty="0">
                <a:latin typeface="メイリオ" panose="020B0604030504040204" pitchFamily="50" charset="-128"/>
                <a:ea typeface="メイリオ" panose="020B0604030504040204" pitchFamily="50" charset="-128"/>
              </a:rPr>
              <a:t>円が支払われた</a:t>
            </a:r>
            <a:r>
              <a:rPr lang="ja-JP" altLang="en-US" sz="1000" dirty="0" smtClean="0">
                <a:latin typeface="メイリオ" panose="020B0604030504040204" pitchFamily="50" charset="-128"/>
                <a:ea typeface="メイリオ" panose="020B0604030504040204" pitchFamily="50" charset="-128"/>
              </a:rPr>
              <a:t>場合（支払われた</a:t>
            </a:r>
            <a:r>
              <a:rPr lang="ja-JP" altLang="en-US" sz="1000" dirty="0">
                <a:latin typeface="メイリオ" panose="020B0604030504040204" pitchFamily="50" charset="-128"/>
                <a:ea typeface="メイリオ" panose="020B0604030504040204" pitchFamily="50" charset="-128"/>
              </a:rPr>
              <a:t>賃金が休業開始時賃金日額</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休業期間の日数の</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80</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a:lnSpc>
                <a:spcPct val="110000"/>
              </a:lnSpc>
            </a:pPr>
            <a:r>
              <a:rPr lang="ja-JP" altLang="en-US" sz="1000" dirty="0">
                <a:latin typeface="メイリオ" panose="020B0604030504040204" pitchFamily="50" charset="-128"/>
                <a:ea typeface="メイリオ" panose="020B0604030504040204" pitchFamily="50" charset="-128"/>
              </a:rPr>
              <a:t>　支給額＝</a:t>
            </a:r>
            <a:r>
              <a:rPr lang="en-US" altLang="ja-JP" sz="1000" dirty="0">
                <a:latin typeface="メイリオ" panose="020B0604030504040204" pitchFamily="50" charset="-128"/>
                <a:ea typeface="メイリオ" panose="020B0604030504040204" pitchFamily="50" charset="-128"/>
              </a:rPr>
              <a:t>168,000</a:t>
            </a:r>
            <a:r>
              <a:rPr lang="ja-JP" altLang="en-US" sz="1000" dirty="0">
                <a:latin typeface="メイリオ" panose="020B0604030504040204" pitchFamily="50" charset="-128"/>
                <a:ea typeface="メイリオ" panose="020B0604030504040204" pitchFamily="50" charset="-128"/>
              </a:rPr>
              <a:t>円－</a:t>
            </a:r>
            <a:r>
              <a:rPr lang="en-US" altLang="ja-JP" sz="1000" dirty="0">
                <a:latin typeface="メイリオ" panose="020B0604030504040204" pitchFamily="50" charset="-128"/>
                <a:ea typeface="メイリオ" panose="020B0604030504040204" pitchFamily="50" charset="-128"/>
              </a:rPr>
              <a:t>150,000</a:t>
            </a:r>
            <a:r>
              <a:rPr lang="ja-JP" altLang="en-US" sz="1000" dirty="0">
                <a:latin typeface="メイリオ" panose="020B0604030504040204" pitchFamily="50" charset="-128"/>
                <a:ea typeface="メイリオ" panose="020B0604030504040204" pitchFamily="50" charset="-128"/>
              </a:rPr>
              <a:t>円＝</a:t>
            </a:r>
            <a:r>
              <a:rPr lang="en-US" altLang="ja-JP" sz="1000" dirty="0">
                <a:latin typeface="メイリオ" panose="020B0604030504040204" pitchFamily="50" charset="-128"/>
                <a:ea typeface="メイリオ" panose="020B0604030504040204" pitchFamily="50" charset="-128"/>
              </a:rPr>
              <a:t>18,000</a:t>
            </a:r>
            <a:r>
              <a:rPr lang="ja-JP" altLang="en-US" sz="1000" dirty="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p:txBody>
      </p:sp>
      <p:sp>
        <p:nvSpPr>
          <p:cNvPr id="74" name="テキスト ボックス 73"/>
          <p:cNvSpPr txBox="1"/>
          <p:nvPr/>
        </p:nvSpPr>
        <p:spPr>
          <a:xfrm>
            <a:off x="539477" y="3805589"/>
            <a:ext cx="1404000" cy="329115"/>
          </a:xfrm>
          <a:prstGeom prst="rect">
            <a:avLst/>
          </a:prstGeom>
          <a:solidFill>
            <a:srgbClr val="DB4D6D"/>
          </a:solidFill>
          <a:ln>
            <a:noFill/>
          </a:ln>
        </p:spPr>
        <p:txBody>
          <a:bodyPr wrap="square" lIns="108000" tIns="72000" rIns="72000" bIns="36000" rtlCol="0">
            <a:spAutoFit/>
          </a:bodyPr>
          <a:lstStyle/>
          <a:p>
            <a:pPr>
              <a:lnSpc>
                <a:spcPct val="110000"/>
              </a:lnSpc>
            </a:pPr>
            <a:r>
              <a:rPr lang="ja-JP" altLang="en-US" sz="1300" b="1" dirty="0">
                <a:solidFill>
                  <a:schemeClr val="bg1"/>
                </a:solidFill>
                <a:latin typeface="メイリオ" panose="020B0604030504040204" pitchFamily="50" charset="-128"/>
                <a:ea typeface="メイリオ" panose="020B0604030504040204" pitchFamily="50" charset="-128"/>
              </a:rPr>
              <a:t>ご注意ください</a:t>
            </a:r>
            <a:endParaRPr lang="en-US" altLang="ja-JP" sz="1300" b="1" dirty="0">
              <a:solidFill>
                <a:schemeClr val="bg1"/>
              </a:solidFill>
              <a:latin typeface="メイリオ" panose="020B0604030504040204" pitchFamily="50" charset="-128"/>
              <a:ea typeface="メイリオ" panose="020B0604030504040204" pitchFamily="50" charset="-128"/>
            </a:endParaRPr>
          </a:p>
        </p:txBody>
      </p:sp>
      <p:cxnSp>
        <p:nvCxnSpPr>
          <p:cNvPr id="75" name="直線コネクタ 74"/>
          <p:cNvCxnSpPr/>
          <p:nvPr/>
        </p:nvCxnSpPr>
        <p:spPr>
          <a:xfrm>
            <a:off x="539477" y="4128096"/>
            <a:ext cx="6480000" cy="0"/>
          </a:xfrm>
          <a:prstGeom prst="line">
            <a:avLst/>
          </a:prstGeom>
          <a:ln w="19050">
            <a:solidFill>
              <a:srgbClr val="DB4D6D"/>
            </a:solidFill>
            <a:prstDash val="solid"/>
          </a:ln>
        </p:spPr>
        <p:style>
          <a:lnRef idx="1">
            <a:schemeClr val="dk1"/>
          </a:lnRef>
          <a:fillRef idx="0">
            <a:schemeClr val="dk1"/>
          </a:fillRef>
          <a:effectRef idx="0">
            <a:schemeClr val="dk1"/>
          </a:effectRef>
          <a:fontRef idx="minor">
            <a:schemeClr val="tx1"/>
          </a:fontRef>
        </p:style>
      </p:cxnSp>
      <p:sp>
        <p:nvSpPr>
          <p:cNvPr id="76" name="テキスト ボックス 75"/>
          <p:cNvSpPr txBox="1"/>
          <p:nvPr/>
        </p:nvSpPr>
        <p:spPr>
          <a:xfrm>
            <a:off x="1916477" y="3805589"/>
            <a:ext cx="4671312" cy="329115"/>
          </a:xfrm>
          <a:prstGeom prst="rect">
            <a:avLst/>
          </a:prstGeom>
          <a:noFill/>
          <a:ln>
            <a:noFill/>
          </a:ln>
        </p:spPr>
        <p:txBody>
          <a:bodyPr wrap="square" lIns="108000" tIns="72000" rIns="72000" bIns="36000" rtlCol="0">
            <a:spAutoFit/>
          </a:bodyPr>
          <a:lstStyle/>
          <a:p>
            <a:pPr>
              <a:lnSpc>
                <a:spcPct val="110000"/>
              </a:lnSpc>
            </a:pPr>
            <a:r>
              <a:rPr lang="ja-JP" altLang="en-US" sz="1300" b="1" spc="100" dirty="0" smtClean="0">
                <a:solidFill>
                  <a:srgbClr val="DB4D6D"/>
                </a:solidFill>
                <a:latin typeface="メイリオ" panose="020B0604030504040204" pitchFamily="50" charset="-128"/>
                <a:ea typeface="メイリオ" panose="020B0604030504040204" pitchFamily="50" charset="-128"/>
              </a:rPr>
              <a:t>育児</a:t>
            </a:r>
            <a:r>
              <a:rPr lang="ja-JP" altLang="en-US" sz="1300" b="1" spc="100" dirty="0">
                <a:solidFill>
                  <a:srgbClr val="DB4D6D"/>
                </a:solidFill>
                <a:latin typeface="メイリオ" panose="020B0604030504040204" pitchFamily="50" charset="-128"/>
                <a:ea typeface="メイリオ" panose="020B0604030504040204" pitchFamily="50" charset="-128"/>
              </a:rPr>
              <a:t>休業期間を対象と</a:t>
            </a:r>
            <a:r>
              <a:rPr lang="ja-JP" altLang="en-US" sz="1300" b="1" spc="100" dirty="0" smtClean="0">
                <a:solidFill>
                  <a:srgbClr val="DB4D6D"/>
                </a:solidFill>
                <a:latin typeface="メイリオ" panose="020B0604030504040204" pitchFamily="50" charset="-128"/>
                <a:ea typeface="メイリオ" panose="020B0604030504040204" pitchFamily="50" charset="-128"/>
              </a:rPr>
              <a:t>した賃金</a:t>
            </a:r>
            <a:r>
              <a:rPr lang="ja-JP" altLang="en-US" sz="1300" b="1" spc="100" dirty="0">
                <a:solidFill>
                  <a:srgbClr val="DB4D6D"/>
                </a:solidFill>
                <a:latin typeface="メイリオ" panose="020B0604030504040204" pitchFamily="50" charset="-128"/>
                <a:ea typeface="メイリオ" panose="020B0604030504040204" pitchFamily="50" charset="-128"/>
              </a:rPr>
              <a:t>の</a:t>
            </a:r>
            <a:r>
              <a:rPr lang="ja-JP" altLang="en-US" sz="1300" b="1" spc="100" dirty="0" smtClean="0">
                <a:solidFill>
                  <a:srgbClr val="DB4D6D"/>
                </a:solidFill>
                <a:latin typeface="メイリオ" panose="020B0604030504040204" pitchFamily="50" charset="-128"/>
                <a:ea typeface="メイリオ" panose="020B0604030504040204" pitchFamily="50" charset="-128"/>
              </a:rPr>
              <a:t>取扱い</a:t>
            </a:r>
            <a:endParaRPr lang="en-US" altLang="ja-JP" sz="1300" b="1" dirty="0">
              <a:solidFill>
                <a:srgbClr val="DB4D6D"/>
              </a:solidFill>
              <a:latin typeface="メイリオ" panose="020B0604030504040204" pitchFamily="50" charset="-128"/>
              <a:ea typeface="メイリオ" panose="020B0604030504040204" pitchFamily="50" charset="-128"/>
            </a:endParaRPr>
          </a:p>
        </p:txBody>
      </p:sp>
      <p:sp>
        <p:nvSpPr>
          <p:cNvPr id="111" name="テキスト ボックス 110"/>
          <p:cNvSpPr txBox="1"/>
          <p:nvPr/>
        </p:nvSpPr>
        <p:spPr>
          <a:xfrm>
            <a:off x="539837" y="4166231"/>
            <a:ext cx="6480000" cy="1760482"/>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「育児</a:t>
            </a:r>
            <a:r>
              <a:rPr lang="ja-JP" altLang="en-US" sz="1100" dirty="0" smtClean="0">
                <a:latin typeface="メイリオ" panose="020B0604030504040204" pitchFamily="50" charset="-128"/>
                <a:ea typeface="メイリオ" panose="020B0604030504040204" pitchFamily="50" charset="-128"/>
              </a:rPr>
              <a:t>休業期間を対象として事業</a:t>
            </a:r>
            <a:r>
              <a:rPr lang="ja-JP" altLang="en-US" sz="1100" dirty="0">
                <a:latin typeface="メイリオ" panose="020B0604030504040204" pitchFamily="50" charset="-128"/>
                <a:ea typeface="メイリオ" panose="020B0604030504040204" pitchFamily="50" charset="-128"/>
              </a:rPr>
              <a:t>主から支払われた賃金」とは、原則、支給単位期間中に支払日のある給与・手当等の賃金総額をいいます。ただし</a:t>
            </a:r>
            <a:r>
              <a:rPr lang="ja-JP" altLang="en-US" sz="1100" dirty="0" smtClean="0">
                <a:latin typeface="メイリオ" panose="020B0604030504040204" pitchFamily="50" charset="-128"/>
                <a:ea typeface="メイリオ" panose="020B0604030504040204" pitchFamily="50" charset="-128"/>
              </a:rPr>
              <a:t>、育児休業給付金の初回申請の最初の支給単位期間において、</a:t>
            </a:r>
            <a:r>
              <a:rPr lang="ja-JP" altLang="en-US" sz="1100" b="1" dirty="0" smtClean="0">
                <a:latin typeface="メイリオ" panose="020B0604030504040204" pitchFamily="50" charset="-128"/>
                <a:ea typeface="メイリオ" panose="020B0604030504040204" pitchFamily="50" charset="-128"/>
              </a:rPr>
              <a:t>一部分</a:t>
            </a:r>
            <a:r>
              <a:rPr lang="ja-JP" altLang="en-US" sz="1100" b="1" dirty="0">
                <a:latin typeface="メイリオ" panose="020B0604030504040204" pitchFamily="50" charset="-128"/>
                <a:ea typeface="メイリオ" panose="020B0604030504040204" pitchFamily="50" charset="-128"/>
              </a:rPr>
              <a:t>でも育児休業期間外を対象とするような給与・手当等や対象期間が不明確な給与・手当等は賃金に含めません</a:t>
            </a:r>
            <a:r>
              <a:rPr lang="ja-JP" altLang="en-US" sz="1100" b="1" dirty="0" smtClean="0">
                <a:latin typeface="メイリオ" panose="020B0604030504040204" pitchFamily="50" charset="-128"/>
                <a:ea typeface="メイリオ" panose="020B0604030504040204" pitchFamily="50" charset="-128"/>
              </a:rPr>
              <a:t>。</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a:latin typeface="メイリオ" panose="020B0604030504040204" pitchFamily="50" charset="-128"/>
                <a:ea typeface="メイリオ" panose="020B0604030504040204" pitchFamily="50" charset="-128"/>
              </a:rPr>
              <a:t>例：賃金締切日</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日、賃金支払日</a:t>
            </a:r>
            <a:r>
              <a:rPr lang="en-US" altLang="ja-JP" sz="1000" dirty="0">
                <a:latin typeface="メイリオ" panose="020B0604030504040204" pitchFamily="50" charset="-128"/>
                <a:ea typeface="メイリオ" panose="020B0604030504040204" pitchFamily="50" charset="-128"/>
              </a:rPr>
              <a:t>25</a:t>
            </a:r>
            <a:r>
              <a:rPr lang="ja-JP" altLang="en-US" sz="1000" dirty="0">
                <a:latin typeface="メイリオ" panose="020B0604030504040204" pitchFamily="50" charset="-128"/>
                <a:ea typeface="メイリオ" panose="020B0604030504040204" pitchFamily="50" charset="-128"/>
              </a:rPr>
              <a:t>日、休業開始日４月</a:t>
            </a:r>
            <a:r>
              <a:rPr lang="en-US" altLang="ja-JP" sz="1000" dirty="0">
                <a:latin typeface="メイリオ" panose="020B0604030504040204" pitchFamily="50" charset="-128"/>
                <a:ea typeface="メイリオ" panose="020B0604030504040204" pitchFamily="50" charset="-128"/>
              </a:rPr>
              <a:t>15</a:t>
            </a:r>
            <a:r>
              <a:rPr lang="ja-JP" altLang="en-US" sz="1000" dirty="0">
                <a:latin typeface="メイリオ" panose="020B0604030504040204" pitchFamily="50" charset="-128"/>
                <a:ea typeface="メイリオ" panose="020B0604030504040204" pitchFamily="50" charset="-128"/>
              </a:rPr>
              <a:t>日の</a:t>
            </a:r>
            <a:r>
              <a:rPr lang="ja-JP" altLang="en-US" sz="1000" dirty="0" smtClean="0">
                <a:latin typeface="メイリオ" panose="020B0604030504040204" pitchFamily="50" charset="-128"/>
                <a:ea typeface="メイリオ" panose="020B0604030504040204" pitchFamily="50" charset="-128"/>
              </a:rPr>
              <a:t>場合</a:t>
            </a:r>
            <a:endParaRPr lang="en-US" altLang="ja-JP" sz="1000" strike="sngStrike" dirty="0">
              <a:solidFill>
                <a:srgbClr val="FF0000"/>
              </a:solidFill>
              <a:latin typeface="メイリオ" panose="020B0604030504040204" pitchFamily="50" charset="-128"/>
              <a:ea typeface="メイリオ" panose="020B0604030504040204" pitchFamily="50" charset="-128"/>
            </a:endParaRPr>
          </a:p>
          <a:p>
            <a:pPr indent="174625">
              <a:lnSpc>
                <a:spcPct val="110000"/>
              </a:lnSpc>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支給単位期間</a:t>
            </a:r>
            <a:r>
              <a:rPr lang="ja-JP" altLang="en-US" sz="1000" dirty="0">
                <a:latin typeface="メイリオ" panose="020B0604030504040204" pitchFamily="50" charset="-128"/>
                <a:ea typeface="メイリオ" panose="020B0604030504040204" pitchFamily="50" charset="-128"/>
              </a:rPr>
              <a:t>その１（４月</a:t>
            </a:r>
            <a:r>
              <a:rPr lang="en-US" altLang="ja-JP" sz="1000" dirty="0">
                <a:latin typeface="メイリオ" panose="020B0604030504040204" pitchFamily="50" charset="-128"/>
                <a:ea typeface="メイリオ" panose="020B0604030504040204" pitchFamily="50" charset="-128"/>
              </a:rPr>
              <a:t>15</a:t>
            </a:r>
            <a:r>
              <a:rPr lang="ja-JP" altLang="en-US" sz="1000" dirty="0">
                <a:latin typeface="メイリオ" panose="020B0604030504040204" pitchFamily="50" charset="-128"/>
                <a:ea typeface="メイリオ" panose="020B0604030504040204" pitchFamily="50" charset="-128"/>
              </a:rPr>
              <a:t>日～５月</a:t>
            </a:r>
            <a:r>
              <a:rPr lang="en-US" altLang="ja-JP" sz="1000" dirty="0">
                <a:latin typeface="メイリオ" panose="020B0604030504040204" pitchFamily="50" charset="-128"/>
                <a:ea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rPr>
              <a:t>日）←①賃金支払日４月</a:t>
            </a:r>
            <a:r>
              <a:rPr lang="en-US" altLang="ja-JP" sz="1000" dirty="0">
                <a:latin typeface="メイリオ" panose="020B0604030504040204" pitchFamily="50" charset="-128"/>
                <a:ea typeface="メイリオ" panose="020B0604030504040204" pitchFamily="50" charset="-128"/>
              </a:rPr>
              <a:t>25</a:t>
            </a:r>
            <a:r>
              <a:rPr lang="ja-JP" altLang="en-US" sz="1000" dirty="0">
                <a:latin typeface="メイリオ" panose="020B0604030504040204" pitchFamily="50" charset="-128"/>
                <a:ea typeface="メイリオ" panose="020B0604030504040204" pitchFamily="50" charset="-128"/>
              </a:rPr>
              <a:t>日（３月</a:t>
            </a:r>
            <a:r>
              <a:rPr lang="en-US" altLang="ja-JP" sz="1000" dirty="0">
                <a:latin typeface="メイリオ" panose="020B0604030504040204" pitchFamily="50" charset="-128"/>
                <a:ea typeface="メイリオ" panose="020B0604030504040204" pitchFamily="50" charset="-128"/>
              </a:rPr>
              <a:t>21</a:t>
            </a:r>
            <a:r>
              <a:rPr lang="ja-JP" altLang="en-US" sz="1000" dirty="0">
                <a:latin typeface="メイリオ" panose="020B0604030504040204" pitchFamily="50" charset="-128"/>
                <a:ea typeface="メイリオ" panose="020B0604030504040204" pitchFamily="50" charset="-128"/>
              </a:rPr>
              <a:t>日～４月</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日分）</a:t>
            </a:r>
            <a:endParaRPr lang="en-US" altLang="ja-JP" sz="1000" dirty="0">
              <a:latin typeface="メイリオ" panose="020B0604030504040204" pitchFamily="50" charset="-128"/>
              <a:ea typeface="メイリオ" panose="020B0604030504040204" pitchFamily="50" charset="-128"/>
            </a:endParaRPr>
          </a:p>
          <a:p>
            <a:pPr indent="174625">
              <a:lnSpc>
                <a:spcPct val="110000"/>
              </a:lnSpc>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支給単位期間</a:t>
            </a:r>
            <a:r>
              <a:rPr lang="ja-JP" altLang="en-US" sz="1000" dirty="0">
                <a:latin typeface="メイリオ" panose="020B0604030504040204" pitchFamily="50" charset="-128"/>
                <a:ea typeface="メイリオ" panose="020B0604030504040204" pitchFamily="50" charset="-128"/>
              </a:rPr>
              <a:t>その２（５月</a:t>
            </a:r>
            <a:r>
              <a:rPr lang="en-US" altLang="ja-JP" sz="1000" dirty="0">
                <a:latin typeface="メイリオ" panose="020B0604030504040204" pitchFamily="50" charset="-128"/>
                <a:ea typeface="メイリオ" panose="020B0604030504040204" pitchFamily="50" charset="-128"/>
              </a:rPr>
              <a:t>15</a:t>
            </a:r>
            <a:r>
              <a:rPr lang="ja-JP" altLang="en-US" sz="1000" dirty="0">
                <a:latin typeface="メイリオ" panose="020B0604030504040204" pitchFamily="50" charset="-128"/>
                <a:ea typeface="メイリオ" panose="020B0604030504040204" pitchFamily="50" charset="-128"/>
              </a:rPr>
              <a:t>日～６月</a:t>
            </a:r>
            <a:r>
              <a:rPr lang="en-US" altLang="ja-JP" sz="1000" dirty="0">
                <a:latin typeface="メイリオ" panose="020B0604030504040204" pitchFamily="50" charset="-128"/>
                <a:ea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rPr>
              <a:t>日）←②賃金支払日５月</a:t>
            </a:r>
            <a:r>
              <a:rPr lang="en-US" altLang="ja-JP" sz="1000" dirty="0">
                <a:latin typeface="メイリオ" panose="020B0604030504040204" pitchFamily="50" charset="-128"/>
                <a:ea typeface="メイリオ" panose="020B0604030504040204" pitchFamily="50" charset="-128"/>
              </a:rPr>
              <a:t>25</a:t>
            </a:r>
            <a:r>
              <a:rPr lang="ja-JP" altLang="en-US" sz="1000" dirty="0">
                <a:latin typeface="メイリオ" panose="020B0604030504040204" pitchFamily="50" charset="-128"/>
                <a:ea typeface="メイリオ" panose="020B0604030504040204" pitchFamily="50" charset="-128"/>
              </a:rPr>
              <a:t>日（４月</a:t>
            </a:r>
            <a:r>
              <a:rPr lang="en-US" altLang="ja-JP" sz="1000" dirty="0">
                <a:latin typeface="メイリオ" panose="020B0604030504040204" pitchFamily="50" charset="-128"/>
                <a:ea typeface="メイリオ" panose="020B0604030504040204" pitchFamily="50" charset="-128"/>
              </a:rPr>
              <a:t>21</a:t>
            </a:r>
            <a:r>
              <a:rPr lang="ja-JP" altLang="en-US" sz="1000" dirty="0">
                <a:latin typeface="メイリオ" panose="020B0604030504040204" pitchFamily="50" charset="-128"/>
                <a:ea typeface="メイリオ" panose="020B0604030504040204" pitchFamily="50" charset="-128"/>
              </a:rPr>
              <a:t>日～５月</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日分）</a:t>
            </a:r>
            <a:endParaRPr lang="en-US" altLang="ja-JP" sz="1000" dirty="0">
              <a:latin typeface="メイリオ" panose="020B0604030504040204" pitchFamily="50" charset="-128"/>
              <a:ea typeface="メイリオ" panose="020B0604030504040204" pitchFamily="50" charset="-128"/>
            </a:endParaRPr>
          </a:p>
          <a:p>
            <a:pPr>
              <a:lnSpc>
                <a:spcPct val="110000"/>
              </a:lnSpc>
            </a:pPr>
            <a:r>
              <a:rPr lang="ja-JP" altLang="en-US" sz="1000" dirty="0">
                <a:latin typeface="メイリオ" panose="020B0604030504040204" pitchFamily="50" charset="-128"/>
                <a:ea typeface="メイリオ" panose="020B0604030504040204" pitchFamily="50" charset="-128"/>
              </a:rPr>
              <a:t>①には、</a:t>
            </a:r>
            <a:r>
              <a:rPr lang="ja-JP" altLang="en-US" sz="1000" b="1" dirty="0">
                <a:latin typeface="メイリオ" panose="020B0604030504040204" pitchFamily="50" charset="-128"/>
                <a:ea typeface="メイリオ" panose="020B0604030504040204" pitchFamily="50" charset="-128"/>
              </a:rPr>
              <a:t>３月</a:t>
            </a:r>
            <a:r>
              <a:rPr lang="en-US" altLang="ja-JP" sz="1000" b="1" dirty="0">
                <a:latin typeface="メイリオ" panose="020B0604030504040204" pitchFamily="50" charset="-128"/>
                <a:ea typeface="メイリオ" panose="020B0604030504040204" pitchFamily="50" charset="-128"/>
              </a:rPr>
              <a:t>21</a:t>
            </a:r>
            <a:r>
              <a:rPr lang="ja-JP" altLang="en-US" sz="1000" b="1" dirty="0">
                <a:latin typeface="メイリオ" panose="020B0604030504040204" pitchFamily="50" charset="-128"/>
                <a:ea typeface="メイリオ" panose="020B0604030504040204" pitchFamily="50" charset="-128"/>
              </a:rPr>
              <a:t>日～４月</a:t>
            </a:r>
            <a:r>
              <a:rPr lang="en-US" altLang="ja-JP" sz="1000" b="1" dirty="0">
                <a:latin typeface="メイリオ" panose="020B0604030504040204" pitchFamily="50" charset="-128"/>
                <a:ea typeface="メイリオ" panose="020B0604030504040204" pitchFamily="50" charset="-128"/>
              </a:rPr>
              <a:t>14</a:t>
            </a:r>
            <a:r>
              <a:rPr lang="ja-JP" altLang="en-US" sz="1000" b="1" dirty="0">
                <a:latin typeface="メイリオ" panose="020B0604030504040204" pitchFamily="50" charset="-128"/>
                <a:ea typeface="メイリオ" panose="020B0604030504040204" pitchFamily="50" charset="-128"/>
              </a:rPr>
              <a:t>日の期間</a:t>
            </a:r>
            <a:r>
              <a:rPr lang="ja-JP" altLang="en-US" sz="1000" b="1" dirty="0">
                <a:solidFill>
                  <a:srgbClr val="DB4D6D"/>
                </a:solidFill>
                <a:latin typeface="メイリオ" panose="020B0604030504040204" pitchFamily="50" charset="-128"/>
                <a:ea typeface="メイリオ" panose="020B0604030504040204" pitchFamily="50" charset="-128"/>
              </a:rPr>
              <a:t>（育児休業の期間外を対象とした給与）</a:t>
            </a:r>
            <a:r>
              <a:rPr lang="ja-JP" altLang="en-US" sz="1000" dirty="0">
                <a:latin typeface="メイリオ" panose="020B0604030504040204" pitchFamily="50" charset="-128"/>
                <a:ea typeface="メイリオ" panose="020B0604030504040204" pitchFamily="50" charset="-128"/>
              </a:rPr>
              <a:t>が含まれているため、「育児</a:t>
            </a:r>
            <a:r>
              <a:rPr lang="ja-JP" altLang="en-US" sz="1000" dirty="0" smtClean="0">
                <a:latin typeface="メイリオ" panose="020B0604030504040204" pitchFamily="50" charset="-128"/>
                <a:ea typeface="メイリオ" panose="020B0604030504040204" pitchFamily="50" charset="-128"/>
              </a:rPr>
              <a:t>休業期間を対象として事業</a:t>
            </a:r>
            <a:r>
              <a:rPr lang="ja-JP" altLang="en-US" sz="1000" dirty="0">
                <a:latin typeface="メイリオ" panose="020B0604030504040204" pitchFamily="50" charset="-128"/>
                <a:ea typeface="メイリオ" panose="020B0604030504040204" pitchFamily="50" charset="-128"/>
              </a:rPr>
              <a:t>主から支払われた賃金</a:t>
            </a:r>
            <a:r>
              <a:rPr lang="ja-JP" altLang="en-US" sz="1000" dirty="0" smtClean="0">
                <a:latin typeface="メイリオ" panose="020B0604030504040204" pitchFamily="50" charset="-128"/>
                <a:ea typeface="メイリオ" panose="020B0604030504040204" pitchFamily="50" charset="-128"/>
              </a:rPr>
              <a:t>」に含めません。</a:t>
            </a:r>
            <a:endParaRPr lang="en-US" altLang="ja-JP" sz="1000" strike="sngStrike" dirty="0">
              <a:latin typeface="メイリオ" panose="020B0604030504040204" pitchFamily="50" charset="-128"/>
              <a:ea typeface="メイリオ" panose="020B0604030504040204" pitchFamily="50" charset="-128"/>
            </a:endParaRPr>
          </a:p>
        </p:txBody>
      </p:sp>
      <p:cxnSp>
        <p:nvCxnSpPr>
          <p:cNvPr id="112" name="直線矢印コネクタ 111"/>
          <p:cNvCxnSpPr/>
          <p:nvPr/>
        </p:nvCxnSpPr>
        <p:spPr>
          <a:xfrm flipV="1">
            <a:off x="6493996" y="9726327"/>
            <a:ext cx="8546" cy="3901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853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39837" y="8586266"/>
            <a:ext cx="6480000" cy="861774"/>
          </a:xfrm>
          <a:prstGeom prst="rect">
            <a:avLst/>
          </a:prstGeom>
          <a:noFill/>
          <a:ln>
            <a:noFill/>
          </a:ln>
        </p:spPr>
        <p:txBody>
          <a:bodyPr wrap="square" rtlCol="0">
            <a:spAutoFit/>
          </a:bodyPr>
          <a:lstStyle/>
          <a:p>
            <a:pPr marL="171450" indent="-171450">
              <a:lnSpc>
                <a:spcPts val="1500"/>
              </a:lnSpc>
              <a:buFont typeface="Arial" panose="020B0604020202020204" pitchFamily="34" charset="0"/>
              <a:buChar char="•"/>
            </a:pPr>
            <a:r>
              <a:rPr lang="ja-JP" altLang="en-US" sz="900" dirty="0">
                <a:solidFill>
                  <a:srgbClr val="DB4D6D"/>
                </a:solidFill>
                <a:latin typeface="メイリオ" panose="020B0604030504040204" pitchFamily="50" charset="-128"/>
                <a:ea typeface="メイリオ" panose="020B0604030504040204" pitchFamily="50" charset="-128"/>
              </a:rPr>
              <a:t>雇用保険被保険者休業開始時賃金月額証明書</a:t>
            </a:r>
            <a:r>
              <a:rPr lang="ja-JP" altLang="en-US" sz="900" dirty="0">
                <a:latin typeface="メイリオ" panose="020B0604030504040204" pitchFamily="50" charset="-128"/>
                <a:ea typeface="メイリオ" panose="020B0604030504040204" pitchFamily="50" charset="-128"/>
              </a:rPr>
              <a:t>の</a:t>
            </a:r>
            <a:r>
              <a:rPr lang="ja-JP" altLang="en-US" sz="900" dirty="0" smtClean="0">
                <a:latin typeface="メイリオ" panose="020B0604030504040204" pitchFamily="50" charset="-128"/>
                <a:ea typeface="メイリオ" panose="020B0604030504040204" pitchFamily="50" charset="-128"/>
              </a:rPr>
              <a:t>記載リーフレット</a:t>
            </a:r>
            <a:r>
              <a:rPr lang="ja-JP" altLang="en-US" sz="900" dirty="0">
                <a:latin typeface="メイリオ" panose="020B0604030504040204" pitchFamily="50" charset="-128"/>
                <a:ea typeface="メイリオ" panose="020B0604030504040204" pitchFamily="50" charset="-128"/>
              </a:rPr>
              <a:t>は、ハローワークの窓口に用意しています。</a:t>
            </a:r>
            <a:endParaRPr lang="en-US" altLang="ja-JP" sz="900" dirty="0">
              <a:latin typeface="メイリオ" panose="020B0604030504040204" pitchFamily="50" charset="-128"/>
              <a:ea typeface="メイリオ" panose="020B0604030504040204" pitchFamily="50" charset="-128"/>
            </a:endParaRPr>
          </a:p>
          <a:p>
            <a:pPr marL="171450" indent="-171450">
              <a:lnSpc>
                <a:spcPts val="1500"/>
              </a:lnSpc>
              <a:buFont typeface="Arial" panose="020B0604020202020204" pitchFamily="34" charset="0"/>
              <a:buChar char="•"/>
            </a:pPr>
            <a:r>
              <a:rPr lang="ja-JP" altLang="en-US" sz="900" dirty="0">
                <a:latin typeface="メイリオ" panose="020B0604030504040204" pitchFamily="50" charset="-128"/>
                <a:ea typeface="メイリオ" panose="020B0604030504040204" pitchFamily="50" charset="-128"/>
              </a:rPr>
              <a:t>育児休業給付受給資格確認票・（初回）育児休業給付金支給申請書は、マイナンバーを記載して提出してください</a:t>
            </a:r>
            <a:r>
              <a:rPr lang="ja-JP" altLang="en-US" sz="900" dirty="0" smtClean="0">
                <a:latin typeface="メイリオ" panose="020B0604030504040204" pitchFamily="50" charset="-128"/>
                <a:ea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endParaRPr>
          </a:p>
          <a:p>
            <a:pPr marL="171450" indent="-171450">
              <a:lnSpc>
                <a:spcPts val="1500"/>
              </a:lnSpc>
              <a:buFont typeface="Arial" panose="020B0604020202020204" pitchFamily="34" charset="0"/>
              <a:buChar char="•"/>
            </a:pPr>
            <a:r>
              <a:rPr lang="ja-JP" altLang="en-US" sz="900" dirty="0">
                <a:latin typeface="メイリオ" panose="020B0604030504040204" pitchFamily="50" charset="-128"/>
                <a:ea typeface="メイリオ" panose="020B0604030504040204" pitchFamily="50" charset="-128"/>
              </a:rPr>
              <a:t>支給決定</a:t>
            </a:r>
            <a:r>
              <a:rPr lang="ja-JP" altLang="en-US" sz="900" dirty="0" smtClean="0">
                <a:latin typeface="メイリオ" panose="020B0604030504040204" pitchFamily="50" charset="-128"/>
                <a:ea typeface="メイリオ" panose="020B0604030504040204" pitchFamily="50" charset="-128"/>
              </a:rPr>
              <a:t>された育児</a:t>
            </a:r>
            <a:r>
              <a:rPr lang="ja-JP" altLang="en-US" sz="900" dirty="0">
                <a:latin typeface="メイリオ" panose="020B0604030504040204" pitchFamily="50" charset="-128"/>
                <a:ea typeface="メイリオ" panose="020B0604030504040204" pitchFamily="50" charset="-128"/>
              </a:rPr>
              <a:t>休業給付金は「払渡希望金融機関指定届」で届け出た被保険者本人の金融機関の口座に、支給決定後約１週間で振り込まれます</a:t>
            </a:r>
            <a:r>
              <a:rPr lang="ja-JP" altLang="en-US" sz="900" dirty="0" smtClean="0">
                <a:latin typeface="メイリオ" panose="020B0604030504040204" pitchFamily="50" charset="-128"/>
                <a:ea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39837" y="1061359"/>
            <a:ext cx="6480000" cy="2205219"/>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育児休業給付金の支給を受けるためには、被保険者を雇用している事業主の方が以下の受給資格確認</a:t>
            </a:r>
            <a:r>
              <a:rPr lang="ja-JP" altLang="en-US" sz="1100" dirty="0" smtClean="0">
                <a:latin typeface="メイリオ" panose="020B0604030504040204" pitchFamily="50" charset="-128"/>
                <a:ea typeface="メイリオ" panose="020B0604030504040204" pitchFamily="50" charset="-128"/>
              </a:rPr>
              <a:t>手続を</a:t>
            </a:r>
            <a:r>
              <a:rPr lang="ja-JP" altLang="en-US" sz="1100" dirty="0">
                <a:latin typeface="メイリオ" panose="020B0604030504040204" pitchFamily="50" charset="-128"/>
                <a:ea typeface="メイリオ" panose="020B0604030504040204" pitchFamily="50" charset="-128"/>
              </a:rPr>
              <a:t>行う必要があります。</a:t>
            </a:r>
            <a:endParaRPr lang="en-US" altLang="ja-JP" sz="1100" dirty="0">
              <a:latin typeface="メイリオ" panose="020B0604030504040204" pitchFamily="50" charset="-128"/>
              <a:ea typeface="メイリオ" panose="020B0604030504040204" pitchFamily="50" charset="-128"/>
            </a:endParaRPr>
          </a:p>
          <a:p>
            <a:pPr>
              <a:lnSpc>
                <a:spcPct val="110000"/>
              </a:lnSpc>
            </a:pPr>
            <a:r>
              <a:rPr lang="ja-JP" altLang="en-US" sz="1100" dirty="0">
                <a:latin typeface="メイリオ" panose="020B0604030504040204" pitchFamily="50" charset="-128"/>
                <a:ea typeface="メイリオ" panose="020B0604030504040204" pitchFamily="50" charset="-128"/>
              </a:rPr>
              <a:t>事業主が支給申請</a:t>
            </a:r>
            <a:r>
              <a:rPr lang="ja-JP" altLang="en-US" sz="1100" dirty="0" smtClean="0">
                <a:latin typeface="メイリオ" panose="020B0604030504040204" pitchFamily="50" charset="-128"/>
                <a:ea typeface="メイリオ" panose="020B0604030504040204" pitchFamily="50" charset="-128"/>
              </a:rPr>
              <a:t>手続を</a:t>
            </a:r>
            <a:r>
              <a:rPr lang="ja-JP" altLang="en-US" sz="1100" dirty="0">
                <a:latin typeface="メイリオ" panose="020B0604030504040204" pitchFamily="50" charset="-128"/>
                <a:ea typeface="メイリオ" panose="020B0604030504040204" pitchFamily="50" charset="-128"/>
              </a:rPr>
              <a:t>行う場合は、受給資格の確認の申請と</a:t>
            </a:r>
            <a:r>
              <a:rPr lang="ja-JP" altLang="en-US" sz="1100" dirty="0" smtClean="0">
                <a:latin typeface="メイリオ" panose="020B0604030504040204" pitchFamily="50" charset="-128"/>
                <a:ea typeface="メイリオ" panose="020B0604030504040204" pitchFamily="50" charset="-128"/>
              </a:rPr>
              <a:t>初回の育児休業給付金の支給</a:t>
            </a:r>
            <a:r>
              <a:rPr lang="ja-JP" altLang="en-US" sz="1100" dirty="0">
                <a:latin typeface="メイリオ" panose="020B0604030504040204" pitchFamily="50" charset="-128"/>
                <a:ea typeface="メイリオ" panose="020B0604030504040204" pitchFamily="50" charset="-128"/>
              </a:rPr>
              <a:t>申請を同時に行うこともできます。この場合の初回の育児休業給付金の支給申請は、原則と</a:t>
            </a:r>
            <a:r>
              <a:rPr lang="ja-JP" altLang="en-US" sz="1100" dirty="0" smtClean="0">
                <a:latin typeface="メイリオ" panose="020B0604030504040204" pitchFamily="50" charset="-128"/>
                <a:ea typeface="メイリオ" panose="020B0604030504040204" pitchFamily="50" charset="-128"/>
              </a:rPr>
              <a:t>して最初</a:t>
            </a:r>
            <a:r>
              <a:rPr lang="ja-JP" altLang="en-US" sz="1100" dirty="0">
                <a:latin typeface="メイリオ" panose="020B0604030504040204" pitchFamily="50" charset="-128"/>
                <a:ea typeface="メイリオ" panose="020B0604030504040204" pitchFamily="50" charset="-128"/>
              </a:rPr>
              <a:t>と次の</a:t>
            </a:r>
            <a:r>
              <a:rPr lang="ja-JP" altLang="en-US" sz="1100" b="1" u="sng" dirty="0">
                <a:latin typeface="メイリオ" panose="020B0604030504040204" pitchFamily="50" charset="-128"/>
                <a:ea typeface="メイリオ" panose="020B0604030504040204" pitchFamily="50" charset="-128"/>
              </a:rPr>
              <a:t>２つの支給単位期間</a:t>
            </a:r>
            <a:r>
              <a:rPr lang="ja-JP" altLang="en-US" sz="1100" dirty="0">
                <a:latin typeface="メイリオ" panose="020B0604030504040204" pitchFamily="50" charset="-128"/>
                <a:ea typeface="メイリオ" panose="020B0604030504040204" pitchFamily="50" charset="-128"/>
              </a:rPr>
              <a:t>について行うようにしてください。</a:t>
            </a:r>
            <a:endParaRPr lang="en-US" altLang="ja-JP"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Arial" panose="020B0604020202020204" pitchFamily="34" charset="0"/>
              <a:buChar char="•"/>
            </a:pPr>
            <a:r>
              <a:rPr lang="ja-JP" altLang="en-US" sz="900" u="sng" dirty="0">
                <a:latin typeface="メイリオ" panose="020B0604030504040204" pitchFamily="50" charset="-128"/>
                <a:ea typeface="メイリオ" panose="020B0604030504040204" pitchFamily="50" charset="-128"/>
              </a:rPr>
              <a:t>受給資格がある場合</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受給資格確認</a:t>
            </a:r>
            <a:r>
              <a:rPr lang="ja-JP" altLang="en-US" sz="900" dirty="0" smtClean="0">
                <a:latin typeface="メイリオ" panose="020B0604030504040204" pitchFamily="50" charset="-128"/>
                <a:ea typeface="メイリオ" panose="020B0604030504040204" pitchFamily="50" charset="-128"/>
              </a:rPr>
              <a:t>手続のみ</a:t>
            </a:r>
            <a:r>
              <a:rPr lang="ja-JP" altLang="en-US" sz="900" dirty="0">
                <a:latin typeface="メイリオ" panose="020B0604030504040204" pitchFamily="50" charset="-128"/>
                <a:ea typeface="メイリオ" panose="020B0604030504040204" pitchFamily="50" charset="-128"/>
              </a:rPr>
              <a:t>行ったときは、「育児休業給付受給資格確認通知書」と「育児休業給付金支給申請書」が交付されます。</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初回の支給申請</a:t>
            </a:r>
            <a:r>
              <a:rPr lang="ja-JP" altLang="en-US" sz="900" dirty="0" smtClean="0">
                <a:latin typeface="メイリオ" panose="020B0604030504040204" pitchFamily="50" charset="-128"/>
                <a:ea typeface="メイリオ" panose="020B0604030504040204" pitchFamily="50" charset="-128"/>
              </a:rPr>
              <a:t>手続も</a:t>
            </a:r>
            <a:r>
              <a:rPr lang="ja-JP" altLang="en-US" sz="900" dirty="0">
                <a:latin typeface="メイリオ" panose="020B0604030504040204" pitchFamily="50" charset="-128"/>
                <a:ea typeface="メイリオ" panose="020B0604030504040204" pitchFamily="50" charset="-128"/>
              </a:rPr>
              <a:t>同時に行った</a:t>
            </a:r>
            <a:r>
              <a:rPr lang="ja-JP" altLang="en-US" sz="900" dirty="0" smtClean="0">
                <a:latin typeface="メイリオ" panose="020B0604030504040204" pitchFamily="50" charset="-128"/>
                <a:ea typeface="メイリオ" panose="020B0604030504040204" pitchFamily="50" charset="-128"/>
              </a:rPr>
              <a:t>ときは、「</a:t>
            </a:r>
            <a:r>
              <a:rPr lang="ja-JP" altLang="en-US" sz="900" dirty="0">
                <a:latin typeface="メイリオ" panose="020B0604030504040204" pitchFamily="50" charset="-128"/>
                <a:ea typeface="メイリオ" panose="020B0604030504040204" pitchFamily="50" charset="-128"/>
              </a:rPr>
              <a:t>育児休業給付金支給決定通知書」と「（</a:t>
            </a:r>
            <a:r>
              <a:rPr lang="ja-JP" altLang="en-US" sz="900" dirty="0" smtClean="0">
                <a:latin typeface="メイリオ" panose="020B0604030504040204" pitchFamily="50" charset="-128"/>
                <a:ea typeface="メイリオ" panose="020B0604030504040204" pitchFamily="50" charset="-128"/>
              </a:rPr>
              <a:t>次回申請用）</a:t>
            </a:r>
            <a:r>
              <a:rPr lang="ja-JP" altLang="en-US" sz="900" dirty="0">
                <a:latin typeface="メイリオ" panose="020B0604030504040204" pitchFamily="50" charset="-128"/>
                <a:ea typeface="メイリオ" panose="020B0604030504040204" pitchFamily="50" charset="-128"/>
              </a:rPr>
              <a:t>育児休業給付金支給申請書」が交付されます</a:t>
            </a:r>
            <a:r>
              <a:rPr lang="ja-JP" altLang="en-US" sz="900" dirty="0" smtClean="0">
                <a:latin typeface="メイリオ" panose="020B0604030504040204" pitchFamily="50" charset="-128"/>
                <a:ea typeface="メイリオ" panose="020B0604030504040204" pitchFamily="50" charset="-128"/>
              </a:rPr>
              <a:t>。</a:t>
            </a:r>
            <a:r>
              <a:rPr lang="zh-TW" altLang="en-US" sz="900" dirty="0">
                <a:latin typeface="メイリオ" panose="020B0604030504040204" pitchFamily="50" charset="-128"/>
                <a:ea typeface="メイリオ" panose="020B0604030504040204" pitchFamily="50" charset="-128"/>
              </a:rPr>
              <a:t>「育児休業給付金支給決定通知書</a:t>
            </a:r>
            <a:r>
              <a:rPr lang="zh-TW" altLang="en-US"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は、被</a:t>
            </a:r>
            <a:r>
              <a:rPr lang="ja-JP" altLang="en-US" sz="900" dirty="0">
                <a:latin typeface="メイリオ" panose="020B0604030504040204" pitchFamily="50" charset="-128"/>
                <a:ea typeface="メイリオ" panose="020B0604030504040204" pitchFamily="50" charset="-128"/>
              </a:rPr>
              <a:t>保険者の方にお渡しください。</a:t>
            </a:r>
            <a:endParaRPr lang="en-US" altLang="ja-JP" sz="9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Arial" panose="020B0604020202020204" pitchFamily="34" charset="0"/>
              <a:buChar char="•"/>
            </a:pPr>
            <a:r>
              <a:rPr lang="ja-JP" altLang="en-US" sz="900" u="sng" dirty="0">
                <a:latin typeface="メイリオ" panose="020B0604030504040204" pitchFamily="50" charset="-128"/>
                <a:ea typeface="メイリオ" panose="020B0604030504040204" pitchFamily="50" charset="-128"/>
              </a:rPr>
              <a:t>受給資格がない場合</a:t>
            </a:r>
            <a:r>
              <a:rPr lang="en-US" altLang="ja-JP" sz="900" u="sng" dirty="0">
                <a:latin typeface="メイリオ" panose="020B0604030504040204" pitchFamily="50" charset="-128"/>
                <a:ea typeface="メイリオ" panose="020B0604030504040204" pitchFamily="50" charset="-128"/>
              </a:rPr>
              <a:t/>
            </a:r>
            <a:br>
              <a:rPr lang="en-US" altLang="ja-JP" sz="900" u="sng"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「育児休業給付受給資格否認通知書」が交付されます。被保険者の方にお渡しください。</a:t>
            </a:r>
          </a:p>
        </p:txBody>
      </p:sp>
      <p:sp>
        <p:nvSpPr>
          <p:cNvPr id="11" name="テキスト ボックス 10"/>
          <p:cNvSpPr txBox="1"/>
          <p:nvPr/>
        </p:nvSpPr>
        <p:spPr>
          <a:xfrm>
            <a:off x="539837" y="413358"/>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(4) </a:t>
            </a:r>
            <a:r>
              <a:rPr lang="ja-JP" altLang="en-US" sz="1500" b="1" spc="200" dirty="0">
                <a:solidFill>
                  <a:schemeClr val="bg1"/>
                </a:solidFill>
                <a:latin typeface="メイリオ" panose="020B0604030504040204" pitchFamily="50" charset="-128"/>
                <a:ea typeface="メイリオ" panose="020B0604030504040204" pitchFamily="50" charset="-128"/>
              </a:rPr>
              <a:t>受給資格確認・支給申請</a:t>
            </a:r>
            <a:r>
              <a:rPr lang="ja-JP" altLang="en-US" sz="1500" b="1" spc="200" dirty="0" smtClean="0">
                <a:solidFill>
                  <a:schemeClr val="bg1"/>
                </a:solidFill>
                <a:latin typeface="メイリオ" panose="020B0604030504040204" pitchFamily="50" charset="-128"/>
                <a:ea typeface="メイリオ" panose="020B0604030504040204" pitchFamily="50" charset="-128"/>
              </a:rPr>
              <a:t>手続</a:t>
            </a:r>
            <a:endParaRPr lang="en-US" altLang="ja-JP" sz="1500" b="1" dirty="0">
              <a:solidFill>
                <a:schemeClr val="bg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96487537"/>
              </p:ext>
            </p:extLst>
          </p:nvPr>
        </p:nvGraphicFramePr>
        <p:xfrm>
          <a:off x="629837" y="3293678"/>
          <a:ext cx="6300000" cy="5266668"/>
        </p:xfrm>
        <a:graphic>
          <a:graphicData uri="http://schemas.openxmlformats.org/drawingml/2006/table">
            <a:tbl>
              <a:tblPr firstRow="1" bandRow="1">
                <a:tableStyleId>{5940675A-B579-460E-94D1-54222C63F5DA}</a:tableStyleId>
              </a:tblPr>
              <a:tblGrid>
                <a:gridCol w="900000">
                  <a:extLst>
                    <a:ext uri="{9D8B030D-6E8A-4147-A177-3AD203B41FA5}">
                      <a16:colId xmlns:a16="http://schemas.microsoft.com/office/drawing/2014/main" val="3449950080"/>
                    </a:ext>
                  </a:extLst>
                </a:gridCol>
                <a:gridCol w="5400000">
                  <a:extLst>
                    <a:ext uri="{9D8B030D-6E8A-4147-A177-3AD203B41FA5}">
                      <a16:colId xmlns:a16="http://schemas.microsoft.com/office/drawing/2014/main" val="244806672"/>
                    </a:ext>
                  </a:extLst>
                </a:gridCol>
              </a:tblGrid>
              <a:tr h="288000">
                <a:tc>
                  <a:txBody>
                    <a:bodyPr/>
                    <a:lstStyle/>
                    <a:p>
                      <a:pPr algn="ctr">
                        <a:lnSpc>
                          <a:spcPct val="110000"/>
                        </a:lnSpc>
                      </a:pPr>
                      <a:r>
                        <a:rPr kumimoji="1" lang="ja-JP" altLang="en-US" sz="1050" spc="300" baseline="0" dirty="0" smtClean="0">
                          <a:solidFill>
                            <a:schemeClr val="tx1"/>
                          </a:solidFill>
                          <a:latin typeface="メイリオ" panose="020B0604030504040204" pitchFamily="50" charset="-128"/>
                          <a:ea typeface="メイリオ" panose="020B0604030504040204" pitchFamily="50" charset="-128"/>
                        </a:rPr>
                        <a:t>提出</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者</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10000"/>
                        </a:lnSpc>
                      </a:pPr>
                      <a:r>
                        <a:rPr kumimoji="1" lang="ja-JP" altLang="en-US" sz="1050" dirty="0" smtClean="0">
                          <a:solidFill>
                            <a:schemeClr val="tx1"/>
                          </a:solidFill>
                          <a:latin typeface="メイリオ" panose="020B0604030504040204" pitchFamily="50" charset="-128"/>
                          <a:ea typeface="メイリオ" panose="020B0604030504040204" pitchFamily="50" charset="-128"/>
                        </a:rPr>
                        <a:t>被保険者を雇用している事業主</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921204"/>
                  </a:ext>
                </a:extLst>
              </a:tr>
              <a:tr h="370840">
                <a:tc>
                  <a:txBody>
                    <a:bodyPr/>
                    <a:lstStyle/>
                    <a:p>
                      <a:pPr algn="ctr">
                        <a:lnSpc>
                          <a:spcPct val="110000"/>
                        </a:lnSpc>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提出書</a:t>
                      </a:r>
                      <a:r>
                        <a:rPr kumimoji="1" lang="ja-JP" altLang="en-US" sz="1050" dirty="0" smtClean="0">
                          <a:solidFill>
                            <a:schemeClr val="tx1"/>
                          </a:solidFill>
                          <a:latin typeface="メイリオ" panose="020B0604030504040204" pitchFamily="50" charset="-128"/>
                          <a:ea typeface="メイリオ" panose="020B0604030504040204" pitchFamily="50" charset="-128"/>
                        </a:rPr>
                        <a:t>類</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000" dirty="0" smtClean="0">
                          <a:solidFill>
                            <a:schemeClr val="tx1"/>
                          </a:solidFill>
                          <a:latin typeface="メイリオ" panose="020B0604030504040204" pitchFamily="50" charset="-128"/>
                          <a:ea typeface="メイリオ" panose="020B0604030504040204" pitchFamily="50" charset="-128"/>
                        </a:rPr>
                        <a:t>①②の両方</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28600" indent="-228600">
                        <a:lnSpc>
                          <a:spcPct val="110000"/>
                        </a:lnSpc>
                        <a:buFont typeface="+mj-ea"/>
                        <a:buAutoNum type="circleNumDbPlain"/>
                      </a:pPr>
                      <a:r>
                        <a:rPr kumimoji="1" lang="ja-JP" altLang="en-US" sz="1100" b="1" dirty="0" smtClean="0">
                          <a:solidFill>
                            <a:schemeClr val="tx1"/>
                          </a:solidFill>
                          <a:latin typeface="メイリオ" panose="020B0604030504040204" pitchFamily="50" charset="-128"/>
                          <a:ea typeface="メイリオ" panose="020B0604030504040204" pitchFamily="50" charset="-128"/>
                        </a:rPr>
                        <a:t>雇用保険被保険者休業開始時賃金月額証明書</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marL="228600" indent="-228600">
                        <a:lnSpc>
                          <a:spcPct val="110000"/>
                        </a:lnSpc>
                        <a:spcBef>
                          <a:spcPts val="300"/>
                        </a:spcBef>
                        <a:buFont typeface="+mj-ea"/>
                        <a:buAutoNum type="circleNumDbPlain"/>
                      </a:pPr>
                      <a:r>
                        <a:rPr kumimoji="1" lang="ja-JP" altLang="en-US" sz="1100" b="1" dirty="0" smtClean="0">
                          <a:solidFill>
                            <a:schemeClr val="tx1"/>
                          </a:solidFill>
                          <a:latin typeface="メイリオ" panose="020B0604030504040204" pitchFamily="50" charset="-128"/>
                          <a:ea typeface="メイリオ" panose="020B0604030504040204" pitchFamily="50" charset="-128"/>
                        </a:rPr>
                        <a:t>育児休業給付受給資格確認票・（初回）育児休業給付金支給申請書</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marL="0" indent="0">
                        <a:lnSpc>
                          <a:spcPct val="110000"/>
                        </a:lnSpc>
                        <a:spcBef>
                          <a:spcPts val="300"/>
                        </a:spcBef>
                        <a:buFont typeface="Arial" panose="020B0604020202020204" pitchFamily="34" charset="0"/>
                        <a:buNone/>
                      </a:pPr>
                      <a:r>
                        <a:rPr kumimoji="1" lang="ja-JP" altLang="en-US" sz="900" dirty="0" smtClean="0">
                          <a:solidFill>
                            <a:schemeClr val="tx1"/>
                          </a:solidFill>
                          <a:latin typeface="メイリオ" panose="020B0604030504040204" pitchFamily="50" charset="-128"/>
                          <a:ea typeface="メイリオ" panose="020B0604030504040204" pitchFamily="50" charset="-128"/>
                        </a:rPr>
                        <a:t>・受給資格確認と同時に初回の育児休業給付金の支給申請を行わない場合、「育児休業給付受給資格</a:t>
                      </a:r>
                      <a:r>
                        <a:rPr kumimoji="1" lang="en-US" altLang="ja-JP" sz="900" dirty="0" smtClean="0">
                          <a:solidFill>
                            <a:schemeClr val="tx1"/>
                          </a:solidFill>
                          <a:latin typeface="メイリオ" panose="020B0604030504040204" pitchFamily="50" charset="-128"/>
                          <a:ea typeface="メイリオ" panose="020B0604030504040204" pitchFamily="50" charset="-128"/>
                        </a:rPr>
                        <a:t/>
                      </a:r>
                      <a:br>
                        <a:rPr kumimoji="1" lang="en-US" altLang="ja-JP" sz="900" dirty="0" smtClean="0">
                          <a:solidFill>
                            <a:schemeClr val="tx1"/>
                          </a:solidFill>
                          <a:latin typeface="メイリオ" panose="020B0604030504040204" pitchFamily="50" charset="-128"/>
                          <a:ea typeface="メイリオ" panose="020B0604030504040204" pitchFamily="50" charset="-128"/>
                        </a:rPr>
                      </a:br>
                      <a:r>
                        <a:rPr kumimoji="1" lang="ja-JP" altLang="en-US" sz="900" dirty="0" smtClean="0">
                          <a:solidFill>
                            <a:schemeClr val="tx1"/>
                          </a:solidFill>
                          <a:latin typeface="メイリオ" panose="020B0604030504040204" pitchFamily="50" charset="-128"/>
                          <a:ea typeface="メイリオ" panose="020B0604030504040204" pitchFamily="50" charset="-128"/>
                        </a:rPr>
                        <a:t>　確認票・（初回）育児休業給付金支給申請書」は、「育児休業給付受給資格確認票」としてのみ</a:t>
                      </a:r>
                      <a:r>
                        <a:rPr kumimoji="1" lang="en-US" altLang="ja-JP" sz="900" dirty="0" smtClean="0">
                          <a:solidFill>
                            <a:schemeClr val="tx1"/>
                          </a:solidFill>
                          <a:latin typeface="メイリオ" panose="020B0604030504040204" pitchFamily="50" charset="-128"/>
                          <a:ea typeface="メイリオ" panose="020B0604030504040204" pitchFamily="50" charset="-128"/>
                        </a:rPr>
                        <a:t/>
                      </a:r>
                      <a:br>
                        <a:rPr kumimoji="1" lang="en-US" altLang="ja-JP" sz="900" dirty="0" smtClean="0">
                          <a:solidFill>
                            <a:schemeClr val="tx1"/>
                          </a:solidFill>
                          <a:latin typeface="メイリオ" panose="020B0604030504040204" pitchFamily="50" charset="-128"/>
                          <a:ea typeface="メイリオ" panose="020B0604030504040204" pitchFamily="50" charset="-128"/>
                        </a:rPr>
                      </a:br>
                      <a:r>
                        <a:rPr kumimoji="1" lang="ja-JP" altLang="en-US" sz="900" dirty="0" smtClean="0">
                          <a:solidFill>
                            <a:schemeClr val="tx1"/>
                          </a:solidFill>
                          <a:latin typeface="メイリオ" panose="020B0604030504040204" pitchFamily="50" charset="-128"/>
                          <a:ea typeface="メイリオ" panose="020B0604030504040204" pitchFamily="50" charset="-128"/>
                        </a:rPr>
                        <a:t>　使用してください。</a:t>
                      </a:r>
                    </a:p>
                    <a:p>
                      <a:pPr marL="87313" indent="-87313">
                        <a:lnSpc>
                          <a:spcPct val="110000"/>
                        </a:lnSpc>
                        <a:spcBef>
                          <a:spcPts val="300"/>
                        </a:spcBef>
                        <a:buFont typeface="Arial" panose="020B0604020202020204" pitchFamily="34" charset="0"/>
                        <a:buNone/>
                      </a:pPr>
                      <a:r>
                        <a:rPr kumimoji="1" lang="ja-JP" altLang="en-US" sz="900" dirty="0" smtClean="0">
                          <a:solidFill>
                            <a:schemeClr val="tx1"/>
                          </a:solidFill>
                          <a:latin typeface="メイリオ" panose="020B0604030504040204" pitchFamily="50" charset="-128"/>
                          <a:ea typeface="メイリオ" panose="020B0604030504040204" pitchFamily="50" charset="-128"/>
                        </a:rPr>
                        <a:t>・②の書類には、払渡希望金融機関指定届が付いています。以前に雇用保険の他の給付（例えば基本</a:t>
                      </a:r>
                      <a:r>
                        <a:rPr kumimoji="1" lang="en-US" altLang="ja-JP" sz="900" dirty="0" smtClean="0">
                          <a:solidFill>
                            <a:schemeClr val="tx1"/>
                          </a:solidFill>
                          <a:latin typeface="メイリオ" panose="020B0604030504040204" pitchFamily="50" charset="-128"/>
                          <a:ea typeface="メイリオ" panose="020B0604030504040204" pitchFamily="50" charset="-128"/>
                        </a:rPr>
                        <a:t/>
                      </a:r>
                      <a:br>
                        <a:rPr kumimoji="1" lang="en-US" altLang="ja-JP" sz="900" dirty="0" smtClean="0">
                          <a:solidFill>
                            <a:schemeClr val="tx1"/>
                          </a:solidFill>
                          <a:latin typeface="メイリオ" panose="020B0604030504040204" pitchFamily="50" charset="-128"/>
                          <a:ea typeface="メイリオ" panose="020B0604030504040204" pitchFamily="50" charset="-128"/>
                        </a:rPr>
                      </a:br>
                      <a:r>
                        <a:rPr kumimoji="1" lang="ja-JP" altLang="en-US" sz="900" dirty="0" smtClean="0">
                          <a:solidFill>
                            <a:schemeClr val="tx1"/>
                          </a:solidFill>
                          <a:latin typeface="メイリオ" panose="020B0604030504040204" pitchFamily="50" charset="-128"/>
                          <a:ea typeface="メイリオ" panose="020B0604030504040204" pitchFamily="50" charset="-128"/>
                        </a:rPr>
                        <a:t>手当）の支給を口座振込で受けていた方は、この口座を使用することもできます。また、マイナポータルに公金受取口座を登録している方は、ハローワークに個人番号を届け出ていれば、その口座を使用することも</a:t>
                      </a:r>
                      <a:r>
                        <a:rPr kumimoji="1" lang="ja-JP" altLang="en-US" sz="900" smtClean="0">
                          <a:solidFill>
                            <a:schemeClr val="tx1"/>
                          </a:solidFill>
                          <a:latin typeface="メイリオ" panose="020B0604030504040204" pitchFamily="50" charset="-128"/>
                          <a:ea typeface="メイリオ" panose="020B0604030504040204" pitchFamily="50" charset="-128"/>
                        </a:rPr>
                        <a:t>できます（「払渡</a:t>
                      </a:r>
                      <a:r>
                        <a:rPr kumimoji="1" lang="ja-JP" altLang="en-US" sz="900" dirty="0" smtClean="0">
                          <a:solidFill>
                            <a:schemeClr val="tx1"/>
                          </a:solidFill>
                          <a:latin typeface="メイリオ" panose="020B0604030504040204" pitchFamily="50" charset="-128"/>
                          <a:ea typeface="メイリオ" panose="020B0604030504040204" pitchFamily="50" charset="-128"/>
                        </a:rPr>
                        <a:t>希望金融機関指定届」の提出が必要です。）。</a:t>
                      </a:r>
                    </a:p>
                    <a:p>
                      <a:pPr marL="0" indent="0">
                        <a:lnSpc>
                          <a:spcPct val="110000"/>
                        </a:lnSpc>
                        <a:spcBef>
                          <a:spcPts val="300"/>
                        </a:spcBef>
                        <a:buFont typeface="Arial" panose="020B0604020202020204" pitchFamily="34" charset="0"/>
                        <a:buNone/>
                      </a:pP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ja-JP" altLang="en-US" sz="900" b="1" dirty="0" smtClean="0">
                          <a:solidFill>
                            <a:schemeClr val="tx1"/>
                          </a:solidFill>
                          <a:latin typeface="メイリオ" panose="020B0604030504040204" pitchFamily="50" charset="-128"/>
                          <a:ea typeface="メイリオ" panose="020B0604030504040204" pitchFamily="50" charset="-128"/>
                        </a:rPr>
                        <a:t>初回の育児休業給付金の申請以前に、同一の子に係る育児休業について出生時育児休業給付金か</a:t>
                      </a:r>
                      <a:r>
                        <a:rPr kumimoji="1" lang="en-US" altLang="ja-JP" sz="900" b="1" dirty="0" smtClean="0">
                          <a:solidFill>
                            <a:schemeClr val="tx1"/>
                          </a:solidFill>
                          <a:latin typeface="メイリオ" panose="020B0604030504040204" pitchFamily="50" charset="-128"/>
                          <a:ea typeface="メイリオ" panose="020B0604030504040204" pitchFamily="50" charset="-128"/>
                        </a:rPr>
                        <a:t/>
                      </a:r>
                      <a:br>
                        <a:rPr kumimoji="1" lang="en-US" altLang="ja-JP" sz="900" b="1" dirty="0" smtClean="0">
                          <a:solidFill>
                            <a:schemeClr val="tx1"/>
                          </a:solidFill>
                          <a:latin typeface="メイリオ" panose="020B0604030504040204" pitchFamily="50" charset="-128"/>
                          <a:ea typeface="メイリオ" panose="020B0604030504040204" pitchFamily="50" charset="-128"/>
                        </a:rPr>
                      </a:br>
                      <a:r>
                        <a:rPr kumimoji="1" lang="ja-JP" altLang="en-US" sz="900" b="1" dirty="0" smtClean="0">
                          <a:solidFill>
                            <a:schemeClr val="tx1"/>
                          </a:solidFill>
                          <a:latin typeface="メイリオ" panose="020B0604030504040204" pitchFamily="50" charset="-128"/>
                          <a:ea typeface="メイリオ" panose="020B0604030504040204" pitchFamily="50" charset="-128"/>
                        </a:rPr>
                        <a:t>　育児休業給付金の支給を受けている場合は、雇用保険被保険者休業開始時賃金月額証明書の提出は</a:t>
                      </a:r>
                      <a:r>
                        <a:rPr kumimoji="1" lang="en-US" altLang="ja-JP" sz="900" b="1" dirty="0" smtClean="0">
                          <a:solidFill>
                            <a:schemeClr val="tx1"/>
                          </a:solidFill>
                          <a:latin typeface="メイリオ" panose="020B0604030504040204" pitchFamily="50" charset="-128"/>
                          <a:ea typeface="メイリオ" panose="020B0604030504040204" pitchFamily="50" charset="-128"/>
                        </a:rPr>
                        <a:t/>
                      </a:r>
                      <a:br>
                        <a:rPr kumimoji="1" lang="en-US" altLang="ja-JP" sz="900" b="1" dirty="0" smtClean="0">
                          <a:solidFill>
                            <a:schemeClr val="tx1"/>
                          </a:solidFill>
                          <a:latin typeface="メイリオ" panose="020B0604030504040204" pitchFamily="50" charset="-128"/>
                          <a:ea typeface="メイリオ" panose="020B0604030504040204" pitchFamily="50" charset="-128"/>
                        </a:rPr>
                      </a:br>
                      <a:r>
                        <a:rPr kumimoji="1" lang="ja-JP" altLang="en-US" sz="900" b="1" dirty="0" smtClean="0">
                          <a:solidFill>
                            <a:schemeClr val="tx1"/>
                          </a:solidFill>
                          <a:latin typeface="メイリオ" panose="020B0604030504040204" pitchFamily="50" charset="-128"/>
                          <a:ea typeface="メイリオ" panose="020B0604030504040204" pitchFamily="50" charset="-128"/>
                        </a:rPr>
                        <a:t>　不要です</a:t>
                      </a:r>
                      <a:r>
                        <a:rPr kumimoji="1" lang="ja-JP" altLang="en-US" sz="900" dirty="0" smtClean="0">
                          <a:solidFill>
                            <a:schemeClr val="tx1"/>
                          </a:solidFill>
                          <a:latin typeface="メイリオ" panose="020B0604030504040204" pitchFamily="50" charset="-128"/>
                          <a:ea typeface="メイリオ" panose="020B0604030504040204" pitchFamily="50" charset="-128"/>
                        </a:rPr>
                        <a:t>。</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3307444"/>
                  </a:ext>
                </a:extLst>
              </a:tr>
              <a:tr h="370840">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添付書</a:t>
                      </a:r>
                      <a:r>
                        <a:rPr kumimoji="1" lang="ja-JP" altLang="en-US" sz="1050" dirty="0" smtClean="0">
                          <a:solidFill>
                            <a:schemeClr val="tx1"/>
                          </a:solidFill>
                          <a:latin typeface="メイリオ" panose="020B0604030504040204" pitchFamily="50" charset="-128"/>
                          <a:ea typeface="メイリオ" panose="020B0604030504040204" pitchFamily="50" charset="-128"/>
                        </a:rPr>
                        <a:t>類</a:t>
                      </a:r>
                      <a:r>
                        <a:rPr kumimoji="1" lang="en-US" altLang="ja-JP" sz="1050" dirty="0" smtClean="0">
                          <a:solidFill>
                            <a:schemeClr val="tx1"/>
                          </a:solidFill>
                          <a:latin typeface="メイリオ" panose="020B0604030504040204" pitchFamily="50" charset="-128"/>
                          <a:ea typeface="メイリオ" panose="020B0604030504040204" pitchFamily="50" charset="-128"/>
                        </a:rPr>
                        <a:t/>
                      </a:r>
                      <a:br>
                        <a:rPr kumimoji="1" lang="en-US" altLang="ja-JP" sz="1050" dirty="0" smtClean="0">
                          <a:solidFill>
                            <a:schemeClr val="tx1"/>
                          </a:solidFill>
                          <a:latin typeface="メイリオ" panose="020B0604030504040204" pitchFamily="50" charset="-128"/>
                          <a:ea typeface="メイリオ" panose="020B0604030504040204" pitchFamily="50" charset="-128"/>
                        </a:rPr>
                      </a:br>
                      <a:r>
                        <a:rPr kumimoji="1" lang="ja-JP" altLang="en-US" sz="1000" dirty="0" smtClean="0">
                          <a:solidFill>
                            <a:schemeClr val="tx1"/>
                          </a:solidFill>
                          <a:latin typeface="メイリオ" panose="020B0604030504040204" pitchFamily="50" charset="-128"/>
                          <a:ea typeface="メイリオ" panose="020B0604030504040204" pitchFamily="50" charset="-128"/>
                        </a:rPr>
                        <a:t>①②の両方</a:t>
                      </a: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28600" indent="-228600">
                        <a:lnSpc>
                          <a:spcPct val="110000"/>
                        </a:lnSpc>
                        <a:buFont typeface="+mj-ea"/>
                        <a:buAutoNum type="circleNumDbPlain"/>
                      </a:pPr>
                      <a:r>
                        <a:rPr kumimoji="1" lang="ja-JP" altLang="en-US" sz="1050" dirty="0" smtClean="0">
                          <a:solidFill>
                            <a:schemeClr val="tx1"/>
                          </a:solidFill>
                          <a:latin typeface="メイリオ" panose="020B0604030504040204" pitchFamily="50" charset="-128"/>
                          <a:ea typeface="メイリオ" panose="020B0604030504040204" pitchFamily="50" charset="-128"/>
                        </a:rPr>
                        <a:t>賃金台帳、労働者名簿、出勤簿、タイムカードなど</a:t>
                      </a:r>
                      <a:r>
                        <a:rPr kumimoji="1" lang="en-US" altLang="ja-JP" sz="1050" dirty="0" smtClean="0">
                          <a:solidFill>
                            <a:schemeClr val="tx1"/>
                          </a:solidFill>
                          <a:latin typeface="メイリオ" panose="020B0604030504040204" pitchFamily="50" charset="-128"/>
                          <a:ea typeface="メイリオ" panose="020B0604030504040204" pitchFamily="50" charset="-128"/>
                        </a:rPr>
                        <a:t/>
                      </a:r>
                      <a:br>
                        <a:rPr kumimoji="1" lang="en-US" altLang="ja-JP" sz="1050" dirty="0" smtClean="0">
                          <a:solidFill>
                            <a:schemeClr val="tx1"/>
                          </a:solidFill>
                          <a:latin typeface="メイリオ" panose="020B0604030504040204" pitchFamily="50" charset="-128"/>
                          <a:ea typeface="メイリオ" panose="020B0604030504040204" pitchFamily="50" charset="-128"/>
                        </a:rPr>
                      </a:br>
                      <a:r>
                        <a:rPr kumimoji="1" lang="ja-JP" altLang="en-US" sz="900" dirty="0" smtClean="0">
                          <a:solidFill>
                            <a:schemeClr val="tx1"/>
                          </a:solidFill>
                          <a:latin typeface="メイリオ" panose="020B0604030504040204" pitchFamily="50" charset="-128"/>
                          <a:ea typeface="メイリオ" panose="020B0604030504040204" pitchFamily="50" charset="-128"/>
                        </a:rPr>
                        <a:t>育児休業を開始・終了した日、賃金の額と支払状況を証明できるもの</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marL="228600" indent="-228600">
                        <a:lnSpc>
                          <a:spcPct val="110000"/>
                        </a:lnSpc>
                        <a:spcBef>
                          <a:spcPts val="300"/>
                        </a:spcBef>
                        <a:buFont typeface="+mj-ea"/>
                        <a:buAutoNum type="circleNumDbPlain"/>
                      </a:pPr>
                      <a:r>
                        <a:rPr kumimoji="1" lang="ja-JP" altLang="en-US" sz="1050" dirty="0" smtClean="0">
                          <a:solidFill>
                            <a:schemeClr val="tx1"/>
                          </a:solidFill>
                          <a:latin typeface="メイリオ" panose="020B0604030504040204" pitchFamily="50" charset="-128"/>
                          <a:ea typeface="メイリオ" panose="020B0604030504040204" pitchFamily="50" charset="-128"/>
                        </a:rPr>
                        <a:t>母子健康手帳など</a:t>
                      </a:r>
                      <a:r>
                        <a:rPr kumimoji="1" lang="en-US" altLang="ja-JP" sz="1050" dirty="0" smtClean="0">
                          <a:solidFill>
                            <a:schemeClr val="tx1"/>
                          </a:solidFill>
                          <a:latin typeface="メイリオ" panose="020B0604030504040204" pitchFamily="50" charset="-128"/>
                          <a:ea typeface="メイリオ" panose="020B0604030504040204" pitchFamily="50" charset="-128"/>
                        </a:rPr>
                        <a:t/>
                      </a:r>
                      <a:br>
                        <a:rPr kumimoji="1" lang="en-US" altLang="ja-JP" sz="1050" dirty="0" smtClean="0">
                          <a:solidFill>
                            <a:schemeClr val="tx1"/>
                          </a:solidFill>
                          <a:latin typeface="メイリオ" panose="020B0604030504040204" pitchFamily="50" charset="-128"/>
                          <a:ea typeface="メイリオ" panose="020B0604030504040204" pitchFamily="50" charset="-128"/>
                        </a:rPr>
                      </a:br>
                      <a:r>
                        <a:rPr kumimoji="1" lang="ja-JP" altLang="en-US" sz="900" dirty="0" smtClean="0">
                          <a:solidFill>
                            <a:schemeClr val="tx1"/>
                          </a:solidFill>
                          <a:latin typeface="メイリオ" panose="020B0604030504040204" pitchFamily="50" charset="-128"/>
                          <a:ea typeface="メイリオ" panose="020B0604030504040204" pitchFamily="50" charset="-128"/>
                        </a:rPr>
                        <a:t>育児の事実、出産予定日及び出産日を確認することができるもの（写し可）</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3393556"/>
                  </a:ext>
                </a:extLst>
              </a:tr>
              <a:tr h="288000">
                <a:tc>
                  <a:txBody>
                    <a:bodyPr/>
                    <a:lstStyle/>
                    <a:p>
                      <a:pPr algn="ctr">
                        <a:lnSpc>
                          <a:spcPct val="110000"/>
                        </a:lnSpc>
                      </a:pPr>
                      <a:r>
                        <a:rPr kumimoji="1" lang="ja-JP" altLang="en-US" sz="1050" spc="300" baseline="0" dirty="0" smtClean="0">
                          <a:solidFill>
                            <a:schemeClr val="tx1"/>
                          </a:solidFill>
                          <a:latin typeface="メイリオ" panose="020B0604030504040204" pitchFamily="50" charset="-128"/>
                          <a:ea typeface="メイリオ" panose="020B0604030504040204" pitchFamily="50" charset="-128"/>
                        </a:rPr>
                        <a:t>提出先</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　</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10000"/>
                        </a:lnSpc>
                      </a:pPr>
                      <a:r>
                        <a:rPr kumimoji="1" lang="ja-JP" altLang="en-US" sz="1050" dirty="0" smtClean="0">
                          <a:solidFill>
                            <a:schemeClr val="tx1"/>
                          </a:solidFill>
                          <a:latin typeface="メイリオ" panose="020B0604030504040204" pitchFamily="50" charset="-128"/>
                          <a:ea typeface="メイリオ" panose="020B0604030504040204" pitchFamily="50" charset="-128"/>
                        </a:rPr>
                        <a:t>事業所の所在地を管轄するハローワーク　</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電子申請も利用できます</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425005"/>
                  </a:ext>
                </a:extLst>
              </a:tr>
              <a:tr h="370840">
                <a:tc>
                  <a:txBody>
                    <a:bodyPr/>
                    <a:lstStyle/>
                    <a:p>
                      <a:pPr algn="ctr">
                        <a:lnSpc>
                          <a:spcPct val="110000"/>
                        </a:lnSpc>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提出時期</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　</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nSpc>
                          <a:spcPct val="110000"/>
                        </a:lnSpc>
                        <a:spcBef>
                          <a:spcPts val="300"/>
                        </a:spcBef>
                        <a:buFont typeface="Wingdings" panose="05000000000000000000" pitchFamily="2" charset="2"/>
                        <a:buChar char="l"/>
                      </a:pPr>
                      <a:r>
                        <a:rPr lang="ja-JP" altLang="en-US" sz="1050" u="none" dirty="0" smtClean="0">
                          <a:solidFill>
                            <a:schemeClr val="tx1"/>
                          </a:solidFill>
                          <a:latin typeface="メイリオ" panose="020B0604030504040204" pitchFamily="50" charset="-128"/>
                          <a:ea typeface="メイリオ" panose="020B0604030504040204" pitchFamily="50" charset="-128"/>
                        </a:rPr>
                        <a:t>受給資格確認手続のみ行う場合</a:t>
                      </a:r>
                      <a:r>
                        <a:rPr lang="en-US" altLang="ja-JP" sz="1050" u="none" dirty="0" smtClean="0">
                          <a:solidFill>
                            <a:schemeClr val="tx1"/>
                          </a:solidFill>
                          <a:latin typeface="メイリオ" panose="020B0604030504040204" pitchFamily="50" charset="-128"/>
                          <a:ea typeface="メイリオ" panose="020B0604030504040204" pitchFamily="50" charset="-128"/>
                        </a:rPr>
                        <a:t/>
                      </a:r>
                      <a:br>
                        <a:rPr lang="en-US" altLang="ja-JP" sz="1050" u="none" dirty="0" smtClean="0">
                          <a:solidFill>
                            <a:schemeClr val="tx1"/>
                          </a:solidFill>
                          <a:latin typeface="メイリオ" panose="020B0604030504040204" pitchFamily="50" charset="-128"/>
                          <a:ea typeface="メイリオ" panose="020B0604030504040204" pitchFamily="50" charset="-128"/>
                        </a:rPr>
                      </a:br>
                      <a:r>
                        <a:rPr lang="ja-JP" altLang="en-US" sz="1050" b="1" u="none" dirty="0" smtClean="0">
                          <a:solidFill>
                            <a:schemeClr val="tx1"/>
                          </a:solidFill>
                          <a:latin typeface="メイリオ" panose="020B0604030504040204" pitchFamily="50" charset="-128"/>
                          <a:ea typeface="メイリオ" panose="020B0604030504040204" pitchFamily="50" charset="-128"/>
                        </a:rPr>
                        <a:t>初回の支給申請を行う日まで</a:t>
                      </a:r>
                      <a:endParaRPr lang="en-US" altLang="ja-JP" sz="1050" b="1" u="none" dirty="0" smtClean="0">
                        <a:solidFill>
                          <a:schemeClr val="tx1"/>
                        </a:solidFill>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50" u="none" dirty="0" smtClean="0">
                          <a:solidFill>
                            <a:schemeClr val="tx1"/>
                          </a:solidFill>
                          <a:latin typeface="メイリオ" panose="020B0604030504040204" pitchFamily="50" charset="-128"/>
                          <a:ea typeface="メイリオ" panose="020B0604030504040204" pitchFamily="50" charset="-128"/>
                        </a:rPr>
                        <a:t>初回の支給申請も同時に行う場合</a:t>
                      </a:r>
                      <a:r>
                        <a:rPr lang="en-US" altLang="ja-JP" sz="1050" u="none" dirty="0" smtClean="0">
                          <a:solidFill>
                            <a:schemeClr val="tx1"/>
                          </a:solidFill>
                          <a:latin typeface="メイリオ" panose="020B0604030504040204" pitchFamily="50" charset="-128"/>
                          <a:ea typeface="メイリオ" panose="020B0604030504040204" pitchFamily="50" charset="-128"/>
                        </a:rPr>
                        <a:t/>
                      </a:r>
                      <a:br>
                        <a:rPr lang="en-US" altLang="ja-JP" sz="1050" u="none" dirty="0" smtClean="0">
                          <a:solidFill>
                            <a:schemeClr val="tx1"/>
                          </a:solidFill>
                          <a:latin typeface="メイリオ" panose="020B0604030504040204" pitchFamily="50" charset="-128"/>
                          <a:ea typeface="メイリオ" panose="020B0604030504040204" pitchFamily="50" charset="-128"/>
                        </a:rPr>
                      </a:br>
                      <a:r>
                        <a:rPr lang="ja-JP" altLang="en-US" sz="1050" b="1" u="none" dirty="0" smtClean="0">
                          <a:solidFill>
                            <a:schemeClr val="tx1"/>
                          </a:solidFill>
                          <a:latin typeface="メイリオ" panose="020B0604030504040204" pitchFamily="50" charset="-128"/>
                          <a:ea typeface="メイリオ" panose="020B0604030504040204" pitchFamily="50" charset="-128"/>
                        </a:rPr>
                        <a:t>育児休業開始日から４か月を経過する日の属する月の末日まで</a:t>
                      </a:r>
                      <a:r>
                        <a:rPr lang="en-US" altLang="ja-JP" sz="1050" b="1" u="none" dirty="0" smtClean="0">
                          <a:solidFill>
                            <a:schemeClr val="tx1"/>
                          </a:solidFill>
                          <a:latin typeface="メイリオ" panose="020B0604030504040204" pitchFamily="50" charset="-128"/>
                          <a:ea typeface="メイリオ" panose="020B0604030504040204" pitchFamily="50" charset="-128"/>
                        </a:rPr>
                        <a:t/>
                      </a:r>
                      <a:br>
                        <a:rPr lang="en-US" altLang="ja-JP" sz="1050" b="1" u="none" dirty="0" smtClean="0">
                          <a:solidFill>
                            <a:schemeClr val="tx1"/>
                          </a:solidFill>
                          <a:latin typeface="メイリオ" panose="020B0604030504040204" pitchFamily="50" charset="-128"/>
                          <a:ea typeface="メイリオ" panose="020B0604030504040204" pitchFamily="50" charset="-128"/>
                        </a:rPr>
                      </a:br>
                      <a:r>
                        <a:rPr lang="ja-JP" altLang="en-US" sz="900" u="none" dirty="0" smtClean="0">
                          <a:solidFill>
                            <a:schemeClr val="tx1"/>
                          </a:solidFill>
                          <a:latin typeface="メイリオ" panose="020B0604030504040204" pitchFamily="50" charset="-128"/>
                          <a:ea typeface="メイリオ" panose="020B0604030504040204" pitchFamily="50" charset="-128"/>
                        </a:rPr>
                        <a:t>例えば、育児休業開始日が７月</a:t>
                      </a:r>
                      <a:r>
                        <a:rPr lang="en-US" altLang="ja-JP" sz="900" u="none" dirty="0" smtClean="0">
                          <a:solidFill>
                            <a:schemeClr val="tx1"/>
                          </a:solidFill>
                          <a:latin typeface="メイリオ" panose="020B0604030504040204" pitchFamily="50" charset="-128"/>
                          <a:ea typeface="メイリオ" panose="020B0604030504040204" pitchFamily="50" charset="-128"/>
                        </a:rPr>
                        <a:t>10</a:t>
                      </a:r>
                      <a:r>
                        <a:rPr lang="ja-JP" altLang="en-US" sz="900" u="none" dirty="0" smtClean="0">
                          <a:solidFill>
                            <a:schemeClr val="tx1"/>
                          </a:solidFill>
                          <a:latin typeface="メイリオ" panose="020B0604030504040204" pitchFamily="50" charset="-128"/>
                          <a:ea typeface="メイリオ" panose="020B0604030504040204" pitchFamily="50" charset="-128"/>
                        </a:rPr>
                        <a:t>日の場合、４か月を経過する日は</a:t>
                      </a:r>
                      <a:r>
                        <a:rPr lang="en-US" altLang="ja-JP" sz="900" u="none" dirty="0" smtClean="0">
                          <a:solidFill>
                            <a:schemeClr val="tx1"/>
                          </a:solidFill>
                          <a:latin typeface="メイリオ" panose="020B0604030504040204" pitchFamily="50" charset="-128"/>
                          <a:ea typeface="メイリオ" panose="020B0604030504040204" pitchFamily="50" charset="-128"/>
                        </a:rPr>
                        <a:t>11</a:t>
                      </a:r>
                      <a:r>
                        <a:rPr lang="ja-JP" altLang="en-US" sz="900" u="none" dirty="0" smtClean="0">
                          <a:solidFill>
                            <a:schemeClr val="tx1"/>
                          </a:solidFill>
                          <a:latin typeface="メイリオ" panose="020B0604030504040204" pitchFamily="50" charset="-128"/>
                          <a:ea typeface="メイリオ" panose="020B0604030504040204" pitchFamily="50" charset="-128"/>
                        </a:rPr>
                        <a:t>月９日なので、提出期限は</a:t>
                      </a:r>
                      <a:r>
                        <a:rPr lang="en-US" altLang="ja-JP" sz="900" u="none" dirty="0" smtClean="0">
                          <a:solidFill>
                            <a:schemeClr val="tx1"/>
                          </a:solidFill>
                          <a:latin typeface="メイリオ" panose="020B0604030504040204" pitchFamily="50" charset="-128"/>
                          <a:ea typeface="メイリオ" panose="020B0604030504040204" pitchFamily="50" charset="-128"/>
                        </a:rPr>
                        <a:t>11</a:t>
                      </a:r>
                      <a:r>
                        <a:rPr lang="ja-JP" altLang="en-US" sz="900" u="none" dirty="0" smtClean="0">
                          <a:solidFill>
                            <a:schemeClr val="tx1"/>
                          </a:solidFill>
                          <a:latin typeface="メイリオ" panose="020B0604030504040204" pitchFamily="50" charset="-128"/>
                          <a:ea typeface="メイリオ" panose="020B0604030504040204" pitchFamily="50" charset="-128"/>
                        </a:rPr>
                        <a:t>月</a:t>
                      </a:r>
                      <a:r>
                        <a:rPr lang="en-US" altLang="ja-JP" sz="900" u="none" dirty="0" smtClean="0">
                          <a:solidFill>
                            <a:schemeClr val="tx1"/>
                          </a:solidFill>
                          <a:latin typeface="メイリオ" panose="020B0604030504040204" pitchFamily="50" charset="-128"/>
                          <a:ea typeface="メイリオ" panose="020B0604030504040204" pitchFamily="50" charset="-128"/>
                        </a:rPr>
                        <a:t>30</a:t>
                      </a:r>
                      <a:r>
                        <a:rPr lang="ja-JP" altLang="en-US" sz="900" u="none" dirty="0" smtClean="0">
                          <a:solidFill>
                            <a:schemeClr val="tx1"/>
                          </a:solidFill>
                          <a:latin typeface="メイリオ" panose="020B0604030504040204" pitchFamily="50" charset="-128"/>
                          <a:ea typeface="メイリオ" panose="020B0604030504040204" pitchFamily="50" charset="-128"/>
                        </a:rPr>
                        <a:t>日までとなります）</a:t>
                      </a:r>
                      <a:r>
                        <a:rPr lang="en-US" altLang="ja-JP" sz="900" u="none" baseline="30000" dirty="0" smtClean="0">
                          <a:solidFill>
                            <a:schemeClr val="tx1"/>
                          </a:solidFill>
                          <a:latin typeface="メイリオ" panose="020B0604030504040204" pitchFamily="50" charset="-128"/>
                          <a:ea typeface="メイリオ" panose="020B0604030504040204" pitchFamily="50" charset="-128"/>
                        </a:rPr>
                        <a:t>※</a:t>
                      </a:r>
                      <a:endParaRPr lang="ja-JP" altLang="en-US" sz="900" u="none" baseline="30000" dirty="0" smtClean="0">
                        <a:solidFill>
                          <a:schemeClr val="tx1"/>
                        </a:solidFill>
                        <a:latin typeface="メイリオ" panose="020B0604030504040204" pitchFamily="50" charset="-128"/>
                        <a:ea typeface="メイリオ" panose="020B0604030504040204" pitchFamily="50" charset="-128"/>
                      </a:endParaRPr>
                    </a:p>
                    <a:p>
                      <a:pPr marL="0" indent="0">
                        <a:lnSpc>
                          <a:spcPct val="110000"/>
                        </a:lnSpc>
                        <a:spcBef>
                          <a:spcPts val="300"/>
                        </a:spcBef>
                        <a:buFont typeface="Arial" panose="020B0604020202020204" pitchFamily="34" charset="0"/>
                        <a:buNone/>
                      </a:pPr>
                      <a:r>
                        <a:rPr lang="ja-JP" altLang="en-US" sz="900" u="none" dirty="0" smtClean="0">
                          <a:solidFill>
                            <a:schemeClr val="tx1"/>
                          </a:solidFill>
                          <a:latin typeface="メイリオ" panose="020B0604030504040204" pitchFamily="50" charset="-128"/>
                          <a:ea typeface="メイリオ" panose="020B0604030504040204" pitchFamily="50" charset="-128"/>
                        </a:rPr>
                        <a:t>女性の被保険者が、産後休業（出産日の翌日から８週間）の後、引き続き育児休業を取得する場合、「育児休業を開始した日」は出産日から起算して</a:t>
                      </a:r>
                      <a:r>
                        <a:rPr lang="en-US" altLang="ja-JP" sz="900" u="none" dirty="0" smtClean="0">
                          <a:solidFill>
                            <a:schemeClr val="tx1"/>
                          </a:solidFill>
                          <a:latin typeface="メイリオ" panose="020B0604030504040204" pitchFamily="50" charset="-128"/>
                          <a:ea typeface="メイリオ" panose="020B0604030504040204" pitchFamily="50" charset="-128"/>
                        </a:rPr>
                        <a:t>58</a:t>
                      </a:r>
                      <a:r>
                        <a:rPr lang="ja-JP" altLang="en-US" sz="900" u="none" dirty="0" smtClean="0">
                          <a:solidFill>
                            <a:schemeClr val="tx1"/>
                          </a:solidFill>
                          <a:latin typeface="メイリオ" panose="020B0604030504040204" pitchFamily="50" charset="-128"/>
                          <a:ea typeface="メイリオ" panose="020B0604030504040204" pitchFamily="50" charset="-128"/>
                        </a:rPr>
                        <a:t>日目に当たる日となります。</a:t>
                      </a:r>
                      <a:endParaRPr lang="en-US" altLang="ja-JP" sz="900" u="none" dirty="0" smtClean="0">
                        <a:solidFill>
                          <a:schemeClr val="tx1"/>
                        </a:solidFill>
                        <a:latin typeface="メイリオ" panose="020B0604030504040204" pitchFamily="50" charset="-128"/>
                        <a:ea typeface="メイリオ" panose="020B0604030504040204" pitchFamily="50" charset="-128"/>
                      </a:endParaRPr>
                    </a:p>
                    <a:p>
                      <a:pPr marL="0" indent="0">
                        <a:lnSpc>
                          <a:spcPct val="110000"/>
                        </a:lnSpc>
                        <a:spcBef>
                          <a:spcPts val="300"/>
                        </a:spcBef>
                        <a:buFont typeface="Arial" panose="020B0604020202020204" pitchFamily="34" charset="0"/>
                        <a:buNone/>
                      </a:pPr>
                      <a:r>
                        <a:rPr lang="en-US" altLang="ja-JP" sz="900" u="none" dirty="0" smtClean="0">
                          <a:solidFill>
                            <a:schemeClr val="tx1"/>
                          </a:solidFill>
                          <a:latin typeface="メイリオ" panose="020B0604030504040204" pitchFamily="50" charset="-128"/>
                          <a:ea typeface="メイリオ" panose="020B0604030504040204" pitchFamily="50" charset="-128"/>
                        </a:rPr>
                        <a:t>※</a:t>
                      </a:r>
                      <a:r>
                        <a:rPr lang="ja-JP" altLang="en-US" sz="900" u="none" dirty="0" smtClean="0">
                          <a:solidFill>
                            <a:schemeClr val="tx1"/>
                          </a:solidFill>
                          <a:latin typeface="メイリオ" panose="020B0604030504040204" pitchFamily="50" charset="-128"/>
                          <a:ea typeface="メイリオ" panose="020B0604030504040204" pitchFamily="50" charset="-128"/>
                        </a:rPr>
                        <a:t>高年齢雇用継続給付の支給申請月は、事業所ごとに申請月（奇数月型または偶数月型）が指定され</a:t>
                      </a:r>
                      <a:r>
                        <a:rPr lang="en-US" altLang="ja-JP" sz="900" u="none" dirty="0" smtClean="0">
                          <a:solidFill>
                            <a:schemeClr val="tx1"/>
                          </a:solidFill>
                          <a:latin typeface="メイリオ" panose="020B0604030504040204" pitchFamily="50" charset="-128"/>
                          <a:ea typeface="メイリオ" panose="020B0604030504040204" pitchFamily="50" charset="-128"/>
                        </a:rPr>
                        <a:t/>
                      </a:r>
                      <a:br>
                        <a:rPr lang="en-US" altLang="ja-JP" sz="900" u="none" dirty="0" smtClean="0">
                          <a:solidFill>
                            <a:schemeClr val="tx1"/>
                          </a:solidFill>
                          <a:latin typeface="メイリオ" panose="020B0604030504040204" pitchFamily="50" charset="-128"/>
                          <a:ea typeface="メイリオ" panose="020B0604030504040204" pitchFamily="50" charset="-128"/>
                        </a:rPr>
                      </a:br>
                      <a:r>
                        <a:rPr lang="ja-JP" altLang="en-US" sz="900" u="none" dirty="0" smtClean="0">
                          <a:solidFill>
                            <a:schemeClr val="tx1"/>
                          </a:solidFill>
                          <a:latin typeface="メイリオ" panose="020B0604030504040204" pitchFamily="50" charset="-128"/>
                          <a:ea typeface="メイリオ" panose="020B0604030504040204" pitchFamily="50" charset="-128"/>
                        </a:rPr>
                        <a:t>　ています。この申請月にあわせて育児休業給付の支給申請手続を行うことができます。</a:t>
                      </a:r>
                      <a:endParaRPr kumimoji="1" lang="ja-JP" altLang="en-US" sz="900" u="none" dirty="0" smtClean="0">
                        <a:solidFill>
                          <a:schemeClr val="tx1"/>
                        </a:solidFill>
                        <a:latin typeface="メイリオ" panose="020B0604030504040204" pitchFamily="50" charset="-128"/>
                        <a:ea typeface="メイリオ" panose="020B0604030504040204" pitchFamily="50" charset="-128"/>
                      </a:endParaRP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6924884"/>
                  </a:ext>
                </a:extLst>
              </a:tr>
            </a:tbl>
          </a:graphicData>
        </a:graphic>
      </p:graphicFrame>
      <p:sp>
        <p:nvSpPr>
          <p:cNvPr id="9" name="テキスト ボックス 8"/>
          <p:cNvSpPr txBox="1"/>
          <p:nvPr/>
        </p:nvSpPr>
        <p:spPr>
          <a:xfrm>
            <a:off x="451899" y="809359"/>
            <a:ext cx="6316270" cy="276999"/>
          </a:xfrm>
          <a:prstGeom prst="rect">
            <a:avLst/>
          </a:prstGeom>
          <a:noFill/>
          <a:ln>
            <a:noFill/>
          </a:ln>
        </p:spPr>
        <p:txBody>
          <a:bodyPr wrap="square" rtlCol="0">
            <a:spAutoFit/>
          </a:bodyPr>
          <a:lstStyle/>
          <a:p>
            <a:r>
              <a:rPr lang="en-US" altLang="ja-JP" sz="1200" b="1" spc="100" dirty="0">
                <a:solidFill>
                  <a:srgbClr val="103185"/>
                </a:solidFill>
                <a:latin typeface="メイリオ" panose="020B0604030504040204" pitchFamily="50" charset="-128"/>
                <a:ea typeface="メイリオ" panose="020B0604030504040204" pitchFamily="50" charset="-128"/>
              </a:rPr>
              <a:t>【</a:t>
            </a:r>
            <a:r>
              <a:rPr lang="ja-JP" altLang="en-US" sz="1200" b="1" spc="100" dirty="0">
                <a:solidFill>
                  <a:srgbClr val="103185"/>
                </a:solidFill>
                <a:latin typeface="メイリオ" panose="020B0604030504040204" pitchFamily="50" charset="-128"/>
                <a:ea typeface="メイリオ" panose="020B0604030504040204" pitchFamily="50" charset="-128"/>
              </a:rPr>
              <a:t>育児休業給付受給資格確認</a:t>
            </a:r>
            <a:r>
              <a:rPr lang="ja-JP" altLang="en-US" sz="1200" b="1" spc="100" dirty="0" smtClean="0">
                <a:solidFill>
                  <a:srgbClr val="103185"/>
                </a:solidFill>
                <a:latin typeface="メイリオ" panose="020B0604030504040204" pitchFamily="50" charset="-128"/>
                <a:ea typeface="メイリオ" panose="020B0604030504040204" pitchFamily="50" charset="-128"/>
              </a:rPr>
              <a:t>手続・</a:t>
            </a:r>
            <a:r>
              <a:rPr lang="ja-JP" altLang="en-US" sz="1200" b="1" spc="100" dirty="0">
                <a:solidFill>
                  <a:srgbClr val="103185"/>
                </a:solidFill>
                <a:latin typeface="メイリオ" panose="020B0604030504040204" pitchFamily="50" charset="-128"/>
                <a:ea typeface="メイリオ" panose="020B0604030504040204" pitchFamily="50" charset="-128"/>
              </a:rPr>
              <a:t>育児休業給付金の初回支給申請</a:t>
            </a:r>
            <a:r>
              <a:rPr lang="ja-JP" altLang="en-US" sz="1200" b="1" spc="100" dirty="0" smtClean="0">
                <a:solidFill>
                  <a:srgbClr val="103185"/>
                </a:solidFill>
                <a:latin typeface="メイリオ" panose="020B0604030504040204" pitchFamily="50" charset="-128"/>
                <a:ea typeface="メイリオ" panose="020B0604030504040204" pitchFamily="50" charset="-128"/>
              </a:rPr>
              <a:t>手続</a:t>
            </a:r>
            <a:r>
              <a:rPr lang="en-US" altLang="ja-JP" sz="1200" b="1" spc="100" dirty="0" smtClean="0">
                <a:solidFill>
                  <a:srgbClr val="103185"/>
                </a:solidFill>
                <a:latin typeface="メイリオ" panose="020B0604030504040204" pitchFamily="50" charset="-128"/>
                <a:ea typeface="メイリオ" panose="020B0604030504040204" pitchFamily="50" charset="-128"/>
              </a:rPr>
              <a:t>】</a:t>
            </a:r>
            <a:endParaRPr lang="en-US" altLang="ja-JP" sz="1200" b="1" spc="100" dirty="0">
              <a:solidFill>
                <a:srgbClr val="103185"/>
              </a:solidFill>
              <a:latin typeface="メイリオ" panose="020B0604030504040204" pitchFamily="50" charset="-128"/>
              <a:ea typeface="メイリオ" panose="020B0604030504040204" pitchFamily="50" charset="-128"/>
            </a:endParaRPr>
          </a:p>
        </p:txBody>
      </p:sp>
      <p:sp>
        <p:nvSpPr>
          <p:cNvPr id="10"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pPr algn="r"/>
            <a:r>
              <a:rPr lang="en-US" altLang="ja-JP" sz="1000" i="1" dirty="0" smtClean="0">
                <a:latin typeface="メイリオ" panose="020B0604030504040204" pitchFamily="50" charset="-128"/>
                <a:ea typeface="メイリオ" panose="020B0604030504040204" pitchFamily="50" charset="-128"/>
              </a:rPr>
              <a:t>11</a:t>
            </a:r>
            <a:endParaRPr lang="ja-JP" altLang="en-US" sz="1000" i="1"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04193" y="9434818"/>
            <a:ext cx="6480000" cy="861774"/>
          </a:xfrm>
          <a:prstGeom prst="rect">
            <a:avLst/>
          </a:prstGeom>
          <a:noFill/>
          <a:ln>
            <a:solidFill>
              <a:schemeClr val="tx1"/>
            </a:solidFill>
            <a:prstDash val="dash"/>
          </a:ln>
        </p:spPr>
        <p:txBody>
          <a:bodyPr wrap="square" rtlCol="0">
            <a:spAutoFit/>
          </a:bodyPr>
          <a:lstStyle/>
          <a:p>
            <a:pPr>
              <a:lnSpc>
                <a:spcPts val="1500"/>
              </a:lnSpc>
            </a:pPr>
            <a:r>
              <a:rPr lang="ja-JP" altLang="en-US" sz="900" dirty="0" smtClean="0">
                <a:latin typeface="メイリオ" panose="020B0604030504040204" pitchFamily="50" charset="-128"/>
                <a:ea typeface="メイリオ" panose="020B0604030504040204" pitchFamily="50" charset="-128"/>
              </a:rPr>
              <a:t>分割で取得する２回目の育児休業給付金の申請の場合、</a:t>
            </a:r>
            <a:r>
              <a:rPr lang="ja-JP" altLang="en-US" sz="900" dirty="0">
                <a:latin typeface="メイリオ" panose="020B0604030504040204" pitchFamily="50" charset="-128"/>
                <a:ea typeface="メイリオ" panose="020B0604030504040204" pitchFamily="50" charset="-128"/>
              </a:rPr>
              <a:t>改めて受給資格の確認を行う必要はありませんが、</a:t>
            </a:r>
            <a:r>
              <a:rPr lang="ja-JP" altLang="en-US" sz="900" u="sng" dirty="0">
                <a:latin typeface="メイリオ" panose="020B0604030504040204" pitchFamily="50" charset="-128"/>
                <a:ea typeface="メイリオ" panose="020B0604030504040204" pitchFamily="50" charset="-128"/>
              </a:rPr>
              <a:t>育児休業給付受給資格確認票・（初回）支給</a:t>
            </a:r>
            <a:r>
              <a:rPr lang="ja-JP" altLang="en-US" sz="900" u="sng" dirty="0" smtClean="0">
                <a:latin typeface="メイリオ" panose="020B0604030504040204" pitchFamily="50" charset="-128"/>
                <a:ea typeface="メイリオ" panose="020B0604030504040204" pitchFamily="50" charset="-128"/>
              </a:rPr>
              <a:t>申請書</a:t>
            </a:r>
            <a:r>
              <a:rPr lang="ja-JP" altLang="en-US" sz="900" dirty="0" smtClean="0">
                <a:latin typeface="メイリオ" panose="020B0604030504040204" pitchFamily="50" charset="-128"/>
                <a:ea typeface="メイリオ" panose="020B0604030504040204" pitchFamily="50" charset="-128"/>
              </a:rPr>
              <a:t>での提出が必要になります。当該２回目の育児</a:t>
            </a:r>
            <a:r>
              <a:rPr lang="ja-JP" altLang="en-US" sz="900" dirty="0">
                <a:latin typeface="メイリオ" panose="020B0604030504040204" pitchFamily="50" charset="-128"/>
                <a:ea typeface="メイリオ" panose="020B0604030504040204" pitchFamily="50" charset="-128"/>
              </a:rPr>
              <a:t>休業に係る支給単位期間は</a:t>
            </a:r>
            <a:r>
              <a:rPr lang="ja-JP" altLang="en-US" sz="900" dirty="0" smtClean="0">
                <a:latin typeface="メイリオ" panose="020B0604030504040204" pitchFamily="50" charset="-128"/>
                <a:ea typeface="メイリオ" panose="020B0604030504040204" pitchFamily="50" charset="-128"/>
              </a:rPr>
              <a:t>、当該２回目</a:t>
            </a:r>
            <a:r>
              <a:rPr lang="ja-JP" altLang="en-US" sz="900" dirty="0">
                <a:latin typeface="メイリオ" panose="020B0604030504040204" pitchFamily="50" charset="-128"/>
                <a:ea typeface="メイリオ" panose="020B0604030504040204" pitchFamily="50" charset="-128"/>
              </a:rPr>
              <a:t>の休業開始</a:t>
            </a:r>
            <a:r>
              <a:rPr lang="ja-JP" altLang="en-US" sz="900" dirty="0" smtClean="0">
                <a:latin typeface="メイリオ" panose="020B0604030504040204" pitchFamily="50" charset="-128"/>
                <a:ea typeface="メイリオ" panose="020B0604030504040204" pitchFamily="50" charset="-128"/>
              </a:rPr>
              <a:t>日または当該２回目の休業</a:t>
            </a:r>
            <a:r>
              <a:rPr lang="ja-JP" altLang="en-US" sz="900" dirty="0">
                <a:latin typeface="メイリオ" panose="020B0604030504040204" pitchFamily="50" charset="-128"/>
                <a:ea typeface="メイリオ" panose="020B0604030504040204" pitchFamily="50" charset="-128"/>
              </a:rPr>
              <a:t>開始日の応当日から、それぞれその翌月の応当日の前日までの１か月間ごとです</a:t>
            </a:r>
            <a:r>
              <a:rPr lang="ja-JP" altLang="en-US" sz="900" dirty="0" smtClean="0">
                <a:latin typeface="メイリオ" panose="020B0604030504040204" pitchFamily="50" charset="-128"/>
                <a:ea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smtClean="0">
                <a:latin typeface="メイリオ" panose="020B0604030504040204" pitchFamily="50" charset="-128"/>
                <a:ea typeface="メイリオ" panose="020B0604030504040204" pitchFamily="50" charset="-128"/>
              </a:rPr>
              <a:t>賃金月額証明書の提出は、１回目の育児休業で提出済みのため再度の提出は不要です。</a:t>
            </a:r>
            <a:endParaRPr lang="ja-JP" altLang="en-US"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04283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正方形/長方形 234"/>
          <p:cNvSpPr/>
          <p:nvPr/>
        </p:nvSpPr>
        <p:spPr>
          <a:xfrm>
            <a:off x="6513081" y="7614592"/>
            <a:ext cx="176405" cy="50896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正方形/長方形 235"/>
          <p:cNvSpPr/>
          <p:nvPr/>
        </p:nvSpPr>
        <p:spPr>
          <a:xfrm>
            <a:off x="6686631" y="7614592"/>
            <a:ext cx="178041" cy="503163"/>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7" name="直線コネクタ 236"/>
          <p:cNvCxnSpPr/>
          <p:nvPr/>
        </p:nvCxnSpPr>
        <p:spPr>
          <a:xfrm flipH="1">
            <a:off x="6693603" y="7615961"/>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8" name="直線コネクタ 237"/>
          <p:cNvCxnSpPr/>
          <p:nvPr/>
        </p:nvCxnSpPr>
        <p:spPr>
          <a:xfrm flipH="1">
            <a:off x="6870171" y="7615961"/>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9" name="直線コネクタ 238"/>
          <p:cNvCxnSpPr/>
          <p:nvPr/>
        </p:nvCxnSpPr>
        <p:spPr>
          <a:xfrm flipH="1">
            <a:off x="6510594" y="7623283"/>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32" name="正方形/長方形 231"/>
          <p:cNvSpPr/>
          <p:nvPr/>
        </p:nvSpPr>
        <p:spPr>
          <a:xfrm>
            <a:off x="5803678" y="7617590"/>
            <a:ext cx="163953" cy="504544"/>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正方形/長方形 226"/>
          <p:cNvSpPr/>
          <p:nvPr/>
        </p:nvSpPr>
        <p:spPr>
          <a:xfrm>
            <a:off x="5616041" y="7609799"/>
            <a:ext cx="176405" cy="50896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9" name="直線コネクタ 228"/>
          <p:cNvCxnSpPr/>
          <p:nvPr/>
        </p:nvCxnSpPr>
        <p:spPr>
          <a:xfrm flipH="1">
            <a:off x="5796563" y="7611168"/>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0" name="直線コネクタ 229"/>
          <p:cNvCxnSpPr/>
          <p:nvPr/>
        </p:nvCxnSpPr>
        <p:spPr>
          <a:xfrm flipH="1">
            <a:off x="5973131" y="7611168"/>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1" name="直線コネクタ 230"/>
          <p:cNvCxnSpPr/>
          <p:nvPr/>
        </p:nvCxnSpPr>
        <p:spPr>
          <a:xfrm flipH="1">
            <a:off x="5620594" y="7617062"/>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24" name="正方形/長方形 223"/>
          <p:cNvSpPr/>
          <p:nvPr/>
        </p:nvSpPr>
        <p:spPr>
          <a:xfrm>
            <a:off x="5068957" y="7615055"/>
            <a:ext cx="178041" cy="503163"/>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正方形/長方形 222"/>
          <p:cNvSpPr/>
          <p:nvPr/>
        </p:nvSpPr>
        <p:spPr>
          <a:xfrm>
            <a:off x="4400792" y="7614587"/>
            <a:ext cx="178041" cy="503163"/>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正方形/長方形 219"/>
          <p:cNvSpPr/>
          <p:nvPr/>
        </p:nvSpPr>
        <p:spPr>
          <a:xfrm>
            <a:off x="3653976" y="7614588"/>
            <a:ext cx="178041" cy="503163"/>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正方形/長方形 216"/>
          <p:cNvSpPr/>
          <p:nvPr/>
        </p:nvSpPr>
        <p:spPr>
          <a:xfrm>
            <a:off x="2742789" y="7606379"/>
            <a:ext cx="176405" cy="50896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正方形/長方形 217"/>
          <p:cNvSpPr/>
          <p:nvPr/>
        </p:nvSpPr>
        <p:spPr>
          <a:xfrm>
            <a:off x="2915130" y="7612185"/>
            <a:ext cx="178041" cy="503163"/>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正方形/長方形 208"/>
          <p:cNvSpPr/>
          <p:nvPr/>
        </p:nvSpPr>
        <p:spPr>
          <a:xfrm>
            <a:off x="1771777" y="7614997"/>
            <a:ext cx="149536" cy="504544"/>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正方形/長方形 214"/>
          <p:cNvSpPr/>
          <p:nvPr/>
        </p:nvSpPr>
        <p:spPr>
          <a:xfrm>
            <a:off x="1933224" y="7617179"/>
            <a:ext cx="163405" cy="499592"/>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9837" y="3257674"/>
            <a:ext cx="6480000" cy="2108269"/>
          </a:xfrm>
          <a:prstGeom prst="rect">
            <a:avLst/>
          </a:prstGeom>
          <a:noFill/>
          <a:ln>
            <a:noFill/>
          </a:ln>
        </p:spPr>
        <p:txBody>
          <a:bodyPr wrap="square" rtlCol="0">
            <a:spAutoFit/>
          </a:bodyPr>
          <a:lstStyle/>
          <a:p>
            <a:pPr>
              <a:lnSpc>
                <a:spcPct val="110000"/>
              </a:lnSpc>
            </a:pPr>
            <a:r>
              <a:rPr lang="ja-JP" altLang="en-US" sz="1100" b="1" spc="100" dirty="0">
                <a:solidFill>
                  <a:srgbClr val="103185"/>
                </a:solidFill>
                <a:latin typeface="メイリオ" panose="020B0604030504040204" pitchFamily="50" charset="-128"/>
                <a:ea typeface="メイリオ" panose="020B0604030504040204" pitchFamily="50" charset="-128"/>
              </a:rPr>
              <a:t>いわゆる「パパ・ママ育休プラス制度」を利用する場合の支給</a:t>
            </a:r>
            <a:endParaRPr lang="en-US" altLang="ja-JP" sz="1100" b="1" spc="100" dirty="0">
              <a:solidFill>
                <a:srgbClr val="103185"/>
              </a:solidFill>
              <a:latin typeface="メイリオ" panose="020B0604030504040204" pitchFamily="50" charset="-128"/>
              <a:ea typeface="メイリオ" panose="020B0604030504040204" pitchFamily="50" charset="-128"/>
            </a:endParaRPr>
          </a:p>
          <a:p>
            <a:pPr>
              <a:lnSpc>
                <a:spcPct val="110000"/>
              </a:lnSpc>
              <a:spcBef>
                <a:spcPts val="300"/>
              </a:spcBef>
            </a:pP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１</a:t>
            </a:r>
            <a:r>
              <a:rPr lang="en-US" altLang="ja-JP" sz="1100" b="1" dirty="0">
                <a:latin typeface="メイリオ" panose="020B0604030504040204" pitchFamily="50" charset="-128"/>
                <a:ea typeface="メイリオ" panose="020B0604030504040204" pitchFamily="50" charset="-128"/>
              </a:rPr>
              <a:t>) </a:t>
            </a:r>
            <a:r>
              <a:rPr lang="ja-JP" altLang="en-US" sz="1100" b="1" spc="600" dirty="0">
                <a:latin typeface="メイリオ" panose="020B0604030504040204" pitchFamily="50" charset="-128"/>
                <a:ea typeface="メイリオ" panose="020B0604030504040204" pitchFamily="50" charset="-128"/>
              </a:rPr>
              <a:t>概</a:t>
            </a:r>
            <a:r>
              <a:rPr lang="ja-JP" altLang="en-US" sz="1100" b="1" dirty="0">
                <a:latin typeface="メイリオ" panose="020B0604030504040204" pitchFamily="50" charset="-128"/>
                <a:ea typeface="メイリオ" panose="020B0604030504040204" pitchFamily="50" charset="-128"/>
              </a:rPr>
              <a:t>要</a:t>
            </a:r>
            <a:endParaRPr lang="en-US" altLang="ja-JP" sz="1100" b="1" dirty="0">
              <a:latin typeface="メイリオ" panose="020B0604030504040204" pitchFamily="50" charset="-128"/>
              <a:ea typeface="メイリオ" panose="020B0604030504040204" pitchFamily="50" charset="-128"/>
            </a:endParaRPr>
          </a:p>
          <a:p>
            <a:pPr marL="144000">
              <a:lnSpc>
                <a:spcPct val="110000"/>
              </a:lnSpc>
              <a:spcBef>
                <a:spcPts val="300"/>
              </a:spcBef>
            </a:pPr>
            <a:r>
              <a:rPr lang="ja-JP" altLang="en-US" sz="1000" dirty="0">
                <a:latin typeface="メイリオ" panose="020B0604030504040204" pitchFamily="50" charset="-128"/>
                <a:ea typeface="メイリオ" panose="020B0604030504040204" pitchFamily="50" charset="-128"/>
              </a:rPr>
              <a:t>父母ともに育児休業を取得する場合は、以下</a:t>
            </a:r>
            <a:r>
              <a:rPr lang="en-US" altLang="ja-JP" sz="1000" dirty="0">
                <a:latin typeface="メイリオ" panose="020B0604030504040204" pitchFamily="50" charset="-128"/>
                <a:ea typeface="メイリオ" panose="020B0604030504040204" pitchFamily="50" charset="-128"/>
              </a:rPr>
              <a:t>A</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C</a:t>
            </a:r>
            <a:r>
              <a:rPr lang="ja-JP" altLang="en-US" sz="1000" dirty="0">
                <a:latin typeface="メイリオ" panose="020B0604030504040204" pitchFamily="50" charset="-128"/>
                <a:ea typeface="メイリオ" panose="020B0604030504040204" pitchFamily="50" charset="-128"/>
              </a:rPr>
              <a:t>すべての要件を満たすと、子が１歳２か月に達する日の</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前日までの間に、最大１年まで育児休業給付金が支給されます。</a:t>
            </a:r>
            <a:r>
              <a:rPr lang="ja-JP" altLang="en-US" sz="1000" b="1" dirty="0">
                <a:latin typeface="メイリオ" panose="020B0604030504040204" pitchFamily="50" charset="-128"/>
                <a:ea typeface="メイリオ" panose="020B0604030504040204" pitchFamily="50" charset="-128"/>
              </a:rPr>
              <a:t>⇒例１・２</a:t>
            </a:r>
            <a:endParaRPr lang="en-US" altLang="ja-JP" sz="1000" b="1" dirty="0">
              <a:latin typeface="メイリオ" panose="020B0604030504040204" pitchFamily="50" charset="-128"/>
              <a:ea typeface="メイリオ" panose="020B0604030504040204" pitchFamily="50" charset="-128"/>
            </a:endParaRPr>
          </a:p>
          <a:p>
            <a:pPr marL="315450" indent="-171450">
              <a:lnSpc>
                <a:spcPct val="110000"/>
              </a:lnSpc>
              <a:buFont typeface="Arial" panose="020B0604020202020204" pitchFamily="34" charset="0"/>
              <a:buChar char="•"/>
            </a:pPr>
            <a:r>
              <a:rPr lang="ja-JP" altLang="en-US" sz="900" dirty="0">
                <a:latin typeface="メイリオ" panose="020B0604030504040204" pitchFamily="50" charset="-128"/>
                <a:ea typeface="メイリオ" panose="020B0604030504040204" pitchFamily="50" charset="-128"/>
              </a:rPr>
              <a:t>出産日（産前休業の末日）と産後休業期間と育児休業期間を合わせて１年です。</a:t>
            </a:r>
            <a:endParaRPr lang="en-US" altLang="ja-JP" sz="900" dirty="0">
              <a:latin typeface="メイリオ" panose="020B0604030504040204" pitchFamily="50" charset="-128"/>
              <a:ea typeface="メイリオ" panose="020B0604030504040204" pitchFamily="50" charset="-128"/>
            </a:endParaRPr>
          </a:p>
          <a:p>
            <a:pPr marL="315450" indent="-171450">
              <a:lnSpc>
                <a:spcPct val="110000"/>
              </a:lnSpc>
              <a:buFont typeface="Arial" panose="020B0604020202020204" pitchFamily="34" charset="0"/>
              <a:buChar char="•"/>
            </a:pPr>
            <a:r>
              <a:rPr lang="ja-JP" altLang="en-US" sz="900" dirty="0">
                <a:latin typeface="メイリオ" panose="020B0604030504040204" pitchFamily="50" charset="-128"/>
                <a:ea typeface="メイリオ" panose="020B0604030504040204" pitchFamily="50" charset="-128"/>
              </a:rPr>
              <a:t>父親の場合は、育児休業給付金を受給できる期間が最大１年となります。</a:t>
            </a:r>
            <a:endParaRPr lang="en-US" altLang="ja-JP" sz="900" dirty="0">
              <a:latin typeface="メイリオ" panose="020B0604030504040204" pitchFamily="50" charset="-128"/>
              <a:ea typeface="メイリオ" panose="020B0604030504040204" pitchFamily="50" charset="-128"/>
            </a:endParaRPr>
          </a:p>
          <a:p>
            <a:pPr marL="144000">
              <a:lnSpc>
                <a:spcPct val="110000"/>
              </a:lnSpc>
              <a:spcBef>
                <a:spcPts val="300"/>
              </a:spcBef>
            </a:pPr>
            <a:r>
              <a:rPr lang="en-US" altLang="ja-JP" sz="1000" b="1" dirty="0">
                <a:latin typeface="メイリオ" panose="020B0604030504040204" pitchFamily="50" charset="-128"/>
                <a:ea typeface="メイリオ" panose="020B0604030504040204" pitchFamily="50" charset="-128"/>
              </a:rPr>
              <a:t>A </a:t>
            </a:r>
            <a:r>
              <a:rPr lang="ja-JP" altLang="en-US" sz="1000" b="1" dirty="0">
                <a:latin typeface="メイリオ" panose="020B0604030504040204" pitchFamily="50" charset="-128"/>
                <a:ea typeface="メイリオ" panose="020B0604030504040204" pitchFamily="50" charset="-128"/>
              </a:rPr>
              <a:t>育児休業開始日が、当該子の１歳に達する日の翌日以前で</a:t>
            </a:r>
            <a:r>
              <a:rPr lang="ja-JP" altLang="en-US" sz="1000" b="1" dirty="0" smtClean="0">
                <a:latin typeface="メイリオ" panose="020B0604030504040204" pitchFamily="50" charset="-128"/>
                <a:ea typeface="メイリオ" panose="020B0604030504040204" pitchFamily="50" charset="-128"/>
              </a:rPr>
              <a:t>あること</a:t>
            </a:r>
            <a:endParaRPr lang="en-US" altLang="ja-JP" sz="1000" b="1" dirty="0">
              <a:latin typeface="メイリオ" panose="020B0604030504040204" pitchFamily="50" charset="-128"/>
              <a:ea typeface="メイリオ" panose="020B0604030504040204" pitchFamily="50" charset="-128"/>
            </a:endParaRPr>
          </a:p>
          <a:p>
            <a:pPr marL="144000">
              <a:lnSpc>
                <a:spcPct val="110000"/>
              </a:lnSpc>
            </a:pPr>
            <a:r>
              <a:rPr lang="en-US" altLang="ja-JP" sz="1000" b="1" dirty="0">
                <a:latin typeface="メイリオ" panose="020B0604030504040204" pitchFamily="50" charset="-128"/>
                <a:ea typeface="メイリオ" panose="020B0604030504040204" pitchFamily="50" charset="-128"/>
              </a:rPr>
              <a:t>B </a:t>
            </a:r>
            <a:r>
              <a:rPr lang="ja-JP" altLang="en-US" sz="1000" b="1" dirty="0">
                <a:latin typeface="メイリオ" panose="020B0604030504040204" pitchFamily="50" charset="-128"/>
                <a:ea typeface="メイリオ" panose="020B0604030504040204" pitchFamily="50" charset="-128"/>
              </a:rPr>
              <a:t>育児休業開始日が、当該子に係る配偶者が取得している育児休業期間の初日以後で</a:t>
            </a:r>
            <a:r>
              <a:rPr lang="ja-JP" altLang="en-US" sz="1000" b="1" dirty="0" smtClean="0">
                <a:latin typeface="メイリオ" panose="020B0604030504040204" pitchFamily="50" charset="-128"/>
                <a:ea typeface="メイリオ" panose="020B0604030504040204" pitchFamily="50" charset="-128"/>
              </a:rPr>
              <a:t>あること</a:t>
            </a:r>
            <a:endParaRPr lang="en-US" altLang="ja-JP" sz="1000" b="1" dirty="0">
              <a:latin typeface="メイリオ" panose="020B0604030504040204" pitchFamily="50" charset="-128"/>
              <a:ea typeface="メイリオ" panose="020B0604030504040204" pitchFamily="50" charset="-128"/>
            </a:endParaRPr>
          </a:p>
          <a:p>
            <a:pPr marL="144000">
              <a:lnSpc>
                <a:spcPct val="110000"/>
              </a:lnSpc>
            </a:pPr>
            <a:r>
              <a:rPr lang="en-US" altLang="ja-JP" sz="1000" b="1" dirty="0">
                <a:latin typeface="メイリオ" panose="020B0604030504040204" pitchFamily="50" charset="-128"/>
                <a:ea typeface="メイリオ" panose="020B0604030504040204" pitchFamily="50" charset="-128"/>
              </a:rPr>
              <a:t>C </a:t>
            </a:r>
            <a:r>
              <a:rPr lang="ja-JP" altLang="en-US" sz="1000" b="1" dirty="0">
                <a:latin typeface="メイリオ" panose="020B0604030504040204" pitchFamily="50" charset="-128"/>
                <a:ea typeface="メイリオ" panose="020B0604030504040204" pitchFamily="50" charset="-128"/>
              </a:rPr>
              <a:t>配偶者が当該子の１歳に達する日以前に育児休業を取得していること</a:t>
            </a:r>
            <a:endParaRPr lang="en-US" altLang="ja-JP" sz="1000" b="1" dirty="0">
              <a:latin typeface="メイリオ" panose="020B0604030504040204" pitchFamily="50" charset="-128"/>
              <a:ea typeface="メイリオ" panose="020B0604030504040204" pitchFamily="50" charset="-128"/>
            </a:endParaRPr>
          </a:p>
          <a:p>
            <a:pPr marL="144000">
              <a:lnSpc>
                <a:spcPct val="110000"/>
              </a:lnSpc>
              <a:spcBef>
                <a:spcPts val="300"/>
              </a:spcBef>
            </a:pPr>
            <a:r>
              <a:rPr lang="en-US" altLang="ja-JP" sz="1000" dirty="0">
                <a:latin typeface="メイリオ" panose="020B0604030504040204" pitchFamily="50" charset="-128"/>
                <a:ea typeface="メイリオ" panose="020B0604030504040204" pitchFamily="50" charset="-128"/>
              </a:rPr>
              <a:t>B</a:t>
            </a:r>
            <a:r>
              <a:rPr lang="ja-JP" altLang="en-US" sz="1000" dirty="0" err="1">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C</a:t>
            </a:r>
            <a:r>
              <a:rPr lang="ja-JP" altLang="en-US" sz="1000" dirty="0">
                <a:latin typeface="メイリオ" panose="020B0604030504040204" pitchFamily="50" charset="-128"/>
                <a:ea typeface="メイリオ" panose="020B0604030504040204" pitchFamily="50" charset="-128"/>
              </a:rPr>
              <a:t>の配偶者には、婚姻の届出をしていないが事実上婚姻関係と同様の事情にある方を含みます。</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配偶者が国家公務員、地方公務員等である場合も含みます。</a:t>
            </a:r>
            <a:endParaRPr lang="en-US" altLang="ja-JP" sz="100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590658" y="8776795"/>
            <a:ext cx="6372708" cy="1609671"/>
          </a:xfrm>
          <a:prstGeom prst="rect">
            <a:avLst/>
          </a:prstGeom>
          <a:noFill/>
          <a:ln>
            <a:noFill/>
          </a:ln>
        </p:spPr>
        <p:txBody>
          <a:bodyPr wrap="square" rtlCol="0">
            <a:spAutoFit/>
          </a:bodyPr>
          <a:lstStyle/>
          <a:p>
            <a:pPr>
              <a:lnSpc>
                <a:spcPts val="1500"/>
              </a:lnSpc>
            </a:pP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２</a:t>
            </a:r>
            <a:r>
              <a:rPr lang="en-US" altLang="ja-JP" sz="1100" b="1" dirty="0">
                <a:latin typeface="メイリオ" panose="020B0604030504040204" pitchFamily="50" charset="-128"/>
                <a:ea typeface="メイリオ" panose="020B0604030504040204" pitchFamily="50" charset="-128"/>
              </a:rPr>
              <a:t>) </a:t>
            </a:r>
            <a:r>
              <a:rPr lang="ja-JP" altLang="en-US" sz="1100" b="1" spc="300" dirty="0">
                <a:latin typeface="メイリオ" panose="020B0604030504040204" pitchFamily="50" charset="-128"/>
                <a:ea typeface="メイリオ" panose="020B0604030504040204" pitchFamily="50" charset="-128"/>
              </a:rPr>
              <a:t>申請方</a:t>
            </a:r>
            <a:r>
              <a:rPr lang="ja-JP" altLang="en-US" sz="1100" b="1" dirty="0">
                <a:latin typeface="メイリオ" panose="020B0604030504040204" pitchFamily="50" charset="-128"/>
                <a:ea typeface="メイリオ" panose="020B0604030504040204" pitchFamily="50" charset="-128"/>
              </a:rPr>
              <a:t>法</a:t>
            </a:r>
            <a:endParaRPr lang="en-US" altLang="ja-JP" sz="1100" b="1" dirty="0">
              <a:latin typeface="メイリオ" panose="020B0604030504040204" pitchFamily="50" charset="-128"/>
              <a:ea typeface="メイリオ" panose="020B0604030504040204" pitchFamily="50" charset="-128"/>
            </a:endParaRPr>
          </a:p>
          <a:p>
            <a:pPr>
              <a:lnSpc>
                <a:spcPct val="110000"/>
              </a:lnSpc>
            </a:pPr>
            <a:r>
              <a:rPr lang="ja-JP" altLang="en-US" sz="1000" dirty="0">
                <a:latin typeface="メイリオ" panose="020B0604030504040204" pitchFamily="50" charset="-128"/>
                <a:ea typeface="メイリオ" panose="020B0604030504040204" pitchFamily="50" charset="-128"/>
              </a:rPr>
              <a:t>原則、</a:t>
            </a:r>
            <a:r>
              <a:rPr lang="ja-JP" altLang="en-US" sz="1000" b="1" dirty="0">
                <a:latin typeface="メイリオ" panose="020B0604030504040204" pitchFamily="50" charset="-128"/>
                <a:ea typeface="メイリオ" panose="020B0604030504040204" pitchFamily="50" charset="-128"/>
              </a:rPr>
              <a:t>子が１歳に達する日を含む支給対象期間までの支給申請時</a:t>
            </a:r>
            <a:r>
              <a:rPr lang="ja-JP" altLang="en-US" sz="1000" dirty="0">
                <a:latin typeface="メイリオ" panose="020B0604030504040204" pitchFamily="50" charset="-128"/>
                <a:ea typeface="メイリオ" panose="020B0604030504040204" pitchFamily="50" charset="-128"/>
              </a:rPr>
              <a:t>に、</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頁の確認書類に下記書類を添付して提出してください。</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「育児休業給付受給資格確認票・（初回）育児休業給付金支給申請書」の場合は</a:t>
            </a:r>
            <a:r>
              <a:rPr lang="en-US" altLang="ja-JP" sz="1000" dirty="0">
                <a:latin typeface="メイリオ" panose="020B0604030504040204" pitchFamily="50" charset="-128"/>
                <a:ea typeface="メイリオ" panose="020B0604030504040204" pitchFamily="50" charset="-128"/>
              </a:rPr>
              <a:t>27</a:t>
            </a:r>
            <a:r>
              <a:rPr lang="ja-JP" altLang="en-US" sz="1000" dirty="0">
                <a:latin typeface="メイリオ" panose="020B0604030504040204" pitchFamily="50" charset="-128"/>
                <a:ea typeface="メイリオ" panose="020B0604030504040204" pitchFamily="50" charset="-128"/>
              </a:rPr>
              <a:t>欄と</a:t>
            </a:r>
            <a:r>
              <a:rPr lang="en-US" altLang="ja-JP" sz="1000" dirty="0">
                <a:latin typeface="メイリオ" panose="020B0604030504040204" pitchFamily="50" charset="-128"/>
                <a:ea typeface="メイリオ" panose="020B0604030504040204" pitchFamily="50" charset="-128"/>
              </a:rPr>
              <a:t>28</a:t>
            </a:r>
            <a:r>
              <a:rPr lang="ja-JP" altLang="en-US" sz="1000" dirty="0">
                <a:latin typeface="メイリオ" panose="020B0604030504040204" pitchFamily="50" charset="-128"/>
                <a:ea typeface="メイリオ" panose="020B0604030504040204" pitchFamily="50" charset="-128"/>
              </a:rPr>
              <a:t>欄、「</a:t>
            </a:r>
            <a:r>
              <a:rPr lang="zh-TW" altLang="en-US" sz="1000" dirty="0">
                <a:latin typeface="メイリオ" panose="020B0604030504040204" pitchFamily="50" charset="-128"/>
                <a:ea typeface="メイリオ" panose="020B0604030504040204" pitchFamily="50" charset="-128"/>
              </a:rPr>
              <a:t>育児休業給付金支給申請書</a:t>
            </a:r>
            <a:r>
              <a:rPr lang="ja-JP" altLang="en-US" sz="1000" dirty="0">
                <a:latin typeface="メイリオ" panose="020B0604030504040204" pitchFamily="50" charset="-128"/>
                <a:ea typeface="メイリオ" panose="020B0604030504040204" pitchFamily="50" charset="-128"/>
              </a:rPr>
              <a:t>」の場合は</a:t>
            </a:r>
            <a:r>
              <a:rPr lang="en-US" altLang="ja-JP" sz="1000" dirty="0">
                <a:latin typeface="メイリオ" panose="020B0604030504040204" pitchFamily="50" charset="-128"/>
                <a:ea typeface="メイリオ" panose="020B0604030504040204" pitchFamily="50" charset="-128"/>
              </a:rPr>
              <a:t>19</a:t>
            </a:r>
            <a:r>
              <a:rPr lang="ja-JP" altLang="en-US" sz="1000" dirty="0">
                <a:latin typeface="メイリオ" panose="020B0604030504040204" pitchFamily="50" charset="-128"/>
                <a:ea typeface="メイリオ" panose="020B0604030504040204" pitchFamily="50" charset="-128"/>
              </a:rPr>
              <a:t>欄と</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欄</a:t>
            </a:r>
            <a:r>
              <a:rPr lang="ja-JP" altLang="en-US" sz="1000" dirty="0" smtClean="0">
                <a:latin typeface="メイリオ" panose="020B0604030504040204" pitchFamily="50" charset="-128"/>
                <a:ea typeface="メイリオ" panose="020B0604030504040204" pitchFamily="50" charset="-128"/>
              </a:rPr>
              <a:t>に記載して</a:t>
            </a:r>
            <a:r>
              <a:rPr lang="ja-JP" altLang="en-US" sz="1000" dirty="0">
                <a:latin typeface="メイリオ" panose="020B0604030504040204" pitchFamily="50" charset="-128"/>
                <a:ea typeface="メイリオ" panose="020B0604030504040204" pitchFamily="50" charset="-128"/>
              </a:rPr>
              <a:t>提出してください。</a:t>
            </a:r>
            <a:endParaRPr lang="en-US" altLang="ja-JP" sz="1000" dirty="0">
              <a:latin typeface="メイリオ" panose="020B0604030504040204" pitchFamily="50" charset="-128"/>
              <a:ea typeface="メイリオ" panose="020B0604030504040204" pitchFamily="50" charset="-128"/>
            </a:endParaRPr>
          </a:p>
          <a:p>
            <a:pPr defTabSz="843880">
              <a:lnSpc>
                <a:spcPct val="110000"/>
              </a:lnSpc>
              <a:spcBef>
                <a:spcPts val="300"/>
              </a:spcBef>
            </a:pPr>
            <a:r>
              <a:rPr lang="ja-JP" altLang="en-US" sz="900" dirty="0">
                <a:latin typeface="メイリオ" panose="020B0604030504040204" pitchFamily="50" charset="-128"/>
                <a:ea typeface="メイリオ" panose="020B0604030504040204" pitchFamily="50" charset="-128"/>
              </a:rPr>
              <a:t>（添付書類）</a:t>
            </a:r>
            <a:endParaRPr lang="en-US" altLang="ja-JP" sz="900" dirty="0">
              <a:latin typeface="メイリオ" panose="020B0604030504040204" pitchFamily="50" charset="-128"/>
              <a:ea typeface="メイリオ" panose="020B0604030504040204" pitchFamily="50" charset="-128"/>
            </a:endParaRPr>
          </a:p>
          <a:p>
            <a:pPr marL="171450" indent="-171450" defTabSz="843880">
              <a:lnSpc>
                <a:spcPct val="110000"/>
              </a:lnSpc>
              <a:buFont typeface="Arial" panose="020B0604020202020204" pitchFamily="34" charset="0"/>
              <a:buChar char="•"/>
            </a:pPr>
            <a:r>
              <a:rPr lang="ja-JP" altLang="en-US" sz="900" dirty="0">
                <a:latin typeface="メイリオ" panose="020B0604030504040204" pitchFamily="50" charset="-128"/>
                <a:ea typeface="メイリオ" panose="020B0604030504040204" pitchFamily="50" charset="-128"/>
              </a:rPr>
              <a:t>世帯全員について記載された住民票の写し等、支給対象者の配偶者であることを確認できるもの</a:t>
            </a:r>
            <a:endParaRPr lang="en-US" altLang="ja-JP" sz="900" dirty="0">
              <a:latin typeface="メイリオ" panose="020B0604030504040204" pitchFamily="50" charset="-128"/>
              <a:ea typeface="メイリオ" panose="020B0604030504040204" pitchFamily="50" charset="-128"/>
            </a:endParaRPr>
          </a:p>
          <a:p>
            <a:pPr marL="171450" indent="-171450" defTabSz="843880">
              <a:lnSpc>
                <a:spcPct val="110000"/>
              </a:lnSpc>
              <a:buFont typeface="Arial" panose="020B0604020202020204" pitchFamily="34" charset="0"/>
              <a:buChar char="•"/>
            </a:pPr>
            <a:r>
              <a:rPr lang="ja-JP" altLang="en-US" sz="900" dirty="0">
                <a:latin typeface="メイリオ" panose="020B0604030504040204" pitchFamily="50" charset="-128"/>
                <a:ea typeface="メイリオ" panose="020B0604030504040204" pitchFamily="50" charset="-128"/>
              </a:rPr>
              <a:t>配偶者の育児休業取扱通知書等、支給対象者の育児休業開始日が当該子の１歳に達する日の翌日以前で、かつ、当該</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被保険者の配偶者の育児休業の初日以後であることを確認できるもの</a:t>
            </a:r>
            <a:endParaRPr lang="en-US" altLang="ja-JP" sz="900" dirty="0">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684173" y="8339050"/>
            <a:ext cx="6120000" cy="363176"/>
          </a:xfrm>
          <a:prstGeom prst="rect">
            <a:avLst/>
          </a:prstGeom>
          <a:noFill/>
        </p:spPr>
        <p:txBody>
          <a:bodyPr wrap="square" rtlCol="0">
            <a:spAutoFit/>
          </a:bodyPr>
          <a:lstStyle/>
          <a:p>
            <a:pPr defTabSz="843880">
              <a:lnSpc>
                <a:spcPct val="110000"/>
              </a:lnSpc>
            </a:pPr>
            <a:r>
              <a:rPr lang="ja-JP" altLang="en-US" sz="800" dirty="0">
                <a:latin typeface="メイリオ" panose="020B0604030504040204" pitchFamily="50" charset="-128"/>
                <a:ea typeface="メイリオ" panose="020B0604030504040204" pitchFamily="50" charset="-128"/>
              </a:rPr>
              <a:t>被保険者（父母両方）の育児休業開始予定日が、子が１歳に達する日の翌日以前で、配偶者の育児休業の初日以後であるため育児休業給付金の支給対象となります。</a:t>
            </a:r>
          </a:p>
        </p:txBody>
      </p:sp>
      <p:sp>
        <p:nvSpPr>
          <p:cNvPr id="77" name="テキスト ボックス 76"/>
          <p:cNvSpPr txBox="1"/>
          <p:nvPr/>
        </p:nvSpPr>
        <p:spPr>
          <a:xfrm>
            <a:off x="539837" y="613970"/>
            <a:ext cx="6480000" cy="464743"/>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育児休業給付金の申請は、原則として２か月に一度行ってください。</a:t>
            </a:r>
          </a:p>
          <a:p>
            <a:pPr>
              <a:lnSpc>
                <a:spcPct val="110000"/>
              </a:lnSpc>
            </a:pPr>
            <a:r>
              <a:rPr lang="ja-JP" altLang="en-US" sz="1100" dirty="0">
                <a:latin typeface="メイリオ" panose="020B0604030504040204" pitchFamily="50" charset="-128"/>
                <a:ea typeface="メイリオ" panose="020B0604030504040204" pitchFamily="50" charset="-128"/>
              </a:rPr>
              <a:t>被保険者本人が希望する場合、１か月に一度、支給申請を行うことも可能です。</a:t>
            </a:r>
          </a:p>
        </p:txBody>
      </p:sp>
      <p:sp>
        <p:nvSpPr>
          <p:cNvPr id="78" name="テキスト ボックス 77"/>
          <p:cNvSpPr txBox="1"/>
          <p:nvPr/>
        </p:nvSpPr>
        <p:spPr>
          <a:xfrm>
            <a:off x="451899" y="361970"/>
            <a:ext cx="6316270" cy="276999"/>
          </a:xfrm>
          <a:prstGeom prst="rect">
            <a:avLst/>
          </a:prstGeom>
          <a:noFill/>
          <a:ln>
            <a:noFill/>
          </a:ln>
        </p:spPr>
        <p:txBody>
          <a:bodyPr wrap="square" rtlCol="0">
            <a:spAutoFit/>
          </a:bodyPr>
          <a:lstStyle/>
          <a:p>
            <a:r>
              <a:rPr lang="en-US" altLang="ja-JP" sz="1200" b="1" spc="100" dirty="0">
                <a:solidFill>
                  <a:srgbClr val="103185"/>
                </a:solidFill>
                <a:latin typeface="メイリオ" panose="020B0604030504040204" pitchFamily="50" charset="-128"/>
                <a:ea typeface="メイリオ" panose="020B0604030504040204" pitchFamily="50" charset="-128"/>
              </a:rPr>
              <a:t>【</a:t>
            </a:r>
            <a:r>
              <a:rPr lang="ja-JP" altLang="en-US" sz="1200" b="1" spc="100" dirty="0">
                <a:solidFill>
                  <a:srgbClr val="103185"/>
                </a:solidFill>
                <a:latin typeface="メイリオ" panose="020B0604030504040204" pitchFamily="50" charset="-128"/>
                <a:ea typeface="メイリオ" panose="020B0604030504040204" pitchFamily="50" charset="-128"/>
              </a:rPr>
              <a:t>育児休業給付金の２回目以降の支給申請</a:t>
            </a:r>
            <a:r>
              <a:rPr lang="ja-JP" altLang="en-US" sz="1200" b="1" spc="100" dirty="0" smtClean="0">
                <a:solidFill>
                  <a:srgbClr val="103185"/>
                </a:solidFill>
                <a:latin typeface="メイリオ" panose="020B0604030504040204" pitchFamily="50" charset="-128"/>
                <a:ea typeface="メイリオ" panose="020B0604030504040204" pitchFamily="50" charset="-128"/>
              </a:rPr>
              <a:t>手続</a:t>
            </a:r>
            <a:r>
              <a:rPr lang="en-US" altLang="ja-JP" sz="1200" b="1" spc="100" dirty="0" smtClean="0">
                <a:solidFill>
                  <a:srgbClr val="103185"/>
                </a:solidFill>
                <a:latin typeface="メイリオ" panose="020B0604030504040204" pitchFamily="50" charset="-128"/>
                <a:ea typeface="メイリオ" panose="020B0604030504040204" pitchFamily="50" charset="-128"/>
              </a:rPr>
              <a:t>】</a:t>
            </a:r>
            <a:endParaRPr lang="en-US" altLang="ja-JP" sz="1200" b="1" spc="100" dirty="0">
              <a:solidFill>
                <a:srgbClr val="103185"/>
              </a:solidFill>
              <a:latin typeface="メイリオ" panose="020B0604030504040204" pitchFamily="50" charset="-128"/>
              <a:ea typeface="メイリオ" panose="020B0604030504040204" pitchFamily="50" charset="-128"/>
            </a:endParaRPr>
          </a:p>
        </p:txBody>
      </p:sp>
      <p:graphicFrame>
        <p:nvGraphicFramePr>
          <p:cNvPr id="79" name="表 78"/>
          <p:cNvGraphicFramePr>
            <a:graphicFrameLocks noGrp="1"/>
          </p:cNvGraphicFramePr>
          <p:nvPr>
            <p:extLst>
              <p:ext uri="{D42A27DB-BD31-4B8C-83A1-F6EECF244321}">
                <p14:modId xmlns:p14="http://schemas.microsoft.com/office/powerpoint/2010/main" val="4066133030"/>
              </p:ext>
            </p:extLst>
          </p:nvPr>
        </p:nvGraphicFramePr>
        <p:xfrm>
          <a:off x="629837" y="1078216"/>
          <a:ext cx="6300000" cy="1969494"/>
        </p:xfrm>
        <a:graphic>
          <a:graphicData uri="http://schemas.openxmlformats.org/drawingml/2006/table">
            <a:tbl>
              <a:tblPr firstRow="1" bandRow="1">
                <a:tableStyleId>{5940675A-B579-460E-94D1-54222C63F5DA}</a:tableStyleId>
              </a:tblPr>
              <a:tblGrid>
                <a:gridCol w="900000">
                  <a:extLst>
                    <a:ext uri="{9D8B030D-6E8A-4147-A177-3AD203B41FA5}">
                      <a16:colId xmlns:a16="http://schemas.microsoft.com/office/drawing/2014/main" val="3449950080"/>
                    </a:ext>
                  </a:extLst>
                </a:gridCol>
                <a:gridCol w="5400000">
                  <a:extLst>
                    <a:ext uri="{9D8B030D-6E8A-4147-A177-3AD203B41FA5}">
                      <a16:colId xmlns:a16="http://schemas.microsoft.com/office/drawing/2014/main" val="244806672"/>
                    </a:ext>
                  </a:extLst>
                </a:gridCol>
              </a:tblGrid>
              <a:tr h="540000">
                <a:tc>
                  <a:txBody>
                    <a:bodyPr/>
                    <a:lstStyle/>
                    <a:p>
                      <a:pPr algn="ctr">
                        <a:lnSpc>
                          <a:spcPct val="110000"/>
                        </a:lnSpc>
                      </a:pPr>
                      <a:r>
                        <a:rPr kumimoji="1" lang="ja-JP" altLang="en-US" sz="1050" spc="300" baseline="0" dirty="0" smtClean="0">
                          <a:solidFill>
                            <a:schemeClr val="tx1"/>
                          </a:solidFill>
                          <a:latin typeface="メイリオ" panose="020B0604030504040204" pitchFamily="50" charset="-128"/>
                          <a:ea typeface="メイリオ" panose="020B0604030504040204" pitchFamily="50" charset="-128"/>
                        </a:rPr>
                        <a:t>提出</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者</a:t>
                      </a:r>
                      <a:endParaRPr kumimoji="1" lang="ja-JP" altLang="en-US" sz="1050" dirty="0">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34683" rtl="0" eaLnBrk="1" fontAlgn="auto" latinLnBrk="0" hangingPunct="1">
                        <a:lnSpc>
                          <a:spcPct val="110000"/>
                        </a:lnSpc>
                        <a:spcBef>
                          <a:spcPts val="0"/>
                        </a:spcBef>
                        <a:spcAft>
                          <a:spcPts val="0"/>
                        </a:spcAft>
                        <a:buClrTx/>
                        <a:buSzTx/>
                        <a:buFontTx/>
                        <a:buNone/>
                        <a:tabLst/>
                        <a:defRPr/>
                      </a:pPr>
                      <a:r>
                        <a:rPr kumimoji="1" lang="ja-JP" altLang="en-US" sz="1050" dirty="0" smtClean="0">
                          <a:solidFill>
                            <a:schemeClr val="tx1"/>
                          </a:solidFill>
                          <a:latin typeface="メイリオ" panose="020B0604030504040204" pitchFamily="50" charset="-128"/>
                          <a:ea typeface="メイリオ" panose="020B0604030504040204" pitchFamily="50" charset="-128"/>
                        </a:rPr>
                        <a:t>被保険者を雇用している事業主</a:t>
                      </a:r>
                      <a:r>
                        <a:rPr kumimoji="1" lang="en-US" altLang="ja-JP" sz="1050" dirty="0" smtClean="0">
                          <a:solidFill>
                            <a:schemeClr val="tx1"/>
                          </a:solidFill>
                          <a:latin typeface="メイリオ" panose="020B0604030504040204" pitchFamily="50" charset="-128"/>
                          <a:ea typeface="メイリオ" panose="020B0604030504040204" pitchFamily="50" charset="-128"/>
                        </a:rPr>
                        <a:t/>
                      </a:r>
                      <a:br>
                        <a:rPr kumimoji="1" lang="en-US" altLang="ja-JP" sz="1050" dirty="0" smtClean="0">
                          <a:solidFill>
                            <a:schemeClr val="tx1"/>
                          </a:solidFill>
                          <a:latin typeface="メイリオ" panose="020B0604030504040204" pitchFamily="50" charset="-128"/>
                          <a:ea typeface="メイリオ" panose="020B0604030504040204" pitchFamily="50" charset="-128"/>
                        </a:rPr>
                      </a:br>
                      <a:r>
                        <a:rPr kumimoji="1" lang="ja-JP" altLang="en-US" sz="900" dirty="0" smtClean="0">
                          <a:solidFill>
                            <a:schemeClr val="tx1"/>
                          </a:solidFill>
                          <a:latin typeface="メイリオ" panose="020B0604030504040204" pitchFamily="50" charset="-128"/>
                          <a:ea typeface="メイリオ" panose="020B0604030504040204" pitchFamily="50" charset="-128"/>
                        </a:rPr>
                        <a:t>やむを得ない理由で、事業主経由での提出が困難な場合や、被保険者本人が自ら申請手続を希望する場合は、被保険者本人が提出することも可能です。</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921204"/>
                  </a:ext>
                </a:extLst>
              </a:tr>
              <a:tr h="288000">
                <a:tc>
                  <a:txBody>
                    <a:bodyPr/>
                    <a:lstStyle/>
                    <a:p>
                      <a:pPr algn="ctr">
                        <a:lnSpc>
                          <a:spcPct val="110000"/>
                        </a:lnSpc>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提出書</a:t>
                      </a:r>
                      <a:r>
                        <a:rPr kumimoji="1" lang="ja-JP" altLang="en-US" sz="1050" dirty="0" smtClean="0">
                          <a:solidFill>
                            <a:schemeClr val="tx1"/>
                          </a:solidFill>
                          <a:latin typeface="メイリオ" panose="020B0604030504040204" pitchFamily="50" charset="-128"/>
                          <a:ea typeface="メイリオ" panose="020B0604030504040204" pitchFamily="50" charset="-128"/>
                        </a:rPr>
                        <a:t>類</a:t>
                      </a: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nSpc>
                          <a:spcPct val="110000"/>
                        </a:lnSpc>
                        <a:spcBef>
                          <a:spcPts val="300"/>
                        </a:spcBef>
                        <a:buFont typeface="+mj-ea"/>
                        <a:buNone/>
                      </a:pPr>
                      <a:r>
                        <a:rPr kumimoji="1" lang="ja-JP" altLang="en-US" sz="1100" b="1" dirty="0" smtClean="0">
                          <a:solidFill>
                            <a:schemeClr val="tx1"/>
                          </a:solidFill>
                          <a:latin typeface="メイリオ" panose="020B0604030504040204" pitchFamily="50" charset="-128"/>
                          <a:ea typeface="メイリオ" panose="020B0604030504040204" pitchFamily="50" charset="-128"/>
                        </a:rPr>
                        <a:t>育児休業給付金支給申請書（ハローワークが交付）</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3307444"/>
                  </a:ext>
                </a:extLst>
              </a:tr>
              <a:tr h="396000">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添付書</a:t>
                      </a:r>
                      <a:r>
                        <a:rPr kumimoji="1" lang="ja-JP" altLang="en-US" sz="1050" dirty="0" smtClean="0">
                          <a:solidFill>
                            <a:schemeClr val="tx1"/>
                          </a:solidFill>
                          <a:latin typeface="メイリオ" panose="020B0604030504040204" pitchFamily="50" charset="-128"/>
                          <a:ea typeface="メイリオ" panose="020B0604030504040204" pitchFamily="50" charset="-128"/>
                        </a:rPr>
                        <a:t>類</a:t>
                      </a:r>
                      <a:endParaRPr kumimoji="1" lang="ja-JP" altLang="en-US" sz="1000" dirty="0" smtClean="0">
                        <a:solidFill>
                          <a:srgbClr val="00B0F0"/>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nSpc>
                          <a:spcPct val="110000"/>
                        </a:lnSpc>
                        <a:buFont typeface="+mj-ea"/>
                        <a:buNone/>
                      </a:pPr>
                      <a:r>
                        <a:rPr kumimoji="1" lang="ja-JP" altLang="en-US" sz="1050" dirty="0" smtClean="0">
                          <a:solidFill>
                            <a:schemeClr val="tx1"/>
                          </a:solidFill>
                          <a:latin typeface="メイリオ" panose="020B0604030504040204" pitchFamily="50" charset="-128"/>
                          <a:ea typeface="メイリオ" panose="020B0604030504040204" pitchFamily="50" charset="-128"/>
                        </a:rPr>
                        <a:t>賃金台帳、労働者名簿、出勤簿、タイムカードなど</a:t>
                      </a:r>
                      <a:r>
                        <a:rPr kumimoji="1" lang="en-US" altLang="ja-JP" sz="1050" dirty="0" smtClean="0">
                          <a:solidFill>
                            <a:schemeClr val="tx1"/>
                          </a:solidFill>
                          <a:latin typeface="メイリオ" panose="020B0604030504040204" pitchFamily="50" charset="-128"/>
                          <a:ea typeface="メイリオ" panose="020B0604030504040204" pitchFamily="50" charset="-128"/>
                        </a:rPr>
                        <a:t/>
                      </a:r>
                      <a:br>
                        <a:rPr kumimoji="1" lang="en-US" altLang="ja-JP" sz="1050" dirty="0" smtClean="0">
                          <a:solidFill>
                            <a:schemeClr val="tx1"/>
                          </a:solidFill>
                          <a:latin typeface="メイリオ" panose="020B0604030504040204" pitchFamily="50" charset="-128"/>
                          <a:ea typeface="メイリオ" panose="020B0604030504040204" pitchFamily="50" charset="-128"/>
                        </a:rPr>
                      </a:br>
                      <a:r>
                        <a:rPr kumimoji="1" lang="ja-JP" altLang="en-US" sz="900" dirty="0" smtClean="0">
                          <a:solidFill>
                            <a:schemeClr val="tx1"/>
                          </a:solidFill>
                          <a:latin typeface="メイリオ" panose="020B0604030504040204" pitchFamily="50" charset="-128"/>
                          <a:ea typeface="メイリオ" panose="020B0604030504040204" pitchFamily="50" charset="-128"/>
                        </a:rPr>
                        <a:t>支給申請書の記載内容を確認できるもの</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3393556"/>
                  </a:ext>
                </a:extLst>
              </a:tr>
              <a:tr h="288000">
                <a:tc>
                  <a:txBody>
                    <a:bodyPr/>
                    <a:lstStyle/>
                    <a:p>
                      <a:pPr algn="ctr">
                        <a:lnSpc>
                          <a:spcPct val="110000"/>
                        </a:lnSpc>
                      </a:pPr>
                      <a:r>
                        <a:rPr kumimoji="1" lang="ja-JP" altLang="en-US" sz="1050" spc="300" baseline="0" dirty="0" smtClean="0">
                          <a:solidFill>
                            <a:schemeClr val="tx1"/>
                          </a:solidFill>
                          <a:latin typeface="メイリオ" panose="020B0604030504040204" pitchFamily="50" charset="-128"/>
                          <a:ea typeface="メイリオ" panose="020B0604030504040204" pitchFamily="50" charset="-128"/>
                        </a:rPr>
                        <a:t>提出先</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　</a:t>
                      </a:r>
                      <a:endParaRPr kumimoji="1" lang="ja-JP" altLang="en-US" sz="1050" dirty="0">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10000"/>
                        </a:lnSpc>
                      </a:pPr>
                      <a:r>
                        <a:rPr kumimoji="1" lang="ja-JP" altLang="en-US" sz="1050" dirty="0" smtClean="0">
                          <a:solidFill>
                            <a:schemeClr val="tx1"/>
                          </a:solidFill>
                          <a:latin typeface="メイリオ" panose="020B0604030504040204" pitchFamily="50" charset="-128"/>
                          <a:ea typeface="メイリオ" panose="020B0604030504040204" pitchFamily="50" charset="-128"/>
                        </a:rPr>
                        <a:t>事業所の所在地を管轄するハローワーク　</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電子申請も利用できます</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425005"/>
                  </a:ext>
                </a:extLst>
              </a:tr>
              <a:tr h="370840">
                <a:tc>
                  <a:txBody>
                    <a:bodyPr/>
                    <a:lstStyle/>
                    <a:p>
                      <a:pPr algn="ctr">
                        <a:lnSpc>
                          <a:spcPct val="110000"/>
                        </a:lnSpc>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提出時期</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　</a:t>
                      </a:r>
                      <a:endParaRPr kumimoji="1" lang="ja-JP" altLang="en-US" sz="1050" dirty="0">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ct val="110000"/>
                        </a:lnSpc>
                        <a:spcBef>
                          <a:spcPts val="300"/>
                        </a:spcBef>
                        <a:buFont typeface="Wingdings" panose="05000000000000000000" pitchFamily="2" charset="2"/>
                        <a:buNone/>
                      </a:pPr>
                      <a:r>
                        <a:rPr lang="ja-JP" altLang="en-US" sz="1050" b="1" u="none" dirty="0" smtClean="0">
                          <a:solidFill>
                            <a:schemeClr val="tx1"/>
                          </a:solidFill>
                          <a:latin typeface="メイリオ" panose="020B0604030504040204" pitchFamily="50" charset="-128"/>
                          <a:ea typeface="メイリオ" panose="020B0604030504040204" pitchFamily="50" charset="-128"/>
                        </a:rPr>
                        <a:t>公共職業安定所長が指定する支給申請期間の支給申請日</a:t>
                      </a:r>
                      <a:endParaRPr lang="en-US" altLang="ja-JP" sz="1050" b="1" u="none" dirty="0" smtClean="0">
                        <a:solidFill>
                          <a:schemeClr val="tx1"/>
                        </a:solidFill>
                        <a:latin typeface="メイリオ" panose="020B0604030504040204" pitchFamily="50" charset="-128"/>
                        <a:ea typeface="メイリオ" panose="020B0604030504040204" pitchFamily="50" charset="-128"/>
                      </a:endParaRPr>
                    </a:p>
                    <a:p>
                      <a:pPr marL="0" indent="0">
                        <a:lnSpc>
                          <a:spcPct val="110000"/>
                        </a:lnSpc>
                        <a:spcBef>
                          <a:spcPts val="0"/>
                        </a:spcBef>
                        <a:buFont typeface="Wingdings" panose="05000000000000000000" pitchFamily="2" charset="2"/>
                        <a:buNone/>
                      </a:pPr>
                      <a:r>
                        <a:rPr kumimoji="1" lang="ja-JP" altLang="en-US" sz="1000" dirty="0" smtClean="0">
                          <a:solidFill>
                            <a:schemeClr val="tx1"/>
                          </a:solidFill>
                          <a:latin typeface="メイリオ" panose="020B0604030504040204" pitchFamily="50" charset="-128"/>
                          <a:ea typeface="メイリオ" panose="020B0604030504040204" pitchFamily="50" charset="-128"/>
                        </a:rPr>
                        <a:t>ハローワークが交付する「育児休業給付次回支給申請日指定通知書」に印字されています</a:t>
                      </a:r>
                      <a:r>
                        <a:rPr lang="ja-JP" altLang="en-US" sz="1000" u="none" dirty="0" smtClean="0">
                          <a:solidFill>
                            <a:schemeClr val="tx1"/>
                          </a:solidFill>
                          <a:latin typeface="メイリオ" panose="020B0604030504040204" pitchFamily="50" charset="-128"/>
                          <a:ea typeface="メイリオ" panose="020B0604030504040204" pitchFamily="50" charset="-128"/>
                        </a:rPr>
                        <a:t>。</a:t>
                      </a:r>
                      <a:endParaRPr kumimoji="1" lang="ja-JP" altLang="en-US" sz="1000" u="none" dirty="0" smtClean="0">
                        <a:solidFill>
                          <a:schemeClr val="tx1"/>
                        </a:solidFill>
                        <a:latin typeface="メイリオ" panose="020B0604030504040204" pitchFamily="50" charset="-128"/>
                        <a:ea typeface="メイリオ" panose="020B0604030504040204" pitchFamily="50" charset="-128"/>
                      </a:endParaRP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6924884"/>
                  </a:ext>
                </a:extLst>
              </a:tr>
            </a:tbl>
          </a:graphicData>
        </a:graphic>
      </p:graphicFrame>
      <p:sp>
        <p:nvSpPr>
          <p:cNvPr id="148" name="テキスト ボックス 147"/>
          <p:cNvSpPr txBox="1"/>
          <p:nvPr/>
        </p:nvSpPr>
        <p:spPr>
          <a:xfrm>
            <a:off x="1151545" y="7440240"/>
            <a:ext cx="861763" cy="221949"/>
          </a:xfrm>
          <a:prstGeom prst="rect">
            <a:avLst/>
          </a:prstGeom>
          <a:noFill/>
        </p:spPr>
        <p:txBody>
          <a:bodyPr wrap="square" rtlCol="0">
            <a:spAutoFit/>
          </a:bodyPr>
          <a:lstStyle/>
          <a:p>
            <a:pPr algn="r" defTabSz="843880"/>
            <a:r>
              <a:rPr lang="ja-JP" altLang="en-US" sz="800" dirty="0">
                <a:solidFill>
                  <a:prstClr val="black"/>
                </a:solidFill>
                <a:latin typeface="メイリオ" panose="020B0604030504040204" pitchFamily="50" charset="-128"/>
                <a:ea typeface="メイリオ" panose="020B0604030504040204" pitchFamily="50" charset="-128"/>
              </a:rPr>
              <a:t>子の出生日</a:t>
            </a:r>
          </a:p>
        </p:txBody>
      </p:sp>
      <p:cxnSp>
        <p:nvCxnSpPr>
          <p:cNvPr id="149" name="直線コネクタ 148"/>
          <p:cNvCxnSpPr/>
          <p:nvPr/>
        </p:nvCxnSpPr>
        <p:spPr>
          <a:xfrm>
            <a:off x="756181" y="7859748"/>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150" name="直線コネクタ 149"/>
          <p:cNvCxnSpPr/>
          <p:nvPr/>
        </p:nvCxnSpPr>
        <p:spPr>
          <a:xfrm>
            <a:off x="746837" y="7607748"/>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151" name="テキスト ボックス 150"/>
          <p:cNvSpPr txBox="1"/>
          <p:nvPr/>
        </p:nvSpPr>
        <p:spPr>
          <a:xfrm>
            <a:off x="5830422" y="7193122"/>
            <a:ext cx="1441803" cy="200055"/>
          </a:xfrm>
          <a:prstGeom prst="rect">
            <a:avLst/>
          </a:prstGeom>
          <a:noFill/>
        </p:spPr>
        <p:txBody>
          <a:bodyPr wrap="square" rtlCol="0">
            <a:spAutoFit/>
          </a:bodyPr>
          <a:lstStyle/>
          <a:p>
            <a:pPr defTabSz="843880"/>
            <a:r>
              <a:rPr lang="ja-JP" altLang="en-US" sz="700" dirty="0">
                <a:solidFill>
                  <a:prstClr val="black"/>
                </a:solidFill>
                <a:latin typeface="メイリオ" panose="020B0604030504040204" pitchFamily="50" charset="-128"/>
                <a:ea typeface="メイリオ" panose="020B0604030504040204" pitchFamily="50" charset="-128"/>
              </a:rPr>
              <a:t>子が１歳２か月に達する日</a:t>
            </a:r>
          </a:p>
        </p:txBody>
      </p:sp>
      <p:sp>
        <p:nvSpPr>
          <p:cNvPr id="152" name="テキスト ボックス 151"/>
          <p:cNvSpPr txBox="1"/>
          <p:nvPr/>
        </p:nvSpPr>
        <p:spPr>
          <a:xfrm>
            <a:off x="740819" y="7655685"/>
            <a:ext cx="837655" cy="207749"/>
          </a:xfrm>
          <a:prstGeom prst="rect">
            <a:avLst/>
          </a:prstGeom>
          <a:noFill/>
        </p:spPr>
        <p:txBody>
          <a:bodyPr wrap="square" rtlCol="0">
            <a:spAutoFit/>
          </a:bodyPr>
          <a:lstStyle/>
          <a:p>
            <a:pPr defTabSz="843880">
              <a:lnSpc>
                <a:spcPts val="923"/>
              </a:lnSpc>
            </a:pPr>
            <a:r>
              <a:rPr lang="ja-JP" altLang="en-US" sz="1000" dirty="0">
                <a:latin typeface="メイリオ" panose="020B0604030504040204" pitchFamily="50" charset="-128"/>
                <a:ea typeface="メイリオ" panose="020B0604030504040204" pitchFamily="50" charset="-128"/>
              </a:rPr>
              <a:t>母</a:t>
            </a:r>
          </a:p>
        </p:txBody>
      </p:sp>
      <p:sp>
        <p:nvSpPr>
          <p:cNvPr id="154" name="テキスト ボックス 153"/>
          <p:cNvSpPr txBox="1"/>
          <p:nvPr/>
        </p:nvSpPr>
        <p:spPr>
          <a:xfrm>
            <a:off x="740818" y="7909232"/>
            <a:ext cx="975366" cy="207749"/>
          </a:xfrm>
          <a:prstGeom prst="rect">
            <a:avLst/>
          </a:prstGeom>
          <a:noFill/>
        </p:spPr>
        <p:txBody>
          <a:bodyPr wrap="square" rtlCol="0">
            <a:spAutoFit/>
          </a:bodyPr>
          <a:lstStyle/>
          <a:p>
            <a:pPr defTabSz="843880">
              <a:lnSpc>
                <a:spcPts val="923"/>
              </a:lnSpc>
            </a:pPr>
            <a:r>
              <a:rPr lang="ja-JP" altLang="en-US" sz="1000" dirty="0">
                <a:latin typeface="メイリオ" panose="020B0604030504040204" pitchFamily="50" charset="-128"/>
                <a:ea typeface="メイリオ" panose="020B0604030504040204" pitchFamily="50" charset="-128"/>
              </a:rPr>
              <a:t>父</a:t>
            </a:r>
          </a:p>
        </p:txBody>
      </p:sp>
      <p:cxnSp>
        <p:nvCxnSpPr>
          <p:cNvPr id="155" name="直線コネクタ 154"/>
          <p:cNvCxnSpPr/>
          <p:nvPr/>
        </p:nvCxnSpPr>
        <p:spPr>
          <a:xfrm>
            <a:off x="766636" y="8116771"/>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157" name="テキスト ボックス 156"/>
          <p:cNvSpPr txBox="1"/>
          <p:nvPr/>
        </p:nvSpPr>
        <p:spPr>
          <a:xfrm>
            <a:off x="1595934" y="8031477"/>
            <a:ext cx="961223" cy="307777"/>
          </a:xfrm>
          <a:prstGeom prst="rect">
            <a:avLst/>
          </a:prstGeom>
          <a:noFill/>
        </p:spPr>
        <p:txBody>
          <a:bodyPr wrap="square" rtlCol="0">
            <a:spAutoFit/>
          </a:bodyPr>
          <a:lstStyle/>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 　↑  ↑</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defTabSz="843880"/>
            <a:r>
              <a:rPr lang="en-US" altLang="ja-JP" sz="700" dirty="0" smtClean="0">
                <a:solidFill>
                  <a:prstClr val="black"/>
                </a:solidFill>
                <a:latin typeface="メイリオ" panose="020B0604030504040204" pitchFamily="50" charset="-128"/>
                <a:ea typeface="メイリオ" panose="020B0604030504040204" pitchFamily="50" charset="-128"/>
              </a:rPr>
              <a:t>12/9 , 12/10</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5823062" y="7354412"/>
            <a:ext cx="1030221" cy="307777"/>
          </a:xfrm>
          <a:prstGeom prst="rect">
            <a:avLst/>
          </a:prstGeom>
          <a:noFill/>
        </p:spPr>
        <p:txBody>
          <a:bodyPr wrap="square" rtlCol="0">
            <a:spAutoFit/>
          </a:bodyPr>
          <a:lstStyle/>
          <a:p>
            <a:pPr algn="r" defTabSz="843880"/>
            <a:r>
              <a:rPr lang="ja-JP" altLang="en-US" sz="700" dirty="0">
                <a:solidFill>
                  <a:prstClr val="black"/>
                </a:solidFill>
                <a:latin typeface="メイリオ" panose="020B0604030504040204" pitchFamily="50" charset="-128"/>
                <a:ea typeface="メイリオ" panose="020B0604030504040204" pitchFamily="50" charset="-128"/>
              </a:rPr>
              <a:t>子が１歳２か月に</a:t>
            </a:r>
            <a:r>
              <a:rPr lang="en-US" altLang="ja-JP" sz="700" dirty="0">
                <a:solidFill>
                  <a:prstClr val="black"/>
                </a:solidFill>
                <a:latin typeface="メイリオ" panose="020B0604030504040204" pitchFamily="50" charset="-128"/>
                <a:ea typeface="メイリオ" panose="020B0604030504040204" pitchFamily="50" charset="-128"/>
              </a:rPr>
              <a:t/>
            </a:r>
            <a:br>
              <a:rPr lang="en-US" altLang="ja-JP" sz="700" dirty="0">
                <a:solidFill>
                  <a:prstClr val="black"/>
                </a:solidFill>
                <a:latin typeface="メイリオ" panose="020B0604030504040204" pitchFamily="50" charset="-128"/>
                <a:ea typeface="メイリオ" panose="020B0604030504040204" pitchFamily="50" charset="-128"/>
              </a:rPr>
            </a:br>
            <a:r>
              <a:rPr lang="ja-JP" altLang="en-US" sz="700" dirty="0">
                <a:solidFill>
                  <a:prstClr val="black"/>
                </a:solidFill>
                <a:latin typeface="メイリオ" panose="020B0604030504040204" pitchFamily="50" charset="-128"/>
                <a:ea typeface="メイリオ" panose="020B0604030504040204" pitchFamily="50" charset="-128"/>
              </a:rPr>
              <a:t>達する日の前日</a:t>
            </a:r>
            <a:endParaRPr lang="en-US" altLang="ja-JP" sz="700" dirty="0">
              <a:solidFill>
                <a:prstClr val="black"/>
              </a:solidFill>
              <a:latin typeface="メイリオ" panose="020B0604030504040204" pitchFamily="50" charset="-128"/>
              <a:ea typeface="メイリオ" panose="020B0604030504040204" pitchFamily="50" charset="-128"/>
            </a:endParaRPr>
          </a:p>
        </p:txBody>
      </p:sp>
      <p:cxnSp>
        <p:nvCxnSpPr>
          <p:cNvPr id="160" name="直線コネクタ 159"/>
          <p:cNvCxnSpPr/>
          <p:nvPr/>
        </p:nvCxnSpPr>
        <p:spPr>
          <a:xfrm flipH="1">
            <a:off x="2923311" y="7607748"/>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直線コネクタ 160"/>
          <p:cNvCxnSpPr/>
          <p:nvPr/>
        </p:nvCxnSpPr>
        <p:spPr>
          <a:xfrm flipH="1">
            <a:off x="3099879" y="7607748"/>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633431" y="8023917"/>
            <a:ext cx="846554" cy="307777"/>
          </a:xfrm>
          <a:prstGeom prst="rect">
            <a:avLst/>
          </a:prstGeom>
          <a:noFill/>
        </p:spPr>
        <p:txBody>
          <a:bodyPr wrap="square" rtlCol="0">
            <a:spAutoFit/>
          </a:bodyPr>
          <a:lstStyle/>
          <a:p>
            <a:pPr defTabSz="843880"/>
            <a:r>
              <a:rPr lang="ja-JP" altLang="en-US" sz="700" dirty="0">
                <a:solidFill>
                  <a:prstClr val="black"/>
                </a:solidFill>
                <a:latin typeface="メイリオ" panose="020B0604030504040204" pitchFamily="50" charset="-128"/>
                <a:ea typeface="メイリオ" panose="020B0604030504040204" pitchFamily="50" charset="-128"/>
              </a:rPr>
              <a:t> </a:t>
            </a:r>
            <a:r>
              <a:rPr lang="ja-JP" altLang="en-US" sz="700" dirty="0" smtClean="0">
                <a:solidFill>
                  <a:prstClr val="black"/>
                </a:solidFill>
                <a:latin typeface="メイリオ" panose="020B0604030504040204" pitchFamily="50" charset="-128"/>
                <a:ea typeface="メイリオ" panose="020B0604030504040204" pitchFamily="50" charset="-128"/>
              </a:rPr>
              <a:t> ↑   ↑</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defTabSz="843880"/>
            <a:r>
              <a:rPr lang="en-US" altLang="ja-JP" sz="700" dirty="0" smtClean="0">
                <a:solidFill>
                  <a:prstClr val="black"/>
                </a:solidFill>
                <a:latin typeface="メイリオ" panose="020B0604030504040204" pitchFamily="50" charset="-128"/>
                <a:ea typeface="メイリオ" panose="020B0604030504040204" pitchFamily="50" charset="-128"/>
              </a:rPr>
              <a:t>2/3 , 2/4</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165" name="テキスト ボックス 164"/>
          <p:cNvSpPr txBox="1"/>
          <p:nvPr/>
        </p:nvSpPr>
        <p:spPr>
          <a:xfrm>
            <a:off x="6404622" y="8036222"/>
            <a:ext cx="747918" cy="307777"/>
          </a:xfrm>
          <a:prstGeom prst="rect">
            <a:avLst/>
          </a:prstGeom>
          <a:noFill/>
        </p:spPr>
        <p:txBody>
          <a:bodyPr wrap="square" rtlCol="0">
            <a:spAutoFit/>
          </a:bodyPr>
          <a:lstStyle/>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  ↑</a:t>
            </a:r>
            <a:r>
              <a:rPr lang="ja-JP" altLang="en-US" sz="700" dirty="0">
                <a:solidFill>
                  <a:prstClr val="black"/>
                </a:solidFill>
                <a:latin typeface="メイリオ" panose="020B0604030504040204" pitchFamily="50" charset="-128"/>
                <a:ea typeface="メイリオ" panose="020B0604030504040204" pitchFamily="50" charset="-128"/>
              </a:rPr>
              <a:t>　</a:t>
            </a:r>
            <a:r>
              <a:rPr lang="ja-JP" altLang="en-US" sz="700" dirty="0" smtClean="0">
                <a:solidFill>
                  <a:prstClr val="black"/>
                </a:solidFill>
                <a:latin typeface="メイリオ" panose="020B0604030504040204" pitchFamily="50" charset="-128"/>
                <a:ea typeface="メイリオ" panose="020B0604030504040204" pitchFamily="50" charset="-128"/>
              </a:rPr>
              <a:t>↑</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defTabSz="843880"/>
            <a:r>
              <a:rPr lang="en-US" altLang="ja-JP" sz="700" dirty="0" smtClean="0">
                <a:solidFill>
                  <a:prstClr val="black"/>
                </a:solidFill>
                <a:latin typeface="メイリオ" panose="020B0604030504040204" pitchFamily="50" charset="-128"/>
                <a:ea typeface="メイリオ" panose="020B0604030504040204" pitchFamily="50" charset="-128"/>
              </a:rPr>
              <a:t>2/7 , 2/8</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167" name="テキスト ボックス 166"/>
          <p:cNvSpPr txBox="1"/>
          <p:nvPr/>
        </p:nvSpPr>
        <p:spPr>
          <a:xfrm>
            <a:off x="4824077" y="7193122"/>
            <a:ext cx="1116000" cy="200055"/>
          </a:xfrm>
          <a:prstGeom prst="rect">
            <a:avLst/>
          </a:prstGeom>
          <a:noFill/>
        </p:spPr>
        <p:txBody>
          <a:bodyPr wrap="square" rtlCol="0">
            <a:spAutoFit/>
          </a:bodyPr>
          <a:lstStyle/>
          <a:p>
            <a:pPr defTabSz="843880"/>
            <a:r>
              <a:rPr lang="ja-JP" altLang="en-US" sz="700" dirty="0">
                <a:solidFill>
                  <a:prstClr val="black"/>
                </a:solidFill>
                <a:latin typeface="メイリオ" panose="020B0604030504040204" pitchFamily="50" charset="-128"/>
                <a:ea typeface="メイリオ" panose="020B0604030504040204" pitchFamily="50" charset="-128"/>
              </a:rPr>
              <a:t>子が１歳に達する日</a:t>
            </a:r>
          </a:p>
        </p:txBody>
      </p:sp>
      <p:sp>
        <p:nvSpPr>
          <p:cNvPr id="174" name="テキスト ボックス 173"/>
          <p:cNvSpPr txBox="1"/>
          <p:nvPr/>
        </p:nvSpPr>
        <p:spPr>
          <a:xfrm>
            <a:off x="2663713" y="7354412"/>
            <a:ext cx="756000" cy="307777"/>
          </a:xfrm>
          <a:prstGeom prst="rect">
            <a:avLst/>
          </a:prstGeom>
          <a:noFill/>
        </p:spPr>
        <p:txBody>
          <a:bodyPr wrap="square" rtlCol="0">
            <a:spAutoFit/>
          </a:bodyPr>
          <a:lstStyle/>
          <a:p>
            <a:pPr defTabSz="843880"/>
            <a:r>
              <a:rPr lang="ja-JP" altLang="en-US" sz="700" dirty="0">
                <a:solidFill>
                  <a:prstClr val="black"/>
                </a:solidFill>
                <a:latin typeface="メイリオ" panose="020B0604030504040204" pitchFamily="50" charset="-128"/>
                <a:ea typeface="メイリオ" panose="020B0604030504040204" pitchFamily="50" charset="-128"/>
              </a:rPr>
              <a:t>母</a:t>
            </a:r>
            <a:r>
              <a:rPr lang="en-US" altLang="ja-JP" sz="700" dirty="0">
                <a:solidFill>
                  <a:prstClr val="black"/>
                </a:solidFill>
                <a:latin typeface="メイリオ" panose="020B0604030504040204" pitchFamily="50" charset="-128"/>
                <a:ea typeface="メイリオ" panose="020B0604030504040204" pitchFamily="50" charset="-128"/>
              </a:rPr>
              <a:t>/</a:t>
            </a:r>
            <a:r>
              <a:rPr lang="ja-JP" altLang="en-US" sz="700" dirty="0">
                <a:solidFill>
                  <a:prstClr val="black"/>
                </a:solidFill>
                <a:latin typeface="メイリオ" panose="020B0604030504040204" pitchFamily="50" charset="-128"/>
                <a:ea typeface="メイリオ" panose="020B0604030504040204" pitchFamily="50" charset="-128"/>
              </a:rPr>
              <a:t>育児休業①</a:t>
            </a:r>
            <a:r>
              <a:rPr lang="en-US" altLang="ja-JP" sz="700" dirty="0">
                <a:solidFill>
                  <a:prstClr val="black"/>
                </a:solidFill>
                <a:latin typeface="メイリオ" panose="020B0604030504040204" pitchFamily="50" charset="-128"/>
                <a:ea typeface="メイリオ" panose="020B0604030504040204" pitchFamily="50" charset="-128"/>
              </a:rPr>
              <a:t/>
            </a:r>
            <a:br>
              <a:rPr lang="en-US" altLang="ja-JP" sz="700" dirty="0">
                <a:solidFill>
                  <a:prstClr val="black"/>
                </a:solidFill>
                <a:latin typeface="メイリオ" panose="020B0604030504040204" pitchFamily="50" charset="-128"/>
                <a:ea typeface="メイリオ" panose="020B0604030504040204" pitchFamily="50" charset="-128"/>
              </a:rPr>
            </a:br>
            <a:r>
              <a:rPr lang="ja-JP" altLang="en-US" sz="700" dirty="0">
                <a:solidFill>
                  <a:prstClr val="black"/>
                </a:solidFill>
                <a:latin typeface="メイリオ" panose="020B0604030504040204" pitchFamily="50" charset="-128"/>
                <a:ea typeface="メイリオ" panose="020B0604030504040204" pitchFamily="50" charset="-128"/>
              </a:rPr>
              <a:t>　　開始日</a:t>
            </a:r>
          </a:p>
        </p:txBody>
      </p:sp>
      <p:sp>
        <p:nvSpPr>
          <p:cNvPr id="176" name="テキスト ボックス 175"/>
          <p:cNvSpPr txBox="1"/>
          <p:nvPr/>
        </p:nvSpPr>
        <p:spPr>
          <a:xfrm>
            <a:off x="3563813" y="8132949"/>
            <a:ext cx="565482" cy="200055"/>
          </a:xfrm>
          <a:prstGeom prst="rect">
            <a:avLst/>
          </a:prstGeom>
          <a:noFill/>
        </p:spPr>
        <p:txBody>
          <a:bodyPr wrap="square" rtlCol="0">
            <a:spAutoFit/>
          </a:bodyPr>
          <a:lstStyle/>
          <a:p>
            <a:pPr defTabSz="843880"/>
            <a:r>
              <a:rPr lang="en-US" altLang="ja-JP" sz="700" dirty="0">
                <a:solidFill>
                  <a:prstClr val="black"/>
                </a:solidFill>
                <a:latin typeface="メイリオ" panose="020B0604030504040204" pitchFamily="50" charset="-128"/>
                <a:ea typeface="メイリオ" panose="020B0604030504040204" pitchFamily="50" charset="-128"/>
              </a:rPr>
              <a:t>8/2</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179" name="テキスト ボックス 75"/>
          <p:cNvSpPr txBox="1">
            <a:spLocks noChangeArrowheads="1"/>
          </p:cNvSpPr>
          <p:nvPr/>
        </p:nvSpPr>
        <p:spPr bwMode="auto">
          <a:xfrm>
            <a:off x="629837" y="6975925"/>
            <a:ext cx="6120000" cy="28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例２：育児休業を父母ともに分割</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取得した</a:t>
            </a: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場合</a:t>
            </a:r>
          </a:p>
        </p:txBody>
      </p:sp>
      <p:sp>
        <p:nvSpPr>
          <p:cNvPr id="181" name="テキスト ボックス 180"/>
          <p:cNvSpPr txBox="1"/>
          <p:nvPr/>
        </p:nvSpPr>
        <p:spPr>
          <a:xfrm>
            <a:off x="3383793" y="7354412"/>
            <a:ext cx="756000" cy="307777"/>
          </a:xfrm>
          <a:prstGeom prst="rect">
            <a:avLst/>
          </a:prstGeom>
          <a:noFill/>
        </p:spPr>
        <p:txBody>
          <a:bodyPr wrap="square" rtlCol="0">
            <a:spAutoFit/>
          </a:bodyPr>
          <a:lstStyle/>
          <a:p>
            <a:pPr defTabSz="843880"/>
            <a:r>
              <a:rPr lang="ja-JP" altLang="en-US" sz="700" dirty="0">
                <a:solidFill>
                  <a:prstClr val="black"/>
                </a:solidFill>
                <a:latin typeface="メイリオ" panose="020B0604030504040204" pitchFamily="50" charset="-128"/>
                <a:ea typeface="メイリオ" panose="020B0604030504040204" pitchFamily="50" charset="-128"/>
              </a:rPr>
              <a:t>父</a:t>
            </a:r>
            <a:r>
              <a:rPr lang="en-US" altLang="ja-JP" sz="700" dirty="0">
                <a:solidFill>
                  <a:prstClr val="black"/>
                </a:solidFill>
                <a:latin typeface="メイリオ" panose="020B0604030504040204" pitchFamily="50" charset="-128"/>
                <a:ea typeface="メイリオ" panose="020B0604030504040204" pitchFamily="50" charset="-128"/>
              </a:rPr>
              <a:t>/</a:t>
            </a:r>
            <a:r>
              <a:rPr lang="ja-JP" altLang="en-US" sz="700" dirty="0">
                <a:solidFill>
                  <a:prstClr val="black"/>
                </a:solidFill>
                <a:latin typeface="メイリオ" panose="020B0604030504040204" pitchFamily="50" charset="-128"/>
                <a:ea typeface="メイリオ" panose="020B0604030504040204" pitchFamily="50" charset="-128"/>
              </a:rPr>
              <a:t>育児休業①</a:t>
            </a:r>
            <a:r>
              <a:rPr lang="en-US" altLang="ja-JP" sz="700" dirty="0">
                <a:solidFill>
                  <a:prstClr val="black"/>
                </a:solidFill>
                <a:latin typeface="メイリオ" panose="020B0604030504040204" pitchFamily="50" charset="-128"/>
                <a:ea typeface="メイリオ" panose="020B0604030504040204" pitchFamily="50" charset="-128"/>
              </a:rPr>
              <a:t/>
            </a:r>
            <a:br>
              <a:rPr lang="en-US" altLang="ja-JP" sz="700" dirty="0">
                <a:solidFill>
                  <a:prstClr val="black"/>
                </a:solidFill>
                <a:latin typeface="メイリオ" panose="020B0604030504040204" pitchFamily="50" charset="-128"/>
                <a:ea typeface="メイリオ" panose="020B0604030504040204" pitchFamily="50" charset="-128"/>
              </a:rPr>
            </a:br>
            <a:r>
              <a:rPr lang="ja-JP" altLang="en-US" sz="700" dirty="0">
                <a:solidFill>
                  <a:prstClr val="black"/>
                </a:solidFill>
                <a:latin typeface="メイリオ" panose="020B0604030504040204" pitchFamily="50" charset="-128"/>
                <a:ea typeface="メイリオ" panose="020B0604030504040204" pitchFamily="50" charset="-128"/>
              </a:rPr>
              <a:t>　　開始日</a:t>
            </a:r>
          </a:p>
        </p:txBody>
      </p:sp>
      <p:sp>
        <p:nvSpPr>
          <p:cNvPr id="182" name="テキスト ボックス 181"/>
          <p:cNvSpPr txBox="1"/>
          <p:nvPr/>
        </p:nvSpPr>
        <p:spPr>
          <a:xfrm>
            <a:off x="4139877" y="7354412"/>
            <a:ext cx="756000" cy="307777"/>
          </a:xfrm>
          <a:prstGeom prst="rect">
            <a:avLst/>
          </a:prstGeom>
          <a:noFill/>
        </p:spPr>
        <p:txBody>
          <a:bodyPr wrap="square" rtlCol="0">
            <a:spAutoFit/>
          </a:bodyPr>
          <a:lstStyle/>
          <a:p>
            <a:pPr defTabSz="843880"/>
            <a:r>
              <a:rPr lang="ja-JP" altLang="en-US" sz="700" dirty="0">
                <a:solidFill>
                  <a:prstClr val="black"/>
                </a:solidFill>
                <a:latin typeface="メイリオ" panose="020B0604030504040204" pitchFamily="50" charset="-128"/>
                <a:ea typeface="メイリオ" panose="020B0604030504040204" pitchFamily="50" charset="-128"/>
              </a:rPr>
              <a:t>母</a:t>
            </a:r>
            <a:r>
              <a:rPr lang="en-US" altLang="ja-JP" sz="700" dirty="0">
                <a:solidFill>
                  <a:prstClr val="black"/>
                </a:solidFill>
                <a:latin typeface="メイリオ" panose="020B0604030504040204" pitchFamily="50" charset="-128"/>
                <a:ea typeface="メイリオ" panose="020B0604030504040204" pitchFamily="50" charset="-128"/>
              </a:rPr>
              <a:t>/</a:t>
            </a:r>
            <a:r>
              <a:rPr lang="ja-JP" altLang="en-US" sz="700" dirty="0">
                <a:solidFill>
                  <a:prstClr val="black"/>
                </a:solidFill>
                <a:latin typeface="メイリオ" panose="020B0604030504040204" pitchFamily="50" charset="-128"/>
                <a:ea typeface="メイリオ" panose="020B0604030504040204" pitchFamily="50" charset="-128"/>
              </a:rPr>
              <a:t>育児休業②</a:t>
            </a:r>
            <a:r>
              <a:rPr lang="en-US" altLang="ja-JP" sz="700" dirty="0">
                <a:solidFill>
                  <a:prstClr val="black"/>
                </a:solidFill>
                <a:latin typeface="メイリオ" panose="020B0604030504040204" pitchFamily="50" charset="-128"/>
                <a:ea typeface="メイリオ" panose="020B0604030504040204" pitchFamily="50" charset="-128"/>
              </a:rPr>
              <a:t/>
            </a:r>
            <a:br>
              <a:rPr lang="en-US" altLang="ja-JP" sz="700" dirty="0">
                <a:solidFill>
                  <a:prstClr val="black"/>
                </a:solidFill>
                <a:latin typeface="メイリオ" panose="020B0604030504040204" pitchFamily="50" charset="-128"/>
                <a:ea typeface="メイリオ" panose="020B0604030504040204" pitchFamily="50" charset="-128"/>
              </a:rPr>
            </a:br>
            <a:r>
              <a:rPr lang="ja-JP" altLang="en-US" sz="700" dirty="0">
                <a:solidFill>
                  <a:prstClr val="black"/>
                </a:solidFill>
                <a:latin typeface="メイリオ" panose="020B0604030504040204" pitchFamily="50" charset="-128"/>
                <a:ea typeface="メイリオ" panose="020B0604030504040204" pitchFamily="50" charset="-128"/>
              </a:rPr>
              <a:t>　　開始日</a:t>
            </a:r>
          </a:p>
        </p:txBody>
      </p:sp>
      <p:sp>
        <p:nvSpPr>
          <p:cNvPr id="183" name="テキスト ボックス 182"/>
          <p:cNvSpPr txBox="1"/>
          <p:nvPr/>
        </p:nvSpPr>
        <p:spPr>
          <a:xfrm>
            <a:off x="4787949" y="7354412"/>
            <a:ext cx="756000" cy="307777"/>
          </a:xfrm>
          <a:prstGeom prst="rect">
            <a:avLst/>
          </a:prstGeom>
          <a:noFill/>
        </p:spPr>
        <p:txBody>
          <a:bodyPr wrap="square" rtlCol="0">
            <a:spAutoFit/>
          </a:bodyPr>
          <a:lstStyle/>
          <a:p>
            <a:pPr defTabSz="843880"/>
            <a:r>
              <a:rPr lang="ja-JP" altLang="en-US" sz="700" dirty="0">
                <a:solidFill>
                  <a:prstClr val="black"/>
                </a:solidFill>
                <a:latin typeface="メイリオ" panose="020B0604030504040204" pitchFamily="50" charset="-128"/>
                <a:ea typeface="メイリオ" panose="020B0604030504040204" pitchFamily="50" charset="-128"/>
              </a:rPr>
              <a:t>父</a:t>
            </a:r>
            <a:r>
              <a:rPr lang="en-US" altLang="ja-JP" sz="700" dirty="0">
                <a:solidFill>
                  <a:prstClr val="black"/>
                </a:solidFill>
                <a:latin typeface="メイリオ" panose="020B0604030504040204" pitchFamily="50" charset="-128"/>
                <a:ea typeface="メイリオ" panose="020B0604030504040204" pitchFamily="50" charset="-128"/>
              </a:rPr>
              <a:t>/</a:t>
            </a:r>
            <a:r>
              <a:rPr lang="ja-JP" altLang="en-US" sz="700" dirty="0">
                <a:solidFill>
                  <a:prstClr val="black"/>
                </a:solidFill>
                <a:latin typeface="メイリオ" panose="020B0604030504040204" pitchFamily="50" charset="-128"/>
                <a:ea typeface="メイリオ" panose="020B0604030504040204" pitchFamily="50" charset="-128"/>
              </a:rPr>
              <a:t>育児休業②</a:t>
            </a:r>
            <a:r>
              <a:rPr lang="en-US" altLang="ja-JP" sz="700" dirty="0">
                <a:solidFill>
                  <a:prstClr val="black"/>
                </a:solidFill>
                <a:latin typeface="メイリオ" panose="020B0604030504040204" pitchFamily="50" charset="-128"/>
                <a:ea typeface="メイリオ" panose="020B0604030504040204" pitchFamily="50" charset="-128"/>
              </a:rPr>
              <a:t/>
            </a:r>
            <a:br>
              <a:rPr lang="en-US" altLang="ja-JP" sz="700" dirty="0">
                <a:solidFill>
                  <a:prstClr val="black"/>
                </a:solidFill>
                <a:latin typeface="メイリオ" panose="020B0604030504040204" pitchFamily="50" charset="-128"/>
                <a:ea typeface="メイリオ" panose="020B0604030504040204" pitchFamily="50" charset="-128"/>
              </a:rPr>
            </a:br>
            <a:r>
              <a:rPr lang="ja-JP" altLang="en-US" sz="700" dirty="0">
                <a:solidFill>
                  <a:prstClr val="black"/>
                </a:solidFill>
                <a:latin typeface="メイリオ" panose="020B0604030504040204" pitchFamily="50" charset="-128"/>
                <a:ea typeface="メイリオ" panose="020B0604030504040204" pitchFamily="50" charset="-128"/>
              </a:rPr>
              <a:t>　　開始日</a:t>
            </a:r>
          </a:p>
        </p:txBody>
      </p:sp>
      <p:cxnSp>
        <p:nvCxnSpPr>
          <p:cNvPr id="184" name="直線コネクタ 183"/>
          <p:cNvCxnSpPr/>
          <p:nvPr/>
        </p:nvCxnSpPr>
        <p:spPr>
          <a:xfrm flipH="1">
            <a:off x="3821984" y="7607748"/>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6" name="直線コネクタ 185"/>
          <p:cNvCxnSpPr/>
          <p:nvPr/>
        </p:nvCxnSpPr>
        <p:spPr>
          <a:xfrm flipH="1">
            <a:off x="4577204" y="7613415"/>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7" name="テキスト ボックス 186"/>
          <p:cNvSpPr txBox="1"/>
          <p:nvPr/>
        </p:nvSpPr>
        <p:spPr>
          <a:xfrm>
            <a:off x="4283893" y="8132247"/>
            <a:ext cx="565482" cy="200055"/>
          </a:xfrm>
          <a:prstGeom prst="rect">
            <a:avLst/>
          </a:prstGeom>
          <a:noFill/>
        </p:spPr>
        <p:txBody>
          <a:bodyPr wrap="square" rtlCol="0">
            <a:spAutoFit/>
          </a:bodyPr>
          <a:lstStyle/>
          <a:p>
            <a:pPr defTabSz="843880"/>
            <a:r>
              <a:rPr lang="en-US" altLang="ja-JP" sz="700" dirty="0">
                <a:solidFill>
                  <a:prstClr val="black"/>
                </a:solidFill>
                <a:latin typeface="メイリオ" panose="020B0604030504040204" pitchFamily="50" charset="-128"/>
                <a:ea typeface="メイリオ" panose="020B0604030504040204" pitchFamily="50" charset="-128"/>
              </a:rPr>
              <a:t>10/2</a:t>
            </a:r>
          </a:p>
        </p:txBody>
      </p:sp>
      <p:sp>
        <p:nvSpPr>
          <p:cNvPr id="188" name="テキスト ボックス 187"/>
          <p:cNvSpPr txBox="1"/>
          <p:nvPr/>
        </p:nvSpPr>
        <p:spPr>
          <a:xfrm>
            <a:off x="4967969" y="8125255"/>
            <a:ext cx="473066" cy="200055"/>
          </a:xfrm>
          <a:prstGeom prst="rect">
            <a:avLst/>
          </a:prstGeom>
          <a:noFill/>
        </p:spPr>
        <p:txBody>
          <a:bodyPr wrap="square" rtlCol="0">
            <a:spAutoFit/>
          </a:bodyPr>
          <a:lstStyle/>
          <a:p>
            <a:pPr defTabSz="843880"/>
            <a:r>
              <a:rPr lang="en-US" altLang="ja-JP" sz="700" dirty="0">
                <a:solidFill>
                  <a:prstClr val="black"/>
                </a:solidFill>
                <a:latin typeface="メイリオ" panose="020B0604030504040204" pitchFamily="50" charset="-128"/>
                <a:ea typeface="メイリオ" panose="020B0604030504040204" pitchFamily="50" charset="-128"/>
              </a:rPr>
              <a:t>12/2</a:t>
            </a:r>
            <a:r>
              <a:rPr lang="ja-JP" altLang="en-US" sz="700" dirty="0">
                <a:solidFill>
                  <a:prstClr val="black"/>
                </a:solidFill>
                <a:latin typeface="メイリオ" panose="020B0604030504040204" pitchFamily="50" charset="-128"/>
                <a:ea typeface="メイリオ" panose="020B0604030504040204" pitchFamily="50" charset="-128"/>
              </a:rPr>
              <a:t>　</a:t>
            </a:r>
          </a:p>
        </p:txBody>
      </p:sp>
      <p:sp>
        <p:nvSpPr>
          <p:cNvPr id="159" name="右矢印 158"/>
          <p:cNvSpPr/>
          <p:nvPr/>
        </p:nvSpPr>
        <p:spPr>
          <a:xfrm>
            <a:off x="2917047" y="7614446"/>
            <a:ext cx="1184456" cy="25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150" dirty="0">
                <a:solidFill>
                  <a:schemeClr val="bg1"/>
                </a:solidFill>
                <a:latin typeface="メイリオ" panose="020B0604030504040204" pitchFamily="50" charset="-128"/>
                <a:ea typeface="メイリオ" panose="020B0604030504040204" pitchFamily="50" charset="-128"/>
              </a:rPr>
              <a:t>育児休業①</a:t>
            </a:r>
          </a:p>
        </p:txBody>
      </p:sp>
      <p:sp>
        <p:nvSpPr>
          <p:cNvPr id="92"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r>
              <a:rPr lang="en-US" altLang="ja-JP" sz="1000" i="1" dirty="0" smtClean="0">
                <a:latin typeface="メイリオ" panose="020B0604030504040204" pitchFamily="50" charset="-128"/>
                <a:ea typeface="メイリオ" panose="020B0604030504040204" pitchFamily="50" charset="-128"/>
              </a:rPr>
              <a:t>12</a:t>
            </a:r>
            <a:endParaRPr lang="ja-JP" altLang="en-US" sz="1000" i="1" dirty="0">
              <a:latin typeface="メイリオ" panose="020B0604030504040204" pitchFamily="50" charset="-128"/>
              <a:ea typeface="メイリオ" panose="020B0604030504040204" pitchFamily="50" charset="-128"/>
            </a:endParaRPr>
          </a:p>
        </p:txBody>
      </p:sp>
      <p:sp>
        <p:nvSpPr>
          <p:cNvPr id="96" name="テキスト ボックス 95"/>
          <p:cNvSpPr txBox="1"/>
          <p:nvPr/>
        </p:nvSpPr>
        <p:spPr>
          <a:xfrm>
            <a:off x="5216160" y="7355921"/>
            <a:ext cx="850234" cy="307777"/>
          </a:xfrm>
          <a:prstGeom prst="rect">
            <a:avLst/>
          </a:prstGeom>
          <a:noFill/>
        </p:spPr>
        <p:txBody>
          <a:bodyPr wrap="square" rtlCol="0">
            <a:spAutoFit/>
          </a:bodyPr>
          <a:lstStyle/>
          <a:p>
            <a:pPr algn="r" defTabSz="843880"/>
            <a:r>
              <a:rPr lang="ja-JP" altLang="en-US" sz="700" dirty="0" smtClean="0">
                <a:solidFill>
                  <a:prstClr val="black"/>
                </a:solidFill>
                <a:latin typeface="メイリオ" panose="020B0604030504040204" pitchFamily="50" charset="-128"/>
                <a:ea typeface="メイリオ" panose="020B0604030504040204" pitchFamily="50" charset="-128"/>
              </a:rPr>
              <a:t>１歳の</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algn="r" defTabSz="843880"/>
            <a:r>
              <a:rPr lang="ja-JP" altLang="en-US" sz="700" dirty="0" smtClean="0">
                <a:solidFill>
                  <a:prstClr val="black"/>
                </a:solidFill>
                <a:latin typeface="メイリオ" panose="020B0604030504040204" pitchFamily="50" charset="-128"/>
                <a:ea typeface="メイリオ" panose="020B0604030504040204" pitchFamily="50" charset="-128"/>
              </a:rPr>
              <a:t>誕生日</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98" name="正方形/長方形 97"/>
          <p:cNvSpPr/>
          <p:nvPr/>
        </p:nvSpPr>
        <p:spPr>
          <a:xfrm>
            <a:off x="6544751" y="5989479"/>
            <a:ext cx="143648" cy="766046"/>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5179316" y="5994554"/>
            <a:ext cx="143648" cy="766046"/>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2946675" y="5988330"/>
            <a:ext cx="143648" cy="76604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5474283" y="5991708"/>
            <a:ext cx="149536" cy="766046"/>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6684986" y="5991708"/>
            <a:ext cx="151502" cy="76604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 name="直線コネクタ 107"/>
          <p:cNvCxnSpPr/>
          <p:nvPr/>
        </p:nvCxnSpPr>
        <p:spPr>
          <a:xfrm>
            <a:off x="6539196" y="5993290"/>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flipH="1">
            <a:off x="6835107" y="5998313"/>
            <a:ext cx="1382" cy="759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6689317" y="5987511"/>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1" name="正方形/長方形 110"/>
          <p:cNvSpPr/>
          <p:nvPr/>
        </p:nvSpPr>
        <p:spPr>
          <a:xfrm>
            <a:off x="6248707" y="5989260"/>
            <a:ext cx="161618" cy="76604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5327601" y="5993251"/>
            <a:ext cx="145100" cy="76604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3" name="直線コネクタ 112"/>
          <p:cNvCxnSpPr/>
          <p:nvPr/>
        </p:nvCxnSpPr>
        <p:spPr>
          <a:xfrm>
            <a:off x="5177480" y="5994833"/>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5473591" y="5992702"/>
            <a:ext cx="1382" cy="759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5327601" y="5989054"/>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flipH="1">
            <a:off x="5625625" y="6004495"/>
            <a:ext cx="1382" cy="759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9" name="正方形/長方形 128"/>
          <p:cNvSpPr/>
          <p:nvPr/>
        </p:nvSpPr>
        <p:spPr>
          <a:xfrm>
            <a:off x="4211885" y="5991715"/>
            <a:ext cx="149536" cy="76604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 name="直線コネクタ 131"/>
          <p:cNvCxnSpPr/>
          <p:nvPr/>
        </p:nvCxnSpPr>
        <p:spPr>
          <a:xfrm>
            <a:off x="4218273" y="5993297"/>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4368394" y="5987518"/>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2799022" y="5990225"/>
            <a:ext cx="143648" cy="766046"/>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6" name="直線コネクタ 135"/>
          <p:cNvCxnSpPr/>
          <p:nvPr/>
        </p:nvCxnSpPr>
        <p:spPr>
          <a:xfrm>
            <a:off x="2794885" y="5994310"/>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flipH="1">
            <a:off x="3090796" y="5999333"/>
            <a:ext cx="1382" cy="759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2945006" y="5988531"/>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9" name="正方形/長方形 138"/>
          <p:cNvSpPr/>
          <p:nvPr/>
        </p:nvSpPr>
        <p:spPr>
          <a:xfrm>
            <a:off x="2051354" y="5989260"/>
            <a:ext cx="163405" cy="76604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p:nvSpPr>
        <p:spPr>
          <a:xfrm>
            <a:off x="1900437" y="5989479"/>
            <a:ext cx="149536" cy="766046"/>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テキスト ボックス 140"/>
          <p:cNvSpPr txBox="1"/>
          <p:nvPr/>
        </p:nvSpPr>
        <p:spPr>
          <a:xfrm>
            <a:off x="1297894" y="5823552"/>
            <a:ext cx="861763" cy="221949"/>
          </a:xfrm>
          <a:prstGeom prst="rect">
            <a:avLst/>
          </a:prstGeom>
          <a:noFill/>
        </p:spPr>
        <p:txBody>
          <a:bodyPr wrap="square" rtlCol="0">
            <a:spAutoFit/>
          </a:bodyPr>
          <a:lstStyle/>
          <a:p>
            <a:pPr algn="r" defTabSz="843880"/>
            <a:r>
              <a:rPr lang="ja-JP" altLang="en-US" sz="800" dirty="0">
                <a:solidFill>
                  <a:prstClr val="black"/>
                </a:solidFill>
                <a:latin typeface="メイリオ" panose="020B0604030504040204" pitchFamily="50" charset="-128"/>
                <a:ea typeface="メイリオ" panose="020B0604030504040204" pitchFamily="50" charset="-128"/>
              </a:rPr>
              <a:t>子の出生日</a:t>
            </a:r>
          </a:p>
        </p:txBody>
      </p:sp>
      <p:cxnSp>
        <p:nvCxnSpPr>
          <p:cNvPr id="142" name="直線コネクタ 141"/>
          <p:cNvCxnSpPr/>
          <p:nvPr/>
        </p:nvCxnSpPr>
        <p:spPr>
          <a:xfrm>
            <a:off x="719837" y="5991060"/>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143" name="テキスト ボックス 142"/>
          <p:cNvSpPr txBox="1"/>
          <p:nvPr/>
        </p:nvSpPr>
        <p:spPr>
          <a:xfrm>
            <a:off x="5722411" y="5552429"/>
            <a:ext cx="1441803" cy="200055"/>
          </a:xfrm>
          <a:prstGeom prst="rect">
            <a:avLst/>
          </a:prstGeom>
          <a:noFill/>
        </p:spPr>
        <p:txBody>
          <a:bodyPr wrap="square" rtlCol="0">
            <a:spAutoFit/>
          </a:bodyPr>
          <a:lstStyle/>
          <a:p>
            <a:pPr defTabSz="843880"/>
            <a:r>
              <a:rPr lang="ja-JP" altLang="en-US" sz="700" dirty="0">
                <a:solidFill>
                  <a:prstClr val="black"/>
                </a:solidFill>
                <a:latin typeface="メイリオ" panose="020B0604030504040204" pitchFamily="50" charset="-128"/>
                <a:ea typeface="メイリオ" panose="020B0604030504040204" pitchFamily="50" charset="-128"/>
              </a:rPr>
              <a:t>子が１歳２か月に達する日</a:t>
            </a:r>
          </a:p>
        </p:txBody>
      </p:sp>
      <p:sp>
        <p:nvSpPr>
          <p:cNvPr id="144" name="テキスト ボックス 143"/>
          <p:cNvSpPr txBox="1"/>
          <p:nvPr/>
        </p:nvSpPr>
        <p:spPr>
          <a:xfrm>
            <a:off x="739637" y="5996448"/>
            <a:ext cx="837655" cy="261610"/>
          </a:xfrm>
          <a:prstGeom prst="rect">
            <a:avLst/>
          </a:prstGeom>
          <a:noFill/>
        </p:spPr>
        <p:txBody>
          <a:bodyPr wrap="square" rtlCol="0">
            <a:spAutoFit/>
          </a:bodyPr>
          <a:lstStyle/>
          <a:p>
            <a:pPr defTabSz="843880">
              <a:lnSpc>
                <a:spcPct val="110000"/>
              </a:lnSpc>
            </a:pPr>
            <a:r>
              <a:rPr lang="ja-JP" altLang="en-US" sz="1000" dirty="0">
                <a:latin typeface="メイリオ" panose="020B0604030504040204" pitchFamily="50" charset="-128"/>
                <a:ea typeface="メイリオ" panose="020B0604030504040204" pitchFamily="50" charset="-128"/>
              </a:rPr>
              <a:t>母</a:t>
            </a:r>
          </a:p>
        </p:txBody>
      </p:sp>
      <p:cxnSp>
        <p:nvCxnSpPr>
          <p:cNvPr id="145" name="直線コネクタ 144"/>
          <p:cNvCxnSpPr/>
          <p:nvPr/>
        </p:nvCxnSpPr>
        <p:spPr>
          <a:xfrm>
            <a:off x="1906825" y="5991061"/>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6" name="テキスト ボックス 165"/>
          <p:cNvSpPr txBox="1"/>
          <p:nvPr/>
        </p:nvSpPr>
        <p:spPr>
          <a:xfrm>
            <a:off x="739636" y="6392492"/>
            <a:ext cx="975366" cy="261610"/>
          </a:xfrm>
          <a:prstGeom prst="rect">
            <a:avLst/>
          </a:prstGeom>
          <a:noFill/>
        </p:spPr>
        <p:txBody>
          <a:bodyPr wrap="square" rtlCol="0">
            <a:spAutoFit/>
          </a:bodyPr>
          <a:lstStyle/>
          <a:p>
            <a:pPr defTabSz="843880">
              <a:lnSpc>
                <a:spcPct val="110000"/>
              </a:lnSpc>
            </a:pPr>
            <a:r>
              <a:rPr lang="ja-JP" altLang="en-US" sz="1000" dirty="0">
                <a:latin typeface="メイリオ" panose="020B0604030504040204" pitchFamily="50" charset="-128"/>
                <a:ea typeface="メイリオ" panose="020B0604030504040204" pitchFamily="50" charset="-128"/>
              </a:rPr>
              <a:t>父</a:t>
            </a:r>
          </a:p>
        </p:txBody>
      </p:sp>
      <p:cxnSp>
        <p:nvCxnSpPr>
          <p:cNvPr id="168" name="直線コネクタ 167"/>
          <p:cNvCxnSpPr/>
          <p:nvPr/>
        </p:nvCxnSpPr>
        <p:spPr>
          <a:xfrm>
            <a:off x="739636" y="6752083"/>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169" name="直線コネクタ 168"/>
          <p:cNvCxnSpPr/>
          <p:nvPr/>
        </p:nvCxnSpPr>
        <p:spPr>
          <a:xfrm flipH="1">
            <a:off x="2202736" y="5996084"/>
            <a:ext cx="1382" cy="759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1" name="テキスト ボックス 170"/>
          <p:cNvSpPr txBox="1"/>
          <p:nvPr/>
        </p:nvSpPr>
        <p:spPr>
          <a:xfrm>
            <a:off x="1745579" y="6666971"/>
            <a:ext cx="961223" cy="307777"/>
          </a:xfrm>
          <a:prstGeom prst="rect">
            <a:avLst/>
          </a:prstGeom>
          <a:noFill/>
        </p:spPr>
        <p:txBody>
          <a:bodyPr wrap="square" rtlCol="0">
            <a:spAutoFit/>
          </a:bodyPr>
          <a:lstStyle/>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　↑  ↑</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defTabSz="843880"/>
            <a:r>
              <a:rPr lang="en-US" altLang="ja-JP" sz="700" dirty="0" smtClean="0">
                <a:solidFill>
                  <a:prstClr val="black"/>
                </a:solidFill>
                <a:latin typeface="メイリオ" panose="020B0604030504040204" pitchFamily="50" charset="-128"/>
                <a:ea typeface="メイリオ" panose="020B0604030504040204" pitchFamily="50" charset="-128"/>
              </a:rPr>
              <a:t>12/9 ,12/10</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172" name="テキスト ボックス 171"/>
          <p:cNvSpPr txBox="1"/>
          <p:nvPr/>
        </p:nvSpPr>
        <p:spPr>
          <a:xfrm>
            <a:off x="5724053" y="5731219"/>
            <a:ext cx="1030221" cy="307777"/>
          </a:xfrm>
          <a:prstGeom prst="rect">
            <a:avLst/>
          </a:prstGeom>
          <a:noFill/>
        </p:spPr>
        <p:txBody>
          <a:bodyPr wrap="square" rtlCol="0">
            <a:spAutoFit/>
          </a:bodyPr>
          <a:lstStyle/>
          <a:p>
            <a:pPr algn="r" defTabSz="843880"/>
            <a:r>
              <a:rPr lang="ja-JP" altLang="en-US" sz="700" dirty="0">
                <a:solidFill>
                  <a:prstClr val="black"/>
                </a:solidFill>
                <a:latin typeface="メイリオ" panose="020B0604030504040204" pitchFamily="50" charset="-128"/>
                <a:ea typeface="メイリオ" panose="020B0604030504040204" pitchFamily="50" charset="-128"/>
              </a:rPr>
              <a:t>子が１歳２か月に</a:t>
            </a:r>
            <a:r>
              <a:rPr lang="en-US" altLang="ja-JP" sz="700" dirty="0">
                <a:solidFill>
                  <a:prstClr val="black"/>
                </a:solidFill>
                <a:latin typeface="メイリオ" panose="020B0604030504040204" pitchFamily="50" charset="-128"/>
                <a:ea typeface="メイリオ" panose="020B0604030504040204" pitchFamily="50" charset="-128"/>
              </a:rPr>
              <a:t/>
            </a:r>
            <a:br>
              <a:rPr lang="en-US" altLang="ja-JP" sz="700" dirty="0">
                <a:solidFill>
                  <a:prstClr val="black"/>
                </a:solidFill>
                <a:latin typeface="メイリオ" panose="020B0604030504040204" pitchFamily="50" charset="-128"/>
                <a:ea typeface="メイリオ" panose="020B0604030504040204" pitchFamily="50" charset="-128"/>
              </a:rPr>
            </a:br>
            <a:r>
              <a:rPr lang="ja-JP" altLang="en-US" sz="700" dirty="0">
                <a:solidFill>
                  <a:prstClr val="black"/>
                </a:solidFill>
                <a:latin typeface="メイリオ" panose="020B0604030504040204" pitchFamily="50" charset="-128"/>
                <a:ea typeface="メイリオ" panose="020B0604030504040204" pitchFamily="50" charset="-128"/>
              </a:rPr>
              <a:t>達する日の前日</a:t>
            </a:r>
            <a:endParaRPr lang="en-US" altLang="ja-JP" sz="700" dirty="0">
              <a:solidFill>
                <a:prstClr val="black"/>
              </a:solidFill>
              <a:latin typeface="メイリオ" panose="020B0604030504040204" pitchFamily="50" charset="-128"/>
              <a:ea typeface="メイリオ" panose="020B0604030504040204" pitchFamily="50" charset="-128"/>
            </a:endParaRPr>
          </a:p>
        </p:txBody>
      </p:sp>
      <p:sp>
        <p:nvSpPr>
          <p:cNvPr id="173" name="テキスト ボックス 172"/>
          <p:cNvSpPr txBox="1"/>
          <p:nvPr/>
        </p:nvSpPr>
        <p:spPr>
          <a:xfrm>
            <a:off x="2681358" y="6661903"/>
            <a:ext cx="846554" cy="307777"/>
          </a:xfrm>
          <a:prstGeom prst="rect">
            <a:avLst/>
          </a:prstGeom>
          <a:noFill/>
        </p:spPr>
        <p:txBody>
          <a:bodyPr wrap="square" rtlCol="0">
            <a:spAutoFit/>
          </a:bodyPr>
          <a:lstStyle/>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  ↑  ↑</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defTabSz="843880"/>
            <a:r>
              <a:rPr lang="en-US" altLang="ja-JP" sz="700" dirty="0" smtClean="0">
                <a:solidFill>
                  <a:prstClr val="black"/>
                </a:solidFill>
                <a:latin typeface="メイリオ" panose="020B0604030504040204" pitchFamily="50" charset="-128"/>
                <a:ea typeface="メイリオ" panose="020B0604030504040204" pitchFamily="50" charset="-128"/>
              </a:rPr>
              <a:t>2/3 , 2/4</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175" name="テキスト ボックス 174"/>
          <p:cNvSpPr txBox="1"/>
          <p:nvPr/>
        </p:nvSpPr>
        <p:spPr>
          <a:xfrm>
            <a:off x="6156014" y="6669361"/>
            <a:ext cx="919067" cy="307777"/>
          </a:xfrm>
          <a:prstGeom prst="rect">
            <a:avLst/>
          </a:prstGeom>
          <a:noFill/>
        </p:spPr>
        <p:txBody>
          <a:bodyPr wrap="square" rtlCol="0">
            <a:spAutoFit/>
          </a:bodyPr>
          <a:lstStyle/>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　　　  ↑  ↑</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defTabSz="843880"/>
            <a:r>
              <a:rPr lang="en-US" altLang="ja-JP" sz="700" dirty="0" smtClean="0">
                <a:solidFill>
                  <a:prstClr val="black"/>
                </a:solidFill>
                <a:latin typeface="メイリオ" panose="020B0604030504040204" pitchFamily="50" charset="-128"/>
                <a:ea typeface="メイリオ" panose="020B0604030504040204" pitchFamily="50" charset="-128"/>
              </a:rPr>
              <a:t>2/3</a:t>
            </a:r>
            <a:r>
              <a:rPr lang="ja-JP" altLang="en-US" sz="700" dirty="0">
                <a:solidFill>
                  <a:prstClr val="black"/>
                </a:solidFill>
                <a:latin typeface="メイリオ" panose="020B0604030504040204" pitchFamily="50" charset="-128"/>
                <a:ea typeface="メイリオ" panose="020B0604030504040204" pitchFamily="50" charset="-128"/>
              </a:rPr>
              <a:t>　</a:t>
            </a:r>
            <a:r>
              <a:rPr lang="ja-JP" altLang="en-US" sz="700" dirty="0" smtClean="0">
                <a:solidFill>
                  <a:prstClr val="black"/>
                </a:solidFill>
                <a:latin typeface="メイリオ" panose="020B0604030504040204" pitchFamily="50" charset="-128"/>
                <a:ea typeface="メイリオ" panose="020B0604030504040204" pitchFamily="50" charset="-128"/>
              </a:rPr>
              <a:t>  </a:t>
            </a:r>
            <a:r>
              <a:rPr lang="en-US" altLang="ja-JP" sz="700" dirty="0" smtClean="0">
                <a:solidFill>
                  <a:prstClr val="black"/>
                </a:solidFill>
                <a:latin typeface="メイリオ" panose="020B0604030504040204" pitchFamily="50" charset="-128"/>
                <a:ea typeface="メイリオ" panose="020B0604030504040204" pitchFamily="50" charset="-128"/>
              </a:rPr>
              <a:t>2/7, 2/8</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177" name="テキスト ボックス 176"/>
          <p:cNvSpPr txBox="1"/>
          <p:nvPr/>
        </p:nvSpPr>
        <p:spPr>
          <a:xfrm>
            <a:off x="4644057" y="5552429"/>
            <a:ext cx="1116000" cy="200055"/>
          </a:xfrm>
          <a:prstGeom prst="rect">
            <a:avLst/>
          </a:prstGeom>
          <a:noFill/>
        </p:spPr>
        <p:txBody>
          <a:bodyPr wrap="square" rtlCol="0">
            <a:spAutoFit/>
          </a:bodyPr>
          <a:lstStyle/>
          <a:p>
            <a:pPr defTabSz="843880"/>
            <a:r>
              <a:rPr lang="ja-JP" altLang="en-US" sz="700" dirty="0">
                <a:solidFill>
                  <a:prstClr val="black"/>
                </a:solidFill>
                <a:latin typeface="メイリオ" panose="020B0604030504040204" pitchFamily="50" charset="-128"/>
                <a:ea typeface="メイリオ" panose="020B0604030504040204" pitchFamily="50" charset="-128"/>
              </a:rPr>
              <a:t>子が１歳に達する日</a:t>
            </a:r>
          </a:p>
        </p:txBody>
      </p:sp>
      <p:sp>
        <p:nvSpPr>
          <p:cNvPr id="178" name="テキスト ボックス 177"/>
          <p:cNvSpPr txBox="1"/>
          <p:nvPr/>
        </p:nvSpPr>
        <p:spPr>
          <a:xfrm>
            <a:off x="4571925" y="5731219"/>
            <a:ext cx="869396" cy="307777"/>
          </a:xfrm>
          <a:prstGeom prst="rect">
            <a:avLst/>
          </a:prstGeom>
          <a:noFill/>
        </p:spPr>
        <p:txBody>
          <a:bodyPr wrap="square" rtlCol="0">
            <a:spAutoFit/>
          </a:bodyPr>
          <a:lstStyle/>
          <a:p>
            <a:pPr algn="r" defTabSz="843880"/>
            <a:r>
              <a:rPr lang="ja-JP" altLang="en-US" sz="700" dirty="0">
                <a:solidFill>
                  <a:prstClr val="black"/>
                </a:solidFill>
                <a:latin typeface="メイリオ" panose="020B0604030504040204" pitchFamily="50" charset="-128"/>
                <a:ea typeface="メイリオ" panose="020B0604030504040204" pitchFamily="50" charset="-128"/>
              </a:rPr>
              <a:t>子が１歳に</a:t>
            </a:r>
            <a:r>
              <a:rPr lang="en-US" altLang="ja-JP" sz="700" dirty="0">
                <a:solidFill>
                  <a:prstClr val="black"/>
                </a:solidFill>
                <a:latin typeface="メイリオ" panose="020B0604030504040204" pitchFamily="50" charset="-128"/>
                <a:ea typeface="メイリオ" panose="020B0604030504040204" pitchFamily="50" charset="-128"/>
              </a:rPr>
              <a:t/>
            </a:r>
            <a:br>
              <a:rPr lang="en-US" altLang="ja-JP" sz="700" dirty="0">
                <a:solidFill>
                  <a:prstClr val="black"/>
                </a:solidFill>
                <a:latin typeface="メイリオ" panose="020B0604030504040204" pitchFamily="50" charset="-128"/>
                <a:ea typeface="メイリオ" panose="020B0604030504040204" pitchFamily="50" charset="-128"/>
              </a:rPr>
            </a:br>
            <a:r>
              <a:rPr lang="ja-JP" altLang="en-US" sz="700" dirty="0">
                <a:solidFill>
                  <a:prstClr val="black"/>
                </a:solidFill>
                <a:latin typeface="メイリオ" panose="020B0604030504040204" pitchFamily="50" charset="-128"/>
                <a:ea typeface="メイリオ" panose="020B0604030504040204" pitchFamily="50" charset="-128"/>
              </a:rPr>
              <a:t>達する日の前日</a:t>
            </a:r>
            <a:endParaRPr lang="en-US" altLang="ja-JP" sz="700" dirty="0">
              <a:solidFill>
                <a:prstClr val="black"/>
              </a:solidFill>
              <a:latin typeface="メイリオ" panose="020B0604030504040204" pitchFamily="50" charset="-128"/>
              <a:ea typeface="メイリオ" panose="020B0604030504040204" pitchFamily="50" charset="-128"/>
            </a:endParaRPr>
          </a:p>
        </p:txBody>
      </p:sp>
      <p:sp>
        <p:nvSpPr>
          <p:cNvPr id="180" name="テキスト ボックス 179"/>
          <p:cNvSpPr txBox="1"/>
          <p:nvPr/>
        </p:nvSpPr>
        <p:spPr>
          <a:xfrm>
            <a:off x="4982531" y="6672342"/>
            <a:ext cx="1101562" cy="307777"/>
          </a:xfrm>
          <a:prstGeom prst="rect">
            <a:avLst/>
          </a:prstGeom>
          <a:noFill/>
        </p:spPr>
        <p:txBody>
          <a:bodyPr wrap="square" rtlCol="0">
            <a:spAutoFit/>
          </a:bodyPr>
          <a:lstStyle/>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　 ↑</a:t>
            </a:r>
            <a:r>
              <a:rPr lang="ja-JP" altLang="en-US" sz="700" dirty="0">
                <a:solidFill>
                  <a:prstClr val="black"/>
                </a:solidFill>
                <a:latin typeface="メイリオ" panose="020B0604030504040204" pitchFamily="50" charset="-128"/>
                <a:ea typeface="メイリオ" panose="020B0604030504040204" pitchFamily="50" charset="-128"/>
              </a:rPr>
              <a:t> </a:t>
            </a:r>
            <a:r>
              <a:rPr lang="ja-JP" altLang="en-US" sz="700" dirty="0" smtClean="0">
                <a:solidFill>
                  <a:prstClr val="black"/>
                </a:solidFill>
                <a:latin typeface="メイリオ" panose="020B0604030504040204" pitchFamily="50" charset="-128"/>
                <a:ea typeface="メイリオ" panose="020B0604030504040204" pitchFamily="50" charset="-128"/>
              </a:rPr>
              <a:t> ↑　↑</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defTabSz="843880"/>
            <a:r>
              <a:rPr lang="en-US" altLang="ja-JP" sz="700" dirty="0" smtClean="0">
                <a:solidFill>
                  <a:prstClr val="black"/>
                </a:solidFill>
                <a:latin typeface="メイリオ" panose="020B0604030504040204" pitchFamily="50" charset="-128"/>
                <a:ea typeface="メイリオ" panose="020B0604030504040204" pitchFamily="50" charset="-128"/>
              </a:rPr>
              <a:t>12/7,12/8,12/9</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192" name="テキスト ボックス 191"/>
          <p:cNvSpPr txBox="1"/>
          <p:nvPr/>
        </p:nvSpPr>
        <p:spPr>
          <a:xfrm>
            <a:off x="2879738" y="5731219"/>
            <a:ext cx="1067709" cy="307777"/>
          </a:xfrm>
          <a:prstGeom prst="rect">
            <a:avLst/>
          </a:prstGeom>
          <a:noFill/>
        </p:spPr>
        <p:txBody>
          <a:bodyPr wrap="square" rtlCol="0">
            <a:spAutoFit/>
          </a:bodyPr>
          <a:lstStyle/>
          <a:p>
            <a:pPr defTabSz="843880"/>
            <a:r>
              <a:rPr lang="ja-JP" altLang="en-US" sz="700" dirty="0">
                <a:latin typeface="メイリオ" panose="020B0604030504040204" pitchFamily="50" charset="-128"/>
                <a:ea typeface="メイリオ" panose="020B0604030504040204" pitchFamily="50" charset="-128"/>
              </a:rPr>
              <a:t>母・父（例①）</a:t>
            </a:r>
            <a:r>
              <a:rPr lang="en-US" altLang="ja-JP" sz="700" dirty="0">
                <a:latin typeface="メイリオ" panose="020B0604030504040204" pitchFamily="50" charset="-128"/>
                <a:ea typeface="メイリオ" panose="020B0604030504040204" pitchFamily="50" charset="-128"/>
              </a:rPr>
              <a:t>/</a:t>
            </a:r>
            <a:br>
              <a:rPr lang="en-US" altLang="ja-JP" sz="700" dirty="0">
                <a:latin typeface="メイリオ" panose="020B0604030504040204" pitchFamily="50" charset="-128"/>
                <a:ea typeface="メイリオ" panose="020B0604030504040204" pitchFamily="50" charset="-128"/>
              </a:rPr>
            </a:br>
            <a:r>
              <a:rPr lang="ja-JP" altLang="en-US" sz="700" dirty="0">
                <a:latin typeface="メイリオ" panose="020B0604030504040204" pitchFamily="50" charset="-128"/>
                <a:ea typeface="メイリオ" panose="020B0604030504040204" pitchFamily="50" charset="-128"/>
              </a:rPr>
              <a:t>育児休業開始日</a:t>
            </a:r>
          </a:p>
        </p:txBody>
      </p:sp>
      <p:sp>
        <p:nvSpPr>
          <p:cNvPr id="193" name="テキスト ボックス 192"/>
          <p:cNvSpPr txBox="1"/>
          <p:nvPr/>
        </p:nvSpPr>
        <p:spPr>
          <a:xfrm>
            <a:off x="4142674" y="6780064"/>
            <a:ext cx="393247" cy="200055"/>
          </a:xfrm>
          <a:prstGeom prst="rect">
            <a:avLst/>
          </a:prstGeom>
          <a:noFill/>
        </p:spPr>
        <p:txBody>
          <a:bodyPr wrap="square" rtlCol="0">
            <a:spAutoFit/>
          </a:bodyPr>
          <a:lstStyle/>
          <a:p>
            <a:pPr defTabSz="843880"/>
            <a:r>
              <a:rPr lang="en-US" altLang="ja-JP" sz="700" dirty="0">
                <a:solidFill>
                  <a:prstClr val="black"/>
                </a:solidFill>
                <a:latin typeface="メイリオ" panose="020B0604030504040204" pitchFamily="50" charset="-128"/>
                <a:ea typeface="メイリオ" panose="020B0604030504040204" pitchFamily="50" charset="-128"/>
              </a:rPr>
              <a:t>8/2</a:t>
            </a:r>
            <a:endParaRPr lang="ja-JP" altLang="en-US" sz="700" dirty="0">
              <a:solidFill>
                <a:prstClr val="black"/>
              </a:solidFill>
              <a:latin typeface="メイリオ" panose="020B0604030504040204" pitchFamily="50" charset="-128"/>
              <a:ea typeface="メイリオ" panose="020B0604030504040204" pitchFamily="50" charset="-128"/>
            </a:endParaRPr>
          </a:p>
        </p:txBody>
      </p:sp>
      <p:cxnSp>
        <p:nvCxnSpPr>
          <p:cNvPr id="194" name="直線コネクタ 193"/>
          <p:cNvCxnSpPr/>
          <p:nvPr/>
        </p:nvCxnSpPr>
        <p:spPr>
          <a:xfrm flipV="1">
            <a:off x="1835621" y="6489535"/>
            <a:ext cx="4992090" cy="14746"/>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195" name="テキスト ボックス 75"/>
          <p:cNvSpPr txBox="1">
            <a:spLocks noChangeArrowheads="1"/>
          </p:cNvSpPr>
          <p:nvPr/>
        </p:nvSpPr>
        <p:spPr bwMode="auto">
          <a:xfrm>
            <a:off x="602837" y="5321955"/>
            <a:ext cx="6120000" cy="28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例１：</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被保険者がパパ・ママ育休プラス期間を含み育児休業を取得した</a:t>
            </a: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場合</a:t>
            </a:r>
          </a:p>
        </p:txBody>
      </p:sp>
      <p:sp>
        <p:nvSpPr>
          <p:cNvPr id="196" name="右矢印 195"/>
          <p:cNvSpPr/>
          <p:nvPr/>
        </p:nvSpPr>
        <p:spPr>
          <a:xfrm>
            <a:off x="2953153" y="5991060"/>
            <a:ext cx="2353032" cy="25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300" dirty="0">
                <a:solidFill>
                  <a:schemeClr val="bg1"/>
                </a:solidFill>
                <a:latin typeface="メイリオ" panose="020B0604030504040204" pitchFamily="50" charset="-128"/>
                <a:ea typeface="メイリオ" panose="020B0604030504040204" pitchFamily="50" charset="-128"/>
              </a:rPr>
              <a:t>育児休業</a:t>
            </a:r>
          </a:p>
        </p:txBody>
      </p:sp>
      <p:sp>
        <p:nvSpPr>
          <p:cNvPr id="197" name="テキスト ボックス 196"/>
          <p:cNvSpPr txBox="1"/>
          <p:nvPr/>
        </p:nvSpPr>
        <p:spPr>
          <a:xfrm>
            <a:off x="1439577" y="6258059"/>
            <a:ext cx="531699" cy="492443"/>
          </a:xfrm>
          <a:prstGeom prst="rect">
            <a:avLst/>
          </a:prstGeom>
          <a:noFill/>
        </p:spPr>
        <p:txBody>
          <a:bodyPr wrap="square" rtlCol="0">
            <a:spAutoFit/>
          </a:bodyPr>
          <a:lstStyle/>
          <a:p>
            <a:pPr defTabSz="843880">
              <a:lnSpc>
                <a:spcPct val="130000"/>
              </a:lnSpc>
            </a:pPr>
            <a:r>
              <a:rPr lang="ja-JP" altLang="en-US" sz="1000" dirty="0">
                <a:latin typeface="メイリオ" panose="020B0604030504040204" pitchFamily="50" charset="-128"/>
                <a:ea typeface="メイリオ" panose="020B0604030504040204" pitchFamily="50" charset="-128"/>
              </a:rPr>
              <a:t>例①</a:t>
            </a:r>
            <a:endParaRPr lang="en-US" altLang="ja-JP" sz="1000" dirty="0">
              <a:latin typeface="メイリオ" panose="020B0604030504040204" pitchFamily="50" charset="-128"/>
              <a:ea typeface="メイリオ" panose="020B0604030504040204" pitchFamily="50" charset="-128"/>
            </a:endParaRPr>
          </a:p>
          <a:p>
            <a:pPr defTabSz="843880">
              <a:lnSpc>
                <a:spcPct val="130000"/>
              </a:lnSpc>
            </a:pPr>
            <a:r>
              <a:rPr lang="ja-JP" altLang="en-US" sz="1000" dirty="0">
                <a:latin typeface="メイリオ" panose="020B0604030504040204" pitchFamily="50" charset="-128"/>
                <a:ea typeface="メイリオ" panose="020B0604030504040204" pitchFamily="50" charset="-128"/>
              </a:rPr>
              <a:t>例②</a:t>
            </a:r>
          </a:p>
        </p:txBody>
      </p:sp>
      <p:sp>
        <p:nvSpPr>
          <p:cNvPr id="198" name="テキスト ボックス 197"/>
          <p:cNvSpPr txBox="1"/>
          <p:nvPr/>
        </p:nvSpPr>
        <p:spPr>
          <a:xfrm>
            <a:off x="3887849" y="5731219"/>
            <a:ext cx="1067709" cy="307777"/>
          </a:xfrm>
          <a:prstGeom prst="rect">
            <a:avLst/>
          </a:prstGeom>
          <a:noFill/>
        </p:spPr>
        <p:txBody>
          <a:bodyPr wrap="square" rtlCol="0">
            <a:spAutoFit/>
          </a:bodyPr>
          <a:lstStyle/>
          <a:p>
            <a:pPr defTabSz="843880"/>
            <a:r>
              <a:rPr lang="ja-JP" altLang="en-US" sz="700" dirty="0">
                <a:latin typeface="メイリオ" panose="020B0604030504040204" pitchFamily="50" charset="-128"/>
                <a:ea typeface="メイリオ" panose="020B0604030504040204" pitchFamily="50" charset="-128"/>
              </a:rPr>
              <a:t>父（例②）</a:t>
            </a:r>
            <a:r>
              <a:rPr lang="en-US" altLang="ja-JP" sz="700" dirty="0">
                <a:latin typeface="メイリオ" panose="020B0604030504040204" pitchFamily="50" charset="-128"/>
                <a:ea typeface="メイリオ" panose="020B0604030504040204" pitchFamily="50" charset="-128"/>
              </a:rPr>
              <a:t>/</a:t>
            </a:r>
            <a:br>
              <a:rPr lang="en-US" altLang="ja-JP" sz="700" dirty="0">
                <a:latin typeface="メイリオ" panose="020B0604030504040204" pitchFamily="50" charset="-128"/>
                <a:ea typeface="メイリオ" panose="020B0604030504040204" pitchFamily="50" charset="-128"/>
              </a:rPr>
            </a:br>
            <a:r>
              <a:rPr lang="ja-JP" altLang="en-US" sz="700" dirty="0">
                <a:latin typeface="メイリオ" panose="020B0604030504040204" pitchFamily="50" charset="-128"/>
                <a:ea typeface="メイリオ" panose="020B0604030504040204" pitchFamily="50" charset="-128"/>
              </a:rPr>
              <a:t>育児休業開始日</a:t>
            </a:r>
          </a:p>
        </p:txBody>
      </p:sp>
      <p:sp>
        <p:nvSpPr>
          <p:cNvPr id="199" name="テキスト ボックス 198"/>
          <p:cNvSpPr txBox="1"/>
          <p:nvPr/>
        </p:nvSpPr>
        <p:spPr>
          <a:xfrm>
            <a:off x="5003973" y="5719979"/>
            <a:ext cx="861763" cy="307777"/>
          </a:xfrm>
          <a:prstGeom prst="rect">
            <a:avLst/>
          </a:prstGeom>
          <a:noFill/>
        </p:spPr>
        <p:txBody>
          <a:bodyPr wrap="square" rtlCol="0">
            <a:spAutoFit/>
          </a:bodyPr>
          <a:lstStyle/>
          <a:p>
            <a:pPr algn="r" defTabSz="843880"/>
            <a:r>
              <a:rPr lang="ja-JP" altLang="en-US" sz="700" dirty="0" smtClean="0">
                <a:solidFill>
                  <a:prstClr val="black"/>
                </a:solidFill>
                <a:latin typeface="メイリオ" panose="020B0604030504040204" pitchFamily="50" charset="-128"/>
                <a:ea typeface="メイリオ" panose="020B0604030504040204" pitchFamily="50" charset="-128"/>
              </a:rPr>
              <a:t>１歳の</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algn="r" defTabSz="843880"/>
            <a:r>
              <a:rPr lang="ja-JP" altLang="en-US" sz="700" dirty="0" smtClean="0">
                <a:solidFill>
                  <a:prstClr val="black"/>
                </a:solidFill>
                <a:latin typeface="メイリオ" panose="020B0604030504040204" pitchFamily="50" charset="-128"/>
                <a:ea typeface="メイリオ" panose="020B0604030504040204" pitchFamily="50" charset="-128"/>
              </a:rPr>
              <a:t>誕生日</a:t>
            </a:r>
            <a:endParaRPr lang="ja-JP" altLang="en-US" sz="700" dirty="0">
              <a:solidFill>
                <a:prstClr val="black"/>
              </a:solidFill>
              <a:latin typeface="メイリオ" panose="020B0604030504040204" pitchFamily="50" charset="-128"/>
              <a:ea typeface="メイリオ" panose="020B0604030504040204" pitchFamily="50" charset="-128"/>
            </a:endParaRPr>
          </a:p>
        </p:txBody>
      </p:sp>
      <p:cxnSp>
        <p:nvCxnSpPr>
          <p:cNvPr id="200" name="直線コネクタ 199"/>
          <p:cNvCxnSpPr/>
          <p:nvPr/>
        </p:nvCxnSpPr>
        <p:spPr>
          <a:xfrm>
            <a:off x="2056946" y="6003072"/>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a:off x="722303" y="6243060"/>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202" name="右矢印 201"/>
          <p:cNvSpPr/>
          <p:nvPr/>
        </p:nvSpPr>
        <p:spPr>
          <a:xfrm>
            <a:off x="2063342" y="5997182"/>
            <a:ext cx="868110" cy="252000"/>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50" dirty="0">
                <a:solidFill>
                  <a:srgbClr val="DB4D6D"/>
                </a:solidFill>
                <a:latin typeface="メイリオ" panose="020B0604030504040204" pitchFamily="50" charset="-128"/>
                <a:ea typeface="メイリオ" panose="020B0604030504040204" pitchFamily="50" charset="-128"/>
              </a:rPr>
              <a:t>産後休業</a:t>
            </a:r>
            <a:endParaRPr lang="ja-JP" altLang="en-US" sz="800" b="1" spc="120" dirty="0">
              <a:solidFill>
                <a:srgbClr val="DB4D6D"/>
              </a:solidFill>
              <a:latin typeface="メイリオ" panose="020B0604030504040204" pitchFamily="50" charset="-128"/>
              <a:ea typeface="メイリオ" panose="020B0604030504040204" pitchFamily="50" charset="-128"/>
            </a:endParaRPr>
          </a:p>
        </p:txBody>
      </p:sp>
      <p:cxnSp>
        <p:nvCxnSpPr>
          <p:cNvPr id="203" name="直線矢印コネクタ 202"/>
          <p:cNvCxnSpPr/>
          <p:nvPr/>
        </p:nvCxnSpPr>
        <p:spPr>
          <a:xfrm>
            <a:off x="5400017" y="5698867"/>
            <a:ext cx="6402" cy="4171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a:xfrm>
            <a:off x="6255095" y="5990842"/>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a:xfrm>
            <a:off x="6404631" y="5997182"/>
            <a:ext cx="804" cy="761023"/>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6" name="右矢印 205"/>
          <p:cNvSpPr/>
          <p:nvPr/>
        </p:nvSpPr>
        <p:spPr>
          <a:xfrm>
            <a:off x="4208342" y="6494304"/>
            <a:ext cx="2491536" cy="25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300" dirty="0">
                <a:solidFill>
                  <a:schemeClr val="bg1"/>
                </a:solidFill>
                <a:latin typeface="メイリオ" panose="020B0604030504040204" pitchFamily="50" charset="-128"/>
                <a:ea typeface="メイリオ" panose="020B0604030504040204" pitchFamily="50" charset="-128"/>
              </a:rPr>
              <a:t>育児休業</a:t>
            </a:r>
          </a:p>
        </p:txBody>
      </p:sp>
      <p:sp>
        <p:nvSpPr>
          <p:cNvPr id="207" name="右矢印 206"/>
          <p:cNvSpPr/>
          <p:nvPr/>
        </p:nvSpPr>
        <p:spPr>
          <a:xfrm>
            <a:off x="2953456" y="6248726"/>
            <a:ext cx="3451760" cy="25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300" dirty="0">
                <a:solidFill>
                  <a:schemeClr val="bg1"/>
                </a:solidFill>
                <a:latin typeface="メイリオ" panose="020B0604030504040204" pitchFamily="50" charset="-128"/>
                <a:ea typeface="メイリオ" panose="020B0604030504040204" pitchFamily="50" charset="-128"/>
              </a:rPr>
              <a:t>育児休業</a:t>
            </a:r>
          </a:p>
        </p:txBody>
      </p:sp>
      <p:cxnSp>
        <p:nvCxnSpPr>
          <p:cNvPr id="208" name="直線矢印コネクタ 207"/>
          <p:cNvCxnSpPr/>
          <p:nvPr/>
        </p:nvCxnSpPr>
        <p:spPr>
          <a:xfrm>
            <a:off x="6761767" y="5698867"/>
            <a:ext cx="6402" cy="4171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flipH="1">
            <a:off x="1922225" y="7617822"/>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flipH="1">
            <a:off x="1766374" y="7607748"/>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flipH="1">
            <a:off x="2091422" y="7614997"/>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flipH="1">
            <a:off x="2734759" y="7614170"/>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7" name="右矢印 146"/>
          <p:cNvSpPr/>
          <p:nvPr/>
        </p:nvSpPr>
        <p:spPr>
          <a:xfrm>
            <a:off x="1931409" y="7614170"/>
            <a:ext cx="979604" cy="252000"/>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50" dirty="0">
                <a:solidFill>
                  <a:srgbClr val="DB4D6D"/>
                </a:solidFill>
                <a:latin typeface="メイリオ" panose="020B0604030504040204" pitchFamily="50" charset="-128"/>
                <a:ea typeface="メイリオ" panose="020B0604030504040204" pitchFamily="50" charset="-128"/>
              </a:rPr>
              <a:t>産後休業</a:t>
            </a:r>
            <a:endParaRPr lang="ja-JP" altLang="en-US" sz="800" b="1" spc="120" dirty="0">
              <a:solidFill>
                <a:srgbClr val="DB4D6D"/>
              </a:solidFill>
              <a:latin typeface="メイリオ" panose="020B0604030504040204" pitchFamily="50" charset="-128"/>
              <a:ea typeface="メイリオ" panose="020B0604030504040204" pitchFamily="50" charset="-128"/>
            </a:endParaRPr>
          </a:p>
        </p:txBody>
      </p:sp>
      <p:cxnSp>
        <p:nvCxnSpPr>
          <p:cNvPr id="219" name="直線コネクタ 218"/>
          <p:cNvCxnSpPr/>
          <p:nvPr/>
        </p:nvCxnSpPr>
        <p:spPr>
          <a:xfrm flipH="1">
            <a:off x="3647257" y="7619343"/>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2" name="直線コネクタ 221"/>
          <p:cNvCxnSpPr/>
          <p:nvPr/>
        </p:nvCxnSpPr>
        <p:spPr>
          <a:xfrm flipH="1">
            <a:off x="4391905" y="7616420"/>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0" name="右矢印 189"/>
          <p:cNvSpPr/>
          <p:nvPr/>
        </p:nvSpPr>
        <p:spPr>
          <a:xfrm>
            <a:off x="3648639" y="7864503"/>
            <a:ext cx="1209859" cy="25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150" dirty="0">
                <a:solidFill>
                  <a:schemeClr val="bg1"/>
                </a:solidFill>
                <a:latin typeface="メイリオ" panose="020B0604030504040204" pitchFamily="50" charset="-128"/>
                <a:ea typeface="メイリオ" panose="020B0604030504040204" pitchFamily="50" charset="-128"/>
              </a:rPr>
              <a:t>育児休業①</a:t>
            </a:r>
          </a:p>
        </p:txBody>
      </p:sp>
      <p:cxnSp>
        <p:nvCxnSpPr>
          <p:cNvPr id="225" name="直線コネクタ 224"/>
          <p:cNvCxnSpPr/>
          <p:nvPr/>
        </p:nvCxnSpPr>
        <p:spPr>
          <a:xfrm flipH="1">
            <a:off x="5245369" y="7613883"/>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6" name="直線コネクタ 225"/>
          <p:cNvCxnSpPr/>
          <p:nvPr/>
        </p:nvCxnSpPr>
        <p:spPr>
          <a:xfrm flipH="1">
            <a:off x="5060070" y="7616888"/>
            <a:ext cx="1382" cy="5076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9" name="右矢印 188"/>
          <p:cNvSpPr/>
          <p:nvPr/>
        </p:nvSpPr>
        <p:spPr>
          <a:xfrm>
            <a:off x="4391905" y="7607748"/>
            <a:ext cx="1060893" cy="25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150" dirty="0">
                <a:solidFill>
                  <a:schemeClr val="bg1"/>
                </a:solidFill>
                <a:latin typeface="メイリオ" panose="020B0604030504040204" pitchFamily="50" charset="-128"/>
                <a:ea typeface="メイリオ" panose="020B0604030504040204" pitchFamily="50" charset="-128"/>
              </a:rPr>
              <a:t>育児休業②</a:t>
            </a:r>
          </a:p>
        </p:txBody>
      </p:sp>
      <p:sp>
        <p:nvSpPr>
          <p:cNvPr id="191" name="右矢印 190"/>
          <p:cNvSpPr/>
          <p:nvPr/>
        </p:nvSpPr>
        <p:spPr>
          <a:xfrm>
            <a:off x="5071540" y="7859748"/>
            <a:ext cx="1606980" cy="25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150" dirty="0">
                <a:solidFill>
                  <a:schemeClr val="bg1"/>
                </a:solidFill>
                <a:latin typeface="メイリオ" panose="020B0604030504040204" pitchFamily="50" charset="-128"/>
                <a:ea typeface="メイリオ" panose="020B0604030504040204" pitchFamily="50" charset="-128"/>
              </a:rPr>
              <a:t>育児休業②</a:t>
            </a:r>
          </a:p>
        </p:txBody>
      </p:sp>
      <p:sp>
        <p:nvSpPr>
          <p:cNvPr id="233" name="テキスト ボックス 232"/>
          <p:cNvSpPr txBox="1"/>
          <p:nvPr/>
        </p:nvSpPr>
        <p:spPr>
          <a:xfrm>
            <a:off x="5480647" y="8029220"/>
            <a:ext cx="828392" cy="307777"/>
          </a:xfrm>
          <a:prstGeom prst="rect">
            <a:avLst/>
          </a:prstGeom>
          <a:noFill/>
        </p:spPr>
        <p:txBody>
          <a:bodyPr wrap="square" rtlCol="0">
            <a:spAutoFit/>
          </a:bodyPr>
          <a:lstStyle/>
          <a:p>
            <a:pPr defTabSz="843880"/>
            <a:r>
              <a:rPr lang="ja-JP" altLang="en-US" sz="700" dirty="0" smtClean="0">
                <a:solidFill>
                  <a:prstClr val="black"/>
                </a:solidFill>
                <a:latin typeface="メイリオ" panose="020B0604030504040204" pitchFamily="50" charset="-128"/>
                <a:ea typeface="メイリオ" panose="020B0604030504040204" pitchFamily="50" charset="-128"/>
              </a:rPr>
              <a:t>   ↑   ↑</a:t>
            </a:r>
            <a:endParaRPr lang="en-US" altLang="ja-JP" sz="700" dirty="0">
              <a:solidFill>
                <a:prstClr val="black"/>
              </a:solidFill>
              <a:latin typeface="メイリオ" panose="020B0604030504040204" pitchFamily="50" charset="-128"/>
              <a:ea typeface="メイリオ" panose="020B0604030504040204" pitchFamily="50" charset="-128"/>
            </a:endParaRPr>
          </a:p>
          <a:p>
            <a:pPr defTabSz="843880"/>
            <a:r>
              <a:rPr lang="en-US" altLang="ja-JP" sz="700" dirty="0" smtClean="0">
                <a:solidFill>
                  <a:prstClr val="black"/>
                </a:solidFill>
                <a:latin typeface="メイリオ" panose="020B0604030504040204" pitchFamily="50" charset="-128"/>
                <a:ea typeface="メイリオ" panose="020B0604030504040204" pitchFamily="50" charset="-128"/>
              </a:rPr>
              <a:t>12/8 , 12/9</a:t>
            </a:r>
            <a:endParaRPr lang="ja-JP" altLang="en-US" sz="700" dirty="0">
              <a:solidFill>
                <a:prstClr val="black"/>
              </a:solidFill>
              <a:latin typeface="メイリオ" panose="020B0604030504040204" pitchFamily="50" charset="-128"/>
              <a:ea typeface="メイリオ" panose="020B0604030504040204" pitchFamily="50" charset="-128"/>
            </a:endParaRPr>
          </a:p>
        </p:txBody>
      </p:sp>
      <p:cxnSp>
        <p:nvCxnSpPr>
          <p:cNvPr id="234" name="直線矢印コネクタ 233"/>
          <p:cNvCxnSpPr/>
          <p:nvPr/>
        </p:nvCxnSpPr>
        <p:spPr>
          <a:xfrm flipH="1">
            <a:off x="5671176" y="7344462"/>
            <a:ext cx="618" cy="3957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0" name="直線矢印コネクタ 239"/>
          <p:cNvCxnSpPr/>
          <p:nvPr/>
        </p:nvCxnSpPr>
        <p:spPr>
          <a:xfrm flipH="1">
            <a:off x="6801855" y="7335529"/>
            <a:ext cx="618" cy="3957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439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532945" y="3773848"/>
            <a:ext cx="3966972" cy="1190580"/>
          </a:xfrm>
          <a:prstGeom prst="rect">
            <a:avLst/>
          </a:prstGeom>
        </p:spPr>
      </p:pic>
      <p:pic>
        <p:nvPicPr>
          <p:cNvPr id="3" name="図 2"/>
          <p:cNvPicPr>
            <a:picLocks noChangeAspect="1"/>
          </p:cNvPicPr>
          <p:nvPr/>
        </p:nvPicPr>
        <p:blipFill>
          <a:blip r:embed="rId3"/>
          <a:stretch>
            <a:fillRect/>
          </a:stretch>
        </p:blipFill>
        <p:spPr>
          <a:xfrm>
            <a:off x="571515" y="643021"/>
            <a:ext cx="3928402" cy="2950807"/>
          </a:xfrm>
          <a:prstGeom prst="rect">
            <a:avLst/>
          </a:prstGeom>
        </p:spPr>
      </p:pic>
      <p:pic>
        <p:nvPicPr>
          <p:cNvPr id="2" name="図 1"/>
          <p:cNvPicPr>
            <a:picLocks noChangeAspect="1"/>
          </p:cNvPicPr>
          <p:nvPr/>
        </p:nvPicPr>
        <p:blipFill>
          <a:blip r:embed="rId4"/>
          <a:stretch>
            <a:fillRect/>
          </a:stretch>
        </p:blipFill>
        <p:spPr>
          <a:xfrm>
            <a:off x="566837" y="7050484"/>
            <a:ext cx="3964108" cy="2667368"/>
          </a:xfrm>
          <a:prstGeom prst="rect">
            <a:avLst/>
          </a:prstGeom>
        </p:spPr>
      </p:pic>
      <p:sp>
        <p:nvSpPr>
          <p:cNvPr id="11" name="テキスト ボックス 10"/>
          <p:cNvSpPr txBox="1"/>
          <p:nvPr/>
        </p:nvSpPr>
        <p:spPr>
          <a:xfrm>
            <a:off x="566837" y="9790948"/>
            <a:ext cx="3888000" cy="415498"/>
          </a:xfrm>
          <a:prstGeom prst="rect">
            <a:avLst/>
          </a:prstGeom>
          <a:noFill/>
        </p:spPr>
        <p:txBody>
          <a:bodyPr wrap="square" lIns="0" tIns="0" rIns="0" bIns="0" rtlCol="0">
            <a:spAutoFit/>
          </a:bodyPr>
          <a:lstStyle/>
          <a:p>
            <a:r>
              <a:rPr lang="ja-JP" altLang="en-US" sz="900" dirty="0">
                <a:latin typeface="メイリオ" panose="020B0604030504040204" pitchFamily="50" charset="-128"/>
                <a:ea typeface="メイリオ" panose="020B0604030504040204" pitchFamily="50" charset="-128"/>
              </a:rPr>
              <a:t>育児休業給付受給資格確認通知書は、「支給申請書」とともに通知されます。「支給申請書」は、</a:t>
            </a:r>
            <a:r>
              <a:rPr lang="ja-JP" altLang="en-US" sz="900" dirty="0" smtClean="0">
                <a:latin typeface="メイリオ" panose="020B0604030504040204" pitchFamily="50" charset="-128"/>
                <a:ea typeface="メイリオ" panose="020B0604030504040204" pitchFamily="50" charset="-128"/>
              </a:rPr>
              <a:t>右記⑤</a:t>
            </a:r>
            <a:r>
              <a:rPr lang="ja-JP" altLang="en-US" sz="900" dirty="0">
                <a:latin typeface="メイリオ" panose="020B0604030504040204" pitchFamily="50" charset="-128"/>
                <a:ea typeface="メイリオ" panose="020B0604030504040204" pitchFamily="50" charset="-128"/>
              </a:rPr>
              <a:t>の例を参考に記載し、事業主の方を経由</a:t>
            </a:r>
            <a:r>
              <a:rPr lang="ja-JP" altLang="en-US" sz="900" dirty="0" smtClean="0">
                <a:latin typeface="メイリオ" panose="020B0604030504040204" pitchFamily="50" charset="-128"/>
                <a:ea typeface="メイリオ" panose="020B0604030504040204" pitchFamily="50" charset="-128"/>
              </a:rPr>
              <a:t>して</a:t>
            </a:r>
            <a:r>
              <a:rPr lang="ja-JP" altLang="en-US" sz="900" dirty="0">
                <a:latin typeface="メイリオ" panose="020B0604030504040204" pitchFamily="50" charset="-128"/>
                <a:ea typeface="メイリオ" panose="020B0604030504040204" pitchFamily="50" charset="-128"/>
              </a:rPr>
              <a:t>提出してください。</a:t>
            </a:r>
          </a:p>
        </p:txBody>
      </p:sp>
      <p:sp>
        <p:nvSpPr>
          <p:cNvPr id="55" name="テキスト ボックス 54"/>
          <p:cNvSpPr txBox="1"/>
          <p:nvPr/>
        </p:nvSpPr>
        <p:spPr>
          <a:xfrm>
            <a:off x="350837" y="297012"/>
            <a:ext cx="6858000" cy="288000"/>
          </a:xfrm>
          <a:prstGeom prst="rect">
            <a:avLst/>
          </a:prstGeom>
          <a:solidFill>
            <a:srgbClr val="C9E7E7"/>
          </a:solidFill>
          <a:ln>
            <a:noFill/>
          </a:ln>
        </p:spPr>
        <p:txBody>
          <a:bodyPr wrap="square" lIns="180000" tIns="72000" rIns="144000" bIns="36000" rtlCol="0" anchor="ctr" anchorCtr="0">
            <a:noAutofit/>
          </a:bodyPr>
          <a:lstStyle/>
          <a:p>
            <a:r>
              <a:rPr lang="ja-JP" altLang="en-US" sz="1200" b="1" spc="300" dirty="0">
                <a:solidFill>
                  <a:srgbClr val="103185"/>
                </a:solidFill>
                <a:latin typeface="メイリオ" panose="020B0604030504040204" pitchFamily="50" charset="-128"/>
                <a:ea typeface="メイリオ" panose="020B0604030504040204" pitchFamily="50" charset="-128"/>
              </a:rPr>
              <a:t>記載</a:t>
            </a:r>
            <a:r>
              <a:rPr lang="ja-JP" altLang="en-US" sz="1200" b="1" dirty="0">
                <a:solidFill>
                  <a:srgbClr val="103185"/>
                </a:solidFill>
                <a:latin typeface="メイリオ" panose="020B0604030504040204" pitchFamily="50" charset="-128"/>
                <a:ea typeface="メイリオ" panose="020B0604030504040204" pitchFamily="50" charset="-128"/>
              </a:rPr>
              <a:t>例：育児休業給付金支給申請書</a:t>
            </a:r>
          </a:p>
        </p:txBody>
      </p:sp>
      <p:sp>
        <p:nvSpPr>
          <p:cNvPr id="56" name="テキスト ボックス 55"/>
          <p:cNvSpPr txBox="1"/>
          <p:nvPr/>
        </p:nvSpPr>
        <p:spPr>
          <a:xfrm>
            <a:off x="350837" y="6397974"/>
            <a:ext cx="6858000" cy="288000"/>
          </a:xfrm>
          <a:prstGeom prst="rect">
            <a:avLst/>
          </a:prstGeom>
          <a:solidFill>
            <a:srgbClr val="C9E7E7"/>
          </a:solidFill>
          <a:ln>
            <a:noFill/>
          </a:ln>
        </p:spPr>
        <p:txBody>
          <a:bodyPr wrap="square" lIns="180000" tIns="72000" rIns="144000" bIns="36000" rtlCol="0" anchor="ctr" anchorCtr="0">
            <a:noAutofit/>
          </a:bodyPr>
          <a:lstStyle/>
          <a:p>
            <a:r>
              <a:rPr lang="ja-JP" altLang="en-US" sz="1200" b="1" spc="300" dirty="0">
                <a:solidFill>
                  <a:srgbClr val="103185"/>
                </a:solidFill>
                <a:latin typeface="メイリオ" panose="020B0604030504040204" pitchFamily="50" charset="-128"/>
                <a:ea typeface="メイリオ" panose="020B0604030504040204" pitchFamily="50" charset="-128"/>
              </a:rPr>
              <a:t>通知</a:t>
            </a:r>
            <a:r>
              <a:rPr lang="ja-JP" altLang="en-US" sz="1200" b="1" dirty="0">
                <a:solidFill>
                  <a:srgbClr val="103185"/>
                </a:solidFill>
                <a:latin typeface="メイリオ" panose="020B0604030504040204" pitchFamily="50" charset="-128"/>
                <a:ea typeface="メイリオ" panose="020B0604030504040204" pitchFamily="50" charset="-128"/>
              </a:rPr>
              <a:t>例：</a:t>
            </a:r>
            <a:r>
              <a:rPr lang="zh-TW" altLang="en-US" sz="1200" b="1" dirty="0">
                <a:solidFill>
                  <a:srgbClr val="103185"/>
                </a:solidFill>
                <a:latin typeface="メイリオ" panose="020B0604030504040204" pitchFamily="50" charset="-128"/>
                <a:ea typeface="メイリオ" panose="020B0604030504040204" pitchFamily="50" charset="-128"/>
              </a:rPr>
              <a:t>育児休業給付受給資格確認通知書</a:t>
            </a:r>
            <a:endParaRPr lang="ja-JP" altLang="en-US" sz="1200" b="1" dirty="0">
              <a:solidFill>
                <a:srgbClr val="103185"/>
              </a:solidFill>
              <a:latin typeface="メイリオ" panose="020B0604030504040204" pitchFamily="50" charset="-128"/>
              <a:ea typeface="メイリオ" panose="020B0604030504040204" pitchFamily="50" charset="-128"/>
            </a:endParaRPr>
          </a:p>
        </p:txBody>
      </p:sp>
      <p:sp>
        <p:nvSpPr>
          <p:cNvPr id="57" name="テキスト ボックス 56"/>
          <p:cNvSpPr txBox="1"/>
          <p:nvPr/>
        </p:nvSpPr>
        <p:spPr>
          <a:xfrm>
            <a:off x="4418837" y="677505"/>
            <a:ext cx="2592000" cy="4918645"/>
          </a:xfrm>
          <a:prstGeom prst="rect">
            <a:avLst/>
          </a:prstGeom>
          <a:noFill/>
          <a:ln>
            <a:noFill/>
          </a:ln>
        </p:spPr>
        <p:txBody>
          <a:bodyPr wrap="square" lIns="72000" tIns="36000" rIns="0" bIns="36000" rtlCol="0">
            <a:spAutoFit/>
          </a:bodyPr>
          <a:lstStyle/>
          <a:p>
            <a:pPr>
              <a:lnSpc>
                <a:spcPct val="110000"/>
              </a:lnSpc>
            </a:pPr>
            <a:r>
              <a:rPr lang="ja-JP" altLang="en-US" sz="1000" b="1" dirty="0">
                <a:solidFill>
                  <a:srgbClr val="DB4D6D"/>
                </a:solidFill>
                <a:latin typeface="メイリオ" panose="020B0604030504040204" pitchFamily="50" charset="-128"/>
                <a:ea typeface="メイリオ" panose="020B0604030504040204" pitchFamily="50" charset="-128"/>
              </a:rPr>
              <a:t>①５・９欄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支給単位期間その２（９欄）の初日は、</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支給単位期間その１（５欄）の初日の</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翌月の応当日（応当日がないときはその月の末日）です。支給単位期間その１の末日は支給単位期間その２の初日の前日です。</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②６・</a:t>
            </a:r>
            <a:r>
              <a:rPr lang="en-US" altLang="ja-JP" sz="1000" b="1" dirty="0">
                <a:solidFill>
                  <a:srgbClr val="DB4D6D"/>
                </a:solidFill>
                <a:latin typeface="メイリオ" panose="020B0604030504040204" pitchFamily="50" charset="-128"/>
                <a:ea typeface="メイリオ" panose="020B0604030504040204" pitchFamily="50" charset="-128"/>
              </a:rPr>
              <a:t>10</a:t>
            </a:r>
            <a:r>
              <a:rPr lang="ja-JP" altLang="en-US" sz="1000" b="1" dirty="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５・９欄の</a:t>
            </a:r>
            <a:r>
              <a:rPr lang="ja-JP" altLang="en-US" sz="900" dirty="0" smtClean="0">
                <a:latin typeface="メイリオ" panose="020B0604030504040204" pitchFamily="50" charset="-128"/>
                <a:ea typeface="メイリオ" panose="020B0604030504040204" pitchFamily="50" charset="-128"/>
              </a:rPr>
              <a:t>各支給</a:t>
            </a:r>
            <a:r>
              <a:rPr lang="ja-JP" altLang="en-US" sz="900" dirty="0">
                <a:latin typeface="メイリオ" panose="020B0604030504040204" pitchFamily="50" charset="-128"/>
                <a:ea typeface="メイリオ" panose="020B0604030504040204" pitchFamily="50" charset="-128"/>
              </a:rPr>
              <a:t>単位期間中に就業した日数</a:t>
            </a:r>
            <a:r>
              <a:rPr lang="ja-JP" altLang="en-US" sz="900" dirty="0" smtClean="0">
                <a:latin typeface="メイリオ" panose="020B0604030504040204" pitchFamily="50" charset="-128"/>
                <a:ea typeface="メイリオ" panose="020B0604030504040204" pitchFamily="50" charset="-128"/>
              </a:rPr>
              <a:t>を記載して</a:t>
            </a:r>
            <a:r>
              <a:rPr lang="ja-JP" altLang="en-US" sz="900" dirty="0">
                <a:latin typeface="メイリオ" panose="020B0604030504040204" pitchFamily="50" charset="-128"/>
                <a:ea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③７・</a:t>
            </a:r>
            <a:r>
              <a:rPr lang="en-US" altLang="ja-JP" sz="1000" b="1" dirty="0">
                <a:solidFill>
                  <a:srgbClr val="DB4D6D"/>
                </a:solidFill>
                <a:latin typeface="メイリオ" panose="020B0604030504040204" pitchFamily="50" charset="-128"/>
                <a:ea typeface="メイリオ" panose="020B0604030504040204" pitchFamily="50" charset="-128"/>
              </a:rPr>
              <a:t>11</a:t>
            </a:r>
            <a:r>
              <a:rPr lang="ja-JP" altLang="en-US" sz="1000" b="1" dirty="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５・９欄の</a:t>
            </a:r>
            <a:r>
              <a:rPr lang="ja-JP" altLang="en-US" sz="900" dirty="0" smtClean="0">
                <a:latin typeface="メイリオ" panose="020B0604030504040204" pitchFamily="50" charset="-128"/>
                <a:ea typeface="メイリオ" panose="020B0604030504040204" pitchFamily="50" charset="-128"/>
              </a:rPr>
              <a:t>各支給</a:t>
            </a:r>
            <a:r>
              <a:rPr lang="ja-JP" altLang="en-US" sz="900" dirty="0">
                <a:latin typeface="メイリオ" panose="020B0604030504040204" pitchFamily="50" charset="-128"/>
                <a:ea typeface="メイリオ" panose="020B0604030504040204" pitchFamily="50" charset="-128"/>
              </a:rPr>
              <a:t>単位期間中の就業した日数が</a:t>
            </a:r>
            <a:r>
              <a:rPr lang="en-US" altLang="ja-JP" sz="900" dirty="0">
                <a:latin typeface="メイリオ" panose="020B0604030504040204" pitchFamily="50" charset="-128"/>
                <a:ea typeface="メイリオ" panose="020B0604030504040204" pitchFamily="50" charset="-128"/>
              </a:rPr>
              <a:t>10</a:t>
            </a:r>
            <a:r>
              <a:rPr lang="ja-JP" altLang="en-US" sz="900" dirty="0">
                <a:latin typeface="メイリオ" panose="020B0604030504040204" pitchFamily="50" charset="-128"/>
                <a:ea typeface="メイリオ" panose="020B0604030504040204" pitchFamily="50" charset="-128"/>
              </a:rPr>
              <a:t>日を超える場合、就業した時間数</a:t>
            </a:r>
            <a:r>
              <a:rPr lang="ja-JP" altLang="en-US" sz="900" dirty="0" smtClean="0">
                <a:latin typeface="メイリオ" panose="020B0604030504040204" pitchFamily="50" charset="-128"/>
                <a:ea typeface="メイリオ" panose="020B0604030504040204" pitchFamily="50" charset="-128"/>
              </a:rPr>
              <a:t>を記載して</a:t>
            </a:r>
            <a:r>
              <a:rPr lang="ja-JP" altLang="en-US" sz="900" dirty="0">
                <a:latin typeface="メイリオ" panose="020B0604030504040204" pitchFamily="50" charset="-128"/>
                <a:ea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④８・</a:t>
            </a:r>
            <a:r>
              <a:rPr lang="en-US" altLang="ja-JP" sz="1000" b="1" dirty="0">
                <a:solidFill>
                  <a:srgbClr val="DB4D6D"/>
                </a:solidFill>
                <a:latin typeface="メイリオ" panose="020B0604030504040204" pitchFamily="50" charset="-128"/>
                <a:ea typeface="メイリオ" panose="020B0604030504040204" pitchFamily="50" charset="-128"/>
              </a:rPr>
              <a:t>12</a:t>
            </a:r>
            <a:r>
              <a:rPr lang="ja-JP" altLang="en-US" sz="1000" b="1" dirty="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５・９欄の支給単位期間中に支払われた</a:t>
            </a:r>
            <a:r>
              <a:rPr lang="ja-JP" altLang="en-US" sz="900" dirty="0" smtClean="0">
                <a:latin typeface="メイリオ" panose="020B0604030504040204" pitchFamily="50" charset="-128"/>
                <a:ea typeface="メイリオ" panose="020B0604030504040204" pitchFamily="50" charset="-128"/>
              </a:rPr>
              <a:t>賃金のうち、育児休業期間を対象</a:t>
            </a:r>
            <a:r>
              <a:rPr lang="ja-JP" altLang="en-US" sz="900" dirty="0">
                <a:latin typeface="メイリオ" panose="020B0604030504040204" pitchFamily="50" charset="-128"/>
                <a:ea typeface="メイリオ" panose="020B0604030504040204" pitchFamily="50" charset="-128"/>
              </a:rPr>
              <a:t>と</a:t>
            </a:r>
            <a:r>
              <a:rPr lang="ja-JP" altLang="en-US" sz="900" dirty="0" smtClean="0">
                <a:latin typeface="メイリオ" panose="020B0604030504040204" pitchFamily="50" charset="-128"/>
                <a:ea typeface="メイリオ" panose="020B0604030504040204" pitchFamily="50" charset="-128"/>
              </a:rPr>
              <a:t>して支払われた賃金を記載してください（</a:t>
            </a:r>
            <a:r>
              <a:rPr lang="en-US" altLang="ja-JP" sz="900" dirty="0" smtClean="0">
                <a:latin typeface="メイリオ" panose="020B0604030504040204" pitchFamily="50" charset="-128"/>
                <a:ea typeface="メイリオ" panose="020B0604030504040204" pitchFamily="50" charset="-128"/>
              </a:rPr>
              <a:t>10</a:t>
            </a:r>
            <a:r>
              <a:rPr lang="ja-JP" altLang="en-US" sz="900" dirty="0" smtClean="0">
                <a:latin typeface="メイリオ" panose="020B0604030504040204" pitchFamily="50" charset="-128"/>
                <a:ea typeface="メイリオ" panose="020B0604030504040204" pitchFamily="50" charset="-128"/>
              </a:rPr>
              <a:t>頁参照）。</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⑤</a:t>
            </a:r>
            <a:r>
              <a:rPr lang="en-US" altLang="ja-JP" sz="1000" b="1" dirty="0">
                <a:solidFill>
                  <a:srgbClr val="DB4D6D"/>
                </a:solidFill>
                <a:latin typeface="メイリオ" panose="020B0604030504040204" pitchFamily="50" charset="-128"/>
                <a:ea typeface="メイリオ" panose="020B0604030504040204" pitchFamily="50" charset="-128"/>
              </a:rPr>
              <a:t>17</a:t>
            </a:r>
            <a:r>
              <a:rPr lang="ja-JP" altLang="en-US" sz="1000" b="1" dirty="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支給決定通知書の標記の「支給期間末日」前に休業を終了した場合</a:t>
            </a:r>
            <a:r>
              <a:rPr lang="ja-JP" altLang="en-US" sz="900" dirty="0" smtClean="0">
                <a:latin typeface="メイリオ" panose="020B0604030504040204" pitchFamily="50" charset="-128"/>
                <a:ea typeface="メイリオ" panose="020B0604030504040204" pitchFamily="50" charset="-128"/>
              </a:rPr>
              <a:t>に記載して</a:t>
            </a:r>
            <a:r>
              <a:rPr lang="ja-JP" altLang="en-US" sz="900" dirty="0">
                <a:latin typeface="メイリオ" panose="020B0604030504040204" pitchFamily="50" charset="-128"/>
                <a:ea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⑥</a:t>
            </a:r>
            <a:r>
              <a:rPr lang="en-US" altLang="ja-JP" sz="1000" b="1" dirty="0">
                <a:solidFill>
                  <a:srgbClr val="DB4D6D"/>
                </a:solidFill>
                <a:latin typeface="メイリオ" panose="020B0604030504040204" pitchFamily="50" charset="-128"/>
                <a:ea typeface="メイリオ" panose="020B0604030504040204" pitchFamily="50" charset="-128"/>
              </a:rPr>
              <a:t>18</a:t>
            </a:r>
            <a:r>
              <a:rPr lang="ja-JP" altLang="en-US" sz="1000" b="1" dirty="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支給対象となる期間の延長</a:t>
            </a:r>
            <a:r>
              <a:rPr lang="ja-JP" altLang="en-US" sz="900" dirty="0" smtClean="0">
                <a:latin typeface="メイリオ" panose="020B0604030504040204" pitchFamily="50" charset="-128"/>
                <a:ea typeface="メイリオ" panose="020B0604030504040204" pitchFamily="50" charset="-128"/>
              </a:rPr>
              <a:t>手続を</a:t>
            </a:r>
            <a:r>
              <a:rPr lang="ja-JP" altLang="en-US" sz="900" dirty="0">
                <a:latin typeface="メイリオ" panose="020B0604030504040204" pitchFamily="50" charset="-128"/>
                <a:ea typeface="メイリオ" panose="020B0604030504040204" pitchFamily="50" charset="-128"/>
              </a:rPr>
              <a:t>行う場合に</a:t>
            </a:r>
            <a:r>
              <a:rPr lang="ja-JP" altLang="en-US" sz="900" dirty="0" smtClean="0">
                <a:latin typeface="メイリオ" panose="020B0604030504040204" pitchFamily="50" charset="-128"/>
                <a:ea typeface="メイリオ" panose="020B0604030504040204" pitchFamily="50" charset="-128"/>
              </a:rPr>
              <a:t>のみ記載して</a:t>
            </a:r>
            <a:r>
              <a:rPr lang="ja-JP" altLang="en-US" sz="900" dirty="0">
                <a:latin typeface="メイリオ" panose="020B0604030504040204" pitchFamily="50" charset="-128"/>
                <a:ea typeface="メイリオ" panose="020B0604030504040204" pitchFamily="50" charset="-128"/>
              </a:rPr>
              <a:t>ください（</a:t>
            </a:r>
            <a:r>
              <a:rPr lang="en-US" altLang="ja-JP" sz="900" dirty="0">
                <a:latin typeface="メイリオ" panose="020B0604030504040204" pitchFamily="50" charset="-128"/>
                <a:ea typeface="メイリオ" panose="020B0604030504040204" pitchFamily="50" charset="-128"/>
              </a:rPr>
              <a:t>14</a:t>
            </a:r>
            <a:r>
              <a:rPr lang="ja-JP" altLang="en-US" sz="900" dirty="0">
                <a:latin typeface="メイリオ" panose="020B0604030504040204" pitchFamily="50" charset="-128"/>
                <a:ea typeface="メイリオ" panose="020B0604030504040204" pitchFamily="50" charset="-128"/>
              </a:rPr>
              <a:t>頁参照） 。</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⑦</a:t>
            </a:r>
            <a:r>
              <a:rPr lang="en-US" altLang="ja-JP" sz="1000" b="1" dirty="0">
                <a:solidFill>
                  <a:srgbClr val="DB4D6D"/>
                </a:solidFill>
                <a:latin typeface="メイリオ" panose="020B0604030504040204" pitchFamily="50" charset="-128"/>
                <a:ea typeface="メイリオ" panose="020B0604030504040204" pitchFamily="50" charset="-128"/>
              </a:rPr>
              <a:t>19</a:t>
            </a:r>
            <a:r>
              <a:rPr lang="ja-JP" altLang="en-US" sz="1000" b="1" dirty="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b="1" dirty="0">
                <a:latin typeface="メイリオ" panose="020B0604030504040204" pitchFamily="50" charset="-128"/>
                <a:ea typeface="メイリオ" panose="020B0604030504040204" pitchFamily="50" charset="-128"/>
              </a:rPr>
              <a:t>一定の場合で、子が１歳以降（１歳の誕生日の前日以降）１歳２か月未満までの期間も育児休業をする場合</a:t>
            </a:r>
            <a:r>
              <a:rPr lang="ja-JP" altLang="en-US" sz="900" dirty="0" smtClean="0">
                <a:latin typeface="メイリオ" panose="020B0604030504040204" pitchFamily="50" charset="-128"/>
                <a:ea typeface="メイリオ" panose="020B0604030504040204" pitchFamily="50" charset="-128"/>
              </a:rPr>
              <a:t>に記載して</a:t>
            </a:r>
            <a:r>
              <a:rPr lang="ja-JP" altLang="en-US" sz="900" dirty="0">
                <a:latin typeface="メイリオ" panose="020B0604030504040204" pitchFamily="50" charset="-128"/>
                <a:ea typeface="メイリオ" panose="020B0604030504040204" pitchFamily="50" charset="-128"/>
              </a:rPr>
              <a:t>ください（</a:t>
            </a:r>
            <a:r>
              <a:rPr lang="en-US" altLang="ja-JP" sz="900" dirty="0">
                <a:latin typeface="メイリオ" panose="020B0604030504040204" pitchFamily="50" charset="-128"/>
                <a:ea typeface="メイリオ" panose="020B0604030504040204" pitchFamily="50" charset="-128"/>
              </a:rPr>
              <a:t>12</a:t>
            </a:r>
            <a:r>
              <a:rPr lang="ja-JP" altLang="en-US" sz="900" dirty="0">
                <a:latin typeface="メイリオ" panose="020B0604030504040204" pitchFamily="50" charset="-128"/>
                <a:ea typeface="メイリオ" panose="020B0604030504040204" pitchFamily="50" charset="-128"/>
              </a:rPr>
              <a:t>頁参照） 。</a:t>
            </a:r>
            <a:endParaRPr lang="en-US" altLang="ja-JP" sz="900"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539477" y="3018315"/>
            <a:ext cx="360000" cy="265969"/>
          </a:xfrm>
          <a:prstGeom prst="rect">
            <a:avLst/>
          </a:prstGeom>
          <a:noFill/>
          <a:ln w="19050">
            <a:solidFill>
              <a:srgbClr val="DB4D6D"/>
            </a:solidFill>
            <a:prstDash val="sysDash"/>
          </a:ln>
        </p:spPr>
        <p:txBody>
          <a:bodyPr wrap="square" lIns="36000" rIns="36000" bIns="36000" rtlCol="0" anchor="ctr" anchorCtr="0">
            <a:noAutofit/>
          </a:bodyPr>
          <a:lstStyle/>
          <a:p>
            <a:r>
              <a:rPr lang="ja-JP" altLang="en-US" sz="1400" b="1" dirty="0">
                <a:solidFill>
                  <a:srgbClr val="DB4D6D"/>
                </a:solidFill>
                <a:latin typeface="メイリオ" panose="020B0604030504040204" pitchFamily="50" charset="-128"/>
                <a:ea typeface="メイリオ" panose="020B0604030504040204" pitchFamily="50" charset="-128"/>
              </a:rPr>
              <a:t>⑦</a:t>
            </a:r>
          </a:p>
        </p:txBody>
      </p:sp>
      <p:sp>
        <p:nvSpPr>
          <p:cNvPr id="68" name="テキスト ボックス 67"/>
          <p:cNvSpPr txBox="1"/>
          <p:nvPr/>
        </p:nvSpPr>
        <p:spPr>
          <a:xfrm>
            <a:off x="557001" y="3558374"/>
            <a:ext cx="2520000" cy="241980"/>
          </a:xfrm>
          <a:prstGeom prst="rect">
            <a:avLst/>
          </a:prstGeom>
          <a:noFill/>
          <a:ln>
            <a:noFill/>
          </a:ln>
        </p:spPr>
        <p:txBody>
          <a:bodyPr wrap="square" lIns="72000" tIns="36000" rIns="0" bIns="36000" rtlCol="0">
            <a:spAutoFit/>
          </a:bodyPr>
          <a:lstStyle/>
          <a:p>
            <a:pPr>
              <a:lnSpc>
                <a:spcPct val="110000"/>
              </a:lnSpc>
            </a:pPr>
            <a:r>
              <a:rPr lang="ja-JP" altLang="en-US" sz="1000" b="1" dirty="0">
                <a:latin typeface="メイリオ" panose="020B0604030504040204" pitchFamily="50" charset="-128"/>
                <a:ea typeface="メイリオ" panose="020B0604030504040204" pitchFamily="50" charset="-128"/>
              </a:rPr>
              <a:t>（</a:t>
            </a:r>
            <a:r>
              <a:rPr lang="ja-JP" altLang="en-US" sz="1000" b="1" spc="300" dirty="0">
                <a:latin typeface="メイリオ" panose="020B0604030504040204" pitchFamily="50" charset="-128"/>
                <a:ea typeface="メイリオ" panose="020B0604030504040204" pitchFamily="50" charset="-128"/>
              </a:rPr>
              <a:t>裏</a:t>
            </a:r>
            <a:r>
              <a:rPr lang="ja-JP" altLang="en-US" sz="1000" b="1" dirty="0">
                <a:latin typeface="メイリオ" panose="020B0604030504040204" pitchFamily="50" charset="-128"/>
                <a:ea typeface="メイリオ" panose="020B0604030504040204" pitchFamily="50" charset="-128"/>
              </a:rPr>
              <a:t>面）</a:t>
            </a:r>
            <a:endParaRPr lang="en-US" altLang="ja-JP" sz="900"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735721" y="4041428"/>
            <a:ext cx="1686954" cy="265969"/>
          </a:xfrm>
          <a:prstGeom prst="rect">
            <a:avLst/>
          </a:prstGeom>
          <a:noFill/>
          <a:ln w="19050">
            <a:solidFill>
              <a:srgbClr val="DB4D6D"/>
            </a:solidFill>
            <a:prstDash val="sysDash"/>
          </a:ln>
        </p:spPr>
        <p:txBody>
          <a:bodyPr wrap="square" lIns="36000" rIns="36000" bIns="36000" rtlCol="0" anchor="ctr" anchorCtr="0">
            <a:noAutofit/>
          </a:bodyPr>
          <a:lstStyle/>
          <a:p>
            <a:r>
              <a:rPr lang="ja-JP" altLang="en-US" sz="1400" b="1" dirty="0">
                <a:solidFill>
                  <a:srgbClr val="DB4D6D"/>
                </a:solidFill>
                <a:latin typeface="メイリオ" panose="020B0604030504040204" pitchFamily="50" charset="-128"/>
                <a:ea typeface="メイリオ" panose="020B0604030504040204" pitchFamily="50" charset="-128"/>
              </a:rPr>
              <a:t>⑧</a:t>
            </a:r>
          </a:p>
        </p:txBody>
      </p:sp>
      <p:sp>
        <p:nvSpPr>
          <p:cNvPr id="70" name="テキスト ボックス 69"/>
          <p:cNvSpPr txBox="1"/>
          <p:nvPr/>
        </p:nvSpPr>
        <p:spPr>
          <a:xfrm>
            <a:off x="530837" y="4943386"/>
            <a:ext cx="3888000" cy="1249948"/>
          </a:xfrm>
          <a:prstGeom prst="rect">
            <a:avLst/>
          </a:prstGeom>
          <a:noFill/>
          <a:ln>
            <a:noFill/>
          </a:ln>
        </p:spPr>
        <p:txBody>
          <a:bodyPr wrap="square" lIns="72000" tIns="36000" rIns="0" bIns="36000" rtlCol="0">
            <a:spAutoFit/>
          </a:bodyPr>
          <a:lstStyle/>
          <a:p>
            <a:pPr>
              <a:lnSpc>
                <a:spcPct val="110000"/>
              </a:lnSpc>
            </a:pPr>
            <a:r>
              <a:rPr lang="ja-JP" altLang="en-US" sz="1000" b="1" dirty="0">
                <a:solidFill>
                  <a:srgbClr val="DB4D6D"/>
                </a:solidFill>
                <a:latin typeface="メイリオ" panose="020B0604030504040204" pitchFamily="50" charset="-128"/>
                <a:ea typeface="メイリオ" panose="020B0604030504040204" pitchFamily="50" charset="-128"/>
              </a:rPr>
              <a:t>⑧申請者氏名</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被保険者本人が氏名を記載してください。被保険者から申請等に係る同意書が提出された場合には、被保険者の記名を省略できます</a:t>
            </a:r>
            <a:r>
              <a:rPr lang="ja-JP" altLang="en-US" sz="900" dirty="0" smtClean="0">
                <a:latin typeface="メイリオ" panose="020B0604030504040204" pitchFamily="50" charset="-128"/>
                <a:ea typeface="メイリオ" panose="020B0604030504040204" pitchFamily="50" charset="-128"/>
              </a:rPr>
              <a:t>。この</a:t>
            </a:r>
            <a:r>
              <a:rPr lang="ja-JP" altLang="en-US" sz="900" dirty="0">
                <a:latin typeface="メイリオ" panose="020B0604030504040204" pitchFamily="50" charset="-128"/>
                <a:ea typeface="メイリオ" panose="020B0604030504040204" pitchFamily="50" charset="-128"/>
              </a:rPr>
              <a:t>場合、申請者氏名欄には、「申請について同意済み」と記載してください</a:t>
            </a:r>
            <a:r>
              <a:rPr lang="ja-JP" altLang="en-US" sz="900" dirty="0" smtClean="0">
                <a:latin typeface="メイリオ" panose="020B0604030504040204" pitchFamily="50" charset="-128"/>
                <a:ea typeface="メイリオ" panose="020B0604030504040204" pitchFamily="50" charset="-128"/>
              </a:rPr>
              <a:t>。</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⑨備考欄</a:t>
            </a:r>
            <a:endParaRPr lang="en-US" altLang="ja-JP" sz="1000" b="1" dirty="0">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子が１歳６か月に達する日後の期間の延長</a:t>
            </a:r>
            <a:r>
              <a:rPr lang="ja-JP" altLang="en-US" sz="900" dirty="0" smtClean="0">
                <a:latin typeface="メイリオ" panose="020B0604030504040204" pitchFamily="50" charset="-128"/>
                <a:ea typeface="メイリオ" panose="020B0604030504040204" pitchFamily="50" charset="-128"/>
              </a:rPr>
              <a:t>手続を</a:t>
            </a:r>
            <a:r>
              <a:rPr lang="ja-JP" altLang="en-US" sz="900" dirty="0">
                <a:latin typeface="メイリオ" panose="020B0604030504040204" pitchFamily="50" charset="-128"/>
                <a:ea typeface="メイリオ" panose="020B0604030504040204" pitchFamily="50" charset="-128"/>
              </a:rPr>
              <a:t>行う場合（</a:t>
            </a:r>
            <a:r>
              <a:rPr lang="en-US" altLang="ja-JP" sz="900" dirty="0">
                <a:latin typeface="メイリオ" panose="020B0604030504040204" pitchFamily="50" charset="-128"/>
                <a:ea typeface="メイリオ" panose="020B0604030504040204" pitchFamily="50" charset="-128"/>
              </a:rPr>
              <a:t>14</a:t>
            </a:r>
            <a:r>
              <a:rPr lang="ja-JP" altLang="en-US" sz="900" dirty="0">
                <a:latin typeface="メイリオ" panose="020B0604030504040204" pitchFamily="50" charset="-128"/>
                <a:ea typeface="メイリオ" panose="020B0604030504040204" pitchFamily="50" charset="-128"/>
              </a:rPr>
              <a:t>頁参照）にのみ記載してください。</a:t>
            </a:r>
          </a:p>
        </p:txBody>
      </p:sp>
      <p:sp>
        <p:nvSpPr>
          <p:cNvPr id="71" name="テキスト ボックス 70"/>
          <p:cNvSpPr txBox="1"/>
          <p:nvPr/>
        </p:nvSpPr>
        <p:spPr>
          <a:xfrm>
            <a:off x="539837" y="6686007"/>
            <a:ext cx="3879000" cy="430887"/>
          </a:xfrm>
          <a:prstGeom prst="rect">
            <a:avLst/>
          </a:prstGeom>
          <a:noFill/>
          <a:ln>
            <a:noFill/>
          </a:ln>
        </p:spPr>
        <p:txBody>
          <a:bodyPr wrap="square" rtlCol="0">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育児休業給付の受給資格が確認された場合の通知例</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（受給資格確認</a:t>
            </a:r>
            <a:r>
              <a:rPr lang="ja-JP" altLang="en-US" sz="1000" dirty="0" smtClean="0">
                <a:latin typeface="メイリオ" panose="020B0604030504040204" pitchFamily="50" charset="-128"/>
                <a:ea typeface="メイリオ" panose="020B0604030504040204" pitchFamily="50" charset="-128"/>
              </a:rPr>
              <a:t>手続のみ</a:t>
            </a:r>
            <a:r>
              <a:rPr lang="ja-JP" altLang="en-US" sz="1000" dirty="0">
                <a:latin typeface="メイリオ" panose="020B0604030504040204" pitchFamily="50" charset="-128"/>
                <a:ea typeface="メイリオ" panose="020B0604030504040204" pitchFamily="50" charset="-128"/>
              </a:rPr>
              <a:t>が行われた場合）</a:t>
            </a:r>
          </a:p>
        </p:txBody>
      </p:sp>
      <p:sp>
        <p:nvSpPr>
          <p:cNvPr id="72" name="テキスト ボックス 71"/>
          <p:cNvSpPr txBox="1"/>
          <p:nvPr/>
        </p:nvSpPr>
        <p:spPr>
          <a:xfrm>
            <a:off x="4490837" y="6722010"/>
            <a:ext cx="2592000" cy="3664456"/>
          </a:xfrm>
          <a:prstGeom prst="rect">
            <a:avLst/>
          </a:prstGeom>
          <a:noFill/>
          <a:ln>
            <a:noFill/>
          </a:ln>
        </p:spPr>
        <p:txBody>
          <a:bodyPr wrap="square" lIns="72000" tIns="36000" rIns="0" bIns="36000" rtlCol="0">
            <a:spAutoFit/>
          </a:bodyPr>
          <a:lstStyle/>
          <a:p>
            <a:pPr>
              <a:lnSpc>
                <a:spcPct val="110000"/>
              </a:lnSpc>
            </a:pPr>
            <a:r>
              <a:rPr lang="ja-JP" altLang="en-US" sz="1000" b="1" dirty="0">
                <a:solidFill>
                  <a:srgbClr val="DB4D6D"/>
                </a:solidFill>
                <a:latin typeface="メイリオ" panose="020B0604030504040204" pitchFamily="50" charset="-128"/>
                <a:ea typeface="メイリオ" panose="020B0604030504040204" pitchFamily="50" charset="-128"/>
              </a:rPr>
              <a:t>①次回支給</a:t>
            </a:r>
            <a:r>
              <a:rPr lang="ja-JP" altLang="en-US" sz="1000" b="1" dirty="0" smtClean="0">
                <a:solidFill>
                  <a:srgbClr val="DB4D6D"/>
                </a:solidFill>
                <a:latin typeface="メイリオ" panose="020B0604030504040204" pitchFamily="50" charset="-128"/>
                <a:ea typeface="メイリオ" panose="020B0604030504040204" pitchFamily="50" charset="-128"/>
              </a:rPr>
              <a:t>申請期間</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この期間中の奇数月または偶数月に他の雇用継続給付に関する支給申請等と併せて行うことができます。</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②次回支給申請年月日</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次回申請日が指定されます。</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③支給期間</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smtClean="0">
                <a:latin typeface="メイリオ" panose="020B0604030504040204" pitchFamily="50" charset="-128"/>
                <a:ea typeface="メイリオ" panose="020B0604030504040204" pitchFamily="50" charset="-128"/>
              </a:rPr>
              <a:t>支給期間の末日は、子</a:t>
            </a:r>
            <a:r>
              <a:rPr lang="ja-JP" altLang="en-US" sz="900" dirty="0">
                <a:latin typeface="メイリオ" panose="020B0604030504040204" pitchFamily="50" charset="-128"/>
                <a:ea typeface="メイリオ" panose="020B0604030504040204" pitchFamily="50" charset="-128"/>
              </a:rPr>
              <a:t>の誕生日の前々日です。支給期間を延長する場合等は支給期間末日が変更されます。</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④支払方法</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指定した金融機関口座番号が記載されていることを確認してください。</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⑤通知内容</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受給資格を否認した場合はその旨が印字されます。</a:t>
            </a:r>
          </a:p>
          <a:p>
            <a:pPr marL="108000">
              <a:lnSpc>
                <a:spcPct val="110000"/>
              </a:lnSpc>
            </a:pPr>
            <a:r>
              <a:rPr lang="ja-JP" altLang="en-US" sz="900" dirty="0">
                <a:latin typeface="メイリオ" panose="020B0604030504040204" pitchFamily="50" charset="-128"/>
                <a:ea typeface="メイリオ" panose="020B0604030504040204" pitchFamily="50" charset="-128"/>
              </a:rPr>
              <a:t>受給資格と同時に初回の育児休業給付金の支給申請が行われた場合は、支給決定された内容等が印字されます（</a:t>
            </a:r>
            <a:r>
              <a:rPr lang="en-US" altLang="ja-JP" sz="900" dirty="0">
                <a:latin typeface="メイリオ" panose="020B0604030504040204" pitchFamily="50" charset="-128"/>
                <a:ea typeface="メイリオ" panose="020B0604030504040204" pitchFamily="50" charset="-128"/>
              </a:rPr>
              <a:t>11</a:t>
            </a:r>
            <a:r>
              <a:rPr lang="ja-JP" altLang="en-US" sz="900" dirty="0">
                <a:latin typeface="メイリオ" panose="020B0604030504040204" pitchFamily="50" charset="-128"/>
                <a:ea typeface="メイリオ" panose="020B0604030504040204" pitchFamily="50" charset="-128"/>
              </a:rPr>
              <a:t>頁参照） 。</a:t>
            </a:r>
          </a:p>
          <a:p>
            <a:pPr marL="108000">
              <a:lnSpc>
                <a:spcPct val="110000"/>
              </a:lnSpc>
            </a:pPr>
            <a:r>
              <a:rPr lang="ja-JP" altLang="en-US" sz="900" dirty="0">
                <a:latin typeface="メイリオ" panose="020B0604030504040204" pitchFamily="50" charset="-128"/>
                <a:ea typeface="メイリオ" panose="020B0604030504040204" pitchFamily="50" charset="-128"/>
              </a:rPr>
              <a:t>次回支給対象１のみ申請することもできます。その場合の支給申請期間は（　）内の期間です。</a:t>
            </a:r>
          </a:p>
        </p:txBody>
      </p:sp>
      <p:sp>
        <p:nvSpPr>
          <p:cNvPr id="74" name="テキスト ボックス 73"/>
          <p:cNvSpPr txBox="1"/>
          <p:nvPr/>
        </p:nvSpPr>
        <p:spPr>
          <a:xfrm>
            <a:off x="3266939" y="7463748"/>
            <a:ext cx="504000" cy="417521"/>
          </a:xfrm>
          <a:prstGeom prst="rect">
            <a:avLst/>
          </a:prstGeom>
          <a:noFill/>
          <a:ln w="19050">
            <a:solidFill>
              <a:srgbClr val="DB4D6D"/>
            </a:solidFill>
            <a:prstDash val="sysDash"/>
          </a:ln>
        </p:spPr>
        <p:txBody>
          <a:bodyPr wrap="square" rIns="90000" bIns="0" rtlCol="0" anchor="b"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②</a:t>
            </a:r>
          </a:p>
        </p:txBody>
      </p:sp>
      <p:sp>
        <p:nvSpPr>
          <p:cNvPr id="26" name="テキスト ボックス 25"/>
          <p:cNvSpPr txBox="1"/>
          <p:nvPr/>
        </p:nvSpPr>
        <p:spPr>
          <a:xfrm>
            <a:off x="728837" y="8717284"/>
            <a:ext cx="3638144" cy="720000"/>
          </a:xfrm>
          <a:prstGeom prst="rect">
            <a:avLst/>
          </a:prstGeom>
          <a:noFill/>
          <a:ln w="19050">
            <a:solidFill>
              <a:srgbClr val="DB4D6D"/>
            </a:solidFill>
            <a:prstDash val="sysDash"/>
          </a:ln>
        </p:spPr>
        <p:txBody>
          <a:bodyPr wrap="square" rIns="90000" bIns="36000" rtlCol="0" anchor="b"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⑤</a:t>
            </a:r>
          </a:p>
        </p:txBody>
      </p:sp>
      <p:sp>
        <p:nvSpPr>
          <p:cNvPr id="27" name="テキスト ボックス 26"/>
          <p:cNvSpPr txBox="1"/>
          <p:nvPr/>
        </p:nvSpPr>
        <p:spPr>
          <a:xfrm>
            <a:off x="728837" y="8558214"/>
            <a:ext cx="648000" cy="124000"/>
          </a:xfrm>
          <a:prstGeom prst="rect">
            <a:avLst/>
          </a:prstGeom>
          <a:noFill/>
          <a:ln w="19050">
            <a:solidFill>
              <a:srgbClr val="DB4D6D"/>
            </a:solidFill>
            <a:prstDash val="sysDash"/>
          </a:ln>
        </p:spPr>
        <p:txBody>
          <a:bodyPr wrap="square" lIns="36000" tIns="0" bIns="0" rtlCol="0" anchor="b" anchorCtr="0">
            <a:noAutofit/>
          </a:bodyPr>
          <a:lstStyle/>
          <a:p>
            <a:r>
              <a:rPr lang="ja-JP" altLang="en-US" sz="1400" b="1" dirty="0">
                <a:solidFill>
                  <a:srgbClr val="DB4D6D"/>
                </a:solidFill>
                <a:latin typeface="メイリオ" panose="020B0604030504040204" pitchFamily="50" charset="-128"/>
                <a:ea typeface="メイリオ" panose="020B0604030504040204" pitchFamily="50" charset="-128"/>
              </a:rPr>
              <a:t>③</a:t>
            </a:r>
          </a:p>
        </p:txBody>
      </p:sp>
      <p:sp>
        <p:nvSpPr>
          <p:cNvPr id="28" name="テキスト ボックス 27"/>
          <p:cNvSpPr txBox="1"/>
          <p:nvPr/>
        </p:nvSpPr>
        <p:spPr>
          <a:xfrm>
            <a:off x="2807729" y="4355802"/>
            <a:ext cx="1639091" cy="576000"/>
          </a:xfrm>
          <a:prstGeom prst="rect">
            <a:avLst/>
          </a:prstGeom>
          <a:noFill/>
          <a:ln w="19050">
            <a:solidFill>
              <a:srgbClr val="DB4D6D"/>
            </a:solidFill>
            <a:prstDash val="sysDash"/>
          </a:ln>
        </p:spPr>
        <p:txBody>
          <a:bodyPr wrap="square" lIns="36000" rIns="36000" bIns="36000" rtlCol="0" anchor="b"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⑨</a:t>
            </a:r>
          </a:p>
        </p:txBody>
      </p:sp>
      <p:sp>
        <p:nvSpPr>
          <p:cNvPr id="29" name="テキスト ボックス 28"/>
          <p:cNvSpPr txBox="1"/>
          <p:nvPr/>
        </p:nvSpPr>
        <p:spPr>
          <a:xfrm>
            <a:off x="2726571" y="7701598"/>
            <a:ext cx="216024" cy="136537"/>
          </a:xfrm>
          <a:prstGeom prst="rect">
            <a:avLst/>
          </a:prstGeom>
          <a:solidFill>
            <a:schemeClr val="bg1"/>
          </a:solidFill>
          <a:ln w="19050">
            <a:noFill/>
            <a:prstDash val="sysDash"/>
          </a:ln>
        </p:spPr>
        <p:txBody>
          <a:bodyPr wrap="square" rIns="90000" bIns="0" rtlCol="0" anchor="b" anchorCtr="0">
            <a:noAutofit/>
          </a:bodyPr>
          <a:lstStyle/>
          <a:p>
            <a:pPr algn="ct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3482298" y="8467374"/>
            <a:ext cx="216024" cy="126845"/>
          </a:xfrm>
          <a:prstGeom prst="rect">
            <a:avLst/>
          </a:prstGeom>
          <a:solidFill>
            <a:schemeClr val="bg1"/>
          </a:solidFill>
          <a:ln w="19050">
            <a:noFill/>
            <a:prstDash val="sysDash"/>
          </a:ln>
        </p:spPr>
        <p:txBody>
          <a:bodyPr wrap="square" rIns="90000" bIns="0" rtlCol="0" anchor="b" anchorCtr="0">
            <a:noAutofit/>
          </a:bodyPr>
          <a:lstStyle/>
          <a:p>
            <a:pPr algn="ct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3" name="テキスト ボックス 72"/>
          <p:cNvSpPr txBox="1"/>
          <p:nvPr/>
        </p:nvSpPr>
        <p:spPr>
          <a:xfrm>
            <a:off x="2411685" y="7463748"/>
            <a:ext cx="846254" cy="417521"/>
          </a:xfrm>
          <a:prstGeom prst="rect">
            <a:avLst/>
          </a:prstGeom>
          <a:noFill/>
          <a:ln w="19050">
            <a:solidFill>
              <a:srgbClr val="DB4D6D"/>
            </a:solidFill>
            <a:prstDash val="sysDash"/>
          </a:ln>
        </p:spPr>
        <p:txBody>
          <a:bodyPr wrap="square" rIns="90000" bIns="0" rtlCol="0" anchor="b"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①</a:t>
            </a:r>
          </a:p>
        </p:txBody>
      </p:sp>
      <p:sp>
        <p:nvSpPr>
          <p:cNvPr id="32" name="テキスト ボックス 31"/>
          <p:cNvSpPr txBox="1"/>
          <p:nvPr/>
        </p:nvSpPr>
        <p:spPr>
          <a:xfrm>
            <a:off x="2870425" y="1750577"/>
            <a:ext cx="153328" cy="126845"/>
          </a:xfrm>
          <a:prstGeom prst="rect">
            <a:avLst/>
          </a:prstGeom>
          <a:solidFill>
            <a:schemeClr val="bg1"/>
          </a:solidFill>
          <a:ln w="19050">
            <a:noFill/>
            <a:prstDash val="sysDash"/>
          </a:ln>
        </p:spPr>
        <p:txBody>
          <a:bodyPr wrap="square" rIns="90000" bIns="0" rtlCol="0" anchor="b" anchorCtr="0">
            <a:noAutofit/>
          </a:bodyPr>
          <a:lstStyle/>
          <a:p>
            <a:pPr algn="ct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3455801" y="8558214"/>
            <a:ext cx="911180" cy="123034"/>
          </a:xfrm>
          <a:prstGeom prst="rect">
            <a:avLst/>
          </a:prstGeom>
          <a:noFill/>
          <a:ln w="19050">
            <a:solidFill>
              <a:srgbClr val="DB4D6D"/>
            </a:solidFill>
            <a:prstDash val="sysDash"/>
          </a:ln>
        </p:spPr>
        <p:txBody>
          <a:bodyPr wrap="square" lIns="36000" tIns="0" bIns="0" rtlCol="0" anchor="b" anchorCtr="0">
            <a:noAutofit/>
          </a:bodyPr>
          <a:lstStyle/>
          <a:p>
            <a:r>
              <a:rPr lang="ja-JP" altLang="en-US" sz="1400" b="1" dirty="0">
                <a:solidFill>
                  <a:srgbClr val="DB4D6D"/>
                </a:solidFill>
                <a:latin typeface="メイリオ" panose="020B0604030504040204" pitchFamily="50" charset="-128"/>
                <a:ea typeface="メイリオ" panose="020B0604030504040204" pitchFamily="50" charset="-128"/>
              </a:rPr>
              <a:t>④</a:t>
            </a:r>
          </a:p>
        </p:txBody>
      </p:sp>
      <p:sp>
        <p:nvSpPr>
          <p:cNvPr id="33" name="テキスト ボックス 32"/>
          <p:cNvSpPr txBox="1"/>
          <p:nvPr/>
        </p:nvSpPr>
        <p:spPr>
          <a:xfrm>
            <a:off x="3528245" y="1758477"/>
            <a:ext cx="130443" cy="126845"/>
          </a:xfrm>
          <a:prstGeom prst="rect">
            <a:avLst/>
          </a:prstGeom>
          <a:solidFill>
            <a:schemeClr val="bg1"/>
          </a:solidFill>
          <a:ln w="19050">
            <a:noFill/>
            <a:prstDash val="sysDash"/>
          </a:ln>
        </p:spPr>
        <p:txBody>
          <a:bodyPr wrap="square" rIns="90000" bIns="0" rtlCol="0" anchor="b" anchorCtr="0">
            <a:noAutofit/>
          </a:bodyPr>
          <a:lstStyle/>
          <a:p>
            <a:pPr algn="ct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2525422" y="1742158"/>
            <a:ext cx="183151" cy="159482"/>
          </a:xfrm>
          <a:prstGeom prst="rect">
            <a:avLst/>
          </a:prstGeom>
          <a:solidFill>
            <a:schemeClr val="bg1"/>
          </a:solidFill>
          <a:ln w="19050">
            <a:noFill/>
            <a:prstDash val="sysDash"/>
          </a:ln>
        </p:spPr>
        <p:txBody>
          <a:bodyPr wrap="square" rIns="90000" bIns="0" rtlCol="0" anchor="b" anchorCtr="0">
            <a:noAutofit/>
          </a:bodyPr>
          <a:lstStyle/>
          <a:p>
            <a:pPr algn="ct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5" name="テキスト ボックス 34"/>
          <p:cNvSpPr txBox="1"/>
          <p:nvPr/>
        </p:nvSpPr>
        <p:spPr>
          <a:xfrm>
            <a:off x="3482299" y="2702478"/>
            <a:ext cx="176389" cy="135267"/>
          </a:xfrm>
          <a:prstGeom prst="rect">
            <a:avLst/>
          </a:prstGeom>
          <a:solidFill>
            <a:schemeClr val="bg1"/>
          </a:solidFill>
          <a:ln w="19050">
            <a:noFill/>
            <a:prstDash val="sysDash"/>
          </a:ln>
        </p:spPr>
        <p:txBody>
          <a:bodyPr wrap="square" rIns="90000" bIns="0" rtlCol="0" anchor="b" anchorCtr="0">
            <a:noAutofit/>
          </a:bodyPr>
          <a:lstStyle/>
          <a:p>
            <a:pPr algn="ct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1727829" y="2658327"/>
            <a:ext cx="1980000" cy="265969"/>
          </a:xfrm>
          <a:prstGeom prst="rect">
            <a:avLst/>
          </a:prstGeom>
          <a:noFill/>
          <a:ln w="19050">
            <a:solidFill>
              <a:srgbClr val="DB4D6D"/>
            </a:solidFill>
            <a:prstDash val="sysDash"/>
          </a:ln>
        </p:spPr>
        <p:txBody>
          <a:bodyPr wrap="square" lIns="36000" rIns="36000" bIns="36000" rtlCol="0" anchor="ctr" anchorCtr="0">
            <a:noAutofit/>
          </a:bodyPr>
          <a:lstStyle/>
          <a:p>
            <a:pPr algn="r"/>
            <a:r>
              <a:rPr lang="ja-JP" altLang="en-US" sz="1400" b="1" dirty="0">
                <a:solidFill>
                  <a:srgbClr val="DB4D6D"/>
                </a:solidFill>
                <a:latin typeface="メイリオ" panose="020B0604030504040204" pitchFamily="50" charset="-128"/>
                <a:ea typeface="メイリオ" panose="020B0604030504040204" pitchFamily="50" charset="-128"/>
              </a:rPr>
              <a:t>⑥</a:t>
            </a:r>
          </a:p>
        </p:txBody>
      </p:sp>
      <p:sp>
        <p:nvSpPr>
          <p:cNvPr id="61" name="テキスト ボックス 60"/>
          <p:cNvSpPr txBox="1"/>
          <p:nvPr/>
        </p:nvSpPr>
        <p:spPr>
          <a:xfrm>
            <a:off x="2483721" y="1686194"/>
            <a:ext cx="252000" cy="720000"/>
          </a:xfrm>
          <a:prstGeom prst="rect">
            <a:avLst/>
          </a:prstGeom>
          <a:noFill/>
          <a:ln w="19050">
            <a:solidFill>
              <a:srgbClr val="DB4D6D"/>
            </a:solidFill>
            <a:prstDash val="sysDash"/>
          </a:ln>
        </p:spPr>
        <p:txBody>
          <a:bodyPr wrap="square" rIns="90000" bIns="36000" rtlCol="0" anchor="t"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➁</a:t>
            </a:r>
          </a:p>
        </p:txBody>
      </p:sp>
      <p:sp>
        <p:nvSpPr>
          <p:cNvPr id="62" name="テキスト ボックス 61"/>
          <p:cNvSpPr txBox="1"/>
          <p:nvPr/>
        </p:nvSpPr>
        <p:spPr>
          <a:xfrm>
            <a:off x="2789769" y="1686194"/>
            <a:ext cx="378000" cy="720000"/>
          </a:xfrm>
          <a:prstGeom prst="rect">
            <a:avLst/>
          </a:prstGeom>
          <a:noFill/>
          <a:ln w="19050">
            <a:solidFill>
              <a:srgbClr val="DB4D6D"/>
            </a:solidFill>
            <a:prstDash val="sysDash"/>
          </a:ln>
        </p:spPr>
        <p:txBody>
          <a:bodyPr wrap="square" rIns="90000" bIns="36000" rtlCol="0" anchor="t"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③</a:t>
            </a:r>
          </a:p>
        </p:txBody>
      </p:sp>
      <p:sp>
        <p:nvSpPr>
          <p:cNvPr id="36" name="テキスト ボックス 35"/>
          <p:cNvSpPr txBox="1"/>
          <p:nvPr/>
        </p:nvSpPr>
        <p:spPr>
          <a:xfrm>
            <a:off x="3593466" y="1750576"/>
            <a:ext cx="130443" cy="126845"/>
          </a:xfrm>
          <a:prstGeom prst="rect">
            <a:avLst/>
          </a:prstGeom>
          <a:solidFill>
            <a:schemeClr val="bg1"/>
          </a:solidFill>
          <a:ln w="19050">
            <a:noFill/>
            <a:prstDash val="sysDash"/>
          </a:ln>
        </p:spPr>
        <p:txBody>
          <a:bodyPr wrap="square" rIns="90000" bIns="0" rtlCol="0" anchor="b" anchorCtr="0">
            <a:noAutofit/>
          </a:bodyPr>
          <a:lstStyle/>
          <a:p>
            <a:pPr algn="ct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4" name="テキスト ボックス 63"/>
          <p:cNvSpPr txBox="1"/>
          <p:nvPr/>
        </p:nvSpPr>
        <p:spPr>
          <a:xfrm>
            <a:off x="3239865" y="1685616"/>
            <a:ext cx="792000" cy="720000"/>
          </a:xfrm>
          <a:prstGeom prst="rect">
            <a:avLst/>
          </a:prstGeom>
          <a:noFill/>
          <a:ln w="19050">
            <a:solidFill>
              <a:srgbClr val="DB4D6D"/>
            </a:solidFill>
            <a:prstDash val="sysDash"/>
          </a:ln>
        </p:spPr>
        <p:txBody>
          <a:bodyPr wrap="square" rIns="90000" bIns="36000" rtlCol="0" anchor="t"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④</a:t>
            </a:r>
          </a:p>
        </p:txBody>
      </p:sp>
      <p:sp>
        <p:nvSpPr>
          <p:cNvPr id="37" name="テキスト ボックス 36"/>
          <p:cNvSpPr txBox="1"/>
          <p:nvPr/>
        </p:nvSpPr>
        <p:spPr>
          <a:xfrm>
            <a:off x="589882" y="2713852"/>
            <a:ext cx="130443" cy="126845"/>
          </a:xfrm>
          <a:prstGeom prst="rect">
            <a:avLst/>
          </a:prstGeom>
          <a:solidFill>
            <a:schemeClr val="bg1"/>
          </a:solidFill>
          <a:ln w="19050">
            <a:noFill/>
            <a:prstDash val="sysDash"/>
          </a:ln>
        </p:spPr>
        <p:txBody>
          <a:bodyPr wrap="square" rIns="90000" bIns="0" rtlCol="0" anchor="b" anchorCtr="0">
            <a:noAutofit/>
          </a:bodyPr>
          <a:lstStyle/>
          <a:p>
            <a:pPr algn="ct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5" name="テキスト ボックス 64"/>
          <p:cNvSpPr txBox="1"/>
          <p:nvPr/>
        </p:nvSpPr>
        <p:spPr>
          <a:xfrm>
            <a:off x="539477" y="2658327"/>
            <a:ext cx="1152000" cy="265969"/>
          </a:xfrm>
          <a:prstGeom prst="rect">
            <a:avLst/>
          </a:prstGeom>
          <a:noFill/>
          <a:ln w="19050">
            <a:solidFill>
              <a:srgbClr val="DB4D6D"/>
            </a:solidFill>
            <a:prstDash val="sysDash"/>
          </a:ln>
        </p:spPr>
        <p:txBody>
          <a:bodyPr wrap="square" lIns="36000" rIns="36000" bIns="36000" rtlCol="0" anchor="ctr" anchorCtr="0">
            <a:noAutofit/>
          </a:bodyPr>
          <a:lstStyle/>
          <a:p>
            <a:r>
              <a:rPr lang="ja-JP" altLang="en-US" sz="1400" b="1" dirty="0">
                <a:solidFill>
                  <a:srgbClr val="DB4D6D"/>
                </a:solidFill>
                <a:latin typeface="メイリオ" panose="020B0604030504040204" pitchFamily="50" charset="-128"/>
                <a:ea typeface="メイリオ" panose="020B0604030504040204" pitchFamily="50" charset="-128"/>
              </a:rPr>
              <a:t>⑤</a:t>
            </a:r>
          </a:p>
        </p:txBody>
      </p:sp>
      <p:sp>
        <p:nvSpPr>
          <p:cNvPr id="38" name="テキスト ボックス 37"/>
          <p:cNvSpPr txBox="1"/>
          <p:nvPr/>
        </p:nvSpPr>
        <p:spPr>
          <a:xfrm>
            <a:off x="584449" y="2087619"/>
            <a:ext cx="130443" cy="126845"/>
          </a:xfrm>
          <a:prstGeom prst="rect">
            <a:avLst/>
          </a:prstGeom>
          <a:solidFill>
            <a:schemeClr val="bg1"/>
          </a:solidFill>
          <a:ln w="19050">
            <a:noFill/>
            <a:prstDash val="sysDash"/>
          </a:ln>
        </p:spPr>
        <p:txBody>
          <a:bodyPr wrap="square" rIns="90000" bIns="0" rtlCol="0" anchor="b" anchorCtr="0">
            <a:noAutofit/>
          </a:bodyPr>
          <a:lstStyle/>
          <a:p>
            <a:pPr algn="ct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574669" y="1938194"/>
            <a:ext cx="1729004" cy="468000"/>
          </a:xfrm>
          <a:prstGeom prst="rect">
            <a:avLst/>
          </a:prstGeom>
          <a:noFill/>
          <a:ln w="19050">
            <a:solidFill>
              <a:srgbClr val="DB4D6D"/>
            </a:solidFill>
            <a:prstDash val="sysDash"/>
          </a:ln>
        </p:spPr>
        <p:txBody>
          <a:bodyPr wrap="square" lIns="36000" rIns="36000" bIns="36000" rtlCol="0" anchor="ctr" anchorCtr="0">
            <a:noAutofit/>
          </a:bodyPr>
          <a:lstStyle/>
          <a:p>
            <a:r>
              <a:rPr lang="ja-JP" altLang="en-US" sz="1400" b="1" dirty="0">
                <a:solidFill>
                  <a:srgbClr val="DB4D6D"/>
                </a:solidFill>
                <a:latin typeface="メイリオ" panose="020B0604030504040204" pitchFamily="50" charset="-128"/>
                <a:ea typeface="メイリオ" panose="020B0604030504040204" pitchFamily="50" charset="-128"/>
              </a:rPr>
              <a:t>①</a:t>
            </a:r>
          </a:p>
        </p:txBody>
      </p:sp>
      <p:sp>
        <p:nvSpPr>
          <p:cNvPr id="40"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pPr algn="r"/>
            <a:r>
              <a:rPr lang="en-US" altLang="ja-JP" sz="1000" i="1" dirty="0" smtClean="0">
                <a:latin typeface="メイリオ" panose="020B0604030504040204" pitchFamily="50" charset="-128"/>
                <a:ea typeface="メイリオ" panose="020B0604030504040204" pitchFamily="50" charset="-128"/>
              </a:rPr>
              <a:t>13</a:t>
            </a:r>
            <a:endParaRPr lang="ja-JP" altLang="en-US" sz="1000" i="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70237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50837" y="281745"/>
            <a:ext cx="6858000" cy="396000"/>
          </a:xfrm>
          <a:prstGeom prst="rect">
            <a:avLst/>
          </a:prstGeom>
          <a:solidFill>
            <a:srgbClr val="FEDFE1"/>
          </a:solidFill>
          <a:ln>
            <a:noFill/>
          </a:ln>
        </p:spPr>
        <p:txBody>
          <a:bodyPr wrap="square" lIns="216000" tIns="36000" rIns="144000" bIns="36000" rtlCol="0" anchor="ctr" anchorCtr="0">
            <a:noAutofit/>
          </a:bodyPr>
          <a:lstStyle/>
          <a:p>
            <a:pPr>
              <a:lnSpc>
                <a:spcPct val="150000"/>
              </a:lnSpc>
            </a:pPr>
            <a:r>
              <a:rPr lang="ja-JP" altLang="en-US" sz="1800" b="1" spc="200" dirty="0">
                <a:solidFill>
                  <a:srgbClr val="DB4D6D"/>
                </a:solidFill>
                <a:latin typeface="メイリオ" panose="020B0604030504040204" pitchFamily="50" charset="-128"/>
                <a:ea typeface="メイリオ" panose="020B0604030504040204" pitchFamily="50" charset="-128"/>
              </a:rPr>
              <a:t>３ 支給対象期間の延長</a:t>
            </a:r>
            <a:endParaRPr lang="en-US" altLang="ja-JP" sz="1200" b="1" dirty="0">
              <a:solidFill>
                <a:srgbClr val="DB4D6D"/>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539837" y="749745"/>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(1) </a:t>
            </a:r>
            <a:r>
              <a:rPr lang="ja-JP" altLang="en-US" sz="1500" b="1" spc="600" dirty="0">
                <a:solidFill>
                  <a:schemeClr val="bg1"/>
                </a:solidFill>
                <a:latin typeface="メイリオ" panose="020B0604030504040204" pitchFamily="50" charset="-128"/>
                <a:ea typeface="メイリオ" panose="020B0604030504040204" pitchFamily="50" charset="-128"/>
              </a:rPr>
              <a:t>概</a:t>
            </a:r>
            <a:r>
              <a:rPr lang="ja-JP" altLang="en-US" sz="1500" b="1" spc="200" dirty="0">
                <a:solidFill>
                  <a:schemeClr val="bg1"/>
                </a:solidFill>
                <a:latin typeface="メイリオ" panose="020B0604030504040204" pitchFamily="50" charset="-128"/>
                <a:ea typeface="メイリオ" panose="020B0604030504040204" pitchFamily="50" charset="-128"/>
              </a:rPr>
              <a:t>要</a:t>
            </a:r>
            <a:endParaRPr lang="en-US" altLang="ja-JP" sz="1500" b="1"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39837" y="1145746"/>
            <a:ext cx="6480000" cy="1895904"/>
          </a:xfrm>
          <a:prstGeom prst="rect">
            <a:avLst/>
          </a:prstGeom>
          <a:noFill/>
          <a:ln>
            <a:noFill/>
          </a:ln>
        </p:spPr>
        <p:txBody>
          <a:bodyPr wrap="square" rtlCol="0">
            <a:spAutoFit/>
          </a:bodyPr>
          <a:lstStyle/>
          <a:p>
            <a:pPr>
              <a:lnSpc>
                <a:spcPct val="110000"/>
              </a:lnSpc>
            </a:pPr>
            <a:r>
              <a:rPr lang="ja-JP" altLang="en-US" sz="1200" dirty="0">
                <a:latin typeface="メイリオ" panose="020B0604030504040204" pitchFamily="50" charset="-128"/>
                <a:ea typeface="メイリオ" panose="020B0604030504040204" pitchFamily="50" charset="-128"/>
              </a:rPr>
              <a:t>保育所等での保育の実施が行われない場合など、子が１歳に達する日後の期間に育児休業を取得する場合は、その子が</a:t>
            </a:r>
            <a:r>
              <a:rPr lang="ja-JP" altLang="en-US" sz="1200" b="1" dirty="0">
                <a:latin typeface="メイリオ" panose="020B0604030504040204" pitchFamily="50" charset="-128"/>
                <a:ea typeface="メイリオ" panose="020B0604030504040204" pitchFamily="50" charset="-128"/>
              </a:rPr>
              <a:t>１歳６か月に達する日前まで</a:t>
            </a:r>
            <a:r>
              <a:rPr lang="ja-JP" altLang="en-US" sz="1200" dirty="0">
                <a:latin typeface="メイリオ" panose="020B0604030504040204" pitchFamily="50" charset="-128"/>
                <a:ea typeface="メイリオ" panose="020B0604030504040204" pitchFamily="50" charset="-128"/>
              </a:rPr>
              <a:t>の期間、育児休業給付金の支給対象となります。</a:t>
            </a:r>
            <a:r>
              <a:rPr lang="en-US" altLang="ja-JP" sz="1200" dirty="0">
                <a:latin typeface="メイリオ" panose="020B0604030504040204" pitchFamily="50" charset="-128"/>
                <a:ea typeface="メイリオ" panose="020B0604030504040204" pitchFamily="50" charset="-128"/>
              </a:rPr>
              <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さらに、保育所等での保育の実施が行われない場合</a:t>
            </a:r>
            <a:r>
              <a:rPr lang="ja-JP" altLang="en-US" sz="1200" dirty="0" smtClean="0">
                <a:latin typeface="メイリオ" panose="020B0604030504040204" pitchFamily="50" charset="-128"/>
                <a:ea typeface="メイリオ" panose="020B0604030504040204" pitchFamily="50" charset="-128"/>
              </a:rPr>
              <a:t>など、１歳</a:t>
            </a:r>
            <a:r>
              <a:rPr lang="ja-JP" altLang="en-US" sz="1200" dirty="0">
                <a:latin typeface="メイリオ" panose="020B0604030504040204" pitchFamily="50" charset="-128"/>
                <a:ea typeface="メイリオ" panose="020B0604030504040204" pitchFamily="50" charset="-128"/>
              </a:rPr>
              <a:t>６か月に達する日後の期間に育児休業を取得する場合は、その子が</a:t>
            </a:r>
            <a:r>
              <a:rPr lang="ja-JP" altLang="en-US" sz="1200" b="1" dirty="0">
                <a:latin typeface="メイリオ" panose="020B0604030504040204" pitchFamily="50" charset="-128"/>
                <a:ea typeface="メイリオ" panose="020B0604030504040204" pitchFamily="50" charset="-128"/>
              </a:rPr>
              <a:t>２歳に達する日前まで</a:t>
            </a:r>
            <a:r>
              <a:rPr lang="ja-JP" altLang="en-US" sz="1200" dirty="0">
                <a:latin typeface="メイリオ" panose="020B0604030504040204" pitchFamily="50" charset="-128"/>
                <a:ea typeface="メイリオ" panose="020B0604030504040204" pitchFamily="50" charset="-128"/>
              </a:rPr>
              <a:t>の期間、育児休業給付金の支給対象となります。</a:t>
            </a:r>
            <a:endParaRPr lang="en-US" altLang="ja-JP" sz="1200" dirty="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いわゆる</a:t>
            </a:r>
            <a:r>
              <a:rPr lang="ja-JP" altLang="en-US" sz="1000" b="1" dirty="0">
                <a:latin typeface="メイリオ" panose="020B0604030504040204" pitchFamily="50" charset="-128"/>
                <a:ea typeface="メイリオ" panose="020B0604030504040204" pitchFamily="50" charset="-128"/>
              </a:rPr>
              <a:t>「パパ・ママ育休プラス制度」</a:t>
            </a:r>
            <a:r>
              <a:rPr lang="ja-JP" altLang="en-US" sz="1000" dirty="0">
                <a:latin typeface="メイリオ" panose="020B0604030504040204" pitchFamily="50" charset="-128"/>
                <a:ea typeface="メイリオ" panose="020B0604030504040204" pitchFamily="50" charset="-128"/>
              </a:rPr>
              <a:t>の利用で、休業終了予定日とされた日がその子の１歳２か月に達す</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a:t>
            </a:r>
            <a:r>
              <a:rPr lang="ja-JP" altLang="en-US" sz="1000" dirty="0" err="1">
                <a:latin typeface="メイリオ" panose="020B0604030504040204" pitchFamily="50" charset="-128"/>
                <a:ea typeface="メイリオ" panose="020B0604030504040204" pitchFamily="50" charset="-128"/>
              </a:rPr>
              <a:t>る</a:t>
            </a:r>
            <a:r>
              <a:rPr lang="ja-JP" altLang="en-US" sz="1000" dirty="0">
                <a:latin typeface="メイリオ" panose="020B0604030504040204" pitchFamily="50" charset="-128"/>
                <a:ea typeface="メイリオ" panose="020B0604030504040204" pitchFamily="50" charset="-128"/>
              </a:rPr>
              <a:t>日である場合は、その子が</a:t>
            </a:r>
            <a:r>
              <a:rPr lang="ja-JP" altLang="en-US" sz="1000" b="1" dirty="0">
                <a:latin typeface="メイリオ" panose="020B0604030504040204" pitchFamily="50" charset="-128"/>
                <a:ea typeface="メイリオ" panose="020B0604030504040204" pitchFamily="50" charset="-128"/>
              </a:rPr>
              <a:t>１歳２か月に達する日後から１歳６か月に達する日前まで</a:t>
            </a:r>
            <a:r>
              <a:rPr lang="ja-JP" altLang="en-US" sz="1000" dirty="0">
                <a:latin typeface="メイリオ" panose="020B0604030504040204" pitchFamily="50" charset="-128"/>
                <a:ea typeface="メイリオ" panose="020B0604030504040204" pitchFamily="50" charset="-128"/>
              </a:rPr>
              <a:t>の期間が支給対象</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期間となります。</a:t>
            </a:r>
            <a:endParaRPr lang="en-US" altLang="ja-JP" sz="10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539837" y="3041651"/>
            <a:ext cx="6480000" cy="6474080"/>
          </a:xfrm>
          <a:prstGeom prst="rect">
            <a:avLst/>
          </a:prstGeom>
          <a:noFill/>
          <a:ln>
            <a:noFill/>
          </a:ln>
        </p:spPr>
        <p:txBody>
          <a:bodyPr wrap="square" rtlCol="0">
            <a:spAutoFit/>
          </a:bodyPr>
          <a:lstStyle/>
          <a:p>
            <a:pPr>
              <a:lnSpc>
                <a:spcPct val="110000"/>
              </a:lnSpc>
              <a:spcBef>
                <a:spcPts val="600"/>
              </a:spcBef>
            </a:pPr>
            <a:r>
              <a:rPr lang="ja-JP" altLang="en-US" sz="1200" b="1" spc="100" dirty="0">
                <a:solidFill>
                  <a:srgbClr val="103185"/>
                </a:solidFill>
                <a:latin typeface="メイリオ" panose="020B0604030504040204" pitchFamily="50" charset="-128"/>
                <a:ea typeface="メイリオ" panose="020B0604030504040204" pitchFamily="50" charset="-128"/>
              </a:rPr>
              <a:t>１歳６か月または２歳まで支給対象となる場合（延長事由）</a:t>
            </a:r>
            <a:endParaRPr lang="en-US" altLang="ja-JP" sz="1200" b="1" spc="100" dirty="0">
              <a:solidFill>
                <a:srgbClr val="103185"/>
              </a:solidFill>
              <a:latin typeface="メイリオ" panose="020B0604030504040204" pitchFamily="50" charset="-128"/>
              <a:ea typeface="メイリオ" panose="020B0604030504040204" pitchFamily="50" charset="-128"/>
            </a:endParaRPr>
          </a:p>
          <a:p>
            <a:pPr marL="180975" indent="-180975">
              <a:lnSpc>
                <a:spcPts val="1500"/>
              </a:lnSpc>
              <a:spcBef>
                <a:spcPts val="600"/>
              </a:spcBef>
            </a:pPr>
            <a:r>
              <a:rPr lang="ja-JP" altLang="en-US" sz="1200" b="1" dirty="0">
                <a:solidFill>
                  <a:srgbClr val="103185"/>
                </a:solidFill>
                <a:latin typeface="メイリオ" panose="020B0604030504040204" pitchFamily="50" charset="-128"/>
                <a:ea typeface="メイリオ" panose="020B0604030504040204" pitchFamily="50" charset="-128"/>
              </a:rPr>
              <a:t>① </a:t>
            </a:r>
            <a:r>
              <a:rPr lang="ja-JP" altLang="en-US" sz="1200" b="1" spc="100" dirty="0">
                <a:solidFill>
                  <a:srgbClr val="103185"/>
                </a:solidFill>
                <a:latin typeface="メイリオ" panose="020B0604030504040204" pitchFamily="50" charset="-128"/>
                <a:ea typeface="メイリオ" panose="020B0604030504040204" pitchFamily="50" charset="-128"/>
              </a:rPr>
              <a:t>保育所等</a:t>
            </a:r>
            <a:r>
              <a:rPr lang="en-US" altLang="ja-JP" sz="1200" b="1" spc="100" baseline="30000" dirty="0">
                <a:solidFill>
                  <a:srgbClr val="103185"/>
                </a:solidFill>
                <a:latin typeface="メイリオ" panose="020B0604030504040204" pitchFamily="50" charset="-128"/>
                <a:ea typeface="メイリオ" panose="020B0604030504040204" pitchFamily="50" charset="-128"/>
              </a:rPr>
              <a:t>※</a:t>
            </a:r>
            <a:r>
              <a:rPr lang="ja-JP" altLang="en-US" sz="1200" b="1" spc="100" baseline="30000" dirty="0" smtClean="0">
                <a:solidFill>
                  <a:srgbClr val="103185"/>
                </a:solidFill>
                <a:latin typeface="メイリオ" panose="020B0604030504040204" pitchFamily="50" charset="-128"/>
                <a:ea typeface="メイリオ" panose="020B0604030504040204" pitchFamily="50" charset="-128"/>
              </a:rPr>
              <a:t>１</a:t>
            </a:r>
            <a:r>
              <a:rPr lang="ja-JP" altLang="en-US" sz="1200" b="1" spc="100" dirty="0" smtClean="0">
                <a:solidFill>
                  <a:srgbClr val="103185"/>
                </a:solidFill>
                <a:latin typeface="メイリオ" panose="020B0604030504040204" pitchFamily="50" charset="-128"/>
                <a:ea typeface="メイリオ" panose="020B0604030504040204" pitchFamily="50" charset="-128"/>
              </a:rPr>
              <a:t>おける保育の利用を希望し申込みを行っているが、当面保育が</a:t>
            </a:r>
            <a:r>
              <a:rPr lang="ja-JP" altLang="en-US" sz="1200" b="1" spc="100" dirty="0">
                <a:solidFill>
                  <a:srgbClr val="103185"/>
                </a:solidFill>
                <a:latin typeface="メイリオ" panose="020B0604030504040204" pitchFamily="50" charset="-128"/>
                <a:ea typeface="メイリオ" panose="020B0604030504040204" pitchFamily="50" charset="-128"/>
              </a:rPr>
              <a:t>実施</a:t>
            </a:r>
            <a:r>
              <a:rPr lang="ja-JP" altLang="en-US" sz="1200" b="1" spc="100" dirty="0" smtClean="0">
                <a:solidFill>
                  <a:srgbClr val="103185"/>
                </a:solidFill>
                <a:latin typeface="メイリオ" panose="020B0604030504040204" pitchFamily="50" charset="-128"/>
                <a:ea typeface="メイリオ" panose="020B0604030504040204" pitchFamily="50" charset="-128"/>
              </a:rPr>
              <a:t>されない場合</a:t>
            </a:r>
            <a:endParaRPr lang="en-US" altLang="ja-JP" sz="1200" b="1" dirty="0">
              <a:solidFill>
                <a:srgbClr val="103185"/>
              </a:solidFill>
              <a:latin typeface="メイリオ" panose="020B0604030504040204" pitchFamily="50" charset="-128"/>
              <a:ea typeface="メイリオ" panose="020B0604030504040204" pitchFamily="50" charset="-128"/>
            </a:endParaRPr>
          </a:p>
          <a:p>
            <a:pPr marL="288000">
              <a:lnSpc>
                <a:spcPct val="110000"/>
              </a:lnSpc>
              <a:spcBef>
                <a:spcPts val="600"/>
              </a:spcBef>
            </a:pPr>
            <a:r>
              <a:rPr lang="ja-JP" altLang="en-US" sz="1000" dirty="0">
                <a:latin typeface="メイリオ" panose="020B0604030504040204" pitchFamily="50" charset="-128"/>
                <a:ea typeface="メイリオ" panose="020B0604030504040204" pitchFamily="50" charset="-128"/>
              </a:rPr>
              <a:t>育児休業の</a:t>
            </a:r>
            <a:r>
              <a:rPr lang="ja-JP" altLang="en-US" sz="1000" dirty="0" smtClean="0">
                <a:latin typeface="メイリオ" panose="020B0604030504040204" pitchFamily="50" charset="-128"/>
                <a:ea typeface="メイリオ" panose="020B0604030504040204" pitchFamily="50" charset="-128"/>
              </a:rPr>
              <a:t>申出</a:t>
            </a:r>
            <a:r>
              <a:rPr lang="ja-JP" altLang="en-US" sz="1000" dirty="0">
                <a:latin typeface="メイリオ" panose="020B0604030504040204" pitchFamily="50" charset="-128"/>
                <a:ea typeface="メイリオ" panose="020B0604030504040204" pitchFamily="50" charset="-128"/>
              </a:rPr>
              <a:t>に係る子について、以下のいずれにも該当することが必要です。</a:t>
            </a:r>
            <a:endParaRPr lang="en-US" altLang="ja-JP" sz="1000" dirty="0">
              <a:latin typeface="メイリオ" panose="020B0604030504040204" pitchFamily="50" charset="-128"/>
              <a:ea typeface="メイリオ" panose="020B0604030504040204" pitchFamily="50" charset="-128"/>
            </a:endParaRPr>
          </a:p>
          <a:p>
            <a:pPr marL="459450" indent="-171450">
              <a:lnSpc>
                <a:spcPct val="110000"/>
              </a:lnSpc>
              <a:spcBef>
                <a:spcPts val="300"/>
              </a:spcBef>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あらかじめ市町村に対して保育利用の</a:t>
            </a:r>
            <a:r>
              <a:rPr lang="ja-JP" altLang="en-US" sz="1000" dirty="0" smtClean="0">
                <a:latin typeface="メイリオ" panose="020B0604030504040204" pitchFamily="50" charset="-128"/>
                <a:ea typeface="メイリオ" panose="020B0604030504040204" pitchFamily="50" charset="-128"/>
              </a:rPr>
              <a:t>申込み</a:t>
            </a:r>
            <a:r>
              <a:rPr lang="ja-JP" altLang="en-US" sz="1000" dirty="0">
                <a:latin typeface="メイリオ" panose="020B0604030504040204" pitchFamily="50" charset="-128"/>
                <a:ea typeface="メイリオ" panose="020B0604030504040204" pitchFamily="50" charset="-128"/>
              </a:rPr>
              <a:t>を行っていること</a:t>
            </a:r>
            <a:r>
              <a:rPr lang="en-US" altLang="ja-JP" sz="1000" baseline="30000" dirty="0">
                <a:latin typeface="メイリオ" panose="020B0604030504040204" pitchFamily="50" charset="-128"/>
                <a:ea typeface="メイリオ" panose="020B0604030504040204" pitchFamily="50" charset="-128"/>
              </a:rPr>
              <a:t>※</a:t>
            </a:r>
            <a:r>
              <a:rPr lang="ja-JP" altLang="en-US" sz="1000" baseline="30000" dirty="0">
                <a:latin typeface="メイリオ" panose="020B0604030504040204" pitchFamily="50" charset="-128"/>
                <a:ea typeface="メイリオ" panose="020B0604030504040204" pitchFamily="50" charset="-128"/>
              </a:rPr>
              <a:t>２</a:t>
            </a:r>
            <a:endParaRPr lang="en-US" altLang="ja-JP" sz="1000" baseline="30000" dirty="0">
              <a:latin typeface="メイリオ" panose="020B0604030504040204" pitchFamily="50" charset="-128"/>
              <a:ea typeface="メイリオ" panose="020B0604030504040204" pitchFamily="50" charset="-128"/>
            </a:endParaRPr>
          </a:p>
          <a:p>
            <a:pPr marL="459450" indent="-171450">
              <a:lnSpc>
                <a:spcPct val="110000"/>
              </a:lnSpc>
              <a:spcBef>
                <a:spcPts val="300"/>
              </a:spcBef>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原則、子が１歳に達する</a:t>
            </a:r>
            <a:r>
              <a:rPr lang="ja-JP" altLang="en-US" sz="1000" dirty="0" smtClean="0">
                <a:latin typeface="メイリオ" panose="020B0604030504040204" pitchFamily="50" charset="-128"/>
                <a:ea typeface="メイリオ" panose="020B0604030504040204" pitchFamily="50" charset="-128"/>
              </a:rPr>
              <a:t>日または１歳６か月に達する日の</a:t>
            </a:r>
            <a:r>
              <a:rPr lang="ja-JP" altLang="en-US" sz="1000" dirty="0">
                <a:latin typeface="メイリオ" panose="020B0604030504040204" pitchFamily="50" charset="-128"/>
                <a:ea typeface="メイリオ" panose="020B0604030504040204" pitchFamily="50" charset="-128"/>
              </a:rPr>
              <a:t>翌日の時点で市町村から以下のいずれかの通知がなされていること</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・市町村が発行する教育・保育給付を受ける資格を有すると認められない旨の通知</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・保育所等の利用ができない旨の通知</a:t>
            </a:r>
            <a:endParaRPr lang="en-US" altLang="ja-JP" sz="1000" dirty="0">
              <a:latin typeface="メイリオ" panose="020B0604030504040204" pitchFamily="50" charset="-128"/>
              <a:ea typeface="メイリオ" panose="020B0604030504040204" pitchFamily="50" charset="-128"/>
            </a:endParaRPr>
          </a:p>
          <a:p>
            <a:pPr marL="288000">
              <a:lnSpc>
                <a:spcPct val="110000"/>
              </a:lnSpc>
              <a:spcBef>
                <a:spcPts val="600"/>
              </a:spcBef>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１　保育所等とは、児童福祉法第</a:t>
            </a:r>
            <a:r>
              <a:rPr lang="en-US" altLang="ja-JP" sz="900" dirty="0">
                <a:latin typeface="メイリオ" panose="020B0604030504040204" pitchFamily="50" charset="-128"/>
                <a:ea typeface="メイリオ" panose="020B0604030504040204" pitchFamily="50" charset="-128"/>
              </a:rPr>
              <a:t>39</a:t>
            </a:r>
            <a:r>
              <a:rPr lang="ja-JP" altLang="en-US" sz="900" dirty="0">
                <a:latin typeface="メイリオ" panose="020B0604030504040204" pitchFamily="50" charset="-128"/>
                <a:ea typeface="メイリオ" panose="020B0604030504040204" pitchFamily="50" charset="-128"/>
              </a:rPr>
              <a:t>条第１項に規定する保育所をいい、いわゆる無認可保育施設は含まれません。</a:t>
            </a:r>
          </a:p>
          <a:p>
            <a:pPr marL="288000">
              <a:lnSpc>
                <a:spcPct val="110000"/>
              </a:lnSpc>
            </a:pP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２　以下の２つが要件です。</a:t>
            </a:r>
            <a:r>
              <a:rPr lang="en-US" altLang="ja-JP" sz="900" dirty="0" smtClean="0">
                <a:latin typeface="メイリオ" panose="020B0604030504040204" pitchFamily="50" charset="-128"/>
                <a:ea typeface="メイリオ" panose="020B0604030504040204" pitchFamily="50" charset="-128"/>
              </a:rPr>
              <a:t/>
            </a:r>
            <a:br>
              <a:rPr lang="en-US" altLang="ja-JP" sz="900" dirty="0" smtClean="0">
                <a:latin typeface="メイリオ" panose="020B0604030504040204" pitchFamily="50" charset="-128"/>
                <a:ea typeface="メイリオ" panose="020B0604030504040204" pitchFamily="50" charset="-128"/>
              </a:rPr>
            </a:br>
            <a:r>
              <a:rPr lang="ja-JP" altLang="en-US" sz="900" dirty="0" smtClean="0">
                <a:latin typeface="メイリオ" panose="020B0604030504040204" pitchFamily="50" charset="-128"/>
                <a:ea typeface="メイリオ" panose="020B0604030504040204" pitchFamily="50" charset="-128"/>
              </a:rPr>
              <a:t>　　　・市区町村で保育所等の入所申込みを１歳に達する日または１歳６か月に達する日の翌日以前に行うこと</a:t>
            </a:r>
            <a:r>
              <a:rPr lang="en-US" altLang="ja-JP" sz="900" dirty="0" smtClean="0">
                <a:latin typeface="メイリオ" panose="020B0604030504040204" pitchFamily="50" charset="-128"/>
                <a:ea typeface="メイリオ" panose="020B0604030504040204" pitchFamily="50" charset="-128"/>
              </a:rPr>
              <a:t/>
            </a:r>
            <a:br>
              <a:rPr lang="en-US" altLang="ja-JP" sz="900" dirty="0" smtClean="0">
                <a:latin typeface="メイリオ" panose="020B0604030504040204" pitchFamily="50" charset="-128"/>
                <a:ea typeface="メイリオ" panose="020B0604030504040204" pitchFamily="50" charset="-128"/>
              </a:rPr>
            </a:br>
            <a:r>
              <a:rPr lang="ja-JP" altLang="en-US" sz="900" dirty="0" smtClean="0">
                <a:latin typeface="メイリオ" panose="020B0604030504040204" pitchFamily="50" charset="-128"/>
                <a:ea typeface="メイリオ" panose="020B0604030504040204" pitchFamily="50" charset="-128"/>
              </a:rPr>
              <a:t>　　　・入所希望日を１歳に達する日または１歳６か月に達する日の翌日以前とすること</a:t>
            </a:r>
          </a:p>
          <a:p>
            <a:pPr marL="627063" indent="-339725">
              <a:lnSpc>
                <a:spcPct val="110000"/>
              </a:lnSpc>
              <a:spcBef>
                <a:spcPts val="600"/>
              </a:spcBef>
            </a:pPr>
            <a:r>
              <a:rPr lang="ja-JP" altLang="en-US" sz="900" dirty="0" smtClean="0">
                <a:latin typeface="メイリオ" panose="020B0604030504040204" pitchFamily="50" charset="-128"/>
                <a:ea typeface="メイリオ" panose="020B0604030504040204" pitchFamily="50" charset="-128"/>
              </a:rPr>
              <a:t>　　　入所可能か市区町村に問い合わせをするだけでは支給対象期間延長はできません。入所の申込みが必要です。　　　</a:t>
            </a:r>
            <a:r>
              <a:rPr lang="en-US" altLang="ja-JP" sz="900" dirty="0" smtClean="0">
                <a:latin typeface="メイリオ" panose="020B0604030504040204" pitchFamily="50" charset="-128"/>
                <a:ea typeface="メイリオ" panose="020B0604030504040204" pitchFamily="50" charset="-128"/>
              </a:rPr>
              <a:t/>
            </a:r>
            <a:br>
              <a:rPr lang="en-US" altLang="ja-JP" sz="900" dirty="0" smtClean="0">
                <a:latin typeface="メイリオ" panose="020B0604030504040204" pitchFamily="50" charset="-128"/>
                <a:ea typeface="メイリオ" panose="020B0604030504040204" pitchFamily="50" charset="-128"/>
              </a:rPr>
            </a:br>
            <a:r>
              <a:rPr lang="ja-JP" altLang="en-US" sz="900" dirty="0" smtClean="0">
                <a:latin typeface="メイリオ" panose="020B0604030504040204" pitchFamily="50" charset="-128"/>
                <a:ea typeface="メイリオ" panose="020B0604030504040204" pitchFamily="50" charset="-128"/>
              </a:rPr>
              <a:t>入所申込みの際に、入所希望日を１歳または１歳６か月の誕生日の翌日以降とした場合は、原則として支給　対象期間の延長はできません（例外事由はハローワークへお尋ねください）。</a:t>
            </a:r>
          </a:p>
          <a:p>
            <a:pPr>
              <a:lnSpc>
                <a:spcPct val="110000"/>
              </a:lnSpc>
              <a:spcBef>
                <a:spcPts val="900"/>
              </a:spcBef>
            </a:pPr>
            <a:r>
              <a:rPr lang="ja-JP" altLang="en-US" sz="1200" b="1" dirty="0" smtClean="0">
                <a:solidFill>
                  <a:srgbClr val="103185"/>
                </a:solidFill>
                <a:latin typeface="メイリオ" panose="020B0604030504040204" pitchFamily="50" charset="-128"/>
                <a:ea typeface="メイリオ" panose="020B0604030504040204" pitchFamily="50" charset="-128"/>
              </a:rPr>
              <a:t>② </a:t>
            </a:r>
            <a:r>
              <a:rPr lang="ja-JP" altLang="en-US" sz="1200" b="1" spc="100" dirty="0">
                <a:solidFill>
                  <a:srgbClr val="103185"/>
                </a:solidFill>
                <a:latin typeface="メイリオ" panose="020B0604030504040204" pitchFamily="50" charset="-128"/>
                <a:ea typeface="メイリオ" panose="020B0604030504040204" pitchFamily="50" charset="-128"/>
              </a:rPr>
              <a:t>常態として育児休業の</a:t>
            </a:r>
            <a:r>
              <a:rPr lang="ja-JP" altLang="en-US" sz="1200" b="1" spc="100" dirty="0" smtClean="0">
                <a:solidFill>
                  <a:srgbClr val="103185"/>
                </a:solidFill>
                <a:latin typeface="メイリオ" panose="020B0604030504040204" pitchFamily="50" charset="-128"/>
                <a:ea typeface="メイリオ" panose="020B0604030504040204" pitchFamily="50" charset="-128"/>
              </a:rPr>
              <a:t>申出</a:t>
            </a:r>
            <a:r>
              <a:rPr lang="ja-JP" altLang="en-US" sz="1200" b="1" spc="100" dirty="0">
                <a:solidFill>
                  <a:srgbClr val="103185"/>
                </a:solidFill>
                <a:latin typeface="メイリオ" panose="020B0604030504040204" pitchFamily="50" charset="-128"/>
                <a:ea typeface="メイリオ" panose="020B0604030504040204" pitchFamily="50" charset="-128"/>
              </a:rPr>
              <a:t>に係る子の養育を行っている配偶者で、その子が</a:t>
            </a:r>
            <a:r>
              <a:rPr lang="en-US" altLang="ja-JP" sz="1200" b="1" spc="100" dirty="0">
                <a:solidFill>
                  <a:srgbClr val="103185"/>
                </a:solidFill>
                <a:latin typeface="メイリオ" panose="020B0604030504040204" pitchFamily="50" charset="-128"/>
                <a:ea typeface="メイリオ" panose="020B0604030504040204" pitchFamily="50" charset="-128"/>
              </a:rPr>
              <a:t/>
            </a:r>
            <a:br>
              <a:rPr lang="en-US" altLang="ja-JP" sz="1200" b="1" spc="100" dirty="0">
                <a:solidFill>
                  <a:srgbClr val="103185"/>
                </a:solidFill>
                <a:latin typeface="メイリオ" panose="020B0604030504040204" pitchFamily="50" charset="-128"/>
                <a:ea typeface="メイリオ" panose="020B0604030504040204" pitchFamily="50" charset="-128"/>
              </a:rPr>
            </a:br>
            <a:r>
              <a:rPr lang="ja-JP" altLang="en-US" sz="1200" b="1" spc="100" dirty="0">
                <a:solidFill>
                  <a:srgbClr val="103185"/>
                </a:solidFill>
                <a:latin typeface="メイリオ" panose="020B0604030504040204" pitchFamily="50" charset="-128"/>
                <a:ea typeface="メイリオ" panose="020B0604030504040204" pitchFamily="50" charset="-128"/>
              </a:rPr>
              <a:t>　１歳に達する日または１歳６か月に達する日後の期間に、常態としてその子の養育</a:t>
            </a:r>
            <a:r>
              <a:rPr lang="en-US" altLang="ja-JP" sz="1200" b="1" spc="100" dirty="0">
                <a:solidFill>
                  <a:srgbClr val="103185"/>
                </a:solidFill>
                <a:latin typeface="メイリオ" panose="020B0604030504040204" pitchFamily="50" charset="-128"/>
                <a:ea typeface="メイリオ" panose="020B0604030504040204" pitchFamily="50" charset="-128"/>
              </a:rPr>
              <a:t/>
            </a:r>
            <a:br>
              <a:rPr lang="en-US" altLang="ja-JP" sz="1200" b="1" spc="100" dirty="0">
                <a:solidFill>
                  <a:srgbClr val="103185"/>
                </a:solidFill>
                <a:latin typeface="メイリオ" panose="020B0604030504040204" pitchFamily="50" charset="-128"/>
                <a:ea typeface="メイリオ" panose="020B0604030504040204" pitchFamily="50" charset="-128"/>
              </a:rPr>
            </a:br>
            <a:r>
              <a:rPr lang="ja-JP" altLang="en-US" sz="1200" b="1" spc="100" dirty="0">
                <a:solidFill>
                  <a:srgbClr val="103185"/>
                </a:solidFill>
                <a:latin typeface="メイリオ" panose="020B0604030504040204" pitchFamily="50" charset="-128"/>
                <a:ea typeface="メイリオ" panose="020B0604030504040204" pitchFamily="50" charset="-128"/>
              </a:rPr>
              <a:t>　を行う予定であった方が以下のいずれかに該当した場合</a:t>
            </a:r>
            <a:endParaRPr lang="en-US" altLang="ja-JP" sz="1200" b="1" dirty="0">
              <a:solidFill>
                <a:srgbClr val="103185"/>
              </a:solidFill>
              <a:latin typeface="メイリオ" panose="020B0604030504040204" pitchFamily="50" charset="-128"/>
              <a:ea typeface="メイリオ" panose="020B0604030504040204" pitchFamily="50" charset="-128"/>
            </a:endParaRPr>
          </a:p>
          <a:p>
            <a:pPr marL="459450" indent="-171450">
              <a:lnSpc>
                <a:spcPct val="110000"/>
              </a:lnSpc>
              <a:spcBef>
                <a:spcPts val="600"/>
              </a:spcBef>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死亡したとき</a:t>
            </a:r>
            <a:endParaRPr lang="en-US" altLang="ja-JP" sz="1000" dirty="0">
              <a:latin typeface="メイリオ" panose="020B0604030504040204" pitchFamily="50" charset="-128"/>
              <a:ea typeface="メイリオ" panose="020B0604030504040204" pitchFamily="50" charset="-128"/>
            </a:endParaRPr>
          </a:p>
          <a:p>
            <a:pPr marL="459450" indent="-171450">
              <a:lnSpc>
                <a:spcPct val="110000"/>
              </a:lnSpc>
              <a:spcBef>
                <a:spcPts val="600"/>
              </a:spcBef>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負傷、疾病等で、育児休業の</a:t>
            </a:r>
            <a:r>
              <a:rPr lang="ja-JP" altLang="en-US" sz="1000" dirty="0" smtClean="0">
                <a:latin typeface="メイリオ" panose="020B0604030504040204" pitchFamily="50" charset="-128"/>
                <a:ea typeface="メイリオ" panose="020B0604030504040204" pitchFamily="50" charset="-128"/>
              </a:rPr>
              <a:t>申出</a:t>
            </a:r>
            <a:r>
              <a:rPr lang="ja-JP" altLang="en-US" sz="1000" dirty="0">
                <a:latin typeface="メイリオ" panose="020B0604030504040204" pitchFamily="50" charset="-128"/>
                <a:ea typeface="メイリオ" panose="020B0604030504040204" pitchFamily="50" charset="-128"/>
              </a:rPr>
              <a:t>に係る子を養育することが困難な状況になったとき</a:t>
            </a:r>
            <a:endParaRPr lang="en-US" altLang="ja-JP" sz="1000" dirty="0">
              <a:latin typeface="メイリオ" panose="020B0604030504040204" pitchFamily="50" charset="-128"/>
              <a:ea typeface="メイリオ" panose="020B0604030504040204" pitchFamily="50" charset="-128"/>
            </a:endParaRPr>
          </a:p>
          <a:p>
            <a:pPr marL="459450" indent="-171450">
              <a:lnSpc>
                <a:spcPct val="110000"/>
              </a:lnSpc>
              <a:spcBef>
                <a:spcPts val="600"/>
              </a:spcBef>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婚姻の解消等で、配偶者が育児休業の</a:t>
            </a:r>
            <a:r>
              <a:rPr lang="ja-JP" altLang="en-US" sz="1000" dirty="0" smtClean="0">
                <a:latin typeface="メイリオ" panose="020B0604030504040204" pitchFamily="50" charset="-128"/>
                <a:ea typeface="メイリオ" panose="020B0604030504040204" pitchFamily="50" charset="-128"/>
              </a:rPr>
              <a:t>申出</a:t>
            </a:r>
            <a:r>
              <a:rPr lang="ja-JP" altLang="en-US" sz="1000" dirty="0">
                <a:latin typeface="メイリオ" panose="020B0604030504040204" pitchFamily="50" charset="-128"/>
                <a:ea typeface="メイリオ" panose="020B0604030504040204" pitchFamily="50" charset="-128"/>
              </a:rPr>
              <a:t>に係る子と別居することになったとき</a:t>
            </a:r>
            <a:endParaRPr lang="en-US" altLang="ja-JP" sz="1000" dirty="0">
              <a:latin typeface="メイリオ" panose="020B0604030504040204" pitchFamily="50" charset="-128"/>
              <a:ea typeface="メイリオ" panose="020B0604030504040204" pitchFamily="50" charset="-128"/>
            </a:endParaRPr>
          </a:p>
          <a:p>
            <a:pPr marL="459450" indent="-171450">
              <a:lnSpc>
                <a:spcPct val="110000"/>
              </a:lnSpc>
              <a:spcBef>
                <a:spcPts val="600"/>
              </a:spcBef>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養育を予定していた配偶者が産前産後休業等を取得したとき</a:t>
            </a:r>
          </a:p>
          <a:p>
            <a:pPr marL="92075" indent="-92075">
              <a:lnSpc>
                <a:spcPct val="110000"/>
              </a:lnSpc>
              <a:spcBef>
                <a:spcPts val="900"/>
              </a:spcBef>
            </a:pPr>
            <a:r>
              <a:rPr lang="ja-JP" altLang="en-US" sz="1200" b="1" dirty="0">
                <a:solidFill>
                  <a:srgbClr val="103185"/>
                </a:solidFill>
                <a:latin typeface="メイリオ" panose="020B0604030504040204" pitchFamily="50" charset="-128"/>
                <a:ea typeface="メイリオ" panose="020B0604030504040204" pitchFamily="50" charset="-128"/>
              </a:rPr>
              <a:t>③ 当該被保険者の他の休業が終了した</a:t>
            </a:r>
            <a:r>
              <a:rPr lang="ja-JP" altLang="en-US" sz="1200" b="1" dirty="0" smtClean="0">
                <a:solidFill>
                  <a:srgbClr val="103185"/>
                </a:solidFill>
                <a:latin typeface="メイリオ" panose="020B0604030504040204" pitchFamily="50" charset="-128"/>
                <a:ea typeface="メイリオ" panose="020B0604030504040204" pitchFamily="50" charset="-128"/>
              </a:rPr>
              <a:t>場合</a:t>
            </a:r>
            <a:endParaRPr lang="en-US" altLang="ja-JP" sz="1200" b="1" dirty="0">
              <a:solidFill>
                <a:srgbClr val="103185"/>
              </a:solidFill>
              <a:latin typeface="メイリオ" panose="020B0604030504040204" pitchFamily="50" charset="-128"/>
              <a:ea typeface="メイリオ" panose="020B0604030504040204" pitchFamily="50" charset="-128"/>
            </a:endParaRPr>
          </a:p>
          <a:p>
            <a:pPr marL="459450" indent="-171450">
              <a:lnSpc>
                <a:spcPct val="110000"/>
              </a:lnSpc>
              <a:spcBef>
                <a:spcPts val="6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rPr>
              <a:t>当該子（</a:t>
            </a:r>
            <a:r>
              <a:rPr lang="en-US" altLang="ja-JP" sz="1000" dirty="0" smtClean="0">
                <a:latin typeface="メイリオ" panose="020B0604030504040204" pitchFamily="50" charset="-128"/>
                <a:ea typeface="メイリオ" panose="020B0604030504040204" pitchFamily="50" charset="-128"/>
              </a:rPr>
              <a:t>A</a:t>
            </a:r>
            <a:r>
              <a:rPr lang="ja-JP" altLang="en-US" sz="1000" dirty="0" smtClean="0">
                <a:latin typeface="メイリオ" panose="020B0604030504040204" pitchFamily="50" charset="-128"/>
                <a:ea typeface="メイリオ" panose="020B0604030504040204" pitchFamily="50" charset="-128"/>
              </a:rPr>
              <a:t>）に</a:t>
            </a:r>
            <a:r>
              <a:rPr lang="ja-JP" altLang="en-US" sz="1000" dirty="0">
                <a:latin typeface="メイリオ" panose="020B0604030504040204" pitchFamily="50" charset="-128"/>
                <a:ea typeface="メイリオ" panose="020B0604030504040204" pitchFamily="50" charset="-128"/>
              </a:rPr>
              <a:t>係る休業が、他の</a:t>
            </a:r>
            <a:r>
              <a:rPr lang="ja-JP" altLang="en-US" sz="1000" dirty="0" smtClean="0">
                <a:latin typeface="メイリオ" panose="020B0604030504040204" pitchFamily="50" charset="-128"/>
                <a:ea typeface="メイリオ" panose="020B0604030504040204" pitchFamily="50" charset="-128"/>
              </a:rPr>
              <a:t>子（</a:t>
            </a:r>
            <a:r>
              <a:rPr lang="en-US" altLang="ja-JP" sz="1000" dirty="0" smtClean="0">
                <a:latin typeface="メイリオ" panose="020B0604030504040204" pitchFamily="50" charset="-128"/>
                <a:ea typeface="メイリオ" panose="020B0604030504040204" pitchFamily="50" charset="-128"/>
              </a:rPr>
              <a:t>B</a:t>
            </a:r>
            <a:r>
              <a:rPr lang="ja-JP" altLang="en-US" sz="1000" dirty="0" smtClean="0">
                <a:latin typeface="メイリオ" panose="020B0604030504040204" pitchFamily="50" charset="-128"/>
                <a:ea typeface="メイリオ" panose="020B0604030504040204" pitchFamily="50" charset="-128"/>
              </a:rPr>
              <a:t>）に係る産前産後休業または育児休業</a:t>
            </a:r>
            <a:r>
              <a:rPr lang="ja-JP" altLang="en-US" sz="1000" dirty="0">
                <a:latin typeface="メイリオ" panose="020B0604030504040204" pitchFamily="50" charset="-128"/>
                <a:ea typeface="メイリオ" panose="020B0604030504040204" pitchFamily="50" charset="-128"/>
              </a:rPr>
              <a:t>により終了し、その後、他の</a:t>
            </a:r>
            <a:r>
              <a:rPr lang="ja-JP" altLang="en-US" sz="1000" dirty="0" smtClean="0">
                <a:latin typeface="メイリオ" panose="020B0604030504040204" pitchFamily="50" charset="-128"/>
                <a:ea typeface="メイリオ" panose="020B0604030504040204" pitchFamily="50" charset="-128"/>
              </a:rPr>
              <a:t>子（</a:t>
            </a:r>
            <a:r>
              <a:rPr lang="en-US" altLang="ja-JP" sz="1000" dirty="0" smtClean="0">
                <a:latin typeface="メイリオ" panose="020B0604030504040204" pitchFamily="50" charset="-128"/>
                <a:ea typeface="メイリオ" panose="020B0604030504040204" pitchFamily="50" charset="-128"/>
              </a:rPr>
              <a:t>B</a:t>
            </a:r>
            <a:r>
              <a:rPr lang="ja-JP" altLang="en-US" sz="1000" dirty="0" smtClean="0">
                <a:latin typeface="メイリオ" panose="020B0604030504040204" pitchFamily="50" charset="-128"/>
                <a:ea typeface="メイリオ" panose="020B0604030504040204" pitchFamily="50" charset="-128"/>
              </a:rPr>
              <a:t>）に</a:t>
            </a:r>
            <a:r>
              <a:rPr lang="ja-JP" altLang="en-US" sz="1000" dirty="0">
                <a:latin typeface="メイリオ" panose="020B0604030504040204" pitchFamily="50" charset="-128"/>
                <a:ea typeface="メイリオ" panose="020B0604030504040204" pitchFamily="50" charset="-128"/>
              </a:rPr>
              <a:t>係る休業が、当該他の</a:t>
            </a:r>
            <a:r>
              <a:rPr lang="ja-JP" altLang="en-US" sz="1000" dirty="0" smtClean="0">
                <a:latin typeface="メイリオ" panose="020B0604030504040204" pitchFamily="50" charset="-128"/>
                <a:ea typeface="メイリオ" panose="020B0604030504040204" pitchFamily="50" charset="-128"/>
              </a:rPr>
              <a:t>子（</a:t>
            </a:r>
            <a:r>
              <a:rPr lang="en-US" altLang="ja-JP" sz="1000" dirty="0" smtClean="0">
                <a:latin typeface="メイリオ" panose="020B0604030504040204" pitchFamily="50" charset="-128"/>
                <a:ea typeface="メイリオ" panose="020B0604030504040204" pitchFamily="50" charset="-128"/>
              </a:rPr>
              <a:t>B</a:t>
            </a:r>
            <a:r>
              <a:rPr lang="ja-JP" altLang="en-US" sz="1000" dirty="0" smtClean="0">
                <a:latin typeface="メイリオ" panose="020B0604030504040204" pitchFamily="50" charset="-128"/>
                <a:ea typeface="メイリオ" panose="020B0604030504040204" pitchFamily="50" charset="-128"/>
              </a:rPr>
              <a:t>）の</a:t>
            </a:r>
            <a:r>
              <a:rPr lang="ja-JP" altLang="en-US" sz="1000" dirty="0">
                <a:latin typeface="メイリオ" panose="020B0604030504040204" pitchFamily="50" charset="-128"/>
                <a:ea typeface="メイリオ" panose="020B0604030504040204" pitchFamily="50" charset="-128"/>
              </a:rPr>
              <a:t>死亡または当該被保険者と同居しないこととなったことで終了した</a:t>
            </a:r>
            <a:r>
              <a:rPr lang="ja-JP" altLang="en-US" sz="1000" dirty="0" smtClean="0">
                <a:latin typeface="メイリオ" panose="020B0604030504040204" pitchFamily="50" charset="-128"/>
                <a:ea typeface="メイリオ" panose="020B0604030504040204" pitchFamily="50" charset="-128"/>
              </a:rPr>
              <a:t>とき及び当該子（</a:t>
            </a:r>
            <a:r>
              <a:rPr lang="en-US" altLang="ja-JP" sz="1000" dirty="0" smtClean="0">
                <a:latin typeface="メイリオ" panose="020B0604030504040204" pitchFamily="50" charset="-128"/>
                <a:ea typeface="メイリオ" panose="020B0604030504040204" pitchFamily="50" charset="-128"/>
              </a:rPr>
              <a:t>A</a:t>
            </a:r>
            <a:r>
              <a:rPr lang="ja-JP" altLang="en-US" sz="1000" dirty="0" smtClean="0">
                <a:latin typeface="メイリオ" panose="020B0604030504040204" pitchFamily="50" charset="-128"/>
                <a:ea typeface="メイリオ" panose="020B0604030504040204" pitchFamily="50" charset="-128"/>
              </a:rPr>
              <a:t>）が</a:t>
            </a:r>
            <a:r>
              <a:rPr lang="ja-JP" altLang="en-US" sz="1000" dirty="0">
                <a:latin typeface="メイリオ" panose="020B0604030504040204" pitchFamily="50" charset="-128"/>
                <a:ea typeface="メイリオ" panose="020B0604030504040204" pitchFamily="50" charset="-128"/>
              </a:rPr>
              <a:t>１歳に達する日の翌日が当該他の</a:t>
            </a:r>
            <a:r>
              <a:rPr lang="ja-JP" altLang="en-US" sz="1000" dirty="0" smtClean="0">
                <a:latin typeface="メイリオ" panose="020B0604030504040204" pitchFamily="50" charset="-128"/>
                <a:ea typeface="メイリオ" panose="020B0604030504040204" pitchFamily="50" charset="-128"/>
              </a:rPr>
              <a:t>子（</a:t>
            </a:r>
            <a:r>
              <a:rPr lang="en-US" altLang="ja-JP" sz="1000" dirty="0" smtClean="0">
                <a:latin typeface="メイリオ" panose="020B0604030504040204" pitchFamily="50" charset="-128"/>
                <a:ea typeface="メイリオ" panose="020B0604030504040204" pitchFamily="50" charset="-128"/>
              </a:rPr>
              <a:t>B</a:t>
            </a:r>
            <a:r>
              <a:rPr lang="ja-JP" altLang="en-US" sz="1000" dirty="0" smtClean="0">
                <a:latin typeface="メイリオ" panose="020B0604030504040204" pitchFamily="50" charset="-128"/>
                <a:ea typeface="メイリオ" panose="020B0604030504040204" pitchFamily="50" charset="-128"/>
              </a:rPr>
              <a:t>）に</a:t>
            </a:r>
            <a:r>
              <a:rPr lang="ja-JP" altLang="en-US" sz="1000" dirty="0">
                <a:latin typeface="メイリオ" panose="020B0604030504040204" pitchFamily="50" charset="-128"/>
                <a:ea typeface="メイリオ" panose="020B0604030504040204" pitchFamily="50" charset="-128"/>
              </a:rPr>
              <a:t>係る休業期間に含まれるとき</a:t>
            </a:r>
            <a:endParaRPr lang="en-US" altLang="ja-JP" sz="1000" dirty="0">
              <a:latin typeface="メイリオ" panose="020B0604030504040204" pitchFamily="50" charset="-128"/>
              <a:ea typeface="メイリオ" panose="020B0604030504040204" pitchFamily="50" charset="-128"/>
            </a:endParaRPr>
          </a:p>
          <a:p>
            <a:pPr marL="459450" indent="-171450">
              <a:lnSpc>
                <a:spcPct val="110000"/>
              </a:lnSpc>
              <a:spcBef>
                <a:spcPts val="300"/>
              </a:spcBef>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当該子にかかる休業が、対象家族に係る介護休業により終了し、その後、介護休業に係る対象家族の死亡、離婚、婚姻の取消、離縁等で当該介護休業が終了した</a:t>
            </a:r>
            <a:r>
              <a:rPr lang="ja-JP" altLang="en-US" sz="1000" dirty="0" smtClean="0">
                <a:latin typeface="メイリオ" panose="020B0604030504040204" pitchFamily="50" charset="-128"/>
                <a:ea typeface="メイリオ" panose="020B0604030504040204" pitchFamily="50" charset="-128"/>
              </a:rPr>
              <a:t>とき</a:t>
            </a:r>
            <a:endParaRPr lang="en-US" altLang="ja-JP" sz="1000" dirty="0" smtClean="0">
              <a:latin typeface="メイリオ" panose="020B0604030504040204" pitchFamily="50" charset="-128"/>
              <a:ea typeface="メイリオ" panose="020B0604030504040204" pitchFamily="50" charset="-128"/>
            </a:endParaRPr>
          </a:p>
          <a:p>
            <a:pPr marL="288000">
              <a:lnSpc>
                <a:spcPct val="110000"/>
              </a:lnSpc>
              <a:spcBef>
                <a:spcPts val="300"/>
              </a:spcBef>
            </a:pP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　③については、上記の理由に限られます。</a:t>
            </a:r>
            <a:endParaRPr lang="en-US" altLang="ja-JP" sz="1000" dirty="0">
              <a:latin typeface="メイリオ" panose="020B0604030504040204" pitchFamily="50" charset="-128"/>
              <a:ea typeface="メイリオ" panose="020B0604030504040204" pitchFamily="50" charset="-128"/>
            </a:endParaRPr>
          </a:p>
        </p:txBody>
      </p:sp>
      <p:sp>
        <p:nvSpPr>
          <p:cNvPr id="12"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r>
              <a:rPr lang="en-US" altLang="ja-JP" sz="1000" i="1" dirty="0" smtClean="0">
                <a:latin typeface="メイリオ" panose="020B0604030504040204" pitchFamily="50" charset="-128"/>
                <a:ea typeface="メイリオ" panose="020B0604030504040204" pitchFamily="50" charset="-128"/>
              </a:rPr>
              <a:t>14</a:t>
            </a:r>
            <a:endParaRPr lang="ja-JP" altLang="en-US" sz="1000" i="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91576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837" y="7398134"/>
            <a:ext cx="6480000" cy="430887"/>
          </a:xfrm>
          <a:prstGeom prst="rect">
            <a:avLst/>
          </a:prstGeom>
          <a:noFill/>
          <a:ln>
            <a:noFill/>
          </a:ln>
        </p:spPr>
        <p:txBody>
          <a:bodyPr wrap="square" rtlCol="0">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子が１歳６か月に達する日後の期間について支給対象期間の延長の</a:t>
            </a:r>
            <a:r>
              <a:rPr lang="ja-JP" altLang="en-US" sz="1000" dirty="0" smtClean="0">
                <a:latin typeface="メイリオ" panose="020B0604030504040204" pitchFamily="50" charset="-128"/>
                <a:ea typeface="メイリオ" panose="020B0604030504040204" pitchFamily="50" charset="-128"/>
              </a:rPr>
              <a:t>取扱い</a:t>
            </a:r>
            <a:r>
              <a:rPr lang="ja-JP" altLang="en-US" sz="1000" dirty="0">
                <a:latin typeface="メイリオ" panose="020B0604030504040204" pitchFamily="50" charset="-128"/>
                <a:ea typeface="メイリオ" panose="020B0604030504040204" pitchFamily="50" charset="-128"/>
              </a:rPr>
              <a:t>を受ける場合は、「子が</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歳に達する日」を「子が１歳６か月に達する日」と読み替えてください。</a:t>
            </a:r>
          </a:p>
        </p:txBody>
      </p:sp>
      <p:graphicFrame>
        <p:nvGraphicFramePr>
          <p:cNvPr id="9" name="表 8"/>
          <p:cNvGraphicFramePr>
            <a:graphicFrameLocks noGrp="1"/>
          </p:cNvGraphicFramePr>
          <p:nvPr>
            <p:extLst>
              <p:ext uri="{D42A27DB-BD31-4B8C-83A1-F6EECF244321}">
                <p14:modId xmlns:p14="http://schemas.microsoft.com/office/powerpoint/2010/main" val="79766436"/>
              </p:ext>
            </p:extLst>
          </p:nvPr>
        </p:nvGraphicFramePr>
        <p:xfrm>
          <a:off x="629837" y="2229829"/>
          <a:ext cx="6300000" cy="5078490"/>
        </p:xfrm>
        <a:graphic>
          <a:graphicData uri="http://schemas.openxmlformats.org/drawingml/2006/table">
            <a:tbl>
              <a:tblPr firstRow="1" bandRow="1">
                <a:tableStyleId>{5940675A-B579-460E-94D1-54222C63F5DA}</a:tableStyleId>
              </a:tblPr>
              <a:tblGrid>
                <a:gridCol w="900000">
                  <a:extLst>
                    <a:ext uri="{9D8B030D-6E8A-4147-A177-3AD203B41FA5}">
                      <a16:colId xmlns:a16="http://schemas.microsoft.com/office/drawing/2014/main" val="3449950080"/>
                    </a:ext>
                  </a:extLst>
                </a:gridCol>
                <a:gridCol w="5400000">
                  <a:extLst>
                    <a:ext uri="{9D8B030D-6E8A-4147-A177-3AD203B41FA5}">
                      <a16:colId xmlns:a16="http://schemas.microsoft.com/office/drawing/2014/main" val="244806672"/>
                    </a:ext>
                  </a:extLst>
                </a:gridCol>
              </a:tblGrid>
              <a:tr h="288000">
                <a:tc>
                  <a:txBody>
                    <a:bodyPr/>
                    <a:lstStyle/>
                    <a:p>
                      <a:pPr algn="ctr">
                        <a:lnSpc>
                          <a:spcPct val="110000"/>
                        </a:lnSpc>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提出書</a:t>
                      </a:r>
                      <a:r>
                        <a:rPr kumimoji="1" lang="ja-JP" altLang="en-US" sz="1050" dirty="0" smtClean="0">
                          <a:solidFill>
                            <a:schemeClr val="tx1"/>
                          </a:solidFill>
                          <a:latin typeface="メイリオ" panose="020B0604030504040204" pitchFamily="50" charset="-128"/>
                          <a:ea typeface="メイリオ" panose="020B0604030504040204" pitchFamily="50" charset="-128"/>
                        </a:rPr>
                        <a:t>類</a:t>
                      </a: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nSpc>
                          <a:spcPct val="110000"/>
                        </a:lnSpc>
                        <a:spcBef>
                          <a:spcPts val="300"/>
                        </a:spcBef>
                        <a:buFont typeface="+mj-ea"/>
                        <a:buNone/>
                      </a:pPr>
                      <a:r>
                        <a:rPr kumimoji="1" lang="ja-JP" altLang="en-US" sz="1100" b="1" dirty="0" smtClean="0">
                          <a:solidFill>
                            <a:schemeClr val="tx1"/>
                          </a:solidFill>
                          <a:latin typeface="メイリオ" panose="020B0604030504040204" pitchFamily="50" charset="-128"/>
                          <a:ea typeface="メイリオ" panose="020B0604030504040204" pitchFamily="50" charset="-128"/>
                        </a:rPr>
                        <a:t>育児休業給付金支給申請書</a:t>
                      </a:r>
                      <a:r>
                        <a:rPr kumimoji="1" lang="en-US" altLang="ja-JP" sz="1100" b="1" dirty="0" smtClean="0">
                          <a:solidFill>
                            <a:schemeClr val="tx1"/>
                          </a:solidFill>
                          <a:latin typeface="メイリオ" panose="020B0604030504040204" pitchFamily="50" charset="-128"/>
                          <a:ea typeface="メイリオ" panose="020B0604030504040204" pitchFamily="50" charset="-128"/>
                        </a:rPr>
                        <a:t/>
                      </a:r>
                      <a:br>
                        <a:rPr kumimoji="1" lang="en-US" altLang="ja-JP" sz="1100" b="1" dirty="0" smtClean="0">
                          <a:solidFill>
                            <a:schemeClr val="tx1"/>
                          </a:solidFill>
                          <a:latin typeface="メイリオ" panose="020B0604030504040204" pitchFamily="50" charset="-128"/>
                          <a:ea typeface="メイリオ" panose="020B0604030504040204" pitchFamily="50" charset="-128"/>
                        </a:rPr>
                      </a:br>
                      <a:r>
                        <a:rPr lang="en-US" altLang="ja-JP" sz="1000" b="1" u="none" dirty="0" smtClean="0">
                          <a:solidFill>
                            <a:schemeClr val="tx1"/>
                          </a:solidFill>
                          <a:latin typeface="メイリオ" panose="020B0604030504040204" pitchFamily="50" charset="-128"/>
                          <a:ea typeface="メイリオ" panose="020B0604030504040204" pitchFamily="50" charset="-128"/>
                        </a:rPr>
                        <a:t>18</a:t>
                      </a:r>
                      <a:r>
                        <a:rPr lang="ja-JP" altLang="en-US" sz="1000" b="1" u="none" dirty="0" smtClean="0">
                          <a:solidFill>
                            <a:schemeClr val="tx1"/>
                          </a:solidFill>
                          <a:latin typeface="メイリオ" panose="020B0604030504040204" pitchFamily="50" charset="-128"/>
                          <a:ea typeface="メイリオ" panose="020B0604030504040204" pitchFamily="50" charset="-128"/>
                        </a:rPr>
                        <a:t>欄「支給対象となる期間の延長事由－期間」</a:t>
                      </a:r>
                      <a:r>
                        <a:rPr lang="ja-JP" altLang="en-US" sz="1000" dirty="0" smtClean="0">
                          <a:solidFill>
                            <a:schemeClr val="tx1"/>
                          </a:solidFill>
                          <a:latin typeface="メイリオ" panose="020B0604030504040204" pitchFamily="50" charset="-128"/>
                          <a:ea typeface="メイリオ" panose="020B0604030504040204" pitchFamily="50" charset="-128"/>
                        </a:rPr>
                        <a:t>に必要情報を記載してください。</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3307444"/>
                  </a:ext>
                </a:extLst>
              </a:tr>
              <a:tr h="396000">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添付書</a:t>
                      </a:r>
                      <a:r>
                        <a:rPr kumimoji="1" lang="ja-JP" altLang="en-US" sz="1050" dirty="0" smtClean="0">
                          <a:solidFill>
                            <a:schemeClr val="tx1"/>
                          </a:solidFill>
                          <a:latin typeface="メイリオ" panose="020B0604030504040204" pitchFamily="50" charset="-128"/>
                          <a:ea typeface="メイリオ" panose="020B0604030504040204" pitchFamily="50" charset="-128"/>
                        </a:rPr>
                        <a:t>類</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indent="0">
                        <a:lnSpc>
                          <a:spcPct val="110000"/>
                        </a:lnSpc>
                        <a:buFont typeface="+mj-ea"/>
                        <a:buNone/>
                      </a:pPr>
                      <a:r>
                        <a:rPr kumimoji="1" lang="ja-JP" altLang="en-US" sz="1000" dirty="0" smtClean="0">
                          <a:solidFill>
                            <a:schemeClr val="tx1"/>
                          </a:solidFill>
                          <a:latin typeface="メイリオ" panose="020B0604030504040204" pitchFamily="50" charset="-128"/>
                          <a:ea typeface="メイリオ" panose="020B0604030504040204" pitchFamily="50" charset="-128"/>
                        </a:rPr>
                        <a:t>延長事由に該当することを確認できる以下のいずれかの資料</a:t>
                      </a:r>
                      <a:r>
                        <a:rPr kumimoji="1" lang="en-US" altLang="ja-JP" sz="1000" dirty="0" smtClean="0">
                          <a:solidFill>
                            <a:schemeClr val="tx1"/>
                          </a:solidFill>
                          <a:latin typeface="メイリオ" panose="020B0604030504040204" pitchFamily="50" charset="-128"/>
                          <a:ea typeface="メイリオ" panose="020B0604030504040204" pitchFamily="50" charset="-128"/>
                        </a:rPr>
                        <a:t/>
                      </a:r>
                      <a:br>
                        <a:rPr kumimoji="1" lang="en-US" altLang="ja-JP" sz="1000" dirty="0" smtClean="0">
                          <a:solidFill>
                            <a:schemeClr val="tx1"/>
                          </a:solidFill>
                          <a:latin typeface="メイリオ" panose="020B0604030504040204" pitchFamily="50" charset="-128"/>
                          <a:ea typeface="メイリオ" panose="020B0604030504040204" pitchFamily="50" charset="-128"/>
                        </a:rPr>
                      </a:br>
                      <a:r>
                        <a:rPr kumimoji="1" lang="ja-JP" altLang="en-US" sz="1000" dirty="0" smtClean="0">
                          <a:solidFill>
                            <a:schemeClr val="tx1"/>
                          </a:solidFill>
                          <a:latin typeface="メイリオ" panose="020B0604030504040204" pitchFamily="50" charset="-128"/>
                          <a:ea typeface="メイリオ" panose="020B0604030504040204" pitchFamily="50" charset="-128"/>
                        </a:rPr>
                        <a:t>（延長事由によって異なります）</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marL="0" indent="0">
                        <a:lnSpc>
                          <a:spcPct val="110000"/>
                        </a:lnSpc>
                        <a:spcBef>
                          <a:spcPts val="300"/>
                        </a:spcBef>
                        <a:buFont typeface="+mj-ea"/>
                        <a:buNone/>
                      </a:pPr>
                      <a:r>
                        <a:rPr kumimoji="1" lang="ja-JP" altLang="en-US" sz="1050" dirty="0" smtClean="0">
                          <a:solidFill>
                            <a:schemeClr val="tx1"/>
                          </a:solidFill>
                          <a:latin typeface="メイリオ" panose="020B0604030504040204" pitchFamily="50" charset="-128"/>
                          <a:ea typeface="メイリオ" panose="020B0604030504040204" pitchFamily="50" charset="-128"/>
                        </a:rPr>
                        <a:t>・市町村が発行した保育所等の入所保留の通知書など当面保育所等で保育が行われない</a:t>
                      </a:r>
                      <a:r>
                        <a:rPr kumimoji="1" lang="en-US" altLang="ja-JP" sz="1050" dirty="0" smtClean="0">
                          <a:solidFill>
                            <a:schemeClr val="tx1"/>
                          </a:solidFill>
                          <a:latin typeface="メイリオ" panose="020B0604030504040204" pitchFamily="50" charset="-128"/>
                          <a:ea typeface="メイリオ" panose="020B0604030504040204" pitchFamily="50" charset="-128"/>
                        </a:rPr>
                        <a:t/>
                      </a:r>
                      <a:br>
                        <a:rPr kumimoji="1" lang="en-US" altLang="ja-JP" sz="1050" dirty="0" smtClean="0">
                          <a:solidFill>
                            <a:schemeClr val="tx1"/>
                          </a:solidFill>
                          <a:latin typeface="メイリオ" panose="020B0604030504040204" pitchFamily="50" charset="-128"/>
                          <a:ea typeface="メイリオ" panose="020B0604030504040204" pitchFamily="50" charset="-128"/>
                        </a:rPr>
                      </a:br>
                      <a:r>
                        <a:rPr kumimoji="1" lang="ja-JP" altLang="en-US" sz="1050" dirty="0" smtClean="0">
                          <a:solidFill>
                            <a:schemeClr val="tx1"/>
                          </a:solidFill>
                          <a:latin typeface="メイリオ" panose="020B0604030504040204" pitchFamily="50" charset="-128"/>
                          <a:ea typeface="メイリオ" panose="020B0604030504040204" pitchFamily="50" charset="-128"/>
                        </a:rPr>
                        <a:t>　事実を証明することができる書類（</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a:t>
                      </a:r>
                    </a:p>
                    <a:p>
                      <a:pPr marL="0" indent="0">
                        <a:lnSpc>
                          <a:spcPct val="110000"/>
                        </a:lnSpc>
                        <a:spcBef>
                          <a:spcPts val="300"/>
                        </a:spcBef>
                        <a:buFont typeface="+mj-ea"/>
                        <a:buNone/>
                      </a:pPr>
                      <a:r>
                        <a:rPr kumimoji="1" lang="ja-JP" altLang="en-US" sz="1050" dirty="0" smtClean="0">
                          <a:solidFill>
                            <a:schemeClr val="tx1"/>
                          </a:solidFill>
                          <a:latin typeface="メイリオ" panose="020B0604030504040204" pitchFamily="50" charset="-128"/>
                          <a:ea typeface="メイリオ" panose="020B0604030504040204" pitchFamily="50" charset="-128"/>
                        </a:rPr>
                        <a:t>・世帯全員について記載された住民票の写し、母子健康手帳（写しも可）</a:t>
                      </a:r>
                    </a:p>
                    <a:p>
                      <a:pPr marL="0" indent="0">
                        <a:lnSpc>
                          <a:spcPct val="110000"/>
                        </a:lnSpc>
                        <a:spcBef>
                          <a:spcPts val="300"/>
                        </a:spcBef>
                        <a:buFont typeface="+mj-ea"/>
                        <a:buNone/>
                      </a:pPr>
                      <a:r>
                        <a:rPr kumimoji="1" lang="ja-JP" altLang="en-US" sz="1050" dirty="0" smtClean="0">
                          <a:solidFill>
                            <a:schemeClr val="tx1"/>
                          </a:solidFill>
                          <a:latin typeface="メイリオ" panose="020B0604030504040204" pitchFamily="50" charset="-128"/>
                          <a:ea typeface="メイリオ" panose="020B0604030504040204" pitchFamily="50" charset="-128"/>
                        </a:rPr>
                        <a:t>・保育を予定していた配偶者の常態についての医師の診断書等</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marL="361950" indent="-361950">
                        <a:lnSpc>
                          <a:spcPct val="110000"/>
                        </a:lnSpc>
                        <a:spcBef>
                          <a:spcPts val="600"/>
                        </a:spcBef>
                      </a:pPr>
                      <a:r>
                        <a:rPr lang="ja-JP" altLang="en-US" sz="1000" u="none" dirty="0" smtClean="0">
                          <a:solidFill>
                            <a:schemeClr val="tx1"/>
                          </a:solidFill>
                          <a:latin typeface="メイリオ" panose="020B0604030504040204" pitchFamily="50" charset="-128"/>
                          <a:ea typeface="メイリオ" panose="020B0604030504040204" pitchFamily="50" charset="-128"/>
                        </a:rPr>
                        <a:t>（</a:t>
                      </a:r>
                      <a:r>
                        <a:rPr lang="en-US" altLang="ja-JP" sz="1000" u="none" dirty="0" smtClean="0">
                          <a:solidFill>
                            <a:schemeClr val="tx1"/>
                          </a:solidFill>
                          <a:latin typeface="メイリオ" panose="020B0604030504040204" pitchFamily="50" charset="-128"/>
                          <a:ea typeface="メイリオ" panose="020B0604030504040204" pitchFamily="50" charset="-128"/>
                        </a:rPr>
                        <a:t>※</a:t>
                      </a:r>
                      <a:r>
                        <a:rPr lang="ja-JP" altLang="en-US" sz="1000" u="none" dirty="0" smtClean="0">
                          <a:solidFill>
                            <a:schemeClr val="tx1"/>
                          </a:solidFill>
                          <a:latin typeface="メイリオ" panose="020B0604030504040204" pitchFamily="50" charset="-128"/>
                          <a:ea typeface="メイリオ" panose="020B0604030504040204" pitchFamily="50" charset="-128"/>
                        </a:rPr>
                        <a:t>）保育所等の入所申込みを行い、第一次申込みで内定を得たにもかかわらず、これを辞退し、第二次申込みで落選した場合には落選を知らせる「保育所入所保留通知書」にこうした事実が付記されることがあります。</a:t>
                      </a:r>
                      <a:r>
                        <a:rPr lang="en-US" altLang="ja-JP" sz="1000" u="none" dirty="0" smtClean="0">
                          <a:solidFill>
                            <a:schemeClr val="tx1"/>
                          </a:solidFill>
                          <a:latin typeface="メイリオ" panose="020B0604030504040204" pitchFamily="50" charset="-128"/>
                          <a:ea typeface="メイリオ" panose="020B0604030504040204" pitchFamily="50" charset="-128"/>
                        </a:rPr>
                        <a:t/>
                      </a:r>
                      <a:br>
                        <a:rPr lang="en-US" altLang="ja-JP" sz="1000" u="none" dirty="0" smtClean="0">
                          <a:solidFill>
                            <a:schemeClr val="tx1"/>
                          </a:solidFill>
                          <a:latin typeface="メイリオ" panose="020B0604030504040204" pitchFamily="50" charset="-128"/>
                          <a:ea typeface="メイリオ" panose="020B0604030504040204" pitchFamily="50" charset="-128"/>
                        </a:rPr>
                      </a:br>
                      <a:r>
                        <a:rPr lang="ja-JP" altLang="en-US" sz="1000" u="none" dirty="0" smtClean="0">
                          <a:solidFill>
                            <a:schemeClr val="tx1"/>
                          </a:solidFill>
                          <a:latin typeface="メイリオ" panose="020B0604030504040204" pitchFamily="50" charset="-128"/>
                          <a:ea typeface="メイリオ" panose="020B0604030504040204" pitchFamily="50" charset="-128"/>
                        </a:rPr>
                        <a:t>こうした付記がされた「保育所入所保留通知書」が提出された場合は、内定を辞退した理由を確認し、やむを得ない理由（内定を辞退したときまでの間に住所や勤務場所等に変更があり内定した保育所等に子を入所させることが困難であったこと等）がない場合には、育児・介護休業法に基づく適正な申出に当たらず、</a:t>
                      </a:r>
                      <a:r>
                        <a:rPr lang="ja-JP" altLang="en-US" sz="1000" b="1" u="none" dirty="0" smtClean="0">
                          <a:solidFill>
                            <a:schemeClr val="tx1"/>
                          </a:solidFill>
                          <a:latin typeface="メイリオ" panose="020B0604030504040204" pitchFamily="50" charset="-128"/>
                          <a:ea typeface="メイリオ" panose="020B0604030504040204" pitchFamily="50" charset="-128"/>
                        </a:rPr>
                        <a:t>延長申請は認められません。</a:t>
                      </a:r>
                      <a:endParaRPr lang="ja-JP" altLang="en-US" sz="1000" b="1" u="none" dirty="0">
                        <a:solidFill>
                          <a:schemeClr val="tx1"/>
                        </a:solidFill>
                        <a:latin typeface="メイリオ" panose="020B0604030504040204" pitchFamily="50" charset="-128"/>
                        <a:ea typeface="メイリオ" panose="020B0604030504040204" pitchFamily="50" charset="-128"/>
                      </a:endParaRP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3393556"/>
                  </a:ext>
                </a:extLst>
              </a:tr>
              <a:tr h="288000">
                <a:tc>
                  <a:txBody>
                    <a:bodyPr/>
                    <a:lstStyle/>
                    <a:p>
                      <a:pPr algn="ctr">
                        <a:lnSpc>
                          <a:spcPct val="110000"/>
                        </a:lnSpc>
                      </a:pPr>
                      <a:r>
                        <a:rPr kumimoji="1" lang="ja-JP" altLang="en-US" sz="1050" spc="300" baseline="0" dirty="0" smtClean="0">
                          <a:solidFill>
                            <a:schemeClr val="tx1"/>
                          </a:solidFill>
                          <a:latin typeface="メイリオ" panose="020B0604030504040204" pitchFamily="50" charset="-128"/>
                          <a:ea typeface="メイリオ" panose="020B0604030504040204" pitchFamily="50" charset="-128"/>
                        </a:rPr>
                        <a:t>提出先</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　</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10000"/>
                        </a:lnSpc>
                      </a:pPr>
                      <a:r>
                        <a:rPr kumimoji="1" lang="ja-JP" altLang="en-US" sz="1050" dirty="0" smtClean="0">
                          <a:solidFill>
                            <a:schemeClr val="tx1"/>
                          </a:solidFill>
                          <a:latin typeface="メイリオ" panose="020B0604030504040204" pitchFamily="50" charset="-128"/>
                          <a:ea typeface="メイリオ" panose="020B0604030504040204" pitchFamily="50" charset="-128"/>
                        </a:rPr>
                        <a:t>事業所の所在地を管轄するハローワーク　</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電子申請も利用できます</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425005"/>
                  </a:ext>
                </a:extLst>
              </a:tr>
              <a:tr h="370840">
                <a:tc>
                  <a:txBody>
                    <a:bodyPr/>
                    <a:lstStyle/>
                    <a:p>
                      <a:pPr algn="ctr">
                        <a:lnSpc>
                          <a:spcPct val="110000"/>
                        </a:lnSpc>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提出時期</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　</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nSpc>
                          <a:spcPct val="110000"/>
                        </a:lnSpc>
                        <a:spcBef>
                          <a:spcPts val="300"/>
                        </a:spcBef>
                        <a:buFont typeface="Wingdings" panose="05000000000000000000" pitchFamily="2" charset="2"/>
                        <a:buChar char="l"/>
                      </a:pPr>
                      <a:r>
                        <a:rPr lang="ja-JP" altLang="en-US" sz="1050" dirty="0" smtClean="0">
                          <a:solidFill>
                            <a:schemeClr val="tx1"/>
                          </a:solidFill>
                          <a:latin typeface="メイリオ" panose="020B0604030504040204" pitchFamily="50" charset="-128"/>
                          <a:ea typeface="メイリオ" panose="020B0604030504040204" pitchFamily="50" charset="-128"/>
                        </a:rPr>
                        <a:t>子が１歳に達する日前の支給対象期間について、子が１歳に達する日以後最初に提出するとき</a:t>
                      </a:r>
                      <a:r>
                        <a:rPr lang="en-US" altLang="ja-JP" sz="1050" dirty="0" smtClean="0">
                          <a:solidFill>
                            <a:schemeClr val="tx1"/>
                          </a:solidFill>
                          <a:latin typeface="メイリオ" panose="020B0604030504040204" pitchFamily="50" charset="-128"/>
                          <a:ea typeface="メイリオ" panose="020B0604030504040204" pitchFamily="50" charset="-128"/>
                        </a:rPr>
                        <a:t/>
                      </a:r>
                      <a:br>
                        <a:rPr lang="en-US" altLang="ja-JP" sz="1050" dirty="0" smtClean="0">
                          <a:solidFill>
                            <a:schemeClr val="tx1"/>
                          </a:solidFill>
                          <a:latin typeface="メイリオ" panose="020B0604030504040204" pitchFamily="50" charset="-128"/>
                          <a:ea typeface="メイリオ" panose="020B0604030504040204" pitchFamily="50" charset="-128"/>
                        </a:rPr>
                      </a:br>
                      <a:r>
                        <a:rPr lang="ja-JP" altLang="en-US" sz="1050" b="1" dirty="0" smtClean="0">
                          <a:solidFill>
                            <a:schemeClr val="tx1"/>
                          </a:solidFill>
                          <a:latin typeface="メイリオ" panose="020B0604030504040204" pitchFamily="50" charset="-128"/>
                          <a:ea typeface="メイリオ" panose="020B0604030504040204" pitchFamily="50" charset="-128"/>
                        </a:rPr>
                        <a:t>⇒下図の例</a:t>
                      </a:r>
                      <a:r>
                        <a:rPr lang="en-US" altLang="ja-JP" sz="1050" b="0" dirty="0" smtClean="0">
                          <a:solidFill>
                            <a:schemeClr val="tx1"/>
                          </a:solidFill>
                          <a:latin typeface="メイリオ" panose="020B0604030504040204" pitchFamily="50" charset="-128"/>
                          <a:ea typeface="メイリオ" panose="020B0604030504040204" pitchFamily="50" charset="-128"/>
                        </a:rPr>
                        <a:t/>
                      </a:r>
                      <a:br>
                        <a:rPr lang="en-US" altLang="ja-JP" sz="1050" b="0" dirty="0" smtClean="0">
                          <a:solidFill>
                            <a:schemeClr val="tx1"/>
                          </a:solidFill>
                          <a:latin typeface="メイリオ" panose="020B0604030504040204" pitchFamily="50" charset="-128"/>
                          <a:ea typeface="メイリオ" panose="020B0604030504040204" pitchFamily="50" charset="-128"/>
                        </a:rPr>
                      </a:br>
                      <a:r>
                        <a:rPr lang="ja-JP" altLang="en-US" sz="1050" b="0" dirty="0" smtClean="0">
                          <a:solidFill>
                            <a:schemeClr val="tx1"/>
                          </a:solidFill>
                          <a:latin typeface="メイリオ" panose="020B0604030504040204" pitchFamily="50" charset="-128"/>
                          <a:ea typeface="メイリオ" panose="020B0604030504040204" pitchFamily="50" charset="-128"/>
                        </a:rPr>
                        <a:t>　</a:t>
                      </a:r>
                      <a:r>
                        <a:rPr lang="ja-JP" altLang="en-US" sz="1050" b="1" u="none" dirty="0" smtClean="0">
                          <a:solidFill>
                            <a:schemeClr val="tx1"/>
                          </a:solidFill>
                          <a:latin typeface="メイリオ" panose="020B0604030504040204" pitchFamily="50" charset="-128"/>
                          <a:ea typeface="メイリオ" panose="020B0604030504040204" pitchFamily="50" charset="-128"/>
                        </a:rPr>
                        <a:t>支給対象期間⑤について支給申請を行う場合</a:t>
                      </a:r>
                      <a:r>
                        <a:rPr lang="ja-JP" altLang="en-US" sz="1050" dirty="0" smtClean="0">
                          <a:solidFill>
                            <a:schemeClr val="tx1"/>
                          </a:solidFill>
                          <a:latin typeface="メイリオ" panose="020B0604030504040204" pitchFamily="50" charset="-128"/>
                          <a:ea typeface="メイリオ" panose="020B0604030504040204" pitchFamily="50" charset="-128"/>
                        </a:rPr>
                        <a:t>で、子が１歳に達する日以後に支給</a:t>
                      </a:r>
                      <a:r>
                        <a:rPr lang="en-US" altLang="ja-JP" sz="1050" dirty="0" smtClean="0">
                          <a:solidFill>
                            <a:schemeClr val="tx1"/>
                          </a:solidFill>
                          <a:latin typeface="メイリオ" panose="020B0604030504040204" pitchFamily="50" charset="-128"/>
                          <a:ea typeface="メイリオ" panose="020B0604030504040204" pitchFamily="50" charset="-128"/>
                        </a:rPr>
                        <a:t/>
                      </a:r>
                      <a:br>
                        <a:rPr lang="en-US" altLang="ja-JP" sz="1050" dirty="0" smtClean="0">
                          <a:solidFill>
                            <a:schemeClr val="tx1"/>
                          </a:solidFill>
                          <a:latin typeface="メイリオ" panose="020B0604030504040204" pitchFamily="50" charset="-128"/>
                          <a:ea typeface="メイリオ" panose="020B0604030504040204" pitchFamily="50" charset="-128"/>
                        </a:rPr>
                      </a:br>
                      <a:r>
                        <a:rPr lang="ja-JP" altLang="en-US" sz="1050" dirty="0" smtClean="0">
                          <a:solidFill>
                            <a:schemeClr val="tx1"/>
                          </a:solidFill>
                          <a:latin typeface="メイリオ" panose="020B0604030504040204" pitchFamily="50" charset="-128"/>
                          <a:ea typeface="メイリオ" panose="020B0604030504040204" pitchFamily="50" charset="-128"/>
                        </a:rPr>
                        <a:t>　申請書を提出するとき</a:t>
                      </a:r>
                      <a:endParaRPr lang="en-US" altLang="ja-JP" sz="1050" dirty="0" smtClean="0">
                        <a:solidFill>
                          <a:schemeClr val="tx1"/>
                        </a:solidFill>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50" dirty="0" smtClean="0">
                          <a:solidFill>
                            <a:schemeClr val="tx1"/>
                          </a:solidFill>
                          <a:latin typeface="メイリオ" panose="020B0604030504040204" pitchFamily="50" charset="-128"/>
                          <a:ea typeface="メイリオ" panose="020B0604030504040204" pitchFamily="50" charset="-128"/>
                        </a:rPr>
                        <a:t>子が１歳に達する日以後の日を含む支給対象期間について提出するとき</a:t>
                      </a:r>
                      <a:r>
                        <a:rPr lang="en-US" altLang="ja-JP" sz="1050" b="1" dirty="0" smtClean="0">
                          <a:solidFill>
                            <a:schemeClr val="tx1"/>
                          </a:solidFill>
                          <a:latin typeface="メイリオ" panose="020B0604030504040204" pitchFamily="50" charset="-128"/>
                          <a:ea typeface="メイリオ" panose="020B0604030504040204" pitchFamily="50" charset="-128"/>
                        </a:rPr>
                        <a:t/>
                      </a:r>
                      <a:br>
                        <a:rPr lang="en-US" altLang="ja-JP" sz="1050" b="1" dirty="0" smtClean="0">
                          <a:solidFill>
                            <a:schemeClr val="tx1"/>
                          </a:solidFill>
                          <a:latin typeface="メイリオ" panose="020B0604030504040204" pitchFamily="50" charset="-128"/>
                          <a:ea typeface="メイリオ" panose="020B0604030504040204" pitchFamily="50" charset="-128"/>
                        </a:rPr>
                      </a:br>
                      <a:r>
                        <a:rPr lang="ja-JP" altLang="en-US" sz="1050" b="1" dirty="0" smtClean="0">
                          <a:solidFill>
                            <a:schemeClr val="tx1"/>
                          </a:solidFill>
                          <a:latin typeface="メイリオ" panose="020B0604030504040204" pitchFamily="50" charset="-128"/>
                          <a:ea typeface="メイリオ" panose="020B0604030504040204" pitchFamily="50" charset="-128"/>
                        </a:rPr>
                        <a:t>⇒下図の例</a:t>
                      </a:r>
                      <a:r>
                        <a:rPr lang="en-US" altLang="ja-JP" sz="1050" b="1" dirty="0" smtClean="0">
                          <a:solidFill>
                            <a:schemeClr val="tx1"/>
                          </a:solidFill>
                          <a:latin typeface="メイリオ" panose="020B0604030504040204" pitchFamily="50" charset="-128"/>
                          <a:ea typeface="メイリオ" panose="020B0604030504040204" pitchFamily="50" charset="-128"/>
                        </a:rPr>
                        <a:t/>
                      </a:r>
                      <a:br>
                        <a:rPr lang="en-US" altLang="ja-JP" sz="1050" b="1" dirty="0" smtClean="0">
                          <a:solidFill>
                            <a:schemeClr val="tx1"/>
                          </a:solidFill>
                          <a:latin typeface="メイリオ" panose="020B0604030504040204" pitchFamily="50" charset="-128"/>
                          <a:ea typeface="メイリオ" panose="020B0604030504040204" pitchFamily="50" charset="-128"/>
                        </a:rPr>
                      </a:br>
                      <a:r>
                        <a:rPr lang="ja-JP" altLang="en-US" sz="1050" b="1" dirty="0" smtClean="0">
                          <a:solidFill>
                            <a:schemeClr val="tx1"/>
                          </a:solidFill>
                          <a:latin typeface="メイリオ" panose="020B0604030504040204" pitchFamily="50" charset="-128"/>
                          <a:ea typeface="メイリオ" panose="020B0604030504040204" pitchFamily="50" charset="-128"/>
                        </a:rPr>
                        <a:t>　</a:t>
                      </a:r>
                      <a:r>
                        <a:rPr lang="ja-JP" altLang="en-US" sz="1050" b="1" u="none" dirty="0" smtClean="0">
                          <a:solidFill>
                            <a:schemeClr val="tx1"/>
                          </a:solidFill>
                          <a:latin typeface="メイリオ" panose="020B0604030504040204" pitchFamily="50" charset="-128"/>
                          <a:ea typeface="メイリオ" panose="020B0604030504040204" pitchFamily="50" charset="-128"/>
                        </a:rPr>
                        <a:t>支給対象期間⑤の支給申請の際に手続を行わなかった場合</a:t>
                      </a:r>
                      <a:r>
                        <a:rPr lang="ja-JP" altLang="en-US" sz="1050" dirty="0" smtClean="0">
                          <a:solidFill>
                            <a:schemeClr val="tx1"/>
                          </a:solidFill>
                          <a:latin typeface="メイリオ" panose="020B0604030504040204" pitchFamily="50" charset="-128"/>
                          <a:ea typeface="メイリオ" panose="020B0604030504040204" pitchFamily="50" charset="-128"/>
                        </a:rPr>
                        <a:t>で、支給対象期間</a:t>
                      </a:r>
                      <a:r>
                        <a:rPr lang="en-US" altLang="ja-JP" sz="1050" dirty="0" smtClean="0">
                          <a:solidFill>
                            <a:schemeClr val="tx1"/>
                          </a:solidFill>
                          <a:latin typeface="メイリオ" panose="020B0604030504040204" pitchFamily="50" charset="-128"/>
                          <a:ea typeface="メイリオ" panose="020B0604030504040204" pitchFamily="50" charset="-128"/>
                        </a:rPr>
                        <a:t/>
                      </a:r>
                      <a:br>
                        <a:rPr lang="en-US" altLang="ja-JP" sz="1050" dirty="0" smtClean="0">
                          <a:solidFill>
                            <a:schemeClr val="tx1"/>
                          </a:solidFill>
                          <a:latin typeface="メイリオ" panose="020B0604030504040204" pitchFamily="50" charset="-128"/>
                          <a:ea typeface="メイリオ" panose="020B0604030504040204" pitchFamily="50" charset="-128"/>
                        </a:rPr>
                      </a:br>
                      <a:r>
                        <a:rPr lang="ja-JP" altLang="en-US" sz="1050" dirty="0" smtClean="0">
                          <a:solidFill>
                            <a:schemeClr val="tx1"/>
                          </a:solidFill>
                          <a:latin typeface="メイリオ" panose="020B0604030504040204" pitchFamily="50" charset="-128"/>
                          <a:ea typeface="メイリオ" panose="020B0604030504040204" pitchFamily="50" charset="-128"/>
                        </a:rPr>
                        <a:t>　⑥に延長に係る期間を含めて支給対象期間❻として支給申請を行うとき）</a:t>
                      </a:r>
                      <a:endParaRPr lang="en-US" altLang="ja-JP" sz="1050" dirty="0" smtClean="0">
                        <a:solidFill>
                          <a:schemeClr val="tx1"/>
                        </a:solidFill>
                        <a:latin typeface="メイリオ" panose="020B0604030504040204" pitchFamily="50" charset="-128"/>
                        <a:ea typeface="メイリオ" panose="020B0604030504040204" pitchFamily="50" charset="-128"/>
                      </a:endParaRP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6924884"/>
                  </a:ext>
                </a:extLst>
              </a:tr>
            </a:tbl>
          </a:graphicData>
        </a:graphic>
      </p:graphicFrame>
      <p:sp>
        <p:nvSpPr>
          <p:cNvPr id="12" name="テキスト ボックス 11"/>
          <p:cNvSpPr txBox="1"/>
          <p:nvPr/>
        </p:nvSpPr>
        <p:spPr>
          <a:xfrm>
            <a:off x="539837" y="464906"/>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(2) </a:t>
            </a:r>
            <a:r>
              <a:rPr lang="ja-JP" altLang="en-US" sz="1500" b="1" spc="200" dirty="0">
                <a:solidFill>
                  <a:schemeClr val="bg1"/>
                </a:solidFill>
                <a:latin typeface="メイリオ" panose="020B0604030504040204" pitchFamily="50" charset="-128"/>
                <a:ea typeface="メイリオ" panose="020B0604030504040204" pitchFamily="50" charset="-128"/>
              </a:rPr>
              <a:t>支給対象期間の延長</a:t>
            </a:r>
            <a:r>
              <a:rPr lang="ja-JP" altLang="en-US" sz="1500" b="1" spc="200" dirty="0" smtClean="0">
                <a:solidFill>
                  <a:schemeClr val="bg1"/>
                </a:solidFill>
                <a:latin typeface="メイリオ" panose="020B0604030504040204" pitchFamily="50" charset="-128"/>
                <a:ea typeface="メイリオ" panose="020B0604030504040204" pitchFamily="50" charset="-128"/>
              </a:rPr>
              <a:t>手続</a:t>
            </a:r>
            <a:endParaRPr lang="en-US" altLang="ja-JP" sz="1500" b="1" spc="200"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39837" y="860906"/>
            <a:ext cx="6480000" cy="1349600"/>
          </a:xfrm>
          <a:prstGeom prst="rect">
            <a:avLst/>
          </a:prstGeom>
          <a:noFill/>
          <a:ln>
            <a:noFill/>
          </a:ln>
        </p:spPr>
        <p:txBody>
          <a:bodyPr wrap="square" rtlCol="0">
            <a:spAutoFit/>
          </a:bodyPr>
          <a:lstStyle/>
          <a:p>
            <a:pPr>
              <a:lnSpc>
                <a:spcPct val="110000"/>
              </a:lnSpc>
            </a:pPr>
            <a:r>
              <a:rPr lang="ja-JP" altLang="en-US" sz="1200" dirty="0">
                <a:latin typeface="メイリオ" panose="020B0604030504040204" pitchFamily="50" charset="-128"/>
                <a:ea typeface="メイリオ" panose="020B0604030504040204" pitchFamily="50" charset="-128"/>
              </a:rPr>
              <a:t>育児休業の</a:t>
            </a:r>
            <a:r>
              <a:rPr lang="ja-JP" altLang="en-US" sz="1200" dirty="0" smtClean="0">
                <a:latin typeface="メイリオ" panose="020B0604030504040204" pitchFamily="50" charset="-128"/>
                <a:ea typeface="メイリオ" panose="020B0604030504040204" pitchFamily="50" charset="-128"/>
              </a:rPr>
              <a:t>申出</a:t>
            </a:r>
            <a:r>
              <a:rPr lang="ja-JP" altLang="en-US" sz="1200" dirty="0">
                <a:latin typeface="メイリオ" panose="020B0604030504040204" pitchFamily="50" charset="-128"/>
                <a:ea typeface="メイリオ" panose="020B0604030504040204" pitchFamily="50" charset="-128"/>
              </a:rPr>
              <a:t>に係る子について、１歳に達する日後の延長と、１歳６か月に達する日後の延長、それぞれの延長</a:t>
            </a:r>
            <a:r>
              <a:rPr lang="ja-JP" altLang="en-US" sz="1200" dirty="0" smtClean="0">
                <a:latin typeface="メイリオ" panose="020B0604030504040204" pitchFamily="50" charset="-128"/>
                <a:ea typeface="メイリオ" panose="020B0604030504040204" pitchFamily="50" charset="-128"/>
              </a:rPr>
              <a:t>手続が</a:t>
            </a:r>
            <a:r>
              <a:rPr lang="ja-JP" altLang="en-US" sz="1200" dirty="0">
                <a:latin typeface="メイリオ" panose="020B0604030504040204" pitchFamily="50" charset="-128"/>
                <a:ea typeface="メイリオ" panose="020B0604030504040204" pitchFamily="50" charset="-128"/>
              </a:rPr>
              <a:t>必要です。</a:t>
            </a:r>
          </a:p>
          <a:p>
            <a:pPr>
              <a:lnSpc>
                <a:spcPct val="110000"/>
              </a:lnSpc>
              <a:spcBef>
                <a:spcPts val="300"/>
              </a:spcBef>
            </a:pPr>
            <a:r>
              <a:rPr lang="ja-JP" altLang="en-US" sz="1200" dirty="0">
                <a:latin typeface="メイリオ" panose="020B0604030504040204" pitchFamily="50" charset="-128"/>
                <a:ea typeface="メイリオ" panose="020B0604030504040204" pitchFamily="50" charset="-128"/>
              </a:rPr>
              <a:t>延長事由は、それぞれのタイミングで該当している必要があります。</a:t>
            </a:r>
            <a:r>
              <a:rPr lang="en-US" altLang="ja-JP" sz="1200" dirty="0">
                <a:latin typeface="メイリオ" panose="020B0604030504040204" pitchFamily="50" charset="-128"/>
                <a:ea typeface="メイリオ" panose="020B0604030504040204" pitchFamily="50" charset="-128"/>
              </a:rPr>
              <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子が１歳に達する日（当該育児休業終了予定日が１歳２か月に達する日である場合は、１歳２か月に達する日、以下同じ）後の期間について、支給対象期間の延長の</a:t>
            </a:r>
            <a:r>
              <a:rPr lang="ja-JP" altLang="en-US" sz="1200" dirty="0" smtClean="0">
                <a:latin typeface="メイリオ" panose="020B0604030504040204" pitchFamily="50" charset="-128"/>
                <a:ea typeface="メイリオ" panose="020B0604030504040204" pitchFamily="50" charset="-128"/>
              </a:rPr>
              <a:t>取扱い</a:t>
            </a:r>
            <a:r>
              <a:rPr lang="ja-JP" altLang="en-US" sz="1200" dirty="0">
                <a:latin typeface="メイリオ" panose="020B0604030504040204" pitchFamily="50" charset="-128"/>
                <a:ea typeface="メイリオ" panose="020B0604030504040204" pitchFamily="50" charset="-128"/>
              </a:rPr>
              <a:t>を受ける場合は、以下の</a:t>
            </a:r>
            <a:r>
              <a:rPr lang="ja-JP" altLang="en-US" sz="1200" dirty="0" smtClean="0">
                <a:latin typeface="メイリオ" panose="020B0604030504040204" pitchFamily="50" charset="-128"/>
                <a:ea typeface="メイリオ" panose="020B0604030504040204" pitchFamily="50" charset="-128"/>
              </a:rPr>
              <a:t>手続が必要です。</a:t>
            </a:r>
            <a:endParaRPr lang="ja-JP" altLang="en-US" sz="1200" dirty="0">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365127362"/>
              </p:ext>
            </p:extLst>
          </p:nvPr>
        </p:nvGraphicFramePr>
        <p:xfrm>
          <a:off x="630665" y="8387860"/>
          <a:ext cx="6330322" cy="1529392"/>
        </p:xfrm>
        <a:graphic>
          <a:graphicData uri="http://schemas.openxmlformats.org/drawingml/2006/table">
            <a:tbl>
              <a:tblPr firstRow="1" bandRow="1">
                <a:tableStyleId>{5940675A-B579-460E-94D1-54222C63F5DA}</a:tableStyleId>
              </a:tblPr>
              <a:tblGrid>
                <a:gridCol w="403213">
                  <a:extLst>
                    <a:ext uri="{9D8B030D-6E8A-4147-A177-3AD203B41FA5}">
                      <a16:colId xmlns:a16="http://schemas.microsoft.com/office/drawing/2014/main" val="1706840915"/>
                    </a:ext>
                  </a:extLst>
                </a:gridCol>
                <a:gridCol w="403213">
                  <a:extLst>
                    <a:ext uri="{9D8B030D-6E8A-4147-A177-3AD203B41FA5}">
                      <a16:colId xmlns:a16="http://schemas.microsoft.com/office/drawing/2014/main" val="3521132659"/>
                    </a:ext>
                  </a:extLst>
                </a:gridCol>
                <a:gridCol w="403213">
                  <a:extLst>
                    <a:ext uri="{9D8B030D-6E8A-4147-A177-3AD203B41FA5}">
                      <a16:colId xmlns:a16="http://schemas.microsoft.com/office/drawing/2014/main" val="58083789"/>
                    </a:ext>
                  </a:extLst>
                </a:gridCol>
                <a:gridCol w="403213">
                  <a:extLst>
                    <a:ext uri="{9D8B030D-6E8A-4147-A177-3AD203B41FA5}">
                      <a16:colId xmlns:a16="http://schemas.microsoft.com/office/drawing/2014/main" val="3756824800"/>
                    </a:ext>
                  </a:extLst>
                </a:gridCol>
                <a:gridCol w="403213">
                  <a:extLst>
                    <a:ext uri="{9D8B030D-6E8A-4147-A177-3AD203B41FA5}">
                      <a16:colId xmlns:a16="http://schemas.microsoft.com/office/drawing/2014/main" val="2609078589"/>
                    </a:ext>
                  </a:extLst>
                </a:gridCol>
                <a:gridCol w="403213">
                  <a:extLst>
                    <a:ext uri="{9D8B030D-6E8A-4147-A177-3AD203B41FA5}">
                      <a16:colId xmlns:a16="http://schemas.microsoft.com/office/drawing/2014/main" val="445140508"/>
                    </a:ext>
                  </a:extLst>
                </a:gridCol>
                <a:gridCol w="416142">
                  <a:extLst>
                    <a:ext uri="{9D8B030D-6E8A-4147-A177-3AD203B41FA5}">
                      <a16:colId xmlns:a16="http://schemas.microsoft.com/office/drawing/2014/main" val="551853097"/>
                    </a:ext>
                  </a:extLst>
                </a:gridCol>
                <a:gridCol w="164870">
                  <a:extLst>
                    <a:ext uri="{9D8B030D-6E8A-4147-A177-3AD203B41FA5}">
                      <a16:colId xmlns:a16="http://schemas.microsoft.com/office/drawing/2014/main" val="2767958247"/>
                    </a:ext>
                  </a:extLst>
                </a:gridCol>
                <a:gridCol w="164870">
                  <a:extLst>
                    <a:ext uri="{9D8B030D-6E8A-4147-A177-3AD203B41FA5}">
                      <a16:colId xmlns:a16="http://schemas.microsoft.com/office/drawing/2014/main" val="3958249778"/>
                    </a:ext>
                  </a:extLst>
                </a:gridCol>
                <a:gridCol w="164870">
                  <a:extLst>
                    <a:ext uri="{9D8B030D-6E8A-4147-A177-3AD203B41FA5}">
                      <a16:colId xmlns:a16="http://schemas.microsoft.com/office/drawing/2014/main" val="1289506277"/>
                    </a:ext>
                  </a:extLst>
                </a:gridCol>
                <a:gridCol w="164870">
                  <a:extLst>
                    <a:ext uri="{9D8B030D-6E8A-4147-A177-3AD203B41FA5}">
                      <a16:colId xmlns:a16="http://schemas.microsoft.com/office/drawing/2014/main" val="2784630733"/>
                    </a:ext>
                  </a:extLst>
                </a:gridCol>
                <a:gridCol w="416142">
                  <a:extLst>
                    <a:ext uri="{9D8B030D-6E8A-4147-A177-3AD203B41FA5}">
                      <a16:colId xmlns:a16="http://schemas.microsoft.com/office/drawing/2014/main" val="910008910"/>
                    </a:ext>
                  </a:extLst>
                </a:gridCol>
                <a:gridCol w="403213">
                  <a:extLst>
                    <a:ext uri="{9D8B030D-6E8A-4147-A177-3AD203B41FA5}">
                      <a16:colId xmlns:a16="http://schemas.microsoft.com/office/drawing/2014/main" val="3166072949"/>
                    </a:ext>
                  </a:extLst>
                </a:gridCol>
                <a:gridCol w="403213">
                  <a:extLst>
                    <a:ext uri="{9D8B030D-6E8A-4147-A177-3AD203B41FA5}">
                      <a16:colId xmlns:a16="http://schemas.microsoft.com/office/drawing/2014/main" val="866220843"/>
                    </a:ext>
                  </a:extLst>
                </a:gridCol>
                <a:gridCol w="403213">
                  <a:extLst>
                    <a:ext uri="{9D8B030D-6E8A-4147-A177-3AD203B41FA5}">
                      <a16:colId xmlns:a16="http://schemas.microsoft.com/office/drawing/2014/main" val="3760663916"/>
                    </a:ext>
                  </a:extLst>
                </a:gridCol>
                <a:gridCol w="403213">
                  <a:extLst>
                    <a:ext uri="{9D8B030D-6E8A-4147-A177-3AD203B41FA5}">
                      <a16:colId xmlns:a16="http://schemas.microsoft.com/office/drawing/2014/main" val="874646740"/>
                    </a:ext>
                  </a:extLst>
                </a:gridCol>
                <a:gridCol w="201607">
                  <a:extLst>
                    <a:ext uri="{9D8B030D-6E8A-4147-A177-3AD203B41FA5}">
                      <a16:colId xmlns:a16="http://schemas.microsoft.com/office/drawing/2014/main" val="480844705"/>
                    </a:ext>
                  </a:extLst>
                </a:gridCol>
                <a:gridCol w="201607">
                  <a:extLst>
                    <a:ext uri="{9D8B030D-6E8A-4147-A177-3AD203B41FA5}">
                      <a16:colId xmlns:a16="http://schemas.microsoft.com/office/drawing/2014/main" val="1284677778"/>
                    </a:ext>
                  </a:extLst>
                </a:gridCol>
                <a:gridCol w="201607">
                  <a:extLst>
                    <a:ext uri="{9D8B030D-6E8A-4147-A177-3AD203B41FA5}">
                      <a16:colId xmlns:a16="http://schemas.microsoft.com/office/drawing/2014/main" val="622831192"/>
                    </a:ext>
                  </a:extLst>
                </a:gridCol>
                <a:gridCol w="201607">
                  <a:extLst>
                    <a:ext uri="{9D8B030D-6E8A-4147-A177-3AD203B41FA5}">
                      <a16:colId xmlns:a16="http://schemas.microsoft.com/office/drawing/2014/main" val="1530794702"/>
                    </a:ext>
                  </a:extLst>
                </a:gridCol>
              </a:tblGrid>
              <a:tr h="370840">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gridSpan="2">
                  <a:txBody>
                    <a:bodyPr/>
                    <a:lstStyle/>
                    <a:p>
                      <a:pPr algn="ctr"/>
                      <a:r>
                        <a:rPr kumimoji="1" lang="ja-JP" altLang="en-US" sz="800" spc="50" baseline="0" dirty="0" smtClean="0">
                          <a:latin typeface="メイリオ" panose="020B0604030504040204" pitchFamily="50" charset="-128"/>
                          <a:ea typeface="メイリオ" panose="020B0604030504040204" pitchFamily="50" charset="-128"/>
                        </a:rPr>
                        <a:t>支給対象期</a:t>
                      </a:r>
                      <a:r>
                        <a:rPr kumimoji="1" lang="ja-JP" altLang="en-US" sz="800" dirty="0" smtClean="0">
                          <a:latin typeface="メイリオ" panose="020B0604030504040204" pitchFamily="50" charset="-128"/>
                          <a:ea typeface="メイリオ" panose="020B0604030504040204" pitchFamily="50" charset="-128"/>
                        </a:rPr>
                        <a:t>間</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①</a:t>
                      </a: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ctr"/>
                </a:tc>
                <a:tc gridSpan="2">
                  <a:txBody>
                    <a:bodyPr/>
                    <a:lstStyle/>
                    <a:p>
                      <a:pPr algn="ctr"/>
                      <a:r>
                        <a:rPr kumimoji="1" lang="ja-JP" altLang="en-US" sz="800" spc="50" baseline="0" dirty="0" smtClean="0">
                          <a:latin typeface="メイリオ" panose="020B0604030504040204" pitchFamily="50" charset="-128"/>
                          <a:ea typeface="メイリオ" panose="020B0604030504040204" pitchFamily="50" charset="-128"/>
                        </a:rPr>
                        <a:t>支給対象期</a:t>
                      </a:r>
                      <a:r>
                        <a:rPr kumimoji="1" lang="ja-JP" altLang="en-US" sz="800" dirty="0" smtClean="0">
                          <a:latin typeface="メイリオ" panose="020B0604030504040204" pitchFamily="50" charset="-128"/>
                          <a:ea typeface="メイリオ" panose="020B0604030504040204" pitchFamily="50" charset="-128"/>
                        </a:rPr>
                        <a:t>間</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④</a:t>
                      </a: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ctr"/>
                </a:tc>
                <a:tc gridSpan="2">
                  <a:txBody>
                    <a:bodyPr/>
                    <a:lstStyle/>
                    <a:p>
                      <a:pPr marL="0" marR="0" lvl="0" indent="0" algn="ctr" defTabSz="934683" rtl="0" eaLnBrk="1" fontAlgn="auto" latinLnBrk="0" hangingPunct="1">
                        <a:lnSpc>
                          <a:spcPct val="100000"/>
                        </a:lnSpc>
                        <a:spcBef>
                          <a:spcPts val="0"/>
                        </a:spcBef>
                        <a:spcAft>
                          <a:spcPts val="0"/>
                        </a:spcAft>
                        <a:buClrTx/>
                        <a:buSzTx/>
                        <a:buFontTx/>
                        <a:buNone/>
                        <a:tabLst/>
                        <a:defRPr/>
                      </a:pPr>
                      <a:r>
                        <a:rPr kumimoji="1" lang="ja-JP" altLang="en-US" sz="800" spc="50" baseline="0" dirty="0" smtClean="0">
                          <a:latin typeface="メイリオ" panose="020B0604030504040204" pitchFamily="50" charset="-128"/>
                          <a:ea typeface="メイリオ" panose="020B0604030504040204" pitchFamily="50" charset="-128"/>
                        </a:rPr>
                        <a:t>支給対象期</a:t>
                      </a:r>
                      <a:r>
                        <a:rPr kumimoji="1" lang="ja-JP" altLang="en-US" sz="800" dirty="0" smtClean="0">
                          <a:latin typeface="メイリオ" panose="020B0604030504040204" pitchFamily="50" charset="-128"/>
                          <a:ea typeface="メイリオ" panose="020B0604030504040204" pitchFamily="50" charset="-128"/>
                        </a:rPr>
                        <a:t>間</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⑤</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ctr"/>
                </a:tc>
                <a:tc>
                  <a:txBody>
                    <a:bodyPr/>
                    <a:lstStyle/>
                    <a:p>
                      <a:pPr algn="ctr"/>
                      <a:r>
                        <a:rPr kumimoji="1" lang="ja-JP" altLang="en-US" sz="800" dirty="0" smtClean="0">
                          <a:latin typeface="メイリオ" panose="020B0604030504040204" pitchFamily="50" charset="-128"/>
                          <a:ea typeface="メイリオ" panose="020B0604030504040204" pitchFamily="50" charset="-128"/>
                        </a:rPr>
                        <a:t>⑥</a:t>
                      </a: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no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ysDash"/>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noFill/>
                      <a:prstDash val="solid"/>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noFill/>
                      <a:prstDash val="solid"/>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3841299214"/>
                  </a:ext>
                </a:extLst>
              </a:tr>
              <a:tr h="416872">
                <a:tc>
                  <a:txBody>
                    <a:bodyPr/>
                    <a:lstStyle/>
                    <a:p>
                      <a:pPr algn="ctr"/>
                      <a:r>
                        <a:rPr kumimoji="1" lang="ja-JP" altLang="en-US" sz="700" dirty="0" smtClean="0">
                          <a:latin typeface="メイリオ" panose="020B0604030504040204" pitchFamily="50" charset="-128"/>
                          <a:ea typeface="メイリオ" panose="020B0604030504040204" pitchFamily="50" charset="-128"/>
                        </a:rPr>
                        <a:t>産後</a:t>
                      </a:r>
                      <a:endParaRPr kumimoji="1" lang="en-US" altLang="ja-JP" sz="700" dirty="0" smtClean="0">
                        <a:latin typeface="メイリオ" panose="020B0604030504040204" pitchFamily="50" charset="-128"/>
                        <a:ea typeface="メイリオ" panose="020B0604030504040204" pitchFamily="50" charset="-128"/>
                      </a:endParaRPr>
                    </a:p>
                    <a:p>
                      <a:pPr algn="ctr"/>
                      <a:r>
                        <a:rPr kumimoji="1" lang="ja-JP" altLang="en-US" sz="700" dirty="0" smtClean="0">
                          <a:latin typeface="メイリオ" panose="020B0604030504040204" pitchFamily="50" charset="-128"/>
                          <a:ea typeface="メイリオ" panose="020B0604030504040204" pitchFamily="50" charset="-128"/>
                        </a:rPr>
                        <a:t>休業</a:t>
                      </a:r>
                      <a:endParaRPr kumimoji="1" lang="en-US" altLang="ja-JP" sz="700" dirty="0" smtClean="0">
                        <a:latin typeface="メイリオ" panose="020B0604030504040204" pitchFamily="50" charset="-128"/>
                        <a:ea typeface="メイリオ" panose="020B0604030504040204" pitchFamily="50" charset="-128"/>
                      </a:endParaRPr>
                    </a:p>
                    <a:p>
                      <a:pPr algn="ctr"/>
                      <a:r>
                        <a:rPr kumimoji="1" lang="en-US" altLang="ja-JP" sz="700" dirty="0" smtClean="0">
                          <a:latin typeface="メイリオ" panose="020B0604030504040204" pitchFamily="50" charset="-128"/>
                          <a:ea typeface="メイリオ" panose="020B0604030504040204" pitchFamily="50" charset="-128"/>
                        </a:rPr>
                        <a:t>8</a:t>
                      </a:r>
                      <a:r>
                        <a:rPr kumimoji="1" lang="ja-JP" altLang="en-US" sz="700" dirty="0" smtClean="0">
                          <a:latin typeface="メイリオ" panose="020B0604030504040204" pitchFamily="50" charset="-128"/>
                          <a:ea typeface="メイリオ" panose="020B0604030504040204" pitchFamily="50" charset="-128"/>
                        </a:rPr>
                        <a:t>週間</a:t>
                      </a:r>
                      <a:endParaRPr kumimoji="1" lang="en-US" altLang="ja-JP" sz="700" dirty="0" smtClean="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2/4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3/3</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3/4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4/3</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8/4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9/3</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9/4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10/3</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10/4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11/3</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11/4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12/3</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ysDash"/>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ysDash"/>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ysDash"/>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kumimoji="1" lang="en-US" altLang="ja-JP" sz="700" dirty="0" smtClean="0">
                        <a:latin typeface="メイリオ" panose="020B0604030504040204" pitchFamily="50" charset="-128"/>
                        <a:ea typeface="メイリオ" panose="020B0604030504040204" pitchFamily="50" charset="-128"/>
                      </a:endParaRPr>
                    </a:p>
                    <a:p>
                      <a:pPr algn="ctr"/>
                      <a:r>
                        <a:rPr kumimoji="1" lang="en-US" altLang="ja-JP" sz="700" dirty="0" smtClean="0">
                          <a:latin typeface="メイリオ" panose="020B0604030504040204" pitchFamily="50" charset="-128"/>
                          <a:ea typeface="メイリオ" panose="020B0604030504040204" pitchFamily="50" charset="-128"/>
                        </a:rPr>
                        <a:t>6/8</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ja-JP" altLang="en-US" sz="700" dirty="0" smtClean="0">
                          <a:latin typeface="メイリオ" panose="020B0604030504040204" pitchFamily="50" charset="-128"/>
                          <a:ea typeface="メイリオ" panose="020B0604030504040204" pitchFamily="50" charset="-128"/>
                        </a:rPr>
                        <a:t>↓</a:t>
                      </a:r>
                      <a:endParaRPr kumimoji="1" lang="en-US" altLang="ja-JP" sz="700" dirty="0" smtClean="0">
                        <a:latin typeface="メイリオ" panose="020B0604030504040204" pitchFamily="50" charset="-128"/>
                        <a:ea typeface="メイリオ" panose="020B0604030504040204" pitchFamily="50" charset="-128"/>
                      </a:endParaRPr>
                    </a:p>
                    <a:p>
                      <a:pPr algn="ctr"/>
                      <a:r>
                        <a:rPr kumimoji="1" lang="en-US" altLang="ja-JP" sz="700" dirty="0" smtClean="0">
                          <a:latin typeface="メイリオ" panose="020B0604030504040204" pitchFamily="50" charset="-128"/>
                          <a:ea typeface="メイリオ" panose="020B0604030504040204" pitchFamily="50" charset="-128"/>
                        </a:rPr>
                        <a:t>12/8</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2662392622"/>
                  </a:ext>
                </a:extLst>
              </a:tr>
              <a:tr h="370840">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kumimoji="1" lang="ja-JP" altLang="en-US" sz="800" dirty="0" smtClean="0">
                          <a:latin typeface="メイリオ" panose="020B0604030504040204" pitchFamily="50" charset="-128"/>
                          <a:ea typeface="メイリオ" panose="020B0604030504040204" pitchFamily="50" charset="-128"/>
                        </a:rPr>
                        <a:t>　</a:t>
                      </a:r>
                      <a:r>
                        <a:rPr kumimoji="1" lang="ja-JP" altLang="en-US" sz="700" dirty="0" smtClean="0">
                          <a:latin typeface="メイリオ" panose="020B0604030504040204" pitchFamily="50" charset="-128"/>
                          <a:ea typeface="メイリオ" panose="020B0604030504040204" pitchFamily="50" charset="-128"/>
                        </a:rPr>
                        <a:t>　　</a:t>
                      </a:r>
                      <a:endParaRPr kumimoji="1" lang="en-US" altLang="ja-JP" sz="700" dirty="0" smtClean="0">
                        <a:latin typeface="メイリオ" panose="020B0604030504040204" pitchFamily="50" charset="-128"/>
                        <a:ea typeface="メイリオ" panose="020B0604030504040204"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1/4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2/3</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EDFE1"/>
                    </a:solid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2/4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3/3</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EDFE1"/>
                    </a:solid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3/4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4/3</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EDFE1"/>
                    </a:solid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4/4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5/3</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EDFE1"/>
                    </a:solidFill>
                  </a:tcPr>
                </a:tc>
                <a:tc>
                  <a:txBody>
                    <a:bodyPr/>
                    <a:lstStyle/>
                    <a:p>
                      <a:pPr algn="ctr"/>
                      <a:r>
                        <a:rPr kumimoji="1" lang="en-US" altLang="ja-JP" sz="700" dirty="0" smtClean="0">
                          <a:latin typeface="メイリオ" panose="020B0604030504040204" pitchFamily="50" charset="-128"/>
                          <a:ea typeface="メイリオ" panose="020B0604030504040204" pitchFamily="50" charset="-128"/>
                        </a:rPr>
                        <a:t>5/4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6/3</a:t>
                      </a:r>
                      <a:endParaRPr kumimoji="1" lang="ja-JP" altLang="en-US" sz="7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EDFE1"/>
                    </a:solidFill>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940116786"/>
                  </a:ext>
                </a:extLst>
              </a:tr>
              <a:tr h="370840">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34683" rtl="0" eaLnBrk="1" fontAlgn="auto" latinLnBrk="0" hangingPunct="1">
                        <a:lnSpc>
                          <a:spcPct val="100000"/>
                        </a:lnSpc>
                        <a:spcBef>
                          <a:spcPts val="0"/>
                        </a:spcBef>
                        <a:spcAft>
                          <a:spcPts val="0"/>
                        </a:spcAft>
                        <a:buClrTx/>
                        <a:buSzTx/>
                        <a:buFontTx/>
                        <a:buNone/>
                        <a:tabLst/>
                        <a:defRPr/>
                      </a:pPr>
                      <a:endParaRPr kumimoji="1" lang="ja-JP" altLang="en-US" sz="800" dirty="0" smtClean="0">
                        <a:latin typeface="メイリオ" panose="020B0604030504040204" pitchFamily="50" charset="-128"/>
                        <a:ea typeface="メイリオ" panose="020B0604030504040204"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gridSpan="5">
                  <a:txBody>
                    <a:bodyPr/>
                    <a:lstStyle/>
                    <a:p>
                      <a:pPr marL="0" marR="0" lvl="0" indent="0" algn="ctr" defTabSz="934683" rtl="0" eaLnBrk="1" fontAlgn="auto" latinLnBrk="0" hangingPunct="1">
                        <a:lnSpc>
                          <a:spcPct val="100000"/>
                        </a:lnSpc>
                        <a:spcBef>
                          <a:spcPts val="0"/>
                        </a:spcBef>
                        <a:spcAft>
                          <a:spcPts val="0"/>
                        </a:spcAft>
                        <a:buClrTx/>
                        <a:buSzTx/>
                        <a:buFontTx/>
                        <a:buNone/>
                        <a:tabLst/>
                        <a:defRPr/>
                      </a:pPr>
                      <a:r>
                        <a:rPr kumimoji="1" lang="ja-JP" altLang="en-US" sz="800" spc="50" baseline="0" dirty="0" smtClean="0">
                          <a:latin typeface="メイリオ" panose="020B0604030504040204" pitchFamily="50" charset="-128"/>
                          <a:ea typeface="メイリオ" panose="020B0604030504040204" pitchFamily="50" charset="-128"/>
                        </a:rPr>
                        <a:t>支給対象期</a:t>
                      </a:r>
                      <a:r>
                        <a:rPr kumimoji="1" lang="ja-JP" altLang="en-US" sz="800" dirty="0" smtClean="0">
                          <a:latin typeface="メイリオ" panose="020B0604030504040204" pitchFamily="50" charset="-128"/>
                          <a:ea typeface="メイリオ" panose="020B0604030504040204" pitchFamily="50" charset="-128"/>
                        </a:rPr>
                        <a:t>間</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❻</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ctr"/>
                </a:tc>
                <a:tc gridSpan="2">
                  <a:txBody>
                    <a:bodyPr/>
                    <a:lstStyle/>
                    <a:p>
                      <a:pPr algn="ctr"/>
                      <a:r>
                        <a:rPr kumimoji="1" lang="ja-JP" altLang="en-US" sz="800" spc="50" baseline="0" dirty="0" smtClean="0">
                          <a:latin typeface="メイリオ" panose="020B0604030504040204" pitchFamily="50" charset="-128"/>
                          <a:ea typeface="メイリオ" panose="020B0604030504040204" pitchFamily="50" charset="-128"/>
                        </a:rPr>
                        <a:t>支給対象期</a:t>
                      </a:r>
                      <a:r>
                        <a:rPr kumimoji="1" lang="ja-JP" altLang="en-US" sz="800" dirty="0" smtClean="0">
                          <a:latin typeface="メイリオ" panose="020B0604030504040204" pitchFamily="50" charset="-128"/>
                          <a:ea typeface="メイリオ" panose="020B0604030504040204" pitchFamily="50" charset="-128"/>
                        </a:rPr>
                        <a:t>間</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❼</a:t>
                      </a:r>
                      <a:endParaRPr kumimoji="1" lang="ja-JP" altLang="en-US" sz="800" dirty="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ctr"/>
                </a:tc>
                <a:tc gridSpan="2">
                  <a:txBody>
                    <a:bodyPr/>
                    <a:lstStyle/>
                    <a:p>
                      <a:pPr marL="0" marR="0" lvl="0" indent="0" algn="ctr" defTabSz="934683" rtl="0" eaLnBrk="1" fontAlgn="auto" latinLnBrk="0" hangingPunct="1">
                        <a:lnSpc>
                          <a:spcPct val="100000"/>
                        </a:lnSpc>
                        <a:spcBef>
                          <a:spcPts val="0"/>
                        </a:spcBef>
                        <a:spcAft>
                          <a:spcPts val="0"/>
                        </a:spcAft>
                        <a:buClrTx/>
                        <a:buSzTx/>
                        <a:buFontTx/>
                        <a:buNone/>
                        <a:tabLst/>
                        <a:defRPr/>
                      </a:pPr>
                      <a:r>
                        <a:rPr kumimoji="1" lang="ja-JP" altLang="en-US" sz="800" spc="50" baseline="0" dirty="0" smtClean="0">
                          <a:latin typeface="メイリオ" panose="020B0604030504040204" pitchFamily="50" charset="-128"/>
                          <a:ea typeface="メイリオ" panose="020B0604030504040204" pitchFamily="50" charset="-128"/>
                        </a:rPr>
                        <a:t>支給対象期</a:t>
                      </a:r>
                      <a:r>
                        <a:rPr kumimoji="1" lang="ja-JP" altLang="en-US" sz="800" dirty="0" smtClean="0">
                          <a:latin typeface="メイリオ" panose="020B0604030504040204" pitchFamily="50" charset="-128"/>
                          <a:ea typeface="メイリオ" panose="020B0604030504040204" pitchFamily="50" charset="-128"/>
                        </a:rPr>
                        <a:t>間</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❽</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ctr"/>
                </a:tc>
                <a:tc gridSpan="2">
                  <a:txBody>
                    <a:bodyPr/>
                    <a:lstStyle/>
                    <a:p>
                      <a:pPr marL="0" marR="0" lvl="0" indent="0" algn="ctr" defTabSz="934683" rtl="0" eaLnBrk="1" fontAlgn="auto" latinLnBrk="0" hangingPunct="1">
                        <a:lnSpc>
                          <a:spcPct val="100000"/>
                        </a:lnSpc>
                        <a:spcBef>
                          <a:spcPts val="0"/>
                        </a:spcBef>
                        <a:spcAft>
                          <a:spcPts val="0"/>
                        </a:spcAft>
                        <a:buClrTx/>
                        <a:buSzTx/>
                        <a:buFontTx/>
                        <a:buNone/>
                        <a:tabLst/>
                        <a:defRPr/>
                      </a:pPr>
                      <a:endParaRPr kumimoji="1" lang="ja-JP" altLang="en-US" sz="800" dirty="0" smtClean="0">
                        <a:latin typeface="メイリオ" panose="020B0604030504040204" pitchFamily="50" charset="-128"/>
                        <a:ea typeface="メイリオ"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kumimoji="1" lang="ja-JP" altLang="en-US"/>
                    </a:p>
                  </a:txBody>
                  <a:tcPr/>
                </a:tc>
                <a:tc gridSpan="2">
                  <a:txBody>
                    <a:bodyPr/>
                    <a:lstStyle/>
                    <a:p>
                      <a:pPr marL="0" marR="0" lvl="0" indent="0" algn="ctr" defTabSz="934683" rtl="0" eaLnBrk="1" fontAlgn="auto" latinLnBrk="0" hangingPunct="1">
                        <a:lnSpc>
                          <a:spcPct val="100000"/>
                        </a:lnSpc>
                        <a:spcBef>
                          <a:spcPts val="0"/>
                        </a:spcBef>
                        <a:spcAft>
                          <a:spcPts val="0"/>
                        </a:spcAft>
                        <a:buClrTx/>
                        <a:buSzTx/>
                        <a:buFontTx/>
                        <a:buNone/>
                        <a:tabLst/>
                        <a:defRPr/>
                      </a:pPr>
                      <a:endParaRPr kumimoji="1" lang="ja-JP" altLang="en-US" sz="800" dirty="0" smtClean="0">
                        <a:latin typeface="メイリオ" panose="020B0604030504040204" pitchFamily="50" charset="-128"/>
                        <a:ea typeface="メイリオ" panose="020B0604030504040204" pitchFamily="50" charset="-128"/>
                      </a:endParaRPr>
                    </a:p>
                  </a:txBody>
                  <a:tcPr marL="36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099534573"/>
                  </a:ext>
                </a:extLst>
              </a:tr>
            </a:tbl>
          </a:graphicData>
        </a:graphic>
      </p:graphicFrame>
      <p:sp>
        <p:nvSpPr>
          <p:cNvPr id="18" name="波線 17"/>
          <p:cNvSpPr/>
          <p:nvPr/>
        </p:nvSpPr>
        <p:spPr>
          <a:xfrm rot="5400000">
            <a:off x="1371486" y="8758627"/>
            <a:ext cx="900000" cy="116387"/>
          </a:xfrm>
          <a:prstGeom prst="wave">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1598734" y="9266919"/>
            <a:ext cx="283914" cy="226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正方形/長方形 19"/>
          <p:cNvSpPr/>
          <p:nvPr/>
        </p:nvSpPr>
        <p:spPr>
          <a:xfrm>
            <a:off x="1631770" y="8222804"/>
            <a:ext cx="283914" cy="163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テキスト ボックス 75"/>
          <p:cNvSpPr txBox="1">
            <a:spLocks noChangeArrowheads="1"/>
          </p:cNvSpPr>
          <p:nvPr/>
        </p:nvSpPr>
        <p:spPr bwMode="auto">
          <a:xfrm>
            <a:off x="602837" y="7930218"/>
            <a:ext cx="6480000" cy="43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050" b="1" spc="18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50" b="1" spc="180" dirty="0">
                <a:latin typeface="メイリオ" panose="020B0604030504040204" pitchFamily="50" charset="-128"/>
                <a:ea typeface="メイリオ" panose="020B0604030504040204" pitchFamily="50" charset="-128"/>
                <a:cs typeface="メイリオ" panose="020B0604030504040204" pitchFamily="50" charset="-128"/>
              </a:rPr>
              <a:t>月９日に出産し、２月４日から育児休業を開始し</a:t>
            </a:r>
            <a:r>
              <a:rPr lang="en-US" altLang="ja-JP" sz="1050" b="1" spc="18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spc="18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b="1" spc="180" dirty="0">
                <a:latin typeface="メイリオ" panose="020B0604030504040204" pitchFamily="50" charset="-128"/>
                <a:ea typeface="メイリオ" panose="020B0604030504040204" pitchFamily="50" charset="-128"/>
                <a:cs typeface="メイリオ" panose="020B0604030504040204" pitchFamily="50" charset="-128"/>
              </a:rPr>
              <a:t>　　　支給対象期間の延長申請を行う場合</a:t>
            </a:r>
            <a:endPar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pPr algn="r"/>
            <a:r>
              <a:rPr lang="en-US" altLang="ja-JP" sz="1000" i="1" dirty="0" smtClean="0">
                <a:latin typeface="メイリオ" panose="020B0604030504040204" pitchFamily="50" charset="-128"/>
                <a:ea typeface="メイリオ" panose="020B0604030504040204" pitchFamily="50" charset="-128"/>
              </a:rPr>
              <a:t>15</a:t>
            </a:r>
            <a:endParaRPr lang="ja-JP" altLang="en-US" sz="1000" i="1"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5147989" y="8806325"/>
            <a:ext cx="1422998" cy="210827"/>
          </a:xfrm>
          <a:prstGeom prst="rect">
            <a:avLst/>
          </a:prstGeom>
          <a:noFill/>
          <a:ln>
            <a:noFill/>
          </a:ln>
        </p:spPr>
        <p:txBody>
          <a:bodyPr wrap="square" rtlCol="0">
            <a:spAutoFit/>
          </a:bodyPr>
          <a:lstStyle/>
          <a:p>
            <a:pPr>
              <a:lnSpc>
                <a:spcPct val="110000"/>
              </a:lnSpc>
            </a:pPr>
            <a:r>
              <a:rPr lang="ja-JP" altLang="en-US" sz="700" dirty="0">
                <a:latin typeface="メイリオ" panose="020B0604030504040204" pitchFamily="50" charset="-128"/>
                <a:ea typeface="メイリオ" panose="020B0604030504040204" pitchFamily="50" charset="-128"/>
              </a:rPr>
              <a:t>子が１歳</a:t>
            </a:r>
            <a:r>
              <a:rPr lang="ja-JP" altLang="en-US" sz="700" dirty="0" smtClean="0">
                <a:latin typeface="メイリオ" panose="020B0604030504040204" pitchFamily="50" charset="-128"/>
                <a:ea typeface="メイリオ" panose="020B0604030504040204" pitchFamily="50" charset="-128"/>
              </a:rPr>
              <a:t>６か月に達する日↓</a:t>
            </a:r>
            <a:endParaRPr lang="ja-JP" altLang="en-US" sz="700" dirty="0">
              <a:latin typeface="メイリオ" panose="020B0604030504040204" pitchFamily="50" charset="-128"/>
              <a:ea typeface="メイリオ" panose="020B0604030504040204" pitchFamily="50" charset="-128"/>
            </a:endParaRPr>
          </a:p>
        </p:txBody>
      </p:sp>
      <p:sp>
        <p:nvSpPr>
          <p:cNvPr id="17" name="波線 16"/>
          <p:cNvSpPr/>
          <p:nvPr/>
        </p:nvSpPr>
        <p:spPr>
          <a:xfrm rot="5400000">
            <a:off x="6293411" y="9133033"/>
            <a:ext cx="525844" cy="152391"/>
          </a:xfrm>
          <a:prstGeom prst="wave">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6484125" y="8920987"/>
            <a:ext cx="176032" cy="101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正方形/長方形 21"/>
          <p:cNvSpPr/>
          <p:nvPr/>
        </p:nvSpPr>
        <p:spPr>
          <a:xfrm>
            <a:off x="6449020" y="9348016"/>
            <a:ext cx="214626" cy="297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テキスト ボックス 22"/>
          <p:cNvSpPr txBox="1"/>
          <p:nvPr/>
        </p:nvSpPr>
        <p:spPr>
          <a:xfrm>
            <a:off x="6201473" y="8662309"/>
            <a:ext cx="1106756" cy="210827"/>
          </a:xfrm>
          <a:prstGeom prst="rect">
            <a:avLst/>
          </a:prstGeom>
          <a:noFill/>
          <a:ln>
            <a:noFill/>
          </a:ln>
        </p:spPr>
        <p:txBody>
          <a:bodyPr wrap="square" rtlCol="0">
            <a:spAutoFit/>
          </a:bodyPr>
          <a:lstStyle/>
          <a:p>
            <a:pPr>
              <a:lnSpc>
                <a:spcPct val="110000"/>
              </a:lnSpc>
            </a:pPr>
            <a:r>
              <a:rPr lang="ja-JP" altLang="en-US" sz="700" dirty="0">
                <a:latin typeface="メイリオ" panose="020B0604030504040204" pitchFamily="50" charset="-128"/>
                <a:ea typeface="メイリオ" panose="020B0604030504040204" pitchFamily="50" charset="-128"/>
              </a:rPr>
              <a:t>子</a:t>
            </a:r>
            <a:r>
              <a:rPr lang="ja-JP" altLang="en-US" sz="700" dirty="0" smtClean="0">
                <a:latin typeface="メイリオ" panose="020B0604030504040204" pitchFamily="50" charset="-128"/>
                <a:ea typeface="メイリオ" panose="020B0604030504040204" pitchFamily="50" charset="-128"/>
              </a:rPr>
              <a:t>が２歳に達する日</a:t>
            </a:r>
            <a:endParaRPr lang="ja-JP" altLang="en-US" sz="7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6192105" y="9054318"/>
            <a:ext cx="306128" cy="261610"/>
          </a:xfrm>
          <a:prstGeom prst="rect">
            <a:avLst/>
          </a:prstGeom>
          <a:noFill/>
          <a:ln>
            <a:noFill/>
          </a:ln>
        </p:spPr>
        <p:txBody>
          <a:bodyPr wrap="square" rtlCol="0">
            <a:spAutoFit/>
          </a:bodyPr>
          <a:lstStyle/>
          <a:p>
            <a:pPr>
              <a:lnSpc>
                <a:spcPct val="110000"/>
              </a:lnSpc>
            </a:pPr>
            <a:r>
              <a:rPr lang="ja-JP" altLang="en-US"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6606057" y="9054318"/>
            <a:ext cx="306128" cy="261610"/>
          </a:xfrm>
          <a:prstGeom prst="rect">
            <a:avLst/>
          </a:prstGeom>
          <a:noFill/>
          <a:ln>
            <a:noFill/>
          </a:ln>
        </p:spPr>
        <p:txBody>
          <a:bodyPr wrap="square" rtlCol="0">
            <a:spAutoFit/>
          </a:bodyPr>
          <a:lstStyle/>
          <a:p>
            <a:pPr>
              <a:lnSpc>
                <a:spcPct val="110000"/>
              </a:lnSpc>
            </a:pPr>
            <a:r>
              <a:rPr lang="ja-JP" altLang="en-US"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794847" y="9191887"/>
            <a:ext cx="1088175" cy="447815"/>
          </a:xfrm>
          <a:prstGeom prst="rect">
            <a:avLst/>
          </a:prstGeom>
          <a:noFill/>
          <a:ln>
            <a:noFill/>
          </a:ln>
        </p:spPr>
        <p:txBody>
          <a:bodyPr wrap="square" rtlCol="0">
            <a:spAutoFit/>
          </a:bodyPr>
          <a:lstStyle/>
          <a:p>
            <a:pPr>
              <a:lnSpc>
                <a:spcPct val="110000"/>
              </a:lnSpc>
            </a:pPr>
            <a:r>
              <a:rPr lang="ja-JP" altLang="en-US" sz="700" dirty="0" smtClean="0">
                <a:latin typeface="メイリオ" panose="020B0604030504040204" pitchFamily="50" charset="-128"/>
                <a:ea typeface="メイリオ" panose="020B0604030504040204" pitchFamily="50" charset="-128"/>
              </a:rPr>
              <a:t>　↑</a:t>
            </a:r>
            <a:endParaRPr lang="en-US" altLang="ja-JP" sz="700" dirty="0" smtClean="0">
              <a:latin typeface="メイリオ" panose="020B0604030504040204" pitchFamily="50" charset="-128"/>
              <a:ea typeface="メイリオ" panose="020B0604030504040204" pitchFamily="50" charset="-128"/>
            </a:endParaRPr>
          </a:p>
          <a:p>
            <a:pPr>
              <a:lnSpc>
                <a:spcPct val="110000"/>
              </a:lnSpc>
            </a:pPr>
            <a:r>
              <a:rPr lang="ja-JP" altLang="en-US" sz="700" dirty="0">
                <a:latin typeface="メイリオ" panose="020B0604030504040204" pitchFamily="50" charset="-128"/>
                <a:ea typeface="メイリオ" panose="020B0604030504040204" pitchFamily="50" charset="-128"/>
              </a:rPr>
              <a:t> </a:t>
            </a:r>
            <a:r>
              <a:rPr lang="ja-JP" altLang="en-US" sz="700" dirty="0" smtClean="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2/4 </a:t>
            </a:r>
          </a:p>
          <a:p>
            <a:pPr>
              <a:lnSpc>
                <a:spcPct val="110000"/>
              </a:lnSpc>
            </a:pPr>
            <a:r>
              <a:rPr lang="en-US" altLang="ja-JP" sz="700" dirty="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  </a:t>
            </a:r>
            <a:r>
              <a:rPr lang="ja-JP" altLang="en-US" sz="700" dirty="0" smtClean="0">
                <a:latin typeface="メイリオ" panose="020B0604030504040204" pitchFamily="50" charset="-128"/>
                <a:ea typeface="メイリオ" panose="020B0604030504040204" pitchFamily="50" charset="-128"/>
              </a:rPr>
              <a:t>育児休業開始日</a:t>
            </a:r>
            <a:endParaRPr lang="ja-JP" altLang="en-US" sz="7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881421" y="9043574"/>
            <a:ext cx="306128" cy="261610"/>
          </a:xfrm>
          <a:prstGeom prst="rect">
            <a:avLst/>
          </a:prstGeom>
          <a:noFill/>
          <a:ln>
            <a:noFill/>
          </a:ln>
        </p:spPr>
        <p:txBody>
          <a:bodyPr wrap="square" rtlCol="0">
            <a:spAutoFit/>
          </a:bodyPr>
          <a:lstStyle/>
          <a:p>
            <a:pPr>
              <a:lnSpc>
                <a:spcPct val="110000"/>
              </a:lnSpc>
            </a:pPr>
            <a:r>
              <a:rPr lang="ja-JP" altLang="en-US"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395461" y="9191887"/>
            <a:ext cx="485960" cy="447815"/>
          </a:xfrm>
          <a:prstGeom prst="rect">
            <a:avLst/>
          </a:prstGeom>
          <a:noFill/>
          <a:ln>
            <a:noFill/>
          </a:ln>
        </p:spPr>
        <p:txBody>
          <a:bodyPr wrap="square" rtlCol="0">
            <a:spAutoFit/>
          </a:bodyPr>
          <a:lstStyle/>
          <a:p>
            <a:pPr>
              <a:lnSpc>
                <a:spcPct val="110000"/>
              </a:lnSpc>
            </a:pPr>
            <a:r>
              <a:rPr lang="ja-JP" altLang="en-US" sz="700" dirty="0" smtClean="0">
                <a:latin typeface="メイリオ" panose="020B0604030504040204" pitchFamily="50" charset="-128"/>
                <a:ea typeface="メイリオ" panose="020B0604030504040204" pitchFamily="50" charset="-128"/>
              </a:rPr>
              <a:t>　↑</a:t>
            </a:r>
            <a:endParaRPr lang="en-US" altLang="ja-JP" sz="700" dirty="0" smtClean="0">
              <a:latin typeface="メイリオ" panose="020B0604030504040204" pitchFamily="50" charset="-128"/>
              <a:ea typeface="メイリオ" panose="020B0604030504040204" pitchFamily="50" charset="-128"/>
            </a:endParaRPr>
          </a:p>
          <a:p>
            <a:pPr>
              <a:lnSpc>
                <a:spcPct val="110000"/>
              </a:lnSpc>
            </a:pPr>
            <a:r>
              <a:rPr lang="ja-JP" altLang="en-US" sz="700" dirty="0">
                <a:latin typeface="メイリオ" panose="020B0604030504040204" pitchFamily="50" charset="-128"/>
                <a:ea typeface="メイリオ" panose="020B0604030504040204" pitchFamily="50" charset="-128"/>
              </a:rPr>
              <a:t> </a:t>
            </a:r>
            <a:r>
              <a:rPr lang="ja-JP" altLang="en-US" sz="700" dirty="0" smtClean="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12/9</a:t>
            </a:r>
          </a:p>
          <a:p>
            <a:pPr>
              <a:lnSpc>
                <a:spcPct val="110000"/>
              </a:lnSpc>
            </a:pPr>
            <a:r>
              <a:rPr lang="ja-JP" altLang="en-US" sz="700" dirty="0" smtClean="0">
                <a:latin typeface="メイリオ" panose="020B0604030504040204" pitchFamily="50" charset="-128"/>
                <a:ea typeface="メイリオ" panose="020B0604030504040204" pitchFamily="50" charset="-128"/>
              </a:rPr>
              <a:t> 出産日</a:t>
            </a:r>
            <a:endParaRPr lang="en-US" altLang="ja-JP" sz="700" dirty="0" smtClean="0">
              <a:latin typeface="メイリオ" panose="020B0604030504040204" pitchFamily="50" charset="-128"/>
              <a:ea typeface="メイリオ" panose="020B0604030504040204" pitchFamily="50" charset="-128"/>
            </a:endParaRPr>
          </a:p>
        </p:txBody>
      </p:sp>
      <p:sp>
        <p:nvSpPr>
          <p:cNvPr id="31" name="Oval 8"/>
          <p:cNvSpPr>
            <a:spLocks noChangeArrowheads="1"/>
          </p:cNvSpPr>
          <p:nvPr/>
        </p:nvSpPr>
        <p:spPr bwMode="auto">
          <a:xfrm>
            <a:off x="601894" y="9126326"/>
            <a:ext cx="72008" cy="72008"/>
          </a:xfrm>
          <a:prstGeom prst="ellipse">
            <a:avLst/>
          </a:prstGeom>
          <a:solidFill>
            <a:schemeClr val="bg1"/>
          </a:solidFill>
          <a:ln w="3175">
            <a:solidFill>
              <a:schemeClr val="tx1"/>
            </a:solidFill>
            <a:round/>
            <a:headEnd/>
            <a:tailEnd/>
          </a:ln>
        </p:spPr>
        <p:txBody>
          <a:bodyPr vert="horz" wrap="square" lIns="68910" tIns="8246" rIns="68910" bIns="8246" numCol="1" anchor="t" anchorCtr="0" compatLnSpc="1">
            <a:prstTxWarp prst="textNoShape">
              <a:avLst/>
            </a:prstTxWarp>
          </a:bodyPr>
          <a:lstStyle/>
          <a:p>
            <a:endParaRPr lang="ja-JP" altLang="en-US" sz="1731" dirty="0"/>
          </a:p>
        </p:txBody>
      </p:sp>
      <p:sp>
        <p:nvSpPr>
          <p:cNvPr id="32" name="Oval 8"/>
          <p:cNvSpPr>
            <a:spLocks noChangeArrowheads="1"/>
          </p:cNvSpPr>
          <p:nvPr/>
        </p:nvSpPr>
        <p:spPr bwMode="auto">
          <a:xfrm>
            <a:off x="6926467" y="9138375"/>
            <a:ext cx="72008" cy="72008"/>
          </a:xfrm>
          <a:prstGeom prst="ellipse">
            <a:avLst/>
          </a:prstGeom>
          <a:solidFill>
            <a:schemeClr val="bg1"/>
          </a:solidFill>
          <a:ln w="3175">
            <a:solidFill>
              <a:schemeClr val="tx1"/>
            </a:solidFill>
            <a:round/>
            <a:headEnd/>
            <a:tailEnd/>
          </a:ln>
        </p:spPr>
        <p:txBody>
          <a:bodyPr vert="horz" wrap="square" lIns="68910" tIns="8246" rIns="68910" bIns="8246" numCol="1" anchor="t" anchorCtr="0" compatLnSpc="1">
            <a:prstTxWarp prst="textNoShape">
              <a:avLst/>
            </a:prstTxWarp>
          </a:bodyPr>
          <a:lstStyle/>
          <a:p>
            <a:endParaRPr lang="ja-JP" altLang="en-US" sz="1731" dirty="0"/>
          </a:p>
        </p:txBody>
      </p:sp>
      <p:sp>
        <p:nvSpPr>
          <p:cNvPr id="33" name="テキスト ボックス 32"/>
          <p:cNvSpPr txBox="1"/>
          <p:nvPr/>
        </p:nvSpPr>
        <p:spPr>
          <a:xfrm>
            <a:off x="6837844" y="8911738"/>
            <a:ext cx="479671" cy="210827"/>
          </a:xfrm>
          <a:prstGeom prst="rect">
            <a:avLst/>
          </a:prstGeom>
          <a:noFill/>
          <a:ln>
            <a:noFill/>
          </a:ln>
        </p:spPr>
        <p:txBody>
          <a:bodyPr wrap="square" rtlCol="0">
            <a:spAutoFit/>
          </a:bodyPr>
          <a:lstStyle/>
          <a:p>
            <a:pPr>
              <a:lnSpc>
                <a:spcPct val="110000"/>
              </a:lnSpc>
            </a:pPr>
            <a:r>
              <a:rPr lang="ja-JP" altLang="en-US" sz="700" dirty="0" smtClean="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12/9 </a:t>
            </a:r>
          </a:p>
        </p:txBody>
      </p:sp>
      <p:sp>
        <p:nvSpPr>
          <p:cNvPr id="34" name="テキスト ボックス 33"/>
          <p:cNvSpPr txBox="1"/>
          <p:nvPr/>
        </p:nvSpPr>
        <p:spPr>
          <a:xfrm>
            <a:off x="2392843" y="9332958"/>
            <a:ext cx="1422998" cy="210827"/>
          </a:xfrm>
          <a:prstGeom prst="rect">
            <a:avLst/>
          </a:prstGeom>
          <a:noFill/>
          <a:ln>
            <a:noFill/>
          </a:ln>
        </p:spPr>
        <p:txBody>
          <a:bodyPr wrap="square" rtlCol="0">
            <a:spAutoFit/>
          </a:bodyPr>
          <a:lstStyle/>
          <a:p>
            <a:pPr>
              <a:lnSpc>
                <a:spcPct val="110000"/>
              </a:lnSpc>
            </a:pPr>
            <a:r>
              <a:rPr lang="ja-JP" altLang="en-US" sz="700" dirty="0" smtClean="0">
                <a:latin typeface="メイリオ" panose="020B0604030504040204" pitchFamily="50" charset="-128"/>
                <a:ea typeface="メイリオ" panose="020B0604030504040204" pitchFamily="50" charset="-128"/>
              </a:rPr>
              <a:t>子が１歳に達する日の前日↑</a:t>
            </a:r>
            <a:endParaRPr lang="en-US" altLang="ja-JP" sz="700" dirty="0" smtClean="0">
              <a:latin typeface="メイリオ" panose="020B0604030504040204" pitchFamily="50" charset="-128"/>
              <a:ea typeface="メイリオ" panose="020B0604030504040204" pitchFamily="50" charset="-128"/>
            </a:endParaRPr>
          </a:p>
        </p:txBody>
      </p:sp>
      <p:sp>
        <p:nvSpPr>
          <p:cNvPr id="35" name="Oval 8"/>
          <p:cNvSpPr>
            <a:spLocks noChangeArrowheads="1"/>
          </p:cNvSpPr>
          <p:nvPr/>
        </p:nvSpPr>
        <p:spPr bwMode="auto">
          <a:xfrm>
            <a:off x="3923853" y="9126326"/>
            <a:ext cx="72008" cy="72008"/>
          </a:xfrm>
          <a:prstGeom prst="ellipse">
            <a:avLst/>
          </a:prstGeom>
          <a:solidFill>
            <a:schemeClr val="bg1"/>
          </a:solidFill>
          <a:ln w="3175">
            <a:solidFill>
              <a:schemeClr val="tx1"/>
            </a:solidFill>
            <a:round/>
            <a:headEnd/>
            <a:tailEnd/>
          </a:ln>
        </p:spPr>
        <p:txBody>
          <a:bodyPr vert="horz" wrap="square" lIns="68910" tIns="8246" rIns="68910" bIns="8246" numCol="1" anchor="t" anchorCtr="0" compatLnSpc="1">
            <a:prstTxWarp prst="textNoShape">
              <a:avLst/>
            </a:prstTxWarp>
          </a:bodyPr>
          <a:lstStyle/>
          <a:p>
            <a:endParaRPr lang="ja-JP" altLang="en-US" sz="1731" dirty="0"/>
          </a:p>
        </p:txBody>
      </p:sp>
      <p:sp>
        <p:nvSpPr>
          <p:cNvPr id="36" name="テキスト ボックス 35"/>
          <p:cNvSpPr txBox="1"/>
          <p:nvPr/>
        </p:nvSpPr>
        <p:spPr>
          <a:xfrm>
            <a:off x="3473709" y="9044736"/>
            <a:ext cx="306128" cy="261610"/>
          </a:xfrm>
          <a:prstGeom prst="rect">
            <a:avLst/>
          </a:prstGeom>
          <a:noFill/>
          <a:ln>
            <a:noFill/>
          </a:ln>
        </p:spPr>
        <p:txBody>
          <a:bodyPr wrap="square" rtlCol="0">
            <a:spAutoFit/>
          </a:bodyPr>
          <a:lstStyle/>
          <a:p>
            <a:pPr>
              <a:lnSpc>
                <a:spcPct val="110000"/>
              </a:lnSpc>
            </a:pPr>
            <a:r>
              <a:rPr lang="ja-JP" altLang="en-US"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2771725" y="9203531"/>
            <a:ext cx="1480920" cy="210827"/>
          </a:xfrm>
          <a:prstGeom prst="rect">
            <a:avLst/>
          </a:prstGeom>
          <a:noFill/>
          <a:ln>
            <a:noFill/>
          </a:ln>
        </p:spPr>
        <p:txBody>
          <a:bodyPr wrap="square" rtlCol="0">
            <a:spAutoFit/>
          </a:bodyPr>
          <a:lstStyle/>
          <a:p>
            <a:pPr>
              <a:lnSpc>
                <a:spcPct val="110000"/>
              </a:lnSpc>
            </a:pPr>
            <a:r>
              <a:rPr lang="ja-JP" altLang="en-US" sz="700" dirty="0" smtClean="0">
                <a:latin typeface="メイリオ" panose="020B0604030504040204" pitchFamily="50" charset="-128"/>
                <a:ea typeface="メイリオ" panose="020B0604030504040204" pitchFamily="50" charset="-128"/>
              </a:rPr>
              <a:t>　　　　　　</a:t>
            </a:r>
            <a:r>
              <a:rPr lang="en-US" altLang="ja-JP" sz="700" b="1" dirty="0" smtClean="0">
                <a:latin typeface="メイリオ" panose="020B0604030504040204" pitchFamily="50" charset="-128"/>
                <a:ea typeface="メイリオ" panose="020B0604030504040204" pitchFamily="50" charset="-128"/>
              </a:rPr>
              <a:t>12/7</a:t>
            </a:r>
            <a:r>
              <a:rPr lang="en-US" altLang="ja-JP" sz="700" dirty="0" smtClean="0">
                <a:latin typeface="メイリオ" panose="020B0604030504040204" pitchFamily="50" charset="-128"/>
                <a:ea typeface="メイリオ" panose="020B0604030504040204" pitchFamily="50" charset="-128"/>
              </a:rPr>
              <a:t>,12/8,12/9</a:t>
            </a:r>
          </a:p>
        </p:txBody>
      </p:sp>
      <p:sp>
        <p:nvSpPr>
          <p:cNvPr id="38" name="Oval 8"/>
          <p:cNvSpPr>
            <a:spLocks noChangeArrowheads="1"/>
          </p:cNvSpPr>
          <p:nvPr/>
        </p:nvSpPr>
        <p:spPr bwMode="auto">
          <a:xfrm>
            <a:off x="3743833" y="9126326"/>
            <a:ext cx="72008" cy="72008"/>
          </a:xfrm>
          <a:prstGeom prst="ellipse">
            <a:avLst/>
          </a:prstGeom>
          <a:solidFill>
            <a:schemeClr val="bg1"/>
          </a:solidFill>
          <a:ln w="3175">
            <a:solidFill>
              <a:schemeClr val="tx1"/>
            </a:solidFill>
            <a:round/>
            <a:headEnd/>
            <a:tailEnd/>
          </a:ln>
        </p:spPr>
        <p:txBody>
          <a:bodyPr vert="horz" wrap="square" lIns="68910" tIns="8246" rIns="68910" bIns="8246" numCol="1" anchor="t" anchorCtr="0" compatLnSpc="1">
            <a:prstTxWarp prst="textNoShape">
              <a:avLst/>
            </a:prstTxWarp>
          </a:bodyPr>
          <a:lstStyle/>
          <a:p>
            <a:endParaRPr lang="ja-JP" altLang="en-US" sz="1731" dirty="0"/>
          </a:p>
        </p:txBody>
      </p:sp>
      <p:sp>
        <p:nvSpPr>
          <p:cNvPr id="39" name="テキスト ボックス 38"/>
          <p:cNvSpPr txBox="1"/>
          <p:nvPr/>
        </p:nvSpPr>
        <p:spPr>
          <a:xfrm>
            <a:off x="3563813" y="8406246"/>
            <a:ext cx="1422998" cy="210827"/>
          </a:xfrm>
          <a:prstGeom prst="rect">
            <a:avLst/>
          </a:prstGeom>
          <a:noFill/>
          <a:ln>
            <a:noFill/>
          </a:ln>
        </p:spPr>
        <p:txBody>
          <a:bodyPr wrap="square" rtlCol="0">
            <a:spAutoFit/>
          </a:bodyPr>
          <a:lstStyle/>
          <a:p>
            <a:pPr>
              <a:lnSpc>
                <a:spcPct val="110000"/>
              </a:lnSpc>
            </a:pPr>
            <a:r>
              <a:rPr lang="ja-JP" altLang="en-US" sz="700" dirty="0" smtClean="0">
                <a:latin typeface="メイリオ" panose="020B0604030504040204" pitchFamily="50" charset="-128"/>
                <a:ea typeface="メイリオ" panose="020B0604030504040204" pitchFamily="50" charset="-128"/>
              </a:rPr>
              <a:t>子が１歳に達する日</a:t>
            </a:r>
            <a:endParaRPr lang="ja-JP" altLang="en-US" sz="700"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652983" y="8555459"/>
            <a:ext cx="1422998" cy="210827"/>
          </a:xfrm>
          <a:prstGeom prst="rect">
            <a:avLst/>
          </a:prstGeom>
          <a:noFill/>
          <a:ln>
            <a:noFill/>
          </a:ln>
        </p:spPr>
        <p:txBody>
          <a:bodyPr wrap="square" rtlCol="0">
            <a:spAutoFit/>
          </a:bodyPr>
          <a:lstStyle/>
          <a:p>
            <a:pPr>
              <a:lnSpc>
                <a:spcPct val="110000"/>
              </a:lnSpc>
            </a:pPr>
            <a:r>
              <a:rPr lang="ja-JP" altLang="en-US" sz="700" dirty="0" smtClean="0">
                <a:latin typeface="メイリオ" panose="020B0604030504040204" pitchFamily="50" charset="-128"/>
                <a:ea typeface="メイリオ" panose="020B0604030504040204" pitchFamily="50" charset="-128"/>
              </a:rPr>
              <a:t>↓　↓子の１歳の誕生日</a:t>
            </a:r>
            <a:endParaRPr lang="ja-JP" altLang="en-US" sz="700"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6480137" y="9522370"/>
            <a:ext cx="997120" cy="329321"/>
          </a:xfrm>
          <a:prstGeom prst="rect">
            <a:avLst/>
          </a:prstGeom>
          <a:noFill/>
          <a:ln>
            <a:noFill/>
          </a:ln>
        </p:spPr>
        <p:txBody>
          <a:bodyPr wrap="square" rtlCol="0">
            <a:spAutoFit/>
          </a:bodyPr>
          <a:lstStyle/>
          <a:p>
            <a:pPr>
              <a:lnSpc>
                <a:spcPct val="110000"/>
              </a:lnSpc>
            </a:pPr>
            <a:r>
              <a:rPr lang="ja-JP" altLang="en-US" sz="700" dirty="0" smtClean="0">
                <a:latin typeface="メイリオ" panose="020B0604030504040204" pitchFamily="50" charset="-128"/>
                <a:ea typeface="メイリオ" panose="020B0604030504040204" pitchFamily="50" charset="-128"/>
              </a:rPr>
              <a:t>　　　　↑</a:t>
            </a:r>
            <a:endParaRPr lang="en-US" altLang="ja-JP" sz="700" dirty="0" smtClean="0">
              <a:latin typeface="メイリオ" panose="020B0604030504040204" pitchFamily="50" charset="-128"/>
              <a:ea typeface="メイリオ" panose="020B0604030504040204" pitchFamily="50" charset="-128"/>
            </a:endParaRPr>
          </a:p>
          <a:p>
            <a:pPr>
              <a:lnSpc>
                <a:spcPct val="110000"/>
              </a:lnSpc>
            </a:pPr>
            <a:r>
              <a:rPr lang="ja-JP" altLang="en-US" sz="700" dirty="0" smtClean="0">
                <a:latin typeface="メイリオ" panose="020B0604030504040204" pitchFamily="50" charset="-128"/>
                <a:ea typeface="メイリオ" panose="020B0604030504040204" pitchFamily="50" charset="-128"/>
              </a:rPr>
              <a:t>子の２歳の誕生日</a:t>
            </a:r>
            <a:endParaRPr lang="ja-JP" altLang="en-US" sz="7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74293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3968289" y="5119952"/>
            <a:ext cx="157591" cy="431020"/>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1" name="直線コネクタ 60"/>
          <p:cNvCxnSpPr/>
          <p:nvPr/>
        </p:nvCxnSpPr>
        <p:spPr>
          <a:xfrm flipH="1">
            <a:off x="3962382" y="5116623"/>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H="1">
            <a:off x="4120157" y="5126267"/>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956394" y="5122987"/>
            <a:ext cx="157591" cy="431020"/>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1950487" y="5119658"/>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H="1">
            <a:off x="2108262" y="5129302"/>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722818" y="5119105"/>
            <a:ext cx="157591" cy="431020"/>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p:cNvCxnSpPr/>
          <p:nvPr/>
        </p:nvCxnSpPr>
        <p:spPr>
          <a:xfrm flipH="1">
            <a:off x="716911" y="5115776"/>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874686" y="5125420"/>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528846" y="5121492"/>
            <a:ext cx="147419" cy="42821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6364697" y="5119842"/>
            <a:ext cx="157591" cy="431020"/>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6670578" y="5121492"/>
            <a:ext cx="169156" cy="428976"/>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p:cNvCxnSpPr/>
          <p:nvPr/>
        </p:nvCxnSpPr>
        <p:spPr>
          <a:xfrm flipH="1">
            <a:off x="6358790" y="5116513"/>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526051" y="5126157"/>
            <a:ext cx="2144" cy="449761"/>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H="1">
            <a:off x="6675455" y="5125006"/>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H="1">
            <a:off x="6828302" y="5125006"/>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39837" y="752906"/>
            <a:ext cx="6480000" cy="3533275"/>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令和４年</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月１日から出生時育児休業給付金の創設、同一の子に係る育児休業を２回まで分割して取得することを可能とする等の改正が施行されました。</a:t>
            </a:r>
            <a:r>
              <a:rPr lang="en-US" altLang="ja-JP" sz="1100" dirty="0">
                <a:latin typeface="メイリオ" panose="020B0604030504040204" pitchFamily="50" charset="-128"/>
                <a:ea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この施行日前後における育児休業給付の</a:t>
            </a:r>
            <a:r>
              <a:rPr lang="ja-JP" altLang="en-US" sz="1100" dirty="0" smtClean="0">
                <a:latin typeface="メイリオ" panose="020B0604030504040204" pitchFamily="50" charset="-128"/>
                <a:ea typeface="メイリオ" panose="020B0604030504040204" pitchFamily="50" charset="-128"/>
              </a:rPr>
              <a:t>取扱い</a:t>
            </a:r>
            <a:r>
              <a:rPr lang="ja-JP" altLang="en-US" sz="1100" dirty="0">
                <a:latin typeface="メイリオ" panose="020B0604030504040204" pitchFamily="50" charset="-128"/>
                <a:ea typeface="メイリオ" panose="020B0604030504040204" pitchFamily="50" charset="-128"/>
              </a:rPr>
              <a:t>は以下のとおりです。</a:t>
            </a:r>
          </a:p>
          <a:p>
            <a:pPr marL="171450" indent="-171450">
              <a:lnSpc>
                <a:spcPct val="110000"/>
              </a:lnSpc>
              <a:spcBef>
                <a:spcPts val="600"/>
              </a:spcBef>
              <a:buFont typeface="Wingdings" panose="05000000000000000000" pitchFamily="2" charset="2"/>
              <a:buChar char="l"/>
            </a:pPr>
            <a:r>
              <a:rPr lang="ja-JP" altLang="en-US" sz="1100" dirty="0">
                <a:latin typeface="メイリオ" panose="020B0604030504040204" pitchFamily="50" charset="-128"/>
                <a:ea typeface="メイリオ" panose="020B0604030504040204" pitchFamily="50" charset="-128"/>
              </a:rPr>
              <a:t>施行</a:t>
            </a:r>
            <a:r>
              <a:rPr lang="ja-JP" altLang="en-US" sz="1100" dirty="0" smtClean="0">
                <a:latin typeface="メイリオ" panose="020B0604030504040204" pitchFamily="50" charset="-128"/>
                <a:ea typeface="メイリオ" panose="020B0604030504040204" pitchFamily="50" charset="-128"/>
              </a:rPr>
              <a:t>日以後</a:t>
            </a:r>
            <a:r>
              <a:rPr lang="ja-JP" altLang="en-US" sz="1100" dirty="0">
                <a:latin typeface="メイリオ" panose="020B0604030504040204" pitchFamily="50" charset="-128"/>
                <a:ea typeface="メイリオ" panose="020B0604030504040204" pitchFamily="50" charset="-128"/>
              </a:rPr>
              <a:t>に配偶者が子の１歳（または１歳６か月）に達する日後の期間に子を養育するための</a:t>
            </a:r>
            <a:r>
              <a:rPr lang="en-US" altLang="ja-JP" sz="1100" dirty="0">
                <a:latin typeface="メイリオ" panose="020B0604030504040204" pitchFamily="50" charset="-128"/>
                <a:ea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育児休業をしている場合、その休業期間の末日の翌日以前に被保険者が育児休業を開始する場合であれば延長交替が可能です。なお、１歳に達する日までの間に１度も育児休業を取得したことがない場合であっても延長交替は可能です。</a:t>
            </a:r>
            <a:endParaRPr lang="en-US" altLang="ja-JP"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l"/>
            </a:pPr>
            <a:r>
              <a:rPr lang="ja-JP" altLang="en-US" sz="1100" b="1" dirty="0">
                <a:latin typeface="メイリオ" panose="020B0604030504040204" pitchFamily="50" charset="-128"/>
                <a:ea typeface="メイリオ" panose="020B0604030504040204" pitchFamily="50" charset="-128"/>
              </a:rPr>
              <a:t>令和４年９月</a:t>
            </a:r>
            <a:r>
              <a:rPr lang="en-US" altLang="ja-JP" sz="1100" b="1" dirty="0">
                <a:latin typeface="メイリオ" panose="020B0604030504040204" pitchFamily="50" charset="-128"/>
                <a:ea typeface="メイリオ" panose="020B0604030504040204" pitchFamily="50" charset="-128"/>
              </a:rPr>
              <a:t>30</a:t>
            </a:r>
            <a:r>
              <a:rPr lang="ja-JP" altLang="en-US" sz="1100" b="1" dirty="0">
                <a:latin typeface="メイリオ" panose="020B0604030504040204" pitchFamily="50" charset="-128"/>
                <a:ea typeface="メイリオ" panose="020B0604030504040204" pitchFamily="50" charset="-128"/>
              </a:rPr>
              <a:t>日</a:t>
            </a:r>
            <a:r>
              <a:rPr lang="ja-JP" altLang="en-US" sz="1100" b="1" dirty="0" smtClean="0">
                <a:latin typeface="メイリオ" panose="020B0604030504040204" pitchFamily="50" charset="-128"/>
                <a:ea typeface="メイリオ" panose="020B0604030504040204" pitchFamily="50" charset="-128"/>
              </a:rPr>
              <a:t>以前に開始した育児</a:t>
            </a:r>
            <a:r>
              <a:rPr lang="ja-JP" altLang="en-US" sz="1100" b="1" dirty="0">
                <a:latin typeface="メイリオ" panose="020B0604030504040204" pitchFamily="50" charset="-128"/>
                <a:ea typeface="メイリオ" panose="020B0604030504040204" pitchFamily="50" charset="-128"/>
              </a:rPr>
              <a:t>休業を１回目と数え、同年</a:t>
            </a:r>
            <a:r>
              <a:rPr lang="en-US" altLang="ja-JP" sz="1100" b="1" dirty="0">
                <a:latin typeface="メイリオ" panose="020B0604030504040204" pitchFamily="50" charset="-128"/>
                <a:ea typeface="メイリオ" panose="020B0604030504040204" pitchFamily="50" charset="-128"/>
              </a:rPr>
              <a:t>10</a:t>
            </a:r>
            <a:r>
              <a:rPr lang="ja-JP" altLang="en-US" sz="1100" b="1" dirty="0">
                <a:latin typeface="メイリオ" panose="020B0604030504040204" pitchFamily="50" charset="-128"/>
                <a:ea typeface="メイリオ" panose="020B0604030504040204" pitchFamily="50" charset="-128"/>
              </a:rPr>
              <a:t>月１日</a:t>
            </a:r>
            <a:r>
              <a:rPr lang="ja-JP" altLang="en-US" sz="1100" b="1" dirty="0" smtClean="0">
                <a:latin typeface="メイリオ" panose="020B0604030504040204" pitchFamily="50" charset="-128"/>
                <a:ea typeface="メイリオ" panose="020B0604030504040204" pitchFamily="50" charset="-128"/>
              </a:rPr>
              <a:t>以降に開始する育児</a:t>
            </a:r>
            <a:r>
              <a:rPr lang="ja-JP" altLang="en-US" sz="1100" b="1" dirty="0">
                <a:latin typeface="メイリオ" panose="020B0604030504040204" pitchFamily="50" charset="-128"/>
                <a:ea typeface="メイリオ" panose="020B0604030504040204" pitchFamily="50" charset="-128"/>
              </a:rPr>
              <a:t>休業を２回目の育児休業として取得できます。</a:t>
            </a:r>
            <a:endParaRPr lang="en-US" altLang="ja-JP" sz="1100" b="1"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l"/>
            </a:pPr>
            <a:r>
              <a:rPr lang="ja-JP" altLang="en-US" sz="1100" dirty="0">
                <a:latin typeface="メイリオ" panose="020B0604030504040204" pitchFamily="50" charset="-128"/>
                <a:ea typeface="メイリオ" panose="020B0604030504040204" pitchFamily="50" charset="-128"/>
              </a:rPr>
              <a:t>令和４年９月</a:t>
            </a:r>
            <a:r>
              <a:rPr lang="en-US" altLang="ja-JP" sz="1100" dirty="0">
                <a:latin typeface="メイリオ" panose="020B0604030504040204" pitchFamily="50" charset="-128"/>
                <a:ea typeface="メイリオ" panose="020B0604030504040204" pitchFamily="50" charset="-128"/>
              </a:rPr>
              <a:t>30</a:t>
            </a:r>
            <a:r>
              <a:rPr lang="ja-JP" altLang="en-US" sz="1100" dirty="0">
                <a:latin typeface="メイリオ" panose="020B0604030504040204" pitchFamily="50" charset="-128"/>
                <a:ea typeface="メイリオ" panose="020B0604030504040204" pitchFamily="50" charset="-128"/>
              </a:rPr>
              <a:t>日以前に旧法の規定で</a:t>
            </a:r>
            <a:r>
              <a:rPr lang="ja-JP" altLang="en-US" sz="1100" dirty="0" smtClean="0">
                <a:latin typeface="メイリオ" panose="020B0604030504040204" pitchFamily="50" charset="-128"/>
                <a:ea typeface="メイリオ" panose="020B0604030504040204" pitchFamily="50" charset="-128"/>
              </a:rPr>
              <a:t>「パパ</a:t>
            </a:r>
            <a:r>
              <a:rPr lang="ja-JP" altLang="en-US" sz="1100" dirty="0">
                <a:latin typeface="メイリオ" panose="020B0604030504040204" pitchFamily="50" charset="-128"/>
                <a:ea typeface="メイリオ" panose="020B0604030504040204" pitchFamily="50" charset="-128"/>
              </a:rPr>
              <a:t>休暇」を取得した場合、この休業は新法での</a:t>
            </a:r>
            <a:r>
              <a:rPr lang="en-US" altLang="ja-JP" sz="1100" dirty="0">
                <a:latin typeface="メイリオ" panose="020B0604030504040204" pitchFamily="50" charset="-128"/>
                <a:ea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育児休業の取得回数には</a:t>
            </a:r>
            <a:r>
              <a:rPr lang="ja-JP" altLang="en-US" sz="1100" dirty="0" smtClean="0">
                <a:latin typeface="メイリオ" panose="020B0604030504040204" pitchFamily="50" charset="-128"/>
                <a:ea typeface="メイリオ" panose="020B0604030504040204" pitchFamily="50" charset="-128"/>
              </a:rPr>
              <a:t>含めないため、施行日以後に育児</a:t>
            </a:r>
            <a:r>
              <a:rPr lang="ja-JP" altLang="en-US" sz="1100" dirty="0">
                <a:latin typeface="メイリオ" panose="020B0604030504040204" pitchFamily="50" charset="-128"/>
                <a:ea typeface="メイリオ" panose="020B0604030504040204" pitchFamily="50" charset="-128"/>
              </a:rPr>
              <a:t>休業を２回取得することも</a:t>
            </a:r>
            <a:r>
              <a:rPr lang="ja-JP" altLang="en-US" sz="1100" dirty="0" smtClean="0">
                <a:latin typeface="メイリオ" panose="020B0604030504040204" pitchFamily="50" charset="-128"/>
                <a:ea typeface="メイリオ" panose="020B0604030504040204" pitchFamily="50" charset="-128"/>
              </a:rPr>
              <a:t>可能です。なお、パパ休暇は旧法の育児休業給付金として申請する必要があります。</a:t>
            </a:r>
            <a:endParaRPr lang="ja-JP" altLang="en-US"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l"/>
            </a:pPr>
            <a:r>
              <a:rPr lang="ja-JP" altLang="en-US" sz="1100" dirty="0" smtClean="0">
                <a:latin typeface="メイリオ" panose="020B0604030504040204" pitchFamily="50" charset="-128"/>
                <a:ea typeface="メイリオ" panose="020B0604030504040204" pitchFamily="50" charset="-128"/>
              </a:rPr>
              <a:t>施行</a:t>
            </a:r>
            <a:r>
              <a:rPr lang="ja-JP" altLang="en-US" sz="1100" dirty="0">
                <a:latin typeface="メイリオ" panose="020B0604030504040204" pitchFamily="50" charset="-128"/>
                <a:ea typeface="メイリオ" panose="020B0604030504040204" pitchFamily="50" charset="-128"/>
              </a:rPr>
              <a:t>日の際に現に提出されている改正前の各種様式は、改正後の様式を使用して提出されたものとして</a:t>
            </a:r>
            <a:r>
              <a:rPr lang="ja-JP" altLang="en-US" sz="1100" dirty="0" smtClean="0">
                <a:latin typeface="メイリオ" panose="020B0604030504040204" pitchFamily="50" charset="-128"/>
                <a:ea typeface="メイリオ" panose="020B0604030504040204" pitchFamily="50" charset="-128"/>
              </a:rPr>
              <a:t>取扱います</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l"/>
            </a:pPr>
            <a:r>
              <a:rPr lang="ja-JP" altLang="en-US" sz="1100" dirty="0">
                <a:latin typeface="メイリオ" panose="020B0604030504040204" pitchFamily="50" charset="-128"/>
                <a:ea typeface="メイリオ" panose="020B0604030504040204" pitchFamily="50" charset="-128"/>
              </a:rPr>
              <a:t>改正前に通知した支給単位期間と支給申請期間は有効です。</a:t>
            </a:r>
            <a:endParaRPr lang="en-US" altLang="ja-JP" sz="11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100" dirty="0">
                <a:latin typeface="メイリオ" panose="020B0604030504040204" pitchFamily="50" charset="-128"/>
                <a:ea typeface="メイリオ" panose="020B0604030504040204" pitchFamily="50" charset="-128"/>
              </a:rPr>
              <a:t>詳しくはハローワークにお尋ねください。</a:t>
            </a:r>
            <a:endParaRPr lang="en-US" altLang="ja-JP" sz="11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566837" y="464907"/>
            <a:ext cx="6316270" cy="276999"/>
          </a:xfrm>
          <a:prstGeom prst="rect">
            <a:avLst/>
          </a:prstGeom>
          <a:noFill/>
          <a:ln>
            <a:noFill/>
          </a:ln>
        </p:spPr>
        <p:txBody>
          <a:bodyPr wrap="square" rtlCol="0">
            <a:spAutoFit/>
          </a:bodyPr>
          <a:lstStyle/>
          <a:p>
            <a:r>
              <a:rPr lang="ja-JP" altLang="en-US" sz="1200" b="1" spc="300" dirty="0">
                <a:solidFill>
                  <a:srgbClr val="103185"/>
                </a:solidFill>
                <a:latin typeface="メイリオ" panose="020B0604030504040204" pitchFamily="50" charset="-128"/>
                <a:ea typeface="メイリオ" panose="020B0604030504040204" pitchFamily="50" charset="-128"/>
              </a:rPr>
              <a:t>経過措置</a:t>
            </a:r>
            <a:endParaRPr lang="en-US" altLang="ja-JP" sz="1200" b="1" spc="300" dirty="0">
              <a:solidFill>
                <a:srgbClr val="00B0F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539837" y="7461082"/>
            <a:ext cx="6480000" cy="837152"/>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不正な手段で育児休業給付の支給を受け、または受けようとした場合、不正受給の処分を受けます。　このような場合、不正受給した金額の３倍の金額を納めなければなりません。</a:t>
            </a:r>
            <a:endParaRPr lang="en-US" altLang="ja-JP" sz="1100" dirty="0">
              <a:latin typeface="メイリオ" panose="020B0604030504040204" pitchFamily="50" charset="-128"/>
              <a:ea typeface="メイリオ" panose="020B0604030504040204" pitchFamily="50" charset="-128"/>
            </a:endParaRPr>
          </a:p>
          <a:p>
            <a:pPr>
              <a:lnSpc>
                <a:spcPct val="110000"/>
              </a:lnSpc>
            </a:pPr>
            <a:r>
              <a:rPr lang="ja-JP" altLang="en-US" sz="1100" dirty="0">
                <a:latin typeface="メイリオ" panose="020B0604030504040204" pitchFamily="50" charset="-128"/>
                <a:ea typeface="メイリオ" panose="020B0604030504040204" pitchFamily="50" charset="-128"/>
              </a:rPr>
              <a:t>事業</a:t>
            </a:r>
            <a:r>
              <a:rPr lang="ja-JP" altLang="en-US" sz="1100" dirty="0" smtClean="0">
                <a:latin typeface="メイリオ" panose="020B0604030504040204" pitchFamily="50" charset="-128"/>
                <a:ea typeface="メイリオ" panose="020B0604030504040204" pitchFamily="50" charset="-128"/>
              </a:rPr>
              <a:t>主等が</a:t>
            </a:r>
            <a:r>
              <a:rPr lang="ja-JP" altLang="en-US" sz="1100" dirty="0">
                <a:latin typeface="メイリオ" panose="020B0604030504040204" pitchFamily="50" charset="-128"/>
                <a:ea typeface="メイリオ" panose="020B0604030504040204" pitchFamily="50" charset="-128"/>
              </a:rPr>
              <a:t>虚偽の支給申請書等を提出した場合等は、事業</a:t>
            </a:r>
            <a:r>
              <a:rPr lang="ja-JP" altLang="en-US" sz="1100" dirty="0" smtClean="0">
                <a:latin typeface="メイリオ" panose="020B0604030504040204" pitchFamily="50" charset="-128"/>
                <a:ea typeface="メイリオ" panose="020B0604030504040204" pitchFamily="50" charset="-128"/>
              </a:rPr>
              <a:t>主等も</a:t>
            </a:r>
            <a:r>
              <a:rPr lang="ja-JP" altLang="en-US" sz="1100" dirty="0">
                <a:latin typeface="メイリオ" panose="020B0604030504040204" pitchFamily="50" charset="-128"/>
                <a:ea typeface="メイリオ" panose="020B0604030504040204" pitchFamily="50" charset="-128"/>
              </a:rPr>
              <a:t>本人と連帯して処分等を受けます。</a:t>
            </a:r>
            <a:endParaRPr lang="en-US" altLang="ja-JP" sz="1100" dirty="0">
              <a:latin typeface="メイリオ" panose="020B0604030504040204" pitchFamily="50" charset="-128"/>
              <a:ea typeface="メイリオ" panose="020B0604030504040204" pitchFamily="50" charset="-128"/>
            </a:endParaRPr>
          </a:p>
          <a:p>
            <a:pPr>
              <a:lnSpc>
                <a:spcPct val="110000"/>
              </a:lnSpc>
            </a:pPr>
            <a:r>
              <a:rPr lang="ja-JP" altLang="en-US" sz="1100" dirty="0">
                <a:latin typeface="メイリオ" panose="020B0604030504040204" pitchFamily="50" charset="-128"/>
                <a:ea typeface="メイリオ" panose="020B0604030504040204" pitchFamily="50" charset="-128"/>
              </a:rPr>
              <a:t>支給申請書を提出する前に、記載内容をよくご確認ください</a:t>
            </a:r>
            <a:r>
              <a:rPr lang="ja-JP" altLang="en-US" sz="1100" dirty="0" smtClean="0">
                <a:latin typeface="メイリオ" panose="020B0604030504040204" pitchFamily="50" charset="-128"/>
                <a:ea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566837" y="7185195"/>
            <a:ext cx="6316270" cy="276999"/>
          </a:xfrm>
          <a:prstGeom prst="rect">
            <a:avLst/>
          </a:prstGeom>
          <a:noFill/>
          <a:ln>
            <a:noFill/>
          </a:ln>
        </p:spPr>
        <p:txBody>
          <a:bodyPr wrap="square" rtlCol="0">
            <a:spAutoFit/>
          </a:bodyPr>
          <a:lstStyle/>
          <a:p>
            <a:r>
              <a:rPr lang="ja-JP" altLang="en-US" sz="1200" b="1" spc="200" dirty="0">
                <a:solidFill>
                  <a:srgbClr val="103185"/>
                </a:solidFill>
                <a:latin typeface="メイリオ" panose="020B0604030504040204" pitchFamily="50" charset="-128"/>
                <a:ea typeface="メイリオ" panose="020B0604030504040204" pitchFamily="50" charset="-128"/>
              </a:rPr>
              <a:t>不正を行ったとき</a:t>
            </a:r>
            <a:endParaRPr lang="en-US" altLang="ja-JP" sz="1200" b="1" spc="200" dirty="0">
              <a:solidFill>
                <a:srgbClr val="103185"/>
              </a:solidFill>
              <a:latin typeface="メイリオ" panose="020B0604030504040204" pitchFamily="50" charset="-128"/>
              <a:ea typeface="メイリオ" panose="020B0604030504040204" pitchFamily="50" charset="-128"/>
            </a:endParaRPr>
          </a:p>
        </p:txBody>
      </p:sp>
      <p:sp>
        <p:nvSpPr>
          <p:cNvPr id="9"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r>
              <a:rPr lang="en-US" altLang="ja-JP" sz="1000" i="1" dirty="0" smtClean="0">
                <a:latin typeface="メイリオ" panose="020B0604030504040204" pitchFamily="50" charset="-128"/>
                <a:ea typeface="メイリオ" panose="020B0604030504040204" pitchFamily="50" charset="-128"/>
              </a:rPr>
              <a:t>16</a:t>
            </a:r>
            <a:endParaRPr lang="ja-JP" altLang="en-US" sz="1000" i="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39837" y="8739776"/>
            <a:ext cx="6480000" cy="278538"/>
          </a:xfrm>
          <a:prstGeom prst="rect">
            <a:avLst/>
          </a:prstGeom>
          <a:noFill/>
          <a:ln>
            <a:noFill/>
          </a:ln>
        </p:spPr>
        <p:txBody>
          <a:bodyPr wrap="square" rtlCol="0">
            <a:spAutoFit/>
          </a:bodyPr>
          <a:lstStyle/>
          <a:p>
            <a:pPr>
              <a:lnSpc>
                <a:spcPct val="110000"/>
              </a:lnSpc>
            </a:pPr>
            <a:r>
              <a:rPr lang="ja-JP" altLang="en-US" sz="1100" dirty="0" smtClean="0">
                <a:latin typeface="メイリオ" panose="020B0604030504040204" pitchFamily="50" charset="-128"/>
                <a:ea typeface="メイリオ" panose="020B0604030504040204" pitchFamily="50" charset="-128"/>
              </a:rPr>
              <a:t>都道府県</a:t>
            </a:r>
            <a:r>
              <a:rPr lang="ja-JP" altLang="en-US" sz="1100" dirty="0">
                <a:latin typeface="メイリオ" panose="020B0604030504040204" pitchFamily="50" charset="-128"/>
                <a:ea typeface="メイリオ" panose="020B0604030504040204" pitchFamily="50" charset="-128"/>
              </a:rPr>
              <a:t>労働局雇用環境・均等部（室）</a:t>
            </a:r>
            <a:r>
              <a:rPr lang="ja-JP" altLang="en-US" sz="1100" dirty="0" smtClean="0">
                <a:latin typeface="メイリオ" panose="020B0604030504040204" pitchFamily="50" charset="-128"/>
                <a:ea typeface="メイリオ" panose="020B0604030504040204" pitchFamily="50" charset="-128"/>
              </a:rPr>
              <a:t>へお問い合わせください。</a:t>
            </a:r>
            <a:endParaRPr lang="ja-JP" altLang="en-US" sz="11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539837" y="8481354"/>
            <a:ext cx="6316270" cy="276999"/>
          </a:xfrm>
          <a:prstGeom prst="rect">
            <a:avLst/>
          </a:prstGeom>
          <a:noFill/>
          <a:ln>
            <a:noFill/>
          </a:ln>
        </p:spPr>
        <p:txBody>
          <a:bodyPr wrap="square" rtlCol="0">
            <a:spAutoFit/>
          </a:bodyPr>
          <a:lstStyle/>
          <a:p>
            <a:r>
              <a:rPr lang="ja-JP" altLang="en-US" sz="1200" b="1" spc="200" dirty="0" smtClean="0">
                <a:solidFill>
                  <a:srgbClr val="103185"/>
                </a:solidFill>
                <a:latin typeface="メイリオ" panose="020B0604030504040204" pitchFamily="50" charset="-128"/>
                <a:ea typeface="メイリオ" panose="020B0604030504040204" pitchFamily="50" charset="-128"/>
              </a:rPr>
              <a:t>育児</a:t>
            </a:r>
            <a:r>
              <a:rPr lang="ja-JP" altLang="en-US" sz="1200" b="1" spc="200" dirty="0">
                <a:solidFill>
                  <a:srgbClr val="103185"/>
                </a:solidFill>
                <a:latin typeface="メイリオ" panose="020B0604030504040204" pitchFamily="50" charset="-128"/>
                <a:ea typeface="メイリオ" panose="020B0604030504040204" pitchFamily="50" charset="-128"/>
              </a:rPr>
              <a:t>・介護休業法に関するご質問</a:t>
            </a:r>
            <a:endParaRPr lang="en-US" altLang="ja-JP" sz="1200" b="1" spc="200" dirty="0">
              <a:solidFill>
                <a:srgbClr val="103185"/>
              </a:solidFill>
              <a:latin typeface="メイリオ" panose="020B0604030504040204" pitchFamily="50" charset="-128"/>
              <a:ea typeface="メイリオ" panose="020B0604030504040204" pitchFamily="50" charset="-128"/>
            </a:endParaRPr>
          </a:p>
        </p:txBody>
      </p:sp>
      <p:sp>
        <p:nvSpPr>
          <p:cNvPr id="20" name="テキスト ボックス 75"/>
          <p:cNvSpPr txBox="1">
            <a:spLocks noChangeArrowheads="1"/>
          </p:cNvSpPr>
          <p:nvPr/>
        </p:nvSpPr>
        <p:spPr bwMode="auto">
          <a:xfrm>
            <a:off x="363496" y="4409802"/>
            <a:ext cx="6832682" cy="43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a:t>
            </a:r>
            <a:r>
              <a:rPr lang="ja-JP" altLang="en-US" sz="1100" b="1" spc="180" dirty="0" smtClean="0">
                <a:latin typeface="メイリオ" panose="020B0604030504040204" pitchFamily="50" charset="-128"/>
                <a:ea typeface="メイリオ" panose="020B0604030504040204" pitchFamily="50" charset="-128"/>
                <a:cs typeface="メイリオ" panose="020B0604030504040204" pitchFamily="50" charset="-128"/>
              </a:rPr>
              <a:t>：施行日以前の出産日からパパ休暇を取得し、施行日以後に出生時育児休業と</a:t>
            </a:r>
            <a:endParaRPr lang="en-US" altLang="ja-JP" sz="1100" b="1" spc="18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spc="180" dirty="0" smtClean="0">
                <a:latin typeface="メイリオ" panose="020B0604030504040204" pitchFamily="50" charset="-128"/>
                <a:ea typeface="メイリオ" panose="020B0604030504040204" pitchFamily="50" charset="-128"/>
                <a:cs typeface="メイリオ" panose="020B0604030504040204" pitchFamily="50" charset="-128"/>
              </a:rPr>
              <a:t>　　育児休業を取得する場合</a:t>
            </a:r>
            <a:endPar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395533" y="4948162"/>
            <a:ext cx="648000" cy="230832"/>
          </a:xfrm>
          <a:prstGeom prst="rect">
            <a:avLst/>
          </a:prstGeom>
          <a:noFill/>
        </p:spPr>
        <p:txBody>
          <a:bodyPr wrap="square" rtlCol="0">
            <a:spAutoFit/>
          </a:bodyPr>
          <a:lstStyle/>
          <a:p>
            <a:pPr algn="r" defTabSz="843880"/>
            <a:r>
              <a:rPr lang="ja-JP" altLang="en-US" sz="900" dirty="0">
                <a:solidFill>
                  <a:prstClr val="black"/>
                </a:solidFill>
                <a:latin typeface="メイリオ" panose="020B0604030504040204" pitchFamily="50" charset="-128"/>
                <a:ea typeface="メイリオ" panose="020B0604030504040204" pitchFamily="50" charset="-128"/>
              </a:rPr>
              <a:t>出産日</a:t>
            </a:r>
          </a:p>
        </p:txBody>
      </p:sp>
      <p:sp>
        <p:nvSpPr>
          <p:cNvPr id="23" name="テキスト ボックス 22"/>
          <p:cNvSpPr txBox="1"/>
          <p:nvPr/>
        </p:nvSpPr>
        <p:spPr>
          <a:xfrm>
            <a:off x="5713476" y="4789497"/>
            <a:ext cx="1059669" cy="461665"/>
          </a:xfrm>
          <a:prstGeom prst="rect">
            <a:avLst/>
          </a:prstGeom>
          <a:noFill/>
        </p:spPr>
        <p:txBody>
          <a:bodyPr wrap="square" rtlCol="0">
            <a:spAutoFit/>
          </a:bodyPr>
          <a:lstStyle/>
          <a:p>
            <a:pPr algn="ctr" defTabSz="843880"/>
            <a:r>
              <a:rPr lang="ja-JP" altLang="en-US" sz="800" dirty="0">
                <a:solidFill>
                  <a:prstClr val="black"/>
                </a:solidFill>
                <a:latin typeface="メイリオ" panose="020B0604030504040204" pitchFamily="50" charset="-128"/>
                <a:ea typeface="メイリオ" panose="020B0604030504040204" pitchFamily="50" charset="-128"/>
              </a:rPr>
              <a:t>子が１歳に</a:t>
            </a:r>
            <a:r>
              <a:rPr lang="en-US" altLang="ja-JP" sz="800" dirty="0">
                <a:solidFill>
                  <a:prstClr val="black"/>
                </a:solidFill>
                <a:latin typeface="メイリオ" panose="020B0604030504040204" pitchFamily="50" charset="-128"/>
                <a:ea typeface="メイリオ" panose="020B0604030504040204" pitchFamily="50" charset="-128"/>
              </a:rPr>
              <a:t/>
            </a:r>
            <a:br>
              <a:rPr lang="en-US" altLang="ja-JP" sz="800" dirty="0">
                <a:solidFill>
                  <a:prstClr val="black"/>
                </a:solidFill>
                <a:latin typeface="メイリオ" panose="020B0604030504040204" pitchFamily="50" charset="-128"/>
                <a:ea typeface="メイリオ" panose="020B0604030504040204" pitchFamily="50" charset="-128"/>
              </a:rPr>
            </a:br>
            <a:r>
              <a:rPr lang="ja-JP" altLang="en-US" sz="800" dirty="0">
                <a:solidFill>
                  <a:prstClr val="black"/>
                </a:solidFill>
                <a:latin typeface="メイリオ" panose="020B0604030504040204" pitchFamily="50" charset="-128"/>
                <a:ea typeface="メイリオ" panose="020B0604030504040204" pitchFamily="50" charset="-128"/>
              </a:rPr>
              <a:t>達する</a:t>
            </a:r>
            <a:r>
              <a:rPr lang="ja-JP" altLang="en-US" sz="800" dirty="0" smtClean="0">
                <a:solidFill>
                  <a:prstClr val="black"/>
                </a:solidFill>
                <a:latin typeface="メイリオ" panose="020B0604030504040204" pitchFamily="50" charset="-128"/>
                <a:ea typeface="メイリオ" panose="020B0604030504040204" pitchFamily="50" charset="-128"/>
              </a:rPr>
              <a:t>日の前日</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ja-JP" altLang="en-US" sz="800" dirty="0">
              <a:solidFill>
                <a:prstClr val="black"/>
              </a:solidFill>
              <a:latin typeface="メイリオ" panose="020B0604030504040204" pitchFamily="50" charset="-128"/>
              <a:ea typeface="メイリオ" panose="020B0604030504040204" pitchFamily="50" charset="-128"/>
            </a:endParaRPr>
          </a:p>
        </p:txBody>
      </p:sp>
      <p:cxnSp>
        <p:nvCxnSpPr>
          <p:cNvPr id="24" name="直線コネクタ 23"/>
          <p:cNvCxnSpPr/>
          <p:nvPr/>
        </p:nvCxnSpPr>
        <p:spPr>
          <a:xfrm>
            <a:off x="720177" y="5552298"/>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a:xfrm>
            <a:off x="720177" y="5120298"/>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1763613" y="4920887"/>
            <a:ext cx="627454" cy="230832"/>
          </a:xfrm>
          <a:prstGeom prst="rect">
            <a:avLst/>
          </a:prstGeom>
          <a:noFill/>
        </p:spPr>
        <p:txBody>
          <a:bodyPr wrap="square" rtlCol="0">
            <a:spAutoFit/>
          </a:bodyPr>
          <a:lstStyle/>
          <a:p>
            <a:pPr defTabSz="843880"/>
            <a:r>
              <a:rPr lang="ja-JP" altLang="en-US" sz="900" dirty="0" smtClean="0">
                <a:solidFill>
                  <a:prstClr val="black"/>
                </a:solidFill>
                <a:latin typeface="メイリオ" panose="020B0604030504040204" pitchFamily="50" charset="-128"/>
                <a:ea typeface="メイリオ" panose="020B0604030504040204" pitchFamily="50" charset="-128"/>
              </a:rPr>
              <a:t>施行日</a:t>
            </a:r>
            <a:endParaRPr lang="en-US" altLang="ja-JP" sz="900" dirty="0" smtClean="0">
              <a:solidFill>
                <a:prstClr val="black"/>
              </a:solidFill>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647236" y="4917455"/>
            <a:ext cx="1053285" cy="230832"/>
          </a:xfrm>
          <a:prstGeom prst="rect">
            <a:avLst/>
          </a:prstGeom>
          <a:noFill/>
        </p:spPr>
        <p:txBody>
          <a:bodyPr wrap="square" rtlCol="0">
            <a:spAutoFit/>
          </a:bodyPr>
          <a:lstStyle/>
          <a:p>
            <a:pPr defTabSz="843880"/>
            <a:r>
              <a:rPr lang="ja-JP" altLang="en-US" sz="900" dirty="0" smtClean="0">
                <a:solidFill>
                  <a:prstClr val="black"/>
                </a:solidFill>
                <a:latin typeface="メイリオ" panose="020B0604030504040204" pitchFamily="50" charset="-128"/>
                <a:ea typeface="メイリオ" panose="020B0604030504040204" pitchFamily="50" charset="-128"/>
              </a:rPr>
              <a:t>産後８週間</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40" name="右矢印 39"/>
          <p:cNvSpPr/>
          <p:nvPr/>
        </p:nvSpPr>
        <p:spPr>
          <a:xfrm>
            <a:off x="1950904" y="5124821"/>
            <a:ext cx="900000" cy="409995"/>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700" b="1" spc="50" dirty="0" smtClean="0">
                <a:solidFill>
                  <a:srgbClr val="DB4D6D"/>
                </a:solidFill>
                <a:latin typeface="メイリオ" panose="020B0604030504040204" pitchFamily="50" charset="-128"/>
                <a:ea typeface="メイリオ" panose="020B0604030504040204" pitchFamily="50" charset="-128"/>
              </a:rPr>
              <a:t>出生時育児</a:t>
            </a:r>
            <a:r>
              <a:rPr lang="ja-JP" altLang="en-US" sz="700" b="1" spc="50" dirty="0">
                <a:solidFill>
                  <a:srgbClr val="DB4D6D"/>
                </a:solidFill>
                <a:latin typeface="メイリオ" panose="020B0604030504040204" pitchFamily="50" charset="-128"/>
                <a:ea typeface="メイリオ" panose="020B0604030504040204" pitchFamily="50" charset="-128"/>
              </a:rPr>
              <a:t>休業</a:t>
            </a:r>
            <a:r>
              <a:rPr lang="ja-JP" altLang="en-US" sz="700" b="1" spc="120" dirty="0">
                <a:solidFill>
                  <a:srgbClr val="DB4D6D"/>
                </a:solidFill>
                <a:latin typeface="メイリオ" panose="020B0604030504040204" pitchFamily="50" charset="-128"/>
                <a:ea typeface="メイリオ" panose="020B0604030504040204" pitchFamily="50" charset="-128"/>
              </a:rPr>
              <a:t>①</a:t>
            </a:r>
          </a:p>
        </p:txBody>
      </p:sp>
      <p:sp>
        <p:nvSpPr>
          <p:cNvPr id="41" name="右矢印 40"/>
          <p:cNvSpPr/>
          <p:nvPr/>
        </p:nvSpPr>
        <p:spPr>
          <a:xfrm>
            <a:off x="4312146" y="5135501"/>
            <a:ext cx="900000" cy="40027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150" dirty="0">
                <a:solidFill>
                  <a:schemeClr val="bg1"/>
                </a:solidFill>
                <a:latin typeface="メイリオ" panose="020B0604030504040204" pitchFamily="50" charset="-128"/>
                <a:ea typeface="メイリオ" panose="020B0604030504040204" pitchFamily="50" charset="-128"/>
              </a:rPr>
              <a:t>育児休業①</a:t>
            </a:r>
          </a:p>
        </p:txBody>
      </p:sp>
      <p:sp>
        <p:nvSpPr>
          <p:cNvPr id="42" name="テキスト ボックス 41"/>
          <p:cNvSpPr txBox="1"/>
          <p:nvPr/>
        </p:nvSpPr>
        <p:spPr>
          <a:xfrm>
            <a:off x="1655601" y="5561930"/>
            <a:ext cx="747197" cy="369332"/>
          </a:xfrm>
          <a:prstGeom prst="rect">
            <a:avLst/>
          </a:prstGeom>
          <a:noFill/>
        </p:spPr>
        <p:txBody>
          <a:bodyPr wrap="square" rtlCol="0">
            <a:spAutoFit/>
          </a:bodyPr>
          <a:lstStyle/>
          <a:p>
            <a:pPr defTabSz="843880"/>
            <a:r>
              <a:rPr lang="ja-JP" altLang="en-US" sz="900" dirty="0" smtClean="0">
                <a:solidFill>
                  <a:prstClr val="black"/>
                </a:solidFill>
                <a:latin typeface="メイリオ" panose="020B0604030504040204" pitchFamily="50" charset="-128"/>
                <a:ea typeface="メイリオ" panose="020B0604030504040204" pitchFamily="50" charset="-128"/>
              </a:rPr>
              <a:t>令和４年</a:t>
            </a:r>
            <a:r>
              <a:rPr lang="en-US" altLang="ja-JP" sz="900" dirty="0" smtClean="0">
                <a:solidFill>
                  <a:prstClr val="black"/>
                </a:solidFill>
                <a:latin typeface="メイリオ" panose="020B0604030504040204" pitchFamily="50" charset="-128"/>
                <a:ea typeface="メイリオ" panose="020B0604030504040204" pitchFamily="50" charset="-128"/>
              </a:rPr>
              <a:t>10</a:t>
            </a:r>
            <a:r>
              <a:rPr lang="ja-JP" altLang="en-US" sz="900" dirty="0" smtClean="0">
                <a:solidFill>
                  <a:prstClr val="black"/>
                </a:solidFill>
                <a:latin typeface="メイリオ" panose="020B0604030504040204" pitchFamily="50" charset="-128"/>
                <a:ea typeface="メイリオ" panose="020B0604030504040204" pitchFamily="50" charset="-128"/>
              </a:rPr>
              <a:t>月１日</a:t>
            </a:r>
            <a:endParaRPr lang="en-US" altLang="ja-JP" sz="900" dirty="0" smtClean="0">
              <a:solidFill>
                <a:prstClr val="black"/>
              </a:solidFill>
              <a:latin typeface="メイリオ" panose="020B0604030504040204" pitchFamily="50" charset="-128"/>
              <a:ea typeface="メイリオ" panose="020B0604030504040204" pitchFamily="50" charset="-128"/>
            </a:endParaRPr>
          </a:p>
        </p:txBody>
      </p:sp>
      <p:sp>
        <p:nvSpPr>
          <p:cNvPr id="43" name="右矢印 42"/>
          <p:cNvSpPr/>
          <p:nvPr/>
        </p:nvSpPr>
        <p:spPr>
          <a:xfrm>
            <a:off x="3224203" y="5132242"/>
            <a:ext cx="900000" cy="409995"/>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700" b="1" spc="50" dirty="0" smtClean="0">
                <a:solidFill>
                  <a:srgbClr val="DB4D6D"/>
                </a:solidFill>
                <a:latin typeface="メイリオ" panose="020B0604030504040204" pitchFamily="50" charset="-128"/>
                <a:ea typeface="メイリオ" panose="020B0604030504040204" pitchFamily="50" charset="-128"/>
              </a:rPr>
              <a:t>出生時育児休業②</a:t>
            </a:r>
            <a:endParaRPr lang="ja-JP" altLang="en-US" sz="700" b="1" spc="120" dirty="0">
              <a:solidFill>
                <a:srgbClr val="DB4D6D"/>
              </a:solidFill>
              <a:latin typeface="メイリオ" panose="020B0604030504040204" pitchFamily="50" charset="-128"/>
              <a:ea typeface="メイリオ" panose="020B0604030504040204" pitchFamily="50" charset="-128"/>
            </a:endParaRPr>
          </a:p>
        </p:txBody>
      </p:sp>
      <p:sp>
        <p:nvSpPr>
          <p:cNvPr id="46" name="右矢印 45"/>
          <p:cNvSpPr/>
          <p:nvPr/>
        </p:nvSpPr>
        <p:spPr>
          <a:xfrm>
            <a:off x="5364013" y="5141967"/>
            <a:ext cx="900000" cy="40027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800" b="1" spc="150" dirty="0">
                <a:solidFill>
                  <a:schemeClr val="bg1"/>
                </a:solidFill>
                <a:latin typeface="メイリオ" panose="020B0604030504040204" pitchFamily="50" charset="-128"/>
                <a:ea typeface="メイリオ" panose="020B0604030504040204" pitchFamily="50" charset="-128"/>
              </a:rPr>
              <a:t>育児</a:t>
            </a:r>
            <a:r>
              <a:rPr lang="ja-JP" altLang="en-US" sz="800" b="1" spc="150" dirty="0" smtClean="0">
                <a:solidFill>
                  <a:schemeClr val="bg1"/>
                </a:solidFill>
                <a:latin typeface="メイリオ" panose="020B0604030504040204" pitchFamily="50" charset="-128"/>
                <a:ea typeface="メイリオ" panose="020B0604030504040204" pitchFamily="50" charset="-128"/>
              </a:rPr>
              <a:t>休業②</a:t>
            </a:r>
            <a:endParaRPr lang="ja-JP" altLang="en-US" sz="800" b="1" spc="150" dirty="0">
              <a:solidFill>
                <a:schemeClr val="bg1"/>
              </a:solidFill>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578742" y="5957974"/>
            <a:ext cx="6480000" cy="1006429"/>
          </a:xfrm>
          <a:prstGeom prst="rect">
            <a:avLst/>
          </a:prstGeom>
          <a:noFill/>
          <a:ln>
            <a:noFill/>
          </a:ln>
        </p:spPr>
        <p:txBody>
          <a:bodyPr wrap="square" rtlCol="0">
            <a:spAutoFit/>
          </a:bodyPr>
          <a:lstStyle/>
          <a:p>
            <a:pPr>
              <a:lnSpc>
                <a:spcPct val="110000"/>
              </a:lnSpc>
            </a:pPr>
            <a:r>
              <a:rPr lang="ja-JP" altLang="en-US" sz="900" dirty="0" smtClean="0">
                <a:latin typeface="メイリオ" panose="020B0604030504040204" pitchFamily="50" charset="-128"/>
                <a:ea typeface="メイリオ" panose="020B0604030504040204" pitchFamily="50" charset="-128"/>
              </a:rPr>
              <a:t>施行日前に取得した旧法に基づく育児休業（パパ休暇）は新法に基づく育児休業に含めないため、施行日以後に育児休業を分割取得した場合、当該休業（育児休業①、②）に対して育児休業給付金は支給されます。なお、支給日数は、育児休業給付の支給率</a:t>
            </a:r>
            <a:r>
              <a:rPr lang="en-US" altLang="ja-JP" sz="900" dirty="0" smtClean="0">
                <a:latin typeface="メイリオ" panose="020B0604030504040204" pitchFamily="50" charset="-128"/>
                <a:ea typeface="メイリオ" panose="020B0604030504040204" pitchFamily="50" charset="-128"/>
              </a:rPr>
              <a:t>67</a:t>
            </a:r>
            <a:r>
              <a:rPr lang="ja-JP" altLang="en-US" sz="900" dirty="0" smtClean="0">
                <a:latin typeface="メイリオ" panose="020B0604030504040204" pitchFamily="50" charset="-128"/>
                <a:ea typeface="メイリオ" panose="020B0604030504040204" pitchFamily="50" charset="-128"/>
              </a:rPr>
              <a:t>％の上限日数である</a:t>
            </a:r>
            <a:r>
              <a:rPr lang="en-US" altLang="ja-JP" sz="900" dirty="0" smtClean="0">
                <a:latin typeface="メイリオ" panose="020B0604030504040204" pitchFamily="50" charset="-128"/>
                <a:ea typeface="メイリオ" panose="020B0604030504040204" pitchFamily="50" charset="-128"/>
              </a:rPr>
              <a:t>180</a:t>
            </a:r>
            <a:r>
              <a:rPr lang="ja-JP" altLang="en-US" sz="900" dirty="0" smtClean="0">
                <a:latin typeface="メイリオ" panose="020B0604030504040204" pitchFamily="50" charset="-128"/>
                <a:ea typeface="メイリオ" panose="020B0604030504040204" pitchFamily="50" charset="-128"/>
              </a:rPr>
              <a:t>日に通算されます。</a:t>
            </a:r>
            <a:endParaRPr lang="en-US" altLang="ja-JP" sz="900" dirty="0" smtClean="0">
              <a:latin typeface="メイリオ" panose="020B0604030504040204" pitchFamily="50" charset="-128"/>
              <a:ea typeface="メイリオ" panose="020B0604030504040204" pitchFamily="50" charset="-128"/>
            </a:endParaRPr>
          </a:p>
          <a:p>
            <a:pPr>
              <a:lnSpc>
                <a:spcPct val="110000"/>
              </a:lnSpc>
            </a:pPr>
            <a:r>
              <a:rPr lang="ja-JP" altLang="en-US" sz="900" dirty="0" smtClean="0">
                <a:latin typeface="メイリオ" panose="020B0604030504040204" pitchFamily="50" charset="-128"/>
                <a:ea typeface="メイリオ" panose="020B0604030504040204" pitchFamily="50" charset="-128"/>
              </a:rPr>
              <a:t>同時に、出生</a:t>
            </a:r>
            <a:r>
              <a:rPr lang="ja-JP" altLang="en-US" sz="900" dirty="0">
                <a:latin typeface="メイリオ" panose="020B0604030504040204" pitchFamily="50" charset="-128"/>
                <a:ea typeface="メイリオ" panose="020B0604030504040204" pitchFamily="50" charset="-128"/>
              </a:rPr>
              <a:t>時育児休業（産後パパ育休）を創設する育児・介護休業法の改正が行われました。育児・介護休業法では、令和</a:t>
            </a:r>
            <a:r>
              <a:rPr lang="en-US" altLang="ja-JP" sz="900" dirty="0">
                <a:latin typeface="メイリオ" panose="020B0604030504040204" pitchFamily="50" charset="-128"/>
                <a:ea typeface="メイリオ" panose="020B0604030504040204" pitchFamily="50" charset="-128"/>
              </a:rPr>
              <a:t>4</a:t>
            </a:r>
            <a:r>
              <a:rPr lang="ja-JP" altLang="en-US" sz="900" dirty="0">
                <a:latin typeface="メイリオ" panose="020B0604030504040204" pitchFamily="50" charset="-128"/>
                <a:ea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rPr>
              <a:t>9</a:t>
            </a:r>
            <a:r>
              <a:rPr lang="ja-JP" altLang="en-US" sz="900" dirty="0">
                <a:latin typeface="メイリオ" panose="020B0604030504040204" pitchFamily="50" charset="-128"/>
                <a:ea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rPr>
              <a:t>30</a:t>
            </a:r>
            <a:r>
              <a:rPr lang="ja-JP" altLang="en-US" sz="900" dirty="0">
                <a:latin typeface="メイリオ" panose="020B0604030504040204" pitchFamily="50" charset="-128"/>
                <a:ea typeface="メイリオ" panose="020B0604030504040204" pitchFamily="50" charset="-128"/>
              </a:rPr>
              <a:t>日以前に開始したパパ休暇については、育児休業の取得可能回数及び出生時育児休業の取得可能回数・日数等の規定の適用にあたっては出生時育児休業とみなされます</a:t>
            </a:r>
            <a:r>
              <a:rPr lang="ja-JP" altLang="en-US" sz="900" dirty="0" smtClean="0">
                <a:latin typeface="メイリオ" panose="020B0604030504040204" pitchFamily="50" charset="-128"/>
                <a:ea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endParaRPr>
          </a:p>
        </p:txBody>
      </p:sp>
      <p:sp>
        <p:nvSpPr>
          <p:cNvPr id="53" name="右矢印 52"/>
          <p:cNvSpPr/>
          <p:nvPr/>
        </p:nvSpPr>
        <p:spPr>
          <a:xfrm>
            <a:off x="723778" y="5123535"/>
            <a:ext cx="1008000" cy="432000"/>
          </a:xfrm>
          <a:prstGeom prst="rightArrow">
            <a:avLst/>
          </a:prstGeom>
          <a:solidFill>
            <a:srgbClr val="66BAB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36000" rtlCol="0" anchor="ctr"/>
          <a:lstStyle/>
          <a:p>
            <a:pPr algn="ctr"/>
            <a:r>
              <a:rPr lang="ja-JP" altLang="en-US" sz="900" b="1" spc="120" dirty="0" smtClean="0">
                <a:latin typeface="メイリオ" panose="020B0604030504040204" pitchFamily="50" charset="-128"/>
                <a:ea typeface="メイリオ" panose="020B0604030504040204" pitchFamily="50" charset="-128"/>
              </a:rPr>
              <a:t>パパ休暇</a:t>
            </a:r>
            <a:endParaRPr lang="ja-JP" altLang="en-US" sz="900" b="1" spc="12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6560265" y="5449852"/>
            <a:ext cx="876127" cy="461665"/>
          </a:xfrm>
          <a:prstGeom prst="rect">
            <a:avLst/>
          </a:prstGeom>
          <a:noFill/>
        </p:spPr>
        <p:txBody>
          <a:bodyPr wrap="square" rtlCol="0">
            <a:spAutoFit/>
          </a:bodyPr>
          <a:lstStyle/>
          <a:p>
            <a:pPr defTabSz="843880"/>
            <a:r>
              <a:rPr lang="ja-JP" altLang="en-US" sz="800" dirty="0">
                <a:solidFill>
                  <a:prstClr val="black"/>
                </a:solidFill>
                <a:latin typeface="メイリオ" panose="020B0604030504040204" pitchFamily="50" charset="-128"/>
                <a:ea typeface="メイリオ" panose="020B0604030504040204" pitchFamily="50" charset="-128"/>
              </a:rPr>
              <a:t> </a:t>
            </a:r>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子の１歳の</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誕生日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964099" y="5447811"/>
            <a:ext cx="876127" cy="461665"/>
          </a:xfrm>
          <a:prstGeom prst="rect">
            <a:avLst/>
          </a:prstGeom>
          <a:noFill/>
        </p:spPr>
        <p:txBody>
          <a:bodyPr wrap="square" rtlCol="0">
            <a:spAutoFit/>
          </a:bodyPr>
          <a:lstStyle/>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子が１歳に</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達する日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38577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正方形/長方形 89"/>
          <p:cNvSpPr/>
          <p:nvPr/>
        </p:nvSpPr>
        <p:spPr>
          <a:xfrm>
            <a:off x="6684085" y="9009771"/>
            <a:ext cx="152522" cy="870404"/>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p:nvPr/>
        </p:nvCxnSpPr>
        <p:spPr>
          <a:xfrm>
            <a:off x="6839836" y="9009346"/>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6684085" y="9015749"/>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3600853" y="9010184"/>
            <a:ext cx="164080" cy="864578"/>
          </a:xfrm>
          <a:prstGeom prst="rect">
            <a:avLst/>
          </a:prstGeom>
          <a:solidFill>
            <a:schemeClr val="accent5">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8" name="直線コネクタ 87"/>
          <p:cNvCxnSpPr/>
          <p:nvPr/>
        </p:nvCxnSpPr>
        <p:spPr>
          <a:xfrm flipH="1">
            <a:off x="3764949" y="9003454"/>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H="1">
            <a:off x="3599817" y="9010763"/>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5" name="正方形/長方形 84"/>
          <p:cNvSpPr/>
          <p:nvPr/>
        </p:nvSpPr>
        <p:spPr>
          <a:xfrm>
            <a:off x="2089203" y="9010763"/>
            <a:ext cx="152522" cy="870404"/>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1922689" y="9007561"/>
            <a:ext cx="152522" cy="870404"/>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6684086" y="7130866"/>
            <a:ext cx="152522" cy="870404"/>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3283936" y="7130440"/>
            <a:ext cx="152522" cy="870404"/>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123243" y="7128661"/>
            <a:ext cx="152522" cy="870404"/>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1923725" y="7137171"/>
            <a:ext cx="164080" cy="864578"/>
          </a:xfrm>
          <a:prstGeom prst="rect">
            <a:avLst/>
          </a:prstGeom>
          <a:solidFill>
            <a:schemeClr val="accent5">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右中かっこ 1"/>
          <p:cNvSpPr/>
          <p:nvPr/>
        </p:nvSpPr>
        <p:spPr>
          <a:xfrm rot="5400000">
            <a:off x="5068386" y="8642888"/>
            <a:ext cx="275009" cy="3140139"/>
          </a:xfrm>
          <a:prstGeom prst="rightBrace">
            <a:avLst>
              <a:gd name="adj1" fmla="val 8333"/>
              <a:gd name="adj2" fmla="val 493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539837" y="1220906"/>
            <a:ext cx="6480000" cy="5310685"/>
          </a:xfrm>
          <a:prstGeom prst="rect">
            <a:avLst/>
          </a:prstGeom>
          <a:noFill/>
          <a:ln>
            <a:noFill/>
          </a:ln>
        </p:spPr>
        <p:txBody>
          <a:bodyPr wrap="square" rtlCol="0">
            <a:spAutoFit/>
          </a:bodyPr>
          <a:lstStyle/>
          <a:p>
            <a:pPr>
              <a:lnSpc>
                <a:spcPct val="110000"/>
              </a:lnSpc>
            </a:pPr>
            <a:r>
              <a:rPr lang="ja-JP" altLang="en-US" sz="1200" b="1" dirty="0">
                <a:solidFill>
                  <a:srgbClr val="103185"/>
                </a:solidFill>
                <a:latin typeface="メイリオ" panose="020B0604030504040204" pitchFamily="50" charset="-128"/>
                <a:ea typeface="メイリオ" panose="020B0604030504040204" pitchFamily="50" charset="-128"/>
              </a:rPr>
              <a:t>① 子の出生日から８週間を経過する日の翌日までの期間内に、４週間（</a:t>
            </a:r>
            <a:r>
              <a:rPr lang="en-US" altLang="ja-JP" sz="1200" b="1" dirty="0">
                <a:solidFill>
                  <a:srgbClr val="103185"/>
                </a:solidFill>
                <a:latin typeface="メイリオ" panose="020B0604030504040204" pitchFamily="50" charset="-128"/>
                <a:ea typeface="メイリオ" panose="020B0604030504040204" pitchFamily="50" charset="-128"/>
              </a:rPr>
              <a:t>28</a:t>
            </a:r>
            <a:r>
              <a:rPr lang="ja-JP" altLang="en-US" sz="1200" b="1" dirty="0">
                <a:solidFill>
                  <a:srgbClr val="103185"/>
                </a:solidFill>
                <a:latin typeface="メイリオ" panose="020B0604030504040204" pitchFamily="50" charset="-128"/>
                <a:ea typeface="メイリオ" panose="020B0604030504040204" pitchFamily="50" charset="-128"/>
              </a:rPr>
              <a:t>日）以内の期間</a:t>
            </a:r>
            <a:endParaRPr lang="en-US" altLang="ja-JP" sz="1200" b="1" dirty="0">
              <a:solidFill>
                <a:srgbClr val="103185"/>
              </a:solidFill>
              <a:latin typeface="メイリオ" panose="020B0604030504040204" pitchFamily="50" charset="-128"/>
              <a:ea typeface="メイリオ" panose="020B0604030504040204" pitchFamily="50" charset="-128"/>
            </a:endParaRPr>
          </a:p>
          <a:p>
            <a:pPr marL="180975" indent="-180975">
              <a:lnSpc>
                <a:spcPct val="110000"/>
              </a:lnSpc>
            </a:pPr>
            <a:r>
              <a:rPr lang="ja-JP" altLang="en-US" sz="1200" b="1" dirty="0">
                <a:solidFill>
                  <a:srgbClr val="103185"/>
                </a:solidFill>
                <a:latin typeface="メイリオ" panose="020B0604030504040204" pitchFamily="50" charset="-128"/>
                <a:ea typeface="メイリオ" panose="020B0604030504040204" pitchFamily="50" charset="-128"/>
              </a:rPr>
              <a:t>　を定めて、当該子を養育するため</a:t>
            </a:r>
            <a:r>
              <a:rPr lang="ja-JP" altLang="en-US" sz="1200" b="1" dirty="0" smtClean="0">
                <a:solidFill>
                  <a:srgbClr val="103185"/>
                </a:solidFill>
                <a:latin typeface="メイリオ" panose="020B0604030504040204" pitchFamily="50" charset="-128"/>
                <a:ea typeface="メイリオ" panose="020B0604030504040204" pitchFamily="50" charset="-128"/>
              </a:rPr>
              <a:t>の産後パパ育休（出生</a:t>
            </a:r>
            <a:r>
              <a:rPr lang="ja-JP" altLang="en-US" sz="1200" b="1" dirty="0">
                <a:solidFill>
                  <a:srgbClr val="103185"/>
                </a:solidFill>
                <a:latin typeface="メイリオ" panose="020B0604030504040204" pitchFamily="50" charset="-128"/>
                <a:ea typeface="メイリオ" panose="020B0604030504040204" pitchFamily="50" charset="-128"/>
              </a:rPr>
              <a:t>時育児</a:t>
            </a:r>
            <a:r>
              <a:rPr lang="ja-JP" altLang="en-US" sz="1200" b="1" dirty="0" smtClean="0">
                <a:solidFill>
                  <a:srgbClr val="103185"/>
                </a:solidFill>
                <a:latin typeface="メイリオ" panose="020B0604030504040204" pitchFamily="50" charset="-128"/>
                <a:ea typeface="メイリオ" panose="020B0604030504040204" pitchFamily="50" charset="-128"/>
              </a:rPr>
              <a:t>休業）を</a:t>
            </a:r>
            <a:r>
              <a:rPr lang="ja-JP" altLang="en-US" sz="1200" b="1" dirty="0">
                <a:solidFill>
                  <a:srgbClr val="103185"/>
                </a:solidFill>
                <a:latin typeface="メイリオ" panose="020B0604030504040204" pitchFamily="50" charset="-128"/>
                <a:ea typeface="メイリオ" panose="020B0604030504040204" pitchFamily="50" charset="-128"/>
              </a:rPr>
              <a:t>取得した被</a:t>
            </a:r>
            <a:r>
              <a:rPr lang="ja-JP" altLang="en-US" sz="1200" b="1" dirty="0" smtClean="0">
                <a:solidFill>
                  <a:srgbClr val="103185"/>
                </a:solidFill>
                <a:latin typeface="メイリオ" panose="020B0604030504040204" pitchFamily="50" charset="-128"/>
                <a:ea typeface="メイリオ" panose="020B0604030504040204" pitchFamily="50" charset="-128"/>
              </a:rPr>
              <a:t>保険者</a:t>
            </a:r>
            <a:endParaRPr lang="en-US" altLang="ja-JP" sz="1200" b="1" dirty="0" smtClean="0">
              <a:solidFill>
                <a:srgbClr val="103185"/>
              </a:solidFill>
              <a:latin typeface="メイリオ" panose="020B0604030504040204" pitchFamily="50" charset="-128"/>
              <a:ea typeface="メイリオ" panose="020B0604030504040204" pitchFamily="50" charset="-128"/>
            </a:endParaRPr>
          </a:p>
          <a:p>
            <a:pPr marL="180975" indent="-180975">
              <a:lnSpc>
                <a:spcPct val="110000"/>
              </a:lnSpc>
            </a:pPr>
            <a:r>
              <a:rPr lang="ja-JP" altLang="en-US" sz="1200" b="1" dirty="0" smtClean="0">
                <a:solidFill>
                  <a:srgbClr val="103185"/>
                </a:solidFill>
                <a:latin typeface="メイリオ" panose="020B0604030504040204" pitchFamily="50" charset="-128"/>
                <a:ea typeface="メイリオ" panose="020B0604030504040204" pitchFamily="50" charset="-128"/>
              </a:rPr>
              <a:t>　であること（</a:t>
            </a:r>
            <a:r>
              <a:rPr lang="ja-JP" altLang="en-US" sz="1200" b="1" dirty="0">
                <a:solidFill>
                  <a:srgbClr val="103185"/>
                </a:solidFill>
                <a:latin typeface="メイリオ" panose="020B0604030504040204" pitchFamily="50" charset="-128"/>
                <a:ea typeface="メイリオ" panose="020B0604030504040204" pitchFamily="50" charset="-128"/>
              </a:rPr>
              <a:t>２回まで分割取得可）。</a:t>
            </a:r>
            <a:endParaRPr lang="en-US" altLang="ja-JP" sz="1200" b="1" dirty="0">
              <a:solidFill>
                <a:srgbClr val="103185"/>
              </a:solidFill>
              <a:latin typeface="メイリオ" panose="020B0604030504040204" pitchFamily="50" charset="-128"/>
              <a:ea typeface="メイリオ" panose="020B0604030504040204" pitchFamily="50" charset="-128"/>
            </a:endParaRPr>
          </a:p>
          <a:p>
            <a:pPr marL="288000">
              <a:lnSpc>
                <a:spcPct val="110000"/>
              </a:lnSpc>
              <a:spcBef>
                <a:spcPts val="600"/>
              </a:spcBef>
            </a:pPr>
            <a:r>
              <a:rPr lang="ja-JP" altLang="en-US" sz="900" dirty="0">
                <a:latin typeface="メイリオ" panose="020B0604030504040204" pitchFamily="50" charset="-128"/>
                <a:ea typeface="メイリオ" panose="020B0604030504040204" pitchFamily="50" charset="-128"/>
              </a:rPr>
              <a:t>出生時育児休業給付金の対象は、以下</a:t>
            </a:r>
            <a:r>
              <a:rPr lang="ja-JP" altLang="en-US" sz="900" dirty="0" smtClean="0">
                <a:latin typeface="メイリオ" panose="020B0604030504040204" pitchFamily="50" charset="-128"/>
                <a:ea typeface="メイリオ" panose="020B0604030504040204" pitchFamily="50" charset="-128"/>
              </a:rPr>
              <a:t>のア及びイいずれ</a:t>
            </a:r>
            <a:r>
              <a:rPr lang="ja-JP" altLang="en-US" sz="900" dirty="0">
                <a:latin typeface="メイリオ" panose="020B0604030504040204" pitchFamily="50" charset="-128"/>
                <a:ea typeface="メイリオ" panose="020B0604030504040204" pitchFamily="50" charset="-128"/>
              </a:rPr>
              <a:t>にも該当する休業です。</a:t>
            </a:r>
            <a:endParaRPr lang="en-US" altLang="ja-JP" sz="900" dirty="0">
              <a:latin typeface="メイリオ" panose="020B0604030504040204" pitchFamily="50" charset="-128"/>
              <a:ea typeface="メイリオ" panose="020B0604030504040204" pitchFamily="50" charset="-128"/>
            </a:endParaRPr>
          </a:p>
          <a:p>
            <a:pPr marL="288000">
              <a:lnSpc>
                <a:spcPct val="110000"/>
              </a:lnSpc>
              <a:spcBef>
                <a:spcPts val="300"/>
              </a:spcBef>
            </a:pPr>
            <a:r>
              <a:rPr lang="ja-JP" altLang="en-US" sz="900" dirty="0" smtClean="0">
                <a:latin typeface="メイリオ" panose="020B0604030504040204" pitchFamily="50" charset="-128"/>
                <a:ea typeface="メイリオ" panose="020B0604030504040204" pitchFamily="50" charset="-128"/>
              </a:rPr>
              <a:t>ア　被</a:t>
            </a:r>
            <a:r>
              <a:rPr lang="ja-JP" altLang="en-US" sz="900" dirty="0">
                <a:latin typeface="メイリオ" panose="020B0604030504040204" pitchFamily="50" charset="-128"/>
                <a:ea typeface="メイリオ" panose="020B0604030504040204" pitchFamily="50" charset="-128"/>
              </a:rPr>
              <a:t>保険者が初日と末日を明らかにして行った</a:t>
            </a:r>
            <a:r>
              <a:rPr lang="ja-JP" altLang="en-US" sz="900" dirty="0" smtClean="0">
                <a:latin typeface="メイリオ" panose="020B0604030504040204" pitchFamily="50" charset="-128"/>
                <a:ea typeface="メイリオ" panose="020B0604030504040204" pitchFamily="50" charset="-128"/>
              </a:rPr>
              <a:t>申出</a:t>
            </a:r>
            <a:r>
              <a:rPr lang="ja-JP" altLang="en-US" sz="900" dirty="0">
                <a:latin typeface="メイリオ" panose="020B0604030504040204" pitchFamily="50" charset="-128"/>
                <a:ea typeface="メイリオ" panose="020B0604030504040204" pitchFamily="50" charset="-128"/>
              </a:rPr>
              <a:t>に基づき、事業主が取得を認めた休業。</a:t>
            </a:r>
            <a:endParaRPr lang="en-US" altLang="ja-JP" sz="900" dirty="0">
              <a:latin typeface="メイリオ" panose="020B0604030504040204" pitchFamily="50" charset="-128"/>
              <a:ea typeface="メイリオ" panose="020B0604030504040204" pitchFamily="50" charset="-128"/>
            </a:endParaRPr>
          </a:p>
          <a:p>
            <a:pPr marL="539750" indent="-252413">
              <a:lnSpc>
                <a:spcPct val="110000"/>
              </a:lnSpc>
              <a:spcBef>
                <a:spcPts val="300"/>
              </a:spcBef>
            </a:pPr>
            <a:r>
              <a:rPr lang="ja-JP" altLang="en-US" sz="900" dirty="0" smtClean="0">
                <a:latin typeface="メイリオ" panose="020B0604030504040204" pitchFamily="50" charset="-128"/>
                <a:ea typeface="メイリオ" panose="020B0604030504040204" pitchFamily="50" charset="-128"/>
              </a:rPr>
              <a:t>イ　「</a:t>
            </a:r>
            <a:r>
              <a:rPr lang="ja-JP" altLang="en-US" sz="900" dirty="0">
                <a:latin typeface="メイリオ" panose="020B0604030504040204" pitchFamily="50" charset="-128"/>
                <a:ea typeface="メイリオ" panose="020B0604030504040204" pitchFamily="50" charset="-128"/>
              </a:rPr>
              <a:t>出生日または出産予定日のうち早い日」から「出生日または出産予定日のうち遅い日から８週間を経過する日の翌日まで」の期間内に４週間（</a:t>
            </a:r>
            <a:r>
              <a:rPr lang="en-US" altLang="ja-JP" sz="900" dirty="0">
                <a:latin typeface="メイリオ" panose="020B0604030504040204" pitchFamily="50" charset="-128"/>
                <a:ea typeface="メイリオ" panose="020B0604030504040204" pitchFamily="50" charset="-128"/>
              </a:rPr>
              <a:t>28</a:t>
            </a:r>
            <a:r>
              <a:rPr lang="ja-JP" altLang="en-US" sz="900" dirty="0">
                <a:latin typeface="メイリオ" panose="020B0604030504040204" pitchFamily="50" charset="-128"/>
                <a:ea typeface="メイリオ" panose="020B0604030504040204" pitchFamily="50" charset="-128"/>
              </a:rPr>
              <a:t>日）までの範囲で</a:t>
            </a:r>
            <a:r>
              <a:rPr lang="ja-JP" altLang="en-US" sz="900" dirty="0" smtClean="0">
                <a:latin typeface="メイリオ" panose="020B0604030504040204" pitchFamily="50" charset="-128"/>
                <a:ea typeface="メイリオ" panose="020B0604030504040204" pitchFamily="50" charset="-128"/>
              </a:rPr>
              <a:t>取得されたもの</a:t>
            </a:r>
            <a:r>
              <a:rPr lang="ja-JP" altLang="en-US" sz="900" dirty="0">
                <a:latin typeface="メイリオ" panose="020B0604030504040204" pitchFamily="50" charset="-128"/>
                <a:ea typeface="メイリオ" panose="020B0604030504040204" pitchFamily="50" charset="-128"/>
              </a:rPr>
              <a:t>。</a:t>
            </a:r>
            <a:endParaRPr lang="en-US" altLang="ja-JP" sz="900" dirty="0">
              <a:latin typeface="メイリオ" panose="020B0604030504040204" pitchFamily="50" charset="-128"/>
              <a:ea typeface="メイリオ" panose="020B0604030504040204" pitchFamily="50" charset="-128"/>
            </a:endParaRPr>
          </a:p>
          <a:p>
            <a:pPr marL="288000">
              <a:lnSpc>
                <a:spcPct val="110000"/>
              </a:lnSpc>
              <a:spcBef>
                <a:spcPts val="600"/>
              </a:spcBef>
            </a:pPr>
            <a:r>
              <a:rPr lang="ja-JP" altLang="en-US" sz="900" dirty="0" smtClean="0">
                <a:latin typeface="メイリオ" panose="020B0604030504040204" pitchFamily="50" charset="-128"/>
                <a:ea typeface="メイリオ" panose="020B0604030504040204" pitchFamily="50" charset="-128"/>
              </a:rPr>
              <a:t>・　産後</a:t>
            </a:r>
            <a:r>
              <a:rPr lang="ja-JP" altLang="en-US" sz="900" dirty="0">
                <a:latin typeface="メイリオ" panose="020B0604030504040204" pitchFamily="50" charset="-128"/>
                <a:ea typeface="メイリオ" panose="020B0604030504040204" pitchFamily="50" charset="-128"/>
              </a:rPr>
              <a:t>休業（出生日の翌日から８週間）は出生時育児休業給付金の対象外です。 </a:t>
            </a:r>
            <a:endParaRPr lang="en-US" altLang="ja-JP" sz="900" dirty="0" smtClean="0">
              <a:latin typeface="メイリオ" panose="020B0604030504040204" pitchFamily="50" charset="-128"/>
              <a:ea typeface="メイリオ" panose="020B0604030504040204" pitchFamily="50" charset="-128"/>
            </a:endParaRPr>
          </a:p>
          <a:p>
            <a:pPr marL="288000">
              <a:lnSpc>
                <a:spcPct val="110000"/>
              </a:lnSpc>
              <a:spcBef>
                <a:spcPts val="300"/>
              </a:spcBef>
            </a:pPr>
            <a:r>
              <a:rPr lang="ja-JP" altLang="en-US" sz="900" dirty="0" smtClean="0">
                <a:latin typeface="メイリオ" panose="020B0604030504040204" pitchFamily="50" charset="-128"/>
                <a:ea typeface="メイリオ" panose="020B0604030504040204" pitchFamily="50" charset="-128"/>
              </a:rPr>
              <a:t>・　出生時育児休業給付金の対象となるには、出生時育児休業の初日から末日まで被保険者である必要があります。</a:t>
            </a:r>
            <a:endParaRPr lang="en-US" altLang="ja-JP" sz="900" dirty="0" smtClean="0">
              <a:latin typeface="メイリオ" panose="020B0604030504040204" pitchFamily="50" charset="-128"/>
              <a:ea typeface="メイリオ" panose="020B0604030504040204" pitchFamily="50" charset="-128"/>
            </a:endParaRPr>
          </a:p>
          <a:p>
            <a:pPr marL="288000">
              <a:lnSpc>
                <a:spcPct val="110000"/>
              </a:lnSpc>
            </a:pPr>
            <a:r>
              <a:rPr lang="ja-JP" altLang="en-US" sz="900" dirty="0" smtClean="0">
                <a:latin typeface="メイリオ" panose="020B0604030504040204" pitchFamily="50" charset="-128"/>
                <a:ea typeface="メイリオ" panose="020B0604030504040204" pitchFamily="50" charset="-128"/>
              </a:rPr>
              <a:t>・　男性</a:t>
            </a:r>
            <a:r>
              <a:rPr lang="ja-JP" altLang="en-US" sz="900" dirty="0">
                <a:latin typeface="メイリオ" panose="020B0604030504040204" pitchFamily="50" charset="-128"/>
                <a:ea typeface="メイリオ" panose="020B0604030504040204" pitchFamily="50" charset="-128"/>
              </a:rPr>
              <a:t>が出生時育児休業を取得する場合は、配偶者の出産予定日または子の出生日のいずれか早い日から</a:t>
            </a:r>
            <a:r>
              <a:rPr lang="ja-JP" altLang="en-US" sz="900" dirty="0" smtClean="0">
                <a:latin typeface="メイリオ" panose="020B0604030504040204" pitchFamily="50" charset="-128"/>
                <a:ea typeface="メイリオ" panose="020B0604030504040204" pitchFamily="50" charset="-128"/>
              </a:rPr>
              <a:t>出生時</a:t>
            </a:r>
            <a:endParaRPr lang="en-US" altLang="ja-JP" sz="900" dirty="0" smtClean="0">
              <a:latin typeface="メイリオ" panose="020B0604030504040204" pitchFamily="50" charset="-128"/>
              <a:ea typeface="メイリオ" panose="020B0604030504040204" pitchFamily="50" charset="-128"/>
            </a:endParaRPr>
          </a:p>
          <a:p>
            <a:pPr marL="288000">
              <a:lnSpc>
                <a:spcPct val="110000"/>
              </a:lnSpc>
            </a:pPr>
            <a:r>
              <a:rPr lang="en-US" altLang="ja-JP" sz="900" dirty="0">
                <a:latin typeface="メイリオ" panose="020B0604030504040204" pitchFamily="50" charset="-128"/>
                <a:ea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育児</a:t>
            </a:r>
            <a:r>
              <a:rPr lang="ja-JP" altLang="en-US" sz="900" dirty="0">
                <a:latin typeface="メイリオ" panose="020B0604030504040204" pitchFamily="50" charset="-128"/>
                <a:ea typeface="メイリオ" panose="020B0604030504040204" pitchFamily="50" charset="-128"/>
              </a:rPr>
              <a:t>休業給付金の対象となります。</a:t>
            </a:r>
            <a:r>
              <a:rPr lang="ja-JP" altLang="en-US" sz="900" b="1" dirty="0">
                <a:latin typeface="メイリオ" panose="020B0604030504040204" pitchFamily="50" charset="-128"/>
                <a:ea typeface="メイリオ" panose="020B0604030504040204" pitchFamily="50" charset="-128"/>
              </a:rPr>
              <a:t>⇒ 例１、２参照</a:t>
            </a:r>
            <a:endParaRPr lang="en-US" altLang="ja-JP" sz="900" b="1" dirty="0">
              <a:latin typeface="メイリオ" panose="020B0604030504040204" pitchFamily="50" charset="-128"/>
              <a:ea typeface="メイリオ" panose="020B0604030504040204" pitchFamily="50" charset="-128"/>
            </a:endParaRPr>
          </a:p>
          <a:p>
            <a:pPr marL="288000">
              <a:lnSpc>
                <a:spcPct val="110000"/>
              </a:lnSpc>
              <a:spcBef>
                <a:spcPts val="300"/>
              </a:spcBef>
            </a:pPr>
            <a:r>
              <a:rPr lang="ja-JP" altLang="en-US" sz="900" dirty="0" smtClean="0">
                <a:latin typeface="メイリオ" panose="020B0604030504040204" pitchFamily="50" charset="-128"/>
                <a:ea typeface="メイリオ" panose="020B0604030504040204" pitchFamily="50" charset="-128"/>
              </a:rPr>
              <a:t>・　被</a:t>
            </a:r>
            <a:r>
              <a:rPr lang="ja-JP" altLang="en-US" sz="900" dirty="0">
                <a:latin typeface="メイリオ" panose="020B0604030504040204" pitchFamily="50" charset="-128"/>
                <a:ea typeface="メイリオ" panose="020B0604030504040204" pitchFamily="50" charset="-128"/>
              </a:rPr>
              <a:t>保険者とは、一般被保険者と高年齢被保険者をいいます。</a:t>
            </a:r>
            <a:endParaRPr lang="en-US" altLang="ja-JP" sz="900" b="1" dirty="0">
              <a:latin typeface="メイリオ" panose="020B0604030504040204" pitchFamily="50" charset="-128"/>
              <a:ea typeface="メイリオ" panose="020B0604030504040204" pitchFamily="50" charset="-128"/>
            </a:endParaRPr>
          </a:p>
          <a:p>
            <a:pPr>
              <a:lnSpc>
                <a:spcPct val="110000"/>
              </a:lnSpc>
              <a:spcBef>
                <a:spcPts val="900"/>
              </a:spcBef>
            </a:pPr>
            <a:r>
              <a:rPr lang="ja-JP" altLang="en-US" sz="1200" b="1" dirty="0">
                <a:solidFill>
                  <a:srgbClr val="103185"/>
                </a:solidFill>
                <a:latin typeface="メイリオ" panose="020B0604030504040204" pitchFamily="50" charset="-128"/>
                <a:ea typeface="メイリオ" panose="020B0604030504040204" pitchFamily="50" charset="-128"/>
              </a:rPr>
              <a:t>②</a:t>
            </a:r>
            <a:r>
              <a:rPr lang="en-US" altLang="ja-JP" sz="1200" b="1" dirty="0">
                <a:solidFill>
                  <a:srgbClr val="103185"/>
                </a:solidFill>
                <a:latin typeface="メイリオ" panose="020B0604030504040204" pitchFamily="50" charset="-128"/>
                <a:ea typeface="メイリオ" panose="020B0604030504040204" pitchFamily="50" charset="-128"/>
              </a:rPr>
              <a:t> </a:t>
            </a:r>
            <a:r>
              <a:rPr lang="ja-JP" altLang="en-US" sz="1200" b="1" dirty="0">
                <a:solidFill>
                  <a:srgbClr val="103185"/>
                </a:solidFill>
                <a:latin typeface="メイリオ" panose="020B0604030504040204" pitchFamily="50" charset="-128"/>
                <a:ea typeface="メイリオ" panose="020B0604030504040204" pitchFamily="50" charset="-128"/>
              </a:rPr>
              <a:t>休業開始日前２年間に、賃金支払基礎日数が</a:t>
            </a:r>
            <a:r>
              <a:rPr lang="en-US" altLang="ja-JP" sz="1200" b="1" dirty="0">
                <a:solidFill>
                  <a:srgbClr val="103185"/>
                </a:solidFill>
                <a:latin typeface="メイリオ" panose="020B0604030504040204" pitchFamily="50" charset="-128"/>
                <a:ea typeface="メイリオ" panose="020B0604030504040204" pitchFamily="50" charset="-128"/>
              </a:rPr>
              <a:t>11</a:t>
            </a:r>
            <a:r>
              <a:rPr lang="ja-JP" altLang="en-US" sz="1200" b="1" dirty="0">
                <a:solidFill>
                  <a:srgbClr val="103185"/>
                </a:solidFill>
                <a:latin typeface="メイリオ" panose="020B0604030504040204" pitchFamily="50" charset="-128"/>
                <a:ea typeface="メイリオ" panose="020B0604030504040204" pitchFamily="50" charset="-128"/>
              </a:rPr>
              <a:t>日以上ある（ない場合は就業した時間数</a:t>
            </a:r>
            <a:r>
              <a:rPr lang="en-US" altLang="ja-JP" sz="1200" b="1" dirty="0">
                <a:solidFill>
                  <a:srgbClr val="103185"/>
                </a:solidFill>
                <a:latin typeface="メイリオ" panose="020B0604030504040204" pitchFamily="50" charset="-128"/>
                <a:ea typeface="メイリオ" panose="020B0604030504040204" pitchFamily="50" charset="-128"/>
              </a:rPr>
              <a:t/>
            </a:r>
            <a:br>
              <a:rPr lang="en-US" altLang="ja-JP" sz="1200" b="1" dirty="0">
                <a:solidFill>
                  <a:srgbClr val="103185"/>
                </a:solidFill>
                <a:latin typeface="メイリオ" panose="020B0604030504040204" pitchFamily="50" charset="-128"/>
                <a:ea typeface="メイリオ" panose="020B0604030504040204" pitchFamily="50" charset="-128"/>
              </a:rPr>
            </a:br>
            <a:r>
              <a:rPr lang="ja-JP" altLang="en-US" sz="1200" b="1" dirty="0">
                <a:solidFill>
                  <a:srgbClr val="103185"/>
                </a:solidFill>
                <a:latin typeface="メイリオ" panose="020B0604030504040204" pitchFamily="50" charset="-128"/>
                <a:ea typeface="メイリオ" panose="020B0604030504040204" pitchFamily="50" charset="-128"/>
              </a:rPr>
              <a:t>　が</a:t>
            </a:r>
            <a:r>
              <a:rPr lang="en-US" altLang="ja-JP" sz="1200" b="1" dirty="0">
                <a:solidFill>
                  <a:srgbClr val="103185"/>
                </a:solidFill>
                <a:latin typeface="メイリオ" panose="020B0604030504040204" pitchFamily="50" charset="-128"/>
                <a:ea typeface="メイリオ" panose="020B0604030504040204" pitchFamily="50" charset="-128"/>
              </a:rPr>
              <a:t>80</a:t>
            </a:r>
            <a:r>
              <a:rPr lang="ja-JP" altLang="en-US" sz="1200" b="1" dirty="0">
                <a:solidFill>
                  <a:srgbClr val="103185"/>
                </a:solidFill>
                <a:latin typeface="メイリオ" panose="020B0604030504040204" pitchFamily="50" charset="-128"/>
                <a:ea typeface="メイリオ" panose="020B0604030504040204" pitchFamily="50" charset="-128"/>
              </a:rPr>
              <a:t>時間以上の）完全月が</a:t>
            </a:r>
            <a:r>
              <a:rPr lang="en-US" altLang="ja-JP" sz="1200" b="1" dirty="0">
                <a:solidFill>
                  <a:srgbClr val="103185"/>
                </a:solidFill>
                <a:latin typeface="メイリオ" panose="020B0604030504040204" pitchFamily="50" charset="-128"/>
                <a:ea typeface="メイリオ" panose="020B0604030504040204" pitchFamily="50" charset="-128"/>
              </a:rPr>
              <a:t>12</a:t>
            </a:r>
            <a:r>
              <a:rPr lang="ja-JP" altLang="en-US" sz="1200" b="1" dirty="0">
                <a:solidFill>
                  <a:srgbClr val="103185"/>
                </a:solidFill>
                <a:latin typeface="メイリオ" panose="020B0604030504040204" pitchFamily="50" charset="-128"/>
                <a:ea typeface="メイリオ" panose="020B0604030504040204" pitchFamily="50" charset="-128"/>
              </a:rPr>
              <a:t>か月以上</a:t>
            </a:r>
            <a:r>
              <a:rPr lang="ja-JP" altLang="en-US" sz="1200" b="1" dirty="0">
                <a:solidFill>
                  <a:srgbClr val="002060"/>
                </a:solidFill>
                <a:latin typeface="メイリオ" panose="020B0604030504040204" pitchFamily="50" charset="-128"/>
                <a:ea typeface="メイリオ" panose="020B0604030504040204" pitchFamily="50" charset="-128"/>
              </a:rPr>
              <a:t>あること。</a:t>
            </a:r>
            <a:endParaRPr lang="en-US" altLang="ja-JP" sz="1200" b="1" dirty="0">
              <a:solidFill>
                <a:srgbClr val="002060"/>
              </a:solidFill>
              <a:latin typeface="メイリオ" panose="020B0604030504040204" pitchFamily="50" charset="-128"/>
              <a:ea typeface="メイリオ" panose="020B0604030504040204" pitchFamily="50" charset="-128"/>
            </a:endParaRPr>
          </a:p>
          <a:p>
            <a:pPr marL="288000">
              <a:lnSpc>
                <a:spcPct val="110000"/>
              </a:lnSpc>
              <a:spcBef>
                <a:spcPts val="600"/>
              </a:spcBef>
            </a:pPr>
            <a:r>
              <a:rPr lang="ja-JP" altLang="en-US" sz="900" dirty="0">
                <a:latin typeface="メイリオ" panose="020B0604030504040204" pitchFamily="50" charset="-128"/>
                <a:ea typeface="メイリオ" panose="020B0604030504040204" pitchFamily="50" charset="-128"/>
              </a:rPr>
              <a:t>育児休業給付金と同じ要件です。</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詳細は育児休業給付金の（１）②（７頁）をご覧ください。</a:t>
            </a:r>
            <a:endParaRPr lang="en-US" altLang="ja-JP" sz="900" dirty="0">
              <a:latin typeface="メイリオ" panose="020B0604030504040204" pitchFamily="50" charset="-128"/>
              <a:ea typeface="メイリオ" panose="020B0604030504040204" pitchFamily="50" charset="-128"/>
            </a:endParaRPr>
          </a:p>
          <a:p>
            <a:pPr marL="92075" indent="-92075">
              <a:lnSpc>
                <a:spcPct val="110000"/>
              </a:lnSpc>
              <a:spcBef>
                <a:spcPts val="900"/>
              </a:spcBef>
            </a:pPr>
            <a:r>
              <a:rPr lang="ja-JP" altLang="en-US" sz="1200" b="1" dirty="0">
                <a:solidFill>
                  <a:srgbClr val="103185"/>
                </a:solidFill>
                <a:latin typeface="メイリオ" panose="020B0604030504040204" pitchFamily="50" charset="-128"/>
                <a:ea typeface="メイリオ" panose="020B0604030504040204" pitchFamily="50" charset="-128"/>
              </a:rPr>
              <a:t>③ 休業期間中の就業日数が、最大</a:t>
            </a:r>
            <a:r>
              <a:rPr lang="en-US" altLang="ja-JP" sz="1200" b="1" dirty="0">
                <a:solidFill>
                  <a:srgbClr val="103185"/>
                </a:solidFill>
                <a:latin typeface="メイリオ" panose="020B0604030504040204" pitchFamily="50" charset="-128"/>
                <a:ea typeface="メイリオ" panose="020B0604030504040204" pitchFamily="50" charset="-128"/>
              </a:rPr>
              <a:t>10</a:t>
            </a:r>
            <a:r>
              <a:rPr lang="ja-JP" altLang="en-US" sz="1200" b="1" dirty="0">
                <a:solidFill>
                  <a:srgbClr val="103185"/>
                </a:solidFill>
                <a:latin typeface="メイリオ" panose="020B0604030504040204" pitchFamily="50" charset="-128"/>
                <a:ea typeface="メイリオ" panose="020B0604030504040204" pitchFamily="50" charset="-128"/>
              </a:rPr>
              <a:t>日（</a:t>
            </a:r>
            <a:r>
              <a:rPr lang="en-US" altLang="ja-JP" sz="1200" b="1" dirty="0">
                <a:solidFill>
                  <a:srgbClr val="103185"/>
                </a:solidFill>
                <a:latin typeface="メイリオ" panose="020B0604030504040204" pitchFamily="50" charset="-128"/>
                <a:ea typeface="メイリオ" panose="020B0604030504040204" pitchFamily="50" charset="-128"/>
              </a:rPr>
              <a:t>10</a:t>
            </a:r>
            <a:r>
              <a:rPr lang="ja-JP" altLang="en-US" sz="1200" b="1" dirty="0">
                <a:solidFill>
                  <a:srgbClr val="103185"/>
                </a:solidFill>
                <a:latin typeface="メイリオ" panose="020B0604030504040204" pitchFamily="50" charset="-128"/>
                <a:ea typeface="メイリオ" panose="020B0604030504040204" pitchFamily="50" charset="-128"/>
              </a:rPr>
              <a:t>日を超える場合は就業した時間数が </a:t>
            </a:r>
            <a:r>
              <a:rPr lang="en-US" altLang="ja-JP" sz="1200" b="1" dirty="0">
                <a:solidFill>
                  <a:srgbClr val="103185"/>
                </a:solidFill>
                <a:latin typeface="メイリオ" panose="020B0604030504040204" pitchFamily="50" charset="-128"/>
                <a:ea typeface="メイリオ" panose="020B0604030504040204" pitchFamily="50" charset="-128"/>
              </a:rPr>
              <a:t>80</a:t>
            </a:r>
            <a:r>
              <a:rPr lang="ja-JP" altLang="en-US" sz="1200" b="1" dirty="0">
                <a:solidFill>
                  <a:srgbClr val="103185"/>
                </a:solidFill>
                <a:latin typeface="メイリオ" panose="020B0604030504040204" pitchFamily="50" charset="-128"/>
                <a:ea typeface="メイリオ" panose="020B0604030504040204" pitchFamily="50" charset="-128"/>
              </a:rPr>
              <a:t>時間）</a:t>
            </a:r>
            <a:r>
              <a:rPr lang="en-US" altLang="ja-JP" sz="1200" b="1" dirty="0">
                <a:solidFill>
                  <a:srgbClr val="103185"/>
                </a:solidFill>
                <a:latin typeface="メイリオ" panose="020B0604030504040204" pitchFamily="50" charset="-128"/>
                <a:ea typeface="メイリオ" panose="020B0604030504040204" pitchFamily="50" charset="-128"/>
              </a:rPr>
              <a:t/>
            </a:r>
            <a:br>
              <a:rPr lang="en-US" altLang="ja-JP" sz="1200" b="1" dirty="0">
                <a:solidFill>
                  <a:srgbClr val="103185"/>
                </a:solidFill>
                <a:latin typeface="メイリオ" panose="020B0604030504040204" pitchFamily="50" charset="-128"/>
                <a:ea typeface="メイリオ" panose="020B0604030504040204" pitchFamily="50" charset="-128"/>
              </a:rPr>
            </a:br>
            <a:r>
              <a:rPr lang="en-US" altLang="ja-JP" sz="1200" b="1" dirty="0">
                <a:solidFill>
                  <a:srgbClr val="103185"/>
                </a:solidFill>
                <a:latin typeface="メイリオ" panose="020B0604030504040204" pitchFamily="50" charset="-128"/>
                <a:ea typeface="メイリオ" panose="020B0604030504040204" pitchFamily="50" charset="-128"/>
              </a:rPr>
              <a:t> </a:t>
            </a:r>
            <a:r>
              <a:rPr lang="ja-JP" altLang="en-US" sz="1200" b="1" dirty="0">
                <a:solidFill>
                  <a:srgbClr val="103185"/>
                </a:solidFill>
                <a:latin typeface="メイリオ" panose="020B0604030504040204" pitchFamily="50" charset="-128"/>
                <a:ea typeface="メイリオ" panose="020B0604030504040204" pitchFamily="50" charset="-128"/>
              </a:rPr>
              <a:t>以下であること。</a:t>
            </a:r>
            <a:endParaRPr lang="en-US" altLang="ja-JP" sz="1200" b="1" dirty="0">
              <a:solidFill>
                <a:srgbClr val="103185"/>
              </a:solidFill>
              <a:latin typeface="メイリオ" panose="020B0604030504040204" pitchFamily="50" charset="-128"/>
              <a:ea typeface="メイリオ" panose="020B0604030504040204" pitchFamily="50" charset="-128"/>
            </a:endParaRPr>
          </a:p>
          <a:p>
            <a:pPr marL="288000">
              <a:lnSpc>
                <a:spcPct val="110000"/>
              </a:lnSpc>
              <a:spcBef>
                <a:spcPts val="600"/>
              </a:spcBef>
            </a:pPr>
            <a:r>
              <a:rPr lang="ja-JP" altLang="en-US" sz="900" dirty="0">
                <a:latin typeface="メイリオ" panose="020B0604030504040204" pitchFamily="50" charset="-128"/>
                <a:ea typeface="メイリオ" panose="020B0604030504040204" pitchFamily="50" charset="-128"/>
              </a:rPr>
              <a:t>「最大」は、</a:t>
            </a:r>
            <a:r>
              <a:rPr lang="en-US" altLang="ja-JP" sz="900" dirty="0">
                <a:latin typeface="メイリオ" panose="020B0604030504040204" pitchFamily="50" charset="-128"/>
                <a:ea typeface="メイリオ" panose="020B0604030504040204" pitchFamily="50" charset="-128"/>
              </a:rPr>
              <a:t>28</a:t>
            </a:r>
            <a:r>
              <a:rPr lang="ja-JP" altLang="en-US" sz="900" dirty="0">
                <a:latin typeface="メイリオ" panose="020B0604030504040204" pitchFamily="50" charset="-128"/>
                <a:ea typeface="メイリオ" panose="020B0604030504040204" pitchFamily="50" charset="-128"/>
              </a:rPr>
              <a:t>日間の休業を取得した場合の日数・時間です。</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休業期間が</a:t>
            </a:r>
            <a:r>
              <a:rPr lang="en-US" altLang="ja-JP" sz="900" dirty="0">
                <a:latin typeface="メイリオ" panose="020B0604030504040204" pitchFamily="50" charset="-128"/>
                <a:ea typeface="メイリオ" panose="020B0604030504040204" pitchFamily="50" charset="-128"/>
              </a:rPr>
              <a:t>28</a:t>
            </a:r>
            <a:r>
              <a:rPr lang="ja-JP" altLang="en-US" sz="900" dirty="0">
                <a:latin typeface="メイリオ" panose="020B0604030504040204" pitchFamily="50" charset="-128"/>
                <a:ea typeface="メイリオ" panose="020B0604030504040204" pitchFamily="50" charset="-128"/>
              </a:rPr>
              <a:t>日間より短い場合は、その日数に比例して短くなります。</a:t>
            </a:r>
            <a:endParaRPr lang="en-US" altLang="ja-JP" sz="900" b="1" dirty="0">
              <a:solidFill>
                <a:srgbClr val="0070C0"/>
              </a:solidFill>
              <a:latin typeface="メイリオ" panose="020B0604030504040204" pitchFamily="50" charset="-128"/>
              <a:ea typeface="メイリオ" panose="020B0604030504040204" pitchFamily="50" charset="-128"/>
            </a:endParaRPr>
          </a:p>
          <a:p>
            <a:pPr>
              <a:lnSpc>
                <a:spcPct val="110000"/>
              </a:lnSpc>
              <a:spcBef>
                <a:spcPts val="900"/>
              </a:spcBef>
            </a:pPr>
            <a:r>
              <a:rPr lang="ja-JP" altLang="en-US" sz="1100" b="1" dirty="0">
                <a:latin typeface="メイリオ" panose="020B0604030504040204" pitchFamily="50" charset="-128"/>
                <a:ea typeface="メイリオ" panose="020B0604030504040204" pitchFamily="50" charset="-128"/>
              </a:rPr>
              <a:t>（期間を定めて雇用される方の場合）</a:t>
            </a:r>
            <a:endParaRPr lang="en-US" altLang="ja-JP" sz="1100" b="1" dirty="0">
              <a:latin typeface="メイリオ" panose="020B0604030504040204" pitchFamily="50" charset="-128"/>
              <a:ea typeface="メイリオ" panose="020B0604030504040204" pitchFamily="50" charset="-128"/>
            </a:endParaRPr>
          </a:p>
          <a:p>
            <a:pPr>
              <a:lnSpc>
                <a:spcPct val="110000"/>
              </a:lnSpc>
            </a:pPr>
            <a:r>
              <a:rPr lang="ja-JP" altLang="en-US" sz="1200" b="1" dirty="0">
                <a:solidFill>
                  <a:srgbClr val="103185"/>
                </a:solidFill>
                <a:latin typeface="メイリオ" panose="020B0604030504040204" pitchFamily="50" charset="-128"/>
                <a:ea typeface="メイリオ" panose="020B0604030504040204" pitchFamily="50" charset="-128"/>
              </a:rPr>
              <a:t>④ 子の出生日</a:t>
            </a:r>
            <a:r>
              <a:rPr lang="en-US" altLang="ja-JP" sz="1200" baseline="30000" dirty="0">
                <a:solidFill>
                  <a:srgbClr val="103185"/>
                </a:solidFill>
                <a:latin typeface="メイリオ" panose="020B0604030504040204" pitchFamily="50" charset="-128"/>
                <a:ea typeface="メイリオ" panose="020B0604030504040204" pitchFamily="50" charset="-128"/>
              </a:rPr>
              <a:t>※</a:t>
            </a:r>
            <a:r>
              <a:rPr lang="ja-JP" altLang="en-US" sz="1200" baseline="30000" dirty="0" smtClean="0">
                <a:solidFill>
                  <a:srgbClr val="103185"/>
                </a:solidFill>
                <a:latin typeface="メイリオ" panose="020B0604030504040204" pitchFamily="50" charset="-128"/>
                <a:ea typeface="メイリオ" panose="020B0604030504040204" pitchFamily="50" charset="-128"/>
              </a:rPr>
              <a:t>１</a:t>
            </a:r>
            <a:r>
              <a:rPr lang="ja-JP" altLang="en-US" sz="1200" b="1" dirty="0" smtClean="0">
                <a:solidFill>
                  <a:srgbClr val="103185"/>
                </a:solidFill>
                <a:latin typeface="メイリオ" panose="020B0604030504040204" pitchFamily="50" charset="-128"/>
                <a:ea typeface="メイリオ" panose="020B0604030504040204" pitchFamily="50" charset="-128"/>
              </a:rPr>
              <a:t>から８週間</a:t>
            </a:r>
            <a:r>
              <a:rPr lang="ja-JP" altLang="en-US" sz="1200" b="1" dirty="0">
                <a:solidFill>
                  <a:srgbClr val="103185"/>
                </a:solidFill>
                <a:latin typeface="メイリオ" panose="020B0604030504040204" pitchFamily="50" charset="-128"/>
                <a:ea typeface="メイリオ" panose="020B0604030504040204" pitchFamily="50" charset="-128"/>
              </a:rPr>
              <a:t>を経過する日の翌日から６か月を経過する日までに、</a:t>
            </a:r>
            <a:r>
              <a:rPr lang="en-US" altLang="ja-JP" sz="1200" b="1" dirty="0">
                <a:solidFill>
                  <a:srgbClr val="103185"/>
                </a:solidFill>
                <a:latin typeface="メイリオ" panose="020B0604030504040204" pitchFamily="50" charset="-128"/>
                <a:ea typeface="メイリオ" panose="020B0604030504040204" pitchFamily="50" charset="-128"/>
              </a:rPr>
              <a:t/>
            </a:r>
            <a:br>
              <a:rPr lang="en-US" altLang="ja-JP" sz="1200" b="1" dirty="0">
                <a:solidFill>
                  <a:srgbClr val="103185"/>
                </a:solidFill>
                <a:latin typeface="メイリオ" panose="020B0604030504040204" pitchFamily="50" charset="-128"/>
                <a:ea typeface="メイリオ" panose="020B0604030504040204" pitchFamily="50" charset="-128"/>
              </a:rPr>
            </a:br>
            <a:r>
              <a:rPr lang="ja-JP" altLang="en-US" sz="1200" b="1" dirty="0">
                <a:solidFill>
                  <a:srgbClr val="103185"/>
                </a:solidFill>
                <a:latin typeface="メイリオ" panose="020B0604030504040204" pitchFamily="50" charset="-128"/>
                <a:ea typeface="メイリオ" panose="020B0604030504040204" pitchFamily="50" charset="-128"/>
              </a:rPr>
              <a:t>　その労働契約の期間</a:t>
            </a:r>
            <a:r>
              <a:rPr lang="en-US" altLang="ja-JP" sz="1200" baseline="30000" dirty="0">
                <a:solidFill>
                  <a:srgbClr val="103185"/>
                </a:solidFill>
                <a:latin typeface="メイリオ" panose="020B0604030504040204" pitchFamily="50" charset="-128"/>
                <a:ea typeface="メイリオ" panose="020B0604030504040204" pitchFamily="50" charset="-128"/>
              </a:rPr>
              <a:t>※</a:t>
            </a:r>
            <a:r>
              <a:rPr lang="ja-JP" altLang="en-US" sz="1200" baseline="30000" dirty="0">
                <a:solidFill>
                  <a:srgbClr val="103185"/>
                </a:solidFill>
                <a:latin typeface="メイリオ" panose="020B0604030504040204" pitchFamily="50" charset="-128"/>
                <a:ea typeface="メイリオ" panose="020B0604030504040204" pitchFamily="50" charset="-128"/>
              </a:rPr>
              <a:t>２</a:t>
            </a:r>
            <a:r>
              <a:rPr lang="ja-JP" altLang="en-US" sz="1200" b="1" dirty="0">
                <a:solidFill>
                  <a:srgbClr val="103185"/>
                </a:solidFill>
                <a:latin typeface="メイリオ" panose="020B0604030504040204" pitchFamily="50" charset="-128"/>
                <a:ea typeface="メイリオ" panose="020B0604030504040204" pitchFamily="50" charset="-128"/>
              </a:rPr>
              <a:t>が満了することが明らかでないこと。</a:t>
            </a:r>
            <a:endParaRPr lang="en-US" altLang="ja-JP" sz="1200" b="1" dirty="0">
              <a:solidFill>
                <a:srgbClr val="103185"/>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900" dirty="0">
                <a:solidFill>
                  <a:srgbClr val="103185"/>
                </a:solidFill>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１　出産予定日前に子が出生した場合は、出産予定日</a:t>
            </a:r>
            <a:endParaRPr lang="en-US" altLang="ja-JP" sz="900" dirty="0">
              <a:latin typeface="メイリオ" panose="020B0604030504040204" pitchFamily="50" charset="-128"/>
              <a:ea typeface="メイリオ" panose="020B0604030504040204" pitchFamily="50" charset="-128"/>
            </a:endParaRPr>
          </a:p>
          <a:p>
            <a:pPr>
              <a:lnSpc>
                <a:spcPct val="11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２　労働契約が更新される場合は更新後のもの</a:t>
            </a:r>
          </a:p>
        </p:txBody>
      </p:sp>
      <p:sp>
        <p:nvSpPr>
          <p:cNvPr id="17" name="テキスト ボックス 75"/>
          <p:cNvSpPr txBox="1">
            <a:spLocks noChangeArrowheads="1"/>
          </p:cNvSpPr>
          <p:nvPr/>
        </p:nvSpPr>
        <p:spPr bwMode="auto">
          <a:xfrm>
            <a:off x="602837" y="6606046"/>
            <a:ext cx="4500044" cy="28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例１：出産予定日より後に子が出生した場合</a:t>
            </a:r>
          </a:p>
        </p:txBody>
      </p:sp>
      <p:sp>
        <p:nvSpPr>
          <p:cNvPr id="18" name="テキスト ボックス 17"/>
          <p:cNvSpPr txBox="1"/>
          <p:nvPr/>
        </p:nvSpPr>
        <p:spPr>
          <a:xfrm>
            <a:off x="2514666" y="6890402"/>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子の出生</a:t>
            </a:r>
            <a:r>
              <a:rPr lang="ja-JP" altLang="en-US" sz="900" dirty="0" smtClean="0">
                <a:solidFill>
                  <a:prstClr val="black"/>
                </a:solidFill>
                <a:latin typeface="メイリオ" panose="020B0604030504040204" pitchFamily="50" charset="-128"/>
                <a:ea typeface="メイリオ" panose="020B0604030504040204" pitchFamily="50" charset="-128"/>
              </a:rPr>
              <a:t>日</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smtClean="0">
                <a:solidFill>
                  <a:prstClr val="black"/>
                </a:solidFill>
                <a:latin typeface="メイリオ" panose="020B0604030504040204" pitchFamily="50" charset="-128"/>
                <a:ea typeface="メイリオ" panose="020B0604030504040204" pitchFamily="50" charset="-128"/>
              </a:rPr>
              <a:t>　    　　↓</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741102" y="7262442"/>
            <a:ext cx="1076043" cy="207749"/>
          </a:xfrm>
          <a:prstGeom prst="rect">
            <a:avLst/>
          </a:prstGeom>
          <a:noFill/>
        </p:spPr>
        <p:txBody>
          <a:bodyPr wrap="square" rtlCol="0">
            <a:spAutoFit/>
          </a:bodyPr>
          <a:lstStyle/>
          <a:p>
            <a:pPr defTabSz="843880">
              <a:lnSpc>
                <a:spcPts val="923"/>
              </a:lnSpc>
            </a:pPr>
            <a:r>
              <a:rPr lang="ja-JP" altLang="en-US" sz="1000" dirty="0" smtClean="0">
                <a:latin typeface="メイリオ" panose="020B0604030504040204" pitchFamily="50" charset="-128"/>
                <a:ea typeface="メイリオ" panose="020B0604030504040204" pitchFamily="50" charset="-128"/>
              </a:rPr>
              <a:t>配偶者（母）</a:t>
            </a:r>
            <a:endParaRPr lang="ja-JP" altLang="en-US" sz="10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3228788" y="6896137"/>
            <a:ext cx="1152467" cy="369332"/>
          </a:xfrm>
          <a:prstGeom prst="rect">
            <a:avLst/>
          </a:prstGeom>
          <a:noFill/>
        </p:spPr>
        <p:txBody>
          <a:bodyPr wrap="square" rtlCol="0">
            <a:spAutoFit/>
          </a:bodyPr>
          <a:lstStyle/>
          <a:p>
            <a:pPr defTabSz="843880"/>
            <a:r>
              <a:rPr lang="ja-JP" altLang="en-US" sz="900" dirty="0" smtClean="0">
                <a:solidFill>
                  <a:prstClr val="black"/>
                </a:solidFill>
                <a:latin typeface="メイリオ" panose="020B0604030504040204" pitchFamily="50" charset="-128"/>
                <a:ea typeface="メイリオ" panose="020B0604030504040204" pitchFamily="50" charset="-128"/>
              </a:rPr>
              <a:t>出生</a:t>
            </a:r>
            <a:r>
              <a:rPr lang="ja-JP" altLang="en-US" sz="900" dirty="0">
                <a:solidFill>
                  <a:prstClr val="black"/>
                </a:solidFill>
                <a:latin typeface="メイリオ" panose="020B0604030504040204" pitchFamily="50" charset="-128"/>
                <a:ea typeface="メイリオ" panose="020B0604030504040204" pitchFamily="50" charset="-128"/>
              </a:rPr>
              <a:t>日の</a:t>
            </a:r>
            <a:r>
              <a:rPr lang="ja-JP" altLang="en-US" sz="900" dirty="0" smtClean="0">
                <a:solidFill>
                  <a:prstClr val="black"/>
                </a:solidFill>
                <a:latin typeface="メイリオ" panose="020B0604030504040204" pitchFamily="50" charset="-128"/>
                <a:ea typeface="メイリオ" panose="020B0604030504040204" pitchFamily="50" charset="-128"/>
              </a:rPr>
              <a:t>翌日</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900" dirty="0" smtClean="0">
                <a:solidFill>
                  <a:prstClr val="black"/>
                </a:solidFill>
                <a:latin typeface="メイリオ" panose="020B0604030504040204" pitchFamily="50" charset="-128"/>
                <a:ea typeface="メイリオ" panose="020B0604030504040204" pitchFamily="50" charset="-128"/>
              </a:rPr>
              <a:t>↓</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5663956" y="6786066"/>
            <a:ext cx="1500257"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子</a:t>
            </a:r>
            <a:r>
              <a:rPr lang="ja-JP" altLang="en-US" sz="900" dirty="0">
                <a:latin typeface="メイリオ" panose="020B0604030504040204" pitchFamily="50" charset="-128"/>
                <a:ea typeface="メイリオ" panose="020B0604030504040204" pitchFamily="50" charset="-128"/>
              </a:rPr>
              <a:t>の出生日から８週間</a:t>
            </a:r>
            <a:endParaRPr lang="en-US" altLang="ja-JP" sz="900" dirty="0">
              <a:latin typeface="メイリオ" panose="020B0604030504040204" pitchFamily="50" charset="-128"/>
              <a:ea typeface="メイリオ" panose="020B0604030504040204" pitchFamily="50" charset="-128"/>
            </a:endParaRPr>
          </a:p>
          <a:p>
            <a:pPr algn="ctr" defTabSz="843880"/>
            <a:r>
              <a:rPr lang="ja-JP" altLang="en-US" sz="900" dirty="0">
                <a:latin typeface="メイリオ" panose="020B0604030504040204" pitchFamily="50" charset="-128"/>
                <a:ea typeface="メイリオ" panose="020B0604030504040204" pitchFamily="50" charset="-128"/>
              </a:rPr>
              <a:t>を経過する日の翌日</a:t>
            </a:r>
          </a:p>
        </p:txBody>
      </p:sp>
      <p:sp>
        <p:nvSpPr>
          <p:cNvPr id="23" name="テキスト ボックス 22"/>
          <p:cNvSpPr txBox="1"/>
          <p:nvPr/>
        </p:nvSpPr>
        <p:spPr>
          <a:xfrm>
            <a:off x="1583593" y="689407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出産予定日</a:t>
            </a:r>
          </a:p>
        </p:txBody>
      </p:sp>
      <p:cxnSp>
        <p:nvCxnSpPr>
          <p:cNvPr id="24" name="直線コネクタ 23"/>
          <p:cNvCxnSpPr/>
          <p:nvPr/>
        </p:nvCxnSpPr>
        <p:spPr>
          <a:xfrm>
            <a:off x="6839837" y="7130441"/>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2087821" y="7130441"/>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275781" y="7130441"/>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741104" y="7694441"/>
            <a:ext cx="1310713" cy="207749"/>
          </a:xfrm>
          <a:prstGeom prst="rect">
            <a:avLst/>
          </a:prstGeom>
          <a:noFill/>
        </p:spPr>
        <p:txBody>
          <a:bodyPr wrap="square" rtlCol="0">
            <a:spAutoFit/>
          </a:bodyPr>
          <a:lstStyle/>
          <a:p>
            <a:pPr defTabSz="843880">
              <a:lnSpc>
                <a:spcPts val="923"/>
              </a:lnSpc>
            </a:pPr>
            <a:r>
              <a:rPr lang="ja-JP" altLang="en-US" sz="1000" dirty="0" smtClean="0">
                <a:latin typeface="メイリオ" panose="020B0604030504040204" pitchFamily="50" charset="-128"/>
                <a:ea typeface="メイリオ" panose="020B0604030504040204" pitchFamily="50" charset="-128"/>
              </a:rPr>
              <a:t>本人（父）</a:t>
            </a:r>
            <a:endParaRPr lang="ja-JP" altLang="en-US" sz="1000" dirty="0">
              <a:latin typeface="メイリオ" panose="020B0604030504040204" pitchFamily="50" charset="-128"/>
              <a:ea typeface="メイリオ" panose="020B0604030504040204" pitchFamily="50" charset="-128"/>
            </a:endParaRPr>
          </a:p>
        </p:txBody>
      </p:sp>
      <p:cxnSp>
        <p:nvCxnSpPr>
          <p:cNvPr id="30" name="直線コネクタ 29"/>
          <p:cNvCxnSpPr/>
          <p:nvPr/>
        </p:nvCxnSpPr>
        <p:spPr>
          <a:xfrm>
            <a:off x="719837" y="7994441"/>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a:off x="719837" y="7562441"/>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32" name="直線コネクタ 31"/>
          <p:cNvCxnSpPr/>
          <p:nvPr/>
        </p:nvCxnSpPr>
        <p:spPr>
          <a:xfrm>
            <a:off x="719837" y="7130441"/>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33" name="テキスト ボックス 75"/>
          <p:cNvSpPr txBox="1">
            <a:spLocks noChangeArrowheads="1"/>
          </p:cNvSpPr>
          <p:nvPr/>
        </p:nvSpPr>
        <p:spPr bwMode="auto">
          <a:xfrm>
            <a:off x="602837" y="8515777"/>
            <a:ext cx="4500044" cy="28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例２：出産予定日より前に子が出生した場合</a:t>
            </a:r>
          </a:p>
        </p:txBody>
      </p:sp>
      <p:sp>
        <p:nvSpPr>
          <p:cNvPr id="52"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r>
              <a:rPr lang="ja-JP" altLang="en-US" sz="1000" i="1" dirty="0">
                <a:latin typeface="メイリオ" panose="020B0604030504040204" pitchFamily="50" charset="-128"/>
                <a:ea typeface="メイリオ" panose="020B0604030504040204" pitchFamily="50" charset="-128"/>
              </a:rPr>
              <a:t>２</a:t>
            </a:r>
          </a:p>
        </p:txBody>
      </p:sp>
      <p:sp>
        <p:nvSpPr>
          <p:cNvPr id="38" name="テキスト ボックス 37"/>
          <p:cNvSpPr txBox="1"/>
          <p:nvPr/>
        </p:nvSpPr>
        <p:spPr>
          <a:xfrm>
            <a:off x="350837" y="392906"/>
            <a:ext cx="6858000" cy="396000"/>
          </a:xfrm>
          <a:prstGeom prst="rect">
            <a:avLst/>
          </a:prstGeom>
          <a:solidFill>
            <a:srgbClr val="FEDFE1"/>
          </a:solidFill>
          <a:ln>
            <a:noFill/>
          </a:ln>
        </p:spPr>
        <p:txBody>
          <a:bodyPr wrap="square" lIns="216000" tIns="36000" rIns="144000" bIns="36000" rtlCol="0" anchor="ctr" anchorCtr="0">
            <a:noAutofit/>
          </a:bodyPr>
          <a:lstStyle/>
          <a:p>
            <a:pPr>
              <a:lnSpc>
                <a:spcPct val="150000"/>
              </a:lnSpc>
            </a:pPr>
            <a:r>
              <a:rPr lang="ja-JP" altLang="en-US" sz="1800" b="1" spc="200" dirty="0">
                <a:solidFill>
                  <a:srgbClr val="DB4D6D"/>
                </a:solidFill>
                <a:latin typeface="メイリオ" panose="020B0604030504040204" pitchFamily="50" charset="-128"/>
                <a:ea typeface="メイリオ" panose="020B0604030504040204" pitchFamily="50" charset="-128"/>
              </a:rPr>
              <a:t>１ 出生時育児休業給付金</a:t>
            </a:r>
            <a:endParaRPr lang="en-US" altLang="ja-JP" sz="1200" b="1" dirty="0">
              <a:solidFill>
                <a:srgbClr val="DB4D6D"/>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539837" y="860906"/>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(1) </a:t>
            </a:r>
            <a:r>
              <a:rPr lang="ja-JP" altLang="en-US" sz="1500" b="1" spc="200" dirty="0">
                <a:solidFill>
                  <a:schemeClr val="bg1"/>
                </a:solidFill>
                <a:latin typeface="メイリオ" panose="020B0604030504040204" pitchFamily="50" charset="-128"/>
                <a:ea typeface="メイリオ" panose="020B0604030504040204" pitchFamily="50" charset="-128"/>
              </a:rPr>
              <a:t>支給要件</a:t>
            </a:r>
            <a:endParaRPr lang="en-US" altLang="ja-JP" sz="1500" b="1" dirty="0">
              <a:solidFill>
                <a:schemeClr val="bg1"/>
              </a:solidFill>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2029851" y="8773220"/>
            <a:ext cx="931093"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出生日の</a:t>
            </a:r>
            <a:r>
              <a:rPr lang="ja-JP" altLang="en-US" sz="900" dirty="0" smtClean="0">
                <a:solidFill>
                  <a:prstClr val="black"/>
                </a:solidFill>
                <a:latin typeface="メイリオ" panose="020B0604030504040204" pitchFamily="50" charset="-128"/>
                <a:ea typeface="メイリオ" panose="020B0604030504040204" pitchFamily="50" charset="-128"/>
              </a:rPr>
              <a:t>翌日</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900" dirty="0" smtClean="0">
                <a:solidFill>
                  <a:prstClr val="black"/>
                </a:solidFill>
                <a:latin typeface="メイリオ" panose="020B0604030504040204" pitchFamily="50" charset="-128"/>
                <a:ea typeface="メイリオ" panose="020B0604030504040204" pitchFamily="50" charset="-128"/>
              </a:rPr>
              <a:t>↓</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53" name="テキスト ボックス 52"/>
          <p:cNvSpPr txBox="1"/>
          <p:nvPr/>
        </p:nvSpPr>
        <p:spPr>
          <a:xfrm>
            <a:off x="741103" y="9155965"/>
            <a:ext cx="1310714" cy="207749"/>
          </a:xfrm>
          <a:prstGeom prst="rect">
            <a:avLst/>
          </a:prstGeom>
          <a:noFill/>
        </p:spPr>
        <p:txBody>
          <a:bodyPr wrap="square" rtlCol="0">
            <a:spAutoFit/>
          </a:bodyPr>
          <a:lstStyle/>
          <a:p>
            <a:pPr defTabSz="843880">
              <a:lnSpc>
                <a:spcPts val="923"/>
              </a:lnSpc>
            </a:pPr>
            <a:r>
              <a:rPr lang="ja-JP" altLang="en-US" sz="1000" dirty="0" smtClean="0">
                <a:latin typeface="メイリオ" panose="020B0604030504040204" pitchFamily="50" charset="-128"/>
                <a:ea typeface="メイリオ" panose="020B0604030504040204" pitchFamily="50" charset="-128"/>
              </a:rPr>
              <a:t>配偶者（母）</a:t>
            </a:r>
            <a:endParaRPr lang="ja-JP" altLang="en-US" sz="1000"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1191447" y="8772803"/>
            <a:ext cx="1152467"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子の出生</a:t>
            </a:r>
            <a:r>
              <a:rPr lang="ja-JP" altLang="en-US" sz="900" dirty="0" smtClean="0">
                <a:solidFill>
                  <a:prstClr val="black"/>
                </a:solidFill>
                <a:latin typeface="メイリオ" panose="020B0604030504040204" pitchFamily="50" charset="-128"/>
                <a:ea typeface="メイリオ" panose="020B0604030504040204" pitchFamily="50" charset="-128"/>
              </a:rPr>
              <a:t>日</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smtClean="0">
                <a:solidFill>
                  <a:prstClr val="black"/>
                </a:solidFill>
                <a:latin typeface="メイリオ" panose="020B0604030504040204" pitchFamily="50" charset="-128"/>
                <a:ea typeface="メイリオ" panose="020B0604030504040204" pitchFamily="50" charset="-128"/>
              </a:rPr>
              <a:t>　         ↓</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57" name="テキスト ボックス 56"/>
          <p:cNvSpPr txBox="1"/>
          <p:nvPr/>
        </p:nvSpPr>
        <p:spPr>
          <a:xfrm>
            <a:off x="5544034" y="8658274"/>
            <a:ext cx="1584176"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子</a:t>
            </a:r>
            <a:r>
              <a:rPr lang="ja-JP" altLang="en-US" sz="900" dirty="0">
                <a:latin typeface="メイリオ" panose="020B0604030504040204" pitchFamily="50" charset="-128"/>
                <a:ea typeface="メイリオ" panose="020B0604030504040204" pitchFamily="50" charset="-128"/>
              </a:rPr>
              <a:t>の出産予定日から８週間</a:t>
            </a:r>
            <a:endParaRPr lang="en-US" altLang="ja-JP" sz="900" dirty="0">
              <a:latin typeface="メイリオ" panose="020B0604030504040204" pitchFamily="50" charset="-128"/>
              <a:ea typeface="メイリオ" panose="020B0604030504040204" pitchFamily="50" charset="-128"/>
            </a:endParaRPr>
          </a:p>
          <a:p>
            <a:pPr algn="ctr" defTabSz="843880"/>
            <a:r>
              <a:rPr lang="ja-JP" altLang="en-US" sz="900" dirty="0">
                <a:latin typeface="メイリオ" panose="020B0604030504040204" pitchFamily="50" charset="-128"/>
                <a:ea typeface="メイリオ" panose="020B0604030504040204" pitchFamily="50" charset="-128"/>
              </a:rPr>
              <a:t>を経過する日の翌日</a:t>
            </a:r>
          </a:p>
        </p:txBody>
      </p:sp>
      <p:sp>
        <p:nvSpPr>
          <p:cNvPr id="58" name="テキスト ボックス 57"/>
          <p:cNvSpPr txBox="1"/>
          <p:nvPr/>
        </p:nvSpPr>
        <p:spPr>
          <a:xfrm>
            <a:off x="3387180" y="8787482"/>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出産予定日</a:t>
            </a:r>
          </a:p>
        </p:txBody>
      </p:sp>
      <p:cxnSp>
        <p:nvCxnSpPr>
          <p:cNvPr id="60" name="直線コネクタ 59"/>
          <p:cNvCxnSpPr/>
          <p:nvPr/>
        </p:nvCxnSpPr>
        <p:spPr>
          <a:xfrm flipH="1">
            <a:off x="2084395" y="9003769"/>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2238190" y="9010763"/>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741104" y="9579738"/>
            <a:ext cx="1240258" cy="207749"/>
          </a:xfrm>
          <a:prstGeom prst="rect">
            <a:avLst/>
          </a:prstGeom>
          <a:noFill/>
        </p:spPr>
        <p:txBody>
          <a:bodyPr wrap="square" rtlCol="0">
            <a:spAutoFit/>
          </a:bodyPr>
          <a:lstStyle/>
          <a:p>
            <a:pPr defTabSz="843880">
              <a:lnSpc>
                <a:spcPts val="923"/>
              </a:lnSpc>
            </a:pPr>
            <a:r>
              <a:rPr lang="ja-JP" altLang="en-US" sz="1000" dirty="0" smtClean="0">
                <a:latin typeface="メイリオ" panose="020B0604030504040204" pitchFamily="50" charset="-128"/>
                <a:ea typeface="メイリオ" panose="020B0604030504040204" pitchFamily="50" charset="-128"/>
              </a:rPr>
              <a:t>本人（父）</a:t>
            </a:r>
            <a:endParaRPr lang="ja-JP" altLang="en-US" sz="1000" dirty="0">
              <a:latin typeface="メイリオ" panose="020B0604030504040204" pitchFamily="50" charset="-128"/>
              <a:ea typeface="メイリオ" panose="020B0604030504040204" pitchFamily="50" charset="-128"/>
            </a:endParaRPr>
          </a:p>
        </p:txBody>
      </p:sp>
      <p:sp>
        <p:nvSpPr>
          <p:cNvPr id="63" name="右矢印 62"/>
          <p:cNvSpPr/>
          <p:nvPr/>
        </p:nvSpPr>
        <p:spPr>
          <a:xfrm>
            <a:off x="2084395" y="9003769"/>
            <a:ext cx="3569242" cy="432000"/>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lang="ja-JP" altLang="en-US" sz="1000" b="1" spc="120" dirty="0">
                <a:solidFill>
                  <a:srgbClr val="DB4D6D"/>
                </a:solidFill>
                <a:latin typeface="メイリオ" panose="020B0604030504040204" pitchFamily="50" charset="-128"/>
                <a:ea typeface="メイリオ" panose="020B0604030504040204" pitchFamily="50" charset="-128"/>
              </a:rPr>
              <a:t>産後休業（８週間）</a:t>
            </a:r>
          </a:p>
        </p:txBody>
      </p:sp>
      <p:cxnSp>
        <p:nvCxnSpPr>
          <p:cNvPr id="65" name="直線コネクタ 64"/>
          <p:cNvCxnSpPr/>
          <p:nvPr/>
        </p:nvCxnSpPr>
        <p:spPr>
          <a:xfrm>
            <a:off x="719837" y="9867769"/>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a:xfrm>
            <a:off x="719837" y="9435769"/>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a:off x="719837" y="9003769"/>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693679" y="8001775"/>
            <a:ext cx="575365" cy="215444"/>
          </a:xfrm>
          <a:prstGeom prst="rect">
            <a:avLst/>
          </a:prstGeom>
          <a:noFill/>
        </p:spPr>
        <p:txBody>
          <a:bodyPr wrap="square" rtlCol="0">
            <a:spAutoFit/>
          </a:bodyPr>
          <a:lstStyle/>
          <a:p>
            <a:pPr algn="ctr" defTabSz="843880"/>
            <a:r>
              <a:rPr lang="en-US" altLang="ja-JP" sz="800" dirty="0">
                <a:solidFill>
                  <a:prstClr val="black"/>
                </a:solidFill>
                <a:latin typeface="メイリオ" panose="020B0604030504040204" pitchFamily="50" charset="-128"/>
                <a:ea typeface="メイリオ" panose="020B0604030504040204" pitchFamily="50" charset="-128"/>
              </a:rPr>
              <a:t>10/1</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2897850" y="7904456"/>
            <a:ext cx="755830" cy="338554"/>
          </a:xfrm>
          <a:prstGeom prst="rect">
            <a:avLst/>
          </a:prstGeom>
          <a:noFill/>
        </p:spPr>
        <p:txBody>
          <a:bodyPr wrap="square" rtlCol="0">
            <a:spAutoFit/>
          </a:bodyPr>
          <a:lstStyle/>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en-US" altLang="ja-JP" sz="800" dirty="0" smtClean="0">
                <a:solidFill>
                  <a:prstClr val="black"/>
                </a:solidFill>
                <a:latin typeface="メイリオ" panose="020B0604030504040204" pitchFamily="50" charset="-128"/>
                <a:ea typeface="メイリオ" panose="020B0604030504040204" pitchFamily="50" charset="-128"/>
              </a:rPr>
              <a:t>10/5, 10/6</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6514890" y="8049391"/>
            <a:ext cx="575365" cy="215444"/>
          </a:xfrm>
          <a:prstGeom prst="rect">
            <a:avLst/>
          </a:prstGeom>
          <a:noFill/>
        </p:spPr>
        <p:txBody>
          <a:bodyPr wrap="square" rtlCol="0">
            <a:spAutoFit/>
          </a:bodyPr>
          <a:lstStyle/>
          <a:p>
            <a:pPr algn="ctr" defTabSz="843880"/>
            <a:r>
              <a:rPr lang="en-US" altLang="ja-JP" sz="800" dirty="0" smtClean="0">
                <a:solidFill>
                  <a:prstClr val="black"/>
                </a:solidFill>
                <a:latin typeface="メイリオ" panose="020B0604030504040204" pitchFamily="50" charset="-128"/>
                <a:ea typeface="メイリオ" panose="020B0604030504040204" pitchFamily="50" charset="-128"/>
              </a:rPr>
              <a:t>11/30</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3383793" y="9907124"/>
            <a:ext cx="575365" cy="215444"/>
          </a:xfrm>
          <a:prstGeom prst="rect">
            <a:avLst/>
          </a:prstGeom>
          <a:noFill/>
        </p:spPr>
        <p:txBody>
          <a:bodyPr wrap="square" rtlCol="0">
            <a:spAutoFit/>
          </a:bodyPr>
          <a:lstStyle/>
          <a:p>
            <a:pPr algn="ctr" defTabSz="843880"/>
            <a:r>
              <a:rPr lang="en-US" altLang="ja-JP" sz="800" dirty="0" smtClean="0">
                <a:solidFill>
                  <a:prstClr val="black"/>
                </a:solidFill>
                <a:latin typeface="メイリオ" panose="020B0604030504040204" pitchFamily="50" charset="-128"/>
                <a:ea typeface="メイリオ" panose="020B0604030504040204" pitchFamily="50" charset="-128"/>
              </a:rPr>
              <a:t>10/6</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55" name="テキスト ボックス 54"/>
          <p:cNvSpPr txBox="1"/>
          <p:nvPr/>
        </p:nvSpPr>
        <p:spPr>
          <a:xfrm>
            <a:off x="6516840" y="9907124"/>
            <a:ext cx="575365" cy="215444"/>
          </a:xfrm>
          <a:prstGeom prst="rect">
            <a:avLst/>
          </a:prstGeom>
          <a:noFill/>
        </p:spPr>
        <p:txBody>
          <a:bodyPr wrap="square" rtlCol="0">
            <a:spAutoFit/>
          </a:bodyPr>
          <a:lstStyle/>
          <a:p>
            <a:pPr algn="ctr" defTabSz="843880"/>
            <a:r>
              <a:rPr lang="en-US" altLang="ja-JP" sz="800" dirty="0" smtClean="0">
                <a:solidFill>
                  <a:prstClr val="black"/>
                </a:solidFill>
                <a:latin typeface="メイリオ" panose="020B0604030504040204" pitchFamily="50" charset="-128"/>
                <a:ea typeface="メイリオ" panose="020B0604030504040204" pitchFamily="50" charset="-128"/>
              </a:rPr>
              <a:t>12/1</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4463821" y="10066532"/>
            <a:ext cx="1584176" cy="307777"/>
          </a:xfrm>
          <a:prstGeom prst="rect">
            <a:avLst/>
          </a:prstGeom>
          <a:solidFill>
            <a:schemeClr val="bg1"/>
          </a:solidFill>
        </p:spPr>
        <p:txBody>
          <a:bodyPr wrap="square" rtlCol="0">
            <a:spAutoFit/>
          </a:bodyPr>
          <a:lstStyle/>
          <a:p>
            <a:pPr algn="ctr" defTabSz="843880"/>
            <a:r>
              <a:rPr lang="ja-JP" altLang="en-US" sz="700" dirty="0" smtClean="0">
                <a:latin typeface="メイリオ" panose="020B0604030504040204" pitchFamily="50" charset="-128"/>
                <a:ea typeface="メイリオ" panose="020B0604030504040204" pitchFamily="50" charset="-128"/>
              </a:rPr>
              <a:t>出産</a:t>
            </a:r>
            <a:r>
              <a:rPr lang="ja-JP" altLang="en-US" sz="700" dirty="0">
                <a:latin typeface="メイリオ" panose="020B0604030504040204" pitchFamily="50" charset="-128"/>
                <a:ea typeface="メイリオ" panose="020B0604030504040204" pitchFamily="50" charset="-128"/>
              </a:rPr>
              <a:t>予定</a:t>
            </a:r>
            <a:r>
              <a:rPr lang="ja-JP" altLang="en-US" sz="700" dirty="0" smtClean="0">
                <a:latin typeface="メイリオ" panose="020B0604030504040204" pitchFamily="50" charset="-128"/>
                <a:ea typeface="メイリオ" panose="020B0604030504040204" pitchFamily="50" charset="-128"/>
              </a:rPr>
              <a:t>日（</a:t>
            </a:r>
            <a:r>
              <a:rPr lang="en-US" altLang="ja-JP" sz="700" dirty="0" smtClean="0">
                <a:latin typeface="メイリオ" panose="020B0604030504040204" pitchFamily="50" charset="-128"/>
                <a:ea typeface="メイリオ" panose="020B0604030504040204" pitchFamily="50" charset="-128"/>
              </a:rPr>
              <a:t>10/6</a:t>
            </a:r>
            <a:r>
              <a:rPr lang="ja-JP" altLang="en-US" sz="700" dirty="0" smtClean="0">
                <a:latin typeface="メイリオ" panose="020B0604030504040204" pitchFamily="50" charset="-128"/>
                <a:ea typeface="メイリオ" panose="020B0604030504040204" pitchFamily="50" charset="-128"/>
              </a:rPr>
              <a:t>）から８週間を</a:t>
            </a:r>
            <a:r>
              <a:rPr lang="ja-JP" altLang="en-US" sz="700" dirty="0">
                <a:latin typeface="メイリオ" panose="020B0604030504040204" pitchFamily="50" charset="-128"/>
                <a:ea typeface="メイリオ" panose="020B0604030504040204" pitchFamily="50" charset="-128"/>
              </a:rPr>
              <a:t>経過する日の</a:t>
            </a:r>
            <a:r>
              <a:rPr lang="ja-JP" altLang="en-US" sz="700" dirty="0" smtClean="0">
                <a:latin typeface="メイリオ" panose="020B0604030504040204" pitchFamily="50" charset="-128"/>
                <a:ea typeface="メイリオ" panose="020B0604030504040204" pitchFamily="50" charset="-128"/>
              </a:rPr>
              <a:t>翌日は</a:t>
            </a:r>
            <a:r>
              <a:rPr lang="en-US" altLang="ja-JP" sz="700" dirty="0" smtClean="0">
                <a:latin typeface="メイリオ" panose="020B0604030504040204" pitchFamily="50" charset="-128"/>
                <a:ea typeface="メイリオ" panose="020B0604030504040204" pitchFamily="50" charset="-128"/>
              </a:rPr>
              <a:t>12/1</a:t>
            </a:r>
            <a:r>
              <a:rPr lang="ja-JP" altLang="en-US" sz="700" dirty="0" smtClean="0">
                <a:latin typeface="メイリオ" panose="020B0604030504040204" pitchFamily="50" charset="-128"/>
                <a:ea typeface="メイリオ" panose="020B0604030504040204" pitchFamily="50" charset="-128"/>
              </a:rPr>
              <a:t>です</a:t>
            </a:r>
            <a:endParaRPr lang="ja-JP" altLang="en-US" sz="700" dirty="0">
              <a:latin typeface="メイリオ" panose="020B0604030504040204" pitchFamily="50" charset="-128"/>
              <a:ea typeface="メイリオ" panose="020B0604030504040204" pitchFamily="50" charset="-128"/>
            </a:endParaRPr>
          </a:p>
        </p:txBody>
      </p:sp>
      <p:sp>
        <p:nvSpPr>
          <p:cNvPr id="69" name="右中かっこ 68"/>
          <p:cNvSpPr/>
          <p:nvPr/>
        </p:nvSpPr>
        <p:spPr>
          <a:xfrm rot="5400000">
            <a:off x="4852361" y="6586560"/>
            <a:ext cx="275009" cy="3572185"/>
          </a:xfrm>
          <a:prstGeom prst="rightBrace">
            <a:avLst>
              <a:gd name="adj1" fmla="val 8333"/>
              <a:gd name="adj2" fmla="val 493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0" name="テキスト ボックス 69"/>
          <p:cNvSpPr txBox="1"/>
          <p:nvPr/>
        </p:nvSpPr>
        <p:spPr>
          <a:xfrm>
            <a:off x="4175881" y="8226226"/>
            <a:ext cx="1584176" cy="307777"/>
          </a:xfrm>
          <a:prstGeom prst="rect">
            <a:avLst/>
          </a:prstGeom>
          <a:solidFill>
            <a:schemeClr val="bg1"/>
          </a:solidFill>
        </p:spPr>
        <p:txBody>
          <a:bodyPr wrap="square" rtlCol="0">
            <a:spAutoFit/>
          </a:bodyPr>
          <a:lstStyle/>
          <a:p>
            <a:pPr algn="ctr" defTabSz="843880"/>
            <a:r>
              <a:rPr lang="ja-JP" altLang="en-US" sz="700" dirty="0" smtClean="0">
                <a:latin typeface="メイリオ" panose="020B0604030504040204" pitchFamily="50" charset="-128"/>
                <a:ea typeface="メイリオ" panose="020B0604030504040204" pitchFamily="50" charset="-128"/>
              </a:rPr>
              <a:t>出生日（</a:t>
            </a:r>
            <a:r>
              <a:rPr lang="en-US" altLang="ja-JP" sz="700" dirty="0" smtClean="0">
                <a:latin typeface="メイリオ" panose="020B0604030504040204" pitchFamily="50" charset="-128"/>
                <a:ea typeface="メイリオ" panose="020B0604030504040204" pitchFamily="50" charset="-128"/>
              </a:rPr>
              <a:t>10/5</a:t>
            </a:r>
            <a:r>
              <a:rPr lang="ja-JP" altLang="en-US" sz="700" dirty="0" smtClean="0">
                <a:latin typeface="メイリオ" panose="020B0604030504040204" pitchFamily="50" charset="-128"/>
                <a:ea typeface="メイリオ" panose="020B0604030504040204" pitchFamily="50" charset="-128"/>
              </a:rPr>
              <a:t>）から８週間を</a:t>
            </a:r>
            <a:r>
              <a:rPr lang="ja-JP" altLang="en-US" sz="700" dirty="0">
                <a:latin typeface="メイリオ" panose="020B0604030504040204" pitchFamily="50" charset="-128"/>
                <a:ea typeface="メイリオ" panose="020B0604030504040204" pitchFamily="50" charset="-128"/>
              </a:rPr>
              <a:t>経過する日の</a:t>
            </a:r>
            <a:r>
              <a:rPr lang="ja-JP" altLang="en-US" sz="700" dirty="0" smtClean="0">
                <a:latin typeface="メイリオ" panose="020B0604030504040204" pitchFamily="50" charset="-128"/>
                <a:ea typeface="メイリオ" panose="020B0604030504040204" pitchFamily="50" charset="-128"/>
              </a:rPr>
              <a:t>翌日は</a:t>
            </a:r>
            <a:r>
              <a:rPr lang="en-US" altLang="ja-JP" sz="700" dirty="0" smtClean="0">
                <a:latin typeface="メイリオ" panose="020B0604030504040204" pitchFamily="50" charset="-128"/>
                <a:ea typeface="メイリオ" panose="020B0604030504040204" pitchFamily="50" charset="-128"/>
              </a:rPr>
              <a:t>11/30</a:t>
            </a:r>
            <a:r>
              <a:rPr lang="ja-JP" altLang="en-US" sz="700" dirty="0" smtClean="0">
                <a:latin typeface="メイリオ" panose="020B0604030504040204" pitchFamily="50" charset="-128"/>
                <a:ea typeface="メイリオ" panose="020B0604030504040204" pitchFamily="50" charset="-128"/>
              </a:rPr>
              <a:t>です</a:t>
            </a:r>
            <a:endParaRPr lang="ja-JP" altLang="en-US" sz="700" dirty="0">
              <a:latin typeface="メイリオ" panose="020B0604030504040204" pitchFamily="50" charset="-128"/>
              <a:ea typeface="メイリオ" panose="020B0604030504040204" pitchFamily="50" charset="-128"/>
            </a:endParaRPr>
          </a:p>
        </p:txBody>
      </p:sp>
      <p:cxnSp>
        <p:nvCxnSpPr>
          <p:cNvPr id="77" name="直線コネクタ 76"/>
          <p:cNvCxnSpPr/>
          <p:nvPr/>
        </p:nvCxnSpPr>
        <p:spPr>
          <a:xfrm flipH="1">
            <a:off x="1922689" y="7137750"/>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3123243" y="7137749"/>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3436458" y="7145084"/>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684086" y="7136844"/>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9" name="左右矢印 28"/>
          <p:cNvSpPr/>
          <p:nvPr/>
        </p:nvSpPr>
        <p:spPr>
          <a:xfrm>
            <a:off x="1922689" y="7562441"/>
            <a:ext cx="4917132" cy="432000"/>
          </a:xfrm>
          <a:prstGeom prst="lef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900" b="1" spc="100" dirty="0">
                <a:latin typeface="メイリオ" panose="020B0604030504040204" pitchFamily="50" charset="-128"/>
                <a:ea typeface="メイリオ" panose="020B0604030504040204" pitchFamily="50" charset="-128"/>
              </a:rPr>
              <a:t>出生時育児休業　取得可能期</a:t>
            </a:r>
            <a:r>
              <a:rPr lang="ja-JP" altLang="en-US" sz="900" b="1" dirty="0">
                <a:latin typeface="メイリオ" panose="020B0604030504040204" pitchFamily="50" charset="-128"/>
                <a:ea typeface="メイリオ" panose="020B0604030504040204" pitchFamily="50" charset="-128"/>
              </a:rPr>
              <a:t>間（このうち最大</a:t>
            </a:r>
            <a:r>
              <a:rPr lang="en-US" altLang="ja-JP" sz="900" b="1" dirty="0">
                <a:latin typeface="メイリオ" panose="020B0604030504040204" pitchFamily="50" charset="-128"/>
                <a:ea typeface="メイリオ" panose="020B0604030504040204" pitchFamily="50" charset="-128"/>
              </a:rPr>
              <a:t>28</a:t>
            </a:r>
            <a:r>
              <a:rPr lang="ja-JP" altLang="en-US" sz="900" b="1" dirty="0">
                <a:latin typeface="メイリオ" panose="020B0604030504040204" pitchFamily="50" charset="-128"/>
                <a:ea typeface="メイリオ" panose="020B0604030504040204" pitchFamily="50" charset="-128"/>
              </a:rPr>
              <a:t>日間）</a:t>
            </a:r>
          </a:p>
        </p:txBody>
      </p:sp>
      <p:sp>
        <p:nvSpPr>
          <p:cNvPr id="28" name="右矢印 27"/>
          <p:cNvSpPr/>
          <p:nvPr/>
        </p:nvSpPr>
        <p:spPr>
          <a:xfrm>
            <a:off x="3275780" y="7130441"/>
            <a:ext cx="3560827" cy="432000"/>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lang="ja-JP" altLang="en-US" sz="1000" b="1" spc="120" dirty="0">
                <a:solidFill>
                  <a:srgbClr val="DB4D6D"/>
                </a:solidFill>
                <a:latin typeface="メイリオ" panose="020B0604030504040204" pitchFamily="50" charset="-128"/>
                <a:ea typeface="メイリオ" panose="020B0604030504040204" pitchFamily="50" charset="-128"/>
              </a:rPr>
              <a:t>産後休業（８週間）</a:t>
            </a:r>
          </a:p>
        </p:txBody>
      </p:sp>
      <p:cxnSp>
        <p:nvCxnSpPr>
          <p:cNvPr id="84" name="直線コネクタ 83"/>
          <p:cNvCxnSpPr/>
          <p:nvPr/>
        </p:nvCxnSpPr>
        <p:spPr>
          <a:xfrm flipH="1">
            <a:off x="1922673" y="9010763"/>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6" name="テキスト ボックス 85"/>
          <p:cNvSpPr txBox="1"/>
          <p:nvPr/>
        </p:nvSpPr>
        <p:spPr>
          <a:xfrm>
            <a:off x="1706480" y="9778130"/>
            <a:ext cx="755830" cy="338554"/>
          </a:xfrm>
          <a:prstGeom prst="rect">
            <a:avLst/>
          </a:prstGeom>
          <a:noFill/>
        </p:spPr>
        <p:txBody>
          <a:bodyPr wrap="square" rtlCol="0">
            <a:spAutoFit/>
          </a:bodyPr>
          <a:lstStyle/>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en-US" altLang="ja-JP" sz="800" dirty="0" smtClean="0">
                <a:solidFill>
                  <a:prstClr val="black"/>
                </a:solidFill>
                <a:latin typeface="メイリオ" panose="020B0604030504040204" pitchFamily="50" charset="-128"/>
                <a:ea typeface="メイリオ" panose="020B0604030504040204" pitchFamily="50" charset="-128"/>
              </a:rPr>
              <a:t>10/1, 10/2</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64" name="左右矢印 63"/>
          <p:cNvSpPr/>
          <p:nvPr/>
        </p:nvSpPr>
        <p:spPr>
          <a:xfrm>
            <a:off x="1922672" y="9435769"/>
            <a:ext cx="4917149" cy="432000"/>
          </a:xfrm>
          <a:prstGeom prst="lef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900" b="1" spc="100" dirty="0">
                <a:latin typeface="メイリオ" panose="020B0604030504040204" pitchFamily="50" charset="-128"/>
                <a:ea typeface="メイリオ" panose="020B0604030504040204" pitchFamily="50" charset="-128"/>
              </a:rPr>
              <a:t>出生時育児休業　取得可能期</a:t>
            </a:r>
            <a:r>
              <a:rPr lang="ja-JP" altLang="en-US" sz="900" b="1" dirty="0">
                <a:latin typeface="メイリオ" panose="020B0604030504040204" pitchFamily="50" charset="-128"/>
                <a:ea typeface="メイリオ" panose="020B0604030504040204" pitchFamily="50" charset="-128"/>
              </a:rPr>
              <a:t>間（このうち最大</a:t>
            </a:r>
            <a:r>
              <a:rPr lang="en-US" altLang="ja-JP" sz="900" b="1" dirty="0">
                <a:latin typeface="メイリオ" panose="020B0604030504040204" pitchFamily="50" charset="-128"/>
                <a:ea typeface="メイリオ" panose="020B0604030504040204" pitchFamily="50" charset="-128"/>
              </a:rPr>
              <a:t>28</a:t>
            </a:r>
            <a:r>
              <a:rPr lang="ja-JP" altLang="en-US" sz="900" b="1" dirty="0">
                <a:latin typeface="メイリオ" panose="020B0604030504040204" pitchFamily="50" charset="-128"/>
                <a:ea typeface="メイリオ" panose="020B0604030504040204" pitchFamily="50" charset="-128"/>
              </a:rPr>
              <a:t>日間）</a:t>
            </a:r>
          </a:p>
        </p:txBody>
      </p:sp>
    </p:spTree>
    <p:extLst>
      <p:ext uri="{BB962C8B-B14F-4D97-AF65-F5344CB8AC3E}">
        <p14:creationId xmlns:p14="http://schemas.microsoft.com/office/powerpoint/2010/main" val="353973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正方形/長方形 64"/>
          <p:cNvSpPr/>
          <p:nvPr/>
        </p:nvSpPr>
        <p:spPr>
          <a:xfrm>
            <a:off x="6692110" y="2477305"/>
            <a:ext cx="163953" cy="42152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コネクタ 65"/>
          <p:cNvCxnSpPr/>
          <p:nvPr/>
        </p:nvCxnSpPr>
        <p:spPr>
          <a:xfrm>
            <a:off x="6699837" y="2479941"/>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856063" y="2479941"/>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2062931" y="2472635"/>
            <a:ext cx="163953" cy="421526"/>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p:cNvCxnSpPr/>
          <p:nvPr/>
        </p:nvCxnSpPr>
        <p:spPr>
          <a:xfrm flipH="1">
            <a:off x="2226884" y="2479941"/>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H="1">
            <a:off x="2062931" y="2472099"/>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4804596" y="2473706"/>
            <a:ext cx="163953" cy="42152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p:cNvCxnSpPr/>
          <p:nvPr/>
        </p:nvCxnSpPr>
        <p:spPr>
          <a:xfrm>
            <a:off x="4812323" y="2476342"/>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4968549" y="2476342"/>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3023753" y="2474688"/>
            <a:ext cx="163953" cy="42152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5" name="直線コネクタ 74"/>
          <p:cNvCxnSpPr/>
          <p:nvPr/>
        </p:nvCxnSpPr>
        <p:spPr>
          <a:xfrm>
            <a:off x="3031480" y="2477324"/>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3187706" y="2477324"/>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6664820" y="1325554"/>
            <a:ext cx="163953" cy="421526"/>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55"/>
          <p:cNvCxnSpPr/>
          <p:nvPr/>
        </p:nvCxnSpPr>
        <p:spPr>
          <a:xfrm>
            <a:off x="6672547" y="1328190"/>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2071718" y="1328726"/>
            <a:ext cx="163953" cy="421526"/>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75"/>
          <p:cNvSpPr txBox="1">
            <a:spLocks noChangeArrowheads="1"/>
          </p:cNvSpPr>
          <p:nvPr/>
        </p:nvSpPr>
        <p:spPr bwMode="auto">
          <a:xfrm>
            <a:off x="602837" y="778351"/>
            <a:ext cx="5817492" cy="28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例３：</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出生時育児休業を３回に分けて取得した場合の３回目の休業</a:t>
            </a:r>
          </a:p>
        </p:txBody>
      </p:sp>
      <p:sp>
        <p:nvSpPr>
          <p:cNvPr id="91" name="テキスト ボックス 90"/>
          <p:cNvSpPr txBox="1"/>
          <p:nvPr/>
        </p:nvSpPr>
        <p:spPr>
          <a:xfrm>
            <a:off x="629837" y="3874706"/>
            <a:ext cx="6300000" cy="1651221"/>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出生時育児休業給付金の支給対象期間中、最大</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日（</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日を超える場合は就業した時間数が</a:t>
            </a:r>
            <a:r>
              <a:rPr lang="en-US" altLang="ja-JP" sz="1100" dirty="0">
                <a:latin typeface="メイリオ" panose="020B0604030504040204" pitchFamily="50" charset="-128"/>
                <a:ea typeface="メイリオ" panose="020B0604030504040204" pitchFamily="50" charset="-128"/>
              </a:rPr>
              <a:t>80</a:t>
            </a:r>
            <a:r>
              <a:rPr lang="ja-JP" altLang="en-US" sz="1100" dirty="0">
                <a:latin typeface="メイリオ" panose="020B0604030504040204" pitchFamily="50" charset="-128"/>
                <a:ea typeface="メイリオ" panose="020B0604030504040204" pitchFamily="50" charset="-128"/>
              </a:rPr>
              <a:t>時間）まで就業することが可能です。</a:t>
            </a:r>
            <a:r>
              <a:rPr lang="en-US" altLang="ja-JP" sz="1100" dirty="0">
                <a:latin typeface="メイリオ" panose="020B0604030504040204" pitchFamily="50" charset="-128"/>
                <a:ea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休業期間が</a:t>
            </a:r>
            <a:r>
              <a:rPr lang="en-US" altLang="ja-JP" sz="1100" dirty="0">
                <a:latin typeface="メイリオ" panose="020B0604030504040204" pitchFamily="50" charset="-128"/>
                <a:ea typeface="メイリオ" panose="020B0604030504040204" pitchFamily="50" charset="-128"/>
              </a:rPr>
              <a:t>28</a:t>
            </a:r>
            <a:r>
              <a:rPr lang="ja-JP" altLang="en-US" sz="1100" dirty="0">
                <a:latin typeface="メイリオ" panose="020B0604030504040204" pitchFamily="50" charset="-128"/>
                <a:ea typeface="メイリオ" panose="020B0604030504040204" pitchFamily="50" charset="-128"/>
              </a:rPr>
              <a:t>日間より短い場合は、その日数に比例して短くなります 。</a:t>
            </a:r>
            <a:r>
              <a:rPr lang="ja-JP" altLang="en-US" sz="900" b="1" dirty="0">
                <a:latin typeface="メイリオ" panose="020B0604030504040204" pitchFamily="50" charset="-128"/>
                <a:ea typeface="メイリオ" panose="020B0604030504040204" pitchFamily="50" charset="-128"/>
              </a:rPr>
              <a:t>⇒ 例５・６参照</a:t>
            </a:r>
            <a:endParaRPr lang="en-US" altLang="ja-JP" sz="900" b="1"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a:latin typeface="メイリオ" panose="020B0604030504040204" pitchFamily="50" charset="-128"/>
                <a:ea typeface="メイリオ" panose="020B0604030504040204" pitchFamily="50" charset="-128"/>
              </a:rPr>
              <a:t>例：</a:t>
            </a:r>
            <a:r>
              <a:rPr lang="en-US" altLang="ja-JP" sz="1000" dirty="0">
                <a:latin typeface="メイリオ" panose="020B0604030504040204" pitchFamily="50" charset="-128"/>
                <a:ea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rPr>
              <a:t>日間の休業　⇒　最大５日（５日を超える場合は</a:t>
            </a:r>
            <a:r>
              <a:rPr lang="en-US" altLang="ja-JP" sz="1000" dirty="0">
                <a:latin typeface="メイリオ" panose="020B0604030504040204" pitchFamily="50" charset="-128"/>
                <a:ea typeface="メイリオ" panose="020B0604030504040204" pitchFamily="50" charset="-128"/>
              </a:rPr>
              <a:t>40</a:t>
            </a:r>
            <a:r>
              <a:rPr lang="ja-JP" altLang="en-US" sz="1000" dirty="0">
                <a:latin typeface="メイリオ" panose="020B0604030504040204" pitchFamily="50" charset="-128"/>
                <a:ea typeface="メイリオ" panose="020B0604030504040204" pitchFamily="50" charset="-128"/>
              </a:rPr>
              <a:t>時間）</a:t>
            </a:r>
            <a:endParaRPr lang="en-US" altLang="ja-JP" sz="1000" dirty="0">
              <a:latin typeface="メイリオ" panose="020B0604030504040204" pitchFamily="50" charset="-128"/>
              <a:ea typeface="メイリオ" panose="020B0604030504040204" pitchFamily="50" charset="-128"/>
            </a:endParaRPr>
          </a:p>
          <a:p>
            <a:pPr>
              <a:lnSpc>
                <a:spcPct val="110000"/>
              </a:lnSpc>
            </a:pP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日間の休業　⇒　最大４日（４日を超える場合は約</a:t>
            </a:r>
            <a:r>
              <a:rPr lang="en-US" altLang="ja-JP" sz="1000" dirty="0">
                <a:latin typeface="メイリオ" panose="020B0604030504040204" pitchFamily="50" charset="-128"/>
                <a:ea typeface="メイリオ" panose="020B0604030504040204" pitchFamily="50" charset="-128"/>
              </a:rPr>
              <a:t>28.57</a:t>
            </a:r>
            <a:r>
              <a:rPr lang="ja-JP" altLang="en-US" sz="1000" dirty="0">
                <a:latin typeface="メイリオ" panose="020B0604030504040204" pitchFamily="50" charset="-128"/>
                <a:ea typeface="メイリオ" panose="020B0604030504040204" pitchFamily="50" charset="-128"/>
              </a:rPr>
              <a:t>時間）</a:t>
            </a:r>
            <a:endParaRPr lang="en-US" altLang="ja-JP" sz="1000" dirty="0">
              <a:latin typeface="メイリオ" panose="020B0604030504040204" pitchFamily="50" charset="-128"/>
              <a:ea typeface="メイリオ" panose="020B0604030504040204" pitchFamily="50" charset="-128"/>
            </a:endParaRPr>
          </a:p>
          <a:p>
            <a:pPr>
              <a:lnSpc>
                <a:spcPct val="110000"/>
              </a:lnSpc>
            </a:pP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日</a:t>
            </a:r>
            <a:r>
              <a:rPr lang="en-US" altLang="ja-JP" sz="1000" dirty="0">
                <a:latin typeface="メイリオ" panose="020B0604030504040204" pitchFamily="50" charset="-128"/>
                <a:ea typeface="メイリオ" panose="020B0604030504040204" pitchFamily="50" charset="-128"/>
              </a:rPr>
              <a:t>×10/28</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3.57</a:t>
            </a:r>
            <a:r>
              <a:rPr lang="ja-JP" altLang="en-US" sz="1000" dirty="0">
                <a:latin typeface="メイリオ" panose="020B0604030504040204" pitchFamily="50" charset="-128"/>
                <a:ea typeface="メイリオ" panose="020B0604030504040204" pitchFamily="50" charset="-128"/>
              </a:rPr>
              <a:t> （</a:t>
            </a:r>
            <a:r>
              <a:rPr lang="ja-JP" altLang="en-US" sz="1000" b="1" dirty="0">
                <a:latin typeface="メイリオ" panose="020B0604030504040204" pitchFamily="50" charset="-128"/>
                <a:ea typeface="メイリオ" panose="020B0604030504040204" pitchFamily="50" charset="-128"/>
              </a:rPr>
              <a:t>端数切り上げ</a:t>
            </a:r>
            <a:r>
              <a:rPr lang="ja-JP" altLang="en-US" sz="1000" dirty="0">
                <a:latin typeface="メイリオ" panose="020B0604030504040204" pitchFamily="50" charset="-128"/>
                <a:ea typeface="メイリオ" panose="020B0604030504040204" pitchFamily="50" charset="-128"/>
              </a:rPr>
              <a:t>） ⇒４日、</a:t>
            </a:r>
            <a:r>
              <a:rPr lang="en-US" altLang="ja-JP" sz="1000" dirty="0">
                <a:latin typeface="メイリオ" panose="020B0604030504040204" pitchFamily="50" charset="-128"/>
                <a:ea typeface="メイリオ" panose="020B0604030504040204" pitchFamily="50" charset="-128"/>
              </a:rPr>
              <a:t>80</a:t>
            </a:r>
            <a:r>
              <a:rPr lang="ja-JP" altLang="en-US" sz="1000" dirty="0">
                <a:latin typeface="メイリオ" panose="020B0604030504040204" pitchFamily="50" charset="-128"/>
                <a:ea typeface="メイリオ" panose="020B0604030504040204" pitchFamily="50" charset="-128"/>
              </a:rPr>
              <a:t>時間</a:t>
            </a:r>
            <a:r>
              <a:rPr lang="en-US" altLang="ja-JP" sz="1000" dirty="0">
                <a:latin typeface="メイリオ" panose="020B0604030504040204" pitchFamily="50" charset="-128"/>
                <a:ea typeface="メイリオ" panose="020B0604030504040204" pitchFamily="50" charset="-128"/>
              </a:rPr>
              <a:t>×10/28</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28.57</a:t>
            </a:r>
            <a:r>
              <a:rPr lang="ja-JP" altLang="en-US" sz="1000" dirty="0" smtClean="0">
                <a:latin typeface="メイリオ" panose="020B0604030504040204" pitchFamily="50" charset="-128"/>
                <a:ea typeface="メイリオ" panose="020B0604030504040204" pitchFamily="50" charset="-128"/>
              </a:rPr>
              <a:t>時間（端数処理なし）</a:t>
            </a:r>
            <a:r>
              <a:rPr lang="en-US" altLang="ja-JP"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a:latin typeface="メイリオ" panose="020B0604030504040204" pitchFamily="50" charset="-128"/>
                <a:ea typeface="メイリオ" panose="020B0604030504040204" pitchFamily="50" charset="-128"/>
              </a:rPr>
              <a:t>出生時育児休業期間中に就業した時間を合計した際に生じた分単位の端数は切り捨てます。</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また、出生時育児休業を分割して取得する場合は、それぞれの期間ごとに端数処理を行います。</a:t>
            </a:r>
            <a:endParaRPr lang="en-US" altLang="ja-JP" sz="1000"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628052" y="7066845"/>
            <a:ext cx="6303573" cy="430887"/>
          </a:xfrm>
          <a:prstGeom prst="rect">
            <a:avLst/>
          </a:prstGeom>
          <a:noFill/>
        </p:spPr>
        <p:txBody>
          <a:bodyPr wrap="square" rtlCol="0">
            <a:spAutoFit/>
          </a:bodyPr>
          <a:lstStyle/>
          <a:p>
            <a:pPr defTabSz="843880">
              <a:lnSpc>
                <a:spcPct val="110000"/>
              </a:lnSpc>
            </a:pPr>
            <a:r>
              <a:rPr lang="en-US" altLang="ja-JP" sz="1000" dirty="0">
                <a:solidFill>
                  <a:prstClr val="black"/>
                </a:solidFill>
                <a:latin typeface="メイリオ" panose="020B0604030504040204" pitchFamily="50" charset="-128"/>
                <a:ea typeface="メイリオ" panose="020B0604030504040204" pitchFamily="50" charset="-128"/>
              </a:rPr>
              <a:t>28</a:t>
            </a:r>
            <a:r>
              <a:rPr lang="ja-JP" altLang="en-US" sz="1000" dirty="0">
                <a:solidFill>
                  <a:prstClr val="black"/>
                </a:solidFill>
                <a:latin typeface="メイリオ" panose="020B0604030504040204" pitchFamily="50" charset="-128"/>
                <a:ea typeface="メイリオ" panose="020B0604030504040204" pitchFamily="50" charset="-128"/>
              </a:rPr>
              <a:t>日の出生時育児休業期間のうち、</a:t>
            </a:r>
            <a:r>
              <a:rPr lang="en-US" altLang="ja-JP" sz="1000" dirty="0">
                <a:solidFill>
                  <a:prstClr val="black"/>
                </a:solidFill>
                <a:latin typeface="メイリオ" panose="020B0604030504040204" pitchFamily="50" charset="-128"/>
                <a:ea typeface="メイリオ" panose="020B0604030504040204" pitchFamily="50" charset="-128"/>
              </a:rPr>
              <a:t>10</a:t>
            </a:r>
            <a:r>
              <a:rPr lang="ja-JP" altLang="en-US" sz="1000" dirty="0">
                <a:solidFill>
                  <a:prstClr val="black"/>
                </a:solidFill>
                <a:latin typeface="メイリオ" panose="020B0604030504040204" pitchFamily="50" charset="-128"/>
                <a:ea typeface="メイリオ" panose="020B0604030504040204" pitchFamily="50" charset="-128"/>
              </a:rPr>
              <a:t>日（</a:t>
            </a:r>
            <a:r>
              <a:rPr lang="en-US" altLang="ja-JP" sz="1000" dirty="0">
                <a:solidFill>
                  <a:prstClr val="black"/>
                </a:solidFill>
                <a:latin typeface="メイリオ" panose="020B0604030504040204" pitchFamily="50" charset="-128"/>
                <a:ea typeface="メイリオ" panose="020B0604030504040204" pitchFamily="50" charset="-128"/>
              </a:rPr>
              <a:t>10</a:t>
            </a:r>
            <a:r>
              <a:rPr lang="ja-JP" altLang="en-US" sz="1000" dirty="0">
                <a:solidFill>
                  <a:prstClr val="black"/>
                </a:solidFill>
                <a:latin typeface="メイリオ" panose="020B0604030504040204" pitchFamily="50" charset="-128"/>
                <a:ea typeface="メイリオ" panose="020B0604030504040204" pitchFamily="50" charset="-128"/>
              </a:rPr>
              <a:t>日を超える場合は</a:t>
            </a:r>
            <a:r>
              <a:rPr lang="en-US" altLang="ja-JP" sz="1000" dirty="0">
                <a:solidFill>
                  <a:prstClr val="black"/>
                </a:solidFill>
                <a:latin typeface="メイリオ" panose="020B0604030504040204" pitchFamily="50" charset="-128"/>
                <a:ea typeface="メイリオ" panose="020B0604030504040204" pitchFamily="50" charset="-128"/>
              </a:rPr>
              <a:t>80</a:t>
            </a:r>
            <a:r>
              <a:rPr lang="ja-JP" altLang="en-US" sz="1000" dirty="0">
                <a:solidFill>
                  <a:prstClr val="black"/>
                </a:solidFill>
                <a:latin typeface="メイリオ" panose="020B0604030504040204" pitchFamily="50" charset="-128"/>
                <a:ea typeface="メイリオ" panose="020B0604030504040204" pitchFamily="50" charset="-128"/>
              </a:rPr>
              <a:t>時間）を超えて、</a:t>
            </a:r>
            <a:r>
              <a:rPr lang="en-US" altLang="ja-JP" sz="1000" b="1" dirty="0">
                <a:latin typeface="メイリオ" panose="020B0604030504040204" pitchFamily="50" charset="-128"/>
                <a:ea typeface="メイリオ" panose="020B0604030504040204" pitchFamily="50" charset="-128"/>
              </a:rPr>
              <a:t>15</a:t>
            </a:r>
            <a:r>
              <a:rPr lang="ja-JP" altLang="en-US" sz="1000" b="1" dirty="0">
                <a:latin typeface="メイリオ" panose="020B0604030504040204" pitchFamily="50" charset="-128"/>
                <a:ea typeface="メイリオ" panose="020B0604030504040204" pitchFamily="50" charset="-128"/>
              </a:rPr>
              <a:t>日（</a:t>
            </a:r>
            <a:r>
              <a:rPr lang="en-US" altLang="ja-JP" sz="1000" b="1" dirty="0">
                <a:latin typeface="メイリオ" panose="020B0604030504040204" pitchFamily="50" charset="-128"/>
                <a:ea typeface="メイリオ" panose="020B0604030504040204" pitchFamily="50" charset="-128"/>
              </a:rPr>
              <a:t>120</a:t>
            </a:r>
            <a:r>
              <a:rPr lang="ja-JP" altLang="en-US" sz="1000" b="1" dirty="0">
                <a:latin typeface="メイリオ" panose="020B0604030504040204" pitchFamily="50" charset="-128"/>
                <a:ea typeface="メイリオ" panose="020B0604030504040204" pitchFamily="50" charset="-128"/>
              </a:rPr>
              <a:t>時間）就業しているため、全期間を通じて出生時育児休業給付金は不支給</a:t>
            </a:r>
            <a:r>
              <a:rPr lang="ja-JP" altLang="en-US" sz="1000" dirty="0">
                <a:latin typeface="メイリオ" panose="020B0604030504040204" pitchFamily="50" charset="-128"/>
                <a:ea typeface="メイリオ" panose="020B0604030504040204" pitchFamily="50" charset="-128"/>
              </a:rPr>
              <a:t>となります</a:t>
            </a:r>
            <a:r>
              <a:rPr lang="ja-JP" altLang="en-US" sz="1000" dirty="0">
                <a:solidFill>
                  <a:prstClr val="black"/>
                </a:solidFill>
                <a:latin typeface="メイリオ" panose="020B0604030504040204" pitchFamily="50" charset="-128"/>
                <a:ea typeface="メイリオ" panose="020B0604030504040204" pitchFamily="50" charset="-128"/>
              </a:rPr>
              <a:t>。</a:t>
            </a:r>
            <a:endParaRPr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99" name="テキスト ボックス 98"/>
          <p:cNvSpPr txBox="1"/>
          <p:nvPr/>
        </p:nvSpPr>
        <p:spPr>
          <a:xfrm>
            <a:off x="566837" y="3586674"/>
            <a:ext cx="3672000" cy="284693"/>
          </a:xfrm>
          <a:prstGeom prst="rect">
            <a:avLst/>
          </a:prstGeom>
          <a:noFill/>
          <a:ln>
            <a:noFill/>
          </a:ln>
        </p:spPr>
        <p:txBody>
          <a:bodyPr wrap="square" rtlCol="0">
            <a:spAutoFit/>
          </a:bodyPr>
          <a:lstStyle/>
          <a:p>
            <a:pPr>
              <a:lnSpc>
                <a:spcPts val="1500"/>
              </a:lnSpc>
            </a:pPr>
            <a:r>
              <a:rPr lang="ja-JP" altLang="en-US" sz="1200" b="1" spc="150" dirty="0">
                <a:solidFill>
                  <a:srgbClr val="103185"/>
                </a:solidFill>
                <a:latin typeface="メイリオ" panose="020B0604030504040204" pitchFamily="50" charset="-128"/>
                <a:ea typeface="メイリオ" panose="020B0604030504040204" pitchFamily="50" charset="-128"/>
              </a:rPr>
              <a:t>休業中の就業可能日数</a:t>
            </a:r>
            <a:r>
              <a:rPr lang="en-US" altLang="ja-JP" sz="1200" b="1" spc="150" dirty="0">
                <a:solidFill>
                  <a:srgbClr val="103185"/>
                </a:solidFill>
                <a:latin typeface="メイリオ" panose="020B0604030504040204" pitchFamily="50" charset="-128"/>
                <a:ea typeface="メイリオ" panose="020B0604030504040204" pitchFamily="50" charset="-128"/>
              </a:rPr>
              <a:t>/</a:t>
            </a:r>
            <a:r>
              <a:rPr lang="ja-JP" altLang="en-US" sz="1200" b="1" spc="150" dirty="0">
                <a:solidFill>
                  <a:srgbClr val="103185"/>
                </a:solidFill>
                <a:latin typeface="メイリオ" panose="020B0604030504040204" pitchFamily="50" charset="-128"/>
                <a:ea typeface="メイリオ" panose="020B0604030504040204" pitchFamily="50" charset="-128"/>
              </a:rPr>
              <a:t>時間数の</a:t>
            </a:r>
            <a:r>
              <a:rPr lang="ja-JP" altLang="en-US" sz="1200" b="1" spc="150" dirty="0" smtClean="0">
                <a:solidFill>
                  <a:srgbClr val="103185"/>
                </a:solidFill>
                <a:latin typeface="メイリオ" panose="020B0604030504040204" pitchFamily="50" charset="-128"/>
                <a:ea typeface="メイリオ" panose="020B0604030504040204" pitchFamily="50" charset="-128"/>
              </a:rPr>
              <a:t>取扱い</a:t>
            </a:r>
            <a:endParaRPr lang="en-US" altLang="ja-JP" sz="1200" b="1" spc="150" dirty="0">
              <a:solidFill>
                <a:srgbClr val="103185"/>
              </a:solidFill>
              <a:latin typeface="メイリオ" panose="020B0604030504040204" pitchFamily="50" charset="-128"/>
              <a:ea typeface="メイリオ" panose="020B0604030504040204" pitchFamily="50" charset="-128"/>
            </a:endParaRPr>
          </a:p>
        </p:txBody>
      </p:sp>
      <p:sp>
        <p:nvSpPr>
          <p:cNvPr id="55" name="右中かっこ 54"/>
          <p:cNvSpPr/>
          <p:nvPr/>
        </p:nvSpPr>
        <p:spPr>
          <a:xfrm rot="16200000" flipH="1">
            <a:off x="2237160" y="8004841"/>
            <a:ext cx="277045" cy="2376000"/>
          </a:xfrm>
          <a:prstGeom prst="rightBrace">
            <a:avLst>
              <a:gd name="adj1" fmla="val 8333"/>
              <a:gd name="adj2" fmla="val 5077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57" name="テキスト ボックス 56"/>
          <p:cNvSpPr txBox="1"/>
          <p:nvPr/>
        </p:nvSpPr>
        <p:spPr>
          <a:xfrm>
            <a:off x="1151545" y="9381985"/>
            <a:ext cx="2448272" cy="284693"/>
          </a:xfrm>
          <a:prstGeom prst="rect">
            <a:avLst/>
          </a:prstGeom>
          <a:noFill/>
          <a:ln>
            <a:noFill/>
          </a:ln>
        </p:spPr>
        <p:txBody>
          <a:bodyPr wrap="square" rtlCol="0">
            <a:spAutoFit/>
          </a:bodyPr>
          <a:lstStyle/>
          <a:p>
            <a:pPr algn="ctr">
              <a:lnSpc>
                <a:spcPts val="1500"/>
              </a:lnSpc>
            </a:pPr>
            <a:r>
              <a:rPr lang="ja-JP" altLang="en-US" sz="1000" b="1" dirty="0">
                <a:latin typeface="メイリオ" panose="020B0604030504040204" pitchFamily="50" charset="-128"/>
                <a:ea typeface="メイリオ" panose="020B0604030504040204" pitchFamily="50" charset="-128"/>
              </a:rPr>
              <a:t>　出生時育児休業１回目（８日間）</a:t>
            </a:r>
            <a:endParaRPr lang="en-US" altLang="ja-JP" sz="1000" b="1" dirty="0">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3959554" y="9381985"/>
            <a:ext cx="2520881" cy="284693"/>
          </a:xfrm>
          <a:prstGeom prst="rect">
            <a:avLst/>
          </a:prstGeom>
          <a:noFill/>
          <a:ln>
            <a:noFill/>
          </a:ln>
        </p:spPr>
        <p:txBody>
          <a:bodyPr wrap="square" rtlCol="0">
            <a:spAutoFit/>
          </a:bodyPr>
          <a:lstStyle/>
          <a:p>
            <a:pPr algn="ctr">
              <a:lnSpc>
                <a:spcPts val="1500"/>
              </a:lnSpc>
            </a:pPr>
            <a:r>
              <a:rPr lang="ja-JP" altLang="en-US" sz="1000" b="1" dirty="0">
                <a:latin typeface="メイリオ" panose="020B0604030504040204" pitchFamily="50" charset="-128"/>
                <a:ea typeface="メイリオ" panose="020B0604030504040204" pitchFamily="50" charset="-128"/>
              </a:rPr>
              <a:t>　出生時育児休業２回目（</a:t>
            </a:r>
            <a:r>
              <a:rPr lang="en-US" altLang="ja-JP" sz="1000" b="1" dirty="0">
                <a:latin typeface="メイリオ" panose="020B0604030504040204" pitchFamily="50" charset="-128"/>
                <a:ea typeface="メイリオ" panose="020B0604030504040204" pitchFamily="50" charset="-128"/>
              </a:rPr>
              <a:t>15</a:t>
            </a:r>
            <a:r>
              <a:rPr lang="ja-JP" altLang="en-US" sz="1000" b="1" dirty="0">
                <a:latin typeface="メイリオ" panose="020B0604030504040204" pitchFamily="50" charset="-128"/>
                <a:ea typeface="メイリオ" panose="020B0604030504040204" pitchFamily="50" charset="-128"/>
              </a:rPr>
              <a:t>日間）</a:t>
            </a:r>
            <a:endParaRPr lang="en-US" altLang="ja-JP" sz="1000" b="1"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539837" y="377354"/>
            <a:ext cx="1404000" cy="329115"/>
          </a:xfrm>
          <a:prstGeom prst="rect">
            <a:avLst/>
          </a:prstGeom>
          <a:solidFill>
            <a:srgbClr val="DB4D6D"/>
          </a:solidFill>
          <a:ln>
            <a:noFill/>
          </a:ln>
        </p:spPr>
        <p:txBody>
          <a:bodyPr wrap="square" lIns="108000" tIns="72000" rIns="72000" bIns="36000" rtlCol="0">
            <a:spAutoFit/>
          </a:bodyPr>
          <a:lstStyle/>
          <a:p>
            <a:pPr>
              <a:lnSpc>
                <a:spcPct val="110000"/>
              </a:lnSpc>
            </a:pPr>
            <a:r>
              <a:rPr lang="ja-JP" altLang="en-US" sz="1300" b="1" dirty="0">
                <a:solidFill>
                  <a:schemeClr val="bg1"/>
                </a:solidFill>
                <a:latin typeface="メイリオ" panose="020B0604030504040204" pitchFamily="50" charset="-128"/>
                <a:ea typeface="メイリオ" panose="020B0604030504040204" pitchFamily="50" charset="-128"/>
              </a:rPr>
              <a:t>ご注意ください</a:t>
            </a:r>
            <a:endParaRPr lang="en-US" altLang="ja-JP" sz="1300" b="1" dirty="0">
              <a:solidFill>
                <a:schemeClr val="bg1"/>
              </a:solidFill>
              <a:latin typeface="メイリオ" panose="020B0604030504040204" pitchFamily="50" charset="-128"/>
              <a:ea typeface="メイリオ" panose="020B0604030504040204" pitchFamily="50" charset="-128"/>
            </a:endParaRPr>
          </a:p>
        </p:txBody>
      </p:sp>
      <p:sp>
        <p:nvSpPr>
          <p:cNvPr id="59" name="テキスト ボックス 58"/>
          <p:cNvSpPr txBox="1"/>
          <p:nvPr/>
        </p:nvSpPr>
        <p:spPr>
          <a:xfrm>
            <a:off x="1691725" y="1007617"/>
            <a:ext cx="1080000"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出産予定日</a:t>
            </a:r>
            <a:r>
              <a:rPr lang="en-US" altLang="ja-JP" sz="900" dirty="0">
                <a:solidFill>
                  <a:prstClr val="black"/>
                </a:solidFill>
                <a:latin typeface="メイリオ" panose="020B0604030504040204" pitchFamily="50" charset="-128"/>
                <a:ea typeface="メイリオ" panose="020B0604030504040204" pitchFamily="50" charset="-128"/>
              </a:rPr>
              <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（子の出生日）</a:t>
            </a:r>
          </a:p>
        </p:txBody>
      </p:sp>
      <p:cxnSp>
        <p:nvCxnSpPr>
          <p:cNvPr id="60" name="直線コネクタ 59"/>
          <p:cNvCxnSpPr/>
          <p:nvPr/>
        </p:nvCxnSpPr>
        <p:spPr>
          <a:xfrm flipH="1">
            <a:off x="2240221" y="1318253"/>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5328209" y="1006149"/>
            <a:ext cx="1800000" cy="370800"/>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出産予定日（子の出生日）から８週間を経過する日の翌日</a:t>
            </a:r>
          </a:p>
        </p:txBody>
      </p:sp>
      <p:cxnSp>
        <p:nvCxnSpPr>
          <p:cNvPr id="64" name="直線コネクタ 63"/>
          <p:cNvCxnSpPr/>
          <p:nvPr/>
        </p:nvCxnSpPr>
        <p:spPr>
          <a:xfrm>
            <a:off x="6828581" y="1328190"/>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719837" y="1750253"/>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a:off x="719837" y="1318253"/>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102" name="テキスト ボックス 101"/>
          <p:cNvSpPr txBox="1"/>
          <p:nvPr/>
        </p:nvSpPr>
        <p:spPr>
          <a:xfrm>
            <a:off x="739638" y="1486125"/>
            <a:ext cx="609545" cy="207749"/>
          </a:xfrm>
          <a:prstGeom prst="rect">
            <a:avLst/>
          </a:prstGeom>
          <a:noFill/>
        </p:spPr>
        <p:txBody>
          <a:bodyPr wrap="square" rtlCol="0">
            <a:spAutoFit/>
          </a:bodyPr>
          <a:lstStyle/>
          <a:p>
            <a:pPr defTabSz="843880">
              <a:lnSpc>
                <a:spcPts val="923"/>
              </a:lnSpc>
            </a:pPr>
            <a:r>
              <a:rPr lang="ja-JP" altLang="en-US" sz="1000" dirty="0">
                <a:latin typeface="メイリオ" panose="020B0604030504040204" pitchFamily="50" charset="-128"/>
                <a:ea typeface="メイリオ" panose="020B0604030504040204" pitchFamily="50" charset="-128"/>
              </a:rPr>
              <a:t>本人</a:t>
            </a:r>
          </a:p>
        </p:txBody>
      </p:sp>
      <p:sp>
        <p:nvSpPr>
          <p:cNvPr id="103" name="右矢印 102"/>
          <p:cNvSpPr/>
          <p:nvPr/>
        </p:nvSpPr>
        <p:spPr>
          <a:xfrm>
            <a:off x="2080483" y="1318007"/>
            <a:ext cx="1296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latin typeface="メイリオ" panose="020B0604030504040204" pitchFamily="50" charset="-128"/>
                <a:ea typeface="メイリオ" panose="020B0604030504040204" pitchFamily="50" charset="-128"/>
              </a:rPr>
              <a:t>出生時育児休業</a:t>
            </a:r>
            <a:r>
              <a:rPr lang="ja-JP" altLang="en-US" sz="1000" b="1" spc="120" dirty="0">
                <a:latin typeface="メイリオ" panose="020B0604030504040204" pitchFamily="50" charset="-128"/>
                <a:ea typeface="メイリオ" panose="020B0604030504040204" pitchFamily="50" charset="-128"/>
              </a:rPr>
              <a:t>①</a:t>
            </a:r>
          </a:p>
        </p:txBody>
      </p:sp>
      <p:sp>
        <p:nvSpPr>
          <p:cNvPr id="104" name="右矢印 103"/>
          <p:cNvSpPr/>
          <p:nvPr/>
        </p:nvSpPr>
        <p:spPr>
          <a:xfrm>
            <a:off x="3743838" y="1318253"/>
            <a:ext cx="1296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latin typeface="メイリオ" panose="020B0604030504040204" pitchFamily="50" charset="-128"/>
                <a:ea typeface="メイリオ" panose="020B0604030504040204" pitchFamily="50" charset="-128"/>
              </a:rPr>
              <a:t>出生時育児休業②</a:t>
            </a:r>
            <a:endParaRPr lang="ja-JP" altLang="en-US" sz="1000" b="1" spc="120" dirty="0">
              <a:latin typeface="メイリオ" panose="020B0604030504040204" pitchFamily="50" charset="-128"/>
              <a:ea typeface="メイリオ" panose="020B0604030504040204" pitchFamily="50" charset="-128"/>
            </a:endParaRPr>
          </a:p>
        </p:txBody>
      </p:sp>
      <p:sp>
        <p:nvSpPr>
          <p:cNvPr id="105" name="右矢印 104"/>
          <p:cNvSpPr/>
          <p:nvPr/>
        </p:nvSpPr>
        <p:spPr>
          <a:xfrm>
            <a:off x="5501263" y="1318253"/>
            <a:ext cx="1296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latin typeface="メイリオ" panose="020B0604030504040204" pitchFamily="50" charset="-128"/>
                <a:ea typeface="メイリオ" panose="020B0604030504040204" pitchFamily="50" charset="-128"/>
              </a:rPr>
              <a:t>出生時育児休業③</a:t>
            </a:r>
            <a:endParaRPr lang="ja-JP" altLang="en-US" sz="1000" b="1" spc="120" dirty="0">
              <a:latin typeface="メイリオ" panose="020B0604030504040204" pitchFamily="50" charset="-128"/>
              <a:ea typeface="メイリオ" panose="020B0604030504040204" pitchFamily="50" charset="-128"/>
            </a:endParaRPr>
          </a:p>
        </p:txBody>
      </p:sp>
      <p:sp>
        <p:nvSpPr>
          <p:cNvPr id="2" name="乗算 1"/>
          <p:cNvSpPr/>
          <p:nvPr/>
        </p:nvSpPr>
        <p:spPr>
          <a:xfrm>
            <a:off x="5091169" y="1153897"/>
            <a:ext cx="1944000" cy="756000"/>
          </a:xfrm>
          <a:prstGeom prst="mathMultiply">
            <a:avLst>
              <a:gd name="adj1" fmla="val 12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6" name="テキスト ボックス 75"/>
          <p:cNvSpPr txBox="1">
            <a:spLocks noChangeArrowheads="1"/>
          </p:cNvSpPr>
          <p:nvPr/>
        </p:nvSpPr>
        <p:spPr bwMode="auto">
          <a:xfrm>
            <a:off x="608983" y="1925600"/>
            <a:ext cx="5817492" cy="28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例４：</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出生時育児休業を</a:t>
            </a:r>
            <a: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日間を超えて取得した場合の</a:t>
            </a:r>
            <a: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日超過分の休業</a:t>
            </a:r>
          </a:p>
        </p:txBody>
      </p:sp>
      <p:sp>
        <p:nvSpPr>
          <p:cNvPr id="107" name="テキスト ボックス 106"/>
          <p:cNvSpPr txBox="1"/>
          <p:nvPr/>
        </p:nvSpPr>
        <p:spPr>
          <a:xfrm>
            <a:off x="1697871" y="2159829"/>
            <a:ext cx="1080000"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出産予定日</a:t>
            </a:r>
            <a:r>
              <a:rPr lang="en-US" altLang="ja-JP" sz="900" dirty="0">
                <a:solidFill>
                  <a:prstClr val="black"/>
                </a:solidFill>
                <a:latin typeface="メイリオ" panose="020B0604030504040204" pitchFamily="50" charset="-128"/>
                <a:ea typeface="メイリオ" panose="020B0604030504040204" pitchFamily="50" charset="-128"/>
              </a:rPr>
              <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（子の出生日）</a:t>
            </a:r>
          </a:p>
        </p:txBody>
      </p:sp>
      <p:sp>
        <p:nvSpPr>
          <p:cNvPr id="109" name="テキスト ボックス 108"/>
          <p:cNvSpPr txBox="1"/>
          <p:nvPr/>
        </p:nvSpPr>
        <p:spPr>
          <a:xfrm>
            <a:off x="5334355" y="2158361"/>
            <a:ext cx="1800000" cy="370800"/>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出産予定日（子の出生日）から８週間を経過する日の翌日</a:t>
            </a:r>
          </a:p>
        </p:txBody>
      </p:sp>
      <p:cxnSp>
        <p:nvCxnSpPr>
          <p:cNvPr id="111" name="直線コネクタ 110"/>
          <p:cNvCxnSpPr/>
          <p:nvPr/>
        </p:nvCxnSpPr>
        <p:spPr>
          <a:xfrm>
            <a:off x="725983" y="2902465"/>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112" name="直線コネクタ 111"/>
          <p:cNvCxnSpPr/>
          <p:nvPr/>
        </p:nvCxnSpPr>
        <p:spPr>
          <a:xfrm>
            <a:off x="725983" y="2470465"/>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113" name="テキスト ボックス 112"/>
          <p:cNvSpPr txBox="1"/>
          <p:nvPr/>
        </p:nvSpPr>
        <p:spPr>
          <a:xfrm>
            <a:off x="739638" y="2638337"/>
            <a:ext cx="609545" cy="207749"/>
          </a:xfrm>
          <a:prstGeom prst="rect">
            <a:avLst/>
          </a:prstGeom>
          <a:noFill/>
        </p:spPr>
        <p:txBody>
          <a:bodyPr wrap="square" rtlCol="0">
            <a:spAutoFit/>
          </a:bodyPr>
          <a:lstStyle/>
          <a:p>
            <a:pPr defTabSz="843880">
              <a:lnSpc>
                <a:spcPts val="923"/>
              </a:lnSpc>
            </a:pPr>
            <a:r>
              <a:rPr lang="ja-JP" altLang="en-US" sz="1000" dirty="0">
                <a:latin typeface="メイリオ" panose="020B0604030504040204" pitchFamily="50" charset="-128"/>
                <a:ea typeface="メイリオ" panose="020B0604030504040204" pitchFamily="50" charset="-128"/>
              </a:rPr>
              <a:t>本人</a:t>
            </a:r>
          </a:p>
        </p:txBody>
      </p:sp>
      <p:sp>
        <p:nvSpPr>
          <p:cNvPr id="114" name="右矢印 113"/>
          <p:cNvSpPr/>
          <p:nvPr/>
        </p:nvSpPr>
        <p:spPr>
          <a:xfrm>
            <a:off x="3023753" y="2470465"/>
            <a:ext cx="2736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300" dirty="0">
                <a:latin typeface="メイリオ" panose="020B0604030504040204" pitchFamily="50" charset="-128"/>
                <a:ea typeface="メイリオ" panose="020B0604030504040204" pitchFamily="50" charset="-128"/>
              </a:rPr>
              <a:t>出生時育児休</a:t>
            </a:r>
            <a:r>
              <a:rPr lang="ja-JP" altLang="en-US" sz="1000" b="1" spc="50" dirty="0">
                <a:latin typeface="メイリオ" panose="020B0604030504040204" pitchFamily="50" charset="-128"/>
                <a:ea typeface="メイリオ" panose="020B0604030504040204" pitchFamily="50" charset="-128"/>
              </a:rPr>
              <a:t>業</a:t>
            </a:r>
            <a:endParaRPr lang="ja-JP" altLang="en-US" sz="1000" b="1" spc="120" dirty="0">
              <a:latin typeface="メイリオ" panose="020B0604030504040204" pitchFamily="50" charset="-128"/>
              <a:ea typeface="メイリオ" panose="020B0604030504040204" pitchFamily="50" charset="-128"/>
            </a:endParaRPr>
          </a:p>
        </p:txBody>
      </p:sp>
      <p:sp>
        <p:nvSpPr>
          <p:cNvPr id="117" name="乗算 116"/>
          <p:cNvSpPr/>
          <p:nvPr/>
        </p:nvSpPr>
        <p:spPr>
          <a:xfrm>
            <a:off x="4355901" y="2306109"/>
            <a:ext cx="1944000" cy="756000"/>
          </a:xfrm>
          <a:prstGeom prst="mathMultiply">
            <a:avLst>
              <a:gd name="adj1" fmla="val 12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0" name="テキスト ボックス 69"/>
          <p:cNvSpPr txBox="1"/>
          <p:nvPr/>
        </p:nvSpPr>
        <p:spPr>
          <a:xfrm>
            <a:off x="2483693" y="2298329"/>
            <a:ext cx="1116000"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休業開始初日</a:t>
            </a:r>
          </a:p>
        </p:txBody>
      </p:sp>
      <p:sp>
        <p:nvSpPr>
          <p:cNvPr id="118" name="テキスト ボックス 117"/>
          <p:cNvSpPr txBox="1"/>
          <p:nvPr/>
        </p:nvSpPr>
        <p:spPr>
          <a:xfrm>
            <a:off x="4320021" y="2301502"/>
            <a:ext cx="1116000" cy="230832"/>
          </a:xfrm>
          <a:prstGeom prst="rect">
            <a:avLst/>
          </a:prstGeom>
          <a:noFill/>
        </p:spPr>
        <p:txBody>
          <a:bodyPr wrap="square" rtlCol="0">
            <a:spAutoFit/>
          </a:bodyPr>
          <a:lstStyle/>
          <a:p>
            <a:pPr algn="ctr" defTabSz="843880"/>
            <a:r>
              <a:rPr lang="en-US" altLang="ja-JP" sz="900" dirty="0">
                <a:solidFill>
                  <a:prstClr val="black"/>
                </a:solidFill>
                <a:latin typeface="メイリオ" panose="020B0604030504040204" pitchFamily="50" charset="-128"/>
                <a:ea typeface="メイリオ" panose="020B0604030504040204" pitchFamily="50" charset="-128"/>
              </a:rPr>
              <a:t>28</a:t>
            </a:r>
            <a:r>
              <a:rPr lang="ja-JP" altLang="en-US" sz="900" dirty="0">
                <a:solidFill>
                  <a:prstClr val="black"/>
                </a:solidFill>
                <a:latin typeface="メイリオ" panose="020B0604030504040204" pitchFamily="50" charset="-128"/>
                <a:ea typeface="メイリオ" panose="020B0604030504040204" pitchFamily="50" charset="-128"/>
              </a:rPr>
              <a:t>日目</a:t>
            </a:r>
          </a:p>
        </p:txBody>
      </p:sp>
      <p:sp>
        <p:nvSpPr>
          <p:cNvPr id="120" name="テキスト ボックス 75"/>
          <p:cNvSpPr txBox="1">
            <a:spLocks noChangeArrowheads="1"/>
          </p:cNvSpPr>
          <p:nvPr/>
        </p:nvSpPr>
        <p:spPr bwMode="auto">
          <a:xfrm>
            <a:off x="602838" y="5806705"/>
            <a:ext cx="6225743" cy="28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例５</a:t>
            </a:r>
            <a:r>
              <a:rPr lang="en-US" altLang="ja-JP" sz="1100" b="1" spc="18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100" b="1" spc="18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日の出生時育児休業期間中、</a:t>
            </a:r>
            <a:r>
              <a:rPr lang="en-US" altLang="ja-JP" sz="1100" b="1" u="sng" spc="1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100" b="1" u="sng" spc="100" dirty="0">
                <a:latin typeface="メイリオ" panose="020B0604030504040204" pitchFamily="50" charset="-128"/>
                <a:ea typeface="メイリオ" panose="020B0604030504040204" pitchFamily="50" charset="-128"/>
                <a:cs typeface="メイリオ" panose="020B0604030504040204" pitchFamily="50" charset="-128"/>
              </a:rPr>
              <a:t>日間（１日８時間）就業</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した場合</a:t>
            </a:r>
          </a:p>
        </p:txBody>
      </p:sp>
      <p:graphicFrame>
        <p:nvGraphicFramePr>
          <p:cNvPr id="121" name="表 120"/>
          <p:cNvGraphicFramePr>
            <a:graphicFrameLocks noGrp="1"/>
          </p:cNvGraphicFramePr>
          <p:nvPr>
            <p:extLst>
              <p:ext uri="{D42A27DB-BD31-4B8C-83A1-F6EECF244321}">
                <p14:modId xmlns:p14="http://schemas.microsoft.com/office/powerpoint/2010/main" val="1188216303"/>
              </p:ext>
            </p:extLst>
          </p:nvPr>
        </p:nvGraphicFramePr>
        <p:xfrm>
          <a:off x="827837" y="6079188"/>
          <a:ext cx="5904000" cy="979362"/>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4176020785"/>
                    </a:ext>
                  </a:extLst>
                </a:gridCol>
                <a:gridCol w="792000">
                  <a:extLst>
                    <a:ext uri="{9D8B030D-6E8A-4147-A177-3AD203B41FA5}">
                      <a16:colId xmlns:a16="http://schemas.microsoft.com/office/drawing/2014/main" val="576092877"/>
                    </a:ext>
                  </a:extLst>
                </a:gridCol>
                <a:gridCol w="792000">
                  <a:extLst>
                    <a:ext uri="{9D8B030D-6E8A-4147-A177-3AD203B41FA5}">
                      <a16:colId xmlns:a16="http://schemas.microsoft.com/office/drawing/2014/main" val="1275899806"/>
                    </a:ext>
                  </a:extLst>
                </a:gridCol>
                <a:gridCol w="792000">
                  <a:extLst>
                    <a:ext uri="{9D8B030D-6E8A-4147-A177-3AD203B41FA5}">
                      <a16:colId xmlns:a16="http://schemas.microsoft.com/office/drawing/2014/main" val="1467931492"/>
                    </a:ext>
                  </a:extLst>
                </a:gridCol>
                <a:gridCol w="792000">
                  <a:extLst>
                    <a:ext uri="{9D8B030D-6E8A-4147-A177-3AD203B41FA5}">
                      <a16:colId xmlns:a16="http://schemas.microsoft.com/office/drawing/2014/main" val="2849383392"/>
                    </a:ext>
                  </a:extLst>
                </a:gridCol>
                <a:gridCol w="792000">
                  <a:extLst>
                    <a:ext uri="{9D8B030D-6E8A-4147-A177-3AD203B41FA5}">
                      <a16:colId xmlns:a16="http://schemas.microsoft.com/office/drawing/2014/main" val="3250246854"/>
                    </a:ext>
                  </a:extLst>
                </a:gridCol>
                <a:gridCol w="792000">
                  <a:extLst>
                    <a:ext uri="{9D8B030D-6E8A-4147-A177-3AD203B41FA5}">
                      <a16:colId xmlns:a16="http://schemas.microsoft.com/office/drawing/2014/main" val="984768504"/>
                    </a:ext>
                  </a:extLst>
                </a:gridCol>
                <a:gridCol w="792000">
                  <a:extLst>
                    <a:ext uri="{9D8B030D-6E8A-4147-A177-3AD203B41FA5}">
                      <a16:colId xmlns:a16="http://schemas.microsoft.com/office/drawing/2014/main" val="2713986156"/>
                    </a:ext>
                  </a:extLst>
                </a:gridCol>
              </a:tblGrid>
              <a:tr h="403362">
                <a:tc>
                  <a:txBody>
                    <a:bodyPr/>
                    <a:lstStyle/>
                    <a:p>
                      <a:pPr marL="0" indent="0" algn="ctr">
                        <a:lnSpc>
                          <a:spcPct val="150000"/>
                        </a:lnSpc>
                        <a:buFont typeface="+mj-lt"/>
                        <a:buNone/>
                      </a:pP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lnSpc>
                          <a:spcPct val="110000"/>
                        </a:lnSpc>
                        <a:buFont typeface="+mj-lt"/>
                        <a:buNone/>
                      </a:pPr>
                      <a:r>
                        <a:rPr kumimoji="1" lang="ja-JP" altLang="en-US" sz="800" b="1" dirty="0" smtClean="0">
                          <a:solidFill>
                            <a:schemeClr val="tx1"/>
                          </a:solidFill>
                          <a:latin typeface="メイリオ" panose="020B0604030504040204" pitchFamily="50" charset="-128"/>
                          <a:ea typeface="メイリオ" panose="020B0604030504040204" pitchFamily="50" charset="-128"/>
                        </a:rPr>
                        <a:t>休業</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marL="0" indent="0" algn="ctr">
                        <a:lnSpc>
                          <a:spcPct val="110000"/>
                        </a:lnSpc>
                        <a:buFont typeface="+mj-lt"/>
                        <a:buNone/>
                      </a:pPr>
                      <a:r>
                        <a:rPr kumimoji="1" lang="ja-JP" altLang="en-US" sz="800" b="1" dirty="0" smtClean="0">
                          <a:solidFill>
                            <a:schemeClr val="tx1"/>
                          </a:solidFill>
                          <a:latin typeface="メイリオ" panose="020B0604030504040204" pitchFamily="50" charset="-128"/>
                          <a:ea typeface="メイリオ" panose="020B0604030504040204" pitchFamily="50" charset="-128"/>
                        </a:rPr>
                        <a:t>開始日</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２～６日目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７・８日目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９～</a:t>
                      </a:r>
                      <a:r>
                        <a:rPr kumimoji="1" lang="en-US" altLang="ja-JP" sz="800" dirty="0" smtClean="0">
                          <a:solidFill>
                            <a:schemeClr val="tx1"/>
                          </a:solidFill>
                          <a:latin typeface="メイリオ" panose="020B0604030504040204" pitchFamily="50" charset="-128"/>
                          <a:ea typeface="メイリオ" panose="020B0604030504040204" pitchFamily="50" charset="-128"/>
                        </a:rPr>
                        <a:t>13</a:t>
                      </a:r>
                      <a:r>
                        <a:rPr kumimoji="1" lang="ja-JP" altLang="en-US" sz="800" dirty="0" smtClean="0">
                          <a:solidFill>
                            <a:schemeClr val="tx1"/>
                          </a:solidFill>
                          <a:latin typeface="メイリオ" panose="020B0604030504040204" pitchFamily="50" charset="-128"/>
                          <a:ea typeface="メイリオ" panose="020B0604030504040204" pitchFamily="50" charset="-128"/>
                        </a:rPr>
                        <a:t>日目</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en-US" altLang="ja-JP" sz="800" dirty="0" smtClean="0">
                          <a:solidFill>
                            <a:schemeClr val="tx1"/>
                          </a:solidFill>
                          <a:latin typeface="メイリオ" panose="020B0604030504040204" pitchFamily="50" charset="-128"/>
                          <a:ea typeface="メイリオ" panose="020B0604030504040204" pitchFamily="50" charset="-128"/>
                        </a:rPr>
                        <a:t>14</a:t>
                      </a:r>
                      <a:r>
                        <a:rPr kumimoji="1" lang="ja-JP" altLang="en-US" sz="800" dirty="0" smtClean="0">
                          <a:solidFill>
                            <a:schemeClr val="tx1"/>
                          </a:solidFill>
                          <a:latin typeface="メイリオ" panose="020B0604030504040204" pitchFamily="50" charset="-128"/>
                          <a:ea typeface="メイリオ" panose="020B0604030504040204" pitchFamily="50" charset="-128"/>
                        </a:rPr>
                        <a:t>・</a:t>
                      </a:r>
                      <a:r>
                        <a:rPr kumimoji="1" lang="en-US" altLang="ja-JP" sz="800" dirty="0" smtClean="0">
                          <a:solidFill>
                            <a:schemeClr val="tx1"/>
                          </a:solidFill>
                          <a:latin typeface="メイリオ" panose="020B0604030504040204" pitchFamily="50" charset="-128"/>
                          <a:ea typeface="メイリオ" panose="020B0604030504040204" pitchFamily="50" charset="-128"/>
                        </a:rPr>
                        <a:t>15</a:t>
                      </a:r>
                      <a:r>
                        <a:rPr kumimoji="1" lang="ja-JP" altLang="en-US" sz="800" dirty="0" smtClean="0">
                          <a:solidFill>
                            <a:schemeClr val="tx1"/>
                          </a:solidFill>
                          <a:latin typeface="メイリオ" panose="020B0604030504040204" pitchFamily="50" charset="-128"/>
                          <a:ea typeface="メイリオ" panose="020B0604030504040204" pitchFamily="50" charset="-128"/>
                        </a:rPr>
                        <a:t>日目</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en-US" altLang="ja-JP" sz="800" dirty="0" smtClean="0">
                          <a:solidFill>
                            <a:schemeClr val="tx1"/>
                          </a:solidFill>
                          <a:latin typeface="メイリオ" panose="020B0604030504040204" pitchFamily="50" charset="-128"/>
                          <a:ea typeface="メイリオ" panose="020B0604030504040204" pitchFamily="50" charset="-128"/>
                        </a:rPr>
                        <a:t>16</a:t>
                      </a:r>
                      <a:r>
                        <a:rPr kumimoji="1" lang="ja-JP" altLang="en-US" sz="800" dirty="0" smtClean="0">
                          <a:solidFill>
                            <a:schemeClr val="tx1"/>
                          </a:solidFill>
                          <a:latin typeface="メイリオ" panose="020B0604030504040204" pitchFamily="50" charset="-128"/>
                          <a:ea typeface="メイリオ" panose="020B0604030504040204" pitchFamily="50" charset="-128"/>
                        </a:rPr>
                        <a:t>～</a:t>
                      </a:r>
                      <a:r>
                        <a:rPr kumimoji="1" lang="en-US" altLang="ja-JP" sz="800" dirty="0" smtClean="0">
                          <a:solidFill>
                            <a:schemeClr val="tx1"/>
                          </a:solidFill>
                          <a:latin typeface="メイリオ" panose="020B0604030504040204" pitchFamily="50" charset="-128"/>
                          <a:ea typeface="メイリオ" panose="020B0604030504040204" pitchFamily="50" charset="-128"/>
                        </a:rPr>
                        <a:t>20</a:t>
                      </a:r>
                      <a:r>
                        <a:rPr kumimoji="1" lang="ja-JP" altLang="en-US" sz="800" dirty="0" smtClean="0">
                          <a:solidFill>
                            <a:schemeClr val="tx1"/>
                          </a:solidFill>
                          <a:latin typeface="メイリオ" panose="020B0604030504040204" pitchFamily="50" charset="-128"/>
                          <a:ea typeface="メイリオ" panose="020B0604030504040204" pitchFamily="50" charset="-128"/>
                        </a:rPr>
                        <a:t>日目</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en-US" altLang="ja-JP" sz="800" dirty="0" smtClean="0">
                          <a:solidFill>
                            <a:schemeClr val="tx1"/>
                          </a:solidFill>
                          <a:latin typeface="メイリオ" panose="020B0604030504040204" pitchFamily="50" charset="-128"/>
                          <a:ea typeface="メイリオ" panose="020B0604030504040204" pitchFamily="50" charset="-128"/>
                        </a:rPr>
                        <a:t>21</a:t>
                      </a:r>
                      <a:r>
                        <a:rPr kumimoji="1" lang="ja-JP" altLang="en-US" sz="800" dirty="0" smtClean="0">
                          <a:solidFill>
                            <a:schemeClr val="tx1"/>
                          </a:solidFill>
                          <a:latin typeface="メイリオ" panose="020B0604030504040204" pitchFamily="50" charset="-128"/>
                          <a:ea typeface="メイリオ" panose="020B0604030504040204" pitchFamily="50" charset="-128"/>
                        </a:rPr>
                        <a:t>～</a:t>
                      </a:r>
                      <a:r>
                        <a:rPr kumimoji="1" lang="en-US" altLang="ja-JP" sz="800" dirty="0" smtClean="0">
                          <a:solidFill>
                            <a:schemeClr val="tx1"/>
                          </a:solidFill>
                          <a:latin typeface="メイリオ" panose="020B0604030504040204" pitchFamily="50" charset="-128"/>
                          <a:ea typeface="メイリオ" panose="020B0604030504040204" pitchFamily="50" charset="-128"/>
                        </a:rPr>
                        <a:t>28</a:t>
                      </a:r>
                      <a:r>
                        <a:rPr kumimoji="1" lang="ja-JP" altLang="en-US" sz="800" dirty="0" smtClean="0">
                          <a:solidFill>
                            <a:schemeClr val="tx1"/>
                          </a:solidFill>
                          <a:latin typeface="メイリオ" panose="020B0604030504040204" pitchFamily="50" charset="-128"/>
                          <a:ea typeface="メイリオ" panose="020B0604030504040204" pitchFamily="50" charset="-128"/>
                        </a:rPr>
                        <a:t>日目</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716319"/>
                  </a:ext>
                </a:extLst>
              </a:tr>
              <a:tr h="576000">
                <a:tc>
                  <a:txBody>
                    <a:bodyPr/>
                    <a:lstStyle/>
                    <a:p>
                      <a:pPr marL="0" indent="0" algn="ctr">
                        <a:lnSpc>
                          <a:spcPct val="150000"/>
                        </a:lnSpc>
                        <a:buFont typeface="+mj-lt"/>
                        <a:buNone/>
                      </a:pPr>
                      <a:endParaRPr kumimoji="1" lang="ja-JP" altLang="en-US" sz="105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indent="0" algn="ctr">
                        <a:lnSpc>
                          <a:spcPct val="110000"/>
                        </a:lnSpc>
                        <a:buFont typeface="+mj-lt"/>
                        <a:buNone/>
                      </a:pP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endParaRPr kumimoji="1" lang="ja-JP" altLang="en-US" sz="1000" b="1" dirty="0">
                        <a:solidFill>
                          <a:srgbClr val="DB4D6D"/>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indent="0" algn="ctr">
                        <a:lnSpc>
                          <a:spcPct val="110000"/>
                        </a:lnSpc>
                        <a:buFont typeface="+mj-lt"/>
                        <a:buNone/>
                      </a:pP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endParaRPr kumimoji="1" lang="ja-JP" altLang="en-US" sz="1000" b="1" dirty="0">
                        <a:solidFill>
                          <a:srgbClr val="DB4D6D"/>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indent="0" algn="ctr">
                        <a:lnSpc>
                          <a:spcPct val="110000"/>
                        </a:lnSpc>
                        <a:buFont typeface="+mj-lt"/>
                        <a:buNone/>
                      </a:pP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endParaRPr kumimoji="1" lang="ja-JP" altLang="en-US" sz="1000" b="1" dirty="0">
                        <a:solidFill>
                          <a:srgbClr val="DB4D6D"/>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extLst>
                  <a:ext uri="{0D108BD9-81ED-4DB2-BD59-A6C34878D82A}">
                    <a16:rowId xmlns:a16="http://schemas.microsoft.com/office/drawing/2014/main" val="3652335203"/>
                  </a:ext>
                </a:extLst>
              </a:tr>
            </a:tbl>
          </a:graphicData>
        </a:graphic>
      </p:graphicFrame>
      <p:sp>
        <p:nvSpPr>
          <p:cNvPr id="122" name="乗算 121"/>
          <p:cNvSpPr/>
          <p:nvPr/>
        </p:nvSpPr>
        <p:spPr>
          <a:xfrm>
            <a:off x="1357636" y="6402201"/>
            <a:ext cx="1260000" cy="756000"/>
          </a:xfrm>
          <a:prstGeom prst="mathMultiply">
            <a:avLst>
              <a:gd name="adj1" fmla="val 12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3" name="乗算 122"/>
          <p:cNvSpPr/>
          <p:nvPr/>
        </p:nvSpPr>
        <p:spPr>
          <a:xfrm>
            <a:off x="2951885" y="6402201"/>
            <a:ext cx="1260000" cy="756000"/>
          </a:xfrm>
          <a:prstGeom prst="mathMultiply">
            <a:avLst>
              <a:gd name="adj1" fmla="val 12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4" name="乗算 123"/>
          <p:cNvSpPr/>
          <p:nvPr/>
        </p:nvSpPr>
        <p:spPr>
          <a:xfrm>
            <a:off x="4536061" y="6402201"/>
            <a:ext cx="1260000" cy="756000"/>
          </a:xfrm>
          <a:prstGeom prst="mathMultiply">
            <a:avLst>
              <a:gd name="adj1" fmla="val 12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5" name="乗算 124"/>
          <p:cNvSpPr/>
          <p:nvPr/>
        </p:nvSpPr>
        <p:spPr>
          <a:xfrm>
            <a:off x="6120237" y="6402201"/>
            <a:ext cx="1260000" cy="756000"/>
          </a:xfrm>
          <a:prstGeom prst="mathMultiply">
            <a:avLst>
              <a:gd name="adj1" fmla="val 12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126" name="直線コネクタ 125"/>
          <p:cNvCxnSpPr/>
          <p:nvPr/>
        </p:nvCxnSpPr>
        <p:spPr>
          <a:xfrm>
            <a:off x="539837" y="699861"/>
            <a:ext cx="6480000" cy="0"/>
          </a:xfrm>
          <a:prstGeom prst="line">
            <a:avLst/>
          </a:prstGeom>
          <a:ln w="19050">
            <a:solidFill>
              <a:srgbClr val="DB4D6D"/>
            </a:solidFill>
            <a:prstDash val="solid"/>
          </a:ln>
        </p:spPr>
        <p:style>
          <a:lnRef idx="1">
            <a:schemeClr val="dk1"/>
          </a:lnRef>
          <a:fillRef idx="0">
            <a:schemeClr val="dk1"/>
          </a:fillRef>
          <a:effectRef idx="0">
            <a:schemeClr val="dk1"/>
          </a:effectRef>
          <a:fontRef idx="minor">
            <a:schemeClr val="tx1"/>
          </a:fontRef>
        </p:style>
      </p:cxnSp>
      <p:sp>
        <p:nvSpPr>
          <p:cNvPr id="127" name="テキスト ボックス 126"/>
          <p:cNvSpPr txBox="1"/>
          <p:nvPr/>
        </p:nvSpPr>
        <p:spPr>
          <a:xfrm>
            <a:off x="1916837" y="377354"/>
            <a:ext cx="4671312" cy="329115"/>
          </a:xfrm>
          <a:prstGeom prst="rect">
            <a:avLst/>
          </a:prstGeom>
          <a:noFill/>
          <a:ln>
            <a:noFill/>
          </a:ln>
        </p:spPr>
        <p:txBody>
          <a:bodyPr wrap="square" lIns="108000" tIns="72000" rIns="72000" bIns="36000" rtlCol="0">
            <a:spAutoFit/>
          </a:bodyPr>
          <a:lstStyle/>
          <a:p>
            <a:pPr>
              <a:lnSpc>
                <a:spcPct val="110000"/>
              </a:lnSpc>
            </a:pPr>
            <a:r>
              <a:rPr lang="ja-JP" altLang="en-US" sz="1300" b="1" spc="100" dirty="0">
                <a:solidFill>
                  <a:srgbClr val="DB4D6D"/>
                </a:solidFill>
                <a:latin typeface="メイリオ" panose="020B0604030504040204" pitchFamily="50" charset="-128"/>
                <a:ea typeface="メイリオ" panose="020B0604030504040204" pitchFamily="50" charset="-128"/>
              </a:rPr>
              <a:t>出生時育児休業給付金の対象とならないケース</a:t>
            </a:r>
            <a:endParaRPr lang="en-US" altLang="ja-JP" sz="1300" b="1" dirty="0">
              <a:solidFill>
                <a:srgbClr val="DB4D6D"/>
              </a:solidFill>
              <a:latin typeface="メイリオ" panose="020B0604030504040204" pitchFamily="50" charset="-128"/>
              <a:ea typeface="メイリオ" panose="020B0604030504040204" pitchFamily="50" charset="-128"/>
            </a:endParaRPr>
          </a:p>
        </p:txBody>
      </p:sp>
      <p:sp>
        <p:nvSpPr>
          <p:cNvPr id="128" name="テキスト ボックス 127"/>
          <p:cNvSpPr txBox="1"/>
          <p:nvPr/>
        </p:nvSpPr>
        <p:spPr>
          <a:xfrm>
            <a:off x="628052" y="9714294"/>
            <a:ext cx="6303573" cy="600164"/>
          </a:xfrm>
          <a:prstGeom prst="rect">
            <a:avLst/>
          </a:prstGeom>
          <a:noFill/>
        </p:spPr>
        <p:txBody>
          <a:bodyPr wrap="square" rtlCol="0">
            <a:spAutoFit/>
          </a:bodyPr>
          <a:lstStyle/>
          <a:p>
            <a:pPr defTabSz="843880">
              <a:lnSpc>
                <a:spcPct val="110000"/>
              </a:lnSpc>
            </a:pPr>
            <a:r>
              <a:rPr lang="ja-JP" altLang="en-US" sz="1000" dirty="0">
                <a:solidFill>
                  <a:prstClr val="black"/>
                </a:solidFill>
                <a:latin typeface="メイリオ" panose="020B0604030504040204" pitchFamily="50" charset="-128"/>
                <a:ea typeface="メイリオ" panose="020B0604030504040204" pitchFamily="50" charset="-128"/>
              </a:rPr>
              <a:t>合計</a:t>
            </a:r>
            <a:r>
              <a:rPr lang="en-US" altLang="ja-JP" sz="1000" dirty="0">
                <a:solidFill>
                  <a:prstClr val="black"/>
                </a:solidFill>
                <a:latin typeface="メイリオ" panose="020B0604030504040204" pitchFamily="50" charset="-128"/>
                <a:ea typeface="メイリオ" panose="020B0604030504040204" pitchFamily="50" charset="-128"/>
              </a:rPr>
              <a:t>23</a:t>
            </a:r>
            <a:r>
              <a:rPr lang="ja-JP" altLang="en-US" sz="1000" dirty="0">
                <a:solidFill>
                  <a:prstClr val="black"/>
                </a:solidFill>
                <a:latin typeface="メイリオ" panose="020B0604030504040204" pitchFamily="50" charset="-128"/>
                <a:ea typeface="メイリオ" panose="020B0604030504040204" pitchFamily="50" charset="-128"/>
              </a:rPr>
              <a:t>日の出生時育児休業期間のうち、</a:t>
            </a:r>
            <a:r>
              <a:rPr lang="ja-JP" altLang="en-US" sz="1000" b="1" dirty="0">
                <a:solidFill>
                  <a:prstClr val="black"/>
                </a:solidFill>
                <a:latin typeface="メイリオ" panose="020B0604030504040204" pitchFamily="50" charset="-128"/>
                <a:ea typeface="メイリオ" panose="020B0604030504040204" pitchFamily="50" charset="-128"/>
              </a:rPr>
              <a:t>９日就業していますが、就業可能</a:t>
            </a:r>
            <a:r>
              <a:rPr lang="ja-JP" altLang="en-US" sz="1000" b="1" dirty="0" smtClean="0">
                <a:solidFill>
                  <a:prstClr val="black"/>
                </a:solidFill>
                <a:latin typeface="メイリオ" panose="020B0604030504040204" pitchFamily="50" charset="-128"/>
                <a:ea typeface="メイリオ" panose="020B0604030504040204" pitchFamily="50" charset="-128"/>
              </a:rPr>
              <a:t>日数以下の</a:t>
            </a:r>
            <a:r>
              <a:rPr lang="ja-JP" altLang="en-US" sz="1000" b="1" dirty="0">
                <a:solidFill>
                  <a:prstClr val="black"/>
                </a:solidFill>
                <a:latin typeface="メイリオ" panose="020B0604030504040204" pitchFamily="50" charset="-128"/>
                <a:ea typeface="メイリオ" panose="020B0604030504040204" pitchFamily="50" charset="-128"/>
              </a:rPr>
              <a:t>ため、出生時育児休業給付金は支給</a:t>
            </a:r>
            <a:r>
              <a:rPr lang="ja-JP" altLang="en-US" sz="1000" dirty="0">
                <a:solidFill>
                  <a:prstClr val="black"/>
                </a:solidFill>
                <a:latin typeface="メイリオ" panose="020B0604030504040204" pitchFamily="50" charset="-128"/>
                <a:ea typeface="メイリオ" panose="020B0604030504040204" pitchFamily="50" charset="-128"/>
              </a:rPr>
              <a:t>されます。</a:t>
            </a:r>
            <a:endParaRPr lang="en-US" altLang="ja-JP" sz="1000" dirty="0">
              <a:solidFill>
                <a:prstClr val="black"/>
              </a:solidFill>
              <a:latin typeface="メイリオ" panose="020B0604030504040204" pitchFamily="50" charset="-128"/>
              <a:ea typeface="メイリオ" panose="020B0604030504040204" pitchFamily="50" charset="-128"/>
            </a:endParaRPr>
          </a:p>
          <a:p>
            <a:pPr defTabSz="843880">
              <a:lnSpc>
                <a:spcPct val="110000"/>
              </a:lnSpc>
            </a:pPr>
            <a:r>
              <a:rPr lang="en-US" altLang="ja-JP" sz="1000" dirty="0" smtClean="0">
                <a:solidFill>
                  <a:prstClr val="black"/>
                </a:solidFill>
                <a:latin typeface="メイリオ" panose="020B0604030504040204" pitchFamily="50" charset="-128"/>
                <a:ea typeface="メイリオ" panose="020B0604030504040204" pitchFamily="50" charset="-128"/>
              </a:rPr>
              <a:t>※10</a:t>
            </a:r>
            <a:r>
              <a:rPr lang="ja-JP" altLang="en-US" sz="1000" dirty="0" smtClean="0">
                <a:solidFill>
                  <a:prstClr val="black"/>
                </a:solidFill>
                <a:latin typeface="メイリオ" panose="020B0604030504040204" pitchFamily="50" charset="-128"/>
                <a:ea typeface="メイリオ" panose="020B0604030504040204" pitchFamily="50" charset="-128"/>
              </a:rPr>
              <a:t>日</a:t>
            </a:r>
            <a:r>
              <a:rPr lang="en-US" altLang="ja-JP" sz="1000" dirty="0" smtClean="0">
                <a:solidFill>
                  <a:prstClr val="black"/>
                </a:solidFill>
                <a:latin typeface="メイリオ" panose="020B0604030504040204" pitchFamily="50" charset="-128"/>
                <a:ea typeface="メイリオ" panose="020B0604030504040204" pitchFamily="50" charset="-128"/>
              </a:rPr>
              <a:t>×23/28</a:t>
            </a:r>
            <a:r>
              <a:rPr lang="en-US" altLang="ja-JP" sz="1000" dirty="0">
                <a:solidFill>
                  <a:prstClr val="black"/>
                </a:solidFill>
                <a:latin typeface="メイリオ" panose="020B0604030504040204" pitchFamily="50" charset="-128"/>
                <a:ea typeface="メイリオ" panose="020B0604030504040204" pitchFamily="50" charset="-128"/>
              </a:rPr>
              <a:t>≒8.21 </a:t>
            </a:r>
            <a:r>
              <a:rPr lang="ja-JP" altLang="en-US" sz="1000" dirty="0">
                <a:solidFill>
                  <a:prstClr val="black"/>
                </a:solidFill>
                <a:latin typeface="メイリオ" panose="020B0604030504040204" pitchFamily="50" charset="-128"/>
                <a:ea typeface="メイリオ" panose="020B0604030504040204" pitchFamily="50" charset="-128"/>
              </a:rPr>
              <a:t>（</a:t>
            </a:r>
            <a:r>
              <a:rPr lang="ja-JP" altLang="en-US" sz="1000" b="1" dirty="0">
                <a:solidFill>
                  <a:prstClr val="black"/>
                </a:solidFill>
                <a:latin typeface="メイリオ" panose="020B0604030504040204" pitchFamily="50" charset="-128"/>
                <a:ea typeface="メイリオ" panose="020B0604030504040204" pitchFamily="50" charset="-128"/>
              </a:rPr>
              <a:t>端数切り上げ</a:t>
            </a:r>
            <a:r>
              <a:rPr lang="ja-JP" altLang="en-US" sz="1000" dirty="0">
                <a:solidFill>
                  <a:prstClr val="black"/>
                </a:solidFill>
                <a:latin typeface="メイリオ" panose="020B0604030504040204" pitchFamily="50" charset="-128"/>
                <a:ea typeface="メイリオ" panose="020B0604030504040204" pitchFamily="50" charset="-128"/>
              </a:rPr>
              <a:t>） ⇒９日</a:t>
            </a:r>
            <a:endParaRPr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129" name="テキスト ボックス 75"/>
          <p:cNvSpPr txBox="1">
            <a:spLocks noChangeArrowheads="1"/>
          </p:cNvSpPr>
          <p:nvPr/>
        </p:nvSpPr>
        <p:spPr bwMode="auto">
          <a:xfrm>
            <a:off x="602838" y="7633591"/>
            <a:ext cx="6225743" cy="47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例５</a:t>
            </a:r>
            <a:r>
              <a:rPr lang="en-US" altLang="ja-JP" sz="1100" b="1" spc="18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出生時育児休業を分割して取得し、</a:t>
            </a:r>
            <a: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　　　　　それぞれの期間を合計して９日間（１日８時間）就業した場合</a:t>
            </a:r>
          </a:p>
        </p:txBody>
      </p:sp>
      <p:graphicFrame>
        <p:nvGraphicFramePr>
          <p:cNvPr id="130" name="表 129"/>
          <p:cNvGraphicFramePr>
            <a:graphicFrameLocks noGrp="1"/>
          </p:cNvGraphicFramePr>
          <p:nvPr>
            <p:extLst>
              <p:ext uri="{D42A27DB-BD31-4B8C-83A1-F6EECF244321}">
                <p14:modId xmlns:p14="http://schemas.microsoft.com/office/powerpoint/2010/main" val="3671054815"/>
              </p:ext>
            </p:extLst>
          </p:nvPr>
        </p:nvGraphicFramePr>
        <p:xfrm>
          <a:off x="827837" y="8074956"/>
          <a:ext cx="5760312" cy="979362"/>
        </p:xfrm>
        <a:graphic>
          <a:graphicData uri="http://schemas.openxmlformats.org/drawingml/2006/table">
            <a:tbl>
              <a:tblPr firstRow="1" bandRow="1">
                <a:tableStyleId>{5C22544A-7EE6-4342-B048-85BDC9FD1C3A}</a:tableStyleId>
              </a:tblPr>
              <a:tblGrid>
                <a:gridCol w="351238">
                  <a:extLst>
                    <a:ext uri="{9D8B030D-6E8A-4147-A177-3AD203B41FA5}">
                      <a16:colId xmlns:a16="http://schemas.microsoft.com/office/drawing/2014/main" val="4176020785"/>
                    </a:ext>
                  </a:extLst>
                </a:gridCol>
                <a:gridCol w="772725">
                  <a:extLst>
                    <a:ext uri="{9D8B030D-6E8A-4147-A177-3AD203B41FA5}">
                      <a16:colId xmlns:a16="http://schemas.microsoft.com/office/drawing/2014/main" val="576092877"/>
                    </a:ext>
                  </a:extLst>
                </a:gridCol>
                <a:gridCol w="855929">
                  <a:extLst>
                    <a:ext uri="{9D8B030D-6E8A-4147-A177-3AD203B41FA5}">
                      <a16:colId xmlns:a16="http://schemas.microsoft.com/office/drawing/2014/main" val="1275899806"/>
                    </a:ext>
                  </a:extLst>
                </a:gridCol>
                <a:gridCol w="756084">
                  <a:extLst>
                    <a:ext uri="{9D8B030D-6E8A-4147-A177-3AD203B41FA5}">
                      <a16:colId xmlns:a16="http://schemas.microsoft.com/office/drawing/2014/main" val="1467931492"/>
                    </a:ext>
                  </a:extLst>
                </a:gridCol>
                <a:gridCol w="288032">
                  <a:extLst>
                    <a:ext uri="{9D8B030D-6E8A-4147-A177-3AD203B41FA5}">
                      <a16:colId xmlns:a16="http://schemas.microsoft.com/office/drawing/2014/main" val="1316475083"/>
                    </a:ext>
                  </a:extLst>
                </a:gridCol>
                <a:gridCol w="828092">
                  <a:extLst>
                    <a:ext uri="{9D8B030D-6E8A-4147-A177-3AD203B41FA5}">
                      <a16:colId xmlns:a16="http://schemas.microsoft.com/office/drawing/2014/main" val="2849383392"/>
                    </a:ext>
                  </a:extLst>
                </a:gridCol>
                <a:gridCol w="1044116">
                  <a:extLst>
                    <a:ext uri="{9D8B030D-6E8A-4147-A177-3AD203B41FA5}">
                      <a16:colId xmlns:a16="http://schemas.microsoft.com/office/drawing/2014/main" val="3250246854"/>
                    </a:ext>
                  </a:extLst>
                </a:gridCol>
                <a:gridCol w="864096">
                  <a:extLst>
                    <a:ext uri="{9D8B030D-6E8A-4147-A177-3AD203B41FA5}">
                      <a16:colId xmlns:a16="http://schemas.microsoft.com/office/drawing/2014/main" val="984768504"/>
                    </a:ext>
                  </a:extLst>
                </a:gridCol>
              </a:tblGrid>
              <a:tr h="403362">
                <a:tc>
                  <a:txBody>
                    <a:bodyPr/>
                    <a:lstStyle/>
                    <a:p>
                      <a:pPr marL="0" indent="0" algn="ctr">
                        <a:lnSpc>
                          <a:spcPct val="150000"/>
                        </a:lnSpc>
                        <a:buFont typeface="+mj-lt"/>
                        <a:buNone/>
                      </a:pP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lnSpc>
                          <a:spcPct val="110000"/>
                        </a:lnSpc>
                        <a:buFont typeface="+mj-lt"/>
                        <a:buNone/>
                      </a:pPr>
                      <a:r>
                        <a:rPr kumimoji="1" lang="ja-JP" altLang="en-US" sz="800" b="1" dirty="0" smtClean="0">
                          <a:solidFill>
                            <a:schemeClr val="tx1"/>
                          </a:solidFill>
                          <a:latin typeface="メイリオ" panose="020B0604030504040204" pitchFamily="50" charset="-128"/>
                          <a:ea typeface="メイリオ" panose="020B0604030504040204" pitchFamily="50" charset="-128"/>
                        </a:rPr>
                        <a:t>休業開始日</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２～６日目</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（５日間）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７・８日目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休業開始日</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２～５日目</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（４日間）</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６～</a:t>
                      </a:r>
                      <a:r>
                        <a:rPr kumimoji="1" lang="en-US" altLang="ja-JP" sz="800" dirty="0" smtClean="0">
                          <a:solidFill>
                            <a:schemeClr val="tx1"/>
                          </a:solidFill>
                          <a:latin typeface="メイリオ" panose="020B0604030504040204" pitchFamily="50" charset="-128"/>
                          <a:ea typeface="メイリオ" panose="020B0604030504040204" pitchFamily="50" charset="-128"/>
                        </a:rPr>
                        <a:t>15</a:t>
                      </a:r>
                      <a:r>
                        <a:rPr kumimoji="1" lang="ja-JP" altLang="en-US" sz="800" dirty="0" smtClean="0">
                          <a:solidFill>
                            <a:schemeClr val="tx1"/>
                          </a:solidFill>
                          <a:latin typeface="メイリオ" panose="020B0604030504040204" pitchFamily="50" charset="-128"/>
                          <a:ea typeface="メイリオ" panose="020B0604030504040204" pitchFamily="50" charset="-128"/>
                        </a:rPr>
                        <a:t>日目</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716319"/>
                  </a:ext>
                </a:extLst>
              </a:tr>
              <a:tr h="576000">
                <a:tc>
                  <a:txBody>
                    <a:bodyPr/>
                    <a:lstStyle/>
                    <a:p>
                      <a:pPr marL="0" indent="0" algn="ctr">
                        <a:lnSpc>
                          <a:spcPct val="150000"/>
                        </a:lnSpc>
                        <a:buFont typeface="+mj-lt"/>
                        <a:buNone/>
                      </a:pPr>
                      <a:endParaRPr kumimoji="1" lang="ja-JP" altLang="en-US" sz="105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indent="0" algn="ctr">
                        <a:lnSpc>
                          <a:spcPct val="110000"/>
                        </a:lnSpc>
                        <a:buFont typeface="+mj-lt"/>
                        <a:buNone/>
                      </a:pP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endParaRPr kumimoji="1" lang="ja-JP" altLang="en-US" sz="1000" b="1" dirty="0">
                        <a:solidFill>
                          <a:srgbClr val="DB4D6D"/>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indent="0" algn="ctr">
                        <a:lnSpc>
                          <a:spcPct val="110000"/>
                        </a:lnSpc>
                        <a:buFont typeface="+mj-lt"/>
                        <a:buNone/>
                      </a:pPr>
                      <a:endParaRPr kumimoji="1" lang="ja-JP" altLang="en-US" sz="1000" b="1" dirty="0">
                        <a:solidFill>
                          <a:srgbClr val="DB4D6D"/>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1000" b="1" dirty="0" smtClean="0">
                          <a:solidFill>
                            <a:schemeClr val="bg1"/>
                          </a:solidFill>
                          <a:latin typeface="メイリオ" panose="020B0604030504040204" pitchFamily="50" charset="-128"/>
                          <a:ea typeface="メイリオ" panose="020B0604030504040204" pitchFamily="50" charset="-128"/>
                        </a:rPr>
                        <a:t>休業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indent="0" algn="ctr">
                        <a:lnSpc>
                          <a:spcPct val="110000"/>
                        </a:lnSpc>
                        <a:buFont typeface="+mj-lt"/>
                        <a:buNone/>
                      </a:pPr>
                      <a:r>
                        <a:rPr kumimoji="1" lang="ja-JP" altLang="en-US" sz="1000" b="1" dirty="0" smtClean="0">
                          <a:solidFill>
                            <a:srgbClr val="DB4D6D"/>
                          </a:solidFill>
                          <a:latin typeface="メイリオ" panose="020B0604030504040204" pitchFamily="50" charset="-128"/>
                          <a:ea typeface="メイリオ" panose="020B0604030504040204" pitchFamily="50" charset="-128"/>
                        </a:rPr>
                        <a:t>就業</a:t>
                      </a:r>
                      <a:endParaRPr kumimoji="1" lang="ja-JP" altLang="en-US" sz="1000" b="1" dirty="0">
                        <a:solidFill>
                          <a:srgbClr val="DB4D6D"/>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1000" b="1" dirty="0" smtClean="0">
                          <a:solidFill>
                            <a:schemeClr val="bg1"/>
                          </a:solidFill>
                          <a:latin typeface="メイリオ" panose="020B0604030504040204" pitchFamily="50" charset="-128"/>
                          <a:ea typeface="メイリオ" panose="020B0604030504040204" pitchFamily="50" charset="-128"/>
                        </a:rPr>
                        <a:t>休業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extLst>
                  <a:ext uri="{0D108BD9-81ED-4DB2-BD59-A6C34878D82A}">
                    <a16:rowId xmlns:a16="http://schemas.microsoft.com/office/drawing/2014/main" val="3652335203"/>
                  </a:ext>
                </a:extLst>
              </a:tr>
            </a:tbl>
          </a:graphicData>
        </a:graphic>
      </p:graphicFrame>
      <p:sp>
        <p:nvSpPr>
          <p:cNvPr id="135" name="右中かっこ 134"/>
          <p:cNvSpPr/>
          <p:nvPr/>
        </p:nvSpPr>
        <p:spPr>
          <a:xfrm rot="16200000" flipH="1">
            <a:off x="5081473" y="7832426"/>
            <a:ext cx="277045" cy="2736312"/>
          </a:xfrm>
          <a:prstGeom prst="rightBrace">
            <a:avLst>
              <a:gd name="adj1" fmla="val 8333"/>
              <a:gd name="adj2" fmla="val 5077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49" name="テキスト ボックス 48"/>
          <p:cNvSpPr txBox="1"/>
          <p:nvPr/>
        </p:nvSpPr>
        <p:spPr>
          <a:xfrm>
            <a:off x="5281689" y="1741942"/>
            <a:ext cx="1800000" cy="230832"/>
          </a:xfrm>
          <a:prstGeom prst="rect">
            <a:avLst/>
          </a:prstGeom>
          <a:noFill/>
        </p:spPr>
        <p:txBody>
          <a:bodyPr wrap="square" rtlCol="0">
            <a:spAutoFit/>
          </a:bodyPr>
          <a:lstStyle/>
          <a:p>
            <a:pPr algn="ctr" defTabSz="843880"/>
            <a:r>
              <a:rPr lang="ja-JP" altLang="en-US" sz="900" dirty="0">
                <a:latin typeface="メイリオ" panose="020B0604030504040204" pitchFamily="50" charset="-128"/>
                <a:ea typeface="メイリオ" panose="020B0604030504040204" pitchFamily="50" charset="-128"/>
              </a:rPr>
              <a:t>分割取得できるのは２回まで</a:t>
            </a:r>
          </a:p>
        </p:txBody>
      </p:sp>
      <p:sp>
        <p:nvSpPr>
          <p:cNvPr id="50" name="テキスト ボックス 49"/>
          <p:cNvSpPr txBox="1"/>
          <p:nvPr/>
        </p:nvSpPr>
        <p:spPr>
          <a:xfrm>
            <a:off x="4504150" y="2896214"/>
            <a:ext cx="1929189" cy="230832"/>
          </a:xfrm>
          <a:prstGeom prst="rect">
            <a:avLst/>
          </a:prstGeom>
          <a:noFill/>
        </p:spPr>
        <p:txBody>
          <a:bodyPr wrap="square" rtlCol="0">
            <a:spAutoFit/>
          </a:bodyPr>
          <a:lstStyle/>
          <a:p>
            <a:pPr algn="ctr" defTabSz="843880"/>
            <a:r>
              <a:rPr lang="ja-JP" altLang="en-US" sz="900" dirty="0">
                <a:latin typeface="メイリオ" panose="020B0604030504040204" pitchFamily="50" charset="-128"/>
                <a:ea typeface="メイリオ" panose="020B0604030504040204" pitchFamily="50" charset="-128"/>
              </a:rPr>
              <a:t>取得できるのは</a:t>
            </a:r>
            <a:r>
              <a:rPr lang="en-US" altLang="ja-JP" sz="900" dirty="0">
                <a:latin typeface="メイリオ" panose="020B0604030504040204" pitchFamily="50" charset="-128"/>
                <a:ea typeface="メイリオ" panose="020B0604030504040204" pitchFamily="50" charset="-128"/>
              </a:rPr>
              <a:t>28</a:t>
            </a:r>
            <a:r>
              <a:rPr lang="ja-JP" altLang="en-US" sz="900" dirty="0">
                <a:latin typeface="メイリオ" panose="020B0604030504040204" pitchFamily="50" charset="-128"/>
                <a:ea typeface="メイリオ" panose="020B0604030504040204" pitchFamily="50" charset="-128"/>
              </a:rPr>
              <a:t>日間</a:t>
            </a:r>
            <a:r>
              <a:rPr lang="ja-JP" altLang="en-US" sz="900" dirty="0" smtClean="0">
                <a:latin typeface="メイリオ" panose="020B0604030504040204" pitchFamily="50" charset="-128"/>
                <a:ea typeface="メイリオ" panose="020B0604030504040204" pitchFamily="50" charset="-128"/>
              </a:rPr>
              <a:t>まで</a:t>
            </a:r>
            <a:endParaRPr lang="ja-JP" altLang="en-US" sz="900" dirty="0">
              <a:latin typeface="メイリオ" panose="020B0604030504040204" pitchFamily="50" charset="-128"/>
              <a:ea typeface="メイリオ" panose="020B0604030504040204" pitchFamily="50" charset="-128"/>
            </a:endParaRPr>
          </a:p>
        </p:txBody>
      </p:sp>
      <p:sp>
        <p:nvSpPr>
          <p:cNvPr id="62"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pPr algn="r"/>
            <a:r>
              <a:rPr lang="en-US" altLang="ja-JP" sz="1000" i="1" dirty="0" smtClean="0">
                <a:latin typeface="メイリオ" panose="020B0604030504040204" pitchFamily="50" charset="-128"/>
                <a:ea typeface="メイリオ" panose="020B0604030504040204" pitchFamily="50" charset="-128"/>
              </a:rPr>
              <a:t>3</a:t>
            </a:r>
            <a:endParaRPr lang="ja-JP" altLang="en-US" sz="1000" i="1" dirty="0">
              <a:latin typeface="メイリオ" panose="020B0604030504040204" pitchFamily="50" charset="-128"/>
              <a:ea typeface="メイリオ" panose="020B0604030504040204" pitchFamily="50" charset="-128"/>
            </a:endParaRPr>
          </a:p>
        </p:txBody>
      </p:sp>
      <p:sp>
        <p:nvSpPr>
          <p:cNvPr id="53" name="テキスト ボックス 52"/>
          <p:cNvSpPr txBox="1"/>
          <p:nvPr/>
        </p:nvSpPr>
        <p:spPr>
          <a:xfrm>
            <a:off x="628052" y="3092723"/>
            <a:ext cx="6407117" cy="430887"/>
          </a:xfrm>
          <a:prstGeom prst="rect">
            <a:avLst/>
          </a:prstGeom>
          <a:noFill/>
        </p:spPr>
        <p:txBody>
          <a:bodyPr wrap="square" rtlCol="0">
            <a:spAutoFit/>
          </a:bodyPr>
          <a:lstStyle/>
          <a:p>
            <a:pPr defTabSz="843880">
              <a:lnSpc>
                <a:spcPct val="110000"/>
              </a:lnSpc>
            </a:pPr>
            <a:r>
              <a:rPr lang="ja-JP" altLang="en-US" sz="1000" dirty="0" smtClean="0">
                <a:solidFill>
                  <a:prstClr val="black"/>
                </a:solidFill>
                <a:latin typeface="メイリオ" panose="020B0604030504040204" pitchFamily="50" charset="-128"/>
                <a:ea typeface="メイリオ" panose="020B0604030504040204" pitchFamily="50" charset="-128"/>
              </a:rPr>
              <a:t>３回目</a:t>
            </a:r>
            <a:r>
              <a:rPr lang="ja-JP" altLang="en-US" sz="1000" dirty="0">
                <a:solidFill>
                  <a:prstClr val="black"/>
                </a:solidFill>
                <a:latin typeface="メイリオ" panose="020B0604030504040204" pitchFamily="50" charset="-128"/>
                <a:ea typeface="メイリオ" panose="020B0604030504040204" pitchFamily="50" charset="-128"/>
              </a:rPr>
              <a:t>の出生時育児</a:t>
            </a:r>
            <a:r>
              <a:rPr lang="ja-JP" altLang="en-US" sz="1000" dirty="0" smtClean="0">
                <a:solidFill>
                  <a:prstClr val="black"/>
                </a:solidFill>
                <a:latin typeface="メイリオ" panose="020B0604030504040204" pitchFamily="50" charset="-128"/>
                <a:ea typeface="メイリオ" panose="020B0604030504040204" pitchFamily="50" charset="-128"/>
              </a:rPr>
              <a:t>休業（例３）や、</a:t>
            </a:r>
            <a:r>
              <a:rPr lang="en-US" altLang="ja-JP" sz="1000" dirty="0" smtClean="0">
                <a:solidFill>
                  <a:prstClr val="black"/>
                </a:solidFill>
                <a:latin typeface="メイリオ" panose="020B0604030504040204" pitchFamily="50" charset="-128"/>
                <a:ea typeface="メイリオ" panose="020B0604030504040204" pitchFamily="50" charset="-128"/>
              </a:rPr>
              <a:t>28</a:t>
            </a:r>
            <a:r>
              <a:rPr lang="ja-JP" altLang="en-US" sz="1000" dirty="0" smtClean="0">
                <a:solidFill>
                  <a:prstClr val="black"/>
                </a:solidFill>
                <a:latin typeface="メイリオ" panose="020B0604030504040204" pitchFamily="50" charset="-128"/>
                <a:ea typeface="メイリオ" panose="020B0604030504040204" pitchFamily="50" charset="-128"/>
              </a:rPr>
              <a:t>日</a:t>
            </a:r>
            <a:r>
              <a:rPr lang="ja-JP" altLang="en-US" sz="1000" dirty="0">
                <a:solidFill>
                  <a:prstClr val="black"/>
                </a:solidFill>
                <a:latin typeface="メイリオ" panose="020B0604030504040204" pitchFamily="50" charset="-128"/>
                <a:ea typeface="メイリオ" panose="020B0604030504040204" pitchFamily="50" charset="-128"/>
              </a:rPr>
              <a:t>を超えた分の出生時育児</a:t>
            </a:r>
            <a:r>
              <a:rPr lang="ja-JP" altLang="en-US" sz="1000" dirty="0" smtClean="0">
                <a:solidFill>
                  <a:prstClr val="black"/>
                </a:solidFill>
                <a:latin typeface="メイリオ" panose="020B0604030504040204" pitchFamily="50" charset="-128"/>
                <a:ea typeface="メイリオ" panose="020B0604030504040204" pitchFamily="50" charset="-128"/>
              </a:rPr>
              <a:t>休業（例４）に</a:t>
            </a:r>
            <a:r>
              <a:rPr lang="ja-JP" altLang="en-US" sz="1000" dirty="0">
                <a:solidFill>
                  <a:prstClr val="black"/>
                </a:solidFill>
                <a:latin typeface="メイリオ" panose="020B0604030504040204" pitchFamily="50" charset="-128"/>
                <a:ea typeface="メイリオ" panose="020B0604030504040204" pitchFamily="50" charset="-128"/>
              </a:rPr>
              <a:t>ついて、被保険者と事業主との間で育児休業に振り替える旨合意すれば、育児休業給付金として支給申請することができます</a:t>
            </a:r>
            <a:r>
              <a:rPr lang="ja-JP" altLang="en-US" sz="1000" dirty="0" smtClean="0">
                <a:solidFill>
                  <a:prstClr val="black"/>
                </a:solidFill>
                <a:latin typeface="メイリオ" panose="020B0604030504040204" pitchFamily="50" charset="-128"/>
                <a:ea typeface="メイリオ" panose="020B0604030504040204" pitchFamily="50" charset="-128"/>
              </a:rPr>
              <a:t>。</a:t>
            </a:r>
            <a:endParaRPr lang="en-US" altLang="ja-JP" sz="1000" dirty="0">
              <a:solidFill>
                <a:prstClr val="black"/>
              </a:solidFill>
              <a:latin typeface="メイリオ" panose="020B0604030504040204" pitchFamily="50" charset="-128"/>
              <a:ea typeface="メイリオ" panose="020B0604030504040204" pitchFamily="50" charset="-128"/>
            </a:endParaRPr>
          </a:p>
        </p:txBody>
      </p:sp>
      <p:cxnSp>
        <p:nvCxnSpPr>
          <p:cNvPr id="51" name="直線コネクタ 50"/>
          <p:cNvCxnSpPr/>
          <p:nvPr/>
        </p:nvCxnSpPr>
        <p:spPr>
          <a:xfrm flipH="1">
            <a:off x="2071718" y="1328190"/>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012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6670390" y="4906669"/>
            <a:ext cx="164080" cy="43199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62"/>
          <p:cNvCxnSpPr/>
          <p:nvPr/>
        </p:nvCxnSpPr>
        <p:spPr>
          <a:xfrm flipH="1">
            <a:off x="6668317" y="4906570"/>
            <a:ext cx="1382"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flipH="1">
            <a:off x="6832398" y="4901769"/>
            <a:ext cx="1382"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3579753" y="4904912"/>
            <a:ext cx="164080" cy="43199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p:cNvCxnSpPr/>
          <p:nvPr/>
        </p:nvCxnSpPr>
        <p:spPr>
          <a:xfrm flipH="1">
            <a:off x="3577680" y="4904813"/>
            <a:ext cx="1382"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H="1">
            <a:off x="3741761" y="4900012"/>
            <a:ext cx="1382"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1982535" y="4900111"/>
            <a:ext cx="152522" cy="432000"/>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213817" y="4905011"/>
            <a:ext cx="164080" cy="431999"/>
          </a:xfrm>
          <a:prstGeom prst="rect">
            <a:avLst/>
          </a:prstGeom>
          <a:solidFill>
            <a:schemeClr val="accent5">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75"/>
          <p:cNvSpPr txBox="1">
            <a:spLocks noChangeArrowheads="1"/>
          </p:cNvSpPr>
          <p:nvPr/>
        </p:nvSpPr>
        <p:spPr bwMode="auto">
          <a:xfrm>
            <a:off x="602838" y="428907"/>
            <a:ext cx="6225743" cy="28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例６：出生時育児休業を</a:t>
            </a:r>
            <a:r>
              <a:rPr lang="en-US" altLang="ja-JP" sz="1100" b="1" spc="18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日間取得し、そのうち</a:t>
            </a:r>
            <a:r>
              <a:rPr lang="ja-JP" altLang="en-US" sz="1100" b="1" u="sng" spc="180" dirty="0">
                <a:latin typeface="メイリオ" panose="020B0604030504040204" pitchFamily="50" charset="-128"/>
                <a:ea typeface="メイリオ" panose="020B0604030504040204" pitchFamily="50" charset="-128"/>
                <a:cs typeface="メイリオ" panose="020B0604030504040204" pitchFamily="50" charset="-128"/>
              </a:rPr>
              <a:t>６日間部分就業</a:t>
            </a: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した場合</a:t>
            </a:r>
          </a:p>
        </p:txBody>
      </p:sp>
      <p:sp>
        <p:nvSpPr>
          <p:cNvPr id="8" name="テキスト ボックス 7"/>
          <p:cNvSpPr txBox="1"/>
          <p:nvPr/>
        </p:nvSpPr>
        <p:spPr>
          <a:xfrm>
            <a:off x="629837" y="1997534"/>
            <a:ext cx="6300000" cy="600164"/>
          </a:xfrm>
          <a:prstGeom prst="rect">
            <a:avLst/>
          </a:prstGeom>
          <a:noFill/>
        </p:spPr>
        <p:txBody>
          <a:bodyPr wrap="square" rtlCol="0">
            <a:spAutoFit/>
          </a:bodyPr>
          <a:lstStyle/>
          <a:p>
            <a:pPr defTabSz="843880">
              <a:lnSpc>
                <a:spcPct val="110000"/>
              </a:lnSpc>
            </a:pP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日間の出生時育児休業を取得した場合、</a:t>
            </a:r>
            <a:r>
              <a:rPr lang="en-US" altLang="ja-JP" sz="1000" dirty="0">
                <a:latin typeface="メイリオ" panose="020B0604030504040204" pitchFamily="50" charset="-128"/>
                <a:ea typeface="メイリオ" panose="020B0604030504040204" pitchFamily="50" charset="-128"/>
              </a:rPr>
              <a:t>4</a:t>
            </a:r>
            <a:r>
              <a:rPr lang="ja-JP" altLang="en-US" sz="1000" dirty="0">
                <a:latin typeface="メイリオ" panose="020B0604030504040204" pitchFamily="50" charset="-128"/>
                <a:ea typeface="メイリオ" panose="020B0604030504040204" pitchFamily="50" charset="-128"/>
              </a:rPr>
              <a:t>日以下（４日を超える場合は約</a:t>
            </a:r>
            <a:r>
              <a:rPr lang="en-US" altLang="ja-JP" sz="1000" dirty="0">
                <a:latin typeface="メイリオ" panose="020B0604030504040204" pitchFamily="50" charset="-128"/>
                <a:ea typeface="メイリオ" panose="020B0604030504040204" pitchFamily="50" charset="-128"/>
              </a:rPr>
              <a:t>28.57</a:t>
            </a:r>
            <a:r>
              <a:rPr lang="ja-JP" altLang="en-US" sz="1000" dirty="0">
                <a:latin typeface="メイリオ" panose="020B0604030504040204" pitchFamily="50" charset="-128"/>
                <a:ea typeface="メイリオ" panose="020B0604030504040204" pitchFamily="50" charset="-128"/>
              </a:rPr>
              <a:t>時間以下）の就業が可能です。このケースでは、</a:t>
            </a:r>
            <a:r>
              <a:rPr lang="ja-JP" altLang="en-US" sz="1000" b="1" dirty="0">
                <a:latin typeface="メイリオ" panose="020B0604030504040204" pitchFamily="50" charset="-128"/>
                <a:ea typeface="メイリオ" panose="020B0604030504040204" pitchFamily="50" charset="-128"/>
              </a:rPr>
              <a:t>計６日間、</a:t>
            </a:r>
            <a:r>
              <a:rPr lang="en-US" altLang="ja-JP" sz="1000" b="1" dirty="0">
                <a:latin typeface="メイリオ" panose="020B0604030504040204" pitchFamily="50" charset="-128"/>
                <a:ea typeface="メイリオ" panose="020B0604030504040204" pitchFamily="50" charset="-128"/>
              </a:rPr>
              <a:t>28</a:t>
            </a:r>
            <a:r>
              <a:rPr lang="ja-JP" altLang="en-US" sz="1000" b="1" dirty="0">
                <a:latin typeface="メイリオ" panose="020B0604030504040204" pitchFamily="50" charset="-128"/>
                <a:ea typeface="メイリオ" panose="020B0604030504040204" pitchFamily="50" charset="-128"/>
              </a:rPr>
              <a:t>時間（</a:t>
            </a:r>
            <a:r>
              <a:rPr lang="en-US" altLang="ja-JP" sz="1000" b="1" dirty="0">
                <a:latin typeface="メイリオ" panose="020B0604030504040204" pitchFamily="50" charset="-128"/>
                <a:ea typeface="メイリオ" panose="020B0604030504040204" pitchFamily="50" charset="-128"/>
              </a:rPr>
              <a:t>28</a:t>
            </a:r>
            <a:r>
              <a:rPr lang="ja-JP" altLang="en-US" sz="1000" b="1" dirty="0">
                <a:latin typeface="メイリオ" panose="020B0604030504040204" pitchFamily="50" charset="-128"/>
                <a:ea typeface="メイリオ" panose="020B0604030504040204" pitchFamily="50" charset="-128"/>
              </a:rPr>
              <a:t>時間</a:t>
            </a:r>
            <a:r>
              <a:rPr lang="en-US" altLang="ja-JP" sz="1000" b="1" dirty="0">
                <a:latin typeface="メイリオ" panose="020B0604030504040204" pitchFamily="50" charset="-128"/>
                <a:ea typeface="メイリオ" panose="020B0604030504040204" pitchFamily="50" charset="-128"/>
              </a:rPr>
              <a:t>30</a:t>
            </a:r>
            <a:r>
              <a:rPr lang="ja-JP" altLang="en-US" sz="1000" b="1" dirty="0">
                <a:latin typeface="メイリオ" panose="020B0604030504040204" pitchFamily="50" charset="-128"/>
                <a:ea typeface="メイリオ" panose="020B0604030504040204" pitchFamily="50" charset="-128"/>
              </a:rPr>
              <a:t>分から分単位の端数を切り捨て）の就業であるため、出生時育児休業給付金は支給されます。</a:t>
            </a:r>
            <a:endParaRPr lang="en-US" altLang="ja-JP" sz="1000" b="1" dirty="0">
              <a:latin typeface="メイリオ" panose="020B0604030504040204" pitchFamily="50" charset="-128"/>
              <a:ea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057052773"/>
              </p:ext>
            </p:extLst>
          </p:nvPr>
        </p:nvGraphicFramePr>
        <p:xfrm>
          <a:off x="557838" y="701390"/>
          <a:ext cx="6480000" cy="1267362"/>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4176020785"/>
                    </a:ext>
                  </a:extLst>
                </a:gridCol>
                <a:gridCol w="612000">
                  <a:extLst>
                    <a:ext uri="{9D8B030D-6E8A-4147-A177-3AD203B41FA5}">
                      <a16:colId xmlns:a16="http://schemas.microsoft.com/office/drawing/2014/main" val="576092877"/>
                    </a:ext>
                  </a:extLst>
                </a:gridCol>
                <a:gridCol w="612000">
                  <a:extLst>
                    <a:ext uri="{9D8B030D-6E8A-4147-A177-3AD203B41FA5}">
                      <a16:colId xmlns:a16="http://schemas.microsoft.com/office/drawing/2014/main" val="3685895301"/>
                    </a:ext>
                  </a:extLst>
                </a:gridCol>
                <a:gridCol w="612000">
                  <a:extLst>
                    <a:ext uri="{9D8B030D-6E8A-4147-A177-3AD203B41FA5}">
                      <a16:colId xmlns:a16="http://schemas.microsoft.com/office/drawing/2014/main" val="123202721"/>
                    </a:ext>
                  </a:extLst>
                </a:gridCol>
                <a:gridCol w="612000">
                  <a:extLst>
                    <a:ext uri="{9D8B030D-6E8A-4147-A177-3AD203B41FA5}">
                      <a16:colId xmlns:a16="http://schemas.microsoft.com/office/drawing/2014/main" val="1275899806"/>
                    </a:ext>
                  </a:extLst>
                </a:gridCol>
                <a:gridCol w="612000">
                  <a:extLst>
                    <a:ext uri="{9D8B030D-6E8A-4147-A177-3AD203B41FA5}">
                      <a16:colId xmlns:a16="http://schemas.microsoft.com/office/drawing/2014/main" val="1467931492"/>
                    </a:ext>
                  </a:extLst>
                </a:gridCol>
                <a:gridCol w="612000">
                  <a:extLst>
                    <a:ext uri="{9D8B030D-6E8A-4147-A177-3AD203B41FA5}">
                      <a16:colId xmlns:a16="http://schemas.microsoft.com/office/drawing/2014/main" val="614539092"/>
                    </a:ext>
                  </a:extLst>
                </a:gridCol>
                <a:gridCol w="612000">
                  <a:extLst>
                    <a:ext uri="{9D8B030D-6E8A-4147-A177-3AD203B41FA5}">
                      <a16:colId xmlns:a16="http://schemas.microsoft.com/office/drawing/2014/main" val="2720928884"/>
                    </a:ext>
                  </a:extLst>
                </a:gridCol>
                <a:gridCol w="612000">
                  <a:extLst>
                    <a:ext uri="{9D8B030D-6E8A-4147-A177-3AD203B41FA5}">
                      <a16:colId xmlns:a16="http://schemas.microsoft.com/office/drawing/2014/main" val="2849383392"/>
                    </a:ext>
                  </a:extLst>
                </a:gridCol>
                <a:gridCol w="612000">
                  <a:extLst>
                    <a:ext uri="{9D8B030D-6E8A-4147-A177-3AD203B41FA5}">
                      <a16:colId xmlns:a16="http://schemas.microsoft.com/office/drawing/2014/main" val="2705643796"/>
                    </a:ext>
                  </a:extLst>
                </a:gridCol>
                <a:gridCol w="612000">
                  <a:extLst>
                    <a:ext uri="{9D8B030D-6E8A-4147-A177-3AD203B41FA5}">
                      <a16:colId xmlns:a16="http://schemas.microsoft.com/office/drawing/2014/main" val="2713986156"/>
                    </a:ext>
                  </a:extLst>
                </a:gridCol>
              </a:tblGrid>
              <a:tr h="403362">
                <a:tc>
                  <a:txBody>
                    <a:bodyPr/>
                    <a:lstStyle/>
                    <a:p>
                      <a:pPr marL="0" indent="0" algn="ctr">
                        <a:lnSpc>
                          <a:spcPct val="150000"/>
                        </a:lnSpc>
                        <a:buFont typeface="+mj-lt"/>
                        <a:buNone/>
                      </a:pP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lnSpc>
                          <a:spcPct val="110000"/>
                        </a:lnSpc>
                        <a:buFont typeface="+mj-lt"/>
                        <a:buNone/>
                      </a:pPr>
                      <a:r>
                        <a:rPr kumimoji="1" lang="ja-JP" altLang="en-US" sz="800" b="1" dirty="0" smtClean="0">
                          <a:solidFill>
                            <a:schemeClr val="tx1"/>
                          </a:solidFill>
                          <a:latin typeface="メイリオ" panose="020B0604030504040204" pitchFamily="50" charset="-128"/>
                          <a:ea typeface="メイリオ" panose="020B0604030504040204" pitchFamily="50" charset="-128"/>
                        </a:rPr>
                        <a:t>休業</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marL="0" indent="0" algn="ctr">
                        <a:lnSpc>
                          <a:spcPct val="110000"/>
                        </a:lnSpc>
                        <a:buFont typeface="+mj-lt"/>
                        <a:buNone/>
                      </a:pPr>
                      <a:r>
                        <a:rPr kumimoji="1" lang="ja-JP" altLang="en-US" sz="800" b="1" dirty="0" smtClean="0">
                          <a:solidFill>
                            <a:schemeClr val="tx1"/>
                          </a:solidFill>
                          <a:latin typeface="メイリオ" panose="020B0604030504040204" pitchFamily="50" charset="-128"/>
                          <a:ea typeface="メイリオ" panose="020B0604030504040204" pitchFamily="50" charset="-128"/>
                        </a:rPr>
                        <a:t>開始日</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２日目</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３日目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４日目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５日目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rPr>
                        <a:t>６日目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７日目</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８日目</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９日目</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休業</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pPr marL="0" indent="0" algn="ctr">
                        <a:lnSpc>
                          <a:spcPct val="110000"/>
                        </a:lnSpc>
                        <a:buFont typeface="+mj-lt"/>
                        <a:buNone/>
                      </a:pPr>
                      <a:r>
                        <a:rPr kumimoji="1" lang="ja-JP" altLang="en-US" sz="800" dirty="0" smtClean="0">
                          <a:solidFill>
                            <a:schemeClr val="tx1"/>
                          </a:solidFill>
                          <a:latin typeface="メイリオ" panose="020B0604030504040204" pitchFamily="50" charset="-128"/>
                          <a:ea typeface="メイリオ" panose="020B0604030504040204" pitchFamily="50" charset="-128"/>
                        </a:rPr>
                        <a:t>終了日</a:t>
                      </a:r>
                      <a:endParaRPr kumimoji="1" lang="ja-JP" altLang="en-US" sz="8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716319"/>
                  </a:ext>
                </a:extLst>
              </a:tr>
              <a:tr h="432000">
                <a:tc rowSpan="2">
                  <a:txBody>
                    <a:bodyPr/>
                    <a:lstStyle/>
                    <a:p>
                      <a:pPr marL="0" indent="0" algn="ctr">
                        <a:lnSpc>
                          <a:spcPct val="150000"/>
                        </a:lnSpc>
                        <a:buFont typeface="+mj-lt"/>
                        <a:buNone/>
                      </a:pPr>
                      <a:r>
                        <a:rPr kumimoji="1" lang="ja-JP" altLang="en-US" sz="1050" dirty="0" smtClean="0">
                          <a:latin typeface="メイリオ" panose="020B0604030504040204" pitchFamily="50" charset="-128"/>
                          <a:ea typeface="メイリオ" panose="020B0604030504040204" pitchFamily="50" charset="-128"/>
                        </a:rPr>
                        <a:t>本人</a:t>
                      </a:r>
                      <a:endParaRPr kumimoji="1" lang="ja-JP" altLang="en-US" sz="105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indent="0" algn="ctr">
                        <a:lnSpc>
                          <a:spcPct val="110000"/>
                        </a:lnSpc>
                        <a:buFont typeface="+mj-lt"/>
                        <a:buNone/>
                      </a:pPr>
                      <a:r>
                        <a:rPr kumimoji="1" lang="ja-JP" altLang="en-US" sz="1000" b="1" dirty="0" smtClean="0">
                          <a:solidFill>
                            <a:srgbClr val="DB4D6D"/>
                          </a:solidFill>
                          <a:latin typeface="メイリオ" panose="020B0604030504040204" pitchFamily="50" charset="-128"/>
                          <a:ea typeface="メイリオ" panose="020B0604030504040204" pitchFamily="50" charset="-128"/>
                        </a:rPr>
                        <a:t>４時間</a:t>
                      </a: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endParaRPr kumimoji="1" lang="ja-JP" altLang="en-US" sz="1000" b="1" dirty="0">
                        <a:solidFill>
                          <a:srgbClr val="DB4D6D"/>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DB4D6D"/>
                    </a:solidFill>
                  </a:tcPr>
                </a:tc>
                <a:tc rowSpan="2">
                  <a:txBody>
                    <a:bodyPr/>
                    <a:lstStyle/>
                    <a:p>
                      <a:pPr marL="0" indent="0" algn="ctr">
                        <a:lnSpc>
                          <a:spcPct val="110000"/>
                        </a:lnSpc>
                        <a:buFont typeface="+mj-lt"/>
                        <a:buNone/>
                      </a:pPr>
                      <a:r>
                        <a:rPr kumimoji="1" lang="ja-JP" altLang="en-US" sz="1000" b="1" dirty="0" smtClean="0">
                          <a:solidFill>
                            <a:srgbClr val="DB4D6D"/>
                          </a:solidFill>
                          <a:latin typeface="メイリオ" panose="020B0604030504040204" pitchFamily="50" charset="-128"/>
                          <a:ea typeface="メイリオ" panose="020B0604030504040204" pitchFamily="50" charset="-128"/>
                        </a:rPr>
                        <a:t>８時間</a:t>
                      </a:r>
                      <a:endParaRPr kumimoji="1" lang="en-US" altLang="ja-JP" sz="1000" b="1" dirty="0" smtClean="0">
                        <a:solidFill>
                          <a:srgbClr val="DB4D6D"/>
                        </a:solidFill>
                        <a:latin typeface="メイリオ" panose="020B0604030504040204" pitchFamily="50" charset="-128"/>
                        <a:ea typeface="メイリオ" panose="020B0604030504040204" pitchFamily="50" charset="-128"/>
                      </a:endParaRPr>
                    </a:p>
                    <a:p>
                      <a:pPr marL="0" indent="0" algn="ctr">
                        <a:lnSpc>
                          <a:spcPct val="110000"/>
                        </a:lnSpc>
                        <a:buFont typeface="+mj-lt"/>
                        <a:buNone/>
                      </a:pP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endParaRPr kumimoji="1" lang="ja-JP" altLang="en-US" sz="1000" b="1" dirty="0">
                        <a:solidFill>
                          <a:srgbClr val="DB4D6D"/>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1000" b="1" dirty="0" smtClean="0">
                          <a:solidFill>
                            <a:srgbClr val="DB4D6D"/>
                          </a:solidFill>
                          <a:latin typeface="メイリオ" panose="020B0604030504040204" pitchFamily="50" charset="-128"/>
                          <a:ea typeface="メイリオ" panose="020B0604030504040204" pitchFamily="50" charset="-128"/>
                        </a:rPr>
                        <a:t>４時間</a:t>
                      </a: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DB4D6D"/>
                    </a:solidFill>
                  </a:tcPr>
                </a:tc>
                <a:tc rowSpan="2">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800" b="1" dirty="0" smtClean="0">
                          <a:solidFill>
                            <a:srgbClr val="DB4D6D"/>
                          </a:solidFill>
                          <a:latin typeface="メイリオ" panose="020B0604030504040204" pitchFamily="50" charset="-128"/>
                          <a:ea typeface="メイリオ" panose="020B0604030504040204" pitchFamily="50" charset="-128"/>
                        </a:rPr>
                        <a:t>４時間</a:t>
                      </a:r>
                      <a:r>
                        <a:rPr kumimoji="1" lang="en-US" altLang="ja-JP" sz="800" b="1" dirty="0" smtClean="0">
                          <a:solidFill>
                            <a:srgbClr val="DB4D6D"/>
                          </a:solidFill>
                          <a:latin typeface="メイリオ" panose="020B0604030504040204" pitchFamily="50" charset="-128"/>
                          <a:ea typeface="メイリオ" panose="020B0604030504040204" pitchFamily="50" charset="-128"/>
                        </a:rPr>
                        <a:t>30</a:t>
                      </a:r>
                      <a:r>
                        <a:rPr kumimoji="1" lang="ja-JP" altLang="en-US" sz="800" b="1" dirty="0" smtClean="0">
                          <a:solidFill>
                            <a:srgbClr val="DB4D6D"/>
                          </a:solidFill>
                          <a:latin typeface="メイリオ" panose="020B0604030504040204" pitchFamily="50" charset="-128"/>
                          <a:ea typeface="メイリオ" panose="020B0604030504040204" pitchFamily="50" charset="-128"/>
                        </a:rPr>
                        <a:t>分</a:t>
                      </a:r>
                      <a:endParaRPr kumimoji="1" lang="en-US" altLang="ja-JP" sz="800" b="1" dirty="0" smtClean="0">
                        <a:solidFill>
                          <a:srgbClr val="DB4D6D"/>
                        </a:solidFill>
                        <a:latin typeface="メイリオ" panose="020B0604030504040204" pitchFamily="50" charset="-128"/>
                        <a:ea typeface="メイリオ" panose="020B0604030504040204" pitchFamily="50" charset="-128"/>
                      </a:endParaRPr>
                    </a:p>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p>
                  </a:txBody>
                  <a:tcPr marL="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noFill/>
                  </a:tcPr>
                </a:tc>
                <a:tc rowSpan="2">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extLst>
                  <a:ext uri="{0D108BD9-81ED-4DB2-BD59-A6C34878D82A}">
                    <a16:rowId xmlns:a16="http://schemas.microsoft.com/office/drawing/2014/main" val="3652335203"/>
                  </a:ext>
                </a:extLst>
              </a:tr>
              <a:tr h="432000">
                <a:tc vMerge="1">
                  <a:txBody>
                    <a:bodyPr/>
                    <a:lstStyle/>
                    <a:p>
                      <a:endParaRPr kumimoji="1" lang="ja-JP" altLang="en-US"/>
                    </a:p>
                  </a:txBody>
                  <a:tcPr/>
                </a:tc>
                <a:tc vMerge="1">
                  <a:txBody>
                    <a:bodyPr/>
                    <a:lstStyle/>
                    <a:p>
                      <a:endParaRPr kumimoji="1" lang="ja-JP" altLang="en-US"/>
                    </a:p>
                  </a:txBody>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1000" b="1" dirty="0" smtClean="0">
                          <a:solidFill>
                            <a:srgbClr val="DB4D6D"/>
                          </a:solidFill>
                          <a:latin typeface="メイリオ" panose="020B0604030504040204" pitchFamily="50" charset="-128"/>
                          <a:ea typeface="メイリオ" panose="020B0604030504040204" pitchFamily="50" charset="-128"/>
                        </a:rPr>
                        <a:t>４時間</a:t>
                      </a: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a:txBody>
                    <a:bodyPr/>
                    <a:lstStyle/>
                    <a:p>
                      <a:pPr marL="0" marR="0" lvl="0" indent="0" algn="ctr" defTabSz="934683" rtl="0" eaLnBrk="1" fontAlgn="auto" latinLnBrk="0" hangingPunct="1">
                        <a:lnSpc>
                          <a:spcPct val="110000"/>
                        </a:lnSpc>
                        <a:spcBef>
                          <a:spcPts val="0"/>
                        </a:spcBef>
                        <a:spcAft>
                          <a:spcPts val="0"/>
                        </a:spcAft>
                        <a:buClrTx/>
                        <a:buSzTx/>
                        <a:buFont typeface="+mj-lt"/>
                        <a:buNone/>
                        <a:tabLst/>
                        <a:defRPr/>
                      </a:pPr>
                      <a:r>
                        <a:rPr kumimoji="1" lang="ja-JP" altLang="en-US" sz="1000" b="1" dirty="0" smtClean="0">
                          <a:solidFill>
                            <a:srgbClr val="DB4D6D"/>
                          </a:solidFill>
                          <a:latin typeface="メイリオ" panose="020B0604030504040204" pitchFamily="50" charset="-128"/>
                          <a:ea typeface="メイリオ" panose="020B0604030504040204" pitchFamily="50" charset="-128"/>
                        </a:rPr>
                        <a:t>４時間</a:t>
                      </a:r>
                      <a:r>
                        <a:rPr kumimoji="1" lang="ja-JP" altLang="en-US" sz="1000" b="1" spc="300" dirty="0" smtClean="0">
                          <a:solidFill>
                            <a:srgbClr val="DB4D6D"/>
                          </a:solidFill>
                          <a:latin typeface="メイリオ" panose="020B0604030504040204" pitchFamily="50" charset="-128"/>
                          <a:ea typeface="メイリオ" panose="020B0604030504040204" pitchFamily="50" charset="-128"/>
                        </a:rPr>
                        <a:t>就</a:t>
                      </a:r>
                      <a:r>
                        <a:rPr kumimoji="1" lang="ja-JP" altLang="en-US" sz="1000" b="1" dirty="0" smtClean="0">
                          <a:solidFill>
                            <a:srgbClr val="DB4D6D"/>
                          </a:solidFill>
                          <a:latin typeface="メイリオ" panose="020B0604030504040204" pitchFamily="50" charset="-128"/>
                          <a:ea typeface="メイリオ" panose="020B0604030504040204" pitchFamily="50" charset="-128"/>
                        </a:rPr>
                        <a:t>業</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0" indent="0" algn="ctr">
                        <a:lnSpc>
                          <a:spcPct val="110000"/>
                        </a:lnSpc>
                        <a:buFont typeface="+mj-lt"/>
                        <a:buNone/>
                      </a:pPr>
                      <a:r>
                        <a:rPr kumimoji="1" lang="ja-JP" altLang="en-US" sz="1000" b="1" spc="300" dirty="0" smtClean="0">
                          <a:solidFill>
                            <a:schemeClr val="bg1"/>
                          </a:solidFill>
                          <a:latin typeface="メイリオ" panose="020B0604030504040204" pitchFamily="50" charset="-128"/>
                          <a:ea typeface="メイリオ" panose="020B0604030504040204" pitchFamily="50" charset="-128"/>
                        </a:rPr>
                        <a:t>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rgbClr val="DB4D6D"/>
                    </a:solidFill>
                  </a:tcPr>
                </a:tc>
                <a:tc vMerge="1">
                  <a:txBody>
                    <a:bodyPr/>
                    <a:lstStyle/>
                    <a:p>
                      <a:endParaRPr kumimoji="1" lang="ja-JP" altLang="en-US"/>
                    </a:p>
                  </a:txBody>
                  <a:tcPr/>
                </a:tc>
                <a:extLst>
                  <a:ext uri="{0D108BD9-81ED-4DB2-BD59-A6C34878D82A}">
                    <a16:rowId xmlns:a16="http://schemas.microsoft.com/office/drawing/2014/main" val="500135453"/>
                  </a:ext>
                </a:extLst>
              </a:tr>
            </a:tbl>
          </a:graphicData>
        </a:graphic>
      </p:graphicFrame>
      <p:sp>
        <p:nvSpPr>
          <p:cNvPr id="11" name="テキスト ボックス 10"/>
          <p:cNvSpPr txBox="1"/>
          <p:nvPr/>
        </p:nvSpPr>
        <p:spPr>
          <a:xfrm>
            <a:off x="539837" y="2973899"/>
            <a:ext cx="6480000" cy="1286506"/>
          </a:xfrm>
          <a:prstGeom prst="rect">
            <a:avLst/>
          </a:prstGeom>
          <a:noFill/>
          <a:ln>
            <a:noFill/>
          </a:ln>
        </p:spPr>
        <p:txBody>
          <a:bodyPr wrap="square" rtlCol="0">
            <a:spAutoFit/>
          </a:bodyPr>
          <a:lstStyle/>
          <a:p>
            <a:pPr>
              <a:lnSpc>
                <a:spcPct val="110000"/>
              </a:lnSpc>
            </a:pPr>
            <a:r>
              <a:rPr lang="ja-JP" altLang="en-US" sz="1200" b="1" dirty="0">
                <a:solidFill>
                  <a:srgbClr val="103185"/>
                </a:solidFill>
                <a:latin typeface="メイリオ" panose="020B0604030504040204" pitchFamily="50" charset="-128"/>
                <a:ea typeface="メイリオ" panose="020B0604030504040204" pitchFamily="50" charset="-128"/>
              </a:rPr>
              <a:t>子の出生日（出産予定日前に子が出生した場合は出産予定日）から８週間を経過する日の</a:t>
            </a:r>
            <a:r>
              <a:rPr lang="en-US" altLang="ja-JP" sz="1200" b="1" dirty="0">
                <a:solidFill>
                  <a:srgbClr val="103185"/>
                </a:solidFill>
                <a:latin typeface="メイリオ" panose="020B0604030504040204" pitchFamily="50" charset="-128"/>
                <a:ea typeface="メイリオ" panose="020B0604030504040204" pitchFamily="50" charset="-128"/>
              </a:rPr>
              <a:t/>
            </a:r>
            <a:br>
              <a:rPr lang="en-US" altLang="ja-JP" sz="1200" b="1" dirty="0">
                <a:solidFill>
                  <a:srgbClr val="103185"/>
                </a:solidFill>
                <a:latin typeface="メイリオ" panose="020B0604030504040204" pitchFamily="50" charset="-128"/>
                <a:ea typeface="メイリオ" panose="020B0604030504040204" pitchFamily="50" charset="-128"/>
              </a:rPr>
            </a:br>
            <a:r>
              <a:rPr lang="ja-JP" altLang="en-US" sz="1200" b="1" dirty="0" smtClean="0">
                <a:solidFill>
                  <a:srgbClr val="103185"/>
                </a:solidFill>
                <a:latin typeface="メイリオ" panose="020B0604030504040204" pitchFamily="50" charset="-128"/>
                <a:ea typeface="メイリオ" panose="020B0604030504040204" pitchFamily="50" charset="-128"/>
              </a:rPr>
              <a:t>翌日から申請可能となり、当該日から</a:t>
            </a:r>
            <a:r>
              <a:rPr lang="ja-JP" altLang="en-US" sz="1200" b="1" u="sng" dirty="0" smtClean="0">
                <a:solidFill>
                  <a:srgbClr val="103185"/>
                </a:solidFill>
                <a:latin typeface="メイリオ" panose="020B0604030504040204" pitchFamily="50" charset="-128"/>
                <a:ea typeface="メイリオ" panose="020B0604030504040204" pitchFamily="50" charset="-128"/>
              </a:rPr>
              <a:t>２か月</a:t>
            </a:r>
            <a:r>
              <a:rPr lang="ja-JP" altLang="en-US" sz="1200" b="1" u="sng" dirty="0">
                <a:solidFill>
                  <a:srgbClr val="103185"/>
                </a:solidFill>
                <a:latin typeface="メイリオ" panose="020B0604030504040204" pitchFamily="50" charset="-128"/>
                <a:ea typeface="メイリオ" panose="020B0604030504040204" pitchFamily="50" charset="-128"/>
              </a:rPr>
              <a:t>を経過する日の属する月の末日まで</a:t>
            </a:r>
            <a:r>
              <a:rPr lang="ja-JP" altLang="en-US" sz="1200" dirty="0">
                <a:latin typeface="メイリオ" panose="020B0604030504040204" pitchFamily="50" charset="-128"/>
                <a:ea typeface="メイリオ" panose="020B0604030504040204" pitchFamily="50" charset="-128"/>
              </a:rPr>
              <a:t>に「育児休業給付受給資格確認票・出生時育児休業給付金支給申請書」を提出する必要があります。</a:t>
            </a:r>
          </a:p>
          <a:p>
            <a:pPr marL="460800" indent="-172800">
              <a:lnSpc>
                <a:spcPct val="110000"/>
              </a:lnSpc>
              <a:spcBef>
                <a:spcPts val="600"/>
              </a:spcBef>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出生時育児休業は、同一の子について</a:t>
            </a:r>
            <a:r>
              <a:rPr lang="ja-JP" altLang="en-US" sz="1000" b="1" dirty="0">
                <a:latin typeface="メイリオ" panose="020B0604030504040204" pitchFamily="50" charset="-128"/>
                <a:ea typeface="メイリオ" panose="020B0604030504040204" pitchFamily="50" charset="-128"/>
              </a:rPr>
              <a:t>２回に分割して取得できますが、申請は１回にまとめて行います。</a:t>
            </a:r>
            <a:r>
              <a:rPr lang="ja-JP" altLang="en-US" sz="1000" dirty="0">
                <a:latin typeface="メイリオ" panose="020B0604030504040204" pitchFamily="50" charset="-128"/>
                <a:ea typeface="メイリオ" panose="020B0604030504040204" pitchFamily="50" charset="-128"/>
              </a:rPr>
              <a:t>その際、休業取得日数、就業した</a:t>
            </a:r>
            <a:r>
              <a:rPr lang="ja-JP" altLang="en-US" sz="1000" dirty="0" smtClean="0">
                <a:latin typeface="メイリオ" panose="020B0604030504040204" pitchFamily="50" charset="-128"/>
                <a:ea typeface="メイリオ" panose="020B0604030504040204" pitchFamily="50" charset="-128"/>
              </a:rPr>
              <a:t>日数・時間と</a:t>
            </a:r>
            <a:r>
              <a:rPr lang="ja-JP" altLang="en-US" sz="1000" dirty="0">
                <a:latin typeface="メイリオ" panose="020B0604030504040204" pitchFamily="50" charset="-128"/>
                <a:ea typeface="メイリオ" panose="020B0604030504040204" pitchFamily="50" charset="-128"/>
              </a:rPr>
              <a:t>支払われた賃金</a:t>
            </a:r>
            <a:r>
              <a:rPr lang="ja-JP" altLang="en-US" sz="1000" dirty="0" smtClean="0">
                <a:latin typeface="メイリオ" panose="020B0604030504040204" pitchFamily="50" charset="-128"/>
                <a:ea typeface="メイリオ" panose="020B0604030504040204" pitchFamily="50" charset="-128"/>
              </a:rPr>
              <a:t>額は申請書の記載欄「</a:t>
            </a:r>
            <a:r>
              <a:rPr lang="ja-JP" altLang="en-US" sz="1000" dirty="0">
                <a:latin typeface="メイリオ" panose="020B0604030504040204" pitchFamily="50" charset="-128"/>
                <a:ea typeface="メイリオ" panose="020B0604030504040204" pitchFamily="50" charset="-128"/>
              </a:rPr>
              <a:t>支給期間その１</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12</a:t>
            </a:r>
            <a:r>
              <a:rPr lang="ja-JP" altLang="en-US" sz="1000" dirty="0" smtClean="0">
                <a:latin typeface="メイリオ" panose="020B0604030504040204" pitchFamily="50" charset="-128"/>
                <a:ea typeface="メイリオ" panose="020B0604030504040204" pitchFamily="50" charset="-128"/>
              </a:rPr>
              <a:t>欄）と</a:t>
            </a:r>
            <a:r>
              <a:rPr lang="ja-JP" altLang="en-US" sz="1000" dirty="0">
                <a:latin typeface="メイリオ" panose="020B0604030504040204" pitchFamily="50" charset="-128"/>
                <a:ea typeface="メイリオ" panose="020B0604030504040204" pitchFamily="50" charset="-128"/>
              </a:rPr>
              <a:t>「支給期間その２</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16</a:t>
            </a:r>
            <a:r>
              <a:rPr lang="ja-JP" altLang="en-US" sz="1000" dirty="0" smtClean="0">
                <a:latin typeface="メイリオ" panose="020B0604030504040204" pitchFamily="50" charset="-128"/>
                <a:ea typeface="メイリオ" panose="020B0604030504040204" pitchFamily="50" charset="-128"/>
              </a:rPr>
              <a:t>欄）のそれぞれに記載してください（６頁参照）。</a:t>
            </a:r>
            <a:endParaRPr lang="ja-JP" altLang="en-US" sz="1000" dirty="0">
              <a:latin typeface="メイリオ" panose="020B0604030504040204" pitchFamily="50" charset="-128"/>
              <a:ea typeface="メイリオ" panose="020B0604030504040204" pitchFamily="50" charset="-128"/>
            </a:endParaRPr>
          </a:p>
        </p:txBody>
      </p:sp>
      <p:sp>
        <p:nvSpPr>
          <p:cNvPr id="41" name="正方形/長方形 40"/>
          <p:cNvSpPr/>
          <p:nvPr/>
        </p:nvSpPr>
        <p:spPr>
          <a:xfrm>
            <a:off x="539837" y="9244383"/>
            <a:ext cx="6480000" cy="1128958"/>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36000" bIns="0" rtlCol="0" anchor="t">
            <a:spAutoFit/>
          </a:bodyPr>
          <a:lstStyle/>
          <a:p>
            <a:pPr>
              <a:lnSpc>
                <a:spcPct val="110000"/>
              </a:lnSpc>
            </a:pPr>
            <a:r>
              <a:rPr lang="ja-JP" altLang="en-US" sz="1000" dirty="0">
                <a:solidFill>
                  <a:schemeClr val="tx1"/>
                </a:solidFill>
                <a:latin typeface="メイリオ" panose="020B0604030504040204" pitchFamily="50" charset="-128"/>
                <a:ea typeface="メイリオ" panose="020B0604030504040204" pitchFamily="50" charset="-128"/>
              </a:rPr>
              <a:t>例：</a:t>
            </a:r>
            <a:r>
              <a:rPr lang="ja-JP" altLang="en-US" sz="1000" b="1" dirty="0">
                <a:solidFill>
                  <a:schemeClr val="tx1"/>
                </a:solidFill>
                <a:latin typeface="メイリオ" panose="020B0604030504040204" pitchFamily="50" charset="-128"/>
                <a:ea typeface="メイリオ" panose="020B0604030504040204" pitchFamily="50" charset="-128"/>
              </a:rPr>
              <a:t>休業開始時の賃金日額は</a:t>
            </a:r>
            <a:r>
              <a:rPr lang="en-US" altLang="ja-JP" sz="1000" b="1" dirty="0">
                <a:solidFill>
                  <a:schemeClr val="tx1"/>
                </a:solidFill>
                <a:latin typeface="メイリオ" panose="020B0604030504040204" pitchFamily="50" charset="-128"/>
                <a:ea typeface="メイリオ" panose="020B0604030504040204" pitchFamily="50" charset="-128"/>
              </a:rPr>
              <a:t>7,000</a:t>
            </a:r>
            <a:r>
              <a:rPr lang="ja-JP" altLang="en-US" sz="1000" b="1" dirty="0">
                <a:solidFill>
                  <a:schemeClr val="tx1"/>
                </a:solidFill>
                <a:latin typeface="メイリオ" panose="020B0604030504040204" pitchFamily="50" charset="-128"/>
                <a:ea typeface="メイリオ" panose="020B0604030504040204" pitchFamily="50" charset="-128"/>
              </a:rPr>
              <a:t>円</a:t>
            </a:r>
            <a:r>
              <a:rPr lang="ja-JP" altLang="en-US" sz="1000" dirty="0">
                <a:solidFill>
                  <a:schemeClr val="tx1"/>
                </a:solidFill>
                <a:latin typeface="メイリオ" panose="020B0604030504040204" pitchFamily="50" charset="-128"/>
                <a:ea typeface="メイリオ" panose="020B0604030504040204" pitchFamily="50" charset="-128"/>
              </a:rPr>
              <a:t>で、</a:t>
            </a:r>
            <a:r>
              <a:rPr lang="en-US" altLang="ja-JP" sz="1000" dirty="0">
                <a:solidFill>
                  <a:schemeClr val="tx1"/>
                </a:solidFill>
                <a:latin typeface="メイリオ" panose="020B0604030504040204" pitchFamily="50" charset="-128"/>
                <a:ea typeface="メイリオ" panose="020B0604030504040204" pitchFamily="50" charset="-128"/>
              </a:rPr>
              <a:t>14</a:t>
            </a:r>
            <a:r>
              <a:rPr lang="ja-JP" altLang="en-US" sz="1000" dirty="0">
                <a:solidFill>
                  <a:schemeClr val="tx1"/>
                </a:solidFill>
                <a:latin typeface="メイリオ" panose="020B0604030504040204" pitchFamily="50" charset="-128"/>
                <a:ea typeface="メイリオ" panose="020B0604030504040204" pitchFamily="50" charset="-128"/>
              </a:rPr>
              <a:t>日間の出生時育児休業を取得</a:t>
            </a:r>
            <a:endParaRPr lang="en-US" altLang="ja-JP" sz="1000" dirty="0">
              <a:solidFill>
                <a:schemeClr val="tx1"/>
              </a:solidFill>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a:solidFill>
                  <a:schemeClr val="tx1"/>
                </a:solidFill>
                <a:latin typeface="メイリオ" panose="020B0604030504040204" pitchFamily="50" charset="-128"/>
                <a:ea typeface="メイリオ" panose="020B0604030504040204" pitchFamily="50" charset="-128"/>
              </a:rPr>
              <a:t>この期間に賃金が支払われていない場合</a:t>
            </a:r>
            <a:r>
              <a:rPr lang="en-US" altLang="ja-JP" sz="1000" dirty="0">
                <a:solidFill>
                  <a:schemeClr val="tx1"/>
                </a:solidFill>
                <a:latin typeface="メイリオ" panose="020B0604030504040204" pitchFamily="50" charset="-128"/>
                <a:ea typeface="メイリオ" panose="020B0604030504040204" pitchFamily="50" charset="-128"/>
              </a:rPr>
              <a:t/>
            </a:r>
            <a:br>
              <a:rPr lang="en-US" altLang="ja-JP" sz="1000" dirty="0">
                <a:solidFill>
                  <a:schemeClr val="tx1"/>
                </a:solidFill>
                <a:latin typeface="メイリオ" panose="020B0604030504040204" pitchFamily="50" charset="-128"/>
                <a:ea typeface="メイリオ" panose="020B0604030504040204" pitchFamily="50" charset="-128"/>
              </a:rPr>
            </a:br>
            <a:r>
              <a:rPr lang="ja-JP" altLang="en-US" sz="1000" dirty="0">
                <a:solidFill>
                  <a:schemeClr val="tx1"/>
                </a:solidFill>
                <a:latin typeface="メイリオ" panose="020B0604030504040204" pitchFamily="50" charset="-128"/>
                <a:ea typeface="メイリオ" panose="020B0604030504040204" pitchFamily="50" charset="-128"/>
              </a:rPr>
              <a:t>支給額＝</a:t>
            </a:r>
            <a:r>
              <a:rPr lang="en-US" altLang="ja-JP" sz="1000" dirty="0">
                <a:solidFill>
                  <a:schemeClr val="tx1"/>
                </a:solidFill>
                <a:latin typeface="メイリオ" panose="020B0604030504040204" pitchFamily="50" charset="-128"/>
                <a:ea typeface="メイリオ" panose="020B0604030504040204" pitchFamily="50" charset="-128"/>
              </a:rPr>
              <a:t>7,000</a:t>
            </a:r>
            <a:r>
              <a:rPr lang="ja-JP" altLang="en-US" sz="1000" dirty="0">
                <a:solidFill>
                  <a:schemeClr val="tx1"/>
                </a:solidFill>
                <a:latin typeface="メイリオ" panose="020B0604030504040204" pitchFamily="50" charset="-128"/>
                <a:ea typeface="メイリオ" panose="020B0604030504040204" pitchFamily="50" charset="-128"/>
              </a:rPr>
              <a:t>円</a:t>
            </a:r>
            <a:r>
              <a:rPr lang="en-US" altLang="ja-JP" sz="1000" dirty="0">
                <a:solidFill>
                  <a:schemeClr val="tx1"/>
                </a:solidFill>
                <a:latin typeface="メイリオ" panose="020B0604030504040204" pitchFamily="50" charset="-128"/>
                <a:ea typeface="メイリオ" panose="020B0604030504040204" pitchFamily="50" charset="-128"/>
              </a:rPr>
              <a:t>×14</a:t>
            </a:r>
            <a:r>
              <a:rPr lang="ja-JP" altLang="en-US" sz="1000" dirty="0">
                <a:solidFill>
                  <a:schemeClr val="tx1"/>
                </a:solidFill>
                <a:latin typeface="メイリオ" panose="020B0604030504040204" pitchFamily="50" charset="-128"/>
                <a:ea typeface="メイリオ" panose="020B0604030504040204" pitchFamily="50" charset="-128"/>
              </a:rPr>
              <a:t>日</a:t>
            </a:r>
            <a:r>
              <a:rPr lang="en-US" altLang="ja-JP" sz="1000" dirty="0">
                <a:solidFill>
                  <a:schemeClr val="tx1"/>
                </a:solidFill>
                <a:latin typeface="メイリオ" panose="020B0604030504040204" pitchFamily="50" charset="-128"/>
                <a:ea typeface="メイリオ" panose="020B0604030504040204" pitchFamily="50" charset="-128"/>
              </a:rPr>
              <a:t>×67</a:t>
            </a:r>
            <a:r>
              <a:rPr lang="ja-JP" altLang="en-US" sz="1000" dirty="0">
                <a:solidFill>
                  <a:schemeClr val="tx1"/>
                </a:solidFill>
                <a:latin typeface="メイリオ" panose="020B0604030504040204" pitchFamily="50" charset="-128"/>
                <a:ea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rPr>
              <a:t>65,660</a:t>
            </a:r>
            <a:r>
              <a:rPr lang="ja-JP" altLang="en-US" sz="1000" dirty="0">
                <a:solidFill>
                  <a:schemeClr val="tx1"/>
                </a:solidFill>
                <a:latin typeface="メイリオ" panose="020B0604030504040204" pitchFamily="50" charset="-128"/>
                <a:ea typeface="メイリオ" panose="020B0604030504040204" pitchFamily="50" charset="-128"/>
              </a:rPr>
              <a:t>円</a:t>
            </a:r>
            <a:endParaRPr lang="en-US" altLang="ja-JP" sz="1000" dirty="0">
              <a:solidFill>
                <a:schemeClr val="tx1"/>
              </a:solidFill>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a:solidFill>
                  <a:schemeClr val="tx1"/>
                </a:solidFill>
                <a:latin typeface="メイリオ" panose="020B0604030504040204" pitchFamily="50" charset="-128"/>
                <a:ea typeface="メイリオ" panose="020B0604030504040204" pitchFamily="50" charset="-128"/>
              </a:rPr>
              <a:t>この期間に</a:t>
            </a:r>
            <a:r>
              <a:rPr lang="ja-JP" altLang="en-US" sz="1000" u="sng" dirty="0" smtClean="0">
                <a:solidFill>
                  <a:schemeClr val="tx1"/>
                </a:solidFill>
                <a:latin typeface="メイリオ" panose="020B0604030504040204" pitchFamily="50" charset="-128"/>
                <a:ea typeface="メイリオ" panose="020B0604030504040204" pitchFamily="50" charset="-128"/>
              </a:rPr>
              <a:t>３日就労して</a:t>
            </a:r>
            <a:r>
              <a:rPr lang="ja-JP" altLang="en-US" sz="1000" dirty="0">
                <a:solidFill>
                  <a:schemeClr val="tx1"/>
                </a:solidFill>
                <a:latin typeface="メイリオ" panose="020B0604030504040204" pitchFamily="50" charset="-128"/>
                <a:ea typeface="メイリオ" panose="020B0604030504040204" pitchFamily="50" charset="-128"/>
              </a:rPr>
              <a:t>賃金</a:t>
            </a:r>
            <a:r>
              <a:rPr lang="en-US" altLang="ja-JP" sz="1000" dirty="0">
                <a:solidFill>
                  <a:schemeClr val="tx1"/>
                </a:solidFill>
                <a:latin typeface="メイリオ" panose="020B0604030504040204" pitchFamily="50" charset="-128"/>
                <a:ea typeface="メイリオ" panose="020B0604030504040204" pitchFamily="50" charset="-128"/>
              </a:rPr>
              <a:t>21,000</a:t>
            </a:r>
            <a:r>
              <a:rPr lang="ja-JP" altLang="en-US" sz="1000" dirty="0">
                <a:solidFill>
                  <a:schemeClr val="tx1"/>
                </a:solidFill>
                <a:latin typeface="メイリオ" panose="020B0604030504040204" pitchFamily="50" charset="-128"/>
                <a:ea typeface="メイリオ" panose="020B0604030504040204" pitchFamily="50" charset="-128"/>
              </a:rPr>
              <a:t>円が支払われた場合</a:t>
            </a:r>
            <a:r>
              <a:rPr lang="ja-JP" altLang="en-US" sz="1000" dirty="0" smtClean="0">
                <a:solidFill>
                  <a:schemeClr val="tx1"/>
                </a:solidFill>
                <a:latin typeface="メイリオ" panose="020B0604030504040204" pitchFamily="50" charset="-128"/>
                <a:ea typeface="メイリオ" panose="020B0604030504040204" pitchFamily="50" charset="-128"/>
              </a:rPr>
              <a:t>（支払われた賃金が休業</a:t>
            </a:r>
            <a:r>
              <a:rPr lang="ja-JP" altLang="en-US" sz="1000" dirty="0">
                <a:solidFill>
                  <a:schemeClr val="tx1"/>
                </a:solidFill>
                <a:latin typeface="メイリオ" panose="020B0604030504040204" pitchFamily="50" charset="-128"/>
                <a:ea typeface="メイリオ" panose="020B0604030504040204" pitchFamily="50" charset="-128"/>
              </a:rPr>
              <a:t>開始時賃金日額</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休業期間の日数の</a:t>
            </a:r>
            <a:r>
              <a:rPr lang="en-US" altLang="ja-JP" sz="1000" dirty="0">
                <a:solidFill>
                  <a:schemeClr val="tx1"/>
                </a:solidFill>
                <a:latin typeface="メイリオ" panose="020B0604030504040204" pitchFamily="50" charset="-128"/>
                <a:ea typeface="メイリオ" panose="020B0604030504040204" pitchFamily="50" charset="-128"/>
              </a:rPr>
              <a:t>13</a:t>
            </a:r>
            <a:r>
              <a:rPr lang="ja-JP" altLang="en-US" sz="1000" dirty="0">
                <a:solidFill>
                  <a:schemeClr val="tx1"/>
                </a:solidFill>
                <a:latin typeface="メイリオ" panose="020B0604030504040204" pitchFamily="50" charset="-128"/>
                <a:ea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rPr>
              <a:t>80</a:t>
            </a:r>
            <a:r>
              <a:rPr lang="ja-JP" altLang="en-US" sz="1000" dirty="0">
                <a:solidFill>
                  <a:schemeClr val="tx1"/>
                </a:solidFill>
                <a:latin typeface="メイリオ" panose="020B0604030504040204" pitchFamily="50" charset="-128"/>
                <a:ea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rPr>
              <a:t/>
            </a:r>
            <a:br>
              <a:rPr lang="en-US" altLang="ja-JP" sz="1000" dirty="0">
                <a:solidFill>
                  <a:schemeClr val="tx1"/>
                </a:solidFill>
                <a:latin typeface="メイリオ" panose="020B0604030504040204" pitchFamily="50" charset="-128"/>
                <a:ea typeface="メイリオ" panose="020B0604030504040204" pitchFamily="50" charset="-128"/>
              </a:rPr>
            </a:br>
            <a:r>
              <a:rPr lang="ja-JP" altLang="en-US" sz="1000" dirty="0">
                <a:solidFill>
                  <a:schemeClr val="tx1"/>
                </a:solidFill>
                <a:latin typeface="メイリオ" panose="020B0604030504040204" pitchFamily="50" charset="-128"/>
                <a:ea typeface="メイリオ" panose="020B0604030504040204" pitchFamily="50" charset="-128"/>
              </a:rPr>
              <a:t>支給額＝</a:t>
            </a:r>
            <a:r>
              <a:rPr lang="en-US" altLang="ja-JP" sz="1000" dirty="0">
                <a:solidFill>
                  <a:schemeClr val="tx1"/>
                </a:solidFill>
                <a:latin typeface="メイリオ" panose="020B0604030504040204" pitchFamily="50" charset="-128"/>
                <a:ea typeface="メイリオ" panose="020B0604030504040204" pitchFamily="50" charset="-128"/>
              </a:rPr>
              <a:t>78,400</a:t>
            </a:r>
            <a:r>
              <a:rPr lang="ja-JP" altLang="en-US" sz="1000" dirty="0">
                <a:solidFill>
                  <a:schemeClr val="tx1"/>
                </a:solidFill>
                <a:latin typeface="メイリオ" panose="020B0604030504040204" pitchFamily="50" charset="-128"/>
                <a:ea typeface="メイリオ" panose="020B0604030504040204" pitchFamily="50" charset="-128"/>
              </a:rPr>
              <a:t>円－</a:t>
            </a:r>
            <a:r>
              <a:rPr lang="en-US" altLang="ja-JP" sz="1000" dirty="0">
                <a:solidFill>
                  <a:schemeClr val="tx1"/>
                </a:solidFill>
                <a:latin typeface="メイリオ" panose="020B0604030504040204" pitchFamily="50" charset="-128"/>
                <a:ea typeface="メイリオ" panose="020B0604030504040204" pitchFamily="50" charset="-128"/>
              </a:rPr>
              <a:t>21,000</a:t>
            </a:r>
            <a:r>
              <a:rPr lang="ja-JP" altLang="en-US" sz="1000" dirty="0">
                <a:solidFill>
                  <a:schemeClr val="tx1"/>
                </a:solidFill>
                <a:latin typeface="メイリオ" panose="020B0604030504040204" pitchFamily="50" charset="-128"/>
                <a:ea typeface="メイリオ" panose="020B0604030504040204" pitchFamily="50" charset="-128"/>
              </a:rPr>
              <a:t>円＝</a:t>
            </a:r>
            <a:r>
              <a:rPr lang="en-US" altLang="ja-JP" sz="1000" dirty="0">
                <a:solidFill>
                  <a:schemeClr val="tx1"/>
                </a:solidFill>
                <a:latin typeface="メイリオ" panose="020B0604030504040204" pitchFamily="50" charset="-128"/>
                <a:ea typeface="メイリオ" panose="020B0604030504040204" pitchFamily="50" charset="-128"/>
              </a:rPr>
              <a:t>57,400</a:t>
            </a:r>
            <a:r>
              <a:rPr lang="ja-JP" altLang="en-US" sz="1000" dirty="0">
                <a:solidFill>
                  <a:schemeClr val="tx1"/>
                </a:solidFill>
                <a:latin typeface="メイリオ" panose="020B0604030504040204" pitchFamily="50" charset="-128"/>
                <a:ea typeface="メイリオ" panose="020B0604030504040204" pitchFamily="50" charset="-128"/>
              </a:rPr>
              <a:t>円　</a:t>
            </a:r>
          </a:p>
        </p:txBody>
      </p:sp>
      <p:sp>
        <p:nvSpPr>
          <p:cNvPr id="42" name="角丸四角形吹き出し 41"/>
          <p:cNvSpPr/>
          <p:nvPr/>
        </p:nvSpPr>
        <p:spPr>
          <a:xfrm>
            <a:off x="5151087" y="9198334"/>
            <a:ext cx="1677494" cy="586108"/>
          </a:xfrm>
          <a:prstGeom prst="wedgeRoundRectCallout">
            <a:avLst>
              <a:gd name="adj1" fmla="val -71626"/>
              <a:gd name="adj2" fmla="val 52668"/>
              <a:gd name="adj3" fmla="val 16667"/>
            </a:avLst>
          </a:prstGeom>
          <a:solidFill>
            <a:srgbClr val="D9D9D9"/>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spAutoFit/>
          </a:bodyPr>
          <a:lstStyle/>
          <a:p>
            <a:pPr>
              <a:lnSpc>
                <a:spcPct val="110000"/>
              </a:lnSpc>
            </a:pPr>
            <a:r>
              <a:rPr lang="en-US" altLang="ja-JP" sz="900" dirty="0">
                <a:solidFill>
                  <a:schemeClr val="tx1"/>
                </a:solidFill>
                <a:latin typeface="メイリオ" panose="020B0604030504040204" pitchFamily="50" charset="-128"/>
                <a:ea typeface="メイリオ" panose="020B0604030504040204" pitchFamily="50" charset="-128"/>
              </a:rPr>
              <a:t>14</a:t>
            </a:r>
            <a:r>
              <a:rPr lang="ja-JP" altLang="en-US" sz="900" dirty="0">
                <a:solidFill>
                  <a:schemeClr val="tx1"/>
                </a:solidFill>
                <a:latin typeface="メイリオ" panose="020B0604030504040204" pitchFamily="50" charset="-128"/>
                <a:ea typeface="メイリオ" panose="020B0604030504040204" pitchFamily="50" charset="-128"/>
              </a:rPr>
              <a:t>日分の</a:t>
            </a:r>
            <a:r>
              <a:rPr lang="ja-JP" altLang="en-US" sz="900" dirty="0" smtClean="0">
                <a:solidFill>
                  <a:schemeClr val="tx1"/>
                </a:solidFill>
                <a:latin typeface="メイリオ" panose="020B0604030504040204" pitchFamily="50" charset="-128"/>
                <a:ea typeface="メイリオ" panose="020B0604030504040204" pitchFamily="50" charset="-128"/>
              </a:rPr>
              <a:t>賃金日額</a:t>
            </a:r>
            <a:r>
              <a:rPr lang="ja-JP" altLang="en-US" sz="900" dirty="0">
                <a:solidFill>
                  <a:schemeClr val="tx1"/>
                </a:solidFill>
                <a:latin typeface="メイリオ" panose="020B0604030504040204" pitchFamily="50" charset="-128"/>
                <a:ea typeface="メイリオ" panose="020B0604030504040204" pitchFamily="50" charset="-128"/>
              </a:rPr>
              <a:t>の</a:t>
            </a:r>
            <a:r>
              <a:rPr lang="en-US" altLang="ja-JP" sz="900" dirty="0">
                <a:solidFill>
                  <a:schemeClr val="tx1"/>
                </a:solidFill>
                <a:latin typeface="メイリオ" panose="020B0604030504040204" pitchFamily="50" charset="-128"/>
                <a:ea typeface="メイリオ" panose="020B0604030504040204" pitchFamily="50" charset="-128"/>
              </a:rPr>
              <a:t>80</a:t>
            </a:r>
            <a:r>
              <a:rPr lang="ja-JP" altLang="en-US" sz="900" dirty="0">
                <a:solidFill>
                  <a:schemeClr val="tx1"/>
                </a:solidFill>
                <a:latin typeface="メイリオ" panose="020B0604030504040204" pitchFamily="50" charset="-128"/>
                <a:ea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rPr>
              <a:t>7,000</a:t>
            </a:r>
            <a:r>
              <a:rPr lang="ja-JP" altLang="en-US" sz="900" dirty="0">
                <a:solidFill>
                  <a:schemeClr val="tx1"/>
                </a:solidFill>
                <a:latin typeface="メイリオ" panose="020B0604030504040204" pitchFamily="50" charset="-128"/>
                <a:ea typeface="メイリオ" panose="020B0604030504040204" pitchFamily="50" charset="-128"/>
              </a:rPr>
              <a:t>円</a:t>
            </a:r>
            <a:r>
              <a:rPr lang="en-US" altLang="ja-JP" sz="900" dirty="0">
                <a:solidFill>
                  <a:schemeClr val="tx1"/>
                </a:solidFill>
                <a:latin typeface="メイリオ" panose="020B0604030504040204" pitchFamily="50" charset="-128"/>
                <a:ea typeface="メイリオ" panose="020B0604030504040204" pitchFamily="50" charset="-128"/>
              </a:rPr>
              <a:t>×14</a:t>
            </a:r>
            <a:r>
              <a:rPr lang="ja-JP" altLang="en-US" sz="900" dirty="0">
                <a:solidFill>
                  <a:schemeClr val="tx1"/>
                </a:solidFill>
                <a:latin typeface="メイリオ" panose="020B0604030504040204" pitchFamily="50" charset="-128"/>
                <a:ea typeface="メイリオ" panose="020B0604030504040204" pitchFamily="50" charset="-128"/>
              </a:rPr>
              <a:t>日</a:t>
            </a:r>
            <a:r>
              <a:rPr lang="en-US" altLang="ja-JP" sz="900" dirty="0">
                <a:solidFill>
                  <a:schemeClr val="tx1"/>
                </a:solidFill>
                <a:latin typeface="メイリオ" panose="020B0604030504040204" pitchFamily="50" charset="-128"/>
                <a:ea typeface="メイリオ" panose="020B0604030504040204" pitchFamily="50" charset="-128"/>
              </a:rPr>
              <a:t>×80</a:t>
            </a:r>
            <a:r>
              <a:rPr lang="ja-JP" altLang="en-US" sz="900" dirty="0">
                <a:solidFill>
                  <a:schemeClr val="tx1"/>
                </a:solidFill>
                <a:latin typeface="メイリオ" panose="020B0604030504040204" pitchFamily="50" charset="-128"/>
                <a:ea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rPr>
              <a:t>78,400</a:t>
            </a:r>
            <a:r>
              <a:rPr lang="ja-JP" altLang="en-US" sz="900" dirty="0">
                <a:solidFill>
                  <a:schemeClr val="tx1"/>
                </a:solidFill>
                <a:latin typeface="メイリオ" panose="020B0604030504040204" pitchFamily="50" charset="-128"/>
                <a:ea typeface="メイリオ" panose="020B0604030504040204" pitchFamily="50" charset="-128"/>
              </a:rPr>
              <a:t>円</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539837" y="2627552"/>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(2) </a:t>
            </a:r>
            <a:r>
              <a:rPr lang="ja-JP" altLang="en-US" sz="1500" b="1" spc="200" dirty="0">
                <a:solidFill>
                  <a:schemeClr val="bg1"/>
                </a:solidFill>
                <a:latin typeface="メイリオ" panose="020B0604030504040204" pitchFamily="50" charset="-128"/>
                <a:ea typeface="メイリオ" panose="020B0604030504040204" pitchFamily="50" charset="-128"/>
              </a:rPr>
              <a:t>支給申請期間</a:t>
            </a:r>
            <a:endParaRPr lang="en-US" altLang="ja-JP" sz="1500" b="1" dirty="0">
              <a:solidFill>
                <a:schemeClr val="bg1"/>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539837" y="5636320"/>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(3) </a:t>
            </a:r>
            <a:r>
              <a:rPr lang="ja-JP" altLang="en-US" sz="1500" b="1" spc="200" dirty="0">
                <a:solidFill>
                  <a:schemeClr val="bg1"/>
                </a:solidFill>
                <a:latin typeface="メイリオ" panose="020B0604030504040204" pitchFamily="50" charset="-128"/>
                <a:ea typeface="メイリオ" panose="020B0604030504040204" pitchFamily="50" charset="-128"/>
              </a:rPr>
              <a:t>支給額</a:t>
            </a:r>
            <a:endParaRPr lang="en-US" altLang="ja-JP" sz="1500" b="1" dirty="0">
              <a:solidFill>
                <a:schemeClr val="bg1"/>
              </a:solidFill>
              <a:latin typeface="Meiryo UI" panose="020B0604030504040204" pitchFamily="50" charset="-128"/>
              <a:ea typeface="Meiryo UI" panose="020B0604030504040204" pitchFamily="50" charset="-128"/>
            </a:endParaRPr>
          </a:p>
        </p:txBody>
      </p:sp>
      <p:sp>
        <p:nvSpPr>
          <p:cNvPr id="33" name="テキスト ボックス 75"/>
          <p:cNvSpPr txBox="1">
            <a:spLocks noChangeArrowheads="1"/>
          </p:cNvSpPr>
          <p:nvPr/>
        </p:nvSpPr>
        <p:spPr bwMode="auto">
          <a:xfrm>
            <a:off x="602837" y="4373798"/>
            <a:ext cx="4500044" cy="26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例：出産予定日より後に子が出生した場合</a:t>
            </a:r>
          </a:p>
        </p:txBody>
      </p:sp>
      <p:sp>
        <p:nvSpPr>
          <p:cNvPr id="36" name="テキスト ボックス 35"/>
          <p:cNvSpPr txBox="1"/>
          <p:nvPr/>
        </p:nvSpPr>
        <p:spPr>
          <a:xfrm>
            <a:off x="1619598" y="4724589"/>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子の出生日</a:t>
            </a:r>
          </a:p>
        </p:txBody>
      </p:sp>
      <p:sp>
        <p:nvSpPr>
          <p:cNvPr id="39" name="テキスト ボックス 38"/>
          <p:cNvSpPr txBox="1"/>
          <p:nvPr/>
        </p:nvSpPr>
        <p:spPr>
          <a:xfrm>
            <a:off x="2915742" y="4586089"/>
            <a:ext cx="1412729"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子の出生日から８週間を経過する日の翌日</a:t>
            </a:r>
          </a:p>
        </p:txBody>
      </p:sp>
      <p:sp>
        <p:nvSpPr>
          <p:cNvPr id="40" name="テキスト ボックス 39"/>
          <p:cNvSpPr txBox="1"/>
          <p:nvPr/>
        </p:nvSpPr>
        <p:spPr>
          <a:xfrm>
            <a:off x="6084217" y="4724589"/>
            <a:ext cx="1116000"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申請期限日</a:t>
            </a:r>
            <a:endParaRPr lang="ja-JP" altLang="en-US" sz="9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863514" y="4724589"/>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出産予定日</a:t>
            </a:r>
          </a:p>
        </p:txBody>
      </p:sp>
      <p:cxnSp>
        <p:nvCxnSpPr>
          <p:cNvPr id="45" name="直線コネクタ 44"/>
          <p:cNvCxnSpPr/>
          <p:nvPr/>
        </p:nvCxnSpPr>
        <p:spPr>
          <a:xfrm flipH="1">
            <a:off x="1211744" y="4904912"/>
            <a:ext cx="1382"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979637" y="4898193"/>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719837" y="5330193"/>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a:xfrm>
            <a:off x="719837" y="4898193"/>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26" name="テキスト ボックス 25"/>
          <p:cNvSpPr txBox="1"/>
          <p:nvPr/>
        </p:nvSpPr>
        <p:spPr>
          <a:xfrm>
            <a:off x="719837" y="6031325"/>
            <a:ext cx="5544000" cy="495896"/>
          </a:xfrm>
          <a:prstGeom prst="rect">
            <a:avLst/>
          </a:prstGeom>
          <a:solidFill>
            <a:srgbClr val="C9E7E7"/>
          </a:solidFill>
          <a:ln>
            <a:noFill/>
          </a:ln>
        </p:spPr>
        <p:txBody>
          <a:bodyPr wrap="square" tIns="36000" bIns="36000" rtlCol="0" anchor="ctr" anchorCtr="0">
            <a:spAutoFit/>
          </a:bodyPr>
          <a:lstStyle/>
          <a:p>
            <a:pPr>
              <a:lnSpc>
                <a:spcPct val="150000"/>
              </a:lnSpc>
            </a:pPr>
            <a:r>
              <a:rPr lang="ja-JP" altLang="en-US" sz="1100" b="1" spc="300" dirty="0">
                <a:solidFill>
                  <a:srgbClr val="103185"/>
                </a:solidFill>
                <a:latin typeface="メイリオ" panose="020B0604030504040204" pitchFamily="50" charset="-128"/>
                <a:ea typeface="メイリオ" panose="020B0604030504040204" pitchFamily="50" charset="-128"/>
              </a:rPr>
              <a:t>支給</a:t>
            </a:r>
            <a:r>
              <a:rPr lang="ja-JP" altLang="en-US" sz="1100" b="1" dirty="0">
                <a:solidFill>
                  <a:srgbClr val="103185"/>
                </a:solidFill>
                <a:latin typeface="メイリオ" panose="020B0604030504040204" pitchFamily="50" charset="-128"/>
                <a:ea typeface="メイリオ" panose="020B0604030504040204" pitchFamily="50" charset="-128"/>
              </a:rPr>
              <a:t>額　＝　休業開始時賃金日額</a:t>
            </a:r>
            <a:r>
              <a:rPr lang="en-US" altLang="ja-JP" sz="1100" b="1" baseline="30000" dirty="0">
                <a:solidFill>
                  <a:srgbClr val="103185"/>
                </a:solidFill>
                <a:latin typeface="メイリオ" panose="020B0604030504040204" pitchFamily="50" charset="-128"/>
                <a:ea typeface="メイリオ" panose="020B0604030504040204" pitchFamily="50" charset="-128"/>
              </a:rPr>
              <a:t>※</a:t>
            </a:r>
            <a:r>
              <a:rPr lang="ja-JP" altLang="en-US" sz="1100" b="1" baseline="30000" dirty="0">
                <a:solidFill>
                  <a:srgbClr val="103185"/>
                </a:solidFill>
                <a:latin typeface="メイリオ" panose="020B0604030504040204" pitchFamily="50" charset="-128"/>
                <a:ea typeface="メイリオ" panose="020B0604030504040204" pitchFamily="50" charset="-128"/>
              </a:rPr>
              <a:t>　</a:t>
            </a:r>
            <a:r>
              <a:rPr lang="en-US" altLang="ja-JP" sz="1100" b="1" dirty="0">
                <a:solidFill>
                  <a:srgbClr val="103185"/>
                </a:solidFill>
                <a:latin typeface="メイリオ" panose="020B0604030504040204" pitchFamily="50" charset="-128"/>
                <a:ea typeface="メイリオ" panose="020B0604030504040204" pitchFamily="50" charset="-128"/>
              </a:rPr>
              <a:t>×</a:t>
            </a:r>
            <a:r>
              <a:rPr lang="ja-JP" altLang="en-US" sz="1100" b="1" dirty="0">
                <a:solidFill>
                  <a:srgbClr val="103185"/>
                </a:solidFill>
                <a:latin typeface="メイリオ" panose="020B0604030504040204" pitchFamily="50" charset="-128"/>
                <a:ea typeface="メイリオ" panose="020B0604030504040204" pitchFamily="50" charset="-128"/>
              </a:rPr>
              <a:t>　休業期間の日数（</a:t>
            </a:r>
            <a:r>
              <a:rPr lang="en-US" altLang="ja-JP" sz="1100" b="1" dirty="0">
                <a:solidFill>
                  <a:srgbClr val="103185"/>
                </a:solidFill>
                <a:latin typeface="メイリオ" panose="020B0604030504040204" pitchFamily="50" charset="-128"/>
                <a:ea typeface="メイリオ" panose="020B0604030504040204" pitchFamily="50" charset="-128"/>
              </a:rPr>
              <a:t>28</a:t>
            </a:r>
            <a:r>
              <a:rPr lang="ja-JP" altLang="en-US" sz="1100" b="1" dirty="0">
                <a:solidFill>
                  <a:srgbClr val="103185"/>
                </a:solidFill>
                <a:latin typeface="メイリオ" panose="020B0604030504040204" pitchFamily="50" charset="-128"/>
                <a:ea typeface="メイリオ" panose="020B0604030504040204" pitchFamily="50" charset="-128"/>
              </a:rPr>
              <a:t>日が上限）</a:t>
            </a:r>
            <a:r>
              <a:rPr lang="en-US" altLang="ja-JP" sz="1100" b="1" dirty="0">
                <a:solidFill>
                  <a:srgbClr val="103185"/>
                </a:solidFill>
                <a:latin typeface="メイリオ" panose="020B0604030504040204" pitchFamily="50" charset="-128"/>
                <a:ea typeface="メイリオ" panose="020B0604030504040204" pitchFamily="50" charset="-128"/>
              </a:rPr>
              <a:t>×</a:t>
            </a:r>
            <a:r>
              <a:rPr lang="ja-JP" altLang="en-US" sz="1100" b="1" dirty="0">
                <a:solidFill>
                  <a:srgbClr val="103185"/>
                </a:solidFill>
                <a:latin typeface="メイリオ" panose="020B0604030504040204" pitchFamily="50" charset="-128"/>
                <a:ea typeface="メイリオ" panose="020B0604030504040204" pitchFamily="50" charset="-128"/>
              </a:rPr>
              <a:t>　</a:t>
            </a:r>
            <a:r>
              <a:rPr lang="en-US" altLang="ja-JP" sz="1100" b="1" dirty="0">
                <a:solidFill>
                  <a:srgbClr val="103185"/>
                </a:solidFill>
                <a:latin typeface="メイリオ" panose="020B0604030504040204" pitchFamily="50" charset="-128"/>
                <a:ea typeface="メイリオ" panose="020B0604030504040204" pitchFamily="50" charset="-128"/>
              </a:rPr>
              <a:t>67</a:t>
            </a:r>
            <a:r>
              <a:rPr lang="ja-JP" altLang="en-US" sz="1100" b="1" dirty="0">
                <a:solidFill>
                  <a:srgbClr val="103185"/>
                </a:solidFill>
                <a:latin typeface="メイリオ" panose="020B0604030504040204" pitchFamily="50" charset="-128"/>
                <a:ea typeface="メイリオ" panose="020B0604030504040204" pitchFamily="50" charset="-128"/>
              </a:rPr>
              <a:t>％</a:t>
            </a:r>
            <a:endParaRPr lang="en-US" altLang="ja-JP" sz="1100" b="1" dirty="0">
              <a:solidFill>
                <a:srgbClr val="103185"/>
              </a:solidFill>
              <a:latin typeface="メイリオ" panose="020B0604030504040204" pitchFamily="50" charset="-128"/>
              <a:ea typeface="メイリオ" panose="020B0604030504040204" pitchFamily="50" charset="-128"/>
            </a:endParaRPr>
          </a:p>
          <a:p>
            <a:pPr>
              <a:lnSpc>
                <a:spcPct val="110000"/>
              </a:lnSpc>
            </a:pPr>
            <a:r>
              <a:rPr lang="en-US" altLang="ja-JP" sz="1000" dirty="0">
                <a:solidFill>
                  <a:srgbClr val="103185"/>
                </a:solidFill>
                <a:latin typeface="メイリオ" panose="020B0604030504040204" pitchFamily="50" charset="-128"/>
                <a:ea typeface="メイリオ" panose="020B0604030504040204" pitchFamily="50" charset="-128"/>
              </a:rPr>
              <a:t>※</a:t>
            </a:r>
            <a:r>
              <a:rPr lang="ja-JP" altLang="en-US" sz="1000" dirty="0">
                <a:solidFill>
                  <a:srgbClr val="103185"/>
                </a:solidFill>
                <a:latin typeface="メイリオ" panose="020B0604030504040204" pitchFamily="50" charset="-128"/>
                <a:ea typeface="メイリオ" panose="020B0604030504040204" pitchFamily="50" charset="-128"/>
              </a:rPr>
              <a:t>育児休業給付金と同じです（９頁参照） </a:t>
            </a:r>
            <a:endParaRPr lang="en-US" altLang="ja-JP" sz="1000" dirty="0">
              <a:solidFill>
                <a:srgbClr val="103185"/>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220774484"/>
              </p:ext>
            </p:extLst>
          </p:nvPr>
        </p:nvGraphicFramePr>
        <p:xfrm>
          <a:off x="719837" y="6842786"/>
          <a:ext cx="6120000" cy="1668132"/>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83830295"/>
                    </a:ext>
                  </a:extLst>
                </a:gridCol>
                <a:gridCol w="3420000">
                  <a:extLst>
                    <a:ext uri="{9D8B030D-6E8A-4147-A177-3AD203B41FA5}">
                      <a16:colId xmlns:a16="http://schemas.microsoft.com/office/drawing/2014/main" val="602338028"/>
                    </a:ext>
                  </a:extLst>
                </a:gridCol>
              </a:tblGrid>
              <a:tr h="288000">
                <a:tc>
                  <a:txBody>
                    <a:bodyPr/>
                    <a:lstStyle/>
                    <a:p>
                      <a:pPr algn="ctr">
                        <a:lnSpc>
                          <a:spcPct val="110000"/>
                        </a:lnSpc>
                      </a:pPr>
                      <a:r>
                        <a:rPr kumimoji="1" lang="ja-JP" altLang="en-US" sz="1050" spc="100" baseline="0" dirty="0" smtClean="0">
                          <a:solidFill>
                            <a:schemeClr val="tx1"/>
                          </a:solidFill>
                          <a:latin typeface="メイリオ" panose="020B0604030504040204" pitchFamily="50" charset="-128"/>
                          <a:ea typeface="メイリオ" panose="020B0604030504040204" pitchFamily="50" charset="-128"/>
                        </a:rPr>
                        <a:t>支払われた賃金の</a:t>
                      </a:r>
                      <a:r>
                        <a:rPr kumimoji="1" lang="ja-JP" altLang="en-US" sz="1050" dirty="0" smtClean="0">
                          <a:solidFill>
                            <a:schemeClr val="tx1"/>
                          </a:solidFill>
                          <a:latin typeface="メイリオ" panose="020B0604030504040204" pitchFamily="50" charset="-128"/>
                          <a:ea typeface="メイリオ" panose="020B0604030504040204" pitchFamily="50" charset="-128"/>
                        </a:rPr>
                        <a:t>額</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T="72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0000"/>
                        </a:lnSpc>
                      </a:pPr>
                      <a:r>
                        <a:rPr kumimoji="1" lang="ja-JP" altLang="en-US" sz="1050" spc="600" dirty="0" smtClean="0">
                          <a:solidFill>
                            <a:schemeClr val="tx1"/>
                          </a:solidFill>
                          <a:latin typeface="メイリオ" panose="020B0604030504040204" pitchFamily="50" charset="-128"/>
                          <a:ea typeface="メイリオ" panose="020B0604030504040204" pitchFamily="50" charset="-128"/>
                        </a:rPr>
                        <a:t>支給</a:t>
                      </a:r>
                      <a:r>
                        <a:rPr kumimoji="1" lang="ja-JP" altLang="en-US" sz="1050" dirty="0" smtClean="0">
                          <a:solidFill>
                            <a:schemeClr val="tx1"/>
                          </a:solidFill>
                          <a:latin typeface="メイリオ" panose="020B0604030504040204" pitchFamily="50" charset="-128"/>
                          <a:ea typeface="メイリオ" panose="020B0604030504040204" pitchFamily="50" charset="-128"/>
                        </a:rPr>
                        <a:t>額</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T="72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46310017"/>
                  </a:ext>
                </a:extLst>
              </a:tr>
              <a:tr h="370840">
                <a:tc>
                  <a:txBody>
                    <a:bodyPr/>
                    <a:lstStyle/>
                    <a:p>
                      <a:pPr>
                        <a:lnSpc>
                          <a:spcPct val="110000"/>
                        </a:lnSpc>
                      </a:pPr>
                      <a:r>
                        <a:rPr lang="ja-JP" altLang="en-US" sz="1050" dirty="0" smtClean="0">
                          <a:solidFill>
                            <a:schemeClr val="tx1"/>
                          </a:solidFill>
                          <a:latin typeface="メイリオ" panose="020B0604030504040204" pitchFamily="50" charset="-128"/>
                          <a:ea typeface="メイリオ" panose="020B0604030504040204" pitchFamily="50" charset="-128"/>
                        </a:rPr>
                        <a:t>「休業開始時賃金日額</a:t>
                      </a:r>
                      <a:r>
                        <a:rPr lang="en-US" altLang="ja-JP" sz="1050" dirty="0" smtClean="0">
                          <a:solidFill>
                            <a:schemeClr val="tx1"/>
                          </a:solidFill>
                          <a:latin typeface="メイリオ" panose="020B0604030504040204" pitchFamily="50" charset="-128"/>
                          <a:ea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rPr>
                        <a:t>休業期間の日数」</a:t>
                      </a:r>
                      <a:r>
                        <a:rPr lang="en-US" altLang="ja-JP" sz="1050" dirty="0" smtClean="0">
                          <a:solidFill>
                            <a:schemeClr val="tx1"/>
                          </a:solidFill>
                          <a:latin typeface="メイリオ" panose="020B0604030504040204" pitchFamily="50" charset="-128"/>
                          <a:ea typeface="メイリオ" panose="020B0604030504040204" pitchFamily="50" charset="-128"/>
                        </a:rPr>
                        <a:t/>
                      </a:r>
                      <a:br>
                        <a:rPr lang="en-US" altLang="ja-JP" sz="1050" dirty="0" smtClean="0">
                          <a:solidFill>
                            <a:schemeClr val="tx1"/>
                          </a:solidFill>
                          <a:latin typeface="メイリオ" panose="020B0604030504040204" pitchFamily="50" charset="-128"/>
                          <a:ea typeface="メイリオ" panose="020B0604030504040204" pitchFamily="50" charset="-128"/>
                        </a:rPr>
                      </a:br>
                      <a:r>
                        <a:rPr lang="ja-JP" altLang="en-US" sz="1050" b="0" dirty="0" smtClean="0">
                          <a:solidFill>
                            <a:schemeClr val="tx1"/>
                          </a:solidFill>
                          <a:latin typeface="メイリオ" panose="020B0604030504040204" pitchFamily="50" charset="-128"/>
                          <a:ea typeface="メイリオ" panose="020B0604030504040204" pitchFamily="50" charset="-128"/>
                        </a:rPr>
                        <a:t>の</a:t>
                      </a:r>
                      <a:r>
                        <a:rPr lang="en-US" altLang="ja-JP" sz="1050" b="1" dirty="0" smtClean="0">
                          <a:solidFill>
                            <a:schemeClr val="tx1"/>
                          </a:solidFill>
                          <a:latin typeface="メイリオ" panose="020B0604030504040204" pitchFamily="50" charset="-128"/>
                          <a:ea typeface="メイリオ" panose="020B0604030504040204" pitchFamily="50" charset="-128"/>
                        </a:rPr>
                        <a:t>13</a:t>
                      </a:r>
                      <a:r>
                        <a:rPr lang="ja-JP" altLang="en-US" sz="1050" b="1" dirty="0" smtClean="0">
                          <a:solidFill>
                            <a:schemeClr val="tx1"/>
                          </a:solidFill>
                          <a:latin typeface="メイリオ" panose="020B0604030504040204" pitchFamily="50" charset="-128"/>
                          <a:ea typeface="メイリオ" panose="020B0604030504040204" pitchFamily="50" charset="-128"/>
                        </a:rPr>
                        <a:t>％以下</a:t>
                      </a:r>
                      <a:endParaRPr kumimoji="1" lang="ja-JP" altLang="en-US" sz="1050" b="1" dirty="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lang="ja-JP" altLang="en-US" sz="1050" b="1" dirty="0" smtClean="0">
                          <a:solidFill>
                            <a:schemeClr val="tx1"/>
                          </a:solidFill>
                          <a:latin typeface="メイリオ" panose="020B0604030504040204" pitchFamily="50" charset="-128"/>
                          <a:ea typeface="メイリオ" panose="020B0604030504040204" pitchFamily="50" charset="-128"/>
                        </a:rPr>
                        <a:t>休業開始時賃金日額</a:t>
                      </a:r>
                      <a:r>
                        <a:rPr lang="en-US" altLang="ja-JP" sz="1050" b="1" dirty="0" smtClean="0">
                          <a:solidFill>
                            <a:schemeClr val="tx1"/>
                          </a:solidFill>
                          <a:latin typeface="メイリオ" panose="020B0604030504040204" pitchFamily="50" charset="-128"/>
                          <a:ea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rPr>
                        <a:t>休業期間の日数</a:t>
                      </a:r>
                      <a:r>
                        <a:rPr lang="en-US" altLang="ja-JP" sz="1050" b="1" dirty="0" smtClean="0">
                          <a:solidFill>
                            <a:schemeClr val="tx1"/>
                          </a:solidFill>
                          <a:latin typeface="メイリオ" panose="020B0604030504040204" pitchFamily="50" charset="-128"/>
                          <a:ea typeface="メイリオ" panose="020B0604030504040204" pitchFamily="50" charset="-128"/>
                        </a:rPr>
                        <a:t>×67</a:t>
                      </a:r>
                      <a:r>
                        <a:rPr lang="ja-JP" altLang="en-US" sz="1050" b="1" dirty="0" smtClean="0">
                          <a:solidFill>
                            <a:schemeClr val="tx1"/>
                          </a:solidFill>
                          <a:latin typeface="メイリオ" panose="020B0604030504040204" pitchFamily="50" charset="-128"/>
                          <a:ea typeface="メイリオ" panose="020B0604030504040204" pitchFamily="50" charset="-128"/>
                        </a:rPr>
                        <a:t>％</a:t>
                      </a:r>
                      <a:endParaRPr lang="en-US" altLang="ja-JP" sz="1050" b="1" dirty="0" smtClean="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2512575"/>
                  </a:ext>
                </a:extLst>
              </a:tr>
              <a:tr h="370840">
                <a:tc>
                  <a:txBody>
                    <a:bodyPr/>
                    <a:lstStyle/>
                    <a:p>
                      <a:pPr>
                        <a:lnSpc>
                          <a:spcPct val="110000"/>
                        </a:lnSpc>
                      </a:pPr>
                      <a:r>
                        <a:rPr lang="ja-JP" altLang="en-US" sz="1050" dirty="0" smtClean="0">
                          <a:solidFill>
                            <a:schemeClr val="tx1"/>
                          </a:solidFill>
                          <a:latin typeface="メイリオ" panose="020B0604030504040204" pitchFamily="50" charset="-128"/>
                          <a:ea typeface="メイリオ" panose="020B0604030504040204" pitchFamily="50" charset="-128"/>
                        </a:rPr>
                        <a:t>「休業開始時賃金日額</a:t>
                      </a:r>
                      <a:r>
                        <a:rPr lang="en-US" altLang="ja-JP" sz="1050" dirty="0" smtClean="0">
                          <a:solidFill>
                            <a:schemeClr val="tx1"/>
                          </a:solidFill>
                          <a:latin typeface="メイリオ" panose="020B0604030504040204" pitchFamily="50" charset="-128"/>
                          <a:ea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rPr>
                        <a:t>休業期間の日数」</a:t>
                      </a:r>
                      <a:r>
                        <a:rPr lang="en-US" altLang="ja-JP" sz="1050" dirty="0" smtClean="0">
                          <a:solidFill>
                            <a:schemeClr val="tx1"/>
                          </a:solidFill>
                          <a:latin typeface="メイリオ" panose="020B0604030504040204" pitchFamily="50" charset="-128"/>
                          <a:ea typeface="メイリオ" panose="020B0604030504040204" pitchFamily="50" charset="-128"/>
                        </a:rPr>
                        <a:t/>
                      </a:r>
                      <a:br>
                        <a:rPr lang="en-US" altLang="ja-JP" sz="1050" dirty="0" smtClean="0">
                          <a:solidFill>
                            <a:schemeClr val="tx1"/>
                          </a:solidFill>
                          <a:latin typeface="メイリオ" panose="020B0604030504040204" pitchFamily="50" charset="-128"/>
                          <a:ea typeface="メイリオ" panose="020B0604030504040204" pitchFamily="50" charset="-128"/>
                        </a:rPr>
                      </a:br>
                      <a:r>
                        <a:rPr lang="ja-JP" altLang="en-US" sz="1050" dirty="0" smtClean="0">
                          <a:solidFill>
                            <a:schemeClr val="tx1"/>
                          </a:solidFill>
                          <a:latin typeface="メイリオ" panose="020B0604030504040204" pitchFamily="50" charset="-128"/>
                          <a:ea typeface="メイリオ" panose="020B0604030504040204" pitchFamily="50" charset="-128"/>
                        </a:rPr>
                        <a:t>の</a:t>
                      </a:r>
                      <a:r>
                        <a:rPr lang="en-US" altLang="ja-JP" sz="1050" b="1" dirty="0" smtClean="0">
                          <a:solidFill>
                            <a:schemeClr val="tx1"/>
                          </a:solidFill>
                          <a:latin typeface="メイリオ" panose="020B0604030504040204" pitchFamily="50" charset="-128"/>
                          <a:ea typeface="メイリオ" panose="020B0604030504040204" pitchFamily="50" charset="-128"/>
                        </a:rPr>
                        <a:t>13</a:t>
                      </a:r>
                      <a:r>
                        <a:rPr lang="ja-JP" altLang="en-US" sz="1050" b="1" dirty="0" smtClean="0">
                          <a:solidFill>
                            <a:schemeClr val="tx1"/>
                          </a:solidFill>
                          <a:latin typeface="メイリオ" panose="020B0604030504040204" pitchFamily="50" charset="-128"/>
                          <a:ea typeface="メイリオ" panose="020B0604030504040204" pitchFamily="50" charset="-128"/>
                        </a:rPr>
                        <a:t>％超～</a:t>
                      </a:r>
                      <a:r>
                        <a:rPr lang="en-US" altLang="ja-JP" sz="1050" b="1" dirty="0" smtClean="0">
                          <a:solidFill>
                            <a:schemeClr val="tx1"/>
                          </a:solidFill>
                          <a:latin typeface="メイリオ" panose="020B0604030504040204" pitchFamily="50" charset="-128"/>
                          <a:ea typeface="メイリオ" panose="020B0604030504040204" pitchFamily="50" charset="-128"/>
                        </a:rPr>
                        <a:t>80</a:t>
                      </a:r>
                      <a:r>
                        <a:rPr lang="ja-JP" altLang="en-US" sz="1050" b="1" dirty="0" smtClean="0">
                          <a:solidFill>
                            <a:schemeClr val="tx1"/>
                          </a:solidFill>
                          <a:latin typeface="メイリオ" panose="020B0604030504040204" pitchFamily="50" charset="-128"/>
                          <a:ea typeface="メイリオ" panose="020B0604030504040204" pitchFamily="50" charset="-128"/>
                        </a:rPr>
                        <a:t>％未満</a:t>
                      </a:r>
                      <a:endParaRPr kumimoji="1" lang="ja-JP" altLang="en-US" sz="1050" b="1" dirty="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lang="ja-JP" altLang="en-US" sz="1050" b="1" dirty="0" smtClean="0">
                          <a:solidFill>
                            <a:schemeClr val="tx1"/>
                          </a:solidFill>
                          <a:latin typeface="メイリオ" panose="020B0604030504040204" pitchFamily="50" charset="-128"/>
                          <a:ea typeface="メイリオ" panose="020B0604030504040204" pitchFamily="50" charset="-128"/>
                        </a:rPr>
                        <a:t>休業開始時賃金日額</a:t>
                      </a:r>
                      <a:r>
                        <a:rPr lang="en-US" altLang="ja-JP" sz="1050" b="1" dirty="0" smtClean="0">
                          <a:solidFill>
                            <a:schemeClr val="tx1"/>
                          </a:solidFill>
                          <a:latin typeface="メイリオ" panose="020B0604030504040204" pitchFamily="50" charset="-128"/>
                          <a:ea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rPr>
                        <a:t>休業期間の日数</a:t>
                      </a:r>
                      <a:r>
                        <a:rPr lang="en-US" altLang="ja-JP" sz="1050" b="1" dirty="0" smtClean="0">
                          <a:solidFill>
                            <a:schemeClr val="tx1"/>
                          </a:solidFill>
                          <a:latin typeface="メイリオ" panose="020B0604030504040204" pitchFamily="50" charset="-128"/>
                          <a:ea typeface="メイリオ" panose="020B0604030504040204" pitchFamily="50" charset="-128"/>
                        </a:rPr>
                        <a:t>×80</a:t>
                      </a:r>
                      <a:r>
                        <a:rPr lang="ja-JP" altLang="en-US" sz="1050" b="1" dirty="0" smtClean="0">
                          <a:solidFill>
                            <a:schemeClr val="tx1"/>
                          </a:solidFill>
                          <a:latin typeface="メイリオ" panose="020B0604030504040204" pitchFamily="50" charset="-128"/>
                          <a:ea typeface="メイリオ" panose="020B0604030504040204" pitchFamily="50" charset="-128"/>
                        </a:rPr>
                        <a:t>％ー賃金額</a:t>
                      </a:r>
                      <a:endParaRPr lang="en-US" altLang="ja-JP" sz="1050" b="1" dirty="0" smtClean="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8226519"/>
                  </a:ext>
                </a:extLst>
              </a:tr>
              <a:tr h="370840">
                <a:tc>
                  <a:txBody>
                    <a:bodyPr/>
                    <a:lstStyle/>
                    <a:p>
                      <a:pPr>
                        <a:lnSpc>
                          <a:spcPct val="110000"/>
                        </a:lnSpc>
                      </a:pPr>
                      <a:r>
                        <a:rPr lang="ja-JP" altLang="en-US" sz="1050" dirty="0" smtClean="0">
                          <a:solidFill>
                            <a:schemeClr val="tx1"/>
                          </a:solidFill>
                          <a:latin typeface="メイリオ" panose="020B0604030504040204" pitchFamily="50" charset="-128"/>
                          <a:ea typeface="メイリオ" panose="020B0604030504040204" pitchFamily="50" charset="-128"/>
                        </a:rPr>
                        <a:t>「休業開始時賃金日額</a:t>
                      </a:r>
                      <a:r>
                        <a:rPr lang="en-US" altLang="ja-JP" sz="1050" dirty="0" smtClean="0">
                          <a:solidFill>
                            <a:schemeClr val="tx1"/>
                          </a:solidFill>
                          <a:latin typeface="メイリオ" panose="020B0604030504040204" pitchFamily="50" charset="-128"/>
                          <a:ea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rPr>
                        <a:t>休業期間の日数」</a:t>
                      </a:r>
                      <a:r>
                        <a:rPr lang="en-US" altLang="ja-JP" sz="1050" dirty="0" smtClean="0">
                          <a:solidFill>
                            <a:schemeClr val="tx1"/>
                          </a:solidFill>
                          <a:latin typeface="メイリオ" panose="020B0604030504040204" pitchFamily="50" charset="-128"/>
                          <a:ea typeface="メイリオ" panose="020B0604030504040204" pitchFamily="50" charset="-128"/>
                        </a:rPr>
                        <a:t/>
                      </a:r>
                      <a:br>
                        <a:rPr lang="en-US" altLang="ja-JP" sz="1050" dirty="0" smtClean="0">
                          <a:solidFill>
                            <a:schemeClr val="tx1"/>
                          </a:solidFill>
                          <a:latin typeface="メイリオ" panose="020B0604030504040204" pitchFamily="50" charset="-128"/>
                          <a:ea typeface="メイリオ" panose="020B0604030504040204" pitchFamily="50" charset="-128"/>
                        </a:rPr>
                      </a:br>
                      <a:r>
                        <a:rPr lang="ja-JP" altLang="en-US" sz="1050" dirty="0" smtClean="0">
                          <a:solidFill>
                            <a:schemeClr val="tx1"/>
                          </a:solidFill>
                          <a:latin typeface="メイリオ" panose="020B0604030504040204" pitchFamily="50" charset="-128"/>
                          <a:ea typeface="メイリオ" panose="020B0604030504040204" pitchFamily="50" charset="-128"/>
                        </a:rPr>
                        <a:t>の</a:t>
                      </a:r>
                      <a:r>
                        <a:rPr lang="en-US" altLang="ja-JP" sz="1050" dirty="0" smtClean="0">
                          <a:solidFill>
                            <a:schemeClr val="tx1"/>
                          </a:solidFill>
                          <a:latin typeface="メイリオ" panose="020B0604030504040204" pitchFamily="50" charset="-128"/>
                          <a:ea typeface="メイリオ" panose="020B0604030504040204" pitchFamily="50" charset="-128"/>
                        </a:rPr>
                        <a:t>80</a:t>
                      </a:r>
                      <a:r>
                        <a:rPr lang="ja-JP" altLang="en-US" sz="1050" dirty="0" smtClean="0">
                          <a:solidFill>
                            <a:schemeClr val="tx1"/>
                          </a:solidFill>
                          <a:latin typeface="メイリオ" panose="020B0604030504040204" pitchFamily="50" charset="-128"/>
                          <a:ea typeface="メイリオ" panose="020B0604030504040204" pitchFamily="50" charset="-128"/>
                        </a:rPr>
                        <a:t>％以上</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lang="ja-JP" altLang="en-US" sz="1050" b="1" dirty="0" smtClean="0">
                          <a:solidFill>
                            <a:schemeClr val="tx1"/>
                          </a:solidFill>
                          <a:latin typeface="メイリオ" panose="020B0604030504040204" pitchFamily="50" charset="-128"/>
                          <a:ea typeface="メイリオ" panose="020B0604030504040204" pitchFamily="50" charset="-128"/>
                        </a:rPr>
                        <a:t>支給されません</a:t>
                      </a:r>
                      <a:endParaRPr lang="en-US" altLang="ja-JP" sz="1050" b="1" dirty="0" smtClean="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49280"/>
                  </a:ext>
                </a:extLst>
              </a:tr>
            </a:tbl>
          </a:graphicData>
        </a:graphic>
      </p:graphicFrame>
      <p:sp>
        <p:nvSpPr>
          <p:cNvPr id="29" name="テキスト ボックス 28"/>
          <p:cNvSpPr txBox="1"/>
          <p:nvPr/>
        </p:nvSpPr>
        <p:spPr>
          <a:xfrm>
            <a:off x="539837" y="6534038"/>
            <a:ext cx="6480000" cy="284693"/>
          </a:xfrm>
          <a:prstGeom prst="rect">
            <a:avLst/>
          </a:prstGeom>
          <a:noFill/>
          <a:ln>
            <a:noFill/>
          </a:ln>
        </p:spPr>
        <p:txBody>
          <a:bodyPr wrap="square" rtlCol="0">
            <a:spAutoFit/>
          </a:bodyPr>
          <a:lstStyle/>
          <a:p>
            <a:pPr marL="171450" indent="-171450">
              <a:lnSpc>
                <a:spcPts val="1500"/>
              </a:lnSpc>
              <a:buFont typeface="Wingdings" panose="05000000000000000000" pitchFamily="2" charset="2"/>
              <a:buChar char="n"/>
            </a:pPr>
            <a:r>
              <a:rPr lang="ja-JP" altLang="en-US" sz="1100" b="1" spc="100" dirty="0">
                <a:latin typeface="メイリオ" panose="020B0604030504040204" pitchFamily="50" charset="-128"/>
                <a:ea typeface="メイリオ" panose="020B0604030504040204" pitchFamily="50" charset="-128"/>
              </a:rPr>
              <a:t>出生時育児</a:t>
            </a:r>
            <a:r>
              <a:rPr lang="ja-JP" altLang="en-US" sz="1100" b="1" spc="100" dirty="0" smtClean="0">
                <a:latin typeface="メイリオ" panose="020B0604030504040204" pitchFamily="50" charset="-128"/>
                <a:ea typeface="メイリオ" panose="020B0604030504040204" pitchFamily="50" charset="-128"/>
              </a:rPr>
              <a:t>休業期間を対象として事業</a:t>
            </a:r>
            <a:r>
              <a:rPr lang="ja-JP" altLang="en-US" sz="1100" b="1" spc="100" dirty="0">
                <a:latin typeface="メイリオ" panose="020B0604030504040204" pitchFamily="50" charset="-128"/>
                <a:ea typeface="メイリオ" panose="020B0604030504040204" pitchFamily="50" charset="-128"/>
              </a:rPr>
              <a:t>主から賃金が支払われた場合</a:t>
            </a:r>
            <a:endParaRPr lang="en-US" altLang="ja-JP" sz="1100" b="1" spc="100"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539837" y="8550262"/>
            <a:ext cx="6480000" cy="650947"/>
          </a:xfrm>
          <a:prstGeom prst="rect">
            <a:avLst/>
          </a:prstGeom>
          <a:noFill/>
          <a:ln>
            <a:noFill/>
          </a:ln>
        </p:spPr>
        <p:txBody>
          <a:bodyPr wrap="square" rtlCol="0">
            <a:spAutoFit/>
          </a:bodyPr>
          <a:lstStyle/>
          <a:p>
            <a:pPr marL="171450" indent="-171450">
              <a:lnSpc>
                <a:spcPct val="110000"/>
              </a:lnSpc>
              <a:buFont typeface="Wingdings" panose="05000000000000000000" pitchFamily="2" charset="2"/>
              <a:buChar char="n"/>
            </a:pPr>
            <a:r>
              <a:rPr lang="ja-JP" altLang="en-US" sz="1100" b="1" spc="100" dirty="0">
                <a:latin typeface="メイリオ" panose="020B0604030504040204" pitchFamily="50" charset="-128"/>
                <a:ea typeface="メイリオ" panose="020B0604030504040204" pitchFamily="50" charset="-128"/>
              </a:rPr>
              <a:t>休業開始時賃金日額の上限額</a:t>
            </a:r>
            <a:r>
              <a:rPr lang="en-US" altLang="ja-JP" sz="1100" b="1" spc="100" dirty="0">
                <a:latin typeface="メイリオ" panose="020B0604030504040204" pitchFamily="50" charset="-128"/>
                <a:ea typeface="メイリオ" panose="020B0604030504040204" pitchFamily="50" charset="-128"/>
              </a:rPr>
              <a:t/>
            </a:r>
            <a:br>
              <a:rPr lang="en-US" altLang="ja-JP" sz="1100" b="1" spc="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休業開始時賃金日額の上限額は</a:t>
            </a:r>
            <a:r>
              <a:rPr lang="en-US" altLang="ja-JP" sz="1100" dirty="0">
                <a:latin typeface="メイリオ" panose="020B0604030504040204" pitchFamily="50" charset="-128"/>
                <a:ea typeface="メイリオ" panose="020B0604030504040204" pitchFamily="50" charset="-128"/>
              </a:rPr>
              <a:t>15,190</a:t>
            </a:r>
            <a:r>
              <a:rPr lang="ja-JP" altLang="en-US" sz="1100" dirty="0">
                <a:latin typeface="メイリオ" panose="020B0604030504040204" pitchFamily="50" charset="-128"/>
                <a:ea typeface="メイリオ" panose="020B0604030504040204" pitchFamily="50" charset="-128"/>
              </a:rPr>
              <a:t>円となります（令和５年</a:t>
            </a:r>
            <a:r>
              <a:rPr lang="en-US" altLang="ja-JP" sz="1100" dirty="0">
                <a:latin typeface="メイリオ" panose="020B0604030504040204" pitchFamily="50" charset="-128"/>
                <a:ea typeface="メイリオ" panose="020B0604030504040204" pitchFamily="50" charset="-128"/>
              </a:rPr>
              <a:t>7</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31</a:t>
            </a:r>
            <a:r>
              <a:rPr lang="ja-JP" altLang="en-US" sz="1100" dirty="0">
                <a:latin typeface="メイリオ" panose="020B0604030504040204" pitchFamily="50" charset="-128"/>
                <a:ea typeface="メイリオ" panose="020B0604030504040204" pitchFamily="50" charset="-128"/>
              </a:rPr>
              <a:t>日までの額）。</a:t>
            </a:r>
            <a:r>
              <a:rPr lang="en-US" altLang="ja-JP" sz="1100" dirty="0">
                <a:latin typeface="メイリオ" panose="020B0604030504040204" pitchFamily="50" charset="-128"/>
                <a:ea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出生時育児休業給付金の支給上限額（休業</a:t>
            </a:r>
            <a:r>
              <a:rPr lang="en-US" altLang="ja-JP" sz="1100" dirty="0">
                <a:latin typeface="メイリオ" panose="020B0604030504040204" pitchFamily="50" charset="-128"/>
                <a:ea typeface="メイリオ" panose="020B0604030504040204" pitchFamily="50" charset="-128"/>
              </a:rPr>
              <a:t>28</a:t>
            </a:r>
            <a:r>
              <a:rPr lang="ja-JP" altLang="en-US" sz="1100" dirty="0">
                <a:latin typeface="メイリオ" panose="020B0604030504040204" pitchFamily="50" charset="-128"/>
                <a:ea typeface="メイリオ" panose="020B0604030504040204" pitchFamily="50" charset="-128"/>
              </a:rPr>
              <a:t>日）：</a:t>
            </a:r>
            <a:r>
              <a:rPr lang="en-US" altLang="ja-JP" sz="1100" dirty="0">
                <a:latin typeface="メイリオ" panose="020B0604030504040204" pitchFamily="50" charset="-128"/>
                <a:ea typeface="メイリオ" panose="020B0604030504040204" pitchFamily="50" charset="-128"/>
              </a:rPr>
              <a:t>15,190</a:t>
            </a:r>
            <a:r>
              <a:rPr lang="ja-JP" altLang="en-US" sz="1100" dirty="0">
                <a:latin typeface="メイリオ" panose="020B0604030504040204" pitchFamily="50" charset="-128"/>
                <a:ea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rPr>
              <a:t>×28</a:t>
            </a:r>
            <a:r>
              <a:rPr lang="ja-JP" altLang="en-US" sz="1100" dirty="0">
                <a:latin typeface="メイリオ" panose="020B0604030504040204" pitchFamily="50" charset="-128"/>
                <a:ea typeface="メイリオ" panose="020B0604030504040204" pitchFamily="50" charset="-128"/>
              </a:rPr>
              <a:t>日</a:t>
            </a:r>
            <a:r>
              <a:rPr lang="en-US" altLang="ja-JP" sz="1100" dirty="0">
                <a:latin typeface="メイリオ" panose="020B0604030504040204" pitchFamily="50" charset="-128"/>
                <a:ea typeface="メイリオ" panose="020B0604030504040204" pitchFamily="50" charset="-128"/>
              </a:rPr>
              <a:t>×67</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284,964</a:t>
            </a:r>
            <a:r>
              <a:rPr lang="ja-JP" altLang="en-US" sz="1100" dirty="0">
                <a:latin typeface="メイリオ" panose="020B0604030504040204" pitchFamily="50" charset="-128"/>
                <a:ea typeface="メイリオ" panose="020B0604030504040204" pitchFamily="50" charset="-128"/>
              </a:rPr>
              <a:t>円</a:t>
            </a:r>
          </a:p>
        </p:txBody>
      </p:sp>
      <p:sp>
        <p:nvSpPr>
          <p:cNvPr id="28" name="テキスト ボックス 27"/>
          <p:cNvSpPr txBox="1"/>
          <p:nvPr/>
        </p:nvSpPr>
        <p:spPr>
          <a:xfrm>
            <a:off x="1008228" y="5340393"/>
            <a:ext cx="575365" cy="215444"/>
          </a:xfrm>
          <a:prstGeom prst="rect">
            <a:avLst/>
          </a:prstGeom>
          <a:noFill/>
        </p:spPr>
        <p:txBody>
          <a:bodyPr wrap="square" rtlCol="0">
            <a:spAutoFit/>
          </a:bodyPr>
          <a:lstStyle/>
          <a:p>
            <a:pPr algn="ctr" defTabSz="843880"/>
            <a:r>
              <a:rPr lang="en-US" altLang="ja-JP" sz="800" dirty="0">
                <a:solidFill>
                  <a:prstClr val="black"/>
                </a:solidFill>
                <a:latin typeface="メイリオ" panose="020B0604030504040204" pitchFamily="50" charset="-128"/>
                <a:ea typeface="メイリオ" panose="020B0604030504040204" pitchFamily="50" charset="-128"/>
              </a:rPr>
              <a:t>10/1</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1763613" y="5340393"/>
            <a:ext cx="627712" cy="215444"/>
          </a:xfrm>
          <a:prstGeom prst="rect">
            <a:avLst/>
          </a:prstGeom>
          <a:noFill/>
        </p:spPr>
        <p:txBody>
          <a:bodyPr wrap="square" rtlCol="0">
            <a:spAutoFit/>
          </a:bodyPr>
          <a:lstStyle/>
          <a:p>
            <a:pPr algn="ctr" defTabSz="843880"/>
            <a:r>
              <a:rPr lang="en-US" altLang="ja-JP" sz="800" dirty="0">
                <a:solidFill>
                  <a:prstClr val="black"/>
                </a:solidFill>
                <a:latin typeface="メイリオ" panose="020B0604030504040204" pitchFamily="50" charset="-128"/>
                <a:ea typeface="メイリオ" panose="020B0604030504040204" pitchFamily="50" charset="-128"/>
              </a:rPr>
              <a:t>10/5</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3383793" y="5340393"/>
            <a:ext cx="565482" cy="215444"/>
          </a:xfrm>
          <a:prstGeom prst="rect">
            <a:avLst/>
          </a:prstGeom>
          <a:noFill/>
        </p:spPr>
        <p:txBody>
          <a:bodyPr wrap="square" rtlCol="0">
            <a:spAutoFit/>
          </a:bodyPr>
          <a:lstStyle/>
          <a:p>
            <a:pPr defTabSz="843880"/>
            <a:r>
              <a:rPr lang="en-US" altLang="ja-JP" sz="800" dirty="0">
                <a:solidFill>
                  <a:prstClr val="black"/>
                </a:solidFill>
                <a:latin typeface="メイリオ" panose="020B0604030504040204" pitchFamily="50" charset="-128"/>
                <a:ea typeface="メイリオ" panose="020B0604030504040204" pitchFamily="50" charset="-128"/>
              </a:rPr>
              <a:t>11/30</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6622545" y="5332304"/>
            <a:ext cx="565482" cy="215444"/>
          </a:xfrm>
          <a:prstGeom prst="rect">
            <a:avLst/>
          </a:prstGeom>
          <a:noFill/>
        </p:spPr>
        <p:txBody>
          <a:bodyPr wrap="square" rtlCol="0">
            <a:spAutoFit/>
          </a:bodyPr>
          <a:lstStyle/>
          <a:p>
            <a:pPr defTabSz="843880"/>
            <a:r>
              <a:rPr lang="en-US" altLang="ja-JP" sz="800" dirty="0">
                <a:solidFill>
                  <a:prstClr val="black"/>
                </a:solidFill>
                <a:latin typeface="メイリオ" panose="020B0604030504040204" pitchFamily="50" charset="-128"/>
                <a:ea typeface="メイリオ" panose="020B0604030504040204" pitchFamily="50" charset="-128"/>
              </a:rPr>
              <a:t>1/31</a:t>
            </a:r>
          </a:p>
        </p:txBody>
      </p:sp>
      <p:sp>
        <p:nvSpPr>
          <p:cNvPr id="53"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r>
              <a:rPr lang="en-US" altLang="ja-JP" sz="1000" i="1" dirty="0" smtClean="0">
                <a:latin typeface="メイリオ" panose="020B0604030504040204" pitchFamily="50" charset="-128"/>
                <a:ea typeface="メイリオ" panose="020B0604030504040204" pitchFamily="50" charset="-128"/>
              </a:rPr>
              <a:t>4</a:t>
            </a:r>
            <a:endParaRPr lang="ja-JP" altLang="en-US" sz="1000" i="1" dirty="0">
              <a:latin typeface="メイリオ" panose="020B0604030504040204" pitchFamily="50" charset="-128"/>
              <a:ea typeface="メイリオ" panose="020B0604030504040204" pitchFamily="50" charset="-128"/>
            </a:endParaRPr>
          </a:p>
        </p:txBody>
      </p:sp>
      <p:cxnSp>
        <p:nvCxnSpPr>
          <p:cNvPr id="54" name="直線コネクタ 53"/>
          <p:cNvCxnSpPr/>
          <p:nvPr/>
        </p:nvCxnSpPr>
        <p:spPr>
          <a:xfrm flipH="1">
            <a:off x="1375825" y="4900111"/>
            <a:ext cx="1382"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135057" y="4904912"/>
            <a:ext cx="0"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9" name="左右矢印 48"/>
          <p:cNvSpPr/>
          <p:nvPr/>
        </p:nvSpPr>
        <p:spPr>
          <a:xfrm>
            <a:off x="3599837" y="4898193"/>
            <a:ext cx="3240000" cy="432000"/>
          </a:xfrm>
          <a:prstGeom prst="lef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900" b="1" spc="100" dirty="0">
                <a:latin typeface="メイリオ" panose="020B0604030504040204" pitchFamily="50" charset="-128"/>
                <a:ea typeface="メイリオ" panose="020B0604030504040204" pitchFamily="50" charset="-128"/>
              </a:rPr>
              <a:t>出生時育児休業給付金</a:t>
            </a:r>
            <a:r>
              <a:rPr lang="ja-JP" altLang="en-US" sz="900" b="1" spc="100" dirty="0">
                <a:solidFill>
                  <a:schemeClr val="bg1"/>
                </a:solidFill>
                <a:latin typeface="メイリオ" panose="020B0604030504040204" pitchFamily="50" charset="-128"/>
                <a:ea typeface="メイリオ" panose="020B0604030504040204" pitchFamily="50" charset="-128"/>
              </a:rPr>
              <a:t>の支給</a:t>
            </a:r>
            <a:r>
              <a:rPr lang="ja-JP" altLang="en-US" sz="900" b="1" spc="100" dirty="0">
                <a:latin typeface="メイリオ" panose="020B0604030504040204" pitchFamily="50" charset="-128"/>
                <a:ea typeface="メイリオ" panose="020B0604030504040204" pitchFamily="50" charset="-128"/>
              </a:rPr>
              <a:t>申請期</a:t>
            </a:r>
            <a:r>
              <a:rPr lang="ja-JP" altLang="en-US" sz="900" b="1" dirty="0">
                <a:latin typeface="メイリオ" panose="020B0604030504040204" pitchFamily="50" charset="-128"/>
                <a:ea typeface="メイリオ" panose="020B0604030504040204" pitchFamily="50" charset="-128"/>
              </a:rPr>
              <a:t>間</a:t>
            </a:r>
          </a:p>
        </p:txBody>
      </p:sp>
    </p:spTree>
    <p:extLst>
      <p:ext uri="{BB962C8B-B14F-4D97-AF65-F5344CB8AC3E}">
        <p14:creationId xmlns:p14="http://schemas.microsoft.com/office/powerpoint/2010/main" val="2983610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39837" y="3299136"/>
            <a:ext cx="6480000" cy="498598"/>
          </a:xfrm>
          <a:prstGeom prst="rect">
            <a:avLst/>
          </a:prstGeom>
          <a:noFill/>
          <a:ln>
            <a:noFill/>
          </a:ln>
        </p:spPr>
        <p:txBody>
          <a:bodyPr wrap="square" rtlCol="0">
            <a:spAutoFit/>
          </a:bodyPr>
          <a:lstStyle/>
          <a:p>
            <a:pPr>
              <a:lnSpc>
                <a:spcPct val="110000"/>
              </a:lnSpc>
            </a:pPr>
            <a:r>
              <a:rPr lang="ja-JP" altLang="en-US" sz="1200" dirty="0">
                <a:latin typeface="メイリオ" panose="020B0604030504040204" pitchFamily="50" charset="-128"/>
                <a:ea typeface="メイリオ" panose="020B0604030504040204" pitchFamily="50" charset="-128"/>
              </a:rPr>
              <a:t>出生時育児休業給付金の支給を受けるには、出生時育児休業を開始した被保険者を雇用している事業主の方が以下の受給資格確認・支給申請の</a:t>
            </a:r>
            <a:r>
              <a:rPr lang="ja-JP" altLang="en-US" sz="1200" dirty="0" smtClean="0">
                <a:latin typeface="メイリオ" panose="020B0604030504040204" pitchFamily="50" charset="-128"/>
                <a:ea typeface="メイリオ" panose="020B0604030504040204" pitchFamily="50" charset="-128"/>
              </a:rPr>
              <a:t>手続を</a:t>
            </a:r>
            <a:r>
              <a:rPr lang="ja-JP" altLang="en-US" sz="1200" dirty="0">
                <a:latin typeface="メイリオ" panose="020B0604030504040204" pitchFamily="50" charset="-128"/>
                <a:ea typeface="メイリオ" panose="020B0604030504040204" pitchFamily="50" charset="-128"/>
              </a:rPr>
              <a:t>行う必要があります。</a:t>
            </a:r>
            <a:endParaRPr lang="en-US" altLang="ja-JP" sz="12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48035" y="7794178"/>
            <a:ext cx="6480000" cy="1922065"/>
          </a:xfrm>
          <a:prstGeom prst="rect">
            <a:avLst/>
          </a:prstGeom>
          <a:noFill/>
          <a:ln>
            <a:noFill/>
          </a:ln>
        </p:spPr>
        <p:txBody>
          <a:bodyPr wrap="square" rtlCol="0">
            <a:spAutoFit/>
          </a:bodyPr>
          <a:lstStyle/>
          <a:p>
            <a:pPr marL="171450" indent="-171450">
              <a:lnSpc>
                <a:spcPct val="110000"/>
              </a:lnSpc>
              <a:spcBef>
                <a:spcPts val="300"/>
              </a:spcBef>
              <a:buFont typeface="Arial" panose="020B0604020202020204" pitchFamily="34" charset="0"/>
              <a:buChar char="•"/>
            </a:pPr>
            <a:r>
              <a:rPr lang="ja-JP" altLang="en-US" sz="900" dirty="0">
                <a:solidFill>
                  <a:srgbClr val="DB4D6D"/>
                </a:solidFill>
                <a:latin typeface="メイリオ" panose="020B0604030504040204" pitchFamily="50" charset="-128"/>
                <a:ea typeface="メイリオ" panose="020B0604030504040204" pitchFamily="50" charset="-128"/>
              </a:rPr>
              <a:t>雇用保険被保険者休業開始時賃金月額証明書</a:t>
            </a:r>
            <a:r>
              <a:rPr lang="ja-JP" altLang="en-US" sz="900" dirty="0">
                <a:latin typeface="メイリオ" panose="020B0604030504040204" pitchFamily="50" charset="-128"/>
                <a:ea typeface="メイリオ" panose="020B0604030504040204" pitchFamily="50" charset="-128"/>
              </a:rPr>
              <a:t>の</a:t>
            </a:r>
            <a:r>
              <a:rPr lang="ja-JP" altLang="en-US" sz="900" dirty="0" smtClean="0">
                <a:latin typeface="メイリオ" panose="020B0604030504040204" pitchFamily="50" charset="-128"/>
                <a:ea typeface="メイリオ" panose="020B0604030504040204" pitchFamily="50" charset="-128"/>
              </a:rPr>
              <a:t>記載リーフレット</a:t>
            </a:r>
            <a:r>
              <a:rPr lang="ja-JP" altLang="en-US" sz="900" dirty="0">
                <a:latin typeface="メイリオ" panose="020B0604030504040204" pitchFamily="50" charset="-128"/>
                <a:ea typeface="メイリオ" panose="020B0604030504040204" pitchFamily="50" charset="-128"/>
              </a:rPr>
              <a:t>は、ハローワークの窓口に用意しています。</a:t>
            </a:r>
            <a:endParaRPr lang="en-US" altLang="ja-JP" sz="9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Arial" panose="020B0604020202020204" pitchFamily="34" charset="0"/>
              <a:buChar char="•"/>
            </a:pPr>
            <a:r>
              <a:rPr lang="ja-JP" altLang="en-US" sz="900" dirty="0">
                <a:latin typeface="メイリオ" panose="020B0604030504040204" pitchFamily="50" charset="-128"/>
                <a:ea typeface="メイリオ" panose="020B0604030504040204" pitchFamily="50" charset="-128"/>
              </a:rPr>
              <a:t>育児休業給付受給資格確認票・出生時育児休業給付金支給申請書は、マイナンバーを記載して提出してください。</a:t>
            </a:r>
            <a:endParaRPr lang="en-US" altLang="ja-JP" sz="9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Arial" panose="020B0604020202020204" pitchFamily="34" charset="0"/>
              <a:buChar char="•"/>
            </a:pPr>
            <a:r>
              <a:rPr lang="ja-JP" altLang="en-US" sz="900" dirty="0">
                <a:latin typeface="メイリオ" panose="020B0604030504040204" pitchFamily="50" charset="-128"/>
                <a:ea typeface="メイリオ" panose="020B0604030504040204" pitchFamily="50" charset="-128"/>
              </a:rPr>
              <a:t>支給決定</a:t>
            </a:r>
            <a:r>
              <a:rPr lang="ja-JP" altLang="en-US" sz="900" dirty="0" smtClean="0">
                <a:latin typeface="メイリオ" panose="020B0604030504040204" pitchFamily="50" charset="-128"/>
                <a:ea typeface="メイリオ" panose="020B0604030504040204" pitchFamily="50" charset="-128"/>
              </a:rPr>
              <a:t>された出生時育児休業給付金は</a:t>
            </a:r>
            <a:r>
              <a:rPr lang="ja-JP" altLang="en-US" sz="900" dirty="0">
                <a:latin typeface="メイリオ" panose="020B0604030504040204" pitchFamily="50" charset="-128"/>
                <a:ea typeface="メイリオ" panose="020B0604030504040204" pitchFamily="50" charset="-128"/>
              </a:rPr>
              <a:t>「払渡希望金融機関指定届」で届け出た被保険者本人の金融機関の口座に、支給決定後約１週間で振り込まれます。</a:t>
            </a:r>
            <a:endParaRPr lang="en-US" altLang="ja-JP" sz="9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Arial" panose="020B0604020202020204" pitchFamily="34" charset="0"/>
              <a:buChar char="•"/>
            </a:pPr>
            <a:r>
              <a:rPr lang="ja-JP" altLang="en-US" sz="900" u="sng" dirty="0">
                <a:latin typeface="メイリオ" panose="020B0604030504040204" pitchFamily="50" charset="-128"/>
                <a:ea typeface="メイリオ" panose="020B0604030504040204" pitchFamily="50" charset="-128"/>
              </a:rPr>
              <a:t>受給資格がある場合</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「出生時育児休業給付金支給決定通知書」が交付されます。</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支給額が算定されたときは、支給額が記載され、不支給決定されたときは、不支給の理由が記載されます。</a:t>
            </a:r>
            <a:endParaRPr lang="en-US" altLang="ja-JP" sz="9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Arial" panose="020B0604020202020204" pitchFamily="34" charset="0"/>
              <a:buChar char="•"/>
            </a:pPr>
            <a:r>
              <a:rPr lang="ja-JP" altLang="en-US" sz="900" u="sng" dirty="0">
                <a:latin typeface="メイリオ" panose="020B0604030504040204" pitchFamily="50" charset="-128"/>
                <a:ea typeface="メイリオ" panose="020B0604030504040204" pitchFamily="50" charset="-128"/>
              </a:rPr>
              <a:t>受給資格がない場合</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「育児休業給付受給資格否認通知書」が交付されます。</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交付された</a:t>
            </a:r>
            <a:r>
              <a:rPr lang="zh-TW" altLang="en-US" sz="900" dirty="0">
                <a:latin typeface="メイリオ" panose="020B0604030504040204" pitchFamily="50" charset="-128"/>
                <a:ea typeface="メイリオ" panose="020B0604030504040204" pitchFamily="50" charset="-128"/>
              </a:rPr>
              <a:t>「出生時育児休業給付金支給決定通知書」</a:t>
            </a:r>
            <a:r>
              <a:rPr lang="ja-JP" altLang="en-US" sz="900" dirty="0">
                <a:latin typeface="メイリオ" panose="020B0604030504040204" pitchFamily="50" charset="-128"/>
                <a:ea typeface="メイリオ" panose="020B0604030504040204" pitchFamily="50" charset="-128"/>
              </a:rPr>
              <a:t>や</a:t>
            </a:r>
            <a:r>
              <a:rPr lang="zh-TW" altLang="en-US" sz="900" dirty="0">
                <a:latin typeface="メイリオ" panose="020B0604030504040204" pitchFamily="50" charset="-128"/>
                <a:ea typeface="メイリオ" panose="020B0604030504040204" pitchFamily="50" charset="-128"/>
              </a:rPr>
              <a:t>、「育児休業給付受給資格否認通知書」</a:t>
            </a:r>
            <a:r>
              <a:rPr lang="ja-JP" altLang="en-US" sz="900" dirty="0">
                <a:latin typeface="メイリオ" panose="020B0604030504040204" pitchFamily="50" charset="-128"/>
                <a:ea typeface="メイリオ" panose="020B0604030504040204" pitchFamily="50" charset="-128"/>
              </a:rPr>
              <a:t>は、被保険者の方にお渡しください。</a:t>
            </a:r>
            <a:endParaRPr lang="en-US" altLang="ja-JP" sz="9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539837" y="2897634"/>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(4) </a:t>
            </a:r>
            <a:r>
              <a:rPr lang="ja-JP" altLang="en-US" sz="1500" b="1" spc="200" dirty="0">
                <a:solidFill>
                  <a:schemeClr val="bg1"/>
                </a:solidFill>
                <a:latin typeface="メイリオ" panose="020B0604030504040204" pitchFamily="50" charset="-128"/>
                <a:ea typeface="メイリオ" panose="020B0604030504040204" pitchFamily="50" charset="-128"/>
              </a:rPr>
              <a:t>受給資格確認・支給申請</a:t>
            </a:r>
            <a:r>
              <a:rPr lang="ja-JP" altLang="en-US" sz="1500" b="1" spc="200" dirty="0" smtClean="0">
                <a:solidFill>
                  <a:schemeClr val="bg1"/>
                </a:solidFill>
                <a:latin typeface="メイリオ" panose="020B0604030504040204" pitchFamily="50" charset="-128"/>
                <a:ea typeface="メイリオ" panose="020B0604030504040204" pitchFamily="50" charset="-128"/>
              </a:rPr>
              <a:t>手続</a:t>
            </a:r>
            <a:endParaRPr lang="en-US" altLang="ja-JP" sz="1500" b="1" dirty="0">
              <a:solidFill>
                <a:schemeClr val="bg1"/>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539837" y="413358"/>
            <a:ext cx="1404000" cy="329115"/>
          </a:xfrm>
          <a:prstGeom prst="rect">
            <a:avLst/>
          </a:prstGeom>
          <a:solidFill>
            <a:srgbClr val="DB4D6D"/>
          </a:solidFill>
          <a:ln>
            <a:noFill/>
          </a:ln>
        </p:spPr>
        <p:txBody>
          <a:bodyPr wrap="square" lIns="108000" tIns="72000" rIns="72000" bIns="36000" rtlCol="0">
            <a:spAutoFit/>
          </a:bodyPr>
          <a:lstStyle/>
          <a:p>
            <a:pPr>
              <a:lnSpc>
                <a:spcPct val="110000"/>
              </a:lnSpc>
            </a:pPr>
            <a:r>
              <a:rPr lang="ja-JP" altLang="en-US" sz="1300" b="1" dirty="0">
                <a:solidFill>
                  <a:schemeClr val="bg1"/>
                </a:solidFill>
                <a:latin typeface="メイリオ" panose="020B0604030504040204" pitchFamily="50" charset="-128"/>
                <a:ea typeface="メイリオ" panose="020B0604030504040204" pitchFamily="50" charset="-128"/>
              </a:rPr>
              <a:t>ご注意ください</a:t>
            </a:r>
            <a:endParaRPr lang="en-US" altLang="ja-JP" sz="1300" b="1" dirty="0">
              <a:solidFill>
                <a:schemeClr val="bg1"/>
              </a:solidFill>
              <a:latin typeface="メイリオ" panose="020B0604030504040204" pitchFamily="50" charset="-128"/>
              <a:ea typeface="メイリオ" panose="020B0604030504040204" pitchFamily="50" charset="-128"/>
            </a:endParaRPr>
          </a:p>
        </p:txBody>
      </p:sp>
      <p:cxnSp>
        <p:nvCxnSpPr>
          <p:cNvPr id="20" name="直線コネクタ 19"/>
          <p:cNvCxnSpPr/>
          <p:nvPr/>
        </p:nvCxnSpPr>
        <p:spPr>
          <a:xfrm>
            <a:off x="539837" y="735865"/>
            <a:ext cx="6480000" cy="0"/>
          </a:xfrm>
          <a:prstGeom prst="line">
            <a:avLst/>
          </a:prstGeom>
          <a:ln w="19050">
            <a:solidFill>
              <a:srgbClr val="DB4D6D"/>
            </a:solidFill>
            <a:prstDash val="solid"/>
          </a:ln>
        </p:spPr>
        <p:style>
          <a:lnRef idx="1">
            <a:schemeClr val="dk1"/>
          </a:lnRef>
          <a:fillRef idx="0">
            <a:schemeClr val="dk1"/>
          </a:fillRef>
          <a:effectRef idx="0">
            <a:schemeClr val="dk1"/>
          </a:effectRef>
          <a:fontRef idx="minor">
            <a:schemeClr val="tx1"/>
          </a:fontRef>
        </p:style>
      </p:cxnSp>
      <p:sp>
        <p:nvSpPr>
          <p:cNvPr id="21" name="テキスト ボックス 20"/>
          <p:cNvSpPr txBox="1"/>
          <p:nvPr/>
        </p:nvSpPr>
        <p:spPr>
          <a:xfrm>
            <a:off x="1916837" y="413358"/>
            <a:ext cx="4671312" cy="329115"/>
          </a:xfrm>
          <a:prstGeom prst="rect">
            <a:avLst/>
          </a:prstGeom>
          <a:noFill/>
          <a:ln>
            <a:noFill/>
          </a:ln>
        </p:spPr>
        <p:txBody>
          <a:bodyPr wrap="square" lIns="108000" tIns="72000" rIns="72000" bIns="36000" rtlCol="0">
            <a:spAutoFit/>
          </a:bodyPr>
          <a:lstStyle/>
          <a:p>
            <a:pPr>
              <a:lnSpc>
                <a:spcPct val="110000"/>
              </a:lnSpc>
            </a:pPr>
            <a:r>
              <a:rPr lang="ja-JP" altLang="en-US" sz="1300" b="1" spc="100" dirty="0">
                <a:solidFill>
                  <a:srgbClr val="DB4D6D"/>
                </a:solidFill>
                <a:latin typeface="メイリオ" panose="020B0604030504040204" pitchFamily="50" charset="-128"/>
                <a:ea typeface="メイリオ" panose="020B0604030504040204" pitchFamily="50" charset="-128"/>
              </a:rPr>
              <a:t>出生時育児休業期間を対象と</a:t>
            </a:r>
            <a:r>
              <a:rPr lang="ja-JP" altLang="en-US" sz="1300" b="1" spc="100" dirty="0" smtClean="0">
                <a:solidFill>
                  <a:srgbClr val="DB4D6D"/>
                </a:solidFill>
                <a:latin typeface="メイリオ" panose="020B0604030504040204" pitchFamily="50" charset="-128"/>
                <a:ea typeface="メイリオ" panose="020B0604030504040204" pitchFamily="50" charset="-128"/>
              </a:rPr>
              <a:t>した賃金</a:t>
            </a:r>
            <a:r>
              <a:rPr lang="ja-JP" altLang="en-US" sz="1300" b="1" spc="100" dirty="0">
                <a:solidFill>
                  <a:srgbClr val="DB4D6D"/>
                </a:solidFill>
                <a:latin typeface="メイリオ" panose="020B0604030504040204" pitchFamily="50" charset="-128"/>
                <a:ea typeface="メイリオ" panose="020B0604030504040204" pitchFamily="50" charset="-128"/>
              </a:rPr>
              <a:t>の</a:t>
            </a:r>
            <a:r>
              <a:rPr lang="ja-JP" altLang="en-US" sz="1300" b="1" spc="100" dirty="0" smtClean="0">
                <a:solidFill>
                  <a:srgbClr val="DB4D6D"/>
                </a:solidFill>
                <a:latin typeface="メイリオ" panose="020B0604030504040204" pitchFamily="50" charset="-128"/>
                <a:ea typeface="メイリオ" panose="020B0604030504040204" pitchFamily="50" charset="-128"/>
              </a:rPr>
              <a:t>取扱い</a:t>
            </a:r>
            <a:endParaRPr lang="en-US" altLang="ja-JP" sz="1300" b="1" dirty="0">
              <a:solidFill>
                <a:srgbClr val="DB4D6D"/>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83328423"/>
              </p:ext>
            </p:extLst>
          </p:nvPr>
        </p:nvGraphicFramePr>
        <p:xfrm>
          <a:off x="629837" y="3901488"/>
          <a:ext cx="6300000" cy="3640662"/>
        </p:xfrm>
        <a:graphic>
          <a:graphicData uri="http://schemas.openxmlformats.org/drawingml/2006/table">
            <a:tbl>
              <a:tblPr firstRow="1" bandRow="1">
                <a:tableStyleId>{5940675A-B579-460E-94D1-54222C63F5DA}</a:tableStyleId>
              </a:tblPr>
              <a:tblGrid>
                <a:gridCol w="900000">
                  <a:extLst>
                    <a:ext uri="{9D8B030D-6E8A-4147-A177-3AD203B41FA5}">
                      <a16:colId xmlns:a16="http://schemas.microsoft.com/office/drawing/2014/main" val="3449950080"/>
                    </a:ext>
                  </a:extLst>
                </a:gridCol>
                <a:gridCol w="5400000">
                  <a:extLst>
                    <a:ext uri="{9D8B030D-6E8A-4147-A177-3AD203B41FA5}">
                      <a16:colId xmlns:a16="http://schemas.microsoft.com/office/drawing/2014/main" val="244806672"/>
                    </a:ext>
                  </a:extLst>
                </a:gridCol>
              </a:tblGrid>
              <a:tr h="288000">
                <a:tc>
                  <a:txBody>
                    <a:bodyPr/>
                    <a:lstStyle/>
                    <a:p>
                      <a:pPr algn="ctr">
                        <a:lnSpc>
                          <a:spcPct val="110000"/>
                        </a:lnSpc>
                      </a:pPr>
                      <a:r>
                        <a:rPr kumimoji="1" lang="ja-JP" altLang="en-US" sz="1050" spc="300" baseline="0" dirty="0" smtClean="0">
                          <a:solidFill>
                            <a:schemeClr val="tx1"/>
                          </a:solidFill>
                          <a:latin typeface="メイリオ" panose="020B0604030504040204" pitchFamily="50" charset="-128"/>
                          <a:ea typeface="メイリオ" panose="020B0604030504040204" pitchFamily="50" charset="-128"/>
                        </a:rPr>
                        <a:t>提出</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者</a:t>
                      </a:r>
                      <a:endParaRPr kumimoji="1" lang="ja-JP" altLang="en-US" sz="1050" dirty="0">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ct val="110000"/>
                        </a:lnSpc>
                      </a:pPr>
                      <a:r>
                        <a:rPr kumimoji="1" lang="ja-JP" altLang="en-US" sz="1050" dirty="0" smtClean="0">
                          <a:solidFill>
                            <a:schemeClr val="tx1"/>
                          </a:solidFill>
                          <a:latin typeface="メイリオ" panose="020B0604030504040204" pitchFamily="50" charset="-128"/>
                          <a:ea typeface="メイリオ" panose="020B0604030504040204" pitchFamily="50" charset="-128"/>
                        </a:rPr>
                        <a:t>被保険者を雇用している事業主</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921204"/>
                  </a:ext>
                </a:extLst>
              </a:tr>
              <a:tr h="1332000">
                <a:tc>
                  <a:txBody>
                    <a:bodyPr/>
                    <a:lstStyle/>
                    <a:p>
                      <a:pPr algn="ctr">
                        <a:lnSpc>
                          <a:spcPct val="110000"/>
                        </a:lnSpc>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提出書</a:t>
                      </a:r>
                      <a:r>
                        <a:rPr kumimoji="1" lang="ja-JP" altLang="en-US" sz="1050" dirty="0" smtClean="0">
                          <a:solidFill>
                            <a:schemeClr val="tx1"/>
                          </a:solidFill>
                          <a:latin typeface="メイリオ" panose="020B0604030504040204" pitchFamily="50" charset="-128"/>
                          <a:ea typeface="メイリオ" panose="020B0604030504040204" pitchFamily="50" charset="-128"/>
                        </a:rPr>
                        <a:t>類</a:t>
                      </a:r>
                      <a:endParaRPr kumimoji="1" lang="en-US" altLang="ja-JP" sz="1050" dirty="0" smtClean="0">
                        <a:solidFill>
                          <a:srgbClr val="DB4D6D"/>
                        </a:solidFill>
                        <a:latin typeface="メイリオ" panose="020B0604030504040204" pitchFamily="50" charset="-128"/>
                        <a:ea typeface="メイリオ" panose="020B0604030504040204" pitchFamily="50" charset="-128"/>
                      </a:endParaRPr>
                    </a:p>
                    <a:p>
                      <a:pPr algn="ctr">
                        <a:lnSpc>
                          <a:spcPct val="110000"/>
                        </a:lnSpc>
                      </a:pPr>
                      <a:r>
                        <a:rPr kumimoji="1" lang="ja-JP" altLang="en-US" sz="1000" dirty="0" smtClean="0">
                          <a:latin typeface="メイリオ" panose="020B0604030504040204" pitchFamily="50" charset="-128"/>
                          <a:ea typeface="メイリオ" panose="020B0604030504040204" pitchFamily="50" charset="-128"/>
                        </a:rPr>
                        <a:t>①②の両方</a:t>
                      </a:r>
                      <a:endParaRPr kumimoji="1" lang="ja-JP" altLang="en-US" sz="1000" dirty="0">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228600" indent="-228600">
                        <a:lnSpc>
                          <a:spcPct val="110000"/>
                        </a:lnSpc>
                        <a:buFont typeface="+mj-ea"/>
                        <a:buAutoNum type="circleNumDbPlain"/>
                      </a:pPr>
                      <a:r>
                        <a:rPr kumimoji="1" lang="ja-JP" altLang="en-US" sz="1050" b="1" dirty="0" smtClean="0">
                          <a:solidFill>
                            <a:schemeClr val="tx1"/>
                          </a:solidFill>
                          <a:latin typeface="メイリオ" panose="020B0604030504040204" pitchFamily="50" charset="-128"/>
                          <a:ea typeface="メイリオ" panose="020B0604030504040204" pitchFamily="50" charset="-128"/>
                        </a:rPr>
                        <a:t>雇用保険被保険者休業開始時賃金月額証明書</a:t>
                      </a:r>
                      <a:endParaRPr kumimoji="1" lang="en-US" altLang="ja-JP" sz="1050" b="1" dirty="0" smtClean="0">
                        <a:solidFill>
                          <a:schemeClr val="tx1"/>
                        </a:solidFill>
                        <a:latin typeface="メイリオ" panose="020B0604030504040204" pitchFamily="50" charset="-128"/>
                        <a:ea typeface="メイリオ" panose="020B0604030504040204" pitchFamily="50" charset="-128"/>
                      </a:endParaRPr>
                    </a:p>
                    <a:p>
                      <a:pPr marL="228600" indent="-228600">
                        <a:lnSpc>
                          <a:spcPct val="110000"/>
                        </a:lnSpc>
                        <a:spcBef>
                          <a:spcPts val="300"/>
                        </a:spcBef>
                        <a:buFont typeface="+mj-ea"/>
                        <a:buAutoNum type="circleNumDbPlain"/>
                      </a:pPr>
                      <a:r>
                        <a:rPr kumimoji="1" lang="ja-JP" altLang="en-US" sz="1050" b="1" dirty="0" smtClean="0">
                          <a:solidFill>
                            <a:schemeClr val="tx1"/>
                          </a:solidFill>
                          <a:latin typeface="メイリオ" panose="020B0604030504040204" pitchFamily="50" charset="-128"/>
                          <a:ea typeface="メイリオ" panose="020B0604030504040204" pitchFamily="50" charset="-128"/>
                        </a:rPr>
                        <a:t>育児休業給付受給資格確認票・出生時育児休業給付金支給申請書</a:t>
                      </a:r>
                      <a:endParaRPr kumimoji="1" lang="en-US" altLang="ja-JP" sz="1050" b="1"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900" dirty="0" smtClean="0">
                          <a:solidFill>
                            <a:schemeClr val="tx1"/>
                          </a:solidFill>
                          <a:latin typeface="メイリオ" panose="020B0604030504040204" pitchFamily="50" charset="-128"/>
                          <a:ea typeface="メイリオ" panose="020B0604030504040204" pitchFamily="50" charset="-128"/>
                        </a:rPr>
                        <a:t>・出生時育児休業給付金の支給申請は、受給資格確認と同時に行う必要があります。</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marL="87313" indent="-87313">
                        <a:lnSpc>
                          <a:spcPct val="110000"/>
                        </a:lnSpc>
                        <a:spcBef>
                          <a:spcPts val="300"/>
                        </a:spcBef>
                      </a:pPr>
                      <a:r>
                        <a:rPr kumimoji="1" lang="ja-JP" altLang="en-US" sz="900" dirty="0" smtClean="0">
                          <a:solidFill>
                            <a:schemeClr val="tx1"/>
                          </a:solidFill>
                          <a:latin typeface="メイリオ" panose="020B0604030504040204" pitchFamily="50" charset="-128"/>
                          <a:ea typeface="メイリオ" panose="020B0604030504040204" pitchFamily="50" charset="-128"/>
                        </a:rPr>
                        <a:t>・②の書類には、払渡希望金融機関指定届が付いています。以前に雇用保険の他の給付（例えば基本手当）の支給を口座振込で受けていた方は、その口座を使用することもできます。また、マイナポータルに公金受取口座を登録している方は、ハローワークに個人番号を届け出ていれば、その口座を使用することもできます（「払渡希望金融機関指定届」の提出が必要です）。</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3307444"/>
                  </a:ext>
                </a:extLst>
              </a:tr>
              <a:tr h="972000">
                <a:tc>
                  <a:txBody>
                    <a:bodyPr/>
                    <a:lstStyle/>
                    <a:p>
                      <a:pPr marL="0" marR="0" lvl="0" indent="0" algn="ctr" defTabSz="934683" rtl="0" eaLnBrk="1" fontAlgn="auto" latinLnBrk="0" hangingPunct="1">
                        <a:lnSpc>
                          <a:spcPct val="110000"/>
                        </a:lnSpc>
                        <a:spcBef>
                          <a:spcPts val="0"/>
                        </a:spcBef>
                        <a:spcAft>
                          <a:spcPts val="0"/>
                        </a:spcAft>
                        <a:buClrTx/>
                        <a:buSzTx/>
                        <a:buFontTx/>
                        <a:buNone/>
                        <a:tabLst/>
                        <a:defRPr/>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添付書</a:t>
                      </a:r>
                      <a:r>
                        <a:rPr kumimoji="1" lang="ja-JP" altLang="en-US" sz="1050" dirty="0" smtClean="0">
                          <a:solidFill>
                            <a:schemeClr val="tx1"/>
                          </a:solidFill>
                          <a:latin typeface="メイリオ" panose="020B0604030504040204" pitchFamily="50" charset="-128"/>
                          <a:ea typeface="メイリオ" panose="020B0604030504040204" pitchFamily="50" charset="-128"/>
                        </a:rPr>
                        <a:t>類</a:t>
                      </a:r>
                      <a:r>
                        <a:rPr kumimoji="1" lang="en-US" altLang="ja-JP" sz="1050" dirty="0" smtClean="0">
                          <a:solidFill>
                            <a:schemeClr val="tx1"/>
                          </a:solidFill>
                          <a:latin typeface="メイリオ" panose="020B0604030504040204" pitchFamily="50" charset="-128"/>
                          <a:ea typeface="メイリオ" panose="020B0604030504040204" pitchFamily="50" charset="-128"/>
                        </a:rPr>
                        <a:t/>
                      </a:r>
                      <a:br>
                        <a:rPr kumimoji="1" lang="en-US" altLang="ja-JP" sz="1050" dirty="0" smtClean="0">
                          <a:solidFill>
                            <a:schemeClr val="tx1"/>
                          </a:solidFill>
                          <a:latin typeface="メイリオ" panose="020B0604030504040204" pitchFamily="50" charset="-128"/>
                          <a:ea typeface="メイリオ" panose="020B0604030504040204" pitchFamily="50" charset="-128"/>
                        </a:rPr>
                      </a:br>
                      <a:r>
                        <a:rPr kumimoji="1" lang="ja-JP" altLang="en-US" sz="1000" dirty="0" smtClean="0">
                          <a:latin typeface="メイリオ" panose="020B0604030504040204" pitchFamily="50" charset="-128"/>
                          <a:ea typeface="メイリオ" panose="020B0604030504040204" pitchFamily="50" charset="-128"/>
                        </a:rPr>
                        <a:t>①②の両方</a:t>
                      </a: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228600" indent="-228600">
                        <a:lnSpc>
                          <a:spcPct val="110000"/>
                        </a:lnSpc>
                        <a:buFont typeface="+mj-ea"/>
                        <a:buAutoNum type="circleNumDbPlain"/>
                      </a:pPr>
                      <a:r>
                        <a:rPr kumimoji="1" lang="ja-JP" altLang="en-US" sz="1050" dirty="0" smtClean="0">
                          <a:solidFill>
                            <a:schemeClr val="tx1"/>
                          </a:solidFill>
                          <a:latin typeface="メイリオ" panose="020B0604030504040204" pitchFamily="50" charset="-128"/>
                          <a:ea typeface="メイリオ" panose="020B0604030504040204" pitchFamily="50" charset="-128"/>
                        </a:rPr>
                        <a:t>賃金台帳、労働者名簿、出勤簿、タイムカード、</a:t>
                      </a:r>
                      <a:r>
                        <a:rPr kumimoji="1" lang="zh-TW" altLang="en-US" sz="1050" dirty="0" smtClean="0">
                          <a:solidFill>
                            <a:schemeClr val="tx1"/>
                          </a:solidFill>
                          <a:latin typeface="メイリオ" panose="020B0604030504040204" pitchFamily="50" charset="-128"/>
                          <a:ea typeface="メイリオ" panose="020B0604030504040204" pitchFamily="50" charset="-128"/>
                        </a:rPr>
                        <a:t>育児休業申出書、育児休業取扱通知書</a:t>
                      </a:r>
                      <a:r>
                        <a:rPr kumimoji="1" lang="ja-JP" altLang="en-US" sz="1050" dirty="0" smtClean="0">
                          <a:solidFill>
                            <a:schemeClr val="tx1"/>
                          </a:solidFill>
                          <a:latin typeface="メイリオ" panose="020B0604030504040204" pitchFamily="50" charset="-128"/>
                          <a:ea typeface="メイリオ" panose="020B0604030504040204" pitchFamily="50" charset="-128"/>
                        </a:rPr>
                        <a:t>など</a:t>
                      </a:r>
                      <a:r>
                        <a:rPr kumimoji="1" lang="en-US" altLang="ja-JP" sz="1050" dirty="0" smtClean="0">
                          <a:solidFill>
                            <a:schemeClr val="tx1"/>
                          </a:solidFill>
                          <a:latin typeface="メイリオ" panose="020B0604030504040204" pitchFamily="50" charset="-128"/>
                          <a:ea typeface="メイリオ" panose="020B0604030504040204" pitchFamily="50" charset="-128"/>
                        </a:rPr>
                        <a:t/>
                      </a:r>
                      <a:br>
                        <a:rPr kumimoji="1" lang="en-US" altLang="ja-JP" sz="1050" dirty="0" smtClean="0">
                          <a:solidFill>
                            <a:schemeClr val="tx1"/>
                          </a:solidFill>
                          <a:latin typeface="メイリオ" panose="020B0604030504040204" pitchFamily="50" charset="-128"/>
                          <a:ea typeface="メイリオ" panose="020B0604030504040204" pitchFamily="50" charset="-128"/>
                        </a:rPr>
                      </a:br>
                      <a:r>
                        <a:rPr kumimoji="1" lang="ja-JP" altLang="en-US" sz="900" dirty="0" smtClean="0">
                          <a:solidFill>
                            <a:schemeClr val="tx1"/>
                          </a:solidFill>
                          <a:latin typeface="メイリオ" panose="020B0604030504040204" pitchFamily="50" charset="-128"/>
                          <a:ea typeface="メイリオ" panose="020B0604030504040204" pitchFamily="50" charset="-128"/>
                        </a:rPr>
                        <a:t>出生時育児休業を開始・終了した日、賃金の額と支払状況を証明できるもの</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marL="228600" indent="-228600">
                        <a:lnSpc>
                          <a:spcPct val="110000"/>
                        </a:lnSpc>
                        <a:spcBef>
                          <a:spcPts val="300"/>
                        </a:spcBef>
                        <a:buFont typeface="+mj-ea"/>
                        <a:buAutoNum type="circleNumDbPlain"/>
                      </a:pPr>
                      <a:r>
                        <a:rPr kumimoji="1" lang="ja-JP" altLang="en-US" sz="1050" dirty="0" smtClean="0">
                          <a:solidFill>
                            <a:schemeClr val="tx1"/>
                          </a:solidFill>
                          <a:latin typeface="メイリオ" panose="020B0604030504040204" pitchFamily="50" charset="-128"/>
                          <a:ea typeface="メイリオ" panose="020B0604030504040204" pitchFamily="50" charset="-128"/>
                        </a:rPr>
                        <a:t>母子健康手帳、医師の診断書（分娩（出産）予定証明書）など</a:t>
                      </a:r>
                      <a:r>
                        <a:rPr kumimoji="1" lang="en-US" altLang="ja-JP" sz="1050" dirty="0" smtClean="0">
                          <a:solidFill>
                            <a:schemeClr val="tx1"/>
                          </a:solidFill>
                          <a:latin typeface="メイリオ" panose="020B0604030504040204" pitchFamily="50" charset="-128"/>
                          <a:ea typeface="メイリオ" panose="020B0604030504040204" pitchFamily="50" charset="-128"/>
                        </a:rPr>
                        <a:t/>
                      </a:r>
                      <a:br>
                        <a:rPr kumimoji="1" lang="en-US" altLang="ja-JP" sz="1050" dirty="0" smtClean="0">
                          <a:solidFill>
                            <a:schemeClr val="tx1"/>
                          </a:solidFill>
                          <a:latin typeface="メイリオ" panose="020B0604030504040204" pitchFamily="50" charset="-128"/>
                          <a:ea typeface="メイリオ" panose="020B0604030504040204" pitchFamily="50" charset="-128"/>
                        </a:rPr>
                      </a:br>
                      <a:r>
                        <a:rPr kumimoji="1" lang="ja-JP" altLang="en-US" sz="900" dirty="0" smtClean="0">
                          <a:solidFill>
                            <a:schemeClr val="tx1"/>
                          </a:solidFill>
                          <a:latin typeface="メイリオ" panose="020B0604030504040204" pitchFamily="50" charset="-128"/>
                          <a:ea typeface="メイリオ" panose="020B0604030504040204" pitchFamily="50" charset="-128"/>
                        </a:rPr>
                        <a:t>出産予定日及び出産日を確認することができる、いずれかのもの（写し可）</a:t>
                      </a: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3393556"/>
                  </a:ext>
                </a:extLst>
              </a:tr>
              <a:tr h="288000">
                <a:tc>
                  <a:txBody>
                    <a:bodyPr/>
                    <a:lstStyle/>
                    <a:p>
                      <a:pPr algn="ctr">
                        <a:lnSpc>
                          <a:spcPct val="110000"/>
                        </a:lnSpc>
                      </a:pPr>
                      <a:r>
                        <a:rPr kumimoji="1" lang="ja-JP" altLang="en-US" sz="1050" spc="300" baseline="0" dirty="0" smtClean="0">
                          <a:solidFill>
                            <a:schemeClr val="tx1"/>
                          </a:solidFill>
                          <a:latin typeface="メイリオ" panose="020B0604030504040204" pitchFamily="50" charset="-128"/>
                          <a:ea typeface="メイリオ" panose="020B0604030504040204" pitchFamily="50" charset="-128"/>
                        </a:rPr>
                        <a:t>提出先</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　</a:t>
                      </a:r>
                      <a:endParaRPr kumimoji="1" lang="ja-JP" altLang="en-US" sz="1050" dirty="0">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nSpc>
                          <a:spcPct val="110000"/>
                        </a:lnSpc>
                      </a:pPr>
                      <a:r>
                        <a:rPr kumimoji="1" lang="ja-JP" altLang="en-US" sz="1050" dirty="0" smtClean="0">
                          <a:solidFill>
                            <a:schemeClr val="tx1"/>
                          </a:solidFill>
                          <a:latin typeface="メイリオ" panose="020B0604030504040204" pitchFamily="50" charset="-128"/>
                          <a:ea typeface="メイリオ" panose="020B0604030504040204" pitchFamily="50" charset="-128"/>
                        </a:rPr>
                        <a:t>事業所の所在地を管轄するハローワーク　</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電子申請も利用できます</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425005"/>
                  </a:ext>
                </a:extLst>
              </a:tr>
              <a:tr h="370840">
                <a:tc>
                  <a:txBody>
                    <a:bodyPr/>
                    <a:lstStyle/>
                    <a:p>
                      <a:pPr algn="ctr">
                        <a:lnSpc>
                          <a:spcPct val="110000"/>
                        </a:lnSpc>
                      </a:pPr>
                      <a:r>
                        <a:rPr kumimoji="1" lang="ja-JP" altLang="en-US" sz="1050" spc="200" baseline="0" dirty="0" smtClean="0">
                          <a:solidFill>
                            <a:schemeClr val="tx1"/>
                          </a:solidFill>
                          <a:latin typeface="メイリオ" panose="020B0604030504040204" pitchFamily="50" charset="-128"/>
                          <a:ea typeface="メイリオ" panose="020B0604030504040204" pitchFamily="50" charset="-128"/>
                        </a:rPr>
                        <a:t>提出時期</a:t>
                      </a:r>
                      <a:r>
                        <a:rPr kumimoji="1" lang="ja-JP" altLang="en-US" sz="1050" spc="360" dirty="0" smtClean="0">
                          <a:solidFill>
                            <a:schemeClr val="tx1"/>
                          </a:solidFill>
                          <a:latin typeface="メイリオ" panose="020B0604030504040204" pitchFamily="50" charset="-128"/>
                          <a:ea typeface="メイリオ" panose="020B0604030504040204" pitchFamily="50" charset="-128"/>
                        </a:rPr>
                        <a:t>　</a:t>
                      </a:r>
                      <a:endParaRPr kumimoji="1" lang="ja-JP" altLang="en-US" sz="1050" dirty="0">
                        <a:latin typeface="メイリオ" panose="020B0604030504040204" pitchFamily="50" charset="-128"/>
                        <a:ea typeface="メイリオ" panose="020B0604030504040204" pitchFamily="50" charset="-128"/>
                      </a:endParaRPr>
                    </a:p>
                  </a:txBody>
                  <a:tcPr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10000"/>
                        </a:lnSpc>
                      </a:pPr>
                      <a:r>
                        <a:rPr lang="ja-JP" altLang="en-US" sz="1050" b="1" dirty="0" smtClean="0">
                          <a:solidFill>
                            <a:schemeClr val="tx1"/>
                          </a:solidFill>
                          <a:latin typeface="メイリオ" panose="020B0604030504040204" pitchFamily="50" charset="-128"/>
                          <a:ea typeface="メイリオ" panose="020B0604030504040204" pitchFamily="50" charset="-128"/>
                        </a:rPr>
                        <a:t>子の出生日（出産予定日前に子が出生した場合は、当該出産予定日）から８週間を経過する日の翌日から提出可能となり、当該日から２か月を経過する日の属する月の末日が提出期限</a:t>
                      </a:r>
                      <a:endParaRPr lang="en-US" altLang="ja-JP" sz="1050" b="1" dirty="0" smtClean="0">
                        <a:solidFill>
                          <a:schemeClr val="tx1"/>
                        </a:solidFill>
                        <a:latin typeface="メイリオ" panose="020B0604030504040204" pitchFamily="50" charset="-128"/>
                        <a:ea typeface="メイリオ" panose="020B0604030504040204" pitchFamily="50" charset="-128"/>
                      </a:endParaRPr>
                    </a:p>
                    <a:p>
                      <a:pPr marL="0" indent="0">
                        <a:lnSpc>
                          <a:spcPct val="110000"/>
                        </a:lnSpc>
                      </a:pPr>
                      <a:r>
                        <a:rPr kumimoji="1" lang="ja-JP" altLang="en-US" sz="900" dirty="0" smtClean="0">
                          <a:solidFill>
                            <a:schemeClr val="tx1"/>
                          </a:solidFill>
                          <a:latin typeface="メイリオ" panose="020B0604030504040204" pitchFamily="50" charset="-128"/>
                          <a:ea typeface="メイリオ" panose="020B0604030504040204" pitchFamily="50" charset="-128"/>
                        </a:rPr>
                        <a:t>・休業期間を対象とする賃金がある場合は、当該賃金が支払われた後に提出してください。</a:t>
                      </a:r>
                    </a:p>
                  </a:txBody>
                  <a:tcPr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6924884"/>
                  </a:ext>
                </a:extLst>
              </a:tr>
            </a:tbl>
          </a:graphicData>
        </a:graphic>
      </p:graphicFrame>
      <p:sp>
        <p:nvSpPr>
          <p:cNvPr id="16"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pPr algn="r"/>
            <a:r>
              <a:rPr lang="en-US" altLang="ja-JP" sz="1000" i="1" dirty="0">
                <a:latin typeface="メイリオ" panose="020B0604030504040204" pitchFamily="50" charset="-128"/>
                <a:ea typeface="メイリオ" panose="020B0604030504040204" pitchFamily="50" charset="-128"/>
              </a:rPr>
              <a:t>5</a:t>
            </a:r>
            <a:endParaRPr lang="ja-JP" altLang="en-US" sz="1000" i="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93483" y="769766"/>
            <a:ext cx="6372708" cy="2094420"/>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「出生時育児</a:t>
            </a:r>
            <a:r>
              <a:rPr lang="ja-JP" altLang="en-US" sz="1100" dirty="0" smtClean="0">
                <a:latin typeface="メイリオ" panose="020B0604030504040204" pitchFamily="50" charset="-128"/>
                <a:ea typeface="メイリオ" panose="020B0604030504040204" pitchFamily="50" charset="-128"/>
              </a:rPr>
              <a:t>休業期間を対象として事業</a:t>
            </a:r>
            <a:r>
              <a:rPr lang="ja-JP" altLang="en-US" sz="1100" dirty="0">
                <a:latin typeface="メイリオ" panose="020B0604030504040204" pitchFamily="50" charset="-128"/>
                <a:ea typeface="メイリオ" panose="020B0604030504040204" pitchFamily="50" charset="-128"/>
              </a:rPr>
              <a:t>主から支払われた賃金</a:t>
            </a:r>
            <a:r>
              <a:rPr lang="ja-JP" altLang="en-US" sz="1100" dirty="0" smtClean="0">
                <a:latin typeface="メイリオ" panose="020B0604030504040204" pitchFamily="50" charset="-128"/>
                <a:ea typeface="メイリオ" panose="020B0604030504040204" pitchFamily="50" charset="-128"/>
              </a:rPr>
              <a:t>」とは</a:t>
            </a:r>
            <a:r>
              <a:rPr lang="ja-JP" altLang="en-US" sz="1100" dirty="0">
                <a:latin typeface="メイリオ" panose="020B0604030504040204" pitchFamily="50" charset="-128"/>
                <a:ea typeface="メイリオ" panose="020B0604030504040204" pitchFamily="50" charset="-128"/>
              </a:rPr>
              <a:t>、出生時育児休業期間を含む賃金月分として支払われた賃金のうち</a:t>
            </a:r>
            <a:r>
              <a:rPr lang="ja-JP" altLang="en-US" sz="1100" dirty="0" smtClean="0">
                <a:latin typeface="メイリオ" panose="020B0604030504040204" pitchFamily="50" charset="-128"/>
                <a:ea typeface="メイリオ" panose="020B0604030504040204" pitchFamily="50" charset="-128"/>
              </a:rPr>
              <a:t>、次</a:t>
            </a:r>
            <a:r>
              <a:rPr lang="ja-JP" altLang="en-US" sz="1100" dirty="0">
                <a:latin typeface="メイリオ" panose="020B0604030504040204" pitchFamily="50" charset="-128"/>
                <a:ea typeface="メイリオ" panose="020B0604030504040204" pitchFamily="50" charset="-128"/>
              </a:rPr>
              <a:t>の額</a:t>
            </a:r>
            <a:r>
              <a:rPr lang="ja-JP" altLang="en-US" sz="1100" dirty="0" smtClean="0">
                <a:latin typeface="メイリオ" panose="020B0604030504040204" pitchFamily="50" charset="-128"/>
                <a:ea typeface="メイリオ" panose="020B0604030504040204" pitchFamily="50" charset="-128"/>
              </a:rPr>
              <a:t>をいいます</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l"/>
            </a:pPr>
            <a:r>
              <a:rPr lang="ja-JP" altLang="en-US" sz="1100" b="1" dirty="0" smtClean="0">
                <a:solidFill>
                  <a:srgbClr val="103185"/>
                </a:solidFill>
                <a:latin typeface="メイリオ" panose="020B0604030504040204" pitchFamily="50" charset="-128"/>
                <a:ea typeface="メイリオ" panose="020B0604030504040204" pitchFamily="50" charset="-128"/>
              </a:rPr>
              <a:t>出生</a:t>
            </a:r>
            <a:r>
              <a:rPr lang="ja-JP" altLang="en-US" sz="1100" b="1" dirty="0">
                <a:solidFill>
                  <a:srgbClr val="103185"/>
                </a:solidFill>
                <a:latin typeface="メイリオ" panose="020B0604030504040204" pitchFamily="50" charset="-128"/>
                <a:ea typeface="メイリオ" panose="020B0604030504040204" pitchFamily="50" charset="-128"/>
              </a:rPr>
              <a:t>時育児休業</a:t>
            </a:r>
            <a:r>
              <a:rPr lang="ja-JP" altLang="en-US" sz="1100" b="1" dirty="0" smtClean="0">
                <a:solidFill>
                  <a:srgbClr val="103185"/>
                </a:solidFill>
                <a:latin typeface="メイリオ" panose="020B0604030504040204" pitchFamily="50" charset="-128"/>
                <a:ea typeface="メイリオ" panose="020B0604030504040204" pitchFamily="50" charset="-128"/>
              </a:rPr>
              <a:t>期間に就労等した日数・</a:t>
            </a:r>
            <a:r>
              <a:rPr lang="ja-JP" altLang="en-US" sz="1100" b="1" dirty="0">
                <a:solidFill>
                  <a:srgbClr val="103185"/>
                </a:solidFill>
                <a:latin typeface="メイリオ" panose="020B0604030504040204" pitchFamily="50" charset="-128"/>
                <a:ea typeface="メイリオ" panose="020B0604030504040204" pitchFamily="50" charset="-128"/>
              </a:rPr>
              <a:t>時間に応じて支払われた額。</a:t>
            </a:r>
            <a:r>
              <a:rPr lang="en-US" altLang="ja-JP" sz="1100" b="1" dirty="0">
                <a:solidFill>
                  <a:srgbClr val="103185"/>
                </a:solidFill>
                <a:latin typeface="メイリオ" panose="020B0604030504040204" pitchFamily="50" charset="-128"/>
                <a:ea typeface="メイリオ" panose="020B0604030504040204" pitchFamily="50" charset="-128"/>
              </a:rPr>
              <a:t/>
            </a:r>
            <a:br>
              <a:rPr lang="en-US" altLang="ja-JP" sz="1100" b="1" dirty="0">
                <a:solidFill>
                  <a:srgbClr val="103185"/>
                </a:solidFill>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就労した場合の賃金のほか、出生時育児休業期間に応じて支払われる手当等を含みます。なお、通勤手当、家族手当、資格</a:t>
            </a:r>
            <a:r>
              <a:rPr lang="ja-JP" altLang="en-US" sz="1000" dirty="0">
                <a:latin typeface="メイリオ" panose="020B0604030504040204" pitchFamily="50" charset="-128"/>
                <a:ea typeface="メイリオ" panose="020B0604030504040204" pitchFamily="50" charset="-128"/>
              </a:rPr>
              <a:t>等に応じた手当</a:t>
            </a:r>
            <a:r>
              <a:rPr lang="ja-JP" altLang="en-US" sz="1000" dirty="0" smtClean="0">
                <a:latin typeface="メイリオ" panose="020B0604030504040204" pitchFamily="50" charset="-128"/>
                <a:ea typeface="メイリオ" panose="020B0604030504040204" pitchFamily="50" charset="-128"/>
              </a:rPr>
              <a:t>等が、就労等した日数・</a:t>
            </a:r>
            <a:r>
              <a:rPr lang="ja-JP" altLang="en-US" sz="1000" dirty="0">
                <a:latin typeface="メイリオ" panose="020B0604030504040204" pitchFamily="50" charset="-128"/>
                <a:ea typeface="メイリオ" panose="020B0604030504040204" pitchFamily="50" charset="-128"/>
              </a:rPr>
              <a:t>時間にかかわらず一定額が</a:t>
            </a:r>
            <a:r>
              <a:rPr lang="ja-JP" altLang="en-US" sz="1000" dirty="0" smtClean="0">
                <a:latin typeface="メイリオ" panose="020B0604030504040204" pitchFamily="50" charset="-128"/>
                <a:ea typeface="メイリオ" panose="020B0604030504040204" pitchFamily="50" charset="-128"/>
              </a:rPr>
              <a:t>支払われている場合は含みません。</a:t>
            </a:r>
            <a:endParaRPr lang="en-US" altLang="ja-JP" sz="1000" dirty="0" smtClean="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l"/>
            </a:pPr>
            <a:r>
              <a:rPr lang="ja-JP" altLang="en-US" sz="1100" dirty="0" smtClean="0">
                <a:solidFill>
                  <a:srgbClr val="103185"/>
                </a:solidFill>
                <a:latin typeface="メイリオ" panose="020B0604030504040204" pitchFamily="50" charset="-128"/>
                <a:ea typeface="メイリオ" panose="020B0604030504040204" pitchFamily="50" charset="-128"/>
              </a:rPr>
              <a:t>就業規則等で月給制となっており、</a:t>
            </a:r>
            <a:r>
              <a:rPr lang="ja-JP" altLang="en-US" sz="1100" b="1" dirty="0" smtClean="0">
                <a:solidFill>
                  <a:srgbClr val="103185"/>
                </a:solidFill>
                <a:latin typeface="メイリオ" panose="020B0604030504040204" pitchFamily="50" charset="-128"/>
                <a:ea typeface="メイリオ" panose="020B0604030504040204" pitchFamily="50" charset="-128"/>
              </a:rPr>
              <a:t>出生</a:t>
            </a:r>
            <a:r>
              <a:rPr lang="ja-JP" altLang="en-US" sz="1100" b="1" dirty="0">
                <a:solidFill>
                  <a:srgbClr val="103185"/>
                </a:solidFill>
                <a:latin typeface="メイリオ" panose="020B0604030504040204" pitchFamily="50" charset="-128"/>
                <a:ea typeface="メイリオ" panose="020B0604030504040204" pitchFamily="50" charset="-128"/>
              </a:rPr>
              <a:t>時育児休業期間を対象とした日数・時間が特定できない場合</a:t>
            </a:r>
            <a:r>
              <a:rPr lang="ja-JP" altLang="en-US" sz="1100" b="1" dirty="0" smtClean="0">
                <a:solidFill>
                  <a:srgbClr val="103185"/>
                </a:solidFill>
                <a:latin typeface="メイリオ" panose="020B0604030504040204" pitchFamily="50" charset="-128"/>
                <a:ea typeface="メイリオ" panose="020B0604030504040204" pitchFamily="50" charset="-128"/>
              </a:rPr>
              <a:t>は、日割計算（</a:t>
            </a:r>
            <a:r>
              <a:rPr lang="en-US" altLang="ja-JP" sz="1100" b="1" dirty="0" smtClean="0">
                <a:solidFill>
                  <a:srgbClr val="103185"/>
                </a:solidFill>
                <a:latin typeface="メイリオ" panose="020B0604030504040204" pitchFamily="50" charset="-128"/>
                <a:ea typeface="メイリオ" panose="020B0604030504040204" pitchFamily="50" charset="-128"/>
              </a:rPr>
              <a:t>※</a:t>
            </a:r>
            <a:r>
              <a:rPr lang="ja-JP" altLang="en-US" sz="1100" b="1" dirty="0" smtClean="0">
                <a:solidFill>
                  <a:srgbClr val="103185"/>
                </a:solidFill>
                <a:latin typeface="メイリオ" panose="020B0604030504040204" pitchFamily="50" charset="-128"/>
                <a:ea typeface="メイリオ" panose="020B0604030504040204" pitchFamily="50" charset="-128"/>
              </a:rPr>
              <a:t>）をして得られた額</a:t>
            </a:r>
            <a:r>
              <a:rPr lang="ja-JP" altLang="en-US" sz="1100" dirty="0" smtClean="0">
                <a:solidFill>
                  <a:srgbClr val="103185"/>
                </a:solidFill>
                <a:latin typeface="メイリオ" panose="020B0604030504040204" pitchFamily="50" charset="-128"/>
                <a:ea typeface="メイリオ" panose="020B0604030504040204" pitchFamily="50" charset="-128"/>
              </a:rPr>
              <a:t>（</a:t>
            </a:r>
            <a:r>
              <a:rPr lang="ja-JP" altLang="en-US" sz="1100" dirty="0">
                <a:solidFill>
                  <a:srgbClr val="103185"/>
                </a:solidFill>
                <a:latin typeface="メイリオ" panose="020B0604030504040204" pitchFamily="50" charset="-128"/>
                <a:ea typeface="メイリオ" panose="020B0604030504040204" pitchFamily="50" charset="-128"/>
              </a:rPr>
              <a:t>小数点以下切り捨て）</a:t>
            </a:r>
            <a:r>
              <a:rPr lang="ja-JP" altLang="en-US" sz="1100" dirty="0" smtClean="0">
                <a:solidFill>
                  <a:srgbClr val="103185"/>
                </a:solidFill>
                <a:latin typeface="メイリオ" panose="020B0604030504040204" pitchFamily="50" charset="-128"/>
                <a:ea typeface="メイリオ" panose="020B0604030504040204" pitchFamily="50" charset="-128"/>
              </a:rPr>
              <a:t>。</a:t>
            </a:r>
            <a:endParaRPr lang="en-US" altLang="ja-JP" sz="1100" dirty="0" smtClean="0">
              <a:solidFill>
                <a:srgbClr val="103185"/>
              </a:solidFill>
              <a:latin typeface="メイリオ" panose="020B0604030504040204" pitchFamily="50" charset="-128"/>
              <a:ea typeface="メイリオ" panose="020B0604030504040204" pitchFamily="50" charset="-128"/>
            </a:endParaRPr>
          </a:p>
          <a:p>
            <a:pPr>
              <a:lnSpc>
                <a:spcPct val="110000"/>
              </a:lnSpc>
              <a:spcBef>
                <a:spcPts val="600"/>
              </a:spcBef>
            </a:pPr>
            <a:endParaRPr lang="en-US" altLang="ja-JP" sz="100" dirty="0" smtClean="0">
              <a:solidFill>
                <a:srgbClr val="103185"/>
              </a:solidFill>
              <a:latin typeface="メイリオ" panose="020B0604030504040204" pitchFamily="50" charset="-128"/>
              <a:ea typeface="メイリオ" panose="020B0604030504040204" pitchFamily="50" charset="-128"/>
            </a:endParaRPr>
          </a:p>
          <a:p>
            <a:pPr>
              <a:lnSpc>
                <a:spcPct val="50000"/>
              </a:lnSpc>
              <a:spcBef>
                <a:spcPts val="600"/>
              </a:spcBef>
            </a:pPr>
            <a:r>
              <a:rPr lang="ja-JP" altLang="en-US" sz="1100" dirty="0" smtClean="0">
                <a:solidFill>
                  <a:srgbClr val="103185"/>
                </a:solidFill>
                <a:latin typeface="メイリオ" panose="020B0604030504040204" pitchFamily="50" charset="-128"/>
                <a:ea typeface="メイリオ" panose="020B0604030504040204" pitchFamily="50" charset="-128"/>
              </a:rPr>
              <a:t>　</a:t>
            </a:r>
            <a:r>
              <a:rPr lang="ja-JP" altLang="en-US" sz="1000" dirty="0" smtClean="0">
                <a:solidFill>
                  <a:srgbClr val="103185"/>
                </a:solidFill>
                <a:latin typeface="メイリオ" panose="020B0604030504040204" pitchFamily="50" charset="-128"/>
                <a:ea typeface="メイリオ" panose="020B0604030504040204" pitchFamily="50" charset="-128"/>
              </a:rPr>
              <a:t>（</a:t>
            </a:r>
            <a:r>
              <a:rPr lang="en-US" altLang="ja-JP" sz="1000" dirty="0" smtClean="0">
                <a:solidFill>
                  <a:srgbClr val="103185"/>
                </a:solidFill>
                <a:latin typeface="メイリオ" panose="020B0604030504040204" pitchFamily="50" charset="-128"/>
                <a:ea typeface="メイリオ" panose="020B0604030504040204" pitchFamily="50" charset="-128"/>
              </a:rPr>
              <a:t>※</a:t>
            </a:r>
            <a:r>
              <a:rPr lang="ja-JP" altLang="en-US" sz="1000" dirty="0" smtClean="0">
                <a:solidFill>
                  <a:srgbClr val="103185"/>
                </a:solidFill>
                <a:latin typeface="メイリオ" panose="020B0604030504040204" pitchFamily="50" charset="-128"/>
                <a:ea typeface="メイリオ" panose="020B0604030504040204" pitchFamily="50" charset="-128"/>
              </a:rPr>
              <a:t>）「支払われた賃金額」</a:t>
            </a:r>
            <a:r>
              <a:rPr lang="en-US" altLang="ja-JP" sz="1000" dirty="0" smtClean="0">
                <a:solidFill>
                  <a:srgbClr val="103185"/>
                </a:solidFill>
                <a:latin typeface="メイリオ" panose="020B0604030504040204" pitchFamily="50" charset="-128"/>
                <a:ea typeface="メイリオ" panose="020B0604030504040204" pitchFamily="50" charset="-128"/>
              </a:rPr>
              <a:t>×</a:t>
            </a:r>
            <a:r>
              <a:rPr lang="ja-JP" altLang="en-US" sz="1000" dirty="0" smtClean="0">
                <a:solidFill>
                  <a:srgbClr val="103185"/>
                </a:solidFill>
                <a:latin typeface="メイリオ" panose="020B0604030504040204" pitchFamily="50" charset="-128"/>
                <a:ea typeface="メイリオ" panose="020B0604030504040204" pitchFamily="50" charset="-128"/>
              </a:rPr>
              <a:t>（「出生時育児休業取得日数」</a:t>
            </a:r>
            <a:r>
              <a:rPr lang="en-US" altLang="ja-JP" sz="1000" dirty="0" smtClean="0">
                <a:solidFill>
                  <a:srgbClr val="103185"/>
                </a:solidFill>
                <a:latin typeface="メイリオ" panose="020B0604030504040204" pitchFamily="50" charset="-128"/>
                <a:ea typeface="メイリオ" panose="020B0604030504040204" pitchFamily="50" charset="-128"/>
              </a:rPr>
              <a:t>÷</a:t>
            </a:r>
            <a:r>
              <a:rPr lang="ja-JP" altLang="en-US" sz="1000" dirty="0" smtClean="0">
                <a:solidFill>
                  <a:srgbClr val="103185"/>
                </a:solidFill>
                <a:latin typeface="メイリオ" panose="020B0604030504040204" pitchFamily="50" charset="-128"/>
                <a:ea typeface="メイリオ" panose="020B0604030504040204" pitchFamily="50" charset="-128"/>
              </a:rPr>
              <a:t>「出生時育児休業期間を含む賃金月の</a:t>
            </a:r>
            <a:endParaRPr lang="en-US" altLang="ja-JP" sz="1000" dirty="0" smtClean="0">
              <a:solidFill>
                <a:srgbClr val="103185"/>
              </a:solidFill>
              <a:latin typeface="メイリオ" panose="020B0604030504040204" pitchFamily="50" charset="-128"/>
              <a:ea typeface="メイリオ" panose="020B0604030504040204" pitchFamily="50" charset="-128"/>
            </a:endParaRPr>
          </a:p>
          <a:p>
            <a:pPr>
              <a:lnSpc>
                <a:spcPct val="50000"/>
              </a:lnSpc>
              <a:spcBef>
                <a:spcPts val="600"/>
              </a:spcBef>
            </a:pPr>
            <a:r>
              <a:rPr lang="ja-JP" altLang="en-US" sz="1000" dirty="0" smtClean="0">
                <a:solidFill>
                  <a:srgbClr val="103185"/>
                </a:solidFill>
                <a:latin typeface="メイリオ" panose="020B0604030504040204" pitchFamily="50" charset="-128"/>
                <a:ea typeface="メイリオ" panose="020B0604030504040204" pitchFamily="50" charset="-128"/>
              </a:rPr>
              <a:t>　　　　　賃金支払対象期間の日数（賃金支払基礎日数）」）</a:t>
            </a:r>
            <a:endParaRPr lang="ja-JP" altLang="en-US" sz="1000" dirty="0">
              <a:solidFill>
                <a:srgbClr val="10318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83428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539477" y="7536752"/>
            <a:ext cx="3834966" cy="2345658"/>
          </a:xfrm>
          <a:prstGeom prst="rect">
            <a:avLst/>
          </a:prstGeom>
        </p:spPr>
      </p:pic>
      <p:pic>
        <p:nvPicPr>
          <p:cNvPr id="3" name="図 2"/>
          <p:cNvPicPr>
            <a:picLocks noChangeAspect="1"/>
          </p:cNvPicPr>
          <p:nvPr/>
        </p:nvPicPr>
        <p:blipFill>
          <a:blip r:embed="rId4"/>
          <a:stretch>
            <a:fillRect/>
          </a:stretch>
        </p:blipFill>
        <p:spPr>
          <a:xfrm>
            <a:off x="565510" y="1313458"/>
            <a:ext cx="3790391" cy="5411401"/>
          </a:xfrm>
          <a:prstGeom prst="rect">
            <a:avLst/>
          </a:prstGeom>
        </p:spPr>
      </p:pic>
      <p:sp>
        <p:nvSpPr>
          <p:cNvPr id="14" name="テキスト ボックス 13"/>
          <p:cNvSpPr txBox="1"/>
          <p:nvPr/>
        </p:nvSpPr>
        <p:spPr>
          <a:xfrm>
            <a:off x="4418837" y="1241450"/>
            <a:ext cx="2592000" cy="4613946"/>
          </a:xfrm>
          <a:prstGeom prst="rect">
            <a:avLst/>
          </a:prstGeom>
          <a:noFill/>
          <a:ln>
            <a:noFill/>
          </a:ln>
        </p:spPr>
        <p:txBody>
          <a:bodyPr wrap="square" lIns="72000" tIns="36000" rIns="0" bIns="36000" rtlCol="0">
            <a:spAutoFit/>
          </a:bodyPr>
          <a:lstStyle/>
          <a:p>
            <a:pPr>
              <a:lnSpc>
                <a:spcPct val="110000"/>
              </a:lnSpc>
            </a:pPr>
            <a:r>
              <a:rPr lang="ja-JP" altLang="en-US" sz="1000" b="1" dirty="0">
                <a:solidFill>
                  <a:srgbClr val="DB4D6D"/>
                </a:solidFill>
                <a:latin typeface="メイリオ" panose="020B0604030504040204" pitchFamily="50" charset="-128"/>
                <a:ea typeface="メイリオ" panose="020B0604030504040204" pitchFamily="50" charset="-128"/>
              </a:rPr>
              <a:t>①５・６・７欄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smtClean="0">
                <a:latin typeface="メイリオ" panose="020B0604030504040204" pitchFamily="50" charset="-128"/>
                <a:ea typeface="メイリオ" panose="020B0604030504040204" pitchFamily="50" charset="-128"/>
              </a:rPr>
              <a:t>５</a:t>
            </a:r>
            <a:r>
              <a:rPr lang="ja-JP" altLang="en-US" sz="900" dirty="0">
                <a:latin typeface="メイリオ" panose="020B0604030504040204" pitchFamily="50" charset="-128"/>
                <a:ea typeface="メイリオ" panose="020B0604030504040204" pitchFamily="50" charset="-128"/>
              </a:rPr>
              <a:t>欄に出生時育児休業開始年月日、６欄に出産年月日、７欄に出産予定日</a:t>
            </a:r>
            <a:r>
              <a:rPr lang="ja-JP" altLang="en-US" sz="900" dirty="0" smtClean="0">
                <a:latin typeface="メイリオ" panose="020B0604030504040204" pitchFamily="50" charset="-128"/>
                <a:ea typeface="メイリオ" panose="020B0604030504040204" pitchFamily="50" charset="-128"/>
              </a:rPr>
              <a:t>を記載してください</a:t>
            </a:r>
            <a:r>
              <a:rPr lang="ja-JP" altLang="en-US" sz="900" dirty="0">
                <a:latin typeface="メイリオ" panose="020B0604030504040204" pitchFamily="50" charset="-128"/>
                <a:ea typeface="メイリオ" panose="020B0604030504040204" pitchFamily="50" charset="-128"/>
              </a:rPr>
              <a:t>。</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②８・９・</a:t>
            </a:r>
            <a:r>
              <a:rPr lang="en-US" altLang="ja-JP" sz="1000" b="1" dirty="0">
                <a:solidFill>
                  <a:srgbClr val="DB4D6D"/>
                </a:solidFill>
                <a:latin typeface="メイリオ" panose="020B0604030504040204" pitchFamily="50" charset="-128"/>
                <a:ea typeface="メイリオ" panose="020B0604030504040204" pitchFamily="50" charset="-128"/>
              </a:rPr>
              <a:t>10</a:t>
            </a:r>
            <a:r>
              <a:rPr lang="ja-JP" altLang="en-US" sz="1000" b="1" dirty="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被保険者の個人番号・住所</a:t>
            </a:r>
            <a:r>
              <a:rPr lang="ja-JP" altLang="en-US" sz="900" dirty="0" smtClean="0">
                <a:latin typeface="メイリオ" panose="020B0604030504040204" pitchFamily="50" charset="-128"/>
                <a:ea typeface="メイリオ" panose="020B0604030504040204" pitchFamily="50" charset="-128"/>
              </a:rPr>
              <a:t>を記載して</a:t>
            </a:r>
            <a:r>
              <a:rPr lang="ja-JP" altLang="en-US" sz="900" dirty="0">
                <a:latin typeface="メイリオ" panose="020B0604030504040204" pitchFamily="50" charset="-128"/>
                <a:ea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③</a:t>
            </a:r>
            <a:r>
              <a:rPr lang="en-US" altLang="ja-JP" sz="1000" b="1" dirty="0">
                <a:solidFill>
                  <a:srgbClr val="DB4D6D"/>
                </a:solidFill>
                <a:latin typeface="メイリオ" panose="020B0604030504040204" pitchFamily="50" charset="-128"/>
                <a:ea typeface="メイリオ" panose="020B0604030504040204" pitchFamily="50" charset="-128"/>
              </a:rPr>
              <a:t>12</a:t>
            </a:r>
            <a:r>
              <a:rPr lang="ja-JP" altLang="en-US" sz="1000" b="1" dirty="0">
                <a:solidFill>
                  <a:srgbClr val="DB4D6D"/>
                </a:solidFill>
                <a:latin typeface="メイリオ" panose="020B0604030504040204" pitchFamily="50" charset="-128"/>
                <a:ea typeface="メイリオ" panose="020B0604030504040204" pitchFamily="50" charset="-128"/>
              </a:rPr>
              <a:t>・</a:t>
            </a:r>
            <a:r>
              <a:rPr lang="en-US" altLang="ja-JP" sz="1000" b="1" dirty="0">
                <a:solidFill>
                  <a:srgbClr val="DB4D6D"/>
                </a:solidFill>
                <a:latin typeface="メイリオ" panose="020B0604030504040204" pitchFamily="50" charset="-128"/>
                <a:ea typeface="メイリオ" panose="020B0604030504040204" pitchFamily="50" charset="-128"/>
              </a:rPr>
              <a:t>16</a:t>
            </a:r>
            <a:r>
              <a:rPr lang="ja-JP" altLang="en-US" sz="1000" b="1" dirty="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en-US" altLang="ja-JP" sz="900" dirty="0">
                <a:latin typeface="メイリオ" panose="020B0604030504040204" pitchFamily="50" charset="-128"/>
                <a:ea typeface="メイリオ" panose="020B0604030504040204" pitchFamily="50" charset="-128"/>
              </a:rPr>
              <a:t>12</a:t>
            </a:r>
            <a:r>
              <a:rPr lang="ja-JP" altLang="en-US" sz="900" dirty="0">
                <a:latin typeface="メイリオ" panose="020B0604030504040204" pitchFamily="50" charset="-128"/>
                <a:ea typeface="メイリオ" panose="020B0604030504040204" pitchFamily="50" charset="-128"/>
              </a:rPr>
              <a:t>欄に出生時育児休業の期間</a:t>
            </a:r>
            <a:r>
              <a:rPr lang="ja-JP" altLang="en-US" sz="900" dirty="0" smtClean="0">
                <a:latin typeface="メイリオ" panose="020B0604030504040204" pitchFamily="50" charset="-128"/>
                <a:ea typeface="メイリオ" panose="020B0604030504040204" pitchFamily="50" charset="-128"/>
              </a:rPr>
              <a:t>を記載して</a:t>
            </a:r>
            <a:r>
              <a:rPr lang="ja-JP" altLang="en-US" sz="900" dirty="0">
                <a:latin typeface="メイリオ" panose="020B0604030504040204" pitchFamily="50" charset="-128"/>
                <a:ea typeface="メイリオ" panose="020B0604030504040204" pitchFamily="50" charset="-128"/>
              </a:rPr>
              <a:t>ください。</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出生時育児休業を２回に分けて取得した場合にそれぞれの休業</a:t>
            </a:r>
            <a:r>
              <a:rPr lang="ja-JP" altLang="en-US" sz="900" dirty="0" smtClean="0">
                <a:latin typeface="メイリオ" panose="020B0604030504040204" pitchFamily="50" charset="-128"/>
                <a:ea typeface="メイリオ" panose="020B0604030504040204" pitchFamily="50" charset="-128"/>
              </a:rPr>
              <a:t>期間を記載して</a:t>
            </a:r>
            <a:r>
              <a:rPr lang="ja-JP" altLang="en-US" sz="900" dirty="0">
                <a:latin typeface="メイリオ" panose="020B0604030504040204" pitchFamily="50" charset="-128"/>
                <a:ea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④</a:t>
            </a:r>
            <a:r>
              <a:rPr lang="en-US" altLang="ja-JP" sz="1000" b="1" dirty="0">
                <a:solidFill>
                  <a:srgbClr val="DB4D6D"/>
                </a:solidFill>
                <a:latin typeface="メイリオ" panose="020B0604030504040204" pitchFamily="50" charset="-128"/>
                <a:ea typeface="メイリオ" panose="020B0604030504040204" pitchFamily="50" charset="-128"/>
              </a:rPr>
              <a:t>13</a:t>
            </a:r>
            <a:r>
              <a:rPr lang="ja-JP" altLang="en-US" sz="1000" b="1" dirty="0">
                <a:solidFill>
                  <a:srgbClr val="DB4D6D"/>
                </a:solidFill>
                <a:latin typeface="メイリオ" panose="020B0604030504040204" pitchFamily="50" charset="-128"/>
                <a:ea typeface="メイリオ" panose="020B0604030504040204" pitchFamily="50" charset="-128"/>
              </a:rPr>
              <a:t>・</a:t>
            </a:r>
            <a:r>
              <a:rPr lang="en-US" altLang="ja-JP" sz="1000" b="1" dirty="0">
                <a:solidFill>
                  <a:srgbClr val="DB4D6D"/>
                </a:solidFill>
                <a:latin typeface="メイリオ" panose="020B0604030504040204" pitchFamily="50" charset="-128"/>
                <a:ea typeface="メイリオ" panose="020B0604030504040204" pitchFamily="50" charset="-128"/>
              </a:rPr>
              <a:t>17</a:t>
            </a:r>
            <a:r>
              <a:rPr lang="ja-JP" altLang="en-US" sz="1000" b="1" dirty="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en-US" altLang="ja-JP" sz="900" dirty="0">
                <a:latin typeface="メイリオ" panose="020B0604030504040204" pitchFamily="50" charset="-128"/>
                <a:ea typeface="メイリオ" panose="020B0604030504040204" pitchFamily="50" charset="-128"/>
              </a:rPr>
              <a:t>12</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16</a:t>
            </a:r>
            <a:r>
              <a:rPr lang="ja-JP" altLang="en-US" sz="900" dirty="0">
                <a:latin typeface="メイリオ" panose="020B0604030504040204" pitchFamily="50" charset="-128"/>
                <a:ea typeface="メイリオ" panose="020B0604030504040204" pitchFamily="50" charset="-128"/>
              </a:rPr>
              <a:t>欄の</a:t>
            </a:r>
            <a:r>
              <a:rPr lang="ja-JP" altLang="en-US" sz="900" dirty="0" smtClean="0">
                <a:latin typeface="メイリオ" panose="020B0604030504040204" pitchFamily="50" charset="-128"/>
                <a:ea typeface="メイリオ" panose="020B0604030504040204" pitchFamily="50" charset="-128"/>
              </a:rPr>
              <a:t>各休業期</a:t>
            </a:r>
            <a:r>
              <a:rPr lang="ja-JP" altLang="en-US" sz="900" dirty="0">
                <a:latin typeface="メイリオ" panose="020B0604030504040204" pitchFamily="50" charset="-128"/>
                <a:ea typeface="メイリオ" panose="020B0604030504040204" pitchFamily="50" charset="-128"/>
              </a:rPr>
              <a:t>間中に就業した日数</a:t>
            </a:r>
            <a:r>
              <a:rPr lang="ja-JP" altLang="en-US" sz="900" dirty="0" smtClean="0">
                <a:latin typeface="メイリオ" panose="020B0604030504040204" pitchFamily="50" charset="-128"/>
                <a:ea typeface="メイリオ" panose="020B0604030504040204" pitchFamily="50" charset="-128"/>
              </a:rPr>
              <a:t>を記載して</a:t>
            </a:r>
            <a:r>
              <a:rPr lang="ja-JP" altLang="en-US" sz="900" dirty="0">
                <a:latin typeface="メイリオ" panose="020B0604030504040204" pitchFamily="50" charset="-128"/>
                <a:ea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smtClean="0">
                <a:solidFill>
                  <a:srgbClr val="DB4D6D"/>
                </a:solidFill>
                <a:latin typeface="メイリオ" panose="020B0604030504040204" pitchFamily="50" charset="-128"/>
                <a:ea typeface="メイリオ" panose="020B0604030504040204" pitchFamily="50" charset="-128"/>
              </a:rPr>
              <a:t>⑤</a:t>
            </a:r>
            <a:r>
              <a:rPr lang="en-US" altLang="ja-JP" sz="1000" b="1" dirty="0" smtClean="0">
                <a:solidFill>
                  <a:srgbClr val="DB4D6D"/>
                </a:solidFill>
                <a:latin typeface="メイリオ" panose="020B0604030504040204" pitchFamily="50" charset="-128"/>
                <a:ea typeface="メイリオ" panose="020B0604030504040204" pitchFamily="50" charset="-128"/>
              </a:rPr>
              <a:t>14</a:t>
            </a:r>
            <a:r>
              <a:rPr lang="ja-JP" altLang="en-US" sz="1000" b="1" dirty="0" smtClean="0">
                <a:solidFill>
                  <a:srgbClr val="DB4D6D"/>
                </a:solidFill>
                <a:latin typeface="メイリオ" panose="020B0604030504040204" pitchFamily="50" charset="-128"/>
                <a:ea typeface="メイリオ" panose="020B0604030504040204" pitchFamily="50" charset="-128"/>
              </a:rPr>
              <a:t>・</a:t>
            </a:r>
            <a:r>
              <a:rPr lang="en-US" altLang="ja-JP" sz="1000" b="1" dirty="0" smtClean="0">
                <a:solidFill>
                  <a:srgbClr val="DB4D6D"/>
                </a:solidFill>
                <a:latin typeface="メイリオ" panose="020B0604030504040204" pitchFamily="50" charset="-128"/>
                <a:ea typeface="メイリオ" panose="020B0604030504040204" pitchFamily="50" charset="-128"/>
              </a:rPr>
              <a:t>18</a:t>
            </a:r>
            <a:r>
              <a:rPr lang="ja-JP" altLang="en-US" sz="1000" b="1" dirty="0" smtClean="0">
                <a:solidFill>
                  <a:srgbClr val="DB4D6D"/>
                </a:solidFill>
                <a:latin typeface="メイリオ" panose="020B0604030504040204" pitchFamily="50" charset="-128"/>
                <a:ea typeface="メイリオ" panose="020B0604030504040204" pitchFamily="50" charset="-128"/>
              </a:rPr>
              <a:t>欄</a:t>
            </a:r>
            <a:endParaRPr lang="en-US" altLang="ja-JP" sz="1000" b="1" dirty="0" smtClean="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smtClean="0">
                <a:latin typeface="メイリオ" panose="020B0604030504040204" pitchFamily="50" charset="-128"/>
                <a:ea typeface="メイリオ" panose="020B0604030504040204" pitchFamily="50" charset="-128"/>
              </a:rPr>
              <a:t>就業した時間数を記載してください（１時間未満の時間数は切り捨て）。</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⑥</a:t>
            </a:r>
            <a:r>
              <a:rPr lang="en-US" altLang="ja-JP" sz="1000" b="1" dirty="0" smtClean="0">
                <a:solidFill>
                  <a:srgbClr val="DB4D6D"/>
                </a:solidFill>
                <a:latin typeface="メイリオ" panose="020B0604030504040204" pitchFamily="50" charset="-128"/>
                <a:ea typeface="メイリオ" panose="020B0604030504040204" pitchFamily="50" charset="-128"/>
              </a:rPr>
              <a:t>15</a:t>
            </a:r>
            <a:r>
              <a:rPr lang="ja-JP" altLang="en-US" sz="1000" b="1" dirty="0" smtClean="0">
                <a:solidFill>
                  <a:srgbClr val="DB4D6D"/>
                </a:solidFill>
                <a:latin typeface="メイリオ" panose="020B0604030504040204" pitchFamily="50" charset="-128"/>
                <a:ea typeface="メイリオ" panose="020B0604030504040204" pitchFamily="50" charset="-128"/>
              </a:rPr>
              <a:t>・</a:t>
            </a:r>
            <a:r>
              <a:rPr lang="en-US" altLang="ja-JP" sz="1000" b="1" smtClean="0">
                <a:solidFill>
                  <a:srgbClr val="DB4D6D"/>
                </a:solidFill>
                <a:latin typeface="メイリオ" panose="020B0604030504040204" pitchFamily="50" charset="-128"/>
                <a:ea typeface="メイリオ" panose="020B0604030504040204" pitchFamily="50" charset="-128"/>
              </a:rPr>
              <a:t>19</a:t>
            </a:r>
            <a:r>
              <a:rPr lang="ja-JP" altLang="en-US" sz="1000" b="1" smtClean="0">
                <a:solidFill>
                  <a:srgbClr val="DB4D6D"/>
                </a:solidFill>
                <a:latin typeface="メイリオ" panose="020B0604030504040204" pitchFamily="50" charset="-128"/>
                <a:ea typeface="メイリオ" panose="020B0604030504040204" pitchFamily="50" charset="-128"/>
              </a:rPr>
              <a:t>欄</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en-US" altLang="ja-JP" sz="900" dirty="0">
                <a:latin typeface="メイリオ" panose="020B0604030504040204" pitchFamily="50" charset="-128"/>
                <a:ea typeface="メイリオ" panose="020B0604030504040204" pitchFamily="50" charset="-128"/>
              </a:rPr>
              <a:t>12</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16</a:t>
            </a:r>
            <a:r>
              <a:rPr lang="ja-JP" altLang="en-US" sz="900" dirty="0">
                <a:latin typeface="メイリオ" panose="020B0604030504040204" pitchFamily="50" charset="-128"/>
                <a:ea typeface="メイリオ" panose="020B0604030504040204" pitchFamily="50" charset="-128"/>
              </a:rPr>
              <a:t>欄</a:t>
            </a:r>
            <a:r>
              <a:rPr lang="ja-JP" altLang="en-US" sz="900" dirty="0" smtClean="0">
                <a:latin typeface="メイリオ" panose="020B0604030504040204" pitchFamily="50" charset="-128"/>
                <a:ea typeface="メイリオ" panose="020B0604030504040204" pitchFamily="50" charset="-128"/>
              </a:rPr>
              <a:t>の支給期間について、「出生時育児</a:t>
            </a:r>
            <a:r>
              <a:rPr lang="ja-JP" altLang="en-US" sz="900" dirty="0">
                <a:latin typeface="メイリオ" panose="020B0604030504040204" pitchFamily="50" charset="-128"/>
                <a:ea typeface="メイリオ" panose="020B0604030504040204" pitchFamily="50" charset="-128"/>
              </a:rPr>
              <a:t>休業期間を対象と</a:t>
            </a:r>
            <a:r>
              <a:rPr lang="ja-JP" altLang="en-US" sz="900" dirty="0" smtClean="0">
                <a:latin typeface="メイリオ" panose="020B0604030504040204" pitchFamily="50" charset="-128"/>
                <a:ea typeface="メイリオ" panose="020B0604030504040204" pitchFamily="50" charset="-128"/>
              </a:rPr>
              <a:t>して事業主から支払われた賃金」を</a:t>
            </a:r>
            <a:r>
              <a:rPr lang="ja-JP" altLang="en-US" sz="900" dirty="0">
                <a:latin typeface="メイリオ" panose="020B0604030504040204" pitchFamily="50" charset="-128"/>
                <a:ea typeface="メイリオ" panose="020B0604030504040204" pitchFamily="50" charset="-128"/>
              </a:rPr>
              <a:t>記載して</a:t>
            </a:r>
            <a:r>
              <a:rPr lang="ja-JP" altLang="en-US" sz="900" dirty="0" smtClean="0">
                <a:latin typeface="メイリオ" panose="020B0604030504040204" pitchFamily="50" charset="-128"/>
                <a:ea typeface="メイリオ" panose="020B0604030504040204" pitchFamily="50" charset="-128"/>
              </a:rPr>
              <a:t>ください（</a:t>
            </a:r>
            <a:r>
              <a:rPr lang="ja-JP" altLang="en-US" sz="900" dirty="0">
                <a:latin typeface="メイリオ" panose="020B0604030504040204" pitchFamily="50" charset="-128"/>
                <a:ea typeface="メイリオ" panose="020B0604030504040204" pitchFamily="50" charset="-128"/>
              </a:rPr>
              <a:t>５頁参照） </a:t>
            </a:r>
            <a:r>
              <a:rPr lang="ja-JP" altLang="en-US" sz="900" dirty="0" smtClean="0">
                <a:latin typeface="メイリオ" panose="020B0604030504040204" pitchFamily="50" charset="-128"/>
                <a:ea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smtClean="0">
                <a:solidFill>
                  <a:srgbClr val="DB4D6D"/>
                </a:solidFill>
                <a:latin typeface="メイリオ" panose="020B0604030504040204" pitchFamily="50" charset="-128"/>
                <a:ea typeface="メイリオ" panose="020B0604030504040204" pitchFamily="50" charset="-128"/>
              </a:rPr>
              <a:t>⑦申請期間</a:t>
            </a:r>
            <a:endParaRPr lang="en-US" altLang="ja-JP" sz="1000" b="1" dirty="0" smtClean="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b="1" dirty="0" smtClean="0">
                <a:latin typeface="メイリオ" panose="020B0604030504040204" pitchFamily="50" charset="-128"/>
                <a:ea typeface="メイリオ" panose="020B0604030504040204" pitchFamily="50" charset="-128"/>
              </a:rPr>
              <a:t>子</a:t>
            </a:r>
            <a:r>
              <a:rPr lang="ja-JP" altLang="en-US" sz="900" b="1" dirty="0">
                <a:latin typeface="メイリオ" panose="020B0604030504040204" pitchFamily="50" charset="-128"/>
                <a:ea typeface="メイリオ" panose="020B0604030504040204" pitchFamily="50" charset="-128"/>
              </a:rPr>
              <a:t>の出生日（出産予定日前に子が出生した場合は出産予定日）から８週間を経過する日の翌日から申請可能となり、当該日から２か月を経過する日の属する月の末日</a:t>
            </a:r>
            <a:r>
              <a:rPr lang="ja-JP" altLang="en-US" sz="900" b="1" dirty="0" smtClean="0">
                <a:latin typeface="メイリオ" panose="020B0604030504040204" pitchFamily="50" charset="-128"/>
                <a:ea typeface="メイリオ" panose="020B0604030504040204" pitchFamily="50" charset="-128"/>
              </a:rPr>
              <a:t>までのいずれかの日</a:t>
            </a:r>
            <a:r>
              <a:rPr lang="ja-JP" altLang="en-US" sz="900" dirty="0" smtClean="0">
                <a:latin typeface="メイリオ" panose="020B0604030504040204" pitchFamily="50" charset="-128"/>
                <a:ea typeface="メイリオ" panose="020B0604030504040204" pitchFamily="50" charset="-128"/>
              </a:rPr>
              <a:t>を記載して</a:t>
            </a:r>
            <a:r>
              <a:rPr lang="ja-JP" altLang="en-US" sz="900" dirty="0">
                <a:latin typeface="メイリオ" panose="020B0604030504040204" pitchFamily="50" charset="-128"/>
                <a:ea typeface="メイリオ" panose="020B0604030504040204" pitchFamily="50" charset="-128"/>
              </a:rPr>
              <a:t>ください</a:t>
            </a:r>
            <a:r>
              <a:rPr lang="ja-JP" altLang="en-US" sz="900" dirty="0" smtClean="0">
                <a:latin typeface="メイリオ" panose="020B0604030504040204" pitchFamily="50" charset="-128"/>
                <a:ea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539837" y="752907"/>
            <a:ext cx="6480000" cy="430887"/>
          </a:xfrm>
          <a:prstGeom prst="rect">
            <a:avLst/>
          </a:prstGeom>
          <a:noFill/>
          <a:ln>
            <a:noFill/>
          </a:ln>
        </p:spPr>
        <p:txBody>
          <a:bodyPr wrap="square" rtlCol="0">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令和４年</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月３日から</a:t>
            </a:r>
            <a:r>
              <a:rPr lang="en-US" altLang="ja-JP" sz="1000" dirty="0">
                <a:latin typeface="メイリオ" panose="020B0604030504040204" pitchFamily="50" charset="-128"/>
                <a:ea typeface="メイリオ" panose="020B0604030504040204" pitchFamily="50" charset="-128"/>
              </a:rPr>
              <a:t>16</a:t>
            </a:r>
            <a:r>
              <a:rPr lang="ja-JP" altLang="en-US" sz="1000" dirty="0">
                <a:latin typeface="メイリオ" panose="020B0604030504040204" pitchFamily="50" charset="-128"/>
                <a:ea typeface="メイリオ" panose="020B0604030504040204" pitchFamily="50" charset="-128"/>
              </a:rPr>
              <a:t>日までと同月</a:t>
            </a:r>
            <a:r>
              <a:rPr lang="en-US" altLang="ja-JP" sz="1000" dirty="0">
                <a:latin typeface="メイリオ" panose="020B0604030504040204" pitchFamily="50" charset="-128"/>
                <a:ea typeface="メイリオ" panose="020B0604030504040204" pitchFamily="50" charset="-128"/>
              </a:rPr>
              <a:t>19</a:t>
            </a:r>
            <a:r>
              <a:rPr lang="ja-JP" altLang="en-US" sz="1000" dirty="0">
                <a:latin typeface="メイリオ" panose="020B0604030504040204" pitchFamily="50" charset="-128"/>
                <a:ea typeface="メイリオ" panose="020B0604030504040204" pitchFamily="50" charset="-128"/>
              </a:rPr>
              <a:t>日から</a:t>
            </a:r>
            <a:r>
              <a:rPr lang="en-US" altLang="ja-JP" sz="1000" dirty="0">
                <a:latin typeface="メイリオ" panose="020B0604030504040204" pitchFamily="50" charset="-128"/>
                <a:ea typeface="メイリオ" panose="020B0604030504040204" pitchFamily="50" charset="-128"/>
              </a:rPr>
              <a:t>25</a:t>
            </a:r>
            <a:r>
              <a:rPr lang="ja-JP" altLang="en-US" sz="1000" dirty="0">
                <a:latin typeface="メイリオ" panose="020B0604030504040204" pitchFamily="50" charset="-128"/>
                <a:ea typeface="メイリオ" panose="020B0604030504040204" pitchFamily="50" charset="-128"/>
              </a:rPr>
              <a:t>日までの２回に分割して出生時育児休業を取得し、</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それぞれ３日間と</a:t>
            </a:r>
            <a:r>
              <a:rPr lang="ja-JP" altLang="en-US" sz="1000" dirty="0" smtClean="0">
                <a:latin typeface="メイリオ" panose="020B0604030504040204" pitchFamily="50" charset="-128"/>
                <a:ea typeface="メイリオ" panose="020B0604030504040204" pitchFamily="50" charset="-128"/>
              </a:rPr>
              <a:t>１日間、１日につき７時間就労</a:t>
            </a:r>
            <a:r>
              <a:rPr lang="ja-JP" altLang="en-US" sz="1000" dirty="0">
                <a:latin typeface="メイリオ" panose="020B0604030504040204" pitchFamily="50" charset="-128"/>
                <a:ea typeface="メイリオ" panose="020B0604030504040204" pitchFamily="50" charset="-128"/>
              </a:rPr>
              <a:t>し収入があった場合の記載例</a:t>
            </a:r>
            <a:endParaRPr lang="en-US" altLang="ja-JP" sz="100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350837" y="392906"/>
            <a:ext cx="6858000" cy="288000"/>
          </a:xfrm>
          <a:prstGeom prst="rect">
            <a:avLst/>
          </a:prstGeom>
          <a:solidFill>
            <a:srgbClr val="C9E7E7"/>
          </a:solidFill>
          <a:ln>
            <a:noFill/>
          </a:ln>
        </p:spPr>
        <p:txBody>
          <a:bodyPr wrap="square" lIns="180000" tIns="72000" rIns="144000" bIns="36000" rtlCol="0" anchor="ctr" anchorCtr="0">
            <a:noAutofit/>
          </a:bodyPr>
          <a:lstStyle/>
          <a:p>
            <a:r>
              <a:rPr lang="ja-JP" altLang="en-US" sz="1200" b="1" spc="300" dirty="0">
                <a:solidFill>
                  <a:srgbClr val="103185"/>
                </a:solidFill>
                <a:latin typeface="メイリオ" panose="020B0604030504040204" pitchFamily="50" charset="-128"/>
                <a:ea typeface="メイリオ" panose="020B0604030504040204" pitchFamily="50" charset="-128"/>
              </a:rPr>
              <a:t>記載</a:t>
            </a:r>
            <a:r>
              <a:rPr lang="ja-JP" altLang="en-US" sz="1200" b="1" dirty="0">
                <a:solidFill>
                  <a:srgbClr val="103185"/>
                </a:solidFill>
                <a:latin typeface="メイリオ" panose="020B0604030504040204" pitchFamily="50" charset="-128"/>
                <a:ea typeface="メイリオ" panose="020B0604030504040204" pitchFamily="50" charset="-128"/>
              </a:rPr>
              <a:t>例：育児休業給付受給資格確認票・出生時育児休業給付金支給申請書</a:t>
            </a:r>
          </a:p>
        </p:txBody>
      </p:sp>
      <p:sp>
        <p:nvSpPr>
          <p:cNvPr id="48" name="テキスト ボックス 47"/>
          <p:cNvSpPr txBox="1"/>
          <p:nvPr/>
        </p:nvSpPr>
        <p:spPr>
          <a:xfrm>
            <a:off x="350837" y="7064555"/>
            <a:ext cx="6858000" cy="288000"/>
          </a:xfrm>
          <a:prstGeom prst="rect">
            <a:avLst/>
          </a:prstGeom>
          <a:solidFill>
            <a:srgbClr val="C9E7E7"/>
          </a:solidFill>
          <a:ln>
            <a:noFill/>
          </a:ln>
        </p:spPr>
        <p:txBody>
          <a:bodyPr wrap="square" lIns="180000" tIns="72000" rIns="144000" bIns="36000" rtlCol="0" anchor="ctr" anchorCtr="0">
            <a:noAutofit/>
          </a:bodyPr>
          <a:lstStyle/>
          <a:p>
            <a:r>
              <a:rPr lang="ja-JP" altLang="en-US" sz="1200" b="1" spc="300" dirty="0">
                <a:solidFill>
                  <a:srgbClr val="103185"/>
                </a:solidFill>
                <a:latin typeface="メイリオ" panose="020B0604030504040204" pitchFamily="50" charset="-128"/>
                <a:ea typeface="メイリオ" panose="020B0604030504040204" pitchFamily="50" charset="-128"/>
              </a:rPr>
              <a:t>通知</a:t>
            </a:r>
            <a:r>
              <a:rPr lang="ja-JP" altLang="en-US" sz="1200" b="1" dirty="0">
                <a:solidFill>
                  <a:srgbClr val="103185"/>
                </a:solidFill>
                <a:latin typeface="メイリオ" panose="020B0604030504040204" pitchFamily="50" charset="-128"/>
                <a:ea typeface="メイリオ" panose="020B0604030504040204" pitchFamily="50" charset="-128"/>
              </a:rPr>
              <a:t>例：</a:t>
            </a:r>
            <a:r>
              <a:rPr lang="zh-TW" altLang="en-US" sz="1200" b="1" dirty="0">
                <a:solidFill>
                  <a:srgbClr val="103185"/>
                </a:solidFill>
                <a:latin typeface="メイリオ" panose="020B0604030504040204" pitchFamily="50" charset="-128"/>
                <a:ea typeface="メイリオ" panose="020B0604030504040204" pitchFamily="50" charset="-128"/>
              </a:rPr>
              <a:t>出生時育児休業給付金支給決定通知書</a:t>
            </a:r>
            <a:endParaRPr lang="ja-JP" altLang="en-US" sz="1200" b="1" dirty="0">
              <a:solidFill>
                <a:srgbClr val="103185"/>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2104764" y="2105606"/>
            <a:ext cx="1908212" cy="540000"/>
          </a:xfrm>
          <a:prstGeom prst="rect">
            <a:avLst/>
          </a:prstGeom>
          <a:noFill/>
          <a:ln w="19050">
            <a:solidFill>
              <a:srgbClr val="DB4D6D"/>
            </a:solidFill>
            <a:prstDash val="sysDash"/>
          </a:ln>
        </p:spPr>
        <p:txBody>
          <a:bodyPr wrap="square" rtlCol="0" anchor="b" anchorCtr="0">
            <a:noAutofit/>
          </a:bodyPr>
          <a:lstStyle/>
          <a:p>
            <a:r>
              <a:rPr lang="ja-JP" altLang="en-US" sz="1400" b="1" dirty="0">
                <a:solidFill>
                  <a:srgbClr val="DB4D6D"/>
                </a:solidFill>
                <a:latin typeface="メイリオ" panose="020B0604030504040204" pitchFamily="50" charset="-128"/>
                <a:ea typeface="メイリオ" panose="020B0604030504040204" pitchFamily="50" charset="-128"/>
              </a:rPr>
              <a:t>①</a:t>
            </a:r>
          </a:p>
        </p:txBody>
      </p:sp>
      <p:sp>
        <p:nvSpPr>
          <p:cNvPr id="52" name="テキスト ボックス 51"/>
          <p:cNvSpPr txBox="1"/>
          <p:nvPr/>
        </p:nvSpPr>
        <p:spPr>
          <a:xfrm>
            <a:off x="611486" y="2333433"/>
            <a:ext cx="3401490" cy="1125794"/>
          </a:xfrm>
          <a:custGeom>
            <a:avLst/>
            <a:gdLst>
              <a:gd name="connsiteX0" fmla="*/ 0 w 3401490"/>
              <a:gd name="connsiteY0" fmla="*/ 0 h 1125794"/>
              <a:gd name="connsiteX1" fmla="*/ 1425149 w 3401490"/>
              <a:gd name="connsiteY1" fmla="*/ 0 h 1125794"/>
              <a:gd name="connsiteX2" fmla="*/ 1425149 w 3401490"/>
              <a:gd name="connsiteY2" fmla="*/ 433416 h 1125794"/>
              <a:gd name="connsiteX3" fmla="*/ 3401490 w 3401490"/>
              <a:gd name="connsiteY3" fmla="*/ 433416 h 1125794"/>
              <a:gd name="connsiteX4" fmla="*/ 3401490 w 3401490"/>
              <a:gd name="connsiteY4" fmla="*/ 1125794 h 1125794"/>
              <a:gd name="connsiteX5" fmla="*/ 0 w 3401490"/>
              <a:gd name="connsiteY5" fmla="*/ 1125794 h 1125794"/>
              <a:gd name="connsiteX6" fmla="*/ 0 w 3401490"/>
              <a:gd name="connsiteY6" fmla="*/ 542900 h 1125794"/>
              <a:gd name="connsiteX7" fmla="*/ 0 w 3401490"/>
              <a:gd name="connsiteY7" fmla="*/ 433416 h 1125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1490" h="1125794">
                <a:moveTo>
                  <a:pt x="0" y="0"/>
                </a:moveTo>
                <a:lnTo>
                  <a:pt x="1425149" y="0"/>
                </a:lnTo>
                <a:lnTo>
                  <a:pt x="1425149" y="433416"/>
                </a:lnTo>
                <a:lnTo>
                  <a:pt x="3401490" y="433416"/>
                </a:lnTo>
                <a:lnTo>
                  <a:pt x="3401490" y="1125794"/>
                </a:lnTo>
                <a:lnTo>
                  <a:pt x="0" y="1125794"/>
                </a:lnTo>
                <a:lnTo>
                  <a:pt x="0" y="542900"/>
                </a:lnTo>
                <a:lnTo>
                  <a:pt x="0" y="433416"/>
                </a:lnTo>
                <a:close/>
              </a:path>
            </a:pathLst>
          </a:custGeom>
          <a:noFill/>
          <a:ln w="19050">
            <a:solidFill>
              <a:srgbClr val="DB4D6D"/>
            </a:solidFill>
            <a:prstDash val="sysDash"/>
          </a:ln>
        </p:spPr>
        <p:txBody>
          <a:bodyPr wrap="square" rtlCol="0" anchor="t" anchorCtr="0">
            <a:noAutofit/>
          </a:bodyPr>
          <a:lstStyle/>
          <a:p>
            <a:endParaRPr lang="en-US" altLang="ja-JP" sz="1400" b="1" dirty="0">
              <a:solidFill>
                <a:srgbClr val="DB4D6D"/>
              </a:solidFill>
              <a:latin typeface="メイリオ" panose="020B0604030504040204" pitchFamily="50" charset="-128"/>
              <a:ea typeface="メイリオ" panose="020B0604030504040204" pitchFamily="50" charset="-128"/>
            </a:endParaRPr>
          </a:p>
          <a:p>
            <a:r>
              <a:rPr lang="ja-JP" altLang="en-US" sz="1400" b="1" dirty="0">
                <a:solidFill>
                  <a:srgbClr val="DB4D6D"/>
                </a:solidFill>
                <a:latin typeface="メイリオ" panose="020B0604030504040204" pitchFamily="50" charset="-128"/>
                <a:ea typeface="メイリオ" panose="020B0604030504040204" pitchFamily="50" charset="-128"/>
              </a:rPr>
              <a:t>　　　　　　②</a:t>
            </a:r>
          </a:p>
        </p:txBody>
      </p:sp>
      <p:sp>
        <p:nvSpPr>
          <p:cNvPr id="53" name="テキスト ボックス 52"/>
          <p:cNvSpPr txBox="1"/>
          <p:nvPr/>
        </p:nvSpPr>
        <p:spPr>
          <a:xfrm>
            <a:off x="611486" y="3629075"/>
            <a:ext cx="1493279" cy="720000"/>
          </a:xfrm>
          <a:prstGeom prst="rect">
            <a:avLst/>
          </a:prstGeom>
          <a:noFill/>
          <a:ln w="19050">
            <a:solidFill>
              <a:srgbClr val="DB4D6D"/>
            </a:solidFill>
            <a:prstDash val="sysDash"/>
          </a:ln>
        </p:spPr>
        <p:txBody>
          <a:bodyPr wrap="square" rIns="90000" bIns="36000" rtlCol="0" anchor="b"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③</a:t>
            </a:r>
          </a:p>
        </p:txBody>
      </p:sp>
      <p:sp>
        <p:nvSpPr>
          <p:cNvPr id="54" name="テキスト ボックス 53"/>
          <p:cNvSpPr txBox="1"/>
          <p:nvPr/>
        </p:nvSpPr>
        <p:spPr>
          <a:xfrm>
            <a:off x="2275924" y="3629075"/>
            <a:ext cx="252000" cy="720000"/>
          </a:xfrm>
          <a:prstGeom prst="rect">
            <a:avLst/>
          </a:prstGeom>
          <a:noFill/>
          <a:ln w="19050">
            <a:solidFill>
              <a:srgbClr val="DB4D6D"/>
            </a:solidFill>
            <a:prstDash val="sysDash"/>
          </a:ln>
        </p:spPr>
        <p:txBody>
          <a:bodyPr wrap="square" rIns="90000" bIns="36000" rtlCol="0" anchor="b"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④</a:t>
            </a:r>
          </a:p>
        </p:txBody>
      </p:sp>
      <p:sp>
        <p:nvSpPr>
          <p:cNvPr id="56" name="テキスト ボックス 55"/>
          <p:cNvSpPr txBox="1"/>
          <p:nvPr/>
        </p:nvSpPr>
        <p:spPr>
          <a:xfrm>
            <a:off x="2563924" y="3629075"/>
            <a:ext cx="378000" cy="720000"/>
          </a:xfrm>
          <a:prstGeom prst="rect">
            <a:avLst/>
          </a:prstGeom>
          <a:noFill/>
          <a:ln w="19050">
            <a:solidFill>
              <a:srgbClr val="DB4D6D"/>
            </a:solidFill>
            <a:prstDash val="sysDash"/>
          </a:ln>
        </p:spPr>
        <p:txBody>
          <a:bodyPr wrap="square" rIns="90000" bIns="36000" rtlCol="0" anchor="b"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⑤</a:t>
            </a:r>
          </a:p>
        </p:txBody>
      </p:sp>
      <p:sp>
        <p:nvSpPr>
          <p:cNvPr id="57" name="テキスト ボックス 56"/>
          <p:cNvSpPr txBox="1"/>
          <p:nvPr/>
        </p:nvSpPr>
        <p:spPr>
          <a:xfrm>
            <a:off x="2995923" y="3629075"/>
            <a:ext cx="756000" cy="720000"/>
          </a:xfrm>
          <a:prstGeom prst="rect">
            <a:avLst/>
          </a:prstGeom>
          <a:noFill/>
          <a:ln w="19050">
            <a:solidFill>
              <a:srgbClr val="DB4D6D"/>
            </a:solidFill>
            <a:prstDash val="sysDash"/>
          </a:ln>
        </p:spPr>
        <p:txBody>
          <a:bodyPr wrap="square" rIns="90000" bIns="36000" rtlCol="0" anchor="b"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⑥</a:t>
            </a:r>
          </a:p>
        </p:txBody>
      </p:sp>
      <p:sp>
        <p:nvSpPr>
          <p:cNvPr id="58" name="テキスト ボックス 57"/>
          <p:cNvSpPr txBox="1"/>
          <p:nvPr/>
        </p:nvSpPr>
        <p:spPr>
          <a:xfrm>
            <a:off x="611485" y="5422042"/>
            <a:ext cx="1284278" cy="331915"/>
          </a:xfrm>
          <a:prstGeom prst="rect">
            <a:avLst/>
          </a:prstGeom>
          <a:noFill/>
          <a:ln w="19050">
            <a:solidFill>
              <a:srgbClr val="DB4D6D"/>
            </a:solidFill>
            <a:prstDash val="sysDash"/>
          </a:ln>
        </p:spPr>
        <p:txBody>
          <a:bodyPr wrap="square" lIns="36000" rtlCol="0" anchor="b" anchorCtr="0">
            <a:noAutofit/>
          </a:bodyPr>
          <a:lstStyle/>
          <a:p>
            <a:r>
              <a:rPr lang="ja-JP" altLang="en-US" sz="1400" b="1" dirty="0">
                <a:solidFill>
                  <a:srgbClr val="DB4D6D"/>
                </a:solidFill>
                <a:latin typeface="メイリオ" panose="020B0604030504040204" pitchFamily="50" charset="-128"/>
                <a:ea typeface="メイリオ" panose="020B0604030504040204" pitchFamily="50" charset="-128"/>
              </a:rPr>
              <a:t>⑦</a:t>
            </a:r>
          </a:p>
        </p:txBody>
      </p:sp>
      <p:sp>
        <p:nvSpPr>
          <p:cNvPr id="59" name="テキスト ボックス 58"/>
          <p:cNvSpPr txBox="1"/>
          <p:nvPr/>
        </p:nvSpPr>
        <p:spPr>
          <a:xfrm>
            <a:off x="4418837" y="7583666"/>
            <a:ext cx="2592000" cy="1554647"/>
          </a:xfrm>
          <a:prstGeom prst="rect">
            <a:avLst/>
          </a:prstGeom>
          <a:noFill/>
          <a:ln>
            <a:noFill/>
          </a:ln>
        </p:spPr>
        <p:txBody>
          <a:bodyPr wrap="square" lIns="72000" tIns="36000" rIns="0" bIns="36000" rtlCol="0">
            <a:spAutoFit/>
          </a:bodyPr>
          <a:lstStyle/>
          <a:p>
            <a:pPr>
              <a:lnSpc>
                <a:spcPct val="110000"/>
              </a:lnSpc>
            </a:pPr>
            <a:r>
              <a:rPr lang="ja-JP" altLang="en-US" sz="1000" b="1" dirty="0">
                <a:solidFill>
                  <a:srgbClr val="DB4D6D"/>
                </a:solidFill>
                <a:latin typeface="メイリオ" panose="020B0604030504040204" pitchFamily="50" charset="-128"/>
                <a:ea typeface="メイリオ" panose="020B0604030504040204" pitchFamily="50" charset="-128"/>
              </a:rPr>
              <a:t>①支払方法</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指定した金融機関口座番号が記載されて</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いることを確認してください。</a:t>
            </a:r>
            <a:endParaRPr lang="en-US" altLang="ja-JP" sz="9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DB4D6D"/>
                </a:solidFill>
                <a:latin typeface="メイリオ" panose="020B0604030504040204" pitchFamily="50" charset="-128"/>
                <a:ea typeface="メイリオ" panose="020B0604030504040204" pitchFamily="50" charset="-128"/>
              </a:rPr>
              <a:t>②通知内容</a:t>
            </a:r>
            <a:endParaRPr lang="en-US" altLang="ja-JP" sz="1000" b="1" dirty="0">
              <a:solidFill>
                <a:srgbClr val="DB4D6D"/>
              </a:solidFill>
              <a:latin typeface="メイリオ" panose="020B0604030504040204" pitchFamily="50" charset="-128"/>
              <a:ea typeface="メイリオ" panose="020B0604030504040204" pitchFamily="50" charset="-128"/>
            </a:endParaRPr>
          </a:p>
          <a:p>
            <a:pPr marL="108000">
              <a:lnSpc>
                <a:spcPct val="110000"/>
              </a:lnSpc>
            </a:pPr>
            <a:r>
              <a:rPr lang="ja-JP" altLang="en-US" sz="900" dirty="0">
                <a:latin typeface="メイリオ" panose="020B0604030504040204" pitchFamily="50" charset="-128"/>
                <a:ea typeface="メイリオ" panose="020B0604030504040204" pitchFamily="50" charset="-128"/>
              </a:rPr>
              <a:t>賃金月額と休業日数を基にした支給金額が印字されます。計算方法は４頁を確認してください。</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また、休業日数が</a:t>
            </a:r>
            <a:r>
              <a:rPr lang="en-US" altLang="ja-JP" sz="900" dirty="0">
                <a:latin typeface="メイリオ" panose="020B0604030504040204" pitchFamily="50" charset="-128"/>
                <a:ea typeface="メイリオ" panose="020B0604030504040204" pitchFamily="50" charset="-128"/>
              </a:rPr>
              <a:t>28</a:t>
            </a:r>
            <a:r>
              <a:rPr lang="ja-JP" altLang="en-US" sz="900" dirty="0">
                <a:latin typeface="メイリオ" panose="020B0604030504040204" pitchFamily="50" charset="-128"/>
                <a:ea typeface="メイリオ" panose="020B0604030504040204" pitchFamily="50" charset="-128"/>
              </a:rPr>
              <a:t>日を超えている場合</a:t>
            </a:r>
            <a:r>
              <a:rPr lang="ja-JP" altLang="en-US" sz="900" dirty="0" smtClean="0">
                <a:latin typeface="メイリオ" panose="020B0604030504040204" pitchFamily="50" charset="-128"/>
                <a:ea typeface="メイリオ" panose="020B0604030504040204" pitchFamily="50" charset="-128"/>
              </a:rPr>
              <a:t>や就業日数</a:t>
            </a:r>
            <a:r>
              <a:rPr lang="ja-JP" altLang="en-US" sz="900" dirty="0">
                <a:latin typeface="メイリオ" panose="020B0604030504040204" pitchFamily="50" charset="-128"/>
                <a:ea typeface="メイリオ" panose="020B0604030504040204" pitchFamily="50" charset="-128"/>
              </a:rPr>
              <a:t>、就業時間の上限を超えている等、支給要件を満たさない場合はその旨が印字されます。</a:t>
            </a:r>
            <a:endParaRPr lang="en-US" altLang="ja-JP" sz="900" dirty="0">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1729941" y="7974226"/>
            <a:ext cx="2555693" cy="252000"/>
          </a:xfrm>
          <a:prstGeom prst="rect">
            <a:avLst/>
          </a:prstGeom>
          <a:noFill/>
          <a:ln w="19050">
            <a:solidFill>
              <a:srgbClr val="DB4D6D"/>
            </a:solidFill>
            <a:prstDash val="sysDash"/>
          </a:ln>
        </p:spPr>
        <p:txBody>
          <a:bodyPr wrap="square" lIns="36000" tIns="0" bIns="0" rtlCol="0" anchor="b" anchorCtr="0">
            <a:noAutofit/>
          </a:bodyPr>
          <a:lstStyle/>
          <a:p>
            <a:r>
              <a:rPr lang="ja-JP" altLang="en-US" sz="1400" b="1" dirty="0">
                <a:solidFill>
                  <a:srgbClr val="DB4D6D"/>
                </a:solidFill>
                <a:latin typeface="メイリオ" panose="020B0604030504040204" pitchFamily="50" charset="-128"/>
                <a:ea typeface="メイリオ" panose="020B0604030504040204" pitchFamily="50" charset="-128"/>
              </a:rPr>
              <a:t>①</a:t>
            </a:r>
          </a:p>
        </p:txBody>
      </p:sp>
      <p:sp>
        <p:nvSpPr>
          <p:cNvPr id="62" name="テキスト ボックス 61"/>
          <p:cNvSpPr txBox="1"/>
          <p:nvPr/>
        </p:nvSpPr>
        <p:spPr>
          <a:xfrm>
            <a:off x="647489" y="8234505"/>
            <a:ext cx="3638144" cy="1575897"/>
          </a:xfrm>
          <a:prstGeom prst="rect">
            <a:avLst/>
          </a:prstGeom>
          <a:noFill/>
          <a:ln w="19050">
            <a:solidFill>
              <a:srgbClr val="DB4D6D"/>
            </a:solidFill>
            <a:prstDash val="sysDash"/>
          </a:ln>
        </p:spPr>
        <p:txBody>
          <a:bodyPr wrap="square" rIns="90000" bIns="36000" rtlCol="0" anchor="ctr" anchorCtr="0">
            <a:noAutofit/>
          </a:bodyPr>
          <a:lstStyle/>
          <a:p>
            <a:pPr algn="ctr"/>
            <a:r>
              <a:rPr lang="ja-JP" altLang="en-US" sz="1400" b="1" dirty="0">
                <a:solidFill>
                  <a:srgbClr val="DB4D6D"/>
                </a:solidFill>
                <a:latin typeface="メイリオ" panose="020B0604030504040204" pitchFamily="50" charset="-128"/>
                <a:ea typeface="メイリオ" panose="020B0604030504040204" pitchFamily="50" charset="-128"/>
              </a:rPr>
              <a:t>②</a:t>
            </a:r>
          </a:p>
        </p:txBody>
      </p:sp>
      <p:sp>
        <p:nvSpPr>
          <p:cNvPr id="20"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r>
              <a:rPr lang="en-US" altLang="ja-JP" sz="1000" i="1" dirty="0" smtClean="0">
                <a:latin typeface="メイリオ" panose="020B0604030504040204" pitchFamily="50" charset="-128"/>
                <a:ea typeface="メイリオ" panose="020B0604030504040204" pitchFamily="50" charset="-128"/>
              </a:rPr>
              <a:t>6</a:t>
            </a:r>
            <a:endParaRPr lang="ja-JP" altLang="en-US" sz="1000" i="1" dirty="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4464273" y="6101990"/>
            <a:ext cx="2609500" cy="701731"/>
          </a:xfrm>
          <a:prstGeom prst="rect">
            <a:avLst/>
          </a:prstGeom>
          <a:noFill/>
          <a:ln>
            <a:noFill/>
          </a:ln>
        </p:spPr>
        <p:txBody>
          <a:bodyPr wrap="square" rtlCol="0">
            <a:spAutoFit/>
          </a:bodyPr>
          <a:lstStyle/>
          <a:p>
            <a:pPr>
              <a:lnSpc>
                <a:spcPct val="110000"/>
              </a:lnSpc>
            </a:pPr>
            <a:r>
              <a:rPr lang="ja-JP" altLang="en-US" sz="900" dirty="0" smtClean="0">
                <a:latin typeface="メイリオ" panose="020B0604030504040204" pitchFamily="50" charset="-128"/>
                <a:ea typeface="メイリオ" panose="020B0604030504040204" pitchFamily="50" charset="-128"/>
              </a:rPr>
              <a:t>被</a:t>
            </a:r>
            <a:r>
              <a:rPr lang="ja-JP" altLang="en-US" sz="900" dirty="0">
                <a:latin typeface="メイリオ" panose="020B0604030504040204" pitchFamily="50" charset="-128"/>
                <a:ea typeface="メイリオ" panose="020B0604030504040204" pitchFamily="50" charset="-128"/>
              </a:rPr>
              <a:t>保険者から申請等に係る同意書が提出された場合には、被保険者の記名を省略できます</a:t>
            </a:r>
            <a:r>
              <a:rPr lang="ja-JP" altLang="en-US" sz="900" dirty="0" smtClean="0">
                <a:latin typeface="メイリオ" panose="020B0604030504040204" pitchFamily="50" charset="-128"/>
                <a:ea typeface="メイリオ" panose="020B0604030504040204" pitchFamily="50" charset="-128"/>
              </a:rPr>
              <a:t>。この</a:t>
            </a:r>
            <a:r>
              <a:rPr lang="ja-JP" altLang="en-US" sz="900" dirty="0">
                <a:latin typeface="メイリオ" panose="020B0604030504040204" pitchFamily="50" charset="-128"/>
                <a:ea typeface="メイリオ" panose="020B0604030504040204" pitchFamily="50" charset="-128"/>
              </a:rPr>
              <a:t>場合、申請者氏名欄には、「申請について</a:t>
            </a:r>
            <a:r>
              <a:rPr lang="ja-JP" altLang="en-US" sz="900" dirty="0" smtClean="0">
                <a:latin typeface="メイリオ" panose="020B0604030504040204" pitchFamily="50" charset="-128"/>
                <a:ea typeface="メイリオ" panose="020B0604030504040204" pitchFamily="50" charset="-128"/>
              </a:rPr>
              <a:t>同意済み」と記載してください。</a:t>
            </a:r>
            <a:endParaRPr lang="en-US" altLang="ja-JP"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30406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正方形/長方形 86"/>
          <p:cNvSpPr/>
          <p:nvPr/>
        </p:nvSpPr>
        <p:spPr>
          <a:xfrm>
            <a:off x="6336888" y="8179624"/>
            <a:ext cx="160623" cy="860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8" name="直線コネクタ 87"/>
          <p:cNvCxnSpPr/>
          <p:nvPr/>
        </p:nvCxnSpPr>
        <p:spPr>
          <a:xfrm flipH="1">
            <a:off x="6494549" y="8177734"/>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H="1">
            <a:off x="6330686" y="8175843"/>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6501676" y="8179624"/>
            <a:ext cx="160623" cy="86021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p:nvPr/>
        </p:nvCxnSpPr>
        <p:spPr>
          <a:xfrm flipH="1">
            <a:off x="6659337" y="8177734"/>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92" name="正方形/長方形 91"/>
          <p:cNvSpPr/>
          <p:nvPr/>
        </p:nvSpPr>
        <p:spPr>
          <a:xfrm>
            <a:off x="6664448" y="8180541"/>
            <a:ext cx="169156" cy="859464"/>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コネクタ 92"/>
          <p:cNvCxnSpPr/>
          <p:nvPr/>
        </p:nvCxnSpPr>
        <p:spPr>
          <a:xfrm flipH="1">
            <a:off x="6836902" y="8175364"/>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4531328" y="8183250"/>
            <a:ext cx="152522" cy="870404"/>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4370635" y="8181471"/>
            <a:ext cx="152522" cy="870404"/>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 name="直線コネクタ 83"/>
          <p:cNvCxnSpPr/>
          <p:nvPr/>
        </p:nvCxnSpPr>
        <p:spPr>
          <a:xfrm>
            <a:off x="4523173" y="8183251"/>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4370635" y="8190559"/>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4683850" y="8197894"/>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2835227" y="8183250"/>
            <a:ext cx="152522" cy="870404"/>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2674534" y="8181471"/>
            <a:ext cx="152522" cy="870404"/>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5" name="直線コネクタ 74"/>
          <p:cNvCxnSpPr/>
          <p:nvPr/>
        </p:nvCxnSpPr>
        <p:spPr>
          <a:xfrm>
            <a:off x="2827072" y="8183251"/>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2674534" y="8190559"/>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2987749" y="8197894"/>
            <a:ext cx="0"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1580988" y="8186116"/>
            <a:ext cx="164080" cy="864578"/>
          </a:xfrm>
          <a:prstGeom prst="rect">
            <a:avLst/>
          </a:prstGeom>
          <a:solidFill>
            <a:schemeClr val="accent5">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コネクタ 53"/>
          <p:cNvCxnSpPr/>
          <p:nvPr/>
        </p:nvCxnSpPr>
        <p:spPr>
          <a:xfrm flipH="1">
            <a:off x="1745084" y="8179386"/>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1579952" y="8186695"/>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719837" y="9450362"/>
            <a:ext cx="6120000" cy="244682"/>
          </a:xfrm>
          <a:prstGeom prst="rect">
            <a:avLst/>
          </a:prstGeom>
          <a:noFill/>
        </p:spPr>
        <p:txBody>
          <a:bodyPr wrap="square" rtlCol="0">
            <a:spAutoFit/>
          </a:bodyPr>
          <a:lstStyle/>
          <a:p>
            <a:pP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出生時育児休業を取得せず、出産予定日</a:t>
            </a:r>
            <a:r>
              <a:rPr lang="ja-JP" altLang="en-US" sz="900" dirty="0" smtClean="0">
                <a:solidFill>
                  <a:prstClr val="black"/>
                </a:solidFill>
                <a:latin typeface="メイリオ" panose="020B0604030504040204" pitchFamily="50" charset="-128"/>
                <a:ea typeface="メイリオ" panose="020B0604030504040204" pitchFamily="50" charset="-128"/>
              </a:rPr>
              <a:t>から育児</a:t>
            </a:r>
            <a:r>
              <a:rPr lang="ja-JP" altLang="en-US" sz="900" dirty="0">
                <a:solidFill>
                  <a:prstClr val="black"/>
                </a:solidFill>
                <a:latin typeface="メイリオ" panose="020B0604030504040204" pitchFamily="50" charset="-128"/>
                <a:ea typeface="メイリオ" panose="020B0604030504040204" pitchFamily="50" charset="-128"/>
              </a:rPr>
              <a:t>休業を取得することも可能です。</a:t>
            </a:r>
            <a:endParaRPr lang="en-US" altLang="ja-JP" sz="900" dirty="0">
              <a:solidFill>
                <a:prstClr val="black"/>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350837" y="392906"/>
            <a:ext cx="6858000" cy="396000"/>
          </a:xfrm>
          <a:prstGeom prst="rect">
            <a:avLst/>
          </a:prstGeom>
          <a:solidFill>
            <a:srgbClr val="FEDFE1"/>
          </a:solidFill>
          <a:ln>
            <a:noFill/>
          </a:ln>
        </p:spPr>
        <p:txBody>
          <a:bodyPr wrap="square" lIns="216000" tIns="36000" rIns="144000" bIns="36000" rtlCol="0" anchor="ctr" anchorCtr="0">
            <a:noAutofit/>
          </a:bodyPr>
          <a:lstStyle/>
          <a:p>
            <a:pPr>
              <a:lnSpc>
                <a:spcPct val="150000"/>
              </a:lnSpc>
            </a:pPr>
            <a:r>
              <a:rPr lang="ja-JP" altLang="en-US" sz="1800" b="1" spc="200" dirty="0">
                <a:solidFill>
                  <a:srgbClr val="DB4D6D"/>
                </a:solidFill>
                <a:latin typeface="メイリオ" panose="020B0604030504040204" pitchFamily="50" charset="-128"/>
                <a:ea typeface="メイリオ" panose="020B0604030504040204" pitchFamily="50" charset="-128"/>
              </a:rPr>
              <a:t>２ 育児休業給付金</a:t>
            </a:r>
            <a:endParaRPr lang="en-US" altLang="ja-JP" sz="1200" b="1" dirty="0">
              <a:solidFill>
                <a:srgbClr val="DB4D6D"/>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539837" y="860906"/>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(1) </a:t>
            </a:r>
            <a:r>
              <a:rPr lang="ja-JP" altLang="en-US" sz="1500" b="1" spc="200" dirty="0">
                <a:solidFill>
                  <a:schemeClr val="bg1"/>
                </a:solidFill>
                <a:latin typeface="メイリオ" panose="020B0604030504040204" pitchFamily="50" charset="-128"/>
                <a:ea typeface="メイリオ" panose="020B0604030504040204" pitchFamily="50" charset="-128"/>
              </a:rPr>
              <a:t>支給要件</a:t>
            </a:r>
            <a:endParaRPr lang="en-US" altLang="ja-JP" sz="1500" b="1" dirty="0">
              <a:solidFill>
                <a:schemeClr val="bg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539837" y="1256907"/>
            <a:ext cx="6480000" cy="5835444"/>
          </a:xfrm>
          <a:prstGeom prst="rect">
            <a:avLst/>
          </a:prstGeom>
          <a:noFill/>
          <a:ln>
            <a:noFill/>
          </a:ln>
        </p:spPr>
        <p:txBody>
          <a:bodyPr wrap="square" rtlCol="0">
            <a:spAutoFit/>
          </a:bodyPr>
          <a:lstStyle/>
          <a:p>
            <a:pPr marL="92075" indent="-92075">
              <a:lnSpc>
                <a:spcPct val="110000"/>
              </a:lnSpc>
            </a:pPr>
            <a:r>
              <a:rPr lang="ja-JP" altLang="en-US" sz="1200" b="1" spc="100" dirty="0">
                <a:solidFill>
                  <a:srgbClr val="103185"/>
                </a:solidFill>
                <a:latin typeface="メイリオ" panose="020B0604030504040204" pitchFamily="50" charset="-128"/>
                <a:ea typeface="メイリオ" panose="020B0604030504040204" pitchFamily="50" charset="-128"/>
              </a:rPr>
              <a:t>① １歳未満の子を養育するために、育児休業を取得した被保険者であること（２回</a:t>
            </a:r>
            <a:r>
              <a:rPr lang="en-US" altLang="ja-JP" sz="1200" b="1" spc="100" dirty="0">
                <a:solidFill>
                  <a:srgbClr val="103185"/>
                </a:solidFill>
                <a:latin typeface="メイリオ" panose="020B0604030504040204" pitchFamily="50" charset="-128"/>
                <a:ea typeface="メイリオ" panose="020B0604030504040204" pitchFamily="50" charset="-128"/>
              </a:rPr>
              <a:t/>
            </a:r>
            <a:br>
              <a:rPr lang="en-US" altLang="ja-JP" sz="1200" b="1" spc="100" dirty="0">
                <a:solidFill>
                  <a:srgbClr val="103185"/>
                </a:solidFill>
                <a:latin typeface="メイリオ" panose="020B0604030504040204" pitchFamily="50" charset="-128"/>
                <a:ea typeface="メイリオ" panose="020B0604030504040204" pitchFamily="50" charset="-128"/>
              </a:rPr>
            </a:br>
            <a:r>
              <a:rPr lang="en-US" altLang="ja-JP" sz="1200" b="1" spc="100" dirty="0">
                <a:solidFill>
                  <a:srgbClr val="103185"/>
                </a:solidFill>
                <a:latin typeface="メイリオ" panose="020B0604030504040204" pitchFamily="50" charset="-128"/>
                <a:ea typeface="メイリオ" panose="020B0604030504040204" pitchFamily="50" charset="-128"/>
              </a:rPr>
              <a:t> </a:t>
            </a:r>
            <a:r>
              <a:rPr lang="ja-JP" altLang="en-US" sz="1200" b="1" spc="100" dirty="0" err="1">
                <a:solidFill>
                  <a:srgbClr val="103185"/>
                </a:solidFill>
                <a:latin typeface="メイリオ" panose="020B0604030504040204" pitchFamily="50" charset="-128"/>
                <a:ea typeface="メイリオ" panose="020B0604030504040204" pitchFamily="50" charset="-128"/>
              </a:rPr>
              <a:t>まで</a:t>
            </a:r>
            <a:r>
              <a:rPr lang="ja-JP" altLang="en-US" sz="1200" b="1" spc="100" dirty="0">
                <a:solidFill>
                  <a:srgbClr val="103185"/>
                </a:solidFill>
                <a:latin typeface="メイリオ" panose="020B0604030504040204" pitchFamily="50" charset="-128"/>
                <a:ea typeface="メイリオ" panose="020B0604030504040204" pitchFamily="50" charset="-128"/>
              </a:rPr>
              <a:t>分割取得可）。</a:t>
            </a:r>
            <a:endParaRPr lang="en-US" altLang="ja-JP" sz="1200" b="1" spc="100" dirty="0">
              <a:solidFill>
                <a:srgbClr val="103185"/>
              </a:solidFill>
              <a:latin typeface="メイリオ" panose="020B0604030504040204" pitchFamily="50" charset="-128"/>
              <a:ea typeface="メイリオ" panose="020B0604030504040204" pitchFamily="50" charset="-128"/>
            </a:endParaRPr>
          </a:p>
          <a:p>
            <a:pPr marL="288000">
              <a:lnSpc>
                <a:spcPct val="110000"/>
              </a:lnSpc>
              <a:spcBef>
                <a:spcPts val="600"/>
              </a:spcBef>
            </a:pPr>
            <a:r>
              <a:rPr lang="ja-JP" altLang="en-US" sz="900" spc="100" dirty="0">
                <a:latin typeface="メイリオ" panose="020B0604030504040204" pitchFamily="50" charset="-128"/>
                <a:ea typeface="メイリオ" panose="020B0604030504040204" pitchFamily="50" charset="-128"/>
              </a:rPr>
              <a:t>育児休業給付金の対象は、以下</a:t>
            </a:r>
            <a:r>
              <a:rPr lang="ja-JP" altLang="en-US" sz="900" spc="100" dirty="0" smtClean="0">
                <a:latin typeface="メイリオ" panose="020B0604030504040204" pitchFamily="50" charset="-128"/>
                <a:ea typeface="メイリオ" panose="020B0604030504040204" pitchFamily="50" charset="-128"/>
              </a:rPr>
              <a:t>のア及びイいずれ</a:t>
            </a:r>
            <a:r>
              <a:rPr lang="ja-JP" altLang="en-US" sz="900" spc="100" dirty="0">
                <a:latin typeface="メイリオ" panose="020B0604030504040204" pitchFamily="50" charset="-128"/>
                <a:ea typeface="メイリオ" panose="020B0604030504040204" pitchFamily="50" charset="-128"/>
              </a:rPr>
              <a:t>にも該当する休業です。</a:t>
            </a:r>
            <a:endParaRPr lang="en-US" altLang="ja-JP" sz="900" spc="100" dirty="0">
              <a:latin typeface="メイリオ" panose="020B0604030504040204" pitchFamily="50" charset="-128"/>
              <a:ea typeface="メイリオ" panose="020B0604030504040204" pitchFamily="50" charset="-128"/>
            </a:endParaRPr>
          </a:p>
          <a:p>
            <a:pPr marL="287338">
              <a:lnSpc>
                <a:spcPct val="110000"/>
              </a:lnSpc>
              <a:spcBef>
                <a:spcPts val="300"/>
              </a:spcBef>
            </a:pPr>
            <a:r>
              <a:rPr lang="ja-JP" altLang="en-US" sz="900" spc="100" dirty="0" smtClean="0">
                <a:latin typeface="メイリオ" panose="020B0604030504040204" pitchFamily="50" charset="-128"/>
                <a:ea typeface="メイリオ" panose="020B0604030504040204" pitchFamily="50" charset="-128"/>
              </a:rPr>
              <a:t>ア  被</a:t>
            </a:r>
            <a:r>
              <a:rPr lang="ja-JP" altLang="en-US" sz="900" spc="100" dirty="0">
                <a:latin typeface="メイリオ" panose="020B0604030504040204" pitchFamily="50" charset="-128"/>
                <a:ea typeface="メイリオ" panose="020B0604030504040204" pitchFamily="50" charset="-128"/>
              </a:rPr>
              <a:t>保険者から初日と末日を明らかにして行った</a:t>
            </a:r>
            <a:r>
              <a:rPr lang="ja-JP" altLang="en-US" sz="900" spc="100" dirty="0" smtClean="0">
                <a:latin typeface="メイリオ" panose="020B0604030504040204" pitchFamily="50" charset="-128"/>
                <a:ea typeface="メイリオ" panose="020B0604030504040204" pitchFamily="50" charset="-128"/>
              </a:rPr>
              <a:t>申出</a:t>
            </a:r>
            <a:r>
              <a:rPr lang="ja-JP" altLang="en-US" sz="900" spc="100" dirty="0">
                <a:latin typeface="メイリオ" panose="020B0604030504040204" pitchFamily="50" charset="-128"/>
                <a:ea typeface="メイリオ" panose="020B0604030504040204" pitchFamily="50" charset="-128"/>
              </a:rPr>
              <a:t>に基づき事業主が取得を認めた</a:t>
            </a:r>
            <a:r>
              <a:rPr lang="ja-JP" altLang="en-US" sz="900" spc="100" dirty="0" smtClean="0">
                <a:latin typeface="メイリオ" panose="020B0604030504040204" pitchFamily="50" charset="-128"/>
                <a:ea typeface="メイリオ" panose="020B0604030504040204" pitchFamily="50" charset="-128"/>
              </a:rPr>
              <a:t>育児休業</a:t>
            </a:r>
            <a:r>
              <a:rPr lang="ja-JP" altLang="en-US" sz="900" spc="100" dirty="0">
                <a:latin typeface="メイリオ" panose="020B0604030504040204" pitchFamily="50" charset="-128"/>
                <a:ea typeface="メイリオ" panose="020B0604030504040204" pitchFamily="50" charset="-128"/>
              </a:rPr>
              <a:t>。</a:t>
            </a:r>
            <a:endParaRPr lang="en-US" altLang="ja-JP" sz="900" spc="100" dirty="0">
              <a:latin typeface="メイリオ" panose="020B0604030504040204" pitchFamily="50" charset="-128"/>
              <a:ea typeface="メイリオ" panose="020B0604030504040204" pitchFamily="50" charset="-128"/>
            </a:endParaRPr>
          </a:p>
          <a:p>
            <a:pPr marL="444500" indent="-157163">
              <a:lnSpc>
                <a:spcPct val="110000"/>
              </a:lnSpc>
              <a:spcBef>
                <a:spcPts val="300"/>
              </a:spcBef>
            </a:pPr>
            <a:r>
              <a:rPr lang="ja-JP" altLang="en-US" sz="900" spc="100" dirty="0" smtClean="0">
                <a:latin typeface="メイリオ" panose="020B0604030504040204" pitchFamily="50" charset="-128"/>
                <a:ea typeface="メイリオ" panose="020B0604030504040204" pitchFamily="50" charset="-128"/>
              </a:rPr>
              <a:t>イ  休業</a:t>
            </a:r>
            <a:r>
              <a:rPr lang="ja-JP" altLang="en-US" sz="900" spc="100" dirty="0">
                <a:latin typeface="メイリオ" panose="020B0604030504040204" pitchFamily="50" charset="-128"/>
                <a:ea typeface="メイリオ" panose="020B0604030504040204" pitchFamily="50" charset="-128"/>
              </a:rPr>
              <a:t>開始日から、当該休業に係る子が１歳（いわゆるパパ・ママ育休プラス制度を利用</a:t>
            </a:r>
            <a:r>
              <a:rPr lang="ja-JP" altLang="en-US" sz="900" spc="100" dirty="0" smtClean="0">
                <a:latin typeface="メイリオ" panose="020B0604030504040204" pitchFamily="50" charset="-128"/>
                <a:ea typeface="メイリオ" panose="020B0604030504040204" pitchFamily="50" charset="-128"/>
              </a:rPr>
              <a:t>して育児休業を</a:t>
            </a:r>
            <a:r>
              <a:rPr lang="ja-JP" altLang="en-US" sz="900" spc="100" dirty="0">
                <a:latin typeface="メイリオ" panose="020B0604030504040204" pitchFamily="50" charset="-128"/>
                <a:ea typeface="メイリオ" panose="020B0604030504040204" pitchFamily="50" charset="-128"/>
              </a:rPr>
              <a:t>取得する場合は１歳２か月。さらに保育所における保育の実施が行われない等の場合は１歳６か月または２歳）に</a:t>
            </a:r>
            <a:r>
              <a:rPr lang="ja-JP" altLang="en-US" sz="900" spc="100" dirty="0" smtClean="0">
                <a:latin typeface="メイリオ" panose="020B0604030504040204" pitchFamily="50" charset="-128"/>
                <a:ea typeface="メイリオ" panose="020B0604030504040204" pitchFamily="50" charset="-128"/>
              </a:rPr>
              <a:t>達する日前</a:t>
            </a:r>
            <a:r>
              <a:rPr lang="ja-JP" altLang="en-US" sz="900" spc="100" dirty="0">
                <a:latin typeface="メイリオ" panose="020B0604030504040204" pitchFamily="50" charset="-128"/>
                <a:ea typeface="メイリオ" panose="020B0604030504040204" pitchFamily="50" charset="-128"/>
              </a:rPr>
              <a:t>までにあるもの。</a:t>
            </a:r>
            <a:r>
              <a:rPr lang="ja-JP" altLang="en-US" sz="900" b="1" spc="100" dirty="0">
                <a:latin typeface="メイリオ" panose="020B0604030504040204" pitchFamily="50" charset="-128"/>
                <a:ea typeface="メイリオ" panose="020B0604030504040204" pitchFamily="50" charset="-128"/>
              </a:rPr>
              <a:t> ⇒例１</a:t>
            </a:r>
            <a:r>
              <a:rPr lang="ja-JP" altLang="en-US" sz="900" b="1" spc="100" dirty="0" smtClean="0">
                <a:latin typeface="メイリオ" panose="020B0604030504040204" pitchFamily="50" charset="-128"/>
                <a:ea typeface="メイリオ" panose="020B0604030504040204" pitchFamily="50" charset="-128"/>
              </a:rPr>
              <a:t>参照</a:t>
            </a:r>
            <a:endParaRPr lang="en-US" altLang="ja-JP" sz="900" b="1" spc="100" dirty="0" smtClean="0">
              <a:latin typeface="メイリオ" panose="020B0604030504040204" pitchFamily="50" charset="-128"/>
              <a:ea typeface="メイリオ" panose="020B0604030504040204" pitchFamily="50" charset="-128"/>
            </a:endParaRPr>
          </a:p>
          <a:p>
            <a:pPr marL="444500" indent="-157163">
              <a:lnSpc>
                <a:spcPct val="110000"/>
              </a:lnSpc>
              <a:spcBef>
                <a:spcPts val="300"/>
              </a:spcBef>
            </a:pPr>
            <a:r>
              <a:rPr lang="ja-JP" altLang="en-US" sz="900" spc="100" dirty="0" smtClean="0">
                <a:latin typeface="メイリオ" panose="020B0604030504040204" pitchFamily="50" charset="-128"/>
                <a:ea typeface="メイリオ" panose="020B0604030504040204" pitchFamily="50" charset="-128"/>
              </a:rPr>
              <a:t>・  産後休業（出生日の翌日から８週間）は育児休業給付金の対象外です。 </a:t>
            </a:r>
            <a:r>
              <a:rPr lang="en-US" altLang="ja-JP" sz="900" spc="100" dirty="0" smtClean="0">
                <a:latin typeface="メイリオ" panose="020B0604030504040204" pitchFamily="50" charset="-128"/>
                <a:ea typeface="メイリオ" panose="020B0604030504040204" pitchFamily="50" charset="-128"/>
              </a:rPr>
              <a:t/>
            </a:r>
            <a:br>
              <a:rPr lang="en-US" altLang="ja-JP" sz="900" spc="100" dirty="0" smtClean="0">
                <a:latin typeface="メイリオ" panose="020B0604030504040204" pitchFamily="50" charset="-128"/>
                <a:ea typeface="メイリオ" panose="020B0604030504040204" pitchFamily="50" charset="-128"/>
              </a:rPr>
            </a:br>
            <a:r>
              <a:rPr lang="ja-JP" altLang="en-US" sz="900" spc="100" dirty="0" smtClean="0">
                <a:latin typeface="メイリオ" panose="020B0604030504040204" pitchFamily="50" charset="-128"/>
                <a:ea typeface="メイリオ" panose="020B0604030504040204" pitchFamily="50" charset="-128"/>
              </a:rPr>
              <a:t>産後６週間を経過した場合で、当該被保険者の請求により、８週間を経過する前に産後休業を終了した場合でも、産後８週間を経過するまでは、産後休業とみなされます。</a:t>
            </a:r>
            <a:endParaRPr lang="en-US" altLang="ja-JP" sz="900" spc="100" dirty="0" smtClean="0">
              <a:latin typeface="メイリオ" panose="020B0604030504040204" pitchFamily="50" charset="-128"/>
              <a:ea typeface="メイリオ" panose="020B0604030504040204" pitchFamily="50" charset="-128"/>
            </a:endParaRPr>
          </a:p>
          <a:p>
            <a:pPr marL="287338">
              <a:lnSpc>
                <a:spcPct val="110000"/>
              </a:lnSpc>
              <a:spcBef>
                <a:spcPts val="300"/>
              </a:spcBef>
            </a:pPr>
            <a:r>
              <a:rPr lang="ja-JP" altLang="en-US" sz="900" spc="100" dirty="0" smtClean="0">
                <a:latin typeface="メイリオ" panose="020B0604030504040204" pitchFamily="50" charset="-128"/>
                <a:ea typeface="メイリオ" panose="020B0604030504040204" pitchFamily="50" charset="-128"/>
              </a:rPr>
              <a:t>・  被</a:t>
            </a:r>
            <a:r>
              <a:rPr lang="ja-JP" altLang="en-US" sz="900" spc="100" dirty="0">
                <a:latin typeface="メイリオ" panose="020B0604030504040204" pitchFamily="50" charset="-128"/>
                <a:ea typeface="メイリオ" panose="020B0604030504040204" pitchFamily="50" charset="-128"/>
              </a:rPr>
              <a:t>保険者とは、一般被保険者と高年齢被保険者をいいます。</a:t>
            </a:r>
            <a:endParaRPr lang="en-US" altLang="ja-JP" sz="900" b="1" spc="100" dirty="0">
              <a:latin typeface="メイリオ" panose="020B0604030504040204" pitchFamily="50" charset="-128"/>
              <a:ea typeface="メイリオ" panose="020B0604030504040204" pitchFamily="50" charset="-128"/>
            </a:endParaRPr>
          </a:p>
          <a:p>
            <a:pPr marL="84138" indent="-84138">
              <a:lnSpc>
                <a:spcPct val="110000"/>
              </a:lnSpc>
              <a:spcBef>
                <a:spcPts val="900"/>
              </a:spcBef>
            </a:pPr>
            <a:r>
              <a:rPr lang="ja-JP" altLang="en-US" sz="1200" b="1" spc="100" dirty="0">
                <a:solidFill>
                  <a:srgbClr val="103185"/>
                </a:solidFill>
                <a:latin typeface="メイリオ" panose="020B0604030504040204" pitchFamily="50" charset="-128"/>
                <a:ea typeface="メイリオ" panose="020B0604030504040204" pitchFamily="50" charset="-128"/>
              </a:rPr>
              <a:t>② 休業開始日前２年間に、賃金支払基礎日数が</a:t>
            </a:r>
            <a:r>
              <a:rPr lang="en-US" altLang="ja-JP" sz="1200" b="1" spc="100" dirty="0">
                <a:solidFill>
                  <a:srgbClr val="103185"/>
                </a:solidFill>
                <a:latin typeface="メイリオ" panose="020B0604030504040204" pitchFamily="50" charset="-128"/>
                <a:ea typeface="メイリオ" panose="020B0604030504040204" pitchFamily="50" charset="-128"/>
              </a:rPr>
              <a:t>11</a:t>
            </a:r>
            <a:r>
              <a:rPr lang="ja-JP" altLang="en-US" sz="1200" b="1" spc="100" dirty="0">
                <a:solidFill>
                  <a:srgbClr val="103185"/>
                </a:solidFill>
                <a:latin typeface="メイリオ" panose="020B0604030504040204" pitchFamily="50" charset="-128"/>
                <a:ea typeface="メイリオ" panose="020B0604030504040204" pitchFamily="50" charset="-128"/>
              </a:rPr>
              <a:t>日</a:t>
            </a:r>
            <a:r>
              <a:rPr lang="ja-JP" altLang="en-US" sz="1200" b="1" spc="100" dirty="0" smtClean="0">
                <a:solidFill>
                  <a:srgbClr val="103185"/>
                </a:solidFill>
                <a:latin typeface="メイリオ" panose="020B0604030504040204" pitchFamily="50" charset="-128"/>
                <a:ea typeface="メイリオ" panose="020B0604030504040204" pitchFamily="50" charset="-128"/>
              </a:rPr>
              <a:t>以上または就業した時間数</a:t>
            </a:r>
            <a:r>
              <a:rPr lang="ja-JP" altLang="en-US" sz="1200" b="1" spc="100" dirty="0" smtClean="0">
                <a:solidFill>
                  <a:srgbClr val="103185"/>
                </a:solidFill>
                <a:latin typeface="メイリオ" panose="020B0604030504040204" pitchFamily="50" charset="-128"/>
                <a:ea typeface="メイリオ" panose="020B0604030504040204" pitchFamily="50" charset="-128"/>
              </a:rPr>
              <a:t>が</a:t>
            </a:r>
            <a:r>
              <a:rPr lang="en-US" altLang="ja-JP" sz="1200" b="1" spc="100" dirty="0" smtClean="0">
                <a:solidFill>
                  <a:srgbClr val="103185"/>
                </a:solidFill>
                <a:latin typeface="メイリオ" panose="020B0604030504040204" pitchFamily="50" charset="-128"/>
                <a:ea typeface="メイリオ" panose="020B0604030504040204" pitchFamily="50" charset="-128"/>
              </a:rPr>
              <a:t/>
            </a:r>
            <a:br>
              <a:rPr lang="en-US" altLang="ja-JP" sz="1200" b="1" spc="100" dirty="0" smtClean="0">
                <a:solidFill>
                  <a:srgbClr val="103185"/>
                </a:solidFill>
                <a:latin typeface="メイリオ" panose="020B0604030504040204" pitchFamily="50" charset="-128"/>
                <a:ea typeface="メイリオ" panose="020B0604030504040204" pitchFamily="50" charset="-128"/>
              </a:rPr>
            </a:br>
            <a:r>
              <a:rPr lang="ja-JP" altLang="en-US" sz="1200" b="1" spc="100" dirty="0">
                <a:solidFill>
                  <a:srgbClr val="103185"/>
                </a:solidFill>
                <a:latin typeface="メイリオ" panose="020B0604030504040204" pitchFamily="50" charset="-128"/>
                <a:ea typeface="メイリオ" panose="020B0604030504040204" pitchFamily="50" charset="-128"/>
              </a:rPr>
              <a:t> </a:t>
            </a:r>
            <a:r>
              <a:rPr lang="en-US" altLang="ja-JP" sz="1200" b="1" spc="100" dirty="0" smtClean="0">
                <a:solidFill>
                  <a:srgbClr val="103185"/>
                </a:solidFill>
                <a:latin typeface="メイリオ" panose="020B0604030504040204" pitchFamily="50" charset="-128"/>
                <a:ea typeface="メイリオ" panose="020B0604030504040204" pitchFamily="50" charset="-128"/>
              </a:rPr>
              <a:t>80</a:t>
            </a:r>
            <a:r>
              <a:rPr lang="ja-JP" altLang="en-US" sz="1200" b="1" spc="100" dirty="0">
                <a:solidFill>
                  <a:srgbClr val="103185"/>
                </a:solidFill>
                <a:latin typeface="メイリオ" panose="020B0604030504040204" pitchFamily="50" charset="-128"/>
                <a:ea typeface="メイリオ" panose="020B0604030504040204" pitchFamily="50" charset="-128"/>
              </a:rPr>
              <a:t>時間</a:t>
            </a:r>
            <a:r>
              <a:rPr lang="ja-JP" altLang="en-US" sz="1200" b="1" spc="100" dirty="0" smtClean="0">
                <a:solidFill>
                  <a:srgbClr val="103185"/>
                </a:solidFill>
                <a:latin typeface="メイリオ" panose="020B0604030504040204" pitchFamily="50" charset="-128"/>
                <a:ea typeface="メイリオ" panose="020B0604030504040204" pitchFamily="50" charset="-128"/>
              </a:rPr>
              <a:t>以上ある完全</a:t>
            </a:r>
            <a:r>
              <a:rPr lang="ja-JP" altLang="en-US" sz="1200" b="1" spc="100" dirty="0">
                <a:solidFill>
                  <a:srgbClr val="103185"/>
                </a:solidFill>
                <a:latin typeface="メイリオ" panose="020B0604030504040204" pitchFamily="50" charset="-128"/>
                <a:ea typeface="メイリオ" panose="020B0604030504040204" pitchFamily="50" charset="-128"/>
              </a:rPr>
              <a:t>月が</a:t>
            </a:r>
            <a:r>
              <a:rPr lang="en-US" altLang="ja-JP" sz="1200" b="1" spc="100" dirty="0">
                <a:solidFill>
                  <a:srgbClr val="103185"/>
                </a:solidFill>
                <a:latin typeface="メイリオ" panose="020B0604030504040204" pitchFamily="50" charset="-128"/>
                <a:ea typeface="メイリオ" panose="020B0604030504040204" pitchFamily="50" charset="-128"/>
              </a:rPr>
              <a:t>12</a:t>
            </a:r>
            <a:r>
              <a:rPr lang="ja-JP" altLang="en-US" sz="1200" b="1" spc="100" dirty="0">
                <a:solidFill>
                  <a:srgbClr val="103185"/>
                </a:solidFill>
                <a:latin typeface="メイリオ" panose="020B0604030504040204" pitchFamily="50" charset="-128"/>
                <a:ea typeface="メイリオ" panose="020B0604030504040204" pitchFamily="50" charset="-128"/>
              </a:rPr>
              <a:t>か月以上あること。</a:t>
            </a:r>
            <a:endParaRPr lang="en-US" altLang="ja-JP" sz="1200" b="1" spc="100" dirty="0">
              <a:solidFill>
                <a:srgbClr val="103185"/>
              </a:solidFill>
              <a:latin typeface="メイリオ" panose="020B0604030504040204" pitchFamily="50" charset="-128"/>
              <a:ea typeface="メイリオ" panose="020B0604030504040204" pitchFamily="50" charset="-128"/>
            </a:endParaRPr>
          </a:p>
          <a:p>
            <a:pPr marL="288000">
              <a:lnSpc>
                <a:spcPct val="110000"/>
              </a:lnSpc>
              <a:spcBef>
                <a:spcPts val="600"/>
              </a:spcBef>
            </a:pPr>
            <a:r>
              <a:rPr lang="ja-JP" altLang="en-US" sz="900" spc="100" dirty="0">
                <a:latin typeface="メイリオ" panose="020B0604030504040204" pitchFamily="50" charset="-128"/>
                <a:ea typeface="メイリオ" panose="020B0604030504040204" pitchFamily="50" charset="-128"/>
              </a:rPr>
              <a:t>過去に基本手当の受給資格や高年齢受給資格の決定を受けたことがある場合は、それ以降のものに限ります。</a:t>
            </a:r>
            <a:endParaRPr lang="en-US" altLang="ja-JP" sz="900" spc="100" dirty="0">
              <a:latin typeface="メイリオ" panose="020B0604030504040204" pitchFamily="50" charset="-128"/>
              <a:ea typeface="メイリオ" panose="020B0604030504040204" pitchFamily="50" charset="-128"/>
            </a:endParaRPr>
          </a:p>
          <a:p>
            <a:pPr marL="288000">
              <a:lnSpc>
                <a:spcPct val="110000"/>
              </a:lnSpc>
            </a:pPr>
            <a:r>
              <a:rPr lang="ja-JP" altLang="en-US" sz="900" spc="100" dirty="0">
                <a:latin typeface="メイリオ" panose="020B0604030504040204" pitchFamily="50" charset="-128"/>
                <a:ea typeface="メイリオ" panose="020B0604030504040204" pitchFamily="50" charset="-128"/>
              </a:rPr>
              <a:t>育児休業開始日前２年の間に、疾病、負傷等やむを得ない理由により引き続き</a:t>
            </a:r>
            <a:r>
              <a:rPr lang="en-US" altLang="ja-JP" sz="900" spc="100" dirty="0">
                <a:latin typeface="メイリオ" panose="020B0604030504040204" pitchFamily="50" charset="-128"/>
                <a:ea typeface="メイリオ" panose="020B0604030504040204" pitchFamily="50" charset="-128"/>
              </a:rPr>
              <a:t>30</a:t>
            </a:r>
            <a:r>
              <a:rPr lang="ja-JP" altLang="en-US" sz="900" spc="100" dirty="0">
                <a:latin typeface="メイリオ" panose="020B0604030504040204" pitchFamily="50" charset="-128"/>
                <a:ea typeface="メイリオ" panose="020B0604030504040204" pitchFamily="50" charset="-128"/>
              </a:rPr>
              <a:t>日以上賃金の支払を受けることができなかった期間がある場合は、当該理由により賃金の支払いを受けることができなかった期間を２年に加算することができます（合計で最長４年間） 。</a:t>
            </a:r>
            <a:endParaRPr lang="en-US" altLang="ja-JP" sz="900" spc="100" dirty="0">
              <a:latin typeface="メイリオ" panose="020B0604030504040204" pitchFamily="50" charset="-128"/>
              <a:ea typeface="メイリオ" panose="020B0604030504040204" pitchFamily="50" charset="-128"/>
            </a:endParaRPr>
          </a:p>
          <a:p>
            <a:pPr marL="92075" indent="-92075">
              <a:lnSpc>
                <a:spcPct val="110000"/>
              </a:lnSpc>
              <a:spcBef>
                <a:spcPts val="900"/>
              </a:spcBef>
            </a:pPr>
            <a:r>
              <a:rPr lang="ja-JP" altLang="en-US" sz="1200" b="1" spc="100" dirty="0">
                <a:solidFill>
                  <a:srgbClr val="103185"/>
                </a:solidFill>
                <a:latin typeface="メイリオ" panose="020B0604030504040204" pitchFamily="50" charset="-128"/>
                <a:ea typeface="メイリオ" panose="020B0604030504040204" pitchFamily="50" charset="-128"/>
              </a:rPr>
              <a:t>③ 一支給単位期間中の就業日数</a:t>
            </a:r>
            <a:r>
              <a:rPr lang="ja-JP" altLang="en-US" sz="1200" b="1" spc="100" dirty="0" smtClean="0">
                <a:solidFill>
                  <a:srgbClr val="103185"/>
                </a:solidFill>
                <a:latin typeface="メイリオ" panose="020B0604030504040204" pitchFamily="50" charset="-128"/>
                <a:ea typeface="メイリオ" panose="020B0604030504040204" pitchFamily="50" charset="-128"/>
              </a:rPr>
              <a:t>が</a:t>
            </a:r>
            <a:r>
              <a:rPr lang="en-US" altLang="ja-JP" sz="1200" b="1" spc="100" dirty="0" smtClean="0">
                <a:solidFill>
                  <a:srgbClr val="103185"/>
                </a:solidFill>
                <a:latin typeface="メイリオ" panose="020B0604030504040204" pitchFamily="50" charset="-128"/>
                <a:ea typeface="メイリオ" panose="020B0604030504040204" pitchFamily="50" charset="-128"/>
              </a:rPr>
              <a:t>10</a:t>
            </a:r>
            <a:r>
              <a:rPr lang="ja-JP" altLang="en-US" sz="1200" b="1" spc="100" dirty="0" smtClean="0">
                <a:solidFill>
                  <a:srgbClr val="103185"/>
                </a:solidFill>
                <a:latin typeface="メイリオ" panose="020B0604030504040204" pitchFamily="50" charset="-128"/>
                <a:ea typeface="メイリオ" panose="020B0604030504040204" pitchFamily="50" charset="-128"/>
              </a:rPr>
              <a:t>日以下または就業</a:t>
            </a:r>
            <a:r>
              <a:rPr lang="ja-JP" altLang="en-US" sz="1200" b="1" spc="100" dirty="0">
                <a:solidFill>
                  <a:srgbClr val="103185"/>
                </a:solidFill>
                <a:latin typeface="メイリオ" panose="020B0604030504040204" pitchFamily="50" charset="-128"/>
                <a:ea typeface="メイリオ" panose="020B0604030504040204" pitchFamily="50" charset="-128"/>
              </a:rPr>
              <a:t>した</a:t>
            </a:r>
            <a:r>
              <a:rPr lang="ja-JP" altLang="en-US" sz="1200" b="1" spc="100" dirty="0" smtClean="0">
                <a:solidFill>
                  <a:srgbClr val="103185"/>
                </a:solidFill>
                <a:latin typeface="メイリオ" panose="020B0604030504040204" pitchFamily="50" charset="-128"/>
                <a:ea typeface="メイリオ" panose="020B0604030504040204" pitchFamily="50" charset="-128"/>
              </a:rPr>
              <a:t>時間数</a:t>
            </a:r>
            <a:r>
              <a:rPr lang="ja-JP" altLang="en-US" sz="1200" b="1" spc="100" dirty="0">
                <a:solidFill>
                  <a:srgbClr val="103185"/>
                </a:solidFill>
                <a:latin typeface="メイリオ" panose="020B0604030504040204" pitchFamily="50" charset="-128"/>
                <a:ea typeface="メイリオ" panose="020B0604030504040204" pitchFamily="50" charset="-128"/>
              </a:rPr>
              <a:t>が</a:t>
            </a:r>
            <a:r>
              <a:rPr lang="en-US" altLang="ja-JP" sz="1200" b="1" spc="100" dirty="0">
                <a:solidFill>
                  <a:srgbClr val="103185"/>
                </a:solidFill>
                <a:latin typeface="メイリオ" panose="020B0604030504040204" pitchFamily="50" charset="-128"/>
                <a:ea typeface="メイリオ" panose="020B0604030504040204" pitchFamily="50" charset="-128"/>
              </a:rPr>
              <a:t>80</a:t>
            </a:r>
            <a:r>
              <a:rPr lang="ja-JP" altLang="en-US" sz="1200" b="1" spc="100" dirty="0" smtClean="0">
                <a:solidFill>
                  <a:srgbClr val="103185"/>
                </a:solidFill>
                <a:latin typeface="メイリオ" panose="020B0604030504040204" pitchFamily="50" charset="-128"/>
                <a:ea typeface="メイリオ" panose="020B0604030504040204" pitchFamily="50" charset="-128"/>
              </a:rPr>
              <a:t>時間以下</a:t>
            </a:r>
            <a:r>
              <a:rPr lang="ja-JP" altLang="en-US" sz="1200" b="1" spc="100" dirty="0" smtClean="0">
                <a:solidFill>
                  <a:srgbClr val="103185"/>
                </a:solidFill>
                <a:latin typeface="メイリオ" panose="020B0604030504040204" pitchFamily="50" charset="-128"/>
                <a:ea typeface="メイリオ" panose="020B0604030504040204" pitchFamily="50" charset="-128"/>
              </a:rPr>
              <a:t>で</a:t>
            </a:r>
            <a:r>
              <a:rPr lang="en-US" altLang="ja-JP" sz="1200" b="1" spc="100" dirty="0" smtClean="0">
                <a:solidFill>
                  <a:srgbClr val="103185"/>
                </a:solidFill>
                <a:latin typeface="メイリオ" panose="020B0604030504040204" pitchFamily="50" charset="-128"/>
                <a:ea typeface="メイリオ" panose="020B0604030504040204" pitchFamily="50" charset="-128"/>
              </a:rPr>
              <a:t/>
            </a:r>
            <a:br>
              <a:rPr lang="en-US" altLang="ja-JP" sz="1200" b="1" spc="100" dirty="0" smtClean="0">
                <a:solidFill>
                  <a:srgbClr val="103185"/>
                </a:solidFill>
                <a:latin typeface="メイリオ" panose="020B0604030504040204" pitchFamily="50" charset="-128"/>
                <a:ea typeface="メイリオ" panose="020B0604030504040204" pitchFamily="50" charset="-128"/>
              </a:rPr>
            </a:br>
            <a:r>
              <a:rPr lang="en-US" altLang="ja-JP" sz="1200" b="1" spc="100" dirty="0" smtClean="0">
                <a:solidFill>
                  <a:srgbClr val="103185"/>
                </a:solidFill>
                <a:latin typeface="メイリオ" panose="020B0604030504040204" pitchFamily="50" charset="-128"/>
                <a:ea typeface="メイリオ" panose="020B0604030504040204" pitchFamily="50" charset="-128"/>
              </a:rPr>
              <a:t> </a:t>
            </a:r>
            <a:r>
              <a:rPr lang="ja-JP" altLang="en-US" sz="1200" b="1" spc="100" dirty="0" smtClean="0">
                <a:solidFill>
                  <a:srgbClr val="103185"/>
                </a:solidFill>
                <a:latin typeface="メイリオ" panose="020B0604030504040204" pitchFamily="50" charset="-128"/>
                <a:ea typeface="メイリオ" panose="020B0604030504040204" pitchFamily="50" charset="-128"/>
              </a:rPr>
              <a:t>ある</a:t>
            </a:r>
            <a:r>
              <a:rPr lang="ja-JP" altLang="en-US" sz="1200" b="1" spc="100" dirty="0">
                <a:solidFill>
                  <a:srgbClr val="103185"/>
                </a:solidFill>
                <a:latin typeface="メイリオ" panose="020B0604030504040204" pitchFamily="50" charset="-128"/>
                <a:ea typeface="メイリオ" panose="020B0604030504040204" pitchFamily="50" charset="-128"/>
              </a:rPr>
              <a:t>こと。</a:t>
            </a:r>
            <a:endParaRPr lang="en-US" altLang="ja-JP" sz="1200" b="1" spc="100" dirty="0">
              <a:solidFill>
                <a:srgbClr val="103185"/>
              </a:solidFill>
              <a:latin typeface="メイリオ" panose="020B0604030504040204" pitchFamily="50" charset="-128"/>
              <a:ea typeface="メイリオ" panose="020B0604030504040204" pitchFamily="50" charset="-128"/>
            </a:endParaRPr>
          </a:p>
          <a:p>
            <a:pPr marL="288000">
              <a:lnSpc>
                <a:spcPct val="110000"/>
              </a:lnSpc>
              <a:spcBef>
                <a:spcPts val="600"/>
              </a:spcBef>
            </a:pPr>
            <a:r>
              <a:rPr lang="ja-JP" altLang="en-US" sz="900" spc="100" dirty="0">
                <a:latin typeface="メイリオ" panose="020B0604030504040204" pitchFamily="50" charset="-128"/>
                <a:ea typeface="メイリオ" panose="020B0604030504040204" pitchFamily="50" charset="-128"/>
              </a:rPr>
              <a:t>支給単位期間とは、育児休業を開始した日から起算した１か月ごとの期間（その１か月の間に育児休業終了日を含む場合はその育児休業終了日までの期間）をいいます。</a:t>
            </a:r>
            <a:r>
              <a:rPr lang="en-US" altLang="ja-JP" sz="900" spc="100" dirty="0">
                <a:latin typeface="メイリオ" panose="020B0604030504040204" pitchFamily="50" charset="-128"/>
                <a:ea typeface="メイリオ" panose="020B0604030504040204" pitchFamily="50" charset="-128"/>
              </a:rPr>
              <a:t/>
            </a:r>
            <a:br>
              <a:rPr lang="en-US" altLang="ja-JP" sz="900" spc="100" dirty="0">
                <a:latin typeface="メイリオ" panose="020B0604030504040204" pitchFamily="50" charset="-128"/>
                <a:ea typeface="メイリオ" panose="020B0604030504040204" pitchFamily="50" charset="-128"/>
              </a:rPr>
            </a:br>
            <a:r>
              <a:rPr lang="ja-JP" altLang="en-US" sz="900" spc="100" dirty="0">
                <a:latin typeface="メイリオ" panose="020B0604030504040204" pitchFamily="50" charset="-128"/>
                <a:ea typeface="メイリオ" panose="020B0604030504040204" pitchFamily="50" charset="-128"/>
              </a:rPr>
              <a:t>支給単位期間が１か月に満たない場合も、就業日数が</a:t>
            </a:r>
            <a:r>
              <a:rPr lang="en-US" altLang="ja-JP" sz="900" spc="100" dirty="0">
                <a:latin typeface="メイリオ" panose="020B0604030504040204" pitchFamily="50" charset="-128"/>
                <a:ea typeface="メイリオ" panose="020B0604030504040204" pitchFamily="50" charset="-128"/>
              </a:rPr>
              <a:t>10</a:t>
            </a:r>
            <a:r>
              <a:rPr lang="ja-JP" altLang="en-US" sz="900" spc="100" dirty="0">
                <a:latin typeface="メイリオ" panose="020B0604030504040204" pitchFamily="50" charset="-128"/>
                <a:ea typeface="メイリオ" panose="020B0604030504040204" pitchFamily="50" charset="-128"/>
              </a:rPr>
              <a:t>日または</a:t>
            </a:r>
            <a:r>
              <a:rPr lang="en-US" altLang="ja-JP" sz="900" spc="100" dirty="0">
                <a:latin typeface="メイリオ" panose="020B0604030504040204" pitchFamily="50" charset="-128"/>
                <a:ea typeface="メイリオ" panose="020B0604030504040204" pitchFamily="50" charset="-128"/>
              </a:rPr>
              <a:t>80</a:t>
            </a:r>
            <a:r>
              <a:rPr lang="ja-JP" altLang="en-US" sz="900" spc="100" dirty="0">
                <a:latin typeface="メイリオ" panose="020B0604030504040204" pitchFamily="50" charset="-128"/>
                <a:ea typeface="メイリオ" panose="020B0604030504040204" pitchFamily="50" charset="-128"/>
              </a:rPr>
              <a:t>時間以下かどうかで判断します。</a:t>
            </a:r>
            <a:endParaRPr lang="en-US" altLang="ja-JP" sz="900" b="1" spc="100" dirty="0">
              <a:solidFill>
                <a:srgbClr val="0070C0"/>
              </a:solidFill>
              <a:latin typeface="メイリオ" panose="020B0604030504040204" pitchFamily="50" charset="-128"/>
              <a:ea typeface="メイリオ" panose="020B0604030504040204" pitchFamily="50" charset="-128"/>
            </a:endParaRPr>
          </a:p>
          <a:p>
            <a:pPr>
              <a:lnSpc>
                <a:spcPct val="110000"/>
              </a:lnSpc>
              <a:spcBef>
                <a:spcPts val="900"/>
              </a:spcBef>
            </a:pPr>
            <a:r>
              <a:rPr lang="ja-JP" altLang="en-US" sz="1100" b="1" spc="100" dirty="0">
                <a:latin typeface="メイリオ" panose="020B0604030504040204" pitchFamily="50" charset="-128"/>
                <a:ea typeface="メイリオ" panose="020B0604030504040204" pitchFamily="50" charset="-128"/>
              </a:rPr>
              <a:t>（期間を定めて雇用される方の場合）</a:t>
            </a:r>
            <a:endParaRPr lang="en-US" altLang="ja-JP" sz="1100" b="1" spc="100" dirty="0">
              <a:latin typeface="メイリオ" panose="020B0604030504040204" pitchFamily="50" charset="-128"/>
              <a:ea typeface="メイリオ" panose="020B0604030504040204" pitchFamily="50" charset="-128"/>
            </a:endParaRPr>
          </a:p>
          <a:p>
            <a:pPr>
              <a:lnSpc>
                <a:spcPct val="110000"/>
              </a:lnSpc>
            </a:pPr>
            <a:r>
              <a:rPr lang="ja-JP" altLang="en-US" sz="1200" b="1" spc="100" dirty="0">
                <a:solidFill>
                  <a:srgbClr val="103185"/>
                </a:solidFill>
                <a:latin typeface="メイリオ" panose="020B0604030504040204" pitchFamily="50" charset="-128"/>
                <a:ea typeface="メイリオ" panose="020B0604030504040204" pitchFamily="50" charset="-128"/>
              </a:rPr>
              <a:t>④ </a:t>
            </a:r>
            <a:r>
              <a:rPr lang="ja-JP" altLang="en-US" sz="1200" b="1" dirty="0">
                <a:solidFill>
                  <a:srgbClr val="103185"/>
                </a:solidFill>
                <a:latin typeface="メイリオ" panose="020B0604030504040204" pitchFamily="50" charset="-128"/>
                <a:ea typeface="メイリオ" panose="020B0604030504040204" pitchFamily="50" charset="-128"/>
              </a:rPr>
              <a:t>養育する子が１歳６か月に達する日までの間</a:t>
            </a:r>
            <a:r>
              <a:rPr lang="en-US" altLang="ja-JP" sz="1200" baseline="30000" dirty="0">
                <a:solidFill>
                  <a:srgbClr val="103185"/>
                </a:solidFill>
                <a:latin typeface="メイリオ" panose="020B0604030504040204" pitchFamily="50" charset="-128"/>
                <a:ea typeface="メイリオ" panose="020B0604030504040204" pitchFamily="50" charset="-128"/>
              </a:rPr>
              <a:t>※</a:t>
            </a:r>
            <a:r>
              <a:rPr lang="ja-JP" altLang="en-US" sz="1200" baseline="30000" dirty="0">
                <a:solidFill>
                  <a:srgbClr val="103185"/>
                </a:solidFill>
                <a:latin typeface="メイリオ" panose="020B0604030504040204" pitchFamily="50" charset="-128"/>
                <a:ea typeface="メイリオ" panose="020B0604030504040204" pitchFamily="50" charset="-128"/>
              </a:rPr>
              <a:t>１</a:t>
            </a:r>
            <a:r>
              <a:rPr lang="ja-JP" altLang="en-US" sz="1200" b="1" dirty="0">
                <a:solidFill>
                  <a:srgbClr val="103185"/>
                </a:solidFill>
                <a:latin typeface="メイリオ" panose="020B0604030504040204" pitchFamily="50" charset="-128"/>
                <a:ea typeface="メイリオ" panose="020B0604030504040204" pitchFamily="50" charset="-128"/>
              </a:rPr>
              <a:t>に、その労働契約の期間</a:t>
            </a:r>
            <a:r>
              <a:rPr lang="en-US" altLang="ja-JP" sz="1200" baseline="30000" dirty="0">
                <a:solidFill>
                  <a:srgbClr val="103185"/>
                </a:solidFill>
                <a:latin typeface="メイリオ" panose="020B0604030504040204" pitchFamily="50" charset="-128"/>
                <a:ea typeface="メイリオ" panose="020B0604030504040204" pitchFamily="50" charset="-128"/>
              </a:rPr>
              <a:t>※</a:t>
            </a:r>
            <a:r>
              <a:rPr lang="ja-JP" altLang="en-US" sz="1200" baseline="30000" dirty="0">
                <a:solidFill>
                  <a:srgbClr val="103185"/>
                </a:solidFill>
                <a:latin typeface="メイリオ" panose="020B0604030504040204" pitchFamily="50" charset="-128"/>
                <a:ea typeface="メイリオ" panose="020B0604030504040204" pitchFamily="50" charset="-128"/>
              </a:rPr>
              <a:t>２</a:t>
            </a:r>
            <a:r>
              <a:rPr lang="ja-JP" altLang="en-US" sz="1200" b="1" dirty="0">
                <a:solidFill>
                  <a:srgbClr val="103185"/>
                </a:solidFill>
                <a:latin typeface="メイリオ" panose="020B0604030504040204" pitchFamily="50" charset="-128"/>
                <a:ea typeface="メイリオ" panose="020B0604030504040204" pitchFamily="50" charset="-128"/>
              </a:rPr>
              <a:t>が満了する</a:t>
            </a:r>
            <a:r>
              <a:rPr lang="en-US" altLang="ja-JP" sz="1200" b="1" dirty="0">
                <a:solidFill>
                  <a:srgbClr val="103185"/>
                </a:solidFill>
                <a:latin typeface="メイリオ" panose="020B0604030504040204" pitchFamily="50" charset="-128"/>
                <a:ea typeface="メイリオ" panose="020B0604030504040204" pitchFamily="50" charset="-128"/>
              </a:rPr>
              <a:t/>
            </a:r>
            <a:br>
              <a:rPr lang="en-US" altLang="ja-JP" sz="1200" b="1" dirty="0">
                <a:solidFill>
                  <a:srgbClr val="103185"/>
                </a:solidFill>
                <a:latin typeface="メイリオ" panose="020B0604030504040204" pitchFamily="50" charset="-128"/>
                <a:ea typeface="メイリオ" panose="020B0604030504040204" pitchFamily="50" charset="-128"/>
              </a:rPr>
            </a:br>
            <a:r>
              <a:rPr lang="ja-JP" altLang="en-US" sz="1200" b="1" dirty="0">
                <a:solidFill>
                  <a:srgbClr val="103185"/>
                </a:solidFill>
                <a:latin typeface="メイリオ" panose="020B0604030504040204" pitchFamily="50" charset="-128"/>
                <a:ea typeface="メイリオ" panose="020B0604030504040204" pitchFamily="50" charset="-128"/>
              </a:rPr>
              <a:t>　ことが明らかでないこと。</a:t>
            </a:r>
            <a:endParaRPr lang="en-US" altLang="ja-JP" sz="1200" b="1" dirty="0">
              <a:solidFill>
                <a:srgbClr val="103185"/>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900" dirty="0">
                <a:solidFill>
                  <a:srgbClr val="103185"/>
                </a:solidFill>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１　保育所等で保育の実施が行われないなどの理由で、子が１歳６か月に達する日後の期間にも</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　　　　　育児休業を取得する場合には、２歳に達する日までの間</a:t>
            </a:r>
            <a:endParaRPr lang="en-US" altLang="ja-JP" sz="900" dirty="0">
              <a:latin typeface="メイリオ" panose="020B0604030504040204" pitchFamily="50" charset="-128"/>
              <a:ea typeface="メイリオ" panose="020B0604030504040204" pitchFamily="50" charset="-128"/>
            </a:endParaRPr>
          </a:p>
          <a:p>
            <a:pPr>
              <a:lnSpc>
                <a:spcPct val="110000"/>
              </a:lnSpc>
            </a:pP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２　労働契約が更新される場合は更新後のもの</a:t>
            </a:r>
          </a:p>
        </p:txBody>
      </p:sp>
      <p:sp>
        <p:nvSpPr>
          <p:cNvPr id="42" name="テキスト ボックス 75"/>
          <p:cNvSpPr txBox="1">
            <a:spLocks noChangeArrowheads="1"/>
          </p:cNvSpPr>
          <p:nvPr/>
        </p:nvSpPr>
        <p:spPr bwMode="auto">
          <a:xfrm>
            <a:off x="602837" y="7506146"/>
            <a:ext cx="4500044" cy="28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例１：</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被保険者が出産予定日</a:t>
            </a:r>
            <a:r>
              <a:rPr lang="ja-JP" altLang="en-US" sz="1100" b="1" spc="100" dirty="0" smtClean="0">
                <a:latin typeface="メイリオ" panose="020B0604030504040204" pitchFamily="50" charset="-128"/>
                <a:ea typeface="メイリオ" panose="020B0604030504040204" pitchFamily="50" charset="-128"/>
                <a:cs typeface="メイリオ" panose="020B0604030504040204" pitchFamily="50" charset="-128"/>
              </a:rPr>
              <a:t>から育児</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休業を取得する場合</a:t>
            </a:r>
          </a:p>
        </p:txBody>
      </p:sp>
      <p:sp>
        <p:nvSpPr>
          <p:cNvPr id="43" name="テキスト ボックス 42"/>
          <p:cNvSpPr txBox="1"/>
          <p:nvPr/>
        </p:nvSpPr>
        <p:spPr>
          <a:xfrm>
            <a:off x="2058554" y="7952762"/>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子の出生</a:t>
            </a:r>
            <a:r>
              <a:rPr lang="ja-JP" altLang="en-US" sz="900" dirty="0" smtClean="0">
                <a:solidFill>
                  <a:prstClr val="black"/>
                </a:solidFill>
                <a:latin typeface="メイリオ" panose="020B0604030504040204" pitchFamily="50" charset="-128"/>
                <a:ea typeface="メイリオ" panose="020B0604030504040204" pitchFamily="50" charset="-128"/>
              </a:rPr>
              <a:t>日</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smtClean="0">
                <a:solidFill>
                  <a:prstClr val="black"/>
                </a:solidFill>
                <a:latin typeface="メイリオ" panose="020B0604030504040204" pitchFamily="50" charset="-128"/>
                <a:ea typeface="メイリオ" panose="020B0604030504040204" pitchFamily="50" charset="-128"/>
              </a:rPr>
              <a:t>　           ↓</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1037201" y="8308150"/>
            <a:ext cx="402376" cy="207750"/>
          </a:xfrm>
          <a:prstGeom prst="rect">
            <a:avLst/>
          </a:prstGeom>
          <a:noFill/>
        </p:spPr>
        <p:txBody>
          <a:bodyPr wrap="square" rtlCol="0">
            <a:spAutoFit/>
          </a:bodyPr>
          <a:lstStyle/>
          <a:p>
            <a:pPr defTabSz="843880">
              <a:lnSpc>
                <a:spcPts val="923"/>
              </a:lnSpc>
            </a:pPr>
            <a:r>
              <a:rPr lang="ja-JP" altLang="en-US" sz="1000" dirty="0" smtClean="0">
                <a:latin typeface="メイリオ" panose="020B0604030504040204" pitchFamily="50" charset="-128"/>
                <a:ea typeface="メイリオ" panose="020B0604030504040204" pitchFamily="50" charset="-128"/>
              </a:rPr>
              <a:t>母</a:t>
            </a:r>
            <a:endParaRPr lang="ja-JP" altLang="en-US" sz="1000" dirty="0">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2779910" y="7952762"/>
            <a:ext cx="1152467" cy="369332"/>
          </a:xfrm>
          <a:prstGeom prst="rect">
            <a:avLst/>
          </a:prstGeom>
          <a:noFill/>
        </p:spPr>
        <p:txBody>
          <a:bodyPr wrap="square" rtlCol="0">
            <a:spAutoFit/>
          </a:bodyPr>
          <a:lstStyle/>
          <a:p>
            <a:pPr defTabSz="843880"/>
            <a:r>
              <a:rPr lang="ja-JP" altLang="en-US" sz="900" dirty="0">
                <a:solidFill>
                  <a:prstClr val="black"/>
                </a:solidFill>
                <a:latin typeface="メイリオ" panose="020B0604030504040204" pitchFamily="50" charset="-128"/>
                <a:ea typeface="メイリオ" panose="020B0604030504040204" pitchFamily="50" charset="-128"/>
              </a:rPr>
              <a:t>出生日の</a:t>
            </a:r>
            <a:r>
              <a:rPr lang="ja-JP" altLang="en-US" sz="900" dirty="0" smtClean="0">
                <a:solidFill>
                  <a:prstClr val="black"/>
                </a:solidFill>
                <a:latin typeface="メイリオ" panose="020B0604030504040204" pitchFamily="50" charset="-128"/>
                <a:ea typeface="メイリオ" panose="020B0604030504040204" pitchFamily="50" charset="-128"/>
              </a:rPr>
              <a:t>翌日</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900" dirty="0" smtClean="0">
                <a:solidFill>
                  <a:prstClr val="black"/>
                </a:solidFill>
                <a:latin typeface="メイリオ" panose="020B0604030504040204" pitchFamily="50" charset="-128"/>
                <a:ea typeface="メイリオ" panose="020B0604030504040204" pitchFamily="50" charset="-128"/>
              </a:rPr>
              <a:t>↓</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5664560" y="7854604"/>
            <a:ext cx="958621" cy="461665"/>
          </a:xfrm>
          <a:prstGeom prst="rect">
            <a:avLst/>
          </a:prstGeom>
          <a:noFill/>
        </p:spPr>
        <p:txBody>
          <a:bodyPr wrap="square" rtlCol="0">
            <a:spAutoFit/>
          </a:bodyPr>
          <a:lstStyle/>
          <a:p>
            <a:pPr algn="r" defTabSz="843880"/>
            <a:r>
              <a:rPr lang="ja-JP" altLang="en-US" sz="800" dirty="0">
                <a:solidFill>
                  <a:prstClr val="black"/>
                </a:solidFill>
                <a:latin typeface="メイリオ" panose="020B0604030504040204" pitchFamily="50" charset="-128"/>
                <a:ea typeface="メイリオ" panose="020B0604030504040204" pitchFamily="50" charset="-128"/>
              </a:rPr>
              <a:t>子</a:t>
            </a:r>
            <a:r>
              <a:rPr lang="ja-JP" altLang="en-US" sz="800" dirty="0">
                <a:latin typeface="メイリオ" panose="020B0604030504040204" pitchFamily="50" charset="-128"/>
                <a:ea typeface="メイリオ" panose="020B0604030504040204" pitchFamily="50" charset="-128"/>
              </a:rPr>
              <a:t>が１歳に</a:t>
            </a:r>
            <a:r>
              <a:rPr lang="en-US" altLang="ja-JP" sz="800" dirty="0">
                <a:latin typeface="メイリオ" panose="020B0604030504040204" pitchFamily="50" charset="-128"/>
                <a:ea typeface="メイリオ" panose="020B0604030504040204" pitchFamily="50" charset="-128"/>
              </a:rPr>
              <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達する日</a:t>
            </a:r>
            <a:r>
              <a:rPr lang="ja-JP" altLang="en-US" sz="800" dirty="0" smtClean="0">
                <a:latin typeface="メイリオ" panose="020B0604030504040204" pitchFamily="50" charset="-128"/>
                <a:ea typeface="メイリオ" panose="020B0604030504040204" pitchFamily="50" charset="-128"/>
              </a:rPr>
              <a:t>の前日</a:t>
            </a:r>
            <a:endParaRPr lang="en-US" altLang="ja-JP" sz="800" dirty="0" smtClean="0">
              <a:latin typeface="メイリオ" panose="020B0604030504040204" pitchFamily="50" charset="-128"/>
              <a:ea typeface="メイリオ" panose="020B0604030504040204" pitchFamily="50" charset="-128"/>
            </a:endParaRPr>
          </a:p>
          <a:p>
            <a:pPr algn="ctr" defTabSz="843880"/>
            <a:r>
              <a:rPr lang="ja-JP" altLang="en-US" sz="800" dirty="0" smtClean="0">
                <a:latin typeface="メイリオ" panose="020B0604030504040204" pitchFamily="50" charset="-128"/>
                <a:ea typeface="メイリオ" panose="020B0604030504040204" pitchFamily="50" charset="-128"/>
              </a:rPr>
              <a:t>　　　　　 ↓</a:t>
            </a:r>
            <a:endParaRPr lang="ja-JP" altLang="en-US" sz="800" dirty="0">
              <a:latin typeface="メイリオ" panose="020B0604030504040204" pitchFamily="50" charset="-128"/>
              <a:ea typeface="メイリオ" panose="020B0604030504040204" pitchFamily="50" charset="-128"/>
            </a:endParaRPr>
          </a:p>
        </p:txBody>
      </p:sp>
      <p:sp>
        <p:nvSpPr>
          <p:cNvPr id="48" name="テキスト ボックス 47"/>
          <p:cNvSpPr txBox="1"/>
          <p:nvPr/>
        </p:nvSpPr>
        <p:spPr>
          <a:xfrm>
            <a:off x="1187549" y="7959390"/>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出産予定日</a:t>
            </a:r>
          </a:p>
        </p:txBody>
      </p:sp>
      <p:sp>
        <p:nvSpPr>
          <p:cNvPr id="52" name="テキスト ボックス 51"/>
          <p:cNvSpPr txBox="1"/>
          <p:nvPr/>
        </p:nvSpPr>
        <p:spPr>
          <a:xfrm>
            <a:off x="1024756" y="8731169"/>
            <a:ext cx="495955" cy="207749"/>
          </a:xfrm>
          <a:prstGeom prst="rect">
            <a:avLst/>
          </a:prstGeom>
          <a:noFill/>
        </p:spPr>
        <p:txBody>
          <a:bodyPr wrap="square" rtlCol="0">
            <a:spAutoFit/>
          </a:bodyPr>
          <a:lstStyle/>
          <a:p>
            <a:pPr defTabSz="843880">
              <a:lnSpc>
                <a:spcPts val="923"/>
              </a:lnSpc>
            </a:pPr>
            <a:r>
              <a:rPr lang="ja-JP" altLang="en-US" sz="1000" dirty="0" smtClean="0">
                <a:latin typeface="メイリオ" panose="020B0604030504040204" pitchFamily="50" charset="-128"/>
                <a:ea typeface="メイリオ" panose="020B0604030504040204" pitchFamily="50" charset="-128"/>
              </a:rPr>
              <a:t>父</a:t>
            </a:r>
            <a:endParaRPr lang="ja-JP" altLang="en-US" sz="1000" dirty="0">
              <a:latin typeface="メイリオ" panose="020B0604030504040204" pitchFamily="50" charset="-128"/>
              <a:ea typeface="メイリオ" panose="020B0604030504040204" pitchFamily="50" charset="-128"/>
            </a:endParaRPr>
          </a:p>
        </p:txBody>
      </p:sp>
      <p:sp>
        <p:nvSpPr>
          <p:cNvPr id="53" name="右矢印 52"/>
          <p:cNvSpPr/>
          <p:nvPr/>
        </p:nvSpPr>
        <p:spPr>
          <a:xfrm>
            <a:off x="2834555" y="8187856"/>
            <a:ext cx="1665548" cy="432000"/>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tIns="72000" rIns="36000" bIns="36000" rtlCol="0" anchor="ctr"/>
          <a:lstStyle/>
          <a:p>
            <a:pPr algn="ctr"/>
            <a:r>
              <a:rPr lang="ja-JP" altLang="en-US" sz="1000" b="1" spc="50" dirty="0">
                <a:solidFill>
                  <a:srgbClr val="DB4D6D"/>
                </a:solidFill>
                <a:latin typeface="メイリオ" panose="020B0604030504040204" pitchFamily="50" charset="-128"/>
                <a:ea typeface="メイリオ" panose="020B0604030504040204" pitchFamily="50" charset="-128"/>
              </a:rPr>
              <a:t>産後休</a:t>
            </a:r>
            <a:r>
              <a:rPr lang="ja-JP" altLang="en-US" sz="1000" b="1" dirty="0">
                <a:solidFill>
                  <a:srgbClr val="DB4D6D"/>
                </a:solidFill>
                <a:latin typeface="メイリオ" panose="020B0604030504040204" pitchFamily="50" charset="-128"/>
                <a:ea typeface="メイリオ" panose="020B0604030504040204" pitchFamily="50" charset="-128"/>
              </a:rPr>
              <a:t>業（８週間）</a:t>
            </a:r>
          </a:p>
        </p:txBody>
      </p:sp>
      <p:cxnSp>
        <p:nvCxnSpPr>
          <p:cNvPr id="55" name="直線コネクタ 54"/>
          <p:cNvCxnSpPr/>
          <p:nvPr/>
        </p:nvCxnSpPr>
        <p:spPr>
          <a:xfrm>
            <a:off x="719837" y="9040149"/>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a:off x="719837" y="8608149"/>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a:off x="719837" y="8176149"/>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58" name="テキスト ボックス 57"/>
          <p:cNvSpPr txBox="1"/>
          <p:nvPr/>
        </p:nvSpPr>
        <p:spPr>
          <a:xfrm>
            <a:off x="4265929" y="7850037"/>
            <a:ext cx="1500257" cy="461665"/>
          </a:xfrm>
          <a:prstGeom prst="rect">
            <a:avLst/>
          </a:prstGeom>
          <a:noFill/>
        </p:spPr>
        <p:txBody>
          <a:bodyPr wrap="square" rtlCol="0">
            <a:spAutoFit/>
          </a:bodyPr>
          <a:lstStyle/>
          <a:p>
            <a:pPr algn="ctr" defTabSz="843880"/>
            <a:r>
              <a:rPr lang="ja-JP" altLang="en-US" sz="800" dirty="0">
                <a:solidFill>
                  <a:prstClr val="black"/>
                </a:solidFill>
                <a:latin typeface="メイリオ" panose="020B0604030504040204" pitchFamily="50" charset="-128"/>
                <a:ea typeface="メイリオ" panose="020B0604030504040204" pitchFamily="50" charset="-128"/>
              </a:rPr>
              <a:t>子</a:t>
            </a:r>
            <a:r>
              <a:rPr lang="ja-JP" altLang="en-US" sz="800" dirty="0">
                <a:latin typeface="メイリオ" panose="020B0604030504040204" pitchFamily="50" charset="-128"/>
                <a:ea typeface="メイリオ" panose="020B0604030504040204" pitchFamily="50" charset="-128"/>
              </a:rPr>
              <a:t>の出生日から８週間</a:t>
            </a:r>
            <a:endParaRPr lang="en-US" altLang="ja-JP" sz="800" dirty="0">
              <a:latin typeface="メイリオ" panose="020B0604030504040204" pitchFamily="50" charset="-128"/>
              <a:ea typeface="メイリオ" panose="020B0604030504040204" pitchFamily="50" charset="-128"/>
            </a:endParaRPr>
          </a:p>
          <a:p>
            <a:pPr algn="ctr" defTabSz="843880"/>
            <a:r>
              <a:rPr lang="ja-JP" altLang="en-US" sz="800" dirty="0">
                <a:latin typeface="メイリオ" panose="020B0604030504040204" pitchFamily="50" charset="-128"/>
                <a:ea typeface="メイリオ" panose="020B0604030504040204" pitchFamily="50" charset="-128"/>
              </a:rPr>
              <a:t>を経過する日の</a:t>
            </a:r>
            <a:r>
              <a:rPr lang="ja-JP" altLang="en-US" sz="800" dirty="0" smtClean="0">
                <a:latin typeface="メイリオ" panose="020B0604030504040204" pitchFamily="50" charset="-128"/>
                <a:ea typeface="メイリオ" panose="020B0604030504040204" pitchFamily="50" charset="-128"/>
              </a:rPr>
              <a:t>翌日</a:t>
            </a:r>
            <a:endParaRPr lang="en-US" altLang="ja-JP" sz="800" dirty="0" smtClean="0">
              <a:latin typeface="メイリオ" panose="020B0604030504040204" pitchFamily="50" charset="-128"/>
              <a:ea typeface="メイリオ" panose="020B0604030504040204" pitchFamily="50" charset="-128"/>
            </a:endParaRPr>
          </a:p>
          <a:p>
            <a:pPr defTabSz="843880"/>
            <a:r>
              <a:rPr lang="ja-JP" altLang="en-US" sz="800" dirty="0" smtClean="0">
                <a:latin typeface="メイリオ" panose="020B0604030504040204" pitchFamily="50" charset="-128"/>
                <a:ea typeface="メイリオ" panose="020B0604030504040204" pitchFamily="50" charset="-128"/>
              </a:rPr>
              <a:t>　　↓</a:t>
            </a:r>
            <a:endParaRPr lang="ja-JP" altLang="en-US" sz="800" dirty="0">
              <a:latin typeface="メイリオ" panose="020B0604030504040204" pitchFamily="50" charset="-128"/>
              <a:ea typeface="メイリオ" panose="020B0604030504040204" pitchFamily="50" charset="-128"/>
            </a:endParaRPr>
          </a:p>
        </p:txBody>
      </p:sp>
      <p:sp>
        <p:nvSpPr>
          <p:cNvPr id="60" name="右矢印 59"/>
          <p:cNvSpPr/>
          <p:nvPr/>
        </p:nvSpPr>
        <p:spPr>
          <a:xfrm>
            <a:off x="1586049" y="8187856"/>
            <a:ext cx="1216246" cy="432000"/>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lang="ja-JP" altLang="en-US" sz="1000" b="1" spc="120" dirty="0" smtClean="0">
                <a:solidFill>
                  <a:srgbClr val="DB4D6D"/>
                </a:solidFill>
                <a:latin typeface="メイリオ" panose="020B0604030504040204" pitchFamily="50" charset="-128"/>
                <a:ea typeface="メイリオ" panose="020B0604030504040204" pitchFamily="50" charset="-128"/>
              </a:rPr>
              <a:t>産前休業</a:t>
            </a:r>
            <a:endParaRPr lang="ja-JP" altLang="en-US" sz="1000" b="1" spc="120" dirty="0">
              <a:solidFill>
                <a:srgbClr val="DB4D6D"/>
              </a:solidFill>
              <a:latin typeface="メイリオ" panose="020B0604030504040204" pitchFamily="50" charset="-128"/>
              <a:ea typeface="メイリオ" panose="020B0604030504040204" pitchFamily="50" charset="-128"/>
            </a:endParaRPr>
          </a:p>
        </p:txBody>
      </p:sp>
      <p:sp>
        <p:nvSpPr>
          <p:cNvPr id="61" name="右矢印 60"/>
          <p:cNvSpPr/>
          <p:nvPr/>
        </p:nvSpPr>
        <p:spPr>
          <a:xfrm>
            <a:off x="4527600" y="8179459"/>
            <a:ext cx="1951574"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36000" bIns="36000" rtlCol="0" anchor="ctr"/>
          <a:lstStyle/>
          <a:p>
            <a:pPr algn="ctr"/>
            <a:r>
              <a:rPr lang="ja-JP" altLang="en-US" sz="1000" b="1" spc="300" dirty="0">
                <a:latin typeface="メイリオ" panose="020B0604030504040204" pitchFamily="50" charset="-128"/>
                <a:ea typeface="メイリオ" panose="020B0604030504040204" pitchFamily="50" charset="-128"/>
              </a:rPr>
              <a:t>育児休</a:t>
            </a:r>
            <a:r>
              <a:rPr lang="ja-JP" altLang="en-US" sz="1000" b="1" dirty="0">
                <a:latin typeface="メイリオ" panose="020B0604030504040204" pitchFamily="50" charset="-128"/>
                <a:ea typeface="メイリオ" panose="020B0604030504040204" pitchFamily="50" charset="-128"/>
              </a:rPr>
              <a:t>業</a:t>
            </a:r>
          </a:p>
        </p:txBody>
      </p:sp>
      <p:sp>
        <p:nvSpPr>
          <p:cNvPr id="62" name="右矢印 61"/>
          <p:cNvSpPr/>
          <p:nvPr/>
        </p:nvSpPr>
        <p:spPr>
          <a:xfrm>
            <a:off x="1587501" y="8608150"/>
            <a:ext cx="4892717"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36000" bIns="36000" rtlCol="0" anchor="ctr"/>
          <a:lstStyle/>
          <a:p>
            <a:pPr algn="ctr"/>
            <a:r>
              <a:rPr lang="ja-JP" altLang="en-US" sz="1000" b="1" spc="600" dirty="0">
                <a:latin typeface="メイリオ" panose="020B0604030504040204" pitchFamily="50" charset="-128"/>
                <a:ea typeface="メイリオ" panose="020B0604030504040204" pitchFamily="50" charset="-128"/>
              </a:rPr>
              <a:t>育児休</a:t>
            </a:r>
            <a:r>
              <a:rPr lang="ja-JP" altLang="en-US" sz="1000" b="1" dirty="0">
                <a:latin typeface="メイリオ" panose="020B0604030504040204" pitchFamily="50" charset="-128"/>
                <a:ea typeface="メイリオ" panose="020B0604030504040204" pitchFamily="50" charset="-128"/>
              </a:rPr>
              <a:t>業</a:t>
            </a:r>
          </a:p>
        </p:txBody>
      </p:sp>
      <p:sp>
        <p:nvSpPr>
          <p:cNvPr id="31"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pPr algn="r"/>
            <a:r>
              <a:rPr lang="en-US" altLang="ja-JP" sz="1000" i="1" dirty="0">
                <a:latin typeface="メイリオ" panose="020B0604030504040204" pitchFamily="50" charset="-128"/>
                <a:ea typeface="メイリオ" panose="020B0604030504040204" pitchFamily="50" charset="-128"/>
              </a:rPr>
              <a:t>7</a:t>
            </a:r>
            <a:endParaRPr lang="ja-JP" altLang="en-US" sz="1000" i="1" dirty="0">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6610639" y="7858154"/>
            <a:ext cx="750506" cy="461665"/>
          </a:xfrm>
          <a:prstGeom prst="rect">
            <a:avLst/>
          </a:prstGeom>
          <a:noFill/>
        </p:spPr>
        <p:txBody>
          <a:bodyPr wrap="square" rtlCol="0">
            <a:spAutoFit/>
          </a:bodyPr>
          <a:lstStyle/>
          <a:p>
            <a:pPr defTabSz="843880"/>
            <a:r>
              <a:rPr lang="ja-JP" altLang="en-US" sz="800" dirty="0" smtClean="0">
                <a:solidFill>
                  <a:prstClr val="black"/>
                </a:solidFill>
                <a:latin typeface="メイリオ" panose="020B0604030504040204" pitchFamily="50" charset="-128"/>
                <a:ea typeface="メイリオ" panose="020B0604030504040204" pitchFamily="50" charset="-128"/>
              </a:rPr>
              <a:t>子の１歳の</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800" dirty="0" smtClean="0">
                <a:solidFill>
                  <a:prstClr val="black"/>
                </a:solidFill>
                <a:latin typeface="メイリオ" panose="020B0604030504040204" pitchFamily="50" charset="-128"/>
                <a:ea typeface="メイリオ" panose="020B0604030504040204" pitchFamily="50" charset="-128"/>
              </a:rPr>
              <a:t>誕生日</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800" dirty="0" smtClean="0">
                <a:solidFill>
                  <a:prstClr val="black"/>
                </a:solidFill>
                <a:latin typeface="メイリオ" panose="020B0604030504040204" pitchFamily="50" charset="-128"/>
                <a:ea typeface="メイリオ" panose="020B0604030504040204" pitchFamily="50" charset="-128"/>
              </a:rPr>
              <a:t>↓</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5841936" y="7695482"/>
            <a:ext cx="1342924" cy="215444"/>
          </a:xfrm>
          <a:prstGeom prst="rect">
            <a:avLst/>
          </a:prstGeom>
          <a:noFill/>
        </p:spPr>
        <p:txBody>
          <a:bodyPr wrap="square" rtlCol="0">
            <a:spAutoFit/>
          </a:bodyPr>
          <a:lstStyle/>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子が１歳に達する日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6022547" y="8955088"/>
            <a:ext cx="1130504" cy="307777"/>
          </a:xfrm>
          <a:prstGeom prst="rect">
            <a:avLst/>
          </a:prstGeom>
          <a:noFill/>
        </p:spPr>
        <p:txBody>
          <a:bodyPr wrap="square" rtlCol="0">
            <a:spAutoFit/>
          </a:bodyPr>
          <a:lstStyle/>
          <a:p>
            <a:pPr algn="ctr" defTabSz="843880"/>
            <a:r>
              <a:rPr lang="ja-JP" altLang="en-US" sz="700" dirty="0" smtClean="0">
                <a:solidFill>
                  <a:prstClr val="black"/>
                </a:solidFill>
                <a:latin typeface="メイリオ" panose="020B0604030504040204" pitchFamily="50" charset="-128"/>
                <a:ea typeface="メイリオ" panose="020B0604030504040204" pitchFamily="50" charset="-128"/>
              </a:rPr>
              <a:t>↑　↑　↑</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algn="ctr" defTabSz="843880"/>
            <a:r>
              <a:rPr lang="en-US" altLang="ja-JP" sz="700" b="1" dirty="0" smtClean="0">
                <a:solidFill>
                  <a:prstClr val="black"/>
                </a:solidFill>
                <a:latin typeface="メイリオ" panose="020B0604030504040204" pitchFamily="50" charset="-128"/>
                <a:ea typeface="メイリオ" panose="020B0604030504040204" pitchFamily="50" charset="-128"/>
              </a:rPr>
              <a:t>10/3</a:t>
            </a:r>
            <a:r>
              <a:rPr lang="en-US" altLang="ja-JP" sz="700" dirty="0" smtClean="0">
                <a:solidFill>
                  <a:prstClr val="black"/>
                </a:solidFill>
                <a:latin typeface="メイリオ" panose="020B0604030504040204" pitchFamily="50" charset="-128"/>
                <a:ea typeface="メイリオ" panose="020B0604030504040204" pitchFamily="50" charset="-128"/>
              </a:rPr>
              <a:t>,10/4,10/5</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65" name="テキスト ボックス 64"/>
          <p:cNvSpPr txBox="1"/>
          <p:nvPr/>
        </p:nvSpPr>
        <p:spPr>
          <a:xfrm>
            <a:off x="1367569" y="9068937"/>
            <a:ext cx="575365" cy="200055"/>
          </a:xfrm>
          <a:prstGeom prst="rect">
            <a:avLst/>
          </a:prstGeom>
          <a:noFill/>
        </p:spPr>
        <p:txBody>
          <a:bodyPr wrap="square" rtlCol="0">
            <a:spAutoFit/>
          </a:bodyPr>
          <a:lstStyle/>
          <a:p>
            <a:pPr algn="ctr" defTabSz="843880"/>
            <a:r>
              <a:rPr lang="en-US" altLang="ja-JP" sz="700" dirty="0">
                <a:solidFill>
                  <a:prstClr val="black"/>
                </a:solidFill>
                <a:latin typeface="メイリオ" panose="020B0604030504040204" pitchFamily="50" charset="-128"/>
                <a:ea typeface="メイリオ" panose="020B0604030504040204" pitchFamily="50" charset="-128"/>
              </a:rPr>
              <a:t>10/1</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2461000" y="8961215"/>
            <a:ext cx="732111" cy="307777"/>
          </a:xfrm>
          <a:prstGeom prst="rect">
            <a:avLst/>
          </a:prstGeom>
          <a:noFill/>
        </p:spPr>
        <p:txBody>
          <a:bodyPr wrap="square" rtlCol="0">
            <a:spAutoFit/>
          </a:bodyPr>
          <a:lstStyle/>
          <a:p>
            <a:pPr algn="ctr" defTabSz="843880"/>
            <a:r>
              <a:rPr lang="ja-JP" altLang="en-US" sz="700" dirty="0" smtClean="0">
                <a:solidFill>
                  <a:prstClr val="black"/>
                </a:solidFill>
                <a:latin typeface="メイリオ" panose="020B0604030504040204" pitchFamily="50" charset="-128"/>
                <a:ea typeface="メイリオ" panose="020B0604030504040204" pitchFamily="50" charset="-128"/>
              </a:rPr>
              <a:t>↑　↑</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algn="ctr" defTabSz="843880"/>
            <a:r>
              <a:rPr lang="en-US" altLang="ja-JP" sz="700" dirty="0" smtClean="0">
                <a:solidFill>
                  <a:prstClr val="black"/>
                </a:solidFill>
                <a:latin typeface="メイリオ" panose="020B0604030504040204" pitchFamily="50" charset="-128"/>
                <a:ea typeface="メイリオ" panose="020B0604030504040204" pitchFamily="50" charset="-128"/>
              </a:rPr>
              <a:t>10/5, 10/6</a:t>
            </a:r>
            <a:endParaRPr lang="ja-JP" altLang="en-US" sz="700" dirty="0">
              <a:solidFill>
                <a:prstClr val="black"/>
              </a:solidFill>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4100658" y="8961215"/>
            <a:ext cx="863397" cy="307777"/>
          </a:xfrm>
          <a:prstGeom prst="rect">
            <a:avLst/>
          </a:prstGeom>
          <a:noFill/>
        </p:spPr>
        <p:txBody>
          <a:bodyPr wrap="square" rtlCol="0">
            <a:spAutoFit/>
          </a:bodyPr>
          <a:lstStyle/>
          <a:p>
            <a:pPr algn="ctr" defTabSz="843880"/>
            <a:r>
              <a:rPr lang="ja-JP" altLang="en-US" sz="700" dirty="0" smtClean="0">
                <a:solidFill>
                  <a:prstClr val="black"/>
                </a:solidFill>
                <a:latin typeface="メイリオ" panose="020B0604030504040204" pitchFamily="50" charset="-128"/>
                <a:ea typeface="メイリオ" panose="020B0604030504040204" pitchFamily="50" charset="-128"/>
              </a:rPr>
              <a:t>↑　↑</a:t>
            </a:r>
            <a:endParaRPr lang="en-US" altLang="ja-JP" sz="700" dirty="0" smtClean="0">
              <a:solidFill>
                <a:prstClr val="black"/>
              </a:solidFill>
              <a:latin typeface="メイリオ" panose="020B0604030504040204" pitchFamily="50" charset="-128"/>
              <a:ea typeface="メイリオ" panose="020B0604030504040204" pitchFamily="50" charset="-128"/>
            </a:endParaRPr>
          </a:p>
          <a:p>
            <a:pPr algn="ctr" defTabSz="843880"/>
            <a:r>
              <a:rPr lang="en-US" altLang="ja-JP" sz="700" dirty="0" smtClean="0">
                <a:solidFill>
                  <a:prstClr val="black"/>
                </a:solidFill>
                <a:latin typeface="メイリオ" panose="020B0604030504040204" pitchFamily="50" charset="-128"/>
                <a:ea typeface="メイリオ" panose="020B0604030504040204" pitchFamily="50" charset="-128"/>
              </a:rPr>
              <a:t>11/29, 11/30</a:t>
            </a:r>
            <a:endParaRPr lang="ja-JP" altLang="en-US" sz="700" dirty="0">
              <a:solidFill>
                <a:prstClr val="black"/>
              </a:solidFill>
              <a:latin typeface="メイリオ" panose="020B0604030504040204" pitchFamily="50" charset="-128"/>
              <a:ea typeface="メイリオ" panose="020B0604030504040204" pitchFamily="50" charset="-128"/>
            </a:endParaRPr>
          </a:p>
        </p:txBody>
      </p:sp>
      <p:cxnSp>
        <p:nvCxnSpPr>
          <p:cNvPr id="94" name="直線矢印コネクタ 93"/>
          <p:cNvCxnSpPr/>
          <p:nvPr/>
        </p:nvCxnSpPr>
        <p:spPr>
          <a:xfrm>
            <a:off x="6588862" y="7875786"/>
            <a:ext cx="6402" cy="4171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552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正方形/長方形 202"/>
          <p:cNvSpPr/>
          <p:nvPr/>
        </p:nvSpPr>
        <p:spPr>
          <a:xfrm>
            <a:off x="1642959" y="1356968"/>
            <a:ext cx="149536" cy="427068"/>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4" name="直線コネクタ 203"/>
          <p:cNvCxnSpPr/>
          <p:nvPr/>
        </p:nvCxnSpPr>
        <p:spPr>
          <a:xfrm flipH="1">
            <a:off x="1640742" y="1352244"/>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a:xfrm flipH="1">
            <a:off x="1790435" y="1359190"/>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6" name="正方形/長方形 195"/>
          <p:cNvSpPr/>
          <p:nvPr/>
        </p:nvSpPr>
        <p:spPr>
          <a:xfrm>
            <a:off x="6681588" y="1360018"/>
            <a:ext cx="169156" cy="428976"/>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正方形/長方形 196"/>
          <p:cNvSpPr/>
          <p:nvPr/>
        </p:nvSpPr>
        <p:spPr>
          <a:xfrm>
            <a:off x="6375707" y="1358368"/>
            <a:ext cx="157591" cy="431020"/>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8" name="直線コネクタ 197"/>
          <p:cNvCxnSpPr/>
          <p:nvPr/>
        </p:nvCxnSpPr>
        <p:spPr>
          <a:xfrm flipH="1">
            <a:off x="6369800" y="1355039"/>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flipH="1">
            <a:off x="6527575" y="1364683"/>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0" name="正方形/長方形 199"/>
          <p:cNvSpPr/>
          <p:nvPr/>
        </p:nvSpPr>
        <p:spPr>
          <a:xfrm>
            <a:off x="6539856" y="1360018"/>
            <a:ext cx="147419" cy="42821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1" name="直線コネクタ 200"/>
          <p:cNvCxnSpPr/>
          <p:nvPr/>
        </p:nvCxnSpPr>
        <p:spPr>
          <a:xfrm flipH="1">
            <a:off x="6686465" y="1363532"/>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2" name="直線コネクタ 201"/>
          <p:cNvCxnSpPr/>
          <p:nvPr/>
        </p:nvCxnSpPr>
        <p:spPr>
          <a:xfrm flipH="1">
            <a:off x="6839312" y="1363532"/>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4" name="正方形/長方形 193"/>
          <p:cNvSpPr/>
          <p:nvPr/>
        </p:nvSpPr>
        <p:spPr>
          <a:xfrm>
            <a:off x="5457025" y="8109726"/>
            <a:ext cx="160623" cy="86021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正方形/長方形 182"/>
          <p:cNvSpPr/>
          <p:nvPr/>
        </p:nvSpPr>
        <p:spPr>
          <a:xfrm>
            <a:off x="5297093" y="8115645"/>
            <a:ext cx="160623" cy="860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4" name="直線コネクタ 183"/>
          <p:cNvCxnSpPr/>
          <p:nvPr/>
        </p:nvCxnSpPr>
        <p:spPr>
          <a:xfrm flipH="1">
            <a:off x="5456334" y="8113755"/>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5" name="直線コネクタ 184"/>
          <p:cNvCxnSpPr/>
          <p:nvPr/>
        </p:nvCxnSpPr>
        <p:spPr>
          <a:xfrm flipH="1">
            <a:off x="5292005" y="8118252"/>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flipH="1">
            <a:off x="5621350" y="8118486"/>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6" name="正方形/長方形 185"/>
          <p:cNvSpPr/>
          <p:nvPr/>
        </p:nvSpPr>
        <p:spPr>
          <a:xfrm>
            <a:off x="6375068" y="8116634"/>
            <a:ext cx="160623" cy="860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7" name="直線コネクタ 186"/>
          <p:cNvCxnSpPr/>
          <p:nvPr/>
        </p:nvCxnSpPr>
        <p:spPr>
          <a:xfrm flipH="1">
            <a:off x="6532729" y="8114744"/>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a:xfrm flipH="1">
            <a:off x="6368866" y="8112853"/>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9" name="正方形/長方形 188"/>
          <p:cNvSpPr/>
          <p:nvPr/>
        </p:nvSpPr>
        <p:spPr>
          <a:xfrm>
            <a:off x="6539856" y="8116634"/>
            <a:ext cx="160623" cy="86021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0" name="直線コネクタ 189"/>
          <p:cNvCxnSpPr/>
          <p:nvPr/>
        </p:nvCxnSpPr>
        <p:spPr>
          <a:xfrm flipH="1">
            <a:off x="6697517" y="8114744"/>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1" name="正方形/長方形 190"/>
          <p:cNvSpPr/>
          <p:nvPr/>
        </p:nvSpPr>
        <p:spPr>
          <a:xfrm>
            <a:off x="6702628" y="8117551"/>
            <a:ext cx="169156" cy="859464"/>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2" name="直線コネクタ 191"/>
          <p:cNvCxnSpPr/>
          <p:nvPr/>
        </p:nvCxnSpPr>
        <p:spPr>
          <a:xfrm flipH="1">
            <a:off x="6875082" y="8112374"/>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4" name="正方形/長方形 173"/>
          <p:cNvSpPr/>
          <p:nvPr/>
        </p:nvSpPr>
        <p:spPr>
          <a:xfrm>
            <a:off x="3947108" y="8114264"/>
            <a:ext cx="160623" cy="860219"/>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5" name="直線コネクタ 174"/>
          <p:cNvCxnSpPr/>
          <p:nvPr/>
        </p:nvCxnSpPr>
        <p:spPr>
          <a:xfrm flipH="1">
            <a:off x="4104769" y="8112374"/>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p:nvPr/>
        </p:nvCxnSpPr>
        <p:spPr>
          <a:xfrm flipH="1">
            <a:off x="3940906" y="8110483"/>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7" name="正方形/長方形 176"/>
          <p:cNvSpPr/>
          <p:nvPr/>
        </p:nvSpPr>
        <p:spPr>
          <a:xfrm>
            <a:off x="4111896" y="8114264"/>
            <a:ext cx="160623" cy="86021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8" name="直線コネクタ 177"/>
          <p:cNvCxnSpPr/>
          <p:nvPr/>
        </p:nvCxnSpPr>
        <p:spPr>
          <a:xfrm flipH="1">
            <a:off x="4269557" y="8112374"/>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0" name="正方形/長方形 179"/>
          <p:cNvSpPr/>
          <p:nvPr/>
        </p:nvSpPr>
        <p:spPr>
          <a:xfrm>
            <a:off x="4274668" y="8115181"/>
            <a:ext cx="169156" cy="859464"/>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1" name="直線コネクタ 180"/>
          <p:cNvCxnSpPr/>
          <p:nvPr/>
        </p:nvCxnSpPr>
        <p:spPr>
          <a:xfrm flipH="1">
            <a:off x="4446839" y="8110645"/>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3" name="正方形/長方形 172"/>
          <p:cNvSpPr/>
          <p:nvPr/>
        </p:nvSpPr>
        <p:spPr>
          <a:xfrm>
            <a:off x="1920142" y="8115878"/>
            <a:ext cx="160623" cy="86021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2" name="直線コネクタ 171"/>
          <p:cNvCxnSpPr/>
          <p:nvPr/>
        </p:nvCxnSpPr>
        <p:spPr>
          <a:xfrm flipH="1">
            <a:off x="2079383" y="8113988"/>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0" name="正方形/長方形 169"/>
          <p:cNvSpPr/>
          <p:nvPr/>
        </p:nvSpPr>
        <p:spPr>
          <a:xfrm>
            <a:off x="1445511" y="8116634"/>
            <a:ext cx="169156" cy="859464"/>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1193945" y="5490365"/>
            <a:ext cx="149536" cy="427068"/>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8" name="直線コネクタ 137"/>
          <p:cNvCxnSpPr/>
          <p:nvPr/>
        </p:nvCxnSpPr>
        <p:spPr>
          <a:xfrm flipH="1">
            <a:off x="1191728" y="5485641"/>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8" name="正方形/長方形 167"/>
          <p:cNvSpPr/>
          <p:nvPr/>
        </p:nvSpPr>
        <p:spPr>
          <a:xfrm>
            <a:off x="6677771" y="5492599"/>
            <a:ext cx="169156" cy="428976"/>
          </a:xfrm>
          <a:prstGeom prst="rect">
            <a:avLst/>
          </a:prstGeom>
          <a:solidFill>
            <a:schemeClr val="accent4">
              <a:lumMod val="40000"/>
              <a:lumOff val="60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正方形/長方形 162"/>
          <p:cNvSpPr/>
          <p:nvPr/>
        </p:nvSpPr>
        <p:spPr>
          <a:xfrm>
            <a:off x="6371890" y="5490949"/>
            <a:ext cx="157591" cy="431020"/>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4" name="直線コネクタ 163"/>
          <p:cNvCxnSpPr/>
          <p:nvPr/>
        </p:nvCxnSpPr>
        <p:spPr>
          <a:xfrm flipH="1">
            <a:off x="6365983" y="5487620"/>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flipH="1">
            <a:off x="6523758" y="5497264"/>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6" name="正方形/長方形 165"/>
          <p:cNvSpPr/>
          <p:nvPr/>
        </p:nvSpPr>
        <p:spPr>
          <a:xfrm>
            <a:off x="6536039" y="5492599"/>
            <a:ext cx="147419" cy="428219"/>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7" name="直線コネクタ 166"/>
          <p:cNvCxnSpPr/>
          <p:nvPr/>
        </p:nvCxnSpPr>
        <p:spPr>
          <a:xfrm flipH="1">
            <a:off x="6682648" y="5496113"/>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a:xfrm flipH="1">
            <a:off x="6835495" y="5496113"/>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58" name="正方形/長方形 157"/>
          <p:cNvSpPr/>
          <p:nvPr/>
        </p:nvSpPr>
        <p:spPr>
          <a:xfrm>
            <a:off x="4898230" y="5491073"/>
            <a:ext cx="166095" cy="427068"/>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9" name="直線コネクタ 158"/>
          <p:cNvCxnSpPr/>
          <p:nvPr/>
        </p:nvCxnSpPr>
        <p:spPr>
          <a:xfrm flipH="1">
            <a:off x="4892323" y="5483792"/>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0" name="直線コネクタ 159"/>
          <p:cNvCxnSpPr/>
          <p:nvPr/>
        </p:nvCxnSpPr>
        <p:spPr>
          <a:xfrm flipH="1">
            <a:off x="5050098" y="5493436"/>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1" name="正方形/長方形 160"/>
          <p:cNvSpPr/>
          <p:nvPr/>
        </p:nvSpPr>
        <p:spPr>
          <a:xfrm>
            <a:off x="5062379" y="5489922"/>
            <a:ext cx="149536" cy="427068"/>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 name="直線コネクタ 161"/>
          <p:cNvCxnSpPr/>
          <p:nvPr/>
        </p:nvCxnSpPr>
        <p:spPr>
          <a:xfrm flipH="1">
            <a:off x="5204654" y="5492599"/>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8" name="正方形/長方形 147"/>
          <p:cNvSpPr/>
          <p:nvPr/>
        </p:nvSpPr>
        <p:spPr>
          <a:xfrm>
            <a:off x="3577056" y="5488137"/>
            <a:ext cx="170056" cy="440295"/>
          </a:xfrm>
          <a:prstGeom prst="rect">
            <a:avLst/>
          </a:prstGeom>
          <a:solidFill>
            <a:schemeClr val="bg1">
              <a:lumMod val="6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9" name="直線コネクタ 148"/>
          <p:cNvCxnSpPr/>
          <p:nvPr/>
        </p:nvCxnSpPr>
        <p:spPr>
          <a:xfrm flipH="1">
            <a:off x="3571148" y="5486469"/>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flipH="1">
            <a:off x="3728923" y="5496113"/>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719477" y="9270342"/>
            <a:ext cx="6120000" cy="701731"/>
          </a:xfrm>
          <a:prstGeom prst="rect">
            <a:avLst/>
          </a:prstGeom>
          <a:noFill/>
          <a:ln>
            <a:noFill/>
          </a:ln>
        </p:spPr>
        <p:txBody>
          <a:bodyPr wrap="square" rtlCol="0">
            <a:spAutoFit/>
          </a:bodyPr>
          <a:lstStyle/>
          <a:p>
            <a:pPr>
              <a:lnSpc>
                <a:spcPct val="110000"/>
              </a:lnSpc>
            </a:pPr>
            <a:r>
              <a:rPr lang="ja-JP" altLang="en-US" sz="900" dirty="0">
                <a:latin typeface="メイリオ" panose="020B0604030504040204" pitchFamily="50" charset="-128"/>
                <a:ea typeface="メイリオ" panose="020B0604030504040204" pitchFamily="50" charset="-128"/>
              </a:rPr>
              <a:t>１歳以降の育児休業も夫婦１回ずつ延長交替できます。</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rPr>
              <a:t>１歳から１歳</a:t>
            </a:r>
            <a:r>
              <a:rPr lang="ja-JP" altLang="en-US" sz="900" dirty="0" smtClean="0">
                <a:latin typeface="メイリオ" panose="020B0604030504040204" pitchFamily="50" charset="-128"/>
                <a:ea typeface="メイリオ" panose="020B0604030504040204" pitchFamily="50" charset="-128"/>
              </a:rPr>
              <a:t>６か月までの</a:t>
            </a:r>
            <a:r>
              <a:rPr lang="ja-JP" altLang="en-US" sz="900" dirty="0">
                <a:latin typeface="メイリオ" panose="020B0604030504040204" pitchFamily="50" charset="-128"/>
                <a:ea typeface="メイリオ" panose="020B0604030504040204" pitchFamily="50" charset="-128"/>
              </a:rPr>
              <a:t>期間と、１歳６か月から２歳までの期間の、それぞれで配偶者が育児休業をしているため、延長交替と</a:t>
            </a:r>
            <a:r>
              <a:rPr lang="ja-JP" altLang="en-US" sz="900" dirty="0" smtClean="0">
                <a:latin typeface="メイリオ" panose="020B0604030504040204" pitchFamily="50" charset="-128"/>
                <a:ea typeface="メイリオ" panose="020B0604030504040204" pitchFamily="50" charset="-128"/>
              </a:rPr>
              <a:t>して育児</a:t>
            </a:r>
            <a:r>
              <a:rPr lang="ja-JP" altLang="en-US" sz="900" dirty="0">
                <a:latin typeface="メイリオ" panose="020B0604030504040204" pitchFamily="50" charset="-128"/>
                <a:ea typeface="メイリオ" panose="020B0604030504040204" pitchFamily="50" charset="-128"/>
              </a:rPr>
              <a:t>休業の取得が認められます</a:t>
            </a:r>
            <a:r>
              <a:rPr lang="ja-JP" altLang="en-US" sz="900" dirty="0" smtClean="0">
                <a:latin typeface="メイリオ" panose="020B0604030504040204" pitchFamily="50" charset="-128"/>
                <a:ea typeface="メイリオ" panose="020B0604030504040204" pitchFamily="50" charset="-128"/>
              </a:rPr>
              <a:t>。この場合、添付書類として確認書を提出いただく必要があります。</a:t>
            </a:r>
            <a:endParaRPr lang="ja-JP" altLang="en-US" sz="900" dirty="0">
              <a:latin typeface="メイリオ" panose="020B0604030504040204" pitchFamily="50" charset="-128"/>
              <a:ea typeface="メイリオ" panose="020B0604030504040204" pitchFamily="50" charset="-128"/>
            </a:endParaRPr>
          </a:p>
        </p:txBody>
      </p:sp>
      <p:sp>
        <p:nvSpPr>
          <p:cNvPr id="66" name="テキスト ボックス 75"/>
          <p:cNvSpPr txBox="1">
            <a:spLocks noChangeArrowheads="1"/>
          </p:cNvSpPr>
          <p:nvPr/>
        </p:nvSpPr>
        <p:spPr bwMode="auto">
          <a:xfrm>
            <a:off x="602837" y="841504"/>
            <a:ext cx="5817492" cy="27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例２：育児休業を３回に分けて取得した場合の３回目の休業</a:t>
            </a:r>
          </a:p>
        </p:txBody>
      </p:sp>
      <p:sp>
        <p:nvSpPr>
          <p:cNvPr id="68" name="テキスト ボックス 67"/>
          <p:cNvSpPr txBox="1"/>
          <p:nvPr/>
        </p:nvSpPr>
        <p:spPr>
          <a:xfrm>
            <a:off x="539837" y="368500"/>
            <a:ext cx="1404000" cy="329115"/>
          </a:xfrm>
          <a:prstGeom prst="rect">
            <a:avLst/>
          </a:prstGeom>
          <a:solidFill>
            <a:srgbClr val="DB4D6D"/>
          </a:solidFill>
          <a:ln>
            <a:noFill/>
          </a:ln>
        </p:spPr>
        <p:txBody>
          <a:bodyPr wrap="square" lIns="108000" tIns="72000" rIns="72000" bIns="36000" rtlCol="0">
            <a:spAutoFit/>
          </a:bodyPr>
          <a:lstStyle/>
          <a:p>
            <a:pPr>
              <a:lnSpc>
                <a:spcPct val="110000"/>
              </a:lnSpc>
            </a:pPr>
            <a:r>
              <a:rPr lang="ja-JP" altLang="en-US" sz="1300" b="1" dirty="0">
                <a:solidFill>
                  <a:schemeClr val="bg1"/>
                </a:solidFill>
                <a:latin typeface="メイリオ" panose="020B0604030504040204" pitchFamily="50" charset="-128"/>
                <a:ea typeface="メイリオ" panose="020B0604030504040204" pitchFamily="50" charset="-128"/>
              </a:rPr>
              <a:t>ご注意ください</a:t>
            </a:r>
            <a:endParaRPr lang="en-US" altLang="ja-JP" sz="1300" b="1" dirty="0">
              <a:solidFill>
                <a:schemeClr val="bg1"/>
              </a:solidFill>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1151545" y="1039730"/>
            <a:ext cx="1260000" cy="338554"/>
          </a:xfrm>
          <a:prstGeom prst="rect">
            <a:avLst/>
          </a:prstGeom>
          <a:noFill/>
        </p:spPr>
        <p:txBody>
          <a:bodyPr wrap="square" rtlCol="0">
            <a:spAutoFit/>
          </a:bodyPr>
          <a:lstStyle/>
          <a:p>
            <a:pPr algn="ctr" defTabSz="843880"/>
            <a:r>
              <a:rPr lang="ja-JP" altLang="en-US" sz="800" dirty="0">
                <a:solidFill>
                  <a:prstClr val="black"/>
                </a:solidFill>
                <a:latin typeface="メイリオ" panose="020B0604030504040204" pitchFamily="50" charset="-128"/>
                <a:ea typeface="メイリオ" panose="020B0604030504040204" pitchFamily="50" charset="-128"/>
              </a:rPr>
              <a:t>配偶者の出産予定日</a:t>
            </a:r>
            <a:r>
              <a:rPr lang="en-US" altLang="ja-JP" sz="800" dirty="0">
                <a:solidFill>
                  <a:prstClr val="black"/>
                </a:solidFill>
                <a:latin typeface="メイリオ" panose="020B0604030504040204" pitchFamily="50" charset="-128"/>
                <a:ea typeface="メイリオ" panose="020B0604030504040204" pitchFamily="50" charset="-128"/>
              </a:rPr>
              <a:t/>
            </a:r>
            <a:br>
              <a:rPr lang="en-US" altLang="ja-JP" sz="800" dirty="0">
                <a:solidFill>
                  <a:prstClr val="black"/>
                </a:solidFill>
                <a:latin typeface="メイリオ" panose="020B0604030504040204" pitchFamily="50" charset="-128"/>
                <a:ea typeface="メイリオ" panose="020B0604030504040204" pitchFamily="50" charset="-128"/>
              </a:rPr>
            </a:br>
            <a:r>
              <a:rPr lang="ja-JP" altLang="en-US" sz="800" dirty="0">
                <a:solidFill>
                  <a:prstClr val="black"/>
                </a:solidFill>
                <a:latin typeface="メイリオ" panose="020B0604030504040204" pitchFamily="50" charset="-128"/>
                <a:ea typeface="メイリオ" panose="020B0604030504040204" pitchFamily="50" charset="-128"/>
              </a:rPr>
              <a:t>（子の出生日）</a:t>
            </a:r>
          </a:p>
        </p:txBody>
      </p:sp>
      <p:sp>
        <p:nvSpPr>
          <p:cNvPr id="71" name="テキスト ボックス 70"/>
          <p:cNvSpPr txBox="1"/>
          <p:nvPr/>
        </p:nvSpPr>
        <p:spPr>
          <a:xfrm>
            <a:off x="5837331" y="1023179"/>
            <a:ext cx="1238153" cy="461665"/>
          </a:xfrm>
          <a:prstGeom prst="rect">
            <a:avLst/>
          </a:prstGeom>
          <a:noFill/>
        </p:spPr>
        <p:txBody>
          <a:bodyPr wrap="square" rtlCol="0">
            <a:spAutoFit/>
          </a:bodyPr>
          <a:lstStyle/>
          <a:p>
            <a:pPr algn="ctr" defTabSz="843880"/>
            <a:r>
              <a:rPr lang="ja-JP" altLang="en-US" sz="800" dirty="0">
                <a:solidFill>
                  <a:prstClr val="black"/>
                </a:solidFill>
                <a:latin typeface="メイリオ" panose="020B0604030504040204" pitchFamily="50" charset="-128"/>
                <a:ea typeface="メイリオ" panose="020B0604030504040204" pitchFamily="50" charset="-128"/>
              </a:rPr>
              <a:t>子が１歳に達する</a:t>
            </a:r>
            <a:r>
              <a:rPr lang="en-US" altLang="ja-JP" sz="800" dirty="0">
                <a:solidFill>
                  <a:prstClr val="black"/>
                </a:solidFill>
                <a:latin typeface="メイリオ" panose="020B0604030504040204" pitchFamily="50" charset="-128"/>
                <a:ea typeface="メイリオ" panose="020B0604030504040204" pitchFamily="50" charset="-128"/>
              </a:rPr>
              <a:t/>
            </a:r>
            <a:br>
              <a:rPr lang="en-US" altLang="ja-JP" sz="800" dirty="0">
                <a:solidFill>
                  <a:prstClr val="black"/>
                </a:solidFill>
                <a:latin typeface="メイリオ" panose="020B0604030504040204" pitchFamily="50" charset="-128"/>
                <a:ea typeface="メイリオ" panose="020B0604030504040204" pitchFamily="50" charset="-128"/>
              </a:rPr>
            </a:br>
            <a:r>
              <a:rPr lang="ja-JP" altLang="en-US" sz="800" dirty="0">
                <a:solidFill>
                  <a:prstClr val="black"/>
                </a:solidFill>
                <a:latin typeface="メイリオ" panose="020B0604030504040204" pitchFamily="50" charset="-128"/>
                <a:ea typeface="メイリオ" panose="020B0604030504040204" pitchFamily="50" charset="-128"/>
              </a:rPr>
              <a:t>日の</a:t>
            </a:r>
            <a:r>
              <a:rPr lang="ja-JP" altLang="en-US" sz="800" dirty="0" smtClean="0">
                <a:solidFill>
                  <a:prstClr val="black"/>
                </a:solidFill>
                <a:latin typeface="メイリオ" panose="020B0604030504040204" pitchFamily="50" charset="-128"/>
                <a:ea typeface="メイリオ" panose="020B0604030504040204" pitchFamily="50" charset="-128"/>
              </a:rPr>
              <a:t>前日</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a:t>
            </a:r>
            <a:endParaRPr lang="en-US" altLang="ja-JP" sz="800" dirty="0">
              <a:solidFill>
                <a:prstClr val="black"/>
              </a:solidFill>
              <a:latin typeface="メイリオ" panose="020B0604030504040204" pitchFamily="50" charset="-128"/>
              <a:ea typeface="メイリオ" panose="020B0604030504040204" pitchFamily="50" charset="-128"/>
            </a:endParaRPr>
          </a:p>
        </p:txBody>
      </p:sp>
      <p:cxnSp>
        <p:nvCxnSpPr>
          <p:cNvPr id="73" name="直線コネクタ 72"/>
          <p:cNvCxnSpPr/>
          <p:nvPr/>
        </p:nvCxnSpPr>
        <p:spPr>
          <a:xfrm>
            <a:off x="719837" y="1782366"/>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a:off x="719837" y="1350366"/>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75" name="テキスト ボックス 74"/>
          <p:cNvSpPr txBox="1"/>
          <p:nvPr/>
        </p:nvSpPr>
        <p:spPr>
          <a:xfrm>
            <a:off x="739637" y="1469080"/>
            <a:ext cx="609545" cy="207749"/>
          </a:xfrm>
          <a:prstGeom prst="rect">
            <a:avLst/>
          </a:prstGeom>
          <a:noFill/>
        </p:spPr>
        <p:txBody>
          <a:bodyPr wrap="square" rtlCol="0">
            <a:spAutoFit/>
          </a:bodyPr>
          <a:lstStyle/>
          <a:p>
            <a:pPr defTabSz="843880">
              <a:lnSpc>
                <a:spcPts val="923"/>
              </a:lnSpc>
            </a:pPr>
            <a:r>
              <a:rPr lang="ja-JP" altLang="en-US" sz="1000" dirty="0">
                <a:latin typeface="メイリオ" panose="020B0604030504040204" pitchFamily="50" charset="-128"/>
                <a:ea typeface="メイリオ" panose="020B0604030504040204" pitchFamily="50" charset="-128"/>
              </a:rPr>
              <a:t>本人</a:t>
            </a:r>
          </a:p>
        </p:txBody>
      </p:sp>
      <p:sp>
        <p:nvSpPr>
          <p:cNvPr id="77" name="右矢印 76"/>
          <p:cNvSpPr/>
          <p:nvPr/>
        </p:nvSpPr>
        <p:spPr>
          <a:xfrm>
            <a:off x="3284546" y="1350366"/>
            <a:ext cx="1296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latin typeface="メイリオ" panose="020B0604030504040204" pitchFamily="50" charset="-128"/>
                <a:ea typeface="メイリオ" panose="020B0604030504040204" pitchFamily="50" charset="-128"/>
              </a:rPr>
              <a:t>育児休業②</a:t>
            </a:r>
            <a:endParaRPr lang="ja-JP" altLang="en-US" sz="1000" b="1" spc="120" dirty="0">
              <a:latin typeface="メイリオ" panose="020B0604030504040204" pitchFamily="50" charset="-128"/>
              <a:ea typeface="メイリオ" panose="020B0604030504040204" pitchFamily="50" charset="-128"/>
            </a:endParaRPr>
          </a:p>
        </p:txBody>
      </p:sp>
      <p:sp>
        <p:nvSpPr>
          <p:cNvPr id="78" name="右矢印 77"/>
          <p:cNvSpPr/>
          <p:nvPr/>
        </p:nvSpPr>
        <p:spPr>
          <a:xfrm>
            <a:off x="5041970" y="1350366"/>
            <a:ext cx="1473577"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latin typeface="メイリオ" panose="020B0604030504040204" pitchFamily="50" charset="-128"/>
                <a:ea typeface="メイリオ" panose="020B0604030504040204" pitchFamily="50" charset="-128"/>
              </a:rPr>
              <a:t>育児休業③</a:t>
            </a:r>
            <a:endParaRPr lang="ja-JP" altLang="en-US" sz="1000" b="1" spc="120" dirty="0">
              <a:latin typeface="メイリオ" panose="020B0604030504040204" pitchFamily="50" charset="-128"/>
              <a:ea typeface="メイリオ" panose="020B0604030504040204" pitchFamily="50" charset="-128"/>
            </a:endParaRPr>
          </a:p>
        </p:txBody>
      </p:sp>
      <p:sp>
        <p:nvSpPr>
          <p:cNvPr id="79" name="乗算 78"/>
          <p:cNvSpPr/>
          <p:nvPr/>
        </p:nvSpPr>
        <p:spPr>
          <a:xfrm>
            <a:off x="4752161" y="1186010"/>
            <a:ext cx="1944000" cy="756000"/>
          </a:xfrm>
          <a:prstGeom prst="mathMultiply">
            <a:avLst>
              <a:gd name="adj1" fmla="val 12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80" name="直線コネクタ 79"/>
          <p:cNvCxnSpPr/>
          <p:nvPr/>
        </p:nvCxnSpPr>
        <p:spPr>
          <a:xfrm>
            <a:off x="539837" y="701390"/>
            <a:ext cx="6480000" cy="0"/>
          </a:xfrm>
          <a:prstGeom prst="line">
            <a:avLst/>
          </a:prstGeom>
          <a:ln w="19050">
            <a:solidFill>
              <a:srgbClr val="DB4D6D"/>
            </a:solidFill>
            <a:prstDash val="solid"/>
          </a:ln>
        </p:spPr>
        <p:style>
          <a:lnRef idx="1">
            <a:schemeClr val="dk1"/>
          </a:lnRef>
          <a:fillRef idx="0">
            <a:schemeClr val="dk1"/>
          </a:fillRef>
          <a:effectRef idx="0">
            <a:schemeClr val="dk1"/>
          </a:effectRef>
          <a:fontRef idx="minor">
            <a:schemeClr val="tx1"/>
          </a:fontRef>
        </p:style>
      </p:cxnSp>
      <p:sp>
        <p:nvSpPr>
          <p:cNvPr id="81" name="テキスト ボックス 80"/>
          <p:cNvSpPr txBox="1"/>
          <p:nvPr/>
        </p:nvSpPr>
        <p:spPr>
          <a:xfrm>
            <a:off x="1916837" y="368500"/>
            <a:ext cx="4671312" cy="329115"/>
          </a:xfrm>
          <a:prstGeom prst="rect">
            <a:avLst/>
          </a:prstGeom>
          <a:noFill/>
          <a:ln>
            <a:noFill/>
          </a:ln>
        </p:spPr>
        <p:txBody>
          <a:bodyPr wrap="square" lIns="108000" tIns="72000" rIns="72000" bIns="36000" rtlCol="0">
            <a:spAutoFit/>
          </a:bodyPr>
          <a:lstStyle/>
          <a:p>
            <a:pPr>
              <a:lnSpc>
                <a:spcPct val="110000"/>
              </a:lnSpc>
            </a:pPr>
            <a:r>
              <a:rPr lang="ja-JP" altLang="en-US" sz="1300" b="1" spc="100" dirty="0">
                <a:solidFill>
                  <a:srgbClr val="DB4D6D"/>
                </a:solidFill>
                <a:latin typeface="メイリオ" panose="020B0604030504040204" pitchFamily="50" charset="-128"/>
                <a:ea typeface="メイリオ" panose="020B0604030504040204" pitchFamily="50" charset="-128"/>
              </a:rPr>
              <a:t>育児休業給付金の対象とならないケース</a:t>
            </a:r>
            <a:endParaRPr lang="en-US" altLang="ja-JP" sz="1300" b="1" dirty="0">
              <a:solidFill>
                <a:srgbClr val="DB4D6D"/>
              </a:solidFill>
              <a:latin typeface="メイリオ" panose="020B0604030504040204" pitchFamily="50" charset="-128"/>
              <a:ea typeface="メイリオ" panose="020B0604030504040204" pitchFamily="50" charset="-128"/>
            </a:endParaRPr>
          </a:p>
        </p:txBody>
      </p:sp>
      <p:sp>
        <p:nvSpPr>
          <p:cNvPr id="86" name="テキスト ボックス 85"/>
          <p:cNvSpPr txBox="1"/>
          <p:nvPr/>
        </p:nvSpPr>
        <p:spPr>
          <a:xfrm>
            <a:off x="629837" y="2542558"/>
            <a:ext cx="6300000" cy="2180597"/>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３回目以降の育児休業は、原則給付金を受けられません。</a:t>
            </a:r>
            <a:r>
              <a:rPr lang="en-US" altLang="ja-JP" sz="1100" dirty="0">
                <a:latin typeface="メイリオ" panose="020B0604030504040204" pitchFamily="50" charset="-128"/>
                <a:ea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以下の事由に該当する場合は、この</a:t>
            </a:r>
            <a:r>
              <a:rPr lang="ja-JP" altLang="en-US" sz="1100" b="1" dirty="0">
                <a:latin typeface="メイリオ" panose="020B0604030504040204" pitchFamily="50" charset="-128"/>
                <a:ea typeface="メイリオ" panose="020B0604030504040204" pitchFamily="50" charset="-128"/>
              </a:rPr>
              <a:t>回数制限から除外</a:t>
            </a:r>
            <a:r>
              <a:rPr lang="ja-JP" altLang="en-US" sz="1100" dirty="0">
                <a:latin typeface="メイリオ" panose="020B0604030504040204" pitchFamily="50" charset="-128"/>
                <a:ea typeface="メイリオ" panose="020B0604030504040204" pitchFamily="50" charset="-128"/>
              </a:rPr>
              <a:t>されます。</a:t>
            </a:r>
            <a:endParaRPr lang="en-US" altLang="ja-JP"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別の子の産前産後休業、育児休業、別の家族の介護休業が始まったことで育児休業が終了した場合で、新たな休業が対象の子または家族の死亡等で終了した場合　</a:t>
            </a:r>
            <a:r>
              <a:rPr lang="ja-JP" altLang="en-US" sz="1000" b="1" dirty="0">
                <a:latin typeface="メイリオ" panose="020B0604030504040204" pitchFamily="50" charset="-128"/>
                <a:ea typeface="メイリオ" panose="020B0604030504040204" pitchFamily="50" charset="-128"/>
              </a:rPr>
              <a:t>⇒例３参照</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（当初の育児休業の</a:t>
            </a:r>
            <a:r>
              <a:rPr lang="ja-JP" altLang="en-US" sz="1000" dirty="0" smtClean="0">
                <a:latin typeface="メイリオ" panose="020B0604030504040204" pitchFamily="50" charset="-128"/>
                <a:ea typeface="メイリオ" panose="020B0604030504040204" pitchFamily="50" charset="-128"/>
              </a:rPr>
              <a:t>申出</a:t>
            </a:r>
            <a:r>
              <a:rPr lang="ja-JP" altLang="en-US" sz="1000" dirty="0">
                <a:latin typeface="メイリオ" panose="020B0604030504040204" pitchFamily="50" charset="-128"/>
                <a:ea typeface="メイリオ" panose="020B0604030504040204" pitchFamily="50" charset="-128"/>
              </a:rPr>
              <a:t>対象である子が</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歳６か月または２歳までの場合を含む）</a:t>
            </a:r>
            <a:endParaRPr lang="en-US" altLang="ja-JP" sz="10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育児休業の</a:t>
            </a:r>
            <a:r>
              <a:rPr lang="ja-JP" altLang="en-US" sz="1000" dirty="0" smtClean="0">
                <a:latin typeface="メイリオ" panose="020B0604030504040204" pitchFamily="50" charset="-128"/>
                <a:ea typeface="メイリオ" panose="020B0604030504040204" pitchFamily="50" charset="-128"/>
              </a:rPr>
              <a:t>申出</a:t>
            </a:r>
            <a:r>
              <a:rPr lang="ja-JP" altLang="en-US" sz="1000" dirty="0">
                <a:latin typeface="メイリオ" panose="020B0604030504040204" pitchFamily="50" charset="-128"/>
                <a:ea typeface="メイリオ" panose="020B0604030504040204" pitchFamily="50" charset="-128"/>
              </a:rPr>
              <a:t>対象である</a:t>
            </a:r>
            <a:r>
              <a:rPr lang="ja-JP" altLang="en-US" sz="1000" u="sng" dirty="0">
                <a:latin typeface="メイリオ" panose="020B0604030504040204" pitchFamily="50" charset="-128"/>
                <a:ea typeface="メイリオ" panose="020B0604030504040204" pitchFamily="50" charset="-128"/>
              </a:rPr>
              <a:t>１歳未満の子</a:t>
            </a:r>
            <a:r>
              <a:rPr lang="ja-JP" altLang="en-US" sz="1000" dirty="0">
                <a:latin typeface="メイリオ" panose="020B0604030504040204" pitchFamily="50" charset="-128"/>
                <a:ea typeface="メイリオ" panose="020B0604030504040204" pitchFamily="50" charset="-128"/>
              </a:rPr>
              <a:t>の養育を行う配偶者が、死亡、負傷等、婚姻の解消で</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その子と同居しないこととなった等の理由で、養育することができなくなった場合</a:t>
            </a:r>
            <a:endParaRPr lang="en-US" altLang="ja-JP" sz="10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育児休業の</a:t>
            </a:r>
            <a:r>
              <a:rPr lang="ja-JP" altLang="en-US" sz="1000" dirty="0" smtClean="0">
                <a:latin typeface="メイリオ" panose="020B0604030504040204" pitchFamily="50" charset="-128"/>
                <a:ea typeface="メイリオ" panose="020B0604030504040204" pitchFamily="50" charset="-128"/>
              </a:rPr>
              <a:t>申出</a:t>
            </a:r>
            <a:r>
              <a:rPr lang="ja-JP" altLang="en-US" sz="1000" dirty="0">
                <a:latin typeface="メイリオ" panose="020B0604030504040204" pitchFamily="50" charset="-128"/>
                <a:ea typeface="メイリオ" panose="020B0604030504040204" pitchFamily="50" charset="-128"/>
              </a:rPr>
              <a:t>対象である</a:t>
            </a:r>
            <a:r>
              <a:rPr lang="ja-JP" altLang="en-US" sz="1000" u="sng" dirty="0">
                <a:latin typeface="メイリオ" panose="020B0604030504040204" pitchFamily="50" charset="-128"/>
                <a:ea typeface="メイリオ" panose="020B0604030504040204" pitchFamily="50" charset="-128"/>
              </a:rPr>
              <a:t>１歳未満の子</a:t>
            </a:r>
            <a:r>
              <a:rPr lang="ja-JP" altLang="en-US" sz="1000" dirty="0">
                <a:latin typeface="メイリオ" panose="020B0604030504040204" pitchFamily="50" charset="-128"/>
                <a:ea typeface="メイリオ" panose="020B0604030504040204" pitchFamily="50" charset="-128"/>
              </a:rPr>
              <a:t>が、負傷、疾病等で２週間以上の期間にわたり世話を必要とする状態になった場合</a:t>
            </a:r>
            <a:endParaRPr lang="en-US" altLang="ja-JP" sz="1000" dirty="0">
              <a:latin typeface="メイリオ" panose="020B0604030504040204" pitchFamily="50" charset="-128"/>
              <a:ea typeface="メイリオ" panose="020B0604030504040204" pitchFamily="50" charset="-128"/>
            </a:endParaRPr>
          </a:p>
          <a:p>
            <a:pPr marL="171450" indent="-171450">
              <a:lnSpc>
                <a:spcPct val="110000"/>
              </a:lnSpc>
              <a:spcBef>
                <a:spcPts val="300"/>
              </a:spcBef>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育児休業の</a:t>
            </a:r>
            <a:r>
              <a:rPr lang="ja-JP" altLang="en-US" sz="1000" dirty="0" smtClean="0">
                <a:latin typeface="メイリオ" panose="020B0604030504040204" pitchFamily="50" charset="-128"/>
                <a:ea typeface="メイリオ" panose="020B0604030504040204" pitchFamily="50" charset="-128"/>
              </a:rPr>
              <a:t>申出</a:t>
            </a:r>
            <a:r>
              <a:rPr lang="ja-JP" altLang="en-US" sz="1000" dirty="0">
                <a:latin typeface="メイリオ" panose="020B0604030504040204" pitchFamily="50" charset="-128"/>
                <a:ea typeface="メイリオ" panose="020B0604030504040204" pitchFamily="50" charset="-128"/>
              </a:rPr>
              <a:t>対象である</a:t>
            </a:r>
            <a:r>
              <a:rPr lang="ja-JP" altLang="en-US" sz="1000" u="sng" dirty="0">
                <a:latin typeface="メイリオ" panose="020B0604030504040204" pitchFamily="50" charset="-128"/>
                <a:ea typeface="メイリオ" panose="020B0604030504040204" pitchFamily="50" charset="-128"/>
              </a:rPr>
              <a:t>１歳未満の子</a:t>
            </a:r>
            <a:r>
              <a:rPr lang="ja-JP" altLang="en-US" sz="1000" dirty="0">
                <a:latin typeface="メイリオ" panose="020B0604030504040204" pitchFamily="50" charset="-128"/>
                <a:ea typeface="メイリオ" panose="020B0604030504040204" pitchFamily="50" charset="-128"/>
              </a:rPr>
              <a:t>について、保育所等での保育利用を希望し、</a:t>
            </a:r>
            <a:r>
              <a:rPr lang="ja-JP" altLang="en-US" sz="1000" dirty="0" smtClean="0">
                <a:latin typeface="メイリオ" panose="020B0604030504040204" pitchFamily="50" charset="-128"/>
                <a:ea typeface="メイリオ" panose="020B0604030504040204" pitchFamily="50" charset="-128"/>
              </a:rPr>
              <a:t>申込み</a:t>
            </a:r>
            <a:r>
              <a:rPr lang="ja-JP" altLang="en-US" sz="1000" dirty="0">
                <a:latin typeface="メイリオ" panose="020B0604030504040204" pitchFamily="50" charset="-128"/>
                <a:ea typeface="メイリオ" panose="020B0604030504040204" pitchFamily="50" charset="-128"/>
              </a:rPr>
              <a:t>を行っているが、当面それが実施されない場合</a:t>
            </a:r>
            <a:endParaRPr lang="en-US" altLang="ja-JP" sz="1000" dirty="0">
              <a:latin typeface="メイリオ" panose="020B0604030504040204" pitchFamily="50" charset="-128"/>
              <a:ea typeface="メイリオ" panose="020B0604030504040204" pitchFamily="50" charset="-128"/>
            </a:endParaRPr>
          </a:p>
        </p:txBody>
      </p:sp>
      <p:sp>
        <p:nvSpPr>
          <p:cNvPr id="87" name="テキスト ボックス 86"/>
          <p:cNvSpPr txBox="1"/>
          <p:nvPr/>
        </p:nvSpPr>
        <p:spPr>
          <a:xfrm>
            <a:off x="566837" y="2249562"/>
            <a:ext cx="3672000" cy="284693"/>
          </a:xfrm>
          <a:prstGeom prst="rect">
            <a:avLst/>
          </a:prstGeom>
          <a:noFill/>
          <a:ln>
            <a:noFill/>
          </a:ln>
        </p:spPr>
        <p:txBody>
          <a:bodyPr wrap="square" rtlCol="0">
            <a:spAutoFit/>
          </a:bodyPr>
          <a:lstStyle/>
          <a:p>
            <a:pPr>
              <a:lnSpc>
                <a:spcPts val="1500"/>
              </a:lnSpc>
            </a:pPr>
            <a:r>
              <a:rPr lang="ja-JP" altLang="en-US" sz="1200" b="1" spc="150" dirty="0">
                <a:solidFill>
                  <a:srgbClr val="103185"/>
                </a:solidFill>
                <a:latin typeface="メイリオ" panose="020B0604030504040204" pitchFamily="50" charset="-128"/>
                <a:ea typeface="メイリオ" panose="020B0604030504040204" pitchFamily="50" charset="-128"/>
              </a:rPr>
              <a:t>育児休業取得回数の例外１：除外事由</a:t>
            </a:r>
            <a:endParaRPr lang="en-US" altLang="ja-JP" sz="1200" b="1" spc="150" dirty="0">
              <a:solidFill>
                <a:srgbClr val="103185"/>
              </a:solidFill>
              <a:latin typeface="メイリオ" panose="020B0604030504040204" pitchFamily="50" charset="-128"/>
              <a:ea typeface="メイリオ" panose="020B0604030504040204" pitchFamily="50" charset="-128"/>
            </a:endParaRPr>
          </a:p>
        </p:txBody>
      </p:sp>
      <p:sp>
        <p:nvSpPr>
          <p:cNvPr id="88" name="テキスト ボックス 75"/>
          <p:cNvSpPr txBox="1">
            <a:spLocks noChangeArrowheads="1"/>
          </p:cNvSpPr>
          <p:nvPr/>
        </p:nvSpPr>
        <p:spPr bwMode="auto">
          <a:xfrm>
            <a:off x="602837" y="4749550"/>
            <a:ext cx="6480000" cy="43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例３：介護休業を取得したため</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対象育児休業が終了し、</a:t>
            </a:r>
            <a: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　　　介護対象家族の死亡等により介護を行わなくなった場合</a:t>
            </a:r>
          </a:p>
        </p:txBody>
      </p:sp>
      <p:sp>
        <p:nvSpPr>
          <p:cNvPr id="91" name="テキスト ボックス 90"/>
          <p:cNvSpPr txBox="1"/>
          <p:nvPr/>
        </p:nvSpPr>
        <p:spPr>
          <a:xfrm>
            <a:off x="3059758" y="5165886"/>
            <a:ext cx="1412729"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介護休業取得による</a:t>
            </a:r>
            <a:r>
              <a:rPr lang="en-US" altLang="ja-JP" sz="900" dirty="0">
                <a:solidFill>
                  <a:prstClr val="black"/>
                </a:solidFill>
                <a:latin typeface="メイリオ" panose="020B0604030504040204" pitchFamily="50" charset="-128"/>
                <a:ea typeface="メイリオ" panose="020B0604030504040204" pitchFamily="50" charset="-128"/>
              </a:rPr>
              <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育児休業終了</a:t>
            </a:r>
          </a:p>
        </p:txBody>
      </p:sp>
      <p:sp>
        <p:nvSpPr>
          <p:cNvPr id="93" name="テキスト ボックス 92"/>
          <p:cNvSpPr txBox="1"/>
          <p:nvPr/>
        </p:nvSpPr>
        <p:spPr>
          <a:xfrm>
            <a:off x="683493" y="5165886"/>
            <a:ext cx="1224000"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配偶者の出産予定日</a:t>
            </a:r>
            <a:r>
              <a:rPr lang="en-US" altLang="ja-JP" sz="900" dirty="0">
                <a:solidFill>
                  <a:prstClr val="black"/>
                </a:solidFill>
                <a:latin typeface="メイリオ" panose="020B0604030504040204" pitchFamily="50" charset="-128"/>
                <a:ea typeface="メイリオ" panose="020B0604030504040204" pitchFamily="50" charset="-128"/>
              </a:rPr>
              <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（子の出生日）</a:t>
            </a:r>
          </a:p>
        </p:txBody>
      </p:sp>
      <p:cxnSp>
        <p:nvCxnSpPr>
          <p:cNvPr id="98" name="直線コネクタ 97"/>
          <p:cNvCxnSpPr/>
          <p:nvPr/>
        </p:nvCxnSpPr>
        <p:spPr>
          <a:xfrm>
            <a:off x="719837" y="5919153"/>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a:off x="719837" y="5487153"/>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100" name="右矢印 99"/>
          <p:cNvSpPr/>
          <p:nvPr/>
        </p:nvSpPr>
        <p:spPr>
          <a:xfrm>
            <a:off x="1645484" y="1356520"/>
            <a:ext cx="1296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latin typeface="メイリオ" panose="020B0604030504040204" pitchFamily="50" charset="-128"/>
                <a:ea typeface="メイリオ" panose="020B0604030504040204" pitchFamily="50" charset="-128"/>
              </a:rPr>
              <a:t>育児休業</a:t>
            </a:r>
            <a:r>
              <a:rPr lang="ja-JP" altLang="en-US" sz="1000" b="1" spc="120" dirty="0">
                <a:latin typeface="メイリオ" panose="020B0604030504040204" pitchFamily="50" charset="-128"/>
                <a:ea typeface="メイリオ" panose="020B0604030504040204" pitchFamily="50" charset="-128"/>
              </a:rPr>
              <a:t>①</a:t>
            </a:r>
          </a:p>
        </p:txBody>
      </p:sp>
      <p:sp>
        <p:nvSpPr>
          <p:cNvPr id="101" name="右矢印 100"/>
          <p:cNvSpPr/>
          <p:nvPr/>
        </p:nvSpPr>
        <p:spPr>
          <a:xfrm>
            <a:off x="2488193" y="5490949"/>
            <a:ext cx="1259054"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latin typeface="メイリオ" panose="020B0604030504040204" pitchFamily="50" charset="-128"/>
                <a:ea typeface="メイリオ" panose="020B0604030504040204" pitchFamily="50" charset="-128"/>
              </a:rPr>
              <a:t>育児休業➁</a:t>
            </a:r>
            <a:endParaRPr lang="ja-JP" altLang="en-US" sz="1000" b="1" spc="120" dirty="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4283894" y="5165886"/>
            <a:ext cx="1412729"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介護対象家族の死亡等による介護休業終了</a:t>
            </a:r>
          </a:p>
        </p:txBody>
      </p:sp>
      <p:sp>
        <p:nvSpPr>
          <p:cNvPr id="107" name="テキスト ボックス 106"/>
          <p:cNvSpPr txBox="1"/>
          <p:nvPr/>
        </p:nvSpPr>
        <p:spPr>
          <a:xfrm>
            <a:off x="5616041" y="5165886"/>
            <a:ext cx="1412729"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子が１歳に</a:t>
            </a:r>
            <a:r>
              <a:rPr lang="en-US" altLang="ja-JP" sz="900" dirty="0">
                <a:solidFill>
                  <a:prstClr val="black"/>
                </a:solidFill>
                <a:latin typeface="メイリオ" panose="020B0604030504040204" pitchFamily="50" charset="-128"/>
                <a:ea typeface="メイリオ" panose="020B0604030504040204" pitchFamily="50" charset="-128"/>
              </a:rPr>
              <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達する日の前日</a:t>
            </a:r>
          </a:p>
        </p:txBody>
      </p:sp>
      <p:sp>
        <p:nvSpPr>
          <p:cNvPr id="108" name="右矢印 107"/>
          <p:cNvSpPr/>
          <p:nvPr/>
        </p:nvSpPr>
        <p:spPr>
          <a:xfrm>
            <a:off x="5050098" y="5486170"/>
            <a:ext cx="1465450" cy="43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solidFill>
                  <a:schemeClr val="bg1"/>
                </a:solidFill>
                <a:latin typeface="メイリオ" panose="020B0604030504040204" pitchFamily="50" charset="-128"/>
                <a:ea typeface="メイリオ" panose="020B0604030504040204" pitchFamily="50" charset="-128"/>
              </a:rPr>
              <a:t>育児休業③</a:t>
            </a:r>
            <a:endParaRPr lang="ja-JP" altLang="en-US" sz="1000" b="1" spc="120" dirty="0">
              <a:solidFill>
                <a:schemeClr val="bg1"/>
              </a:solidFill>
              <a:latin typeface="メイリオ" panose="020B0604030504040204" pitchFamily="50" charset="-128"/>
              <a:ea typeface="メイリオ" panose="020B0604030504040204" pitchFamily="50" charset="-128"/>
            </a:endParaRPr>
          </a:p>
        </p:txBody>
      </p:sp>
      <p:sp>
        <p:nvSpPr>
          <p:cNvPr id="111" name="テキスト ボックス 110"/>
          <p:cNvSpPr txBox="1"/>
          <p:nvPr/>
        </p:nvSpPr>
        <p:spPr>
          <a:xfrm>
            <a:off x="670514" y="6700431"/>
            <a:ext cx="6300000" cy="650947"/>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育児休業の延長事由（</a:t>
            </a:r>
            <a:r>
              <a:rPr lang="en-US" altLang="ja-JP" sz="1100" dirty="0">
                <a:latin typeface="メイリオ" panose="020B0604030504040204" pitchFamily="50" charset="-128"/>
                <a:ea typeface="メイリオ" panose="020B0604030504040204" pitchFamily="50" charset="-128"/>
              </a:rPr>
              <a:t>14</a:t>
            </a:r>
            <a:r>
              <a:rPr lang="ja-JP" altLang="en-US" sz="1100" dirty="0">
                <a:latin typeface="メイリオ" panose="020B0604030504040204" pitchFamily="50" charset="-128"/>
                <a:ea typeface="メイリオ" panose="020B0604030504040204" pitchFamily="50" charset="-128"/>
              </a:rPr>
              <a:t>頁参照）があり、かつ、夫婦交替で育児休業を取得する場合、</a:t>
            </a:r>
            <a:r>
              <a:rPr lang="ja-JP" altLang="en-US" sz="1100" b="1" i="1" dirty="0">
                <a:latin typeface="メイリオ" panose="020B0604030504040204" pitchFamily="50" charset="-128"/>
                <a:ea typeface="メイリオ" panose="020B0604030504040204" pitchFamily="50" charset="-128"/>
              </a:rPr>
              <a:t>１歳～１歳６か月と１歳６か月～２歳の各期間中、夫婦それぞれ１回に限り育児休業給付金の対象となります。⇒例４参照</a:t>
            </a:r>
            <a:endParaRPr lang="en-US" altLang="ja-JP" sz="1100" b="1" i="1" dirty="0">
              <a:latin typeface="メイリオ" panose="020B0604030504040204" pitchFamily="50" charset="-128"/>
              <a:ea typeface="メイリオ" panose="020B0604030504040204" pitchFamily="50" charset="-128"/>
            </a:endParaRPr>
          </a:p>
        </p:txBody>
      </p:sp>
      <p:sp>
        <p:nvSpPr>
          <p:cNvPr id="112" name="テキスト ボックス 111"/>
          <p:cNvSpPr txBox="1"/>
          <p:nvPr/>
        </p:nvSpPr>
        <p:spPr>
          <a:xfrm>
            <a:off x="607514" y="6426026"/>
            <a:ext cx="3672000" cy="284693"/>
          </a:xfrm>
          <a:prstGeom prst="rect">
            <a:avLst/>
          </a:prstGeom>
          <a:noFill/>
          <a:ln>
            <a:noFill/>
          </a:ln>
        </p:spPr>
        <p:txBody>
          <a:bodyPr wrap="square" rtlCol="0">
            <a:spAutoFit/>
          </a:bodyPr>
          <a:lstStyle/>
          <a:p>
            <a:pPr>
              <a:lnSpc>
                <a:spcPts val="1500"/>
              </a:lnSpc>
            </a:pPr>
            <a:r>
              <a:rPr lang="ja-JP" altLang="en-US" sz="1200" b="1" spc="150" dirty="0">
                <a:solidFill>
                  <a:srgbClr val="103185"/>
                </a:solidFill>
                <a:latin typeface="メイリオ" panose="020B0604030504040204" pitchFamily="50" charset="-128"/>
                <a:ea typeface="メイリオ" panose="020B0604030504040204" pitchFamily="50" charset="-128"/>
              </a:rPr>
              <a:t>育児休業取得回数の例外２：延長交替</a:t>
            </a:r>
            <a:endParaRPr lang="en-US" altLang="ja-JP" sz="1200" b="1" spc="150" dirty="0">
              <a:solidFill>
                <a:srgbClr val="103185"/>
              </a:solidFill>
              <a:latin typeface="メイリオ" panose="020B0604030504040204" pitchFamily="50" charset="-128"/>
              <a:ea typeface="メイリオ" panose="020B0604030504040204" pitchFamily="50" charset="-128"/>
            </a:endParaRPr>
          </a:p>
        </p:txBody>
      </p:sp>
      <p:sp>
        <p:nvSpPr>
          <p:cNvPr id="113" name="右矢印 112"/>
          <p:cNvSpPr/>
          <p:nvPr/>
        </p:nvSpPr>
        <p:spPr>
          <a:xfrm>
            <a:off x="2188339" y="8112097"/>
            <a:ext cx="727050" cy="432000"/>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900" b="1" spc="50" dirty="0">
                <a:solidFill>
                  <a:srgbClr val="DB4D6D"/>
                </a:solidFill>
                <a:latin typeface="メイリオ" panose="020B0604030504040204" pitchFamily="50" charset="-128"/>
                <a:ea typeface="メイリオ" panose="020B0604030504040204" pitchFamily="50" charset="-128"/>
              </a:rPr>
              <a:t>育児休業</a:t>
            </a:r>
            <a:r>
              <a:rPr lang="ja-JP" altLang="en-US" sz="900" b="1" spc="120" dirty="0">
                <a:solidFill>
                  <a:srgbClr val="DB4D6D"/>
                </a:solidFill>
                <a:latin typeface="メイリオ" panose="020B0604030504040204" pitchFamily="50" charset="-128"/>
                <a:ea typeface="メイリオ" panose="020B0604030504040204" pitchFamily="50" charset="-128"/>
              </a:rPr>
              <a:t>①</a:t>
            </a:r>
          </a:p>
        </p:txBody>
      </p:sp>
      <p:sp>
        <p:nvSpPr>
          <p:cNvPr id="114" name="テキスト ボックス 75"/>
          <p:cNvSpPr txBox="1">
            <a:spLocks noChangeArrowheads="1"/>
          </p:cNvSpPr>
          <p:nvPr/>
        </p:nvSpPr>
        <p:spPr bwMode="auto">
          <a:xfrm>
            <a:off x="602837" y="7355699"/>
            <a:ext cx="6480000" cy="43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例４</a:t>
            </a:r>
            <a:r>
              <a:rPr lang="en-US" altLang="ja-JP" sz="1100" b="1" spc="18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１歳未満の子について２回の育児休業をした後、延長事由に該当し、</a:t>
            </a:r>
            <a: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　　　　　１歳に達する日後に夫婦交替で３回目以降の育児休業を開始する場合</a:t>
            </a:r>
          </a:p>
        </p:txBody>
      </p:sp>
      <p:sp>
        <p:nvSpPr>
          <p:cNvPr id="116" name="テキスト ボックス 115"/>
          <p:cNvSpPr txBox="1"/>
          <p:nvPr/>
        </p:nvSpPr>
        <p:spPr>
          <a:xfrm>
            <a:off x="2951745" y="7800565"/>
            <a:ext cx="1211759" cy="461665"/>
          </a:xfrm>
          <a:prstGeom prst="rect">
            <a:avLst/>
          </a:prstGeom>
          <a:noFill/>
        </p:spPr>
        <p:txBody>
          <a:bodyPr wrap="square" rtlCol="0">
            <a:spAutoFit/>
          </a:bodyPr>
          <a:lstStyle/>
          <a:p>
            <a:pPr algn="r" defTabSz="843880"/>
            <a:r>
              <a:rPr lang="ja-JP" altLang="en-US" sz="800" dirty="0">
                <a:solidFill>
                  <a:prstClr val="black"/>
                </a:solidFill>
                <a:latin typeface="メイリオ" panose="020B0604030504040204" pitchFamily="50" charset="-128"/>
                <a:ea typeface="メイリオ" panose="020B0604030504040204" pitchFamily="50" charset="-128"/>
              </a:rPr>
              <a:t>子が１歳に</a:t>
            </a:r>
            <a:r>
              <a:rPr lang="en-US" altLang="ja-JP" sz="800" dirty="0">
                <a:solidFill>
                  <a:prstClr val="black"/>
                </a:solidFill>
                <a:latin typeface="メイリオ" panose="020B0604030504040204" pitchFamily="50" charset="-128"/>
                <a:ea typeface="メイリオ" panose="020B0604030504040204" pitchFamily="50" charset="-128"/>
              </a:rPr>
              <a:t/>
            </a:r>
            <a:br>
              <a:rPr lang="en-US" altLang="ja-JP" sz="800" dirty="0">
                <a:solidFill>
                  <a:prstClr val="black"/>
                </a:solidFill>
                <a:latin typeface="メイリオ" panose="020B0604030504040204" pitchFamily="50" charset="-128"/>
                <a:ea typeface="メイリオ" panose="020B0604030504040204" pitchFamily="50" charset="-128"/>
              </a:rPr>
            </a:br>
            <a:r>
              <a:rPr lang="ja-JP" altLang="en-US" sz="800" dirty="0">
                <a:solidFill>
                  <a:prstClr val="black"/>
                </a:solidFill>
                <a:latin typeface="メイリオ" panose="020B0604030504040204" pitchFamily="50" charset="-128"/>
                <a:ea typeface="メイリオ" panose="020B0604030504040204" pitchFamily="50" charset="-128"/>
              </a:rPr>
              <a:t>達する日の</a:t>
            </a:r>
            <a:r>
              <a:rPr lang="ja-JP" altLang="en-US" sz="800" dirty="0" smtClean="0">
                <a:solidFill>
                  <a:prstClr val="black"/>
                </a:solidFill>
                <a:latin typeface="メイリオ" panose="020B0604030504040204" pitchFamily="50" charset="-128"/>
                <a:ea typeface="メイリオ" panose="020B0604030504040204" pitchFamily="50" charset="-128"/>
              </a:rPr>
              <a:t>前日</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r" defTabSz="843880"/>
            <a:r>
              <a:rPr lang="ja-JP" altLang="en-US" sz="800" dirty="0" smtClean="0">
                <a:solidFill>
                  <a:prstClr val="black"/>
                </a:solidFill>
                <a:latin typeface="メイリオ" panose="020B0604030504040204" pitchFamily="50" charset="-128"/>
                <a:ea typeface="メイリオ" panose="020B0604030504040204" pitchFamily="50" charset="-128"/>
              </a:rPr>
              <a:t>↓</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117" name="テキスト ボックス 116"/>
          <p:cNvSpPr txBox="1"/>
          <p:nvPr/>
        </p:nvSpPr>
        <p:spPr>
          <a:xfrm>
            <a:off x="647489" y="7799994"/>
            <a:ext cx="1224000" cy="338554"/>
          </a:xfrm>
          <a:prstGeom prst="rect">
            <a:avLst/>
          </a:prstGeom>
          <a:noFill/>
        </p:spPr>
        <p:txBody>
          <a:bodyPr wrap="square" rtlCol="0">
            <a:spAutoFit/>
          </a:bodyPr>
          <a:lstStyle/>
          <a:p>
            <a:pPr algn="r" defTabSz="843880"/>
            <a:r>
              <a:rPr lang="ja-JP" altLang="en-US" sz="800" dirty="0">
                <a:solidFill>
                  <a:prstClr val="black"/>
                </a:solidFill>
                <a:latin typeface="メイリオ" panose="020B0604030504040204" pitchFamily="50" charset="-128"/>
                <a:ea typeface="メイリオ" panose="020B0604030504040204" pitchFamily="50" charset="-128"/>
              </a:rPr>
              <a:t>配偶者の出産予定日</a:t>
            </a:r>
            <a:r>
              <a:rPr lang="en-US" altLang="ja-JP" sz="800" dirty="0">
                <a:solidFill>
                  <a:prstClr val="black"/>
                </a:solidFill>
                <a:latin typeface="メイリオ" panose="020B0604030504040204" pitchFamily="50" charset="-128"/>
                <a:ea typeface="メイリオ" panose="020B0604030504040204" pitchFamily="50" charset="-128"/>
              </a:rPr>
              <a:t/>
            </a:r>
            <a:br>
              <a:rPr lang="en-US" altLang="ja-JP" sz="800" dirty="0">
                <a:solidFill>
                  <a:prstClr val="black"/>
                </a:solidFill>
                <a:latin typeface="メイリオ" panose="020B0604030504040204" pitchFamily="50" charset="-128"/>
                <a:ea typeface="メイリオ" panose="020B0604030504040204" pitchFamily="50" charset="-128"/>
              </a:rPr>
            </a:br>
            <a:r>
              <a:rPr lang="ja-JP" altLang="en-US" sz="800" dirty="0">
                <a:solidFill>
                  <a:prstClr val="black"/>
                </a:solidFill>
                <a:latin typeface="メイリオ" panose="020B0604030504040204" pitchFamily="50" charset="-128"/>
                <a:ea typeface="メイリオ" panose="020B0604030504040204" pitchFamily="50" charset="-128"/>
              </a:rPr>
              <a:t>（子の出生日）</a:t>
            </a:r>
          </a:p>
        </p:txBody>
      </p:sp>
      <p:cxnSp>
        <p:nvCxnSpPr>
          <p:cNvPr id="119" name="直線コネクタ 118"/>
          <p:cNvCxnSpPr/>
          <p:nvPr/>
        </p:nvCxnSpPr>
        <p:spPr>
          <a:xfrm>
            <a:off x="756181" y="8544098"/>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756181" y="8112098"/>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sp>
        <p:nvSpPr>
          <p:cNvPr id="126" name="テキスト ボックス 125"/>
          <p:cNvSpPr txBox="1"/>
          <p:nvPr/>
        </p:nvSpPr>
        <p:spPr>
          <a:xfrm>
            <a:off x="5948619" y="7794178"/>
            <a:ext cx="1035574" cy="461665"/>
          </a:xfrm>
          <a:prstGeom prst="rect">
            <a:avLst/>
          </a:prstGeom>
          <a:noFill/>
        </p:spPr>
        <p:txBody>
          <a:bodyPr wrap="square" rtlCol="0">
            <a:spAutoFit/>
          </a:bodyPr>
          <a:lstStyle/>
          <a:p>
            <a:pPr algn="ctr" defTabSz="843880"/>
            <a:r>
              <a:rPr lang="ja-JP" altLang="en-US" sz="800" dirty="0">
                <a:solidFill>
                  <a:prstClr val="black"/>
                </a:solidFill>
                <a:latin typeface="メイリオ" panose="020B0604030504040204" pitchFamily="50" charset="-128"/>
                <a:ea typeface="メイリオ" panose="020B0604030504040204" pitchFamily="50" charset="-128"/>
              </a:rPr>
              <a:t>子が２歳に</a:t>
            </a:r>
            <a:r>
              <a:rPr lang="en-US" altLang="ja-JP" sz="800" dirty="0">
                <a:solidFill>
                  <a:prstClr val="black"/>
                </a:solidFill>
                <a:latin typeface="メイリオ" panose="020B0604030504040204" pitchFamily="50" charset="-128"/>
                <a:ea typeface="メイリオ" panose="020B0604030504040204" pitchFamily="50" charset="-128"/>
              </a:rPr>
              <a:t/>
            </a:r>
            <a:br>
              <a:rPr lang="en-US" altLang="ja-JP" sz="800" dirty="0">
                <a:solidFill>
                  <a:prstClr val="black"/>
                </a:solidFill>
                <a:latin typeface="メイリオ" panose="020B0604030504040204" pitchFamily="50" charset="-128"/>
                <a:ea typeface="メイリオ" panose="020B0604030504040204" pitchFamily="50" charset="-128"/>
              </a:rPr>
            </a:br>
            <a:r>
              <a:rPr lang="ja-JP" altLang="en-US" sz="800" dirty="0">
                <a:solidFill>
                  <a:prstClr val="black"/>
                </a:solidFill>
                <a:latin typeface="メイリオ" panose="020B0604030504040204" pitchFamily="50" charset="-128"/>
                <a:ea typeface="メイリオ" panose="020B0604030504040204" pitchFamily="50" charset="-128"/>
              </a:rPr>
              <a:t>達する</a:t>
            </a:r>
            <a:r>
              <a:rPr lang="ja-JP" altLang="en-US" sz="800" dirty="0" smtClean="0">
                <a:solidFill>
                  <a:prstClr val="black"/>
                </a:solidFill>
                <a:latin typeface="メイリオ" panose="020B0604030504040204" pitchFamily="50" charset="-128"/>
                <a:ea typeface="メイリオ" panose="020B0604030504040204" pitchFamily="50" charset="-128"/>
              </a:rPr>
              <a:t>日の前日</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935521" y="8248440"/>
            <a:ext cx="456021" cy="207749"/>
          </a:xfrm>
          <a:prstGeom prst="rect">
            <a:avLst/>
          </a:prstGeom>
          <a:noFill/>
        </p:spPr>
        <p:txBody>
          <a:bodyPr wrap="square" rtlCol="0">
            <a:spAutoFit/>
          </a:bodyPr>
          <a:lstStyle/>
          <a:p>
            <a:pPr defTabSz="843880">
              <a:lnSpc>
                <a:spcPts val="923"/>
              </a:lnSpc>
            </a:pPr>
            <a:r>
              <a:rPr lang="ja-JP" altLang="en-US" sz="1000" dirty="0" smtClean="0">
                <a:latin typeface="メイリオ" panose="020B0604030504040204" pitchFamily="50" charset="-128"/>
                <a:ea typeface="メイリオ" panose="020B0604030504040204" pitchFamily="50" charset="-128"/>
              </a:rPr>
              <a:t>父</a:t>
            </a:r>
            <a:endParaRPr lang="ja-JP" altLang="en-US" sz="1000" dirty="0">
              <a:latin typeface="メイリオ" panose="020B0604030504040204" pitchFamily="50" charset="-128"/>
              <a:ea typeface="メイリオ" panose="020B0604030504040204" pitchFamily="50" charset="-128"/>
            </a:endParaRPr>
          </a:p>
        </p:txBody>
      </p:sp>
      <p:cxnSp>
        <p:nvCxnSpPr>
          <p:cNvPr id="131" name="直線コネクタ 130"/>
          <p:cNvCxnSpPr/>
          <p:nvPr/>
        </p:nvCxnSpPr>
        <p:spPr>
          <a:xfrm flipH="1">
            <a:off x="1617682" y="8112098"/>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2" name="テキスト ボックス 131"/>
          <p:cNvSpPr txBox="1"/>
          <p:nvPr/>
        </p:nvSpPr>
        <p:spPr>
          <a:xfrm>
            <a:off x="935521" y="8680488"/>
            <a:ext cx="536420" cy="207749"/>
          </a:xfrm>
          <a:prstGeom prst="rect">
            <a:avLst/>
          </a:prstGeom>
          <a:noFill/>
        </p:spPr>
        <p:txBody>
          <a:bodyPr wrap="square" rtlCol="0">
            <a:spAutoFit/>
          </a:bodyPr>
          <a:lstStyle/>
          <a:p>
            <a:pPr defTabSz="843880">
              <a:lnSpc>
                <a:spcPts val="923"/>
              </a:lnSpc>
            </a:pPr>
            <a:r>
              <a:rPr lang="ja-JP" altLang="en-US" sz="1000" dirty="0" smtClean="0">
                <a:latin typeface="メイリオ" panose="020B0604030504040204" pitchFamily="50" charset="-128"/>
                <a:ea typeface="メイリオ" panose="020B0604030504040204" pitchFamily="50" charset="-128"/>
              </a:rPr>
              <a:t>母</a:t>
            </a:r>
            <a:endParaRPr lang="ja-JP" altLang="en-US" sz="1000" dirty="0">
              <a:latin typeface="メイリオ" panose="020B0604030504040204" pitchFamily="50" charset="-128"/>
              <a:ea typeface="メイリオ" panose="020B0604030504040204" pitchFamily="50" charset="-128"/>
            </a:endParaRPr>
          </a:p>
        </p:txBody>
      </p:sp>
      <p:cxnSp>
        <p:nvCxnSpPr>
          <p:cNvPr id="133" name="直線コネクタ 132"/>
          <p:cNvCxnSpPr/>
          <p:nvPr/>
        </p:nvCxnSpPr>
        <p:spPr>
          <a:xfrm>
            <a:off x="756181" y="8976098"/>
            <a:ext cx="6120000" cy="0"/>
          </a:xfrm>
          <a:prstGeom prst="line">
            <a:avLst/>
          </a:prstGeom>
          <a:ln w="6350">
            <a:solidFill>
              <a:schemeClr val="tx1">
                <a:lumMod val="65000"/>
                <a:lumOff val="35000"/>
              </a:schemeClr>
            </a:solidFill>
            <a:prstDash val="solid"/>
          </a:ln>
        </p:spPr>
        <p:style>
          <a:lnRef idx="1">
            <a:schemeClr val="dk1"/>
          </a:lnRef>
          <a:fillRef idx="0">
            <a:schemeClr val="dk1"/>
          </a:fillRef>
          <a:effectRef idx="0">
            <a:schemeClr val="dk1"/>
          </a:effectRef>
          <a:fontRef idx="minor">
            <a:schemeClr val="tx1"/>
          </a:fontRef>
        </p:style>
      </p:cxnSp>
      <p:cxnSp>
        <p:nvCxnSpPr>
          <p:cNvPr id="134" name="直線コネクタ 133"/>
          <p:cNvCxnSpPr/>
          <p:nvPr/>
        </p:nvCxnSpPr>
        <p:spPr>
          <a:xfrm flipH="1">
            <a:off x="1913553" y="8112373"/>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1791581" y="7799994"/>
            <a:ext cx="584100" cy="338554"/>
          </a:xfrm>
          <a:prstGeom prst="rect">
            <a:avLst/>
          </a:prstGeom>
          <a:noFill/>
        </p:spPr>
        <p:txBody>
          <a:bodyPr wrap="square" rtlCol="0">
            <a:spAutoFit/>
          </a:bodyPr>
          <a:lstStyle/>
          <a:p>
            <a:pPr defTabSz="843880"/>
            <a:r>
              <a:rPr lang="ja-JP" altLang="en-US" sz="800" dirty="0">
                <a:solidFill>
                  <a:prstClr val="black"/>
                </a:solidFill>
                <a:latin typeface="メイリオ" panose="020B0604030504040204" pitchFamily="50" charset="-128"/>
                <a:ea typeface="メイリオ" panose="020B0604030504040204" pitchFamily="50" charset="-128"/>
              </a:rPr>
              <a:t>出生後</a:t>
            </a:r>
            <a:r>
              <a:rPr lang="en-US" altLang="ja-JP" sz="800" dirty="0">
                <a:solidFill>
                  <a:prstClr val="black"/>
                </a:solidFill>
                <a:latin typeface="メイリオ" panose="020B0604030504040204" pitchFamily="50" charset="-128"/>
                <a:ea typeface="メイリオ" panose="020B0604030504040204" pitchFamily="50" charset="-128"/>
              </a:rPr>
              <a:t/>
            </a:r>
            <a:br>
              <a:rPr lang="en-US" altLang="ja-JP" sz="800" dirty="0">
                <a:solidFill>
                  <a:prstClr val="black"/>
                </a:solidFill>
                <a:latin typeface="メイリオ" panose="020B0604030504040204" pitchFamily="50" charset="-128"/>
                <a:ea typeface="メイリオ" panose="020B0604030504040204" pitchFamily="50" charset="-128"/>
              </a:rPr>
            </a:br>
            <a:r>
              <a:rPr lang="ja-JP" altLang="en-US" sz="800" dirty="0">
                <a:solidFill>
                  <a:prstClr val="black"/>
                </a:solidFill>
                <a:latin typeface="メイリオ" panose="020B0604030504040204" pitchFamily="50" charset="-128"/>
                <a:ea typeface="メイリオ" panose="020B0604030504040204" pitchFamily="50" charset="-128"/>
              </a:rPr>
              <a:t>８週</a:t>
            </a:r>
          </a:p>
        </p:txBody>
      </p:sp>
      <p:sp>
        <p:nvSpPr>
          <p:cNvPr id="136" name="右矢印 135"/>
          <p:cNvSpPr/>
          <p:nvPr/>
        </p:nvSpPr>
        <p:spPr>
          <a:xfrm>
            <a:off x="3070477" y="8114366"/>
            <a:ext cx="735365" cy="432000"/>
          </a:xfrm>
          <a:prstGeom prst="rightArrow">
            <a:avLst/>
          </a:prstGeom>
          <a:solidFill>
            <a:srgbClr val="FEDFE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900" b="1" spc="50" dirty="0">
                <a:solidFill>
                  <a:schemeClr val="tx1"/>
                </a:solidFill>
                <a:latin typeface="メイリオ" panose="020B0604030504040204" pitchFamily="50" charset="-128"/>
                <a:ea typeface="メイリオ" panose="020B0604030504040204" pitchFamily="50" charset="-128"/>
              </a:rPr>
              <a:t>育児休業</a:t>
            </a:r>
            <a:r>
              <a:rPr lang="ja-JP" altLang="en-US" sz="900" b="1" spc="120" dirty="0">
                <a:solidFill>
                  <a:schemeClr val="tx1"/>
                </a:solidFill>
                <a:latin typeface="メイリオ" panose="020B0604030504040204" pitchFamily="50" charset="-128"/>
                <a:ea typeface="メイリオ" panose="020B0604030504040204" pitchFamily="50" charset="-128"/>
              </a:rPr>
              <a:t>➁</a:t>
            </a:r>
          </a:p>
        </p:txBody>
      </p:sp>
      <p:sp>
        <p:nvSpPr>
          <p:cNvPr id="121" name="右矢印 120"/>
          <p:cNvSpPr/>
          <p:nvPr/>
        </p:nvSpPr>
        <p:spPr>
          <a:xfrm>
            <a:off x="1908938" y="8544098"/>
            <a:ext cx="2349161" cy="432000"/>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solidFill>
                  <a:srgbClr val="DB4D6D"/>
                </a:solidFill>
                <a:latin typeface="メイリオ" panose="020B0604030504040204" pitchFamily="50" charset="-128"/>
                <a:ea typeface="メイリオ" panose="020B0604030504040204" pitchFamily="50" charset="-128"/>
              </a:rPr>
              <a:t>育児休業①</a:t>
            </a:r>
            <a:endParaRPr lang="ja-JP" altLang="en-US" sz="1000" b="1" spc="120" dirty="0">
              <a:solidFill>
                <a:srgbClr val="DB4D6D"/>
              </a:solidFill>
              <a:latin typeface="メイリオ" panose="020B0604030504040204" pitchFamily="50" charset="-128"/>
              <a:ea typeface="メイリオ" panose="020B0604030504040204" pitchFamily="50" charset="-128"/>
            </a:endParaRPr>
          </a:p>
        </p:txBody>
      </p:sp>
      <p:sp>
        <p:nvSpPr>
          <p:cNvPr id="139" name="右矢印 138"/>
          <p:cNvSpPr/>
          <p:nvPr/>
        </p:nvSpPr>
        <p:spPr>
          <a:xfrm>
            <a:off x="5456297" y="8118012"/>
            <a:ext cx="852592" cy="43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700" b="1" spc="50" dirty="0">
                <a:solidFill>
                  <a:schemeClr val="bg1"/>
                </a:solidFill>
                <a:latin typeface="メイリオ" panose="020B0604030504040204" pitchFamily="50" charset="-128"/>
                <a:ea typeface="メイリオ" panose="020B0604030504040204" pitchFamily="50" charset="-128"/>
              </a:rPr>
              <a:t>延長交替</a:t>
            </a:r>
            <a:endParaRPr lang="en-US" altLang="ja-JP" sz="700" b="1" spc="50" dirty="0">
              <a:solidFill>
                <a:schemeClr val="bg1"/>
              </a:solidFill>
              <a:latin typeface="メイリオ" panose="020B0604030504040204" pitchFamily="50" charset="-128"/>
              <a:ea typeface="メイリオ" panose="020B0604030504040204" pitchFamily="50" charset="-128"/>
            </a:endParaRPr>
          </a:p>
          <a:p>
            <a:pPr algn="ctr"/>
            <a:r>
              <a:rPr lang="ja-JP" altLang="en-US" sz="700" b="1" spc="120" dirty="0">
                <a:solidFill>
                  <a:schemeClr val="bg1"/>
                </a:solidFill>
                <a:latin typeface="メイリオ" panose="020B0604030504040204" pitchFamily="50" charset="-128"/>
                <a:ea typeface="メイリオ" panose="020B0604030504040204" pitchFamily="50" charset="-128"/>
              </a:rPr>
              <a:t>（育児休業④）</a:t>
            </a:r>
          </a:p>
        </p:txBody>
      </p:sp>
      <p:sp>
        <p:nvSpPr>
          <p:cNvPr id="144" name="右矢印 143"/>
          <p:cNvSpPr/>
          <p:nvPr/>
        </p:nvSpPr>
        <p:spPr>
          <a:xfrm>
            <a:off x="4607929" y="8555248"/>
            <a:ext cx="841358" cy="43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700" b="1" spc="50" dirty="0">
                <a:solidFill>
                  <a:schemeClr val="bg1"/>
                </a:solidFill>
                <a:latin typeface="メイリオ" panose="020B0604030504040204" pitchFamily="50" charset="-128"/>
                <a:ea typeface="メイリオ" panose="020B0604030504040204" pitchFamily="50" charset="-128"/>
              </a:rPr>
              <a:t>延長交替</a:t>
            </a:r>
            <a:endParaRPr lang="en-US" altLang="ja-JP" sz="700" b="1" spc="50" dirty="0">
              <a:solidFill>
                <a:schemeClr val="bg1"/>
              </a:solidFill>
              <a:latin typeface="メイリオ" panose="020B0604030504040204" pitchFamily="50" charset="-128"/>
              <a:ea typeface="メイリオ" panose="020B0604030504040204" pitchFamily="50" charset="-128"/>
            </a:endParaRPr>
          </a:p>
          <a:p>
            <a:pPr algn="ctr"/>
            <a:r>
              <a:rPr lang="ja-JP" altLang="en-US" sz="700" b="1" spc="120" dirty="0">
                <a:solidFill>
                  <a:schemeClr val="bg1"/>
                </a:solidFill>
                <a:latin typeface="メイリオ" panose="020B0604030504040204" pitchFamily="50" charset="-128"/>
                <a:ea typeface="メイリオ" panose="020B0604030504040204" pitchFamily="50" charset="-128"/>
              </a:rPr>
              <a:t>（育児休業➁）</a:t>
            </a:r>
          </a:p>
        </p:txBody>
      </p:sp>
      <p:sp>
        <p:nvSpPr>
          <p:cNvPr id="145" name="右矢印 144"/>
          <p:cNvSpPr/>
          <p:nvPr/>
        </p:nvSpPr>
        <p:spPr>
          <a:xfrm>
            <a:off x="5667228" y="8555248"/>
            <a:ext cx="848913" cy="43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lang="ja-JP" altLang="en-US" sz="700" b="1" spc="50" dirty="0">
                <a:solidFill>
                  <a:schemeClr val="bg1"/>
                </a:solidFill>
                <a:latin typeface="メイリオ" panose="020B0604030504040204" pitchFamily="50" charset="-128"/>
                <a:ea typeface="メイリオ" panose="020B0604030504040204" pitchFamily="50" charset="-128"/>
              </a:rPr>
              <a:t>延長交替</a:t>
            </a:r>
            <a:endParaRPr lang="en-US" altLang="ja-JP" sz="700" b="1" spc="50" dirty="0">
              <a:solidFill>
                <a:schemeClr val="bg1"/>
              </a:solidFill>
              <a:latin typeface="メイリオ" panose="020B0604030504040204" pitchFamily="50" charset="-128"/>
              <a:ea typeface="メイリオ" panose="020B0604030504040204" pitchFamily="50" charset="-128"/>
            </a:endParaRPr>
          </a:p>
          <a:p>
            <a:pPr algn="ctr"/>
            <a:r>
              <a:rPr lang="ja-JP" altLang="en-US" sz="700" b="1" spc="120" dirty="0">
                <a:solidFill>
                  <a:schemeClr val="bg1"/>
                </a:solidFill>
                <a:latin typeface="メイリオ" panose="020B0604030504040204" pitchFamily="50" charset="-128"/>
                <a:ea typeface="メイリオ" panose="020B0604030504040204" pitchFamily="50" charset="-128"/>
              </a:rPr>
              <a:t>（育児休業③）</a:t>
            </a:r>
          </a:p>
        </p:txBody>
      </p:sp>
      <p:sp>
        <p:nvSpPr>
          <p:cNvPr id="146" name="テキスト ボックス 145"/>
          <p:cNvSpPr txBox="1"/>
          <p:nvPr/>
        </p:nvSpPr>
        <p:spPr>
          <a:xfrm>
            <a:off x="4823953" y="7800565"/>
            <a:ext cx="1127171" cy="461665"/>
          </a:xfrm>
          <a:prstGeom prst="rect">
            <a:avLst/>
          </a:prstGeom>
          <a:noFill/>
        </p:spPr>
        <p:txBody>
          <a:bodyPr wrap="square" rtlCol="0">
            <a:spAutoFit/>
          </a:bodyPr>
          <a:lstStyle/>
          <a:p>
            <a:pPr defTabSz="843880"/>
            <a:r>
              <a:rPr lang="ja-JP" altLang="en-US" sz="800" dirty="0">
                <a:solidFill>
                  <a:prstClr val="black"/>
                </a:solidFill>
                <a:latin typeface="メイリオ" panose="020B0604030504040204" pitchFamily="50" charset="-128"/>
                <a:ea typeface="メイリオ" panose="020B0604030504040204" pitchFamily="50" charset="-128"/>
              </a:rPr>
              <a:t>子が１歳６か月に</a:t>
            </a:r>
            <a:r>
              <a:rPr lang="en-US" altLang="ja-JP" sz="800" dirty="0">
                <a:solidFill>
                  <a:prstClr val="black"/>
                </a:solidFill>
                <a:latin typeface="メイリオ" panose="020B0604030504040204" pitchFamily="50" charset="-128"/>
                <a:ea typeface="メイリオ" panose="020B0604030504040204" pitchFamily="50" charset="-128"/>
              </a:rPr>
              <a:t/>
            </a:r>
            <a:br>
              <a:rPr lang="en-US" altLang="ja-JP" sz="800" dirty="0">
                <a:solidFill>
                  <a:prstClr val="black"/>
                </a:solidFill>
                <a:latin typeface="メイリオ" panose="020B0604030504040204" pitchFamily="50" charset="-128"/>
                <a:ea typeface="メイリオ" panose="020B0604030504040204" pitchFamily="50" charset="-128"/>
              </a:rPr>
            </a:br>
            <a:r>
              <a:rPr lang="ja-JP" altLang="en-US" sz="800" dirty="0" smtClean="0">
                <a:solidFill>
                  <a:prstClr val="black"/>
                </a:solidFill>
                <a:latin typeface="メイリオ" panose="020B0604030504040204" pitchFamily="50" charset="-128"/>
                <a:ea typeface="メイリオ" panose="020B0604030504040204" pitchFamily="50" charset="-128"/>
              </a:rPr>
              <a:t>達する日の前日</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65" name="テキスト ボックス 64"/>
          <p:cNvSpPr txBox="1"/>
          <p:nvPr/>
        </p:nvSpPr>
        <p:spPr>
          <a:xfrm>
            <a:off x="4320097" y="1796868"/>
            <a:ext cx="1800000" cy="369332"/>
          </a:xfrm>
          <a:prstGeom prst="rect">
            <a:avLst/>
          </a:prstGeom>
          <a:noFill/>
        </p:spPr>
        <p:txBody>
          <a:bodyPr wrap="square" rtlCol="0">
            <a:spAutoFit/>
          </a:bodyPr>
          <a:lstStyle/>
          <a:p>
            <a:pPr algn="ctr" defTabSz="843880"/>
            <a:r>
              <a:rPr lang="ja-JP" altLang="en-US" sz="900" dirty="0">
                <a:latin typeface="メイリオ" panose="020B0604030504040204" pitchFamily="50" charset="-128"/>
                <a:ea typeface="メイリオ" panose="020B0604030504040204" pitchFamily="50" charset="-128"/>
              </a:rPr>
              <a:t>分割取得できるの</a:t>
            </a:r>
            <a:r>
              <a:rPr lang="ja-JP" altLang="en-US" sz="900" dirty="0" smtClean="0">
                <a:latin typeface="メイリオ" panose="020B0604030504040204" pitchFamily="50" charset="-128"/>
                <a:ea typeface="メイリオ" panose="020B0604030504040204" pitchFamily="50" charset="-128"/>
              </a:rPr>
              <a:t>は</a:t>
            </a:r>
            <a:endParaRPr lang="en-US" altLang="ja-JP" sz="900" dirty="0" smtClean="0">
              <a:latin typeface="メイリオ" panose="020B0604030504040204" pitchFamily="50" charset="-128"/>
              <a:ea typeface="メイリオ" panose="020B0604030504040204" pitchFamily="50" charset="-128"/>
            </a:endParaRPr>
          </a:p>
          <a:p>
            <a:pPr algn="ctr" defTabSz="843880"/>
            <a:r>
              <a:rPr lang="ja-JP" altLang="en-US" sz="900" dirty="0" smtClean="0">
                <a:latin typeface="メイリオ" panose="020B0604030504040204" pitchFamily="50" charset="-128"/>
                <a:ea typeface="メイリオ" panose="020B0604030504040204" pitchFamily="50" charset="-128"/>
              </a:rPr>
              <a:t>２回</a:t>
            </a:r>
            <a:r>
              <a:rPr lang="ja-JP" altLang="en-US" sz="900" dirty="0">
                <a:latin typeface="メイリオ" panose="020B0604030504040204" pitchFamily="50" charset="-128"/>
                <a:ea typeface="メイリオ" panose="020B0604030504040204" pitchFamily="50" charset="-128"/>
              </a:rPr>
              <a:t>まで</a:t>
            </a:r>
          </a:p>
        </p:txBody>
      </p:sp>
      <p:sp>
        <p:nvSpPr>
          <p:cNvPr id="85" name="テキスト ボックス 84"/>
          <p:cNvSpPr txBox="1"/>
          <p:nvPr/>
        </p:nvSpPr>
        <p:spPr>
          <a:xfrm>
            <a:off x="4067408" y="7800565"/>
            <a:ext cx="864557" cy="461665"/>
          </a:xfrm>
          <a:prstGeom prst="rect">
            <a:avLst/>
          </a:prstGeom>
          <a:noFill/>
        </p:spPr>
        <p:txBody>
          <a:bodyPr wrap="square" rtlCol="0">
            <a:spAutoFit/>
          </a:bodyPr>
          <a:lstStyle/>
          <a:p>
            <a:pPr defTabSz="843880"/>
            <a:r>
              <a:rPr lang="ja-JP" altLang="en-US" sz="800" dirty="0">
                <a:solidFill>
                  <a:prstClr val="black"/>
                </a:solidFill>
                <a:latin typeface="メイリオ" panose="020B0604030504040204" pitchFamily="50" charset="-128"/>
                <a:ea typeface="メイリオ" panose="020B0604030504040204" pitchFamily="50" charset="-128"/>
              </a:rPr>
              <a:t>子が１歳に</a:t>
            </a:r>
            <a:endParaRPr lang="en-US" altLang="ja-JP" sz="800" dirty="0">
              <a:solidFill>
                <a:prstClr val="black"/>
              </a:solidFill>
              <a:latin typeface="メイリオ" panose="020B0604030504040204" pitchFamily="50" charset="-128"/>
              <a:ea typeface="メイリオ" panose="020B0604030504040204" pitchFamily="50" charset="-128"/>
            </a:endParaRPr>
          </a:p>
          <a:p>
            <a:pPr defTabSz="843880"/>
            <a:r>
              <a:rPr lang="ja-JP" altLang="en-US" sz="800" dirty="0">
                <a:solidFill>
                  <a:prstClr val="black"/>
                </a:solidFill>
                <a:latin typeface="メイリオ" panose="020B0604030504040204" pitchFamily="50" charset="-128"/>
                <a:ea typeface="メイリオ" panose="020B0604030504040204" pitchFamily="50" charset="-128"/>
              </a:rPr>
              <a:t>達する</a:t>
            </a:r>
            <a:r>
              <a:rPr lang="ja-JP" altLang="en-US" sz="800" dirty="0" smtClean="0">
                <a:solidFill>
                  <a:prstClr val="black"/>
                </a:solidFill>
                <a:latin typeface="メイリオ" panose="020B0604030504040204" pitchFamily="50" charset="-128"/>
                <a:ea typeface="メイリオ" panose="020B0604030504040204" pitchFamily="50" charset="-128"/>
              </a:rPr>
              <a:t>日</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defTabSz="843880"/>
            <a:r>
              <a:rPr lang="ja-JP" altLang="en-US" sz="800" dirty="0" smtClean="0">
                <a:solidFill>
                  <a:prstClr val="black"/>
                </a:solidFill>
                <a:latin typeface="メイリオ" panose="020B0604030504040204" pitchFamily="50" charset="-128"/>
                <a:ea typeface="メイリオ" panose="020B0604030504040204" pitchFamily="50" charset="-128"/>
              </a:rPr>
              <a:t>↓</a:t>
            </a:r>
            <a:endParaRPr lang="en-US" altLang="ja-JP" sz="800" dirty="0">
              <a:solidFill>
                <a:prstClr val="black"/>
              </a:solidFill>
              <a:latin typeface="メイリオ" panose="020B0604030504040204" pitchFamily="50" charset="-128"/>
              <a:ea typeface="メイリオ" panose="020B0604030504040204" pitchFamily="50" charset="-128"/>
            </a:endParaRPr>
          </a:p>
        </p:txBody>
      </p:sp>
      <p:sp>
        <p:nvSpPr>
          <p:cNvPr id="64" name="テキスト ボックス 63"/>
          <p:cNvSpPr txBox="1"/>
          <p:nvPr/>
        </p:nvSpPr>
        <p:spPr>
          <a:xfrm>
            <a:off x="539837" y="9954418"/>
            <a:ext cx="6430678" cy="397032"/>
          </a:xfrm>
          <a:prstGeom prst="rect">
            <a:avLst/>
          </a:prstGeom>
          <a:noFill/>
          <a:ln>
            <a:noFill/>
          </a:ln>
        </p:spPr>
        <p:txBody>
          <a:bodyPr wrap="square" rtlCol="0">
            <a:spAutoFit/>
          </a:bodyPr>
          <a:lstStyle/>
          <a:p>
            <a:pPr>
              <a:lnSpc>
                <a:spcPct val="110000"/>
              </a:lnSpc>
            </a:pPr>
            <a:r>
              <a:rPr lang="ja-JP" altLang="en-US" sz="900" dirty="0" smtClean="0">
                <a:latin typeface="メイリオ" panose="020B0604030504040204" pitchFamily="50" charset="-128"/>
                <a:ea typeface="メイリオ" panose="020B0604030504040204" pitchFamily="50" charset="-128"/>
              </a:rPr>
              <a:t>延長交替の場合（例４－１延長交替（育児休業②・③））における「</a:t>
            </a:r>
            <a:r>
              <a:rPr lang="ja-JP" altLang="en-US" sz="900" dirty="0">
                <a:latin typeface="メイリオ" panose="020B0604030504040204" pitchFamily="50" charset="-128"/>
                <a:ea typeface="メイリオ" panose="020B0604030504040204" pitchFamily="50" charset="-128"/>
              </a:rPr>
              <a:t>育児休業給付受給資格確認票・（初回）育児休業給付金支給申請書」記載</a:t>
            </a:r>
            <a:r>
              <a:rPr lang="ja-JP" altLang="en-US" sz="900" dirty="0" smtClean="0">
                <a:latin typeface="メイリオ" panose="020B0604030504040204" pitchFamily="50" charset="-128"/>
                <a:ea typeface="メイリオ" panose="020B0604030504040204" pitchFamily="50" charset="-128"/>
              </a:rPr>
              <a:t>方法について</a:t>
            </a:r>
            <a:r>
              <a:rPr lang="ja-JP" altLang="en-US" sz="900" dirty="0">
                <a:latin typeface="メイリオ" panose="020B0604030504040204" pitchFamily="50" charset="-128"/>
                <a:ea typeface="メイリオ" panose="020B0604030504040204" pitchFamily="50" charset="-128"/>
              </a:rPr>
              <a:t>は</a:t>
            </a:r>
            <a:r>
              <a:rPr lang="ja-JP" altLang="en-US" sz="900" dirty="0" smtClean="0">
                <a:latin typeface="メイリオ" panose="020B0604030504040204" pitchFamily="50" charset="-128"/>
                <a:ea typeface="メイリオ" panose="020B0604030504040204" pitchFamily="50" charset="-128"/>
              </a:rPr>
              <a:t>、別途リーフレットでご案内しています。詳しくはハローワークにお尋ねください。</a:t>
            </a:r>
            <a:endParaRPr lang="ja-JP" altLang="en-US" sz="900" dirty="0">
              <a:latin typeface="メイリオ" panose="020B0604030504040204" pitchFamily="50" charset="-128"/>
              <a:ea typeface="メイリオ" panose="020B0604030504040204" pitchFamily="50" charset="-128"/>
            </a:endParaRPr>
          </a:p>
        </p:txBody>
      </p:sp>
      <p:sp>
        <p:nvSpPr>
          <p:cNvPr id="83"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r>
              <a:rPr lang="en-US" altLang="ja-JP" sz="1000" i="1" dirty="0" smtClean="0">
                <a:latin typeface="メイリオ" panose="020B0604030504040204" pitchFamily="50" charset="-128"/>
                <a:ea typeface="メイリオ" panose="020B0604030504040204" pitchFamily="50" charset="-128"/>
              </a:rPr>
              <a:t>8</a:t>
            </a:r>
            <a:endParaRPr lang="ja-JP" altLang="en-US" sz="1000" i="1" dirty="0">
              <a:latin typeface="メイリオ" panose="020B0604030504040204" pitchFamily="50" charset="-128"/>
              <a:ea typeface="メイリオ" panose="020B0604030504040204" pitchFamily="50" charset="-128"/>
            </a:endParaRPr>
          </a:p>
        </p:txBody>
      </p:sp>
      <p:sp>
        <p:nvSpPr>
          <p:cNvPr id="96" name="テキスト ボックス 95"/>
          <p:cNvSpPr txBox="1"/>
          <p:nvPr/>
        </p:nvSpPr>
        <p:spPr>
          <a:xfrm>
            <a:off x="6571034" y="1687619"/>
            <a:ext cx="876127" cy="461665"/>
          </a:xfrm>
          <a:prstGeom prst="rect">
            <a:avLst/>
          </a:prstGeom>
          <a:noFill/>
        </p:spPr>
        <p:txBody>
          <a:bodyPr wrap="square" rtlCol="0">
            <a:spAutoFit/>
          </a:bodyPr>
          <a:lstStyle/>
          <a:p>
            <a:pPr defTabSz="843880"/>
            <a:r>
              <a:rPr lang="ja-JP" altLang="en-US" sz="800" dirty="0">
                <a:solidFill>
                  <a:prstClr val="black"/>
                </a:solidFill>
                <a:latin typeface="メイリオ" panose="020B0604030504040204" pitchFamily="50" charset="-128"/>
                <a:ea typeface="メイリオ" panose="020B0604030504040204" pitchFamily="50" charset="-128"/>
              </a:rPr>
              <a:t> </a:t>
            </a:r>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子の１歳の</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誕生日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5970741" y="1686952"/>
            <a:ext cx="876127" cy="461665"/>
          </a:xfrm>
          <a:prstGeom prst="rect">
            <a:avLst/>
          </a:prstGeom>
          <a:noFill/>
        </p:spPr>
        <p:txBody>
          <a:bodyPr wrap="square" rtlCol="0">
            <a:spAutoFit/>
          </a:bodyPr>
          <a:lstStyle/>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子が１歳に</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達する日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110" name="テキスト ボックス 109"/>
          <p:cNvSpPr txBox="1"/>
          <p:nvPr/>
        </p:nvSpPr>
        <p:spPr>
          <a:xfrm>
            <a:off x="6556719" y="5813958"/>
            <a:ext cx="876127" cy="461665"/>
          </a:xfrm>
          <a:prstGeom prst="rect">
            <a:avLst/>
          </a:prstGeom>
          <a:noFill/>
        </p:spPr>
        <p:txBody>
          <a:bodyPr wrap="square" rtlCol="0">
            <a:spAutoFit/>
          </a:bodyPr>
          <a:lstStyle/>
          <a:p>
            <a:pPr defTabSz="843880"/>
            <a:r>
              <a:rPr lang="ja-JP" altLang="en-US" sz="800" dirty="0">
                <a:solidFill>
                  <a:prstClr val="black"/>
                </a:solidFill>
                <a:latin typeface="メイリオ" panose="020B0604030504040204" pitchFamily="50" charset="-128"/>
                <a:ea typeface="メイリオ" panose="020B0604030504040204" pitchFamily="50" charset="-128"/>
              </a:rPr>
              <a:t> </a:t>
            </a:r>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子の１歳の</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誕生日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115" name="テキスト ボックス 114"/>
          <p:cNvSpPr txBox="1"/>
          <p:nvPr/>
        </p:nvSpPr>
        <p:spPr>
          <a:xfrm>
            <a:off x="5964050" y="5813958"/>
            <a:ext cx="876127" cy="461665"/>
          </a:xfrm>
          <a:prstGeom prst="rect">
            <a:avLst/>
          </a:prstGeom>
          <a:noFill/>
        </p:spPr>
        <p:txBody>
          <a:bodyPr wrap="square" rtlCol="0">
            <a:spAutoFit/>
          </a:bodyPr>
          <a:lstStyle/>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子が１歳に</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達する日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137" name="右矢印 136"/>
          <p:cNvSpPr/>
          <p:nvPr/>
        </p:nvSpPr>
        <p:spPr>
          <a:xfrm>
            <a:off x="4264902" y="8105839"/>
            <a:ext cx="881259" cy="432000"/>
          </a:xfrm>
          <a:prstGeom prst="rightArrow">
            <a:avLst/>
          </a:prstGeom>
          <a:solidFill>
            <a:srgbClr val="DB4D6D"/>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36000" rtlCol="0" anchor="ctr"/>
          <a:lstStyle/>
          <a:p>
            <a:pPr algn="ctr"/>
            <a:r>
              <a:rPr lang="ja-JP" altLang="en-US" sz="700" b="1" spc="50" dirty="0">
                <a:solidFill>
                  <a:schemeClr val="bg1"/>
                </a:solidFill>
                <a:latin typeface="メイリオ" panose="020B0604030504040204" pitchFamily="50" charset="-128"/>
                <a:ea typeface="メイリオ" panose="020B0604030504040204" pitchFamily="50" charset="-128"/>
              </a:rPr>
              <a:t>延長交替</a:t>
            </a:r>
            <a:endParaRPr lang="en-US" altLang="ja-JP" sz="700" b="1" spc="50" dirty="0">
              <a:solidFill>
                <a:schemeClr val="bg1"/>
              </a:solidFill>
              <a:latin typeface="メイリオ" panose="020B0604030504040204" pitchFamily="50" charset="-128"/>
              <a:ea typeface="メイリオ" panose="020B0604030504040204" pitchFamily="50" charset="-128"/>
            </a:endParaRPr>
          </a:p>
          <a:p>
            <a:pPr algn="ctr"/>
            <a:r>
              <a:rPr lang="ja-JP" altLang="en-US" sz="700" b="1" spc="120" dirty="0">
                <a:solidFill>
                  <a:schemeClr val="bg1"/>
                </a:solidFill>
                <a:latin typeface="メイリオ" panose="020B0604030504040204" pitchFamily="50" charset="-128"/>
                <a:ea typeface="メイリオ" panose="020B0604030504040204" pitchFamily="50" charset="-128"/>
              </a:rPr>
              <a:t>（育児休業③）</a:t>
            </a:r>
          </a:p>
        </p:txBody>
      </p:sp>
      <p:sp>
        <p:nvSpPr>
          <p:cNvPr id="124" name="テキスト ボックス 123"/>
          <p:cNvSpPr txBox="1"/>
          <p:nvPr/>
        </p:nvSpPr>
        <p:spPr>
          <a:xfrm>
            <a:off x="6576118" y="8874298"/>
            <a:ext cx="876127" cy="461665"/>
          </a:xfrm>
          <a:prstGeom prst="rect">
            <a:avLst/>
          </a:prstGeom>
          <a:noFill/>
        </p:spPr>
        <p:txBody>
          <a:bodyPr wrap="square" rtlCol="0">
            <a:spAutoFit/>
          </a:bodyPr>
          <a:lstStyle/>
          <a:p>
            <a:pPr defTabSz="843880"/>
            <a:r>
              <a:rPr lang="ja-JP" altLang="en-US" sz="800" dirty="0">
                <a:solidFill>
                  <a:prstClr val="black"/>
                </a:solidFill>
                <a:latin typeface="メイリオ" panose="020B0604030504040204" pitchFamily="50" charset="-128"/>
                <a:ea typeface="メイリオ" panose="020B0604030504040204" pitchFamily="50" charset="-128"/>
              </a:rPr>
              <a:t> </a:t>
            </a:r>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子の２歳の</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誕生日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125" name="テキスト ボックス 124"/>
          <p:cNvSpPr txBox="1"/>
          <p:nvPr/>
        </p:nvSpPr>
        <p:spPr>
          <a:xfrm>
            <a:off x="5964050" y="8880685"/>
            <a:ext cx="876127" cy="461665"/>
          </a:xfrm>
          <a:prstGeom prst="rect">
            <a:avLst/>
          </a:prstGeom>
          <a:noFill/>
        </p:spPr>
        <p:txBody>
          <a:bodyPr wrap="square" rtlCol="0">
            <a:spAutoFit/>
          </a:bodyPr>
          <a:lstStyle/>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子が２歳に</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達する日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
        <p:nvSpPr>
          <p:cNvPr id="127" name="テキスト ボックス 126"/>
          <p:cNvSpPr txBox="1"/>
          <p:nvPr/>
        </p:nvSpPr>
        <p:spPr>
          <a:xfrm>
            <a:off x="3875818" y="8874298"/>
            <a:ext cx="876127" cy="461665"/>
          </a:xfrm>
          <a:prstGeom prst="rect">
            <a:avLst/>
          </a:prstGeom>
          <a:noFill/>
        </p:spPr>
        <p:txBody>
          <a:bodyPr wrap="square" rtlCol="0">
            <a:spAutoFit/>
          </a:bodyPr>
          <a:lstStyle/>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子の１歳の</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誕生日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cxnSp>
        <p:nvCxnSpPr>
          <p:cNvPr id="147" name="直線コネクタ 146"/>
          <p:cNvCxnSpPr/>
          <p:nvPr/>
        </p:nvCxnSpPr>
        <p:spPr>
          <a:xfrm flipH="1">
            <a:off x="1341421" y="5492587"/>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6" name="右矢印 75"/>
          <p:cNvSpPr/>
          <p:nvPr/>
        </p:nvSpPr>
        <p:spPr>
          <a:xfrm>
            <a:off x="1192370" y="5476449"/>
            <a:ext cx="108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latin typeface="メイリオ" panose="020B0604030504040204" pitchFamily="50" charset="-128"/>
                <a:ea typeface="メイリオ" panose="020B0604030504040204" pitchFamily="50" charset="-128"/>
              </a:rPr>
              <a:t>育児休業</a:t>
            </a:r>
            <a:r>
              <a:rPr lang="ja-JP" altLang="en-US" sz="1000" b="1" spc="120" dirty="0">
                <a:latin typeface="メイリオ" panose="020B0604030504040204" pitchFamily="50" charset="-128"/>
                <a:ea typeface="メイリオ" panose="020B0604030504040204" pitchFamily="50" charset="-128"/>
              </a:rPr>
              <a:t>①</a:t>
            </a:r>
          </a:p>
        </p:txBody>
      </p:sp>
      <p:sp>
        <p:nvSpPr>
          <p:cNvPr id="151" name="正方形/長方形 150"/>
          <p:cNvSpPr/>
          <p:nvPr/>
        </p:nvSpPr>
        <p:spPr>
          <a:xfrm>
            <a:off x="3741204" y="5492599"/>
            <a:ext cx="149536" cy="427068"/>
          </a:xfrm>
          <a:prstGeom prst="rect">
            <a:avLst/>
          </a:prstGeom>
          <a:solidFill>
            <a:schemeClr val="bg1">
              <a:lumMod val="85000"/>
            </a:schemeClr>
          </a:solid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3" name="直線コネクタ 152"/>
          <p:cNvCxnSpPr/>
          <p:nvPr/>
        </p:nvCxnSpPr>
        <p:spPr>
          <a:xfrm flipH="1">
            <a:off x="3888328" y="5493456"/>
            <a:ext cx="9485" cy="432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4" name="右矢印 103"/>
          <p:cNvSpPr/>
          <p:nvPr/>
        </p:nvSpPr>
        <p:spPr>
          <a:xfrm>
            <a:off x="3740739" y="5489922"/>
            <a:ext cx="1293358" cy="432000"/>
          </a:xfrm>
          <a:prstGeom prst="rightArrow">
            <a:avLst/>
          </a:prstGeom>
          <a:solidFill>
            <a:schemeClr val="bg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algn="ctr"/>
            <a:r>
              <a:rPr lang="ja-JP" altLang="en-US" sz="1000" b="1" spc="50" dirty="0">
                <a:solidFill>
                  <a:srgbClr val="DB4D6D"/>
                </a:solidFill>
                <a:latin typeface="メイリオ" panose="020B0604030504040204" pitchFamily="50" charset="-128"/>
                <a:ea typeface="メイリオ" panose="020B0604030504040204" pitchFamily="50" charset="-128"/>
              </a:rPr>
              <a:t>介護休業</a:t>
            </a:r>
            <a:endParaRPr lang="ja-JP" altLang="en-US" sz="1000" b="1" spc="120" dirty="0">
              <a:solidFill>
                <a:srgbClr val="DB4D6D"/>
              </a:solidFill>
              <a:latin typeface="メイリオ" panose="020B0604030504040204" pitchFamily="50" charset="-128"/>
              <a:ea typeface="メイリオ" panose="020B0604030504040204" pitchFamily="50" charset="-128"/>
            </a:endParaRPr>
          </a:p>
        </p:txBody>
      </p:sp>
      <p:cxnSp>
        <p:nvCxnSpPr>
          <p:cNvPr id="171" name="直線コネクタ 170"/>
          <p:cNvCxnSpPr/>
          <p:nvPr/>
        </p:nvCxnSpPr>
        <p:spPr>
          <a:xfrm flipH="1">
            <a:off x="1439577" y="8112098"/>
            <a:ext cx="1382" cy="864000"/>
          </a:xfrm>
          <a:prstGeom prst="line">
            <a:avLst/>
          </a:prstGeom>
          <a:ln w="952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5" name="テキスト ボックス 194"/>
          <p:cNvSpPr txBox="1"/>
          <p:nvPr/>
        </p:nvSpPr>
        <p:spPr>
          <a:xfrm>
            <a:off x="4823953" y="8874298"/>
            <a:ext cx="1013378" cy="461665"/>
          </a:xfrm>
          <a:prstGeom prst="rect">
            <a:avLst/>
          </a:prstGeom>
          <a:noFill/>
        </p:spPr>
        <p:txBody>
          <a:bodyPr wrap="square" rtlCol="0">
            <a:spAutoFit/>
          </a:bodyPr>
          <a:lstStyle/>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子が１歳６か月に</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algn="ctr" defTabSz="843880"/>
            <a:r>
              <a:rPr lang="ja-JP" altLang="en-US" sz="800" dirty="0" smtClean="0">
                <a:solidFill>
                  <a:prstClr val="black"/>
                </a:solidFill>
                <a:latin typeface="メイリオ" panose="020B0604030504040204" pitchFamily="50" charset="-128"/>
                <a:ea typeface="メイリオ" panose="020B0604030504040204" pitchFamily="50" charset="-128"/>
              </a:rPr>
              <a:t>達する日</a:t>
            </a:r>
            <a:endParaRPr lang="ja-JP" altLang="en-US" sz="8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25048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表 21"/>
          <p:cNvGraphicFramePr>
            <a:graphicFrameLocks noGrp="1"/>
          </p:cNvGraphicFramePr>
          <p:nvPr>
            <p:extLst>
              <p:ext uri="{D42A27DB-BD31-4B8C-83A1-F6EECF244321}">
                <p14:modId xmlns:p14="http://schemas.microsoft.com/office/powerpoint/2010/main" val="2341465907"/>
              </p:ext>
            </p:extLst>
          </p:nvPr>
        </p:nvGraphicFramePr>
        <p:xfrm>
          <a:off x="846389" y="781596"/>
          <a:ext cx="5985297" cy="1558906"/>
        </p:xfrm>
        <a:graphic>
          <a:graphicData uri="http://schemas.openxmlformats.org/drawingml/2006/table">
            <a:tbl>
              <a:tblPr firstRow="1" bandRow="1">
                <a:tableStyleId>{5C22544A-7EE6-4342-B048-85BDC9FD1C3A}</a:tableStyleId>
              </a:tblPr>
              <a:tblGrid>
                <a:gridCol w="737138">
                  <a:extLst>
                    <a:ext uri="{9D8B030D-6E8A-4147-A177-3AD203B41FA5}">
                      <a16:colId xmlns:a16="http://schemas.microsoft.com/office/drawing/2014/main" val="902081289"/>
                    </a:ext>
                  </a:extLst>
                </a:gridCol>
                <a:gridCol w="737138">
                  <a:extLst>
                    <a:ext uri="{9D8B030D-6E8A-4147-A177-3AD203B41FA5}">
                      <a16:colId xmlns:a16="http://schemas.microsoft.com/office/drawing/2014/main" val="4256611665"/>
                    </a:ext>
                  </a:extLst>
                </a:gridCol>
                <a:gridCol w="444003">
                  <a:extLst>
                    <a:ext uri="{9D8B030D-6E8A-4147-A177-3AD203B41FA5}">
                      <a16:colId xmlns:a16="http://schemas.microsoft.com/office/drawing/2014/main" val="2994335524"/>
                    </a:ext>
                  </a:extLst>
                </a:gridCol>
                <a:gridCol w="444004">
                  <a:extLst>
                    <a:ext uri="{9D8B030D-6E8A-4147-A177-3AD203B41FA5}">
                      <a16:colId xmlns:a16="http://schemas.microsoft.com/office/drawing/2014/main" val="2444337712"/>
                    </a:ext>
                  </a:extLst>
                </a:gridCol>
                <a:gridCol w="444003">
                  <a:extLst>
                    <a:ext uri="{9D8B030D-6E8A-4147-A177-3AD203B41FA5}">
                      <a16:colId xmlns:a16="http://schemas.microsoft.com/office/drawing/2014/main" val="3093713570"/>
                    </a:ext>
                  </a:extLst>
                </a:gridCol>
                <a:gridCol w="444003">
                  <a:extLst>
                    <a:ext uri="{9D8B030D-6E8A-4147-A177-3AD203B41FA5}">
                      <a16:colId xmlns:a16="http://schemas.microsoft.com/office/drawing/2014/main" val="2615169821"/>
                    </a:ext>
                  </a:extLst>
                </a:gridCol>
                <a:gridCol w="497864">
                  <a:extLst>
                    <a:ext uri="{9D8B030D-6E8A-4147-A177-3AD203B41FA5}">
                      <a16:colId xmlns:a16="http://schemas.microsoft.com/office/drawing/2014/main" val="886748965"/>
                    </a:ext>
                  </a:extLst>
                </a:gridCol>
                <a:gridCol w="444003">
                  <a:extLst>
                    <a:ext uri="{9D8B030D-6E8A-4147-A177-3AD203B41FA5}">
                      <a16:colId xmlns:a16="http://schemas.microsoft.com/office/drawing/2014/main" val="1777846743"/>
                    </a:ext>
                  </a:extLst>
                </a:gridCol>
                <a:gridCol w="511910">
                  <a:extLst>
                    <a:ext uri="{9D8B030D-6E8A-4147-A177-3AD203B41FA5}">
                      <a16:colId xmlns:a16="http://schemas.microsoft.com/office/drawing/2014/main" val="1645155493"/>
                    </a:ext>
                  </a:extLst>
                </a:gridCol>
                <a:gridCol w="387124">
                  <a:extLst>
                    <a:ext uri="{9D8B030D-6E8A-4147-A177-3AD203B41FA5}">
                      <a16:colId xmlns:a16="http://schemas.microsoft.com/office/drawing/2014/main" val="413396373"/>
                    </a:ext>
                  </a:extLst>
                </a:gridCol>
                <a:gridCol w="270284">
                  <a:extLst>
                    <a:ext uri="{9D8B030D-6E8A-4147-A177-3AD203B41FA5}">
                      <a16:colId xmlns:a16="http://schemas.microsoft.com/office/drawing/2014/main" val="2500346897"/>
                    </a:ext>
                  </a:extLst>
                </a:gridCol>
                <a:gridCol w="116840">
                  <a:extLst>
                    <a:ext uri="{9D8B030D-6E8A-4147-A177-3AD203B41FA5}">
                      <a16:colId xmlns:a16="http://schemas.microsoft.com/office/drawing/2014/main" val="3963701473"/>
                    </a:ext>
                  </a:extLst>
                </a:gridCol>
                <a:gridCol w="506983">
                  <a:extLst>
                    <a:ext uri="{9D8B030D-6E8A-4147-A177-3AD203B41FA5}">
                      <a16:colId xmlns:a16="http://schemas.microsoft.com/office/drawing/2014/main" val="1679207830"/>
                    </a:ext>
                  </a:extLst>
                </a:gridCol>
              </a:tblGrid>
              <a:tr h="324000">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gridSpan="4">
                  <a:txBody>
                    <a:bodyPr/>
                    <a:lstStyle/>
                    <a:p>
                      <a:pPr algn="ctr"/>
                      <a:r>
                        <a:rPr kumimoji="1" lang="ja-JP" altLang="en-US" sz="1000" b="1" spc="100" baseline="0" dirty="0" smtClean="0">
                          <a:solidFill>
                            <a:srgbClr val="DB4D6D"/>
                          </a:solidFill>
                          <a:latin typeface="メイリオ" panose="020B0604030504040204" pitchFamily="50" charset="-128"/>
                          <a:ea typeface="メイリオ" panose="020B0604030504040204" pitchFamily="50" charset="-128"/>
                        </a:rPr>
                        <a:t>配偶者の育児休業期</a:t>
                      </a:r>
                      <a:r>
                        <a:rPr kumimoji="1" lang="ja-JP" altLang="en-US" sz="1000" b="1" dirty="0" smtClean="0">
                          <a:solidFill>
                            <a:srgbClr val="DB4D6D"/>
                          </a:solidFill>
                          <a:latin typeface="メイリオ" panose="020B0604030504040204" pitchFamily="50" charset="-128"/>
                          <a:ea typeface="メイリオ" panose="020B0604030504040204" pitchFamily="50" charset="-128"/>
                        </a:rPr>
                        <a:t>間</a:t>
                      </a:r>
                      <a:endParaRPr kumimoji="1" lang="ja-JP" altLang="en-US" sz="1000" b="1" dirty="0">
                        <a:solidFill>
                          <a:srgbClr val="DB4D6D"/>
                        </a:solidFill>
                        <a:latin typeface="メイリオ" panose="020B0604030504040204" pitchFamily="50" charset="-128"/>
                        <a:ea typeface="メイリオ" panose="020B0604030504040204" pitchFamily="50" charset="-128"/>
                      </a:endParaRPr>
                    </a:p>
                  </a:txBody>
                  <a:tcPr marT="36000" marB="10800"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noFill/>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solidFill>
                        <a:srgbClr val="DB4D6D"/>
                      </a:solidFill>
                      <a:prstDash val="solid"/>
                      <a:round/>
                      <a:headEnd type="none" w="med" len="med"/>
                      <a:tailEnd type="none" w="med" len="med"/>
                    </a:lnL>
                    <a:lnR w="1270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T="36000" marB="10800">
                    <a:lnL w="12700" cap="flat" cmpd="sng" algn="ctr">
                      <a:solidFill>
                        <a:schemeClr val="tx1"/>
                      </a:solidFill>
                      <a:prstDash val="sysDash"/>
                      <a:round/>
                      <a:headEnd type="none" w="med" len="med"/>
                      <a:tailEnd type="none" w="med" len="med"/>
                    </a:lnL>
                    <a:lnR w="1270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gridSpan="3">
                  <a:txBody>
                    <a:bodyPr/>
                    <a:lstStyle/>
                    <a:p>
                      <a:endParaRPr kumimoji="1" lang="ja-JP" altLang="en-US" dirty="0"/>
                    </a:p>
                  </a:txBody>
                  <a:tcPr marT="36000" marB="10800">
                    <a:lnL w="12700" cap="flat" cmpd="sng" algn="ctr">
                      <a:solidFill>
                        <a:schemeClr val="tx1"/>
                      </a:solidFill>
                      <a:prstDash val="sysDash"/>
                      <a:round/>
                      <a:headEnd type="none" w="med" len="med"/>
                      <a:tailEnd type="none" w="med" len="med"/>
                    </a:lnL>
                    <a:lnR w="1270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209751"/>
                  </a:ext>
                </a:extLst>
              </a:tr>
              <a:tr h="0">
                <a:tc gridSpan="2">
                  <a:txBody>
                    <a:bodyPr/>
                    <a:lstStyle/>
                    <a:p>
                      <a:pPr algn="ctr">
                        <a:lnSpc>
                          <a:spcPts val="100"/>
                        </a:lnSpc>
                      </a:pPr>
                      <a:endParaRPr kumimoji="1" lang="ja-JP" altLang="en-US" sz="200" b="1" dirty="0">
                        <a:solidFill>
                          <a:schemeClr val="bg1"/>
                        </a:solidFill>
                        <a:latin typeface="メイリオ" panose="020B0604030504040204" pitchFamily="50" charset="-128"/>
                        <a:ea typeface="メイリオ" panose="020B0604030504040204" pitchFamily="50" charset="-128"/>
                      </a:endParaRPr>
                    </a:p>
                  </a:txBody>
                  <a:tcPr marT="36000" marB="108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tc>
                  <a:txBody>
                    <a:bodyPr/>
                    <a:lstStyle/>
                    <a:p>
                      <a:pPr algn="ctr">
                        <a:lnSpc>
                          <a:spcPts val="100"/>
                        </a:lnSpc>
                      </a:pPr>
                      <a:endParaRPr kumimoji="1" lang="ja-JP" altLang="en-US" sz="200" b="1" dirty="0">
                        <a:solidFill>
                          <a:schemeClr val="bg1"/>
                        </a:solidFill>
                        <a:latin typeface="メイリオ" panose="020B0604030504040204" pitchFamily="50" charset="-128"/>
                        <a:ea typeface="メイリオ" panose="020B0604030504040204" pitchFamily="50" charset="-128"/>
                      </a:endParaRPr>
                    </a:p>
                  </a:txBody>
                  <a:tcPr marT="36000" marB="10800" anchor="ctr">
                    <a:lnL w="6350" cap="flat" cmpd="sng" algn="ctr">
                      <a:no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DB4D6D"/>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a:lnSpc>
                          <a:spcPts val="100"/>
                        </a:lnSpc>
                      </a:pPr>
                      <a:endParaRPr kumimoji="1" lang="ja-JP" altLang="en-US" sz="200" dirty="0">
                        <a:latin typeface="メイリオ" panose="020B0604030504040204" pitchFamily="50" charset="-128"/>
                        <a:ea typeface="メイリオ" panose="020B0604030504040204" pitchFamily="50" charset="-128"/>
                      </a:endParaRPr>
                    </a:p>
                  </a:txBody>
                  <a:tcPr marT="36000" marB="10800">
                    <a:lnL w="12700" cap="flat" cmpd="sng" algn="ctr">
                      <a:solidFill>
                        <a:schemeClr val="tx1"/>
                      </a:solidFill>
                      <a:prstDash val="sysDash"/>
                      <a:round/>
                      <a:headEnd type="none" w="med" len="med"/>
                      <a:tailEnd type="none" w="med" len="med"/>
                    </a:lnL>
                    <a:lnR w="12700" cap="flat" cmpd="sng" algn="ctr">
                      <a:noFill/>
                      <a:prstDash val="sysDash"/>
                      <a:round/>
                      <a:headEnd type="none" w="med" len="med"/>
                      <a:tailEnd type="none" w="med" len="med"/>
                    </a:lnR>
                    <a:lnT w="12700" cap="flat" cmpd="sng" algn="ctr">
                      <a:solidFill>
                        <a:srgbClr val="DB4D6D"/>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a:lnSpc>
                          <a:spcPts val="100"/>
                        </a:lnSpc>
                      </a:pPr>
                      <a:endParaRPr kumimoji="1" lang="ja-JP" altLang="en-US" sz="200" dirty="0">
                        <a:latin typeface="メイリオ" panose="020B0604030504040204" pitchFamily="50" charset="-128"/>
                        <a:ea typeface="メイリオ" panose="020B0604030504040204" pitchFamily="50" charset="-128"/>
                      </a:endParaRPr>
                    </a:p>
                  </a:txBody>
                  <a:tcPr marT="36000" marB="10800">
                    <a:lnL w="1270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DB4D6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00"/>
                        </a:lnSpc>
                      </a:pPr>
                      <a:endParaRPr kumimoji="1" lang="ja-JP" altLang="en-US" sz="200" dirty="0">
                        <a:latin typeface="メイリオ" panose="020B0604030504040204" pitchFamily="50" charset="-128"/>
                        <a:ea typeface="メイリオ" panose="020B0604030504040204" pitchFamily="50" charset="-128"/>
                      </a:endParaRPr>
                    </a:p>
                  </a:txBody>
                  <a:tcPr marT="36000" marB="10800">
                    <a:lnL w="12700" cap="flat" cmpd="sng" algn="ctr">
                      <a:solidFill>
                        <a:schemeClr val="tx1"/>
                      </a:solidFill>
                      <a:prstDash val="sysDash"/>
                      <a:round/>
                      <a:headEnd type="none" w="med" len="med"/>
                      <a:tailEnd type="none" w="med" len="med"/>
                    </a:lnL>
                    <a:lnR w="12700" cap="flat" cmpd="sng" algn="ctr">
                      <a:no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ts val="100"/>
                        </a:lnSpc>
                      </a:pPr>
                      <a:endParaRPr kumimoji="1" lang="ja-JP" altLang="en-US" sz="200" dirty="0">
                        <a:latin typeface="メイリオ" panose="020B0604030504040204" pitchFamily="50" charset="-128"/>
                        <a:ea typeface="メイリオ" panose="020B0604030504040204" pitchFamily="50" charset="-128"/>
                      </a:endParaRPr>
                    </a:p>
                  </a:txBody>
                  <a:tcPr marT="36000" marB="10800">
                    <a:lnL w="1270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200" dirty="0">
                        <a:latin typeface="メイリオ" panose="020B0604030504040204" pitchFamily="50" charset="-128"/>
                        <a:ea typeface="メイリオ" panose="020B0604030504040204" pitchFamily="50" charset="-128"/>
                      </a:endParaRPr>
                    </a:p>
                  </a:txBody>
                  <a:tcPr marT="36000" marB="10800">
                    <a:lnL w="12700" cap="flat" cmpd="sng" algn="ctr">
                      <a:solidFill>
                        <a:schemeClr val="tx1"/>
                      </a:solidFill>
                      <a:prstDash val="sysDash"/>
                      <a:round/>
                      <a:headEnd type="none" w="med" len="med"/>
                      <a:tailEnd type="none" w="med" len="med"/>
                    </a:lnL>
                    <a:lnR w="635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100"/>
                        </a:lnSpc>
                      </a:pPr>
                      <a:endParaRPr kumimoji="1" lang="ja-JP" altLang="en-US" sz="200" b="1" dirty="0">
                        <a:solidFill>
                          <a:schemeClr val="bg1"/>
                        </a:solidFill>
                        <a:latin typeface="メイリオ" panose="020B0604030504040204" pitchFamily="50" charset="-128"/>
                        <a:ea typeface="メイリオ" panose="020B0604030504040204" pitchFamily="50" charset="-128"/>
                      </a:endParaRPr>
                    </a:p>
                  </a:txBody>
                  <a:tcPr marT="36000" marB="10800" anchor="ctr">
                    <a:lnL w="6350" cap="flat" cmpd="sng" algn="ctr">
                      <a:no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noFill/>
                  </a:tcPr>
                </a:tc>
                <a:tc gridSpan="2">
                  <a:txBody>
                    <a:bodyPr/>
                    <a:lstStyle/>
                    <a:p>
                      <a:endParaRPr kumimoji="1" lang="ja-JP" altLang="en-US" sz="200" dirty="0"/>
                    </a:p>
                  </a:txBody>
                  <a:tcPr marT="36000" marB="10800" anchor="ctr">
                    <a:lnL w="12700" cap="flat" cmpd="sng" algn="ctr">
                      <a:solidFill>
                        <a:schemeClr val="tx1"/>
                      </a:solidFill>
                      <a:prstDash val="sysDash"/>
                      <a:round/>
                      <a:headEnd type="none" w="med" len="med"/>
                      <a:tailEnd type="none" w="med" len="med"/>
                    </a:lnL>
                    <a:lnR w="12700" cap="flat" cmpd="sng" algn="ctr">
                      <a:no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tc gridSpan="2">
                  <a:txBody>
                    <a:bodyPr/>
                    <a:lstStyle/>
                    <a:p>
                      <a:pPr algn="ctr">
                        <a:lnSpc>
                          <a:spcPts val="100"/>
                        </a:lnSpc>
                      </a:pPr>
                      <a:endParaRPr kumimoji="1" lang="ja-JP" altLang="en-US" sz="200" b="1" dirty="0">
                        <a:solidFill>
                          <a:schemeClr val="bg1"/>
                        </a:solidFill>
                        <a:latin typeface="メイリオ" panose="020B0604030504040204" pitchFamily="50" charset="-128"/>
                        <a:ea typeface="メイリオ" panose="020B0604030504040204" pitchFamily="50" charset="-128"/>
                      </a:endParaRPr>
                    </a:p>
                  </a:txBody>
                  <a:tcPr marT="36000" marB="10800" anchor="ctr">
                    <a:lnL w="6350" cap="flat" cmpd="sng" algn="ctr">
                      <a:noFill/>
                      <a:prstDash val="solid"/>
                      <a:round/>
                      <a:headEnd type="none" w="med" len="med"/>
                      <a:tailEnd type="none" w="med" len="med"/>
                    </a:lnL>
                    <a:lnR w="12700" cap="flat" cmpd="sng" algn="ctr">
                      <a:noFill/>
                      <a:prstDash val="sysDash"/>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70399987"/>
                  </a:ext>
                </a:extLst>
              </a:tr>
              <a:tr h="324000">
                <a:tc gridSpan="2">
                  <a:txBody>
                    <a:bodyPr/>
                    <a:lstStyle/>
                    <a:p>
                      <a:pPr algn="ctr"/>
                      <a:r>
                        <a:rPr kumimoji="1" lang="ja-JP" altLang="en-US" sz="1000" b="1" spc="100" baseline="0" dirty="0" smtClean="0">
                          <a:solidFill>
                            <a:schemeClr val="bg1"/>
                          </a:solidFill>
                          <a:latin typeface="メイリオ" panose="020B0604030504040204" pitchFamily="50" charset="-128"/>
                          <a:ea typeface="メイリオ" panose="020B0604030504040204" pitchFamily="50" charset="-128"/>
                        </a:rPr>
                        <a:t>被保険者の育児休</a:t>
                      </a:r>
                      <a:r>
                        <a:rPr kumimoji="1" lang="ja-JP" altLang="en-US" sz="1000" b="1" dirty="0" smtClean="0">
                          <a:solidFill>
                            <a:schemeClr val="bg1"/>
                          </a:solidFill>
                          <a:latin typeface="メイリオ" panose="020B0604030504040204" pitchFamily="50" charset="-128"/>
                          <a:ea typeface="メイリオ" panose="020B0604030504040204" pitchFamily="50" charset="-128"/>
                        </a:rPr>
                        <a:t>業</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36000" marR="36000" marT="360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4D6D"/>
                    </a:solidFill>
                  </a:tcPr>
                </a:tc>
                <a:tc h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solidFill>
                  </a:tcPr>
                </a:tc>
                <a:tc>
                  <a:txBody>
                    <a:bodyPr/>
                    <a:lstStyle/>
                    <a:p>
                      <a:pPr algn="ct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marT="36000" marB="10800" anchor="ctr">
                    <a:lnL w="12700" cap="flat" cmpd="sng" algn="ctr">
                      <a:no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kumimoji="1" lang="ja-JP" altLang="en-US" sz="700" dirty="0">
                        <a:latin typeface="メイリオ" panose="020B0604030504040204" pitchFamily="50" charset="-128"/>
                        <a:ea typeface="メイリオ" panose="020B0604030504040204" pitchFamily="50" charset="-128"/>
                      </a:endParaRPr>
                    </a:p>
                  </a:txBody>
                  <a:tcPr marT="36000" marB="10800">
                    <a:lnL w="12700" cap="flat" cmpd="sng" algn="ctr">
                      <a:solidFill>
                        <a:schemeClr val="tx1"/>
                      </a:solidFill>
                      <a:prstDash val="sysDash"/>
                      <a:round/>
                      <a:headEnd type="none" w="med" len="med"/>
                      <a:tailEnd type="none" w="med" len="med"/>
                    </a:lnL>
                    <a:lnR w="12700" cap="flat" cmpd="sng" algn="ctr">
                      <a:noFill/>
                      <a:prstDash val="sysDash"/>
                      <a:round/>
                      <a:headEnd type="none" w="med" len="med"/>
                      <a:tailEnd type="none" w="med" len="med"/>
                    </a:lnR>
                    <a:lnT w="6350" cap="flat" cmpd="sng" algn="ctr">
                      <a:noFill/>
                      <a:prstDash val="solid"/>
                      <a:round/>
                      <a:headEnd type="none" w="med" len="med"/>
                      <a:tailEnd type="none" w="med" len="med"/>
                    </a:lnT>
                    <a:lnB w="12700" cap="flat" cmpd="sng" algn="ctr">
                      <a:noFill/>
                      <a:prstDash val="sysDash"/>
                      <a:round/>
                      <a:headEnd type="none" w="med" len="med"/>
                      <a:tailEnd type="none" w="med" len="med"/>
                    </a:lnB>
                    <a:noFill/>
                  </a:tcPr>
                </a:tc>
                <a:tc>
                  <a:txBody>
                    <a:bodyPr/>
                    <a:lstStyle/>
                    <a:p>
                      <a:pPr algn="ctr"/>
                      <a:endParaRPr kumimoji="1" lang="ja-JP" altLang="en-US" sz="700" dirty="0">
                        <a:latin typeface="メイリオ" panose="020B0604030504040204" pitchFamily="50" charset="-128"/>
                        <a:ea typeface="メイリオ" panose="020B0604030504040204" pitchFamily="50" charset="-128"/>
                      </a:endParaRPr>
                    </a:p>
                  </a:txBody>
                  <a:tcPr marT="36000" marB="10800">
                    <a:lnL w="1270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solidFill>
                        <a:schemeClr val="tx1"/>
                      </a:solidFill>
                      <a:prstDash val="sysDash"/>
                      <a:round/>
                      <a:headEnd type="none" w="med" len="med"/>
                      <a:tailEnd type="none" w="med" len="med"/>
                    </a:lnL>
                    <a:lnR w="1270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solidFill>
                      <a:schemeClr val="bg1">
                        <a:lumMod val="85000"/>
                      </a:schemeClr>
                    </a:solidFill>
                  </a:tcPr>
                </a:tc>
                <a:tc gridSpan="6">
                  <a:txBody>
                    <a:bodyPr/>
                    <a:lstStyle/>
                    <a:p>
                      <a:pPr marL="0" marR="0" lvl="0" indent="0" algn="ctr" defTabSz="934683" rtl="0" eaLnBrk="1" fontAlgn="auto" latinLnBrk="0" hangingPunct="1">
                        <a:lnSpc>
                          <a:spcPct val="150000"/>
                        </a:lnSpc>
                        <a:spcBef>
                          <a:spcPts val="0"/>
                        </a:spcBef>
                        <a:spcAft>
                          <a:spcPts val="0"/>
                        </a:spcAft>
                        <a:buClrTx/>
                        <a:buSzTx/>
                        <a:buFontTx/>
                        <a:buNone/>
                        <a:tabLst/>
                        <a:defRPr/>
                      </a:pPr>
                      <a:r>
                        <a:rPr kumimoji="1" lang="ja-JP" altLang="en-US" sz="1000" b="1" dirty="0" smtClean="0">
                          <a:solidFill>
                            <a:schemeClr val="bg1"/>
                          </a:solidFill>
                          <a:latin typeface="メイリオ" panose="020B0604030504040204" pitchFamily="50" charset="-128"/>
                          <a:ea typeface="メイリオ" panose="020B0604030504040204" pitchFamily="50" charset="-128"/>
                        </a:rPr>
                        <a:t>延長交替</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T="36000" marB="10800">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solidFill>
                      <a:srgbClr val="DB4D6D"/>
                    </a:solidFill>
                  </a:tcPr>
                </a:tc>
                <a:tc hMerge="1">
                  <a:txBody>
                    <a:bodyPr/>
                    <a:lstStyle/>
                    <a:p>
                      <a:pPr algn="ct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marT="36000" marB="10800">
                    <a:lnL w="12700" cap="flat" cmpd="sng" algn="ctr">
                      <a:noFill/>
                      <a:prstDash val="sysDash"/>
                      <a:round/>
                      <a:headEnd type="none" w="med" len="med"/>
                      <a:tailEnd type="none" w="med" len="med"/>
                    </a:lnL>
                    <a:lnR w="1270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DB4D6D"/>
                    </a:solidFill>
                  </a:tcPr>
                </a:tc>
                <a:tc hMerge="1">
                  <a:txBody>
                    <a:bodyPr/>
                    <a:lstStyle/>
                    <a:p>
                      <a:endParaRPr kumimoji="1" lang="ja-JP" altLang="en-US" dirty="0"/>
                    </a:p>
                  </a:txBody>
                  <a:tcPr marT="36000" marB="10800">
                    <a:lnL w="12700" cap="flat" cmpd="sng" algn="ctr">
                      <a:noFill/>
                      <a:prstDash val="sys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solidFill>
                      <a:srgbClr val="DB4D6D"/>
                    </a:solidFill>
                  </a:tcPr>
                </a:tc>
                <a:tc h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99"/>
                    </a:solidFill>
                  </a:tcPr>
                </a:tc>
                <a:tc hMerge="1">
                  <a:txBody>
                    <a:bodyPr/>
                    <a:lstStyle/>
                    <a:p>
                      <a:pPr algn="ct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marT="360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297106853"/>
                  </a:ext>
                </a:extLst>
              </a:tr>
              <a:tr h="202626">
                <a:tc gridSpan="2">
                  <a:txBody>
                    <a:bodyPr/>
                    <a:lstStyle/>
                    <a:p>
                      <a:pPr algn="ctr"/>
                      <a:endParaRPr kumimoji="1" lang="ja-JP" altLang="en-US" sz="100" b="1" dirty="0">
                        <a:solidFill>
                          <a:schemeClr val="bg1"/>
                        </a:solidFill>
                        <a:latin typeface="メイリオ" panose="020B0604030504040204" pitchFamily="50" charset="-128"/>
                        <a:ea typeface="メイリオ" panose="020B0604030504040204" pitchFamily="50" charset="-128"/>
                      </a:endParaRPr>
                    </a:p>
                  </a:txBody>
                  <a:tcPr marL="36000" marR="36000" marT="360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endParaRPr kumimoji="1" lang="ja-JP" altLang="en-US" sz="100" b="1" dirty="0">
                        <a:solidFill>
                          <a:schemeClr val="bg1"/>
                        </a:solidFill>
                        <a:latin typeface="メイリオ" panose="020B0604030504040204" pitchFamily="50" charset="-128"/>
                        <a:ea typeface="メイリオ" panose="020B0604030504040204" pitchFamily="50" charset="-128"/>
                      </a:endParaRPr>
                    </a:p>
                  </a:txBody>
                  <a:tcPr marT="36000" marB="10800" anchor="ctr">
                    <a:lnL w="12700" cap="flat" cmpd="sng" algn="ctr">
                      <a:no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2">
                  <a:txBody>
                    <a:bodyPr/>
                    <a:lstStyle/>
                    <a:p>
                      <a:pPr algn="ctr"/>
                      <a:r>
                        <a:rPr kumimoji="1" lang="en-US" altLang="ja-JP" sz="700" dirty="0" smtClean="0">
                          <a:latin typeface="メイリオ" panose="020B0604030504040204" pitchFamily="50" charset="-128"/>
                          <a:ea typeface="メイリオ" panose="020B0604030504040204" pitchFamily="50" charset="-128"/>
                        </a:rPr>
                        <a:t>10/14</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4/14</a:t>
                      </a:r>
                      <a:r>
                        <a:rPr kumimoji="1" lang="ja-JP" altLang="en-US" sz="700" dirty="0" smtClean="0">
                          <a:latin typeface="メイリオ" panose="020B0604030504040204" pitchFamily="50" charset="-128"/>
                          <a:ea typeface="メイリオ" panose="020B0604030504040204" pitchFamily="50" charset="-128"/>
                        </a:rPr>
                        <a:t>）</a:t>
                      </a:r>
                      <a:endParaRPr kumimoji="1" lang="ja-JP" altLang="en-US" sz="700" dirty="0">
                        <a:latin typeface="メイリオ" panose="020B0604030504040204" pitchFamily="50" charset="-128"/>
                        <a:ea typeface="メイリオ" panose="020B0604030504040204" pitchFamily="50" charset="-128"/>
                      </a:endParaRPr>
                    </a:p>
                  </a:txBody>
                  <a:tcPr marT="36000" marB="10800">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 dirty="0">
                        <a:latin typeface="メイリオ" panose="020B0604030504040204" pitchFamily="50" charset="-128"/>
                        <a:ea typeface="メイリオ" panose="020B0604030504040204" pitchFamily="50" charset="-128"/>
                      </a:endParaRPr>
                    </a:p>
                  </a:txBody>
                  <a:tcPr marT="36000" marB="10800">
                    <a:lnL w="1270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700" dirty="0" smtClean="0">
                          <a:latin typeface="メイリオ" panose="020B0604030504040204" pitchFamily="50" charset="-128"/>
                          <a:ea typeface="メイリオ" panose="020B0604030504040204" pitchFamily="50" charset="-128"/>
                        </a:rPr>
                        <a:t>10/15</a:t>
                      </a:r>
                      <a:r>
                        <a:rPr kumimoji="1" lang="ja-JP" altLang="en-US" sz="700" dirty="0" smtClean="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4/15</a:t>
                      </a:r>
                      <a:r>
                        <a:rPr kumimoji="1" lang="ja-JP" altLang="en-US" sz="700" dirty="0" smtClean="0">
                          <a:latin typeface="メイリオ" panose="020B0604030504040204" pitchFamily="50" charset="-128"/>
                          <a:ea typeface="メイリオ" panose="020B0604030504040204" pitchFamily="50" charset="-128"/>
                        </a:rPr>
                        <a:t>）</a:t>
                      </a:r>
                      <a:endParaRPr kumimoji="1" lang="en-US" altLang="ja-JP" sz="700" dirty="0" smtClean="0">
                        <a:latin typeface="メイリオ" panose="020B0604030504040204" pitchFamily="50" charset="-128"/>
                        <a:ea typeface="メイリオ" panose="020B0604030504040204" pitchFamily="50" charset="-128"/>
                      </a:endParaRPr>
                    </a:p>
                  </a:txBody>
                  <a:tcPr marT="36000" marB="10800">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00" dirty="0">
                        <a:latin typeface="メイリオ" panose="020B0604030504040204" pitchFamily="50" charset="-128"/>
                        <a:ea typeface="メイリオ" panose="020B0604030504040204" pitchFamily="50" charset="-128"/>
                      </a:endParaRPr>
                    </a:p>
                  </a:txBody>
                  <a:tcPr marT="36000" marB="10800">
                    <a:lnL w="1270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kumimoji="1" lang="en-US" altLang="ja-JP" sz="700" b="0" dirty="0" smtClean="0">
                          <a:solidFill>
                            <a:schemeClr val="tx1"/>
                          </a:solidFill>
                          <a:latin typeface="メイリオ" panose="020B0604030504040204" pitchFamily="50" charset="-128"/>
                          <a:ea typeface="メイリオ" panose="020B0604030504040204" pitchFamily="50" charset="-128"/>
                        </a:rPr>
                        <a:t>10/16</a:t>
                      </a:r>
                      <a:r>
                        <a:rPr kumimoji="1" lang="ja-JP" altLang="en-US" sz="700" b="0" dirty="0" smtClean="0">
                          <a:solidFill>
                            <a:schemeClr val="tx1"/>
                          </a:solidFill>
                          <a:latin typeface="メイリオ" panose="020B0604030504040204" pitchFamily="50" charset="-128"/>
                          <a:ea typeface="メイリオ" panose="020B0604030504040204" pitchFamily="50" charset="-128"/>
                        </a:rPr>
                        <a:t>（</a:t>
                      </a:r>
                      <a:r>
                        <a:rPr kumimoji="1" lang="en-US" altLang="ja-JP" sz="700" b="0" dirty="0" smtClean="0">
                          <a:solidFill>
                            <a:schemeClr val="tx1"/>
                          </a:solidFill>
                          <a:latin typeface="メイリオ" panose="020B0604030504040204" pitchFamily="50" charset="-128"/>
                          <a:ea typeface="メイリオ" panose="020B0604030504040204" pitchFamily="50" charset="-128"/>
                        </a:rPr>
                        <a:t>4/16</a:t>
                      </a:r>
                      <a:r>
                        <a:rPr kumimoji="1" lang="ja-JP" altLang="en-US" sz="700" b="0" dirty="0" smtClean="0">
                          <a:solidFill>
                            <a:schemeClr val="tx1"/>
                          </a:solidFill>
                          <a:latin typeface="メイリオ" panose="020B0604030504040204" pitchFamily="50" charset="-128"/>
                          <a:ea typeface="メイリオ" panose="020B0604030504040204" pitchFamily="50" charset="-128"/>
                        </a:rPr>
                        <a:t>）</a:t>
                      </a:r>
                      <a:endParaRPr kumimoji="1" lang="ja-JP" altLang="en-US" sz="700" b="0" dirty="0">
                        <a:solidFill>
                          <a:schemeClr val="tx1"/>
                        </a:solidFill>
                        <a:latin typeface="メイリオ" panose="020B0604030504040204" pitchFamily="50" charset="-128"/>
                        <a:ea typeface="メイリオ" panose="020B0604030504040204" pitchFamily="50" charset="-128"/>
                      </a:endParaRPr>
                    </a:p>
                  </a:txBody>
                  <a:tcPr marT="36000" marB="10800">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 b="1" dirty="0">
                        <a:solidFill>
                          <a:schemeClr val="bg1"/>
                        </a:solidFill>
                        <a:latin typeface="メイリオ" panose="020B0604030504040204" pitchFamily="50" charset="-128"/>
                        <a:ea typeface="メイリオ" panose="020B0604030504040204" pitchFamily="50" charset="-128"/>
                      </a:endParaRPr>
                    </a:p>
                  </a:txBody>
                  <a:tcPr marT="36000" marB="10800">
                    <a:lnL w="1270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endParaRPr kumimoji="1" lang="ja-JP" altLang="en-US" sz="100" dirty="0"/>
                    </a:p>
                  </a:txBody>
                  <a:tcPr marT="36000" marB="10800">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ash"/>
                      <a:round/>
                      <a:headEnd type="none" w="med" len="med"/>
                      <a:tailEnd type="none" w="med" len="med"/>
                    </a:lnB>
                    <a:noFill/>
                  </a:tcPr>
                </a:tc>
                <a:tc hMerge="1">
                  <a:txBody>
                    <a:bodyPr/>
                    <a:lstStyle/>
                    <a:p>
                      <a:endParaRPr kumimoji="1" lang="ja-JP" altLang="en-US"/>
                    </a:p>
                  </a:txBody>
                  <a:tcPr/>
                </a:tc>
                <a:tc gridSpan="2">
                  <a:txBody>
                    <a:bodyPr/>
                    <a:lstStyle/>
                    <a:p>
                      <a:pPr algn="ctr"/>
                      <a:endParaRPr kumimoji="1" lang="ja-JP" altLang="en-US" sz="100" b="1" dirty="0">
                        <a:solidFill>
                          <a:schemeClr val="bg1"/>
                        </a:solidFill>
                        <a:latin typeface="メイリオ" panose="020B0604030504040204" pitchFamily="50" charset="-128"/>
                        <a:ea typeface="メイリオ" panose="020B0604030504040204" pitchFamily="50" charset="-128"/>
                      </a:endParaRPr>
                    </a:p>
                  </a:txBody>
                  <a:tcPr marT="360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530218844"/>
                  </a:ext>
                </a:extLst>
              </a:tr>
              <a:tr h="144000">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kumimoji="1" lang="ja-JP" altLang="en-US" sz="800" dirty="0" smtClean="0">
                          <a:latin typeface="メイリオ" panose="020B0604030504040204" pitchFamily="50" charset="-128"/>
                          <a:ea typeface="メイリオ" panose="020B0604030504040204" pitchFamily="50" charset="-128"/>
                        </a:rPr>
                        <a:t>　　　　</a:t>
                      </a:r>
                      <a:endParaRPr kumimoji="1" lang="ja-JP" altLang="en-US" sz="8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2">
                  <a:txBody>
                    <a:bodyPr/>
                    <a:lstStyle/>
                    <a:p>
                      <a:pPr algn="ctr"/>
                      <a:r>
                        <a:rPr kumimoji="1" lang="ja-JP" altLang="en-US" sz="700" dirty="0" smtClean="0">
                          <a:latin typeface="メイリオ" panose="020B0604030504040204" pitchFamily="50" charset="-128"/>
                          <a:ea typeface="メイリオ" panose="020B0604030504040204" pitchFamily="50" charset="-128"/>
                        </a:rPr>
                        <a:t>子が１歳に</a:t>
                      </a:r>
                      <a:endParaRPr kumimoji="1" lang="en-US" altLang="ja-JP" sz="700" dirty="0" smtClean="0">
                        <a:latin typeface="メイリオ" panose="020B0604030504040204" pitchFamily="50" charset="-128"/>
                        <a:ea typeface="メイリオ" panose="020B0604030504040204" pitchFamily="50" charset="-128"/>
                      </a:endParaRPr>
                    </a:p>
                    <a:p>
                      <a:pPr algn="ctr"/>
                      <a:r>
                        <a:rPr kumimoji="1" lang="ja-JP" altLang="en-US" sz="700" dirty="0" smtClean="0">
                          <a:latin typeface="メイリオ" panose="020B0604030504040204" pitchFamily="50" charset="-128"/>
                          <a:ea typeface="メイリオ" panose="020B0604030504040204" pitchFamily="50" charset="-128"/>
                        </a:rPr>
                        <a:t>達する日の前日</a:t>
                      </a:r>
                      <a:endParaRPr kumimoji="1" lang="ja-JP" altLang="en-US" sz="7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700" dirty="0" smtClean="0">
                          <a:latin typeface="メイリオ" panose="020B0604030504040204" pitchFamily="50" charset="-128"/>
                          <a:ea typeface="メイリオ" panose="020B0604030504040204" pitchFamily="50" charset="-128"/>
                        </a:rPr>
                        <a:t>子が１歳に</a:t>
                      </a:r>
                      <a:endParaRPr kumimoji="1" lang="en-US" altLang="ja-JP" sz="700" dirty="0" smtClean="0">
                        <a:latin typeface="メイリオ" panose="020B0604030504040204" pitchFamily="50" charset="-128"/>
                        <a:ea typeface="メイリオ" panose="020B0604030504040204" pitchFamily="50" charset="-128"/>
                      </a:endParaRPr>
                    </a:p>
                    <a:p>
                      <a:pPr algn="ctr"/>
                      <a:r>
                        <a:rPr kumimoji="1" lang="ja-JP" altLang="en-US" sz="700" dirty="0" smtClean="0">
                          <a:latin typeface="メイリオ" panose="020B0604030504040204" pitchFamily="50" charset="-128"/>
                          <a:ea typeface="メイリオ" panose="020B0604030504040204" pitchFamily="50" charset="-128"/>
                        </a:rPr>
                        <a:t>達する日</a:t>
                      </a:r>
                      <a:endParaRPr kumimoji="1" lang="ja-JP" altLang="en-US" sz="7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ysDash"/>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gridSpan="3">
                  <a:txBody>
                    <a:bodyPr/>
                    <a:lstStyle/>
                    <a:p>
                      <a:pPr algn="l"/>
                      <a:r>
                        <a:rPr kumimoji="1" lang="ja-JP" altLang="en-US" sz="700" dirty="0" smtClean="0">
                          <a:latin typeface="メイリオ" panose="020B0604030504040204" pitchFamily="50" charset="-128"/>
                          <a:ea typeface="メイリオ" panose="020B0604030504040204" pitchFamily="50" charset="-128"/>
                        </a:rPr>
                        <a:t>子の１歳の誕生日</a:t>
                      </a:r>
                      <a:endParaRPr kumimoji="1" lang="en-US" altLang="ja-JP" sz="700" dirty="0" smtClean="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3">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2604635"/>
                  </a:ext>
                </a:extLst>
              </a:tr>
              <a:tr h="370840">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5">
                  <a:txBody>
                    <a:bodyPr/>
                    <a:lstStyle/>
                    <a:p>
                      <a:pPr algn="l"/>
                      <a:r>
                        <a:rPr kumimoji="1" lang="ja-JP" altLang="en-US" sz="800" dirty="0" smtClean="0">
                          <a:latin typeface="メイリオ" panose="020B0604030504040204" pitchFamily="50" charset="-128"/>
                          <a:ea typeface="メイリオ" panose="020B0604030504040204" pitchFamily="50" charset="-128"/>
                        </a:rPr>
                        <a:t>（　）内は、子が１歳６か月に達する日</a:t>
                      </a:r>
                      <a:endParaRPr kumimoji="1" lang="ja-JP" altLang="en-US" sz="8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dirty="0"/>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3">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T="36000" marB="10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0663168"/>
                  </a:ext>
                </a:extLst>
              </a:tr>
            </a:tbl>
          </a:graphicData>
        </a:graphic>
      </p:graphicFrame>
      <p:sp>
        <p:nvSpPr>
          <p:cNvPr id="23" name="テキスト ボックス 22"/>
          <p:cNvSpPr txBox="1"/>
          <p:nvPr/>
        </p:nvSpPr>
        <p:spPr>
          <a:xfrm>
            <a:off x="586076" y="2249562"/>
            <a:ext cx="6372708" cy="549381"/>
          </a:xfrm>
          <a:prstGeom prst="rect">
            <a:avLst/>
          </a:prstGeom>
          <a:noFill/>
          <a:ln>
            <a:noFill/>
          </a:ln>
        </p:spPr>
        <p:txBody>
          <a:bodyPr wrap="square" rtlCol="0">
            <a:spAutoFit/>
          </a:bodyPr>
          <a:lstStyle/>
          <a:p>
            <a:pPr>
              <a:lnSpc>
                <a:spcPct val="110000"/>
              </a:lnSpc>
            </a:pPr>
            <a:r>
              <a:rPr lang="ja-JP" altLang="en-US" sz="900" dirty="0">
                <a:latin typeface="メイリオ" panose="020B0604030504040204" pitchFamily="50" charset="-128"/>
                <a:ea typeface="メイリオ" panose="020B0604030504040204" pitchFamily="50" charset="-128"/>
              </a:rPr>
              <a:t>被保険者</a:t>
            </a:r>
            <a:r>
              <a:rPr lang="ja-JP" altLang="en-US" sz="900" dirty="0">
                <a:solidFill>
                  <a:srgbClr val="002060"/>
                </a:solidFill>
                <a:latin typeface="メイリオ" panose="020B0604030504040204" pitchFamily="50" charset="-128"/>
                <a:ea typeface="メイリオ" panose="020B0604030504040204" pitchFamily="50" charset="-128"/>
              </a:rPr>
              <a:t>と</a:t>
            </a:r>
            <a:r>
              <a:rPr lang="ja-JP" altLang="en-US" sz="900" dirty="0">
                <a:latin typeface="メイリオ" panose="020B0604030504040204" pitchFamily="50" charset="-128"/>
                <a:ea typeface="メイリオ" panose="020B0604030504040204" pitchFamily="50" charset="-128"/>
              </a:rPr>
              <a:t>その配偶者が子の１歳に達する</a:t>
            </a:r>
            <a:r>
              <a:rPr lang="ja-JP" altLang="en-US" sz="900" dirty="0" smtClean="0">
                <a:latin typeface="メイリオ" panose="020B0604030504040204" pitchFamily="50" charset="-128"/>
                <a:ea typeface="メイリオ" panose="020B0604030504040204" pitchFamily="50" charset="-128"/>
              </a:rPr>
              <a:t>日または１歳</a:t>
            </a:r>
            <a:r>
              <a:rPr lang="ja-JP" altLang="en-US" sz="900" dirty="0">
                <a:latin typeface="メイリオ" panose="020B0604030504040204" pitchFamily="50" charset="-128"/>
                <a:ea typeface="メイリオ" panose="020B0604030504040204" pitchFamily="50" charset="-128"/>
              </a:rPr>
              <a:t>６か月に達する</a:t>
            </a:r>
            <a:r>
              <a:rPr lang="ja-JP" altLang="en-US" sz="900" dirty="0" smtClean="0">
                <a:latin typeface="メイリオ" panose="020B0604030504040204" pitchFamily="50" charset="-128"/>
                <a:ea typeface="メイリオ" panose="020B0604030504040204" pitchFamily="50" charset="-128"/>
              </a:rPr>
              <a:t>日（</a:t>
            </a:r>
            <a:r>
              <a:rPr lang="en-US" altLang="ja-JP" sz="900" dirty="0" smtClean="0">
                <a:latin typeface="メイリオ" panose="020B0604030504040204" pitchFamily="50" charset="-128"/>
                <a:ea typeface="メイリオ" panose="020B0604030504040204" pitchFamily="50" charset="-128"/>
              </a:rPr>
              <a:t>10/15,4/15</a:t>
            </a:r>
            <a:r>
              <a:rPr lang="ja-JP" altLang="en-US" sz="900" dirty="0" smtClean="0">
                <a:latin typeface="メイリオ" panose="020B0604030504040204" pitchFamily="50" charset="-128"/>
                <a:ea typeface="メイリオ" panose="020B0604030504040204" pitchFamily="50" charset="-128"/>
              </a:rPr>
              <a:t>）に</a:t>
            </a:r>
            <a:r>
              <a:rPr lang="ja-JP" altLang="en-US" sz="900" dirty="0">
                <a:latin typeface="メイリオ" panose="020B0604030504040204" pitchFamily="50" charset="-128"/>
                <a:ea typeface="メイリオ" panose="020B0604030504040204" pitchFamily="50" charset="-128"/>
              </a:rPr>
              <a:t>育児休業をしていないため、延長交替として育児休業の取得は認められません</a:t>
            </a:r>
            <a:r>
              <a:rPr lang="ja-JP" altLang="en-US" sz="900" dirty="0" smtClean="0">
                <a:latin typeface="メイリオ" panose="020B0604030504040204" pitchFamily="50" charset="-128"/>
                <a:ea typeface="メイリオ" panose="020B0604030504040204" pitchFamily="50" charset="-128"/>
              </a:rPr>
              <a:t>。配偶者が、子が１歳に達する日または１歳６か月に達する日（</a:t>
            </a:r>
            <a:r>
              <a:rPr lang="en-US" altLang="ja-JP" sz="900" dirty="0" smtClean="0">
                <a:latin typeface="メイリオ" panose="020B0604030504040204" pitchFamily="50" charset="-128"/>
                <a:ea typeface="メイリオ" panose="020B0604030504040204" pitchFamily="50" charset="-128"/>
              </a:rPr>
              <a:t>10/15,4/15</a:t>
            </a:r>
            <a:r>
              <a:rPr lang="ja-JP" altLang="en-US" sz="900" dirty="0" smtClean="0">
                <a:latin typeface="メイリオ" panose="020B0604030504040204" pitchFamily="50" charset="-128"/>
                <a:ea typeface="メイリオ" panose="020B0604030504040204" pitchFamily="50" charset="-128"/>
              </a:rPr>
              <a:t>）まで育児休業を取得していれば、日付が接しているため延長交替として育児休業の取得が認められます。</a:t>
            </a:r>
            <a:endParaRPr lang="ja-JP" altLang="en-US" sz="9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3635821" y="848745"/>
            <a:ext cx="1296144" cy="284693"/>
          </a:xfrm>
          <a:prstGeom prst="rect">
            <a:avLst/>
          </a:prstGeom>
          <a:noFill/>
          <a:ln>
            <a:noFill/>
          </a:ln>
        </p:spPr>
        <p:txBody>
          <a:bodyPr wrap="square" rtlCol="0">
            <a:spAutoFit/>
          </a:bodyPr>
          <a:lstStyle/>
          <a:p>
            <a:pPr>
              <a:lnSpc>
                <a:spcPts val="1500"/>
              </a:lnSpc>
            </a:pPr>
            <a:r>
              <a:rPr lang="ja-JP" altLang="en-US" sz="700" dirty="0">
                <a:latin typeface="メイリオ" panose="020B0604030504040204" pitchFamily="50" charset="-128"/>
                <a:ea typeface="メイリオ" panose="020B0604030504040204" pitchFamily="50" charset="-128"/>
              </a:rPr>
              <a:t>日付が接していない</a:t>
            </a:r>
            <a:endParaRPr lang="en-US" altLang="ja-JP" sz="700" dirty="0">
              <a:latin typeface="メイリオ" panose="020B0604030504040204" pitchFamily="50" charset="-128"/>
              <a:ea typeface="メイリオ" panose="020B0604030504040204" pitchFamily="50" charset="-128"/>
            </a:endParaRPr>
          </a:p>
        </p:txBody>
      </p:sp>
      <p:cxnSp>
        <p:nvCxnSpPr>
          <p:cNvPr id="25" name="直線矢印コネクタ 24"/>
          <p:cNvCxnSpPr/>
          <p:nvPr/>
        </p:nvCxnSpPr>
        <p:spPr>
          <a:xfrm>
            <a:off x="3671825" y="1169442"/>
            <a:ext cx="900100" cy="0"/>
          </a:xfrm>
          <a:prstGeom prst="straightConnector1">
            <a:avLst/>
          </a:prstGeom>
          <a:ln w="12700">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49076" y="3035598"/>
            <a:ext cx="6300000" cy="2277547"/>
          </a:xfrm>
          <a:prstGeom prst="rect">
            <a:avLst/>
          </a:prstGeom>
          <a:noFill/>
          <a:ln>
            <a:noFill/>
          </a:ln>
        </p:spPr>
        <p:txBody>
          <a:bodyPr wrap="square" rtlCol="0">
            <a:spAutoFit/>
          </a:bodyPr>
          <a:lstStyle/>
          <a:p>
            <a:pPr>
              <a:lnSpc>
                <a:spcPct val="110000"/>
              </a:lnSpc>
            </a:pPr>
            <a:r>
              <a:rPr lang="ja-JP" altLang="en-US" sz="1100" dirty="0">
                <a:latin typeface="メイリオ" panose="020B0604030504040204" pitchFamily="50" charset="-128"/>
                <a:ea typeface="メイリオ" panose="020B0604030504040204" pitchFamily="50" charset="-128"/>
              </a:rPr>
              <a:t>育児休業給付金の対象期間中、一時的・臨時的に就業することになった場合、一支給単位期間中の就業した日数が、</a:t>
            </a:r>
            <a:r>
              <a:rPr lang="en-US" altLang="ja-JP" sz="1100" dirty="0">
                <a:latin typeface="メイリオ" panose="020B0604030504040204" pitchFamily="50" charset="-128"/>
                <a:ea typeface="メイリオ" panose="020B0604030504040204" pitchFamily="50" charset="-128"/>
              </a:rPr>
              <a:t>10</a:t>
            </a:r>
            <a:r>
              <a:rPr lang="ja-JP" altLang="en-US" sz="1100" dirty="0" smtClean="0">
                <a:latin typeface="メイリオ" panose="020B0604030504040204" pitchFamily="50" charset="-128"/>
                <a:ea typeface="メイリオ" panose="020B0604030504040204" pitchFamily="50" charset="-128"/>
              </a:rPr>
              <a:t>日以下（</a:t>
            </a:r>
            <a:r>
              <a:rPr lang="en-US" altLang="ja-JP" sz="1100" dirty="0" smtClean="0">
                <a:latin typeface="メイリオ" panose="020B0604030504040204" pitchFamily="50" charset="-128"/>
                <a:ea typeface="メイリオ" panose="020B0604030504040204" pitchFamily="50" charset="-128"/>
              </a:rPr>
              <a:t>10</a:t>
            </a:r>
            <a:r>
              <a:rPr lang="ja-JP" altLang="en-US" sz="1100" dirty="0" smtClean="0">
                <a:latin typeface="メイリオ" panose="020B0604030504040204" pitchFamily="50" charset="-128"/>
                <a:ea typeface="メイリオ" panose="020B0604030504040204" pitchFamily="50" charset="-128"/>
              </a:rPr>
              <a:t>日を超える場合は</a:t>
            </a:r>
            <a:r>
              <a:rPr lang="en-US" altLang="ja-JP" sz="1100" dirty="0" smtClean="0">
                <a:latin typeface="メイリオ" panose="020B0604030504040204" pitchFamily="50" charset="-128"/>
                <a:ea typeface="メイリオ" panose="020B0604030504040204" pitchFamily="50" charset="-128"/>
              </a:rPr>
              <a:t>80</a:t>
            </a:r>
            <a:r>
              <a:rPr lang="ja-JP" altLang="en-US" sz="1100" dirty="0" smtClean="0">
                <a:latin typeface="メイリオ" panose="020B0604030504040204" pitchFamily="50" charset="-128"/>
                <a:ea typeface="メイリオ" panose="020B0604030504040204" pitchFamily="50" charset="-128"/>
              </a:rPr>
              <a:t>時間以下）で</a:t>
            </a:r>
            <a:r>
              <a:rPr lang="ja-JP" altLang="en-US" sz="1100" dirty="0">
                <a:latin typeface="メイリオ" panose="020B0604030504040204" pitchFamily="50" charset="-128"/>
                <a:ea typeface="メイリオ" panose="020B0604030504040204" pitchFamily="50" charset="-128"/>
              </a:rPr>
              <a:t>ある</a:t>
            </a:r>
            <a:r>
              <a:rPr lang="ja-JP" altLang="en-US" sz="1100" spc="100" dirty="0">
                <a:latin typeface="メイリオ" panose="020B0604030504040204" pitchFamily="50" charset="-128"/>
                <a:ea typeface="メイリオ" panose="020B0604030504040204" pitchFamily="50" charset="-128"/>
              </a:rPr>
              <a:t>必要があります。</a:t>
            </a:r>
            <a:r>
              <a:rPr lang="en-US" altLang="ja-JP" sz="1100" spc="100" dirty="0">
                <a:latin typeface="メイリオ" panose="020B0604030504040204" pitchFamily="50" charset="-128"/>
                <a:ea typeface="メイリオ" panose="020B0604030504040204" pitchFamily="50" charset="-128"/>
              </a:rPr>
              <a:t/>
            </a:r>
            <a:br>
              <a:rPr lang="en-US" altLang="ja-JP" sz="1100" spc="100" dirty="0">
                <a:latin typeface="メイリオ" panose="020B0604030504040204" pitchFamily="50" charset="-128"/>
                <a:ea typeface="メイリオ" panose="020B0604030504040204" pitchFamily="50" charset="-128"/>
              </a:rPr>
            </a:br>
            <a:r>
              <a:rPr lang="ja-JP" altLang="en-US" sz="1100" spc="100" dirty="0" smtClean="0">
                <a:latin typeface="メイリオ" panose="020B0604030504040204" pitchFamily="50" charset="-128"/>
                <a:ea typeface="メイリオ" panose="020B0604030504040204" pitchFamily="50" charset="-128"/>
              </a:rPr>
              <a:t>育児</a:t>
            </a:r>
            <a:r>
              <a:rPr lang="ja-JP" altLang="en-US" sz="1100" spc="100" dirty="0">
                <a:latin typeface="メイリオ" panose="020B0604030504040204" pitchFamily="50" charset="-128"/>
                <a:ea typeface="メイリオ" panose="020B0604030504040204" pitchFamily="50" charset="-128"/>
              </a:rPr>
              <a:t>休業を終了した日</a:t>
            </a:r>
            <a:r>
              <a:rPr lang="en-US" altLang="ja-JP" sz="1100" spc="100" baseline="30000" dirty="0" smtClean="0">
                <a:latin typeface="メイリオ" panose="020B0604030504040204" pitchFamily="50" charset="-128"/>
                <a:ea typeface="メイリオ" panose="020B0604030504040204" pitchFamily="50" charset="-128"/>
              </a:rPr>
              <a:t>※</a:t>
            </a:r>
            <a:r>
              <a:rPr lang="ja-JP" altLang="en-US" sz="1100" spc="100" dirty="0" smtClean="0">
                <a:latin typeface="メイリオ" panose="020B0604030504040204" pitchFamily="50" charset="-128"/>
                <a:ea typeface="メイリオ" panose="020B0604030504040204" pitchFamily="50" charset="-128"/>
              </a:rPr>
              <a:t>の</a:t>
            </a:r>
            <a:r>
              <a:rPr lang="ja-JP" altLang="en-US" sz="1100" spc="100" dirty="0">
                <a:latin typeface="メイリオ" panose="020B0604030504040204" pitchFamily="50" charset="-128"/>
                <a:ea typeface="メイリオ" panose="020B0604030504040204" pitchFamily="50" charset="-128"/>
              </a:rPr>
              <a:t>属する支給単位期間は、就業した日数が</a:t>
            </a:r>
            <a:r>
              <a:rPr lang="en-US" altLang="ja-JP" sz="1100" spc="100" dirty="0">
                <a:latin typeface="メイリオ" panose="020B0604030504040204" pitchFamily="50" charset="-128"/>
                <a:ea typeface="メイリオ" panose="020B0604030504040204" pitchFamily="50" charset="-128"/>
              </a:rPr>
              <a:t>10</a:t>
            </a:r>
            <a:r>
              <a:rPr lang="ja-JP" altLang="en-US" sz="1100" spc="100" dirty="0" smtClean="0">
                <a:latin typeface="メイリオ" panose="020B0604030504040204" pitchFamily="50" charset="-128"/>
                <a:ea typeface="メイリオ" panose="020B0604030504040204" pitchFamily="50" charset="-128"/>
              </a:rPr>
              <a:t>日以下（</a:t>
            </a:r>
            <a:r>
              <a:rPr lang="en-US" altLang="ja-JP" sz="1100" spc="100" dirty="0" smtClean="0">
                <a:latin typeface="メイリオ" panose="020B0604030504040204" pitchFamily="50" charset="-128"/>
                <a:ea typeface="メイリオ" panose="020B0604030504040204" pitchFamily="50" charset="-128"/>
              </a:rPr>
              <a:t>10</a:t>
            </a:r>
            <a:r>
              <a:rPr lang="ja-JP" altLang="en-US" sz="1100" spc="100" dirty="0" smtClean="0">
                <a:latin typeface="メイリオ" panose="020B0604030504040204" pitchFamily="50" charset="-128"/>
                <a:ea typeface="メイリオ" panose="020B0604030504040204" pitchFamily="50" charset="-128"/>
              </a:rPr>
              <a:t>日を超える場合は</a:t>
            </a:r>
            <a:r>
              <a:rPr lang="en-US" altLang="ja-JP" sz="1100" spc="100" dirty="0" smtClean="0">
                <a:latin typeface="メイリオ" panose="020B0604030504040204" pitchFamily="50" charset="-128"/>
                <a:ea typeface="メイリオ" panose="020B0604030504040204" pitchFamily="50" charset="-128"/>
              </a:rPr>
              <a:t>80</a:t>
            </a:r>
            <a:r>
              <a:rPr lang="ja-JP" altLang="en-US" sz="1100" spc="100" dirty="0" smtClean="0">
                <a:latin typeface="メイリオ" panose="020B0604030504040204" pitchFamily="50" charset="-128"/>
                <a:ea typeface="メイリオ" panose="020B0604030504040204" pitchFamily="50" charset="-128"/>
              </a:rPr>
              <a:t>時間以下）で</a:t>
            </a:r>
            <a:r>
              <a:rPr lang="ja-JP" altLang="en-US" sz="1100" spc="100" dirty="0">
                <a:latin typeface="メイリオ" panose="020B0604030504040204" pitchFamily="50" charset="-128"/>
                <a:ea typeface="メイリオ" panose="020B0604030504040204" pitchFamily="50" charset="-128"/>
              </a:rPr>
              <a:t>あるとともに、全日休業している日が１日以上あることが必要です。</a:t>
            </a:r>
            <a:r>
              <a:rPr lang="en-US" altLang="ja-JP" sz="1100" spc="100" dirty="0">
                <a:latin typeface="メイリオ" panose="020B0604030504040204" pitchFamily="50" charset="-128"/>
                <a:ea typeface="メイリオ" panose="020B0604030504040204" pitchFamily="50" charset="-128"/>
              </a:rPr>
              <a:t/>
            </a:r>
            <a:br>
              <a:rPr lang="en-US" altLang="ja-JP" sz="1100" spc="100" dirty="0">
                <a:latin typeface="メイリオ" panose="020B0604030504040204" pitchFamily="50" charset="-128"/>
                <a:ea typeface="メイリオ" panose="020B0604030504040204" pitchFamily="50" charset="-128"/>
              </a:rPr>
            </a:br>
            <a:r>
              <a:rPr lang="ja-JP" altLang="en-US" sz="1100" spc="100" dirty="0">
                <a:latin typeface="メイリオ" panose="020B0604030504040204" pitchFamily="50" charset="-128"/>
                <a:ea typeface="メイリオ" panose="020B0604030504040204" pitchFamily="50" charset="-128"/>
              </a:rPr>
              <a:t>ただし、当該支給単位期間に係る支給額の算定は</a:t>
            </a:r>
            <a:r>
              <a:rPr lang="en-US" altLang="ja-JP" sz="1100" spc="100" dirty="0">
                <a:latin typeface="メイリオ" panose="020B0604030504040204" pitchFamily="50" charset="-128"/>
                <a:ea typeface="メイリオ" panose="020B0604030504040204" pitchFamily="50" charset="-128"/>
              </a:rPr>
              <a:t>(2)</a:t>
            </a:r>
            <a:r>
              <a:rPr lang="ja-JP" altLang="en-US" sz="1100" spc="100" dirty="0">
                <a:latin typeface="メイリオ" panose="020B0604030504040204" pitchFamily="50" charset="-128"/>
                <a:ea typeface="メイリオ" panose="020B0604030504040204" pitchFamily="50" charset="-128"/>
              </a:rPr>
              <a:t>注２を参照してください。</a:t>
            </a:r>
            <a:endParaRPr lang="en-US" altLang="ja-JP" sz="1000" spc="1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100" spc="100" dirty="0">
                <a:latin typeface="メイリオ" panose="020B0604030504040204" pitchFamily="50" charset="-128"/>
                <a:ea typeface="メイリオ" panose="020B0604030504040204" pitchFamily="50" charset="-128"/>
              </a:rPr>
              <a:t>育児休業期間中に</a:t>
            </a:r>
            <a:r>
              <a:rPr lang="ja-JP" altLang="en-US" sz="1100" spc="100" dirty="0" smtClean="0">
                <a:latin typeface="メイリオ" panose="020B0604030504040204" pitchFamily="50" charset="-128"/>
                <a:ea typeface="メイリオ" panose="020B0604030504040204" pitchFamily="50" charset="-128"/>
              </a:rPr>
              <a:t>、１か月間に</a:t>
            </a:r>
            <a:r>
              <a:rPr lang="en-US" altLang="ja-JP" sz="1100" spc="100" dirty="0" smtClean="0">
                <a:latin typeface="メイリオ" panose="020B0604030504040204" pitchFamily="50" charset="-128"/>
                <a:ea typeface="メイリオ" panose="020B0604030504040204" pitchFamily="50" charset="-128"/>
              </a:rPr>
              <a:t>11</a:t>
            </a:r>
            <a:r>
              <a:rPr lang="ja-JP" altLang="en-US" sz="1100" spc="100" dirty="0" smtClean="0">
                <a:latin typeface="メイリオ" panose="020B0604030504040204" pitchFamily="50" charset="-128"/>
                <a:ea typeface="メイリオ" panose="020B0604030504040204" pitchFamily="50" charset="-128"/>
              </a:rPr>
              <a:t>日以上（</a:t>
            </a:r>
            <a:r>
              <a:rPr lang="en-US" altLang="ja-JP" sz="1100" spc="100" dirty="0" smtClean="0">
                <a:latin typeface="メイリオ" panose="020B0604030504040204" pitchFamily="50" charset="-128"/>
                <a:ea typeface="メイリオ" panose="020B0604030504040204" pitchFamily="50" charset="-128"/>
              </a:rPr>
              <a:t>80</a:t>
            </a:r>
            <a:r>
              <a:rPr lang="ja-JP" altLang="en-US" sz="1100" spc="100" dirty="0" smtClean="0">
                <a:latin typeface="メイリオ" panose="020B0604030504040204" pitchFamily="50" charset="-128"/>
                <a:ea typeface="メイリオ" panose="020B0604030504040204" pitchFamily="50" charset="-128"/>
              </a:rPr>
              <a:t>時間超）就労した場合、育児休業給付金は支給されません。また、１か月間に</a:t>
            </a:r>
            <a:r>
              <a:rPr lang="en-US" altLang="ja-JP" sz="1100" spc="100" dirty="0" smtClean="0">
                <a:latin typeface="メイリオ" panose="020B0604030504040204" pitchFamily="50" charset="-128"/>
                <a:ea typeface="メイリオ" panose="020B0604030504040204" pitchFamily="50" charset="-128"/>
              </a:rPr>
              <a:t>11</a:t>
            </a:r>
            <a:r>
              <a:rPr lang="ja-JP" altLang="en-US" sz="1100" spc="100" dirty="0" smtClean="0">
                <a:latin typeface="メイリオ" panose="020B0604030504040204" pitchFamily="50" charset="-128"/>
                <a:ea typeface="メイリオ" panose="020B0604030504040204" pitchFamily="50" charset="-128"/>
              </a:rPr>
              <a:t>日以上就労</a:t>
            </a:r>
            <a:r>
              <a:rPr lang="ja-JP" altLang="en-US" sz="1100" spc="100" dirty="0">
                <a:latin typeface="メイリオ" panose="020B0604030504040204" pitchFamily="50" charset="-128"/>
                <a:ea typeface="メイリオ" panose="020B0604030504040204" pitchFamily="50" charset="-128"/>
              </a:rPr>
              <a:t>した場合、その際の就労に対する賃金額を、次の子に係る育児休業を取得した際の育児休業給付金の支給額の算定に使用する場合があります。その場合、次の子に係る育児休業給付金が減額になる可能性があります。</a:t>
            </a:r>
            <a:endParaRPr lang="en-US" altLang="ja-JP" sz="1100" spc="100"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spc="100" dirty="0">
                <a:latin typeface="メイリオ" panose="020B0604030504040204" pitchFamily="50" charset="-128"/>
                <a:ea typeface="メイリオ" panose="020B0604030504040204" pitchFamily="50" charset="-128"/>
              </a:rPr>
              <a:t>　　</a:t>
            </a:r>
            <a:r>
              <a:rPr lang="en-US" altLang="ja-JP" sz="1000" spc="100" dirty="0" smtClean="0">
                <a:latin typeface="メイリオ" panose="020B0604030504040204" pitchFamily="50" charset="-128"/>
                <a:ea typeface="メイリオ" panose="020B0604030504040204" pitchFamily="50" charset="-128"/>
              </a:rPr>
              <a:t>※</a:t>
            </a:r>
            <a:r>
              <a:rPr lang="ja-JP" altLang="en-US" sz="1000" spc="100" dirty="0">
                <a:latin typeface="メイリオ" panose="020B0604030504040204" pitchFamily="50" charset="-128"/>
                <a:ea typeface="メイリオ" panose="020B0604030504040204" pitchFamily="50" charset="-128"/>
              </a:rPr>
              <a:t>　子が１歳に達する日以後も休業する場合は、子の１歳の誕生日の前々日</a:t>
            </a:r>
            <a:endParaRPr lang="en-US" altLang="ja-JP" sz="1000" spc="1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86076" y="2825626"/>
            <a:ext cx="3672000" cy="276999"/>
          </a:xfrm>
          <a:prstGeom prst="rect">
            <a:avLst/>
          </a:prstGeom>
          <a:noFill/>
          <a:ln>
            <a:noFill/>
          </a:ln>
        </p:spPr>
        <p:txBody>
          <a:bodyPr wrap="square" rtlCol="0">
            <a:spAutoFit/>
          </a:bodyPr>
          <a:lstStyle/>
          <a:p>
            <a:r>
              <a:rPr lang="ja-JP" altLang="en-US" sz="1200" b="1" spc="150" dirty="0">
                <a:solidFill>
                  <a:srgbClr val="103185"/>
                </a:solidFill>
                <a:latin typeface="メイリオ" panose="020B0604030504040204" pitchFamily="50" charset="-128"/>
                <a:ea typeface="メイリオ" panose="020B0604030504040204" pitchFamily="50" charset="-128"/>
              </a:rPr>
              <a:t>休業中の就業可能日数</a:t>
            </a:r>
            <a:r>
              <a:rPr lang="en-US" altLang="ja-JP" sz="1200" b="1" spc="150" dirty="0">
                <a:solidFill>
                  <a:srgbClr val="103185"/>
                </a:solidFill>
                <a:latin typeface="メイリオ" panose="020B0604030504040204" pitchFamily="50" charset="-128"/>
                <a:ea typeface="メイリオ" panose="020B0604030504040204" pitchFamily="50" charset="-128"/>
              </a:rPr>
              <a:t>/</a:t>
            </a:r>
            <a:r>
              <a:rPr lang="ja-JP" altLang="en-US" sz="1200" b="1" spc="150" dirty="0">
                <a:solidFill>
                  <a:srgbClr val="103185"/>
                </a:solidFill>
                <a:latin typeface="メイリオ" panose="020B0604030504040204" pitchFamily="50" charset="-128"/>
                <a:ea typeface="メイリオ" panose="020B0604030504040204" pitchFamily="50" charset="-128"/>
              </a:rPr>
              <a:t>時間数の</a:t>
            </a:r>
            <a:r>
              <a:rPr lang="ja-JP" altLang="en-US" sz="1200" b="1" spc="150" dirty="0" smtClean="0">
                <a:solidFill>
                  <a:srgbClr val="103185"/>
                </a:solidFill>
                <a:latin typeface="メイリオ" panose="020B0604030504040204" pitchFamily="50" charset="-128"/>
                <a:ea typeface="メイリオ" panose="020B0604030504040204" pitchFamily="50" charset="-128"/>
              </a:rPr>
              <a:t>取扱い</a:t>
            </a:r>
            <a:endParaRPr lang="en-US" altLang="ja-JP" sz="1200" b="1" spc="150" dirty="0">
              <a:solidFill>
                <a:srgbClr val="103185"/>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575481" y="5525926"/>
            <a:ext cx="6480000" cy="324000"/>
          </a:xfrm>
          <a:prstGeom prst="rect">
            <a:avLst/>
          </a:prstGeom>
          <a:solidFill>
            <a:srgbClr val="103185"/>
          </a:solidFill>
          <a:ln>
            <a:noFill/>
          </a:ln>
        </p:spPr>
        <p:txBody>
          <a:bodyPr wrap="square" lIns="216000" tIns="36000" rIns="144000" bIns="36000" rtlCol="0" anchor="ctr" anchorCtr="0">
            <a:noAutofit/>
          </a:bodyPr>
          <a:lstStyle/>
          <a:p>
            <a:pPr>
              <a:lnSpc>
                <a:spcPct val="150000"/>
              </a:lnSpc>
            </a:pPr>
            <a:r>
              <a:rPr lang="en-US" altLang="ja-JP" sz="1500" b="1" spc="200" dirty="0">
                <a:solidFill>
                  <a:schemeClr val="bg1"/>
                </a:solidFill>
                <a:latin typeface="メイリオ" panose="020B0604030504040204" pitchFamily="50" charset="-128"/>
                <a:ea typeface="メイリオ" panose="020B0604030504040204" pitchFamily="50" charset="-128"/>
              </a:rPr>
              <a:t>(2) </a:t>
            </a:r>
            <a:r>
              <a:rPr lang="ja-JP" altLang="en-US" sz="1500" b="1" spc="200" dirty="0">
                <a:solidFill>
                  <a:schemeClr val="bg1"/>
                </a:solidFill>
                <a:latin typeface="メイリオ" panose="020B0604030504040204" pitchFamily="50" charset="-128"/>
                <a:ea typeface="メイリオ" panose="020B0604030504040204" pitchFamily="50" charset="-128"/>
              </a:rPr>
              <a:t>支給額</a:t>
            </a:r>
            <a:endParaRPr lang="en-US" altLang="ja-JP" sz="1500" b="1" dirty="0">
              <a:solidFill>
                <a:schemeClr val="bg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755481" y="5922431"/>
            <a:ext cx="6120000" cy="445113"/>
          </a:xfrm>
          <a:prstGeom prst="rect">
            <a:avLst/>
          </a:prstGeom>
          <a:solidFill>
            <a:srgbClr val="C9E7E7"/>
          </a:solidFill>
          <a:ln>
            <a:noFill/>
          </a:ln>
        </p:spPr>
        <p:txBody>
          <a:bodyPr wrap="square" tIns="36000" bIns="36000" rtlCol="0" anchor="ctr" anchorCtr="0">
            <a:spAutoFit/>
          </a:bodyPr>
          <a:lstStyle/>
          <a:p>
            <a:pPr>
              <a:lnSpc>
                <a:spcPct val="110000"/>
              </a:lnSpc>
            </a:pPr>
            <a:r>
              <a:rPr lang="ja-JP" altLang="en-US" sz="1100" b="1" spc="300" dirty="0">
                <a:solidFill>
                  <a:srgbClr val="103185"/>
                </a:solidFill>
                <a:latin typeface="メイリオ" panose="020B0604030504040204" pitchFamily="50" charset="-128"/>
                <a:ea typeface="メイリオ" panose="020B0604030504040204" pitchFamily="50" charset="-128"/>
              </a:rPr>
              <a:t>支給</a:t>
            </a:r>
            <a:r>
              <a:rPr lang="ja-JP" altLang="en-US" sz="1100" b="1" dirty="0">
                <a:solidFill>
                  <a:srgbClr val="103185"/>
                </a:solidFill>
                <a:latin typeface="メイリオ" panose="020B0604030504040204" pitchFamily="50" charset="-128"/>
                <a:ea typeface="メイリオ" panose="020B0604030504040204" pitchFamily="50" charset="-128"/>
              </a:rPr>
              <a:t>額＝</a:t>
            </a:r>
            <a:r>
              <a:rPr lang="en-US" altLang="ja-JP" sz="1100" b="1" dirty="0">
                <a:solidFill>
                  <a:srgbClr val="103185"/>
                </a:solidFill>
                <a:latin typeface="メイリオ" panose="020B0604030504040204" pitchFamily="50" charset="-128"/>
                <a:ea typeface="メイリオ" panose="020B0604030504040204" pitchFamily="50" charset="-128"/>
              </a:rPr>
              <a:t/>
            </a:r>
            <a:br>
              <a:rPr lang="en-US" altLang="ja-JP" sz="1100" b="1" dirty="0">
                <a:solidFill>
                  <a:srgbClr val="103185"/>
                </a:solidFill>
                <a:latin typeface="メイリオ" panose="020B0604030504040204" pitchFamily="50" charset="-128"/>
                <a:ea typeface="メイリオ" panose="020B0604030504040204" pitchFamily="50" charset="-128"/>
              </a:rPr>
            </a:br>
            <a:r>
              <a:rPr lang="ja-JP" altLang="en-US" sz="1100" b="1" dirty="0">
                <a:solidFill>
                  <a:srgbClr val="103185"/>
                </a:solidFill>
                <a:latin typeface="メイリオ" panose="020B0604030504040204" pitchFamily="50" charset="-128"/>
                <a:ea typeface="メイリオ" panose="020B0604030504040204" pitchFamily="50" charset="-128"/>
              </a:rPr>
              <a:t>　休業開始時賃金日額</a:t>
            </a:r>
            <a:r>
              <a:rPr lang="ja-JP" altLang="en-US" sz="1100" b="1" baseline="30000" dirty="0">
                <a:solidFill>
                  <a:srgbClr val="103185"/>
                </a:solidFill>
                <a:latin typeface="メイリオ" panose="020B0604030504040204" pitchFamily="50" charset="-128"/>
                <a:ea typeface="メイリオ" panose="020B0604030504040204" pitchFamily="50" charset="-128"/>
              </a:rPr>
              <a:t>注１</a:t>
            </a:r>
            <a:r>
              <a:rPr lang="en-US" altLang="ja-JP" sz="1100" b="1" dirty="0">
                <a:solidFill>
                  <a:srgbClr val="103185"/>
                </a:solidFill>
                <a:latin typeface="メイリオ" panose="020B0604030504040204" pitchFamily="50" charset="-128"/>
                <a:ea typeface="メイリオ" panose="020B0604030504040204" pitchFamily="50" charset="-128"/>
              </a:rPr>
              <a:t>×</a:t>
            </a:r>
            <a:r>
              <a:rPr lang="ja-JP" altLang="en-US" sz="1100" b="1" dirty="0">
                <a:solidFill>
                  <a:srgbClr val="103185"/>
                </a:solidFill>
                <a:latin typeface="メイリオ" panose="020B0604030504040204" pitchFamily="50" charset="-128"/>
                <a:ea typeface="メイリオ" panose="020B0604030504040204" pitchFamily="50" charset="-128"/>
              </a:rPr>
              <a:t>支給日数</a:t>
            </a:r>
            <a:r>
              <a:rPr lang="ja-JP" altLang="en-US" sz="1100" b="1" baseline="30000" dirty="0">
                <a:solidFill>
                  <a:srgbClr val="103185"/>
                </a:solidFill>
                <a:latin typeface="メイリオ" panose="020B0604030504040204" pitchFamily="50" charset="-128"/>
                <a:ea typeface="メイリオ" panose="020B0604030504040204" pitchFamily="50" charset="-128"/>
              </a:rPr>
              <a:t>注２</a:t>
            </a:r>
            <a:r>
              <a:rPr lang="en-US" altLang="ja-JP" sz="1100" b="1" dirty="0">
                <a:solidFill>
                  <a:srgbClr val="103185"/>
                </a:solidFill>
                <a:latin typeface="メイリオ" panose="020B0604030504040204" pitchFamily="50" charset="-128"/>
                <a:ea typeface="メイリオ" panose="020B0604030504040204" pitchFamily="50" charset="-128"/>
              </a:rPr>
              <a:t>×67</a:t>
            </a:r>
            <a:r>
              <a:rPr lang="ja-JP" altLang="en-US" sz="1100" b="1" dirty="0">
                <a:solidFill>
                  <a:srgbClr val="103185"/>
                </a:solidFill>
                <a:latin typeface="メイリオ" panose="020B0604030504040204" pitchFamily="50" charset="-128"/>
                <a:ea typeface="メイリオ" panose="020B0604030504040204" pitchFamily="50" charset="-128"/>
              </a:rPr>
              <a:t>％（育児休業開始から</a:t>
            </a:r>
            <a:r>
              <a:rPr lang="en-US" altLang="ja-JP" sz="1100" b="1" dirty="0">
                <a:solidFill>
                  <a:srgbClr val="103185"/>
                </a:solidFill>
                <a:latin typeface="メイリオ" panose="020B0604030504040204" pitchFamily="50" charset="-128"/>
                <a:ea typeface="メイリオ" panose="020B0604030504040204" pitchFamily="50" charset="-128"/>
              </a:rPr>
              <a:t>181</a:t>
            </a:r>
            <a:r>
              <a:rPr lang="ja-JP" altLang="en-US" sz="1100" b="1" dirty="0">
                <a:solidFill>
                  <a:srgbClr val="103185"/>
                </a:solidFill>
                <a:latin typeface="メイリオ" panose="020B0604030504040204" pitchFamily="50" charset="-128"/>
                <a:ea typeface="メイリオ" panose="020B0604030504040204" pitchFamily="50" charset="-128"/>
              </a:rPr>
              <a:t>日目以降は</a:t>
            </a:r>
            <a:r>
              <a:rPr lang="en-US" altLang="ja-JP" sz="1100" b="1" dirty="0">
                <a:solidFill>
                  <a:srgbClr val="103185"/>
                </a:solidFill>
                <a:latin typeface="メイリオ" panose="020B0604030504040204" pitchFamily="50" charset="-128"/>
                <a:ea typeface="メイリオ" panose="020B0604030504040204" pitchFamily="50" charset="-128"/>
              </a:rPr>
              <a:t>50</a:t>
            </a:r>
            <a:r>
              <a:rPr lang="ja-JP" altLang="en-US" sz="1100" b="1" dirty="0">
                <a:solidFill>
                  <a:srgbClr val="103185"/>
                </a:solidFill>
                <a:latin typeface="メイリオ" panose="020B0604030504040204" pitchFamily="50" charset="-128"/>
                <a:ea typeface="メイリオ" panose="020B0604030504040204" pitchFamily="50" charset="-128"/>
              </a:rPr>
              <a:t>％）</a:t>
            </a:r>
            <a:r>
              <a:rPr lang="ja-JP" altLang="en-US" sz="1100" b="1" baseline="30000" dirty="0">
                <a:solidFill>
                  <a:srgbClr val="103185"/>
                </a:solidFill>
                <a:latin typeface="メイリオ" panose="020B0604030504040204" pitchFamily="50" charset="-128"/>
                <a:ea typeface="メイリオ" panose="020B0604030504040204" pitchFamily="50" charset="-128"/>
              </a:rPr>
              <a:t>注３</a:t>
            </a:r>
            <a:r>
              <a:rPr lang="ja-JP" altLang="en-US" sz="1000" dirty="0">
                <a:solidFill>
                  <a:srgbClr val="103185"/>
                </a:solidFill>
                <a:latin typeface="メイリオ" panose="020B0604030504040204" pitchFamily="50" charset="-128"/>
                <a:ea typeface="メイリオ" panose="020B0604030504040204" pitchFamily="50" charset="-128"/>
              </a:rPr>
              <a:t> </a:t>
            </a:r>
            <a:endParaRPr lang="en-US" altLang="ja-JP" sz="1000" dirty="0">
              <a:solidFill>
                <a:srgbClr val="103185"/>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575481" y="6390189"/>
            <a:ext cx="6480000" cy="2369880"/>
          </a:xfrm>
          <a:prstGeom prst="rect">
            <a:avLst/>
          </a:prstGeom>
          <a:noFill/>
          <a:ln>
            <a:noFill/>
          </a:ln>
        </p:spPr>
        <p:txBody>
          <a:bodyPr wrap="square" rtlCol="0">
            <a:spAutoFit/>
          </a:bodyPr>
          <a:lstStyle/>
          <a:p>
            <a:pPr marL="174625" indent="-174625">
              <a:lnSpc>
                <a:spcPct val="110000"/>
              </a:lnSpc>
            </a:pPr>
            <a:r>
              <a:rPr lang="ja-JP" altLang="en-US" sz="1000" dirty="0">
                <a:latin typeface="メイリオ" panose="020B0604030504040204" pitchFamily="50" charset="-128"/>
                <a:ea typeface="メイリオ" panose="020B0604030504040204" pitchFamily="50" charset="-128"/>
              </a:rPr>
              <a:t>　注１：</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原則、育児休業開始前（産前産後休業を取得した被保険者の方が育児休業を取得した場合は、原則として産前産後休業開始前）６か月間または当該休業を開始した日前の２年間に完全な賃金月が６か月に満たない場合は、賃金の支払の基礎となった時間数が</a:t>
            </a:r>
            <a:r>
              <a:rPr lang="en-US" altLang="ja-JP" sz="1000" dirty="0">
                <a:latin typeface="メイリオ" panose="020B0604030504040204" pitchFamily="50" charset="-128"/>
                <a:ea typeface="メイリオ" panose="020B0604030504040204" pitchFamily="50" charset="-128"/>
              </a:rPr>
              <a:t>80</a:t>
            </a:r>
            <a:r>
              <a:rPr lang="ja-JP" altLang="en-US" sz="1000" dirty="0">
                <a:latin typeface="メイリオ" panose="020B0604030504040204" pitchFamily="50" charset="-128"/>
                <a:ea typeface="メイリオ" panose="020B0604030504040204" pitchFamily="50" charset="-128"/>
              </a:rPr>
              <a:t>時間以上である賃金月６か月の間に支払われた賃金（臨時に支払われる賃金と３か月を超える期間ごとに支払われる賃金を除く）の総額を</a:t>
            </a:r>
            <a:r>
              <a:rPr lang="en-US" altLang="ja-JP" sz="1000" dirty="0">
                <a:latin typeface="メイリオ" panose="020B0604030504040204" pitchFamily="50" charset="-128"/>
                <a:ea typeface="メイリオ" panose="020B0604030504040204" pitchFamily="50" charset="-128"/>
              </a:rPr>
              <a:t>180</a:t>
            </a:r>
            <a:r>
              <a:rPr lang="ja-JP" altLang="en-US" sz="1000" dirty="0">
                <a:latin typeface="メイリオ" panose="020B0604030504040204" pitchFamily="50" charset="-128"/>
                <a:ea typeface="メイリオ" panose="020B0604030504040204" pitchFamily="50" charset="-128"/>
              </a:rPr>
              <a:t>で除して得た額をいいます</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a:p>
            <a:pPr marL="174625" indent="-174625">
              <a:lnSpc>
                <a:spcPct val="110000"/>
              </a:lnSpc>
            </a:pPr>
            <a:r>
              <a:rPr lang="ja-JP" altLang="en-US" sz="1000" dirty="0" smtClean="0">
                <a:latin typeface="メイリオ" panose="020B0604030504040204" pitchFamily="50" charset="-128"/>
                <a:ea typeface="メイリオ" panose="020B0604030504040204" pitchFamily="50" charset="-128"/>
              </a:rPr>
              <a:t>　 同一</a:t>
            </a:r>
            <a:r>
              <a:rPr lang="ja-JP" altLang="en-US" sz="1000" dirty="0">
                <a:latin typeface="メイリオ" panose="020B0604030504040204" pitchFamily="50" charset="-128"/>
                <a:ea typeface="メイリオ" panose="020B0604030504040204" pitchFamily="50" charset="-128"/>
              </a:rPr>
              <a:t>の子に係る育児休業に</a:t>
            </a:r>
            <a:r>
              <a:rPr lang="ja-JP" altLang="en-US" sz="1000" dirty="0" smtClean="0">
                <a:latin typeface="メイリオ" panose="020B0604030504040204" pitchFamily="50" charset="-128"/>
                <a:ea typeface="メイリオ" panose="020B0604030504040204" pitchFamily="50" charset="-128"/>
              </a:rPr>
              <a:t>ついて、出生</a:t>
            </a:r>
            <a:r>
              <a:rPr lang="ja-JP" altLang="en-US" sz="1000" dirty="0">
                <a:latin typeface="メイリオ" panose="020B0604030504040204" pitchFamily="50" charset="-128"/>
                <a:ea typeface="メイリオ" panose="020B0604030504040204" pitchFamily="50" charset="-128"/>
              </a:rPr>
              <a:t>時育児休業給付</a:t>
            </a:r>
            <a:r>
              <a:rPr lang="ja-JP" altLang="en-US" sz="1000" dirty="0" smtClean="0">
                <a:latin typeface="メイリオ" panose="020B0604030504040204" pitchFamily="50" charset="-128"/>
                <a:ea typeface="メイリオ" panose="020B0604030504040204" pitchFamily="50" charset="-128"/>
              </a:rPr>
              <a:t>金を</a:t>
            </a:r>
            <a:r>
              <a:rPr lang="ja-JP" altLang="en-US" sz="1000" dirty="0">
                <a:latin typeface="メイリオ" panose="020B0604030504040204" pitchFamily="50" charset="-128"/>
                <a:ea typeface="メイリオ" panose="020B0604030504040204" pitchFamily="50" charset="-128"/>
              </a:rPr>
              <a:t>受けている場合は</a:t>
            </a:r>
            <a:r>
              <a:rPr lang="ja-JP" altLang="en-US" sz="1000" dirty="0" smtClean="0">
                <a:latin typeface="メイリオ" panose="020B0604030504040204" pitchFamily="50" charset="-128"/>
                <a:ea typeface="メイリオ" panose="020B0604030504040204" pitchFamily="50" charset="-128"/>
              </a:rPr>
              <a:t>、その時の額となります。</a:t>
            </a:r>
            <a:endParaRPr lang="ja-JP" altLang="en-US" sz="1000" dirty="0">
              <a:latin typeface="メイリオ" panose="020B0604030504040204" pitchFamily="50" charset="-128"/>
              <a:ea typeface="メイリオ" panose="020B0604030504040204" pitchFamily="50" charset="-128"/>
            </a:endParaRPr>
          </a:p>
          <a:p>
            <a:pPr marL="174625" indent="-174625">
              <a:lnSpc>
                <a:spcPct val="110000"/>
              </a:lnSpc>
              <a:spcBef>
                <a:spcPts val="300"/>
              </a:spcBef>
            </a:pPr>
            <a:r>
              <a:rPr lang="ja-JP" altLang="en-US" sz="1000" dirty="0">
                <a:latin typeface="メイリオ" panose="020B0604030504040204" pitchFamily="50" charset="-128"/>
                <a:ea typeface="メイリオ" panose="020B0604030504040204" pitchFamily="50" charset="-128"/>
              </a:rPr>
              <a:t>　注２：</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支給日数は、原則</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日間、休業終了日の属する支給単位期間は</a:t>
            </a:r>
            <a:r>
              <a:rPr lang="ja-JP" altLang="en-US" sz="1000" dirty="0" smtClean="0">
                <a:latin typeface="メイリオ" panose="020B0604030504040204" pitchFamily="50" charset="-128"/>
                <a:ea typeface="メイリオ" panose="020B0604030504040204" pitchFamily="50" charset="-128"/>
              </a:rPr>
              <a:t>、休業終了日までの日数</a:t>
            </a:r>
            <a:r>
              <a:rPr lang="ja-JP" altLang="en-US" sz="1000" dirty="0">
                <a:latin typeface="メイリオ" panose="020B0604030504040204" pitchFamily="50" charset="-128"/>
                <a:ea typeface="メイリオ" panose="020B0604030504040204" pitchFamily="50" charset="-128"/>
              </a:rPr>
              <a:t>です。また、</a:t>
            </a:r>
            <a:r>
              <a:rPr lang="ja-JP" altLang="en-US" sz="1000" b="1" dirty="0">
                <a:latin typeface="メイリオ" panose="020B0604030504040204" pitchFamily="50" charset="-128"/>
                <a:ea typeface="メイリオ" panose="020B0604030504040204" pitchFamily="50" charset="-128"/>
              </a:rPr>
              <a:t>支給単位期間の途中で離職した場合、離職日の属する支給単位期間の前の支給単位期間までが支給対象です。</a:t>
            </a:r>
            <a:endParaRPr lang="en-US" altLang="ja-JP" sz="1000" b="1" dirty="0">
              <a:latin typeface="メイリオ" panose="020B0604030504040204" pitchFamily="50" charset="-128"/>
              <a:ea typeface="メイリオ" panose="020B0604030504040204" pitchFamily="50" charset="-128"/>
            </a:endParaRPr>
          </a:p>
          <a:p>
            <a:pPr marL="174625" indent="-174625">
              <a:lnSpc>
                <a:spcPct val="110000"/>
              </a:lnSpc>
              <a:spcBef>
                <a:spcPts val="300"/>
              </a:spcBef>
            </a:pPr>
            <a:r>
              <a:rPr lang="ja-JP" altLang="en-US" sz="1000" dirty="0">
                <a:latin typeface="メイリオ" panose="020B0604030504040204" pitchFamily="50" charset="-128"/>
                <a:ea typeface="メイリオ" panose="020B0604030504040204" pitchFamily="50" charset="-128"/>
              </a:rPr>
              <a:t>　注３：</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出生時育児休業給付金が支給された日数は、育児休業給付</a:t>
            </a:r>
            <a:r>
              <a:rPr lang="ja-JP" altLang="en-US" sz="1000" dirty="0" smtClean="0">
                <a:latin typeface="メイリオ" panose="020B0604030504040204" pitchFamily="50" charset="-128"/>
                <a:ea typeface="メイリオ" panose="020B0604030504040204" pitchFamily="50" charset="-128"/>
              </a:rPr>
              <a:t>の給付率</a:t>
            </a:r>
            <a:r>
              <a:rPr lang="en-US" altLang="ja-JP" sz="1000" dirty="0">
                <a:latin typeface="メイリオ" panose="020B0604030504040204" pitchFamily="50" charset="-128"/>
                <a:ea typeface="メイリオ" panose="020B0604030504040204" pitchFamily="50" charset="-128"/>
              </a:rPr>
              <a:t>67</a:t>
            </a:r>
            <a:r>
              <a:rPr lang="ja-JP" altLang="en-US" sz="1000" dirty="0">
                <a:latin typeface="メイリオ" panose="020B0604030504040204" pitchFamily="50" charset="-128"/>
                <a:ea typeface="メイリオ" panose="020B0604030504040204" pitchFamily="50" charset="-128"/>
              </a:rPr>
              <a:t>％の上限日数である</a:t>
            </a:r>
            <a:r>
              <a:rPr lang="en-US" altLang="ja-JP" sz="1000" dirty="0">
                <a:latin typeface="メイリオ" panose="020B0604030504040204" pitchFamily="50" charset="-128"/>
                <a:ea typeface="メイリオ" panose="020B0604030504040204" pitchFamily="50" charset="-128"/>
              </a:rPr>
              <a:t>180</a:t>
            </a:r>
            <a:r>
              <a:rPr lang="ja-JP" altLang="en-US" sz="1000" dirty="0">
                <a:latin typeface="メイリオ" panose="020B0604030504040204" pitchFamily="50" charset="-128"/>
                <a:ea typeface="メイリオ" panose="020B0604030504040204" pitchFamily="50" charset="-128"/>
              </a:rPr>
              <a:t>日に通算されます。</a:t>
            </a:r>
            <a:r>
              <a:rPr lang="en-US" altLang="ja-JP" sz="1000" dirty="0">
                <a:latin typeface="メイリオ" panose="020B0604030504040204" pitchFamily="50" charset="-128"/>
                <a:ea typeface="メイリオ" panose="020B0604030504040204" pitchFamily="50" charset="-128"/>
              </a:rPr>
              <a:t>181</a:t>
            </a:r>
            <a:r>
              <a:rPr lang="ja-JP" altLang="en-US" sz="1000" dirty="0">
                <a:latin typeface="メイリオ" panose="020B0604030504040204" pitchFamily="50" charset="-128"/>
                <a:ea typeface="メイリオ" panose="020B0604030504040204" pitchFamily="50" charset="-128"/>
              </a:rPr>
              <a:t>日目以降</a:t>
            </a:r>
            <a:r>
              <a:rPr lang="ja-JP" altLang="en-US" sz="1000" dirty="0" smtClean="0">
                <a:latin typeface="メイリオ" panose="020B0604030504040204" pitchFamily="50" charset="-128"/>
                <a:ea typeface="メイリオ" panose="020B0604030504040204" pitchFamily="50" charset="-128"/>
              </a:rPr>
              <a:t>は給付率</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％となります。</a:t>
            </a:r>
          </a:p>
        </p:txBody>
      </p:sp>
      <p:sp>
        <p:nvSpPr>
          <p:cNvPr id="15" name="テキスト ボックス 14"/>
          <p:cNvSpPr txBox="1"/>
          <p:nvPr/>
        </p:nvSpPr>
        <p:spPr>
          <a:xfrm>
            <a:off x="575481" y="8730282"/>
            <a:ext cx="6480000" cy="1406539"/>
          </a:xfrm>
          <a:prstGeom prst="rect">
            <a:avLst/>
          </a:prstGeom>
          <a:noFill/>
          <a:ln>
            <a:noFill/>
          </a:ln>
        </p:spPr>
        <p:txBody>
          <a:bodyPr wrap="square" rtlCol="0">
            <a:spAutoFit/>
          </a:bodyPr>
          <a:lstStyle/>
          <a:p>
            <a:pPr marL="171450" indent="-171450">
              <a:lnSpc>
                <a:spcPts val="1500"/>
              </a:lnSpc>
              <a:buFont typeface="Wingdings" panose="05000000000000000000" pitchFamily="2" charset="2"/>
              <a:buChar char="n"/>
            </a:pPr>
            <a:r>
              <a:rPr lang="ja-JP" altLang="en-US" sz="1100" spc="100" dirty="0">
                <a:latin typeface="メイリオ" panose="020B0604030504040204" pitchFamily="50" charset="-128"/>
                <a:ea typeface="メイリオ" panose="020B0604030504040204" pitchFamily="50" charset="-128"/>
              </a:rPr>
              <a:t>支給上限額（令和５年７月</a:t>
            </a:r>
            <a:r>
              <a:rPr lang="en-US" altLang="ja-JP" sz="1100" spc="100" dirty="0">
                <a:latin typeface="メイリオ" panose="020B0604030504040204" pitchFamily="50" charset="-128"/>
                <a:ea typeface="メイリオ" panose="020B0604030504040204" pitchFamily="50" charset="-128"/>
              </a:rPr>
              <a:t>31</a:t>
            </a:r>
            <a:r>
              <a:rPr lang="ja-JP" altLang="en-US" sz="1100" spc="100" dirty="0">
                <a:latin typeface="メイリオ" panose="020B0604030504040204" pitchFamily="50" charset="-128"/>
                <a:ea typeface="メイリオ" panose="020B0604030504040204" pitchFamily="50" charset="-128"/>
              </a:rPr>
              <a:t>日までの額）</a:t>
            </a:r>
            <a:endParaRPr lang="en-US" altLang="ja-JP" sz="1100" spc="100" dirty="0">
              <a:latin typeface="メイリオ" panose="020B0604030504040204" pitchFamily="50" charset="-128"/>
              <a:ea typeface="メイリオ" panose="020B0604030504040204" pitchFamily="50" charset="-128"/>
            </a:endParaRPr>
          </a:p>
          <a:p>
            <a:pPr>
              <a:lnSpc>
                <a:spcPts val="1500"/>
              </a:lnSpc>
            </a:pPr>
            <a:r>
              <a:rPr lang="ja-JP" altLang="en-US" sz="1100" b="1" spc="100" dirty="0">
                <a:latin typeface="メイリオ" panose="020B0604030504040204" pitchFamily="50" charset="-128"/>
                <a:ea typeface="メイリオ" panose="020B0604030504040204" pitchFamily="50" charset="-128"/>
              </a:rPr>
              <a:t>　</a:t>
            </a:r>
            <a:r>
              <a:rPr lang="ja-JP" altLang="en-US" sz="1000" spc="100" dirty="0">
                <a:latin typeface="メイリオ" panose="020B0604030504040204" pitchFamily="50" charset="-128"/>
                <a:ea typeface="メイリオ" panose="020B0604030504040204" pitchFamily="50" charset="-128"/>
              </a:rPr>
              <a:t>休業開始時賃金日額の</a:t>
            </a:r>
            <a:r>
              <a:rPr lang="zh-TW" altLang="en-US" sz="1000" spc="100" dirty="0">
                <a:latin typeface="メイリオ" panose="020B0604030504040204" pitchFamily="50" charset="-128"/>
                <a:ea typeface="メイリオ" panose="020B0604030504040204" pitchFamily="50" charset="-128"/>
              </a:rPr>
              <a:t>上限額</a:t>
            </a:r>
            <a:r>
              <a:rPr lang="ja-JP" altLang="en-US" sz="1000" spc="100" dirty="0">
                <a:latin typeface="メイリオ" panose="020B0604030504040204" pitchFamily="50" charset="-128"/>
                <a:ea typeface="メイリオ" panose="020B0604030504040204" pitchFamily="50" charset="-128"/>
              </a:rPr>
              <a:t>は</a:t>
            </a:r>
            <a:r>
              <a:rPr lang="en-US" altLang="zh-TW" sz="1000" spc="100" dirty="0">
                <a:latin typeface="メイリオ" panose="020B0604030504040204" pitchFamily="50" charset="-128"/>
                <a:ea typeface="メイリオ" panose="020B0604030504040204" pitchFamily="50" charset="-128"/>
              </a:rPr>
              <a:t>15,190</a:t>
            </a:r>
            <a:r>
              <a:rPr lang="zh-TW" altLang="en-US" sz="1000" spc="100" dirty="0">
                <a:latin typeface="メイリオ" panose="020B0604030504040204" pitchFamily="50" charset="-128"/>
                <a:ea typeface="メイリオ" panose="020B0604030504040204" pitchFamily="50" charset="-128"/>
              </a:rPr>
              <a:t>円</a:t>
            </a:r>
            <a:r>
              <a:rPr lang="ja-JP" altLang="en-US" sz="1000" spc="100" dirty="0" err="1">
                <a:latin typeface="メイリオ" panose="020B0604030504040204" pitchFamily="50" charset="-128"/>
                <a:ea typeface="メイリオ" panose="020B0604030504040204" pitchFamily="50" charset="-128"/>
              </a:rPr>
              <a:t>、</a:t>
            </a:r>
            <a:r>
              <a:rPr lang="zh-TW" altLang="en-US" sz="1000" spc="100" dirty="0">
                <a:latin typeface="メイリオ" panose="020B0604030504040204" pitchFamily="50" charset="-128"/>
                <a:ea typeface="メイリオ" panose="020B0604030504040204" pitchFamily="50" charset="-128"/>
              </a:rPr>
              <a:t>下限</a:t>
            </a:r>
            <a:r>
              <a:rPr lang="ja-JP" altLang="en-US" sz="1000" spc="100" dirty="0">
                <a:latin typeface="メイリオ" panose="020B0604030504040204" pitchFamily="50" charset="-128"/>
                <a:ea typeface="メイリオ" panose="020B0604030504040204" pitchFamily="50" charset="-128"/>
              </a:rPr>
              <a:t>額は</a:t>
            </a:r>
            <a:r>
              <a:rPr lang="en-US" altLang="zh-TW" sz="1000" spc="100" dirty="0">
                <a:latin typeface="メイリオ" panose="020B0604030504040204" pitchFamily="50" charset="-128"/>
                <a:ea typeface="メイリオ" panose="020B0604030504040204" pitchFamily="50" charset="-128"/>
              </a:rPr>
              <a:t>2,657</a:t>
            </a:r>
            <a:r>
              <a:rPr lang="zh-TW" altLang="en-US" sz="1000" spc="100" dirty="0">
                <a:latin typeface="メイリオ" panose="020B0604030504040204" pitchFamily="50" charset="-128"/>
                <a:ea typeface="メイリオ" panose="020B0604030504040204" pitchFamily="50" charset="-128"/>
              </a:rPr>
              <a:t>円</a:t>
            </a:r>
            <a:r>
              <a:rPr lang="ja-JP" altLang="en-US" sz="1000" spc="100" dirty="0">
                <a:latin typeface="メイリオ" panose="020B0604030504040204" pitchFamily="50" charset="-128"/>
                <a:ea typeface="メイリオ" panose="020B0604030504040204" pitchFamily="50" charset="-128"/>
              </a:rPr>
              <a:t>となります。</a:t>
            </a:r>
            <a:r>
              <a:rPr lang="zh-TW" altLang="en-US" sz="1000" b="1" spc="100" dirty="0">
                <a:latin typeface="メイリオ" panose="020B0604030504040204" pitchFamily="50" charset="-128"/>
                <a:ea typeface="メイリオ" panose="020B0604030504040204" pitchFamily="50" charset="-128"/>
              </a:rPr>
              <a:t>　</a:t>
            </a:r>
          </a:p>
          <a:p>
            <a:pPr>
              <a:lnSpc>
                <a:spcPts val="1500"/>
              </a:lnSpc>
            </a:pPr>
            <a:r>
              <a:rPr lang="ja-JP" altLang="en-US" sz="1000" b="1" spc="100" dirty="0">
                <a:latin typeface="メイリオ" panose="020B0604030504040204" pitchFamily="50" charset="-128"/>
                <a:ea typeface="メイリオ" panose="020B0604030504040204" pitchFamily="50" charset="-128"/>
              </a:rPr>
              <a:t>　</a:t>
            </a:r>
            <a:r>
              <a:rPr lang="ja-JP" altLang="en-US" sz="1000" spc="100" dirty="0">
                <a:latin typeface="メイリオ" panose="020B0604030504040204" pitchFamily="50" charset="-128"/>
                <a:ea typeface="メイリオ" panose="020B0604030504040204" pitchFamily="50" charset="-128"/>
              </a:rPr>
              <a:t>支給日数が</a:t>
            </a:r>
            <a:r>
              <a:rPr lang="en-US" altLang="ja-JP" sz="1000" spc="100" dirty="0">
                <a:latin typeface="メイリオ" panose="020B0604030504040204" pitchFamily="50" charset="-128"/>
                <a:ea typeface="メイリオ" panose="020B0604030504040204" pitchFamily="50" charset="-128"/>
              </a:rPr>
              <a:t>30</a:t>
            </a:r>
            <a:r>
              <a:rPr lang="ja-JP" altLang="en-US" sz="1000" spc="100" dirty="0">
                <a:latin typeface="メイリオ" panose="020B0604030504040204" pitchFamily="50" charset="-128"/>
                <a:ea typeface="メイリオ" panose="020B0604030504040204" pitchFamily="50" charset="-128"/>
              </a:rPr>
              <a:t>日の場合の支給上限額と支給下限額は以下のとおりです</a:t>
            </a:r>
            <a:r>
              <a:rPr lang="ja-JP" altLang="en-US" sz="1000" spc="100" dirty="0" smtClean="0">
                <a:latin typeface="メイリオ" panose="020B0604030504040204" pitchFamily="50" charset="-128"/>
                <a:ea typeface="メイリオ" panose="020B0604030504040204" pitchFamily="50" charset="-128"/>
              </a:rPr>
              <a:t>。</a:t>
            </a:r>
            <a:endParaRPr lang="en-US" altLang="ja-JP" sz="1000" spc="100" dirty="0">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100" b="1" dirty="0">
                <a:latin typeface="メイリオ" panose="020B0604030504040204" pitchFamily="50" charset="-128"/>
                <a:ea typeface="メイリオ" panose="020B0604030504040204" pitchFamily="50" charset="-128"/>
              </a:rPr>
              <a:t>　（給付率</a:t>
            </a:r>
            <a:r>
              <a:rPr lang="en-US" altLang="ja-JP" sz="1100" b="1" dirty="0">
                <a:latin typeface="メイリオ" panose="020B0604030504040204" pitchFamily="50" charset="-128"/>
                <a:ea typeface="メイリオ" panose="020B0604030504040204" pitchFamily="50" charset="-128"/>
              </a:rPr>
              <a:t>67</a:t>
            </a:r>
            <a:r>
              <a:rPr lang="ja-JP" altLang="en-US" sz="1100" b="1" dirty="0">
                <a:latin typeface="メイリオ" panose="020B0604030504040204" pitchFamily="50" charset="-128"/>
                <a:ea typeface="メイリオ" panose="020B0604030504040204" pitchFamily="50" charset="-128"/>
              </a:rPr>
              <a:t>％）支給上限額　</a:t>
            </a:r>
            <a:r>
              <a:rPr lang="en-US" altLang="ja-JP" sz="1100" b="1" dirty="0">
                <a:latin typeface="メイリオ" panose="020B0604030504040204" pitchFamily="50" charset="-128"/>
                <a:ea typeface="メイリオ" panose="020B0604030504040204" pitchFamily="50" charset="-128"/>
              </a:rPr>
              <a:t>305,319</a:t>
            </a:r>
            <a:r>
              <a:rPr lang="ja-JP" altLang="en-US" sz="1100" b="1" dirty="0">
                <a:latin typeface="メイリオ" panose="020B0604030504040204" pitchFamily="50" charset="-128"/>
                <a:ea typeface="メイリオ" panose="020B0604030504040204" pitchFamily="50" charset="-128"/>
              </a:rPr>
              <a:t>円　　支給下限額　</a:t>
            </a:r>
            <a:r>
              <a:rPr lang="en-US" altLang="ja-JP" sz="1100" b="1" dirty="0">
                <a:latin typeface="メイリオ" panose="020B0604030504040204" pitchFamily="50" charset="-128"/>
                <a:ea typeface="メイリオ" panose="020B0604030504040204" pitchFamily="50" charset="-128"/>
              </a:rPr>
              <a:t>53,405</a:t>
            </a:r>
            <a:r>
              <a:rPr lang="ja-JP" altLang="en-US" sz="1100" b="1" dirty="0">
                <a:latin typeface="メイリオ" panose="020B0604030504040204" pitchFamily="50" charset="-128"/>
                <a:ea typeface="メイリオ" panose="020B0604030504040204" pitchFamily="50" charset="-128"/>
              </a:rPr>
              <a:t>円</a:t>
            </a:r>
            <a:r>
              <a:rPr lang="en-US" altLang="ja-JP" sz="1100" b="1" dirty="0">
                <a:latin typeface="メイリオ" panose="020B0604030504040204" pitchFamily="50" charset="-128"/>
                <a:ea typeface="メイリオ" panose="020B0604030504040204" pitchFamily="50" charset="-128"/>
              </a:rPr>
              <a:t/>
            </a:r>
            <a:br>
              <a:rPr lang="en-US" altLang="ja-JP" sz="1100" b="1"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（給付率</a:t>
            </a:r>
            <a:r>
              <a:rPr lang="en-US" altLang="ja-JP" sz="1100" b="1" dirty="0">
                <a:latin typeface="メイリオ" panose="020B0604030504040204" pitchFamily="50" charset="-128"/>
                <a:ea typeface="メイリオ" panose="020B0604030504040204" pitchFamily="50" charset="-128"/>
              </a:rPr>
              <a:t>50</a:t>
            </a:r>
            <a:r>
              <a:rPr lang="ja-JP" altLang="en-US" sz="1100" b="1" dirty="0">
                <a:latin typeface="メイリオ" panose="020B0604030504040204" pitchFamily="50" charset="-128"/>
                <a:ea typeface="メイリオ" panose="020B0604030504040204" pitchFamily="50" charset="-128"/>
              </a:rPr>
              <a:t>％）支給上限額　</a:t>
            </a:r>
            <a:r>
              <a:rPr lang="en-US" altLang="ja-JP" sz="1100" b="1" dirty="0">
                <a:latin typeface="メイリオ" panose="020B0604030504040204" pitchFamily="50" charset="-128"/>
                <a:ea typeface="メイリオ" panose="020B0604030504040204" pitchFamily="50" charset="-128"/>
              </a:rPr>
              <a:t>227,850</a:t>
            </a:r>
            <a:r>
              <a:rPr lang="ja-JP" altLang="en-US" sz="1100" b="1" dirty="0">
                <a:latin typeface="メイリオ" panose="020B0604030504040204" pitchFamily="50" charset="-128"/>
                <a:ea typeface="メイリオ" panose="020B0604030504040204" pitchFamily="50" charset="-128"/>
              </a:rPr>
              <a:t>円　　支給下限額　</a:t>
            </a:r>
            <a:r>
              <a:rPr lang="en-US" altLang="ja-JP" sz="1100" b="1" dirty="0">
                <a:latin typeface="メイリオ" panose="020B0604030504040204" pitchFamily="50" charset="-128"/>
                <a:ea typeface="メイリオ" panose="020B0604030504040204" pitchFamily="50" charset="-128"/>
              </a:rPr>
              <a:t>39,855</a:t>
            </a:r>
            <a:r>
              <a:rPr lang="ja-JP" altLang="en-US" sz="1100" b="1" dirty="0" smtClean="0">
                <a:latin typeface="メイリオ" panose="020B0604030504040204" pitchFamily="50" charset="-128"/>
                <a:ea typeface="メイリオ" panose="020B0604030504040204" pitchFamily="50" charset="-128"/>
              </a:rPr>
              <a:t>円</a:t>
            </a:r>
            <a:endParaRPr lang="en-US" altLang="ja-JP" sz="1100" b="1" dirty="0" smtClean="0">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800" spc="100" dirty="0" smtClean="0">
                <a:latin typeface="メイリオ" panose="020B0604030504040204" pitchFamily="50" charset="-128"/>
                <a:ea typeface="メイリオ" panose="020B0604030504040204" pitchFamily="50" charset="-128"/>
              </a:rPr>
              <a:t>支給下限額は育児休業期間を対象として</a:t>
            </a:r>
            <a:r>
              <a:rPr lang="ja-JP" altLang="en-US" sz="800" spc="100" dirty="0">
                <a:latin typeface="メイリオ" panose="020B0604030504040204" pitchFamily="50" charset="-128"/>
                <a:ea typeface="メイリオ" panose="020B0604030504040204" pitchFamily="50" charset="-128"/>
              </a:rPr>
              <a:t>事業主から賃金が</a:t>
            </a:r>
            <a:r>
              <a:rPr lang="ja-JP" altLang="en-US" sz="800" spc="100" dirty="0" smtClean="0">
                <a:latin typeface="メイリオ" panose="020B0604030504040204" pitchFamily="50" charset="-128"/>
                <a:ea typeface="メイリオ" panose="020B0604030504040204" pitchFamily="50" charset="-128"/>
              </a:rPr>
              <a:t>支払われなかった場合の額であり、</a:t>
            </a:r>
            <a:r>
              <a:rPr lang="en-US" altLang="ja-JP" sz="800" spc="100" dirty="0" smtClean="0">
                <a:latin typeface="メイリオ" panose="020B0604030504040204" pitchFamily="50" charset="-128"/>
                <a:ea typeface="メイリオ" panose="020B0604030504040204" pitchFamily="50" charset="-128"/>
              </a:rPr>
              <a:t>10</a:t>
            </a:r>
            <a:r>
              <a:rPr lang="ja-JP" altLang="en-US" sz="800" spc="100" dirty="0" smtClean="0">
                <a:latin typeface="メイリオ" panose="020B0604030504040204" pitchFamily="50" charset="-128"/>
                <a:ea typeface="メイリオ" panose="020B0604030504040204" pitchFamily="50" charset="-128"/>
              </a:rPr>
              <a:t>頁の例のとおり、育児休業中に支払われた賃金額によってはこの額を下回ることがあります。</a:t>
            </a:r>
            <a:endParaRPr lang="en-US" altLang="ja-JP" sz="800" spc="100" dirty="0">
              <a:latin typeface="メイリオ" panose="020B0604030504040204" pitchFamily="50" charset="-128"/>
              <a:ea typeface="メイリオ" panose="020B0604030504040204" pitchFamily="50" charset="-128"/>
            </a:endParaRPr>
          </a:p>
        </p:txBody>
      </p:sp>
      <p:sp>
        <p:nvSpPr>
          <p:cNvPr id="19" name="テキスト ボックス 75"/>
          <p:cNvSpPr txBox="1">
            <a:spLocks noChangeArrowheads="1"/>
          </p:cNvSpPr>
          <p:nvPr/>
        </p:nvSpPr>
        <p:spPr bwMode="auto">
          <a:xfrm>
            <a:off x="595430" y="289867"/>
            <a:ext cx="6480000" cy="47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9669" rIns="99337" bIns="49669">
            <a:spAutoFit/>
          </a:bodyPr>
          <a:lstStyle>
            <a:defPPr>
              <a:defRPr lang="ja-JP"/>
            </a:defPPr>
            <a:lvl1pPr marL="0" algn="l" defTabSz="952171" rtl="0" eaLnBrk="1" latinLnBrk="0" hangingPunct="1">
              <a:defRPr kumimoji="1" sz="1900" kern="1200">
                <a:solidFill>
                  <a:schemeClr val="tx1"/>
                </a:solidFill>
                <a:latin typeface="+mn-lt"/>
                <a:ea typeface="+mn-ea"/>
                <a:cs typeface="+mn-cs"/>
              </a:defRPr>
            </a:lvl1pPr>
            <a:lvl2pPr marL="476086" algn="l" defTabSz="952171" rtl="0" eaLnBrk="1" latinLnBrk="0" hangingPunct="1">
              <a:defRPr kumimoji="1" sz="1900" kern="1200">
                <a:solidFill>
                  <a:schemeClr val="tx1"/>
                </a:solidFill>
                <a:latin typeface="+mn-lt"/>
                <a:ea typeface="+mn-ea"/>
                <a:cs typeface="+mn-cs"/>
              </a:defRPr>
            </a:lvl2pPr>
            <a:lvl3pPr marL="952171" algn="l" defTabSz="952171" rtl="0" eaLnBrk="1" latinLnBrk="0" hangingPunct="1">
              <a:defRPr kumimoji="1" sz="1900" kern="1200">
                <a:solidFill>
                  <a:schemeClr val="tx1"/>
                </a:solidFill>
                <a:latin typeface="+mn-lt"/>
                <a:ea typeface="+mn-ea"/>
                <a:cs typeface="+mn-cs"/>
              </a:defRPr>
            </a:lvl3pPr>
            <a:lvl4pPr marL="1428259" algn="l" defTabSz="952171" rtl="0" eaLnBrk="1" latinLnBrk="0" hangingPunct="1">
              <a:defRPr kumimoji="1" sz="1900" kern="1200">
                <a:solidFill>
                  <a:schemeClr val="tx1"/>
                </a:solidFill>
                <a:latin typeface="+mn-lt"/>
                <a:ea typeface="+mn-ea"/>
                <a:cs typeface="+mn-cs"/>
              </a:defRPr>
            </a:lvl4pPr>
            <a:lvl5pPr marL="1904345" algn="l" defTabSz="952171" rtl="0" eaLnBrk="1" latinLnBrk="0" hangingPunct="1">
              <a:defRPr kumimoji="1" sz="1900" kern="1200">
                <a:solidFill>
                  <a:schemeClr val="tx1"/>
                </a:solidFill>
                <a:latin typeface="+mn-lt"/>
                <a:ea typeface="+mn-ea"/>
                <a:cs typeface="+mn-cs"/>
              </a:defRPr>
            </a:lvl5pPr>
            <a:lvl6pPr marL="2380430" algn="l" defTabSz="952171" rtl="0" eaLnBrk="1" latinLnBrk="0" hangingPunct="1">
              <a:defRPr kumimoji="1" sz="1900" kern="1200">
                <a:solidFill>
                  <a:schemeClr val="tx1"/>
                </a:solidFill>
                <a:latin typeface="+mn-lt"/>
                <a:ea typeface="+mn-ea"/>
                <a:cs typeface="+mn-cs"/>
              </a:defRPr>
            </a:lvl6pPr>
            <a:lvl7pPr marL="2856516" algn="l" defTabSz="952171" rtl="0" eaLnBrk="1" latinLnBrk="0" hangingPunct="1">
              <a:defRPr kumimoji="1" sz="1900" kern="1200">
                <a:solidFill>
                  <a:schemeClr val="tx1"/>
                </a:solidFill>
                <a:latin typeface="+mn-lt"/>
                <a:ea typeface="+mn-ea"/>
                <a:cs typeface="+mn-cs"/>
              </a:defRPr>
            </a:lvl7pPr>
            <a:lvl8pPr marL="3332603" algn="l" defTabSz="952171" rtl="0" eaLnBrk="1" latinLnBrk="0" hangingPunct="1">
              <a:defRPr kumimoji="1" sz="1900" kern="1200">
                <a:solidFill>
                  <a:schemeClr val="tx1"/>
                </a:solidFill>
                <a:latin typeface="+mn-lt"/>
                <a:ea typeface="+mn-ea"/>
                <a:cs typeface="+mn-cs"/>
              </a:defRPr>
            </a:lvl8pPr>
            <a:lvl9pPr marL="3808690" algn="l" defTabSz="952171" rtl="0" eaLnBrk="1" latinLnBrk="0" hangingPunct="1">
              <a:defRPr kumimoji="1" sz="1900" kern="1200">
                <a:solidFill>
                  <a:schemeClr val="tx1"/>
                </a:solidFill>
                <a:latin typeface="+mn-lt"/>
                <a:ea typeface="+mn-ea"/>
                <a:cs typeface="+mn-cs"/>
              </a:defRPr>
            </a:lvl9pPr>
          </a:lstStyle>
          <a:p>
            <a:pPr>
              <a:lnSpc>
                <a:spcPct val="110000"/>
              </a:lnSpc>
            </a:pP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例４</a:t>
            </a:r>
            <a:r>
              <a:rPr lang="en-US" altLang="ja-JP" sz="1100" b="1" spc="18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18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子が</a:t>
            </a:r>
            <a:r>
              <a:rPr lang="ja-JP" altLang="en-US" sz="1100" b="1" spc="100" dirty="0" smtClean="0">
                <a:latin typeface="メイリオ" panose="020B0604030504040204" pitchFamily="50" charset="-128"/>
                <a:ea typeface="メイリオ" panose="020B0604030504040204" pitchFamily="50" charset="-128"/>
                <a:cs typeface="メイリオ" panose="020B0604030504040204" pitchFamily="50" charset="-128"/>
              </a:rPr>
              <a:t>１歳または１歳</a:t>
            </a: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６か月に達する日に、</a:t>
            </a:r>
            <a: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1" spc="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spc="100" dirty="0">
                <a:latin typeface="メイリオ" panose="020B0604030504040204" pitchFamily="50" charset="-128"/>
                <a:ea typeface="メイリオ" panose="020B0604030504040204" pitchFamily="50" charset="-128"/>
                <a:cs typeface="メイリオ" panose="020B0604030504040204" pitchFamily="50" charset="-128"/>
              </a:rPr>
              <a:t>　　　　　被保険者もその配偶者も育児休業を取得していない場合</a:t>
            </a:r>
          </a:p>
        </p:txBody>
      </p:sp>
      <p:sp>
        <p:nvSpPr>
          <p:cNvPr id="20" name="乗算 19"/>
          <p:cNvSpPr/>
          <p:nvPr/>
        </p:nvSpPr>
        <p:spPr>
          <a:xfrm>
            <a:off x="5800753" y="972557"/>
            <a:ext cx="1260000" cy="756000"/>
          </a:xfrm>
          <a:prstGeom prst="mathMultiply">
            <a:avLst>
              <a:gd name="adj1" fmla="val 12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AutoShape 7"/>
          <p:cNvSpPr>
            <a:spLocks noChangeArrowheads="1"/>
          </p:cNvSpPr>
          <p:nvPr/>
        </p:nvSpPr>
        <p:spPr bwMode="auto">
          <a:xfrm>
            <a:off x="143433" y="10392132"/>
            <a:ext cx="7276270" cy="210358"/>
          </a:xfrm>
          <a:prstGeom prst="roundRect">
            <a:avLst>
              <a:gd name="adj" fmla="val 50000"/>
            </a:avLst>
          </a:prstGeom>
          <a:solidFill>
            <a:srgbClr val="FEDFE1"/>
          </a:solidFill>
          <a:ln w="9525">
            <a:noFill/>
            <a:round/>
            <a:headEnd/>
            <a:tailEnd/>
          </a:ln>
        </p:spPr>
        <p:txBody>
          <a:bodyPr vert="horz" wrap="square" lIns="68910" tIns="8246" rIns="68910" bIns="8246" numCol="1" anchor="t" anchorCtr="0" compatLnSpc="1">
            <a:prstTxWarp prst="textNoShape">
              <a:avLst/>
            </a:prstTxWarp>
          </a:bodyPr>
          <a:lstStyle/>
          <a:p>
            <a:pPr algn="r"/>
            <a:r>
              <a:rPr lang="en-US" altLang="ja-JP" sz="1000" i="1" dirty="0">
                <a:latin typeface="メイリオ" panose="020B0604030504040204" pitchFamily="50" charset="-128"/>
                <a:ea typeface="メイリオ" panose="020B0604030504040204" pitchFamily="50" charset="-128"/>
              </a:rPr>
              <a:t>9</a:t>
            </a:r>
            <a:endParaRPr lang="ja-JP" altLang="en-US" sz="1000" i="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36237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8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21206</TotalTime>
  <Words>11269</Words>
  <Application>Microsoft Office PowerPoint</Application>
  <PresentationFormat>ユーザー設定</PresentationFormat>
  <Paragraphs>814</Paragraphs>
  <Slides>16</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Meiryo UI</vt:lpstr>
      <vt:lpstr>ＭＳ Ｐゴシック</vt:lpstr>
      <vt:lpstr>メイリオ</vt:lpstr>
      <vt:lpstr>Yu Gothic</vt:lpstr>
      <vt:lpstr>Yu Gothic</vt:lpstr>
      <vt:lpstr>Arial</vt:lpstr>
      <vt:lpstr>Calibri</vt:lpstr>
      <vt:lpstr>Wingdings</vt:lpstr>
      <vt:lpstr>1_blank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竜之介(ichikawa-ryuunosuke)</cp:lastModifiedBy>
  <cp:revision>1849</cp:revision>
  <cp:lastPrinted>2022-08-30T07:02:17Z</cp:lastPrinted>
  <dcterms:created xsi:type="dcterms:W3CDTF">2014-01-10T01:38:26Z</dcterms:created>
  <dcterms:modified xsi:type="dcterms:W3CDTF">2022-09-06T02:08:03Z</dcterms:modified>
</cp:coreProperties>
</file>