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21" autoAdjust="0"/>
  </p:normalViewPr>
  <p:slideViewPr>
    <p:cSldViewPr snapToGrid="0">
      <p:cViewPr varScale="1">
        <p:scale>
          <a:sx n="102" d="100"/>
          <a:sy n="102" d="100"/>
        </p:scale>
        <p:origin x="2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838A228-407B-450A-BC06-E537474E3044}"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C0F0E5-8E41-4140-9635-3424DF8AA919}" type="slidenum">
              <a:rPr kumimoji="1" lang="ja-JP" altLang="en-US" smtClean="0"/>
              <a:t>‹#›</a:t>
            </a:fld>
            <a:endParaRPr kumimoji="1" lang="ja-JP" altLang="en-US"/>
          </a:p>
        </p:txBody>
      </p:sp>
    </p:spTree>
    <p:extLst>
      <p:ext uri="{BB962C8B-B14F-4D97-AF65-F5344CB8AC3E}">
        <p14:creationId xmlns:p14="http://schemas.microsoft.com/office/powerpoint/2010/main" val="3687299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38A228-407B-450A-BC06-E537474E3044}"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C0F0E5-8E41-4140-9635-3424DF8AA919}" type="slidenum">
              <a:rPr kumimoji="1" lang="ja-JP" altLang="en-US" smtClean="0"/>
              <a:t>‹#›</a:t>
            </a:fld>
            <a:endParaRPr kumimoji="1" lang="ja-JP" altLang="en-US"/>
          </a:p>
        </p:txBody>
      </p:sp>
    </p:spTree>
    <p:extLst>
      <p:ext uri="{BB962C8B-B14F-4D97-AF65-F5344CB8AC3E}">
        <p14:creationId xmlns:p14="http://schemas.microsoft.com/office/powerpoint/2010/main" val="262763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38A228-407B-450A-BC06-E537474E3044}"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C0F0E5-8E41-4140-9635-3424DF8AA919}" type="slidenum">
              <a:rPr kumimoji="1" lang="ja-JP" altLang="en-US" smtClean="0"/>
              <a:t>‹#›</a:t>
            </a:fld>
            <a:endParaRPr kumimoji="1" lang="ja-JP" altLang="en-US"/>
          </a:p>
        </p:txBody>
      </p:sp>
    </p:spTree>
    <p:extLst>
      <p:ext uri="{BB962C8B-B14F-4D97-AF65-F5344CB8AC3E}">
        <p14:creationId xmlns:p14="http://schemas.microsoft.com/office/powerpoint/2010/main" val="3970644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38A228-407B-450A-BC06-E537474E3044}"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C0F0E5-8E41-4140-9635-3424DF8AA919}" type="slidenum">
              <a:rPr kumimoji="1" lang="ja-JP" altLang="en-US" smtClean="0"/>
              <a:t>‹#›</a:t>
            </a:fld>
            <a:endParaRPr kumimoji="1" lang="ja-JP" altLang="en-US"/>
          </a:p>
        </p:txBody>
      </p:sp>
    </p:spTree>
    <p:extLst>
      <p:ext uri="{BB962C8B-B14F-4D97-AF65-F5344CB8AC3E}">
        <p14:creationId xmlns:p14="http://schemas.microsoft.com/office/powerpoint/2010/main" val="3631143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838A228-407B-450A-BC06-E537474E3044}"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C0F0E5-8E41-4140-9635-3424DF8AA919}" type="slidenum">
              <a:rPr kumimoji="1" lang="ja-JP" altLang="en-US" smtClean="0"/>
              <a:t>‹#›</a:t>
            </a:fld>
            <a:endParaRPr kumimoji="1" lang="ja-JP" altLang="en-US"/>
          </a:p>
        </p:txBody>
      </p:sp>
    </p:spTree>
    <p:extLst>
      <p:ext uri="{BB962C8B-B14F-4D97-AF65-F5344CB8AC3E}">
        <p14:creationId xmlns:p14="http://schemas.microsoft.com/office/powerpoint/2010/main" val="336724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838A228-407B-450A-BC06-E537474E3044}"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C0F0E5-8E41-4140-9635-3424DF8AA919}" type="slidenum">
              <a:rPr kumimoji="1" lang="ja-JP" altLang="en-US" smtClean="0"/>
              <a:t>‹#›</a:t>
            </a:fld>
            <a:endParaRPr kumimoji="1" lang="ja-JP" altLang="en-US"/>
          </a:p>
        </p:txBody>
      </p:sp>
    </p:spTree>
    <p:extLst>
      <p:ext uri="{BB962C8B-B14F-4D97-AF65-F5344CB8AC3E}">
        <p14:creationId xmlns:p14="http://schemas.microsoft.com/office/powerpoint/2010/main" val="292112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838A228-407B-450A-BC06-E537474E3044}" type="datetimeFigureOut">
              <a:rPr kumimoji="1" lang="ja-JP" altLang="en-US" smtClean="0"/>
              <a:t>2024/4/25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CC0F0E5-8E41-4140-9635-3424DF8AA919}" type="slidenum">
              <a:rPr kumimoji="1" lang="ja-JP" altLang="en-US" smtClean="0"/>
              <a:t>‹#›</a:t>
            </a:fld>
            <a:endParaRPr kumimoji="1" lang="ja-JP" altLang="en-US"/>
          </a:p>
        </p:txBody>
      </p:sp>
    </p:spTree>
    <p:extLst>
      <p:ext uri="{BB962C8B-B14F-4D97-AF65-F5344CB8AC3E}">
        <p14:creationId xmlns:p14="http://schemas.microsoft.com/office/powerpoint/2010/main" val="880478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838A228-407B-450A-BC06-E537474E3044}" type="datetimeFigureOut">
              <a:rPr kumimoji="1" lang="ja-JP" altLang="en-US" smtClean="0"/>
              <a:t>2024/4/25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CC0F0E5-8E41-4140-9635-3424DF8AA919}" type="slidenum">
              <a:rPr kumimoji="1" lang="ja-JP" altLang="en-US" smtClean="0"/>
              <a:t>‹#›</a:t>
            </a:fld>
            <a:endParaRPr kumimoji="1" lang="ja-JP" altLang="en-US"/>
          </a:p>
        </p:txBody>
      </p:sp>
    </p:spTree>
    <p:extLst>
      <p:ext uri="{BB962C8B-B14F-4D97-AF65-F5344CB8AC3E}">
        <p14:creationId xmlns:p14="http://schemas.microsoft.com/office/powerpoint/2010/main" val="1401575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8A228-407B-450A-BC06-E537474E3044}" type="datetimeFigureOut">
              <a:rPr kumimoji="1" lang="ja-JP" altLang="en-US" smtClean="0"/>
              <a:t>2024/4/25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CC0F0E5-8E41-4140-9635-3424DF8AA919}" type="slidenum">
              <a:rPr kumimoji="1" lang="ja-JP" altLang="en-US" smtClean="0"/>
              <a:t>‹#›</a:t>
            </a:fld>
            <a:endParaRPr kumimoji="1" lang="ja-JP" altLang="en-US"/>
          </a:p>
        </p:txBody>
      </p:sp>
    </p:spTree>
    <p:extLst>
      <p:ext uri="{BB962C8B-B14F-4D97-AF65-F5344CB8AC3E}">
        <p14:creationId xmlns:p14="http://schemas.microsoft.com/office/powerpoint/2010/main" val="3126153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38A228-407B-450A-BC06-E537474E3044}"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C0F0E5-8E41-4140-9635-3424DF8AA919}" type="slidenum">
              <a:rPr kumimoji="1" lang="ja-JP" altLang="en-US" smtClean="0"/>
              <a:t>‹#›</a:t>
            </a:fld>
            <a:endParaRPr kumimoji="1" lang="ja-JP" altLang="en-US"/>
          </a:p>
        </p:txBody>
      </p:sp>
    </p:spTree>
    <p:extLst>
      <p:ext uri="{BB962C8B-B14F-4D97-AF65-F5344CB8AC3E}">
        <p14:creationId xmlns:p14="http://schemas.microsoft.com/office/powerpoint/2010/main" val="248677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38A228-407B-450A-BC06-E537474E3044}"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C0F0E5-8E41-4140-9635-3424DF8AA919}" type="slidenum">
              <a:rPr kumimoji="1" lang="ja-JP" altLang="en-US" smtClean="0"/>
              <a:t>‹#›</a:t>
            </a:fld>
            <a:endParaRPr kumimoji="1" lang="ja-JP" altLang="en-US"/>
          </a:p>
        </p:txBody>
      </p:sp>
    </p:spTree>
    <p:extLst>
      <p:ext uri="{BB962C8B-B14F-4D97-AF65-F5344CB8AC3E}">
        <p14:creationId xmlns:p14="http://schemas.microsoft.com/office/powerpoint/2010/main" val="2045529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8A228-407B-450A-BC06-E537474E3044}" type="datetimeFigureOut">
              <a:rPr kumimoji="1" lang="ja-JP" altLang="en-US" smtClean="0"/>
              <a:t>2024/4/25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0F0E5-8E41-4140-9635-3424DF8AA919}" type="slidenum">
              <a:rPr kumimoji="1" lang="ja-JP" altLang="en-US" smtClean="0"/>
              <a:t>‹#›</a:t>
            </a:fld>
            <a:endParaRPr kumimoji="1" lang="ja-JP" altLang="en-US"/>
          </a:p>
        </p:txBody>
      </p:sp>
    </p:spTree>
    <p:extLst>
      <p:ext uri="{BB962C8B-B14F-4D97-AF65-F5344CB8AC3E}">
        <p14:creationId xmlns:p14="http://schemas.microsoft.com/office/powerpoint/2010/main" val="2363562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
            <a:ext cx="435843" cy="756029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5" name="正方形/長方形 4"/>
          <p:cNvSpPr/>
          <p:nvPr/>
        </p:nvSpPr>
        <p:spPr>
          <a:xfrm rot="5400000">
            <a:off x="4311546" y="2069547"/>
            <a:ext cx="538905" cy="9126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graphicFrame>
        <p:nvGraphicFramePr>
          <p:cNvPr id="8" name="表 7"/>
          <p:cNvGraphicFramePr>
            <a:graphicFrameLocks noGrp="1"/>
          </p:cNvGraphicFramePr>
          <p:nvPr>
            <p:extLst>
              <p:ext uri="{D42A27DB-BD31-4B8C-83A1-F6EECF244321}">
                <p14:modId xmlns:p14="http://schemas.microsoft.com/office/powerpoint/2010/main" val="2206012224"/>
              </p:ext>
            </p:extLst>
          </p:nvPr>
        </p:nvGraphicFramePr>
        <p:xfrm>
          <a:off x="487147" y="1974564"/>
          <a:ext cx="5967000" cy="2830883"/>
        </p:xfrm>
        <a:graphic>
          <a:graphicData uri="http://schemas.openxmlformats.org/drawingml/2006/table">
            <a:tbl>
              <a:tblPr firstRow="1" bandRow="1">
                <a:tableStyleId>{073A0DAA-6AF3-43AB-8588-CEC1D06C72B9}</a:tableStyleId>
              </a:tblPr>
              <a:tblGrid>
                <a:gridCol w="945000">
                  <a:extLst>
                    <a:ext uri="{9D8B030D-6E8A-4147-A177-3AD203B41FA5}">
                      <a16:colId xmlns:a16="http://schemas.microsoft.com/office/drawing/2014/main" val="2178949761"/>
                    </a:ext>
                  </a:extLst>
                </a:gridCol>
                <a:gridCol w="945000">
                  <a:extLst>
                    <a:ext uri="{9D8B030D-6E8A-4147-A177-3AD203B41FA5}">
                      <a16:colId xmlns:a16="http://schemas.microsoft.com/office/drawing/2014/main" val="4203842583"/>
                    </a:ext>
                  </a:extLst>
                </a:gridCol>
                <a:gridCol w="945000">
                  <a:extLst>
                    <a:ext uri="{9D8B030D-6E8A-4147-A177-3AD203B41FA5}">
                      <a16:colId xmlns:a16="http://schemas.microsoft.com/office/drawing/2014/main" val="870959437"/>
                    </a:ext>
                  </a:extLst>
                </a:gridCol>
                <a:gridCol w="945000">
                  <a:extLst>
                    <a:ext uri="{9D8B030D-6E8A-4147-A177-3AD203B41FA5}">
                      <a16:colId xmlns:a16="http://schemas.microsoft.com/office/drawing/2014/main" val="1550744501"/>
                    </a:ext>
                  </a:extLst>
                </a:gridCol>
                <a:gridCol w="945000">
                  <a:extLst>
                    <a:ext uri="{9D8B030D-6E8A-4147-A177-3AD203B41FA5}">
                      <a16:colId xmlns:a16="http://schemas.microsoft.com/office/drawing/2014/main" val="4239301246"/>
                    </a:ext>
                  </a:extLst>
                </a:gridCol>
                <a:gridCol w="621000">
                  <a:extLst>
                    <a:ext uri="{9D8B030D-6E8A-4147-A177-3AD203B41FA5}">
                      <a16:colId xmlns:a16="http://schemas.microsoft.com/office/drawing/2014/main" val="3259186958"/>
                    </a:ext>
                  </a:extLst>
                </a:gridCol>
                <a:gridCol w="621000">
                  <a:extLst>
                    <a:ext uri="{9D8B030D-6E8A-4147-A177-3AD203B41FA5}">
                      <a16:colId xmlns:a16="http://schemas.microsoft.com/office/drawing/2014/main" val="695749291"/>
                    </a:ext>
                  </a:extLst>
                </a:gridCol>
              </a:tblGrid>
              <a:tr h="310883">
                <a:tc>
                  <a:txBody>
                    <a:bodyPr/>
                    <a:lstStyle/>
                    <a:p>
                      <a:pPr algn="ctr"/>
                      <a:r>
                        <a:rPr kumimoji="1" lang="ja-JP" altLang="en-US" sz="1200" dirty="0" smtClean="0">
                          <a:latin typeface="MS UI Gothic" panose="020B0600070205080204" pitchFamily="50" charset="-128"/>
                          <a:ea typeface="MS UI Gothic" panose="020B0600070205080204" pitchFamily="50" charset="-128"/>
                        </a:rPr>
                        <a:t>月</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1200" dirty="0" smtClean="0">
                          <a:latin typeface="MS UI Gothic" panose="020B0600070205080204" pitchFamily="50" charset="-128"/>
                          <a:ea typeface="MS UI Gothic" panose="020B0600070205080204" pitchFamily="50" charset="-128"/>
                        </a:rPr>
                        <a:t>火</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chemeClr val="tx1">
                        <a:lumMod val="50000"/>
                        <a:lumOff val="50000"/>
                      </a:schemeClr>
                    </a:solidFill>
                  </a:tcPr>
                </a:tc>
                <a:tc>
                  <a:txBody>
                    <a:bodyPr/>
                    <a:lstStyle/>
                    <a:p>
                      <a:pPr algn="ctr"/>
                      <a:r>
                        <a:rPr kumimoji="1" lang="ja-JP" altLang="en-US" sz="1200" dirty="0" smtClean="0">
                          <a:latin typeface="MS UI Gothic" panose="020B0600070205080204" pitchFamily="50" charset="-128"/>
                          <a:ea typeface="MS UI Gothic" panose="020B0600070205080204" pitchFamily="50" charset="-128"/>
                        </a:rPr>
                        <a:t>水</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chemeClr val="tx1">
                        <a:lumMod val="50000"/>
                        <a:lumOff val="50000"/>
                      </a:schemeClr>
                    </a:solidFill>
                  </a:tcPr>
                </a:tc>
                <a:tc>
                  <a:txBody>
                    <a:bodyPr/>
                    <a:lstStyle/>
                    <a:p>
                      <a:pPr algn="ctr"/>
                      <a:r>
                        <a:rPr kumimoji="1" lang="ja-JP" altLang="en-US" sz="1200" dirty="0" smtClean="0">
                          <a:latin typeface="MS UI Gothic" panose="020B0600070205080204" pitchFamily="50" charset="-128"/>
                          <a:ea typeface="MS UI Gothic" panose="020B0600070205080204" pitchFamily="50" charset="-128"/>
                        </a:rPr>
                        <a:t>木</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1200" dirty="0" smtClean="0">
                          <a:latin typeface="MS UI Gothic" panose="020B0600070205080204" pitchFamily="50" charset="-128"/>
                          <a:ea typeface="MS UI Gothic" panose="020B0600070205080204" pitchFamily="50" charset="-128"/>
                        </a:rPr>
                        <a:t>金</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1200" dirty="0" smtClean="0">
                          <a:latin typeface="MS UI Gothic" panose="020B0600070205080204" pitchFamily="50" charset="-128"/>
                          <a:ea typeface="MS UI Gothic" panose="020B0600070205080204" pitchFamily="50" charset="-128"/>
                        </a:rPr>
                        <a:t>土</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1200" dirty="0" smtClean="0">
                          <a:latin typeface="MS UI Gothic" panose="020B0600070205080204" pitchFamily="50" charset="-128"/>
                          <a:ea typeface="MS UI Gothic" panose="020B0600070205080204" pitchFamily="50" charset="-128"/>
                        </a:rPr>
                        <a:t>日</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1999907001"/>
                  </a:ext>
                </a:extLst>
              </a:tr>
              <a:tr h="504000">
                <a:tc>
                  <a:txBody>
                    <a:bodyPr/>
                    <a:lstStyle/>
                    <a:p>
                      <a:endParaRPr kumimoji="1" lang="en-US" altLang="ja-JP" sz="1200" dirty="0" smtClean="0">
                        <a:latin typeface="MS UI Gothic" panose="020B0600070205080204" pitchFamily="50" charset="-128"/>
                        <a:ea typeface="MS UI Gothic" panose="020B0600070205080204" pitchFamily="50" charset="-128"/>
                      </a:endParaRPr>
                    </a:p>
                    <a:p>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en-US" altLang="ja-JP" sz="1200" dirty="0" smtClean="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en-US" altLang="ja-JP" sz="1200" dirty="0" smtClean="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r>
                        <a:rPr kumimoji="1" lang="ja-JP" altLang="en-US" sz="1200" dirty="0" smtClean="0">
                          <a:latin typeface="MS UI Gothic" panose="020B0600070205080204" pitchFamily="50" charset="-128"/>
                          <a:ea typeface="MS UI Gothic" panose="020B0600070205080204" pitchFamily="50" charset="-128"/>
                        </a:rPr>
                        <a:t>１</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r>
                        <a:rPr kumimoji="1" lang="ja-JP" altLang="en-US" sz="1200" dirty="0" smtClean="0">
                          <a:latin typeface="MS UI Gothic" panose="020B0600070205080204" pitchFamily="50" charset="-128"/>
                          <a:ea typeface="MS UI Gothic" panose="020B0600070205080204" pitchFamily="50" charset="-128"/>
                        </a:rPr>
                        <a:t>２</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99147989"/>
                  </a:ext>
                </a:extLst>
              </a:tr>
              <a:tr h="504000">
                <a:tc>
                  <a:txBody>
                    <a:bodyPr/>
                    <a:lstStyle/>
                    <a:p>
                      <a:r>
                        <a:rPr kumimoji="1" lang="ja-JP" altLang="en-US" sz="1200" dirty="0" smtClean="0">
                          <a:latin typeface="MS UI Gothic" panose="020B0600070205080204" pitchFamily="50" charset="-128"/>
                          <a:ea typeface="MS UI Gothic" panose="020B0600070205080204" pitchFamily="50" charset="-128"/>
                        </a:rPr>
                        <a:t>３</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r>
                        <a:rPr kumimoji="1" lang="ja-JP" altLang="en-US" sz="1200" dirty="0" smtClean="0">
                          <a:latin typeface="MS UI Gothic" panose="020B0600070205080204" pitchFamily="50" charset="-128"/>
                          <a:ea typeface="MS UI Gothic" panose="020B0600070205080204" pitchFamily="50" charset="-128"/>
                        </a:rPr>
                        <a:t>４</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r>
                        <a:rPr kumimoji="1" lang="ja-JP" altLang="en-US" sz="1200" dirty="0" smtClean="0">
                          <a:latin typeface="MS UI Gothic" panose="020B0600070205080204" pitchFamily="50" charset="-128"/>
                          <a:ea typeface="MS UI Gothic" panose="020B0600070205080204" pitchFamily="50" charset="-128"/>
                        </a:rPr>
                        <a:t>５</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r>
                        <a:rPr kumimoji="1" lang="ja-JP" altLang="en-US" sz="1200" dirty="0" smtClean="0">
                          <a:latin typeface="MS UI Gothic" panose="020B0600070205080204" pitchFamily="50" charset="-128"/>
                          <a:ea typeface="MS UI Gothic" panose="020B0600070205080204" pitchFamily="50" charset="-128"/>
                        </a:rPr>
                        <a:t>６</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r>
                        <a:rPr kumimoji="1" lang="ja-JP" altLang="en-US" sz="1200" dirty="0" smtClean="0">
                          <a:latin typeface="MS UI Gothic" panose="020B0600070205080204" pitchFamily="50" charset="-128"/>
                          <a:ea typeface="MS UI Gothic" panose="020B0600070205080204" pitchFamily="50" charset="-128"/>
                        </a:rPr>
                        <a:t>７</a:t>
                      </a:r>
                      <a:endParaRPr kumimoji="1" lang="en-US" altLang="ja-JP" sz="1200" dirty="0" smtClean="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200" dirty="0" smtClean="0">
                          <a:latin typeface="MS UI Gothic" panose="020B0600070205080204" pitchFamily="50" charset="-128"/>
                          <a:ea typeface="MS UI Gothic" panose="020B0600070205080204" pitchFamily="50" charset="-128"/>
                        </a:rPr>
                        <a:t>８</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r>
                        <a:rPr kumimoji="1" lang="ja-JP" altLang="en-US" sz="1200" dirty="0" smtClean="0">
                          <a:latin typeface="MS UI Gothic" panose="020B0600070205080204" pitchFamily="50" charset="-128"/>
                          <a:ea typeface="MS UI Gothic" panose="020B0600070205080204" pitchFamily="50" charset="-128"/>
                        </a:rPr>
                        <a:t>９</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57069638"/>
                  </a:ext>
                </a:extLst>
              </a:tr>
              <a:tr h="504000">
                <a:tc>
                  <a:txBody>
                    <a:bodyPr/>
                    <a:lstStyle/>
                    <a:p>
                      <a:r>
                        <a:rPr kumimoji="1" lang="en-US" altLang="ja-JP" sz="1200" dirty="0" smtClean="0">
                          <a:latin typeface="MS UI Gothic" panose="020B0600070205080204" pitchFamily="50" charset="-128"/>
                          <a:ea typeface="MS UI Gothic" panose="020B0600070205080204" pitchFamily="50" charset="-128"/>
                        </a:rPr>
                        <a:t>10</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en-US" altLang="ja-JP" sz="1200" dirty="0" smtClean="0">
                          <a:latin typeface="MS UI Gothic" panose="020B0600070205080204" pitchFamily="50" charset="-128"/>
                          <a:ea typeface="MS UI Gothic" panose="020B0600070205080204" pitchFamily="50" charset="-128"/>
                        </a:rPr>
                        <a:t>11</a:t>
                      </a:r>
                    </a:p>
                    <a:p>
                      <a:r>
                        <a:rPr kumimoji="1" lang="ja-JP" altLang="en-US" sz="1200" dirty="0" smtClean="0">
                          <a:latin typeface="MS UI Gothic" panose="020B0600070205080204" pitchFamily="50" charset="-128"/>
                          <a:ea typeface="MS UI Gothic" panose="020B0600070205080204" pitchFamily="50" charset="-128"/>
                        </a:rPr>
                        <a:t>　</a:t>
                      </a:r>
                      <a:endParaRPr kumimoji="1" lang="en-US" altLang="ja-JP" sz="1300" dirty="0" smtClean="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en-US" altLang="ja-JP" sz="1200" dirty="0" smtClean="0">
                          <a:latin typeface="MS UI Gothic" panose="020B0600070205080204" pitchFamily="50" charset="-128"/>
                          <a:ea typeface="MS UI Gothic" panose="020B0600070205080204" pitchFamily="50" charset="-128"/>
                        </a:rPr>
                        <a:t>12</a:t>
                      </a:r>
                    </a:p>
                    <a:p>
                      <a:endParaRPr kumimoji="1" lang="ja-JP" altLang="en-US" sz="1300" b="1"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en-US" altLang="ja-JP" sz="1200" dirty="0" smtClean="0">
                          <a:latin typeface="MS UI Gothic" panose="020B0600070205080204" pitchFamily="50" charset="-128"/>
                          <a:ea typeface="MS UI Gothic" panose="020B0600070205080204" pitchFamily="50" charset="-128"/>
                        </a:rPr>
                        <a:t>13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300" b="1" dirty="0" smtClean="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en-US" altLang="ja-JP" sz="1200" dirty="0" smtClean="0">
                          <a:latin typeface="MS UI Gothic" panose="020B0600070205080204" pitchFamily="50" charset="-128"/>
                          <a:ea typeface="MS UI Gothic" panose="020B0600070205080204" pitchFamily="50" charset="-128"/>
                        </a:rPr>
                        <a:t>14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S UI Gothic" panose="020B0600070205080204" pitchFamily="50" charset="-128"/>
                          <a:ea typeface="MS UI Gothic" panose="020B0600070205080204" pitchFamily="50" charset="-128"/>
                        </a:rPr>
                        <a:t>　</a:t>
                      </a:r>
                      <a:endParaRPr kumimoji="1" lang="ja-JP" altLang="en-US" sz="1200" b="1" dirty="0" smtClean="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en-US" altLang="ja-JP" sz="1200" dirty="0" smtClean="0">
                          <a:latin typeface="MS UI Gothic" panose="020B0600070205080204" pitchFamily="50" charset="-128"/>
                          <a:ea typeface="MS UI Gothic" panose="020B0600070205080204" pitchFamily="50" charset="-128"/>
                        </a:rPr>
                        <a:t>15</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r>
                        <a:rPr kumimoji="1" lang="en-US" altLang="ja-JP" sz="1200" dirty="0" smtClean="0">
                          <a:latin typeface="MS UI Gothic" panose="020B0600070205080204" pitchFamily="50" charset="-128"/>
                          <a:ea typeface="MS UI Gothic" panose="020B0600070205080204" pitchFamily="50" charset="-128"/>
                        </a:rPr>
                        <a:t>16</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91310369"/>
                  </a:ext>
                </a:extLst>
              </a:tr>
              <a:tr h="504000">
                <a:tc>
                  <a:txBody>
                    <a:bodyPr/>
                    <a:lstStyle/>
                    <a:p>
                      <a:r>
                        <a:rPr kumimoji="1" lang="en-US" altLang="ja-JP" sz="1200" dirty="0" smtClean="0">
                          <a:latin typeface="MS UI Gothic" panose="020B0600070205080204" pitchFamily="50" charset="-128"/>
                          <a:ea typeface="MS UI Gothic" panose="020B0600070205080204" pitchFamily="50" charset="-128"/>
                        </a:rPr>
                        <a:t>17</a:t>
                      </a:r>
                    </a:p>
                    <a:p>
                      <a:endParaRPr kumimoji="1" lang="en-US" altLang="ja-JP" sz="1300" b="1" dirty="0" smtClean="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en-US" altLang="ja-JP" sz="1200" dirty="0" smtClean="0">
                          <a:latin typeface="MS UI Gothic" panose="020B0600070205080204" pitchFamily="50" charset="-128"/>
                          <a:ea typeface="MS UI Gothic" panose="020B0600070205080204" pitchFamily="50" charset="-128"/>
                        </a:rPr>
                        <a:t>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S UI Gothic" panose="020B0600070205080204" pitchFamily="50" charset="-128"/>
                          <a:ea typeface="MS UI Gothic" panose="020B0600070205080204" pitchFamily="50" charset="-128"/>
                        </a:rPr>
                        <a:t>　</a:t>
                      </a:r>
                      <a:r>
                        <a:rPr kumimoji="1" lang="ja-JP" altLang="en-US" sz="1300" b="1" dirty="0" smtClean="0">
                          <a:latin typeface="MS UI Gothic" panose="020B0600070205080204" pitchFamily="50" charset="-128"/>
                          <a:ea typeface="MS UI Gothic" panose="020B0600070205080204" pitchFamily="50" charset="-128"/>
                        </a:rPr>
                        <a:t>全職種</a:t>
                      </a:r>
                      <a:endParaRPr kumimoji="1" lang="en-US" altLang="ja-JP" sz="1300" b="1" dirty="0" smtClean="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6">
                        <a:lumMod val="60000"/>
                        <a:lumOff val="40000"/>
                      </a:schemeClr>
                    </a:solidFill>
                  </a:tcPr>
                </a:tc>
                <a:tc>
                  <a:txBody>
                    <a:bodyPr/>
                    <a:lstStyle/>
                    <a:p>
                      <a:r>
                        <a:rPr kumimoji="1" lang="en-US" altLang="ja-JP" sz="1200" dirty="0" smtClean="0">
                          <a:latin typeface="MS UI Gothic" panose="020B0600070205080204" pitchFamily="50" charset="-128"/>
                          <a:ea typeface="MS UI Gothic" panose="020B0600070205080204" pitchFamily="50" charset="-128"/>
                        </a:rPr>
                        <a:t>19</a:t>
                      </a:r>
                    </a:p>
                    <a:p>
                      <a:r>
                        <a:rPr kumimoji="1" lang="ja-JP" altLang="en-US" sz="1200" dirty="0" smtClean="0">
                          <a:latin typeface="MS UI Gothic" panose="020B0600070205080204" pitchFamily="50" charset="-128"/>
                          <a:ea typeface="MS UI Gothic" panose="020B0600070205080204" pitchFamily="50" charset="-128"/>
                        </a:rPr>
                        <a:t>　</a:t>
                      </a:r>
                      <a:r>
                        <a:rPr kumimoji="1" lang="ja-JP" altLang="en-US" sz="1300" b="1" dirty="0" smtClean="0">
                          <a:latin typeface="MS UI Gothic" panose="020B0600070205080204" pitchFamily="50" charset="-128"/>
                          <a:ea typeface="MS UI Gothic" panose="020B0600070205080204" pitchFamily="50" charset="-128"/>
                        </a:rPr>
                        <a:t>全職種</a:t>
                      </a:r>
                      <a:endParaRPr kumimoji="1" lang="en-US" altLang="ja-JP" sz="1300" b="1" dirty="0" smtClean="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6">
                        <a:lumMod val="60000"/>
                        <a:lumOff val="40000"/>
                      </a:schemeClr>
                    </a:solidFill>
                  </a:tcPr>
                </a:tc>
                <a:tc>
                  <a:txBody>
                    <a:bodyPr/>
                    <a:lstStyle/>
                    <a:p>
                      <a:r>
                        <a:rPr kumimoji="1" lang="en-US" altLang="ja-JP" sz="1200" dirty="0" smtClean="0">
                          <a:latin typeface="MS UI Gothic" panose="020B0600070205080204" pitchFamily="50" charset="-128"/>
                          <a:ea typeface="MS UI Gothic" panose="020B0600070205080204" pitchFamily="50" charset="-128"/>
                        </a:rPr>
                        <a:t>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S UI Gothic" panose="020B0600070205080204" pitchFamily="50" charset="-128"/>
                          <a:ea typeface="MS UI Gothic" panose="020B0600070205080204" pitchFamily="50" charset="-128"/>
                        </a:rPr>
                        <a:t>　</a:t>
                      </a:r>
                      <a:r>
                        <a:rPr kumimoji="1" lang="ja-JP" altLang="en-US" sz="1300" b="1" dirty="0" smtClean="0">
                          <a:latin typeface="MS UI Gothic" panose="020B0600070205080204" pitchFamily="50" charset="-128"/>
                          <a:ea typeface="MS UI Gothic" panose="020B0600070205080204" pitchFamily="50" charset="-128"/>
                        </a:rPr>
                        <a:t>全職種</a:t>
                      </a:r>
                      <a:endParaRPr kumimoji="1" lang="en-US" altLang="ja-JP" sz="1300" b="1" dirty="0" smtClean="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99CCFF"/>
                    </a:solidFill>
                  </a:tcPr>
                </a:tc>
                <a:tc>
                  <a:txBody>
                    <a:bodyPr/>
                    <a:lstStyle/>
                    <a:p>
                      <a:r>
                        <a:rPr kumimoji="1" lang="en-US" altLang="ja-JP" sz="1200" dirty="0" smtClean="0">
                          <a:latin typeface="MS UI Gothic" panose="020B0600070205080204" pitchFamily="50" charset="-128"/>
                          <a:ea typeface="MS UI Gothic" panose="020B0600070205080204" pitchFamily="50" charset="-128"/>
                        </a:rPr>
                        <a:t>21</a:t>
                      </a:r>
                    </a:p>
                    <a:p>
                      <a:r>
                        <a:rPr kumimoji="1" lang="ja-JP" altLang="en-US" sz="1200" dirty="0" smtClean="0">
                          <a:latin typeface="MS UI Gothic" panose="020B0600070205080204" pitchFamily="50" charset="-128"/>
                          <a:ea typeface="MS UI Gothic" panose="020B0600070205080204" pitchFamily="50" charset="-128"/>
                        </a:rPr>
                        <a:t>　</a:t>
                      </a:r>
                      <a:endParaRPr kumimoji="1" lang="en-US" altLang="ja-JP" sz="1300" b="1" dirty="0" smtClean="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en-US" altLang="ja-JP" sz="1200" dirty="0" smtClean="0">
                          <a:latin typeface="MS UI Gothic" panose="020B0600070205080204" pitchFamily="50" charset="-128"/>
                          <a:ea typeface="MS UI Gothic" panose="020B0600070205080204" pitchFamily="50" charset="-128"/>
                        </a:rPr>
                        <a:t>22</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r>
                        <a:rPr kumimoji="1" lang="en-US" altLang="ja-JP" sz="1200" dirty="0" smtClean="0">
                          <a:latin typeface="MS UI Gothic" panose="020B0600070205080204" pitchFamily="50" charset="-128"/>
                          <a:ea typeface="MS UI Gothic" panose="020B0600070205080204" pitchFamily="50" charset="-128"/>
                        </a:rPr>
                        <a:t>23</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43159738"/>
                  </a:ext>
                </a:extLst>
              </a:tr>
              <a:tr h="504000">
                <a:tc>
                  <a:txBody>
                    <a:bodyPr/>
                    <a:lstStyle/>
                    <a:p>
                      <a:r>
                        <a:rPr kumimoji="1" lang="en-US" altLang="ja-JP" sz="1200" dirty="0" smtClean="0">
                          <a:latin typeface="MS UI Gothic" panose="020B0600070205080204" pitchFamily="50" charset="-128"/>
                          <a:ea typeface="MS UI Gothic" panose="020B0600070205080204" pitchFamily="50" charset="-128"/>
                        </a:rPr>
                        <a:t>24</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r>
                        <a:rPr kumimoji="1" lang="en-US" altLang="ja-JP" sz="1200" dirty="0" smtClean="0">
                          <a:latin typeface="MS UI Gothic" panose="020B0600070205080204" pitchFamily="50" charset="-128"/>
                          <a:ea typeface="MS UI Gothic" panose="020B0600070205080204" pitchFamily="50" charset="-128"/>
                        </a:rPr>
                        <a:t>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latin typeface="MS UI Gothic" panose="020B0600070205080204" pitchFamily="50" charset="-128"/>
                          <a:ea typeface="MS UI Gothic" panose="020B0600070205080204" pitchFamily="50" charset="-128"/>
                        </a:rPr>
                        <a:t>　人確デー</a:t>
                      </a:r>
                      <a:endParaRPr kumimoji="1" lang="en-US" altLang="ja-JP" sz="1300" dirty="0" smtClean="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99CCFF"/>
                    </a:solidFill>
                  </a:tcPr>
                </a:tc>
                <a:tc>
                  <a:txBody>
                    <a:bodyPr/>
                    <a:lstStyle/>
                    <a:p>
                      <a:r>
                        <a:rPr kumimoji="1" lang="en-US" altLang="ja-JP" sz="1200" b="0" dirty="0" smtClean="0">
                          <a:latin typeface="MS UI Gothic" panose="020B0600070205080204" pitchFamily="50" charset="-128"/>
                          <a:ea typeface="MS UI Gothic" panose="020B0600070205080204" pitchFamily="50" charset="-128"/>
                        </a:rPr>
                        <a:t>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S UI Gothic" panose="020B0600070205080204" pitchFamily="50" charset="-128"/>
                          <a:ea typeface="MS UI Gothic" panose="020B0600070205080204" pitchFamily="50" charset="-128"/>
                        </a:rPr>
                        <a:t>　</a:t>
                      </a:r>
                      <a:r>
                        <a:rPr kumimoji="1" lang="ja-JP" altLang="en-US" sz="1200" b="1" dirty="0" smtClean="0">
                          <a:latin typeface="MS UI Gothic" panose="020B0600070205080204" pitchFamily="50" charset="-128"/>
                          <a:ea typeface="MS UI Gothic" panose="020B0600070205080204" pitchFamily="50" charset="-128"/>
                        </a:rPr>
                        <a:t>人確デー</a:t>
                      </a:r>
                      <a:endParaRPr kumimoji="1" lang="en-US" altLang="ja-JP" sz="1200" dirty="0" smtClean="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6">
                        <a:lumMod val="60000"/>
                        <a:lumOff val="40000"/>
                      </a:schemeClr>
                    </a:solidFill>
                  </a:tcPr>
                </a:tc>
                <a:tc>
                  <a:txBody>
                    <a:bodyPr/>
                    <a:lstStyle/>
                    <a:p>
                      <a:r>
                        <a:rPr kumimoji="1" lang="en-US" altLang="ja-JP" sz="1200" b="0" dirty="0" smtClean="0">
                          <a:latin typeface="MS UI Gothic" panose="020B0600070205080204" pitchFamily="50" charset="-128"/>
                          <a:ea typeface="MS UI Gothic" panose="020B0600070205080204" pitchFamily="50" charset="-128"/>
                        </a:rPr>
                        <a:t>27</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S UI Gothic" panose="020B0600070205080204" pitchFamily="50" charset="-128"/>
                          <a:ea typeface="MS UI Gothic" panose="020B0600070205080204" pitchFamily="50" charset="-128"/>
                        </a:rPr>
                        <a:t>　</a:t>
                      </a:r>
                      <a:r>
                        <a:rPr kumimoji="1" lang="ja-JP" altLang="en-US" sz="1200" b="1" dirty="0" smtClean="0">
                          <a:latin typeface="MS UI Gothic" panose="020B0600070205080204" pitchFamily="50" charset="-128"/>
                          <a:ea typeface="MS UI Gothic" panose="020B0600070205080204" pitchFamily="50" charset="-128"/>
                        </a:rPr>
                        <a:t>人確デー</a:t>
                      </a:r>
                      <a:endParaRPr kumimoji="1" lang="en-US" altLang="ja-JP" sz="1200" dirty="0" smtClean="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6">
                        <a:lumMod val="60000"/>
                        <a:lumOff val="40000"/>
                      </a:schemeClr>
                    </a:solidFill>
                  </a:tcPr>
                </a:tc>
                <a:tc>
                  <a:txBody>
                    <a:bodyPr/>
                    <a:lstStyle/>
                    <a:p>
                      <a:r>
                        <a:rPr kumimoji="1" lang="en-US" altLang="ja-JP" sz="1200" dirty="0" smtClean="0">
                          <a:latin typeface="MS UI Gothic" panose="020B0600070205080204" pitchFamily="50" charset="-128"/>
                          <a:ea typeface="MS UI Gothic" panose="020B0600070205080204" pitchFamily="50" charset="-128"/>
                        </a:rPr>
                        <a:t>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S UI Gothic" panose="020B0600070205080204" pitchFamily="50" charset="-128"/>
                          <a:ea typeface="MS UI Gothic" panose="020B0600070205080204" pitchFamily="50" charset="-128"/>
                        </a:rPr>
                        <a:t>　</a:t>
                      </a:r>
                      <a:r>
                        <a:rPr kumimoji="1" lang="ja-JP" altLang="en-US" sz="1200" b="1" dirty="0" smtClean="0">
                          <a:latin typeface="MS UI Gothic" panose="020B0600070205080204" pitchFamily="50" charset="-128"/>
                          <a:ea typeface="MS UI Gothic" panose="020B0600070205080204" pitchFamily="50" charset="-128"/>
                        </a:rPr>
                        <a:t>人確デー</a:t>
                      </a:r>
                      <a:endParaRPr kumimoji="1" lang="en-US" altLang="ja-JP" sz="1200" dirty="0" smtClean="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6">
                        <a:lumMod val="60000"/>
                        <a:lumOff val="40000"/>
                      </a:schemeClr>
                    </a:solidFill>
                  </a:tcPr>
                </a:tc>
                <a:tc>
                  <a:txBody>
                    <a:bodyPr/>
                    <a:lstStyle/>
                    <a:p>
                      <a:r>
                        <a:rPr kumimoji="1" lang="en-US" altLang="ja-JP" sz="1200" dirty="0" smtClean="0">
                          <a:latin typeface="MS UI Gothic" panose="020B0600070205080204" pitchFamily="50" charset="-128"/>
                          <a:ea typeface="MS UI Gothic" panose="020B0600070205080204" pitchFamily="50" charset="-128"/>
                        </a:rPr>
                        <a:t>29</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tc>
                  <a:txBody>
                    <a:bodyPr/>
                    <a:lstStyle/>
                    <a:p>
                      <a:r>
                        <a:rPr kumimoji="1" lang="en-US" altLang="ja-JP" sz="1200" dirty="0" smtClean="0">
                          <a:latin typeface="MS UI Gothic" panose="020B0600070205080204" pitchFamily="50" charset="-128"/>
                          <a:ea typeface="MS UI Gothic" panose="020B0600070205080204" pitchFamily="50" charset="-128"/>
                        </a:rPr>
                        <a:t>30</a:t>
                      </a:r>
                      <a:endParaRPr kumimoji="1" lang="ja-JP" altLang="en-US" sz="1200" dirty="0">
                        <a:latin typeface="MS UI Gothic" panose="020B0600070205080204" pitchFamily="50" charset="-128"/>
                        <a:ea typeface="MS UI Gothic" panose="020B0600070205080204" pitchFamily="50" charset="-128"/>
                      </a:endParaRPr>
                    </a:p>
                  </a:txBody>
                  <a:tcPr marL="68580" marR="68580" marT="34291" marB="34291">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12897628"/>
                  </a:ext>
                </a:extLst>
              </a:tr>
            </a:tbl>
          </a:graphicData>
        </a:graphic>
      </p:graphicFrame>
      <p:sp>
        <p:nvSpPr>
          <p:cNvPr id="9" name="正方形/長方形 8"/>
          <p:cNvSpPr/>
          <p:nvPr/>
        </p:nvSpPr>
        <p:spPr>
          <a:xfrm>
            <a:off x="503971" y="52851"/>
            <a:ext cx="899556" cy="1263417"/>
          </a:xfrm>
          <a:prstGeom prst="rect">
            <a:avLst/>
          </a:prstGeom>
          <a:noFill/>
          <a:ln w="38100">
            <a:solidFill>
              <a:srgbClr val="00206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1"/>
          </a:p>
        </p:txBody>
      </p:sp>
      <p:sp>
        <p:nvSpPr>
          <p:cNvPr id="10" name="テキスト ボックス 9"/>
          <p:cNvSpPr txBox="1"/>
          <p:nvPr/>
        </p:nvSpPr>
        <p:spPr>
          <a:xfrm>
            <a:off x="570828" y="988646"/>
            <a:ext cx="498764" cy="312650"/>
          </a:xfrm>
          <a:prstGeom prst="rect">
            <a:avLst/>
          </a:prstGeom>
          <a:noFill/>
        </p:spPr>
        <p:txBody>
          <a:bodyPr wrap="square" rtlCol="0" anchor="ctr">
            <a:spAutoFit/>
          </a:bodyPr>
          <a:lstStyle/>
          <a:p>
            <a:pPr algn="ctr">
              <a:lnSpc>
                <a:spcPct val="0"/>
              </a:lnSpc>
            </a:pPr>
            <a:r>
              <a:rPr lang="en-US" altLang="ja-JP" sz="7200" dirty="0">
                <a:latin typeface="Britannic Bold" panose="020B0903060703020204" pitchFamily="34" charset="0"/>
              </a:rPr>
              <a:t>6</a:t>
            </a:r>
            <a:endParaRPr lang="en-US" altLang="ja-JP" sz="7200" dirty="0" smtClean="0">
              <a:latin typeface="Britannic Bold" panose="020B0903060703020204" pitchFamily="34" charset="0"/>
            </a:endParaRPr>
          </a:p>
        </p:txBody>
      </p:sp>
      <p:sp>
        <p:nvSpPr>
          <p:cNvPr id="11" name="テキスト ボックス 10"/>
          <p:cNvSpPr txBox="1"/>
          <p:nvPr/>
        </p:nvSpPr>
        <p:spPr>
          <a:xfrm>
            <a:off x="1046345" y="921141"/>
            <a:ext cx="329541" cy="288000"/>
          </a:xfrm>
          <a:prstGeom prst="rect">
            <a:avLst/>
          </a:prstGeom>
          <a:noFill/>
        </p:spPr>
        <p:txBody>
          <a:bodyPr wrap="square" rtlCol="0">
            <a:spAutoFit/>
          </a:bodyPr>
          <a:lstStyle/>
          <a:p>
            <a:r>
              <a:rPr lang="ja-JP" altLang="en-US" sz="1351" dirty="0">
                <a:latin typeface="HGSｺﾞｼｯｸE" panose="020B0900000000000000" pitchFamily="50" charset="-128"/>
                <a:ea typeface="HGSｺﾞｼｯｸE" panose="020B0900000000000000" pitchFamily="50" charset="-128"/>
              </a:rPr>
              <a:t>月</a:t>
            </a:r>
          </a:p>
        </p:txBody>
      </p:sp>
      <p:sp>
        <p:nvSpPr>
          <p:cNvPr id="12" name="テキスト ボックス 11"/>
          <p:cNvSpPr txBox="1"/>
          <p:nvPr/>
        </p:nvSpPr>
        <p:spPr>
          <a:xfrm>
            <a:off x="1443373" y="-24149"/>
            <a:ext cx="6064331" cy="461665"/>
          </a:xfrm>
          <a:prstGeom prst="rect">
            <a:avLst/>
          </a:prstGeom>
          <a:noFill/>
        </p:spPr>
        <p:txBody>
          <a:bodyPr wrap="square" rtlCol="0">
            <a:spAutoFit/>
          </a:bodyPr>
          <a:lstStyle/>
          <a:p>
            <a:r>
              <a:rPr lang="ja-JP" altLang="en-US" sz="2400" dirty="0">
                <a:latin typeface="HG創英角ｺﾞｼｯｸUB" panose="020B0909000000000000" pitchFamily="49" charset="-128"/>
                <a:ea typeface="HG創英角ｺﾞｼｯｸUB" panose="020B0909000000000000" pitchFamily="49" charset="-128"/>
              </a:rPr>
              <a:t>ハローワーク帯広　会社説明会予定表</a:t>
            </a:r>
          </a:p>
        </p:txBody>
      </p:sp>
      <p:sp>
        <p:nvSpPr>
          <p:cNvPr id="13" name="テキスト ボックス 12"/>
          <p:cNvSpPr txBox="1"/>
          <p:nvPr/>
        </p:nvSpPr>
        <p:spPr>
          <a:xfrm>
            <a:off x="1462228" y="471985"/>
            <a:ext cx="6920125" cy="430887"/>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説明会会場：ハローワーク帯広２階大会議室（帯広市西５条南５丁目２</a:t>
            </a:r>
            <a:r>
              <a:rPr lang="ja-JP" altLang="en-US" sz="1100" dirty="0" smtClean="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しごと</a:t>
            </a:r>
            <a:r>
              <a:rPr lang="ja-JP" altLang="en-US" sz="1100" dirty="0">
                <a:latin typeface="メイリオ" panose="020B0604030504040204" pitchFamily="50" charset="-128"/>
                <a:ea typeface="メイリオ" panose="020B0604030504040204" pitchFamily="50" charset="-128"/>
              </a:rPr>
              <a:t>プラザ帯広セミナールーム（帯広市西２条南</a:t>
            </a:r>
            <a:r>
              <a:rPr lang="en-US" altLang="ja-JP" sz="1100" dirty="0">
                <a:latin typeface="メイリオ" panose="020B0604030504040204" pitchFamily="50" charset="-128"/>
                <a:ea typeface="メイリオ" panose="020B0604030504040204" pitchFamily="50" charset="-128"/>
              </a:rPr>
              <a:t>12</a:t>
            </a:r>
            <a:r>
              <a:rPr lang="ja-JP" altLang="en-US" sz="1100" dirty="0">
                <a:latin typeface="メイリオ" panose="020B0604030504040204" pitchFamily="50" charset="-128"/>
                <a:ea typeface="メイリオ" panose="020B0604030504040204" pitchFamily="50" charset="-128"/>
              </a:rPr>
              <a:t>丁目４</a:t>
            </a:r>
            <a:r>
              <a:rPr lang="en-US" altLang="ja-JP" sz="1100" dirty="0">
                <a:latin typeface="メイリオ" panose="020B0604030504040204" pitchFamily="50" charset="-128"/>
                <a:ea typeface="メイリオ" panose="020B0604030504040204" pitchFamily="50" charset="-128"/>
              </a:rPr>
              <a:t>JR</a:t>
            </a:r>
            <a:r>
              <a:rPr lang="ja-JP" altLang="en-US" sz="1100" dirty="0">
                <a:latin typeface="メイリオ" panose="020B0604030504040204" pitchFamily="50" charset="-128"/>
                <a:ea typeface="メイリオ" panose="020B0604030504040204" pitchFamily="50" charset="-128"/>
              </a:rPr>
              <a:t>帯広駅エスタ東館２階）</a:t>
            </a:r>
          </a:p>
        </p:txBody>
      </p:sp>
      <p:sp>
        <p:nvSpPr>
          <p:cNvPr id="16" name="テキスト ボックス 15"/>
          <p:cNvSpPr txBox="1"/>
          <p:nvPr/>
        </p:nvSpPr>
        <p:spPr>
          <a:xfrm>
            <a:off x="1384225" y="902742"/>
            <a:ext cx="7729973" cy="923330"/>
          </a:xfrm>
          <a:prstGeom prst="rect">
            <a:avLst/>
          </a:prstGeom>
          <a:noFill/>
        </p:spPr>
        <p:txBody>
          <a:bodyPr wrap="square" rtlCol="0">
            <a:spAutoFit/>
          </a:bodyPr>
          <a:lstStyle/>
          <a:p>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会社説明会の開催時間は</a:t>
            </a:r>
            <a:r>
              <a:rPr lang="ja-JP" altLang="en-US" sz="1200" b="1" u="sng" dirty="0">
                <a:latin typeface="メイリオ" panose="020B0604030504040204" pitchFamily="50" charset="-128"/>
                <a:ea typeface="メイリオ" panose="020B0604030504040204" pitchFamily="50" charset="-128"/>
              </a:rPr>
              <a:t>すべて</a:t>
            </a:r>
            <a:r>
              <a:rPr lang="en-US" altLang="ja-JP" sz="1200" b="1" u="sng" dirty="0">
                <a:latin typeface="メイリオ" panose="020B0604030504040204" pitchFamily="50" charset="-128"/>
                <a:ea typeface="メイリオ" panose="020B0604030504040204" pitchFamily="50" charset="-128"/>
              </a:rPr>
              <a:t>13</a:t>
            </a:r>
            <a:r>
              <a:rPr lang="ja-JP" altLang="en-US" sz="1200" b="1" u="sng" dirty="0">
                <a:latin typeface="メイリオ" panose="020B0604030504040204" pitchFamily="50" charset="-128"/>
                <a:ea typeface="メイリオ" panose="020B0604030504040204" pitchFamily="50" charset="-128"/>
              </a:rPr>
              <a:t>：</a:t>
            </a:r>
            <a:r>
              <a:rPr lang="en-US" altLang="ja-JP" sz="1200" b="1" u="sng" dirty="0">
                <a:latin typeface="メイリオ" panose="020B0604030504040204" pitchFamily="50" charset="-128"/>
                <a:ea typeface="メイリオ" panose="020B0604030504040204" pitchFamily="50" charset="-128"/>
              </a:rPr>
              <a:t>30</a:t>
            </a:r>
            <a:r>
              <a:rPr lang="ja-JP" altLang="en-US" sz="1200" b="1" u="sng" dirty="0">
                <a:latin typeface="メイリオ" panose="020B0604030504040204" pitchFamily="50" charset="-128"/>
                <a:ea typeface="メイリオ" panose="020B0604030504040204" pitchFamily="50" charset="-128"/>
              </a:rPr>
              <a:t>～</a:t>
            </a:r>
            <a:r>
              <a:rPr lang="en-US" altLang="ja-JP" sz="1200" b="1" u="sng" dirty="0">
                <a:latin typeface="メイリオ" panose="020B0604030504040204" pitchFamily="50" charset="-128"/>
                <a:ea typeface="メイリオ" panose="020B0604030504040204" pitchFamily="50" charset="-128"/>
              </a:rPr>
              <a:t>15</a:t>
            </a:r>
            <a:r>
              <a:rPr lang="ja-JP" altLang="en-US" sz="1200" b="1" u="sng" dirty="0">
                <a:latin typeface="メイリオ" panose="020B0604030504040204" pitchFamily="50" charset="-128"/>
                <a:ea typeface="メイリオ" panose="020B0604030504040204" pitchFamily="50" charset="-128"/>
              </a:rPr>
              <a:t>：</a:t>
            </a:r>
            <a:r>
              <a:rPr lang="en-US" altLang="ja-JP" sz="1200" b="1" u="sng" dirty="0">
                <a:latin typeface="メイリオ" panose="020B0604030504040204" pitchFamily="50" charset="-128"/>
                <a:ea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rPr>
              <a:t>です</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endParaRPr lang="en-US" altLang="ja-JP" sz="3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予定表の</a:t>
            </a:r>
            <a:r>
              <a:rPr lang="ja-JP" altLang="en-US" sz="1200" b="1" u="sng" dirty="0">
                <a:ln cmpd="sng">
                  <a:noFill/>
                </a:ln>
                <a:solidFill>
                  <a:schemeClr val="accent6">
                    <a:lumMod val="60000"/>
                    <a:lumOff val="40000"/>
                  </a:schemeClr>
                </a:solidFill>
                <a:latin typeface="メイリオ" panose="020B0604030504040204" pitchFamily="50" charset="-128"/>
                <a:ea typeface="メイリオ" panose="020B0604030504040204" pitchFamily="50" charset="-128"/>
              </a:rPr>
              <a:t>■</a:t>
            </a:r>
            <a:r>
              <a:rPr lang="ja-JP" altLang="en-US" sz="1200" u="sng" dirty="0">
                <a:ln cmpd="sng">
                  <a:noFill/>
                </a:ln>
                <a:latin typeface="メイリオ" panose="020B0604030504040204" pitchFamily="50" charset="-128"/>
                <a:ea typeface="メイリオ" panose="020B0604030504040204" pitchFamily="50" charset="-128"/>
              </a:rPr>
              <a:t>色（ハローワーク帯広）</a:t>
            </a:r>
            <a:r>
              <a:rPr lang="ja-JP" altLang="en-US" sz="1200" dirty="0">
                <a:latin typeface="メイリオ" panose="020B0604030504040204" pitchFamily="50" charset="-128"/>
                <a:ea typeface="メイリオ" panose="020B0604030504040204" pitchFamily="50" charset="-128"/>
              </a:rPr>
              <a:t>、</a:t>
            </a:r>
            <a:r>
              <a:rPr lang="ja-JP" altLang="en-US" sz="1200" b="1" u="sng" dirty="0">
                <a:solidFill>
                  <a:srgbClr val="99CCFF"/>
                </a:solidFill>
                <a:latin typeface="メイリオ" panose="020B0604030504040204" pitchFamily="50" charset="-128"/>
                <a:ea typeface="メイリオ" panose="020B0604030504040204" pitchFamily="50" charset="-128"/>
              </a:rPr>
              <a:t>■</a:t>
            </a:r>
            <a:r>
              <a:rPr lang="ja-JP" altLang="en-US" sz="1200" u="sng" dirty="0">
                <a:latin typeface="メイリオ" panose="020B0604030504040204" pitchFamily="50" charset="-128"/>
                <a:ea typeface="メイリオ" panose="020B0604030504040204" pitchFamily="50" charset="-128"/>
              </a:rPr>
              <a:t>色（しごとプラザ帯広）</a:t>
            </a:r>
            <a:r>
              <a:rPr lang="ja-JP" altLang="en-US" sz="1200" dirty="0">
                <a:latin typeface="メイリオ" panose="020B0604030504040204" pitchFamily="50" charset="-128"/>
                <a:ea typeface="メイリオ" panose="020B0604030504040204" pitchFamily="50" charset="-128"/>
              </a:rPr>
              <a:t>からご希望の日にちを</a:t>
            </a:r>
            <a:r>
              <a:rPr lang="ja-JP" altLang="en-US" sz="1200" dirty="0" smtClean="0">
                <a:latin typeface="メイリオ" panose="020B0604030504040204" pitchFamily="50" charset="-128"/>
                <a:ea typeface="メイリオ" panose="020B0604030504040204" pitchFamily="50" charset="-128"/>
              </a:rPr>
              <a:t>ホームページ内</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b="1" u="sng" dirty="0" smtClean="0">
                <a:latin typeface="メイリオ" panose="020B0604030504040204" pitchFamily="50" charset="-128"/>
                <a:ea typeface="メイリオ" panose="020B0604030504040204" pitchFamily="50" charset="-128"/>
              </a:rPr>
              <a:t>「会社</a:t>
            </a:r>
            <a:r>
              <a:rPr lang="ja-JP" altLang="en-US" sz="1200" b="1" u="sng" dirty="0">
                <a:latin typeface="メイリオ" panose="020B0604030504040204" pitchFamily="50" charset="-128"/>
                <a:ea typeface="メイリオ" panose="020B0604030504040204" pitchFamily="50" charset="-128"/>
              </a:rPr>
              <a:t>説明会参加</a:t>
            </a:r>
            <a:r>
              <a:rPr lang="ja-JP" altLang="en-US" sz="1200" b="1" u="sng" dirty="0" smtClean="0">
                <a:latin typeface="メイリオ" panose="020B0604030504040204" pitchFamily="50" charset="-128"/>
                <a:ea typeface="メイリオ" panose="020B0604030504040204" pitchFamily="50" charset="-128"/>
              </a:rPr>
              <a:t>申込み</a:t>
            </a:r>
            <a:r>
              <a:rPr lang="ja-JP" altLang="en-US" sz="1200" b="1" u="sng" dirty="0">
                <a:latin typeface="メイリオ" panose="020B0604030504040204" pitchFamily="50" charset="-128"/>
                <a:ea typeface="メイリオ" panose="020B0604030504040204" pitchFamily="50" charset="-128"/>
              </a:rPr>
              <a:t>フォーム」（</a:t>
            </a:r>
            <a:r>
              <a:rPr lang="ja-JP" altLang="en-US" sz="1200" b="1" u="sng" dirty="0" smtClean="0">
                <a:latin typeface="メイリオ" panose="020B0604030504040204" pitchFamily="50" charset="-128"/>
                <a:ea typeface="メイリオ" panose="020B0604030504040204" pitchFamily="50" charset="-128"/>
              </a:rPr>
              <a:t>申込みフォーム</a:t>
            </a:r>
            <a:r>
              <a:rPr lang="ja-JP" altLang="en-US" sz="1200" b="1" u="sng"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からお申 込みください</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endParaRPr lang="en-US" altLang="ja-JP" sz="3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a:t>
            </a:r>
            <a:r>
              <a:rPr lang="ja-JP" altLang="en-US" sz="1200" u="sng" dirty="0">
                <a:latin typeface="メイリオ" panose="020B0604030504040204" pitchFamily="50" charset="-128"/>
                <a:ea typeface="メイリオ" panose="020B0604030504040204" pitchFamily="50" charset="-128"/>
              </a:rPr>
              <a:t>申込みが多数の場合、抽選となる場合がありますのでご了承</a:t>
            </a:r>
            <a:r>
              <a:rPr lang="ja-JP" altLang="en-US" sz="1200" u="sng" dirty="0" smtClean="0">
                <a:latin typeface="メイリオ" panose="020B0604030504040204" pitchFamily="50" charset="-128"/>
                <a:ea typeface="メイリオ" panose="020B0604030504040204" pitchFamily="50" charset="-128"/>
              </a:rPr>
              <a:t>ください（</a:t>
            </a:r>
            <a:r>
              <a:rPr lang="ja-JP" altLang="en-US" sz="1200" b="1" u="sng" dirty="0" smtClean="0">
                <a:latin typeface="メイリオ" panose="020B0604030504040204" pitchFamily="50" charset="-128"/>
                <a:ea typeface="メイリオ" panose="020B0604030504040204" pitchFamily="50" charset="-128"/>
              </a:rPr>
              <a:t>先着順ではありません</a:t>
            </a:r>
            <a:r>
              <a:rPr lang="ja-JP" altLang="en-US" sz="1200" u="sng" dirty="0" smtClean="0">
                <a:latin typeface="メイリオ" panose="020B0604030504040204" pitchFamily="50" charset="-128"/>
                <a:ea typeface="メイリオ" panose="020B0604030504040204" pitchFamily="50" charset="-128"/>
              </a:rPr>
              <a:t>）。</a:t>
            </a:r>
            <a:endParaRPr lang="en-US" altLang="ja-JP" sz="1200" u="sng"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494544" y="4843177"/>
            <a:ext cx="8619654" cy="1292662"/>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■会社説明会は転職を希望される方と採用担当の方がお互いのことを知ることができる場として開催しております</a:t>
            </a:r>
            <a:r>
              <a:rPr lang="ja-JP" altLang="en-US"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endParaRPr lang="en-US" altLang="ja-JP" sz="3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■説明会への参加をご希望の場合は、申込期限まで</a:t>
            </a:r>
            <a:r>
              <a:rPr lang="ja-JP" altLang="en-US" sz="1100" dirty="0" smtClean="0">
                <a:latin typeface="メイリオ" panose="020B0604030504040204" pitchFamily="50" charset="-128"/>
                <a:ea typeface="メイリオ" panose="020B0604030504040204" pitchFamily="50" charset="-128"/>
              </a:rPr>
              <a:t>にご希望</a:t>
            </a:r>
            <a:r>
              <a:rPr lang="ja-JP" altLang="en-US" sz="1100" dirty="0">
                <a:latin typeface="メイリオ" panose="020B0604030504040204" pitchFamily="50" charset="-128"/>
                <a:ea typeface="メイリオ" panose="020B0604030504040204" pitchFamily="50" charset="-128"/>
              </a:rPr>
              <a:t>の日にちを申込みフォームからお申込みください</a:t>
            </a:r>
            <a:r>
              <a:rPr lang="ja-JP" altLang="en-US"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endParaRPr lang="en-US" altLang="ja-JP" sz="3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■説明会に参加いただく求人事業主の方には、回答期間中に申込フォームにご登録いただきましたメールアドレスへ会社説明会参加</a:t>
            </a:r>
            <a:r>
              <a:rPr lang="ja-JP" altLang="en-US" sz="1100" dirty="0" smtClean="0">
                <a:latin typeface="メイリオ" panose="020B0604030504040204" pitchFamily="50" charset="-128"/>
                <a:ea typeface="メイリオ" panose="020B0604030504040204" pitchFamily="50" charset="-128"/>
              </a:rPr>
              <a:t>申</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込書を</a:t>
            </a:r>
            <a:r>
              <a:rPr lang="ja-JP" altLang="en-US" sz="1100" dirty="0">
                <a:latin typeface="メイリオ" panose="020B0604030504040204" pitchFamily="50" charset="-128"/>
                <a:ea typeface="メイリオ" panose="020B0604030504040204" pitchFamily="50" charset="-128"/>
              </a:rPr>
              <a:t>お送りします</a:t>
            </a:r>
            <a:r>
              <a:rPr lang="ja-JP" altLang="en-US"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endParaRPr lang="en-US" altLang="ja-JP" sz="3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人確デー</a:t>
            </a:r>
            <a:r>
              <a:rPr lang="ja-JP" altLang="en-US" sz="1100" dirty="0">
                <a:latin typeface="メイリオ" panose="020B0604030504040204" pitchFamily="50" charset="-128"/>
                <a:ea typeface="メイリオ" panose="020B0604030504040204" pitchFamily="50" charset="-128"/>
              </a:rPr>
              <a:t>」と記載された日は、</a:t>
            </a:r>
            <a:r>
              <a:rPr lang="ja-JP" altLang="en-US" sz="1100" u="sng" dirty="0">
                <a:latin typeface="メイリオ" panose="020B0604030504040204" pitchFamily="50" charset="-128"/>
                <a:ea typeface="メイリオ" panose="020B0604030504040204" pitchFamily="50" charset="-128"/>
              </a:rPr>
              <a:t>対象職種（医療・福祉・建設・警備・運輸）</a:t>
            </a:r>
            <a:r>
              <a:rPr lang="ja-JP" altLang="en-US" sz="1100" dirty="0">
                <a:latin typeface="メイリオ" panose="020B0604030504040204" pitchFamily="50" charset="-128"/>
                <a:ea typeface="メイリオ" panose="020B0604030504040204" pitchFamily="50" charset="-128"/>
              </a:rPr>
              <a:t>を優先させていただきますのでご了承ください</a:t>
            </a:r>
            <a:r>
              <a:rPr lang="ja-JP" altLang="en-US"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endParaRPr lang="en-US" altLang="ja-JP" sz="3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a:t>
            </a:r>
            <a:r>
              <a:rPr lang="ja-JP" altLang="en-US" sz="1100" u="sng" dirty="0">
                <a:latin typeface="メイリオ" panose="020B0604030504040204" pitchFamily="50" charset="-128"/>
                <a:ea typeface="メイリオ" panose="020B0604030504040204" pitchFamily="50" charset="-128"/>
              </a:rPr>
              <a:t>ホームページ内に掲載している</a:t>
            </a:r>
            <a:r>
              <a:rPr lang="ja-JP" altLang="en-US" sz="1100" b="1" u="sng" dirty="0">
                <a:latin typeface="メイリオ" panose="020B0604030504040204" pitchFamily="50" charset="-128"/>
                <a:ea typeface="メイリオ" panose="020B0604030504040204" pitchFamily="50" charset="-128"/>
              </a:rPr>
              <a:t>「説明会開催にあたっての留意事項</a:t>
            </a:r>
            <a:r>
              <a:rPr lang="ja-JP" altLang="en-US" sz="1100" u="sng" dirty="0">
                <a:latin typeface="メイリオ" panose="020B0604030504040204" pitchFamily="50" charset="-128"/>
                <a:ea typeface="メイリオ" panose="020B0604030504040204" pitchFamily="50" charset="-128"/>
              </a:rPr>
              <a:t>」は必ずご確認ください</a:t>
            </a:r>
            <a:r>
              <a:rPr lang="ja-JP" altLang="en-US" sz="1100" dirty="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2356884998"/>
              </p:ext>
            </p:extLst>
          </p:nvPr>
        </p:nvGraphicFramePr>
        <p:xfrm>
          <a:off x="6538948" y="1974564"/>
          <a:ext cx="2556000" cy="2700000"/>
        </p:xfrm>
        <a:graphic>
          <a:graphicData uri="http://schemas.openxmlformats.org/drawingml/2006/table">
            <a:tbl>
              <a:tblPr firstRow="1" bandRow="1">
                <a:tableStyleId>{5940675A-B579-460E-94D1-54222C63F5DA}</a:tableStyleId>
              </a:tblPr>
              <a:tblGrid>
                <a:gridCol w="2556000">
                  <a:extLst>
                    <a:ext uri="{9D8B030D-6E8A-4147-A177-3AD203B41FA5}">
                      <a16:colId xmlns:a16="http://schemas.microsoft.com/office/drawing/2014/main" val="3707761296"/>
                    </a:ext>
                  </a:extLst>
                </a:gridCol>
              </a:tblGrid>
              <a:tr h="515397">
                <a:tc>
                  <a:txBody>
                    <a:bodyPr/>
                    <a:lstStyle/>
                    <a:p>
                      <a:pPr algn="ctr"/>
                      <a:r>
                        <a:rPr kumimoji="1" lang="ja-JP" altLang="en-US" sz="1600" b="0" dirty="0" smtClean="0">
                          <a:solidFill>
                            <a:schemeClr val="bg1"/>
                          </a:solidFill>
                          <a:latin typeface="MS UI Gothic" panose="020B0600070205080204" pitchFamily="50" charset="-128"/>
                          <a:ea typeface="MS UI Gothic" panose="020B0600070205080204" pitchFamily="50" charset="-128"/>
                        </a:rPr>
                        <a:t>申込期限</a:t>
                      </a:r>
                      <a:endParaRPr kumimoji="1" lang="ja-JP" altLang="en-US" sz="1600" b="0" dirty="0">
                        <a:solidFill>
                          <a:schemeClr val="bg1"/>
                        </a:solidFill>
                        <a:latin typeface="MS UI Gothic" panose="020B0600070205080204" pitchFamily="50" charset="-128"/>
                        <a:ea typeface="MS UI Gothic" panose="020B0600070205080204" pitchFamily="50" charset="-128"/>
                      </a:endParaRPr>
                    </a:p>
                  </a:txBody>
                  <a:tcPr marL="68580" marR="68580" marT="34291" marB="34291" anchor="ctr">
                    <a:solidFill>
                      <a:srgbClr val="002060"/>
                    </a:solidFill>
                  </a:tcPr>
                </a:tc>
                <a:extLst>
                  <a:ext uri="{0D108BD9-81ED-4DB2-BD59-A6C34878D82A}">
                    <a16:rowId xmlns:a16="http://schemas.microsoft.com/office/drawing/2014/main" val="582973518"/>
                  </a:ext>
                </a:extLst>
              </a:tr>
              <a:tr h="788765">
                <a:tc>
                  <a:txBody>
                    <a:bodyPr/>
                    <a:lstStyle/>
                    <a:p>
                      <a:pPr algn="l"/>
                      <a:r>
                        <a:rPr kumimoji="1" lang="ja-JP" altLang="en-US" sz="1400" b="0" dirty="0" smtClean="0">
                          <a:solidFill>
                            <a:schemeClr val="tx1"/>
                          </a:solidFill>
                          <a:latin typeface="MS UI Gothic" panose="020B0600070205080204" pitchFamily="50" charset="-128"/>
                          <a:ea typeface="MS UI Gothic" panose="020B0600070205080204" pitchFamily="50" charset="-128"/>
                        </a:rPr>
                        <a:t>４月２５日（木）</a:t>
                      </a:r>
                      <a:r>
                        <a:rPr kumimoji="1" lang="ja-JP" altLang="en-US" sz="1400" b="0" baseline="0" dirty="0" smtClean="0">
                          <a:solidFill>
                            <a:schemeClr val="tx1"/>
                          </a:solidFill>
                          <a:latin typeface="MS UI Gothic" panose="020B0600070205080204" pitchFamily="50" charset="-128"/>
                          <a:ea typeface="MS UI Gothic" panose="020B0600070205080204" pitchFamily="50" charset="-128"/>
                        </a:rPr>
                        <a:t> </a:t>
                      </a:r>
                      <a:r>
                        <a:rPr kumimoji="1" lang="ja-JP" altLang="en-US" sz="1400" b="0" dirty="0" smtClean="0">
                          <a:solidFill>
                            <a:schemeClr val="tx1"/>
                          </a:solidFill>
                          <a:latin typeface="MS UI Gothic" panose="020B0600070205080204" pitchFamily="50" charset="-128"/>
                          <a:ea typeface="MS UI Gothic" panose="020B0600070205080204" pitchFamily="50" charset="-128"/>
                        </a:rPr>
                        <a:t>～</a:t>
                      </a:r>
                      <a:endParaRPr kumimoji="1" lang="en-US" altLang="ja-JP" sz="1400" b="0" dirty="0" smtClean="0">
                        <a:solidFill>
                          <a:schemeClr val="tx1"/>
                        </a:solidFill>
                        <a:latin typeface="MS UI Gothic" panose="020B0600070205080204" pitchFamily="50" charset="-128"/>
                        <a:ea typeface="MS UI Gothic" panose="020B0600070205080204" pitchFamily="50" charset="-128"/>
                      </a:endParaRPr>
                    </a:p>
                    <a:p>
                      <a:pPr algn="r"/>
                      <a:r>
                        <a:rPr kumimoji="1" lang="ja-JP" altLang="en-US" sz="1400" b="0" dirty="0" smtClean="0">
                          <a:solidFill>
                            <a:schemeClr val="tx1"/>
                          </a:solidFill>
                          <a:latin typeface="MS UI Gothic" panose="020B0600070205080204" pitchFamily="50" charset="-128"/>
                          <a:ea typeface="MS UI Gothic" panose="020B0600070205080204" pitchFamily="50" charset="-128"/>
                        </a:rPr>
                        <a:t>５月１２日（日）</a:t>
                      </a:r>
                      <a:endParaRPr kumimoji="1" lang="ja-JP" altLang="en-US" sz="1400" b="0" dirty="0">
                        <a:solidFill>
                          <a:schemeClr val="tx1"/>
                        </a:solidFill>
                        <a:latin typeface="MS UI Gothic" panose="020B0600070205080204" pitchFamily="50" charset="-128"/>
                        <a:ea typeface="MS UI Gothic" panose="020B0600070205080204" pitchFamily="50" charset="-128"/>
                      </a:endParaRPr>
                    </a:p>
                  </a:txBody>
                  <a:tcPr marL="68580" marR="68580" marT="34291" marB="34291" anchor="ctr">
                    <a:solidFill>
                      <a:schemeClr val="bg1"/>
                    </a:solidFill>
                  </a:tcPr>
                </a:tc>
                <a:extLst>
                  <a:ext uri="{0D108BD9-81ED-4DB2-BD59-A6C34878D82A}">
                    <a16:rowId xmlns:a16="http://schemas.microsoft.com/office/drawing/2014/main" val="3321441172"/>
                  </a:ext>
                </a:extLst>
              </a:tr>
              <a:tr h="576739">
                <a:tc>
                  <a:txBody>
                    <a:bodyPr/>
                    <a:lstStyle/>
                    <a:p>
                      <a:pPr algn="ctr"/>
                      <a:r>
                        <a:rPr kumimoji="1" lang="ja-JP" altLang="en-US" sz="1600" b="0" dirty="0" smtClean="0">
                          <a:solidFill>
                            <a:schemeClr val="bg1"/>
                          </a:solidFill>
                          <a:latin typeface="MS UI Gothic" panose="020B0600070205080204" pitchFamily="50" charset="-128"/>
                          <a:ea typeface="MS UI Gothic" panose="020B0600070205080204" pitchFamily="50" charset="-128"/>
                        </a:rPr>
                        <a:t>回答期間</a:t>
                      </a:r>
                      <a:endParaRPr kumimoji="1" lang="ja-JP" altLang="en-US" sz="1600" b="0" dirty="0">
                        <a:solidFill>
                          <a:schemeClr val="bg1"/>
                        </a:solidFill>
                        <a:latin typeface="MS UI Gothic" panose="020B0600070205080204" pitchFamily="50" charset="-128"/>
                        <a:ea typeface="MS UI Gothic" panose="020B0600070205080204" pitchFamily="50" charset="-128"/>
                      </a:endParaRPr>
                    </a:p>
                  </a:txBody>
                  <a:tcPr marL="68580" marR="68580" marT="34291" marB="34291" anchor="ctr">
                    <a:solidFill>
                      <a:srgbClr val="002060"/>
                    </a:solidFill>
                  </a:tcPr>
                </a:tc>
                <a:extLst>
                  <a:ext uri="{0D108BD9-81ED-4DB2-BD59-A6C34878D82A}">
                    <a16:rowId xmlns:a16="http://schemas.microsoft.com/office/drawing/2014/main" val="1409576391"/>
                  </a:ext>
                </a:extLst>
              </a:tr>
              <a:tr h="819099">
                <a:tc>
                  <a:txBody>
                    <a:bodyPr/>
                    <a:lstStyle/>
                    <a:p>
                      <a:pPr algn="l"/>
                      <a:r>
                        <a:rPr kumimoji="1" lang="ja-JP" altLang="en-US" sz="1400" b="0" dirty="0" smtClean="0">
                          <a:solidFill>
                            <a:schemeClr val="tx1"/>
                          </a:solidFill>
                          <a:latin typeface="MS UI Gothic" panose="020B0600070205080204" pitchFamily="50" charset="-128"/>
                          <a:ea typeface="MS UI Gothic" panose="020B0600070205080204" pitchFamily="50" charset="-128"/>
                        </a:rPr>
                        <a:t>５月１３日（月） ～</a:t>
                      </a:r>
                      <a:endParaRPr kumimoji="1" lang="en-US" altLang="ja-JP" sz="1400" b="0" dirty="0" smtClean="0">
                        <a:solidFill>
                          <a:schemeClr val="tx1"/>
                        </a:solidFill>
                        <a:latin typeface="MS UI Gothic" panose="020B0600070205080204" pitchFamily="50" charset="-128"/>
                        <a:ea typeface="MS UI Gothic" panose="020B0600070205080204" pitchFamily="50" charset="-128"/>
                      </a:endParaRPr>
                    </a:p>
                    <a:p>
                      <a:pPr algn="r"/>
                      <a:r>
                        <a:rPr kumimoji="1" lang="ja-JP" altLang="en-US" sz="1400" b="0" dirty="0" smtClean="0">
                          <a:solidFill>
                            <a:schemeClr val="tx1"/>
                          </a:solidFill>
                          <a:latin typeface="MS UI Gothic" panose="020B0600070205080204" pitchFamily="50" charset="-128"/>
                          <a:ea typeface="MS UI Gothic" panose="020B0600070205080204" pitchFamily="50" charset="-128"/>
                        </a:rPr>
                        <a:t>５月１７日（金）</a:t>
                      </a:r>
                    </a:p>
                  </a:txBody>
                  <a:tcPr marL="68580" marR="68580" marT="34291" marB="34291" anchor="ctr">
                    <a:solidFill>
                      <a:schemeClr val="bg1"/>
                    </a:solidFill>
                  </a:tcPr>
                </a:tc>
                <a:extLst>
                  <a:ext uri="{0D108BD9-81ED-4DB2-BD59-A6C34878D82A}">
                    <a16:rowId xmlns:a16="http://schemas.microsoft.com/office/drawing/2014/main" val="928691672"/>
                  </a:ext>
                </a:extLst>
              </a:tr>
            </a:tbl>
          </a:graphicData>
        </a:graphic>
      </p:graphicFrame>
      <p:sp>
        <p:nvSpPr>
          <p:cNvPr id="14" name="テキスト ボックス 13"/>
          <p:cNvSpPr txBox="1"/>
          <p:nvPr/>
        </p:nvSpPr>
        <p:spPr>
          <a:xfrm>
            <a:off x="804107" y="6375036"/>
            <a:ext cx="4651298" cy="461665"/>
          </a:xfrm>
          <a:prstGeom prst="rect">
            <a:avLst/>
          </a:prstGeom>
          <a:noFill/>
        </p:spPr>
        <p:txBody>
          <a:bodyPr wrap="square" rtlCol="0">
            <a:spAutoFit/>
          </a:bodyPr>
          <a:lstStyle/>
          <a:p>
            <a:r>
              <a:rPr lang="ja-JP" altLang="en-US" sz="1200" b="1" dirty="0">
                <a:solidFill>
                  <a:schemeClr val="bg1"/>
                </a:solidFill>
                <a:latin typeface="MS UI Gothic" panose="020B0600070205080204" pitchFamily="50" charset="-128"/>
                <a:ea typeface="MS UI Gothic" panose="020B0600070205080204" pitchFamily="50" charset="-128"/>
              </a:rPr>
              <a:t>お問い合わせ先：ハローワーク帯広　事業所部門人材確保対策</a:t>
            </a:r>
            <a:r>
              <a:rPr lang="ja-JP" altLang="en-US" sz="1200" b="1" dirty="0" smtClean="0">
                <a:solidFill>
                  <a:schemeClr val="bg1"/>
                </a:solidFill>
                <a:latin typeface="MS UI Gothic" panose="020B0600070205080204" pitchFamily="50" charset="-128"/>
                <a:ea typeface="MS UI Gothic" panose="020B0600070205080204" pitchFamily="50" charset="-128"/>
              </a:rPr>
              <a:t>コーナー</a:t>
            </a:r>
            <a:endParaRPr lang="en-US" altLang="ja-JP" sz="1200" b="1" dirty="0" smtClean="0">
              <a:solidFill>
                <a:schemeClr val="bg1"/>
              </a:solidFill>
              <a:latin typeface="MS UI Gothic" panose="020B0600070205080204" pitchFamily="50" charset="-128"/>
              <a:ea typeface="MS UI Gothic" panose="020B0600070205080204" pitchFamily="50" charset="-128"/>
            </a:endParaRPr>
          </a:p>
          <a:p>
            <a:r>
              <a:rPr lang="ja-JP" altLang="en-US" sz="1200" b="1" dirty="0" smtClean="0">
                <a:solidFill>
                  <a:schemeClr val="bg1"/>
                </a:solidFill>
                <a:latin typeface="MS UI Gothic" panose="020B0600070205080204" pitchFamily="50" charset="-128"/>
                <a:ea typeface="MS UI Gothic" panose="020B0600070205080204" pitchFamily="50" charset="-128"/>
              </a:rPr>
              <a:t>電話：</a:t>
            </a:r>
            <a:r>
              <a:rPr lang="en-US" altLang="ja-JP" sz="1200" b="1" dirty="0" smtClean="0">
                <a:solidFill>
                  <a:schemeClr val="bg1"/>
                </a:solidFill>
                <a:latin typeface="MS UI Gothic" panose="020B0600070205080204" pitchFamily="50" charset="-128"/>
                <a:ea typeface="MS UI Gothic" panose="020B0600070205080204" pitchFamily="50" charset="-128"/>
              </a:rPr>
              <a:t>0155-23-8296</a:t>
            </a:r>
            <a:r>
              <a:rPr lang="ja-JP" altLang="en-US" sz="1200" b="1" dirty="0">
                <a:solidFill>
                  <a:schemeClr val="bg1"/>
                </a:solidFill>
                <a:latin typeface="MS UI Gothic" panose="020B0600070205080204" pitchFamily="50" charset="-128"/>
                <a:ea typeface="MS UI Gothic" panose="020B0600070205080204" pitchFamily="50" charset="-128"/>
              </a:rPr>
              <a:t>（</a:t>
            </a:r>
            <a:r>
              <a:rPr lang="en-US" altLang="ja-JP" sz="1200" b="1" dirty="0">
                <a:solidFill>
                  <a:schemeClr val="bg1"/>
                </a:solidFill>
                <a:latin typeface="MS UI Gothic" panose="020B0600070205080204" pitchFamily="50" charset="-128"/>
                <a:ea typeface="MS UI Gothic" panose="020B0600070205080204" pitchFamily="50" charset="-128"/>
              </a:rPr>
              <a:t>31</a:t>
            </a:r>
            <a:r>
              <a:rPr lang="ja-JP" altLang="en-US" sz="1200" b="1" dirty="0" smtClean="0">
                <a:solidFill>
                  <a:schemeClr val="bg1"/>
                </a:solidFill>
                <a:latin typeface="MS UI Gothic" panose="020B0600070205080204" pitchFamily="50" charset="-128"/>
                <a:ea typeface="MS UI Gothic" panose="020B0600070205080204" pitchFamily="50" charset="-128"/>
              </a:rPr>
              <a:t>＃</a:t>
            </a:r>
            <a:r>
              <a:rPr lang="ja-JP" altLang="en-US" sz="1200" b="1" dirty="0">
                <a:solidFill>
                  <a:schemeClr val="bg1"/>
                </a:solidFill>
                <a:latin typeface="MS UI Gothic" panose="020B0600070205080204" pitchFamily="50" charset="-128"/>
                <a:ea typeface="MS UI Gothic" panose="020B0600070205080204" pitchFamily="50" charset="-128"/>
              </a:rPr>
              <a:t>）</a:t>
            </a:r>
            <a:endParaRPr lang="en-US" altLang="ja-JP" sz="1200" b="1" dirty="0" smtClean="0">
              <a:solidFill>
                <a:schemeClr val="bg1"/>
              </a:solidFill>
              <a:latin typeface="MS UI Gothic" panose="020B0600070205080204" pitchFamily="50" charset="-128"/>
              <a:ea typeface="MS UI Gothic" panose="020B0600070205080204" pitchFamily="50" charset="-128"/>
            </a:endParaRPr>
          </a:p>
        </p:txBody>
      </p:sp>
      <p:pic>
        <p:nvPicPr>
          <p:cNvPr id="2" name="図 1"/>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93138" y="5637370"/>
            <a:ext cx="1457959" cy="1943945"/>
          </a:xfrm>
          <a:prstGeom prst="rect">
            <a:avLst/>
          </a:prstGeom>
        </p:spPr>
      </p:pic>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0543" y="6394286"/>
            <a:ext cx="504000" cy="462479"/>
          </a:xfrm>
          <a:prstGeom prst="rect">
            <a:avLst/>
          </a:prstGeom>
        </p:spPr>
      </p:pic>
      <p:sp>
        <p:nvSpPr>
          <p:cNvPr id="18" name="テキスト ボックス 17"/>
          <p:cNvSpPr txBox="1"/>
          <p:nvPr/>
        </p:nvSpPr>
        <p:spPr>
          <a:xfrm>
            <a:off x="5419892" y="6463270"/>
            <a:ext cx="1395064" cy="338554"/>
          </a:xfrm>
          <a:prstGeom prst="rect">
            <a:avLst/>
          </a:prstGeom>
          <a:noFill/>
        </p:spPr>
        <p:txBody>
          <a:bodyPr wrap="square" rtlCol="0">
            <a:spAutoFit/>
          </a:bodyPr>
          <a:lstStyle/>
          <a:p>
            <a:pPr algn="r"/>
            <a:r>
              <a:rPr lang="ja-JP" altLang="en-US" sz="800" dirty="0">
                <a:solidFill>
                  <a:schemeClr val="bg1"/>
                </a:solidFill>
                <a:latin typeface="MS UI Gothic" panose="020B0600070205080204" pitchFamily="50" charset="-128"/>
                <a:ea typeface="MS UI Gothic" panose="020B0600070205080204" pitchFamily="50" charset="-128"/>
              </a:rPr>
              <a:t>ハローワーク帯広ホームページ</a:t>
            </a:r>
            <a:endParaRPr lang="en-US" altLang="ja-JP" sz="800" dirty="0">
              <a:solidFill>
                <a:schemeClr val="bg1"/>
              </a:solidFill>
              <a:latin typeface="MS UI Gothic" panose="020B0600070205080204" pitchFamily="50" charset="-128"/>
              <a:ea typeface="MS UI Gothic" panose="020B0600070205080204" pitchFamily="50" charset="-128"/>
            </a:endParaRPr>
          </a:p>
          <a:p>
            <a:pPr algn="r"/>
            <a:r>
              <a:rPr lang="ja-JP" altLang="en-US" sz="800" dirty="0">
                <a:solidFill>
                  <a:schemeClr val="bg1"/>
                </a:solidFill>
                <a:latin typeface="MS UI Gothic" panose="020B0600070205080204" pitchFamily="50" charset="-128"/>
                <a:ea typeface="MS UI Gothic" panose="020B0600070205080204" pitchFamily="50" charset="-128"/>
              </a:rPr>
              <a:t>　 はこちら！</a:t>
            </a:r>
          </a:p>
        </p:txBody>
      </p:sp>
      <p:sp>
        <p:nvSpPr>
          <p:cNvPr id="20" name="テキスト ボックス 19"/>
          <p:cNvSpPr txBox="1"/>
          <p:nvPr/>
        </p:nvSpPr>
        <p:spPr>
          <a:xfrm>
            <a:off x="7296805" y="6417921"/>
            <a:ext cx="1067549" cy="461665"/>
          </a:xfrm>
          <a:prstGeom prst="rect">
            <a:avLst/>
          </a:prstGeom>
          <a:noFill/>
        </p:spPr>
        <p:txBody>
          <a:bodyPr wrap="square" rtlCol="0">
            <a:spAutoFit/>
          </a:bodyPr>
          <a:lstStyle/>
          <a:p>
            <a:pPr algn="r"/>
            <a:r>
              <a:rPr lang="ja-JP" altLang="en-US" sz="800" dirty="0">
                <a:solidFill>
                  <a:schemeClr val="bg1"/>
                </a:solidFill>
                <a:latin typeface="MS UI Gothic" panose="020B0600070205080204" pitchFamily="50" charset="-128"/>
                <a:ea typeface="MS UI Gothic" panose="020B0600070205080204" pitchFamily="50" charset="-128"/>
              </a:rPr>
              <a:t>ハローワーク</a:t>
            </a:r>
            <a:r>
              <a:rPr lang="ja-JP" altLang="en-US" sz="800" dirty="0" smtClean="0">
                <a:solidFill>
                  <a:schemeClr val="bg1"/>
                </a:solidFill>
                <a:latin typeface="MS UI Gothic" panose="020B0600070205080204" pitchFamily="50" charset="-128"/>
                <a:ea typeface="MS UI Gothic" panose="020B0600070205080204" pitchFamily="50" charset="-128"/>
              </a:rPr>
              <a:t>帯広公式</a:t>
            </a:r>
            <a:r>
              <a:rPr lang="ja-JP" altLang="en-US" sz="800" dirty="0">
                <a:solidFill>
                  <a:schemeClr val="bg1"/>
                </a:solidFill>
                <a:latin typeface="MS UI Gothic" panose="020B0600070205080204" pitchFamily="50" charset="-128"/>
                <a:ea typeface="MS UI Gothic" panose="020B0600070205080204" pitchFamily="50" charset="-128"/>
              </a:rPr>
              <a:t>✕（旧ツイッター</a:t>
            </a:r>
            <a:r>
              <a:rPr lang="ja-JP" altLang="en-US" sz="800" dirty="0" smtClean="0">
                <a:solidFill>
                  <a:schemeClr val="bg1"/>
                </a:solidFill>
                <a:latin typeface="MS UI Gothic" panose="020B0600070205080204" pitchFamily="50" charset="-128"/>
                <a:ea typeface="MS UI Gothic" panose="020B0600070205080204" pitchFamily="50" charset="-128"/>
              </a:rPr>
              <a:t>）</a:t>
            </a:r>
            <a:endParaRPr lang="en-US" altLang="ja-JP" sz="800" dirty="0" smtClean="0">
              <a:solidFill>
                <a:schemeClr val="bg1"/>
              </a:solidFill>
              <a:latin typeface="MS UI Gothic" panose="020B0600070205080204" pitchFamily="50" charset="-128"/>
              <a:ea typeface="MS UI Gothic" panose="020B0600070205080204" pitchFamily="50" charset="-128"/>
            </a:endParaRPr>
          </a:p>
          <a:p>
            <a:pPr algn="r"/>
            <a:r>
              <a:rPr lang="ja-JP" altLang="en-US" sz="800" dirty="0" smtClean="0">
                <a:solidFill>
                  <a:schemeClr val="bg1"/>
                </a:solidFill>
                <a:latin typeface="MS UI Gothic" panose="020B0600070205080204" pitchFamily="50" charset="-128"/>
                <a:ea typeface="MS UI Gothic" panose="020B0600070205080204" pitchFamily="50" charset="-128"/>
              </a:rPr>
              <a:t>は</a:t>
            </a:r>
            <a:r>
              <a:rPr lang="ja-JP" altLang="en-US" sz="800" dirty="0">
                <a:solidFill>
                  <a:schemeClr val="bg1"/>
                </a:solidFill>
                <a:latin typeface="MS UI Gothic" panose="020B0600070205080204" pitchFamily="50" charset="-128"/>
                <a:ea typeface="MS UI Gothic" panose="020B0600070205080204" pitchFamily="50" charset="-128"/>
              </a:rPr>
              <a:t>こちら！　</a:t>
            </a:r>
          </a:p>
        </p:txBody>
      </p:sp>
      <p:sp>
        <p:nvSpPr>
          <p:cNvPr id="7" name="正方形/長方形 6"/>
          <p:cNvSpPr/>
          <p:nvPr/>
        </p:nvSpPr>
        <p:spPr>
          <a:xfrm>
            <a:off x="8382353" y="6380036"/>
            <a:ext cx="576000" cy="46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p:cNvPicPr>
            <a:picLocks noChangeAspect="1"/>
          </p:cNvPicPr>
          <p:nvPr/>
        </p:nvPicPr>
        <p:blipFill>
          <a:blip r:embed="rId4"/>
          <a:stretch>
            <a:fillRect/>
          </a:stretch>
        </p:blipFill>
        <p:spPr>
          <a:xfrm>
            <a:off x="8301978" y="6359594"/>
            <a:ext cx="756000" cy="527773"/>
          </a:xfrm>
          <a:prstGeom prst="rect">
            <a:avLst/>
          </a:prstGeom>
        </p:spPr>
      </p:pic>
      <p:sp>
        <p:nvSpPr>
          <p:cNvPr id="23" name="テキスト ボックス 22"/>
          <p:cNvSpPr txBox="1"/>
          <p:nvPr/>
        </p:nvSpPr>
        <p:spPr>
          <a:xfrm>
            <a:off x="513816" y="62683"/>
            <a:ext cx="765820" cy="300210"/>
          </a:xfrm>
          <a:prstGeom prst="rect">
            <a:avLst/>
          </a:prstGeom>
          <a:noFill/>
        </p:spPr>
        <p:txBody>
          <a:bodyPr wrap="square" rtlCol="0">
            <a:spAutoFit/>
          </a:bodyPr>
          <a:lstStyle/>
          <a:p>
            <a:r>
              <a:rPr lang="en-US" altLang="ja-JP" sz="1351" dirty="0" smtClean="0">
                <a:latin typeface="HGSｺﾞｼｯｸE" panose="020B0900000000000000" pitchFamily="50" charset="-128"/>
                <a:ea typeface="HGSｺﾞｼｯｸE" panose="020B0900000000000000" pitchFamily="50" charset="-128"/>
              </a:rPr>
              <a:t>2024</a:t>
            </a:r>
            <a:r>
              <a:rPr lang="ja-JP" altLang="en-US" sz="1351" dirty="0" smtClean="0">
                <a:latin typeface="HGSｺﾞｼｯｸE" panose="020B0900000000000000" pitchFamily="50" charset="-128"/>
                <a:ea typeface="HGSｺﾞｼｯｸE" panose="020B0900000000000000" pitchFamily="50" charset="-128"/>
              </a:rPr>
              <a:t>年</a:t>
            </a:r>
            <a:endParaRPr lang="ja-JP" altLang="en-US" sz="1351" dirty="0">
              <a:latin typeface="HGSｺﾞｼｯｸE" panose="020B0900000000000000" pitchFamily="50" charset="-128"/>
              <a:ea typeface="HGSｺﾞｼｯｸE" panose="020B0900000000000000" pitchFamily="50" charset="-128"/>
            </a:endParaRPr>
          </a:p>
        </p:txBody>
      </p:sp>
      <p:pic>
        <p:nvPicPr>
          <p:cNvPr id="3" name="図 2"/>
          <p:cNvPicPr>
            <a:picLocks noChangeAspect="1"/>
          </p:cNvPicPr>
          <p:nvPr/>
        </p:nvPicPr>
        <p:blipFill>
          <a:blip r:embed="rId5">
            <a:clrChange>
              <a:clrFrom>
                <a:srgbClr val="FFFFFF"/>
              </a:clrFrom>
              <a:clrTo>
                <a:srgbClr val="FFFFFF">
                  <a:alpha val="0"/>
                </a:srgbClr>
              </a:clrTo>
            </a:clrChange>
          </a:blip>
          <a:stretch>
            <a:fillRect/>
          </a:stretch>
        </p:blipFill>
        <p:spPr>
          <a:xfrm>
            <a:off x="8279334" y="68255"/>
            <a:ext cx="843203" cy="1185042"/>
          </a:xfrm>
          <a:prstGeom prst="rect">
            <a:avLst/>
          </a:prstGeom>
        </p:spPr>
      </p:pic>
    </p:spTree>
    <p:extLst>
      <p:ext uri="{BB962C8B-B14F-4D97-AF65-F5344CB8AC3E}">
        <p14:creationId xmlns:p14="http://schemas.microsoft.com/office/powerpoint/2010/main" val="2228801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401</TotalTime>
  <Words>395</Words>
  <Application>Microsoft Office PowerPoint</Application>
  <PresentationFormat>画面に合わせる (4:3)</PresentationFormat>
  <Paragraphs>81</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HGSｺﾞｼｯｸE</vt:lpstr>
      <vt:lpstr>HG創英角ｺﾞｼｯｸUB</vt:lpstr>
      <vt:lpstr>MS UI Gothic</vt:lpstr>
      <vt:lpstr>メイリオ</vt:lpstr>
      <vt:lpstr>游ゴシック</vt:lpstr>
      <vt:lpstr>游ゴシック Light</vt:lpstr>
      <vt:lpstr>Arial</vt:lpstr>
      <vt:lpstr>Britannic Bold</vt:lpstr>
      <vt:lpstr>Calibri</vt:lpstr>
      <vt:lpstr>Calibri Light</vt:lpstr>
      <vt:lpstr>Office テーマ</vt:lpstr>
      <vt:lpstr>PowerPoint プレゼンテーション</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澤口良男</dc:creator>
  <cp:lastModifiedBy>伊東美樹</cp:lastModifiedBy>
  <cp:revision>51</cp:revision>
  <cp:lastPrinted>2024-04-23T06:08:59Z</cp:lastPrinted>
  <dcterms:created xsi:type="dcterms:W3CDTF">2023-11-24T06:47:26Z</dcterms:created>
  <dcterms:modified xsi:type="dcterms:W3CDTF">2024-04-25T00:07:49Z</dcterms:modified>
</cp:coreProperties>
</file>