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sldIdLst>
    <p:sldId id="257" r:id="rId5"/>
    <p:sldId id="258" r:id="rId6"/>
    <p:sldId id="288" r:id="rId7"/>
    <p:sldId id="289" r:id="rId8"/>
    <p:sldId id="290" r:id="rId9"/>
    <p:sldId id="270" r:id="rId10"/>
    <p:sldId id="286" r:id="rId11"/>
    <p:sldId id="291" r:id="rId1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D6918F"/>
    <a:srgbClr val="FF6699"/>
    <a:srgbClr val="F6E6E6"/>
    <a:srgbClr val="FFFFFF"/>
    <a:srgbClr val="FFCCCC"/>
    <a:srgbClr val="369496"/>
    <a:srgbClr val="FFCC99"/>
    <a:srgbClr val="FFCC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45EE1-DBD8-BE68-57FF-1B1DD99964F8}" v="1" dt="2026-08-17T08:32:18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7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slides/slide6.xml" Type="http://schemas.openxmlformats.org/officeDocument/2006/relationships/slide"/><Relationship Id="rId11" Target="slides/slide7.xml" Type="http://schemas.openxmlformats.org/officeDocument/2006/relationships/slide"/><Relationship Id="rId12" Target="slides/slide8.xml" Type="http://schemas.openxmlformats.org/officeDocument/2006/relationships/slide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17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slides/slide5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90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749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9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79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241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0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98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275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4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219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97886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EDF31-4FDC-42E6-A9D4-01EC1A1AEE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532EA-1336-491F-B806-D79574BFF7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92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sv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hdphoto1.wdp" Type="http://schemas.microsoft.com/office/2007/relationships/hdphoto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sv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hdphoto1.wdp" Type="http://schemas.microsoft.com/office/2007/relationships/hdphoto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5"/>
          <p:cNvSpPr txBox="1"/>
          <p:nvPr/>
        </p:nvSpPr>
        <p:spPr>
          <a:xfrm>
            <a:off x="1324987" y="970360"/>
            <a:ext cx="5373236" cy="41970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128588"/>
            <a:r>
              <a:rPr lang="ja-JP" alt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開催日時</a:t>
            </a:r>
            <a:r>
              <a:rPr 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:</a:t>
            </a:r>
            <a:r>
              <a:rPr lang="ja-JP" alt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令和</a:t>
            </a:r>
            <a:r>
              <a:rPr 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○</a:t>
            </a:r>
            <a:r>
              <a:rPr lang="ja-JP" alt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年○月</a:t>
            </a:r>
            <a:r>
              <a:rPr 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○</a:t>
            </a:r>
            <a:r>
              <a:rPr lang="ja-JP" alt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日</a:t>
            </a:r>
            <a:r>
              <a:rPr 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(○)00:00</a:t>
            </a:r>
            <a:r>
              <a:rPr lang="ja-JP" alt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～</a:t>
            </a:r>
            <a:r>
              <a:rPr lang="en-US" sz="597" kern="10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00:00</a:t>
            </a:r>
            <a:endParaRPr lang="ja-JP" altLang="en-US" sz="591" kern="10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6"/>
          <p:cNvSpPr txBox="1"/>
          <p:nvPr/>
        </p:nvSpPr>
        <p:spPr>
          <a:xfrm>
            <a:off x="1317485" y="514946"/>
            <a:ext cx="5357413" cy="76946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675"/>
              </a:lnSpc>
            </a:pPr>
            <a:r>
              <a:rPr lang="en-US" sz="2813" kern="0">
                <a:solidFill>
                  <a:srgbClr val="FFFFFF"/>
                </a:solidFill>
                <a:latin typeface="HG創英角ｺﾞｼｯｸUB" panose="020B0909000000000000" pitchFamily="49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en-US" sz="591" kern="10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460772"/>
            <a:r>
              <a:rPr lang="ja-JP" altLang="en-US" sz="1913" kern="0" spc="70">
                <a:solidFill>
                  <a:srgbClr val="FFFFFF"/>
                </a:solidFill>
                <a:latin typeface="游明朝" panose="02020400000000000000" pitchFamily="18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企業説明会・面接会</a:t>
            </a:r>
            <a:endParaRPr lang="ja-JP" altLang="en-US" sz="591" kern="10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5014912" y="409289"/>
            <a:ext cx="2986" cy="1940343"/>
          </a:xfrm>
          <a:prstGeom prst="line">
            <a:avLst/>
          </a:prstGeom>
          <a:ln w="28575">
            <a:solidFill>
              <a:schemeClr val="bg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-1170" y="380824"/>
            <a:ext cx="6858000" cy="131253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597"/>
          </a:p>
        </p:txBody>
      </p:sp>
      <p:sp>
        <p:nvSpPr>
          <p:cNvPr id="10" name="正方形/長方形 9"/>
          <p:cNvSpPr/>
          <p:nvPr/>
        </p:nvSpPr>
        <p:spPr>
          <a:xfrm>
            <a:off x="0" y="2262036"/>
            <a:ext cx="6858000" cy="5805852"/>
          </a:xfrm>
          <a:prstGeom prst="rect">
            <a:avLst/>
          </a:prstGeom>
          <a:solidFill>
            <a:srgbClr val="CC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597"/>
          </a:p>
        </p:txBody>
      </p:sp>
      <p:sp>
        <p:nvSpPr>
          <p:cNvPr id="12" name="テキスト ボックス 8"/>
          <p:cNvSpPr txBox="1"/>
          <p:nvPr/>
        </p:nvSpPr>
        <p:spPr>
          <a:xfrm>
            <a:off x="0" y="2261371"/>
            <a:ext cx="6845141" cy="5806517"/>
          </a:xfrm>
          <a:prstGeom prst="rect">
            <a:avLst/>
          </a:prstGeom>
          <a:noFill/>
          <a:ln w="3175">
            <a:noFill/>
          </a:ln>
        </p:spPr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ja-JP" sz="2475" b="1" kern="1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《</a:t>
            </a:r>
            <a:r>
              <a:rPr lang="ja-JP" altLang="en-US" sz="2475" b="1" kern="1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自由記載欄</a:t>
            </a:r>
            <a:r>
              <a:rPr lang="en-US" altLang="ja-JP" sz="2475" b="1" kern="1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》</a:t>
            </a:r>
          </a:p>
          <a:p>
            <a:pPr algn="ctr"/>
            <a:endParaRPr lang="en-US" altLang="ja-JP" sz="2475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～作成にあたってのお願い～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▼次の項目を記載してください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・求人番号</a:t>
            </a:r>
            <a:endParaRPr lang="en-US" altLang="ja-JP" sz="2475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・募集職種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・事業内容やアピールポイント　等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</a:t>
            </a:r>
            <a:r>
              <a:rPr lang="ja-JP" altLang="en-US" sz="247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事業所の写真（作業風景等）を入れていただくとよりイメージがしやすくなります</a:t>
            </a:r>
            <a:endParaRPr lang="en-US" altLang="ja-JP" sz="597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just"/>
            <a:endParaRPr lang="en-US" altLang="ja-JP" sz="597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just"/>
            <a:endParaRPr lang="ja-JP" altLang="ja-JP" sz="1575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214313" indent="-214313" algn="just"/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▼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自由記載欄</a:t>
            </a:r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や背景の配色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</a:t>
            </a:r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つ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きましては、ご自由に編集していただいて</a:t>
            </a:r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かま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いません。また、所定の内容の変更を伴わない各項目のレイアウト</a:t>
            </a:r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も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変更していただいて</a:t>
            </a:r>
            <a:r>
              <a:rPr lang="ja-JP" altLang="en-US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かまい</a:t>
            </a:r>
            <a:r>
              <a:rPr lang="ja-JP" altLang="ja-JP" sz="1800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ません。</a:t>
            </a:r>
            <a:endParaRPr lang="en-US" altLang="ja-JP" sz="180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endParaRPr lang="ja-JP" altLang="en-US" sz="597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025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endParaRPr lang="ja-JP" altLang="en-US" sz="900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1689" y="8098640"/>
            <a:ext cx="6846311" cy="113567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□初めに事業所からの会社説明があります。その後、希望される方は個別相談・面接を行います。</a:t>
            </a:r>
            <a:endParaRPr lang="en-US" altLang="ja-JP" sz="597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□</a:t>
            </a:r>
            <a:r>
              <a:rPr lang="ja-JP" altLang="ja-JP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面接を希望される方は「紹介状</a:t>
            </a: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</a:t>
            </a:r>
            <a:r>
              <a:rPr lang="ja-JP" altLang="ja-JP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当日発行も可能です</a:t>
            </a: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）</a:t>
            </a:r>
            <a:r>
              <a:rPr lang="ja-JP" altLang="ja-JP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・応募書類」を持参してください</a:t>
            </a: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597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597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□求職登録をされていない方は、事前の求職登録が必要となります。</a:t>
            </a:r>
            <a:endParaRPr lang="en-US" altLang="ja-JP" sz="597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5"/>
          <p:cNvSpPr txBox="1"/>
          <p:nvPr/>
        </p:nvSpPr>
        <p:spPr>
          <a:xfrm>
            <a:off x="0" y="808351"/>
            <a:ext cx="5382349" cy="88501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10125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121500">
              <a:lnSpc>
                <a:spcPts val="2813"/>
              </a:lnSpc>
            </a:pPr>
            <a:r>
              <a:rPr lang="ja-JP" altLang="en-US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事業所名：</a:t>
            </a:r>
            <a:endParaRPr lang="en-US" altLang="ja-JP" sz="1800" b="1" kern="100" dirty="0">
              <a:solidFill>
                <a:schemeClr val="bg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indent="121500">
              <a:lnSpc>
                <a:spcPts val="2813"/>
              </a:lnSpc>
            </a:pPr>
            <a:r>
              <a:rPr lang="ja-JP" altLang="en-US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開催日時：令和○年○月○日</a:t>
            </a:r>
            <a:r>
              <a:rPr lang="en-US" altLang="ja-JP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(</a:t>
            </a:r>
            <a:r>
              <a:rPr lang="ja-JP" altLang="en-US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○</a:t>
            </a:r>
            <a:r>
              <a:rPr lang="en-US" altLang="ja-JP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)00:00</a:t>
            </a:r>
            <a:r>
              <a:rPr lang="ja-JP" altLang="en-US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～</a:t>
            </a:r>
            <a:r>
              <a:rPr lang="en-US" altLang="ja-JP" sz="1800" b="1" kern="1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00:00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0" y="8809327"/>
            <a:ext cx="6858000" cy="715673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ja-JP" altLang="en-US" sz="1350" b="1" kern="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ハローワーク広島　職業相談第一部門　　☎０８２－２２８－０５２２</a:t>
            </a:r>
          </a:p>
          <a:p>
            <a:pPr algn="r"/>
            <a:r>
              <a:rPr lang="ja-JP" altLang="en-US" sz="1350" b="1" kern="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〒</a:t>
            </a:r>
            <a:r>
              <a:rPr lang="en-US" altLang="ja-JP" sz="1350" b="1" kern="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730-8513</a:t>
            </a:r>
            <a:r>
              <a:rPr lang="ja-JP" altLang="en-US" sz="1350" b="1" kern="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広島市中区広島市中区上八丁堀８－２広島清水ビル２Ｆ</a:t>
            </a:r>
          </a:p>
        </p:txBody>
      </p:sp>
      <p:sp>
        <p:nvSpPr>
          <p:cNvPr id="4" name="テキスト ボックス 7"/>
          <p:cNvSpPr txBox="1">
            <a:spLocks noChangeArrowheads="1"/>
          </p:cNvSpPr>
          <p:nvPr/>
        </p:nvSpPr>
        <p:spPr bwMode="auto">
          <a:xfrm>
            <a:off x="-2340" y="8851053"/>
            <a:ext cx="1967163" cy="31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pPr defTabSz="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597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</a:t>
            </a:r>
            <a:r>
              <a:rPr lang="ja-JP" altLang="ja-JP" sz="597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お申し込み・お問い合わせ</a:t>
            </a:r>
            <a:r>
              <a:rPr lang="en-US" altLang="ja-JP" sz="597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】</a:t>
            </a:r>
            <a:endParaRPr lang="ja-JP" altLang="ja-JP" sz="22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37676"/>
            <a:ext cx="103939" cy="14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597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566264"/>
            <a:ext cx="103939" cy="14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597"/>
          </a:p>
        </p:txBody>
      </p:sp>
      <p:sp>
        <p:nvSpPr>
          <p:cNvPr id="19" name="テキスト ボックス 5"/>
          <p:cNvSpPr txBox="1"/>
          <p:nvPr/>
        </p:nvSpPr>
        <p:spPr>
          <a:xfrm>
            <a:off x="0" y="381000"/>
            <a:ext cx="5396378" cy="5278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10125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128588" algn="ctr">
              <a:lnSpc>
                <a:spcPts val="2813"/>
              </a:lnSpc>
            </a:pPr>
            <a:r>
              <a:rPr lang="ja-JP" altLang="en-US" sz="3375" b="1" kern="10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企業説明会・面接会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-2340" y="1693362"/>
            <a:ext cx="6860340" cy="56801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125" b="1" kern="1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会場：ハローワーク広島　３</a:t>
            </a:r>
            <a:r>
              <a:rPr lang="en-US" altLang="ja-JP" sz="1125" b="1" kern="1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F</a:t>
            </a:r>
            <a:r>
              <a:rPr lang="ja-JP" altLang="en-US" sz="1125" b="1" kern="1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相談室</a:t>
            </a:r>
            <a:endParaRPr lang="en-US" altLang="ja-JP" sz="1125" b="1" kern="1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125" kern="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説明を聞くだけの参加</a:t>
            </a:r>
            <a:r>
              <a:rPr lang="ja-JP" altLang="en-US" sz="1350" b="1" kern="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ＯＫ</a:t>
            </a:r>
            <a:r>
              <a:rPr lang="ja-JP" altLang="en-US" sz="1125" kern="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！</a:t>
            </a:r>
            <a:r>
              <a:rPr lang="ja-JP" altLang="en-US" sz="1125" kern="1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雇用保険受給中の方は、</a:t>
            </a:r>
            <a:r>
              <a:rPr lang="ja-JP" altLang="en-US" sz="1350" b="1" kern="1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求職活動実績</a:t>
            </a:r>
            <a:r>
              <a:rPr lang="ja-JP" altLang="en-US" sz="1125" kern="1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になります。</a:t>
            </a:r>
            <a:endParaRPr lang="en-US" altLang="ja-JP" sz="1125" kern="1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5315427" y="446205"/>
            <a:ext cx="1466227" cy="518230"/>
            <a:chOff x="9510255" y="105874"/>
            <a:chExt cx="2606626" cy="921298"/>
          </a:xfrm>
        </p:grpSpPr>
        <p:sp>
          <p:nvSpPr>
            <p:cNvPr id="2" name="雲 1"/>
            <p:cNvSpPr/>
            <p:nvPr/>
          </p:nvSpPr>
          <p:spPr>
            <a:xfrm>
              <a:off x="9510255" y="105874"/>
              <a:ext cx="2606626" cy="921298"/>
            </a:xfrm>
            <a:prstGeom prst="cloud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75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9707727" y="263703"/>
              <a:ext cx="2211684" cy="595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kumimoji="1" lang="ja-JP" altLang="en-US" sz="1575" b="1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事前予約制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84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980C24-287E-CB6C-09CA-B84A3B9FFCF9}"/>
              </a:ext>
            </a:extLst>
          </p:cNvPr>
          <p:cNvSpPr txBox="1"/>
          <p:nvPr/>
        </p:nvSpPr>
        <p:spPr>
          <a:xfrm>
            <a:off x="171450" y="146792"/>
            <a:ext cx="5748618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375" b="1" dirty="0"/>
              <a:t>企業説明会・面接会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F742ABE-5272-8AD5-EB49-AB2F4EA53228}"/>
              </a:ext>
            </a:extLst>
          </p:cNvPr>
          <p:cNvSpPr/>
          <p:nvPr/>
        </p:nvSpPr>
        <p:spPr>
          <a:xfrm>
            <a:off x="115979" y="750027"/>
            <a:ext cx="736226" cy="50426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25" b="1" dirty="0">
                <a:solidFill>
                  <a:schemeClr val="tx1"/>
                </a:solidFill>
              </a:rPr>
              <a:t>事業所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1E9A23B-0894-C4C9-731B-DE9C221BE581}"/>
              </a:ext>
            </a:extLst>
          </p:cNvPr>
          <p:cNvSpPr/>
          <p:nvPr/>
        </p:nvSpPr>
        <p:spPr>
          <a:xfrm>
            <a:off x="115980" y="1448481"/>
            <a:ext cx="736226" cy="50426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25" b="1" dirty="0">
                <a:solidFill>
                  <a:schemeClr val="tx1"/>
                </a:solidFill>
              </a:rPr>
              <a:t>開催</a:t>
            </a:r>
            <a:endParaRPr kumimoji="1" lang="en-US" altLang="ja-JP" sz="1125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125" b="1" dirty="0">
                <a:solidFill>
                  <a:schemeClr val="tx1"/>
                </a:solidFill>
              </a:rPr>
              <a:t>日時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168FEC-F2D6-D053-BDBA-8E3D2BD680C1}"/>
              </a:ext>
            </a:extLst>
          </p:cNvPr>
          <p:cNvSpPr txBox="1"/>
          <p:nvPr/>
        </p:nvSpPr>
        <p:spPr>
          <a:xfrm>
            <a:off x="852205" y="1278524"/>
            <a:ext cx="751858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50" dirty="0"/>
              <a:t>令和◯年</a:t>
            </a:r>
            <a:r>
              <a:rPr kumimoji="1" lang="ja-JP" altLang="en-US" sz="4500" dirty="0"/>
              <a:t>〇月〇日</a:t>
            </a:r>
            <a:r>
              <a:rPr kumimoji="1" lang="en-US" altLang="ja-JP" sz="3038" dirty="0"/>
              <a:t>00:00</a:t>
            </a:r>
            <a:r>
              <a:rPr kumimoji="1" lang="ja-JP" altLang="en-US" sz="3038" dirty="0"/>
              <a:t>～</a:t>
            </a:r>
            <a:r>
              <a:rPr kumimoji="1" lang="en-US" altLang="ja-JP" sz="3038" dirty="0"/>
              <a:t>00:00</a:t>
            </a:r>
            <a:endParaRPr kumimoji="1" lang="ja-JP" altLang="en-US" sz="3038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C486D78-F611-3645-3629-A8C9CCD3584F}"/>
              </a:ext>
            </a:extLst>
          </p:cNvPr>
          <p:cNvSpPr txBox="1"/>
          <p:nvPr/>
        </p:nvSpPr>
        <p:spPr>
          <a:xfrm>
            <a:off x="852205" y="630001"/>
            <a:ext cx="751858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500" dirty="0"/>
              <a:t>〇〇〇〇〇〇〇〇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6994061-D636-061F-B753-870B9409B11D}"/>
              </a:ext>
            </a:extLst>
          </p:cNvPr>
          <p:cNvSpPr/>
          <p:nvPr/>
        </p:nvSpPr>
        <p:spPr>
          <a:xfrm>
            <a:off x="0" y="2486619"/>
            <a:ext cx="6858000" cy="59288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97"/>
          </a:p>
        </p:txBody>
      </p:sp>
      <p:pic>
        <p:nvPicPr>
          <p:cNvPr id="12" name="図 11" descr="E:\usr\GYJJQS\デスクトップ\b\b.gif">
            <a:extLst>
              <a:ext uri="{FF2B5EF4-FFF2-40B4-BE49-F238E27FC236}">
                <a16:creationId xmlns:a16="http://schemas.microsoft.com/office/drawing/2014/main" id="{55B52844-E6FE-5B13-9444-96594BCD2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6" b="3165"/>
          <a:stretch/>
        </p:blipFill>
        <p:spPr bwMode="auto">
          <a:xfrm>
            <a:off x="1023166" y="9128385"/>
            <a:ext cx="377281" cy="3948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ECFD129-C1E7-F453-EB77-6D9570D594DB}"/>
              </a:ext>
            </a:extLst>
          </p:cNvPr>
          <p:cNvSpPr/>
          <p:nvPr/>
        </p:nvSpPr>
        <p:spPr>
          <a:xfrm>
            <a:off x="1460958" y="9071825"/>
            <a:ext cx="2308324" cy="3462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443318">
              <a:defRPr/>
            </a:pPr>
            <a:r>
              <a:rPr kumimoji="1" lang="ja-JP" altLang="en-US" sz="2250" b="1" kern="0" dirty="0">
                <a:latin typeface="+mn-ea"/>
              </a:rPr>
              <a:t>ハローワーク広島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23956B5-E64D-D428-DEB7-48DCD80D825E}"/>
              </a:ext>
            </a:extLst>
          </p:cNvPr>
          <p:cNvCxnSpPr>
            <a:cxnSpLocks/>
          </p:cNvCxnSpPr>
          <p:nvPr/>
        </p:nvCxnSpPr>
        <p:spPr>
          <a:xfrm>
            <a:off x="4373314" y="9214952"/>
            <a:ext cx="0" cy="25880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E2B68BD-704B-CB8A-2AB1-B2043F948F15}"/>
              </a:ext>
            </a:extLst>
          </p:cNvPr>
          <p:cNvSpPr/>
          <p:nvPr/>
        </p:nvSpPr>
        <p:spPr>
          <a:xfrm>
            <a:off x="1461499" y="9384695"/>
            <a:ext cx="138499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443318">
              <a:defRPr/>
            </a:pPr>
            <a:r>
              <a:rPr lang="ja-JP" altLang="en-US" sz="1800" b="1" kern="0" dirty="0">
                <a:latin typeface="+mn-ea"/>
              </a:rPr>
              <a:t>職業相談部門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4E2A73D-0DAF-0F9D-5EB7-F72C57041FAB}"/>
              </a:ext>
            </a:extLst>
          </p:cNvPr>
          <p:cNvSpPr/>
          <p:nvPr/>
        </p:nvSpPr>
        <p:spPr>
          <a:xfrm>
            <a:off x="0" y="9720283"/>
            <a:ext cx="6857996" cy="1204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49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1BF59FA-E72C-8EF0-70F4-DA0229CE63FD}"/>
              </a:ext>
            </a:extLst>
          </p:cNvPr>
          <p:cNvSpPr/>
          <p:nvPr/>
        </p:nvSpPr>
        <p:spPr>
          <a:xfrm>
            <a:off x="4648876" y="9344354"/>
            <a:ext cx="1615442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443318">
              <a:defRPr/>
            </a:pPr>
            <a:r>
              <a:rPr kumimoji="1" lang="en-US" altLang="ja-JP" sz="1800" b="1" kern="0" spc="56" dirty="0">
                <a:latin typeface="+mn-ea"/>
              </a:rPr>
              <a:t>082-228-0522</a:t>
            </a:r>
            <a:endParaRPr lang="ja-JP" altLang="en-US" sz="1800" b="1" kern="0" spc="56" dirty="0"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D44AC9F-A69C-88DB-74F2-51C128B4FAA2}"/>
              </a:ext>
            </a:extLst>
          </p:cNvPr>
          <p:cNvSpPr/>
          <p:nvPr/>
        </p:nvSpPr>
        <p:spPr>
          <a:xfrm>
            <a:off x="4648876" y="9169984"/>
            <a:ext cx="1379072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443318">
              <a:defRPr/>
            </a:pPr>
            <a:r>
              <a:rPr kumimoji="1" lang="en-US" altLang="ja-JP" sz="1350" b="1" kern="0" dirty="0">
                <a:latin typeface="+mn-ea"/>
              </a:rPr>
              <a:t>TEL</a:t>
            </a:r>
            <a:endParaRPr lang="ja-JP" altLang="en-US" sz="1350" b="1" kern="0" dirty="0">
              <a:latin typeface="+mn-ea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7606B39-E0DC-83FD-37D3-C14FB43B69AB}"/>
              </a:ext>
            </a:extLst>
          </p:cNvPr>
          <p:cNvSpPr/>
          <p:nvPr/>
        </p:nvSpPr>
        <p:spPr>
          <a:xfrm>
            <a:off x="115979" y="2117287"/>
            <a:ext cx="736226" cy="2895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25" b="1" dirty="0">
                <a:solidFill>
                  <a:schemeClr val="tx1"/>
                </a:solidFill>
              </a:rPr>
              <a:t>会場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266B8C-1348-63B1-D987-D1A3B134D1B6}"/>
              </a:ext>
            </a:extLst>
          </p:cNvPr>
          <p:cNvSpPr txBox="1"/>
          <p:nvPr/>
        </p:nvSpPr>
        <p:spPr>
          <a:xfrm>
            <a:off x="852205" y="2093998"/>
            <a:ext cx="4538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800" b="1" dirty="0"/>
              <a:t>ハローワーク広島　１</a:t>
            </a:r>
            <a:r>
              <a:rPr kumimoji="1" lang="en-US" altLang="ja-JP" sz="1800" b="1" dirty="0"/>
              <a:t>F</a:t>
            </a:r>
            <a:r>
              <a:rPr kumimoji="1" lang="ja-JP" altLang="en-US" sz="1800" b="1" dirty="0"/>
              <a:t>　</a:t>
            </a:r>
            <a:r>
              <a:rPr kumimoji="1" lang="en-US" altLang="ja-JP" sz="1800" b="1" dirty="0"/>
              <a:t>JOB</a:t>
            </a:r>
            <a:r>
              <a:rPr kumimoji="1" lang="ja-JP" altLang="en-US" sz="1800" b="1" dirty="0"/>
              <a:t>ルーム</a:t>
            </a:r>
          </a:p>
        </p:txBody>
      </p:sp>
      <p:sp>
        <p:nvSpPr>
          <p:cNvPr id="11" name="矢印: 五方向 10">
            <a:extLst>
              <a:ext uri="{FF2B5EF4-FFF2-40B4-BE49-F238E27FC236}">
                <a16:creationId xmlns:a16="http://schemas.microsoft.com/office/drawing/2014/main" id="{71AA760E-C842-3D18-07DC-80CEEA1EB3B3}"/>
              </a:ext>
            </a:extLst>
          </p:cNvPr>
          <p:cNvSpPr/>
          <p:nvPr/>
        </p:nvSpPr>
        <p:spPr>
          <a:xfrm>
            <a:off x="135969" y="9180756"/>
            <a:ext cx="826685" cy="394809"/>
          </a:xfrm>
          <a:prstGeom prst="homePlate">
            <a:avLst>
              <a:gd name="adj" fmla="val 307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ja-JP" altLang="en-US" sz="788" b="1" dirty="0">
                <a:solidFill>
                  <a:schemeClr val="bg1"/>
                </a:solidFill>
              </a:rPr>
              <a:t>お問い合わせ</a:t>
            </a:r>
            <a:endParaRPr kumimoji="1" lang="en-US" altLang="ja-JP" sz="788" b="1" dirty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</a:pPr>
            <a:r>
              <a:rPr kumimoji="1" lang="en-US" altLang="ja-JP" sz="788" b="1" dirty="0">
                <a:solidFill>
                  <a:schemeClr val="bg1"/>
                </a:solidFill>
              </a:rPr>
              <a:t>/ </a:t>
            </a:r>
            <a:r>
              <a:rPr kumimoji="1" lang="ja-JP" altLang="en-US" sz="788" b="1" dirty="0">
                <a:solidFill>
                  <a:schemeClr val="bg1"/>
                </a:solidFill>
              </a:rPr>
              <a:t>ご予約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A8BF5E6-DFE9-C879-7314-5FEF37B99E21}"/>
              </a:ext>
            </a:extLst>
          </p:cNvPr>
          <p:cNvSpPr txBox="1"/>
          <p:nvPr/>
        </p:nvSpPr>
        <p:spPr>
          <a:xfrm>
            <a:off x="388285" y="2918598"/>
            <a:ext cx="6186702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自由記載欄</a:t>
            </a:r>
            <a:endParaRPr lang="en-US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～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作成</a:t>
            </a:r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にあたってのお願い～</a:t>
            </a:r>
          </a:p>
          <a:p>
            <a:pPr algn="just"/>
            <a:r>
              <a:rPr lang="en-US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 </a:t>
            </a:r>
            <a:endParaRPr lang="ja-JP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▼</a:t>
            </a:r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次の項目を記載してください</a:t>
            </a:r>
          </a:p>
          <a:p>
            <a:pPr algn="just"/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・求人番号</a:t>
            </a:r>
            <a:endParaRPr lang="en-US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募集</a:t>
            </a:r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職種</a:t>
            </a:r>
          </a:p>
          <a:p>
            <a:pPr algn="just"/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事業内容や</a:t>
            </a:r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アピールポイント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等</a:t>
            </a:r>
            <a:endParaRPr lang="ja-JP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※事業所の写真（作業風景等）を入れて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</a:t>
            </a:r>
            <a:r>
              <a:rPr lang="ja-JP" altLang="ja-JP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ただくと</a:t>
            </a:r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よりイメージがしやすくなります。</a:t>
            </a:r>
            <a:endParaRPr lang="en-US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（リーフレットはＡ４サイズで配架します。</a:t>
            </a:r>
            <a:endParaRPr lang="en-US" altLang="ja-JP" sz="1800" b="1" kern="10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b="1" kern="1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文字サイズは１４ポイント以上の大きさを推奨しております。）</a:t>
            </a:r>
            <a:endParaRPr lang="en-US" altLang="ja-JP" sz="18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just"/>
            <a:endParaRPr lang="ja-JP" altLang="ja-JP" sz="18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214313" indent="-214313" algn="just"/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▼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自由記載欄</a:t>
            </a:r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や背景の配色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</a:t>
            </a:r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つ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きましては、ご自由に編集していただいて</a:t>
            </a:r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かま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いません。また、所定の内容の変更を伴わない各項目のレイアウト</a:t>
            </a:r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も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変更していただいて</a:t>
            </a:r>
            <a:r>
              <a:rPr lang="ja-JP" altLang="en-US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かまい</a:t>
            </a:r>
            <a:r>
              <a:rPr lang="ja-JP" altLang="ja-JP" sz="180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ません</a:t>
            </a:r>
            <a:r>
              <a:rPr lang="ja-JP" altLang="ja-JP" sz="2250" b="1" kern="1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2250" b="1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B367B73-9EA7-C5B4-DD14-79E5F491F3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3975" r="13285" b="6867"/>
          <a:stretch/>
        </p:blipFill>
        <p:spPr>
          <a:xfrm>
            <a:off x="5654106" y="522510"/>
            <a:ext cx="890786" cy="916553"/>
          </a:xfrm>
          <a:prstGeom prst="rect">
            <a:avLst/>
          </a:prstGeom>
        </p:spPr>
      </p:pic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10BC7B22-48E5-76A1-2CF6-D46D74AB4EF7}"/>
              </a:ext>
            </a:extLst>
          </p:cNvPr>
          <p:cNvSpPr/>
          <p:nvPr/>
        </p:nvSpPr>
        <p:spPr>
          <a:xfrm>
            <a:off x="5321295" y="131155"/>
            <a:ext cx="1482535" cy="3173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お申し込みはこちら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94FD9B2-695D-F323-00DE-E3F870981260}"/>
              </a:ext>
            </a:extLst>
          </p:cNvPr>
          <p:cNvSpPr/>
          <p:nvPr/>
        </p:nvSpPr>
        <p:spPr>
          <a:xfrm>
            <a:off x="0" y="8426889"/>
            <a:ext cx="6846311" cy="52435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□</a:t>
            </a:r>
            <a:r>
              <a:rPr lang="ja-JP" altLang="ja-JP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面接を希望される方は「紹介状</a:t>
            </a:r>
            <a:r>
              <a:rPr lang="ja-JP" altLang="en-US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当日発行も可能です</a:t>
            </a:r>
            <a:r>
              <a:rPr lang="ja-JP" altLang="en-US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）</a:t>
            </a:r>
            <a:r>
              <a:rPr lang="ja-JP" altLang="ja-JP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・応募書類」を持参してください</a:t>
            </a:r>
            <a:r>
              <a:rPr lang="ja-JP" altLang="en-US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en-US" altLang="ja-JP" sz="1200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1200" kern="10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□求職登録をされていない方は、事前の求職登録が必要となります。</a:t>
            </a:r>
            <a:endParaRPr lang="en-US" altLang="ja-JP" sz="1200" kern="100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40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118F2-8C45-1A9B-01AF-674BAD2C8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楕円 10">
            <a:extLst>
              <a:ext uri="{FF2B5EF4-FFF2-40B4-BE49-F238E27FC236}">
                <a16:creationId xmlns:a16="http://schemas.microsoft.com/office/drawing/2014/main" id="{817F65D0-86C9-B880-1E07-7DC588147899}"/>
              </a:ext>
            </a:extLst>
          </p:cNvPr>
          <p:cNvSpPr/>
          <p:nvPr/>
        </p:nvSpPr>
        <p:spPr>
          <a:xfrm>
            <a:off x="5714354" y="2565363"/>
            <a:ext cx="1831046" cy="1938760"/>
          </a:xfrm>
          <a:prstGeom prst="ellipse">
            <a:avLst/>
          </a:prstGeom>
          <a:noFill/>
          <a:ln w="317500">
            <a:solidFill>
              <a:srgbClr val="FFFF00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17" name="楕円 116">
            <a:extLst>
              <a:ext uri="{FF2B5EF4-FFF2-40B4-BE49-F238E27FC236}">
                <a16:creationId xmlns:a16="http://schemas.microsoft.com/office/drawing/2014/main" id="{6CD1DF10-AFC2-269D-4053-255D131CCB36}"/>
              </a:ext>
            </a:extLst>
          </p:cNvPr>
          <p:cNvSpPr/>
          <p:nvPr/>
        </p:nvSpPr>
        <p:spPr>
          <a:xfrm>
            <a:off x="5017134" y="2164975"/>
            <a:ext cx="2595190" cy="2626881"/>
          </a:xfrm>
          <a:prstGeom prst="ellipse">
            <a:avLst/>
          </a:prstGeom>
          <a:noFill/>
          <a:ln w="317500">
            <a:solidFill>
              <a:srgbClr val="33CCCC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A326B635-1C30-8BA6-F231-309B16D6D33E}"/>
              </a:ext>
            </a:extLst>
          </p:cNvPr>
          <p:cNvSpPr/>
          <p:nvPr/>
        </p:nvSpPr>
        <p:spPr>
          <a:xfrm>
            <a:off x="0" y="3520828"/>
            <a:ext cx="6858000" cy="561518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9E2E2EB3-2BE0-C115-C10E-9C19E36E33CC}"/>
              </a:ext>
            </a:extLst>
          </p:cNvPr>
          <p:cNvSpPr/>
          <p:nvPr/>
        </p:nvSpPr>
        <p:spPr>
          <a:xfrm>
            <a:off x="5874820" y="-690606"/>
            <a:ext cx="1542615" cy="1395001"/>
          </a:xfrm>
          <a:prstGeom prst="ellipse">
            <a:avLst/>
          </a:prstGeom>
          <a:noFill/>
          <a:ln w="317500">
            <a:solidFill>
              <a:srgbClr val="00CCFF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84" name="楕円 83">
            <a:extLst>
              <a:ext uri="{FF2B5EF4-FFF2-40B4-BE49-F238E27FC236}">
                <a16:creationId xmlns:a16="http://schemas.microsoft.com/office/drawing/2014/main" id="{DE904A36-13F2-E044-92F7-B0BD5EF6C47F}"/>
              </a:ext>
            </a:extLst>
          </p:cNvPr>
          <p:cNvSpPr/>
          <p:nvPr/>
        </p:nvSpPr>
        <p:spPr>
          <a:xfrm>
            <a:off x="-621307" y="-421496"/>
            <a:ext cx="2595190" cy="2626881"/>
          </a:xfrm>
          <a:prstGeom prst="ellipse">
            <a:avLst/>
          </a:prstGeom>
          <a:noFill/>
          <a:ln w="317500">
            <a:solidFill>
              <a:srgbClr val="33CCCC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32DE869-73E7-8F83-7052-2348A7266B7D}"/>
              </a:ext>
            </a:extLst>
          </p:cNvPr>
          <p:cNvSpPr txBox="1"/>
          <p:nvPr/>
        </p:nvSpPr>
        <p:spPr>
          <a:xfrm>
            <a:off x="2214635" y="3069789"/>
            <a:ext cx="2978701" cy="210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ハローワーク広島　１階　</a:t>
            </a:r>
            <a:r>
              <a:rPr kumimoji="1" lang="en-US" altLang="ja-JP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JOB</a:t>
            </a:r>
            <a:r>
              <a:rPr kumimoji="1" lang="ja-JP" altLang="en-US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ルーム</a:t>
            </a:r>
            <a:r>
              <a:rPr kumimoji="1" lang="zh-TW" altLang="en-US" sz="727" spc="52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  </a:t>
            </a:r>
            <a:endParaRPr kumimoji="1" lang="en-US" altLang="zh-TW" sz="727" spc="52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A1F0EE-2BB7-8EDB-21FD-D158C46B515C}"/>
              </a:ext>
            </a:extLst>
          </p:cNvPr>
          <p:cNvSpPr/>
          <p:nvPr/>
        </p:nvSpPr>
        <p:spPr>
          <a:xfrm>
            <a:off x="0" y="8904067"/>
            <a:ext cx="6858000" cy="1001926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246" b="1" spc="156" dirty="0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F78DAE5D-0197-2795-DEC6-C74A00E71942}"/>
              </a:ext>
            </a:extLst>
          </p:cNvPr>
          <p:cNvSpPr/>
          <p:nvPr/>
        </p:nvSpPr>
        <p:spPr>
          <a:xfrm>
            <a:off x="119743" y="9001596"/>
            <a:ext cx="6613092" cy="817146"/>
          </a:xfrm>
          <a:prstGeom prst="roundRect">
            <a:avLst>
              <a:gd name="adj" fmla="val 6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D2F4EF6-96D9-6FD0-3A7A-43053D73E5D2}"/>
              </a:ext>
            </a:extLst>
          </p:cNvPr>
          <p:cNvSpPr txBox="1"/>
          <p:nvPr/>
        </p:nvSpPr>
        <p:spPr>
          <a:xfrm>
            <a:off x="4672193" y="9496360"/>
            <a:ext cx="1867113" cy="2273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en-US" altLang="ja-JP" sz="1477" b="1" spc="92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TEL:082-228-0522</a:t>
            </a:r>
            <a:endParaRPr kumimoji="1" lang="ja-JP" altLang="en-US" sz="1477" b="1" spc="92" dirty="0">
              <a:solidFill>
                <a:schemeClr val="accent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2D1B308-1B42-BB06-86EF-6BC05D917192}"/>
              </a:ext>
            </a:extLst>
          </p:cNvPr>
          <p:cNvSpPr txBox="1"/>
          <p:nvPr/>
        </p:nvSpPr>
        <p:spPr>
          <a:xfrm>
            <a:off x="372821" y="9209964"/>
            <a:ext cx="1635064" cy="5012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事前申し込みは </a:t>
            </a:r>
            <a:r>
              <a:rPr kumimoji="1" lang="en-US" altLang="ja-JP" sz="1000" b="1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QR</a:t>
            </a:r>
            <a:r>
              <a:rPr kumimoji="1" lang="ja-JP" altLang="en-US" sz="1000" b="1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コード、</a:t>
            </a:r>
            <a:endParaRPr kumimoji="1" lang="en-US" altLang="ja-JP" sz="1000" b="1" dirty="0">
              <a:solidFill>
                <a:schemeClr val="accent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もしくはハローワークへ</a:t>
            </a:r>
            <a:endParaRPr kumimoji="1" lang="en-US" altLang="ja-JP" sz="1000" b="1" dirty="0">
              <a:solidFill>
                <a:schemeClr val="accent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お問い合わせください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EC6EAF10-23D9-0FF6-BAA5-C09ECF89A815}"/>
              </a:ext>
            </a:extLst>
          </p:cNvPr>
          <p:cNvSpPr/>
          <p:nvPr/>
        </p:nvSpPr>
        <p:spPr>
          <a:xfrm>
            <a:off x="1466362" y="3054807"/>
            <a:ext cx="600852" cy="236525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/>
            <a:r>
              <a:rPr kumimoji="1" lang="ja-JP" altLang="en-US" sz="1108" b="1" spc="156" dirty="0">
                <a:solidFill>
                  <a:schemeClr val="bg1"/>
                </a:solidFill>
              </a:rPr>
              <a:t>場所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2445278-2FCF-5085-93BE-9D7FB1EEFF2E}"/>
              </a:ext>
            </a:extLst>
          </p:cNvPr>
          <p:cNvGrpSpPr/>
          <p:nvPr/>
        </p:nvGrpSpPr>
        <p:grpSpPr>
          <a:xfrm>
            <a:off x="510110" y="1755229"/>
            <a:ext cx="5692439" cy="1218083"/>
            <a:chOff x="463167" y="2856100"/>
            <a:chExt cx="5692439" cy="1044347"/>
          </a:xfrm>
        </p:grpSpPr>
        <p:sp>
          <p:nvSpPr>
            <p:cNvPr id="4" name="四角形: 角を丸くする 3">
              <a:extLst>
                <a:ext uri="{FF2B5EF4-FFF2-40B4-BE49-F238E27FC236}">
                  <a16:creationId xmlns:a16="http://schemas.microsoft.com/office/drawing/2014/main" id="{60F7DF8D-8A90-4F04-C650-686696FBCF1D}"/>
                </a:ext>
              </a:extLst>
            </p:cNvPr>
            <p:cNvSpPr/>
            <p:nvPr/>
          </p:nvSpPr>
          <p:spPr>
            <a:xfrm>
              <a:off x="922118" y="2951085"/>
              <a:ext cx="5233488" cy="949362"/>
            </a:xfrm>
            <a:prstGeom prst="roundRect">
              <a:avLst>
                <a:gd name="adj" fmla="val 4779"/>
              </a:avLst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ja-JP" altLang="en-US" sz="1246" b="1" spc="156" dirty="0">
                <a:solidFill>
                  <a:schemeClr val="tx1"/>
                </a:solidFill>
              </a:endParaRPr>
            </a:p>
          </p:txBody>
        </p:sp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16A45AC4-E1F2-F238-BACC-E38E5CE6D19F}"/>
                </a:ext>
              </a:extLst>
            </p:cNvPr>
            <p:cNvSpPr/>
            <p:nvPr/>
          </p:nvSpPr>
          <p:spPr>
            <a:xfrm>
              <a:off x="878036" y="2856100"/>
              <a:ext cx="5233488" cy="949362"/>
            </a:xfrm>
            <a:prstGeom prst="roundRect">
              <a:avLst>
                <a:gd name="adj" fmla="val 4779"/>
              </a:avLst>
            </a:prstGeom>
            <a:solidFill>
              <a:srgbClr val="EFEEF6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ja-JP" altLang="en-US" sz="1246" b="1" spc="156" dirty="0">
                <a:solidFill>
                  <a:schemeClr val="tx1"/>
                </a:solidFill>
              </a:endParaRPr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A30167F8-0358-6DA3-4A0B-DF7577E25B2B}"/>
                </a:ext>
              </a:extLst>
            </p:cNvPr>
            <p:cNvSpPr/>
            <p:nvPr/>
          </p:nvSpPr>
          <p:spPr>
            <a:xfrm>
              <a:off x="463167" y="3029199"/>
              <a:ext cx="679817" cy="60316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1292" b="1" spc="156" dirty="0">
                  <a:solidFill>
                    <a:schemeClr val="bg1"/>
                  </a:solidFill>
                </a:rPr>
                <a:t>日時</a:t>
              </a:r>
            </a:p>
          </p:txBody>
        </p:sp>
      </p:grp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C7B6AF30-BAEA-5D35-3CDA-9E5A943DE6FE}"/>
              </a:ext>
            </a:extLst>
          </p:cNvPr>
          <p:cNvCxnSpPr>
            <a:cxnSpLocks/>
          </p:cNvCxnSpPr>
          <p:nvPr/>
        </p:nvCxnSpPr>
        <p:spPr>
          <a:xfrm rot="5400000">
            <a:off x="2158105" y="8450313"/>
            <a:ext cx="0" cy="304745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BE2265AB-702E-E202-9DDA-7567D9B4DC08}"/>
              </a:ext>
            </a:extLst>
          </p:cNvPr>
          <p:cNvGrpSpPr/>
          <p:nvPr/>
        </p:nvGrpSpPr>
        <p:grpSpPr>
          <a:xfrm>
            <a:off x="1549560" y="150461"/>
            <a:ext cx="3903633" cy="1022681"/>
            <a:chOff x="1362265" y="1382706"/>
            <a:chExt cx="4228934" cy="1107904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9CBC302A-A6F3-D82D-39E2-8BEB87E69F4B}"/>
                </a:ext>
              </a:extLst>
            </p:cNvPr>
            <p:cNvSpPr txBox="1"/>
            <p:nvPr/>
          </p:nvSpPr>
          <p:spPr>
            <a:xfrm>
              <a:off x="3428966" y="1451854"/>
              <a:ext cx="69" cy="10387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endParaRPr kumimoji="1" lang="ja-JP" altLang="en-US" sz="6231" b="1" spc="-156" dirty="0">
                <a:ln w="92075" cap="rnd">
                  <a:solidFill>
                    <a:schemeClr val="bg1"/>
                  </a:solidFill>
                </a:ln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B8ABB0F-2908-F3A3-7197-EDBDBDEB6340}"/>
                </a:ext>
              </a:extLst>
            </p:cNvPr>
            <p:cNvSpPr txBox="1"/>
            <p:nvPr/>
          </p:nvSpPr>
          <p:spPr>
            <a:xfrm>
              <a:off x="1362265" y="1382706"/>
              <a:ext cx="4228934" cy="533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3200" b="1" spc="-156" dirty="0">
                  <a:ln w="6350" cap="rnd">
                    <a:solidFill>
                      <a:srgbClr val="172A88"/>
                    </a:solidFill>
                  </a:ln>
                  <a:solidFill>
                    <a:srgbClr val="172A88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事業所説明会・面接会</a:t>
              </a: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AE787906-419A-76B9-7381-1301DB527E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27" t="3975" r="13285" b="6867"/>
          <a:stretch/>
        </p:blipFill>
        <p:spPr>
          <a:xfrm>
            <a:off x="2127628" y="9067158"/>
            <a:ext cx="663595" cy="682790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E242C14-6EDD-93AC-4B49-3D962C78182F}"/>
              </a:ext>
            </a:extLst>
          </p:cNvPr>
          <p:cNvSpPr txBox="1"/>
          <p:nvPr/>
        </p:nvSpPr>
        <p:spPr>
          <a:xfrm>
            <a:off x="3077498" y="9094582"/>
            <a:ext cx="2518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accent1"/>
                </a:solidFill>
                <a:latin typeface="+mn-ea"/>
              </a:rPr>
              <a:t>ハローワーク広島</a:t>
            </a:r>
            <a:endParaRPr kumimoji="1" lang="en-US" altLang="ja-JP" b="1" dirty="0">
              <a:solidFill>
                <a:schemeClr val="accent1"/>
              </a:solidFill>
              <a:latin typeface="+mn-ea"/>
            </a:endParaRPr>
          </a:p>
          <a:p>
            <a:r>
              <a:rPr kumimoji="1" lang="ja-JP" altLang="en-US" b="1" dirty="0">
                <a:solidFill>
                  <a:schemeClr val="accent1"/>
                </a:solidFill>
                <a:latin typeface="+mn-ea"/>
              </a:rPr>
              <a:t>職業相談部門</a:t>
            </a:r>
            <a:endParaRPr kumimoji="1" lang="en-US" altLang="ja-JP" b="1" dirty="0">
              <a:solidFill>
                <a:schemeClr val="accent1"/>
              </a:solidFill>
              <a:latin typeface="+mn-ea"/>
            </a:endParaRP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AB086AD0-287B-BCD2-F749-136D171947A3}"/>
              </a:ext>
            </a:extLst>
          </p:cNvPr>
          <p:cNvCxnSpPr/>
          <p:nvPr/>
        </p:nvCxnSpPr>
        <p:spPr>
          <a:xfrm>
            <a:off x="3006637" y="9209964"/>
            <a:ext cx="0" cy="526788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2562C9E1-D290-C867-C6A7-7E26464A02C5}"/>
              </a:ext>
            </a:extLst>
          </p:cNvPr>
          <p:cNvSpPr txBox="1"/>
          <p:nvPr/>
        </p:nvSpPr>
        <p:spPr>
          <a:xfrm>
            <a:off x="189988" y="685494"/>
            <a:ext cx="6611041" cy="10156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6600" b="1" spc="-156" dirty="0">
                <a:ln w="6350" cap="rnd">
                  <a:solidFill>
                    <a:srgbClr val="172A88"/>
                  </a:solidFill>
                </a:ln>
                <a:solidFill>
                  <a:srgbClr val="172A88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株式会社○○○○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A72A1C9C-A0BA-9471-C612-D173A3856A5C}"/>
              </a:ext>
            </a:extLst>
          </p:cNvPr>
          <p:cNvGrpSpPr/>
          <p:nvPr/>
        </p:nvGrpSpPr>
        <p:grpSpPr>
          <a:xfrm>
            <a:off x="1352154" y="1989049"/>
            <a:ext cx="4388474" cy="681853"/>
            <a:chOff x="1538966" y="6045269"/>
            <a:chExt cx="8451875" cy="1313196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A8BF062-27E8-DDC7-2DF9-26409DB28183}"/>
                </a:ext>
              </a:extLst>
            </p:cNvPr>
            <p:cNvSpPr txBox="1"/>
            <p:nvPr/>
          </p:nvSpPr>
          <p:spPr>
            <a:xfrm>
              <a:off x="1538966" y="6045269"/>
              <a:ext cx="2847818" cy="13131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kumimoji="1" lang="en-US" altLang="ja-JP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/</a:t>
              </a:r>
              <a:r>
                <a:rPr kumimoji="1" lang="ja-JP" altLang="en-US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084C248-B008-E07A-7C46-B24ADD08AEDA}"/>
                </a:ext>
              </a:extLst>
            </p:cNvPr>
            <p:cNvSpPr txBox="1"/>
            <p:nvPr/>
          </p:nvSpPr>
          <p:spPr>
            <a:xfrm>
              <a:off x="5893176" y="6130632"/>
              <a:ext cx="4097665" cy="71130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10:00</a:t>
              </a:r>
              <a:r>
                <a:rPr kumimoji="1" lang="ja-JP" altLang="en-US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～</a:t>
              </a:r>
              <a:r>
                <a:rPr kumimoji="1" lang="en-US" altLang="ja-JP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12:00</a:t>
              </a:r>
              <a:endParaRPr kumimoji="1" lang="ja-JP" altLang="en-US" sz="2400" b="1" spc="156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184B8C7-758B-4A6B-B559-C559DC3B5691}"/>
                </a:ext>
              </a:extLst>
            </p:cNvPr>
            <p:cNvSpPr txBox="1"/>
            <p:nvPr/>
          </p:nvSpPr>
          <p:spPr>
            <a:xfrm>
              <a:off x="4603129" y="6435126"/>
              <a:ext cx="857946" cy="5334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[</a:t>
              </a:r>
              <a:r>
                <a:rPr kumimoji="1" lang="ja-JP" altLang="en-US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月</a:t>
              </a:r>
              <a:r>
                <a:rPr kumimoji="1" lang="en-US" altLang="ja-JP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]</a:t>
              </a:r>
              <a:endParaRPr kumimoji="1" lang="ja-JP" altLang="en-US" b="1" spc="52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6A3E0580-64A7-7147-D49A-B17FE88EFBE2}"/>
                </a:ext>
              </a:extLst>
            </p:cNvPr>
            <p:cNvSpPr/>
            <p:nvPr/>
          </p:nvSpPr>
          <p:spPr>
            <a:xfrm>
              <a:off x="5926316" y="6818922"/>
              <a:ext cx="3900540" cy="312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8692" rIns="0" bIns="0" rtlCol="0" anchor="ctr"/>
            <a:lstStyle/>
            <a:p>
              <a:pPr algn="ctr"/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受付開始 </a:t>
              </a:r>
              <a:r>
                <a:rPr kumimoji="1" lang="ja-JP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</a:t>
              </a:r>
              <a:r>
                <a:rPr kumimoji="1" lang="en-US" altLang="ja-JP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9</a:t>
              </a:r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：</a:t>
              </a:r>
              <a:r>
                <a:rPr kumimoji="1" lang="en-US" altLang="ja-JP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50</a:t>
              </a:r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～</a:t>
              </a:r>
            </a:p>
          </p:txBody>
        </p:sp>
      </p:grpSp>
      <p:sp>
        <p:nvSpPr>
          <p:cNvPr id="42" name="楕円 41">
            <a:extLst>
              <a:ext uri="{FF2B5EF4-FFF2-40B4-BE49-F238E27FC236}">
                <a16:creationId xmlns:a16="http://schemas.microsoft.com/office/drawing/2014/main" id="{0D308737-71A1-525A-BB2E-02496B7A0BC4}"/>
              </a:ext>
            </a:extLst>
          </p:cNvPr>
          <p:cNvSpPr/>
          <p:nvPr/>
        </p:nvSpPr>
        <p:spPr>
          <a:xfrm>
            <a:off x="-528231" y="-335545"/>
            <a:ext cx="1976120" cy="1891264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  <a:alpha val="1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AD7CDB1C-19A8-BB57-80A2-82434DCBDB70}"/>
              </a:ext>
            </a:extLst>
          </p:cNvPr>
          <p:cNvSpPr/>
          <p:nvPr/>
        </p:nvSpPr>
        <p:spPr>
          <a:xfrm>
            <a:off x="3688718" y="3733943"/>
            <a:ext cx="2912582" cy="21356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C5B82996-18B3-C1B1-0454-95F7C8232DE8}"/>
              </a:ext>
            </a:extLst>
          </p:cNvPr>
          <p:cNvSpPr txBox="1"/>
          <p:nvPr/>
        </p:nvSpPr>
        <p:spPr>
          <a:xfrm>
            <a:off x="3963720" y="4669710"/>
            <a:ext cx="254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78ABF9A-8BAF-0023-9D55-9D3DDDA0C4C2}"/>
              </a:ext>
            </a:extLst>
          </p:cNvPr>
          <p:cNvGrpSpPr/>
          <p:nvPr/>
        </p:nvGrpSpPr>
        <p:grpSpPr>
          <a:xfrm>
            <a:off x="89844" y="3355558"/>
            <a:ext cx="3266486" cy="2575598"/>
            <a:chOff x="89844" y="3355558"/>
            <a:chExt cx="3266486" cy="2575598"/>
          </a:xfrm>
        </p:grpSpPr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7208E3B-D634-E0C1-E5EE-649023DC15DF}"/>
                </a:ext>
              </a:extLst>
            </p:cNvPr>
            <p:cNvSpPr/>
            <p:nvPr/>
          </p:nvSpPr>
          <p:spPr>
            <a:xfrm>
              <a:off x="107885" y="3743003"/>
              <a:ext cx="3212046" cy="21851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1662" dirty="0"/>
            </a:p>
          </p:txBody>
        </p: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562A366D-9EAA-41C8-3DDC-655F98683D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1584" y="3733943"/>
              <a:ext cx="3231905" cy="29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正方形/長方形 81">
              <a:extLst>
                <a:ext uri="{FF2B5EF4-FFF2-40B4-BE49-F238E27FC236}">
                  <a16:creationId xmlns:a16="http://schemas.microsoft.com/office/drawing/2014/main" id="{43F61347-0EDA-F0C5-A3A6-5ACCE5E1366A}"/>
                </a:ext>
              </a:extLst>
            </p:cNvPr>
            <p:cNvSpPr/>
            <p:nvPr/>
          </p:nvSpPr>
          <p:spPr>
            <a:xfrm>
              <a:off x="121600" y="3355558"/>
              <a:ext cx="1413354" cy="381991"/>
            </a:xfrm>
            <a:custGeom>
              <a:avLst/>
              <a:gdLst>
                <a:gd name="csX0" fmla="*/ 0 w 2162569"/>
                <a:gd name="csY0" fmla="*/ 0 h 455532"/>
                <a:gd name="csX1" fmla="*/ 2162569 w 2162569"/>
                <a:gd name="csY1" fmla="*/ 0 h 455532"/>
                <a:gd name="csX2" fmla="*/ 2162569 w 2162569"/>
                <a:gd name="csY2" fmla="*/ 455532 h 455532"/>
                <a:gd name="csX3" fmla="*/ 0 w 2162569"/>
                <a:gd name="csY3" fmla="*/ 455532 h 455532"/>
                <a:gd name="csX4" fmla="*/ 0 w 2162569"/>
                <a:gd name="csY4" fmla="*/ 0 h 455532"/>
                <a:gd name="csX0" fmla="*/ 0 w 2454669"/>
                <a:gd name="csY0" fmla="*/ 0 h 460612"/>
                <a:gd name="csX1" fmla="*/ 2162569 w 2454669"/>
                <a:gd name="csY1" fmla="*/ 0 h 460612"/>
                <a:gd name="csX2" fmla="*/ 2454669 w 2454669"/>
                <a:gd name="csY2" fmla="*/ 460612 h 460612"/>
                <a:gd name="csX3" fmla="*/ 0 w 2454669"/>
                <a:gd name="csY3" fmla="*/ 455532 h 460612"/>
                <a:gd name="csX4" fmla="*/ 0 w 2454669"/>
                <a:gd name="csY4" fmla="*/ 0 h 460612"/>
                <a:gd name="csX0" fmla="*/ 0 w 2490864"/>
                <a:gd name="csY0" fmla="*/ 0 h 460612"/>
                <a:gd name="csX1" fmla="*/ 2162569 w 2490864"/>
                <a:gd name="csY1" fmla="*/ 0 h 460612"/>
                <a:gd name="csX2" fmla="*/ 2490864 w 2490864"/>
                <a:gd name="csY2" fmla="*/ 460612 h 460612"/>
                <a:gd name="csX3" fmla="*/ 0 w 2490864"/>
                <a:gd name="csY3" fmla="*/ 455532 h 460612"/>
                <a:gd name="csX4" fmla="*/ 0 w 2490864"/>
                <a:gd name="csY4" fmla="*/ 0 h 4606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90864" h="460612">
                  <a:moveTo>
                    <a:pt x="0" y="0"/>
                  </a:moveTo>
                  <a:lnTo>
                    <a:pt x="2162569" y="0"/>
                  </a:lnTo>
                  <a:lnTo>
                    <a:pt x="2490864" y="460612"/>
                  </a:lnTo>
                  <a:lnTo>
                    <a:pt x="0" y="4555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6C7CD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en-US" altLang="ja-JP" sz="623" b="1" spc="156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E98E86A4-D25E-7E24-2D95-88621B5D8136}"/>
                </a:ext>
              </a:extLst>
            </p:cNvPr>
            <p:cNvGrpSpPr/>
            <p:nvPr/>
          </p:nvGrpSpPr>
          <p:grpSpPr>
            <a:xfrm rot="10800000">
              <a:off x="89844" y="5694097"/>
              <a:ext cx="3266486" cy="237059"/>
              <a:chOff x="7367086" y="8754202"/>
              <a:chExt cx="4362997" cy="297915"/>
            </a:xfrm>
          </p:grpSpPr>
          <p:cxnSp>
            <p:nvCxnSpPr>
              <p:cNvPr id="61" name="直線コネクタ 60">
                <a:extLst>
                  <a:ext uri="{FF2B5EF4-FFF2-40B4-BE49-F238E27FC236}">
                    <a16:creationId xmlns:a16="http://schemas.microsoft.com/office/drawing/2014/main" id="{FCA41D33-60B3-B805-1485-E6544D4C2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67086" y="8758012"/>
                <a:ext cx="436299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コネクタ 61">
                <a:extLst>
                  <a:ext uri="{FF2B5EF4-FFF2-40B4-BE49-F238E27FC236}">
                    <a16:creationId xmlns:a16="http://schemas.microsoft.com/office/drawing/2014/main" id="{F30A6DBE-91B4-2107-C209-55523046A9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231013" y="8903160"/>
                <a:ext cx="29791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コネクタ 62">
                <a:extLst>
                  <a:ext uri="{FF2B5EF4-FFF2-40B4-BE49-F238E27FC236}">
                    <a16:creationId xmlns:a16="http://schemas.microsoft.com/office/drawing/2014/main" id="{EF2C599D-57A6-A0EA-1C45-B9DF9A25D43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567790" y="8903160"/>
                <a:ext cx="29791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A471BCD-1A47-86FB-5E06-B31E9F606041}"/>
                </a:ext>
              </a:extLst>
            </p:cNvPr>
            <p:cNvSpPr txBox="1"/>
            <p:nvPr/>
          </p:nvSpPr>
          <p:spPr>
            <a:xfrm>
              <a:off x="201201" y="3370129"/>
              <a:ext cx="1413352" cy="352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</a:rPr>
                <a:t>募集職種</a:t>
              </a: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3FC177A3-9625-8F58-FE60-9C1C79E85403}"/>
                </a:ext>
              </a:extLst>
            </p:cNvPr>
            <p:cNvSpPr txBox="1"/>
            <p:nvPr/>
          </p:nvSpPr>
          <p:spPr>
            <a:xfrm>
              <a:off x="280028" y="3894139"/>
              <a:ext cx="287808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/>
                <a:t>募集職種と求人番号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業務の説明を入れてください。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文字の大きさは</a:t>
              </a:r>
              <a:r>
                <a:rPr kumimoji="1" lang="en-US" altLang="ja-JP" sz="1400" b="1" dirty="0"/>
                <a:t>14</a:t>
              </a:r>
              <a:r>
                <a:rPr kumimoji="1" lang="ja-JP" altLang="en-US" sz="1400" b="1" dirty="0"/>
                <a:t>ポイント程度を推奨しています。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一つの枠に２つ以上募集職種を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入れても問題ありません。</a:t>
              </a:r>
              <a:endParaRPr kumimoji="1" lang="en-US" altLang="ja-JP" sz="1400" b="1" dirty="0"/>
            </a:p>
          </p:txBody>
        </p:sp>
      </p:grp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DE4D08A0-5D06-D089-25B7-B9E13201EDCB}"/>
              </a:ext>
            </a:extLst>
          </p:cNvPr>
          <p:cNvSpPr/>
          <p:nvPr/>
        </p:nvSpPr>
        <p:spPr>
          <a:xfrm>
            <a:off x="156279" y="6183870"/>
            <a:ext cx="3179083" cy="23422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1673CB9-1083-4337-F583-3C83ACDAF134}"/>
              </a:ext>
            </a:extLst>
          </p:cNvPr>
          <p:cNvSpPr txBox="1"/>
          <p:nvPr/>
        </p:nvSpPr>
        <p:spPr>
          <a:xfrm>
            <a:off x="410510" y="7373149"/>
            <a:ext cx="261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BDA420-92B0-EFBE-CB23-F967C525736B}"/>
              </a:ext>
            </a:extLst>
          </p:cNvPr>
          <p:cNvGrpSpPr/>
          <p:nvPr/>
        </p:nvGrpSpPr>
        <p:grpSpPr>
          <a:xfrm>
            <a:off x="3585805" y="5928124"/>
            <a:ext cx="3161659" cy="2603578"/>
            <a:chOff x="3585805" y="5997984"/>
            <a:chExt cx="3161659" cy="2603578"/>
          </a:xfrm>
        </p:grpSpPr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8A50D871-0027-3756-1CC0-258BD6FED0EE}"/>
                </a:ext>
              </a:extLst>
            </p:cNvPr>
            <p:cNvSpPr/>
            <p:nvPr/>
          </p:nvSpPr>
          <p:spPr>
            <a:xfrm>
              <a:off x="3603267" y="6398960"/>
              <a:ext cx="3108966" cy="2199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1662" dirty="0"/>
            </a:p>
          </p:txBody>
        </p:sp>
        <p:cxnSp>
          <p:nvCxnSpPr>
            <p:cNvPr id="108" name="直線コネクタ 107">
              <a:extLst>
                <a:ext uri="{FF2B5EF4-FFF2-40B4-BE49-F238E27FC236}">
                  <a16:creationId xmlns:a16="http://schemas.microsoft.com/office/drawing/2014/main" id="{66CF837C-6E71-ADA2-E906-BBA1C7FDCA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6847" y="6389839"/>
              <a:ext cx="3128188" cy="29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正方形/長方形 81">
              <a:extLst>
                <a:ext uri="{FF2B5EF4-FFF2-40B4-BE49-F238E27FC236}">
                  <a16:creationId xmlns:a16="http://schemas.microsoft.com/office/drawing/2014/main" id="{C485D302-4E8D-E552-BC67-B80503836D69}"/>
                </a:ext>
              </a:extLst>
            </p:cNvPr>
            <p:cNvSpPr/>
            <p:nvPr/>
          </p:nvSpPr>
          <p:spPr>
            <a:xfrm>
              <a:off x="3615942" y="5997984"/>
              <a:ext cx="1367997" cy="384514"/>
            </a:xfrm>
            <a:custGeom>
              <a:avLst/>
              <a:gdLst>
                <a:gd name="csX0" fmla="*/ 0 w 2162569"/>
                <a:gd name="csY0" fmla="*/ 0 h 455532"/>
                <a:gd name="csX1" fmla="*/ 2162569 w 2162569"/>
                <a:gd name="csY1" fmla="*/ 0 h 455532"/>
                <a:gd name="csX2" fmla="*/ 2162569 w 2162569"/>
                <a:gd name="csY2" fmla="*/ 455532 h 455532"/>
                <a:gd name="csX3" fmla="*/ 0 w 2162569"/>
                <a:gd name="csY3" fmla="*/ 455532 h 455532"/>
                <a:gd name="csX4" fmla="*/ 0 w 2162569"/>
                <a:gd name="csY4" fmla="*/ 0 h 455532"/>
                <a:gd name="csX0" fmla="*/ 0 w 2454669"/>
                <a:gd name="csY0" fmla="*/ 0 h 460612"/>
                <a:gd name="csX1" fmla="*/ 2162569 w 2454669"/>
                <a:gd name="csY1" fmla="*/ 0 h 460612"/>
                <a:gd name="csX2" fmla="*/ 2454669 w 2454669"/>
                <a:gd name="csY2" fmla="*/ 460612 h 460612"/>
                <a:gd name="csX3" fmla="*/ 0 w 2454669"/>
                <a:gd name="csY3" fmla="*/ 455532 h 460612"/>
                <a:gd name="csX4" fmla="*/ 0 w 2454669"/>
                <a:gd name="csY4" fmla="*/ 0 h 460612"/>
                <a:gd name="csX0" fmla="*/ 0 w 2490864"/>
                <a:gd name="csY0" fmla="*/ 0 h 460612"/>
                <a:gd name="csX1" fmla="*/ 2162569 w 2490864"/>
                <a:gd name="csY1" fmla="*/ 0 h 460612"/>
                <a:gd name="csX2" fmla="*/ 2490864 w 2490864"/>
                <a:gd name="csY2" fmla="*/ 460612 h 460612"/>
                <a:gd name="csX3" fmla="*/ 0 w 2490864"/>
                <a:gd name="csY3" fmla="*/ 455532 h 460612"/>
                <a:gd name="csX4" fmla="*/ 0 w 2490864"/>
                <a:gd name="csY4" fmla="*/ 0 h 4606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90864" h="460612">
                  <a:moveTo>
                    <a:pt x="0" y="0"/>
                  </a:moveTo>
                  <a:lnTo>
                    <a:pt x="2162569" y="0"/>
                  </a:lnTo>
                  <a:lnTo>
                    <a:pt x="2490864" y="460612"/>
                  </a:lnTo>
                  <a:lnTo>
                    <a:pt x="0" y="4555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6C7CD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en-US" altLang="ja-JP" sz="623" b="1" spc="156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grpSp>
          <p:nvGrpSpPr>
            <p:cNvPr id="110" name="グループ化 109">
              <a:extLst>
                <a:ext uri="{FF2B5EF4-FFF2-40B4-BE49-F238E27FC236}">
                  <a16:creationId xmlns:a16="http://schemas.microsoft.com/office/drawing/2014/main" id="{0FC85223-3464-2BE9-250D-46074A260FD7}"/>
                </a:ext>
              </a:extLst>
            </p:cNvPr>
            <p:cNvGrpSpPr/>
            <p:nvPr/>
          </p:nvGrpSpPr>
          <p:grpSpPr>
            <a:xfrm rot="10800000">
              <a:off x="3585805" y="8362938"/>
              <a:ext cx="3161659" cy="238624"/>
              <a:chOff x="7367086" y="8754202"/>
              <a:chExt cx="4362997" cy="297915"/>
            </a:xfrm>
          </p:grpSpPr>
          <p:cxnSp>
            <p:nvCxnSpPr>
              <p:cNvPr id="113" name="直線コネクタ 112">
                <a:extLst>
                  <a:ext uri="{FF2B5EF4-FFF2-40B4-BE49-F238E27FC236}">
                    <a16:creationId xmlns:a16="http://schemas.microsoft.com/office/drawing/2014/main" id="{8196BB62-68CE-D5CC-E11F-F36E73E827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67086" y="8758012"/>
                <a:ext cx="436299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コネクタ 113">
                <a:extLst>
                  <a:ext uri="{FF2B5EF4-FFF2-40B4-BE49-F238E27FC236}">
                    <a16:creationId xmlns:a16="http://schemas.microsoft.com/office/drawing/2014/main" id="{4762E2A0-AD7E-C4E6-2FF4-8A873EB53ED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231013" y="8903160"/>
                <a:ext cx="29791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線コネクタ 114">
                <a:extLst>
                  <a:ext uri="{FF2B5EF4-FFF2-40B4-BE49-F238E27FC236}">
                    <a16:creationId xmlns:a16="http://schemas.microsoft.com/office/drawing/2014/main" id="{24C1017F-7F0A-D678-7BA9-E6B7E3E96F5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567790" y="8903160"/>
                <a:ext cx="29791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05E94842-AB4D-63A4-F68F-585DB2B9E265}"/>
                </a:ext>
              </a:extLst>
            </p:cNvPr>
            <p:cNvSpPr txBox="1"/>
            <p:nvPr/>
          </p:nvSpPr>
          <p:spPr>
            <a:xfrm>
              <a:off x="3685545" y="6035206"/>
              <a:ext cx="13679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</a:rPr>
                <a:t>ポイント</a:t>
              </a: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B85E1F5F-12C1-D60E-BD2C-1118F6F6A075}"/>
                </a:ext>
              </a:extLst>
            </p:cNvPr>
            <p:cNvSpPr txBox="1"/>
            <p:nvPr/>
          </p:nvSpPr>
          <p:spPr>
            <a:xfrm>
              <a:off x="3771178" y="6497223"/>
              <a:ext cx="278572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/>
                <a:t>事業所の説明や、</a:t>
              </a:r>
              <a:endParaRPr kumimoji="1" lang="en-US" altLang="ja-JP" sz="1400" b="1" dirty="0"/>
            </a:p>
            <a:p>
              <a:r>
                <a:rPr kumimoji="1" lang="en-US" altLang="ja-JP" sz="1400" b="1" dirty="0"/>
                <a:t>PR</a:t>
              </a:r>
              <a:r>
                <a:rPr kumimoji="1" lang="ja-JP" altLang="en-US" sz="1400" b="1" dirty="0"/>
                <a:t>ポイントを入れてください。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募集職種が２つ以上ある場合は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こちらの枠も募集職種に使ってください。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おすすめの文言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★未経験歓迎</a:t>
              </a:r>
              <a:endParaRPr kumimoji="1" lang="en-US" altLang="ja-JP" sz="1400" b="1" dirty="0"/>
            </a:p>
            <a:p>
              <a:r>
                <a:rPr kumimoji="1" lang="ja-JP" altLang="en-US" sz="1400" b="1" dirty="0"/>
                <a:t>★中高年層</a:t>
              </a:r>
              <a:r>
                <a:rPr kumimoji="1" lang="en-US" altLang="ja-JP" sz="1400" b="1" dirty="0"/>
                <a:t>or</a:t>
              </a:r>
              <a:r>
                <a:rPr kumimoji="1" lang="ja-JP" altLang="en-US" sz="1400" b="1" dirty="0"/>
                <a:t>シニア世代</a:t>
              </a:r>
              <a:r>
                <a:rPr kumimoji="1" lang="en-US" altLang="ja-JP" sz="1400" b="1" dirty="0"/>
                <a:t>or</a:t>
              </a:r>
              <a:r>
                <a:rPr kumimoji="1" lang="ja-JP" altLang="en-US" sz="1400" b="1" dirty="0"/>
                <a:t>子育て世代歓迎</a:t>
              </a:r>
              <a:endParaRPr kumimoji="1" lang="en-US" altLang="ja-JP" sz="1400" b="1" dirty="0"/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E6DB845-2DD1-E42C-E4E4-1795F3B2F43F}"/>
              </a:ext>
            </a:extLst>
          </p:cNvPr>
          <p:cNvSpPr txBox="1"/>
          <p:nvPr/>
        </p:nvSpPr>
        <p:spPr>
          <a:xfrm>
            <a:off x="156279" y="8611995"/>
            <a:ext cx="6613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★説明会のみの参加も可能です。面接を希望される方は応募書類をお持ちください。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26026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23BAD-DC6D-D943-41F1-2B5AE04F7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楕円 10">
            <a:extLst>
              <a:ext uri="{FF2B5EF4-FFF2-40B4-BE49-F238E27FC236}">
                <a16:creationId xmlns:a16="http://schemas.microsoft.com/office/drawing/2014/main" id="{5E6D5494-0CFC-84D9-3527-9C6FA2DA0D98}"/>
              </a:ext>
            </a:extLst>
          </p:cNvPr>
          <p:cNvSpPr/>
          <p:nvPr/>
        </p:nvSpPr>
        <p:spPr>
          <a:xfrm>
            <a:off x="5714354" y="2565363"/>
            <a:ext cx="1831046" cy="1938760"/>
          </a:xfrm>
          <a:prstGeom prst="ellipse">
            <a:avLst/>
          </a:prstGeom>
          <a:noFill/>
          <a:ln w="317500">
            <a:solidFill>
              <a:srgbClr val="FFFF00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17" name="楕円 116">
            <a:extLst>
              <a:ext uri="{FF2B5EF4-FFF2-40B4-BE49-F238E27FC236}">
                <a16:creationId xmlns:a16="http://schemas.microsoft.com/office/drawing/2014/main" id="{22C838C6-66A8-A4BC-377F-2526B81C0CED}"/>
              </a:ext>
            </a:extLst>
          </p:cNvPr>
          <p:cNvSpPr/>
          <p:nvPr/>
        </p:nvSpPr>
        <p:spPr>
          <a:xfrm>
            <a:off x="5017134" y="2164975"/>
            <a:ext cx="2595190" cy="2626881"/>
          </a:xfrm>
          <a:prstGeom prst="ellipse">
            <a:avLst/>
          </a:prstGeom>
          <a:noFill/>
          <a:ln w="317500">
            <a:solidFill>
              <a:srgbClr val="FFCC99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B43B0182-B6E8-E399-4F9C-29AC767C7EFC}"/>
              </a:ext>
            </a:extLst>
          </p:cNvPr>
          <p:cNvSpPr/>
          <p:nvPr/>
        </p:nvSpPr>
        <p:spPr>
          <a:xfrm>
            <a:off x="0" y="3520828"/>
            <a:ext cx="6858000" cy="5615189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71164560-C5D2-C6A4-84BC-A61E9BAA4A3F}"/>
              </a:ext>
            </a:extLst>
          </p:cNvPr>
          <p:cNvSpPr/>
          <p:nvPr/>
        </p:nvSpPr>
        <p:spPr>
          <a:xfrm>
            <a:off x="5874820" y="-690606"/>
            <a:ext cx="1542615" cy="1395001"/>
          </a:xfrm>
          <a:prstGeom prst="ellipse">
            <a:avLst/>
          </a:prstGeom>
          <a:noFill/>
          <a:ln w="317500">
            <a:solidFill>
              <a:schemeClr val="accent2">
                <a:lumMod val="60000"/>
                <a:lumOff val="40000"/>
                <a:alpha val="1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84" name="楕円 83">
            <a:extLst>
              <a:ext uri="{FF2B5EF4-FFF2-40B4-BE49-F238E27FC236}">
                <a16:creationId xmlns:a16="http://schemas.microsoft.com/office/drawing/2014/main" id="{BFD8069F-9B4F-333C-92DE-DA20B14E4167}"/>
              </a:ext>
            </a:extLst>
          </p:cNvPr>
          <p:cNvSpPr/>
          <p:nvPr/>
        </p:nvSpPr>
        <p:spPr>
          <a:xfrm>
            <a:off x="-621307" y="-421496"/>
            <a:ext cx="2595190" cy="2626881"/>
          </a:xfrm>
          <a:prstGeom prst="ellipse">
            <a:avLst/>
          </a:prstGeom>
          <a:noFill/>
          <a:ln w="317500">
            <a:solidFill>
              <a:schemeClr val="accent4">
                <a:lumMod val="60000"/>
                <a:lumOff val="40000"/>
                <a:alpha val="1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815C11-F4C2-C114-D33D-2410E3373AB1}"/>
              </a:ext>
            </a:extLst>
          </p:cNvPr>
          <p:cNvSpPr txBox="1"/>
          <p:nvPr/>
        </p:nvSpPr>
        <p:spPr>
          <a:xfrm>
            <a:off x="2214635" y="3069789"/>
            <a:ext cx="2978701" cy="210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ハローワーク広島　１階　</a:t>
            </a:r>
            <a:r>
              <a:rPr kumimoji="1" lang="en-US" altLang="ja-JP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JOB</a:t>
            </a:r>
            <a:r>
              <a:rPr kumimoji="1" lang="ja-JP" altLang="en-US" sz="1292" b="1" spc="52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ルーム</a:t>
            </a:r>
            <a:r>
              <a:rPr kumimoji="1" lang="zh-TW" altLang="en-US" sz="727" spc="52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  </a:t>
            </a:r>
            <a:endParaRPr kumimoji="1" lang="en-US" altLang="zh-TW" sz="727" spc="52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675BE9-C242-9495-C949-FF70B2497891}"/>
              </a:ext>
            </a:extLst>
          </p:cNvPr>
          <p:cNvSpPr/>
          <p:nvPr/>
        </p:nvSpPr>
        <p:spPr>
          <a:xfrm>
            <a:off x="0" y="8904067"/>
            <a:ext cx="6858000" cy="1001926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246" b="1" spc="156" dirty="0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35DF8EC7-3264-6102-0EA6-EBA92B785FB4}"/>
              </a:ext>
            </a:extLst>
          </p:cNvPr>
          <p:cNvSpPr/>
          <p:nvPr/>
        </p:nvSpPr>
        <p:spPr>
          <a:xfrm>
            <a:off x="119743" y="9001596"/>
            <a:ext cx="6613092" cy="817146"/>
          </a:xfrm>
          <a:prstGeom prst="roundRect">
            <a:avLst>
              <a:gd name="adj" fmla="val 69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EF376D5-6BC7-7805-3B70-CD3B93A9934F}"/>
              </a:ext>
            </a:extLst>
          </p:cNvPr>
          <p:cNvSpPr txBox="1"/>
          <p:nvPr/>
        </p:nvSpPr>
        <p:spPr>
          <a:xfrm>
            <a:off x="4672193" y="9496360"/>
            <a:ext cx="1867113" cy="2273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en-US" altLang="ja-JP" sz="1477" b="1" spc="92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TEL:082-228-0522</a:t>
            </a:r>
            <a:endParaRPr kumimoji="1" lang="ja-JP" altLang="en-US" sz="1477" b="1" spc="92" dirty="0">
              <a:solidFill>
                <a:srgbClr val="FF66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2CFC96-1436-1B13-E631-BC367F671B53}"/>
              </a:ext>
            </a:extLst>
          </p:cNvPr>
          <p:cNvSpPr txBox="1"/>
          <p:nvPr/>
        </p:nvSpPr>
        <p:spPr>
          <a:xfrm>
            <a:off x="372821" y="9209964"/>
            <a:ext cx="1635064" cy="5012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事前申し込みは </a:t>
            </a:r>
            <a:r>
              <a:rPr kumimoji="1" lang="en-US" altLang="ja-JP" sz="1000" b="1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QR</a:t>
            </a:r>
            <a:r>
              <a:rPr kumimoji="1" lang="ja-JP" altLang="en-US" sz="1000" b="1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コード、</a:t>
            </a:r>
            <a:endParaRPr kumimoji="1" lang="en-US" altLang="ja-JP" sz="1000" b="1" dirty="0">
              <a:solidFill>
                <a:srgbClr val="FF66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もしくはハローワークへ</a:t>
            </a:r>
            <a:endParaRPr kumimoji="1" lang="en-US" altLang="ja-JP" sz="1000" b="1" dirty="0">
              <a:solidFill>
                <a:srgbClr val="FF66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>
              <a:lnSpc>
                <a:spcPct val="110000"/>
              </a:lnSpc>
            </a:pPr>
            <a:r>
              <a:rPr kumimoji="1" lang="ja-JP" altLang="en-US" sz="1000" b="1" dirty="0"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お問い合わせください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D76330C5-C559-CD39-CF15-F2324ADB0EAC}"/>
              </a:ext>
            </a:extLst>
          </p:cNvPr>
          <p:cNvSpPr/>
          <p:nvPr/>
        </p:nvSpPr>
        <p:spPr>
          <a:xfrm>
            <a:off x="1466362" y="3054807"/>
            <a:ext cx="600852" cy="236525"/>
          </a:xfrm>
          <a:prstGeom prst="roundRect">
            <a:avLst>
              <a:gd name="adj" fmla="val 50000"/>
            </a:avLst>
          </a:prstGeom>
          <a:solidFill>
            <a:srgbClr val="FF669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/>
            <a:r>
              <a:rPr kumimoji="1" lang="ja-JP" altLang="en-US" sz="1108" b="1" spc="156" dirty="0">
                <a:solidFill>
                  <a:schemeClr val="bg1"/>
                </a:solidFill>
              </a:rPr>
              <a:t>場所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C255ECE-AAF0-C33A-013E-C7E1D5C54179}"/>
              </a:ext>
            </a:extLst>
          </p:cNvPr>
          <p:cNvSpPr/>
          <p:nvPr/>
        </p:nvSpPr>
        <p:spPr>
          <a:xfrm>
            <a:off x="969061" y="1866016"/>
            <a:ext cx="5233488" cy="1107296"/>
          </a:xfrm>
          <a:prstGeom prst="roundRect">
            <a:avLst>
              <a:gd name="adj" fmla="val 4779"/>
            </a:avLst>
          </a:prstGeom>
          <a:solidFill>
            <a:srgbClr val="FF6699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246" b="1" spc="156" dirty="0">
              <a:solidFill>
                <a:schemeClr val="tx1"/>
              </a:solidFill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6584922-C7B0-CF17-752C-C15E39668AC5}"/>
              </a:ext>
            </a:extLst>
          </p:cNvPr>
          <p:cNvSpPr/>
          <p:nvPr/>
        </p:nvSpPr>
        <p:spPr>
          <a:xfrm>
            <a:off x="924979" y="1755229"/>
            <a:ext cx="5233488" cy="1107296"/>
          </a:xfrm>
          <a:prstGeom prst="roundRect">
            <a:avLst>
              <a:gd name="adj" fmla="val 4779"/>
            </a:avLst>
          </a:prstGeom>
          <a:solidFill>
            <a:srgbClr val="FFCCCC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246" b="1" spc="156" dirty="0">
              <a:solidFill>
                <a:schemeClr val="tx1"/>
              </a:solidFill>
            </a:endParaRPr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CCD843B8-CF52-22F8-2995-2FEB77C0E954}"/>
              </a:ext>
            </a:extLst>
          </p:cNvPr>
          <p:cNvSpPr/>
          <p:nvPr/>
        </p:nvSpPr>
        <p:spPr>
          <a:xfrm>
            <a:off x="510110" y="1957124"/>
            <a:ext cx="679817" cy="703505"/>
          </a:xfrm>
          <a:prstGeom prst="ellipse">
            <a:avLst/>
          </a:prstGeom>
          <a:solidFill>
            <a:srgbClr val="FF669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92" b="1" spc="156" dirty="0">
                <a:solidFill>
                  <a:schemeClr val="bg1"/>
                </a:solidFill>
              </a:rPr>
              <a:t>日時</a:t>
            </a: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1E337567-BEEE-2D87-279A-900760D44B80}"/>
              </a:ext>
            </a:extLst>
          </p:cNvPr>
          <p:cNvCxnSpPr>
            <a:cxnSpLocks/>
          </p:cNvCxnSpPr>
          <p:nvPr/>
        </p:nvCxnSpPr>
        <p:spPr>
          <a:xfrm rot="5400000">
            <a:off x="2158105" y="8450313"/>
            <a:ext cx="0" cy="304745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F5E20B2E-5B6F-852A-5BAC-98C8DC837C74}"/>
              </a:ext>
            </a:extLst>
          </p:cNvPr>
          <p:cNvGrpSpPr/>
          <p:nvPr/>
        </p:nvGrpSpPr>
        <p:grpSpPr>
          <a:xfrm>
            <a:off x="1549560" y="150461"/>
            <a:ext cx="3903633" cy="1022681"/>
            <a:chOff x="1362265" y="1382706"/>
            <a:chExt cx="4228934" cy="1107904"/>
          </a:xfrm>
        </p:grpSpPr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9A97AE8B-D5E2-F7E2-7689-46F6B934BBAD}"/>
                </a:ext>
              </a:extLst>
            </p:cNvPr>
            <p:cNvSpPr txBox="1"/>
            <p:nvPr/>
          </p:nvSpPr>
          <p:spPr>
            <a:xfrm>
              <a:off x="3428966" y="1451854"/>
              <a:ext cx="69" cy="10387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endParaRPr kumimoji="1" lang="ja-JP" altLang="en-US" sz="6231" b="1" spc="-156" dirty="0">
                <a:ln w="92075" cap="rnd">
                  <a:solidFill>
                    <a:schemeClr val="bg1"/>
                  </a:solidFill>
                </a:ln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51275CD-74D5-ECC5-054A-AACE845DF949}"/>
                </a:ext>
              </a:extLst>
            </p:cNvPr>
            <p:cNvSpPr txBox="1"/>
            <p:nvPr/>
          </p:nvSpPr>
          <p:spPr>
            <a:xfrm>
              <a:off x="1362265" y="1382706"/>
              <a:ext cx="4228934" cy="533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3200" b="1" spc="-156" dirty="0">
                  <a:ln w="6350" cap="rnd">
                    <a:solidFill>
                      <a:srgbClr val="FF6699"/>
                    </a:solidFill>
                  </a:ln>
                  <a:solidFill>
                    <a:srgbClr val="FF6699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事業所説明会・面接会</a:t>
              </a: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08C40391-4754-3EBB-FE8D-7C6700A261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27" t="3975" r="13285" b="6867"/>
          <a:stretch/>
        </p:blipFill>
        <p:spPr>
          <a:xfrm>
            <a:off x="2127628" y="9067158"/>
            <a:ext cx="663595" cy="682790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EEC6E55-5E9A-6B68-7885-A1498F678629}"/>
              </a:ext>
            </a:extLst>
          </p:cNvPr>
          <p:cNvSpPr txBox="1"/>
          <p:nvPr/>
        </p:nvSpPr>
        <p:spPr>
          <a:xfrm>
            <a:off x="3077498" y="9094582"/>
            <a:ext cx="2518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6699"/>
                </a:solidFill>
                <a:latin typeface="+mn-ea"/>
              </a:rPr>
              <a:t>ハローワーク広島</a:t>
            </a:r>
            <a:endParaRPr kumimoji="1" lang="en-US" altLang="ja-JP" b="1" dirty="0">
              <a:solidFill>
                <a:srgbClr val="FF6699"/>
              </a:solidFill>
              <a:latin typeface="+mn-ea"/>
            </a:endParaRPr>
          </a:p>
          <a:p>
            <a:r>
              <a:rPr kumimoji="1" lang="ja-JP" altLang="en-US" b="1" dirty="0">
                <a:solidFill>
                  <a:srgbClr val="FF6699"/>
                </a:solidFill>
                <a:latin typeface="+mn-ea"/>
              </a:rPr>
              <a:t>職業相談部門</a:t>
            </a:r>
            <a:endParaRPr kumimoji="1" lang="en-US" altLang="ja-JP" b="1" dirty="0">
              <a:solidFill>
                <a:srgbClr val="FF6699"/>
              </a:solidFill>
              <a:latin typeface="+mn-ea"/>
            </a:endParaRP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1001BA24-2977-F7D0-8916-2811AD4A9A89}"/>
              </a:ext>
            </a:extLst>
          </p:cNvPr>
          <p:cNvCxnSpPr/>
          <p:nvPr/>
        </p:nvCxnSpPr>
        <p:spPr>
          <a:xfrm>
            <a:off x="3006637" y="9209964"/>
            <a:ext cx="0" cy="526788"/>
          </a:xfrm>
          <a:prstGeom prst="line">
            <a:avLst/>
          </a:prstGeom>
          <a:ln w="19050">
            <a:solidFill>
              <a:srgbClr val="FF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5F59436F-6F33-90EC-CF62-56C3A329CE9F}"/>
              </a:ext>
            </a:extLst>
          </p:cNvPr>
          <p:cNvSpPr txBox="1"/>
          <p:nvPr/>
        </p:nvSpPr>
        <p:spPr>
          <a:xfrm>
            <a:off x="189988" y="685494"/>
            <a:ext cx="6611041" cy="10156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6600" b="1" spc="-156" dirty="0">
                <a:ln w="6350" cap="rnd">
                  <a:solidFill>
                    <a:srgbClr val="FF6699"/>
                  </a:solidFill>
                </a:ln>
                <a:solidFill>
                  <a:srgbClr val="FF66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株式会社○○○○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177B94D-732C-2D65-ACE7-9F72BB28A8EF}"/>
              </a:ext>
            </a:extLst>
          </p:cNvPr>
          <p:cNvGrpSpPr/>
          <p:nvPr/>
        </p:nvGrpSpPr>
        <p:grpSpPr>
          <a:xfrm>
            <a:off x="1352154" y="1989049"/>
            <a:ext cx="4388474" cy="681853"/>
            <a:chOff x="1538966" y="6045269"/>
            <a:chExt cx="8451875" cy="1313196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20F96CF-C622-7F8B-D971-26BEAC0DF8FA}"/>
                </a:ext>
              </a:extLst>
            </p:cNvPr>
            <p:cNvSpPr txBox="1"/>
            <p:nvPr/>
          </p:nvSpPr>
          <p:spPr>
            <a:xfrm>
              <a:off x="1538966" y="6045269"/>
              <a:ext cx="2847818" cy="13131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ja-JP" altLang="en-US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  <a:r>
                <a:rPr kumimoji="1" lang="en-US" altLang="ja-JP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/</a:t>
              </a:r>
              <a:r>
                <a:rPr kumimoji="1" lang="ja-JP" altLang="en-US" sz="4431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○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6C50968-AA76-C213-8138-AFDE2BCC1AF2}"/>
                </a:ext>
              </a:extLst>
            </p:cNvPr>
            <p:cNvSpPr txBox="1"/>
            <p:nvPr/>
          </p:nvSpPr>
          <p:spPr>
            <a:xfrm>
              <a:off x="5893176" y="6130632"/>
              <a:ext cx="4097665" cy="71130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10:00</a:t>
              </a:r>
              <a:r>
                <a:rPr kumimoji="1" lang="ja-JP" altLang="en-US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～</a:t>
              </a:r>
              <a:r>
                <a:rPr kumimoji="1" lang="en-US" altLang="ja-JP" sz="2400" b="1" spc="156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12:00</a:t>
              </a:r>
              <a:endParaRPr kumimoji="1" lang="ja-JP" altLang="en-US" sz="2400" b="1" spc="156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D1E9E9C6-68AE-C850-590A-A3251ACB91CA}"/>
                </a:ext>
              </a:extLst>
            </p:cNvPr>
            <p:cNvSpPr txBox="1"/>
            <p:nvPr/>
          </p:nvSpPr>
          <p:spPr>
            <a:xfrm>
              <a:off x="4603129" y="6435126"/>
              <a:ext cx="857946" cy="5334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ja-JP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[</a:t>
              </a:r>
              <a:r>
                <a:rPr kumimoji="1" lang="ja-JP" altLang="en-US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月</a:t>
              </a:r>
              <a:r>
                <a:rPr kumimoji="1" lang="en-US" altLang="ja-JP" b="1" spc="52" dirty="0"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]</a:t>
              </a:r>
              <a:endParaRPr kumimoji="1" lang="ja-JP" altLang="en-US" b="1" spc="52" dirty="0">
                <a:latin typeface="游ゴシック" panose="020B0400000000000000" pitchFamily="50" charset="-128"/>
                <a:ea typeface="游ゴシック" panose="020B0400000000000000" pitchFamily="50" charset="-128"/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BB1A1B0C-794F-E923-2F66-8B0F8383B31A}"/>
                </a:ext>
              </a:extLst>
            </p:cNvPr>
            <p:cNvSpPr/>
            <p:nvPr/>
          </p:nvSpPr>
          <p:spPr>
            <a:xfrm>
              <a:off x="5926316" y="6818922"/>
              <a:ext cx="3900540" cy="312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8692" rIns="0" bIns="0" rtlCol="0" anchor="ctr"/>
            <a:lstStyle/>
            <a:p>
              <a:pPr algn="ctr"/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受付開始 </a:t>
              </a:r>
              <a:r>
                <a:rPr kumimoji="1" lang="ja-JP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　</a:t>
              </a:r>
              <a:r>
                <a:rPr kumimoji="1" lang="en-US" altLang="ja-JP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9</a:t>
              </a:r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：</a:t>
              </a:r>
              <a:r>
                <a:rPr kumimoji="1" lang="en-US" altLang="ja-JP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50</a:t>
              </a:r>
              <a:r>
                <a:rPr kumimoji="1" lang="zh-TW" altLang="en-US" sz="923" b="1" spc="156" dirty="0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rPr>
                <a:t>～</a:t>
              </a:r>
            </a:p>
          </p:txBody>
        </p:sp>
      </p:grpSp>
      <p:sp>
        <p:nvSpPr>
          <p:cNvPr id="42" name="楕円 41">
            <a:extLst>
              <a:ext uri="{FF2B5EF4-FFF2-40B4-BE49-F238E27FC236}">
                <a16:creationId xmlns:a16="http://schemas.microsoft.com/office/drawing/2014/main" id="{9620E56D-3301-1019-F05E-9D90523B4EF6}"/>
              </a:ext>
            </a:extLst>
          </p:cNvPr>
          <p:cNvSpPr/>
          <p:nvPr/>
        </p:nvSpPr>
        <p:spPr>
          <a:xfrm>
            <a:off x="-528231" y="-335545"/>
            <a:ext cx="1976120" cy="1891264"/>
          </a:xfrm>
          <a:prstGeom prst="ellipse">
            <a:avLst/>
          </a:prstGeom>
          <a:noFill/>
          <a:ln w="76200">
            <a:solidFill>
              <a:srgbClr val="FF6699">
                <a:alpha val="1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2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EC341DAD-345D-6A8C-4331-CEF6FDCA42A5}"/>
              </a:ext>
            </a:extLst>
          </p:cNvPr>
          <p:cNvSpPr/>
          <p:nvPr/>
        </p:nvSpPr>
        <p:spPr>
          <a:xfrm>
            <a:off x="3688718" y="3733943"/>
            <a:ext cx="2912582" cy="21356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C15D1202-FE97-39FE-D12A-BA7676C60566}"/>
              </a:ext>
            </a:extLst>
          </p:cNvPr>
          <p:cNvSpPr txBox="1"/>
          <p:nvPr/>
        </p:nvSpPr>
        <p:spPr>
          <a:xfrm>
            <a:off x="3922418" y="4595482"/>
            <a:ext cx="254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FA0C41B8-2329-9F9F-0CF6-32727EB255DD}"/>
              </a:ext>
            </a:extLst>
          </p:cNvPr>
          <p:cNvSpPr/>
          <p:nvPr/>
        </p:nvSpPr>
        <p:spPr>
          <a:xfrm>
            <a:off x="107885" y="3743003"/>
            <a:ext cx="3212046" cy="2185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C0F76863-3614-0D72-1D46-DC9F3392ED7A}"/>
              </a:ext>
            </a:extLst>
          </p:cNvPr>
          <p:cNvCxnSpPr>
            <a:cxnSpLocks/>
          </p:cNvCxnSpPr>
          <p:nvPr/>
        </p:nvCxnSpPr>
        <p:spPr>
          <a:xfrm flipH="1">
            <a:off x="111584" y="3733943"/>
            <a:ext cx="3231905" cy="29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正方形/長方形 81">
            <a:extLst>
              <a:ext uri="{FF2B5EF4-FFF2-40B4-BE49-F238E27FC236}">
                <a16:creationId xmlns:a16="http://schemas.microsoft.com/office/drawing/2014/main" id="{28476CC4-D2A1-E55C-5BCE-0867B7FED597}"/>
              </a:ext>
            </a:extLst>
          </p:cNvPr>
          <p:cNvSpPr/>
          <p:nvPr/>
        </p:nvSpPr>
        <p:spPr>
          <a:xfrm>
            <a:off x="121600" y="3355558"/>
            <a:ext cx="1413354" cy="381991"/>
          </a:xfrm>
          <a:custGeom>
            <a:avLst/>
            <a:gdLst>
              <a:gd name="csX0" fmla="*/ 0 w 2162569"/>
              <a:gd name="csY0" fmla="*/ 0 h 455532"/>
              <a:gd name="csX1" fmla="*/ 2162569 w 2162569"/>
              <a:gd name="csY1" fmla="*/ 0 h 455532"/>
              <a:gd name="csX2" fmla="*/ 2162569 w 2162569"/>
              <a:gd name="csY2" fmla="*/ 455532 h 455532"/>
              <a:gd name="csX3" fmla="*/ 0 w 2162569"/>
              <a:gd name="csY3" fmla="*/ 455532 h 455532"/>
              <a:gd name="csX4" fmla="*/ 0 w 2162569"/>
              <a:gd name="csY4" fmla="*/ 0 h 455532"/>
              <a:gd name="csX0" fmla="*/ 0 w 2454669"/>
              <a:gd name="csY0" fmla="*/ 0 h 460612"/>
              <a:gd name="csX1" fmla="*/ 2162569 w 2454669"/>
              <a:gd name="csY1" fmla="*/ 0 h 460612"/>
              <a:gd name="csX2" fmla="*/ 2454669 w 2454669"/>
              <a:gd name="csY2" fmla="*/ 460612 h 460612"/>
              <a:gd name="csX3" fmla="*/ 0 w 2454669"/>
              <a:gd name="csY3" fmla="*/ 455532 h 460612"/>
              <a:gd name="csX4" fmla="*/ 0 w 2454669"/>
              <a:gd name="csY4" fmla="*/ 0 h 460612"/>
              <a:gd name="csX0" fmla="*/ 0 w 2490864"/>
              <a:gd name="csY0" fmla="*/ 0 h 460612"/>
              <a:gd name="csX1" fmla="*/ 2162569 w 2490864"/>
              <a:gd name="csY1" fmla="*/ 0 h 460612"/>
              <a:gd name="csX2" fmla="*/ 2490864 w 2490864"/>
              <a:gd name="csY2" fmla="*/ 460612 h 460612"/>
              <a:gd name="csX3" fmla="*/ 0 w 2490864"/>
              <a:gd name="csY3" fmla="*/ 455532 h 460612"/>
              <a:gd name="csX4" fmla="*/ 0 w 2490864"/>
              <a:gd name="csY4" fmla="*/ 0 h 4606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90864" h="460612">
                <a:moveTo>
                  <a:pt x="0" y="0"/>
                </a:moveTo>
                <a:lnTo>
                  <a:pt x="2162569" y="0"/>
                </a:lnTo>
                <a:lnTo>
                  <a:pt x="2490864" y="460612"/>
                </a:lnTo>
                <a:lnTo>
                  <a:pt x="0" y="455532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en-US" altLang="ja-JP" sz="623" b="1" spc="156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D1DA9264-A9AF-47AB-A641-5A2477518F7E}"/>
              </a:ext>
            </a:extLst>
          </p:cNvPr>
          <p:cNvGrpSpPr/>
          <p:nvPr/>
        </p:nvGrpSpPr>
        <p:grpSpPr>
          <a:xfrm rot="10800000">
            <a:off x="89844" y="5694097"/>
            <a:ext cx="3266486" cy="237059"/>
            <a:chOff x="7367086" y="8754202"/>
            <a:chExt cx="4362997" cy="297915"/>
          </a:xfrm>
        </p:grpSpPr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303010DD-4AAA-35F7-7B05-F701C01289EA}"/>
                </a:ext>
              </a:extLst>
            </p:cNvPr>
            <p:cNvCxnSpPr>
              <a:cxnSpLocks/>
            </p:cNvCxnSpPr>
            <p:nvPr/>
          </p:nvCxnSpPr>
          <p:spPr>
            <a:xfrm>
              <a:off x="7367086" y="8758012"/>
              <a:ext cx="436299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0517ABDF-2089-F501-77AE-BD03EE6A579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231013" y="8903160"/>
              <a:ext cx="29791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1461408-009F-9D3A-0880-D20411D8179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67790" y="8903160"/>
              <a:ext cx="29791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7DE0915-FE63-FBB3-A1A0-FBC06D837247}"/>
              </a:ext>
            </a:extLst>
          </p:cNvPr>
          <p:cNvSpPr txBox="1"/>
          <p:nvPr/>
        </p:nvSpPr>
        <p:spPr>
          <a:xfrm>
            <a:off x="201201" y="3370129"/>
            <a:ext cx="1413352" cy="352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募集職種</a:t>
            </a: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03320BD6-E728-31C8-F685-40DBC1E04E53}"/>
              </a:ext>
            </a:extLst>
          </p:cNvPr>
          <p:cNvSpPr txBox="1"/>
          <p:nvPr/>
        </p:nvSpPr>
        <p:spPr>
          <a:xfrm>
            <a:off x="238313" y="4012698"/>
            <a:ext cx="28780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募集職種と求人番号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業務の説明を入れてください。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文字の大きさは</a:t>
            </a:r>
            <a:r>
              <a:rPr kumimoji="1" lang="en-US" altLang="ja-JP" sz="1400" b="1" dirty="0"/>
              <a:t>14</a:t>
            </a:r>
            <a:r>
              <a:rPr kumimoji="1" lang="ja-JP" altLang="en-US" sz="1400" b="1" dirty="0"/>
              <a:t>ポイント程度を推奨しています。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一つの枠に２つ以上募集職種を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入れても問題ありません。</a:t>
            </a:r>
            <a:endParaRPr kumimoji="1" lang="en-US" altLang="ja-JP" sz="1400" b="1" dirty="0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ABE69567-A01B-9B48-CB20-1FE8C8E90C42}"/>
              </a:ext>
            </a:extLst>
          </p:cNvPr>
          <p:cNvSpPr/>
          <p:nvPr/>
        </p:nvSpPr>
        <p:spPr>
          <a:xfrm>
            <a:off x="156279" y="6183870"/>
            <a:ext cx="3179083" cy="23422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6B8E2D86-703D-7706-3AAC-FB8E9B98A57D}"/>
              </a:ext>
            </a:extLst>
          </p:cNvPr>
          <p:cNvSpPr txBox="1"/>
          <p:nvPr/>
        </p:nvSpPr>
        <p:spPr>
          <a:xfrm>
            <a:off x="410510" y="7373149"/>
            <a:ext cx="2611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6EBD1092-9319-26A2-A0FA-CF8606450E65}"/>
              </a:ext>
            </a:extLst>
          </p:cNvPr>
          <p:cNvSpPr/>
          <p:nvPr/>
        </p:nvSpPr>
        <p:spPr>
          <a:xfrm>
            <a:off x="3603267" y="6329100"/>
            <a:ext cx="3108966" cy="2199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B4BDA97E-1D73-E28C-1230-286BDE2A60B4}"/>
              </a:ext>
            </a:extLst>
          </p:cNvPr>
          <p:cNvCxnSpPr>
            <a:cxnSpLocks/>
          </p:cNvCxnSpPr>
          <p:nvPr/>
        </p:nvCxnSpPr>
        <p:spPr>
          <a:xfrm flipH="1">
            <a:off x="3606847" y="6319979"/>
            <a:ext cx="3128188" cy="29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正方形/長方形 81">
            <a:extLst>
              <a:ext uri="{FF2B5EF4-FFF2-40B4-BE49-F238E27FC236}">
                <a16:creationId xmlns:a16="http://schemas.microsoft.com/office/drawing/2014/main" id="{AC3F84BE-2B09-0AB2-B8A7-E3B6FC307081}"/>
              </a:ext>
            </a:extLst>
          </p:cNvPr>
          <p:cNvSpPr/>
          <p:nvPr/>
        </p:nvSpPr>
        <p:spPr>
          <a:xfrm>
            <a:off x="3615942" y="5928124"/>
            <a:ext cx="1367997" cy="384514"/>
          </a:xfrm>
          <a:custGeom>
            <a:avLst/>
            <a:gdLst>
              <a:gd name="csX0" fmla="*/ 0 w 2162569"/>
              <a:gd name="csY0" fmla="*/ 0 h 455532"/>
              <a:gd name="csX1" fmla="*/ 2162569 w 2162569"/>
              <a:gd name="csY1" fmla="*/ 0 h 455532"/>
              <a:gd name="csX2" fmla="*/ 2162569 w 2162569"/>
              <a:gd name="csY2" fmla="*/ 455532 h 455532"/>
              <a:gd name="csX3" fmla="*/ 0 w 2162569"/>
              <a:gd name="csY3" fmla="*/ 455532 h 455532"/>
              <a:gd name="csX4" fmla="*/ 0 w 2162569"/>
              <a:gd name="csY4" fmla="*/ 0 h 455532"/>
              <a:gd name="csX0" fmla="*/ 0 w 2454669"/>
              <a:gd name="csY0" fmla="*/ 0 h 460612"/>
              <a:gd name="csX1" fmla="*/ 2162569 w 2454669"/>
              <a:gd name="csY1" fmla="*/ 0 h 460612"/>
              <a:gd name="csX2" fmla="*/ 2454669 w 2454669"/>
              <a:gd name="csY2" fmla="*/ 460612 h 460612"/>
              <a:gd name="csX3" fmla="*/ 0 w 2454669"/>
              <a:gd name="csY3" fmla="*/ 455532 h 460612"/>
              <a:gd name="csX4" fmla="*/ 0 w 2454669"/>
              <a:gd name="csY4" fmla="*/ 0 h 460612"/>
              <a:gd name="csX0" fmla="*/ 0 w 2490864"/>
              <a:gd name="csY0" fmla="*/ 0 h 460612"/>
              <a:gd name="csX1" fmla="*/ 2162569 w 2490864"/>
              <a:gd name="csY1" fmla="*/ 0 h 460612"/>
              <a:gd name="csX2" fmla="*/ 2490864 w 2490864"/>
              <a:gd name="csY2" fmla="*/ 460612 h 460612"/>
              <a:gd name="csX3" fmla="*/ 0 w 2490864"/>
              <a:gd name="csY3" fmla="*/ 455532 h 460612"/>
              <a:gd name="csX4" fmla="*/ 0 w 2490864"/>
              <a:gd name="csY4" fmla="*/ 0 h 4606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490864" h="460612">
                <a:moveTo>
                  <a:pt x="0" y="0"/>
                </a:moveTo>
                <a:lnTo>
                  <a:pt x="2162569" y="0"/>
                </a:lnTo>
                <a:lnTo>
                  <a:pt x="2490864" y="460612"/>
                </a:lnTo>
                <a:lnTo>
                  <a:pt x="0" y="455532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en-US" altLang="ja-JP" sz="623" b="1" spc="156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110" name="グループ化 109">
            <a:extLst>
              <a:ext uri="{FF2B5EF4-FFF2-40B4-BE49-F238E27FC236}">
                <a16:creationId xmlns:a16="http://schemas.microsoft.com/office/drawing/2014/main" id="{8A4C938A-C3B1-9B87-4BC5-438A28DDE203}"/>
              </a:ext>
            </a:extLst>
          </p:cNvPr>
          <p:cNvGrpSpPr/>
          <p:nvPr/>
        </p:nvGrpSpPr>
        <p:grpSpPr>
          <a:xfrm rot="10800000">
            <a:off x="3585805" y="8293078"/>
            <a:ext cx="3161659" cy="238624"/>
            <a:chOff x="7367086" y="8754202"/>
            <a:chExt cx="4362997" cy="297915"/>
          </a:xfrm>
        </p:grpSpPr>
        <p:cxnSp>
          <p:nvCxnSpPr>
            <p:cNvPr id="113" name="直線コネクタ 112">
              <a:extLst>
                <a:ext uri="{FF2B5EF4-FFF2-40B4-BE49-F238E27FC236}">
                  <a16:creationId xmlns:a16="http://schemas.microsoft.com/office/drawing/2014/main" id="{14B30B70-4A76-02CD-FDB3-EA6689BDB2E3}"/>
                </a:ext>
              </a:extLst>
            </p:cNvPr>
            <p:cNvCxnSpPr>
              <a:cxnSpLocks/>
            </p:cNvCxnSpPr>
            <p:nvPr/>
          </p:nvCxnSpPr>
          <p:spPr>
            <a:xfrm>
              <a:off x="7367086" y="8758012"/>
              <a:ext cx="436299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コネクタ 113">
              <a:extLst>
                <a:ext uri="{FF2B5EF4-FFF2-40B4-BE49-F238E27FC236}">
                  <a16:creationId xmlns:a16="http://schemas.microsoft.com/office/drawing/2014/main" id="{BD43BC68-2BBF-AB48-B59F-1743BE38606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231013" y="8903160"/>
              <a:ext cx="29791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>
              <a:extLst>
                <a:ext uri="{FF2B5EF4-FFF2-40B4-BE49-F238E27FC236}">
                  <a16:creationId xmlns:a16="http://schemas.microsoft.com/office/drawing/2014/main" id="{D09F81D4-698A-E7FE-F012-D3D6D9655C0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67790" y="8903160"/>
              <a:ext cx="29791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A61047EB-80FC-D58B-5D57-3D8CA7371E76}"/>
              </a:ext>
            </a:extLst>
          </p:cNvPr>
          <p:cNvSpPr txBox="1"/>
          <p:nvPr/>
        </p:nvSpPr>
        <p:spPr>
          <a:xfrm>
            <a:off x="3685545" y="5965346"/>
            <a:ext cx="1367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ポイント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DBF72B71-F430-2065-A3AC-49A83716704A}"/>
              </a:ext>
            </a:extLst>
          </p:cNvPr>
          <p:cNvSpPr txBox="1"/>
          <p:nvPr/>
        </p:nvSpPr>
        <p:spPr>
          <a:xfrm>
            <a:off x="3771178" y="6427363"/>
            <a:ext cx="2785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事業所の説明や、</a:t>
            </a:r>
            <a:endParaRPr kumimoji="1" lang="en-US" altLang="ja-JP" sz="1400" b="1" dirty="0"/>
          </a:p>
          <a:p>
            <a:r>
              <a:rPr kumimoji="1" lang="en-US" altLang="ja-JP" sz="1400" b="1" dirty="0"/>
              <a:t>PR</a:t>
            </a:r>
            <a:r>
              <a:rPr kumimoji="1" lang="ja-JP" altLang="en-US" sz="1400" b="1" dirty="0"/>
              <a:t>ポイントを入れてください。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募集職種が２つ以上ある場合は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こちらの枠も募集職種に使ってください。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おすすめの文言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★未経験歓迎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★中高年層</a:t>
            </a:r>
            <a:r>
              <a:rPr kumimoji="1" lang="en-US" altLang="ja-JP" sz="1400" b="1" dirty="0"/>
              <a:t>or</a:t>
            </a:r>
            <a:r>
              <a:rPr kumimoji="1" lang="ja-JP" altLang="en-US" sz="1400" b="1" dirty="0"/>
              <a:t>シニア世代</a:t>
            </a:r>
            <a:r>
              <a:rPr kumimoji="1" lang="en-US" altLang="ja-JP" sz="1400" b="1" dirty="0"/>
              <a:t>or</a:t>
            </a:r>
            <a:r>
              <a:rPr kumimoji="1" lang="ja-JP" altLang="en-US" sz="1400" b="1" dirty="0"/>
              <a:t>子育て世代歓迎</a:t>
            </a:r>
            <a:endParaRPr kumimoji="1" lang="en-US" altLang="ja-JP" sz="1400" b="1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FFB299D-4F1F-B7FE-F1E7-6350CB4BA50B}"/>
              </a:ext>
            </a:extLst>
          </p:cNvPr>
          <p:cNvSpPr txBox="1"/>
          <p:nvPr/>
        </p:nvSpPr>
        <p:spPr>
          <a:xfrm>
            <a:off x="156279" y="8611995"/>
            <a:ext cx="6613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★説明会のみの参加も可能です。面接を希望される方は応募書類をお持ちください。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17136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E5ED8-11AF-39C1-8083-8A8B1F8E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8E6B3C4D-58CB-60C7-E35E-9D90CA1B1125}"/>
              </a:ext>
            </a:extLst>
          </p:cNvPr>
          <p:cNvSpPr/>
          <p:nvPr/>
        </p:nvSpPr>
        <p:spPr>
          <a:xfrm>
            <a:off x="0" y="5007952"/>
            <a:ext cx="6858000" cy="3956736"/>
          </a:xfrm>
          <a:prstGeom prst="rect">
            <a:avLst/>
          </a:prstGeom>
          <a:solidFill>
            <a:srgbClr val="6BB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2C09FA-0D2C-94C9-492A-BD9E97A1ED72}"/>
              </a:ext>
            </a:extLst>
          </p:cNvPr>
          <p:cNvSpPr/>
          <p:nvPr/>
        </p:nvSpPr>
        <p:spPr>
          <a:xfrm>
            <a:off x="0" y="9691944"/>
            <a:ext cx="6858000" cy="21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E9D323F-1B43-7432-2B33-B31E9AFB4940}"/>
              </a:ext>
            </a:extLst>
          </p:cNvPr>
          <p:cNvSpPr txBox="1"/>
          <p:nvPr/>
        </p:nvSpPr>
        <p:spPr>
          <a:xfrm>
            <a:off x="-11117" y="620761"/>
            <a:ext cx="416026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3300" b="1" dirty="0">
                <a:solidFill>
                  <a:srgbClr val="176130"/>
                </a:solidFill>
                <a:latin typeface="+mn-ea"/>
              </a:rPr>
              <a:t>企業説明会・面接会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DCD0B4-70C5-195B-2B5F-F5F2536D2483}"/>
              </a:ext>
            </a:extLst>
          </p:cNvPr>
          <p:cNvSpPr/>
          <p:nvPr/>
        </p:nvSpPr>
        <p:spPr>
          <a:xfrm>
            <a:off x="0" y="0"/>
            <a:ext cx="6858000" cy="224017"/>
          </a:xfrm>
          <a:prstGeom prst="rect">
            <a:avLst/>
          </a:prstGeom>
          <a:solidFill>
            <a:srgbClr val="6BB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11E5424-415C-9577-30E5-154C373508C4}"/>
              </a:ext>
            </a:extLst>
          </p:cNvPr>
          <p:cNvSpPr/>
          <p:nvPr/>
        </p:nvSpPr>
        <p:spPr>
          <a:xfrm>
            <a:off x="262388" y="2491443"/>
            <a:ext cx="3334517" cy="1692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48" name="矢印: 五方向 47">
            <a:extLst>
              <a:ext uri="{FF2B5EF4-FFF2-40B4-BE49-F238E27FC236}">
                <a16:creationId xmlns:a16="http://schemas.microsoft.com/office/drawing/2014/main" id="{E945B568-3FDA-49C8-1E39-8FE9258F7187}"/>
              </a:ext>
            </a:extLst>
          </p:cNvPr>
          <p:cNvSpPr/>
          <p:nvPr/>
        </p:nvSpPr>
        <p:spPr>
          <a:xfrm>
            <a:off x="108343" y="9089295"/>
            <a:ext cx="1205147" cy="485926"/>
          </a:xfrm>
          <a:prstGeom prst="homePlate">
            <a:avLst>
              <a:gd name="adj" fmla="val 30771"/>
            </a:avLst>
          </a:prstGeom>
          <a:solidFill>
            <a:srgbClr val="DFF5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ja-JP" altLang="en-US" sz="1050" b="1" dirty="0">
                <a:solidFill>
                  <a:srgbClr val="39A936"/>
                </a:solidFill>
              </a:rPr>
              <a:t>お問い合わせ</a:t>
            </a:r>
            <a:endParaRPr kumimoji="1" lang="en-US" altLang="ja-JP" sz="1050" b="1" dirty="0">
              <a:solidFill>
                <a:srgbClr val="39A936"/>
              </a:solidFill>
            </a:endParaRPr>
          </a:p>
          <a:p>
            <a:pPr algn="ctr">
              <a:lnSpc>
                <a:spcPct val="110000"/>
              </a:lnSpc>
            </a:pPr>
            <a:r>
              <a:rPr kumimoji="1" lang="en-US" altLang="ja-JP" sz="1050" b="1" dirty="0">
                <a:solidFill>
                  <a:srgbClr val="39A936"/>
                </a:solidFill>
              </a:rPr>
              <a:t>/ </a:t>
            </a:r>
            <a:r>
              <a:rPr kumimoji="1" lang="ja-JP" altLang="en-US" sz="1050" b="1" dirty="0">
                <a:solidFill>
                  <a:srgbClr val="39A936"/>
                </a:solidFill>
              </a:rPr>
              <a:t>ご予約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D2E26328-0045-8EDB-8E91-24C645195FAD}"/>
              </a:ext>
            </a:extLst>
          </p:cNvPr>
          <p:cNvSpPr/>
          <p:nvPr/>
        </p:nvSpPr>
        <p:spPr>
          <a:xfrm>
            <a:off x="4474447" y="9264229"/>
            <a:ext cx="218329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788121">
              <a:defRPr/>
            </a:pPr>
            <a:r>
              <a:rPr kumimoji="1" lang="en-US" altLang="ja-JP" sz="2400" b="1" kern="0" spc="100" dirty="0">
                <a:latin typeface="+mn-ea"/>
              </a:rPr>
              <a:t>082-228-0522</a:t>
            </a:r>
            <a:endParaRPr lang="ja-JP" altLang="en-US" sz="2400" b="1" kern="0" spc="100" dirty="0">
              <a:latin typeface="+mn-ea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94F2E83-8224-A40C-6DD2-F71E1109A56C}"/>
              </a:ext>
            </a:extLst>
          </p:cNvPr>
          <p:cNvSpPr/>
          <p:nvPr/>
        </p:nvSpPr>
        <p:spPr>
          <a:xfrm>
            <a:off x="4502084" y="9062575"/>
            <a:ext cx="272510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788121">
              <a:defRPr/>
            </a:pPr>
            <a:r>
              <a:rPr kumimoji="1" lang="en-US" altLang="ja-JP" sz="1100" b="1" kern="0" dirty="0">
                <a:latin typeface="+mn-ea"/>
              </a:rPr>
              <a:t>TEL</a:t>
            </a:r>
            <a:endParaRPr lang="ja-JP" altLang="en-US" sz="1100" b="1" kern="0" dirty="0">
              <a:latin typeface="+mn-ea"/>
            </a:endParaRP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16537B8-F712-D48A-292E-BF0F5B68875F}"/>
              </a:ext>
            </a:extLst>
          </p:cNvPr>
          <p:cNvCxnSpPr>
            <a:cxnSpLocks/>
          </p:cNvCxnSpPr>
          <p:nvPr/>
        </p:nvCxnSpPr>
        <p:spPr>
          <a:xfrm>
            <a:off x="4329212" y="9133960"/>
            <a:ext cx="0" cy="460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C249A16E-75A6-B1F4-F4D6-6C879902D688}"/>
              </a:ext>
            </a:extLst>
          </p:cNvPr>
          <p:cNvGrpSpPr/>
          <p:nvPr/>
        </p:nvGrpSpPr>
        <p:grpSpPr>
          <a:xfrm>
            <a:off x="1323023" y="9140048"/>
            <a:ext cx="2201356" cy="532563"/>
            <a:chOff x="1298639" y="9140048"/>
            <a:chExt cx="2201356" cy="532563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FE51DD47-D0DF-33F1-4783-4E8CEE6025BA}"/>
                </a:ext>
              </a:extLst>
            </p:cNvPr>
            <p:cNvSpPr/>
            <p:nvPr/>
          </p:nvSpPr>
          <p:spPr>
            <a:xfrm>
              <a:off x="1653336" y="9147839"/>
              <a:ext cx="1846659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788121">
                <a:defRPr/>
              </a:pPr>
              <a:r>
                <a:rPr kumimoji="1" lang="ja-JP" altLang="en-US" b="1" kern="0" dirty="0">
                  <a:latin typeface="+mn-ea"/>
                </a:rPr>
                <a:t>ハローワーク広島</a:t>
              </a:r>
            </a:p>
          </p:txBody>
        </p:sp>
        <p:pic>
          <p:nvPicPr>
            <p:cNvPr id="22" name="図 21" descr="E:\usr\GYJJQS\デスクトップ\b\b.gif">
              <a:extLst>
                <a:ext uri="{FF2B5EF4-FFF2-40B4-BE49-F238E27FC236}">
                  <a16:creationId xmlns:a16="http://schemas.microsoft.com/office/drawing/2014/main" id="{BE5AD8E4-D497-7221-03C5-380FFFA3FD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86" b="3165"/>
            <a:stretch/>
          </p:blipFill>
          <p:spPr bwMode="auto">
            <a:xfrm>
              <a:off x="1298639" y="9140048"/>
              <a:ext cx="287131" cy="300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063BBDA3-4628-0432-EBE4-D5744951F93A}"/>
                </a:ext>
              </a:extLst>
            </p:cNvPr>
            <p:cNvSpPr/>
            <p:nvPr/>
          </p:nvSpPr>
          <p:spPr>
            <a:xfrm>
              <a:off x="1535886" y="9426390"/>
              <a:ext cx="1231106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788121">
                <a:defRPr/>
              </a:pPr>
              <a:r>
                <a:rPr lang="ja-JP" altLang="en-US" sz="1600" b="1" kern="0" dirty="0">
                  <a:latin typeface="+mn-ea"/>
                </a:rPr>
                <a:t>職業相談部門</a:t>
              </a:r>
            </a:p>
          </p:txBody>
        </p:sp>
      </p:grp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DAF68156-E50F-A0EF-972A-AF635C455A30}"/>
              </a:ext>
            </a:extLst>
          </p:cNvPr>
          <p:cNvSpPr/>
          <p:nvPr/>
        </p:nvSpPr>
        <p:spPr>
          <a:xfrm>
            <a:off x="2365771" y="5150718"/>
            <a:ext cx="4394196" cy="3689281"/>
          </a:xfrm>
          <a:prstGeom prst="roundRect">
            <a:avLst>
              <a:gd name="adj" fmla="val 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E247A44F-E812-1AA9-AB04-4645C1D77389}"/>
              </a:ext>
            </a:extLst>
          </p:cNvPr>
          <p:cNvSpPr/>
          <p:nvPr/>
        </p:nvSpPr>
        <p:spPr>
          <a:xfrm>
            <a:off x="2514437" y="5254377"/>
            <a:ext cx="2114771" cy="448966"/>
          </a:xfrm>
          <a:prstGeom prst="roundRect">
            <a:avLst>
              <a:gd name="adj" fmla="val 25650"/>
            </a:avLst>
          </a:prstGeom>
          <a:solidFill>
            <a:srgbClr val="6BB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0" rtlCol="0" anchor="ctr"/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+mn-ea"/>
              </a:rPr>
              <a:t>対象求人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FB46A24-29A3-5B12-B388-2DCEA2FD8B3D}"/>
              </a:ext>
            </a:extLst>
          </p:cNvPr>
          <p:cNvSpPr txBox="1"/>
          <p:nvPr/>
        </p:nvSpPr>
        <p:spPr>
          <a:xfrm>
            <a:off x="-22754" y="1208557"/>
            <a:ext cx="4097418" cy="153888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4000" b="1" spc="150" dirty="0">
                <a:ln w="28575" cmpd="sng">
                  <a:noFill/>
                  <a:prstDash val="solid"/>
                </a:ln>
                <a:solidFill>
                  <a:srgbClr val="39A936"/>
                </a:solidFill>
                <a:latin typeface="+mn-ea"/>
              </a:rPr>
              <a:t>株式会社</a:t>
            </a:r>
            <a:endParaRPr kumimoji="1" lang="en-US" altLang="ja-JP" sz="4000" b="1" spc="150" dirty="0">
              <a:ln w="28575" cmpd="sng">
                <a:noFill/>
                <a:prstDash val="solid"/>
              </a:ln>
              <a:solidFill>
                <a:srgbClr val="39A936"/>
              </a:solidFill>
              <a:latin typeface="+mn-ea"/>
            </a:endParaRPr>
          </a:p>
          <a:p>
            <a:pPr algn="ctr"/>
            <a:r>
              <a:rPr kumimoji="1" lang="ja-JP" altLang="en-US" sz="6000" b="1" spc="150" dirty="0">
                <a:ln w="28575" cmpd="sng">
                  <a:noFill/>
                  <a:prstDash val="solid"/>
                </a:ln>
                <a:solidFill>
                  <a:srgbClr val="39A936"/>
                </a:solidFill>
                <a:latin typeface="+mn-ea"/>
              </a:rPr>
              <a:t>〇〇〇〇</a:t>
            </a:r>
            <a:endParaRPr kumimoji="1" lang="ja-JP" altLang="en-US" sz="6000" b="1" spc="100" dirty="0">
              <a:ln w="28575" cmpd="sng">
                <a:noFill/>
                <a:prstDash val="solid"/>
              </a:ln>
              <a:solidFill>
                <a:srgbClr val="39A936"/>
              </a:solidFill>
              <a:latin typeface="+mn-ea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FAA9F07F-F61F-9BF4-410E-019B3819AA10}"/>
              </a:ext>
            </a:extLst>
          </p:cNvPr>
          <p:cNvSpPr/>
          <p:nvPr/>
        </p:nvSpPr>
        <p:spPr>
          <a:xfrm>
            <a:off x="330191" y="2742761"/>
            <a:ext cx="6185795" cy="2036861"/>
          </a:xfrm>
          <a:prstGeom prst="roundRect">
            <a:avLst>
              <a:gd name="adj" fmla="val 5614"/>
            </a:avLst>
          </a:prstGeom>
          <a:pattFill prst="pct5">
            <a:fgClr>
              <a:srgbClr val="6BBB5A"/>
            </a:fgClr>
            <a:bgClr>
              <a:schemeClr val="bg1"/>
            </a:bgClr>
          </a:pattFill>
          <a:ln w="25400">
            <a:solidFill>
              <a:srgbClr val="6BBB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35" name="四角形: 上の 2 つの角を丸める 34">
            <a:extLst>
              <a:ext uri="{FF2B5EF4-FFF2-40B4-BE49-F238E27FC236}">
                <a16:creationId xmlns:a16="http://schemas.microsoft.com/office/drawing/2014/main" id="{43E6C033-B2F2-839B-7259-362DEEE0BF85}"/>
              </a:ext>
            </a:extLst>
          </p:cNvPr>
          <p:cNvSpPr/>
          <p:nvPr/>
        </p:nvSpPr>
        <p:spPr>
          <a:xfrm rot="16200000">
            <a:off x="5511418" y="3497752"/>
            <a:ext cx="398178" cy="2388774"/>
          </a:xfrm>
          <a:prstGeom prst="round2SameRect">
            <a:avLst/>
          </a:prstGeom>
          <a:solidFill>
            <a:srgbClr val="FFEDD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28D6434-12BD-5F44-E3D8-8BBBB8AA5660}"/>
              </a:ext>
            </a:extLst>
          </p:cNvPr>
          <p:cNvSpPr/>
          <p:nvPr/>
        </p:nvSpPr>
        <p:spPr>
          <a:xfrm>
            <a:off x="1319241" y="4010662"/>
            <a:ext cx="492218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ja-JP" altLang="en-US" sz="2000" b="1" dirty="0">
                <a:latin typeface="+mn-ea"/>
              </a:rPr>
              <a:t>ハローワーク広島　</a:t>
            </a:r>
            <a:endParaRPr lang="en-US" altLang="ja-JP" sz="2000" b="1" dirty="0">
              <a:latin typeface="+mn-ea"/>
            </a:endParaRPr>
          </a:p>
          <a:p>
            <a:pPr>
              <a:defRPr/>
            </a:pPr>
            <a:r>
              <a:rPr lang="ja-JP" altLang="en-US" sz="2000" b="1" dirty="0">
                <a:latin typeface="+mn-ea"/>
              </a:rPr>
              <a:t>１Ｆ　ＪＯＢルーム 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2C06C9B-E010-F185-D827-62B7F33136DF}"/>
              </a:ext>
            </a:extLst>
          </p:cNvPr>
          <p:cNvSpPr txBox="1"/>
          <p:nvPr/>
        </p:nvSpPr>
        <p:spPr>
          <a:xfrm>
            <a:off x="1401890" y="2994919"/>
            <a:ext cx="550300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4000" b="1" spc="100" dirty="0">
                <a:latin typeface="+mn-ea"/>
              </a:rPr>
              <a:t>〇</a:t>
            </a:r>
            <a:r>
              <a:rPr kumimoji="1" lang="en-US" altLang="ja-JP" sz="4000" b="1" spc="100" dirty="0">
                <a:latin typeface="+mn-ea"/>
              </a:rPr>
              <a:t>/</a:t>
            </a:r>
            <a:r>
              <a:rPr kumimoji="1" lang="ja-JP" altLang="en-US" sz="4000" b="1" spc="100" dirty="0">
                <a:latin typeface="+mn-ea"/>
              </a:rPr>
              <a:t>〇</a:t>
            </a:r>
            <a:r>
              <a:rPr kumimoji="1" lang="en-US" altLang="ja-JP" sz="2400" b="1" spc="100" dirty="0">
                <a:latin typeface="+mn-ea"/>
              </a:rPr>
              <a:t>(</a:t>
            </a:r>
            <a:r>
              <a:rPr kumimoji="1" lang="ja-JP" altLang="en-US" sz="2400" b="1" spc="100" dirty="0">
                <a:latin typeface="+mn-ea"/>
              </a:rPr>
              <a:t>〇</a:t>
            </a:r>
            <a:r>
              <a:rPr kumimoji="1" lang="en-US" altLang="ja-JP" sz="2400" b="1" spc="100" dirty="0">
                <a:latin typeface="+mn-ea"/>
              </a:rPr>
              <a:t>)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A32816F8-1540-60E6-A93F-9107D0011698}"/>
              </a:ext>
            </a:extLst>
          </p:cNvPr>
          <p:cNvSpPr/>
          <p:nvPr/>
        </p:nvSpPr>
        <p:spPr>
          <a:xfrm>
            <a:off x="595101" y="2990754"/>
            <a:ext cx="630956" cy="574904"/>
          </a:xfrm>
          <a:prstGeom prst="roundRect">
            <a:avLst>
              <a:gd name="adj" fmla="val 6152"/>
            </a:avLst>
          </a:prstGeom>
          <a:solidFill>
            <a:srgbClr val="6BBB5A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開 催</a:t>
            </a:r>
            <a:endParaRPr kumimoji="1" lang="en-US" altLang="ja-JP" sz="12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日 時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0AF50CA0-CCFE-596A-E071-53F7754D96BF}"/>
              </a:ext>
            </a:extLst>
          </p:cNvPr>
          <p:cNvSpPr/>
          <p:nvPr/>
        </p:nvSpPr>
        <p:spPr>
          <a:xfrm>
            <a:off x="595899" y="3968778"/>
            <a:ext cx="630956" cy="397956"/>
          </a:xfrm>
          <a:prstGeom prst="roundRect">
            <a:avLst>
              <a:gd name="adj" fmla="val 13726"/>
            </a:avLst>
          </a:prstGeom>
          <a:solidFill>
            <a:srgbClr val="DFF5DF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b="1" dirty="0">
                <a:solidFill>
                  <a:srgbClr val="39A936"/>
                </a:solidFill>
              </a:rPr>
              <a:t>場 所</a:t>
            </a:r>
          </a:p>
        </p:txBody>
      </p:sp>
      <p:sp>
        <p:nvSpPr>
          <p:cNvPr id="26" name="四角形: 上の 2 つの角を丸める 25">
            <a:extLst>
              <a:ext uri="{FF2B5EF4-FFF2-40B4-BE49-F238E27FC236}">
                <a16:creationId xmlns:a16="http://schemas.microsoft.com/office/drawing/2014/main" id="{DF4BF015-3575-FEE6-A04B-C30CA4F90506}"/>
              </a:ext>
            </a:extLst>
          </p:cNvPr>
          <p:cNvSpPr/>
          <p:nvPr/>
        </p:nvSpPr>
        <p:spPr>
          <a:xfrm rot="16200000">
            <a:off x="5755258" y="3346255"/>
            <a:ext cx="398178" cy="1901094"/>
          </a:xfrm>
          <a:prstGeom prst="round2SameRect">
            <a:avLst/>
          </a:prstGeom>
          <a:solidFill>
            <a:srgbClr val="FFEDD9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E036A783-F4EA-9231-7B57-C912DBA0E379}"/>
              </a:ext>
            </a:extLst>
          </p:cNvPr>
          <p:cNvSpPr/>
          <p:nvPr/>
        </p:nvSpPr>
        <p:spPr>
          <a:xfrm>
            <a:off x="4435231" y="4607670"/>
            <a:ext cx="2235764" cy="227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ja-JP" altLang="en-US" sz="1400" b="1" dirty="0">
                <a:solidFill>
                  <a:schemeClr val="accent2"/>
                </a:solidFill>
                <a:latin typeface="+mn-ea"/>
              </a:rPr>
              <a:t>説明会のみの参加も可能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B9C521B-6FCC-E903-6567-7098569671B6}"/>
              </a:ext>
            </a:extLst>
          </p:cNvPr>
          <p:cNvSpPr/>
          <p:nvPr/>
        </p:nvSpPr>
        <p:spPr>
          <a:xfrm>
            <a:off x="5153926" y="4181908"/>
            <a:ext cx="1627874" cy="227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ja-JP" altLang="en-US" sz="1400" b="1" dirty="0">
                <a:solidFill>
                  <a:schemeClr val="accent2"/>
                </a:solidFill>
                <a:latin typeface="+mn-ea"/>
              </a:rPr>
              <a:t>事前予約制</a:t>
            </a:r>
            <a:r>
              <a:rPr kumimoji="1" lang="ja-JP" altLang="en-US" sz="900" b="1" dirty="0">
                <a:solidFill>
                  <a:schemeClr val="accent2"/>
                </a:solidFill>
                <a:latin typeface="+mn-ea"/>
                <a:cs typeface="メイリオ" panose="020B0604030504040204" pitchFamily="50" charset="-128"/>
              </a:rPr>
              <a:t>（定員</a:t>
            </a:r>
            <a:r>
              <a:rPr kumimoji="1" lang="en-US" altLang="ja-JP" sz="900" b="1" dirty="0">
                <a:solidFill>
                  <a:schemeClr val="accent2"/>
                </a:solidFill>
                <a:latin typeface="+mn-ea"/>
                <a:cs typeface="メイリオ" panose="020B0604030504040204" pitchFamily="50" charset="-128"/>
              </a:rPr>
              <a:t>12</a:t>
            </a:r>
            <a:r>
              <a:rPr kumimoji="1" lang="ja-JP" altLang="en-US" sz="900" b="1" dirty="0">
                <a:solidFill>
                  <a:schemeClr val="accent2"/>
                </a:solidFill>
                <a:latin typeface="+mn-ea"/>
                <a:cs typeface="メイリオ" panose="020B0604030504040204" pitchFamily="50" charset="-128"/>
              </a:rPr>
              <a:t>名）</a:t>
            </a:r>
            <a:endParaRPr kumimoji="1" lang="ja-JP" altLang="en-US" sz="800" b="1" dirty="0">
              <a:solidFill>
                <a:schemeClr val="accent2"/>
              </a:solidFill>
              <a:latin typeface="+mn-ea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EDBB173-BD5F-9755-602A-44C2B0ABFBFA}"/>
              </a:ext>
            </a:extLst>
          </p:cNvPr>
          <p:cNvSpPr txBox="1"/>
          <p:nvPr/>
        </p:nvSpPr>
        <p:spPr>
          <a:xfrm>
            <a:off x="1313490" y="3585063"/>
            <a:ext cx="5018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+mn-ea"/>
              </a:rPr>
              <a:t>14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00</a:t>
            </a:r>
            <a:r>
              <a:rPr kumimoji="1" lang="ja-JP" altLang="en-US" sz="2000" b="1" dirty="0">
                <a:latin typeface="+mn-ea"/>
              </a:rPr>
              <a:t>～</a:t>
            </a:r>
            <a:r>
              <a:rPr kumimoji="1" lang="en-US" altLang="ja-JP" sz="2000" b="1" dirty="0">
                <a:latin typeface="+mn-ea"/>
              </a:rPr>
              <a:t>16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00</a:t>
            </a:r>
            <a:r>
              <a:rPr kumimoji="1" lang="ja-JP" altLang="en-US" sz="2000" b="1" dirty="0">
                <a:latin typeface="+mn-ea"/>
              </a:rPr>
              <a:t>（</a:t>
            </a:r>
            <a:r>
              <a:rPr kumimoji="1" lang="en-US" altLang="ja-JP" sz="2000" b="1" dirty="0">
                <a:latin typeface="+mn-ea"/>
              </a:rPr>
              <a:t>13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50</a:t>
            </a:r>
            <a:r>
              <a:rPr kumimoji="1" lang="ja-JP" altLang="en-US" sz="2000" b="1" dirty="0">
                <a:latin typeface="+mn-ea"/>
              </a:rPr>
              <a:t>　受付開始）</a:t>
            </a:r>
            <a:endParaRPr kumimoji="1" lang="en-US" altLang="ja-JP" sz="2000" b="1" dirty="0">
              <a:latin typeface="+mn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C29333-788C-965D-C979-A58A7DFEC91D}"/>
              </a:ext>
            </a:extLst>
          </p:cNvPr>
          <p:cNvSpPr/>
          <p:nvPr/>
        </p:nvSpPr>
        <p:spPr>
          <a:xfrm>
            <a:off x="4257415" y="743379"/>
            <a:ext cx="2223395" cy="18314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0B82E88-BF59-27F3-D24A-D2DB65B011C5}"/>
              </a:ext>
            </a:extLst>
          </p:cNvPr>
          <p:cNvSpPr txBox="1"/>
          <p:nvPr/>
        </p:nvSpPr>
        <p:spPr>
          <a:xfrm>
            <a:off x="4533641" y="1066001"/>
            <a:ext cx="157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C64D5941-4612-7719-3A33-AA86CA7C6E1B}"/>
              </a:ext>
            </a:extLst>
          </p:cNvPr>
          <p:cNvSpPr/>
          <p:nvPr/>
        </p:nvSpPr>
        <p:spPr>
          <a:xfrm>
            <a:off x="163348" y="5304330"/>
            <a:ext cx="2076264" cy="17349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9C59E7D3-78BB-F00C-AFCF-8BEBF7BE3FA8}"/>
              </a:ext>
            </a:extLst>
          </p:cNvPr>
          <p:cNvSpPr txBox="1"/>
          <p:nvPr/>
        </p:nvSpPr>
        <p:spPr>
          <a:xfrm>
            <a:off x="455126" y="5826170"/>
            <a:ext cx="157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pic>
        <p:nvPicPr>
          <p:cNvPr id="82" name="図 81">
            <a:extLst>
              <a:ext uri="{FF2B5EF4-FFF2-40B4-BE49-F238E27FC236}">
                <a16:creationId xmlns:a16="http://schemas.microsoft.com/office/drawing/2014/main" id="{7DD306E6-7437-3E6C-20FE-55907AC456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3975" r="13285" b="6867"/>
          <a:stretch/>
        </p:blipFill>
        <p:spPr>
          <a:xfrm>
            <a:off x="706887" y="7423105"/>
            <a:ext cx="1057814" cy="1088412"/>
          </a:xfrm>
          <a:prstGeom prst="rect">
            <a:avLst/>
          </a:prstGeom>
        </p:spPr>
      </p:pic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9F04A2C6-508E-F2C5-6980-6CC01DCCC905}"/>
              </a:ext>
            </a:extLst>
          </p:cNvPr>
          <p:cNvSpPr txBox="1"/>
          <p:nvPr/>
        </p:nvSpPr>
        <p:spPr>
          <a:xfrm>
            <a:off x="262388" y="8560461"/>
            <a:ext cx="22343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bg1"/>
                </a:solidFill>
              </a:rPr>
              <a:t>↑お申し込みはこちら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34FE6157-90A3-1657-041E-33DBC305A714}"/>
              </a:ext>
            </a:extLst>
          </p:cNvPr>
          <p:cNvSpPr txBox="1"/>
          <p:nvPr/>
        </p:nvSpPr>
        <p:spPr>
          <a:xfrm>
            <a:off x="2616424" y="5846109"/>
            <a:ext cx="33356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400" b="1" dirty="0"/>
              <a:t>募集職種と求人番号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業務の説明を入れてください。</a:t>
            </a:r>
            <a:endParaRPr kumimoji="1" lang="en-US" altLang="ja-JP" sz="1400" b="1" dirty="0"/>
          </a:p>
          <a:p>
            <a:r>
              <a:rPr kumimoji="1" lang="en-US" altLang="ja-JP" sz="1400" b="1" dirty="0"/>
              <a:t>PR</a:t>
            </a:r>
            <a:r>
              <a:rPr kumimoji="1" lang="ja-JP" altLang="en-US" sz="1400" b="1" dirty="0"/>
              <a:t>ポイントを入れるとより効果的です。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文字の大きさは</a:t>
            </a:r>
            <a:r>
              <a:rPr kumimoji="1" lang="en-US" altLang="ja-JP" sz="1400" b="1" dirty="0"/>
              <a:t>14</a:t>
            </a:r>
            <a:r>
              <a:rPr kumimoji="1" lang="ja-JP" altLang="en-US" sz="1400" b="1" dirty="0"/>
              <a:t>ポイント以上を推奨しています。</a:t>
            </a:r>
            <a:endParaRPr kumimoji="1" lang="en-US" altLang="ja-JP" sz="1400" b="1" dirty="0"/>
          </a:p>
          <a:p>
            <a:endParaRPr kumimoji="1" lang="en-US" altLang="ja-JP" sz="1400" b="1" dirty="0"/>
          </a:p>
        </p:txBody>
      </p:sp>
    </p:spTree>
    <p:extLst>
      <p:ext uri="{BB962C8B-B14F-4D97-AF65-F5344CB8AC3E}">
        <p14:creationId xmlns:p14="http://schemas.microsoft.com/office/powerpoint/2010/main" val="348369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47721-4301-C4F9-CCC6-32B7E4E5B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DBD550E8-415B-6101-CFC9-FB5CC9937A43}"/>
              </a:ext>
            </a:extLst>
          </p:cNvPr>
          <p:cNvSpPr/>
          <p:nvPr/>
        </p:nvSpPr>
        <p:spPr>
          <a:xfrm>
            <a:off x="0" y="5007952"/>
            <a:ext cx="6858000" cy="39567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23163F3-CFE9-A463-6098-40646FEA37D5}"/>
              </a:ext>
            </a:extLst>
          </p:cNvPr>
          <p:cNvSpPr/>
          <p:nvPr/>
        </p:nvSpPr>
        <p:spPr>
          <a:xfrm>
            <a:off x="0" y="9691944"/>
            <a:ext cx="6858000" cy="21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2681235-CB43-F454-4DAE-E5291B163484}"/>
              </a:ext>
            </a:extLst>
          </p:cNvPr>
          <p:cNvSpPr txBox="1"/>
          <p:nvPr/>
        </p:nvSpPr>
        <p:spPr>
          <a:xfrm>
            <a:off x="-11117" y="620761"/>
            <a:ext cx="416026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3300" b="1" dirty="0">
                <a:solidFill>
                  <a:schemeClr val="accent2"/>
                </a:solidFill>
                <a:latin typeface="+mn-ea"/>
              </a:rPr>
              <a:t>企業説明会・面接会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E2A010-5B28-0A38-F464-94D7CDDDAF51}"/>
              </a:ext>
            </a:extLst>
          </p:cNvPr>
          <p:cNvSpPr/>
          <p:nvPr/>
        </p:nvSpPr>
        <p:spPr>
          <a:xfrm>
            <a:off x="0" y="0"/>
            <a:ext cx="6858000" cy="2240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5B58DEF-C06B-DCD0-F0B5-B5EBD3AE3A41}"/>
              </a:ext>
            </a:extLst>
          </p:cNvPr>
          <p:cNvSpPr/>
          <p:nvPr/>
        </p:nvSpPr>
        <p:spPr>
          <a:xfrm>
            <a:off x="262388" y="2491443"/>
            <a:ext cx="3334517" cy="1692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10" dirty="0"/>
          </a:p>
        </p:txBody>
      </p:sp>
      <p:sp>
        <p:nvSpPr>
          <p:cNvPr id="48" name="矢印: 五方向 47">
            <a:extLst>
              <a:ext uri="{FF2B5EF4-FFF2-40B4-BE49-F238E27FC236}">
                <a16:creationId xmlns:a16="http://schemas.microsoft.com/office/drawing/2014/main" id="{96DBE145-D8C8-FDA6-D109-A6BE1906720F}"/>
              </a:ext>
            </a:extLst>
          </p:cNvPr>
          <p:cNvSpPr/>
          <p:nvPr/>
        </p:nvSpPr>
        <p:spPr>
          <a:xfrm>
            <a:off x="108343" y="9089295"/>
            <a:ext cx="1205147" cy="485926"/>
          </a:xfrm>
          <a:prstGeom prst="homePlate">
            <a:avLst>
              <a:gd name="adj" fmla="val 30771"/>
            </a:avLst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ja-JP" altLang="en-US" sz="1050" b="1" dirty="0">
                <a:solidFill>
                  <a:schemeClr val="accent2"/>
                </a:solidFill>
              </a:rPr>
              <a:t>お問い合わせ</a:t>
            </a:r>
            <a:endParaRPr kumimoji="1" lang="en-US" altLang="ja-JP" sz="1050" b="1" dirty="0">
              <a:solidFill>
                <a:schemeClr val="accent2"/>
              </a:solidFill>
            </a:endParaRPr>
          </a:p>
          <a:p>
            <a:pPr algn="ctr">
              <a:lnSpc>
                <a:spcPct val="110000"/>
              </a:lnSpc>
            </a:pPr>
            <a:r>
              <a:rPr kumimoji="1" lang="en-US" altLang="ja-JP" sz="1050" b="1" dirty="0">
                <a:solidFill>
                  <a:schemeClr val="accent2"/>
                </a:solidFill>
              </a:rPr>
              <a:t>/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ご予約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F8101E4B-C5F3-DE01-17CF-663066BFECA5}"/>
              </a:ext>
            </a:extLst>
          </p:cNvPr>
          <p:cNvSpPr/>
          <p:nvPr/>
        </p:nvSpPr>
        <p:spPr>
          <a:xfrm>
            <a:off x="4474447" y="9264229"/>
            <a:ext cx="218329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788121">
              <a:defRPr/>
            </a:pPr>
            <a:r>
              <a:rPr kumimoji="1" lang="en-US" altLang="ja-JP" sz="2400" b="1" kern="0" spc="100" dirty="0">
                <a:latin typeface="+mn-ea"/>
              </a:rPr>
              <a:t>082-228-0522</a:t>
            </a:r>
            <a:endParaRPr lang="ja-JP" altLang="en-US" sz="2400" b="1" kern="0" spc="100" dirty="0">
              <a:latin typeface="+mn-ea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A3AB865C-B525-9D5D-5961-020FFCEDC287}"/>
              </a:ext>
            </a:extLst>
          </p:cNvPr>
          <p:cNvSpPr/>
          <p:nvPr/>
        </p:nvSpPr>
        <p:spPr>
          <a:xfrm>
            <a:off x="4502084" y="9062575"/>
            <a:ext cx="272510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788121">
              <a:defRPr/>
            </a:pPr>
            <a:r>
              <a:rPr kumimoji="1" lang="en-US" altLang="ja-JP" sz="1100" b="1" kern="0" dirty="0">
                <a:latin typeface="+mn-ea"/>
              </a:rPr>
              <a:t>TEL</a:t>
            </a:r>
            <a:endParaRPr lang="ja-JP" altLang="en-US" sz="1100" b="1" kern="0" dirty="0">
              <a:latin typeface="+mn-ea"/>
            </a:endParaRPr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E823E62-0350-0AE1-0B64-C37F25A1ACB8}"/>
              </a:ext>
            </a:extLst>
          </p:cNvPr>
          <p:cNvCxnSpPr>
            <a:cxnSpLocks/>
          </p:cNvCxnSpPr>
          <p:nvPr/>
        </p:nvCxnSpPr>
        <p:spPr>
          <a:xfrm>
            <a:off x="4329212" y="9133960"/>
            <a:ext cx="0" cy="460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9B7E72C3-67F0-7D5D-17B6-9FDA6595662A}"/>
              </a:ext>
            </a:extLst>
          </p:cNvPr>
          <p:cNvGrpSpPr/>
          <p:nvPr/>
        </p:nvGrpSpPr>
        <p:grpSpPr>
          <a:xfrm>
            <a:off x="1323023" y="9140048"/>
            <a:ext cx="2201356" cy="532563"/>
            <a:chOff x="1298639" y="9140048"/>
            <a:chExt cx="2201356" cy="532563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65B337FC-A061-E4C9-8C68-A47779E0BAC1}"/>
                </a:ext>
              </a:extLst>
            </p:cNvPr>
            <p:cNvSpPr/>
            <p:nvPr/>
          </p:nvSpPr>
          <p:spPr>
            <a:xfrm>
              <a:off x="1653336" y="9147839"/>
              <a:ext cx="1846659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788121">
                <a:defRPr/>
              </a:pPr>
              <a:r>
                <a:rPr kumimoji="1" lang="ja-JP" altLang="en-US" b="1" kern="0" dirty="0">
                  <a:latin typeface="+mn-ea"/>
                </a:rPr>
                <a:t>ハローワーク広島</a:t>
              </a:r>
            </a:p>
          </p:txBody>
        </p:sp>
        <p:pic>
          <p:nvPicPr>
            <p:cNvPr id="22" name="図 21" descr="E:\usr\GYJJQS\デスクトップ\b\b.gif">
              <a:extLst>
                <a:ext uri="{FF2B5EF4-FFF2-40B4-BE49-F238E27FC236}">
                  <a16:creationId xmlns:a16="http://schemas.microsoft.com/office/drawing/2014/main" id="{60ECB6E1-206B-75A7-BFF1-ADFF9B03B4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86" b="3165"/>
            <a:stretch/>
          </p:blipFill>
          <p:spPr bwMode="auto">
            <a:xfrm>
              <a:off x="1298639" y="9140048"/>
              <a:ext cx="287131" cy="300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4DC6F4D0-0294-9DEB-5BBC-BC58257AB5C4}"/>
                </a:ext>
              </a:extLst>
            </p:cNvPr>
            <p:cNvSpPr/>
            <p:nvPr/>
          </p:nvSpPr>
          <p:spPr>
            <a:xfrm>
              <a:off x="1535886" y="9426390"/>
              <a:ext cx="1231106" cy="24622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788121">
                <a:defRPr/>
              </a:pPr>
              <a:r>
                <a:rPr lang="ja-JP" altLang="en-US" sz="1600" b="1" kern="0" dirty="0">
                  <a:latin typeface="+mn-ea"/>
                </a:rPr>
                <a:t>職業相談部門</a:t>
              </a:r>
            </a:p>
          </p:txBody>
        </p:sp>
      </p:grpSp>
      <p:sp>
        <p:nvSpPr>
          <p:cNvPr id="65" name="四角形: 角を丸くする 64">
            <a:extLst>
              <a:ext uri="{FF2B5EF4-FFF2-40B4-BE49-F238E27FC236}">
                <a16:creationId xmlns:a16="http://schemas.microsoft.com/office/drawing/2014/main" id="{ED0DB3BE-A20E-8A7A-4FC7-B63F3A125CD0}"/>
              </a:ext>
            </a:extLst>
          </p:cNvPr>
          <p:cNvSpPr/>
          <p:nvPr/>
        </p:nvSpPr>
        <p:spPr>
          <a:xfrm>
            <a:off x="2365771" y="5150718"/>
            <a:ext cx="4394196" cy="3689281"/>
          </a:xfrm>
          <a:prstGeom prst="roundRect">
            <a:avLst>
              <a:gd name="adj" fmla="val 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0F336407-07EE-3F08-398A-C17CDD2DE6E9}"/>
              </a:ext>
            </a:extLst>
          </p:cNvPr>
          <p:cNvSpPr/>
          <p:nvPr/>
        </p:nvSpPr>
        <p:spPr>
          <a:xfrm>
            <a:off x="2514437" y="5254377"/>
            <a:ext cx="2114771" cy="448966"/>
          </a:xfrm>
          <a:prstGeom prst="roundRect">
            <a:avLst>
              <a:gd name="adj" fmla="val 256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0" rtlCol="0" anchor="ctr"/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+mn-ea"/>
              </a:rPr>
              <a:t>対象求人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CBBD01F-8289-060F-BB06-0AED296BF8A7}"/>
              </a:ext>
            </a:extLst>
          </p:cNvPr>
          <p:cNvSpPr txBox="1"/>
          <p:nvPr/>
        </p:nvSpPr>
        <p:spPr>
          <a:xfrm>
            <a:off x="-22754" y="1208557"/>
            <a:ext cx="4097418" cy="153888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ja-JP" altLang="en-US" sz="4000" b="1" spc="150" dirty="0">
                <a:ln w="28575" cmpd="sng">
                  <a:noFill/>
                  <a:prstDash val="solid"/>
                </a:ln>
                <a:solidFill>
                  <a:schemeClr val="accent2"/>
                </a:solidFill>
                <a:latin typeface="+mn-ea"/>
              </a:rPr>
              <a:t>株式会社</a:t>
            </a:r>
            <a:endParaRPr kumimoji="1" lang="en-US" altLang="ja-JP" sz="4000" b="1" spc="150" dirty="0">
              <a:ln w="28575" cmpd="sng">
                <a:noFill/>
                <a:prstDash val="solid"/>
              </a:ln>
              <a:solidFill>
                <a:schemeClr val="accent2"/>
              </a:solidFill>
              <a:latin typeface="+mn-ea"/>
            </a:endParaRPr>
          </a:p>
          <a:p>
            <a:pPr algn="ctr"/>
            <a:r>
              <a:rPr kumimoji="1" lang="ja-JP" altLang="en-US" sz="6000" b="1" spc="150" dirty="0">
                <a:ln w="28575" cmpd="sng">
                  <a:noFill/>
                  <a:prstDash val="solid"/>
                </a:ln>
                <a:solidFill>
                  <a:schemeClr val="accent2"/>
                </a:solidFill>
                <a:latin typeface="+mn-ea"/>
              </a:rPr>
              <a:t>〇〇〇〇</a:t>
            </a:r>
            <a:endParaRPr kumimoji="1" lang="ja-JP" altLang="en-US" sz="6000" b="1" spc="100" dirty="0">
              <a:ln w="28575" cmpd="sng">
                <a:noFill/>
                <a:prstDash val="solid"/>
              </a:ln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E201652-514E-1E9D-1F24-7909968F274A}"/>
              </a:ext>
            </a:extLst>
          </p:cNvPr>
          <p:cNvSpPr/>
          <p:nvPr/>
        </p:nvSpPr>
        <p:spPr>
          <a:xfrm>
            <a:off x="330191" y="2742761"/>
            <a:ext cx="6185795" cy="2036861"/>
          </a:xfrm>
          <a:prstGeom prst="roundRect">
            <a:avLst>
              <a:gd name="adj" fmla="val 5614"/>
            </a:avLst>
          </a:prstGeom>
          <a:pattFill prst="pct5">
            <a:fgClr>
              <a:srgbClr val="FFC000"/>
            </a:fgClr>
            <a:bgClr>
              <a:schemeClr val="bg1"/>
            </a:bgClr>
          </a:patt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35" name="四角形: 上の 2 つの角を丸める 34">
            <a:extLst>
              <a:ext uri="{FF2B5EF4-FFF2-40B4-BE49-F238E27FC236}">
                <a16:creationId xmlns:a16="http://schemas.microsoft.com/office/drawing/2014/main" id="{2A9A8CB8-F81A-5E5E-AB63-FF9A0BBD50E2}"/>
              </a:ext>
            </a:extLst>
          </p:cNvPr>
          <p:cNvSpPr/>
          <p:nvPr/>
        </p:nvSpPr>
        <p:spPr>
          <a:xfrm rot="16200000">
            <a:off x="5511418" y="3497752"/>
            <a:ext cx="398178" cy="238877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C88C4AC-99AA-DFB1-B2D8-DCB378ED9B7A}"/>
              </a:ext>
            </a:extLst>
          </p:cNvPr>
          <p:cNvSpPr/>
          <p:nvPr/>
        </p:nvSpPr>
        <p:spPr>
          <a:xfrm>
            <a:off x="1319241" y="4010662"/>
            <a:ext cx="492218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ja-JP" altLang="en-US" sz="2000" b="1" dirty="0">
                <a:latin typeface="+mn-ea"/>
              </a:rPr>
              <a:t>ハローワーク広島　</a:t>
            </a:r>
            <a:endParaRPr lang="en-US" altLang="ja-JP" sz="2000" b="1" dirty="0">
              <a:latin typeface="+mn-ea"/>
            </a:endParaRPr>
          </a:p>
          <a:p>
            <a:pPr>
              <a:defRPr/>
            </a:pPr>
            <a:r>
              <a:rPr lang="ja-JP" altLang="en-US" sz="2000" b="1" dirty="0">
                <a:latin typeface="+mn-ea"/>
              </a:rPr>
              <a:t>１Ｆ　ＪＯＢルーム 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2B46B03-874F-30FF-998D-934867340866}"/>
              </a:ext>
            </a:extLst>
          </p:cNvPr>
          <p:cNvSpPr txBox="1"/>
          <p:nvPr/>
        </p:nvSpPr>
        <p:spPr>
          <a:xfrm>
            <a:off x="1401890" y="2994919"/>
            <a:ext cx="550300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4000" b="1" spc="100" dirty="0">
                <a:latin typeface="+mn-ea"/>
              </a:rPr>
              <a:t>〇</a:t>
            </a:r>
            <a:r>
              <a:rPr kumimoji="1" lang="en-US" altLang="ja-JP" sz="4000" b="1" spc="100" dirty="0">
                <a:latin typeface="+mn-ea"/>
              </a:rPr>
              <a:t>/</a:t>
            </a:r>
            <a:r>
              <a:rPr kumimoji="1" lang="ja-JP" altLang="en-US" sz="4000" b="1" spc="100" dirty="0">
                <a:latin typeface="+mn-ea"/>
              </a:rPr>
              <a:t>〇</a:t>
            </a:r>
            <a:r>
              <a:rPr kumimoji="1" lang="en-US" altLang="ja-JP" sz="2400" b="1" spc="100" dirty="0">
                <a:latin typeface="+mn-ea"/>
              </a:rPr>
              <a:t>(</a:t>
            </a:r>
            <a:r>
              <a:rPr kumimoji="1" lang="ja-JP" altLang="en-US" sz="2400" b="1" spc="100" dirty="0">
                <a:latin typeface="+mn-ea"/>
              </a:rPr>
              <a:t>〇</a:t>
            </a:r>
            <a:r>
              <a:rPr kumimoji="1" lang="en-US" altLang="ja-JP" sz="2400" b="1" spc="100" dirty="0">
                <a:latin typeface="+mn-ea"/>
              </a:rPr>
              <a:t>)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5198B4CC-F06D-2961-1F2D-177A3DB4BFC4}"/>
              </a:ext>
            </a:extLst>
          </p:cNvPr>
          <p:cNvSpPr/>
          <p:nvPr/>
        </p:nvSpPr>
        <p:spPr>
          <a:xfrm>
            <a:off x="595101" y="2990754"/>
            <a:ext cx="630956" cy="574904"/>
          </a:xfrm>
          <a:prstGeom prst="roundRect">
            <a:avLst>
              <a:gd name="adj" fmla="val 6152"/>
            </a:avLst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開 催</a:t>
            </a:r>
            <a:endParaRPr kumimoji="1" lang="en-US" altLang="ja-JP" sz="12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日 時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4C970270-A0EF-1D87-DB2B-5CA90462B2DE}"/>
              </a:ext>
            </a:extLst>
          </p:cNvPr>
          <p:cNvSpPr/>
          <p:nvPr/>
        </p:nvSpPr>
        <p:spPr>
          <a:xfrm>
            <a:off x="595899" y="3968778"/>
            <a:ext cx="630956" cy="397956"/>
          </a:xfrm>
          <a:prstGeom prst="roundRect">
            <a:avLst>
              <a:gd name="adj" fmla="val 13726"/>
            </a:avLst>
          </a:prstGeom>
          <a:solidFill>
            <a:srgbClr val="FFCC99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b="1" dirty="0">
                <a:solidFill>
                  <a:schemeClr val="accent2"/>
                </a:solidFill>
              </a:rPr>
              <a:t>場 所</a:t>
            </a:r>
          </a:p>
        </p:txBody>
      </p:sp>
      <p:sp>
        <p:nvSpPr>
          <p:cNvPr id="26" name="四角形: 上の 2 つの角を丸める 25">
            <a:extLst>
              <a:ext uri="{FF2B5EF4-FFF2-40B4-BE49-F238E27FC236}">
                <a16:creationId xmlns:a16="http://schemas.microsoft.com/office/drawing/2014/main" id="{B7C7D918-5D8A-655F-DA8A-3370025C020D}"/>
              </a:ext>
            </a:extLst>
          </p:cNvPr>
          <p:cNvSpPr/>
          <p:nvPr/>
        </p:nvSpPr>
        <p:spPr>
          <a:xfrm rot="16200000">
            <a:off x="5755258" y="3346255"/>
            <a:ext cx="398178" cy="1901094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b="1" dirty="0">
              <a:solidFill>
                <a:schemeClr val="accent2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63F327C-0347-1A99-B4F7-71B5946F3528}"/>
              </a:ext>
            </a:extLst>
          </p:cNvPr>
          <p:cNvSpPr/>
          <p:nvPr/>
        </p:nvSpPr>
        <p:spPr>
          <a:xfrm>
            <a:off x="4435231" y="4607670"/>
            <a:ext cx="2235764" cy="227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ja-JP" altLang="en-US" sz="1400" b="1" dirty="0">
                <a:solidFill>
                  <a:srgbClr val="00B050"/>
                </a:solidFill>
                <a:latin typeface="+mn-ea"/>
              </a:rPr>
              <a:t>説明会のみの参加も可能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8E38DB5-EC98-BFAA-C338-9210B83D78BD}"/>
              </a:ext>
            </a:extLst>
          </p:cNvPr>
          <p:cNvSpPr/>
          <p:nvPr/>
        </p:nvSpPr>
        <p:spPr>
          <a:xfrm>
            <a:off x="5153926" y="4181908"/>
            <a:ext cx="1627874" cy="227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ja-JP" altLang="en-US" sz="1400" b="1" dirty="0">
                <a:solidFill>
                  <a:srgbClr val="00B050"/>
                </a:solidFill>
                <a:latin typeface="+mn-ea"/>
              </a:rPr>
              <a:t>事前予約制</a:t>
            </a:r>
            <a:r>
              <a:rPr kumimoji="1" lang="ja-JP" altLang="en-US" sz="900" b="1" dirty="0">
                <a:solidFill>
                  <a:srgbClr val="00B050"/>
                </a:solidFill>
                <a:latin typeface="+mn-ea"/>
                <a:cs typeface="メイリオ" panose="020B0604030504040204" pitchFamily="50" charset="-128"/>
              </a:rPr>
              <a:t>（定員</a:t>
            </a:r>
            <a:r>
              <a:rPr kumimoji="1" lang="en-US" altLang="ja-JP" sz="900" b="1" dirty="0">
                <a:solidFill>
                  <a:srgbClr val="00B050"/>
                </a:solidFill>
                <a:latin typeface="+mn-ea"/>
                <a:cs typeface="メイリオ" panose="020B0604030504040204" pitchFamily="50" charset="-128"/>
              </a:rPr>
              <a:t>12</a:t>
            </a:r>
            <a:r>
              <a:rPr kumimoji="1" lang="ja-JP" altLang="en-US" sz="900" b="1" dirty="0">
                <a:solidFill>
                  <a:srgbClr val="00B050"/>
                </a:solidFill>
                <a:latin typeface="+mn-ea"/>
                <a:cs typeface="メイリオ" panose="020B0604030504040204" pitchFamily="50" charset="-128"/>
              </a:rPr>
              <a:t>名）</a:t>
            </a:r>
            <a:endParaRPr kumimoji="1" lang="ja-JP" altLang="en-US" sz="800" b="1" dirty="0">
              <a:solidFill>
                <a:srgbClr val="00B050"/>
              </a:solidFill>
              <a:latin typeface="+mn-ea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617F713-1519-C2F3-73EA-E0FD5343D031}"/>
              </a:ext>
            </a:extLst>
          </p:cNvPr>
          <p:cNvSpPr txBox="1"/>
          <p:nvPr/>
        </p:nvSpPr>
        <p:spPr>
          <a:xfrm>
            <a:off x="1313490" y="3585063"/>
            <a:ext cx="5018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+mn-ea"/>
              </a:rPr>
              <a:t>14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00</a:t>
            </a:r>
            <a:r>
              <a:rPr kumimoji="1" lang="ja-JP" altLang="en-US" sz="2000" b="1" dirty="0">
                <a:latin typeface="+mn-ea"/>
              </a:rPr>
              <a:t>～</a:t>
            </a:r>
            <a:r>
              <a:rPr kumimoji="1" lang="en-US" altLang="ja-JP" sz="2000" b="1" dirty="0">
                <a:latin typeface="+mn-ea"/>
              </a:rPr>
              <a:t>16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00</a:t>
            </a:r>
            <a:r>
              <a:rPr kumimoji="1" lang="ja-JP" altLang="en-US" sz="2000" b="1" dirty="0">
                <a:latin typeface="+mn-ea"/>
              </a:rPr>
              <a:t>（</a:t>
            </a:r>
            <a:r>
              <a:rPr kumimoji="1" lang="en-US" altLang="ja-JP" sz="2000" b="1" dirty="0">
                <a:latin typeface="+mn-ea"/>
              </a:rPr>
              <a:t>13</a:t>
            </a:r>
            <a:r>
              <a:rPr kumimoji="1" lang="ja-JP" altLang="en-US" sz="2000" b="1" dirty="0">
                <a:latin typeface="+mn-ea"/>
              </a:rPr>
              <a:t>：</a:t>
            </a:r>
            <a:r>
              <a:rPr kumimoji="1" lang="en-US" altLang="ja-JP" sz="2000" b="1" dirty="0">
                <a:latin typeface="+mn-ea"/>
              </a:rPr>
              <a:t>50</a:t>
            </a:r>
            <a:r>
              <a:rPr kumimoji="1" lang="ja-JP" altLang="en-US" sz="2000" b="1" dirty="0">
                <a:latin typeface="+mn-ea"/>
              </a:rPr>
              <a:t>　受付開始）</a:t>
            </a:r>
            <a:endParaRPr kumimoji="1" lang="en-US" altLang="ja-JP" sz="2000" b="1" dirty="0">
              <a:latin typeface="+mn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820EF6-6ED6-5F9A-EACE-38F6FCEFD84A}"/>
              </a:ext>
            </a:extLst>
          </p:cNvPr>
          <p:cNvSpPr/>
          <p:nvPr/>
        </p:nvSpPr>
        <p:spPr>
          <a:xfrm>
            <a:off x="4257415" y="743379"/>
            <a:ext cx="2223395" cy="18314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6144E0B-AA4A-4C82-74F4-97AC393797F9}"/>
              </a:ext>
            </a:extLst>
          </p:cNvPr>
          <p:cNvSpPr txBox="1"/>
          <p:nvPr/>
        </p:nvSpPr>
        <p:spPr>
          <a:xfrm>
            <a:off x="4533641" y="1066001"/>
            <a:ext cx="157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A4FD438D-3F7D-8763-F125-54D8BBE472EB}"/>
              </a:ext>
            </a:extLst>
          </p:cNvPr>
          <p:cNvSpPr/>
          <p:nvPr/>
        </p:nvSpPr>
        <p:spPr>
          <a:xfrm>
            <a:off x="163348" y="5304330"/>
            <a:ext cx="2076264" cy="17349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C46A7192-F812-278A-E315-8A145763767D}"/>
              </a:ext>
            </a:extLst>
          </p:cNvPr>
          <p:cNvSpPr txBox="1"/>
          <p:nvPr/>
        </p:nvSpPr>
        <p:spPr>
          <a:xfrm>
            <a:off x="455126" y="5826170"/>
            <a:ext cx="157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写真を入れてください。</a:t>
            </a:r>
          </a:p>
        </p:txBody>
      </p:sp>
      <p:pic>
        <p:nvPicPr>
          <p:cNvPr id="82" name="図 81">
            <a:extLst>
              <a:ext uri="{FF2B5EF4-FFF2-40B4-BE49-F238E27FC236}">
                <a16:creationId xmlns:a16="http://schemas.microsoft.com/office/drawing/2014/main" id="{9E2C5874-01CC-E2BE-DFFE-373C5F9484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3975" r="13285" b="6867"/>
          <a:stretch/>
        </p:blipFill>
        <p:spPr>
          <a:xfrm>
            <a:off x="693035" y="7394916"/>
            <a:ext cx="1066044" cy="1096880"/>
          </a:xfrm>
          <a:prstGeom prst="rect">
            <a:avLst/>
          </a:prstGeom>
        </p:spPr>
      </p:pic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6CAC6B5-BAC0-53BE-040F-5195F7E6EF76}"/>
              </a:ext>
            </a:extLst>
          </p:cNvPr>
          <p:cNvSpPr txBox="1"/>
          <p:nvPr/>
        </p:nvSpPr>
        <p:spPr>
          <a:xfrm>
            <a:off x="262388" y="8560461"/>
            <a:ext cx="22343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bg1"/>
                </a:solidFill>
              </a:rPr>
              <a:t>↑お申し込みはこちら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4560C445-8FEE-937B-94D0-4C5D8ACCF00F}"/>
              </a:ext>
            </a:extLst>
          </p:cNvPr>
          <p:cNvSpPr txBox="1"/>
          <p:nvPr/>
        </p:nvSpPr>
        <p:spPr>
          <a:xfrm>
            <a:off x="2616424" y="5846109"/>
            <a:ext cx="33356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/>
              <a:t>募集職種と求人番号</a:t>
            </a:r>
            <a:endParaRPr kumimoji="1" lang="en-US" altLang="ja-JP" b="1" dirty="0"/>
          </a:p>
          <a:p>
            <a:r>
              <a:rPr kumimoji="1" lang="ja-JP" altLang="en-US" sz="1400" b="1" dirty="0"/>
              <a:t>業務の説明を入れてください。</a:t>
            </a:r>
            <a:endParaRPr kumimoji="1" lang="en-US" altLang="ja-JP" sz="1400" b="1" dirty="0"/>
          </a:p>
          <a:p>
            <a:r>
              <a:rPr kumimoji="1" lang="en-US" altLang="ja-JP" sz="1400" b="1" dirty="0"/>
              <a:t>PR</a:t>
            </a:r>
            <a:r>
              <a:rPr kumimoji="1" lang="ja-JP" altLang="en-US" sz="1400" b="1" dirty="0"/>
              <a:t>ポイントを入れるとより効果的です。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文字の大きさは</a:t>
            </a:r>
            <a:r>
              <a:rPr kumimoji="1" lang="en-US" altLang="ja-JP" sz="1400" b="1" dirty="0"/>
              <a:t>14</a:t>
            </a:r>
            <a:r>
              <a:rPr kumimoji="1" lang="ja-JP" altLang="en-US" sz="1400" b="1" dirty="0"/>
              <a:t>ポイント以上を推奨しています。</a:t>
            </a:r>
            <a:endParaRPr kumimoji="1" lang="en-US" altLang="ja-JP" sz="1400" b="1" dirty="0"/>
          </a:p>
          <a:p>
            <a:endParaRPr kumimoji="1" lang="en-US" altLang="ja-JP" sz="1400" b="1" dirty="0"/>
          </a:p>
        </p:txBody>
      </p:sp>
    </p:spTree>
    <p:extLst>
      <p:ext uri="{BB962C8B-B14F-4D97-AF65-F5344CB8AC3E}">
        <p14:creationId xmlns:p14="http://schemas.microsoft.com/office/powerpoint/2010/main" val="496777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D4086-D18D-25D5-0162-60138E673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675D14F7-A97F-5F15-01B6-B9A0F7875137}"/>
              </a:ext>
            </a:extLst>
          </p:cNvPr>
          <p:cNvSpPr/>
          <p:nvPr/>
        </p:nvSpPr>
        <p:spPr>
          <a:xfrm rot="9402267">
            <a:off x="-363380" y="-454090"/>
            <a:ext cx="3143331" cy="1491022"/>
          </a:xfrm>
          <a:custGeom>
            <a:avLst/>
            <a:gdLst>
              <a:gd name="csX0" fmla="*/ 2566198 w 3143331"/>
              <a:gd name="csY0" fmla="*/ 1491022 h 1491022"/>
              <a:gd name="csX1" fmla="*/ 0 w 3143331"/>
              <a:gd name="csY1" fmla="*/ 386078 h 1491022"/>
              <a:gd name="csX2" fmla="*/ 38822 w 3143331"/>
              <a:gd name="csY2" fmla="*/ 365455 h 1491022"/>
              <a:gd name="csX3" fmla="*/ 1888441 w 3143331"/>
              <a:gd name="csY3" fmla="*/ 2202 h 1491022"/>
              <a:gd name="csX4" fmla="*/ 3088059 w 3143331"/>
              <a:gd name="csY4" fmla="*/ 134117 h 1491022"/>
              <a:gd name="csX5" fmla="*/ 3143331 w 3143331"/>
              <a:gd name="csY5" fmla="*/ 150649 h 1491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43331" h="1491022">
                <a:moveTo>
                  <a:pt x="2566198" y="1491022"/>
                </a:moveTo>
                <a:lnTo>
                  <a:pt x="0" y="386078"/>
                </a:lnTo>
                <a:lnTo>
                  <a:pt x="38822" y="365455"/>
                </a:lnTo>
                <a:cubicBezTo>
                  <a:pt x="372085" y="202008"/>
                  <a:pt x="942783" y="30502"/>
                  <a:pt x="1888441" y="2202"/>
                </a:cubicBezTo>
                <a:cubicBezTo>
                  <a:pt x="2361270" y="-11947"/>
                  <a:pt x="2746673" y="43247"/>
                  <a:pt x="3088059" y="134117"/>
                </a:cubicBezTo>
                <a:lnTo>
                  <a:pt x="3143331" y="150649"/>
                </a:lnTo>
                <a:close/>
              </a:path>
            </a:pathLst>
          </a:custGeom>
          <a:solidFill>
            <a:srgbClr val="E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788" dirty="0">
              <a:solidFill>
                <a:srgbClr val="F0D9D8"/>
              </a:solidFill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D2A6AC59-4896-3971-D42F-808E1F7D5993}"/>
              </a:ext>
            </a:extLst>
          </p:cNvPr>
          <p:cNvSpPr/>
          <p:nvPr/>
        </p:nvSpPr>
        <p:spPr>
          <a:xfrm rot="11936385" flipH="1">
            <a:off x="3974823" y="-380207"/>
            <a:ext cx="3256895" cy="1759556"/>
          </a:xfrm>
          <a:custGeom>
            <a:avLst/>
            <a:gdLst>
              <a:gd name="csX0" fmla="*/ 0 w 3256895"/>
              <a:gd name="csY0" fmla="*/ 849140 h 1759556"/>
              <a:gd name="csX1" fmla="*/ 2653100 w 3256895"/>
              <a:gd name="csY1" fmla="*/ 1759556 h 1759556"/>
              <a:gd name="csX2" fmla="*/ 3256895 w 3256895"/>
              <a:gd name="csY2" fmla="*/ 0 h 1759556"/>
              <a:gd name="csX3" fmla="*/ 3198199 w 3256895"/>
              <a:gd name="csY3" fmla="*/ 31392 h 1759556"/>
              <a:gd name="csX4" fmla="*/ 8553 w 3256895"/>
              <a:gd name="csY4" fmla="*/ 849326 h 17595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56895" h="1759556">
                <a:moveTo>
                  <a:pt x="0" y="849140"/>
                </a:moveTo>
                <a:lnTo>
                  <a:pt x="2653100" y="1759556"/>
                </a:lnTo>
                <a:lnTo>
                  <a:pt x="3256895" y="0"/>
                </a:lnTo>
                <a:lnTo>
                  <a:pt x="3198199" y="31392"/>
                </a:lnTo>
                <a:cubicBezTo>
                  <a:pt x="2656897" y="312540"/>
                  <a:pt x="1412376" y="855084"/>
                  <a:pt x="8553" y="849326"/>
                </a:cubicBezTo>
                <a:close/>
              </a:path>
            </a:pathLst>
          </a:custGeom>
          <a:solidFill>
            <a:srgbClr val="E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788" dirty="0">
              <a:solidFill>
                <a:srgbClr val="F0D9D8"/>
              </a:solidFill>
            </a:endParaRPr>
          </a:p>
        </p:txBody>
      </p:sp>
      <p:sp>
        <p:nvSpPr>
          <p:cNvPr id="70" name="四角形: 上の 2 つの角を丸める 69">
            <a:extLst>
              <a:ext uri="{FF2B5EF4-FFF2-40B4-BE49-F238E27FC236}">
                <a16:creationId xmlns:a16="http://schemas.microsoft.com/office/drawing/2014/main" id="{3B317F30-6F22-B7AC-74FF-85E68DFEA8B7}"/>
              </a:ext>
            </a:extLst>
          </p:cNvPr>
          <p:cNvSpPr/>
          <p:nvPr/>
        </p:nvSpPr>
        <p:spPr>
          <a:xfrm rot="16200000">
            <a:off x="2240894" y="2452984"/>
            <a:ext cx="2375204" cy="6238886"/>
          </a:xfrm>
          <a:prstGeom prst="round2SameRect">
            <a:avLst>
              <a:gd name="adj1" fmla="val 5718"/>
              <a:gd name="adj2" fmla="val 0"/>
            </a:avLst>
          </a:prstGeom>
          <a:solidFill>
            <a:srgbClr val="F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97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ACADBFFC-C0BA-B947-0D24-18B5EC4666B9}"/>
              </a:ext>
            </a:extLst>
          </p:cNvPr>
          <p:cNvSpPr txBox="1"/>
          <p:nvPr/>
        </p:nvSpPr>
        <p:spPr>
          <a:xfrm>
            <a:off x="3497711" y="3396263"/>
            <a:ext cx="3280770" cy="2274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ハローワーク広島　</a:t>
            </a:r>
            <a:r>
              <a:rPr kumimoji="1" lang="en-US" altLang="ja-JP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kumimoji="1" lang="ja-JP" altLang="en-US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階　ＪＯＢルーム</a:t>
            </a:r>
            <a:endParaRPr kumimoji="1" lang="en-US" altLang="zh-TW" sz="1400" b="1" spc="56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947BD301-F0D6-64C4-E41C-080D9DCE169B}"/>
              </a:ext>
            </a:extLst>
          </p:cNvPr>
          <p:cNvSpPr txBox="1"/>
          <p:nvPr/>
        </p:nvSpPr>
        <p:spPr>
          <a:xfrm>
            <a:off x="4103444" y="1977630"/>
            <a:ext cx="160390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  <a:r>
              <a:rPr kumimoji="1" lang="en-US" altLang="ja-JP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/</a:t>
            </a:r>
            <a:r>
              <a:rPr kumimoji="1" lang="ja-JP" altLang="en-US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</a:p>
        </p:txBody>
      </p:sp>
      <p:sp>
        <p:nvSpPr>
          <p:cNvPr id="76" name="正方形/長方形 31">
            <a:extLst>
              <a:ext uri="{FF2B5EF4-FFF2-40B4-BE49-F238E27FC236}">
                <a16:creationId xmlns:a16="http://schemas.microsoft.com/office/drawing/2014/main" id="{B4954C50-D871-6A35-A39C-ABEF3F43E7F9}"/>
              </a:ext>
            </a:extLst>
          </p:cNvPr>
          <p:cNvSpPr/>
          <p:nvPr/>
        </p:nvSpPr>
        <p:spPr>
          <a:xfrm>
            <a:off x="5436101" y="3800628"/>
            <a:ext cx="65" cy="91885"/>
          </a:xfrm>
          <a:custGeom>
            <a:avLst/>
            <a:gdLst>
              <a:gd name="connsiteX0" fmla="*/ 0 w 4500000"/>
              <a:gd name="connsiteY0" fmla="*/ 0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0" fmla="*/ 0 w 4500000"/>
              <a:gd name="connsiteY0" fmla="*/ 0 h 3234129"/>
              <a:gd name="connsiteX1" fmla="*/ 421300 w 4500000"/>
              <a:gd name="connsiteY1" fmla="*/ 1071 h 3234129"/>
              <a:gd name="connsiteX2" fmla="*/ 4500000 w 4500000"/>
              <a:gd name="connsiteY2" fmla="*/ 0 h 3234129"/>
              <a:gd name="connsiteX3" fmla="*/ 4500000 w 4500000"/>
              <a:gd name="connsiteY3" fmla="*/ 3234129 h 3234129"/>
              <a:gd name="connsiteX4" fmla="*/ 0 w 4500000"/>
              <a:gd name="connsiteY4" fmla="*/ 3234129 h 3234129"/>
              <a:gd name="connsiteX5" fmla="*/ 0 w 4500000"/>
              <a:gd name="connsiteY5" fmla="*/ 0 h 3234129"/>
              <a:gd name="connsiteX0" fmla="*/ 0 w 4500000"/>
              <a:gd name="connsiteY0" fmla="*/ 0 h 3234129"/>
              <a:gd name="connsiteX1" fmla="*/ 421300 w 4500000"/>
              <a:gd name="connsiteY1" fmla="*/ 1071 h 3234129"/>
              <a:gd name="connsiteX2" fmla="*/ 3896020 w 4500000"/>
              <a:gd name="connsiteY2" fmla="*/ 1071 h 3234129"/>
              <a:gd name="connsiteX3" fmla="*/ 4500000 w 4500000"/>
              <a:gd name="connsiteY3" fmla="*/ 0 h 3234129"/>
              <a:gd name="connsiteX4" fmla="*/ 4500000 w 4500000"/>
              <a:gd name="connsiteY4" fmla="*/ 3234129 h 3234129"/>
              <a:gd name="connsiteX5" fmla="*/ 0 w 4500000"/>
              <a:gd name="connsiteY5" fmla="*/ 3234129 h 3234129"/>
              <a:gd name="connsiteX6" fmla="*/ 0 w 4500000"/>
              <a:gd name="connsiteY6" fmla="*/ 0 h 3234129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512740 w 4500000"/>
              <a:gd name="connsiteY5" fmla="*/ 92511 h 3234129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382112 w 4500000"/>
              <a:gd name="connsiteY5" fmla="*/ 22843 h 3234129"/>
              <a:gd name="connsiteX0" fmla="*/ 3896020 w 4500000"/>
              <a:gd name="connsiteY0" fmla="*/ 9978 h 3243036"/>
              <a:gd name="connsiteX1" fmla="*/ 4500000 w 4500000"/>
              <a:gd name="connsiteY1" fmla="*/ 8907 h 3243036"/>
              <a:gd name="connsiteX2" fmla="*/ 4500000 w 4500000"/>
              <a:gd name="connsiteY2" fmla="*/ 3243036 h 3243036"/>
              <a:gd name="connsiteX3" fmla="*/ 0 w 4500000"/>
              <a:gd name="connsiteY3" fmla="*/ 3243036 h 3243036"/>
              <a:gd name="connsiteX4" fmla="*/ 0 w 4500000"/>
              <a:gd name="connsiteY4" fmla="*/ 8907 h 3243036"/>
              <a:gd name="connsiteX5" fmla="*/ 401162 w 4500000"/>
              <a:gd name="connsiteY5" fmla="*/ 0 h 3243036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420212 w 4500000"/>
              <a:gd name="connsiteY5" fmla="*/ 3793 h 323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0000" h="3234129">
                <a:moveTo>
                  <a:pt x="3896020" y="1071"/>
                </a:moveTo>
                <a:lnTo>
                  <a:pt x="4500000" y="0"/>
                </a:lnTo>
                <a:lnTo>
                  <a:pt x="4500000" y="3234129"/>
                </a:lnTo>
                <a:lnTo>
                  <a:pt x="0" y="3234129"/>
                </a:lnTo>
                <a:lnTo>
                  <a:pt x="0" y="0"/>
                </a:lnTo>
                <a:lnTo>
                  <a:pt x="420212" y="3793"/>
                </a:lnTo>
              </a:path>
            </a:pathLst>
          </a:custGeom>
          <a:solidFill>
            <a:schemeClr val="bg2"/>
          </a:solidFill>
          <a:ln cmpd="dbl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3896020 w 4500000"/>
                      <a:gd name="connsiteY0" fmla="*/ 1071 h 3234129"/>
                      <a:gd name="connsiteX1" fmla="*/ 4198010 w 4500000"/>
                      <a:gd name="connsiteY1" fmla="*/ 536 h 3234129"/>
                      <a:gd name="connsiteX2" fmla="*/ 4500000 w 4500000"/>
                      <a:gd name="connsiteY2" fmla="*/ 0 h 3234129"/>
                      <a:gd name="connsiteX3" fmla="*/ 4500000 w 4500000"/>
                      <a:gd name="connsiteY3" fmla="*/ 474339 h 3234129"/>
                      <a:gd name="connsiteX4" fmla="*/ 4500000 w 4500000"/>
                      <a:gd name="connsiteY4" fmla="*/ 1078043 h 3234129"/>
                      <a:gd name="connsiteX5" fmla="*/ 4500000 w 4500000"/>
                      <a:gd name="connsiteY5" fmla="*/ 1584723 h 3234129"/>
                      <a:gd name="connsiteX6" fmla="*/ 4500000 w 4500000"/>
                      <a:gd name="connsiteY6" fmla="*/ 2026721 h 3234129"/>
                      <a:gd name="connsiteX7" fmla="*/ 4500000 w 4500000"/>
                      <a:gd name="connsiteY7" fmla="*/ 2598084 h 3234129"/>
                      <a:gd name="connsiteX8" fmla="*/ 4500000 w 4500000"/>
                      <a:gd name="connsiteY8" fmla="*/ 3234129 h 3234129"/>
                      <a:gd name="connsiteX9" fmla="*/ 3892500 w 4500000"/>
                      <a:gd name="connsiteY9" fmla="*/ 3234129 h 3234129"/>
                      <a:gd name="connsiteX10" fmla="*/ 3240000 w 4500000"/>
                      <a:gd name="connsiteY10" fmla="*/ 3234129 h 3234129"/>
                      <a:gd name="connsiteX11" fmla="*/ 2767500 w 4500000"/>
                      <a:gd name="connsiteY11" fmla="*/ 3234129 h 3234129"/>
                      <a:gd name="connsiteX12" fmla="*/ 2160000 w 4500000"/>
                      <a:gd name="connsiteY12" fmla="*/ 3234129 h 3234129"/>
                      <a:gd name="connsiteX13" fmla="*/ 1687500 w 4500000"/>
                      <a:gd name="connsiteY13" fmla="*/ 3234129 h 3234129"/>
                      <a:gd name="connsiteX14" fmla="*/ 1125000 w 4500000"/>
                      <a:gd name="connsiteY14" fmla="*/ 3234129 h 3234129"/>
                      <a:gd name="connsiteX15" fmla="*/ 517500 w 4500000"/>
                      <a:gd name="connsiteY15" fmla="*/ 3234129 h 3234129"/>
                      <a:gd name="connsiteX16" fmla="*/ 0 w 4500000"/>
                      <a:gd name="connsiteY16" fmla="*/ 3234129 h 3234129"/>
                      <a:gd name="connsiteX17" fmla="*/ 0 w 4500000"/>
                      <a:gd name="connsiteY17" fmla="*/ 2792131 h 3234129"/>
                      <a:gd name="connsiteX18" fmla="*/ 0 w 4500000"/>
                      <a:gd name="connsiteY18" fmla="*/ 2253110 h 3234129"/>
                      <a:gd name="connsiteX19" fmla="*/ 0 w 4500000"/>
                      <a:gd name="connsiteY19" fmla="*/ 1649406 h 3234129"/>
                      <a:gd name="connsiteX20" fmla="*/ 0 w 4500000"/>
                      <a:gd name="connsiteY20" fmla="*/ 1078043 h 3234129"/>
                      <a:gd name="connsiteX21" fmla="*/ 0 w 4500000"/>
                      <a:gd name="connsiteY21" fmla="*/ 571363 h 3234129"/>
                      <a:gd name="connsiteX22" fmla="*/ 0 w 4500000"/>
                      <a:gd name="connsiteY22" fmla="*/ 0 h 3234129"/>
                      <a:gd name="connsiteX23" fmla="*/ 420212 w 4500000"/>
                      <a:gd name="connsiteY23" fmla="*/ 3793 h 3234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500000" h="3234129" fill="none" extrusionOk="0">
                        <a:moveTo>
                          <a:pt x="3896020" y="1071"/>
                        </a:moveTo>
                        <a:cubicBezTo>
                          <a:pt x="4046058" y="-33549"/>
                          <a:pt x="4127076" y="23590"/>
                          <a:pt x="4198010" y="536"/>
                        </a:cubicBezTo>
                        <a:cubicBezTo>
                          <a:pt x="4268944" y="-22518"/>
                          <a:pt x="4431411" y="17166"/>
                          <a:pt x="4500000" y="0"/>
                        </a:cubicBezTo>
                        <a:cubicBezTo>
                          <a:pt x="4516585" y="228235"/>
                          <a:pt x="4483319" y="272327"/>
                          <a:pt x="4500000" y="474339"/>
                        </a:cubicBezTo>
                        <a:cubicBezTo>
                          <a:pt x="4516681" y="676351"/>
                          <a:pt x="4481394" y="830633"/>
                          <a:pt x="4500000" y="1078043"/>
                        </a:cubicBezTo>
                        <a:cubicBezTo>
                          <a:pt x="4518606" y="1325453"/>
                          <a:pt x="4490603" y="1416335"/>
                          <a:pt x="4500000" y="1584723"/>
                        </a:cubicBezTo>
                        <a:cubicBezTo>
                          <a:pt x="4509397" y="1753111"/>
                          <a:pt x="4464914" y="1873718"/>
                          <a:pt x="4500000" y="2026721"/>
                        </a:cubicBezTo>
                        <a:cubicBezTo>
                          <a:pt x="4535086" y="2179724"/>
                          <a:pt x="4461120" y="2366096"/>
                          <a:pt x="4500000" y="2598084"/>
                        </a:cubicBezTo>
                        <a:cubicBezTo>
                          <a:pt x="4538880" y="2830072"/>
                          <a:pt x="4480492" y="2968348"/>
                          <a:pt x="4500000" y="3234129"/>
                        </a:cubicBezTo>
                        <a:cubicBezTo>
                          <a:pt x="4238856" y="3262080"/>
                          <a:pt x="4160329" y="3220550"/>
                          <a:pt x="3892500" y="3234129"/>
                        </a:cubicBezTo>
                        <a:cubicBezTo>
                          <a:pt x="3624671" y="3247708"/>
                          <a:pt x="3403080" y="3192227"/>
                          <a:pt x="3240000" y="3234129"/>
                        </a:cubicBezTo>
                        <a:cubicBezTo>
                          <a:pt x="3076920" y="3276031"/>
                          <a:pt x="2936255" y="3205178"/>
                          <a:pt x="2767500" y="3234129"/>
                        </a:cubicBezTo>
                        <a:cubicBezTo>
                          <a:pt x="2598745" y="3263080"/>
                          <a:pt x="2363935" y="3186939"/>
                          <a:pt x="2160000" y="3234129"/>
                        </a:cubicBezTo>
                        <a:cubicBezTo>
                          <a:pt x="1956065" y="3281319"/>
                          <a:pt x="1879993" y="3218150"/>
                          <a:pt x="1687500" y="3234129"/>
                        </a:cubicBezTo>
                        <a:cubicBezTo>
                          <a:pt x="1495007" y="3250108"/>
                          <a:pt x="1260553" y="3219247"/>
                          <a:pt x="1125000" y="3234129"/>
                        </a:cubicBezTo>
                        <a:cubicBezTo>
                          <a:pt x="989447" y="3249011"/>
                          <a:pt x="813775" y="3200826"/>
                          <a:pt x="517500" y="3234129"/>
                        </a:cubicBezTo>
                        <a:cubicBezTo>
                          <a:pt x="221225" y="3267432"/>
                          <a:pt x="104113" y="3198476"/>
                          <a:pt x="0" y="3234129"/>
                        </a:cubicBezTo>
                        <a:cubicBezTo>
                          <a:pt x="-29221" y="3022634"/>
                          <a:pt x="43081" y="2975798"/>
                          <a:pt x="0" y="2792131"/>
                        </a:cubicBezTo>
                        <a:cubicBezTo>
                          <a:pt x="-43081" y="2608464"/>
                          <a:pt x="56339" y="2412853"/>
                          <a:pt x="0" y="2253110"/>
                        </a:cubicBezTo>
                        <a:cubicBezTo>
                          <a:pt x="-56339" y="2093367"/>
                          <a:pt x="50454" y="1816810"/>
                          <a:pt x="0" y="1649406"/>
                        </a:cubicBezTo>
                        <a:cubicBezTo>
                          <a:pt x="-50454" y="1482002"/>
                          <a:pt x="24699" y="1360249"/>
                          <a:pt x="0" y="1078043"/>
                        </a:cubicBezTo>
                        <a:cubicBezTo>
                          <a:pt x="-24699" y="795837"/>
                          <a:pt x="31642" y="748925"/>
                          <a:pt x="0" y="571363"/>
                        </a:cubicBezTo>
                        <a:cubicBezTo>
                          <a:pt x="-31642" y="393801"/>
                          <a:pt x="65562" y="172419"/>
                          <a:pt x="0" y="0"/>
                        </a:cubicBezTo>
                        <a:cubicBezTo>
                          <a:pt x="166871" y="-14009"/>
                          <a:pt x="271502" y="24675"/>
                          <a:pt x="420212" y="3793"/>
                        </a:cubicBezTo>
                      </a:path>
                      <a:path w="4500000" h="3234129" stroke="0" extrusionOk="0">
                        <a:moveTo>
                          <a:pt x="3896020" y="1071"/>
                        </a:moveTo>
                        <a:cubicBezTo>
                          <a:pt x="3992221" y="-6228"/>
                          <a:pt x="4085068" y="17245"/>
                          <a:pt x="4191970" y="546"/>
                        </a:cubicBezTo>
                        <a:cubicBezTo>
                          <a:pt x="4298872" y="-16152"/>
                          <a:pt x="4399364" y="19394"/>
                          <a:pt x="4500000" y="0"/>
                        </a:cubicBezTo>
                        <a:cubicBezTo>
                          <a:pt x="4505245" y="256939"/>
                          <a:pt x="4449259" y="343090"/>
                          <a:pt x="4500000" y="603704"/>
                        </a:cubicBezTo>
                        <a:cubicBezTo>
                          <a:pt x="4550741" y="864318"/>
                          <a:pt x="4461366" y="903691"/>
                          <a:pt x="4500000" y="1142726"/>
                        </a:cubicBezTo>
                        <a:cubicBezTo>
                          <a:pt x="4538634" y="1381761"/>
                          <a:pt x="4444284" y="1418068"/>
                          <a:pt x="4500000" y="1617064"/>
                        </a:cubicBezTo>
                        <a:cubicBezTo>
                          <a:pt x="4555716" y="1816060"/>
                          <a:pt x="4483025" y="1976018"/>
                          <a:pt x="4500000" y="2091403"/>
                        </a:cubicBezTo>
                        <a:cubicBezTo>
                          <a:pt x="4516975" y="2206788"/>
                          <a:pt x="4453033" y="2432571"/>
                          <a:pt x="4500000" y="2630425"/>
                        </a:cubicBezTo>
                        <a:cubicBezTo>
                          <a:pt x="4546967" y="2828279"/>
                          <a:pt x="4473767" y="3033247"/>
                          <a:pt x="4500000" y="3234129"/>
                        </a:cubicBezTo>
                        <a:cubicBezTo>
                          <a:pt x="4298852" y="3272829"/>
                          <a:pt x="4237365" y="3228922"/>
                          <a:pt x="4027500" y="3234129"/>
                        </a:cubicBezTo>
                        <a:cubicBezTo>
                          <a:pt x="3817635" y="3239336"/>
                          <a:pt x="3636297" y="3181291"/>
                          <a:pt x="3465000" y="3234129"/>
                        </a:cubicBezTo>
                        <a:cubicBezTo>
                          <a:pt x="3293703" y="3286967"/>
                          <a:pt x="3131136" y="3169495"/>
                          <a:pt x="2902500" y="3234129"/>
                        </a:cubicBezTo>
                        <a:cubicBezTo>
                          <a:pt x="2673864" y="3298763"/>
                          <a:pt x="2586721" y="3188711"/>
                          <a:pt x="2385000" y="3234129"/>
                        </a:cubicBezTo>
                        <a:cubicBezTo>
                          <a:pt x="2183279" y="3279547"/>
                          <a:pt x="1866812" y="3212665"/>
                          <a:pt x="1732500" y="3234129"/>
                        </a:cubicBezTo>
                        <a:cubicBezTo>
                          <a:pt x="1598188" y="3255593"/>
                          <a:pt x="1394269" y="3183208"/>
                          <a:pt x="1080000" y="3234129"/>
                        </a:cubicBezTo>
                        <a:cubicBezTo>
                          <a:pt x="765731" y="3285050"/>
                          <a:pt x="702158" y="3202258"/>
                          <a:pt x="607500" y="3234129"/>
                        </a:cubicBezTo>
                        <a:cubicBezTo>
                          <a:pt x="512842" y="3266000"/>
                          <a:pt x="284169" y="3226326"/>
                          <a:pt x="0" y="3234129"/>
                        </a:cubicBezTo>
                        <a:cubicBezTo>
                          <a:pt x="-24305" y="2937933"/>
                          <a:pt x="18273" y="2860171"/>
                          <a:pt x="0" y="2630425"/>
                        </a:cubicBezTo>
                        <a:cubicBezTo>
                          <a:pt x="-18273" y="2400679"/>
                          <a:pt x="20868" y="2283119"/>
                          <a:pt x="0" y="2188427"/>
                        </a:cubicBezTo>
                        <a:cubicBezTo>
                          <a:pt x="-20868" y="2093735"/>
                          <a:pt x="12141" y="1941157"/>
                          <a:pt x="0" y="1714088"/>
                        </a:cubicBezTo>
                        <a:cubicBezTo>
                          <a:pt x="-12141" y="1487019"/>
                          <a:pt x="27443" y="1476192"/>
                          <a:pt x="0" y="1239749"/>
                        </a:cubicBezTo>
                        <a:cubicBezTo>
                          <a:pt x="-27443" y="1003306"/>
                          <a:pt x="33474" y="838097"/>
                          <a:pt x="0" y="733069"/>
                        </a:cubicBezTo>
                        <a:cubicBezTo>
                          <a:pt x="-33474" y="628041"/>
                          <a:pt x="18515" y="364371"/>
                          <a:pt x="0" y="0"/>
                        </a:cubicBezTo>
                        <a:cubicBezTo>
                          <a:pt x="131229" y="-36078"/>
                          <a:pt x="323676" y="31285"/>
                          <a:pt x="420212" y="379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endParaRPr kumimoji="1" lang="ja-JP" altLang="en-US" sz="597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44378A4-A1C5-9C02-6982-35AC66B658A4}"/>
              </a:ext>
            </a:extLst>
          </p:cNvPr>
          <p:cNvSpPr txBox="1"/>
          <p:nvPr/>
        </p:nvSpPr>
        <p:spPr>
          <a:xfrm>
            <a:off x="3308940" y="2830033"/>
            <a:ext cx="2386423" cy="4154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14:00</a:t>
            </a:r>
            <a:r>
              <a:rPr kumimoji="1" lang="ja-JP" altLang="en-US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r>
              <a:rPr kumimoji="1" lang="en-US" altLang="ja-JP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16:00</a:t>
            </a:r>
            <a:endParaRPr kumimoji="1" lang="ja-JP" altLang="en-US" sz="2475" b="1" spc="169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950B146D-FD83-1A73-C89E-D3D2E721E1FB}"/>
              </a:ext>
            </a:extLst>
          </p:cNvPr>
          <p:cNvSpPr txBox="1"/>
          <p:nvPr/>
        </p:nvSpPr>
        <p:spPr>
          <a:xfrm>
            <a:off x="3410067" y="2361214"/>
            <a:ext cx="813613" cy="256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en-US" altLang="ja-JP" sz="20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2026</a:t>
            </a:r>
            <a:endParaRPr kumimoji="1" lang="ja-JP" altLang="en-US" sz="2000" b="1" dirty="0">
              <a:solidFill>
                <a:srgbClr val="57BFC2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361B3CB0-151A-EF03-F2F2-B46222A8869C}"/>
              </a:ext>
            </a:extLst>
          </p:cNvPr>
          <p:cNvSpPr txBox="1"/>
          <p:nvPr/>
        </p:nvSpPr>
        <p:spPr>
          <a:xfrm>
            <a:off x="5751180" y="2874277"/>
            <a:ext cx="812530" cy="3200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kumimoji="1" lang="ja-JP" altLang="en-US" sz="9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受付開始</a:t>
            </a:r>
            <a:endParaRPr kumimoji="1" lang="en-US" altLang="ja-JP" sz="900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ct val="90000"/>
              </a:lnSpc>
            </a:pPr>
            <a:r>
              <a:rPr kumimoji="1" lang="en-US" altLang="ja-JP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13</a:t>
            </a:r>
            <a:r>
              <a:rPr kumimoji="1" lang="ja-JP" altLang="en-US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：</a:t>
            </a:r>
            <a:r>
              <a:rPr kumimoji="1" lang="en-US" altLang="ja-JP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50</a:t>
            </a:r>
            <a:r>
              <a:rPr kumimoji="1" lang="ja-JP" altLang="en-US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endParaRPr kumimoji="1" lang="ja-JP" altLang="en-US" sz="2400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5" name="直角三角形 94">
            <a:extLst>
              <a:ext uri="{FF2B5EF4-FFF2-40B4-BE49-F238E27FC236}">
                <a16:creationId xmlns:a16="http://schemas.microsoft.com/office/drawing/2014/main" id="{4743AC16-9757-ACD3-C104-C21D2F02B7EF}"/>
              </a:ext>
            </a:extLst>
          </p:cNvPr>
          <p:cNvSpPr/>
          <p:nvPr/>
        </p:nvSpPr>
        <p:spPr>
          <a:xfrm rot="10800000">
            <a:off x="10911624" y="3990755"/>
            <a:ext cx="65728" cy="65728"/>
          </a:xfrm>
          <a:prstGeom prst="rtTriangle">
            <a:avLst/>
          </a:prstGeom>
          <a:solidFill>
            <a:srgbClr val="C767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97" dirty="0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D66DC720-69A1-A3D8-B7D7-DA53A066D3E5}"/>
              </a:ext>
            </a:extLst>
          </p:cNvPr>
          <p:cNvSpPr/>
          <p:nvPr/>
        </p:nvSpPr>
        <p:spPr>
          <a:xfrm>
            <a:off x="0" y="8982671"/>
            <a:ext cx="6858000" cy="923329"/>
          </a:xfrm>
          <a:prstGeom prst="rect">
            <a:avLst/>
          </a:prstGeom>
          <a:solidFill>
            <a:srgbClr val="E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88" dirty="0"/>
          </a:p>
        </p:txBody>
      </p:sp>
      <p:sp>
        <p:nvSpPr>
          <p:cNvPr id="94" name="フリーフォーム: 図形 93">
            <a:extLst>
              <a:ext uri="{FF2B5EF4-FFF2-40B4-BE49-F238E27FC236}">
                <a16:creationId xmlns:a16="http://schemas.microsoft.com/office/drawing/2014/main" id="{99CB0130-2965-B0E6-446C-12364F49BED4}"/>
              </a:ext>
            </a:extLst>
          </p:cNvPr>
          <p:cNvSpPr/>
          <p:nvPr/>
        </p:nvSpPr>
        <p:spPr>
          <a:xfrm rot="5400000">
            <a:off x="614926" y="8751946"/>
            <a:ext cx="561018" cy="1579605"/>
          </a:xfrm>
          <a:custGeom>
            <a:avLst/>
            <a:gdLst>
              <a:gd name="csX0" fmla="*/ 0 w 997366"/>
              <a:gd name="csY0" fmla="*/ 2749552 h 2808187"/>
              <a:gd name="csX1" fmla="*/ 0 w 997366"/>
              <a:gd name="csY1" fmla="*/ 259181 h 2808187"/>
              <a:gd name="csX2" fmla="*/ 58635 w 997366"/>
              <a:gd name="csY2" fmla="*/ 200546 h 2808187"/>
              <a:gd name="csX3" fmla="*/ 382367 w 997366"/>
              <a:gd name="csY3" fmla="*/ 200546 h 2808187"/>
              <a:gd name="csX4" fmla="*/ 498684 w 997366"/>
              <a:gd name="csY4" fmla="*/ 0 h 2808187"/>
              <a:gd name="csX5" fmla="*/ 615000 w 997366"/>
              <a:gd name="csY5" fmla="*/ 200546 h 2808187"/>
              <a:gd name="csX6" fmla="*/ 938731 w 997366"/>
              <a:gd name="csY6" fmla="*/ 200546 h 2808187"/>
              <a:gd name="csX7" fmla="*/ 997366 w 997366"/>
              <a:gd name="csY7" fmla="*/ 259181 h 2808187"/>
              <a:gd name="csX8" fmla="*/ 997366 w 997366"/>
              <a:gd name="csY8" fmla="*/ 2749552 h 2808187"/>
              <a:gd name="csX9" fmla="*/ 938731 w 997366"/>
              <a:gd name="csY9" fmla="*/ 2808187 h 2808187"/>
              <a:gd name="csX10" fmla="*/ 58635 w 997366"/>
              <a:gd name="csY10" fmla="*/ 2808187 h 2808187"/>
              <a:gd name="csX11" fmla="*/ 0 w 997366"/>
              <a:gd name="csY11" fmla="*/ 2749552 h 28081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997366" h="2808187">
                <a:moveTo>
                  <a:pt x="0" y="2749552"/>
                </a:moveTo>
                <a:lnTo>
                  <a:pt x="0" y="259181"/>
                </a:lnTo>
                <a:cubicBezTo>
                  <a:pt x="0" y="226798"/>
                  <a:pt x="26252" y="200546"/>
                  <a:pt x="58635" y="200546"/>
                </a:cubicBezTo>
                <a:lnTo>
                  <a:pt x="382367" y="200546"/>
                </a:lnTo>
                <a:lnTo>
                  <a:pt x="498684" y="0"/>
                </a:lnTo>
                <a:lnTo>
                  <a:pt x="615000" y="200546"/>
                </a:lnTo>
                <a:lnTo>
                  <a:pt x="938731" y="200546"/>
                </a:lnTo>
                <a:cubicBezTo>
                  <a:pt x="971114" y="200546"/>
                  <a:pt x="997366" y="226798"/>
                  <a:pt x="997366" y="259181"/>
                </a:cubicBezTo>
                <a:lnTo>
                  <a:pt x="997366" y="2749552"/>
                </a:lnTo>
                <a:cubicBezTo>
                  <a:pt x="997366" y="2781935"/>
                  <a:pt x="971114" y="2808187"/>
                  <a:pt x="938731" y="2808187"/>
                </a:cubicBezTo>
                <a:lnTo>
                  <a:pt x="58635" y="2808187"/>
                </a:lnTo>
                <a:cubicBezTo>
                  <a:pt x="26252" y="2808187"/>
                  <a:pt x="0" y="2781935"/>
                  <a:pt x="0" y="274955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57BF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597" dirty="0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CFE0DCBB-FB9A-D11B-DBDD-F4316ABE33EA}"/>
              </a:ext>
            </a:extLst>
          </p:cNvPr>
          <p:cNvSpPr txBox="1"/>
          <p:nvPr/>
        </p:nvSpPr>
        <p:spPr>
          <a:xfrm>
            <a:off x="2568634" y="9234316"/>
            <a:ext cx="301813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4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ハローワーク広島　職業相談部門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C0B9AA6-BCBF-119D-3B72-CA7A73084A88}"/>
              </a:ext>
            </a:extLst>
          </p:cNvPr>
          <p:cNvSpPr txBox="1"/>
          <p:nvPr/>
        </p:nvSpPr>
        <p:spPr>
          <a:xfrm>
            <a:off x="3971326" y="9539380"/>
            <a:ext cx="16154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082-228-0522</a:t>
            </a:r>
            <a:endParaRPr kumimoji="1" lang="ja-JP" altLang="en-US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63258840-576E-EA58-9D05-1BA1C3643FDA}"/>
              </a:ext>
            </a:extLst>
          </p:cNvPr>
          <p:cNvSpPr txBox="1"/>
          <p:nvPr/>
        </p:nvSpPr>
        <p:spPr>
          <a:xfrm>
            <a:off x="210428" y="9371668"/>
            <a:ext cx="127919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事前申し込みは</a:t>
            </a:r>
            <a:r>
              <a:rPr kumimoji="1" lang="en-US" altLang="ja-JP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QR</a:t>
            </a:r>
            <a:r>
              <a:rPr kumimoji="1" lang="ja-JP" altLang="en-US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コード、</a:t>
            </a:r>
            <a:br>
              <a:rPr kumimoji="1" lang="en-US" altLang="ja-JP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kumimoji="1" lang="ja-JP" altLang="en-US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もしくはハローワークへ</a:t>
            </a:r>
            <a:br>
              <a:rPr kumimoji="1" lang="en-US" altLang="ja-JP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kumimoji="1" lang="ja-JP" altLang="en-US" sz="800" b="1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お問い合わせください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6D6BE21-F7FF-6AE3-5CFA-7A4AB523C661}"/>
              </a:ext>
            </a:extLst>
          </p:cNvPr>
          <p:cNvSpPr txBox="1"/>
          <p:nvPr/>
        </p:nvSpPr>
        <p:spPr>
          <a:xfrm>
            <a:off x="459192" y="805888"/>
            <a:ext cx="5982150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6000" b="1" spc="-169" dirty="0">
                <a:ln w="3175" cap="rnd">
                  <a:solidFill>
                    <a:srgbClr val="369496"/>
                  </a:solidFill>
                </a:ln>
                <a:solidFill>
                  <a:srgbClr val="369496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株式会社○○○○</a:t>
            </a:r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BA416BC0-4514-B393-C1F5-AE8046609ABC}"/>
              </a:ext>
            </a:extLst>
          </p:cNvPr>
          <p:cNvSpPr/>
          <p:nvPr/>
        </p:nvSpPr>
        <p:spPr>
          <a:xfrm>
            <a:off x="499361" y="3766176"/>
            <a:ext cx="5982150" cy="343887"/>
          </a:xfrm>
          <a:prstGeom prst="roundRect">
            <a:avLst>
              <a:gd name="adj" fmla="val 9793"/>
            </a:avLst>
          </a:prstGeom>
          <a:solidFill>
            <a:srgbClr val="E6F6F6"/>
          </a:solidFill>
          <a:ln w="19050">
            <a:solidFill>
              <a:srgbClr val="57BFC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100" b="1" spc="100" dirty="0">
                <a:solidFill>
                  <a:srgbClr val="369496"/>
                </a:solidFill>
              </a:rPr>
              <a:t>事前予約制（定員１２名）。説明会のみの参加も可能です。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500827E9-FD23-D4F1-D2D6-2CA5F15E1B27}"/>
              </a:ext>
            </a:extLst>
          </p:cNvPr>
          <p:cNvSpPr txBox="1"/>
          <p:nvPr/>
        </p:nvSpPr>
        <p:spPr>
          <a:xfrm>
            <a:off x="1967746" y="352891"/>
            <a:ext cx="2965042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2400" b="1" spc="169" dirty="0">
                <a:ln w="22225" cap="rnd">
                  <a:noFill/>
                </a:ln>
                <a:solidFill>
                  <a:srgbClr val="369496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企業説明会・面接会</a:t>
            </a:r>
            <a:endParaRPr kumimoji="1" lang="en-US" altLang="ja-JP" sz="2400" b="1" spc="169" dirty="0">
              <a:ln w="22225" cap="rnd">
                <a:noFill/>
              </a:ln>
              <a:solidFill>
                <a:srgbClr val="369496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F90D7B76-6EBE-6023-F6DD-4404D0A928E9}"/>
              </a:ext>
            </a:extLst>
          </p:cNvPr>
          <p:cNvCxnSpPr>
            <a:cxnSpLocks/>
          </p:cNvCxnSpPr>
          <p:nvPr/>
        </p:nvCxnSpPr>
        <p:spPr>
          <a:xfrm>
            <a:off x="3305511" y="2719675"/>
            <a:ext cx="3242428" cy="0"/>
          </a:xfrm>
          <a:prstGeom prst="line">
            <a:avLst/>
          </a:prstGeom>
          <a:ln w="19050">
            <a:solidFill>
              <a:srgbClr val="57BFC2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4F9F21FF-20D4-01AC-EB2F-8A85537C30B0}"/>
              </a:ext>
            </a:extLst>
          </p:cNvPr>
          <p:cNvSpPr/>
          <p:nvPr/>
        </p:nvSpPr>
        <p:spPr>
          <a:xfrm>
            <a:off x="5858680" y="2214230"/>
            <a:ext cx="584957" cy="332658"/>
          </a:xfrm>
          <a:prstGeom prst="roundRect">
            <a:avLst>
              <a:gd name="adj" fmla="val 6889"/>
            </a:avLst>
          </a:prstGeom>
          <a:solidFill>
            <a:srgbClr val="E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0250" rIns="20250" bIns="0" rtlCol="0" anchor="ctr"/>
          <a:lstStyle/>
          <a:p>
            <a:pPr algn="ctr"/>
            <a:r>
              <a:rPr kumimoji="1" lang="ja-JP" altLang="en-US" sz="2000" b="1" spc="-56" dirty="0">
                <a:solidFill>
                  <a:srgbClr val="57BFC2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</a:p>
        </p:txBody>
      </p:sp>
      <p:pic>
        <p:nvPicPr>
          <p:cNvPr id="114" name="グラフィックス 113" descr="マーカー">
            <a:extLst>
              <a:ext uri="{FF2B5EF4-FFF2-40B4-BE49-F238E27FC236}">
                <a16:creationId xmlns:a16="http://schemas.microsoft.com/office/drawing/2014/main" id="{0F393053-DA7E-1A72-9EFA-C4E678CE2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17013" y="3331892"/>
            <a:ext cx="311433" cy="311433"/>
          </a:xfrm>
          <a:prstGeom prst="rect">
            <a:avLst/>
          </a:prstGeom>
        </p:spPr>
      </p:pic>
      <p:sp>
        <p:nvSpPr>
          <p:cNvPr id="127" name="フリーフォーム: 図形 126">
            <a:extLst>
              <a:ext uri="{FF2B5EF4-FFF2-40B4-BE49-F238E27FC236}">
                <a16:creationId xmlns:a16="http://schemas.microsoft.com/office/drawing/2014/main" id="{9EBC4A24-44D6-B061-79AD-168921B327F8}"/>
              </a:ext>
            </a:extLst>
          </p:cNvPr>
          <p:cNvSpPr/>
          <p:nvPr/>
        </p:nvSpPr>
        <p:spPr>
          <a:xfrm>
            <a:off x="432788" y="4485066"/>
            <a:ext cx="1534957" cy="380214"/>
          </a:xfrm>
          <a:custGeom>
            <a:avLst/>
            <a:gdLst>
              <a:gd name="csX0" fmla="*/ 0 w 2321656"/>
              <a:gd name="csY0" fmla="*/ 0 h 542710"/>
              <a:gd name="csX1" fmla="*/ 2041731 w 2321656"/>
              <a:gd name="csY1" fmla="*/ 0 h 542710"/>
              <a:gd name="csX2" fmla="*/ 2044431 w 2321656"/>
              <a:gd name="csY2" fmla="*/ 0 h 542710"/>
              <a:gd name="csX3" fmla="*/ 2321656 w 2321656"/>
              <a:gd name="csY3" fmla="*/ 0 h 542710"/>
              <a:gd name="csX4" fmla="*/ 2050301 w 2321656"/>
              <a:gd name="csY4" fmla="*/ 271355 h 542710"/>
              <a:gd name="csX5" fmla="*/ 2321656 w 2321656"/>
              <a:gd name="csY5" fmla="*/ 542710 h 542710"/>
              <a:gd name="csX6" fmla="*/ 2044431 w 2321656"/>
              <a:gd name="csY6" fmla="*/ 542710 h 542710"/>
              <a:gd name="csX7" fmla="*/ 2041731 w 2321656"/>
              <a:gd name="csY7" fmla="*/ 542710 h 542710"/>
              <a:gd name="csX8" fmla="*/ 0 w 2321656"/>
              <a:gd name="csY8" fmla="*/ 542710 h 542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321656" h="542710">
                <a:moveTo>
                  <a:pt x="0" y="0"/>
                </a:moveTo>
                <a:lnTo>
                  <a:pt x="2041731" y="0"/>
                </a:lnTo>
                <a:lnTo>
                  <a:pt x="2044431" y="0"/>
                </a:lnTo>
                <a:lnTo>
                  <a:pt x="2321656" y="0"/>
                </a:lnTo>
                <a:lnTo>
                  <a:pt x="2050301" y="271355"/>
                </a:lnTo>
                <a:lnTo>
                  <a:pt x="2321656" y="542710"/>
                </a:lnTo>
                <a:lnTo>
                  <a:pt x="2044431" y="542710"/>
                </a:lnTo>
                <a:lnTo>
                  <a:pt x="2041731" y="542710"/>
                </a:lnTo>
                <a:lnTo>
                  <a:pt x="0" y="542710"/>
                </a:lnTo>
                <a:close/>
              </a:path>
            </a:pathLst>
          </a:custGeom>
          <a:solidFill>
            <a:srgbClr val="D691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597">
              <a:solidFill>
                <a:srgbClr val="D6918F"/>
              </a:solidFill>
            </a:endParaRPr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7D31C14A-733A-E70B-CBE6-F751E422CD66}"/>
              </a:ext>
            </a:extLst>
          </p:cNvPr>
          <p:cNvSpPr txBox="1"/>
          <p:nvPr/>
        </p:nvSpPr>
        <p:spPr>
          <a:xfrm>
            <a:off x="597006" y="4542452"/>
            <a:ext cx="111261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2000" b="1" spc="169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募集職種</a:t>
            </a:r>
          </a:p>
        </p:txBody>
      </p:sp>
      <p:cxnSp>
        <p:nvCxnSpPr>
          <p:cNvPr id="129" name="直線コネクタ 128">
            <a:extLst>
              <a:ext uri="{FF2B5EF4-FFF2-40B4-BE49-F238E27FC236}">
                <a16:creationId xmlns:a16="http://schemas.microsoft.com/office/drawing/2014/main" id="{7EFB4A8E-85C7-4A5A-3365-1620EE618215}"/>
              </a:ext>
            </a:extLst>
          </p:cNvPr>
          <p:cNvCxnSpPr>
            <a:cxnSpLocks/>
          </p:cNvCxnSpPr>
          <p:nvPr/>
        </p:nvCxnSpPr>
        <p:spPr>
          <a:xfrm>
            <a:off x="3305511" y="3284185"/>
            <a:ext cx="3242428" cy="0"/>
          </a:xfrm>
          <a:prstGeom prst="line">
            <a:avLst/>
          </a:prstGeom>
          <a:ln w="19050" cap="rnd">
            <a:solidFill>
              <a:srgbClr val="57BFC2"/>
            </a:solidFill>
            <a:prstDash val="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D191CEEE-5C17-D4BD-97E8-2C6EFD05A021}"/>
              </a:ext>
            </a:extLst>
          </p:cNvPr>
          <p:cNvGrpSpPr/>
          <p:nvPr/>
        </p:nvGrpSpPr>
        <p:grpSpPr>
          <a:xfrm>
            <a:off x="3305511" y="1860270"/>
            <a:ext cx="3242428" cy="248633"/>
            <a:chOff x="420076" y="3895270"/>
            <a:chExt cx="3242428" cy="248633"/>
          </a:xfrm>
        </p:grpSpPr>
        <p:cxnSp>
          <p:nvCxnSpPr>
            <p:cNvPr id="111" name="直線コネクタ 110">
              <a:extLst>
                <a:ext uri="{FF2B5EF4-FFF2-40B4-BE49-F238E27FC236}">
                  <a16:creationId xmlns:a16="http://schemas.microsoft.com/office/drawing/2014/main" id="{17B11475-754C-D9CC-220D-43274D795964}"/>
                </a:ext>
              </a:extLst>
            </p:cNvPr>
            <p:cNvCxnSpPr>
              <a:cxnSpLocks/>
            </p:cNvCxnSpPr>
            <p:nvPr/>
          </p:nvCxnSpPr>
          <p:spPr>
            <a:xfrm>
              <a:off x="420076" y="3895270"/>
              <a:ext cx="3242428" cy="0"/>
            </a:xfrm>
            <a:prstGeom prst="line">
              <a:avLst/>
            </a:prstGeom>
            <a:ln w="19050">
              <a:solidFill>
                <a:srgbClr val="57BFC2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3" name="グループ化 162">
              <a:extLst>
                <a:ext uri="{FF2B5EF4-FFF2-40B4-BE49-F238E27FC236}">
                  <a16:creationId xmlns:a16="http://schemas.microsoft.com/office/drawing/2014/main" id="{368A79CE-19FC-2937-28F8-AFCE9C1C7134}"/>
                </a:ext>
              </a:extLst>
            </p:cNvPr>
            <p:cNvGrpSpPr/>
            <p:nvPr/>
          </p:nvGrpSpPr>
          <p:grpSpPr>
            <a:xfrm>
              <a:off x="522565" y="3898256"/>
              <a:ext cx="590336" cy="245647"/>
              <a:chOff x="522565" y="3898256"/>
              <a:chExt cx="590336" cy="245647"/>
            </a:xfrm>
          </p:grpSpPr>
          <p:sp>
            <p:nvSpPr>
              <p:cNvPr id="130" name="四角形: 上の 2 つの角を丸める 129">
                <a:extLst>
                  <a:ext uri="{FF2B5EF4-FFF2-40B4-BE49-F238E27FC236}">
                    <a16:creationId xmlns:a16="http://schemas.microsoft.com/office/drawing/2014/main" id="{4CDA54C6-F3C8-7842-AE10-678AA9BB03B0}"/>
                  </a:ext>
                </a:extLst>
              </p:cNvPr>
              <p:cNvSpPr/>
              <p:nvPr/>
            </p:nvSpPr>
            <p:spPr>
              <a:xfrm rot="10800000">
                <a:off x="522565" y="3898256"/>
                <a:ext cx="590336" cy="245647"/>
              </a:xfrm>
              <a:prstGeom prst="round2SameRect">
                <a:avLst>
                  <a:gd name="adj1" fmla="val 25424"/>
                  <a:gd name="adj2" fmla="val 0"/>
                </a:avLst>
              </a:prstGeom>
              <a:solidFill>
                <a:srgbClr val="57BFC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597" dirty="0"/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D86560DC-C0EE-1F5D-BC56-4654F0BE5B37}"/>
                  </a:ext>
                </a:extLst>
              </p:cNvPr>
              <p:cNvSpPr txBox="1"/>
              <p:nvPr/>
            </p:nvSpPr>
            <p:spPr>
              <a:xfrm>
                <a:off x="619477" y="3979702"/>
                <a:ext cx="405688" cy="1152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kumimoji="1" lang="en-US" altLang="ja-JP" sz="900" b="1" spc="169" dirty="0">
                    <a:solidFill>
                      <a:schemeClr val="bg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DATE</a:t>
                </a:r>
                <a:endParaRPr kumimoji="1" lang="ja-JP" altLang="en-US" sz="900" b="1" spc="169" dirty="0">
                  <a:solidFill>
                    <a:schemeClr val="bg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sp>
        <p:nvSpPr>
          <p:cNvPr id="152" name="四角形: 角を丸くする 151">
            <a:extLst>
              <a:ext uri="{FF2B5EF4-FFF2-40B4-BE49-F238E27FC236}">
                <a16:creationId xmlns:a16="http://schemas.microsoft.com/office/drawing/2014/main" id="{156880D0-2845-313C-0F04-CCB37942612A}"/>
              </a:ext>
            </a:extLst>
          </p:cNvPr>
          <p:cNvSpPr/>
          <p:nvPr/>
        </p:nvSpPr>
        <p:spPr>
          <a:xfrm rot="21267966">
            <a:off x="325945" y="8130416"/>
            <a:ext cx="1867852" cy="440613"/>
          </a:xfrm>
          <a:prstGeom prst="roundRect">
            <a:avLst>
              <a:gd name="adj" fmla="val 9793"/>
            </a:avLst>
          </a:prstGeom>
          <a:solidFill>
            <a:srgbClr val="F6E6E6"/>
          </a:solidFill>
          <a:ln w="19050">
            <a:solidFill>
              <a:srgbClr val="D691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050" b="1" spc="100" dirty="0">
                <a:solidFill>
                  <a:srgbClr val="D6918F"/>
                </a:solidFill>
              </a:rPr>
              <a:t>アピールポイント</a:t>
            </a:r>
            <a:endParaRPr kumimoji="1" lang="en-US" altLang="ja-JP" sz="1050" b="1" spc="100" dirty="0">
              <a:solidFill>
                <a:srgbClr val="D6918F"/>
              </a:solidFill>
            </a:endParaRPr>
          </a:p>
          <a:p>
            <a:pPr algn="ctr"/>
            <a:r>
              <a:rPr kumimoji="1" lang="ja-JP" altLang="en-US" sz="1050" b="1" spc="100" dirty="0">
                <a:solidFill>
                  <a:srgbClr val="D6918F"/>
                </a:solidFill>
              </a:rPr>
              <a:t>例：シニア歓迎！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E211866-4CB2-F354-C423-C1FACF06DDC2}"/>
              </a:ext>
            </a:extLst>
          </p:cNvPr>
          <p:cNvSpPr/>
          <p:nvPr/>
        </p:nvSpPr>
        <p:spPr>
          <a:xfrm>
            <a:off x="294610" y="1882772"/>
            <a:ext cx="2652045" cy="16048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637F88-F80F-999D-3953-C5791A8C05D1}"/>
              </a:ext>
            </a:extLst>
          </p:cNvPr>
          <p:cNvSpPr txBox="1"/>
          <p:nvPr/>
        </p:nvSpPr>
        <p:spPr>
          <a:xfrm>
            <a:off x="597006" y="2181991"/>
            <a:ext cx="1854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</a:t>
            </a:r>
            <a:endParaRPr kumimoji="1" lang="en-US" altLang="ja-JP" dirty="0"/>
          </a:p>
          <a:p>
            <a:r>
              <a:rPr kumimoji="1" lang="ja-JP" altLang="en-US" dirty="0"/>
              <a:t>入れてください。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0CE7316-3519-9E5E-BA6A-B7C900874C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3975" r="13285" b="6867"/>
          <a:stretch/>
        </p:blipFill>
        <p:spPr>
          <a:xfrm>
            <a:off x="1753623" y="9139468"/>
            <a:ext cx="663595" cy="68279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423C1B3-2CC5-63EB-5809-6CB814E89AAD}"/>
              </a:ext>
            </a:extLst>
          </p:cNvPr>
          <p:cNvSpPr txBox="1"/>
          <p:nvPr/>
        </p:nvSpPr>
        <p:spPr>
          <a:xfrm>
            <a:off x="474515" y="4969177"/>
            <a:ext cx="49442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募集職種と求人番号</a:t>
            </a:r>
            <a:endParaRPr kumimoji="1" lang="en-US" altLang="ja-JP" b="1" dirty="0"/>
          </a:p>
          <a:p>
            <a:r>
              <a:rPr kumimoji="1" lang="ja-JP" altLang="en-US" sz="1400" b="1" dirty="0"/>
              <a:t>業務の説明を入れてください。</a:t>
            </a:r>
            <a:endParaRPr kumimoji="1" lang="en-US" altLang="ja-JP" sz="1400" b="1" dirty="0"/>
          </a:p>
          <a:p>
            <a:r>
              <a:rPr kumimoji="1" lang="en-US" altLang="ja-JP" sz="1400" b="1" dirty="0"/>
              <a:t>PR</a:t>
            </a:r>
            <a:r>
              <a:rPr kumimoji="1" lang="ja-JP" altLang="en-US" sz="1400" b="1" dirty="0"/>
              <a:t>ポイントを入れるとより効果的です。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文字の大きさは</a:t>
            </a:r>
            <a:r>
              <a:rPr kumimoji="1" lang="en-US" altLang="ja-JP" sz="1400" b="1" dirty="0"/>
              <a:t>14</a:t>
            </a:r>
            <a:r>
              <a:rPr kumimoji="1" lang="ja-JP" altLang="en-US" sz="1400" b="1" dirty="0"/>
              <a:t>ポイント以上を推奨しています。</a:t>
            </a:r>
            <a:endParaRPr kumimoji="1" lang="en-US" altLang="ja-JP" sz="1400" b="1" dirty="0"/>
          </a:p>
          <a:p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2C1EE21-36F1-7AB6-C262-CF00E4CBEF89}"/>
              </a:ext>
            </a:extLst>
          </p:cNvPr>
          <p:cNvSpPr/>
          <p:nvPr/>
        </p:nvSpPr>
        <p:spPr>
          <a:xfrm>
            <a:off x="3497711" y="6932321"/>
            <a:ext cx="3050228" cy="1893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CD5F0D3-02FD-17EE-AE45-CE77B09F79B7}"/>
              </a:ext>
            </a:extLst>
          </p:cNvPr>
          <p:cNvSpPr txBox="1"/>
          <p:nvPr/>
        </p:nvSpPr>
        <p:spPr>
          <a:xfrm>
            <a:off x="4223680" y="7456502"/>
            <a:ext cx="1854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</a:t>
            </a:r>
            <a:endParaRPr kumimoji="1" lang="en-US" altLang="ja-JP" dirty="0"/>
          </a:p>
          <a:p>
            <a:r>
              <a:rPr kumimoji="1" lang="ja-JP" altLang="en-US" dirty="0"/>
              <a:t>入れてください。</a:t>
            </a:r>
          </a:p>
        </p:txBody>
      </p:sp>
      <p:pic>
        <p:nvPicPr>
          <p:cNvPr id="156" name="図 155">
            <a:extLst>
              <a:ext uri="{FF2B5EF4-FFF2-40B4-BE49-F238E27FC236}">
                <a16:creationId xmlns:a16="http://schemas.microsoft.com/office/drawing/2014/main" id="{6BA2846E-9BA6-F89E-1002-A2597B991D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000" l="10000" r="90000">
                        <a14:foregroundMark x1="78250" y1="61083" x2="78250" y2="61083"/>
                        <a14:foregroundMark x1="77813" y1="64333" x2="79750" y2="68833"/>
                        <a14:foregroundMark x1="75500" y1="78583" x2="76000" y2="80333"/>
                        <a14:foregroundMark x1="62938" y1="93000" x2="62687" y2="85417"/>
                        <a14:foregroundMark x1="64563" y1="74833" x2="64125" y2="82083"/>
                        <a14:foregroundMark x1="64000" y1="89250" x2="72000" y2="87333"/>
                        <a14:foregroundMark x1="72000" y1="87333" x2="72000" y2="87333"/>
                        <a14:foregroundMark x1="79938" y1="82917" x2="88500" y2="90833"/>
                        <a14:foregroundMark x1="88500" y1="90833" x2="88000" y2="92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48" t="53349" r="8566"/>
          <a:stretch>
            <a:fillRect/>
          </a:stretch>
        </p:blipFill>
        <p:spPr>
          <a:xfrm flipH="1">
            <a:off x="2026856" y="7303034"/>
            <a:ext cx="1401640" cy="1455786"/>
          </a:xfrm>
          <a:prstGeom prst="rect">
            <a:avLst/>
          </a:prstGeom>
        </p:spPr>
      </p:pic>
      <p:sp>
        <p:nvSpPr>
          <p:cNvPr id="151" name="四角形: 角を丸くする 150">
            <a:extLst>
              <a:ext uri="{FF2B5EF4-FFF2-40B4-BE49-F238E27FC236}">
                <a16:creationId xmlns:a16="http://schemas.microsoft.com/office/drawing/2014/main" id="{E201335B-FA79-D946-9148-038EB7B59C70}"/>
              </a:ext>
            </a:extLst>
          </p:cNvPr>
          <p:cNvSpPr/>
          <p:nvPr/>
        </p:nvSpPr>
        <p:spPr>
          <a:xfrm rot="515339">
            <a:off x="413120" y="7255314"/>
            <a:ext cx="1847094" cy="529025"/>
          </a:xfrm>
          <a:prstGeom prst="roundRect">
            <a:avLst>
              <a:gd name="adj" fmla="val 9793"/>
            </a:avLst>
          </a:prstGeom>
          <a:solidFill>
            <a:srgbClr val="F6E6E6"/>
          </a:solidFill>
          <a:ln w="19050">
            <a:solidFill>
              <a:srgbClr val="D691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050" b="1" spc="100" dirty="0">
                <a:solidFill>
                  <a:srgbClr val="D6918F"/>
                </a:solidFill>
              </a:rPr>
              <a:t>アピールポイント</a:t>
            </a:r>
            <a:endParaRPr kumimoji="1" lang="en-US" altLang="ja-JP" sz="1050" b="1" spc="100" dirty="0">
              <a:solidFill>
                <a:srgbClr val="D6918F"/>
              </a:solidFill>
            </a:endParaRPr>
          </a:p>
          <a:p>
            <a:pPr algn="ctr"/>
            <a:r>
              <a:rPr kumimoji="1" lang="ja-JP" altLang="en-US" sz="1050" b="1" spc="100" dirty="0">
                <a:solidFill>
                  <a:srgbClr val="D6918F"/>
                </a:solidFill>
              </a:rPr>
              <a:t>例：未経験可！</a:t>
            </a:r>
          </a:p>
        </p:txBody>
      </p:sp>
    </p:spTree>
    <p:extLst>
      <p:ext uri="{BB962C8B-B14F-4D97-AF65-F5344CB8AC3E}">
        <p14:creationId xmlns:p14="http://schemas.microsoft.com/office/powerpoint/2010/main" val="1545890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721BD-B0AC-A432-38B5-4B2B789DF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B997205E-C235-C32F-D435-BCA3B9DAF71B}"/>
              </a:ext>
            </a:extLst>
          </p:cNvPr>
          <p:cNvSpPr/>
          <p:nvPr/>
        </p:nvSpPr>
        <p:spPr>
          <a:xfrm rot="9402267">
            <a:off x="-363380" y="-454090"/>
            <a:ext cx="3143331" cy="1491022"/>
          </a:xfrm>
          <a:custGeom>
            <a:avLst/>
            <a:gdLst>
              <a:gd name="csX0" fmla="*/ 2566198 w 3143331"/>
              <a:gd name="csY0" fmla="*/ 1491022 h 1491022"/>
              <a:gd name="csX1" fmla="*/ 0 w 3143331"/>
              <a:gd name="csY1" fmla="*/ 386078 h 1491022"/>
              <a:gd name="csX2" fmla="*/ 38822 w 3143331"/>
              <a:gd name="csY2" fmla="*/ 365455 h 1491022"/>
              <a:gd name="csX3" fmla="*/ 1888441 w 3143331"/>
              <a:gd name="csY3" fmla="*/ 2202 h 1491022"/>
              <a:gd name="csX4" fmla="*/ 3088059 w 3143331"/>
              <a:gd name="csY4" fmla="*/ 134117 h 1491022"/>
              <a:gd name="csX5" fmla="*/ 3143331 w 3143331"/>
              <a:gd name="csY5" fmla="*/ 150649 h 1491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43331" h="1491022">
                <a:moveTo>
                  <a:pt x="2566198" y="1491022"/>
                </a:moveTo>
                <a:lnTo>
                  <a:pt x="0" y="386078"/>
                </a:lnTo>
                <a:lnTo>
                  <a:pt x="38822" y="365455"/>
                </a:lnTo>
                <a:cubicBezTo>
                  <a:pt x="372085" y="202008"/>
                  <a:pt x="942783" y="30502"/>
                  <a:pt x="1888441" y="2202"/>
                </a:cubicBezTo>
                <a:cubicBezTo>
                  <a:pt x="2361270" y="-11947"/>
                  <a:pt x="2746673" y="43247"/>
                  <a:pt x="3088059" y="134117"/>
                </a:cubicBezTo>
                <a:lnTo>
                  <a:pt x="3143331" y="150649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788" dirty="0">
              <a:solidFill>
                <a:srgbClr val="F0D9D8"/>
              </a:solidFill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5A605F04-F78B-9A48-9802-03B5E041B562}"/>
              </a:ext>
            </a:extLst>
          </p:cNvPr>
          <p:cNvSpPr/>
          <p:nvPr/>
        </p:nvSpPr>
        <p:spPr>
          <a:xfrm rot="11936385" flipH="1">
            <a:off x="3974823" y="-380207"/>
            <a:ext cx="3256895" cy="1759556"/>
          </a:xfrm>
          <a:custGeom>
            <a:avLst/>
            <a:gdLst>
              <a:gd name="csX0" fmla="*/ 0 w 3256895"/>
              <a:gd name="csY0" fmla="*/ 849140 h 1759556"/>
              <a:gd name="csX1" fmla="*/ 2653100 w 3256895"/>
              <a:gd name="csY1" fmla="*/ 1759556 h 1759556"/>
              <a:gd name="csX2" fmla="*/ 3256895 w 3256895"/>
              <a:gd name="csY2" fmla="*/ 0 h 1759556"/>
              <a:gd name="csX3" fmla="*/ 3198199 w 3256895"/>
              <a:gd name="csY3" fmla="*/ 31392 h 1759556"/>
              <a:gd name="csX4" fmla="*/ 8553 w 3256895"/>
              <a:gd name="csY4" fmla="*/ 849326 h 17595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56895" h="1759556">
                <a:moveTo>
                  <a:pt x="0" y="849140"/>
                </a:moveTo>
                <a:lnTo>
                  <a:pt x="2653100" y="1759556"/>
                </a:lnTo>
                <a:lnTo>
                  <a:pt x="3256895" y="0"/>
                </a:lnTo>
                <a:lnTo>
                  <a:pt x="3198199" y="31392"/>
                </a:lnTo>
                <a:cubicBezTo>
                  <a:pt x="2656897" y="312540"/>
                  <a:pt x="1412376" y="855084"/>
                  <a:pt x="8553" y="849326"/>
                </a:cubicBezTo>
                <a:close/>
              </a:path>
            </a:pathLst>
          </a:cu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788" dirty="0">
              <a:solidFill>
                <a:srgbClr val="F0D9D8"/>
              </a:solidFill>
            </a:endParaRPr>
          </a:p>
        </p:txBody>
      </p:sp>
      <p:sp>
        <p:nvSpPr>
          <p:cNvPr id="70" name="四角形: 上の 2 つの角を丸める 69">
            <a:extLst>
              <a:ext uri="{FF2B5EF4-FFF2-40B4-BE49-F238E27FC236}">
                <a16:creationId xmlns:a16="http://schemas.microsoft.com/office/drawing/2014/main" id="{FE492B59-CCED-EB88-AD95-0D736109C320}"/>
              </a:ext>
            </a:extLst>
          </p:cNvPr>
          <p:cNvSpPr/>
          <p:nvPr/>
        </p:nvSpPr>
        <p:spPr>
          <a:xfrm rot="16200000">
            <a:off x="2240894" y="2452984"/>
            <a:ext cx="2375204" cy="6238886"/>
          </a:xfrm>
          <a:prstGeom prst="round2SameRect">
            <a:avLst>
              <a:gd name="adj1" fmla="val 5718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97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21E30613-4881-6EE9-8F54-999C6655445E}"/>
              </a:ext>
            </a:extLst>
          </p:cNvPr>
          <p:cNvSpPr txBox="1"/>
          <p:nvPr/>
        </p:nvSpPr>
        <p:spPr>
          <a:xfrm>
            <a:off x="3497711" y="3396263"/>
            <a:ext cx="3280770" cy="2274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ハローワーク広島　</a:t>
            </a:r>
            <a:r>
              <a:rPr kumimoji="1" lang="en-US" altLang="ja-JP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kumimoji="1" lang="ja-JP" altLang="en-US" sz="1400" b="1" spc="56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階　ＪＯＢルーム</a:t>
            </a:r>
            <a:endParaRPr kumimoji="1" lang="en-US" altLang="zh-TW" sz="1400" b="1" spc="56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8893D347-14DB-1C2F-867F-750B831297F0}"/>
              </a:ext>
            </a:extLst>
          </p:cNvPr>
          <p:cNvSpPr txBox="1"/>
          <p:nvPr/>
        </p:nvSpPr>
        <p:spPr>
          <a:xfrm>
            <a:off x="4103444" y="1977630"/>
            <a:ext cx="160390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  <a:r>
              <a:rPr kumimoji="1" lang="en-US" altLang="ja-JP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/</a:t>
            </a:r>
            <a:r>
              <a:rPr kumimoji="1" lang="ja-JP" altLang="en-US" sz="4800" b="1" spc="169" dirty="0">
                <a:ln>
                  <a:solidFill>
                    <a:schemeClr val="tx1"/>
                  </a:solidFill>
                </a:ln>
                <a:latin typeface="游ゴシック" panose="020B0400000000000000" pitchFamily="50" charset="-128"/>
                <a:ea typeface="游ゴシック" panose="020B0400000000000000" pitchFamily="50" charset="-128"/>
              </a:rPr>
              <a:t>○</a:t>
            </a:r>
          </a:p>
        </p:txBody>
      </p:sp>
      <p:sp>
        <p:nvSpPr>
          <p:cNvPr id="76" name="正方形/長方形 31">
            <a:extLst>
              <a:ext uri="{FF2B5EF4-FFF2-40B4-BE49-F238E27FC236}">
                <a16:creationId xmlns:a16="http://schemas.microsoft.com/office/drawing/2014/main" id="{EFD0D919-2076-F973-1553-C7B4FF996AFF}"/>
              </a:ext>
            </a:extLst>
          </p:cNvPr>
          <p:cNvSpPr/>
          <p:nvPr/>
        </p:nvSpPr>
        <p:spPr>
          <a:xfrm>
            <a:off x="5436101" y="3800628"/>
            <a:ext cx="65" cy="91885"/>
          </a:xfrm>
          <a:custGeom>
            <a:avLst/>
            <a:gdLst>
              <a:gd name="connsiteX0" fmla="*/ 0 w 4500000"/>
              <a:gd name="connsiteY0" fmla="*/ 0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0" fmla="*/ 0 w 4500000"/>
              <a:gd name="connsiteY0" fmla="*/ 0 h 3234129"/>
              <a:gd name="connsiteX1" fmla="*/ 421300 w 4500000"/>
              <a:gd name="connsiteY1" fmla="*/ 1071 h 3234129"/>
              <a:gd name="connsiteX2" fmla="*/ 4500000 w 4500000"/>
              <a:gd name="connsiteY2" fmla="*/ 0 h 3234129"/>
              <a:gd name="connsiteX3" fmla="*/ 4500000 w 4500000"/>
              <a:gd name="connsiteY3" fmla="*/ 3234129 h 3234129"/>
              <a:gd name="connsiteX4" fmla="*/ 0 w 4500000"/>
              <a:gd name="connsiteY4" fmla="*/ 3234129 h 3234129"/>
              <a:gd name="connsiteX5" fmla="*/ 0 w 4500000"/>
              <a:gd name="connsiteY5" fmla="*/ 0 h 3234129"/>
              <a:gd name="connsiteX0" fmla="*/ 0 w 4500000"/>
              <a:gd name="connsiteY0" fmla="*/ 0 h 3234129"/>
              <a:gd name="connsiteX1" fmla="*/ 421300 w 4500000"/>
              <a:gd name="connsiteY1" fmla="*/ 1071 h 3234129"/>
              <a:gd name="connsiteX2" fmla="*/ 3896020 w 4500000"/>
              <a:gd name="connsiteY2" fmla="*/ 1071 h 3234129"/>
              <a:gd name="connsiteX3" fmla="*/ 4500000 w 4500000"/>
              <a:gd name="connsiteY3" fmla="*/ 0 h 3234129"/>
              <a:gd name="connsiteX4" fmla="*/ 4500000 w 4500000"/>
              <a:gd name="connsiteY4" fmla="*/ 3234129 h 3234129"/>
              <a:gd name="connsiteX5" fmla="*/ 0 w 4500000"/>
              <a:gd name="connsiteY5" fmla="*/ 3234129 h 3234129"/>
              <a:gd name="connsiteX6" fmla="*/ 0 w 4500000"/>
              <a:gd name="connsiteY6" fmla="*/ 0 h 3234129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512740 w 4500000"/>
              <a:gd name="connsiteY5" fmla="*/ 92511 h 3234129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382112 w 4500000"/>
              <a:gd name="connsiteY5" fmla="*/ 22843 h 3234129"/>
              <a:gd name="connsiteX0" fmla="*/ 3896020 w 4500000"/>
              <a:gd name="connsiteY0" fmla="*/ 9978 h 3243036"/>
              <a:gd name="connsiteX1" fmla="*/ 4500000 w 4500000"/>
              <a:gd name="connsiteY1" fmla="*/ 8907 h 3243036"/>
              <a:gd name="connsiteX2" fmla="*/ 4500000 w 4500000"/>
              <a:gd name="connsiteY2" fmla="*/ 3243036 h 3243036"/>
              <a:gd name="connsiteX3" fmla="*/ 0 w 4500000"/>
              <a:gd name="connsiteY3" fmla="*/ 3243036 h 3243036"/>
              <a:gd name="connsiteX4" fmla="*/ 0 w 4500000"/>
              <a:gd name="connsiteY4" fmla="*/ 8907 h 3243036"/>
              <a:gd name="connsiteX5" fmla="*/ 401162 w 4500000"/>
              <a:gd name="connsiteY5" fmla="*/ 0 h 3243036"/>
              <a:gd name="connsiteX0" fmla="*/ 3896020 w 4500000"/>
              <a:gd name="connsiteY0" fmla="*/ 1071 h 3234129"/>
              <a:gd name="connsiteX1" fmla="*/ 4500000 w 4500000"/>
              <a:gd name="connsiteY1" fmla="*/ 0 h 3234129"/>
              <a:gd name="connsiteX2" fmla="*/ 4500000 w 4500000"/>
              <a:gd name="connsiteY2" fmla="*/ 3234129 h 3234129"/>
              <a:gd name="connsiteX3" fmla="*/ 0 w 4500000"/>
              <a:gd name="connsiteY3" fmla="*/ 3234129 h 3234129"/>
              <a:gd name="connsiteX4" fmla="*/ 0 w 4500000"/>
              <a:gd name="connsiteY4" fmla="*/ 0 h 3234129"/>
              <a:gd name="connsiteX5" fmla="*/ 420212 w 4500000"/>
              <a:gd name="connsiteY5" fmla="*/ 3793 h 323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0000" h="3234129">
                <a:moveTo>
                  <a:pt x="3896020" y="1071"/>
                </a:moveTo>
                <a:lnTo>
                  <a:pt x="4500000" y="0"/>
                </a:lnTo>
                <a:lnTo>
                  <a:pt x="4500000" y="3234129"/>
                </a:lnTo>
                <a:lnTo>
                  <a:pt x="0" y="3234129"/>
                </a:lnTo>
                <a:lnTo>
                  <a:pt x="0" y="0"/>
                </a:lnTo>
                <a:lnTo>
                  <a:pt x="420212" y="3793"/>
                </a:lnTo>
              </a:path>
            </a:pathLst>
          </a:custGeom>
          <a:solidFill>
            <a:schemeClr val="bg2"/>
          </a:solidFill>
          <a:ln cmpd="dbl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3896020 w 4500000"/>
                      <a:gd name="connsiteY0" fmla="*/ 1071 h 3234129"/>
                      <a:gd name="connsiteX1" fmla="*/ 4198010 w 4500000"/>
                      <a:gd name="connsiteY1" fmla="*/ 536 h 3234129"/>
                      <a:gd name="connsiteX2" fmla="*/ 4500000 w 4500000"/>
                      <a:gd name="connsiteY2" fmla="*/ 0 h 3234129"/>
                      <a:gd name="connsiteX3" fmla="*/ 4500000 w 4500000"/>
                      <a:gd name="connsiteY3" fmla="*/ 474339 h 3234129"/>
                      <a:gd name="connsiteX4" fmla="*/ 4500000 w 4500000"/>
                      <a:gd name="connsiteY4" fmla="*/ 1078043 h 3234129"/>
                      <a:gd name="connsiteX5" fmla="*/ 4500000 w 4500000"/>
                      <a:gd name="connsiteY5" fmla="*/ 1584723 h 3234129"/>
                      <a:gd name="connsiteX6" fmla="*/ 4500000 w 4500000"/>
                      <a:gd name="connsiteY6" fmla="*/ 2026721 h 3234129"/>
                      <a:gd name="connsiteX7" fmla="*/ 4500000 w 4500000"/>
                      <a:gd name="connsiteY7" fmla="*/ 2598084 h 3234129"/>
                      <a:gd name="connsiteX8" fmla="*/ 4500000 w 4500000"/>
                      <a:gd name="connsiteY8" fmla="*/ 3234129 h 3234129"/>
                      <a:gd name="connsiteX9" fmla="*/ 3892500 w 4500000"/>
                      <a:gd name="connsiteY9" fmla="*/ 3234129 h 3234129"/>
                      <a:gd name="connsiteX10" fmla="*/ 3240000 w 4500000"/>
                      <a:gd name="connsiteY10" fmla="*/ 3234129 h 3234129"/>
                      <a:gd name="connsiteX11" fmla="*/ 2767500 w 4500000"/>
                      <a:gd name="connsiteY11" fmla="*/ 3234129 h 3234129"/>
                      <a:gd name="connsiteX12" fmla="*/ 2160000 w 4500000"/>
                      <a:gd name="connsiteY12" fmla="*/ 3234129 h 3234129"/>
                      <a:gd name="connsiteX13" fmla="*/ 1687500 w 4500000"/>
                      <a:gd name="connsiteY13" fmla="*/ 3234129 h 3234129"/>
                      <a:gd name="connsiteX14" fmla="*/ 1125000 w 4500000"/>
                      <a:gd name="connsiteY14" fmla="*/ 3234129 h 3234129"/>
                      <a:gd name="connsiteX15" fmla="*/ 517500 w 4500000"/>
                      <a:gd name="connsiteY15" fmla="*/ 3234129 h 3234129"/>
                      <a:gd name="connsiteX16" fmla="*/ 0 w 4500000"/>
                      <a:gd name="connsiteY16" fmla="*/ 3234129 h 3234129"/>
                      <a:gd name="connsiteX17" fmla="*/ 0 w 4500000"/>
                      <a:gd name="connsiteY17" fmla="*/ 2792131 h 3234129"/>
                      <a:gd name="connsiteX18" fmla="*/ 0 w 4500000"/>
                      <a:gd name="connsiteY18" fmla="*/ 2253110 h 3234129"/>
                      <a:gd name="connsiteX19" fmla="*/ 0 w 4500000"/>
                      <a:gd name="connsiteY19" fmla="*/ 1649406 h 3234129"/>
                      <a:gd name="connsiteX20" fmla="*/ 0 w 4500000"/>
                      <a:gd name="connsiteY20" fmla="*/ 1078043 h 3234129"/>
                      <a:gd name="connsiteX21" fmla="*/ 0 w 4500000"/>
                      <a:gd name="connsiteY21" fmla="*/ 571363 h 3234129"/>
                      <a:gd name="connsiteX22" fmla="*/ 0 w 4500000"/>
                      <a:gd name="connsiteY22" fmla="*/ 0 h 3234129"/>
                      <a:gd name="connsiteX23" fmla="*/ 420212 w 4500000"/>
                      <a:gd name="connsiteY23" fmla="*/ 3793 h 32341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500000" h="3234129" fill="none" extrusionOk="0">
                        <a:moveTo>
                          <a:pt x="3896020" y="1071"/>
                        </a:moveTo>
                        <a:cubicBezTo>
                          <a:pt x="4046058" y="-33549"/>
                          <a:pt x="4127076" y="23590"/>
                          <a:pt x="4198010" y="536"/>
                        </a:cubicBezTo>
                        <a:cubicBezTo>
                          <a:pt x="4268944" y="-22518"/>
                          <a:pt x="4431411" y="17166"/>
                          <a:pt x="4500000" y="0"/>
                        </a:cubicBezTo>
                        <a:cubicBezTo>
                          <a:pt x="4516585" y="228235"/>
                          <a:pt x="4483319" y="272327"/>
                          <a:pt x="4500000" y="474339"/>
                        </a:cubicBezTo>
                        <a:cubicBezTo>
                          <a:pt x="4516681" y="676351"/>
                          <a:pt x="4481394" y="830633"/>
                          <a:pt x="4500000" y="1078043"/>
                        </a:cubicBezTo>
                        <a:cubicBezTo>
                          <a:pt x="4518606" y="1325453"/>
                          <a:pt x="4490603" y="1416335"/>
                          <a:pt x="4500000" y="1584723"/>
                        </a:cubicBezTo>
                        <a:cubicBezTo>
                          <a:pt x="4509397" y="1753111"/>
                          <a:pt x="4464914" y="1873718"/>
                          <a:pt x="4500000" y="2026721"/>
                        </a:cubicBezTo>
                        <a:cubicBezTo>
                          <a:pt x="4535086" y="2179724"/>
                          <a:pt x="4461120" y="2366096"/>
                          <a:pt x="4500000" y="2598084"/>
                        </a:cubicBezTo>
                        <a:cubicBezTo>
                          <a:pt x="4538880" y="2830072"/>
                          <a:pt x="4480492" y="2968348"/>
                          <a:pt x="4500000" y="3234129"/>
                        </a:cubicBezTo>
                        <a:cubicBezTo>
                          <a:pt x="4238856" y="3262080"/>
                          <a:pt x="4160329" y="3220550"/>
                          <a:pt x="3892500" y="3234129"/>
                        </a:cubicBezTo>
                        <a:cubicBezTo>
                          <a:pt x="3624671" y="3247708"/>
                          <a:pt x="3403080" y="3192227"/>
                          <a:pt x="3240000" y="3234129"/>
                        </a:cubicBezTo>
                        <a:cubicBezTo>
                          <a:pt x="3076920" y="3276031"/>
                          <a:pt x="2936255" y="3205178"/>
                          <a:pt x="2767500" y="3234129"/>
                        </a:cubicBezTo>
                        <a:cubicBezTo>
                          <a:pt x="2598745" y="3263080"/>
                          <a:pt x="2363935" y="3186939"/>
                          <a:pt x="2160000" y="3234129"/>
                        </a:cubicBezTo>
                        <a:cubicBezTo>
                          <a:pt x="1956065" y="3281319"/>
                          <a:pt x="1879993" y="3218150"/>
                          <a:pt x="1687500" y="3234129"/>
                        </a:cubicBezTo>
                        <a:cubicBezTo>
                          <a:pt x="1495007" y="3250108"/>
                          <a:pt x="1260553" y="3219247"/>
                          <a:pt x="1125000" y="3234129"/>
                        </a:cubicBezTo>
                        <a:cubicBezTo>
                          <a:pt x="989447" y="3249011"/>
                          <a:pt x="813775" y="3200826"/>
                          <a:pt x="517500" y="3234129"/>
                        </a:cubicBezTo>
                        <a:cubicBezTo>
                          <a:pt x="221225" y="3267432"/>
                          <a:pt x="104113" y="3198476"/>
                          <a:pt x="0" y="3234129"/>
                        </a:cubicBezTo>
                        <a:cubicBezTo>
                          <a:pt x="-29221" y="3022634"/>
                          <a:pt x="43081" y="2975798"/>
                          <a:pt x="0" y="2792131"/>
                        </a:cubicBezTo>
                        <a:cubicBezTo>
                          <a:pt x="-43081" y="2608464"/>
                          <a:pt x="56339" y="2412853"/>
                          <a:pt x="0" y="2253110"/>
                        </a:cubicBezTo>
                        <a:cubicBezTo>
                          <a:pt x="-56339" y="2093367"/>
                          <a:pt x="50454" y="1816810"/>
                          <a:pt x="0" y="1649406"/>
                        </a:cubicBezTo>
                        <a:cubicBezTo>
                          <a:pt x="-50454" y="1482002"/>
                          <a:pt x="24699" y="1360249"/>
                          <a:pt x="0" y="1078043"/>
                        </a:cubicBezTo>
                        <a:cubicBezTo>
                          <a:pt x="-24699" y="795837"/>
                          <a:pt x="31642" y="748925"/>
                          <a:pt x="0" y="571363"/>
                        </a:cubicBezTo>
                        <a:cubicBezTo>
                          <a:pt x="-31642" y="393801"/>
                          <a:pt x="65562" y="172419"/>
                          <a:pt x="0" y="0"/>
                        </a:cubicBezTo>
                        <a:cubicBezTo>
                          <a:pt x="166871" y="-14009"/>
                          <a:pt x="271502" y="24675"/>
                          <a:pt x="420212" y="3793"/>
                        </a:cubicBezTo>
                      </a:path>
                      <a:path w="4500000" h="3234129" stroke="0" extrusionOk="0">
                        <a:moveTo>
                          <a:pt x="3896020" y="1071"/>
                        </a:moveTo>
                        <a:cubicBezTo>
                          <a:pt x="3992221" y="-6228"/>
                          <a:pt x="4085068" y="17245"/>
                          <a:pt x="4191970" y="546"/>
                        </a:cubicBezTo>
                        <a:cubicBezTo>
                          <a:pt x="4298872" y="-16152"/>
                          <a:pt x="4399364" y="19394"/>
                          <a:pt x="4500000" y="0"/>
                        </a:cubicBezTo>
                        <a:cubicBezTo>
                          <a:pt x="4505245" y="256939"/>
                          <a:pt x="4449259" y="343090"/>
                          <a:pt x="4500000" y="603704"/>
                        </a:cubicBezTo>
                        <a:cubicBezTo>
                          <a:pt x="4550741" y="864318"/>
                          <a:pt x="4461366" y="903691"/>
                          <a:pt x="4500000" y="1142726"/>
                        </a:cubicBezTo>
                        <a:cubicBezTo>
                          <a:pt x="4538634" y="1381761"/>
                          <a:pt x="4444284" y="1418068"/>
                          <a:pt x="4500000" y="1617064"/>
                        </a:cubicBezTo>
                        <a:cubicBezTo>
                          <a:pt x="4555716" y="1816060"/>
                          <a:pt x="4483025" y="1976018"/>
                          <a:pt x="4500000" y="2091403"/>
                        </a:cubicBezTo>
                        <a:cubicBezTo>
                          <a:pt x="4516975" y="2206788"/>
                          <a:pt x="4453033" y="2432571"/>
                          <a:pt x="4500000" y="2630425"/>
                        </a:cubicBezTo>
                        <a:cubicBezTo>
                          <a:pt x="4546967" y="2828279"/>
                          <a:pt x="4473767" y="3033247"/>
                          <a:pt x="4500000" y="3234129"/>
                        </a:cubicBezTo>
                        <a:cubicBezTo>
                          <a:pt x="4298852" y="3272829"/>
                          <a:pt x="4237365" y="3228922"/>
                          <a:pt x="4027500" y="3234129"/>
                        </a:cubicBezTo>
                        <a:cubicBezTo>
                          <a:pt x="3817635" y="3239336"/>
                          <a:pt x="3636297" y="3181291"/>
                          <a:pt x="3465000" y="3234129"/>
                        </a:cubicBezTo>
                        <a:cubicBezTo>
                          <a:pt x="3293703" y="3286967"/>
                          <a:pt x="3131136" y="3169495"/>
                          <a:pt x="2902500" y="3234129"/>
                        </a:cubicBezTo>
                        <a:cubicBezTo>
                          <a:pt x="2673864" y="3298763"/>
                          <a:pt x="2586721" y="3188711"/>
                          <a:pt x="2385000" y="3234129"/>
                        </a:cubicBezTo>
                        <a:cubicBezTo>
                          <a:pt x="2183279" y="3279547"/>
                          <a:pt x="1866812" y="3212665"/>
                          <a:pt x="1732500" y="3234129"/>
                        </a:cubicBezTo>
                        <a:cubicBezTo>
                          <a:pt x="1598188" y="3255593"/>
                          <a:pt x="1394269" y="3183208"/>
                          <a:pt x="1080000" y="3234129"/>
                        </a:cubicBezTo>
                        <a:cubicBezTo>
                          <a:pt x="765731" y="3285050"/>
                          <a:pt x="702158" y="3202258"/>
                          <a:pt x="607500" y="3234129"/>
                        </a:cubicBezTo>
                        <a:cubicBezTo>
                          <a:pt x="512842" y="3266000"/>
                          <a:pt x="284169" y="3226326"/>
                          <a:pt x="0" y="3234129"/>
                        </a:cubicBezTo>
                        <a:cubicBezTo>
                          <a:pt x="-24305" y="2937933"/>
                          <a:pt x="18273" y="2860171"/>
                          <a:pt x="0" y="2630425"/>
                        </a:cubicBezTo>
                        <a:cubicBezTo>
                          <a:pt x="-18273" y="2400679"/>
                          <a:pt x="20868" y="2283119"/>
                          <a:pt x="0" y="2188427"/>
                        </a:cubicBezTo>
                        <a:cubicBezTo>
                          <a:pt x="-20868" y="2093735"/>
                          <a:pt x="12141" y="1941157"/>
                          <a:pt x="0" y="1714088"/>
                        </a:cubicBezTo>
                        <a:cubicBezTo>
                          <a:pt x="-12141" y="1487019"/>
                          <a:pt x="27443" y="1476192"/>
                          <a:pt x="0" y="1239749"/>
                        </a:cubicBezTo>
                        <a:cubicBezTo>
                          <a:pt x="-27443" y="1003306"/>
                          <a:pt x="33474" y="838097"/>
                          <a:pt x="0" y="733069"/>
                        </a:cubicBezTo>
                        <a:cubicBezTo>
                          <a:pt x="-33474" y="628041"/>
                          <a:pt x="18515" y="364371"/>
                          <a:pt x="0" y="0"/>
                        </a:cubicBezTo>
                        <a:cubicBezTo>
                          <a:pt x="131229" y="-36078"/>
                          <a:pt x="323676" y="31285"/>
                          <a:pt x="420212" y="3793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endParaRPr kumimoji="1" lang="ja-JP" altLang="en-US" sz="597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E630612F-969E-6367-8647-6AFFB1695466}"/>
              </a:ext>
            </a:extLst>
          </p:cNvPr>
          <p:cNvSpPr txBox="1"/>
          <p:nvPr/>
        </p:nvSpPr>
        <p:spPr>
          <a:xfrm>
            <a:off x="3308940" y="2830033"/>
            <a:ext cx="2386423" cy="4154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14:00</a:t>
            </a:r>
            <a:r>
              <a:rPr kumimoji="1" lang="ja-JP" altLang="en-US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r>
              <a:rPr kumimoji="1" lang="en-US" altLang="ja-JP" sz="27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16:00</a:t>
            </a:r>
            <a:endParaRPr kumimoji="1" lang="ja-JP" altLang="en-US" sz="2475" b="1" spc="169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195B9D03-8BC8-8708-B230-9410D611539F}"/>
              </a:ext>
            </a:extLst>
          </p:cNvPr>
          <p:cNvSpPr txBox="1"/>
          <p:nvPr/>
        </p:nvSpPr>
        <p:spPr>
          <a:xfrm>
            <a:off x="3410067" y="2361214"/>
            <a:ext cx="813613" cy="256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en-US" altLang="ja-JP" sz="20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2026</a:t>
            </a:r>
            <a:endParaRPr kumimoji="1" lang="ja-JP" altLang="en-US" sz="2000" b="1" dirty="0">
              <a:solidFill>
                <a:srgbClr val="7030A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348A2C42-ED7A-1C4F-F0D4-F3DA04F2A768}"/>
              </a:ext>
            </a:extLst>
          </p:cNvPr>
          <p:cNvSpPr txBox="1"/>
          <p:nvPr/>
        </p:nvSpPr>
        <p:spPr>
          <a:xfrm>
            <a:off x="5751180" y="2874277"/>
            <a:ext cx="812530" cy="3200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kumimoji="1" lang="ja-JP" altLang="en-US" sz="9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受付開始</a:t>
            </a:r>
            <a:endParaRPr kumimoji="1" lang="en-US" altLang="ja-JP" sz="900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ct val="90000"/>
              </a:lnSpc>
            </a:pPr>
            <a:r>
              <a:rPr kumimoji="1" lang="en-US" altLang="ja-JP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13</a:t>
            </a:r>
            <a:r>
              <a:rPr kumimoji="1" lang="ja-JP" altLang="en-US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：</a:t>
            </a:r>
            <a:r>
              <a:rPr kumimoji="1" lang="en-US" altLang="ja-JP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50</a:t>
            </a:r>
            <a:r>
              <a:rPr kumimoji="1" lang="ja-JP" altLang="en-US" sz="1400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endParaRPr kumimoji="1" lang="ja-JP" altLang="en-US" sz="2400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95" name="直角三角形 94">
            <a:extLst>
              <a:ext uri="{FF2B5EF4-FFF2-40B4-BE49-F238E27FC236}">
                <a16:creationId xmlns:a16="http://schemas.microsoft.com/office/drawing/2014/main" id="{DC86FC58-B417-7A87-9963-6B05F9867D89}"/>
              </a:ext>
            </a:extLst>
          </p:cNvPr>
          <p:cNvSpPr/>
          <p:nvPr/>
        </p:nvSpPr>
        <p:spPr>
          <a:xfrm rot="10800000">
            <a:off x="10911624" y="3990755"/>
            <a:ext cx="65728" cy="65728"/>
          </a:xfrm>
          <a:prstGeom prst="rtTriangle">
            <a:avLst/>
          </a:prstGeom>
          <a:solidFill>
            <a:srgbClr val="C767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97" dirty="0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9644E815-957B-C834-3004-DB2B299F57E1}"/>
              </a:ext>
            </a:extLst>
          </p:cNvPr>
          <p:cNvSpPr/>
          <p:nvPr/>
        </p:nvSpPr>
        <p:spPr>
          <a:xfrm>
            <a:off x="0" y="8982671"/>
            <a:ext cx="6858000" cy="923329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88" dirty="0"/>
          </a:p>
        </p:txBody>
      </p:sp>
      <p:sp>
        <p:nvSpPr>
          <p:cNvPr id="94" name="フリーフォーム: 図形 93">
            <a:extLst>
              <a:ext uri="{FF2B5EF4-FFF2-40B4-BE49-F238E27FC236}">
                <a16:creationId xmlns:a16="http://schemas.microsoft.com/office/drawing/2014/main" id="{BEA10B07-AD27-0F81-DE85-85DEE10DA0A5}"/>
              </a:ext>
            </a:extLst>
          </p:cNvPr>
          <p:cNvSpPr/>
          <p:nvPr/>
        </p:nvSpPr>
        <p:spPr>
          <a:xfrm rot="5400000">
            <a:off x="614926" y="8751946"/>
            <a:ext cx="561018" cy="1579605"/>
          </a:xfrm>
          <a:custGeom>
            <a:avLst/>
            <a:gdLst>
              <a:gd name="csX0" fmla="*/ 0 w 997366"/>
              <a:gd name="csY0" fmla="*/ 2749552 h 2808187"/>
              <a:gd name="csX1" fmla="*/ 0 w 997366"/>
              <a:gd name="csY1" fmla="*/ 259181 h 2808187"/>
              <a:gd name="csX2" fmla="*/ 58635 w 997366"/>
              <a:gd name="csY2" fmla="*/ 200546 h 2808187"/>
              <a:gd name="csX3" fmla="*/ 382367 w 997366"/>
              <a:gd name="csY3" fmla="*/ 200546 h 2808187"/>
              <a:gd name="csX4" fmla="*/ 498684 w 997366"/>
              <a:gd name="csY4" fmla="*/ 0 h 2808187"/>
              <a:gd name="csX5" fmla="*/ 615000 w 997366"/>
              <a:gd name="csY5" fmla="*/ 200546 h 2808187"/>
              <a:gd name="csX6" fmla="*/ 938731 w 997366"/>
              <a:gd name="csY6" fmla="*/ 200546 h 2808187"/>
              <a:gd name="csX7" fmla="*/ 997366 w 997366"/>
              <a:gd name="csY7" fmla="*/ 259181 h 2808187"/>
              <a:gd name="csX8" fmla="*/ 997366 w 997366"/>
              <a:gd name="csY8" fmla="*/ 2749552 h 2808187"/>
              <a:gd name="csX9" fmla="*/ 938731 w 997366"/>
              <a:gd name="csY9" fmla="*/ 2808187 h 2808187"/>
              <a:gd name="csX10" fmla="*/ 58635 w 997366"/>
              <a:gd name="csY10" fmla="*/ 2808187 h 2808187"/>
              <a:gd name="csX11" fmla="*/ 0 w 997366"/>
              <a:gd name="csY11" fmla="*/ 2749552 h 28081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997366" h="2808187">
                <a:moveTo>
                  <a:pt x="0" y="2749552"/>
                </a:moveTo>
                <a:lnTo>
                  <a:pt x="0" y="259181"/>
                </a:lnTo>
                <a:cubicBezTo>
                  <a:pt x="0" y="226798"/>
                  <a:pt x="26252" y="200546"/>
                  <a:pt x="58635" y="200546"/>
                </a:cubicBezTo>
                <a:lnTo>
                  <a:pt x="382367" y="200546"/>
                </a:lnTo>
                <a:lnTo>
                  <a:pt x="498684" y="0"/>
                </a:lnTo>
                <a:lnTo>
                  <a:pt x="615000" y="200546"/>
                </a:lnTo>
                <a:lnTo>
                  <a:pt x="938731" y="200546"/>
                </a:lnTo>
                <a:cubicBezTo>
                  <a:pt x="971114" y="200546"/>
                  <a:pt x="997366" y="226798"/>
                  <a:pt x="997366" y="259181"/>
                </a:cubicBezTo>
                <a:lnTo>
                  <a:pt x="997366" y="2749552"/>
                </a:lnTo>
                <a:cubicBezTo>
                  <a:pt x="997366" y="2781935"/>
                  <a:pt x="971114" y="2808187"/>
                  <a:pt x="938731" y="2808187"/>
                </a:cubicBezTo>
                <a:lnTo>
                  <a:pt x="58635" y="2808187"/>
                </a:lnTo>
                <a:cubicBezTo>
                  <a:pt x="26252" y="2808187"/>
                  <a:pt x="0" y="2781935"/>
                  <a:pt x="0" y="2749552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597" dirty="0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C73DADC8-9BF2-4572-970A-3CFA5BA701C2}"/>
              </a:ext>
            </a:extLst>
          </p:cNvPr>
          <p:cNvSpPr txBox="1"/>
          <p:nvPr/>
        </p:nvSpPr>
        <p:spPr>
          <a:xfrm>
            <a:off x="2568634" y="9234316"/>
            <a:ext cx="301813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400" b="1" spc="169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ハローワーク広島　職業相談部門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6A1C51E0-E65C-324E-1762-326AED67318B}"/>
              </a:ext>
            </a:extLst>
          </p:cNvPr>
          <p:cNvSpPr txBox="1"/>
          <p:nvPr/>
        </p:nvSpPr>
        <p:spPr>
          <a:xfrm>
            <a:off x="3971326" y="9539380"/>
            <a:ext cx="16154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b="1" spc="56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082-228-0522</a:t>
            </a:r>
            <a:endParaRPr kumimoji="1" lang="ja-JP" altLang="en-US" b="1" spc="56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3FD6846D-6847-6D6A-3DD0-DC3E929ECD25}"/>
              </a:ext>
            </a:extLst>
          </p:cNvPr>
          <p:cNvSpPr txBox="1"/>
          <p:nvPr/>
        </p:nvSpPr>
        <p:spPr>
          <a:xfrm>
            <a:off x="210428" y="9371668"/>
            <a:ext cx="127919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事前申し込みは</a:t>
            </a:r>
            <a:r>
              <a:rPr kumimoji="1" lang="en-US" altLang="ja-JP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QR</a:t>
            </a:r>
            <a:r>
              <a:rPr kumimoji="1" lang="ja-JP" altLang="en-US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コード、</a:t>
            </a:r>
            <a:br>
              <a:rPr kumimoji="1" lang="en-US" altLang="ja-JP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kumimoji="1" lang="ja-JP" altLang="en-US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もしくはハローワークへ</a:t>
            </a:r>
            <a:br>
              <a:rPr kumimoji="1" lang="en-US" altLang="ja-JP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kumimoji="1" lang="ja-JP" altLang="en-US" sz="800" b="1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お問い合わせください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59411DC4-B42F-2D34-14D7-C16B6C247623}"/>
              </a:ext>
            </a:extLst>
          </p:cNvPr>
          <p:cNvSpPr txBox="1"/>
          <p:nvPr/>
        </p:nvSpPr>
        <p:spPr>
          <a:xfrm>
            <a:off x="459192" y="805888"/>
            <a:ext cx="5982150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6000" b="1" spc="-169" dirty="0">
                <a:ln w="3175" cap="rnd">
                  <a:solidFill>
                    <a:srgbClr val="7030A0"/>
                  </a:solidFill>
                </a:ln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株式会社○○○○</a:t>
            </a:r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CBFEF629-DBD4-4F26-7B9B-9E8A1BDD2B6A}"/>
              </a:ext>
            </a:extLst>
          </p:cNvPr>
          <p:cNvSpPr/>
          <p:nvPr/>
        </p:nvSpPr>
        <p:spPr>
          <a:xfrm>
            <a:off x="499361" y="3766176"/>
            <a:ext cx="5982150" cy="343887"/>
          </a:xfrm>
          <a:prstGeom prst="roundRect">
            <a:avLst>
              <a:gd name="adj" fmla="val 9793"/>
            </a:avLst>
          </a:prstGeom>
          <a:solidFill>
            <a:srgbClr val="CC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100" b="1" spc="100" dirty="0">
                <a:solidFill>
                  <a:srgbClr val="7030A0"/>
                </a:solidFill>
              </a:rPr>
              <a:t>事前予約制（定員１２名）。説明会のみの参加も可能です。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55522047-E694-27C9-A609-9DE1F07D7309}"/>
              </a:ext>
            </a:extLst>
          </p:cNvPr>
          <p:cNvSpPr txBox="1"/>
          <p:nvPr/>
        </p:nvSpPr>
        <p:spPr>
          <a:xfrm>
            <a:off x="1967746" y="352891"/>
            <a:ext cx="2965042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ja-JP" altLang="en-US" sz="2400" b="1" spc="169" dirty="0">
                <a:ln w="22225" cap="rnd">
                  <a:solidFill>
                    <a:srgbClr val="7030A0"/>
                  </a:solidFill>
                </a:ln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企業説明会・面接会</a:t>
            </a:r>
            <a:endParaRPr kumimoji="1" lang="en-US" altLang="ja-JP" sz="2400" b="1" spc="169" dirty="0">
              <a:ln w="22225" cap="rnd">
                <a:solidFill>
                  <a:srgbClr val="7030A0"/>
                </a:solidFill>
              </a:ln>
              <a:solidFill>
                <a:srgbClr val="7030A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A05057EE-0C9F-9EA0-F502-E45D9754BF52}"/>
              </a:ext>
            </a:extLst>
          </p:cNvPr>
          <p:cNvCxnSpPr>
            <a:cxnSpLocks/>
          </p:cNvCxnSpPr>
          <p:nvPr/>
        </p:nvCxnSpPr>
        <p:spPr>
          <a:xfrm>
            <a:off x="3305511" y="2719675"/>
            <a:ext cx="3242428" cy="0"/>
          </a:xfrm>
          <a:prstGeom prst="line">
            <a:avLst/>
          </a:prstGeom>
          <a:ln w="19050">
            <a:solidFill>
              <a:srgbClr val="7030A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DBA6D6A2-9F64-3567-CFE7-0F844D52057A}"/>
              </a:ext>
            </a:extLst>
          </p:cNvPr>
          <p:cNvSpPr/>
          <p:nvPr/>
        </p:nvSpPr>
        <p:spPr>
          <a:xfrm>
            <a:off x="5858680" y="2214230"/>
            <a:ext cx="584957" cy="332658"/>
          </a:xfrm>
          <a:prstGeom prst="roundRect">
            <a:avLst>
              <a:gd name="adj" fmla="val 6889"/>
            </a:avLst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20250" rIns="20250" bIns="0" rtlCol="0" anchor="ctr"/>
          <a:lstStyle/>
          <a:p>
            <a:pPr algn="ctr"/>
            <a:r>
              <a:rPr kumimoji="1" lang="ja-JP" altLang="en-US" sz="2000" b="1" spc="-56" dirty="0">
                <a:solidFill>
                  <a:srgbClr val="7030A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月</a:t>
            </a:r>
          </a:p>
        </p:txBody>
      </p:sp>
      <p:pic>
        <p:nvPicPr>
          <p:cNvPr id="114" name="グラフィックス 113" descr="マーカー">
            <a:extLst>
              <a:ext uri="{FF2B5EF4-FFF2-40B4-BE49-F238E27FC236}">
                <a16:creationId xmlns:a16="http://schemas.microsoft.com/office/drawing/2014/main" id="{8BFB6E1E-A970-B031-936B-DDA307E080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17013" y="3331892"/>
            <a:ext cx="311433" cy="311433"/>
          </a:xfrm>
          <a:prstGeom prst="rect">
            <a:avLst/>
          </a:prstGeom>
        </p:spPr>
      </p:pic>
      <p:sp>
        <p:nvSpPr>
          <p:cNvPr id="127" name="フリーフォーム: 図形 126">
            <a:extLst>
              <a:ext uri="{FF2B5EF4-FFF2-40B4-BE49-F238E27FC236}">
                <a16:creationId xmlns:a16="http://schemas.microsoft.com/office/drawing/2014/main" id="{65D0C83A-35CB-104F-ED9E-81844A431736}"/>
              </a:ext>
            </a:extLst>
          </p:cNvPr>
          <p:cNvSpPr/>
          <p:nvPr/>
        </p:nvSpPr>
        <p:spPr>
          <a:xfrm>
            <a:off x="432788" y="4485066"/>
            <a:ext cx="1534957" cy="380214"/>
          </a:xfrm>
          <a:custGeom>
            <a:avLst/>
            <a:gdLst>
              <a:gd name="csX0" fmla="*/ 0 w 2321656"/>
              <a:gd name="csY0" fmla="*/ 0 h 542710"/>
              <a:gd name="csX1" fmla="*/ 2041731 w 2321656"/>
              <a:gd name="csY1" fmla="*/ 0 h 542710"/>
              <a:gd name="csX2" fmla="*/ 2044431 w 2321656"/>
              <a:gd name="csY2" fmla="*/ 0 h 542710"/>
              <a:gd name="csX3" fmla="*/ 2321656 w 2321656"/>
              <a:gd name="csY3" fmla="*/ 0 h 542710"/>
              <a:gd name="csX4" fmla="*/ 2050301 w 2321656"/>
              <a:gd name="csY4" fmla="*/ 271355 h 542710"/>
              <a:gd name="csX5" fmla="*/ 2321656 w 2321656"/>
              <a:gd name="csY5" fmla="*/ 542710 h 542710"/>
              <a:gd name="csX6" fmla="*/ 2044431 w 2321656"/>
              <a:gd name="csY6" fmla="*/ 542710 h 542710"/>
              <a:gd name="csX7" fmla="*/ 2041731 w 2321656"/>
              <a:gd name="csY7" fmla="*/ 542710 h 542710"/>
              <a:gd name="csX8" fmla="*/ 0 w 2321656"/>
              <a:gd name="csY8" fmla="*/ 542710 h 542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321656" h="542710">
                <a:moveTo>
                  <a:pt x="0" y="0"/>
                </a:moveTo>
                <a:lnTo>
                  <a:pt x="2041731" y="0"/>
                </a:lnTo>
                <a:lnTo>
                  <a:pt x="2044431" y="0"/>
                </a:lnTo>
                <a:lnTo>
                  <a:pt x="2321656" y="0"/>
                </a:lnTo>
                <a:lnTo>
                  <a:pt x="2050301" y="271355"/>
                </a:lnTo>
                <a:lnTo>
                  <a:pt x="2321656" y="542710"/>
                </a:lnTo>
                <a:lnTo>
                  <a:pt x="2044431" y="542710"/>
                </a:lnTo>
                <a:lnTo>
                  <a:pt x="2041731" y="542710"/>
                </a:lnTo>
                <a:lnTo>
                  <a:pt x="0" y="54271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597">
              <a:solidFill>
                <a:srgbClr val="D6918F"/>
              </a:solidFill>
            </a:endParaRPr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D7DF7FFF-3CCB-50FF-82D6-485C0592B319}"/>
              </a:ext>
            </a:extLst>
          </p:cNvPr>
          <p:cNvSpPr txBox="1"/>
          <p:nvPr/>
        </p:nvSpPr>
        <p:spPr>
          <a:xfrm>
            <a:off x="597006" y="4542452"/>
            <a:ext cx="11126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2000" b="1" spc="169" dirty="0">
                <a:solidFill>
                  <a:schemeClr val="bg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募集職種</a:t>
            </a:r>
          </a:p>
        </p:txBody>
      </p:sp>
      <p:cxnSp>
        <p:nvCxnSpPr>
          <p:cNvPr id="129" name="直線コネクタ 128">
            <a:extLst>
              <a:ext uri="{FF2B5EF4-FFF2-40B4-BE49-F238E27FC236}">
                <a16:creationId xmlns:a16="http://schemas.microsoft.com/office/drawing/2014/main" id="{9DF069C2-CF3E-2BC9-3621-FF8D9FF742EA}"/>
              </a:ext>
            </a:extLst>
          </p:cNvPr>
          <p:cNvCxnSpPr>
            <a:cxnSpLocks/>
          </p:cNvCxnSpPr>
          <p:nvPr/>
        </p:nvCxnSpPr>
        <p:spPr>
          <a:xfrm>
            <a:off x="3305511" y="3284185"/>
            <a:ext cx="3242428" cy="0"/>
          </a:xfrm>
          <a:prstGeom prst="line">
            <a:avLst/>
          </a:prstGeom>
          <a:ln w="19050" cap="rnd">
            <a:solidFill>
              <a:srgbClr val="7030A0"/>
            </a:solidFill>
            <a:prstDash val="dash"/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CDF28A7E-57F4-7B75-0FB2-E7AD112C3FBC}"/>
              </a:ext>
            </a:extLst>
          </p:cNvPr>
          <p:cNvGrpSpPr/>
          <p:nvPr/>
        </p:nvGrpSpPr>
        <p:grpSpPr>
          <a:xfrm>
            <a:off x="3305511" y="1860270"/>
            <a:ext cx="3242428" cy="248633"/>
            <a:chOff x="420076" y="3895270"/>
            <a:chExt cx="3242428" cy="248633"/>
          </a:xfrm>
          <a:solidFill>
            <a:srgbClr val="CCCCFF"/>
          </a:solidFill>
        </p:grpSpPr>
        <p:cxnSp>
          <p:nvCxnSpPr>
            <p:cNvPr id="111" name="直線コネクタ 110">
              <a:extLst>
                <a:ext uri="{FF2B5EF4-FFF2-40B4-BE49-F238E27FC236}">
                  <a16:creationId xmlns:a16="http://schemas.microsoft.com/office/drawing/2014/main" id="{26F4E754-FBB5-095B-5FCA-8D8C33DE1A68}"/>
                </a:ext>
              </a:extLst>
            </p:cNvPr>
            <p:cNvCxnSpPr>
              <a:cxnSpLocks/>
            </p:cNvCxnSpPr>
            <p:nvPr/>
          </p:nvCxnSpPr>
          <p:spPr>
            <a:xfrm>
              <a:off x="420076" y="3895270"/>
              <a:ext cx="3242428" cy="0"/>
            </a:xfrm>
            <a:prstGeom prst="line">
              <a:avLst/>
            </a:prstGeom>
            <a:grpFill/>
            <a:ln w="19050">
              <a:solidFill>
                <a:srgbClr val="7030A0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3" name="グループ化 162">
              <a:extLst>
                <a:ext uri="{FF2B5EF4-FFF2-40B4-BE49-F238E27FC236}">
                  <a16:creationId xmlns:a16="http://schemas.microsoft.com/office/drawing/2014/main" id="{468C61A1-CDAF-5E51-8102-717FAB03ADE0}"/>
                </a:ext>
              </a:extLst>
            </p:cNvPr>
            <p:cNvGrpSpPr/>
            <p:nvPr/>
          </p:nvGrpSpPr>
          <p:grpSpPr>
            <a:xfrm>
              <a:off x="522565" y="3898256"/>
              <a:ext cx="590336" cy="245647"/>
              <a:chOff x="522565" y="3898256"/>
              <a:chExt cx="590336" cy="245647"/>
            </a:xfrm>
            <a:grpFill/>
          </p:grpSpPr>
          <p:sp>
            <p:nvSpPr>
              <p:cNvPr id="130" name="四角形: 上の 2 つの角を丸める 129">
                <a:extLst>
                  <a:ext uri="{FF2B5EF4-FFF2-40B4-BE49-F238E27FC236}">
                    <a16:creationId xmlns:a16="http://schemas.microsoft.com/office/drawing/2014/main" id="{642A8EA3-0FC1-E92C-710F-CE1B9B6C09B1}"/>
                  </a:ext>
                </a:extLst>
              </p:cNvPr>
              <p:cNvSpPr/>
              <p:nvPr/>
            </p:nvSpPr>
            <p:spPr>
              <a:xfrm rot="10800000">
                <a:off x="522565" y="3898256"/>
                <a:ext cx="590336" cy="245647"/>
              </a:xfrm>
              <a:prstGeom prst="round2SameRect">
                <a:avLst>
                  <a:gd name="adj1" fmla="val 25424"/>
                  <a:gd name="adj2" fmla="val 0"/>
                </a:avLst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597" dirty="0"/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3A47002A-ACED-A97D-F23E-60D35DC59885}"/>
                  </a:ext>
                </a:extLst>
              </p:cNvPr>
              <p:cNvSpPr txBox="1"/>
              <p:nvPr/>
            </p:nvSpPr>
            <p:spPr>
              <a:xfrm>
                <a:off x="619477" y="3979702"/>
                <a:ext cx="405688" cy="11528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none" lIns="0" tIns="0" rIns="0" bIns="0" rtlCol="0" anchor="ctr" anchorCtr="1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kumimoji="1" lang="en-US" altLang="ja-JP" sz="900" b="1" spc="169" dirty="0">
                    <a:solidFill>
                      <a:schemeClr val="bg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DATE</a:t>
                </a:r>
                <a:endParaRPr kumimoji="1" lang="ja-JP" altLang="en-US" sz="900" b="1" spc="169" dirty="0">
                  <a:solidFill>
                    <a:schemeClr val="bg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sp>
        <p:nvSpPr>
          <p:cNvPr id="152" name="四角形: 角を丸くする 151">
            <a:extLst>
              <a:ext uri="{FF2B5EF4-FFF2-40B4-BE49-F238E27FC236}">
                <a16:creationId xmlns:a16="http://schemas.microsoft.com/office/drawing/2014/main" id="{23227990-9F8F-06FE-C79F-AFBEDC69CA45}"/>
              </a:ext>
            </a:extLst>
          </p:cNvPr>
          <p:cNvSpPr/>
          <p:nvPr/>
        </p:nvSpPr>
        <p:spPr>
          <a:xfrm rot="21267966">
            <a:off x="325945" y="8130416"/>
            <a:ext cx="1867852" cy="440613"/>
          </a:xfrm>
          <a:prstGeom prst="roundRect">
            <a:avLst>
              <a:gd name="adj" fmla="val 9793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050" b="1" spc="100" dirty="0">
                <a:solidFill>
                  <a:schemeClr val="accent4">
                    <a:lumMod val="75000"/>
                  </a:schemeClr>
                </a:solidFill>
              </a:rPr>
              <a:t>アピールポイント</a:t>
            </a:r>
            <a:endParaRPr kumimoji="1" lang="en-US" altLang="ja-JP" sz="1050" b="1" spc="100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kumimoji="1" lang="ja-JP" altLang="en-US" sz="1050" b="1" spc="100" dirty="0">
                <a:solidFill>
                  <a:schemeClr val="accent4">
                    <a:lumMod val="75000"/>
                  </a:schemeClr>
                </a:solidFill>
              </a:rPr>
              <a:t>例：シニア歓迎！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C220BE1-B0FE-DCDB-7BE1-06E4E14A98FF}"/>
              </a:ext>
            </a:extLst>
          </p:cNvPr>
          <p:cNvSpPr/>
          <p:nvPr/>
        </p:nvSpPr>
        <p:spPr>
          <a:xfrm>
            <a:off x="294610" y="1882772"/>
            <a:ext cx="2652045" cy="16048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034F5D-D99B-589D-55E7-46ADA62B4DDD}"/>
              </a:ext>
            </a:extLst>
          </p:cNvPr>
          <p:cNvSpPr txBox="1"/>
          <p:nvPr/>
        </p:nvSpPr>
        <p:spPr>
          <a:xfrm>
            <a:off x="597006" y="2181991"/>
            <a:ext cx="1854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</a:t>
            </a:r>
            <a:endParaRPr kumimoji="1" lang="en-US" altLang="ja-JP" dirty="0"/>
          </a:p>
          <a:p>
            <a:r>
              <a:rPr kumimoji="1" lang="ja-JP" altLang="en-US" dirty="0"/>
              <a:t>入れてください。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D17B04D-3681-0644-3D5C-635B387360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3975" r="13285" b="6867"/>
          <a:stretch/>
        </p:blipFill>
        <p:spPr>
          <a:xfrm>
            <a:off x="1753623" y="9139468"/>
            <a:ext cx="663595" cy="68279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6F4FA1-C911-6431-2911-817AE66B431E}"/>
              </a:ext>
            </a:extLst>
          </p:cNvPr>
          <p:cNvSpPr txBox="1"/>
          <p:nvPr/>
        </p:nvSpPr>
        <p:spPr>
          <a:xfrm>
            <a:off x="474515" y="4969177"/>
            <a:ext cx="49442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募集職種と求人番号</a:t>
            </a:r>
            <a:endParaRPr kumimoji="1" lang="en-US" altLang="ja-JP" b="1" dirty="0"/>
          </a:p>
          <a:p>
            <a:r>
              <a:rPr kumimoji="1" lang="ja-JP" altLang="en-US" sz="1400" b="1" dirty="0"/>
              <a:t>業務の説明を入れてください。</a:t>
            </a:r>
            <a:endParaRPr kumimoji="1" lang="en-US" altLang="ja-JP" sz="1400" b="1" dirty="0"/>
          </a:p>
          <a:p>
            <a:r>
              <a:rPr kumimoji="1" lang="en-US" altLang="ja-JP" sz="1400" b="1" dirty="0"/>
              <a:t>PR</a:t>
            </a:r>
            <a:r>
              <a:rPr kumimoji="1" lang="ja-JP" altLang="en-US" sz="1400" b="1" dirty="0"/>
              <a:t>ポイントを入れるとより効果的です。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文字の大きさは</a:t>
            </a:r>
            <a:r>
              <a:rPr kumimoji="1" lang="en-US" altLang="ja-JP" sz="1400" b="1" dirty="0"/>
              <a:t>14</a:t>
            </a:r>
            <a:r>
              <a:rPr kumimoji="1" lang="ja-JP" altLang="en-US" sz="1400" b="1" dirty="0"/>
              <a:t>ポイント以上を推奨しています。</a:t>
            </a:r>
            <a:endParaRPr kumimoji="1" lang="en-US" altLang="ja-JP" sz="1400" b="1" dirty="0"/>
          </a:p>
          <a:p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BB4F346-8BCF-E5A3-7FA6-795E0104513E}"/>
              </a:ext>
            </a:extLst>
          </p:cNvPr>
          <p:cNvSpPr/>
          <p:nvPr/>
        </p:nvSpPr>
        <p:spPr>
          <a:xfrm>
            <a:off x="3497711" y="6932321"/>
            <a:ext cx="3050228" cy="1893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662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41B001A-1E3A-8841-ABF0-3DE625BE88B9}"/>
              </a:ext>
            </a:extLst>
          </p:cNvPr>
          <p:cNvSpPr txBox="1"/>
          <p:nvPr/>
        </p:nvSpPr>
        <p:spPr>
          <a:xfrm>
            <a:off x="4223680" y="7514028"/>
            <a:ext cx="2245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</a:t>
            </a:r>
            <a:endParaRPr kumimoji="1" lang="en-US" altLang="ja-JP" dirty="0"/>
          </a:p>
          <a:p>
            <a:r>
              <a:rPr kumimoji="1" lang="ja-JP" altLang="en-US" dirty="0"/>
              <a:t>入れてください。</a:t>
            </a:r>
          </a:p>
        </p:txBody>
      </p:sp>
      <p:pic>
        <p:nvPicPr>
          <p:cNvPr id="156" name="図 155">
            <a:extLst>
              <a:ext uri="{FF2B5EF4-FFF2-40B4-BE49-F238E27FC236}">
                <a16:creationId xmlns:a16="http://schemas.microsoft.com/office/drawing/2014/main" id="{4A45E6E0-199B-02F2-4647-E1B5BA7E87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000" l="10000" r="90000">
                        <a14:foregroundMark x1="78250" y1="61083" x2="78250" y2="61083"/>
                        <a14:foregroundMark x1="77813" y1="64333" x2="79750" y2="68833"/>
                        <a14:foregroundMark x1="75500" y1="78583" x2="76000" y2="80333"/>
                        <a14:foregroundMark x1="62938" y1="93000" x2="62687" y2="85417"/>
                        <a14:foregroundMark x1="64563" y1="74833" x2="64125" y2="82083"/>
                        <a14:foregroundMark x1="64000" y1="89250" x2="72000" y2="87333"/>
                        <a14:foregroundMark x1="72000" y1="87333" x2="72000" y2="87333"/>
                        <a14:foregroundMark x1="79938" y1="82917" x2="88500" y2="90833"/>
                        <a14:foregroundMark x1="88500" y1="90833" x2="88000" y2="92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48" t="53349" r="8566"/>
          <a:stretch>
            <a:fillRect/>
          </a:stretch>
        </p:blipFill>
        <p:spPr>
          <a:xfrm flipH="1">
            <a:off x="2026856" y="7303034"/>
            <a:ext cx="1401640" cy="1455786"/>
          </a:xfrm>
          <a:prstGeom prst="rect">
            <a:avLst/>
          </a:prstGeom>
        </p:spPr>
      </p:pic>
      <p:sp>
        <p:nvSpPr>
          <p:cNvPr id="151" name="四角形: 角を丸くする 150">
            <a:extLst>
              <a:ext uri="{FF2B5EF4-FFF2-40B4-BE49-F238E27FC236}">
                <a16:creationId xmlns:a16="http://schemas.microsoft.com/office/drawing/2014/main" id="{BB5065BC-4D6F-DB28-BCCB-D804F9AFFE1C}"/>
              </a:ext>
            </a:extLst>
          </p:cNvPr>
          <p:cNvSpPr/>
          <p:nvPr/>
        </p:nvSpPr>
        <p:spPr>
          <a:xfrm rot="515339">
            <a:off x="413120" y="7255314"/>
            <a:ext cx="1847094" cy="529025"/>
          </a:xfrm>
          <a:prstGeom prst="roundRect">
            <a:avLst>
              <a:gd name="adj" fmla="val 9793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/>
          <a:lstStyle/>
          <a:p>
            <a:pPr algn="ctr"/>
            <a:r>
              <a:rPr kumimoji="1" lang="ja-JP" altLang="en-US" sz="1050" b="1" spc="100" dirty="0">
                <a:solidFill>
                  <a:schemeClr val="accent4">
                    <a:lumMod val="75000"/>
                  </a:schemeClr>
                </a:solidFill>
              </a:rPr>
              <a:t>アピールポイント</a:t>
            </a:r>
            <a:endParaRPr kumimoji="1" lang="en-US" altLang="ja-JP" sz="1050" b="1" spc="100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kumimoji="1" lang="ja-JP" altLang="en-US" sz="1050" b="1" spc="100" dirty="0">
                <a:solidFill>
                  <a:schemeClr val="accent4">
                    <a:lumMod val="75000"/>
                  </a:schemeClr>
                </a:solidFill>
              </a:rPr>
              <a:t>例：未経験可！</a:t>
            </a:r>
          </a:p>
        </p:txBody>
      </p:sp>
    </p:spTree>
    <p:extLst>
      <p:ext uri="{BB962C8B-B14F-4D97-AF65-F5344CB8AC3E}">
        <p14:creationId xmlns:p14="http://schemas.microsoft.com/office/powerpoint/2010/main" val="3818700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wrap="square" rtlCol="0" anchor="ctr">
        <a:noAutofit/>
      </a:bodyPr>
      <a:lstStyle>
        <a:defPPr algn="ctr">
          <a:defRPr kumimoji="1" sz="1662"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95edd2-bf6c-479a-9706-73779e3902dc">
      <Terms xmlns="http://schemas.microsoft.com/office/infopath/2007/PartnerControls"/>
    </lcf76f155ced4ddcb4097134ff3c332f>
    <Owner xmlns="ac95edd2-bf6c-479a-9706-73779e3902dc">
      <UserInfo>
        <DisplayName/>
        <AccountId xsi:nil="true"/>
        <AccountType/>
      </UserInfo>
    </Owner>
    <TaxCatchAll xmlns="1a0f67c0-b883-4958-85be-3f4367241caa" xsi:nil="true"/>
    <_Flow_SignoffStatus xmlns="ac95edd2-bf6c-479a-9706-73779e3902d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BE74F9E4C1985418BF027CC6A879DEB" ma:contentTypeVersion="16" ma:contentTypeDescription="新しいドキュメントを作成します。" ma:contentTypeScope="" ma:versionID="ad9b45cc93a0645ee2c072b2d3c54e4a">
  <xsd:schema xmlns:xsd="http://www.w3.org/2001/XMLSchema" xmlns:xs="http://www.w3.org/2001/XMLSchema" xmlns:p="http://schemas.microsoft.com/office/2006/metadata/properties" xmlns:ns2="ac95edd2-bf6c-479a-9706-73779e3902dc" xmlns:ns3="1a0f67c0-b883-4958-85be-3f4367241caa" targetNamespace="http://schemas.microsoft.com/office/2006/metadata/properties" ma:root="true" ma:fieldsID="b41b06a6be931687656e777b03415647" ns2:_="" ns3:_="">
    <xsd:import namespace="ac95edd2-bf6c-479a-9706-73779e3902dc"/>
    <xsd:import namespace="1a0f67c0-b883-4958-85be-3f4367241ca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95edd2-bf6c-479a-9706-73779e3902dc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3" nillable="true" ma:displayName="承認の状態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0f67c0-b883-4958-85be-3f4367241ca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7e7712a-ae90-4195-b325-9a7a44de2577}" ma:internalName="TaxCatchAll" ma:showField="CatchAllData" ma:web="1a0f67c0-b883-4958-85be-3f4367241c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4B41A2-049B-4252-8E6E-4C83B2081689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ac95edd2-bf6c-479a-9706-73779e3902dc"/>
    <ds:schemaRef ds:uri="http://schemas.microsoft.com/office/infopath/2007/PartnerControls"/>
    <ds:schemaRef ds:uri="1a0f67c0-b883-4958-85be-3f4367241ca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213C10E-4756-4274-B89A-2D58D6EFA7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27F3B8-2CD0-406B-8F09-BB8A2256E1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95edd2-bf6c-479a-9706-73779e3902dc"/>
    <ds:schemaRef ds:uri="1a0f67c0-b883-4958-85be-3f4367241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Words>1230</Words>
  <PresentationFormat>A4 Paper (210x297 mm)</PresentationFormat>
  <Paragraphs>228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2013 - 2022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0x010100FBE74F9E4C1985418BF027CC6A879DEB</vt:lpwstr>
  </property>
</Properties>
</file>