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4"/>
  </p:sldMasterIdLst>
  <p:sldIdLst>
    <p:sldId id="256" r:id="rId5"/>
    <p:sldId id="257" r:id="rId6"/>
    <p:sldId id="258" r:id="rId7"/>
    <p:sldId id="259" r:id="rId8"/>
  </p:sldIdLst>
  <p:sldSz cx="9906000" cy="6858000" type="A4"/>
  <p:notesSz cx="9939338" cy="6805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CCCC"/>
    <a:srgbClr val="8EFA00"/>
    <a:srgbClr val="73FB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AA6892-7036-4222-B077-78356D393A7D}" v="3" dt="2026-06-03T23:51:37.9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92"/>
    <p:restoredTop sz="94466" autoAdjust="0"/>
  </p:normalViewPr>
  <p:slideViewPr>
    <p:cSldViewPr snapToGrid="0" showGuides="1">
      <p:cViewPr varScale="1">
        <p:scale>
          <a:sx n="99" d="100"/>
          <a:sy n="99" d="100"/>
        </p:scale>
        <p:origin x="1380" y="9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14"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崎田有一" userId="fdcc0023-cf7d-4153-b330-2d2b221722f6" providerId="ADAL" clId="{DAF083DE-102F-4205-A0A1-F944DF9819BB}"/>
    <pc:docChg chg="modSld">
      <pc:chgData name="崎田有一" userId="fdcc0023-cf7d-4153-b330-2d2b221722f6" providerId="ADAL" clId="{DAF083DE-102F-4205-A0A1-F944DF9819BB}" dt="2026-06-03T23:51:37.970" v="20"/>
      <pc:docMkLst>
        <pc:docMk/>
      </pc:docMkLst>
      <pc:sldChg chg="modSp mod">
        <pc:chgData name="崎田有一" userId="fdcc0023-cf7d-4153-b330-2d2b221722f6" providerId="ADAL" clId="{DAF083DE-102F-4205-A0A1-F944DF9819BB}" dt="2026-06-03T23:51:29.418" v="19" actId="6549"/>
        <pc:sldMkLst>
          <pc:docMk/>
          <pc:sldMk cId="3965416688" sldId="258"/>
        </pc:sldMkLst>
        <pc:spChg chg="mod">
          <ac:chgData name="崎田有一" userId="fdcc0023-cf7d-4153-b330-2d2b221722f6" providerId="ADAL" clId="{DAF083DE-102F-4205-A0A1-F944DF9819BB}" dt="2026-06-03T23:50:29.181" v="11" actId="20577"/>
          <ac:spMkLst>
            <pc:docMk/>
            <pc:sldMk cId="3965416688" sldId="258"/>
            <ac:spMk id="3" creationId="{461231B0-20B9-15DE-4B57-927BA27298F2}"/>
          </ac:spMkLst>
        </pc:spChg>
        <pc:spChg chg="mod">
          <ac:chgData name="崎田有一" userId="fdcc0023-cf7d-4153-b330-2d2b221722f6" providerId="ADAL" clId="{DAF083DE-102F-4205-A0A1-F944DF9819BB}" dt="2026-06-03T23:51:29.418" v="19" actId="6549"/>
          <ac:spMkLst>
            <pc:docMk/>
            <pc:sldMk cId="3965416688" sldId="258"/>
            <ac:spMk id="4" creationId="{B6597595-0250-0EF1-ADEC-030D60FE6451}"/>
          </ac:spMkLst>
        </pc:spChg>
      </pc:sldChg>
      <pc:sldChg chg="modSp mod">
        <pc:chgData name="崎田有一" userId="fdcc0023-cf7d-4153-b330-2d2b221722f6" providerId="ADAL" clId="{DAF083DE-102F-4205-A0A1-F944DF9819BB}" dt="2026-06-03T23:51:37.970" v="20"/>
        <pc:sldMkLst>
          <pc:docMk/>
          <pc:sldMk cId="1435176829" sldId="259"/>
        </pc:sldMkLst>
        <pc:spChg chg="mod">
          <ac:chgData name="崎田有一" userId="fdcc0023-cf7d-4153-b330-2d2b221722f6" providerId="ADAL" clId="{DAF083DE-102F-4205-A0A1-F944DF9819BB}" dt="2026-06-03T23:51:37.970" v="20"/>
          <ac:spMkLst>
            <pc:docMk/>
            <pc:sldMk cId="1435176829" sldId="259"/>
            <ac:spMk id="2" creationId="{437586A4-A5DE-BE61-552A-27FB546B754D}"/>
          </ac:spMkLst>
        </pc:spChg>
        <pc:spChg chg="mod">
          <ac:chgData name="崎田有一" userId="fdcc0023-cf7d-4153-b330-2d2b221722f6" providerId="ADAL" clId="{DAF083DE-102F-4205-A0A1-F944DF9819BB}" dt="2026-06-03T23:51:21.359" v="17" actId="20577"/>
          <ac:spMkLst>
            <pc:docMk/>
            <pc:sldMk cId="1435176829" sldId="259"/>
            <ac:spMk id="8" creationId="{C366C9BE-9D73-6999-6532-0D22C039E312}"/>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0DB263B-4ADB-EE46-80DE-ADB080B5E9E0}" type="datetimeFigureOut">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3383313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DB263B-4ADB-EE46-80DE-ADB080B5E9E0}" type="datetimeFigureOut">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1761667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DB263B-4ADB-EE46-80DE-ADB080B5E9E0}" type="datetimeFigureOut">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2717953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DB263B-4ADB-EE46-80DE-ADB080B5E9E0}" type="datetimeFigureOut">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2124832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0DB263B-4ADB-EE46-80DE-ADB080B5E9E0}" type="datetimeFigureOut">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3609385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0DB263B-4ADB-EE46-80DE-ADB080B5E9E0}" type="datetimeFigureOut">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4191470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0DB263B-4ADB-EE46-80DE-ADB080B5E9E0}" type="datetimeFigureOut">
              <a:rPr kumimoji="1" lang="ja-JP" altLang="en-US" smtClean="0"/>
              <a:t>2026/6/16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1723156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0DB263B-4ADB-EE46-80DE-ADB080B5E9E0}" type="datetimeFigureOut">
              <a:rPr kumimoji="1" lang="ja-JP" altLang="en-US" smtClean="0"/>
              <a:t>2026/6/16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2671772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DB263B-4ADB-EE46-80DE-ADB080B5E9E0}" type="datetimeFigureOut">
              <a:rPr kumimoji="1" lang="ja-JP" altLang="en-US" smtClean="0"/>
              <a:t>2026/6/16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139021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0DB263B-4ADB-EE46-80DE-ADB080B5E9E0}" type="datetimeFigureOut">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1413107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0DB263B-4ADB-EE46-80DE-ADB080B5E9E0}" type="datetimeFigureOut">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173955382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DB263B-4ADB-EE46-80DE-ADB080B5E9E0}" type="datetimeFigureOut">
              <a:rPr kumimoji="1" lang="ja-JP" altLang="en-US" smtClean="0"/>
              <a:t>2026/6/16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B126F4-E764-3F45-8D2C-D30F88BCF1B0}" type="slidenum">
              <a:rPr kumimoji="1" lang="ja-JP" altLang="en-US" smtClean="0"/>
              <a:t>‹#›</a:t>
            </a:fld>
            <a:endParaRPr kumimoji="1" lang="ja-JP" altLang="en-US"/>
          </a:p>
        </p:txBody>
      </p:sp>
    </p:spTree>
    <p:extLst>
      <p:ext uri="{BB962C8B-B14F-4D97-AF65-F5344CB8AC3E}">
        <p14:creationId xmlns:p14="http://schemas.microsoft.com/office/powerpoint/2010/main" val="119239481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JP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5B69AEB7-E215-3F44-C9F8-DFB8087E04D3}"/>
              </a:ext>
            </a:extLst>
          </p:cNvPr>
          <p:cNvSpPr txBox="1"/>
          <p:nvPr/>
        </p:nvSpPr>
        <p:spPr>
          <a:xfrm>
            <a:off x="1651002" y="304454"/>
            <a:ext cx="5985934" cy="584775"/>
          </a:xfrm>
          <a:prstGeom prst="rect">
            <a:avLst/>
          </a:prstGeom>
          <a:noFill/>
        </p:spPr>
        <p:txBody>
          <a:bodyPr wrap="square" rtlCol="0">
            <a:spAutoFit/>
          </a:bodyPr>
          <a:lstStyle/>
          <a:p>
            <a:r>
              <a:rPr kumimoji="1" lang="ja-JP" altLang="en-US" sz="3200" b="1" dirty="0">
                <a:latin typeface="游ゴシック Medium" panose="020B0500000000000000" pitchFamily="50" charset="-128"/>
                <a:ea typeface="游ゴシック Medium" panose="020B0500000000000000" pitchFamily="50" charset="-128"/>
              </a:rPr>
              <a:t>事業所名を入力してください</a:t>
            </a:r>
          </a:p>
        </p:txBody>
      </p:sp>
      <p:sp>
        <p:nvSpPr>
          <p:cNvPr id="11" name="テキスト ボックス 10">
            <a:extLst>
              <a:ext uri="{FF2B5EF4-FFF2-40B4-BE49-F238E27FC236}">
                <a16:creationId xmlns:a16="http://schemas.microsoft.com/office/drawing/2014/main" id="{3D46F608-1642-2FBF-1429-5B288C822496}"/>
              </a:ext>
            </a:extLst>
          </p:cNvPr>
          <p:cNvSpPr txBox="1"/>
          <p:nvPr/>
        </p:nvSpPr>
        <p:spPr>
          <a:xfrm>
            <a:off x="843180" y="3765738"/>
            <a:ext cx="3902511" cy="523220"/>
          </a:xfrm>
          <a:prstGeom prst="rect">
            <a:avLst/>
          </a:prstGeom>
          <a:noFill/>
        </p:spPr>
        <p:txBody>
          <a:bodyPr wrap="square" rtlCol="0">
            <a:spAutoFit/>
          </a:bodyPr>
          <a:lstStyle/>
          <a:p>
            <a:r>
              <a:rPr lang="ja-JP" altLang="en-US" sz="1400" dirty="0"/>
              <a:t>記載してください。写真の貼り付けも可能です</a:t>
            </a:r>
          </a:p>
        </p:txBody>
      </p:sp>
      <p:sp>
        <p:nvSpPr>
          <p:cNvPr id="14" name="テキスト ボックス 13">
            <a:extLst>
              <a:ext uri="{FF2B5EF4-FFF2-40B4-BE49-F238E27FC236}">
                <a16:creationId xmlns:a16="http://schemas.microsoft.com/office/drawing/2014/main" id="{8C30331C-1299-F053-0814-57653BA60A08}"/>
              </a:ext>
            </a:extLst>
          </p:cNvPr>
          <p:cNvSpPr txBox="1"/>
          <p:nvPr/>
        </p:nvSpPr>
        <p:spPr>
          <a:xfrm>
            <a:off x="843181" y="3213879"/>
            <a:ext cx="4039101" cy="400110"/>
          </a:xfrm>
          <a:prstGeom prst="rect">
            <a:avLst/>
          </a:prstGeom>
          <a:noFill/>
        </p:spPr>
        <p:txBody>
          <a:bodyPr wrap="square" rtlCol="0">
            <a:spAutoFit/>
          </a:bodyPr>
          <a:lstStyle/>
          <a:p>
            <a:r>
              <a:rPr kumimoji="1" lang="ja-JP" altLang="en-US" sz="2000" b="1" dirty="0">
                <a:latin typeface="+mn-ea"/>
              </a:rPr>
              <a:t>タイトルなど</a:t>
            </a:r>
          </a:p>
        </p:txBody>
      </p:sp>
      <p:sp>
        <p:nvSpPr>
          <p:cNvPr id="16" name="テキスト ボックス 15">
            <a:extLst>
              <a:ext uri="{FF2B5EF4-FFF2-40B4-BE49-F238E27FC236}">
                <a16:creationId xmlns:a16="http://schemas.microsoft.com/office/drawing/2014/main" id="{FC386991-74E1-4F2B-C6C9-5BD196CDBF59}"/>
              </a:ext>
            </a:extLst>
          </p:cNvPr>
          <p:cNvSpPr txBox="1"/>
          <p:nvPr/>
        </p:nvSpPr>
        <p:spPr>
          <a:xfrm>
            <a:off x="5485573" y="3096875"/>
            <a:ext cx="3577247" cy="400110"/>
          </a:xfrm>
          <a:prstGeom prst="rect">
            <a:avLst/>
          </a:prstGeom>
          <a:noFill/>
        </p:spPr>
        <p:txBody>
          <a:bodyPr wrap="square" rtlCol="0">
            <a:spAutoFit/>
          </a:bodyPr>
          <a:lstStyle/>
          <a:p>
            <a:r>
              <a:rPr kumimoji="1" lang="ja-JP" altLang="en-US" sz="2000" b="1" dirty="0">
                <a:latin typeface="+mn-ea"/>
              </a:rPr>
              <a:t>福利厚生やアピールポイント</a:t>
            </a:r>
            <a:endParaRPr kumimoji="1" lang="en-US" altLang="ja-JP" sz="2000" b="1" dirty="0">
              <a:latin typeface="+mn-ea"/>
            </a:endParaRPr>
          </a:p>
        </p:txBody>
      </p:sp>
      <p:sp>
        <p:nvSpPr>
          <p:cNvPr id="17" name="テキスト ボックス 16">
            <a:extLst>
              <a:ext uri="{FF2B5EF4-FFF2-40B4-BE49-F238E27FC236}">
                <a16:creationId xmlns:a16="http://schemas.microsoft.com/office/drawing/2014/main" id="{53DFE65D-E854-8DB0-7198-11C1EAA439DC}"/>
              </a:ext>
            </a:extLst>
          </p:cNvPr>
          <p:cNvSpPr txBox="1"/>
          <p:nvPr/>
        </p:nvSpPr>
        <p:spPr>
          <a:xfrm>
            <a:off x="5071390" y="3621948"/>
            <a:ext cx="4101351" cy="523220"/>
          </a:xfrm>
          <a:prstGeom prst="rect">
            <a:avLst/>
          </a:prstGeom>
          <a:noFill/>
        </p:spPr>
        <p:txBody>
          <a:bodyPr wrap="square" rtlCol="0">
            <a:spAutoFit/>
          </a:bodyPr>
          <a:lstStyle/>
          <a:p>
            <a:r>
              <a:rPr lang="ja-JP" altLang="en-US" sz="1400" dirty="0"/>
              <a:t>福利厚生の詳細やアピールポイントについて記載してください。</a:t>
            </a:r>
            <a:endParaRPr lang="ja-JP" altLang="ja-JP" sz="1400" dirty="0"/>
          </a:p>
        </p:txBody>
      </p:sp>
      <p:sp>
        <p:nvSpPr>
          <p:cNvPr id="18" name="テキスト ボックス 17">
            <a:extLst>
              <a:ext uri="{FF2B5EF4-FFF2-40B4-BE49-F238E27FC236}">
                <a16:creationId xmlns:a16="http://schemas.microsoft.com/office/drawing/2014/main" id="{5ACD0060-4345-C75C-68E1-519173761949}"/>
              </a:ext>
            </a:extLst>
          </p:cNvPr>
          <p:cNvSpPr txBox="1"/>
          <p:nvPr/>
        </p:nvSpPr>
        <p:spPr>
          <a:xfrm>
            <a:off x="7327126" y="622528"/>
            <a:ext cx="2261560" cy="338554"/>
          </a:xfrm>
          <a:prstGeom prst="rect">
            <a:avLst/>
          </a:prstGeom>
          <a:noFill/>
        </p:spPr>
        <p:txBody>
          <a:bodyPr wrap="square" rtlCol="0">
            <a:spAutoFit/>
          </a:bodyPr>
          <a:lstStyle/>
          <a:p>
            <a:r>
              <a:rPr lang="ja-JP" altLang="en-US" sz="1600" dirty="0"/>
              <a:t>事業所の所在地</a:t>
            </a:r>
            <a:endParaRPr lang="ja-JP" altLang="ja-JP" sz="1600" dirty="0"/>
          </a:p>
        </p:txBody>
      </p:sp>
      <p:sp>
        <p:nvSpPr>
          <p:cNvPr id="7" name="テキスト ボックス 6">
            <a:extLst>
              <a:ext uri="{FF2B5EF4-FFF2-40B4-BE49-F238E27FC236}">
                <a16:creationId xmlns:a16="http://schemas.microsoft.com/office/drawing/2014/main" id="{121D71BE-E556-8CE0-580E-39D49BBF18CA}"/>
              </a:ext>
            </a:extLst>
          </p:cNvPr>
          <p:cNvSpPr txBox="1"/>
          <p:nvPr/>
        </p:nvSpPr>
        <p:spPr>
          <a:xfrm>
            <a:off x="1500420" y="1317922"/>
            <a:ext cx="4838271" cy="369332"/>
          </a:xfrm>
          <a:prstGeom prst="rect">
            <a:avLst/>
          </a:prstGeom>
          <a:noFill/>
        </p:spPr>
        <p:txBody>
          <a:bodyPr wrap="square" rtlCol="0">
            <a:spAutoFit/>
          </a:bodyPr>
          <a:lstStyle/>
          <a:p>
            <a:r>
              <a:rPr lang="ja-JP" altLang="en-US" sz="1800" dirty="0"/>
              <a:t>事業内容や会社の特徴を記載してください。</a:t>
            </a:r>
            <a:endParaRPr lang="en-US" altLang="ja-JP" sz="1800" dirty="0"/>
          </a:p>
        </p:txBody>
      </p:sp>
      <p:sp>
        <p:nvSpPr>
          <p:cNvPr id="3" name="四角形: 角を丸くする 2">
            <a:extLst>
              <a:ext uri="{FF2B5EF4-FFF2-40B4-BE49-F238E27FC236}">
                <a16:creationId xmlns:a16="http://schemas.microsoft.com/office/drawing/2014/main" id="{35597902-352E-2038-41AE-195CBDF9C3C5}"/>
              </a:ext>
            </a:extLst>
          </p:cNvPr>
          <p:cNvSpPr/>
          <p:nvPr/>
        </p:nvSpPr>
        <p:spPr>
          <a:xfrm>
            <a:off x="197590" y="77961"/>
            <a:ext cx="9495050" cy="938285"/>
          </a:xfrm>
          <a:prstGeom prst="roundRect">
            <a:avLst/>
          </a:prstGeom>
          <a:noFill/>
          <a:ln w="1270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31" name="テキスト ボックス 30">
            <a:extLst>
              <a:ext uri="{FF2B5EF4-FFF2-40B4-BE49-F238E27FC236}">
                <a16:creationId xmlns:a16="http://schemas.microsoft.com/office/drawing/2014/main" id="{A1F59EFB-EF77-425A-1AE6-B7D274E3D460}"/>
              </a:ext>
            </a:extLst>
          </p:cNvPr>
          <p:cNvSpPr txBox="1"/>
          <p:nvPr/>
        </p:nvSpPr>
        <p:spPr>
          <a:xfrm>
            <a:off x="601171" y="94047"/>
            <a:ext cx="2261560" cy="338554"/>
          </a:xfrm>
          <a:prstGeom prst="rect">
            <a:avLst/>
          </a:prstGeom>
          <a:noFill/>
        </p:spPr>
        <p:txBody>
          <a:bodyPr wrap="square" rtlCol="0">
            <a:spAutoFit/>
          </a:bodyPr>
          <a:lstStyle/>
          <a:p>
            <a:r>
              <a:rPr lang="ja-JP" altLang="en-US" sz="1600" dirty="0"/>
              <a:t>事業所番号</a:t>
            </a:r>
            <a:endParaRPr lang="ja-JP" altLang="ja-JP" sz="1600" dirty="0"/>
          </a:p>
        </p:txBody>
      </p:sp>
    </p:spTree>
    <p:extLst>
      <p:ext uri="{BB962C8B-B14F-4D97-AF65-F5344CB8AC3E}">
        <p14:creationId xmlns:p14="http://schemas.microsoft.com/office/powerpoint/2010/main" val="493432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0A5EC-7C8E-824A-3558-119C92DE726E}"/>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C018C610-495D-9842-3A61-E3B61ACBE0D3}"/>
              </a:ext>
            </a:extLst>
          </p:cNvPr>
          <p:cNvSpPr txBox="1"/>
          <p:nvPr/>
        </p:nvSpPr>
        <p:spPr>
          <a:xfrm>
            <a:off x="443595" y="1353688"/>
            <a:ext cx="8035387" cy="646331"/>
          </a:xfrm>
          <a:prstGeom prst="rect">
            <a:avLst/>
          </a:prstGeom>
          <a:noFill/>
        </p:spPr>
        <p:txBody>
          <a:bodyPr wrap="square" rtlCol="0">
            <a:spAutoFit/>
          </a:bodyPr>
          <a:lstStyle/>
          <a:p>
            <a:r>
              <a:rPr lang="ja-JP" altLang="en-US" sz="1800" dirty="0"/>
              <a:t>写真や</a:t>
            </a:r>
            <a:r>
              <a:rPr lang="en-US" altLang="ja-JP" sz="1800" dirty="0"/>
              <a:t>HP</a:t>
            </a:r>
            <a:r>
              <a:rPr lang="ja-JP" altLang="en-US" sz="1800" dirty="0"/>
              <a:t>、</a:t>
            </a:r>
            <a:r>
              <a:rPr lang="en-US" altLang="ja-JP" sz="1800" dirty="0"/>
              <a:t>SNS</a:t>
            </a:r>
            <a:r>
              <a:rPr lang="ja-JP" altLang="en-US" sz="1800" dirty="0"/>
              <a:t>の二次元コードなどを自由に貼り付けてください。</a:t>
            </a:r>
            <a:endParaRPr lang="en-US" altLang="ja-JP" sz="1800" dirty="0"/>
          </a:p>
          <a:p>
            <a:r>
              <a:rPr lang="en-US" altLang="ja-JP" sz="1800" dirty="0"/>
              <a:t>※</a:t>
            </a:r>
            <a:r>
              <a:rPr lang="ja-JP" altLang="en-US" sz="1800" dirty="0"/>
              <a:t>写真説明があると分かりやすいです</a:t>
            </a:r>
            <a:endParaRPr lang="en-US" altLang="ja-JP" sz="1800" dirty="0"/>
          </a:p>
        </p:txBody>
      </p:sp>
      <p:sp>
        <p:nvSpPr>
          <p:cNvPr id="2" name="テキスト ボックス 1">
            <a:extLst>
              <a:ext uri="{FF2B5EF4-FFF2-40B4-BE49-F238E27FC236}">
                <a16:creationId xmlns:a16="http://schemas.microsoft.com/office/drawing/2014/main" id="{833CDE3A-1720-2781-9892-0CADB6DA631F}"/>
              </a:ext>
            </a:extLst>
          </p:cNvPr>
          <p:cNvSpPr txBox="1"/>
          <p:nvPr/>
        </p:nvSpPr>
        <p:spPr>
          <a:xfrm>
            <a:off x="1651002" y="304454"/>
            <a:ext cx="5985934" cy="584775"/>
          </a:xfrm>
          <a:prstGeom prst="rect">
            <a:avLst/>
          </a:prstGeom>
          <a:noFill/>
        </p:spPr>
        <p:txBody>
          <a:bodyPr wrap="square" rtlCol="0">
            <a:spAutoFit/>
          </a:bodyPr>
          <a:lstStyle/>
          <a:p>
            <a:r>
              <a:rPr kumimoji="1" lang="ja-JP" altLang="en-US" sz="3200" b="1" dirty="0">
                <a:latin typeface="游ゴシック Medium" panose="020B0500000000000000" pitchFamily="50" charset="-128"/>
                <a:ea typeface="游ゴシック Medium" panose="020B0500000000000000" pitchFamily="50" charset="-128"/>
              </a:rPr>
              <a:t>事業所名を入力してください</a:t>
            </a:r>
          </a:p>
        </p:txBody>
      </p:sp>
      <p:sp>
        <p:nvSpPr>
          <p:cNvPr id="4" name="テキスト ボックス 3">
            <a:extLst>
              <a:ext uri="{FF2B5EF4-FFF2-40B4-BE49-F238E27FC236}">
                <a16:creationId xmlns:a16="http://schemas.microsoft.com/office/drawing/2014/main" id="{F97E0961-018C-A33C-D4A1-8D91C48809E5}"/>
              </a:ext>
            </a:extLst>
          </p:cNvPr>
          <p:cNvSpPr txBox="1"/>
          <p:nvPr/>
        </p:nvSpPr>
        <p:spPr>
          <a:xfrm>
            <a:off x="7327126" y="622528"/>
            <a:ext cx="2261560" cy="338554"/>
          </a:xfrm>
          <a:prstGeom prst="rect">
            <a:avLst/>
          </a:prstGeom>
          <a:noFill/>
        </p:spPr>
        <p:txBody>
          <a:bodyPr wrap="square" rtlCol="0">
            <a:spAutoFit/>
          </a:bodyPr>
          <a:lstStyle/>
          <a:p>
            <a:r>
              <a:rPr lang="ja-JP" altLang="en-US" sz="1600" dirty="0"/>
              <a:t>事業所の所在地</a:t>
            </a:r>
            <a:endParaRPr lang="ja-JP" altLang="ja-JP" sz="1600" dirty="0"/>
          </a:p>
        </p:txBody>
      </p:sp>
      <p:sp>
        <p:nvSpPr>
          <p:cNvPr id="5" name="四角形: 角を丸くする 4">
            <a:extLst>
              <a:ext uri="{FF2B5EF4-FFF2-40B4-BE49-F238E27FC236}">
                <a16:creationId xmlns:a16="http://schemas.microsoft.com/office/drawing/2014/main" id="{E2E647A6-9C72-48D0-7340-EE7BDE67DA61}"/>
              </a:ext>
            </a:extLst>
          </p:cNvPr>
          <p:cNvSpPr/>
          <p:nvPr/>
        </p:nvSpPr>
        <p:spPr>
          <a:xfrm>
            <a:off x="501132" y="77961"/>
            <a:ext cx="8913336" cy="938285"/>
          </a:xfrm>
          <a:prstGeom prst="roundRect">
            <a:avLst/>
          </a:prstGeom>
          <a:noFill/>
          <a:ln w="1270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8" name="テキスト ボックス 7">
            <a:extLst>
              <a:ext uri="{FF2B5EF4-FFF2-40B4-BE49-F238E27FC236}">
                <a16:creationId xmlns:a16="http://schemas.microsoft.com/office/drawing/2014/main" id="{B4FD7B8A-2C2D-BAC1-7425-747ECA38FD17}"/>
              </a:ext>
            </a:extLst>
          </p:cNvPr>
          <p:cNvSpPr txBox="1"/>
          <p:nvPr/>
        </p:nvSpPr>
        <p:spPr>
          <a:xfrm>
            <a:off x="601171" y="94047"/>
            <a:ext cx="2261560" cy="338554"/>
          </a:xfrm>
          <a:prstGeom prst="rect">
            <a:avLst/>
          </a:prstGeom>
          <a:noFill/>
        </p:spPr>
        <p:txBody>
          <a:bodyPr wrap="square" rtlCol="0">
            <a:spAutoFit/>
          </a:bodyPr>
          <a:lstStyle/>
          <a:p>
            <a:r>
              <a:rPr lang="ja-JP" altLang="en-US" sz="1600" dirty="0"/>
              <a:t>事業所番号</a:t>
            </a:r>
            <a:endParaRPr lang="ja-JP" altLang="ja-JP" sz="1600" dirty="0"/>
          </a:p>
        </p:txBody>
      </p:sp>
    </p:spTree>
    <p:extLst>
      <p:ext uri="{BB962C8B-B14F-4D97-AF65-F5344CB8AC3E}">
        <p14:creationId xmlns:p14="http://schemas.microsoft.com/office/powerpoint/2010/main" val="2562639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A2E83-E3FD-7EC3-749E-85A2078D2C82}"/>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16296117-11CF-2131-B785-4B092199D0DF}"/>
              </a:ext>
            </a:extLst>
          </p:cNvPr>
          <p:cNvSpPr txBox="1"/>
          <p:nvPr/>
        </p:nvSpPr>
        <p:spPr>
          <a:xfrm>
            <a:off x="2073708" y="283194"/>
            <a:ext cx="5985934" cy="646331"/>
          </a:xfrm>
          <a:prstGeom prst="rect">
            <a:avLst/>
          </a:prstGeom>
          <a:noFill/>
        </p:spPr>
        <p:txBody>
          <a:bodyPr wrap="square" rtlCol="0">
            <a:spAutoFit/>
          </a:bodyPr>
          <a:lstStyle/>
          <a:p>
            <a:r>
              <a:rPr kumimoji="1" lang="ja-JP" altLang="en-US" sz="3600" b="1" dirty="0">
                <a:latin typeface="游ゴシック" panose="020B0400000000000000" pitchFamily="50" charset="-128"/>
                <a:ea typeface="游ゴシック" panose="020B0400000000000000" pitchFamily="50" charset="-128"/>
              </a:rPr>
              <a:t>株式会社　ハローワーク</a:t>
            </a:r>
          </a:p>
        </p:txBody>
      </p:sp>
      <p:sp>
        <p:nvSpPr>
          <p:cNvPr id="12" name="テキスト ボックス 11">
            <a:extLst>
              <a:ext uri="{FF2B5EF4-FFF2-40B4-BE49-F238E27FC236}">
                <a16:creationId xmlns:a16="http://schemas.microsoft.com/office/drawing/2014/main" id="{6F0DD8A2-1E09-5368-F8C9-A85905D1BC2C}"/>
              </a:ext>
            </a:extLst>
          </p:cNvPr>
          <p:cNvSpPr txBox="1"/>
          <p:nvPr/>
        </p:nvSpPr>
        <p:spPr>
          <a:xfrm>
            <a:off x="1751114" y="7659033"/>
            <a:ext cx="6240676" cy="1384995"/>
          </a:xfrm>
          <a:prstGeom prst="rect">
            <a:avLst/>
          </a:prstGeom>
          <a:noFill/>
        </p:spPr>
        <p:txBody>
          <a:bodyPr wrap="square" rtlCol="0">
            <a:spAutoFit/>
          </a:bodyPr>
          <a:lstStyle/>
          <a:p>
            <a:r>
              <a:rPr lang="ja-JP" altLang="en-US" sz="1400" dirty="0"/>
              <a:t>最初は未経験で不安もありましたが、研修期間がしっかりとあり、不安がなくなるまで先輩とマンツーマンで教えていただけたことで今は出来ています。いつでも気になるときには気軽に聞ける環境もあり、皆さんにフレンドリーに接してもらっているので楽しく仕事が出来ています！</a:t>
            </a:r>
            <a:endParaRPr lang="en-US" altLang="ja-JP" sz="1400" dirty="0"/>
          </a:p>
          <a:p>
            <a:r>
              <a:rPr lang="ja-JP" altLang="en-US" sz="1400" dirty="0"/>
              <a:t>みんな最初はふあんがありますが、私たちと一緒にしていきませんか？</a:t>
            </a:r>
            <a:endParaRPr lang="en-US" altLang="ja-JP" sz="1400" dirty="0"/>
          </a:p>
          <a:p>
            <a:r>
              <a:rPr lang="ja-JP" altLang="en-US" sz="1400" dirty="0"/>
              <a:t>見学も大歓迎しているので、ぜひ見に来てください！</a:t>
            </a:r>
            <a:endParaRPr lang="ja-JP" altLang="ja-JP" sz="1400" dirty="0"/>
          </a:p>
        </p:txBody>
      </p:sp>
      <p:sp>
        <p:nvSpPr>
          <p:cNvPr id="15" name="テキスト ボックス 14">
            <a:extLst>
              <a:ext uri="{FF2B5EF4-FFF2-40B4-BE49-F238E27FC236}">
                <a16:creationId xmlns:a16="http://schemas.microsoft.com/office/drawing/2014/main" id="{783EA512-F2C2-039B-CC1E-B7DC63DD7C78}"/>
              </a:ext>
            </a:extLst>
          </p:cNvPr>
          <p:cNvSpPr txBox="1"/>
          <p:nvPr/>
        </p:nvSpPr>
        <p:spPr>
          <a:xfrm>
            <a:off x="1675445" y="7271128"/>
            <a:ext cx="6782461" cy="400110"/>
          </a:xfrm>
          <a:prstGeom prst="rect">
            <a:avLst/>
          </a:prstGeom>
          <a:noFill/>
        </p:spPr>
        <p:txBody>
          <a:bodyPr wrap="square" rtlCol="0">
            <a:spAutoFit/>
          </a:bodyPr>
          <a:lstStyle/>
          <a:p>
            <a:r>
              <a:rPr kumimoji="1" lang="ja-JP" altLang="en-US" sz="2000" b="1" dirty="0">
                <a:latin typeface="+mn-ea"/>
              </a:rPr>
              <a:t>～入社２年目　</a:t>
            </a:r>
            <a:r>
              <a:rPr kumimoji="1" lang="en-US" altLang="ja-JP" sz="2000" b="1" dirty="0">
                <a:latin typeface="+mn-ea"/>
              </a:rPr>
              <a:t>S</a:t>
            </a:r>
            <a:r>
              <a:rPr kumimoji="1" lang="ja-JP" altLang="en-US" sz="2000" b="1" dirty="0">
                <a:latin typeface="+mn-ea"/>
              </a:rPr>
              <a:t>さんの声～</a:t>
            </a:r>
          </a:p>
        </p:txBody>
      </p:sp>
      <p:sp>
        <p:nvSpPr>
          <p:cNvPr id="16" name="テキスト ボックス 15">
            <a:extLst>
              <a:ext uri="{FF2B5EF4-FFF2-40B4-BE49-F238E27FC236}">
                <a16:creationId xmlns:a16="http://schemas.microsoft.com/office/drawing/2014/main" id="{0FFF0AE1-1D24-D89F-2866-48A0EDA780AD}"/>
              </a:ext>
            </a:extLst>
          </p:cNvPr>
          <p:cNvSpPr txBox="1"/>
          <p:nvPr/>
        </p:nvSpPr>
        <p:spPr>
          <a:xfrm>
            <a:off x="93236" y="5386409"/>
            <a:ext cx="8059642" cy="1384995"/>
          </a:xfrm>
          <a:prstGeom prst="rect">
            <a:avLst/>
          </a:prstGeom>
          <a:noFill/>
        </p:spPr>
        <p:txBody>
          <a:bodyPr wrap="square" rtlCol="0">
            <a:spAutoFit/>
          </a:bodyPr>
          <a:lstStyle/>
          <a:p>
            <a:r>
              <a:rPr kumimoji="1" lang="ja-JP" altLang="en-US" sz="2400" b="1" u="sng" dirty="0">
                <a:latin typeface="+mn-ea"/>
              </a:rPr>
              <a:t>●年間休日</a:t>
            </a:r>
            <a:r>
              <a:rPr kumimoji="1" lang="en-US" altLang="ja-JP" sz="2400" b="1" u="sng" dirty="0">
                <a:latin typeface="+mn-ea"/>
              </a:rPr>
              <a:t>121</a:t>
            </a:r>
            <a:r>
              <a:rPr kumimoji="1" lang="ja-JP" altLang="en-US" sz="2400" b="1" u="sng" dirty="0">
                <a:latin typeface="+mn-ea"/>
              </a:rPr>
              <a:t>日。しっかり休める、安心して続けられる</a:t>
            </a:r>
            <a:endParaRPr kumimoji="1" lang="en-US" altLang="ja-JP" sz="2400" b="1" u="sng" dirty="0">
              <a:latin typeface="+mn-ea"/>
            </a:endParaRPr>
          </a:p>
          <a:p>
            <a:r>
              <a:rPr kumimoji="1" lang="ja-JP" altLang="en-US" sz="2000" b="1" dirty="0">
                <a:latin typeface="+mn-ea"/>
              </a:rPr>
              <a:t>年間休日は</a:t>
            </a:r>
            <a:r>
              <a:rPr kumimoji="1" lang="en-US" altLang="ja-JP" sz="2000" b="1" dirty="0">
                <a:latin typeface="+mn-ea"/>
              </a:rPr>
              <a:t>121</a:t>
            </a:r>
            <a:r>
              <a:rPr kumimoji="1" lang="ja-JP" altLang="en-US" sz="2000" b="1" dirty="0">
                <a:latin typeface="+mn-ea"/>
              </a:rPr>
              <a:t>日と、プライベートの時間を大切にできる環境です。しっかり休めるからこそ、日々の業務にも前向きに取り組むことができ、長く安定して働きたい方にぴったりの職場です。</a:t>
            </a:r>
            <a:endParaRPr kumimoji="1" lang="en-US" altLang="ja-JP" sz="2000" b="1" dirty="0">
              <a:latin typeface="+mn-ea"/>
            </a:endParaRPr>
          </a:p>
        </p:txBody>
      </p:sp>
      <p:sp>
        <p:nvSpPr>
          <p:cNvPr id="18" name="テキスト ボックス 17">
            <a:extLst>
              <a:ext uri="{FF2B5EF4-FFF2-40B4-BE49-F238E27FC236}">
                <a16:creationId xmlns:a16="http://schemas.microsoft.com/office/drawing/2014/main" id="{FF240904-C15C-17A5-9E6B-214EF87064B5}"/>
              </a:ext>
            </a:extLst>
          </p:cNvPr>
          <p:cNvSpPr txBox="1"/>
          <p:nvPr/>
        </p:nvSpPr>
        <p:spPr>
          <a:xfrm>
            <a:off x="6988017" y="677692"/>
            <a:ext cx="4528457" cy="338554"/>
          </a:xfrm>
          <a:prstGeom prst="rect">
            <a:avLst/>
          </a:prstGeom>
          <a:noFill/>
        </p:spPr>
        <p:txBody>
          <a:bodyPr wrap="square" rtlCol="0">
            <a:spAutoFit/>
          </a:bodyPr>
          <a:lstStyle/>
          <a:p>
            <a:r>
              <a:rPr lang="ja-JP" altLang="en-US" sz="1600" dirty="0"/>
              <a:t>東広島市西条町寺家</a:t>
            </a:r>
            <a:r>
              <a:rPr lang="en-US" altLang="ja-JP" sz="1600" dirty="0"/>
              <a:t>99999</a:t>
            </a:r>
            <a:endParaRPr lang="ja-JP" altLang="ja-JP" sz="1600" dirty="0"/>
          </a:p>
        </p:txBody>
      </p:sp>
      <p:sp>
        <p:nvSpPr>
          <p:cNvPr id="2" name="四角形: 角を丸くする 1">
            <a:extLst>
              <a:ext uri="{FF2B5EF4-FFF2-40B4-BE49-F238E27FC236}">
                <a16:creationId xmlns:a16="http://schemas.microsoft.com/office/drawing/2014/main" id="{9E6F35D2-9B42-71ED-B567-E65010796D9F}"/>
              </a:ext>
            </a:extLst>
          </p:cNvPr>
          <p:cNvSpPr/>
          <p:nvPr/>
        </p:nvSpPr>
        <p:spPr>
          <a:xfrm>
            <a:off x="197590" y="77961"/>
            <a:ext cx="9495050" cy="938285"/>
          </a:xfrm>
          <a:prstGeom prst="roundRect">
            <a:avLst/>
          </a:prstGeom>
          <a:noFill/>
          <a:ln w="762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4" name="テキスト ボックス 3">
            <a:extLst>
              <a:ext uri="{FF2B5EF4-FFF2-40B4-BE49-F238E27FC236}">
                <a16:creationId xmlns:a16="http://schemas.microsoft.com/office/drawing/2014/main" id="{B6597595-0250-0EF1-ADEC-030D60FE6451}"/>
              </a:ext>
            </a:extLst>
          </p:cNvPr>
          <p:cNvSpPr txBox="1"/>
          <p:nvPr/>
        </p:nvSpPr>
        <p:spPr>
          <a:xfrm>
            <a:off x="601171" y="94047"/>
            <a:ext cx="2261560" cy="338554"/>
          </a:xfrm>
          <a:prstGeom prst="rect">
            <a:avLst/>
          </a:prstGeom>
          <a:noFill/>
        </p:spPr>
        <p:txBody>
          <a:bodyPr wrap="square" rtlCol="0">
            <a:spAutoFit/>
          </a:bodyPr>
          <a:lstStyle/>
          <a:p>
            <a:r>
              <a:rPr lang="en-US" altLang="ja-JP" sz="1600" dirty="0"/>
              <a:t>1234-567890-1</a:t>
            </a:r>
            <a:endParaRPr lang="ja-JP" altLang="ja-JP" sz="1600" dirty="0"/>
          </a:p>
        </p:txBody>
      </p:sp>
      <p:sp>
        <p:nvSpPr>
          <p:cNvPr id="3" name="テキスト ボックス 2">
            <a:extLst>
              <a:ext uri="{FF2B5EF4-FFF2-40B4-BE49-F238E27FC236}">
                <a16:creationId xmlns:a16="http://schemas.microsoft.com/office/drawing/2014/main" id="{461231B0-20B9-15DE-4B57-927BA27298F2}"/>
              </a:ext>
            </a:extLst>
          </p:cNvPr>
          <p:cNvSpPr txBox="1"/>
          <p:nvPr/>
        </p:nvSpPr>
        <p:spPr>
          <a:xfrm>
            <a:off x="2674589" y="3828391"/>
            <a:ext cx="6903027" cy="1384995"/>
          </a:xfrm>
          <a:prstGeom prst="rect">
            <a:avLst/>
          </a:prstGeom>
          <a:noFill/>
        </p:spPr>
        <p:txBody>
          <a:bodyPr wrap="square" rtlCol="0">
            <a:spAutoFit/>
          </a:bodyPr>
          <a:lstStyle/>
          <a:p>
            <a:r>
              <a:rPr kumimoji="1" lang="ja-JP" altLang="en-US" sz="2400" b="1" u="sng" dirty="0">
                <a:latin typeface="+mn-ea"/>
              </a:rPr>
              <a:t>● </a:t>
            </a:r>
            <a:r>
              <a:rPr kumimoji="1" lang="en-US" altLang="ja-JP" sz="2400" b="1" u="sng" dirty="0">
                <a:latin typeface="+mn-ea"/>
              </a:rPr>
              <a:t>15</a:t>
            </a:r>
            <a:r>
              <a:rPr kumimoji="1" lang="ja-JP" altLang="en-US" sz="2400" b="1" u="sng" dirty="0">
                <a:latin typeface="+mn-ea"/>
              </a:rPr>
              <a:t>分単位の時間休</a:t>
            </a:r>
            <a:r>
              <a:rPr kumimoji="1" lang="en-US" altLang="ja-JP" sz="2400" b="1" u="sng" dirty="0">
                <a:latin typeface="+mn-ea"/>
              </a:rPr>
              <a:t>OK</a:t>
            </a:r>
            <a:r>
              <a:rPr kumimoji="1" lang="ja-JP" altLang="en-US" sz="2400" b="1" u="sng" dirty="0">
                <a:latin typeface="+mn-ea"/>
              </a:rPr>
              <a:t>！柔軟に働ける安心感</a:t>
            </a:r>
            <a:r>
              <a:rPr kumimoji="1" lang="ja-JP" altLang="en-US" sz="2000" b="1" dirty="0">
                <a:latin typeface="+mn-ea"/>
              </a:rPr>
              <a:t>「少しだけ時間がほしい」という時にも対応できるため、通院やご家庭の用事など、日常の予定とも両立しやすい働き方が可能です。無理なく続けられる環境が整っています。</a:t>
            </a:r>
            <a:endParaRPr kumimoji="1" lang="en-US" altLang="ja-JP" sz="2000" b="1" dirty="0">
              <a:latin typeface="+mn-ea"/>
            </a:endParaRPr>
          </a:p>
        </p:txBody>
      </p:sp>
      <p:sp>
        <p:nvSpPr>
          <p:cNvPr id="7" name="テキスト ボックス 6">
            <a:extLst>
              <a:ext uri="{FF2B5EF4-FFF2-40B4-BE49-F238E27FC236}">
                <a16:creationId xmlns:a16="http://schemas.microsoft.com/office/drawing/2014/main" id="{09809AD8-9C51-C4C6-5CCC-903F33FEA98A}"/>
              </a:ext>
            </a:extLst>
          </p:cNvPr>
          <p:cNvSpPr txBox="1"/>
          <p:nvPr/>
        </p:nvSpPr>
        <p:spPr>
          <a:xfrm>
            <a:off x="197589" y="2347593"/>
            <a:ext cx="9495049" cy="1384995"/>
          </a:xfrm>
          <a:prstGeom prst="rect">
            <a:avLst/>
          </a:prstGeom>
          <a:noFill/>
        </p:spPr>
        <p:txBody>
          <a:bodyPr wrap="square" rtlCol="0">
            <a:spAutoFit/>
          </a:bodyPr>
          <a:lstStyle/>
          <a:p>
            <a:r>
              <a:rPr kumimoji="1" lang="ja-JP" altLang="en-US" sz="2400" b="1" u="sng" dirty="0">
                <a:latin typeface="+mn-ea"/>
              </a:rPr>
              <a:t>●人と企業をつなぐ。マッチングのやりがいある仕事</a:t>
            </a:r>
            <a:endParaRPr kumimoji="1" lang="en-US" altLang="ja-JP" sz="2400" b="1" u="sng" dirty="0">
              <a:latin typeface="+mn-ea"/>
            </a:endParaRPr>
          </a:p>
          <a:p>
            <a:r>
              <a:rPr kumimoji="1" lang="ja-JP" altLang="en-US" sz="2000" b="1" dirty="0">
                <a:latin typeface="+mn-ea"/>
              </a:rPr>
              <a:t>事業所と求職者のマッチングを行い、双方にとって最適な出会いをサポートする仕事です。「この仕事に出会えてよかった」「良い人材に巡り会えた」そんな声に立ち会える、社会貢献性とやりがいを感じられるポジションです。</a:t>
            </a:r>
            <a:endParaRPr kumimoji="1" lang="en-US" altLang="ja-JP" sz="2000" b="1" dirty="0">
              <a:latin typeface="+mn-ea"/>
            </a:endParaRPr>
          </a:p>
        </p:txBody>
      </p:sp>
      <p:sp>
        <p:nvSpPr>
          <p:cNvPr id="8" name="テキスト ボックス 7">
            <a:extLst>
              <a:ext uri="{FF2B5EF4-FFF2-40B4-BE49-F238E27FC236}">
                <a16:creationId xmlns:a16="http://schemas.microsoft.com/office/drawing/2014/main" id="{55A48AAC-BE5D-4211-68E9-850C78448CDD}"/>
              </a:ext>
            </a:extLst>
          </p:cNvPr>
          <p:cNvSpPr txBox="1"/>
          <p:nvPr/>
        </p:nvSpPr>
        <p:spPr>
          <a:xfrm>
            <a:off x="93236" y="1093025"/>
            <a:ext cx="9619017" cy="1200329"/>
          </a:xfrm>
          <a:prstGeom prst="rect">
            <a:avLst/>
          </a:prstGeom>
          <a:noFill/>
        </p:spPr>
        <p:txBody>
          <a:bodyPr wrap="square" rtlCol="0">
            <a:spAutoFit/>
          </a:bodyPr>
          <a:lstStyle/>
          <a:p>
            <a:r>
              <a:rPr kumimoji="1" lang="ja-JP" altLang="en-US" dirty="0">
                <a:latin typeface="+mn-ea"/>
              </a:rPr>
              <a:t>当社は、事業所と求職者を結び、それぞれにとって納得のいくマッチングを目指しています。一人ひとりの希望や企業のニーズを丁寧にくみ取りながら、双方にとって前向きな一歩となる出会いを支えています。単なる紹介にとどまらず、その後の活躍や定着にもつながるご縁づくりを大切にしている点が特徴です。</a:t>
            </a:r>
            <a:endParaRPr kumimoji="1" lang="en-US" altLang="ja-JP" dirty="0">
              <a:latin typeface="+mn-ea"/>
            </a:endParaRPr>
          </a:p>
        </p:txBody>
      </p:sp>
      <p:pic>
        <p:nvPicPr>
          <p:cNvPr id="10" name="図 9" descr="挿絵 が含まれている画像&#10;&#10;AI 生成コンテンツは誤りを含む可能性があります。">
            <a:extLst>
              <a:ext uri="{FF2B5EF4-FFF2-40B4-BE49-F238E27FC236}">
                <a16:creationId xmlns:a16="http://schemas.microsoft.com/office/drawing/2014/main" id="{00415C7D-C144-4C6C-C520-01A659AD5700}"/>
              </a:ext>
            </a:extLst>
          </p:cNvPr>
          <p:cNvPicPr>
            <a:picLocks noChangeAspect="1"/>
          </p:cNvPicPr>
          <p:nvPr/>
        </p:nvPicPr>
        <p:blipFill>
          <a:blip r:embed="rId2"/>
          <a:srcRect t="29753"/>
          <a:stretch>
            <a:fillRect/>
          </a:stretch>
        </p:blipFill>
        <p:spPr>
          <a:xfrm>
            <a:off x="8323397" y="5697991"/>
            <a:ext cx="788153" cy="1157644"/>
          </a:xfrm>
          <a:prstGeom prst="rect">
            <a:avLst/>
          </a:prstGeom>
        </p:spPr>
      </p:pic>
      <p:pic>
        <p:nvPicPr>
          <p:cNvPr id="14" name="図 13" descr="抽象, 挿絵 が含まれている画像&#10;&#10;AI 生成コンテンツは誤りを含む可能性があります。">
            <a:extLst>
              <a:ext uri="{FF2B5EF4-FFF2-40B4-BE49-F238E27FC236}">
                <a16:creationId xmlns:a16="http://schemas.microsoft.com/office/drawing/2014/main" id="{9C2C0771-746A-A077-48F2-E2FD5850D9F7}"/>
              </a:ext>
            </a:extLst>
          </p:cNvPr>
          <p:cNvPicPr>
            <a:picLocks noChangeAspect="1"/>
          </p:cNvPicPr>
          <p:nvPr/>
        </p:nvPicPr>
        <p:blipFill>
          <a:blip r:embed="rId3"/>
          <a:srcRect l="14923" r="14237" b="25490"/>
          <a:stretch>
            <a:fillRect/>
          </a:stretch>
        </p:blipFill>
        <p:spPr>
          <a:xfrm>
            <a:off x="1403052" y="4284485"/>
            <a:ext cx="927300" cy="1101169"/>
          </a:xfrm>
          <a:prstGeom prst="rect">
            <a:avLst/>
          </a:prstGeom>
        </p:spPr>
      </p:pic>
      <p:sp>
        <p:nvSpPr>
          <p:cNvPr id="5" name="四角形: 角を丸くする 4">
            <a:extLst>
              <a:ext uri="{FF2B5EF4-FFF2-40B4-BE49-F238E27FC236}">
                <a16:creationId xmlns:a16="http://schemas.microsoft.com/office/drawing/2014/main" id="{43E2F519-2042-4002-E939-42441E064BC9}"/>
              </a:ext>
            </a:extLst>
          </p:cNvPr>
          <p:cNvSpPr/>
          <p:nvPr/>
        </p:nvSpPr>
        <p:spPr>
          <a:xfrm>
            <a:off x="166638" y="2328199"/>
            <a:ext cx="9495050" cy="1404389"/>
          </a:xfrm>
          <a:prstGeom prst="roundRect">
            <a:avLst/>
          </a:prstGeom>
          <a:noFill/>
          <a:ln w="762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9" name="四角形: 角を丸くする 8">
            <a:extLst>
              <a:ext uri="{FF2B5EF4-FFF2-40B4-BE49-F238E27FC236}">
                <a16:creationId xmlns:a16="http://schemas.microsoft.com/office/drawing/2014/main" id="{B3DB905F-E967-9AE1-C253-582E7A4E5BE4}"/>
              </a:ext>
            </a:extLst>
          </p:cNvPr>
          <p:cNvSpPr/>
          <p:nvPr/>
        </p:nvSpPr>
        <p:spPr>
          <a:xfrm>
            <a:off x="2348345" y="3823871"/>
            <a:ext cx="7301924" cy="1458628"/>
          </a:xfrm>
          <a:prstGeom prst="roundRect">
            <a:avLst/>
          </a:prstGeom>
          <a:noFill/>
          <a:ln w="762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1" name="四角形: 角を丸くする 10">
            <a:extLst>
              <a:ext uri="{FF2B5EF4-FFF2-40B4-BE49-F238E27FC236}">
                <a16:creationId xmlns:a16="http://schemas.microsoft.com/office/drawing/2014/main" id="{8440B6EE-FD3B-7FC0-9DC7-FC198776AD98}"/>
              </a:ext>
            </a:extLst>
          </p:cNvPr>
          <p:cNvSpPr/>
          <p:nvPr/>
        </p:nvSpPr>
        <p:spPr>
          <a:xfrm>
            <a:off x="82566" y="5384900"/>
            <a:ext cx="8230161" cy="1378397"/>
          </a:xfrm>
          <a:prstGeom prst="roundRect">
            <a:avLst/>
          </a:prstGeom>
          <a:noFill/>
          <a:ln w="762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3" name="吹き出し: 円形 12">
            <a:extLst>
              <a:ext uri="{FF2B5EF4-FFF2-40B4-BE49-F238E27FC236}">
                <a16:creationId xmlns:a16="http://schemas.microsoft.com/office/drawing/2014/main" id="{F3C1537C-C839-06BE-F7F3-48C7BF9824C7}"/>
              </a:ext>
            </a:extLst>
          </p:cNvPr>
          <p:cNvSpPr/>
          <p:nvPr/>
        </p:nvSpPr>
        <p:spPr>
          <a:xfrm>
            <a:off x="30889" y="3811425"/>
            <a:ext cx="1582209" cy="836088"/>
          </a:xfrm>
          <a:prstGeom prst="wedgeEllipseCallout">
            <a:avLst>
              <a:gd name="adj1" fmla="val 40594"/>
              <a:gd name="adj2" fmla="val 57071"/>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DD8E83F5-3562-1144-3585-C718216FED52}"/>
              </a:ext>
            </a:extLst>
          </p:cNvPr>
          <p:cNvSpPr txBox="1"/>
          <p:nvPr/>
        </p:nvSpPr>
        <p:spPr>
          <a:xfrm>
            <a:off x="72454" y="4014025"/>
            <a:ext cx="2261560" cy="430887"/>
          </a:xfrm>
          <a:prstGeom prst="rect">
            <a:avLst/>
          </a:prstGeom>
          <a:noFill/>
        </p:spPr>
        <p:txBody>
          <a:bodyPr wrap="square" rtlCol="0">
            <a:spAutoFit/>
          </a:bodyPr>
          <a:lstStyle/>
          <a:p>
            <a:r>
              <a:rPr lang="ja-JP" altLang="en-US" sz="1100" dirty="0"/>
              <a:t>子育て世代に</a:t>
            </a:r>
            <a:endParaRPr lang="en-US" altLang="ja-JP" sz="1100" dirty="0"/>
          </a:p>
          <a:p>
            <a:r>
              <a:rPr lang="ja-JP" altLang="en-US" sz="1100" dirty="0"/>
              <a:t>理解のある職場です♪</a:t>
            </a:r>
            <a:endParaRPr lang="ja-JP" altLang="ja-JP" sz="1100" dirty="0"/>
          </a:p>
        </p:txBody>
      </p:sp>
      <p:sp>
        <p:nvSpPr>
          <p:cNvPr id="19" name="吹き出し: 円形 18">
            <a:extLst>
              <a:ext uri="{FF2B5EF4-FFF2-40B4-BE49-F238E27FC236}">
                <a16:creationId xmlns:a16="http://schemas.microsoft.com/office/drawing/2014/main" id="{BBC72355-87A1-D722-5439-EC1E98153268}"/>
              </a:ext>
            </a:extLst>
          </p:cNvPr>
          <p:cNvSpPr/>
          <p:nvPr/>
        </p:nvSpPr>
        <p:spPr>
          <a:xfrm>
            <a:off x="8904052" y="5429509"/>
            <a:ext cx="808201" cy="638782"/>
          </a:xfrm>
          <a:prstGeom prst="wedgeEllipseCallout">
            <a:avLst>
              <a:gd name="adj1" fmla="val -37815"/>
              <a:gd name="adj2" fmla="val 79499"/>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41FE43BC-7B8C-2940-311E-B7D727FE83DC}"/>
              </a:ext>
            </a:extLst>
          </p:cNvPr>
          <p:cNvSpPr txBox="1"/>
          <p:nvPr/>
        </p:nvSpPr>
        <p:spPr>
          <a:xfrm>
            <a:off x="8904052" y="5580309"/>
            <a:ext cx="2261560" cy="338554"/>
          </a:xfrm>
          <a:prstGeom prst="rect">
            <a:avLst/>
          </a:prstGeom>
          <a:noFill/>
        </p:spPr>
        <p:txBody>
          <a:bodyPr wrap="square" rtlCol="0">
            <a:spAutoFit/>
          </a:bodyPr>
          <a:lstStyle/>
          <a:p>
            <a:r>
              <a:rPr lang="ja-JP" altLang="en-US" sz="800" dirty="0"/>
              <a:t>一緒に</a:t>
            </a:r>
            <a:endParaRPr lang="en-US" altLang="ja-JP" sz="800" dirty="0"/>
          </a:p>
          <a:p>
            <a:r>
              <a:rPr lang="ja-JP" altLang="en-US" sz="800" dirty="0"/>
              <a:t>働きませんか</a:t>
            </a:r>
            <a:r>
              <a:rPr lang="en-US" altLang="ja-JP" sz="800" dirty="0"/>
              <a:t>?</a:t>
            </a:r>
          </a:p>
        </p:txBody>
      </p:sp>
      <p:sp>
        <p:nvSpPr>
          <p:cNvPr id="21" name="テキスト ボックス 20">
            <a:extLst>
              <a:ext uri="{FF2B5EF4-FFF2-40B4-BE49-F238E27FC236}">
                <a16:creationId xmlns:a16="http://schemas.microsoft.com/office/drawing/2014/main" id="{DDCDDC44-D2AB-CF3F-1D76-3BC942F32060}"/>
              </a:ext>
            </a:extLst>
          </p:cNvPr>
          <p:cNvSpPr txBox="1"/>
          <p:nvPr/>
        </p:nvSpPr>
        <p:spPr>
          <a:xfrm>
            <a:off x="7043271" y="88751"/>
            <a:ext cx="2862729" cy="707886"/>
          </a:xfrm>
          <a:prstGeom prst="rect">
            <a:avLst/>
          </a:prstGeom>
          <a:noFill/>
        </p:spPr>
        <p:txBody>
          <a:bodyPr wrap="square" rtlCol="0">
            <a:spAutoFit/>
          </a:bodyPr>
          <a:lstStyle/>
          <a:p>
            <a:r>
              <a:rPr kumimoji="1" lang="en-US" altLang="ja-JP" sz="4000" b="1" dirty="0">
                <a:solidFill>
                  <a:srgbClr val="FF0000"/>
                </a:solidFill>
                <a:latin typeface="游ゴシック" panose="020B0400000000000000" pitchFamily="50" charset="-128"/>
                <a:ea typeface="游ゴシック" panose="020B0400000000000000" pitchFamily="50" charset="-128"/>
              </a:rPr>
              <a:t>※</a:t>
            </a:r>
            <a:r>
              <a:rPr kumimoji="1" lang="ja-JP" altLang="en-US" sz="4000" b="1" dirty="0">
                <a:solidFill>
                  <a:srgbClr val="FF0000"/>
                </a:solidFill>
                <a:latin typeface="游ゴシック" panose="020B0400000000000000" pitchFamily="50" charset="-128"/>
                <a:ea typeface="游ゴシック" panose="020B0400000000000000" pitchFamily="50" charset="-128"/>
              </a:rPr>
              <a:t>見本です</a:t>
            </a:r>
          </a:p>
        </p:txBody>
      </p:sp>
    </p:spTree>
    <p:extLst>
      <p:ext uri="{BB962C8B-B14F-4D97-AF65-F5344CB8AC3E}">
        <p14:creationId xmlns:p14="http://schemas.microsoft.com/office/powerpoint/2010/main" val="3965416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5D494-D4A7-80F8-BB6A-2956BFDCE1E2}"/>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37586A4-A5DE-BE61-552A-27FB546B754D}"/>
              </a:ext>
            </a:extLst>
          </p:cNvPr>
          <p:cNvSpPr txBox="1"/>
          <p:nvPr/>
        </p:nvSpPr>
        <p:spPr>
          <a:xfrm>
            <a:off x="2073708" y="283194"/>
            <a:ext cx="5985934" cy="584775"/>
          </a:xfrm>
          <a:prstGeom prst="rect">
            <a:avLst/>
          </a:prstGeom>
          <a:noFill/>
        </p:spPr>
        <p:txBody>
          <a:bodyPr wrap="square" rtlCol="0">
            <a:spAutoFit/>
          </a:bodyPr>
          <a:lstStyle/>
          <a:p>
            <a:r>
              <a:rPr kumimoji="1" lang="ja-JP" altLang="en-US" sz="3200" b="1" dirty="0">
                <a:latin typeface="游ゴシック" panose="020B0400000000000000" pitchFamily="50" charset="-128"/>
              </a:rPr>
              <a:t>株式会社　</a:t>
            </a:r>
            <a:r>
              <a:rPr kumimoji="1" lang="ja-JP" altLang="en-US" sz="3200" b="1" dirty="0">
                <a:latin typeface="游ゴシック Medium" panose="020B0500000000000000" pitchFamily="50" charset="-128"/>
                <a:ea typeface="游ゴシック Medium" panose="020B0500000000000000" pitchFamily="50" charset="-128"/>
              </a:rPr>
              <a:t>ハローワーク</a:t>
            </a:r>
          </a:p>
        </p:txBody>
      </p:sp>
      <p:sp>
        <p:nvSpPr>
          <p:cNvPr id="4" name="テキスト ボックス 3">
            <a:extLst>
              <a:ext uri="{FF2B5EF4-FFF2-40B4-BE49-F238E27FC236}">
                <a16:creationId xmlns:a16="http://schemas.microsoft.com/office/drawing/2014/main" id="{CA346988-2CB8-F326-9F45-B9ECD51B3C54}"/>
              </a:ext>
            </a:extLst>
          </p:cNvPr>
          <p:cNvSpPr txBox="1"/>
          <p:nvPr/>
        </p:nvSpPr>
        <p:spPr>
          <a:xfrm>
            <a:off x="6988017" y="677692"/>
            <a:ext cx="4528457" cy="338554"/>
          </a:xfrm>
          <a:prstGeom prst="rect">
            <a:avLst/>
          </a:prstGeom>
          <a:noFill/>
        </p:spPr>
        <p:txBody>
          <a:bodyPr wrap="square" rtlCol="0">
            <a:spAutoFit/>
          </a:bodyPr>
          <a:lstStyle/>
          <a:p>
            <a:r>
              <a:rPr lang="ja-JP" altLang="en-US" sz="1600" dirty="0"/>
              <a:t>東広島市西条町寺家</a:t>
            </a:r>
            <a:r>
              <a:rPr lang="en-US" altLang="ja-JP" sz="1600" dirty="0"/>
              <a:t>99999</a:t>
            </a:r>
            <a:endParaRPr lang="ja-JP" altLang="ja-JP" sz="1600" dirty="0"/>
          </a:p>
        </p:txBody>
      </p:sp>
      <p:sp>
        <p:nvSpPr>
          <p:cNvPr id="5" name="四角形: 角を丸くする 4">
            <a:extLst>
              <a:ext uri="{FF2B5EF4-FFF2-40B4-BE49-F238E27FC236}">
                <a16:creationId xmlns:a16="http://schemas.microsoft.com/office/drawing/2014/main" id="{1B7F9E8D-DBC9-2BC8-D4F9-4BC44AC1FD38}"/>
              </a:ext>
            </a:extLst>
          </p:cNvPr>
          <p:cNvSpPr/>
          <p:nvPr/>
        </p:nvSpPr>
        <p:spPr>
          <a:xfrm>
            <a:off x="197590" y="77961"/>
            <a:ext cx="9495050" cy="938285"/>
          </a:xfrm>
          <a:prstGeom prst="roundRect">
            <a:avLst/>
          </a:prstGeom>
          <a:noFill/>
          <a:ln w="762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8" name="テキスト ボックス 7">
            <a:extLst>
              <a:ext uri="{FF2B5EF4-FFF2-40B4-BE49-F238E27FC236}">
                <a16:creationId xmlns:a16="http://schemas.microsoft.com/office/drawing/2014/main" id="{C366C9BE-9D73-6999-6532-0D22C039E312}"/>
              </a:ext>
            </a:extLst>
          </p:cNvPr>
          <p:cNvSpPr txBox="1"/>
          <p:nvPr/>
        </p:nvSpPr>
        <p:spPr>
          <a:xfrm>
            <a:off x="601171" y="94047"/>
            <a:ext cx="2261560" cy="338554"/>
          </a:xfrm>
          <a:prstGeom prst="rect">
            <a:avLst/>
          </a:prstGeom>
          <a:noFill/>
        </p:spPr>
        <p:txBody>
          <a:bodyPr wrap="square" rtlCol="0">
            <a:spAutoFit/>
          </a:bodyPr>
          <a:lstStyle/>
          <a:p>
            <a:r>
              <a:rPr lang="en-US" altLang="ja-JP" sz="1600" dirty="0"/>
              <a:t>1234-567890-1</a:t>
            </a:r>
            <a:endParaRPr lang="ja-JP" altLang="ja-JP" sz="1600" dirty="0"/>
          </a:p>
        </p:txBody>
      </p:sp>
      <p:sp>
        <p:nvSpPr>
          <p:cNvPr id="6" name="テキスト ボックス 5">
            <a:extLst>
              <a:ext uri="{FF2B5EF4-FFF2-40B4-BE49-F238E27FC236}">
                <a16:creationId xmlns:a16="http://schemas.microsoft.com/office/drawing/2014/main" id="{4EA01786-2710-76D1-0B77-5ADD31F22E7C}"/>
              </a:ext>
            </a:extLst>
          </p:cNvPr>
          <p:cNvSpPr txBox="1"/>
          <p:nvPr/>
        </p:nvSpPr>
        <p:spPr>
          <a:xfrm>
            <a:off x="864758" y="3054103"/>
            <a:ext cx="8160713" cy="1877437"/>
          </a:xfrm>
          <a:prstGeom prst="rect">
            <a:avLst/>
          </a:prstGeom>
          <a:noFill/>
        </p:spPr>
        <p:txBody>
          <a:bodyPr wrap="square" rtlCol="0">
            <a:spAutoFit/>
          </a:bodyPr>
          <a:lstStyle/>
          <a:p>
            <a:r>
              <a:rPr kumimoji="1" lang="ja-JP" altLang="en-US" sz="3200" b="1" dirty="0">
                <a:latin typeface="游ゴシック Medium" panose="020B0500000000000000" pitchFamily="50" charset="-128"/>
                <a:ea typeface="游ゴシック Medium" panose="020B0500000000000000" pitchFamily="50" charset="-128"/>
              </a:rPr>
              <a:t>自由に写真を貼り付けてください。</a:t>
            </a:r>
            <a:endParaRPr kumimoji="1" lang="en-US" altLang="ja-JP" sz="3200" b="1" dirty="0">
              <a:latin typeface="游ゴシック Medium" panose="020B0500000000000000" pitchFamily="50" charset="-128"/>
              <a:ea typeface="游ゴシック Medium" panose="020B0500000000000000" pitchFamily="50" charset="-128"/>
            </a:endParaRPr>
          </a:p>
          <a:p>
            <a:r>
              <a:rPr kumimoji="1" lang="en-US" altLang="ja-JP" sz="2800" b="1" dirty="0">
                <a:latin typeface="游ゴシック Medium" panose="020B0500000000000000" pitchFamily="50" charset="-128"/>
                <a:ea typeface="游ゴシック Medium" panose="020B0500000000000000" pitchFamily="50" charset="-128"/>
              </a:rPr>
              <a:t>※</a:t>
            </a:r>
            <a:r>
              <a:rPr kumimoji="1" lang="ja-JP" altLang="en-US" sz="2800" b="1" dirty="0">
                <a:latin typeface="游ゴシック Medium" panose="020B0500000000000000" pitchFamily="50" charset="-128"/>
                <a:ea typeface="游ゴシック Medium" panose="020B0500000000000000" pitchFamily="50" charset="-128"/>
              </a:rPr>
              <a:t>オススメは作業風景が分かりやすいものです。</a:t>
            </a:r>
            <a:endParaRPr kumimoji="1" lang="en-US" altLang="ja-JP" sz="2800" b="1" dirty="0">
              <a:latin typeface="游ゴシック Medium" panose="020B0500000000000000" pitchFamily="50" charset="-128"/>
              <a:ea typeface="游ゴシック Medium" panose="020B0500000000000000" pitchFamily="50" charset="-128"/>
            </a:endParaRPr>
          </a:p>
          <a:p>
            <a:r>
              <a:rPr kumimoji="1" lang="ja-JP" altLang="en-US" sz="2800" b="1" dirty="0">
                <a:latin typeface="游ゴシック Medium" panose="020B0500000000000000" pitchFamily="50" charset="-128"/>
                <a:ea typeface="游ゴシック Medium" panose="020B0500000000000000" pitchFamily="50" charset="-128"/>
              </a:rPr>
              <a:t>個人が特定されるような写真の場合には、本人の同意を得てください。</a:t>
            </a:r>
          </a:p>
        </p:txBody>
      </p:sp>
      <p:sp>
        <p:nvSpPr>
          <p:cNvPr id="3" name="テキスト ボックス 2">
            <a:extLst>
              <a:ext uri="{FF2B5EF4-FFF2-40B4-BE49-F238E27FC236}">
                <a16:creationId xmlns:a16="http://schemas.microsoft.com/office/drawing/2014/main" id="{EE27F94F-9B34-E493-24D1-193F78997924}"/>
              </a:ext>
            </a:extLst>
          </p:cNvPr>
          <p:cNvSpPr txBox="1"/>
          <p:nvPr/>
        </p:nvSpPr>
        <p:spPr>
          <a:xfrm>
            <a:off x="7043271" y="88751"/>
            <a:ext cx="3226885" cy="707886"/>
          </a:xfrm>
          <a:prstGeom prst="rect">
            <a:avLst/>
          </a:prstGeom>
          <a:noFill/>
        </p:spPr>
        <p:txBody>
          <a:bodyPr wrap="square" rtlCol="0">
            <a:spAutoFit/>
          </a:bodyPr>
          <a:lstStyle/>
          <a:p>
            <a:r>
              <a:rPr kumimoji="1" lang="en-US" altLang="ja-JP" sz="4000" b="1" dirty="0">
                <a:solidFill>
                  <a:srgbClr val="FF0000"/>
                </a:solidFill>
                <a:latin typeface="游ゴシック" panose="020B0400000000000000" pitchFamily="50" charset="-128"/>
                <a:ea typeface="游ゴシック" panose="020B0400000000000000" pitchFamily="50" charset="-128"/>
              </a:rPr>
              <a:t>※</a:t>
            </a:r>
            <a:r>
              <a:rPr kumimoji="1" lang="ja-JP" altLang="en-US" sz="4000" b="1" dirty="0">
                <a:solidFill>
                  <a:srgbClr val="FF0000"/>
                </a:solidFill>
                <a:latin typeface="游ゴシック" panose="020B0400000000000000" pitchFamily="50" charset="-128"/>
                <a:ea typeface="游ゴシック" panose="020B0400000000000000" pitchFamily="50" charset="-128"/>
              </a:rPr>
              <a:t>見本です</a:t>
            </a:r>
          </a:p>
        </p:txBody>
      </p:sp>
    </p:spTree>
    <p:extLst>
      <p:ext uri="{BB962C8B-B14F-4D97-AF65-F5344CB8AC3E}">
        <p14:creationId xmlns:p14="http://schemas.microsoft.com/office/powerpoint/2010/main" val="1435176829"/>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cc2e85b-9bfa-4920-957d-0335ebe4b739">
      <Terms xmlns="http://schemas.microsoft.com/office/infopath/2007/PartnerControls"/>
    </lcf76f155ced4ddcb4097134ff3c332f>
    <TaxCatchAll xmlns="1a0f67c0-b883-4958-85be-3f4367241caa" xsi:nil="true"/>
    <Owner xmlns="acc2e85b-9bfa-4920-957d-0335ebe4b739">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12A3988F47C36A4E8E8668C38E0FB4C2" ma:contentTypeVersion="15" ma:contentTypeDescription="新しいドキュメントを作成します。" ma:contentTypeScope="" ma:versionID="7b68a92128c122c3844cb8e6de055a19">
  <xsd:schema xmlns:xsd="http://www.w3.org/2001/XMLSchema" xmlns:xs="http://www.w3.org/2001/XMLSchema" xmlns:p="http://schemas.microsoft.com/office/2006/metadata/properties" xmlns:ns2="acc2e85b-9bfa-4920-957d-0335ebe4b739" xmlns:ns3="1a0f67c0-b883-4958-85be-3f4367241caa" targetNamespace="http://schemas.microsoft.com/office/2006/metadata/properties" ma:root="true" ma:fieldsID="5403ea6a35de8ab860a5da65ab91bdae" ns2:_="" ns3:_="">
    <xsd:import namespace="acc2e85b-9bfa-4920-957d-0335ebe4b739"/>
    <xsd:import namespace="1a0f67c0-b883-4958-85be-3f4367241ca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c2e85b-9bfa-4920-957d-0335ebe4b73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a0f67c0-b883-4958-85be-3f4367241ca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834177d-98a6-4dd3-ab30-79977e97ccab}" ma:internalName="TaxCatchAll" ma:showField="CatchAllData" ma:web="1a0f67c0-b883-4958-85be-3f4367241c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4CF376-E01F-40C0-8CF2-DDBFF07D7A37}">
  <ds:schemaRefs>
    <ds:schemaRef ds:uri="http://purl.org/dc/dcmitype/"/>
    <ds:schemaRef ds:uri="http://purl.org/dc/terms/"/>
    <ds:schemaRef ds:uri="http://purl.org/dc/elements/1.1/"/>
    <ds:schemaRef ds:uri="http://schemas.microsoft.com/office/2006/metadata/properties"/>
    <ds:schemaRef ds:uri="http://schemas.microsoft.com/office/2006/documentManagement/types"/>
    <ds:schemaRef ds:uri="http://www.w3.org/XML/1998/namespace"/>
    <ds:schemaRef ds:uri="acc2e85b-9bfa-4920-957d-0335ebe4b739"/>
    <ds:schemaRef ds:uri="http://schemas.openxmlformats.org/package/2006/metadata/core-properties"/>
    <ds:schemaRef ds:uri="http://schemas.microsoft.com/office/infopath/2007/PartnerControls"/>
    <ds:schemaRef ds:uri="1a0f67c0-b883-4958-85be-3f4367241caa"/>
  </ds:schemaRefs>
</ds:datastoreItem>
</file>

<file path=customXml/itemProps2.xml><?xml version="1.0" encoding="utf-8"?>
<ds:datastoreItem xmlns:ds="http://schemas.openxmlformats.org/officeDocument/2006/customXml" ds:itemID="{D6EB2072-715C-45D3-8DE6-3CBB7D8D59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c2e85b-9bfa-4920-957d-0335ebe4b739"/>
    <ds:schemaRef ds:uri="1a0f67c0-b883-4958-85be-3f4367241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7C3F9EE-BBB8-4D04-9D2A-4DC39B324BD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Words>493</Words>
  <PresentationFormat>A4 210 x 297 mm</PresentationFormat>
  <Paragraphs>38</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游ゴシック</vt:lpstr>
      <vt:lpstr>游ゴシック Medium</vt:lpstr>
      <vt:lpstr>Arial</vt:lpstr>
      <vt:lpstr>Calibri</vt:lpstr>
      <vt:lpstr>Calibri Light</vt:lpstr>
      <vt:lpstr>Office 2013 - 2022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0x01010012A3988F47C36A4E8E8668C38E0FB4C2</vt:lpwstr>
  </property>
</Properties>
</file>