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12192000" cy="16256000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33CCCC"/>
    <a:srgbClr val="CCFFFF"/>
    <a:srgbClr val="0099FF"/>
    <a:srgbClr val="66FFFF"/>
    <a:srgbClr val="CCECFF"/>
    <a:srgbClr val="00CCFF"/>
    <a:srgbClr val="3399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46" d="100"/>
          <a:sy n="46" d="100"/>
        </p:scale>
        <p:origin x="124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Relationship Id="rId7" Target="../customXml/item1.xml" Type="http://schemas.openxmlformats.org/officeDocument/2006/relationships/customXml"/><Relationship Id="rId8" Target="../customXml/item2.xml" Type="http://schemas.openxmlformats.org/officeDocument/2006/relationships/customXml"/><Relationship Id="rId9" Target="../customXml/item3.xml" Type="http://schemas.openxmlformats.org/officeDocument/2006/relationships/customXml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DF31-4FDC-42E6-A9D4-01EC1A1AEE40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32EA-1336-491F-B806-D79574BFF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35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DF31-4FDC-42E6-A9D4-01EC1A1AEE40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32EA-1336-491F-B806-D79574BFF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08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DF31-4FDC-42E6-A9D4-01EC1A1AEE40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32EA-1336-491F-B806-D79574BFF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9917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DF31-4FDC-42E6-A9D4-01EC1A1AEE40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32EA-1336-491F-B806-D79574BFF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200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DF31-4FDC-42E6-A9D4-01EC1A1AEE40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32EA-1336-491F-B806-D79574BFF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482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DF31-4FDC-42E6-A9D4-01EC1A1AEE40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32EA-1336-491F-B806-D79574BFF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596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DF31-4FDC-42E6-A9D4-01EC1A1AEE40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32EA-1336-491F-B806-D79574BFF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786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DF31-4FDC-42E6-A9D4-01EC1A1AEE40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32EA-1336-491F-B806-D79574BFF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1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DF31-4FDC-42E6-A9D4-01EC1A1AEE40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32EA-1336-491F-B806-D79574BFF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476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DF31-4FDC-42E6-A9D4-01EC1A1AEE40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32EA-1336-491F-B806-D79574BFF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6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EDF31-4FDC-42E6-A9D4-01EC1A1AEE40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32EA-1336-491F-B806-D79574BFF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712284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EDF31-4FDC-42E6-A9D4-01EC1A1AEE40}" type="datetimeFigureOut">
              <a:rPr kumimoji="1" lang="ja-JP" altLang="en-US" smtClean="0"/>
              <a:t>2023/10/18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532EA-1336-491F-B806-D79574BFF7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58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5"/>
          <p:cNvSpPr txBox="1"/>
          <p:nvPr/>
        </p:nvSpPr>
        <p:spPr>
          <a:xfrm>
            <a:off x="2355532" y="1047750"/>
            <a:ext cx="9552420" cy="7461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228600" algn="l">
              <a:spcAft>
                <a:spcPts val="0"/>
              </a:spcAft>
            </a:pPr>
            <a:r>
              <a:rPr lang="ja-JP" sz="1800" kern="10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開催日時</a:t>
            </a:r>
            <a:r>
              <a:rPr lang="en-US" sz="1800" kern="10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:</a:t>
            </a:r>
            <a:r>
              <a:rPr lang="ja-JP" sz="1800" kern="10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令和</a:t>
            </a:r>
            <a:r>
              <a:rPr lang="en-US" sz="1800" kern="10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○</a:t>
            </a:r>
            <a:r>
              <a:rPr lang="ja-JP" sz="1800" kern="10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年○月</a:t>
            </a:r>
            <a:r>
              <a:rPr lang="en-US" sz="1800" kern="10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○</a:t>
            </a:r>
            <a:r>
              <a:rPr lang="ja-JP" sz="1800" kern="10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日</a:t>
            </a:r>
            <a:r>
              <a:rPr lang="en-US" sz="1800" kern="10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(○)00:00</a:t>
            </a:r>
            <a:r>
              <a:rPr lang="ja-JP" sz="1800" kern="10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～</a:t>
            </a:r>
            <a:r>
              <a:rPr lang="en-US" sz="1800" kern="100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00:00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6"/>
          <p:cNvSpPr txBox="1"/>
          <p:nvPr/>
        </p:nvSpPr>
        <p:spPr>
          <a:xfrm>
            <a:off x="2342196" y="238125"/>
            <a:ext cx="9524289" cy="136794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r>
              <a:rPr lang="en-US" sz="5000" kern="0">
                <a:solidFill>
                  <a:srgbClr val="FFFFFF"/>
                </a:solidFill>
                <a:effectLst/>
                <a:latin typeface="HG創英角ｺﾞｼｯｸUB" panose="020B0909000000000000" pitchFamily="49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819150" algn="l">
              <a:spcAft>
                <a:spcPts val="0"/>
              </a:spcAft>
            </a:pPr>
            <a:r>
              <a:rPr lang="ja-JP" sz="3400" kern="0" spc="125">
                <a:solidFill>
                  <a:srgbClr val="FFFFFF"/>
                </a:solidFill>
                <a:effectLst/>
                <a:latin typeface="游明朝" panose="02020400000000000000" pitchFamily="18" charset="-128"/>
                <a:ea typeface="HG創英角ｺﾞｼｯｸUB" panose="020B0909000000000000" pitchFamily="49" charset="-128"/>
                <a:cs typeface="Times New Roman" panose="02020603050405020304" pitchFamily="18" charset="0"/>
              </a:rPr>
              <a:t>企業説明会・面接会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8915400" y="50292"/>
            <a:ext cx="5308" cy="3449498"/>
          </a:xfrm>
          <a:prstGeom prst="line">
            <a:avLst/>
          </a:prstGeom>
          <a:ln w="28575">
            <a:solidFill>
              <a:schemeClr val="bg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-2080" y="-314"/>
            <a:ext cx="12192000" cy="233340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3344065"/>
            <a:ext cx="12192000" cy="10762004"/>
          </a:xfrm>
          <a:prstGeom prst="rect">
            <a:avLst/>
          </a:prstGeom>
          <a:solidFill>
            <a:srgbClr val="CC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2" name="テキスト ボックス 8"/>
          <p:cNvSpPr txBox="1"/>
          <p:nvPr/>
        </p:nvSpPr>
        <p:spPr>
          <a:xfrm>
            <a:off x="22860" y="3409726"/>
            <a:ext cx="12169140" cy="10663497"/>
          </a:xfrm>
          <a:prstGeom prst="rect">
            <a:avLst/>
          </a:prstGeom>
          <a:noFill/>
          <a:ln w="3175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altLang="ja-JP" sz="4400" b="1" kern="1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《</a:t>
            </a:r>
            <a:r>
              <a:rPr lang="ja-JP" altLang="en-US" sz="4400" b="1" kern="1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自由記載欄</a:t>
            </a:r>
            <a:r>
              <a:rPr lang="en-US" altLang="ja-JP" sz="4400" b="1" kern="1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》</a:t>
            </a:r>
          </a:p>
          <a:p>
            <a:pPr algn="ctr">
              <a:spcAft>
                <a:spcPts val="0"/>
              </a:spcAft>
            </a:pPr>
            <a:endParaRPr lang="en-US" altLang="ja-JP" sz="4400" kern="100" dirty="0">
              <a:solidFill>
                <a:srgbClr val="FF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～</a:t>
            </a:r>
            <a:r>
              <a:rPr lang="ja-JP" altLang="en-US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作成</a:t>
            </a:r>
            <a:r>
              <a:rPr lang="ja-JP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に</a:t>
            </a:r>
            <a:r>
              <a:rPr lang="ja-JP" sz="4400" kern="100" dirty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あたってのお願い～</a:t>
            </a:r>
            <a:endParaRPr lang="ja-JP" sz="1600" kern="100" dirty="0">
              <a:solidFill>
                <a:srgbClr val="FF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4400" kern="100" dirty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 </a:t>
            </a:r>
            <a:endParaRPr lang="ja-JP" sz="1600" kern="100" dirty="0">
              <a:solidFill>
                <a:srgbClr val="FF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ja-JP" altLang="en-US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▼</a:t>
            </a:r>
            <a:r>
              <a:rPr lang="ja-JP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次</a:t>
            </a:r>
            <a:r>
              <a:rPr lang="ja-JP" sz="4400" kern="100" dirty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の項目を記載してください</a:t>
            </a:r>
            <a:endParaRPr lang="ja-JP" sz="1600" kern="100" dirty="0">
              <a:solidFill>
                <a:srgbClr val="FF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・求人番号</a:t>
            </a:r>
            <a:endParaRPr lang="en-US" altLang="ja-JP" sz="4400" kern="100" dirty="0" smtClean="0">
              <a:solidFill>
                <a:srgbClr val="FF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</a:t>
            </a:r>
            <a:r>
              <a:rPr lang="ja-JP" altLang="en-US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募集</a:t>
            </a:r>
            <a:r>
              <a:rPr lang="ja-JP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職種</a:t>
            </a:r>
            <a:endParaRPr lang="ja-JP" sz="1600" kern="100" dirty="0" smtClean="0">
              <a:solidFill>
                <a:srgbClr val="FF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</a:t>
            </a:r>
            <a:r>
              <a:rPr lang="ja-JP" altLang="en-US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事業内容や</a:t>
            </a:r>
            <a:r>
              <a:rPr lang="ja-JP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アピールポイント</a:t>
            </a:r>
            <a:r>
              <a:rPr lang="ja-JP" altLang="en-US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等</a:t>
            </a:r>
            <a:endParaRPr lang="ja-JP" sz="1600" kern="100" dirty="0" smtClean="0">
              <a:solidFill>
                <a:srgbClr val="FF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※事業所の写真（作業風景等）を入れて</a:t>
            </a:r>
            <a:r>
              <a:rPr lang="ja-JP" altLang="en-US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い</a:t>
            </a:r>
            <a:r>
              <a:rPr lang="ja-JP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ただくと</a:t>
            </a:r>
            <a:r>
              <a:rPr lang="ja-JP" altLang="en-US" sz="4400" kern="100" dirty="0" smtClean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よりイメージがしやすくなります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spcAft>
                <a:spcPts val="0"/>
              </a:spcAft>
            </a:pP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just">
              <a:spcAft>
                <a:spcPts val="0"/>
              </a:spcAft>
            </a:pPr>
            <a:endParaRPr lang="ja-JP" altLang="ja-JP" sz="28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381000" indent="-381000" algn="just">
              <a:spcAft>
                <a:spcPts val="0"/>
              </a:spcAft>
            </a:pPr>
            <a:r>
              <a:rPr lang="ja-JP" altLang="en-US" sz="32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▼</a:t>
            </a:r>
            <a:r>
              <a:rPr lang="ja-JP" altLang="ja-JP" sz="30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自由記載欄</a:t>
            </a:r>
            <a:r>
              <a:rPr lang="ja-JP" altLang="en-US" sz="30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や背景の配色</a:t>
            </a:r>
            <a:r>
              <a:rPr lang="ja-JP" altLang="ja-JP" sz="30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に</a:t>
            </a:r>
            <a:r>
              <a:rPr lang="ja-JP" altLang="en-US" sz="30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つ</a:t>
            </a:r>
            <a:r>
              <a:rPr lang="ja-JP" altLang="ja-JP" sz="30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きましては、ご自由に編集していただいて</a:t>
            </a:r>
            <a:r>
              <a:rPr lang="ja-JP" altLang="en-US" sz="30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かま</a:t>
            </a:r>
            <a:r>
              <a:rPr lang="ja-JP" altLang="ja-JP" sz="30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いません。また、所定の内容の変更を伴わない各項目のレイアウト</a:t>
            </a:r>
            <a:r>
              <a:rPr lang="ja-JP" altLang="en-US" sz="30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も</a:t>
            </a:r>
            <a:r>
              <a:rPr lang="ja-JP" altLang="ja-JP" sz="30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変更していただいて</a:t>
            </a:r>
            <a:r>
              <a:rPr lang="ja-JP" altLang="en-US" sz="30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かまい</a:t>
            </a:r>
            <a:r>
              <a:rPr lang="ja-JP" altLang="ja-JP" sz="30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ません。</a:t>
            </a:r>
            <a:r>
              <a:rPr lang="ja-JP" altLang="en-US" sz="30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ただし</a:t>
            </a:r>
            <a:r>
              <a:rPr lang="ja-JP" altLang="en-US" sz="3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、</a:t>
            </a:r>
            <a:r>
              <a:rPr lang="ja-JP" altLang="en-US" sz="3000" kern="10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第三者</a:t>
            </a:r>
            <a:r>
              <a:rPr lang="ja-JP" altLang="en-US" sz="3000" kern="10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が所有して</a:t>
            </a:r>
            <a:r>
              <a:rPr lang="ja-JP" altLang="en-US" sz="30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いる著作権や、肖像権を侵害するコンテンツ等は記載しないようにしてください。なお、利用する場合は利用者の責任において確認していただき、当方では何ら責任を負いません。</a:t>
            </a:r>
            <a:endParaRPr lang="en-US" altLang="ja-JP" sz="3000" kern="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ja-JP" kern="100" dirty="0">
              <a:solidFill>
                <a:srgbClr val="FF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3600" kern="100" dirty="0">
                <a:solidFill>
                  <a:srgbClr val="FF0000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</a:t>
            </a:r>
            <a:endParaRPr lang="ja-JP" sz="1600" kern="100" dirty="0">
              <a:solidFill>
                <a:srgbClr val="FF0000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0" y="14106070"/>
            <a:ext cx="12189920" cy="1398376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150000"/>
              </a:lnSpc>
              <a:spcAft>
                <a:spcPts val="0"/>
              </a:spcAft>
            </a:pPr>
            <a:r>
              <a:rPr lang="ja-JP" altLang="en-US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□初めに事業所からの会社説明があります。その後、希望される方は個別相談・面接を行います。</a:t>
            </a:r>
            <a:endParaRPr lang="en-US" altLang="ja-JP" kern="100" dirty="0" smtClean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</a:t>
            </a:r>
            <a:r>
              <a:rPr lang="ja-JP" altLang="ja-JP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面接</a:t>
            </a:r>
            <a:r>
              <a:rPr lang="ja-JP" altLang="ja-JP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を希望される方は「</a:t>
            </a:r>
            <a:r>
              <a:rPr lang="ja-JP" altLang="ja-JP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紹介状</a:t>
            </a:r>
            <a:r>
              <a:rPr lang="ja-JP" altLang="en-US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（</a:t>
            </a:r>
            <a:r>
              <a:rPr lang="ja-JP" altLang="ja-JP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当日</a:t>
            </a:r>
            <a:r>
              <a:rPr lang="ja-JP" altLang="ja-JP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発行も可能</a:t>
            </a:r>
            <a:r>
              <a:rPr lang="ja-JP" altLang="ja-JP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です</a:t>
            </a:r>
            <a:r>
              <a:rPr lang="ja-JP" altLang="en-US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）</a:t>
            </a:r>
            <a:r>
              <a:rPr lang="ja-JP" altLang="ja-JP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・</a:t>
            </a:r>
            <a:r>
              <a:rPr lang="ja-JP" altLang="ja-JP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応募書類」を持参して</a:t>
            </a:r>
            <a:r>
              <a:rPr lang="ja-JP" altLang="ja-JP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ください</a:t>
            </a:r>
            <a:r>
              <a:rPr lang="ja-JP" altLang="en-US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。</a:t>
            </a:r>
            <a:endParaRPr lang="en-US" altLang="ja-JP" kern="100" dirty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□求職登録をされていない方は、事前の求職登録が必要と</a:t>
            </a:r>
            <a:r>
              <a:rPr lang="ja-JP" altLang="en-US" kern="100" dirty="0" smtClean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なります</a:t>
            </a:r>
            <a:r>
              <a:rPr lang="ja-JP" altLang="en-US" kern="100" dirty="0">
                <a:solidFill>
                  <a:srgbClr val="00000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。</a:t>
            </a:r>
            <a:endParaRPr lang="en-US" altLang="ja-JP" kern="100" dirty="0" smtClean="0">
              <a:solidFill>
                <a:srgbClr val="000000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5"/>
          <p:cNvSpPr txBox="1"/>
          <p:nvPr/>
        </p:nvSpPr>
        <p:spPr>
          <a:xfrm>
            <a:off x="0" y="759736"/>
            <a:ext cx="9568620" cy="157335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180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216000">
              <a:lnSpc>
                <a:spcPts val="5000"/>
              </a:lnSpc>
              <a:spcAft>
                <a:spcPts val="0"/>
              </a:spcAft>
            </a:pPr>
            <a:r>
              <a:rPr lang="ja-JP" altLang="en-US" sz="3200" b="1" kern="1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事業所名：</a:t>
            </a:r>
            <a:endParaRPr lang="en-US" altLang="ja-JP" sz="3200" b="1" kern="100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indent="216000">
              <a:lnSpc>
                <a:spcPts val="5000"/>
              </a:lnSpc>
              <a:spcAft>
                <a:spcPts val="0"/>
              </a:spcAft>
            </a:pPr>
            <a:r>
              <a:rPr lang="ja-JP" altLang="en-US" sz="3200" b="1" kern="1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開催日時：令和○年○月○日</a:t>
            </a:r>
            <a:r>
              <a:rPr lang="en-US" altLang="ja-JP" sz="3200" b="1" kern="1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(</a:t>
            </a:r>
            <a:r>
              <a:rPr lang="ja-JP" altLang="en-US" sz="3200" b="1" kern="1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○</a:t>
            </a:r>
            <a:r>
              <a:rPr lang="en-US" altLang="ja-JP" sz="3200" b="1" kern="1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)00:00</a:t>
            </a:r>
            <a:r>
              <a:rPr lang="ja-JP" altLang="en-US" sz="3200" b="1" kern="1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～</a:t>
            </a:r>
            <a:r>
              <a:rPr lang="en-US" altLang="ja-JP" sz="3200" b="1" kern="10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00:00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0" y="15404758"/>
            <a:ext cx="12192000" cy="851241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ja-JP" altLang="en-US" sz="2400" b="1" kern="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広島</a:t>
            </a:r>
            <a:r>
              <a:rPr lang="ja-JP" altLang="en-US" sz="2400" b="1" kern="100" dirty="0" err="1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わか</a:t>
            </a:r>
            <a:r>
              <a:rPr lang="ja-JP" altLang="en-US" sz="2400" b="1" kern="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ものハローワーク　　☎０８２－２３６－８６１３</a:t>
            </a:r>
            <a:endParaRPr lang="en-US" altLang="ja-JP" sz="2400" b="1" kern="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r">
              <a:lnSpc>
                <a:spcPts val="2000"/>
              </a:lnSpc>
            </a:pPr>
            <a:r>
              <a:rPr lang="ja-JP" altLang="en-US" kern="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〒</a:t>
            </a:r>
            <a:r>
              <a:rPr lang="en-US" altLang="ja-JP" kern="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730-0035</a:t>
            </a:r>
            <a:r>
              <a:rPr lang="ja-JP" altLang="en-US" kern="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　広島市中区本通６－１１　明治安田生命広島本通ビル８階</a:t>
            </a:r>
          </a:p>
        </p:txBody>
      </p:sp>
      <p:sp>
        <p:nvSpPr>
          <p:cNvPr id="4" name="テキスト ボックス 7"/>
          <p:cNvSpPr txBox="1">
            <a:spLocks noChangeArrowheads="1"/>
          </p:cNvSpPr>
          <p:nvPr/>
        </p:nvSpPr>
        <p:spPr bwMode="auto">
          <a:xfrm>
            <a:off x="0" y="15404759"/>
            <a:ext cx="3497179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【</a:t>
            </a:r>
            <a:r>
              <a:rPr kumimoji="0" lang="ja-JP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お申し込み・お問い合わせ</a:t>
            </a: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】</a:t>
            </a:r>
            <a:endParaRPr kumimoji="0" lang="ja-JP" altLang="ja-JP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9" name="テキスト ボックス 5"/>
          <p:cNvSpPr txBox="1"/>
          <p:nvPr/>
        </p:nvSpPr>
        <p:spPr>
          <a:xfrm>
            <a:off x="0" y="0"/>
            <a:ext cx="9593560" cy="93842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0" tIns="18000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228600" algn="ctr">
              <a:lnSpc>
                <a:spcPts val="5000"/>
              </a:lnSpc>
              <a:spcAft>
                <a:spcPts val="0"/>
              </a:spcAft>
            </a:pPr>
            <a:r>
              <a:rPr lang="ja-JP" altLang="en-US" sz="6000" b="1" kern="100" dirty="0" smtClean="0">
                <a:ln w="10160">
                  <a:noFill/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企業説明会・面接会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-4160" y="2333087"/>
            <a:ext cx="12196160" cy="1009795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2000" b="1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会場：広島</a:t>
            </a:r>
            <a:r>
              <a:rPr lang="ja-JP" altLang="en-US" sz="2000" b="1" kern="100" dirty="0" err="1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わか</a:t>
            </a:r>
            <a:r>
              <a:rPr lang="ja-JP" altLang="en-US" sz="2000" b="1" kern="1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ものハローワーク　セミナールーム</a:t>
            </a:r>
            <a:endParaRPr lang="en-US" altLang="ja-JP" sz="2000" b="1" kern="1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ja-JP" altLang="en-US" sz="2000" kern="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説明を聞くだけの参加</a:t>
            </a:r>
            <a:r>
              <a:rPr lang="ja-JP" altLang="en-US" sz="2400" b="1" kern="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ＯＫ</a:t>
            </a:r>
            <a:r>
              <a:rPr lang="ja-JP" altLang="en-US" sz="2000" kern="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！</a:t>
            </a:r>
            <a:r>
              <a:rPr lang="ja-JP" altLang="en-US" sz="20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雇用保険受給中の方は、</a:t>
            </a:r>
            <a:r>
              <a:rPr lang="ja-JP" altLang="en-US" sz="2400" b="1" kern="1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求職活動実績</a:t>
            </a:r>
            <a:r>
              <a:rPr lang="ja-JP" altLang="en-US" sz="2000" kern="1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になります。</a:t>
            </a:r>
            <a:endParaRPr lang="en-US" altLang="ja-JP" sz="2000" kern="1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9449648" y="1257333"/>
            <a:ext cx="2606625" cy="918800"/>
            <a:chOff x="9510257" y="1247287"/>
            <a:chExt cx="2606625" cy="918800"/>
          </a:xfrm>
        </p:grpSpPr>
        <p:sp>
          <p:nvSpPr>
            <p:cNvPr id="23" name="雲 22"/>
            <p:cNvSpPr/>
            <p:nvPr/>
          </p:nvSpPr>
          <p:spPr>
            <a:xfrm>
              <a:off x="9510257" y="1247287"/>
              <a:ext cx="2606625" cy="918800"/>
            </a:xfrm>
            <a:prstGeom prst="cloud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9600408" y="1411760"/>
              <a:ext cx="242632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kumimoji="1" lang="en-US" altLang="ja-JP" sz="2800" b="1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35</a:t>
              </a:r>
              <a:r>
                <a:rPr kumimoji="1" lang="ja-JP" altLang="en-US" sz="2800" b="1" dirty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歳未満対象</a:t>
              </a: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9449647" y="115920"/>
            <a:ext cx="2606626" cy="921298"/>
            <a:chOff x="9510255" y="105874"/>
            <a:chExt cx="2606626" cy="921298"/>
          </a:xfrm>
        </p:grpSpPr>
        <p:sp>
          <p:nvSpPr>
            <p:cNvPr id="2" name="雲 1"/>
            <p:cNvSpPr/>
            <p:nvPr/>
          </p:nvSpPr>
          <p:spPr>
            <a:xfrm>
              <a:off x="9510255" y="105874"/>
              <a:ext cx="2606626" cy="921298"/>
            </a:xfrm>
            <a:prstGeom prst="cloud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9707727" y="263703"/>
              <a:ext cx="221168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kumimoji="1" lang="ja-JP" altLang="en-US" sz="2800" b="1" dirty="0" smtClean="0">
                  <a:ln w="9525">
                    <a:solidFill>
                      <a:prstClr val="white"/>
                    </a:solidFill>
                    <a:prstDash val="solid"/>
                  </a:ln>
                  <a:solidFill>
                    <a:prstClr val="black"/>
                  </a:solidFill>
                  <a:effectLst>
                    <a:outerShdw blurRad="12700" dist="38100" dir="2700000" algn="tl" rotWithShape="0">
                      <a:prstClr val="white">
                        <a:lumMod val="50000"/>
                      </a:prstClr>
                    </a:outerShdw>
                  </a:effectLst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事前予約制</a:t>
              </a:r>
              <a:endParaRPr kumimoji="1" lang="ja-JP" altLang="en-US" sz="2800" b="1" dirty="0">
                <a:ln w="9525">
                  <a:solidFill>
                    <a:prstClr val="white"/>
                  </a:solidFill>
                  <a:prstDash val="solid"/>
                </a:ln>
                <a:solidFill>
                  <a:prstClr val="black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784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BE74F9E4C1985418BF027CC6A879DEB" ma:contentTypeVersion="14" ma:contentTypeDescription="新しいドキュメントを作成します。" ma:contentTypeScope="" ma:versionID="3f4c48a46224b877ed18380251e05ca7">
  <xsd:schema xmlns:xsd="http://www.w3.org/2001/XMLSchema" xmlns:xs="http://www.w3.org/2001/XMLSchema" xmlns:p="http://schemas.microsoft.com/office/2006/metadata/properties" xmlns:ns2="ac95edd2-bf6c-479a-9706-73779e3902dc" xmlns:ns3="1a0f67c0-b883-4958-85be-3f4367241caa" targetNamespace="http://schemas.microsoft.com/office/2006/metadata/properties" ma:root="true" ma:fieldsID="95e0b31535df96219d8e57a1ab0d58fc" ns2:_="" ns3:_="">
    <xsd:import namespace="ac95edd2-bf6c-479a-9706-73779e3902dc"/>
    <xsd:import namespace="1a0f67c0-b883-4958-85be-3f4367241ca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95edd2-bf6c-479a-9706-73779e3902dc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0f67c0-b883-4958-85be-3f4367241caa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7e7712a-ae90-4195-b325-9a7a44de2577}" ma:internalName="TaxCatchAll" ma:showField="CatchAllData" ma:web="1a0f67c0-b883-4958-85be-3f4367241c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95edd2-bf6c-479a-9706-73779e3902dc">
      <Terms xmlns="http://schemas.microsoft.com/office/infopath/2007/PartnerControls"/>
    </lcf76f155ced4ddcb4097134ff3c332f>
    <Owner xmlns="ac95edd2-bf6c-479a-9706-73779e3902dc">
      <UserInfo>
        <DisplayName/>
        <AccountId xsi:nil="true"/>
        <AccountType/>
      </UserInfo>
    </Owner>
    <TaxCatchAll xmlns="1a0f67c0-b883-4958-85be-3f4367241caa" xsi:nil="true"/>
  </documentManagement>
</p:properties>
</file>

<file path=customXml/itemProps1.xml><?xml version="1.0" encoding="utf-8"?>
<ds:datastoreItem xmlns:ds="http://schemas.openxmlformats.org/officeDocument/2006/customXml" ds:itemID="{39D1C5EF-496A-477A-85FD-5E578835002F}"/>
</file>

<file path=customXml/itemProps2.xml><?xml version="1.0" encoding="utf-8"?>
<ds:datastoreItem xmlns:ds="http://schemas.openxmlformats.org/officeDocument/2006/customXml" ds:itemID="{8DC23E86-88C0-4E15-98D7-79C9DA769A8F}"/>
</file>

<file path=customXml/itemProps3.xml><?xml version="1.0" encoding="utf-8"?>
<ds:datastoreItem xmlns:ds="http://schemas.openxmlformats.org/officeDocument/2006/customXml" ds:itemID="{0E685564-3891-4AF9-A139-25D3B9F9945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303</Words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HGS創英角ｺﾞｼｯｸUB</vt:lpstr>
      <vt:lpstr>HG丸ｺﾞｼｯｸM-PRO</vt:lpstr>
      <vt:lpstr>HG創英角ｺﾞｼｯｸUB</vt:lpstr>
      <vt:lpstr>ＭＳ 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0x010100FBE74F9E4C1985418BF027CC6A879DEB</vt:lpwstr>
  </property>
</Properties>
</file>