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handoutMasterIdLst>
    <p:handoutMasterId r:id="rId4"/>
  </p:handoutMasterIdLst>
  <p:sldIdLst>
    <p:sldId id="300" r:id="rId2"/>
  </p:sldIdLst>
  <p:sldSz cx="6858000" cy="9906000" type="A4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AE3C41"/>
    <a:srgbClr val="EEC962"/>
    <a:srgbClr val="FF6600"/>
    <a:srgbClr val="10912A"/>
    <a:srgbClr val="A40000"/>
    <a:srgbClr val="CA9564"/>
    <a:srgbClr val="FFE34B"/>
    <a:srgbClr val="E4A662"/>
    <a:srgbClr val="E8B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5" autoAdjust="0"/>
    <p:restoredTop sz="92797" autoAdjust="0"/>
  </p:normalViewPr>
  <p:slideViewPr>
    <p:cSldViewPr snapToGrid="0">
      <p:cViewPr varScale="1">
        <p:scale>
          <a:sx n="75" d="100"/>
          <a:sy n="75" d="100"/>
        </p:scale>
        <p:origin x="1980" y="28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1" y="7"/>
            <a:ext cx="2949098" cy="498693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47" y="7"/>
            <a:ext cx="2949098" cy="498693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r">
              <a:defRPr sz="1100"/>
            </a:lvl1pPr>
          </a:lstStyle>
          <a:p>
            <a:fld id="{787E61F4-785A-4D22-A1F6-7A1F08CD4CCB}" type="datetimeFigureOut">
              <a:rPr kumimoji="1" lang="ja-JP" altLang="en-US" smtClean="0"/>
              <a:t>2024/11/27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1" y="9440650"/>
            <a:ext cx="2949098" cy="498692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47" y="9440650"/>
            <a:ext cx="2949098" cy="498692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r">
              <a:defRPr sz="1100"/>
            </a:lvl1pPr>
          </a:lstStyle>
          <a:p>
            <a:fld id="{07D77D39-1481-4AD1-AF4D-E2FE0CE337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96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0" y="4"/>
            <a:ext cx="2949301" cy="497969"/>
          </a:xfrm>
          <a:prstGeom prst="rect">
            <a:avLst/>
          </a:prstGeom>
        </p:spPr>
        <p:txBody>
          <a:bodyPr vert="horz" lIns="88064" tIns="44034" rIns="88064" bIns="44034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799" y="4"/>
            <a:ext cx="2949301" cy="497969"/>
          </a:xfrm>
          <a:prstGeom prst="rect">
            <a:avLst/>
          </a:prstGeom>
        </p:spPr>
        <p:txBody>
          <a:bodyPr vert="horz" lIns="88064" tIns="44034" rIns="88064" bIns="44034" rtlCol="0"/>
          <a:lstStyle>
            <a:lvl1pPr algn="r">
              <a:defRPr sz="1100"/>
            </a:lvl1pPr>
          </a:lstStyle>
          <a:p>
            <a:fld id="{487362CF-C620-4E35-8740-D28147DC63CC}" type="datetimeFigureOut">
              <a:rPr kumimoji="1" lang="ja-JP" altLang="en-US" smtClean="0"/>
              <a:t>2024/11/27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193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064" tIns="44034" rIns="88064" bIns="44034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57" y="4783898"/>
            <a:ext cx="5445100" cy="3912834"/>
          </a:xfrm>
          <a:prstGeom prst="rect">
            <a:avLst/>
          </a:prstGeom>
        </p:spPr>
        <p:txBody>
          <a:bodyPr vert="horz" lIns="88064" tIns="44034" rIns="88064" bIns="4403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0" y="9441374"/>
            <a:ext cx="2949301" cy="497969"/>
          </a:xfrm>
          <a:prstGeom prst="rect">
            <a:avLst/>
          </a:prstGeom>
        </p:spPr>
        <p:txBody>
          <a:bodyPr vert="horz" lIns="88064" tIns="44034" rIns="88064" bIns="44034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799" y="9441374"/>
            <a:ext cx="2949301" cy="497969"/>
          </a:xfrm>
          <a:prstGeom prst="rect">
            <a:avLst/>
          </a:prstGeom>
        </p:spPr>
        <p:txBody>
          <a:bodyPr vert="horz" lIns="88064" tIns="44034" rIns="88064" bIns="44034" rtlCol="0" anchor="b"/>
          <a:lstStyle>
            <a:lvl1pPr algn="r">
              <a:defRPr sz="1100"/>
            </a:lvl1pPr>
          </a:lstStyle>
          <a:p>
            <a:fld id="{C3026D38-6DF0-46B7-9149-8AF80AFE29E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734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984" algn="l" defTabSz="9139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3970" algn="l" defTabSz="9139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956" algn="l" defTabSz="9139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940" algn="l" defTabSz="9139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4926" algn="l" defTabSz="9139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911" algn="l" defTabSz="9139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5882" algn="l" defTabSz="9139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CEFA-3A29-4140-A800-601CB819AE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F1EE-F062-4308-B735-4F7731309F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4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CEFA-3A29-4140-A800-601CB819AE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F1EE-F062-4308-B735-4F7731309F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2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CEFA-3A29-4140-A800-601CB819AE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F1EE-F062-4308-B735-4F7731309F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3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CEFA-3A29-4140-A800-601CB819AE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F1EE-F062-4308-B735-4F7731309F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1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CEFA-3A29-4140-A800-601CB819AE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F1EE-F062-4308-B735-4F7731309F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0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42"/>
            <a:fld id="{1EEBCEFA-3A29-4140-A800-601CB819AE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2024/11/27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42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42"/>
            <a:fld id="{D69AF1EE-F062-4308-B735-4F7731309F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9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CEFA-3A29-4140-A800-601CB819AE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F1EE-F062-4308-B735-4F7731309F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CEFA-3A29-4140-A800-601CB819AE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F1EE-F062-4308-B735-4F7731309F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6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CEFA-3A29-4140-A800-601CB819AE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F1EE-F062-4308-B735-4F7731309F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8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CEFA-3A29-4140-A800-601CB819AE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F1EE-F062-4308-B735-4F7731309F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7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42"/>
            <a:fld id="{1EEBCEFA-3A29-4140-A800-601CB819AE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2024/11/27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42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42"/>
            <a:fld id="{D69AF1EE-F062-4308-B735-4F7731309F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1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fld id="{1EEBCEFA-3A29-4140-A800-601CB819AEC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2024/11/27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2"/>
            <a:fld id="{D69AF1EE-F062-4308-B735-4F7731309FA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42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3.png"/><Relationship Id="rId21" Type="http://schemas.openxmlformats.org/officeDocument/2006/relationships/image" Target="../media/image18.png"/><Relationship Id="rId34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28.png"/><Relationship Id="rId38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7.png"/><Relationship Id="rId37" Type="http://schemas.openxmlformats.org/officeDocument/2006/relationships/image" Target="../media/image31.jpe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microsoft.com/office/2007/relationships/hdphoto" Target="../media/hdphoto3.wdp"/><Relationship Id="rId36" Type="http://schemas.openxmlformats.org/officeDocument/2006/relationships/image" Target="../media/image3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microsoft.com/office/2007/relationships/hdphoto" Target="../media/hdphoto4.wdp"/><Relationship Id="rId35" Type="http://schemas.openxmlformats.org/officeDocument/2006/relationships/image" Target="../media/image29.png"/><Relationship Id="rId8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" y="0"/>
            <a:ext cx="6885908" cy="9700752"/>
          </a:xfrm>
          <a:prstGeom prst="rect">
            <a:avLst/>
          </a:prstGeom>
        </p:spPr>
      </p:pic>
      <p:grpSp>
        <p:nvGrpSpPr>
          <p:cNvPr id="421" name="グループ化 420"/>
          <p:cNvGrpSpPr/>
          <p:nvPr/>
        </p:nvGrpSpPr>
        <p:grpSpPr>
          <a:xfrm>
            <a:off x="318162" y="5923432"/>
            <a:ext cx="2074418" cy="1493515"/>
            <a:chOff x="8712285" y="1215402"/>
            <a:chExt cx="2014587" cy="1619116"/>
          </a:xfrm>
        </p:grpSpPr>
        <p:pic>
          <p:nvPicPr>
            <p:cNvPr id="422" name="図 4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97189">
              <a:off x="8896857" y="1256265"/>
              <a:ext cx="1816586" cy="1578253"/>
            </a:xfrm>
            <a:prstGeom prst="rect">
              <a:avLst/>
            </a:prstGeom>
          </p:spPr>
        </p:pic>
        <p:pic>
          <p:nvPicPr>
            <p:cNvPr id="423" name="図 4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5" y="1215402"/>
              <a:ext cx="2014587" cy="1575694"/>
            </a:xfrm>
            <a:prstGeom prst="rect">
              <a:avLst/>
            </a:prstGeom>
          </p:spPr>
        </p:pic>
      </p:grpSp>
      <p:grpSp>
        <p:nvGrpSpPr>
          <p:cNvPr id="490" name="グループ化 489"/>
          <p:cNvGrpSpPr/>
          <p:nvPr/>
        </p:nvGrpSpPr>
        <p:grpSpPr>
          <a:xfrm rot="20278233">
            <a:off x="-3835662" y="1274606"/>
            <a:ext cx="1865072" cy="1600463"/>
            <a:chOff x="6651057" y="1215402"/>
            <a:chExt cx="1865072" cy="1640962"/>
          </a:xfrm>
        </p:grpSpPr>
        <p:pic>
          <p:nvPicPr>
            <p:cNvPr id="491" name="図 49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28672">
              <a:off x="6701896" y="1313002"/>
              <a:ext cx="1814233" cy="1543362"/>
            </a:xfrm>
            <a:prstGeom prst="rect">
              <a:avLst/>
            </a:prstGeom>
          </p:spPr>
        </p:pic>
        <p:pic>
          <p:nvPicPr>
            <p:cNvPr id="492" name="図 4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057" y="1215402"/>
              <a:ext cx="1855218" cy="1611817"/>
            </a:xfrm>
            <a:prstGeom prst="rect">
              <a:avLst/>
            </a:prstGeom>
          </p:spPr>
        </p:pic>
      </p:grpSp>
      <p:pic>
        <p:nvPicPr>
          <p:cNvPr id="35" name="小槌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796">
            <a:off x="5963782" y="187753"/>
            <a:ext cx="827112" cy="1076758"/>
          </a:xfrm>
          <a:prstGeom prst="rect">
            <a:avLst/>
          </a:prstGeom>
        </p:spPr>
      </p:pic>
      <p:pic>
        <p:nvPicPr>
          <p:cNvPr id="34" name="1月下の花小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0" y="180708"/>
            <a:ext cx="470764" cy="457147"/>
          </a:xfrm>
          <a:prstGeom prst="rect">
            <a:avLst/>
          </a:prstGeom>
        </p:spPr>
      </p:pic>
      <p:pic>
        <p:nvPicPr>
          <p:cNvPr id="38" name="1月下の花大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" y="646361"/>
            <a:ext cx="809269" cy="7005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058" y="74453"/>
            <a:ext cx="1188220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 smtClean="0">
                <a:ln>
                  <a:solidFill>
                    <a:schemeClr val="bg1"/>
                  </a:solidFill>
                </a:ln>
                <a:solidFill>
                  <a:srgbClr val="10912A"/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</a:rPr>
              <a:t>１</a:t>
            </a:r>
            <a:endParaRPr kumimoji="1" lang="ja-JP" altLang="en-US" sz="8000" b="1" dirty="0">
              <a:ln>
                <a:solidFill>
                  <a:schemeClr val="bg1"/>
                </a:solidFill>
              </a:ln>
              <a:solidFill>
                <a:srgbClr val="10912A"/>
              </a:solidFill>
              <a:effectLst>
                <a:outerShdw blurRad="38100" dist="38100" dir="2700000" algn="tl">
                  <a:srgbClr val="000000">
                    <a:alpha val="85000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2617" y="537590"/>
            <a:ext cx="7874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n>
                  <a:solidFill>
                    <a:schemeClr val="bg1"/>
                  </a:solidFill>
                </a:ln>
                <a:solidFill>
                  <a:srgbClr val="10912A"/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</a:rPr>
              <a:t>月</a:t>
            </a:r>
            <a:endParaRPr kumimoji="1" lang="ja-JP" altLang="en-US" sz="3200" b="1" dirty="0">
              <a:ln>
                <a:solidFill>
                  <a:schemeClr val="bg1"/>
                </a:solidFill>
              </a:ln>
              <a:solidFill>
                <a:srgbClr val="10912A"/>
              </a:solidFill>
              <a:effectLst>
                <a:outerShdw blurRad="38100" dist="38100" dir="2700000" algn="tl">
                  <a:srgbClr val="000000">
                    <a:alpha val="85000"/>
                  </a:srgbClr>
                </a:outerShdw>
              </a:effectLst>
            </a:endParaRPr>
          </a:p>
        </p:txBody>
      </p:sp>
      <p:sp>
        <p:nvSpPr>
          <p:cNvPr id="257" name="正方形/長方形 256"/>
          <p:cNvSpPr/>
          <p:nvPr/>
        </p:nvSpPr>
        <p:spPr>
          <a:xfrm>
            <a:off x="1332613" y="7883337"/>
            <a:ext cx="1413838" cy="276999"/>
          </a:xfrm>
          <a:prstGeom prst="rect">
            <a:avLst/>
          </a:prstGeom>
          <a:effectLst>
            <a:outerShdw blurRad="50800" dist="38100" dir="2700000" sx="150000" sy="150000" algn="tl" rotWithShape="0">
              <a:schemeClr val="bg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endParaRPr lang="en-US" altLang="ja-JP" sz="120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rgbClr val="FFFFA7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-1" y="8940962"/>
            <a:ext cx="6858001" cy="965038"/>
          </a:xfrm>
          <a:prstGeom prst="rect">
            <a:avLst/>
          </a:prstGeom>
          <a:solidFill>
            <a:srgbClr val="1091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485" y="9405025"/>
            <a:ext cx="2489403" cy="46166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：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30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～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：</a:t>
            </a:r>
            <a:r>
              <a:rPr lang="en-US" altLang="ja-JP" sz="12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00</a:t>
            </a:r>
            <a:r>
              <a:rPr lang="ja-JP" altLang="en-US" sz="12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（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月・水</a:t>
            </a:r>
            <a:r>
              <a:rPr lang="ja-JP" altLang="en-US" sz="12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）</a:t>
            </a:r>
            <a:endParaRPr lang="en-US" altLang="ja-JP" sz="1200" b="1" dirty="0" smtClean="0">
              <a:solidFill>
                <a:schemeClr val="bg1"/>
              </a:solidFill>
              <a:effectLst>
                <a:glow rad="38100">
                  <a:schemeClr val="tx1"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kumimoji="1" lang="en-US" altLang="ja-JP" sz="12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r>
              <a:rPr kumimoji="1" lang="ja-JP" altLang="en-US" sz="12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：</a:t>
            </a:r>
            <a:r>
              <a:rPr kumimoji="1" lang="en-US" altLang="ja-JP" sz="12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30</a:t>
            </a:r>
            <a:r>
              <a:rPr kumimoji="1" lang="ja-JP" altLang="en-US" sz="12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～</a:t>
            </a:r>
            <a:r>
              <a:rPr kumimoji="1" lang="en-US" altLang="ja-JP" sz="12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17</a:t>
            </a:r>
            <a:r>
              <a:rPr kumimoji="1" lang="ja-JP" altLang="en-US" sz="12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：</a:t>
            </a:r>
            <a:r>
              <a:rPr kumimoji="1" lang="en-US" altLang="ja-JP" sz="12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15</a:t>
            </a:r>
            <a:r>
              <a:rPr kumimoji="1" lang="ja-JP" altLang="en-US" sz="12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（火・木・金）　　　　　</a:t>
            </a:r>
            <a:endParaRPr kumimoji="1" lang="ja-JP" altLang="en-US" sz="1200" b="1" dirty="0">
              <a:solidFill>
                <a:schemeClr val="bg1"/>
              </a:solidFill>
              <a:effectLst>
                <a:glow rad="38100">
                  <a:schemeClr val="tx1"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62690" y="9008582"/>
            <a:ext cx="2335516" cy="540161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0984" y="9035659"/>
            <a:ext cx="2389068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</a:t>
            </a:r>
            <a:r>
              <a:rPr kumimoji="1" lang="ja-JP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セミナーのお申込は</a:t>
            </a:r>
            <a:endParaRPr kumimoji="1" lang="en-US" altLang="ja-JP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ja-JP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kumimoji="1" lang="ja-JP" alt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電話または当所総合受付まで</a:t>
            </a:r>
            <a:endParaRPr kumimoji="1" lang="ja-JP" alt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71627" y="9062001"/>
            <a:ext cx="3382952" cy="33855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Tel</a:t>
            </a:r>
            <a:r>
              <a:rPr kumimoji="1" lang="ja-JP" altLang="en-US" sz="16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：</a:t>
            </a:r>
            <a:r>
              <a:rPr kumimoji="1" lang="en-US" altLang="ja-JP" sz="16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027-290-2111</a:t>
            </a:r>
            <a:r>
              <a:rPr lang="ja-JP" altLang="en-US" sz="11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（部門コード</a:t>
            </a:r>
            <a:r>
              <a:rPr lang="en-US" altLang="ja-JP" sz="11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41#</a:t>
            </a:r>
            <a:r>
              <a:rPr lang="ja-JP" altLang="en-US" sz="11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）</a:t>
            </a:r>
            <a:endParaRPr kumimoji="1" lang="ja-JP" altLang="en-US" sz="1100" b="1" dirty="0">
              <a:solidFill>
                <a:schemeClr val="bg1"/>
              </a:solidFill>
              <a:effectLst>
                <a:glow rad="38100">
                  <a:schemeClr val="tx1"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344572" y="9464025"/>
            <a:ext cx="1005403" cy="33855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受付</a:t>
            </a:r>
            <a:r>
              <a:rPr lang="ja-JP" altLang="en-US" sz="1600" b="1" dirty="0" smtClean="0">
                <a:solidFill>
                  <a:schemeClr val="bg1"/>
                </a:solidFill>
                <a:effectLst>
                  <a:glow rad="38100">
                    <a:schemeClr val="tx1"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時間</a:t>
            </a:r>
            <a:endParaRPr lang="ja-JP" altLang="en-US" sz="1600" dirty="0">
              <a:solidFill>
                <a:schemeClr val="bg1"/>
              </a:solidFill>
              <a:effectLst>
                <a:glow rad="38100">
                  <a:schemeClr val="tx1"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61" name="グループ化 260"/>
          <p:cNvGrpSpPr/>
          <p:nvPr/>
        </p:nvGrpSpPr>
        <p:grpSpPr>
          <a:xfrm>
            <a:off x="4391625" y="6085582"/>
            <a:ext cx="2456129" cy="2852471"/>
            <a:chOff x="6719899" y="2993227"/>
            <a:chExt cx="1928814" cy="1519592"/>
          </a:xfrm>
        </p:grpSpPr>
        <p:grpSp>
          <p:nvGrpSpPr>
            <p:cNvPr id="263" name="グループ化 262"/>
            <p:cNvGrpSpPr/>
            <p:nvPr/>
          </p:nvGrpSpPr>
          <p:grpSpPr>
            <a:xfrm>
              <a:off x="6719899" y="2993227"/>
              <a:ext cx="1928814" cy="1519592"/>
              <a:chOff x="6461309" y="3487398"/>
              <a:chExt cx="1928814" cy="1347235"/>
            </a:xfrm>
          </p:grpSpPr>
          <p:pic>
            <p:nvPicPr>
              <p:cNvPr id="266" name="図 26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1309" y="3487398"/>
                <a:ext cx="1922026" cy="496056"/>
              </a:xfrm>
              <a:prstGeom prst="rect">
                <a:avLst/>
              </a:prstGeom>
            </p:spPr>
          </p:pic>
          <p:pic>
            <p:nvPicPr>
              <p:cNvPr id="267" name="図 26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3283" y="3909729"/>
                <a:ext cx="1922026" cy="496056"/>
              </a:xfrm>
              <a:prstGeom prst="rect">
                <a:avLst/>
              </a:prstGeom>
            </p:spPr>
          </p:pic>
          <p:pic>
            <p:nvPicPr>
              <p:cNvPr id="268" name="図 26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8097" y="4338577"/>
                <a:ext cx="1922026" cy="496056"/>
              </a:xfrm>
              <a:prstGeom prst="rect">
                <a:avLst/>
              </a:prstGeom>
            </p:spPr>
          </p:pic>
        </p:grpSp>
        <p:pic>
          <p:nvPicPr>
            <p:cNvPr id="264" name="図 26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227" r="100000">
                          <a14:backgroundMark x1="5215" y1="94792" x2="5215" y2="947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40000" flipH="1">
              <a:off x="6788474" y="3013591"/>
              <a:ext cx="1809745" cy="1363144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65" name="図 26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881"/>
            <a:stretch/>
          </p:blipFill>
          <p:spPr>
            <a:xfrm rot="10800000">
              <a:off x="6815827" y="4157780"/>
              <a:ext cx="1832642" cy="291796"/>
            </a:xfrm>
            <a:prstGeom prst="rect">
              <a:avLst/>
            </a:prstGeom>
            <a:scene3d>
              <a:camera prst="orthographicFront">
                <a:rot lat="0" lon="300000" rev="0"/>
              </a:camera>
              <a:lightRig rig="threePt" dir="t"/>
            </a:scene3d>
          </p:spPr>
        </p:pic>
      </p:grpSp>
      <p:sp>
        <p:nvSpPr>
          <p:cNvPr id="273" name="正方形/長方形 272"/>
          <p:cNvSpPr/>
          <p:nvPr/>
        </p:nvSpPr>
        <p:spPr>
          <a:xfrm>
            <a:off x="4513778" y="6951247"/>
            <a:ext cx="3253422" cy="738664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ja-JP" altLang="en-US" sz="1400" b="1" dirty="0" smtClean="0"/>
              <a:t>①株式会社　</a:t>
            </a:r>
            <a:endParaRPr lang="en-US" altLang="ja-JP" sz="1400" b="1" dirty="0" smtClean="0"/>
          </a:p>
          <a:p>
            <a:pPr lvl="0" defTabSz="514350">
              <a:defRPr/>
            </a:pPr>
            <a:r>
              <a:rPr lang="ja-JP" altLang="en-US" sz="1400" b="1" dirty="0" smtClean="0"/>
              <a:t>　東日本</a:t>
            </a:r>
            <a:r>
              <a:rPr lang="ja-JP" altLang="en-US" sz="1400" b="1" dirty="0" smtClean="0"/>
              <a:t>宇佐美上信越</a:t>
            </a:r>
            <a:r>
              <a:rPr lang="ja-JP" altLang="en-US" sz="1400" b="1" dirty="0" smtClean="0"/>
              <a:t>支店</a:t>
            </a:r>
            <a:endParaRPr lang="en-US" altLang="ja-JP" sz="1100" b="1" dirty="0" smtClean="0"/>
          </a:p>
          <a:p>
            <a:pPr lvl="0" defTabSz="514350">
              <a:defRPr/>
            </a:pPr>
            <a:r>
              <a:rPr lang="ja-JP" altLang="en-US" sz="1400" b="1" dirty="0" smtClean="0"/>
              <a:t>② 株式会社　ツルヤ</a:t>
            </a:r>
            <a:endParaRPr lang="en-US" altLang="ja-JP" sz="1400" u="sng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a:endParaRPr>
          </a:p>
        </p:txBody>
      </p:sp>
      <p:grpSp>
        <p:nvGrpSpPr>
          <p:cNvPr id="274" name="グループ化 273"/>
          <p:cNvGrpSpPr/>
          <p:nvPr/>
        </p:nvGrpSpPr>
        <p:grpSpPr>
          <a:xfrm>
            <a:off x="4564143" y="6656952"/>
            <a:ext cx="1437115" cy="325189"/>
            <a:chOff x="3564279" y="6347669"/>
            <a:chExt cx="1212552" cy="325189"/>
          </a:xfrm>
        </p:grpSpPr>
        <p:pic>
          <p:nvPicPr>
            <p:cNvPr id="275" name="図 27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279" y="6359565"/>
              <a:ext cx="914954" cy="313293"/>
            </a:xfrm>
            <a:prstGeom prst="rect">
              <a:avLst/>
            </a:prstGeom>
          </p:spPr>
        </p:pic>
        <p:sp>
          <p:nvSpPr>
            <p:cNvPr id="276" name="テキスト ボックス 275"/>
            <p:cNvSpPr txBox="1"/>
            <p:nvPr/>
          </p:nvSpPr>
          <p:spPr>
            <a:xfrm>
              <a:off x="3569963" y="6347669"/>
              <a:ext cx="1206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</a:t>
              </a:r>
              <a:r>
                <a:rPr kumimoji="1" lang="en-US" altLang="ja-JP" sz="1400" b="1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/20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(</a:t>
              </a:r>
              <a:r>
                <a:rPr lang="ja-JP" altLang="en-US" sz="1400" b="1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)</a:t>
              </a:r>
              <a:endParaRPr kumimoji="1" lang="ja-JP" altLang="en-US" sz="1400" b="1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277" name="グループ化 276"/>
          <p:cNvGrpSpPr/>
          <p:nvPr/>
        </p:nvGrpSpPr>
        <p:grpSpPr>
          <a:xfrm>
            <a:off x="4568735" y="7678005"/>
            <a:ext cx="1430378" cy="325189"/>
            <a:chOff x="3569963" y="6347669"/>
            <a:chExt cx="1206868" cy="325189"/>
          </a:xfrm>
        </p:grpSpPr>
        <p:pic>
          <p:nvPicPr>
            <p:cNvPr id="278" name="図 27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979" y="6359565"/>
              <a:ext cx="912960" cy="313293"/>
            </a:xfrm>
            <a:prstGeom prst="rect">
              <a:avLst/>
            </a:prstGeom>
          </p:spPr>
        </p:pic>
        <p:sp>
          <p:nvSpPr>
            <p:cNvPr id="279" name="テキスト ボックス 278"/>
            <p:cNvSpPr txBox="1"/>
            <p:nvPr/>
          </p:nvSpPr>
          <p:spPr>
            <a:xfrm>
              <a:off x="3569963" y="6347669"/>
              <a:ext cx="1206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 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</a:t>
              </a:r>
              <a:r>
                <a:rPr kumimoji="1" lang="en-US" altLang="ja-JP" sz="1400" b="1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/27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(</a:t>
              </a:r>
              <a:r>
                <a:rPr lang="ja-JP" altLang="en-US" sz="1400" b="1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月</a:t>
              </a:r>
              <a:r>
                <a:rPr lang="en-US" altLang="ja-JP" sz="1400" b="1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)</a:t>
              </a:r>
              <a:endParaRPr kumimoji="1" lang="ja-JP" altLang="en-US" sz="1400" b="1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2" b="76724"/>
          <a:stretch/>
        </p:blipFill>
        <p:spPr>
          <a:xfrm>
            <a:off x="4508193" y="6204366"/>
            <a:ext cx="831586" cy="574133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5310553" y="6241243"/>
            <a:ext cx="1451470" cy="384002"/>
            <a:chOff x="11633584" y="7045126"/>
            <a:chExt cx="1481100" cy="384002"/>
          </a:xfrm>
        </p:grpSpPr>
        <p:sp>
          <p:nvSpPr>
            <p:cNvPr id="281" name="正方形/長方形 280"/>
            <p:cNvSpPr/>
            <p:nvPr/>
          </p:nvSpPr>
          <p:spPr>
            <a:xfrm>
              <a:off x="11651123" y="7063672"/>
              <a:ext cx="1305456" cy="346379"/>
            </a:xfrm>
            <a:prstGeom prst="rect">
              <a:avLst/>
            </a:prstGeom>
            <a:solidFill>
              <a:srgbClr val="CA9564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2" name="グループ化 281"/>
            <p:cNvGrpSpPr/>
            <p:nvPr/>
          </p:nvGrpSpPr>
          <p:grpSpPr>
            <a:xfrm>
              <a:off x="11633584" y="7045126"/>
              <a:ext cx="1481100" cy="384002"/>
              <a:chOff x="7441708" y="4684641"/>
              <a:chExt cx="1481100" cy="384002"/>
            </a:xfrm>
          </p:grpSpPr>
          <p:grpSp>
            <p:nvGrpSpPr>
              <p:cNvPr id="283" name="グループ化 282"/>
              <p:cNvGrpSpPr/>
              <p:nvPr/>
            </p:nvGrpSpPr>
            <p:grpSpPr>
              <a:xfrm>
                <a:off x="7501060" y="4711493"/>
                <a:ext cx="248217" cy="246221"/>
                <a:chOff x="4817038" y="3704713"/>
                <a:chExt cx="248217" cy="246221"/>
              </a:xfrm>
            </p:grpSpPr>
            <p:sp>
              <p:nvSpPr>
                <p:cNvPr id="291" name="二等辺三角形 290"/>
                <p:cNvSpPr/>
                <p:nvPr/>
              </p:nvSpPr>
              <p:spPr>
                <a:xfrm>
                  <a:off x="4884139" y="3723520"/>
                  <a:ext cx="181116" cy="156135"/>
                </a:xfrm>
                <a:prstGeom prst="triangle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2" name="テキスト ボックス 291"/>
                <p:cNvSpPr txBox="1"/>
                <p:nvPr/>
              </p:nvSpPr>
              <p:spPr>
                <a:xfrm>
                  <a:off x="4817038" y="3704713"/>
                  <a:ext cx="23622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000" b="1" dirty="0" smtClean="0"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！</a:t>
                  </a:r>
                  <a:endParaRPr kumimoji="1" lang="ja-JP" altLang="en-US" sz="1000" b="1" dirty="0">
                    <a:latin typeface="游明朝 Demibold" panose="02020600000000000000" pitchFamily="18" charset="-128"/>
                    <a:ea typeface="游明朝 Demibold" panose="02020600000000000000" pitchFamily="18" charset="-128"/>
                  </a:endParaRPr>
                </a:p>
              </p:txBody>
            </p:sp>
          </p:grpSp>
          <p:pic>
            <p:nvPicPr>
              <p:cNvPr id="284" name="図 283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74" t="-16376" r="45668" b="-855"/>
              <a:stretch/>
            </p:blipFill>
            <p:spPr>
              <a:xfrm rot="5400000" flipV="1">
                <a:off x="8716792" y="4853148"/>
                <a:ext cx="82493" cy="53597"/>
              </a:xfrm>
              <a:prstGeom prst="rect">
                <a:avLst/>
              </a:prstGeom>
            </p:spPr>
          </p:pic>
          <p:pic>
            <p:nvPicPr>
              <p:cNvPr id="285" name="図 28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7006" y="4684641"/>
                <a:ext cx="141584" cy="154077"/>
              </a:xfrm>
              <a:prstGeom prst="rect">
                <a:avLst/>
              </a:prstGeom>
            </p:spPr>
          </p:pic>
          <p:pic>
            <p:nvPicPr>
              <p:cNvPr id="286" name="図 28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637006" y="4920795"/>
                <a:ext cx="141584" cy="154077"/>
              </a:xfrm>
              <a:prstGeom prst="rect">
                <a:avLst/>
              </a:prstGeom>
            </p:spPr>
          </p:pic>
          <p:pic>
            <p:nvPicPr>
              <p:cNvPr id="287" name="図 286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67" t="854" r="49738" b="-12918"/>
              <a:stretch/>
            </p:blipFill>
            <p:spPr>
              <a:xfrm rot="5400000" flipV="1">
                <a:off x="7426924" y="4840839"/>
                <a:ext cx="80904" cy="51229"/>
              </a:xfrm>
              <a:prstGeom prst="rect">
                <a:avLst/>
              </a:prstGeom>
            </p:spPr>
          </p:pic>
          <p:pic>
            <p:nvPicPr>
              <p:cNvPr id="288" name="図 287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450182" y="4680907"/>
                <a:ext cx="141584" cy="154077"/>
              </a:xfrm>
              <a:prstGeom prst="rect">
                <a:avLst/>
              </a:prstGeom>
            </p:spPr>
          </p:pic>
          <p:pic>
            <p:nvPicPr>
              <p:cNvPr id="289" name="図 28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441708" y="4914566"/>
                <a:ext cx="141584" cy="154077"/>
              </a:xfrm>
              <a:prstGeom prst="rect">
                <a:avLst/>
              </a:prstGeom>
            </p:spPr>
          </p:pic>
          <p:sp>
            <p:nvSpPr>
              <p:cNvPr id="290" name="正方形/長方形 289"/>
              <p:cNvSpPr/>
              <p:nvPr/>
            </p:nvSpPr>
            <p:spPr>
              <a:xfrm>
                <a:off x="7499293" y="4719246"/>
                <a:ext cx="1423515" cy="215444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 algn="ctr" defTabSz="514350">
                  <a:defRPr/>
                </a:pPr>
                <a:r>
                  <a:rPr lang="en-US" altLang="ja-JP" sz="800" dirty="0" smtClean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【</a:t>
                </a:r>
                <a:r>
                  <a:rPr lang="ja-JP" altLang="en-US" sz="800" dirty="0" smtClean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時間</a:t>
                </a:r>
                <a:r>
                  <a:rPr lang="en-US" altLang="ja-JP" sz="800" dirty="0" smtClean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】</a:t>
                </a:r>
                <a:endParaRPr lang="en-US" altLang="ja-JP" sz="800" dirty="0">
                  <a:ln w="6350" cap="rnd">
                    <a:solidFill>
                      <a:schemeClr val="tx1">
                        <a:lumMod val="75000"/>
                        <a:lumOff val="25000"/>
                      </a:schemeClr>
                    </a:solidFill>
                    <a:round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  <a:innerShdw blurRad="114300">
                      <a:prstClr val="black"/>
                    </a:innerShdw>
                  </a:effectLst>
                </a:endParaRPr>
              </a:p>
            </p:txBody>
          </p:sp>
        </p:grpSp>
      </p:grpSp>
      <p:pic>
        <p:nvPicPr>
          <p:cNvPr id="33" name="図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4930">
            <a:off x="-23604" y="46536"/>
            <a:ext cx="490217" cy="289851"/>
          </a:xfrm>
          <a:prstGeom prst="rect">
            <a:avLst/>
          </a:prstGeom>
        </p:spPr>
      </p:pic>
      <p:grpSp>
        <p:nvGrpSpPr>
          <p:cNvPr id="395" name="グループ化 394"/>
          <p:cNvGrpSpPr/>
          <p:nvPr/>
        </p:nvGrpSpPr>
        <p:grpSpPr>
          <a:xfrm>
            <a:off x="454608" y="2747741"/>
            <a:ext cx="2014587" cy="1546777"/>
            <a:chOff x="8712285" y="1215402"/>
            <a:chExt cx="2014587" cy="1619116"/>
          </a:xfrm>
        </p:grpSpPr>
        <p:pic>
          <p:nvPicPr>
            <p:cNvPr id="396" name="図 3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97189">
              <a:off x="8896857" y="1256265"/>
              <a:ext cx="1816586" cy="1578253"/>
            </a:xfrm>
            <a:prstGeom prst="rect">
              <a:avLst/>
            </a:prstGeom>
          </p:spPr>
        </p:pic>
        <p:pic>
          <p:nvPicPr>
            <p:cNvPr id="397" name="図 39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5" y="1215402"/>
              <a:ext cx="2014587" cy="1575694"/>
            </a:xfrm>
            <a:prstGeom prst="rect">
              <a:avLst/>
            </a:prstGeom>
          </p:spPr>
        </p:pic>
      </p:grpSp>
      <p:grpSp>
        <p:nvGrpSpPr>
          <p:cNvPr id="424" name="グループ化 423"/>
          <p:cNvGrpSpPr/>
          <p:nvPr/>
        </p:nvGrpSpPr>
        <p:grpSpPr>
          <a:xfrm rot="21335241">
            <a:off x="3706442" y="1231921"/>
            <a:ext cx="2200836" cy="1498671"/>
            <a:chOff x="6651057" y="1215402"/>
            <a:chExt cx="1880816" cy="1623018"/>
          </a:xfrm>
        </p:grpSpPr>
        <p:pic>
          <p:nvPicPr>
            <p:cNvPr id="425" name="図 4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1764">
              <a:off x="6717640" y="1295058"/>
              <a:ext cx="1814233" cy="1543362"/>
            </a:xfrm>
            <a:prstGeom prst="rect">
              <a:avLst/>
            </a:prstGeom>
          </p:spPr>
        </p:pic>
        <p:pic>
          <p:nvPicPr>
            <p:cNvPr id="427" name="図 4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057" y="1215402"/>
              <a:ext cx="1855218" cy="1611817"/>
            </a:xfrm>
            <a:prstGeom prst="rect">
              <a:avLst/>
            </a:prstGeom>
          </p:spPr>
        </p:pic>
      </p:grpSp>
      <p:grpSp>
        <p:nvGrpSpPr>
          <p:cNvPr id="428" name="グループ化 427"/>
          <p:cNvGrpSpPr/>
          <p:nvPr/>
        </p:nvGrpSpPr>
        <p:grpSpPr>
          <a:xfrm>
            <a:off x="4644874" y="2760991"/>
            <a:ext cx="2014587" cy="1544986"/>
            <a:chOff x="8712285" y="1215402"/>
            <a:chExt cx="2014587" cy="1619116"/>
          </a:xfrm>
        </p:grpSpPr>
        <p:pic>
          <p:nvPicPr>
            <p:cNvPr id="433" name="図 4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97189">
              <a:off x="8896857" y="1256265"/>
              <a:ext cx="1816586" cy="1578253"/>
            </a:xfrm>
            <a:prstGeom prst="rect">
              <a:avLst/>
            </a:prstGeom>
          </p:spPr>
        </p:pic>
        <p:pic>
          <p:nvPicPr>
            <p:cNvPr id="434" name="図 43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5" y="1215402"/>
              <a:ext cx="2014587" cy="1575694"/>
            </a:xfrm>
            <a:prstGeom prst="rect">
              <a:avLst/>
            </a:prstGeom>
          </p:spPr>
        </p:pic>
      </p:grpSp>
      <p:grpSp>
        <p:nvGrpSpPr>
          <p:cNvPr id="438" name="グループ化 437"/>
          <p:cNvGrpSpPr/>
          <p:nvPr/>
        </p:nvGrpSpPr>
        <p:grpSpPr>
          <a:xfrm rot="20278233">
            <a:off x="2604862" y="2788032"/>
            <a:ext cx="1865072" cy="1558888"/>
            <a:chOff x="6651057" y="1215402"/>
            <a:chExt cx="1865072" cy="1640962"/>
          </a:xfrm>
        </p:grpSpPr>
        <p:pic>
          <p:nvPicPr>
            <p:cNvPr id="439" name="図 4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28672">
              <a:off x="6701896" y="1313002"/>
              <a:ext cx="1814233" cy="1543362"/>
            </a:xfrm>
            <a:prstGeom prst="rect">
              <a:avLst/>
            </a:prstGeom>
          </p:spPr>
        </p:pic>
        <p:pic>
          <p:nvPicPr>
            <p:cNvPr id="444" name="図 4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057" y="1215402"/>
              <a:ext cx="1855218" cy="1611817"/>
            </a:xfrm>
            <a:prstGeom prst="rect">
              <a:avLst/>
            </a:prstGeom>
          </p:spPr>
        </p:pic>
      </p:grpSp>
      <p:grpSp>
        <p:nvGrpSpPr>
          <p:cNvPr id="445" name="グループ化 444"/>
          <p:cNvGrpSpPr/>
          <p:nvPr/>
        </p:nvGrpSpPr>
        <p:grpSpPr>
          <a:xfrm>
            <a:off x="2474082" y="4293041"/>
            <a:ext cx="2014587" cy="1562819"/>
            <a:chOff x="8712285" y="1215402"/>
            <a:chExt cx="2014587" cy="1619116"/>
          </a:xfrm>
        </p:grpSpPr>
        <p:pic>
          <p:nvPicPr>
            <p:cNvPr id="448" name="図 4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97189">
              <a:off x="8896857" y="1256265"/>
              <a:ext cx="1816586" cy="1578253"/>
            </a:xfrm>
            <a:prstGeom prst="rect">
              <a:avLst/>
            </a:prstGeom>
          </p:spPr>
        </p:pic>
        <p:pic>
          <p:nvPicPr>
            <p:cNvPr id="449" name="図 44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5" y="1215402"/>
              <a:ext cx="2014587" cy="1575694"/>
            </a:xfrm>
            <a:prstGeom prst="rect">
              <a:avLst/>
            </a:prstGeom>
          </p:spPr>
        </p:pic>
      </p:grpSp>
      <p:grpSp>
        <p:nvGrpSpPr>
          <p:cNvPr id="450" name="グループ化 449"/>
          <p:cNvGrpSpPr/>
          <p:nvPr/>
        </p:nvGrpSpPr>
        <p:grpSpPr>
          <a:xfrm>
            <a:off x="1315088" y="1194247"/>
            <a:ext cx="2014587" cy="1538631"/>
            <a:chOff x="8712285" y="1215402"/>
            <a:chExt cx="2014587" cy="1619116"/>
          </a:xfrm>
        </p:grpSpPr>
        <p:pic>
          <p:nvPicPr>
            <p:cNvPr id="451" name="図 4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297189">
              <a:off x="8896857" y="1256265"/>
              <a:ext cx="1816586" cy="1578253"/>
            </a:xfrm>
            <a:prstGeom prst="rect">
              <a:avLst/>
            </a:prstGeom>
          </p:spPr>
        </p:pic>
        <p:pic>
          <p:nvPicPr>
            <p:cNvPr id="452" name="図 45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2285" y="1215402"/>
              <a:ext cx="2014587" cy="1575694"/>
            </a:xfrm>
            <a:prstGeom prst="rect">
              <a:avLst/>
            </a:prstGeom>
          </p:spPr>
        </p:pic>
      </p:grpSp>
      <p:sp>
        <p:nvSpPr>
          <p:cNvPr id="391" name="正方形/長方形 390"/>
          <p:cNvSpPr/>
          <p:nvPr/>
        </p:nvSpPr>
        <p:spPr>
          <a:xfrm>
            <a:off x="1952412" y="1279441"/>
            <a:ext cx="1030043" cy="36933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US" altLang="ja-JP" sz="18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1/7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火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grpSp>
        <p:nvGrpSpPr>
          <p:cNvPr id="493" name="グループ化 492"/>
          <p:cNvGrpSpPr/>
          <p:nvPr/>
        </p:nvGrpSpPr>
        <p:grpSpPr>
          <a:xfrm rot="21340727">
            <a:off x="4578703" y="4464834"/>
            <a:ext cx="2239842" cy="1667686"/>
            <a:chOff x="6651057" y="1215401"/>
            <a:chExt cx="1865070" cy="1640961"/>
          </a:xfrm>
        </p:grpSpPr>
        <p:pic>
          <p:nvPicPr>
            <p:cNvPr id="494" name="図 49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28672">
              <a:off x="6701894" y="1313001"/>
              <a:ext cx="1814233" cy="1543361"/>
            </a:xfrm>
            <a:prstGeom prst="rect">
              <a:avLst/>
            </a:prstGeom>
          </p:spPr>
        </p:pic>
        <p:pic>
          <p:nvPicPr>
            <p:cNvPr id="495" name="図 4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057" y="1215401"/>
              <a:ext cx="1855216" cy="1611815"/>
            </a:xfrm>
            <a:prstGeom prst="rect">
              <a:avLst/>
            </a:prstGeom>
          </p:spPr>
        </p:pic>
      </p:grpSp>
      <p:sp>
        <p:nvSpPr>
          <p:cNvPr id="454" name="正方形/長方形 453"/>
          <p:cNvSpPr/>
          <p:nvPr/>
        </p:nvSpPr>
        <p:spPr>
          <a:xfrm>
            <a:off x="421586" y="6889263"/>
            <a:ext cx="18813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【 </a:t>
            </a:r>
            <a:r>
              <a:rPr lang="ja-JP" altLang="en-US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対象 </a:t>
            </a:r>
            <a:r>
              <a:rPr lang="en-US" altLang="ja-JP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】</a:t>
            </a:r>
          </a:p>
          <a:p>
            <a:pPr lvl="0" algn="ctr" defTabSz="514350">
              <a:defRPr/>
            </a:pPr>
            <a:r>
              <a:rPr lang="ja-JP" altLang="en-US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おおむね</a:t>
            </a:r>
            <a:r>
              <a:rPr lang="en-US" altLang="ja-JP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60</a:t>
            </a:r>
            <a:r>
              <a:rPr lang="ja-JP" altLang="en-US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歳以上の方</a:t>
            </a:r>
            <a:endParaRPr lang="en-US" altLang="ja-JP" sz="110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87" name="グループ化 486"/>
          <p:cNvGrpSpPr/>
          <p:nvPr/>
        </p:nvGrpSpPr>
        <p:grpSpPr>
          <a:xfrm rot="20278233">
            <a:off x="438764" y="4347514"/>
            <a:ext cx="2039460" cy="1647530"/>
            <a:chOff x="6651057" y="1215402"/>
            <a:chExt cx="1865072" cy="1640962"/>
          </a:xfrm>
        </p:grpSpPr>
        <p:pic>
          <p:nvPicPr>
            <p:cNvPr id="488" name="図 4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28672">
              <a:off x="6701896" y="1313002"/>
              <a:ext cx="1814233" cy="1543362"/>
            </a:xfrm>
            <a:prstGeom prst="rect">
              <a:avLst/>
            </a:prstGeom>
          </p:spPr>
        </p:pic>
        <p:pic>
          <p:nvPicPr>
            <p:cNvPr id="489" name="図 4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057" y="1215402"/>
              <a:ext cx="1855218" cy="1611817"/>
            </a:xfrm>
            <a:prstGeom prst="rect">
              <a:avLst/>
            </a:prstGeom>
          </p:spPr>
        </p:pic>
      </p:grpSp>
      <p:pic>
        <p:nvPicPr>
          <p:cNvPr id="453" name="図 45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09311" y="2760021"/>
            <a:ext cx="576213" cy="354413"/>
          </a:xfrm>
          <a:prstGeom prst="rect">
            <a:avLst/>
          </a:prstGeom>
        </p:spPr>
      </p:pic>
      <p:grpSp>
        <p:nvGrpSpPr>
          <p:cNvPr id="464" name="グループ化 463"/>
          <p:cNvGrpSpPr/>
          <p:nvPr/>
        </p:nvGrpSpPr>
        <p:grpSpPr>
          <a:xfrm>
            <a:off x="599298" y="2822013"/>
            <a:ext cx="507217" cy="364275"/>
            <a:chOff x="-2492719" y="454481"/>
            <a:chExt cx="507217" cy="364275"/>
          </a:xfrm>
        </p:grpSpPr>
        <p:sp>
          <p:nvSpPr>
            <p:cNvPr id="466" name="正方形/長方形 465"/>
            <p:cNvSpPr/>
            <p:nvPr/>
          </p:nvSpPr>
          <p:spPr>
            <a:xfrm>
              <a:off x="-2492719" y="454942"/>
              <a:ext cx="507217" cy="363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7" name="図 46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2490502" y="454481"/>
              <a:ext cx="499940" cy="356585"/>
            </a:xfrm>
            <a:prstGeom prst="rect">
              <a:avLst/>
            </a:prstGeom>
          </p:spPr>
        </p:pic>
      </p:grpSp>
      <p:pic>
        <p:nvPicPr>
          <p:cNvPr id="472" name="図 47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3313" y="6022272"/>
            <a:ext cx="576213" cy="354413"/>
          </a:xfrm>
          <a:prstGeom prst="rect">
            <a:avLst/>
          </a:prstGeom>
        </p:spPr>
      </p:pic>
      <p:sp>
        <p:nvSpPr>
          <p:cNvPr id="509" name="正方形/長方形 508"/>
          <p:cNvSpPr/>
          <p:nvPr/>
        </p:nvSpPr>
        <p:spPr>
          <a:xfrm>
            <a:off x="5154366" y="4608674"/>
            <a:ext cx="1133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8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1/22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水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510" name="正方形/長方形 509"/>
          <p:cNvSpPr/>
          <p:nvPr/>
        </p:nvSpPr>
        <p:spPr>
          <a:xfrm>
            <a:off x="-2906567" y="2664945"/>
            <a:ext cx="1825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輝くわたし発見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“ミーティング”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 defTabSz="514350">
              <a:defRPr/>
            </a:pP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時間 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14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15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00)</a:t>
            </a:r>
            <a:endParaRPr lang="ja-JP" altLang="en-US" sz="900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 defTabSz="514350">
              <a:defRPr/>
            </a:pPr>
            <a:endParaRPr lang="en-US" altLang="ja-JP" sz="9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正方形/長方形 510"/>
          <p:cNvSpPr/>
          <p:nvPr/>
        </p:nvSpPr>
        <p:spPr>
          <a:xfrm>
            <a:off x="-3127593" y="3515395"/>
            <a:ext cx="16920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2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12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対象</a:t>
            </a:r>
            <a:r>
              <a:rPr lang="en-US" altLang="ja-JP" sz="12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】</a:t>
            </a:r>
            <a:br>
              <a:rPr lang="en-US" altLang="ja-JP" sz="12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US" altLang="ja-JP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35</a:t>
            </a:r>
            <a:r>
              <a:rPr lang="ja-JP" altLang="en-US" sz="11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11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54</a:t>
            </a:r>
            <a:r>
              <a:rPr lang="ja-JP" altLang="en-US" sz="11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歳の</a:t>
            </a:r>
            <a:r>
              <a:rPr lang="ja-JP" altLang="en-US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女性</a:t>
            </a:r>
            <a:endParaRPr lang="en-US" altLang="ja-JP" sz="110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90" name="正方形/長方形 389"/>
          <p:cNvSpPr/>
          <p:nvPr/>
        </p:nvSpPr>
        <p:spPr>
          <a:xfrm>
            <a:off x="2980408" y="2775418"/>
            <a:ext cx="1352390" cy="36933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8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1/14 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火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94" name="正方形/長方形 393"/>
          <p:cNvSpPr/>
          <p:nvPr/>
        </p:nvSpPr>
        <p:spPr>
          <a:xfrm>
            <a:off x="4306307" y="1247385"/>
            <a:ext cx="1060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8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1/8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水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413" name="正方形/長方形 412"/>
          <p:cNvSpPr/>
          <p:nvPr/>
        </p:nvSpPr>
        <p:spPr>
          <a:xfrm>
            <a:off x="634937" y="3755264"/>
            <a:ext cx="16466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【</a:t>
            </a:r>
            <a:r>
              <a:rPr lang="ja-JP" altLang="en-US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対象</a:t>
            </a:r>
            <a:r>
              <a:rPr lang="en-US" altLang="ja-JP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</a:p>
          <a:p>
            <a:pPr lvl="0" algn="ctr" defTabSz="514350">
              <a:defRPr/>
            </a:pPr>
            <a:r>
              <a:rPr lang="ja-JP" altLang="en-US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雇用保険受給者</a:t>
            </a:r>
            <a:endParaRPr lang="en-US" altLang="ja-JP" sz="110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13" name="グループ化 512"/>
          <p:cNvGrpSpPr/>
          <p:nvPr/>
        </p:nvGrpSpPr>
        <p:grpSpPr>
          <a:xfrm rot="20278233">
            <a:off x="2510808" y="5921723"/>
            <a:ext cx="1872944" cy="1545613"/>
            <a:chOff x="6651057" y="1215402"/>
            <a:chExt cx="1865072" cy="1640962"/>
          </a:xfrm>
        </p:grpSpPr>
        <p:pic>
          <p:nvPicPr>
            <p:cNvPr id="514" name="図 5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28672">
              <a:off x="6701896" y="1313002"/>
              <a:ext cx="1814233" cy="1543362"/>
            </a:xfrm>
            <a:prstGeom prst="rect">
              <a:avLst/>
            </a:prstGeom>
          </p:spPr>
        </p:pic>
        <p:pic>
          <p:nvPicPr>
            <p:cNvPr id="515" name="図 5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057" y="1215402"/>
              <a:ext cx="1855218" cy="1611817"/>
            </a:xfrm>
            <a:prstGeom prst="rect">
              <a:avLst/>
            </a:prstGeom>
          </p:spPr>
        </p:pic>
      </p:grpSp>
      <p:pic>
        <p:nvPicPr>
          <p:cNvPr id="476" name="図 47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64198" y="1281962"/>
            <a:ext cx="518707" cy="389030"/>
          </a:xfrm>
          <a:prstGeom prst="rect">
            <a:avLst/>
          </a:prstGeom>
        </p:spPr>
      </p:pic>
      <p:pic>
        <p:nvPicPr>
          <p:cNvPr id="468" name="図 467" descr="E:\USR\FMXZES\デスクトップ\400 古郡\★★使用中\③ロゴマークのデータ\（6）バリエーション①\バリエーション①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5" y="4243616"/>
            <a:ext cx="663199" cy="60598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正方形/長方形 419"/>
          <p:cNvSpPr/>
          <p:nvPr/>
        </p:nvSpPr>
        <p:spPr>
          <a:xfrm>
            <a:off x="-3329308" y="1876143"/>
            <a:ext cx="1006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1/5(</a:t>
            </a:r>
            <a:r>
              <a:rPr lang="ja-JP" altLang="en-US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金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ctr" defTabSz="514350">
              <a:defRPr/>
            </a:pP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1/26(</a:t>
            </a:r>
            <a:r>
              <a:rPr lang="ja-JP" altLang="en-US" sz="14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金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ja-JP" sz="1400" dirty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5" name="正方形/長方形 434"/>
          <p:cNvSpPr/>
          <p:nvPr/>
        </p:nvSpPr>
        <p:spPr>
          <a:xfrm>
            <a:off x="1411710" y="1540249"/>
            <a:ext cx="183739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職業訓練</a:t>
            </a:r>
            <a:r>
              <a:rPr lang="en-US" altLang="ja-JP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/>
            </a:r>
            <a:br>
              <a:rPr lang="en-US" altLang="ja-JP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ja-JP" altLang="en-US" sz="1200" b="1" dirty="0" err="1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まるっと</a:t>
            </a: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説明会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 defTabSz="514350">
              <a:defRPr/>
            </a:pP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時間 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14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14</a:t>
            </a:r>
            <a:r>
              <a:rPr lang="ja-JP" altLang="en-US" sz="9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50)</a:t>
            </a:r>
            <a:endParaRPr lang="ja-JP" altLang="en-US" sz="900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lvl="0" algn="ctr" defTabSz="514350">
              <a:defRPr/>
            </a:pP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36" name="正方形/長方形 435"/>
          <p:cNvSpPr/>
          <p:nvPr/>
        </p:nvSpPr>
        <p:spPr>
          <a:xfrm>
            <a:off x="1414615" y="2150150"/>
            <a:ext cx="1872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2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12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対象</a:t>
            </a:r>
            <a:r>
              <a:rPr lang="en-US" altLang="ja-JP" sz="12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】</a:t>
            </a:r>
          </a:p>
          <a:p>
            <a:pPr lvl="0" algn="ctr" defTabSz="514350">
              <a:defRPr/>
            </a:pPr>
            <a:r>
              <a:rPr lang="ja-JP" altLang="en-US" sz="10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職業訓練に興味がある</a:t>
            </a:r>
            <a:endParaRPr lang="en-US" altLang="ja-JP" sz="100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lvl="0" algn="ctr" defTabSz="514350">
              <a:defRPr/>
            </a:pPr>
            <a:r>
              <a:rPr lang="ja-JP" altLang="en-US" sz="10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６０歳未満の方</a:t>
            </a:r>
            <a:endParaRPr lang="ja-JP" altLang="en-US" sz="1000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pic>
        <p:nvPicPr>
          <p:cNvPr id="437" name="図 436" descr="E:\USR\FMXZES\デスクトップ\400 古郡\★★使用中\③ロゴマークのデータ\（6）バリエーション①\バリエーション①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56" y="1101613"/>
            <a:ext cx="663199" cy="6059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6" name="グループ化 455"/>
          <p:cNvGrpSpPr/>
          <p:nvPr/>
        </p:nvGrpSpPr>
        <p:grpSpPr>
          <a:xfrm>
            <a:off x="2824047" y="5075359"/>
            <a:ext cx="1423515" cy="746358"/>
            <a:chOff x="3308400" y="6359799"/>
            <a:chExt cx="1423515" cy="746358"/>
          </a:xfrm>
        </p:grpSpPr>
        <p:grpSp>
          <p:nvGrpSpPr>
            <p:cNvPr id="457" name="グループ化 456"/>
            <p:cNvGrpSpPr/>
            <p:nvPr/>
          </p:nvGrpSpPr>
          <p:grpSpPr>
            <a:xfrm>
              <a:off x="3366618" y="6378110"/>
              <a:ext cx="1315538" cy="700547"/>
              <a:chOff x="6285115" y="2800872"/>
              <a:chExt cx="1216931" cy="346074"/>
            </a:xfrm>
          </p:grpSpPr>
          <p:pic>
            <p:nvPicPr>
              <p:cNvPr id="517" name="図 51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5115" y="2803662"/>
                <a:ext cx="1215646" cy="339453"/>
              </a:xfrm>
              <a:prstGeom prst="rect">
                <a:avLst/>
              </a:prstGeom>
            </p:spPr>
          </p:pic>
          <p:sp>
            <p:nvSpPr>
              <p:cNvPr id="518" name="正方形/長方形 517"/>
              <p:cNvSpPr/>
              <p:nvPr/>
            </p:nvSpPr>
            <p:spPr>
              <a:xfrm>
                <a:off x="6287226" y="2800872"/>
                <a:ext cx="1214820" cy="346074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7" name="グループ化 476"/>
            <p:cNvGrpSpPr/>
            <p:nvPr/>
          </p:nvGrpSpPr>
          <p:grpSpPr>
            <a:xfrm>
              <a:off x="3308400" y="6359799"/>
              <a:ext cx="1423515" cy="746358"/>
              <a:chOff x="7398122" y="4626039"/>
              <a:chExt cx="1423515" cy="746358"/>
            </a:xfrm>
          </p:grpSpPr>
          <p:pic>
            <p:nvPicPr>
              <p:cNvPr id="478" name="図 477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74" t="-29366" r="16283" b="-853"/>
              <a:stretch/>
            </p:blipFill>
            <p:spPr>
              <a:xfrm rot="5400000" flipV="1">
                <a:off x="8570522" y="4959679"/>
                <a:ext cx="369097" cy="59535"/>
              </a:xfrm>
              <a:prstGeom prst="rect">
                <a:avLst/>
              </a:prstGeom>
            </p:spPr>
          </p:pic>
          <p:pic>
            <p:nvPicPr>
              <p:cNvPr id="479" name="図 47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7006" y="4637747"/>
                <a:ext cx="141584" cy="154077"/>
              </a:xfrm>
              <a:prstGeom prst="rect">
                <a:avLst/>
              </a:prstGeom>
            </p:spPr>
          </p:pic>
          <p:pic>
            <p:nvPicPr>
              <p:cNvPr id="482" name="図 48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637006" y="5197061"/>
                <a:ext cx="141584" cy="154077"/>
              </a:xfrm>
              <a:prstGeom prst="rect">
                <a:avLst/>
              </a:prstGeom>
            </p:spPr>
          </p:pic>
          <p:pic>
            <p:nvPicPr>
              <p:cNvPr id="484" name="図 483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67" t="854" r="20597" b="-29436"/>
              <a:stretch/>
            </p:blipFill>
            <p:spPr>
              <a:xfrm rot="5400000" flipV="1">
                <a:off x="7288592" y="4945368"/>
                <a:ext cx="365124" cy="58785"/>
              </a:xfrm>
              <a:prstGeom prst="rect">
                <a:avLst/>
              </a:prstGeom>
            </p:spPr>
          </p:pic>
          <p:pic>
            <p:nvPicPr>
              <p:cNvPr id="486" name="図 48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445201" y="4628304"/>
                <a:ext cx="141584" cy="154077"/>
              </a:xfrm>
              <a:prstGeom prst="rect">
                <a:avLst/>
              </a:prstGeom>
            </p:spPr>
          </p:pic>
          <p:pic>
            <p:nvPicPr>
              <p:cNvPr id="512" name="図 51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441708" y="5197061"/>
                <a:ext cx="141584" cy="154077"/>
              </a:xfrm>
              <a:prstGeom prst="rect">
                <a:avLst/>
              </a:prstGeom>
            </p:spPr>
          </p:pic>
          <p:sp>
            <p:nvSpPr>
              <p:cNvPr id="516" name="正方形/長方形 515"/>
              <p:cNvSpPr/>
              <p:nvPr/>
            </p:nvSpPr>
            <p:spPr>
              <a:xfrm>
                <a:off x="7398122" y="4626039"/>
                <a:ext cx="1423515" cy="746358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 algn="ctr" defTabSz="514350">
                  <a:defRPr/>
                </a:pPr>
                <a:r>
                  <a:rPr lang="en-US" altLang="ja-JP" sz="1100" dirty="0" smtClean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【</a:t>
                </a:r>
                <a:r>
                  <a:rPr lang="ja-JP" altLang="en-US" sz="1100" dirty="0" smtClean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時間</a:t>
                </a:r>
                <a:r>
                  <a:rPr lang="en-US" altLang="ja-JP" sz="1100" dirty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】</a:t>
                </a:r>
              </a:p>
              <a:p>
                <a:pPr lvl="0" algn="ctr" defTabSz="514350">
                  <a:defRPr/>
                </a:pPr>
                <a:r>
                  <a:rPr lang="ja-JP" altLang="en-US" sz="1050" dirty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①</a:t>
                </a:r>
                <a:r>
                  <a:rPr lang="en-US" altLang="ja-JP" sz="1050" dirty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13:35</a:t>
                </a:r>
                <a:r>
                  <a:rPr lang="ja-JP" altLang="en-US" sz="1050" dirty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～</a:t>
                </a:r>
                <a:r>
                  <a:rPr lang="en-US" altLang="ja-JP" sz="1050" dirty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14:05</a:t>
                </a:r>
                <a:br>
                  <a:rPr lang="en-US" altLang="ja-JP" sz="1050" dirty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</a:br>
                <a:r>
                  <a:rPr lang="ja-JP" altLang="en-US" sz="1050" dirty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②</a:t>
                </a:r>
                <a:r>
                  <a:rPr lang="en-US" altLang="ja-JP" sz="1050" dirty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14:15</a:t>
                </a:r>
                <a:r>
                  <a:rPr lang="ja-JP" altLang="en-US" sz="1050" dirty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～</a:t>
                </a:r>
                <a:r>
                  <a:rPr lang="en-US" altLang="ja-JP" sz="1050" dirty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14:45</a:t>
                </a:r>
              </a:p>
              <a:p>
                <a:pPr lvl="0" algn="ctr" defTabSz="514350">
                  <a:defRPr/>
                </a:pPr>
                <a:r>
                  <a:rPr lang="ja-JP" altLang="en-US" sz="1050" dirty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③</a:t>
                </a:r>
                <a:r>
                  <a:rPr lang="en-US" altLang="ja-JP" sz="1050" dirty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14:55</a:t>
                </a:r>
                <a:r>
                  <a:rPr lang="ja-JP" altLang="en-US" sz="1050" dirty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～</a:t>
                </a:r>
                <a:r>
                  <a:rPr lang="en-US" altLang="ja-JP" sz="1050" dirty="0" smtClean="0">
                    <a:ln w="6350" cap="rnd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round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63500">
                        <a:schemeClr val="bg1">
                          <a:alpha val="40000"/>
                        </a:schemeClr>
                      </a:glow>
                      <a:innerShdw blurRad="114300">
                        <a:prstClr val="black"/>
                      </a:innerShdw>
                    </a:effectLst>
                  </a:rPr>
                  <a:t>15:25</a:t>
                </a:r>
                <a:endParaRPr lang="en-US" altLang="ja-JP" sz="1050" dirty="0">
                  <a:ln w="6350" cap="rnd">
                    <a:solidFill>
                      <a:schemeClr val="tx1">
                        <a:lumMod val="75000"/>
                        <a:lumOff val="25000"/>
                      </a:schemeClr>
                    </a:solidFill>
                    <a:round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  <a:innerShdw blurRad="114300">
                      <a:prstClr val="black"/>
                    </a:innerShdw>
                  </a:effectLst>
                </a:endParaRPr>
              </a:p>
            </p:txBody>
          </p:sp>
        </p:grpSp>
      </p:grpSp>
      <p:sp>
        <p:nvSpPr>
          <p:cNvPr id="519" name="正方形/長方形 518"/>
          <p:cNvSpPr/>
          <p:nvPr/>
        </p:nvSpPr>
        <p:spPr>
          <a:xfrm>
            <a:off x="2746574" y="4319260"/>
            <a:ext cx="1547407" cy="36933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ja-JP" sz="18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/21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火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520" name="正方形/長方形 519"/>
          <p:cNvSpPr/>
          <p:nvPr/>
        </p:nvSpPr>
        <p:spPr>
          <a:xfrm>
            <a:off x="2642217" y="4609286"/>
            <a:ext cx="1811234" cy="274844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ja-JP" altLang="en-US" sz="1200" b="1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職業訓練説明会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2" name="正方形/長方形 521"/>
          <p:cNvSpPr/>
          <p:nvPr/>
        </p:nvSpPr>
        <p:spPr>
          <a:xfrm>
            <a:off x="2590354" y="4826610"/>
            <a:ext cx="1920575" cy="23083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ja-JP" altLang="en-US" sz="8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＊</a:t>
            </a:r>
            <a:r>
              <a:rPr lang="ja-JP" altLang="en-US" sz="9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各訓練ごとの申込みになります</a:t>
            </a:r>
            <a:endParaRPr lang="en-US" altLang="ja-JP" sz="90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3" name="正方形/長方形 522"/>
          <p:cNvSpPr/>
          <p:nvPr/>
        </p:nvSpPr>
        <p:spPr>
          <a:xfrm>
            <a:off x="910796" y="6000107"/>
            <a:ext cx="1171029" cy="36933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US" altLang="ja-JP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ja-JP" sz="18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/28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火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540" name="図 539"/>
          <p:cNvPicPr>
            <a:picLocks noChangeAspect="1"/>
          </p:cNvPicPr>
          <p:nvPr/>
        </p:nvPicPr>
        <p:blipFill rotWithShape="1">
          <a:blip r:embed="rId25"/>
          <a:srcRect t="9562" b="26050"/>
          <a:stretch/>
        </p:blipFill>
        <p:spPr>
          <a:xfrm>
            <a:off x="3042184" y="5062282"/>
            <a:ext cx="212281" cy="201200"/>
          </a:xfrm>
          <a:prstGeom prst="rect">
            <a:avLst/>
          </a:prstGeom>
        </p:spPr>
      </p:pic>
      <p:grpSp>
        <p:nvGrpSpPr>
          <p:cNvPr id="536" name="グループ化 535"/>
          <p:cNvGrpSpPr/>
          <p:nvPr/>
        </p:nvGrpSpPr>
        <p:grpSpPr>
          <a:xfrm>
            <a:off x="2407071" y="5885025"/>
            <a:ext cx="684711" cy="512568"/>
            <a:chOff x="-1439373" y="1598629"/>
            <a:chExt cx="690844" cy="517159"/>
          </a:xfrm>
        </p:grpSpPr>
        <p:sp>
          <p:nvSpPr>
            <p:cNvPr id="541" name="正方形/長方形 540"/>
            <p:cNvSpPr/>
            <p:nvPr/>
          </p:nvSpPr>
          <p:spPr>
            <a:xfrm>
              <a:off x="-1369675" y="1651987"/>
              <a:ext cx="554873" cy="3869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2" name="図 541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439373" y="1598629"/>
              <a:ext cx="690844" cy="517159"/>
            </a:xfrm>
            <a:prstGeom prst="rect">
              <a:avLst/>
            </a:prstGeom>
          </p:spPr>
        </p:pic>
      </p:grpSp>
      <p:pic>
        <p:nvPicPr>
          <p:cNvPr id="549" name="図 548"/>
          <p:cNvPicPr>
            <a:picLocks noChangeAspect="1"/>
          </p:cNvPicPr>
          <p:nvPr/>
        </p:nvPicPr>
        <p:blipFill>
          <a:blip r:embed="rId2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MosiaicBubbles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3" y="3702561"/>
            <a:ext cx="1193325" cy="62883"/>
          </a:xfrm>
          <a:prstGeom prst="rect">
            <a:avLst/>
          </a:prstGeom>
        </p:spPr>
      </p:pic>
      <p:pic>
        <p:nvPicPr>
          <p:cNvPr id="550" name="図 549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10" y="2091107"/>
            <a:ext cx="1278203" cy="118191"/>
          </a:xfrm>
          <a:prstGeom prst="rect">
            <a:avLst/>
          </a:prstGeom>
          <a:noFill/>
        </p:spPr>
      </p:pic>
      <p:pic>
        <p:nvPicPr>
          <p:cNvPr id="551" name="図 550"/>
          <p:cNvPicPr>
            <a:picLocks noChangeAspect="1"/>
          </p:cNvPicPr>
          <p:nvPr/>
        </p:nvPicPr>
        <p:blipFill>
          <a:blip r:embed="rId2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MosiaicBubbles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12" y="1992335"/>
            <a:ext cx="1329809" cy="66825"/>
          </a:xfrm>
          <a:prstGeom prst="rect">
            <a:avLst/>
          </a:prstGeom>
        </p:spPr>
      </p:pic>
      <p:pic>
        <p:nvPicPr>
          <p:cNvPr id="552" name="図 551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4025" y="4758539"/>
            <a:ext cx="1232306" cy="121634"/>
          </a:xfrm>
          <a:prstGeom prst="rect">
            <a:avLst/>
          </a:prstGeom>
          <a:noFill/>
        </p:spPr>
      </p:pic>
      <p:pic>
        <p:nvPicPr>
          <p:cNvPr id="553" name="図 552"/>
          <p:cNvPicPr>
            <a:picLocks noChangeAspect="1"/>
          </p:cNvPicPr>
          <p:nvPr/>
        </p:nvPicPr>
        <p:blipFill>
          <a:blip r:embed="rId2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MosiaicBubbles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1" y="3693505"/>
            <a:ext cx="1399363" cy="57637"/>
          </a:xfrm>
          <a:prstGeom prst="rect">
            <a:avLst/>
          </a:prstGeom>
        </p:spPr>
      </p:pic>
      <p:pic>
        <p:nvPicPr>
          <p:cNvPr id="554" name="図 553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51" y="5327758"/>
            <a:ext cx="1351340" cy="132171"/>
          </a:xfrm>
          <a:prstGeom prst="rect">
            <a:avLst/>
          </a:prstGeom>
          <a:noFill/>
        </p:spPr>
      </p:pic>
      <p:pic>
        <p:nvPicPr>
          <p:cNvPr id="555" name="図 554"/>
          <p:cNvPicPr>
            <a:picLocks noChangeAspect="1"/>
          </p:cNvPicPr>
          <p:nvPr/>
        </p:nvPicPr>
        <p:blipFill>
          <a:blip r:embed="rId2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MosiaicBubbles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3" y="6806438"/>
            <a:ext cx="1274335" cy="68704"/>
          </a:xfrm>
          <a:prstGeom prst="rect">
            <a:avLst/>
          </a:prstGeom>
        </p:spPr>
      </p:pic>
      <p:pic>
        <p:nvPicPr>
          <p:cNvPr id="556" name="図 555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2" y="5242564"/>
            <a:ext cx="1259329" cy="117629"/>
          </a:xfrm>
          <a:prstGeom prst="rect">
            <a:avLst/>
          </a:prstGeom>
          <a:noFill/>
        </p:spPr>
      </p:pic>
      <p:pic>
        <p:nvPicPr>
          <p:cNvPr id="557" name="図 556"/>
          <p:cNvPicPr>
            <a:picLocks noChangeAspect="1"/>
          </p:cNvPicPr>
          <p:nvPr/>
        </p:nvPicPr>
        <p:blipFill>
          <a:blip r:embed="rId2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MosiaicBubbles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33" y="6857353"/>
            <a:ext cx="1246199" cy="63895"/>
          </a:xfrm>
          <a:prstGeom prst="rect">
            <a:avLst/>
          </a:prstGeom>
        </p:spPr>
      </p:pic>
      <p:pic>
        <p:nvPicPr>
          <p:cNvPr id="558" name="図 557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83" y="3627564"/>
            <a:ext cx="1359743" cy="110969"/>
          </a:xfrm>
          <a:prstGeom prst="rect">
            <a:avLst/>
          </a:prstGeom>
          <a:noFill/>
        </p:spPr>
      </p:pic>
      <p:pic>
        <p:nvPicPr>
          <p:cNvPr id="559" name="図 558"/>
          <p:cNvPicPr>
            <a:picLocks noChangeAspect="1"/>
          </p:cNvPicPr>
          <p:nvPr/>
        </p:nvPicPr>
        <p:blipFill>
          <a:blip r:embed="rId2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MosiaicBubbles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76" y="5006839"/>
            <a:ext cx="1129980" cy="67732"/>
          </a:xfrm>
          <a:prstGeom prst="rect">
            <a:avLst/>
          </a:prstGeom>
        </p:spPr>
      </p:pic>
      <p:sp>
        <p:nvSpPr>
          <p:cNvPr id="524" name="正方形/長方形 523"/>
          <p:cNvSpPr/>
          <p:nvPr/>
        </p:nvSpPr>
        <p:spPr>
          <a:xfrm>
            <a:off x="2506318" y="3739910"/>
            <a:ext cx="18813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対象</a:t>
            </a:r>
            <a:r>
              <a:rPr lang="en-US" altLang="ja-JP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】</a:t>
            </a:r>
          </a:p>
          <a:p>
            <a:pPr lvl="0" algn="ctr" defTabSz="514350">
              <a:defRPr/>
            </a:pPr>
            <a:r>
              <a:rPr lang="ja-JP" altLang="en-US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おおむね</a:t>
            </a:r>
            <a:r>
              <a:rPr lang="en-US" altLang="ja-JP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60</a:t>
            </a:r>
            <a:r>
              <a:rPr lang="ja-JP" altLang="en-US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歳以上の方</a:t>
            </a:r>
            <a:endParaRPr lang="en-US" altLang="ja-JP" sz="110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25" name="正方形/長方形 524"/>
          <p:cNvSpPr/>
          <p:nvPr/>
        </p:nvSpPr>
        <p:spPr>
          <a:xfrm>
            <a:off x="482442" y="4648533"/>
            <a:ext cx="19271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就職・転職活動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スタートアップセミナー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 defTabSz="514350">
              <a:defRPr/>
            </a:pP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時間 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14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15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en-US" altLang="ja-JP" sz="9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)</a:t>
            </a:r>
            <a:endParaRPr lang="ja-JP" altLang="en-US" sz="900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26" name="正方形/長方形 525"/>
          <p:cNvSpPr/>
          <p:nvPr/>
        </p:nvSpPr>
        <p:spPr>
          <a:xfrm>
            <a:off x="518014" y="5352423"/>
            <a:ext cx="16955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対象</a:t>
            </a: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】</a:t>
            </a:r>
            <a:b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おおむね３５歳未満</a:t>
            </a:r>
            <a:endParaRPr lang="en-US" altLang="ja-JP" sz="105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27" name="正方形/長方形 526"/>
          <p:cNvSpPr/>
          <p:nvPr/>
        </p:nvSpPr>
        <p:spPr>
          <a:xfrm>
            <a:off x="-1702252" y="1953251"/>
            <a:ext cx="1501983" cy="36933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US" altLang="ja-JP" sz="18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1/6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528" name="正方形/長方形 527"/>
          <p:cNvSpPr/>
          <p:nvPr/>
        </p:nvSpPr>
        <p:spPr>
          <a:xfrm>
            <a:off x="652613" y="4375249"/>
            <a:ext cx="1547407" cy="36933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ja-JP" sz="18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/17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金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530" name="正方形/長方形 529"/>
          <p:cNvSpPr/>
          <p:nvPr/>
        </p:nvSpPr>
        <p:spPr>
          <a:xfrm>
            <a:off x="2654284" y="6318281"/>
            <a:ext cx="16009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印象アップ・面接のポイントセミナー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 defTabSz="514350">
              <a:defRPr/>
            </a:pP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時間 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14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15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en-US" altLang="ja-JP" sz="9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)</a:t>
            </a:r>
            <a:endParaRPr lang="ja-JP" altLang="en-US" sz="900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31" name="正方形/長方形 530"/>
          <p:cNvSpPr/>
          <p:nvPr/>
        </p:nvSpPr>
        <p:spPr>
          <a:xfrm>
            <a:off x="2485714" y="6923755"/>
            <a:ext cx="17174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対象</a:t>
            </a: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】</a:t>
            </a:r>
            <a:b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おおむね５７歳未満</a:t>
            </a:r>
            <a:endParaRPr lang="en-US" altLang="ja-JP" sz="105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32" name="正方形/長方形 531"/>
          <p:cNvSpPr/>
          <p:nvPr/>
        </p:nvSpPr>
        <p:spPr>
          <a:xfrm>
            <a:off x="4902068" y="4953516"/>
            <a:ext cx="16009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応募書類対策講座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 defTabSz="514350">
              <a:defRPr/>
            </a:pP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時間 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14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15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en-US" altLang="ja-JP" sz="9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)</a:t>
            </a:r>
            <a:endParaRPr lang="ja-JP" altLang="en-US" sz="900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33" name="正方形/長方形 532"/>
          <p:cNvSpPr/>
          <p:nvPr/>
        </p:nvSpPr>
        <p:spPr>
          <a:xfrm>
            <a:off x="4895376" y="5452572"/>
            <a:ext cx="15777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【</a:t>
            </a: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対象</a:t>
            </a: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】</a:t>
            </a:r>
            <a:b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おおむね５７歳未満</a:t>
            </a:r>
            <a:endParaRPr lang="en-US" altLang="ja-JP" sz="105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34" name="正方形/長方形 533"/>
          <p:cNvSpPr/>
          <p:nvPr/>
        </p:nvSpPr>
        <p:spPr>
          <a:xfrm>
            <a:off x="3645620" y="1542102"/>
            <a:ext cx="23592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ja-JP" altLang="en-US" sz="10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“自分のトリセツ”を知って活かす！</a:t>
            </a:r>
            <a:endParaRPr lang="en-US" altLang="ja-JP" sz="10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性格検査の５つの心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514350">
              <a:defRPr/>
            </a:pP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時間 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14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15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en-US" altLang="ja-JP" sz="9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)</a:t>
            </a:r>
            <a:endParaRPr lang="ja-JP" altLang="en-US" sz="900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35" name="正方形/長方形 534"/>
          <p:cNvSpPr/>
          <p:nvPr/>
        </p:nvSpPr>
        <p:spPr>
          <a:xfrm>
            <a:off x="3841304" y="2107386"/>
            <a:ext cx="1811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【</a:t>
            </a:r>
            <a:r>
              <a:rPr lang="ja-JP" altLang="en-US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対象</a:t>
            </a:r>
            <a:r>
              <a:rPr lang="en-US" altLang="ja-JP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</a:p>
          <a:p>
            <a:pPr lvl="0" algn="ctr" defTabSz="514350">
              <a:defRPr/>
            </a:pPr>
            <a:r>
              <a:rPr lang="ja-JP" altLang="en-US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おおむね</a:t>
            </a:r>
            <a:r>
              <a:rPr lang="en-US" altLang="ja-JP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35</a:t>
            </a:r>
            <a:r>
              <a:rPr lang="ja-JP" altLang="en-US" sz="11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歳未満の方</a:t>
            </a:r>
            <a:endParaRPr lang="en-US" altLang="ja-JP" sz="110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6" name="正方形/長方形 565"/>
          <p:cNvSpPr/>
          <p:nvPr/>
        </p:nvSpPr>
        <p:spPr>
          <a:xfrm>
            <a:off x="753936" y="2831016"/>
            <a:ext cx="1547407" cy="36933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ja-JP" sz="18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/9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木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567" name="正方形/長方形 566"/>
          <p:cNvSpPr/>
          <p:nvPr/>
        </p:nvSpPr>
        <p:spPr>
          <a:xfrm>
            <a:off x="2734250" y="5952728"/>
            <a:ext cx="1547407" cy="36933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ja-JP" sz="18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/29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水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568" name="正方形/長方形 567"/>
          <p:cNvSpPr/>
          <p:nvPr/>
        </p:nvSpPr>
        <p:spPr>
          <a:xfrm>
            <a:off x="2752413" y="3122973"/>
            <a:ext cx="15847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シニア応援セミナー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面接の受け方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 defTabSz="514350">
              <a:defRPr/>
            </a:pP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（時間</a:t>
            </a:r>
            <a:r>
              <a:rPr lang="en-US" altLang="ja-JP" sz="9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10:30~11:30</a:t>
            </a:r>
            <a:r>
              <a:rPr lang="en-US" altLang="ja-JP" sz="9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)</a:t>
            </a:r>
            <a:endParaRPr lang="en-US" altLang="ja-JP" sz="900" dirty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65" name="正方形/長方形 564"/>
          <p:cNvSpPr/>
          <p:nvPr/>
        </p:nvSpPr>
        <p:spPr>
          <a:xfrm>
            <a:off x="596357" y="3168214"/>
            <a:ext cx="17745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再就職支援セミナー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lvl="0" algn="ctr" defTabSz="514350">
              <a:defRPr/>
            </a:pPr>
            <a:r>
              <a:rPr lang="ja-JP" altLang="en-US" sz="1200" b="1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就</a:t>
            </a: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活ホームルーム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 defTabSz="514350">
              <a:defRPr/>
            </a:pP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時間 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14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15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en-US" altLang="ja-JP" sz="9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)</a:t>
            </a:r>
            <a:endParaRPr lang="ja-JP" altLang="en-US" sz="900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-1522721" y="996344"/>
            <a:ext cx="728501" cy="447427"/>
          </a:xfrm>
          <a:prstGeom prst="cloudCallout">
            <a:avLst>
              <a:gd name="adj1" fmla="val -56291"/>
              <a:gd name="adj2" fmla="val 49517"/>
            </a:avLst>
          </a:prstGeom>
          <a:noFill/>
          <a:ln w="19050">
            <a:solidFill>
              <a:srgbClr val="AE3C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1479787" y="9966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b="1" dirty="0" smtClean="0">
                <a:ln w="63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今月より</a:t>
            </a:r>
            <a:endParaRPr lang="en-US" altLang="ja-JP" sz="900" b="1" dirty="0" smtClean="0">
              <a:ln w="6350"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  <a:p>
            <a:r>
              <a:rPr kumimoji="1" lang="ja-JP" altLang="en-US" sz="900" b="1" dirty="0" smtClean="0">
                <a:ln w="635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a:rPr>
              <a:t>２回実施</a:t>
            </a:r>
            <a:endParaRPr kumimoji="1" lang="ja-JP" altLang="en-US" sz="900" b="1" dirty="0">
              <a:ln w="6350"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246" name="グループ化 245"/>
          <p:cNvGrpSpPr/>
          <p:nvPr/>
        </p:nvGrpSpPr>
        <p:grpSpPr>
          <a:xfrm>
            <a:off x="4614054" y="4495514"/>
            <a:ext cx="684711" cy="512568"/>
            <a:chOff x="-1439373" y="1598629"/>
            <a:chExt cx="690844" cy="517159"/>
          </a:xfrm>
        </p:grpSpPr>
        <p:sp>
          <p:nvSpPr>
            <p:cNvPr id="247" name="正方形/長方形 246"/>
            <p:cNvSpPr/>
            <p:nvPr/>
          </p:nvSpPr>
          <p:spPr>
            <a:xfrm>
              <a:off x="-1369675" y="1651987"/>
              <a:ext cx="554873" cy="3869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8" name="図 24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439373" y="1598629"/>
              <a:ext cx="690844" cy="517159"/>
            </a:xfrm>
            <a:prstGeom prst="rect">
              <a:avLst/>
            </a:prstGeom>
          </p:spPr>
        </p:pic>
      </p:grpSp>
      <p:pic>
        <p:nvPicPr>
          <p:cNvPr id="462" name="図 46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3160" y="4430370"/>
            <a:ext cx="518707" cy="389030"/>
          </a:xfrm>
          <a:prstGeom prst="rect">
            <a:avLst/>
          </a:prstGeom>
        </p:spPr>
      </p:pic>
      <p:pic>
        <p:nvPicPr>
          <p:cNvPr id="463" name="図 46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-3452204" y="4038935"/>
            <a:ext cx="527759" cy="416951"/>
          </a:xfrm>
          <a:prstGeom prst="rect">
            <a:avLst/>
          </a:prstGeom>
        </p:spPr>
      </p:pic>
      <p:sp>
        <p:nvSpPr>
          <p:cNvPr id="392" name="正方形/長方形 391"/>
          <p:cNvSpPr/>
          <p:nvPr/>
        </p:nvSpPr>
        <p:spPr>
          <a:xfrm>
            <a:off x="-3742411" y="4400925"/>
            <a:ext cx="1909353" cy="41549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運輸セミナー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514350">
              <a:defRPr/>
            </a:pP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時間 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14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15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en-US" altLang="ja-JP" sz="9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)</a:t>
            </a:r>
            <a:endParaRPr lang="ja-JP" altLang="en-US" sz="900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93" name="正方形/長方形 392"/>
          <p:cNvSpPr/>
          <p:nvPr/>
        </p:nvSpPr>
        <p:spPr>
          <a:xfrm>
            <a:off x="-3847912" y="4931944"/>
            <a:ext cx="1882690" cy="57708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【</a:t>
            </a: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対象</a:t>
            </a: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</a:p>
          <a:p>
            <a:pPr lvl="0" algn="ctr" defTabSz="514350">
              <a:defRPr/>
            </a:pP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初めて運輸分野の</a:t>
            </a:r>
            <a:endParaRPr lang="en-US" altLang="ja-JP" sz="105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 defTabSz="514350">
              <a:defRPr/>
            </a:pP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就職をお考えの方</a:t>
            </a:r>
            <a:endParaRPr lang="en-US" altLang="ja-JP" sz="105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379582" y="-256001"/>
            <a:ext cx="5535271" cy="1528797"/>
            <a:chOff x="1556002" y="-173335"/>
            <a:chExt cx="5535271" cy="1528797"/>
          </a:xfrm>
        </p:grpSpPr>
        <p:sp>
          <p:nvSpPr>
            <p:cNvPr id="500" name="テキスト ボックス 499"/>
            <p:cNvSpPr txBox="1"/>
            <p:nvPr/>
          </p:nvSpPr>
          <p:spPr>
            <a:xfrm>
              <a:off x="1556002" y="-173335"/>
              <a:ext cx="50873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b="1" dirty="0" smtClean="0">
                  <a:solidFill>
                    <a:srgbClr val="10912A"/>
                  </a:solidFill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ハ</a:t>
              </a:r>
              <a:r>
                <a:rPr kumimoji="1" lang="ja-JP" altLang="en-US" sz="3200" b="1" dirty="0" smtClean="0">
                  <a:solidFill>
                    <a:srgbClr val="10912A"/>
                  </a:solidFill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ローワーク </a:t>
              </a:r>
              <a:r>
                <a:rPr kumimoji="1" lang="ja-JP" altLang="en-US" sz="4800" b="1" dirty="0" smtClean="0">
                  <a:solidFill>
                    <a:srgbClr val="10912A"/>
                  </a:solidFill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ま</a:t>
              </a:r>
              <a:r>
                <a:rPr kumimoji="1" lang="ja-JP" altLang="en-US" sz="3200" b="1" dirty="0" smtClean="0">
                  <a:solidFill>
                    <a:srgbClr val="10912A"/>
                  </a:solidFill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えばし</a:t>
              </a:r>
              <a:endParaRPr kumimoji="1" lang="ja-JP" altLang="en-US" sz="3200" b="1" dirty="0">
                <a:solidFill>
                  <a:srgbClr val="10912A"/>
                </a:solidFill>
                <a:effectLst>
                  <a:glow rad="63500">
                    <a:schemeClr val="bg1">
                      <a:alpha val="80000"/>
                    </a:schemeClr>
                  </a:glow>
                </a:effectLst>
                <a:latin typeface="HGS教科書体" panose="02020600000000000000" pitchFamily="18" charset="-128"/>
                <a:ea typeface="HGS教科書体" panose="02020600000000000000" pitchFamily="18" charset="-128"/>
              </a:endParaRPr>
            </a:p>
          </p:txBody>
        </p:sp>
        <p:sp>
          <p:nvSpPr>
            <p:cNvPr id="501" name="テキスト ボックス 500"/>
            <p:cNvSpPr txBox="1"/>
            <p:nvPr/>
          </p:nvSpPr>
          <p:spPr>
            <a:xfrm>
              <a:off x="1556002" y="432063"/>
              <a:ext cx="55352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b="1" dirty="0" smtClean="0">
                  <a:solidFill>
                    <a:srgbClr val="10912A"/>
                  </a:solidFill>
                  <a:effectLst>
                    <a:glow rad="63500">
                      <a:schemeClr val="bg1">
                        <a:alpha val="95000"/>
                      </a:schemeClr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イ</a:t>
              </a:r>
              <a:r>
                <a:rPr kumimoji="1" lang="ja-JP" altLang="en-US" sz="3200" b="1" dirty="0" smtClean="0">
                  <a:solidFill>
                    <a:srgbClr val="10912A"/>
                  </a:solidFill>
                  <a:effectLst>
                    <a:glow rad="63500">
                      <a:schemeClr val="bg1">
                        <a:alpha val="95000"/>
                      </a:schemeClr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ベント </a:t>
              </a:r>
              <a:r>
                <a:rPr kumimoji="1" lang="ja-JP" altLang="en-US" sz="5400" b="1" dirty="0" smtClean="0">
                  <a:solidFill>
                    <a:srgbClr val="10912A"/>
                  </a:solidFill>
                  <a:effectLst>
                    <a:glow rad="63500">
                      <a:schemeClr val="bg1">
                        <a:alpha val="95000"/>
                      </a:schemeClr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カ</a:t>
              </a:r>
              <a:r>
                <a:rPr kumimoji="1" lang="ja-JP" altLang="en-US" sz="3200" b="1" dirty="0" smtClean="0">
                  <a:solidFill>
                    <a:srgbClr val="10912A"/>
                  </a:solidFill>
                  <a:effectLst>
                    <a:glow rad="63500">
                      <a:schemeClr val="bg1">
                        <a:alpha val="95000"/>
                      </a:schemeClr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レンダー</a:t>
              </a:r>
              <a:endParaRPr kumimoji="1" lang="ja-JP" altLang="en-US" sz="3200" b="1" dirty="0">
                <a:solidFill>
                  <a:srgbClr val="10912A"/>
                </a:solidFill>
                <a:effectLst>
                  <a:glow rad="63500">
                    <a:schemeClr val="bg1">
                      <a:alpha val="95000"/>
                    </a:schemeClr>
                  </a:glow>
                </a:effectLst>
                <a:latin typeface="HGS教科書体" panose="02020600000000000000" pitchFamily="18" charset="-128"/>
                <a:ea typeface="HGS教科書体" panose="02020600000000000000" pitchFamily="18" charset="-128"/>
              </a:endParaRPr>
            </a:p>
          </p:txBody>
        </p:sp>
        <p:sp>
          <p:nvSpPr>
            <p:cNvPr id="502" name="テキスト ボックス 501"/>
            <p:cNvSpPr txBox="1"/>
            <p:nvPr/>
          </p:nvSpPr>
          <p:spPr>
            <a:xfrm>
              <a:off x="1556002" y="-173266"/>
              <a:ext cx="50873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b="1" dirty="0" smtClean="0">
                  <a:ln w="6350">
                    <a:solidFill>
                      <a:schemeClr val="bg1"/>
                    </a:solidFill>
                  </a:ln>
                  <a:solidFill>
                    <a:srgbClr val="10912A"/>
                  </a:solidFill>
                  <a:effectLst>
                    <a:glow rad="31750">
                      <a:schemeClr val="tx1"/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ハ</a:t>
              </a:r>
              <a:r>
                <a:rPr kumimoji="1" lang="ja-JP" altLang="en-US" sz="3200" b="1" dirty="0" smtClean="0">
                  <a:ln w="6350">
                    <a:solidFill>
                      <a:schemeClr val="bg1"/>
                    </a:solidFill>
                  </a:ln>
                  <a:solidFill>
                    <a:srgbClr val="10912A"/>
                  </a:solidFill>
                  <a:effectLst>
                    <a:glow rad="31750">
                      <a:schemeClr val="tx1"/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ローワーク </a:t>
              </a:r>
              <a:r>
                <a:rPr kumimoji="1" lang="ja-JP" altLang="en-US" sz="4800" b="1" dirty="0" smtClean="0">
                  <a:ln w="6350">
                    <a:solidFill>
                      <a:schemeClr val="bg1"/>
                    </a:solidFill>
                  </a:ln>
                  <a:solidFill>
                    <a:srgbClr val="10912A"/>
                  </a:solidFill>
                  <a:effectLst>
                    <a:glow rad="31750">
                      <a:schemeClr val="tx1"/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ま</a:t>
              </a:r>
              <a:r>
                <a:rPr kumimoji="1" lang="ja-JP" altLang="en-US" sz="3200" b="1" dirty="0" smtClean="0">
                  <a:ln w="6350">
                    <a:solidFill>
                      <a:schemeClr val="bg1"/>
                    </a:solidFill>
                  </a:ln>
                  <a:solidFill>
                    <a:srgbClr val="10912A"/>
                  </a:solidFill>
                  <a:effectLst>
                    <a:glow rad="31750">
                      <a:schemeClr val="tx1"/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えばし</a:t>
              </a:r>
              <a:endParaRPr kumimoji="1" lang="ja-JP" altLang="en-US" sz="3200" b="1" dirty="0">
                <a:ln w="6350">
                  <a:solidFill>
                    <a:schemeClr val="bg1"/>
                  </a:solidFill>
                </a:ln>
                <a:solidFill>
                  <a:srgbClr val="10912A"/>
                </a:solidFill>
                <a:effectLst>
                  <a:glow rad="31750">
                    <a:schemeClr val="tx1"/>
                  </a:glow>
                </a:effectLst>
                <a:latin typeface="HGS教科書体" panose="02020600000000000000" pitchFamily="18" charset="-128"/>
                <a:ea typeface="HGS教科書体" panose="02020600000000000000" pitchFamily="18" charset="-128"/>
              </a:endParaRPr>
            </a:p>
          </p:txBody>
        </p:sp>
        <p:sp>
          <p:nvSpPr>
            <p:cNvPr id="503" name="テキスト ボックス 502"/>
            <p:cNvSpPr txBox="1"/>
            <p:nvPr/>
          </p:nvSpPr>
          <p:spPr>
            <a:xfrm>
              <a:off x="1556002" y="432132"/>
              <a:ext cx="5484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b="1" dirty="0" smtClean="0">
                  <a:ln w="6350">
                    <a:solidFill>
                      <a:schemeClr val="bg1"/>
                    </a:solidFill>
                  </a:ln>
                  <a:solidFill>
                    <a:srgbClr val="10912A"/>
                  </a:solidFill>
                  <a:effectLst>
                    <a:glow rad="31750">
                      <a:schemeClr val="tx1"/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イ</a:t>
              </a:r>
              <a:r>
                <a:rPr kumimoji="1" lang="ja-JP" altLang="en-US" sz="3200" b="1" dirty="0" smtClean="0">
                  <a:ln w="6350">
                    <a:solidFill>
                      <a:schemeClr val="bg1"/>
                    </a:solidFill>
                  </a:ln>
                  <a:solidFill>
                    <a:srgbClr val="10912A"/>
                  </a:solidFill>
                  <a:effectLst>
                    <a:glow rad="31750">
                      <a:schemeClr val="tx1"/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ベント </a:t>
              </a:r>
              <a:r>
                <a:rPr kumimoji="1" lang="ja-JP" altLang="en-US" sz="5400" b="1" dirty="0" smtClean="0">
                  <a:ln w="6350">
                    <a:solidFill>
                      <a:schemeClr val="bg1"/>
                    </a:solidFill>
                  </a:ln>
                  <a:solidFill>
                    <a:srgbClr val="10912A"/>
                  </a:solidFill>
                  <a:effectLst>
                    <a:glow rad="31750">
                      <a:schemeClr val="tx1"/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カ</a:t>
              </a:r>
              <a:r>
                <a:rPr kumimoji="1" lang="ja-JP" altLang="en-US" sz="3200" b="1" dirty="0" smtClean="0">
                  <a:ln w="6350">
                    <a:solidFill>
                      <a:schemeClr val="bg1"/>
                    </a:solidFill>
                  </a:ln>
                  <a:solidFill>
                    <a:srgbClr val="10912A"/>
                  </a:solidFill>
                  <a:effectLst>
                    <a:glow rad="31750">
                      <a:schemeClr val="tx1"/>
                    </a:glow>
                  </a:effectLst>
                  <a:latin typeface="HGS教科書体" panose="02020600000000000000" pitchFamily="18" charset="-128"/>
                  <a:ea typeface="HGS教科書体" panose="02020600000000000000" pitchFamily="18" charset="-128"/>
                </a:rPr>
                <a:t>レンダー</a:t>
              </a:r>
              <a:endParaRPr kumimoji="1" lang="ja-JP" altLang="en-US" sz="3200" b="1" dirty="0">
                <a:ln w="6350">
                  <a:solidFill>
                    <a:schemeClr val="bg1"/>
                  </a:solidFill>
                </a:ln>
                <a:solidFill>
                  <a:srgbClr val="10912A"/>
                </a:solidFill>
                <a:effectLst>
                  <a:glow rad="31750">
                    <a:schemeClr val="tx1"/>
                  </a:glow>
                </a:effectLst>
                <a:latin typeface="HGS教科書体" panose="02020600000000000000" pitchFamily="18" charset="-128"/>
                <a:ea typeface="HGS教科書体" panose="02020600000000000000" pitchFamily="18" charset="-128"/>
              </a:endParaRPr>
            </a:p>
          </p:txBody>
        </p:sp>
      </p:grpSp>
      <p:sp>
        <p:nvSpPr>
          <p:cNvPr id="485" name="正方形/長方形 484"/>
          <p:cNvSpPr/>
          <p:nvPr/>
        </p:nvSpPr>
        <p:spPr>
          <a:xfrm>
            <a:off x="507612" y="6293169"/>
            <a:ext cx="17724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シニア応援セミナー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就職活動のすすめ方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  <a:p>
            <a:pPr algn="ctr" defTabSz="514350">
              <a:defRPr/>
            </a:pP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（時間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10:30~11:30</a:t>
            </a:r>
            <a:r>
              <a:rPr lang="en-US" altLang="ja-JP" sz="9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)</a:t>
            </a:r>
            <a:endParaRPr lang="en-US" altLang="ja-JP" sz="900" dirty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249" name="正方形/長方形 248"/>
          <p:cNvSpPr/>
          <p:nvPr/>
        </p:nvSpPr>
        <p:spPr>
          <a:xfrm>
            <a:off x="4516091" y="8026643"/>
            <a:ext cx="3253422" cy="600164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ja-JP" altLang="en-US" sz="1400" b="1" dirty="0" smtClean="0"/>
              <a:t>①群馬ヤクルト販売</a:t>
            </a:r>
            <a:r>
              <a:rPr lang="ja-JP" altLang="en-US" sz="1000" b="1" dirty="0" smtClean="0"/>
              <a:t>株式会社</a:t>
            </a:r>
            <a:endParaRPr lang="en-US" altLang="ja-JP" sz="1000" b="1" dirty="0" smtClean="0"/>
          </a:p>
          <a:p>
            <a:pPr lvl="0" defTabSz="514350">
              <a:defRPr/>
            </a:pPr>
            <a:endParaRPr lang="en-US" altLang="ja-JP" sz="300" b="1" dirty="0" smtClean="0"/>
          </a:p>
          <a:p>
            <a:pPr lvl="0" defTabSz="514350">
              <a:defRPr/>
            </a:pPr>
            <a:r>
              <a:rPr lang="ja-JP" altLang="en-US" sz="1600" b="1" dirty="0" smtClean="0"/>
              <a:t>②</a:t>
            </a:r>
            <a:r>
              <a:rPr lang="ja-JP" altLang="en-US" sz="1400" b="1" dirty="0" smtClean="0"/>
              <a:t>関東住設産業株式会社</a:t>
            </a:r>
            <a:endParaRPr lang="en-US" altLang="ja-JP" sz="1400" u="sng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a:endParaRPr>
          </a:p>
        </p:txBody>
      </p:sp>
      <p:cxnSp>
        <p:nvCxnSpPr>
          <p:cNvPr id="250" name="直線コネクタ 249"/>
          <p:cNvCxnSpPr/>
          <p:nvPr/>
        </p:nvCxnSpPr>
        <p:spPr>
          <a:xfrm>
            <a:off x="5587395" y="8981659"/>
            <a:ext cx="0" cy="904293"/>
          </a:xfrm>
          <a:prstGeom prst="line">
            <a:avLst/>
          </a:prstGeom>
          <a:ln w="952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テキスト ボックス 250"/>
          <p:cNvSpPr txBox="1"/>
          <p:nvPr/>
        </p:nvSpPr>
        <p:spPr>
          <a:xfrm>
            <a:off x="5545953" y="8902339"/>
            <a:ext cx="1411077" cy="36933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9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最新</a:t>
            </a:r>
            <a:r>
              <a:rPr lang="ja-JP" altLang="en-US" sz="8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の</a:t>
            </a:r>
            <a:r>
              <a:rPr lang="ja-JP" altLang="en-US" sz="9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イベント情報</a:t>
            </a:r>
            <a:r>
              <a:rPr lang="ja-JP" altLang="en-US" sz="8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は</a:t>
            </a:r>
            <a:r>
              <a:rPr lang="ja-JP" altLang="en-US" sz="900" b="1" dirty="0" smtClean="0">
                <a:solidFill>
                  <a:schemeClr val="bg1"/>
                </a:solidFill>
                <a:effectLst>
                  <a:glow rad="381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こちら  　　通知から</a:t>
            </a:r>
            <a:r>
              <a:rPr lang="ja-JP" altLang="en-US" sz="900" b="1" dirty="0" smtClean="0">
                <a:solidFill>
                  <a:srgbClr val="FF0000"/>
                </a:solidFill>
                <a:effectLst>
                  <a:glow rad="38100">
                    <a:schemeClr val="tx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！</a:t>
            </a:r>
            <a:endParaRPr kumimoji="1" lang="ja-JP" altLang="en-US" sz="900" b="1" dirty="0">
              <a:solidFill>
                <a:srgbClr val="FF0000"/>
              </a:solidFill>
              <a:effectLst>
                <a:glow rad="38100">
                  <a:schemeClr val="tx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52" name="グループ化 251"/>
          <p:cNvGrpSpPr/>
          <p:nvPr/>
        </p:nvGrpSpPr>
        <p:grpSpPr>
          <a:xfrm>
            <a:off x="5984379" y="9065667"/>
            <a:ext cx="281562" cy="164032"/>
            <a:chOff x="5965328" y="9065667"/>
            <a:chExt cx="281562" cy="164032"/>
          </a:xfrm>
        </p:grpSpPr>
        <p:sp>
          <p:nvSpPr>
            <p:cNvPr id="253" name="円形吹き出し 252"/>
            <p:cNvSpPr/>
            <p:nvPr/>
          </p:nvSpPr>
          <p:spPr>
            <a:xfrm>
              <a:off x="5965328" y="9065667"/>
              <a:ext cx="281562" cy="164032"/>
            </a:xfrm>
            <a:prstGeom prst="wedgeEllipseCallout">
              <a:avLst>
                <a:gd name="adj1" fmla="val -12215"/>
                <a:gd name="adj2" fmla="val 726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4" name="図 253"/>
            <p:cNvPicPr>
              <a:picLocks noChangeAspect="1"/>
            </p:cNvPicPr>
            <p:nvPr/>
          </p:nvPicPr>
          <p:blipFill rotWithShape="1">
            <a:blip r:embed="rId32"/>
            <a:srcRect l="24133" t="33698" r="25253" b="33635"/>
            <a:stretch/>
          </p:blipFill>
          <p:spPr>
            <a:xfrm>
              <a:off x="5981700" y="9093993"/>
              <a:ext cx="252413" cy="109537"/>
            </a:xfrm>
            <a:prstGeom prst="rect">
              <a:avLst/>
            </a:prstGeom>
          </p:spPr>
        </p:pic>
      </p:grpSp>
      <p:pic>
        <p:nvPicPr>
          <p:cNvPr id="255" name="図 254"/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9989" b="89957" l="9986" r="94284">
                        <a14:foregroundMark x1="50507" y1="22258" x2="21346" y2="66558"/>
                        <a14:foregroundMark x1="17149" y1="52389" x2="29522" y2="74267"/>
                        <a14:foregroundMark x1="33357" y1="55103" x2="39797" y2="73724"/>
                        <a14:foregroundMark x1="71056" y1="57546" x2="65702" y2="75407"/>
                        <a14:foregroundMark x1="83430" y1="61292" x2="73155" y2="74864"/>
                        <a14:foregroundMark x1="84226" y1="57709" x2="84732" y2="52714"/>
                        <a14:foregroundMark x1="75253" y1="36808" x2="36179" y2="44843"/>
                        <a14:foregroundMark x1="33563" y1="29419" x2="30809" y2="78452"/>
                        <a14:foregroundMark x1="77281" y1="42452" x2="67642" y2="45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15646" r="7495" b="16018"/>
          <a:stretch/>
        </p:blipFill>
        <p:spPr>
          <a:xfrm rot="1412373">
            <a:off x="6235946" y="9312241"/>
            <a:ext cx="496651" cy="561032"/>
          </a:xfrm>
          <a:prstGeom prst="rect">
            <a:avLst/>
          </a:prstGeom>
        </p:spPr>
      </p:pic>
      <p:pic>
        <p:nvPicPr>
          <p:cNvPr id="256" name="図 255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4978" r="4666" b="5856"/>
          <a:stretch/>
        </p:blipFill>
        <p:spPr>
          <a:xfrm>
            <a:off x="5705317" y="9259423"/>
            <a:ext cx="632308" cy="62070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349096" y="6439196"/>
            <a:ext cx="13131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dirty="0" smtClean="0"/>
              <a:t>１４：００～１５：３０</a:t>
            </a:r>
            <a:endParaRPr kumimoji="1" lang="ja-JP" altLang="en-US" sz="800" b="1" dirty="0"/>
          </a:p>
        </p:txBody>
      </p:sp>
      <p:pic>
        <p:nvPicPr>
          <p:cNvPr id="259" name="図 258"/>
          <p:cNvPicPr>
            <a:picLocks noChangeAspect="1"/>
          </p:cNvPicPr>
          <p:nvPr/>
        </p:nvPicPr>
        <p:blipFill rotWithShape="1">
          <a:blip r:embed="rId25"/>
          <a:srcRect t="9562" b="26050"/>
          <a:stretch/>
        </p:blipFill>
        <p:spPr>
          <a:xfrm>
            <a:off x="2876445" y="3489086"/>
            <a:ext cx="195749" cy="185531"/>
          </a:xfrm>
          <a:prstGeom prst="rect">
            <a:avLst/>
          </a:prstGeom>
        </p:spPr>
      </p:pic>
      <p:pic>
        <p:nvPicPr>
          <p:cNvPr id="260" name="図 259"/>
          <p:cNvPicPr>
            <a:picLocks noChangeAspect="1"/>
          </p:cNvPicPr>
          <p:nvPr/>
        </p:nvPicPr>
        <p:blipFill rotWithShape="1">
          <a:blip r:embed="rId25"/>
          <a:srcRect t="9562" b="26050"/>
          <a:stretch/>
        </p:blipFill>
        <p:spPr>
          <a:xfrm>
            <a:off x="693676" y="6620658"/>
            <a:ext cx="195749" cy="185531"/>
          </a:xfrm>
          <a:prstGeom prst="rect">
            <a:avLst/>
          </a:prstGeom>
        </p:spPr>
      </p:pic>
      <p:sp>
        <p:nvSpPr>
          <p:cNvPr id="293" name="角丸四角形 292"/>
          <p:cNvSpPr/>
          <p:nvPr/>
        </p:nvSpPr>
        <p:spPr>
          <a:xfrm>
            <a:off x="204232" y="9563514"/>
            <a:ext cx="2114527" cy="317946"/>
          </a:xfrm>
          <a:prstGeom prst="round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2" name="図 26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52058" y="9492419"/>
            <a:ext cx="2186900" cy="393693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408737" y="7466160"/>
            <a:ext cx="3961264" cy="13212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4" name="図 293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t="20627" r="2499" b="15025"/>
          <a:stretch/>
        </p:blipFill>
        <p:spPr>
          <a:xfrm>
            <a:off x="-3452204" y="6050925"/>
            <a:ext cx="2349887" cy="1379209"/>
          </a:xfrm>
          <a:prstGeom prst="rect">
            <a:avLst/>
          </a:prstGeom>
        </p:spPr>
      </p:pic>
      <p:sp>
        <p:nvSpPr>
          <p:cNvPr id="295" name="テキスト ボックス 294"/>
          <p:cNvSpPr txBox="1"/>
          <p:nvPr/>
        </p:nvSpPr>
        <p:spPr>
          <a:xfrm>
            <a:off x="773621" y="7539200"/>
            <a:ext cx="324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ea"/>
                <a:ea typeface="Ｃ＆Ｇれいしっく" panose="02000600000000000000"/>
              </a:rPr>
              <a:t>ミニ企業説明会のご案内</a:t>
            </a:r>
            <a:endParaRPr kumimoji="1" lang="ja-JP" alt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n-ea"/>
              <a:ea typeface="Ｃ＆Ｇれいしっく" panose="02000600000000000000"/>
            </a:endParaRPr>
          </a:p>
        </p:txBody>
      </p:sp>
      <p:sp>
        <p:nvSpPr>
          <p:cNvPr id="296" name="テキスト ボックス 295"/>
          <p:cNvSpPr txBox="1"/>
          <p:nvPr/>
        </p:nvSpPr>
        <p:spPr>
          <a:xfrm>
            <a:off x="357961" y="8162455"/>
            <a:ext cx="265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  <a:ea typeface="Ｃ＆Ｇれいしっく" panose="02000600000000000000"/>
              </a:rPr>
              <a:t>・株式会社　アプリス関東工場</a:t>
            </a:r>
            <a:endParaRPr kumimoji="1" lang="en-US" altLang="ja-JP" sz="1200" b="1" dirty="0" smtClean="0">
              <a:effectLst>
                <a:glow rad="88900">
                  <a:schemeClr val="bg1">
                    <a:alpha val="90000"/>
                  </a:schemeClr>
                </a:glow>
              </a:effectLst>
              <a:latin typeface="+mn-ea"/>
              <a:ea typeface="Ｃ＆Ｇれいしっく" panose="02000600000000000000"/>
            </a:endParaRPr>
          </a:p>
          <a:p>
            <a:r>
              <a:rPr kumimoji="1" lang="ja-JP" altLang="en-US" sz="120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  <a:ea typeface="Ｃ＆Ｇれいしっく" panose="02000600000000000000"/>
              </a:rPr>
              <a:t>・株式会社　前橋空調機器サービス</a:t>
            </a:r>
            <a:endParaRPr kumimoji="1" lang="en-US" altLang="ja-JP" sz="1200" b="1" dirty="0" smtClean="0">
              <a:effectLst>
                <a:glow rad="88900">
                  <a:schemeClr val="bg1">
                    <a:alpha val="90000"/>
                  </a:schemeClr>
                </a:glow>
              </a:effectLst>
              <a:latin typeface="+mn-ea"/>
              <a:ea typeface="Ｃ＆Ｇれいしっく" panose="02000600000000000000"/>
            </a:endParaRPr>
          </a:p>
          <a:p>
            <a:endParaRPr kumimoji="1" lang="ja-JP" altLang="en-US" sz="1200" b="1" dirty="0">
              <a:effectLst>
                <a:glow rad="88900">
                  <a:schemeClr val="bg1">
                    <a:alpha val="90000"/>
                  </a:schemeClr>
                </a:glow>
              </a:effectLst>
              <a:latin typeface="+mn-ea"/>
              <a:ea typeface="Ｃ＆Ｇれいしっく" panose="02000600000000000000"/>
            </a:endParaRPr>
          </a:p>
        </p:txBody>
      </p:sp>
      <p:sp>
        <p:nvSpPr>
          <p:cNvPr id="299" name="テキスト ボックス 298"/>
          <p:cNvSpPr txBox="1"/>
          <p:nvPr/>
        </p:nvSpPr>
        <p:spPr>
          <a:xfrm>
            <a:off x="1024992" y="7844634"/>
            <a:ext cx="1901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  <a:ea typeface="Ｃ＆Ｇれいしっく" panose="02000600000000000000"/>
              </a:rPr>
              <a:t>【</a:t>
            </a:r>
            <a:r>
              <a:rPr kumimoji="1" lang="ja-JP" altLang="en-US" sz="110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  <a:ea typeface="Ｃ＆Ｇれいしっく" panose="02000600000000000000"/>
              </a:rPr>
              <a:t>対象</a:t>
            </a:r>
            <a:r>
              <a:rPr kumimoji="1" lang="en-US" altLang="ja-JP" sz="110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  <a:ea typeface="Ｃ＆Ｇれいしっく" panose="02000600000000000000"/>
              </a:rPr>
              <a:t>】35</a:t>
            </a:r>
            <a:r>
              <a:rPr kumimoji="1" lang="ja-JP" altLang="en-US" sz="110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  <a:ea typeface="Ｃ＆Ｇれいしっく" panose="02000600000000000000"/>
              </a:rPr>
              <a:t>～</a:t>
            </a:r>
            <a:r>
              <a:rPr kumimoji="1" lang="en-US" altLang="ja-JP" sz="110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  <a:ea typeface="Ｃ＆Ｇれいしっく" panose="02000600000000000000"/>
              </a:rPr>
              <a:t>57</a:t>
            </a:r>
            <a:r>
              <a:rPr kumimoji="1" lang="ja-JP" altLang="en-US" sz="110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  <a:ea typeface="Ｃ＆Ｇれいしっく" panose="02000600000000000000"/>
              </a:rPr>
              <a:t>歳未満の方</a:t>
            </a:r>
            <a:endParaRPr kumimoji="1" lang="en-US" altLang="ja-JP" sz="1100" b="1" dirty="0" smtClean="0">
              <a:effectLst>
                <a:glow rad="88900">
                  <a:schemeClr val="bg1">
                    <a:alpha val="90000"/>
                  </a:schemeClr>
                </a:glow>
              </a:effectLst>
              <a:latin typeface="+mn-ea"/>
              <a:ea typeface="Ｃ＆Ｇれいしっく" panose="02000600000000000000"/>
            </a:endParaRPr>
          </a:p>
        </p:txBody>
      </p:sp>
      <p:sp>
        <p:nvSpPr>
          <p:cNvPr id="307" name="テキスト ボックス 306"/>
          <p:cNvSpPr txBox="1"/>
          <p:nvPr/>
        </p:nvSpPr>
        <p:spPr>
          <a:xfrm>
            <a:off x="2816307" y="7996517"/>
            <a:ext cx="1541473" cy="52322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50800" dir="5400000" algn="ctr" rotWithShape="0">
              <a:schemeClr val="bg1">
                <a:lumMod val="85000"/>
                <a:alpha val="7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u="sng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alpha val="9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Ｃ＆Ｇれいしっく" panose="02000600000000000000" pitchFamily="2" charset="-128"/>
                <a:ea typeface="Ｃ＆Ｇれいしっく" panose="02000600000000000000"/>
              </a:rPr>
              <a:t>1/24</a:t>
            </a:r>
            <a:r>
              <a:rPr kumimoji="1" lang="en-US" altLang="ja-JP" b="1" u="sng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alpha val="9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Ｃ＆Ｇれいしっく" panose="02000600000000000000" pitchFamily="2" charset="-128"/>
                <a:ea typeface="Ｃ＆Ｇれいしっく" panose="02000600000000000000"/>
              </a:rPr>
              <a:t>(</a:t>
            </a:r>
            <a:r>
              <a:rPr kumimoji="1" lang="ja-JP" altLang="en-US" b="1" u="sng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alpha val="9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Ｃ＆Ｇれいしっく" panose="02000600000000000000" pitchFamily="2" charset="-128"/>
                <a:ea typeface="Ｃ＆Ｇれいしっく" panose="02000600000000000000"/>
              </a:rPr>
              <a:t>金</a:t>
            </a:r>
            <a:r>
              <a:rPr kumimoji="1" lang="en-US" altLang="ja-JP" b="1" u="sng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alpha val="93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Ｃ＆Ｇれいしっく" panose="02000600000000000000" pitchFamily="2" charset="-128"/>
                <a:ea typeface="Ｃ＆Ｇれいしっく" panose="02000600000000000000"/>
              </a:rPr>
              <a:t>)</a:t>
            </a:r>
          </a:p>
        </p:txBody>
      </p:sp>
      <p:sp>
        <p:nvSpPr>
          <p:cNvPr id="311" name="テキスト ボックス 310"/>
          <p:cNvSpPr txBox="1"/>
          <p:nvPr/>
        </p:nvSpPr>
        <p:spPr>
          <a:xfrm>
            <a:off x="-3316749" y="8484191"/>
            <a:ext cx="264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  <a:ea typeface="Ｃ＆Ｇれいしっく" panose="02000600000000000000"/>
              </a:rPr>
              <a:t>10:00~11:00</a:t>
            </a:r>
            <a:r>
              <a:rPr kumimoji="1" lang="ja-JP" altLang="en-US" sz="120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  <a:ea typeface="Ｃ＆Ｇれいしっく" panose="02000600000000000000"/>
              </a:rPr>
              <a:t>予定</a:t>
            </a:r>
            <a:r>
              <a:rPr lang="en-US" altLang="ja-JP" sz="105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  <a:ea typeface="Ｃ＆Ｇれいしっく" panose="02000600000000000000"/>
              </a:rPr>
              <a:t>(</a:t>
            </a:r>
            <a:r>
              <a:rPr lang="ja-JP" altLang="en-US" sz="105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  <a:ea typeface="Ｃ＆Ｇれいしっく" panose="02000600000000000000"/>
              </a:rPr>
              <a:t>現地集合 </a:t>
            </a:r>
            <a:r>
              <a:rPr lang="en-US" altLang="ja-JP" sz="105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  <a:ea typeface="Ｃ＆Ｇれいしっく" panose="02000600000000000000"/>
              </a:rPr>
              <a:t>9:50)</a:t>
            </a:r>
          </a:p>
          <a:p>
            <a:r>
              <a:rPr lang="en-US" altLang="ja-JP" sz="80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</a:rPr>
              <a:t>※</a:t>
            </a:r>
            <a:r>
              <a:rPr lang="ja-JP" altLang="en-US" sz="80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</a:rPr>
              <a:t>幼稚園・保育士資格が必要となります</a:t>
            </a:r>
            <a:endParaRPr lang="en-US" altLang="ja-JP" sz="800" b="1" dirty="0" smtClean="0">
              <a:effectLst>
                <a:glow rad="88900">
                  <a:schemeClr val="bg1">
                    <a:alpha val="90000"/>
                  </a:schemeClr>
                </a:glow>
              </a:effectLst>
              <a:latin typeface="+mn-ea"/>
            </a:endParaRPr>
          </a:p>
          <a:p>
            <a:r>
              <a:rPr lang="ja-JP" altLang="en-US" sz="800" b="1" dirty="0" smtClean="0">
                <a:effectLst>
                  <a:glow rad="88900">
                    <a:schemeClr val="bg1">
                      <a:alpha val="90000"/>
                    </a:schemeClr>
                  </a:glow>
                </a:effectLst>
                <a:latin typeface="+mn-ea"/>
              </a:rPr>
              <a:t>　詳細は窓口までお問合せください</a:t>
            </a:r>
            <a:endParaRPr kumimoji="1" lang="ja-JP" altLang="en-US" sz="800" b="1" dirty="0">
              <a:effectLst>
                <a:glow rad="88900">
                  <a:schemeClr val="bg1">
                    <a:alpha val="90000"/>
                  </a:schemeClr>
                </a:glow>
              </a:effectLst>
              <a:latin typeface="+mn-ea"/>
            </a:endParaRPr>
          </a:p>
        </p:txBody>
      </p:sp>
      <p:pic>
        <p:nvPicPr>
          <p:cNvPr id="312" name="図 31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879" y="5576710"/>
            <a:ext cx="105687" cy="139342"/>
          </a:xfrm>
          <a:prstGeom prst="rect">
            <a:avLst/>
          </a:prstGeom>
        </p:spPr>
      </p:pic>
      <p:pic>
        <p:nvPicPr>
          <p:cNvPr id="313" name="図 31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531" y="3477164"/>
            <a:ext cx="931285" cy="1227845"/>
          </a:xfrm>
          <a:prstGeom prst="rect">
            <a:avLst/>
          </a:prstGeom>
        </p:spPr>
      </p:pic>
      <p:pic>
        <p:nvPicPr>
          <p:cNvPr id="314" name="図 31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234" y="4872355"/>
            <a:ext cx="105687" cy="139342"/>
          </a:xfrm>
          <a:prstGeom prst="rect">
            <a:avLst/>
          </a:prstGeom>
        </p:spPr>
      </p:pic>
      <p:pic>
        <p:nvPicPr>
          <p:cNvPr id="315" name="図 314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939" y="5098909"/>
            <a:ext cx="107882" cy="142235"/>
          </a:xfrm>
          <a:prstGeom prst="rect">
            <a:avLst/>
          </a:prstGeom>
        </p:spPr>
      </p:pic>
      <p:sp>
        <p:nvSpPr>
          <p:cNvPr id="184" name="正方形/長方形 183"/>
          <p:cNvSpPr/>
          <p:nvPr/>
        </p:nvSpPr>
        <p:spPr>
          <a:xfrm>
            <a:off x="4770211" y="3218433"/>
            <a:ext cx="1909353" cy="415498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ja-JP" altLang="en-US" sz="12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運輸セミナー</a:t>
            </a:r>
            <a:endParaRPr lang="en-US" altLang="ja-JP" sz="1200" b="1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514350">
              <a:defRPr/>
            </a:pP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(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時間 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14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15</a:t>
            </a:r>
            <a:r>
              <a:rPr lang="ja-JP" altLang="en-US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900" dirty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en-US" altLang="ja-JP" sz="9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)</a:t>
            </a:r>
            <a:endParaRPr lang="ja-JP" altLang="en-US" sz="900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85" name="正方形/長方形 184"/>
          <p:cNvSpPr/>
          <p:nvPr/>
        </p:nvSpPr>
        <p:spPr>
          <a:xfrm>
            <a:off x="4755100" y="3710593"/>
            <a:ext cx="1882690" cy="57708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【</a:t>
            </a: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対象</a:t>
            </a: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】</a:t>
            </a:r>
          </a:p>
          <a:p>
            <a:pPr lvl="0" algn="ctr" defTabSz="514350">
              <a:defRPr/>
            </a:pP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初めて運輸分野の</a:t>
            </a:r>
            <a:endParaRPr lang="en-US" altLang="ja-JP" sz="105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 defTabSz="514350">
              <a:defRPr/>
            </a:pP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就職をお考えの方</a:t>
            </a:r>
            <a:endParaRPr lang="en-US" altLang="ja-JP" sz="1050" dirty="0" smtClean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6" name="正方形/長方形 185"/>
          <p:cNvSpPr/>
          <p:nvPr/>
        </p:nvSpPr>
        <p:spPr>
          <a:xfrm>
            <a:off x="4981509" y="2873096"/>
            <a:ext cx="1547407" cy="36933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ja-JP" sz="18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/15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ja-JP" altLang="en-US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水</a:t>
            </a:r>
            <a:r>
              <a:rPr lang="en-US" altLang="ja-JP" sz="140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pic>
        <p:nvPicPr>
          <p:cNvPr id="187" name="図 18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815446" y="2874170"/>
            <a:ext cx="527759" cy="416951"/>
          </a:xfrm>
          <a:prstGeom prst="rect">
            <a:avLst/>
          </a:prstGeom>
        </p:spPr>
      </p:pic>
      <p:grpSp>
        <p:nvGrpSpPr>
          <p:cNvPr id="458" name="グループ化 457"/>
          <p:cNvGrpSpPr/>
          <p:nvPr/>
        </p:nvGrpSpPr>
        <p:grpSpPr>
          <a:xfrm>
            <a:off x="405966" y="7487298"/>
            <a:ext cx="684711" cy="512568"/>
            <a:chOff x="-1439373" y="1598629"/>
            <a:chExt cx="690844" cy="517159"/>
          </a:xfrm>
        </p:grpSpPr>
        <p:sp>
          <p:nvSpPr>
            <p:cNvPr id="459" name="正方形/長方形 458"/>
            <p:cNvSpPr/>
            <p:nvPr/>
          </p:nvSpPr>
          <p:spPr>
            <a:xfrm>
              <a:off x="-1369675" y="1651987"/>
              <a:ext cx="554873" cy="3869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0" name="図 45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439373" y="1598629"/>
              <a:ext cx="690844" cy="517159"/>
            </a:xfrm>
            <a:prstGeom prst="rect">
              <a:avLst/>
            </a:prstGeom>
          </p:spPr>
        </p:pic>
      </p:grpSp>
      <p:sp>
        <p:nvSpPr>
          <p:cNvPr id="188" name="正方形/長方形 187"/>
          <p:cNvSpPr/>
          <p:nvPr/>
        </p:nvSpPr>
        <p:spPr>
          <a:xfrm>
            <a:off x="2812267" y="8518199"/>
            <a:ext cx="15777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>
              <a:defRPr/>
            </a:pP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14</a:t>
            </a: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00</a:t>
            </a: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～</a:t>
            </a: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15</a:t>
            </a:r>
            <a:r>
              <a:rPr lang="ja-JP" altLang="en-US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ja-JP" sz="1050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189" name="正方形/長方形 188"/>
          <p:cNvSpPr/>
          <p:nvPr/>
        </p:nvSpPr>
        <p:spPr>
          <a:xfrm>
            <a:off x="77694" y="8805192"/>
            <a:ext cx="41251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US" altLang="ja-JP" sz="11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※</a:t>
            </a:r>
            <a:r>
              <a:rPr lang="ja-JP" altLang="en-US" sz="1100" b="1" dirty="0" smtClean="0">
                <a:ln w="6350" cap="rnd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63500">
                    <a:schemeClr val="bg1"/>
                  </a:glow>
                </a:effectLst>
              </a:rPr>
              <a:t>同一セミナーに２回以上申込みすることはご遠慮ください。</a:t>
            </a:r>
            <a:endParaRPr lang="ja-JP" altLang="en-US" sz="1100" b="1" dirty="0">
              <a:ln w="635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11605</TotalTime>
  <Words>549</Words>
  <Application>Microsoft Office PowerPoint</Application>
  <PresentationFormat>A4 210 x 297 mm</PresentationFormat>
  <Paragraphs>103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Ｃ＆Ｇれいしっく</vt:lpstr>
      <vt:lpstr>HGS教科書体</vt:lpstr>
      <vt:lpstr>HGS創英角ｺﾞｼｯｸUB</vt:lpstr>
      <vt:lpstr>ＭＳ Ｐゴシック</vt:lpstr>
      <vt:lpstr>游ゴシック</vt:lpstr>
      <vt:lpstr>游ゴシック Light</vt:lpstr>
      <vt:lpstr>游明朝 Demibold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八木敏弘</cp:lastModifiedBy>
  <cp:revision>1169</cp:revision>
  <cp:lastPrinted>2023-12-13T02:39:26Z</cp:lastPrinted>
  <dcterms:created xsi:type="dcterms:W3CDTF">2016-11-16T00:24:20Z</dcterms:created>
  <dcterms:modified xsi:type="dcterms:W3CDTF">2024-11-27T00:02:58Z</dcterms:modified>
</cp:coreProperties>
</file>