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448" r:id="rId1"/>
  </p:sldMasterIdLst>
  <p:sldIdLst>
    <p:sldId id="256" r:id="rId2"/>
    <p:sldId id="257" r:id="rId3"/>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464" y="211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8" name="タイトル 7"/>
          <p:cNvSpPr>
            <a:spLocks noGrp="1"/>
          </p:cNvSpPr>
          <p:nvPr>
            <p:ph type="ctrTitle"/>
          </p:nvPr>
        </p:nvSpPr>
        <p:spPr>
          <a:xfrm>
            <a:off x="914400" y="5181600"/>
            <a:ext cx="5143500" cy="1320800"/>
          </a:xfrm>
        </p:spPr>
        <p:txBody>
          <a:bodyPr anchor="t" anchorCtr="0"/>
          <a:lstStyle>
            <a:lvl1pPr algn="r">
              <a:defRPr sz="3200">
                <a:solidFill>
                  <a:schemeClr val="tx1"/>
                </a:solidFill>
              </a:defRPr>
            </a:lvl1pPr>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914400" y="6832600"/>
            <a:ext cx="5143500" cy="7112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28" name="日付プレースホルダー 27"/>
          <p:cNvSpPr>
            <a:spLocks noGrp="1"/>
          </p:cNvSpPr>
          <p:nvPr>
            <p:ph type="dt" sz="half" idx="10"/>
          </p:nvPr>
        </p:nvSpPr>
        <p:spPr>
          <a:xfrm>
            <a:off x="4800600" y="8473440"/>
            <a:ext cx="1714500" cy="487680"/>
          </a:xfrm>
        </p:spPr>
        <p:txBody>
          <a:bodyPr/>
          <a:lstStyle>
            <a:lvl1pPr>
              <a:defRPr sz="1400"/>
            </a:lvl1pPr>
          </a:lstStyle>
          <a:p>
            <a:fld id="{C814B634-2F77-43A5-94D3-60C841EFCB0B}" type="datetimeFigureOut">
              <a:rPr kumimoji="1" lang="ja-JP" altLang="en-US" smtClean="0"/>
              <a:t>2014/12/27</a:t>
            </a:fld>
            <a:endParaRPr kumimoji="1" lang="ja-JP" altLang="en-US"/>
          </a:p>
        </p:txBody>
      </p:sp>
      <p:sp>
        <p:nvSpPr>
          <p:cNvPr id="17" name="フッター プレースホルダー 16"/>
          <p:cNvSpPr>
            <a:spLocks noGrp="1"/>
          </p:cNvSpPr>
          <p:nvPr>
            <p:ph type="ftr" sz="quarter" idx="11"/>
          </p:nvPr>
        </p:nvSpPr>
        <p:spPr>
          <a:xfrm>
            <a:off x="2173986" y="8473440"/>
            <a:ext cx="2606040" cy="487680"/>
          </a:xfrm>
        </p:spPr>
        <p:txBody>
          <a:bodyPr/>
          <a:lstStyle/>
          <a:p>
            <a:endParaRPr kumimoji="1" lang="ja-JP" altLang="en-US"/>
          </a:p>
        </p:txBody>
      </p:sp>
      <p:sp>
        <p:nvSpPr>
          <p:cNvPr id="29" name="スライド番号プレースホルダー 28"/>
          <p:cNvSpPr>
            <a:spLocks noGrp="1"/>
          </p:cNvSpPr>
          <p:nvPr>
            <p:ph type="sldNum" sz="quarter" idx="12"/>
          </p:nvPr>
        </p:nvSpPr>
        <p:spPr>
          <a:xfrm>
            <a:off x="912114" y="8473440"/>
            <a:ext cx="914400" cy="487680"/>
          </a:xfrm>
        </p:spPr>
        <p:txBody>
          <a:bodyPr/>
          <a:lstStyle/>
          <a:p>
            <a:fld id="{92214A34-38D0-4927-9144-8B5C192BDA39}" type="slidenum">
              <a:rPr kumimoji="1" lang="ja-JP" altLang="en-US" smtClean="0"/>
              <a:t>‹#›</a:t>
            </a:fld>
            <a:endParaRPr kumimoji="1" lang="ja-JP" altLang="en-US"/>
          </a:p>
        </p:txBody>
      </p:sp>
      <p:sp>
        <p:nvSpPr>
          <p:cNvPr id="21" name="正方形/長方形 20"/>
          <p:cNvSpPr/>
          <p:nvPr/>
        </p:nvSpPr>
        <p:spPr>
          <a:xfrm>
            <a:off x="678656" y="4864100"/>
            <a:ext cx="5486400" cy="170688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正方形/長方形 32"/>
          <p:cNvSpPr/>
          <p:nvPr/>
        </p:nvSpPr>
        <p:spPr>
          <a:xfrm>
            <a:off x="685800" y="6731000"/>
            <a:ext cx="5486400" cy="9144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正方形/長方形 21"/>
          <p:cNvSpPr/>
          <p:nvPr/>
        </p:nvSpPr>
        <p:spPr>
          <a:xfrm>
            <a:off x="678656" y="4864100"/>
            <a:ext cx="171450" cy="170688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a:off x="685800" y="6731000"/>
            <a:ext cx="171450" cy="9144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C814B634-2F77-43A5-94D3-60C841EFCB0B}" type="datetimeFigureOut">
              <a:rPr kumimoji="1" lang="ja-JP" altLang="en-US" smtClean="0"/>
              <a:t>2014/12/27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214A34-38D0-4927-9144-8B5C192BDA39}"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C814B634-2F77-43A5-94D3-60C841EFCB0B}" type="datetimeFigureOut">
              <a:rPr kumimoji="1" lang="ja-JP" altLang="en-US" smtClean="0"/>
              <a:t>2014/12/27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214A34-38D0-4927-9144-8B5C192BDA39}" type="slidenum">
              <a:rPr kumimoji="1" lang="ja-JP" altLang="en-US" smtClean="0"/>
              <a:t>‹#›</a:t>
            </a:fld>
            <a:endParaRPr kumimoji="1" lang="ja-JP" altLang="en-US"/>
          </a:p>
        </p:txBody>
      </p:sp>
      <p:sp>
        <p:nvSpPr>
          <p:cNvPr id="7" name="直線コネクタ 6"/>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二等辺三角形 7"/>
          <p:cNvSpPr>
            <a:spLocks noChangeAspect="1"/>
          </p:cNvSpPr>
          <p:nvPr/>
        </p:nvSpPr>
        <p:spPr>
          <a:xfrm rot="5400000">
            <a:off x="258661"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線コネクタ 8"/>
          <p:cNvSpPr>
            <a:spLocks noChangeShapeType="1"/>
          </p:cNvSpPr>
          <p:nvPr/>
        </p:nvSpPr>
        <p:spPr bwMode="auto">
          <a:xfrm rot="5400000">
            <a:off x="1015325" y="4269269"/>
            <a:ext cx="780288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4" name="日付プレースホルダー 3"/>
          <p:cNvSpPr>
            <a:spLocks noGrp="1"/>
          </p:cNvSpPr>
          <p:nvPr>
            <p:ph type="dt" sz="half" idx="10"/>
          </p:nvPr>
        </p:nvSpPr>
        <p:spPr/>
        <p:txBody>
          <a:bodyPr/>
          <a:lstStyle/>
          <a:p>
            <a:fld id="{C814B634-2F77-43A5-94D3-60C841EFCB0B}" type="datetimeFigureOut">
              <a:rPr kumimoji="1" lang="ja-JP" altLang="en-US" smtClean="0"/>
              <a:t>2014/12/27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214A34-38D0-4927-9144-8B5C192BDA39}" type="slidenum">
              <a:rPr kumimoji="1" lang="ja-JP" altLang="en-US" smtClean="0"/>
              <a:t>‹#›</a:t>
            </a:fld>
            <a:endParaRPr kumimoji="1" lang="ja-JP" altLang="en-US"/>
          </a:p>
        </p:txBody>
      </p:sp>
      <p:sp>
        <p:nvSpPr>
          <p:cNvPr id="8" name="コンテンツ プレースホルダー 7"/>
          <p:cNvSpPr>
            <a:spLocks noGrp="1"/>
          </p:cNvSpPr>
          <p:nvPr>
            <p:ph sz="quarter" idx="1"/>
          </p:nvPr>
        </p:nvSpPr>
        <p:spPr>
          <a:xfrm>
            <a:off x="342900" y="1625600"/>
            <a:ext cx="6172200" cy="658368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3962400"/>
            <a:ext cx="5143500" cy="1422400"/>
          </a:xfrm>
        </p:spPr>
        <p:txBody>
          <a:bodyPr anchor="t" anchorCtr="0"/>
          <a:lstStyle>
            <a:lvl1pPr algn="r">
              <a:buNone/>
              <a:defRPr sz="3200" b="0" cap="none"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971550" y="5689600"/>
            <a:ext cx="5086350" cy="1524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a:xfrm>
            <a:off x="4800600" y="8473440"/>
            <a:ext cx="1714500" cy="487680"/>
          </a:xfrm>
        </p:spPr>
        <p:txBody>
          <a:bodyPr/>
          <a:lstStyle/>
          <a:p>
            <a:fld id="{C814B634-2F77-43A5-94D3-60C841EFCB0B}" type="datetimeFigureOut">
              <a:rPr kumimoji="1" lang="ja-JP" altLang="en-US" smtClean="0"/>
              <a:t>2014/12/27</a:t>
            </a:fld>
            <a:endParaRPr kumimoji="1" lang="ja-JP" altLang="en-US"/>
          </a:p>
        </p:txBody>
      </p:sp>
      <p:sp>
        <p:nvSpPr>
          <p:cNvPr id="5" name="フッター プレースホルダー 4"/>
          <p:cNvSpPr>
            <a:spLocks noGrp="1"/>
          </p:cNvSpPr>
          <p:nvPr>
            <p:ph type="ftr" sz="quarter" idx="11"/>
          </p:nvPr>
        </p:nvSpPr>
        <p:spPr>
          <a:xfrm>
            <a:off x="2173986" y="8473440"/>
            <a:ext cx="2606040" cy="487680"/>
          </a:xfrm>
        </p:spPr>
        <p:txBody>
          <a:bodyPr/>
          <a:lstStyle/>
          <a:p>
            <a:endParaRPr kumimoji="1" lang="ja-JP" altLang="en-US"/>
          </a:p>
        </p:txBody>
      </p:sp>
      <p:sp>
        <p:nvSpPr>
          <p:cNvPr id="6" name="スライド番号プレースホルダー 5"/>
          <p:cNvSpPr>
            <a:spLocks noGrp="1"/>
          </p:cNvSpPr>
          <p:nvPr>
            <p:ph type="sldNum" sz="quarter" idx="12"/>
          </p:nvPr>
        </p:nvSpPr>
        <p:spPr>
          <a:xfrm>
            <a:off x="802386" y="8473440"/>
            <a:ext cx="1140714" cy="487680"/>
          </a:xfrm>
        </p:spPr>
        <p:txBody>
          <a:bodyPr/>
          <a:lstStyle/>
          <a:p>
            <a:fld id="{92214A34-38D0-4927-9144-8B5C192BDA39}" type="slidenum">
              <a:rPr kumimoji="1" lang="ja-JP" altLang="en-US" smtClean="0"/>
              <a:t>‹#›</a:t>
            </a:fld>
            <a:endParaRPr kumimoji="1" lang="ja-JP" altLang="en-US"/>
          </a:p>
        </p:txBody>
      </p:sp>
      <p:sp>
        <p:nvSpPr>
          <p:cNvPr id="7" name="正方形/長方形 6"/>
          <p:cNvSpPr/>
          <p:nvPr/>
        </p:nvSpPr>
        <p:spPr>
          <a:xfrm>
            <a:off x="685800" y="3759200"/>
            <a:ext cx="5486400" cy="170688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685800" y="3759200"/>
            <a:ext cx="171450" cy="170688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04800"/>
            <a:ext cx="6172200" cy="1219200"/>
          </a:xfrm>
        </p:spPr>
        <p:txBody>
          <a:bodyPr/>
          <a:lstStyle/>
          <a:p>
            <a:r>
              <a:rPr kumimoji="0" lang="ja-JP" altLang="en-US" smtClean="0"/>
              <a:t>マスター タイトルの書式設定</a:t>
            </a:r>
            <a:endParaRPr kumimoji="0" lang="en-US"/>
          </a:p>
        </p:txBody>
      </p:sp>
      <p:sp>
        <p:nvSpPr>
          <p:cNvPr id="5" name="日付プレースホルダー 4"/>
          <p:cNvSpPr>
            <a:spLocks noGrp="1"/>
          </p:cNvSpPr>
          <p:nvPr>
            <p:ph type="dt" sz="half" idx="10"/>
          </p:nvPr>
        </p:nvSpPr>
        <p:spPr/>
        <p:txBody>
          <a:bodyPr/>
          <a:lstStyle/>
          <a:p>
            <a:fld id="{C814B634-2F77-43A5-94D3-60C841EFCB0B}" type="datetimeFigureOut">
              <a:rPr kumimoji="1" lang="ja-JP" altLang="en-US" smtClean="0"/>
              <a:t>2014/12/27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2214A34-38D0-4927-9144-8B5C192BDA39}" type="slidenum">
              <a:rPr kumimoji="1" lang="ja-JP" altLang="en-US" smtClean="0"/>
              <a:t>‹#›</a:t>
            </a:fld>
            <a:endParaRPr kumimoji="1" lang="ja-JP" altLang="en-US"/>
          </a:p>
        </p:txBody>
      </p:sp>
      <p:sp>
        <p:nvSpPr>
          <p:cNvPr id="9" name="コンテンツ プレースホルダー 8"/>
          <p:cNvSpPr>
            <a:spLocks noGrp="1"/>
          </p:cNvSpPr>
          <p:nvPr>
            <p:ph sz="quarter" idx="1"/>
          </p:nvPr>
        </p:nvSpPr>
        <p:spPr>
          <a:xfrm>
            <a:off x="342900" y="1625600"/>
            <a:ext cx="3031236" cy="658368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ー 10"/>
          <p:cNvSpPr>
            <a:spLocks noGrp="1"/>
          </p:cNvSpPr>
          <p:nvPr>
            <p:ph sz="quarter" idx="2"/>
          </p:nvPr>
        </p:nvSpPr>
        <p:spPr>
          <a:xfrm>
            <a:off x="3474149" y="1621536"/>
            <a:ext cx="3031236" cy="658368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04800"/>
            <a:ext cx="6172200" cy="1219200"/>
          </a:xfrm>
        </p:spPr>
        <p:txBody>
          <a:bodyPr anchor="ctr"/>
          <a:lstStyle>
            <a:lvl1pPr>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342900" y="1714500"/>
            <a:ext cx="3030141" cy="9144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3486151" y="1727200"/>
            <a:ext cx="3031331" cy="9144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7" name="日付プレースホルダー 6"/>
          <p:cNvSpPr>
            <a:spLocks noGrp="1"/>
          </p:cNvSpPr>
          <p:nvPr>
            <p:ph type="dt" sz="half" idx="10"/>
          </p:nvPr>
        </p:nvSpPr>
        <p:spPr/>
        <p:txBody>
          <a:bodyPr/>
          <a:lstStyle/>
          <a:p>
            <a:fld id="{C814B634-2F77-43A5-94D3-60C841EFCB0B}" type="datetimeFigureOut">
              <a:rPr kumimoji="1" lang="ja-JP" altLang="en-US" smtClean="0"/>
              <a:t>2014/12/27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2214A34-38D0-4927-9144-8B5C192BDA39}" type="slidenum">
              <a:rPr kumimoji="1" lang="ja-JP" altLang="en-US" smtClean="0"/>
              <a:t>‹#›</a:t>
            </a:fld>
            <a:endParaRPr kumimoji="1" lang="ja-JP" altLang="en-US"/>
          </a:p>
        </p:txBody>
      </p:sp>
      <p:sp>
        <p:nvSpPr>
          <p:cNvPr id="11" name="コンテンツ プレースホルダー 10"/>
          <p:cNvSpPr>
            <a:spLocks noGrp="1"/>
          </p:cNvSpPr>
          <p:nvPr>
            <p:ph sz="quarter" idx="2"/>
          </p:nvPr>
        </p:nvSpPr>
        <p:spPr>
          <a:xfrm>
            <a:off x="342900" y="2844800"/>
            <a:ext cx="3028950" cy="53848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ー 12"/>
          <p:cNvSpPr>
            <a:spLocks noGrp="1"/>
          </p:cNvSpPr>
          <p:nvPr>
            <p:ph sz="quarter" idx="4"/>
          </p:nvPr>
        </p:nvSpPr>
        <p:spPr>
          <a:xfrm>
            <a:off x="3486150" y="2844800"/>
            <a:ext cx="3028950" cy="53848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04800"/>
            <a:ext cx="6172200" cy="1219200"/>
          </a:xfrm>
        </p:spPr>
        <p:txBody>
          <a:bodyPr/>
          <a:lstStyle/>
          <a:p>
            <a:r>
              <a:rPr kumimoji="0" lang="ja-JP" altLang="en-US" smtClean="0"/>
              <a:t>マスター タイトルの書式設定</a:t>
            </a:r>
            <a:endParaRPr kumimoji="0" lang="en-US"/>
          </a:p>
        </p:txBody>
      </p:sp>
      <p:sp>
        <p:nvSpPr>
          <p:cNvPr id="3" name="日付プレースホルダー 2"/>
          <p:cNvSpPr>
            <a:spLocks noGrp="1"/>
          </p:cNvSpPr>
          <p:nvPr>
            <p:ph type="dt" sz="half" idx="10"/>
          </p:nvPr>
        </p:nvSpPr>
        <p:spPr/>
        <p:txBody>
          <a:bodyPr/>
          <a:lstStyle/>
          <a:p>
            <a:fld id="{C814B634-2F77-43A5-94D3-60C841EFCB0B}" type="datetimeFigureOut">
              <a:rPr kumimoji="1" lang="ja-JP" altLang="en-US" smtClean="0"/>
              <a:t>2014/12/27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2214A34-38D0-4927-9144-8B5C192BDA39}" type="slidenum">
              <a:rPr kumimoji="1" lang="ja-JP" altLang="en-US" smtClean="0"/>
              <a:t>‹#›</a:t>
            </a:fld>
            <a:endParaRPr kumimoji="1" lang="ja-JP" altLang="en-US"/>
          </a:p>
        </p:txBody>
      </p:sp>
      <p:sp>
        <p:nvSpPr>
          <p:cNvPr id="6" name="二等辺三角形 5"/>
          <p:cNvSpPr>
            <a:spLocks noChangeAspect="1"/>
          </p:cNvSpPr>
          <p:nvPr/>
        </p:nvSpPr>
        <p:spPr>
          <a:xfrm rot="5400000">
            <a:off x="258661"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814B634-2F77-43A5-94D3-60C841EFCB0B}" type="datetimeFigureOut">
              <a:rPr kumimoji="1" lang="ja-JP" altLang="en-US" smtClean="0"/>
              <a:t>2014/12/27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2214A34-38D0-4927-9144-8B5C192BDA39}" type="slidenum">
              <a:rPr kumimoji="1" lang="ja-JP" altLang="en-US" smtClean="0"/>
              <a:t>‹#›</a:t>
            </a:fld>
            <a:endParaRPr kumimoji="1" lang="ja-JP" altLang="en-US"/>
          </a:p>
        </p:txBody>
      </p:sp>
      <p:sp>
        <p:nvSpPr>
          <p:cNvPr id="5" name="直線コネクタ 4"/>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二等辺三角形 5"/>
          <p:cNvSpPr>
            <a:spLocks noChangeAspect="1"/>
          </p:cNvSpPr>
          <p:nvPr/>
        </p:nvSpPr>
        <p:spPr>
          <a:xfrm rot="5400000">
            <a:off x="258661"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43450" y="406400"/>
            <a:ext cx="1885950" cy="1117600"/>
          </a:xfrm>
        </p:spPr>
        <p:txBody>
          <a:bodyPr anchor="b" anchorCtr="0">
            <a:noAutofit/>
          </a:bodyPr>
          <a:lstStyle>
            <a:lvl1pPr algn="l">
              <a:buNone/>
              <a:defRPr sz="2000" b="1">
                <a:solidFill>
                  <a:schemeClr val="tx2"/>
                </a:solidFill>
                <a:latin typeface="+mn-lt"/>
                <a:ea typeface="+mn-ea"/>
                <a:cs typeface="+mn-cs"/>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4743450" y="1625601"/>
            <a:ext cx="1885950" cy="6457951"/>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マスター テキストの書式設定</a:t>
            </a:r>
          </a:p>
        </p:txBody>
      </p:sp>
      <p:sp>
        <p:nvSpPr>
          <p:cNvPr id="5" name="日付プレースホルダー 4"/>
          <p:cNvSpPr>
            <a:spLocks noGrp="1"/>
          </p:cNvSpPr>
          <p:nvPr>
            <p:ph type="dt" sz="half" idx="10"/>
          </p:nvPr>
        </p:nvSpPr>
        <p:spPr/>
        <p:txBody>
          <a:bodyPr/>
          <a:lstStyle/>
          <a:p>
            <a:fld id="{C814B634-2F77-43A5-94D3-60C841EFCB0B}" type="datetimeFigureOut">
              <a:rPr kumimoji="1" lang="ja-JP" altLang="en-US" smtClean="0"/>
              <a:t>2014/12/27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2214A34-38D0-4927-9144-8B5C192BDA39}" type="slidenum">
              <a:rPr kumimoji="1" lang="ja-JP" altLang="en-US" smtClean="0"/>
              <a:t>‹#›</a:t>
            </a:fld>
            <a:endParaRPr kumimoji="1" lang="ja-JP" altLang="en-US"/>
          </a:p>
        </p:txBody>
      </p:sp>
      <p:sp>
        <p:nvSpPr>
          <p:cNvPr id="8" name="直線コネクタ 7"/>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直線コネクタ 9"/>
          <p:cNvSpPr>
            <a:spLocks noChangeShapeType="1"/>
          </p:cNvSpPr>
          <p:nvPr/>
        </p:nvSpPr>
        <p:spPr bwMode="auto">
          <a:xfrm rot="5400000">
            <a:off x="610264" y="4432300"/>
            <a:ext cx="804672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二等辺三角形 8"/>
          <p:cNvSpPr>
            <a:spLocks noChangeAspect="1"/>
          </p:cNvSpPr>
          <p:nvPr/>
        </p:nvSpPr>
        <p:spPr>
          <a:xfrm rot="5400000">
            <a:off x="258661"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コンテンツ プレースホルダー 11"/>
          <p:cNvSpPr>
            <a:spLocks noGrp="1"/>
          </p:cNvSpPr>
          <p:nvPr>
            <p:ph sz="quarter" idx="1"/>
          </p:nvPr>
        </p:nvSpPr>
        <p:spPr>
          <a:xfrm>
            <a:off x="228600" y="406400"/>
            <a:ext cx="4286250" cy="7620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667808"/>
            <a:ext cx="6172200" cy="899584"/>
          </a:xfrm>
          <a:ln>
            <a:solidFill>
              <a:schemeClr val="accent1"/>
            </a:solidFill>
          </a:ln>
        </p:spPr>
        <p:txBody>
          <a:bodyPr lIns="274320" anchor="ctr"/>
          <a:lstStyle>
            <a:lvl1pPr algn="r">
              <a:buNone/>
              <a:defRPr sz="2000" b="0">
                <a:solidFill>
                  <a:schemeClr val="tx1"/>
                </a:solidFill>
              </a:defRPr>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342900" y="2540000"/>
            <a:ext cx="6172200" cy="5693664"/>
          </a:xfrm>
          <a:solidFill>
            <a:schemeClr val="tx1">
              <a:shade val="50000"/>
            </a:schemeClr>
          </a:solidFill>
          <a:ln>
            <a:noFill/>
          </a:ln>
          <a:effectLst/>
        </p:spPr>
        <p:txBody>
          <a:bodyPr/>
          <a:lstStyle>
            <a:lvl1pPr marL="0" indent="0">
              <a:spcBef>
                <a:spcPts val="600"/>
              </a:spcBef>
              <a:buNone/>
              <a:defRPr sz="3200"/>
            </a:lvl1pPr>
          </a:lstStyle>
          <a:p>
            <a:r>
              <a:rPr kumimoji="0" lang="ja-JP" altLang="en-US" smtClean="0"/>
              <a:t>アイコンをクリックして図を追加</a:t>
            </a:r>
            <a:endParaRPr kumimoji="0" lang="en-US" dirty="0"/>
          </a:p>
        </p:txBody>
      </p:sp>
      <p:sp>
        <p:nvSpPr>
          <p:cNvPr id="4" name="テキスト プレースホルダー 3"/>
          <p:cNvSpPr>
            <a:spLocks noGrp="1"/>
          </p:cNvSpPr>
          <p:nvPr>
            <p:ph type="body" sz="half" idx="2"/>
          </p:nvPr>
        </p:nvSpPr>
        <p:spPr>
          <a:xfrm>
            <a:off x="342900" y="1625600"/>
            <a:ext cx="6172200" cy="7112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5" name="日付プレースホルダー 4"/>
          <p:cNvSpPr>
            <a:spLocks noGrp="1"/>
          </p:cNvSpPr>
          <p:nvPr>
            <p:ph type="dt" sz="half" idx="10"/>
          </p:nvPr>
        </p:nvSpPr>
        <p:spPr/>
        <p:txBody>
          <a:bodyPr/>
          <a:lstStyle/>
          <a:p>
            <a:fld id="{C814B634-2F77-43A5-94D3-60C841EFCB0B}" type="datetimeFigureOut">
              <a:rPr kumimoji="1" lang="ja-JP" altLang="en-US" smtClean="0"/>
              <a:t>2014/12/27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2214A34-38D0-4927-9144-8B5C192BDA39}" type="slidenum">
              <a:rPr kumimoji="1" lang="ja-JP" altLang="en-US" smtClean="0"/>
              <a:t>‹#›</a:t>
            </a:fld>
            <a:endParaRPr kumimoji="1" lang="ja-JP" altLang="en-US"/>
          </a:p>
        </p:txBody>
      </p:sp>
      <p:sp>
        <p:nvSpPr>
          <p:cNvPr id="8" name="直線コネクタ 7"/>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二等辺三角形 8"/>
          <p:cNvSpPr>
            <a:spLocks noChangeAspect="1"/>
          </p:cNvSpPr>
          <p:nvPr/>
        </p:nvSpPr>
        <p:spPr>
          <a:xfrm rot="5400000">
            <a:off x="258661"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342900" y="667808"/>
            <a:ext cx="137160" cy="9144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ー 21"/>
          <p:cNvSpPr>
            <a:spLocks noGrp="1"/>
          </p:cNvSpPr>
          <p:nvPr>
            <p:ph type="title"/>
          </p:nvPr>
        </p:nvSpPr>
        <p:spPr>
          <a:xfrm>
            <a:off x="342900" y="203200"/>
            <a:ext cx="6172200" cy="1320800"/>
          </a:xfrm>
          <a:prstGeom prst="rect">
            <a:avLst/>
          </a:prstGeom>
        </p:spPr>
        <p:txBody>
          <a:bodyPr vert="horz" anchor="b" anchorCtr="0">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342900" y="1625600"/>
            <a:ext cx="6172200" cy="6547104"/>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ー 13"/>
          <p:cNvSpPr>
            <a:spLocks noGrp="1"/>
          </p:cNvSpPr>
          <p:nvPr>
            <p:ph type="dt" sz="half" idx="2"/>
          </p:nvPr>
        </p:nvSpPr>
        <p:spPr>
          <a:xfrm>
            <a:off x="4800600" y="8475133"/>
            <a:ext cx="1716786" cy="487680"/>
          </a:xfrm>
          <a:prstGeom prst="rect">
            <a:avLst/>
          </a:prstGeom>
        </p:spPr>
        <p:txBody>
          <a:bodyPr vert="horz"/>
          <a:lstStyle>
            <a:lvl1pPr algn="l" eaLnBrk="1" latinLnBrk="0" hangingPunct="1">
              <a:defRPr kumimoji="0" sz="1400">
                <a:solidFill>
                  <a:schemeClr val="tx2"/>
                </a:solidFill>
              </a:defRPr>
            </a:lvl1pPr>
          </a:lstStyle>
          <a:p>
            <a:fld id="{C814B634-2F77-43A5-94D3-60C841EFCB0B}" type="datetimeFigureOut">
              <a:rPr kumimoji="1" lang="ja-JP" altLang="en-US" smtClean="0"/>
              <a:t>2014/12/27</a:t>
            </a:fld>
            <a:endParaRPr kumimoji="1" lang="ja-JP" altLang="en-US"/>
          </a:p>
        </p:txBody>
      </p:sp>
      <p:sp>
        <p:nvSpPr>
          <p:cNvPr id="3" name="フッター プレースホルダー 2"/>
          <p:cNvSpPr>
            <a:spLocks noGrp="1"/>
          </p:cNvSpPr>
          <p:nvPr>
            <p:ph type="ftr" sz="quarter" idx="3"/>
          </p:nvPr>
        </p:nvSpPr>
        <p:spPr>
          <a:xfrm>
            <a:off x="2173986" y="8475133"/>
            <a:ext cx="2628900" cy="487680"/>
          </a:xfrm>
          <a:prstGeom prst="rect">
            <a:avLst/>
          </a:prstGeom>
        </p:spPr>
        <p:txBody>
          <a:bodyPr vert="horz"/>
          <a:lstStyle>
            <a:lvl1pPr algn="r" eaLnBrk="1" latinLnBrk="0" hangingPunct="1">
              <a:defRPr kumimoji="0" sz="1400">
                <a:solidFill>
                  <a:schemeClr val="tx2"/>
                </a:solidFill>
              </a:defRPr>
            </a:lvl1pPr>
          </a:lstStyle>
          <a:p>
            <a:endParaRPr kumimoji="1" lang="ja-JP" altLang="en-US"/>
          </a:p>
        </p:txBody>
      </p:sp>
      <p:sp>
        <p:nvSpPr>
          <p:cNvPr id="23" name="スライド番号プレースホルダー 22"/>
          <p:cNvSpPr>
            <a:spLocks noGrp="1"/>
          </p:cNvSpPr>
          <p:nvPr>
            <p:ph type="sldNum" sz="quarter" idx="4"/>
          </p:nvPr>
        </p:nvSpPr>
        <p:spPr>
          <a:xfrm>
            <a:off x="459486" y="8475133"/>
            <a:ext cx="1485900" cy="487680"/>
          </a:xfrm>
          <a:prstGeom prst="rect">
            <a:avLst/>
          </a:prstGeom>
        </p:spPr>
        <p:txBody>
          <a:bodyPr vert="horz"/>
          <a:lstStyle>
            <a:lvl1pPr algn="l" eaLnBrk="1" latinLnBrk="0" hangingPunct="1">
              <a:defRPr kumimoji="0" sz="1400">
                <a:solidFill>
                  <a:schemeClr val="tx2"/>
                </a:solidFill>
              </a:defRPr>
            </a:lvl1pPr>
          </a:lstStyle>
          <a:p>
            <a:fld id="{92214A34-38D0-4927-9144-8B5C192BDA39}" type="slidenum">
              <a:rPr kumimoji="1" lang="ja-JP" altLang="en-US" smtClean="0"/>
              <a:t>‹#›</a:t>
            </a:fld>
            <a:endParaRPr kumimoji="1" lang="ja-JP" altLang="en-US"/>
          </a:p>
        </p:txBody>
      </p:sp>
      <p:sp>
        <p:nvSpPr>
          <p:cNvPr id="28" name="直線コネクタ 27"/>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直線コネクタ 28"/>
          <p:cNvSpPr>
            <a:spLocks noChangeShapeType="1"/>
          </p:cNvSpPr>
          <p:nvPr/>
        </p:nvSpPr>
        <p:spPr bwMode="auto">
          <a:xfrm>
            <a:off x="342900" y="15240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二等辺三角形 9"/>
          <p:cNvSpPr>
            <a:spLocks noChangeAspect="1"/>
          </p:cNvSpPr>
          <p:nvPr/>
        </p:nvSpPr>
        <p:spPr>
          <a:xfrm rot="5400000">
            <a:off x="258661"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5449" r:id="rId1"/>
    <p:sldLayoutId id="2147485450" r:id="rId2"/>
    <p:sldLayoutId id="2147485451" r:id="rId3"/>
    <p:sldLayoutId id="2147485452" r:id="rId4"/>
    <p:sldLayoutId id="2147485453" r:id="rId5"/>
    <p:sldLayoutId id="2147485454" r:id="rId6"/>
    <p:sldLayoutId id="2147485455" r:id="rId7"/>
    <p:sldLayoutId id="2147485456" r:id="rId8"/>
    <p:sldLayoutId id="2147485457" r:id="rId9"/>
    <p:sldLayoutId id="2147485458" r:id="rId10"/>
    <p:sldLayoutId id="2147485459" r:id="rId11"/>
  </p:sldLayoutIdLst>
  <p:txStyles>
    <p:titleStyle>
      <a:lvl1pPr algn="l" rtl="0" eaLnBrk="1" latinLnBrk="0" hangingPunct="1">
        <a:spcBef>
          <a:spcPct val="0"/>
        </a:spcBef>
        <a:buNone/>
        <a:defRPr kumimoji="1"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正方形/長方形 10"/>
          <p:cNvSpPr/>
          <p:nvPr/>
        </p:nvSpPr>
        <p:spPr>
          <a:xfrm>
            <a:off x="985576" y="41323"/>
            <a:ext cx="5046658" cy="349188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247110" y="704680"/>
            <a:ext cx="6172200" cy="1219200"/>
          </a:xfrm>
          <a:solidFill>
            <a:schemeClr val="accent1">
              <a:lumMod val="20000"/>
              <a:lumOff val="80000"/>
            </a:schemeClr>
          </a:solidFill>
          <a:effectLst/>
        </p:spPr>
        <p:txBody>
          <a:bodyPr>
            <a:normAutofit fontScale="90000"/>
          </a:bodyPr>
          <a:lstStyle/>
          <a:p>
            <a:pPr algn="ctr"/>
            <a:r>
              <a:rPr kumimoji="1" lang="ja-JP" altLang="en-US" sz="4000" dirty="0" smtClean="0">
                <a:latin typeface="HGPｺﾞｼｯｸE" panose="020B0900000000000000" pitchFamily="50" charset="-128"/>
                <a:ea typeface="HGPｺﾞｼｯｸE" panose="020B0900000000000000" pitchFamily="50" charset="-128"/>
              </a:rPr>
              <a:t>　　改正次世代法説明会</a:t>
            </a:r>
            <a:r>
              <a:rPr kumimoji="1" lang="en-US" altLang="ja-JP" sz="4000" dirty="0" smtClean="0">
                <a:latin typeface="HGPｺﾞｼｯｸE" panose="020B0900000000000000" pitchFamily="50" charset="-128"/>
                <a:ea typeface="HGPｺﾞｼｯｸE" panose="020B0900000000000000" pitchFamily="50" charset="-128"/>
              </a:rPr>
              <a:t/>
            </a:r>
            <a:br>
              <a:rPr kumimoji="1" lang="en-US" altLang="ja-JP" sz="4000" dirty="0" smtClean="0">
                <a:latin typeface="HGPｺﾞｼｯｸE" panose="020B0900000000000000" pitchFamily="50" charset="-128"/>
                <a:ea typeface="HGPｺﾞｼｯｸE" panose="020B0900000000000000" pitchFamily="50" charset="-128"/>
              </a:rPr>
            </a:br>
            <a:r>
              <a:rPr kumimoji="1" lang="ja-JP" altLang="en-US" sz="4000" dirty="0" smtClean="0">
                <a:latin typeface="HGPｺﾞｼｯｸE" panose="020B0900000000000000" pitchFamily="50" charset="-128"/>
                <a:ea typeface="HGPｺﾞｼｯｸE" panose="020B0900000000000000" pitchFamily="50" charset="-128"/>
              </a:rPr>
              <a:t>・相談会のご案内</a:t>
            </a:r>
            <a:endParaRPr kumimoji="1" lang="ja-JP" altLang="en-US" sz="4000" dirty="0">
              <a:latin typeface="HGPｺﾞｼｯｸE" panose="020B0900000000000000" pitchFamily="50" charset="-128"/>
              <a:ea typeface="HGPｺﾞｼｯｸE" panose="020B0900000000000000" pitchFamily="50" charset="-128"/>
            </a:endParaRPr>
          </a:p>
        </p:txBody>
      </p:sp>
      <p:sp>
        <p:nvSpPr>
          <p:cNvPr id="3" name="サブタイトル 2"/>
          <p:cNvSpPr>
            <a:spLocks noGrp="1"/>
          </p:cNvSpPr>
          <p:nvPr>
            <p:ph type="subTitle" idx="4294967295"/>
          </p:nvPr>
        </p:nvSpPr>
        <p:spPr>
          <a:xfrm>
            <a:off x="1190653" y="2051720"/>
            <a:ext cx="5143500" cy="1440160"/>
          </a:xfrm>
        </p:spPr>
        <p:txBody>
          <a:bodyPr>
            <a:normAutofit fontScale="25000" lnSpcReduction="20000"/>
          </a:bodyPr>
          <a:lstStyle/>
          <a:p>
            <a:pPr marL="0" indent="0">
              <a:lnSpc>
                <a:spcPts val="1400"/>
              </a:lnSpc>
              <a:buNone/>
            </a:pPr>
            <a:r>
              <a:rPr lang="ja-JP" altLang="en-US" sz="2200" dirty="0">
                <a:latin typeface="HGPｺﾞｼｯｸE" panose="020B0900000000000000" pitchFamily="50" charset="-128"/>
                <a:ea typeface="HGPｺﾞｼｯｸE" panose="020B0900000000000000" pitchFamily="50" charset="-128"/>
              </a:rPr>
              <a:t>　</a:t>
            </a:r>
            <a:r>
              <a:rPr lang="ja-JP" altLang="en-US" sz="2200" dirty="0" smtClean="0">
                <a:latin typeface="HGPｺﾞｼｯｸE" panose="020B0900000000000000" pitchFamily="50" charset="-128"/>
                <a:ea typeface="HGPｺﾞｼｯｸE" panose="020B0900000000000000" pitchFamily="50" charset="-128"/>
              </a:rPr>
              <a:t>　　　</a:t>
            </a:r>
            <a:r>
              <a:rPr kumimoji="1" lang="ja-JP" altLang="en-US" sz="4800" dirty="0" smtClean="0">
                <a:latin typeface="HGPｺﾞｼｯｸE" panose="020B0900000000000000" pitchFamily="50" charset="-128"/>
                <a:ea typeface="HGPｺﾞｼｯｸE" panose="020B0900000000000000" pitchFamily="50" charset="-128"/>
              </a:rPr>
              <a:t>平成２７年４月から施行となります改正次世代育成支援対策推進法</a:t>
            </a:r>
            <a:endParaRPr kumimoji="1" lang="en-US" altLang="ja-JP" sz="4800" dirty="0" smtClean="0">
              <a:latin typeface="HGPｺﾞｼｯｸE" panose="020B0900000000000000" pitchFamily="50" charset="-128"/>
              <a:ea typeface="HGPｺﾞｼｯｸE" panose="020B0900000000000000" pitchFamily="50" charset="-128"/>
            </a:endParaRPr>
          </a:p>
          <a:p>
            <a:pPr marL="0" indent="0">
              <a:lnSpc>
                <a:spcPts val="1400"/>
              </a:lnSpc>
              <a:buNone/>
            </a:pPr>
            <a:r>
              <a:rPr lang="ja-JP" altLang="en-US" sz="4800" dirty="0">
                <a:latin typeface="HGPｺﾞｼｯｸE" panose="020B0900000000000000" pitchFamily="50" charset="-128"/>
                <a:ea typeface="HGPｺﾞｼｯｸE" panose="020B0900000000000000" pitchFamily="50" charset="-128"/>
              </a:rPr>
              <a:t>　</a:t>
            </a:r>
            <a:r>
              <a:rPr kumimoji="1" lang="ja-JP" altLang="en-US" sz="4800" dirty="0" smtClean="0">
                <a:latin typeface="HGPｺﾞｼｯｸE" panose="020B0900000000000000" pitchFamily="50" charset="-128"/>
                <a:ea typeface="HGPｺﾞｼｯｸE" panose="020B0900000000000000" pitchFamily="50" charset="-128"/>
              </a:rPr>
              <a:t>（次世代法）について説明会と個別相談会を開催いたし</a:t>
            </a:r>
            <a:r>
              <a:rPr lang="ja-JP" altLang="en-US" sz="4800" dirty="0" smtClean="0">
                <a:latin typeface="HGPｺﾞｼｯｸE" panose="020B0900000000000000" pitchFamily="50" charset="-128"/>
                <a:ea typeface="HGPｺﾞｼｯｸE" panose="020B0900000000000000" pitchFamily="50" charset="-128"/>
              </a:rPr>
              <a:t>ます</a:t>
            </a:r>
            <a:r>
              <a:rPr kumimoji="1" lang="ja-JP" altLang="en-US" sz="4800" dirty="0" smtClean="0">
                <a:latin typeface="HGPｺﾞｼｯｸE" panose="020B0900000000000000" pitchFamily="50" charset="-128"/>
                <a:ea typeface="HGPｺﾞｼｯｸE" panose="020B0900000000000000" pitchFamily="50" charset="-128"/>
              </a:rPr>
              <a:t>。</a:t>
            </a:r>
            <a:endParaRPr kumimoji="1" lang="en-US" altLang="ja-JP" sz="4800" dirty="0" smtClean="0">
              <a:latin typeface="HGPｺﾞｼｯｸE" panose="020B0900000000000000" pitchFamily="50" charset="-128"/>
              <a:ea typeface="HGPｺﾞｼｯｸE" panose="020B0900000000000000" pitchFamily="50" charset="-128"/>
            </a:endParaRPr>
          </a:p>
          <a:p>
            <a:pPr marL="0" indent="0">
              <a:lnSpc>
                <a:spcPts val="1400"/>
              </a:lnSpc>
              <a:buNone/>
            </a:pPr>
            <a:r>
              <a:rPr lang="ja-JP" altLang="en-US" sz="4800" dirty="0" smtClean="0">
                <a:latin typeface="HGPｺﾞｼｯｸE" panose="020B0900000000000000" pitchFamily="50" charset="-128"/>
                <a:ea typeface="HGPｺﾞｼｯｸE" panose="020B0900000000000000" pitchFamily="50" charset="-128"/>
              </a:rPr>
              <a:t>　</a:t>
            </a:r>
            <a:r>
              <a:rPr lang="ja-JP" altLang="en-US" sz="4800" dirty="0">
                <a:latin typeface="HGPｺﾞｼｯｸE" panose="020B0900000000000000" pitchFamily="50" charset="-128"/>
                <a:ea typeface="HGPｺﾞｼｯｸE" panose="020B0900000000000000" pitchFamily="50" charset="-128"/>
              </a:rPr>
              <a:t>　</a:t>
            </a:r>
            <a:r>
              <a:rPr lang="ja-JP" altLang="en-US" sz="4800" dirty="0" smtClean="0">
                <a:latin typeface="HGPｺﾞｼｯｸE" panose="020B0900000000000000" pitchFamily="50" charset="-128"/>
                <a:ea typeface="HGPｺﾞｼｯｸE" panose="020B0900000000000000" pitchFamily="50" charset="-128"/>
              </a:rPr>
              <a:t>行動計画の策定の方法や「子育てサポート企業」認定制度などに</a:t>
            </a:r>
            <a:r>
              <a:rPr lang="ja-JP" altLang="en-US" sz="4800" dirty="0" err="1" smtClean="0">
                <a:latin typeface="HGPｺﾞｼｯｸE" panose="020B0900000000000000" pitchFamily="50" charset="-128"/>
                <a:ea typeface="HGPｺﾞｼｯｸE" panose="020B0900000000000000" pitchFamily="50" charset="-128"/>
              </a:rPr>
              <a:t>つ</a:t>
            </a:r>
            <a:endParaRPr lang="en-US" altLang="ja-JP" sz="4800" dirty="0" smtClean="0">
              <a:latin typeface="HGPｺﾞｼｯｸE" panose="020B0900000000000000" pitchFamily="50" charset="-128"/>
              <a:ea typeface="HGPｺﾞｼｯｸE" panose="020B0900000000000000" pitchFamily="50" charset="-128"/>
            </a:endParaRPr>
          </a:p>
          <a:p>
            <a:pPr marL="0" indent="0">
              <a:lnSpc>
                <a:spcPts val="1400"/>
              </a:lnSpc>
              <a:buNone/>
            </a:pPr>
            <a:r>
              <a:rPr lang="ja-JP" altLang="en-US" sz="4800" dirty="0">
                <a:latin typeface="HGPｺﾞｼｯｸE" panose="020B0900000000000000" pitchFamily="50" charset="-128"/>
                <a:ea typeface="HGPｺﾞｼｯｸE" panose="020B0900000000000000" pitchFamily="50" charset="-128"/>
              </a:rPr>
              <a:t>　</a:t>
            </a:r>
            <a:r>
              <a:rPr lang="ja-JP" altLang="en-US" sz="4800" dirty="0" smtClean="0">
                <a:latin typeface="HGPｺﾞｼｯｸE" panose="020B0900000000000000" pitchFamily="50" charset="-128"/>
                <a:ea typeface="HGPｺﾞｼｯｸE" panose="020B0900000000000000" pitchFamily="50" charset="-128"/>
              </a:rPr>
              <a:t>いて説明いたします。</a:t>
            </a:r>
            <a:r>
              <a:rPr lang="ja-JP" altLang="en-US" sz="4800" dirty="0">
                <a:latin typeface="HGPｺﾞｼｯｸE" panose="020B0900000000000000" pitchFamily="50" charset="-128"/>
                <a:ea typeface="HGPｺﾞｼｯｸE" panose="020B0900000000000000" pitchFamily="50" charset="-128"/>
              </a:rPr>
              <a:t>　</a:t>
            </a:r>
            <a:r>
              <a:rPr lang="ja-JP" altLang="en-US" sz="4800" dirty="0" smtClean="0">
                <a:latin typeface="HGPｺﾞｼｯｸE" panose="020B0900000000000000" pitchFamily="50" charset="-128"/>
                <a:ea typeface="HGPｺﾞｼｯｸE" panose="020B0900000000000000" pitchFamily="50" charset="-128"/>
              </a:rPr>
              <a:t>ぜひご参加ください。</a:t>
            </a:r>
            <a:endParaRPr kumimoji="1" lang="en-US" altLang="ja-JP" sz="4800" dirty="0" smtClean="0">
              <a:latin typeface="HGPｺﾞｼｯｸE" panose="020B0900000000000000" pitchFamily="50" charset="-128"/>
              <a:ea typeface="HGPｺﾞｼｯｸE" panose="020B0900000000000000" pitchFamily="50" charset="-128"/>
            </a:endParaRPr>
          </a:p>
          <a:p>
            <a:r>
              <a:rPr lang="ja-JP" altLang="en-US" sz="1400" dirty="0">
                <a:latin typeface="HGPｺﾞｼｯｸE" panose="020B0900000000000000" pitchFamily="50" charset="-128"/>
                <a:ea typeface="HGPｺﾞｼｯｸE" panose="020B0900000000000000" pitchFamily="50" charset="-128"/>
              </a:rPr>
              <a:t>　</a:t>
            </a:r>
            <a:endParaRPr kumimoji="1" lang="ja-JP" altLang="en-US" sz="1400" dirty="0">
              <a:latin typeface="HGPｺﾞｼｯｸE" panose="020B0900000000000000" pitchFamily="50" charset="-128"/>
              <a:ea typeface="HGPｺﾞｼｯｸE" panose="020B0900000000000000" pitchFamily="50" charset="-128"/>
            </a:endParaRPr>
          </a:p>
        </p:txBody>
      </p:sp>
      <p:sp>
        <p:nvSpPr>
          <p:cNvPr id="5" name="円/楕円 4"/>
          <p:cNvSpPr/>
          <p:nvPr/>
        </p:nvSpPr>
        <p:spPr>
          <a:xfrm>
            <a:off x="1628800" y="3701655"/>
            <a:ext cx="3600400" cy="1172439"/>
          </a:xfrm>
          <a:prstGeom prst="ellipse">
            <a:avLst/>
          </a:prstGeom>
          <a:pattFill prst="lgCheck">
            <a:fgClr>
              <a:schemeClr val="bg2">
                <a:lumMod val="75000"/>
              </a:schemeClr>
            </a:fgClr>
            <a:bgClr>
              <a:schemeClr val="bg1"/>
            </a:bgClr>
          </a:patt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985576" y="3826210"/>
            <a:ext cx="5046658" cy="923330"/>
          </a:xfrm>
          <a:prstGeom prst="rect">
            <a:avLst/>
          </a:prstGeom>
          <a:noFill/>
        </p:spPr>
        <p:txBody>
          <a:bodyPr wrap="square" rtlCol="0">
            <a:spAutoFit/>
          </a:bodyPr>
          <a:lstStyle/>
          <a:p>
            <a:r>
              <a:rPr kumimoji="1" lang="ja-JP" altLang="en-US" dirty="0" smtClean="0"/>
              <a:t>参加ご希望の方は、下記参加申込書に必要事項をご記入の上、福島労働局雇用均等室まで</a:t>
            </a:r>
            <a:r>
              <a:rPr kumimoji="1" lang="en-US" altLang="ja-JP" dirty="0" smtClean="0"/>
              <a:t>FAX</a:t>
            </a:r>
            <a:r>
              <a:rPr lang="ja-JP" altLang="en-US" dirty="0" smtClean="0"/>
              <a:t>でお送りください</a:t>
            </a:r>
            <a:r>
              <a:rPr lang="ja-JP" altLang="en-US" dirty="0" smtClean="0">
                <a:latin typeface="HGPｺﾞｼｯｸE" panose="020B0900000000000000" pitchFamily="50" charset="-128"/>
                <a:ea typeface="HGPｺﾞｼｯｸE" panose="020B0900000000000000" pitchFamily="50" charset="-128"/>
              </a:rPr>
              <a:t>。（</a:t>
            </a:r>
            <a:r>
              <a:rPr lang="en-US" altLang="ja-JP" dirty="0" smtClean="0">
                <a:latin typeface="HGPｺﾞｼｯｸE" panose="020B0900000000000000" pitchFamily="50" charset="-128"/>
                <a:ea typeface="HGPｺﾞｼｯｸE" panose="020B0900000000000000" pitchFamily="50" charset="-128"/>
              </a:rPr>
              <a:t>FAX</a:t>
            </a:r>
            <a:r>
              <a:rPr lang="ja-JP" altLang="en-US" dirty="0" smtClean="0">
                <a:latin typeface="HGPｺﾞｼｯｸE" panose="020B0900000000000000" pitchFamily="50" charset="-128"/>
                <a:ea typeface="HGPｺﾞｼｯｸE" panose="020B0900000000000000" pitchFamily="50" charset="-128"/>
              </a:rPr>
              <a:t>：０２４－５３６－４６５８）</a:t>
            </a:r>
            <a:endParaRPr kumimoji="1" lang="ja-JP" altLang="en-US" dirty="0">
              <a:latin typeface="HGPｺﾞｼｯｸE" panose="020B0900000000000000" pitchFamily="50" charset="-128"/>
              <a:ea typeface="HGPｺﾞｼｯｸE" panose="020B0900000000000000" pitchFamily="50" charset="-128"/>
            </a:endParaRPr>
          </a:p>
        </p:txBody>
      </p:sp>
      <p:sp>
        <p:nvSpPr>
          <p:cNvPr id="7" name="テキスト ボックス 6"/>
          <p:cNvSpPr txBox="1"/>
          <p:nvPr/>
        </p:nvSpPr>
        <p:spPr>
          <a:xfrm>
            <a:off x="4797152" y="3518433"/>
            <a:ext cx="1646834" cy="307777"/>
          </a:xfrm>
          <a:prstGeom prst="rect">
            <a:avLst/>
          </a:prstGeom>
          <a:noFill/>
        </p:spPr>
        <p:txBody>
          <a:bodyPr wrap="square" rtlCol="0">
            <a:spAutoFit/>
          </a:bodyPr>
          <a:lstStyle/>
          <a:p>
            <a:r>
              <a:rPr kumimoji="1" lang="ja-JP" altLang="en-US" sz="1400" dirty="0" smtClean="0">
                <a:solidFill>
                  <a:schemeClr val="bg2">
                    <a:lumMod val="50000"/>
                  </a:schemeClr>
                </a:solidFill>
                <a:latin typeface="HGPｺﾞｼｯｸE" panose="020B0900000000000000" pitchFamily="50" charset="-128"/>
                <a:ea typeface="HGPｺﾞｼｯｸE" panose="020B0900000000000000" pitchFamily="50" charset="-128"/>
              </a:rPr>
              <a:t>主催：福島労働局</a:t>
            </a:r>
            <a:endParaRPr kumimoji="1" lang="ja-JP" altLang="en-US" sz="1400" dirty="0">
              <a:solidFill>
                <a:schemeClr val="bg2">
                  <a:lumMod val="50000"/>
                </a:schemeClr>
              </a:solidFill>
              <a:latin typeface="HGPｺﾞｼｯｸE" panose="020B0900000000000000" pitchFamily="50" charset="-128"/>
              <a:ea typeface="HGPｺﾞｼｯｸE" panose="020B0900000000000000"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884141340"/>
              </p:ext>
            </p:extLst>
          </p:nvPr>
        </p:nvGraphicFramePr>
        <p:xfrm>
          <a:off x="620033" y="6039651"/>
          <a:ext cx="5823953" cy="2899251"/>
        </p:xfrm>
        <a:graphic>
          <a:graphicData uri="http://schemas.openxmlformats.org/drawingml/2006/table">
            <a:tbl>
              <a:tblPr firstRow="1" bandRow="1">
                <a:tableStyleId>{BC89EF96-8CEA-46FF-86C4-4CE0E7609802}</a:tableStyleId>
              </a:tblPr>
              <a:tblGrid>
                <a:gridCol w="1341624"/>
                <a:gridCol w="4482329"/>
              </a:tblGrid>
              <a:tr h="547192">
                <a:tc>
                  <a:txBody>
                    <a:bodyPr/>
                    <a:lstStyle/>
                    <a:p>
                      <a:pPr algn="ctr"/>
                      <a:r>
                        <a:rPr kumimoji="1" lang="ja-JP" altLang="en-US" sz="1400" dirty="0" smtClean="0">
                          <a:latin typeface="HGPｺﾞｼｯｸE" panose="020B0900000000000000" pitchFamily="50" charset="-128"/>
                          <a:ea typeface="HGPｺﾞｼｯｸE" panose="020B0900000000000000" pitchFamily="50" charset="-128"/>
                        </a:rPr>
                        <a:t>説明会</a:t>
                      </a:r>
                      <a:endParaRPr kumimoji="1" lang="en-US" altLang="ja-JP" sz="1400" dirty="0" smtClean="0">
                        <a:latin typeface="HGPｺﾞｼｯｸE" panose="020B0900000000000000" pitchFamily="50" charset="-128"/>
                        <a:ea typeface="HGPｺﾞｼｯｸE" panose="020B0900000000000000" pitchFamily="50" charset="-128"/>
                      </a:endParaRPr>
                    </a:p>
                    <a:p>
                      <a:pPr algn="ctr"/>
                      <a:r>
                        <a:rPr kumimoji="1" lang="ja-JP" altLang="en-US" sz="1400" dirty="0" smtClean="0">
                          <a:latin typeface="HGPｺﾞｼｯｸE" panose="020B0900000000000000" pitchFamily="50" charset="-128"/>
                          <a:ea typeface="HGPｺﾞｼｯｸE" panose="020B0900000000000000" pitchFamily="50" charset="-128"/>
                        </a:rPr>
                        <a:t>希望会場</a:t>
                      </a:r>
                      <a:endParaRPr kumimoji="1" lang="ja-JP" altLang="en-US" sz="1400" dirty="0">
                        <a:latin typeface="HGPｺﾞｼｯｸE" panose="020B0900000000000000" pitchFamily="50" charset="-128"/>
                        <a:ea typeface="HGPｺﾞｼｯｸE" panose="020B0900000000000000" pitchFamily="50" charset="-128"/>
                      </a:endParaRPr>
                    </a:p>
                  </a:txBody>
                  <a:tcPr>
                    <a:lnR w="28575" cap="flat" cmpd="sng" algn="ctr">
                      <a:solidFill>
                        <a:schemeClr val="bg2">
                          <a:lumMod val="50000"/>
                        </a:schemeClr>
                      </a:solidFill>
                      <a:prstDash val="solid"/>
                      <a:round/>
                      <a:headEnd type="none" w="med" len="med"/>
                      <a:tailEnd type="none" w="med" len="med"/>
                    </a:lnR>
                  </a:tcPr>
                </a:tc>
                <a:tc>
                  <a:txBody>
                    <a:bodyPr/>
                    <a:lstStyle/>
                    <a:p>
                      <a:r>
                        <a:rPr kumimoji="1" lang="ja-JP" altLang="en-US" sz="1400" dirty="0" smtClean="0">
                          <a:latin typeface="HGPｺﾞｼｯｸE" panose="020B0900000000000000" pitchFamily="50" charset="-128"/>
                          <a:ea typeface="HGPｺﾞｼｯｸE" panose="020B0900000000000000" pitchFamily="50" charset="-128"/>
                        </a:rPr>
                        <a:t>　福島（１</a:t>
                      </a:r>
                      <a:r>
                        <a:rPr kumimoji="1" lang="en-US" altLang="ja-JP" sz="1400" dirty="0" smtClean="0">
                          <a:latin typeface="HGPｺﾞｼｯｸE" panose="020B0900000000000000" pitchFamily="50" charset="-128"/>
                          <a:ea typeface="HGPｺﾞｼｯｸE" panose="020B0900000000000000" pitchFamily="50" charset="-128"/>
                        </a:rPr>
                        <a:t>/</a:t>
                      </a:r>
                      <a:r>
                        <a:rPr kumimoji="1" lang="ja-JP" altLang="en-US" sz="1400" dirty="0" smtClean="0">
                          <a:latin typeface="HGPｺﾞｼｯｸE" panose="020B0900000000000000" pitchFamily="50" charset="-128"/>
                          <a:ea typeface="HGPｺﾞｼｯｸE" panose="020B0900000000000000" pitchFamily="50" charset="-128"/>
                        </a:rPr>
                        <a:t>２１）　　　　　福島（２</a:t>
                      </a:r>
                      <a:r>
                        <a:rPr kumimoji="1" lang="en-US" altLang="ja-JP" sz="1400" dirty="0" smtClean="0">
                          <a:latin typeface="HGPｺﾞｼｯｸE" panose="020B0900000000000000" pitchFamily="50" charset="-128"/>
                          <a:ea typeface="HGPｺﾞｼｯｸE" panose="020B0900000000000000" pitchFamily="50" charset="-128"/>
                        </a:rPr>
                        <a:t>/</a:t>
                      </a:r>
                      <a:r>
                        <a:rPr kumimoji="1" lang="ja-JP" altLang="en-US" sz="1400" dirty="0" smtClean="0">
                          <a:latin typeface="HGPｺﾞｼｯｸE" panose="020B0900000000000000" pitchFamily="50" charset="-128"/>
                          <a:ea typeface="HGPｺﾞｼｯｸE" panose="020B0900000000000000" pitchFamily="50" charset="-128"/>
                        </a:rPr>
                        <a:t>３）　　　　郡山（１</a:t>
                      </a:r>
                      <a:r>
                        <a:rPr kumimoji="1" lang="en-US" altLang="ja-JP" sz="1400" dirty="0" smtClean="0">
                          <a:latin typeface="HGPｺﾞｼｯｸE" panose="020B0900000000000000" pitchFamily="50" charset="-128"/>
                          <a:ea typeface="HGPｺﾞｼｯｸE" panose="020B0900000000000000" pitchFamily="50" charset="-128"/>
                        </a:rPr>
                        <a:t>/</a:t>
                      </a:r>
                      <a:r>
                        <a:rPr kumimoji="1" lang="ja-JP" altLang="en-US" sz="1400" dirty="0" smtClean="0">
                          <a:latin typeface="HGPｺﾞｼｯｸE" panose="020B0900000000000000" pitchFamily="50" charset="-128"/>
                          <a:ea typeface="HGPｺﾞｼｯｸE" panose="020B0900000000000000" pitchFamily="50" charset="-128"/>
                        </a:rPr>
                        <a:t>１６）　　　　　</a:t>
                      </a:r>
                      <a:endParaRPr kumimoji="1" lang="en-US" altLang="ja-JP" sz="1400" dirty="0" smtClean="0">
                        <a:latin typeface="HGPｺﾞｼｯｸE" panose="020B0900000000000000" pitchFamily="50" charset="-128"/>
                        <a:ea typeface="HGPｺﾞｼｯｸE" panose="020B0900000000000000" pitchFamily="50" charset="-128"/>
                      </a:endParaRPr>
                    </a:p>
                    <a:p>
                      <a:r>
                        <a:rPr kumimoji="1" lang="ja-JP" altLang="en-US" sz="1400" dirty="0" smtClean="0">
                          <a:latin typeface="HGPｺﾞｼｯｸE" panose="020B0900000000000000" pitchFamily="50" charset="-128"/>
                          <a:ea typeface="HGPｺﾞｼｯｸE" panose="020B0900000000000000" pitchFamily="50" charset="-128"/>
                        </a:rPr>
                        <a:t>　いわき　　　　　会津　　　　　白河　　　　　相双</a:t>
                      </a:r>
                      <a:endParaRPr kumimoji="1" lang="ja-JP" altLang="en-US" sz="1400" dirty="0">
                        <a:latin typeface="HGPｺﾞｼｯｸE" panose="020B0900000000000000" pitchFamily="50" charset="-128"/>
                        <a:ea typeface="HGPｺﾞｼｯｸE" panose="020B0900000000000000" pitchFamily="50" charset="-128"/>
                      </a:endParaRPr>
                    </a:p>
                  </a:txBody>
                  <a:tcPr>
                    <a:lnL w="28575" cap="flat" cmpd="sng" algn="ctr">
                      <a:solidFill>
                        <a:schemeClr val="bg2">
                          <a:lumMod val="50000"/>
                        </a:schemeClr>
                      </a:solidFill>
                      <a:prstDash val="solid"/>
                      <a:round/>
                      <a:headEnd type="none" w="med" len="med"/>
                      <a:tailEnd type="none" w="med" len="med"/>
                    </a:lnL>
                  </a:tcPr>
                </a:tc>
              </a:tr>
              <a:tr h="550693">
                <a:tc rowSpan="2">
                  <a:txBody>
                    <a:bodyPr/>
                    <a:lstStyle/>
                    <a:p>
                      <a:pPr algn="ctr"/>
                      <a:r>
                        <a:rPr kumimoji="1" lang="ja-JP" altLang="en-US" sz="1400" dirty="0" smtClean="0">
                          <a:latin typeface="HGPｺﾞｼｯｸE" panose="020B0900000000000000" pitchFamily="50" charset="-128"/>
                          <a:ea typeface="HGPｺﾞｼｯｸE" panose="020B0900000000000000" pitchFamily="50" charset="-128"/>
                        </a:rPr>
                        <a:t>相談会希望</a:t>
                      </a:r>
                      <a:endParaRPr kumimoji="1" lang="en-US" altLang="ja-JP" sz="1400" dirty="0" smtClean="0">
                        <a:latin typeface="HGPｺﾞｼｯｸE" panose="020B0900000000000000" pitchFamily="50" charset="-128"/>
                        <a:ea typeface="HGPｺﾞｼｯｸE" panose="020B0900000000000000" pitchFamily="50" charset="-128"/>
                      </a:endParaRPr>
                    </a:p>
                    <a:p>
                      <a:pPr algn="ctr"/>
                      <a:r>
                        <a:rPr kumimoji="1" lang="ja-JP" altLang="en-US" sz="1400" dirty="0" smtClean="0">
                          <a:latin typeface="HGPｺﾞｼｯｸE" panose="020B0900000000000000" pitchFamily="50" charset="-128"/>
                          <a:ea typeface="HGPｺﾞｼｯｸE" panose="020B0900000000000000" pitchFamily="50" charset="-128"/>
                        </a:rPr>
                        <a:t>期日・会場</a:t>
                      </a:r>
                      <a:endParaRPr kumimoji="1" lang="ja-JP" altLang="en-US" sz="1400" dirty="0">
                        <a:latin typeface="HGPｺﾞｼｯｸE" panose="020B0900000000000000" pitchFamily="50" charset="-128"/>
                        <a:ea typeface="HGPｺﾞｼｯｸE" panose="020B0900000000000000" pitchFamily="50" charset="-128"/>
                      </a:endParaRPr>
                    </a:p>
                  </a:txBody>
                  <a:tcPr>
                    <a:lnR w="28575" cap="flat" cmpd="sng" algn="ctr">
                      <a:solidFill>
                        <a:schemeClr val="bg2">
                          <a:lumMod val="50000"/>
                        </a:schemeClr>
                      </a:solidFill>
                      <a:prstDash val="solid"/>
                      <a:round/>
                      <a:headEnd type="none" w="med" len="med"/>
                      <a:tailEnd type="none" w="med" len="med"/>
                    </a:lnR>
                  </a:tcPr>
                </a:tc>
                <a:tc>
                  <a:txBody>
                    <a:bodyPr/>
                    <a:lstStyle/>
                    <a:p>
                      <a:r>
                        <a:rPr kumimoji="1" lang="ja-JP" altLang="en-US" sz="1400" dirty="0" smtClean="0">
                          <a:latin typeface="HGPｺﾞｼｯｸE" panose="020B0900000000000000" pitchFamily="50" charset="-128"/>
                          <a:ea typeface="HGPｺﾞｼｯｸE" panose="020B0900000000000000" pitchFamily="50" charset="-128"/>
                        </a:rPr>
                        <a:t>　福島（１</a:t>
                      </a:r>
                      <a:r>
                        <a:rPr kumimoji="1" lang="en-US" altLang="ja-JP" sz="1400" dirty="0" smtClean="0">
                          <a:latin typeface="HGPｺﾞｼｯｸE" panose="020B0900000000000000" pitchFamily="50" charset="-128"/>
                          <a:ea typeface="HGPｺﾞｼｯｸE" panose="020B0900000000000000" pitchFamily="50" charset="-128"/>
                        </a:rPr>
                        <a:t>/</a:t>
                      </a:r>
                      <a:r>
                        <a:rPr kumimoji="1" lang="ja-JP" altLang="en-US" sz="1400" dirty="0" smtClean="0">
                          <a:latin typeface="HGPｺﾞｼｯｸE" panose="020B0900000000000000" pitchFamily="50" charset="-128"/>
                          <a:ea typeface="HGPｺﾞｼｯｸE" panose="020B0900000000000000" pitchFamily="50" charset="-128"/>
                        </a:rPr>
                        <a:t>２１）　　　　　福島（２</a:t>
                      </a:r>
                      <a:r>
                        <a:rPr kumimoji="1" lang="en-US" altLang="ja-JP" sz="1400" dirty="0" smtClean="0">
                          <a:latin typeface="HGPｺﾞｼｯｸE" panose="020B0900000000000000" pitchFamily="50" charset="-128"/>
                          <a:ea typeface="HGPｺﾞｼｯｸE" panose="020B0900000000000000" pitchFamily="50" charset="-128"/>
                        </a:rPr>
                        <a:t>/</a:t>
                      </a:r>
                      <a:r>
                        <a:rPr kumimoji="1" lang="ja-JP" altLang="en-US" sz="1400" dirty="0" smtClean="0">
                          <a:latin typeface="HGPｺﾞｼｯｸE" panose="020B0900000000000000" pitchFamily="50" charset="-128"/>
                          <a:ea typeface="HGPｺﾞｼｯｸE" panose="020B0900000000000000" pitchFamily="50" charset="-128"/>
                        </a:rPr>
                        <a:t>３）　　　　郡山（１</a:t>
                      </a:r>
                      <a:r>
                        <a:rPr kumimoji="1" lang="en-US" altLang="ja-JP" sz="1400" dirty="0" smtClean="0">
                          <a:latin typeface="HGPｺﾞｼｯｸE" panose="020B0900000000000000" pitchFamily="50" charset="-128"/>
                          <a:ea typeface="HGPｺﾞｼｯｸE" panose="020B0900000000000000" pitchFamily="50" charset="-128"/>
                        </a:rPr>
                        <a:t>/</a:t>
                      </a:r>
                      <a:r>
                        <a:rPr kumimoji="1" lang="ja-JP" altLang="en-US" sz="1400" dirty="0" smtClean="0">
                          <a:latin typeface="HGPｺﾞｼｯｸE" panose="020B0900000000000000" pitchFamily="50" charset="-128"/>
                          <a:ea typeface="HGPｺﾞｼｯｸE" panose="020B0900000000000000" pitchFamily="50" charset="-128"/>
                        </a:rPr>
                        <a:t>１６）　　　　　　</a:t>
                      </a:r>
                      <a:endParaRPr kumimoji="1" lang="en-US" altLang="ja-JP" sz="1400" dirty="0" smtClean="0">
                        <a:latin typeface="HGPｺﾞｼｯｸE" panose="020B0900000000000000" pitchFamily="50" charset="-128"/>
                        <a:ea typeface="HGPｺﾞｼｯｸE" panose="020B0900000000000000" pitchFamily="50" charset="-128"/>
                      </a:endParaRPr>
                    </a:p>
                    <a:p>
                      <a:r>
                        <a:rPr kumimoji="1" lang="ja-JP" altLang="en-US" sz="1400" dirty="0" smtClean="0">
                          <a:latin typeface="HGPｺﾞｼｯｸE" panose="020B0900000000000000" pitchFamily="50" charset="-128"/>
                          <a:ea typeface="HGPｺﾞｼｯｸE" panose="020B0900000000000000" pitchFamily="50" charset="-128"/>
                        </a:rPr>
                        <a:t>　郡山（１</a:t>
                      </a:r>
                      <a:r>
                        <a:rPr kumimoji="1" lang="en-US" altLang="ja-JP" sz="1400" dirty="0" smtClean="0">
                          <a:latin typeface="HGPｺﾞｼｯｸE" panose="020B0900000000000000" pitchFamily="50" charset="-128"/>
                          <a:ea typeface="HGPｺﾞｼｯｸE" panose="020B0900000000000000" pitchFamily="50" charset="-128"/>
                        </a:rPr>
                        <a:t>/</a:t>
                      </a:r>
                      <a:r>
                        <a:rPr kumimoji="1" lang="ja-JP" altLang="en-US" sz="1400" dirty="0" smtClean="0">
                          <a:latin typeface="HGPｺﾞｼｯｸE" panose="020B0900000000000000" pitchFamily="50" charset="-128"/>
                          <a:ea typeface="HGPｺﾞｼｯｸE" panose="020B0900000000000000" pitchFamily="50" charset="-128"/>
                        </a:rPr>
                        <a:t>２９）　　　いわき　　　会津　　　白河　　　相双</a:t>
                      </a:r>
                      <a:endParaRPr kumimoji="1" lang="ja-JP" altLang="en-US" sz="1400" dirty="0">
                        <a:latin typeface="HGPｺﾞｼｯｸE" panose="020B0900000000000000" pitchFamily="50" charset="-128"/>
                        <a:ea typeface="HGPｺﾞｼｯｸE" panose="020B0900000000000000" pitchFamily="50" charset="-128"/>
                      </a:endParaRPr>
                    </a:p>
                  </a:txBody>
                  <a:tcPr>
                    <a:lnL w="28575" cap="flat" cmpd="sng" algn="ctr">
                      <a:solidFill>
                        <a:schemeClr val="bg2">
                          <a:lumMod val="50000"/>
                        </a:schemeClr>
                      </a:solidFill>
                      <a:prstDash val="solid"/>
                      <a:round/>
                      <a:headEnd type="none" w="med" len="med"/>
                      <a:tailEnd type="none" w="med" len="med"/>
                    </a:lnL>
                  </a:tcPr>
                </a:tc>
              </a:tr>
              <a:tr h="508892">
                <a:tc vMerge="1">
                  <a:txBody>
                    <a:bodyPr/>
                    <a:lstStyle/>
                    <a:p>
                      <a:pPr algn="ctr"/>
                      <a:endParaRPr kumimoji="1" lang="en-US" altLang="ja-JP" sz="1400" dirty="0" smtClean="0">
                        <a:latin typeface="HGPｺﾞｼｯｸE" panose="020B0900000000000000" pitchFamily="50" charset="-128"/>
                        <a:ea typeface="HGPｺﾞｼｯｸE" panose="020B0900000000000000" pitchFamily="50" charset="-128"/>
                      </a:endParaRPr>
                    </a:p>
                  </a:txBody>
                  <a:tcPr>
                    <a:lnR w="28575" cap="flat" cmpd="sng" algn="ctr">
                      <a:solidFill>
                        <a:schemeClr val="bg2">
                          <a:lumMod val="50000"/>
                        </a:schemeClr>
                      </a:solidFill>
                      <a:prstDash val="solid"/>
                      <a:round/>
                      <a:headEnd type="none" w="med" len="med"/>
                      <a:tailEnd type="none" w="med" len="med"/>
                    </a:lnR>
                  </a:tcPr>
                </a:tc>
                <a:tc>
                  <a:txBody>
                    <a:bodyPr/>
                    <a:lstStyle/>
                    <a:p>
                      <a:pPr algn="l"/>
                      <a:r>
                        <a:rPr kumimoji="1" lang="ja-JP" altLang="en-US" sz="1400" dirty="0" smtClean="0">
                          <a:latin typeface="HGPｺﾞｼｯｸE" panose="020B0900000000000000" pitchFamily="50" charset="-128"/>
                          <a:ea typeface="HGPｺﾞｼｯｸE" panose="020B0900000000000000" pitchFamily="50" charset="-128"/>
                        </a:rPr>
                        <a:t>福島（２</a:t>
                      </a:r>
                      <a:r>
                        <a:rPr kumimoji="1" lang="en-US" altLang="ja-JP" sz="1400" dirty="0" smtClean="0">
                          <a:latin typeface="HGPｺﾞｼｯｸE" panose="020B0900000000000000" pitchFamily="50" charset="-128"/>
                          <a:ea typeface="HGPｺﾞｼｯｸE" panose="020B0900000000000000" pitchFamily="50" charset="-128"/>
                        </a:rPr>
                        <a:t>/</a:t>
                      </a:r>
                      <a:r>
                        <a:rPr kumimoji="1" lang="ja-JP" altLang="en-US" sz="1400" dirty="0" smtClean="0">
                          <a:latin typeface="HGPｺﾞｼｯｸE" panose="020B0900000000000000" pitchFamily="50" charset="-128"/>
                          <a:ea typeface="HGPｺﾞｼｯｸE" panose="020B0900000000000000" pitchFamily="50" charset="-128"/>
                        </a:rPr>
                        <a:t>３）・郡山（１</a:t>
                      </a:r>
                      <a:r>
                        <a:rPr kumimoji="1" lang="en-US" altLang="ja-JP" sz="1400" dirty="0" smtClean="0">
                          <a:latin typeface="HGPｺﾞｼｯｸE" panose="020B0900000000000000" pitchFamily="50" charset="-128"/>
                          <a:ea typeface="HGPｺﾞｼｯｸE" panose="020B0900000000000000" pitchFamily="50" charset="-128"/>
                        </a:rPr>
                        <a:t>/</a:t>
                      </a:r>
                      <a:r>
                        <a:rPr kumimoji="1" lang="ja-JP" altLang="en-US" sz="1400" dirty="0" smtClean="0">
                          <a:latin typeface="HGPｺﾞｼｯｸE" panose="020B0900000000000000" pitchFamily="50" charset="-128"/>
                          <a:ea typeface="HGPｺﾞｼｯｸE" panose="020B0900000000000000" pitchFamily="50" charset="-128"/>
                        </a:rPr>
                        <a:t>２９）開催・・相談会のご希望時間</a:t>
                      </a:r>
                      <a:endParaRPr kumimoji="1" lang="en-US" altLang="ja-JP" sz="1400" dirty="0" smtClean="0">
                        <a:latin typeface="HGPｺﾞｼｯｸE" panose="020B0900000000000000" pitchFamily="50" charset="-128"/>
                        <a:ea typeface="HGPｺﾞｼｯｸE" panose="020B0900000000000000" pitchFamily="50" charset="-128"/>
                      </a:endParaRPr>
                    </a:p>
                    <a:p>
                      <a:r>
                        <a:rPr kumimoji="1" lang="ja-JP" altLang="en-US" sz="1400" dirty="0" smtClean="0">
                          <a:latin typeface="HGPｺﾞｼｯｸE" panose="020B0900000000000000" pitchFamily="50" charset="-128"/>
                          <a:ea typeface="HGPｺﾞｼｯｸE" panose="020B0900000000000000" pitchFamily="50" charset="-128"/>
                        </a:rPr>
                        <a:t>　　　　　　　（　　　　：　　　　　～　　　　　：　　　　　　）</a:t>
                      </a:r>
                      <a:endParaRPr kumimoji="1" lang="ja-JP" altLang="en-US" sz="1400" dirty="0">
                        <a:latin typeface="HGPｺﾞｼｯｸE" panose="020B0900000000000000" pitchFamily="50" charset="-128"/>
                        <a:ea typeface="HGPｺﾞｼｯｸE" panose="020B0900000000000000" pitchFamily="50" charset="-128"/>
                      </a:endParaRPr>
                    </a:p>
                  </a:txBody>
                  <a:tcPr>
                    <a:lnL w="28575" cap="flat" cmpd="sng" algn="ctr">
                      <a:solidFill>
                        <a:schemeClr val="bg2">
                          <a:lumMod val="50000"/>
                        </a:schemeClr>
                      </a:solidFill>
                      <a:prstDash val="solid"/>
                      <a:round/>
                      <a:headEnd type="none" w="med" len="med"/>
                      <a:tailEnd type="none" w="med" len="med"/>
                    </a:lnL>
                  </a:tcPr>
                </a:tc>
              </a:tr>
              <a:tr h="382523">
                <a:tc>
                  <a:txBody>
                    <a:bodyPr/>
                    <a:lstStyle/>
                    <a:p>
                      <a:pPr algn="ctr"/>
                      <a:r>
                        <a:rPr kumimoji="1" lang="ja-JP" altLang="en-US" sz="1400" dirty="0" smtClean="0">
                          <a:latin typeface="HGPｺﾞｼｯｸE" panose="020B0900000000000000" pitchFamily="50" charset="-128"/>
                          <a:ea typeface="HGPｺﾞｼｯｸE" panose="020B0900000000000000" pitchFamily="50" charset="-128"/>
                        </a:rPr>
                        <a:t>事業所名</a:t>
                      </a:r>
                      <a:endParaRPr kumimoji="1" lang="ja-JP" altLang="en-US" sz="1400" dirty="0">
                        <a:latin typeface="HGPｺﾞｼｯｸE" panose="020B0900000000000000" pitchFamily="50" charset="-128"/>
                        <a:ea typeface="HGPｺﾞｼｯｸE" panose="020B0900000000000000" pitchFamily="50" charset="-128"/>
                      </a:endParaRPr>
                    </a:p>
                  </a:txBody>
                  <a:tcPr>
                    <a:lnR w="28575" cap="flat" cmpd="sng" algn="ctr">
                      <a:solidFill>
                        <a:schemeClr val="bg2">
                          <a:lumMod val="50000"/>
                        </a:schemeClr>
                      </a:solidFill>
                      <a:prstDash val="solid"/>
                      <a:round/>
                      <a:headEnd type="none" w="med" len="med"/>
                      <a:tailEnd type="none" w="med" len="med"/>
                    </a:lnR>
                  </a:tcPr>
                </a:tc>
                <a:tc>
                  <a:txBody>
                    <a:bodyPr/>
                    <a:lstStyle/>
                    <a:p>
                      <a:endParaRPr kumimoji="1" lang="ja-JP" altLang="en-US" sz="1400" dirty="0">
                        <a:latin typeface="HGPｺﾞｼｯｸE" panose="020B0900000000000000" pitchFamily="50" charset="-128"/>
                        <a:ea typeface="HGPｺﾞｼｯｸE" panose="020B0900000000000000" pitchFamily="50" charset="-128"/>
                      </a:endParaRPr>
                    </a:p>
                  </a:txBody>
                  <a:tcPr>
                    <a:lnL w="28575" cap="flat" cmpd="sng" algn="ctr">
                      <a:solidFill>
                        <a:schemeClr val="bg2">
                          <a:lumMod val="50000"/>
                        </a:schemeClr>
                      </a:solidFill>
                      <a:prstDash val="solid"/>
                      <a:round/>
                      <a:headEnd type="none" w="med" len="med"/>
                      <a:tailEnd type="none" w="med" len="med"/>
                    </a:lnL>
                  </a:tcPr>
                </a:tc>
              </a:tr>
              <a:tr h="382523">
                <a:tc>
                  <a:txBody>
                    <a:bodyPr/>
                    <a:lstStyle/>
                    <a:p>
                      <a:pPr algn="ctr"/>
                      <a:r>
                        <a:rPr kumimoji="1" lang="ja-JP" altLang="en-US" sz="1400" dirty="0" smtClean="0">
                          <a:latin typeface="HGPｺﾞｼｯｸE" panose="020B0900000000000000" pitchFamily="50" charset="-128"/>
                          <a:ea typeface="HGPｺﾞｼｯｸE" panose="020B0900000000000000" pitchFamily="50" charset="-128"/>
                        </a:rPr>
                        <a:t>所在地</a:t>
                      </a:r>
                      <a:endParaRPr kumimoji="1" lang="en-US" altLang="ja-JP" sz="1400" dirty="0" smtClean="0">
                        <a:latin typeface="HGPｺﾞｼｯｸE" panose="020B0900000000000000" pitchFamily="50" charset="-128"/>
                        <a:ea typeface="HGPｺﾞｼｯｸE" panose="020B0900000000000000" pitchFamily="50" charset="-128"/>
                      </a:endParaRPr>
                    </a:p>
                    <a:p>
                      <a:pPr algn="ctr"/>
                      <a:r>
                        <a:rPr kumimoji="1" lang="ja-JP" altLang="en-US" sz="1400" dirty="0" smtClean="0">
                          <a:latin typeface="HGPｺﾞｼｯｸE" panose="020B0900000000000000" pitchFamily="50" charset="-128"/>
                          <a:ea typeface="HGPｺﾞｼｯｸE" panose="020B0900000000000000" pitchFamily="50" charset="-128"/>
                        </a:rPr>
                        <a:t>（電話番号）</a:t>
                      </a:r>
                      <a:endParaRPr kumimoji="1" lang="ja-JP" altLang="en-US" sz="1400" dirty="0">
                        <a:latin typeface="HGPｺﾞｼｯｸE" panose="020B0900000000000000" pitchFamily="50" charset="-128"/>
                        <a:ea typeface="HGPｺﾞｼｯｸE" panose="020B0900000000000000" pitchFamily="50" charset="-128"/>
                      </a:endParaRPr>
                    </a:p>
                  </a:txBody>
                  <a:tcPr>
                    <a:lnR w="28575" cap="flat" cmpd="sng" algn="ctr">
                      <a:solidFill>
                        <a:schemeClr val="bg2">
                          <a:lumMod val="50000"/>
                        </a:schemeClr>
                      </a:solidFill>
                      <a:prstDash val="solid"/>
                      <a:round/>
                      <a:headEnd type="none" w="med" len="med"/>
                      <a:tailEnd type="none" w="med" len="med"/>
                    </a:lnR>
                  </a:tcPr>
                </a:tc>
                <a:tc>
                  <a:txBody>
                    <a:bodyPr/>
                    <a:lstStyle/>
                    <a:p>
                      <a:endParaRPr kumimoji="1" lang="ja-JP" altLang="en-US" sz="1400" dirty="0">
                        <a:latin typeface="HGPｺﾞｼｯｸE" panose="020B0900000000000000" pitchFamily="50" charset="-128"/>
                        <a:ea typeface="HGPｺﾞｼｯｸE" panose="020B0900000000000000" pitchFamily="50" charset="-128"/>
                      </a:endParaRPr>
                    </a:p>
                  </a:txBody>
                  <a:tcPr>
                    <a:lnL w="28575" cap="flat" cmpd="sng" algn="ctr">
                      <a:solidFill>
                        <a:schemeClr val="bg2">
                          <a:lumMod val="50000"/>
                        </a:schemeClr>
                      </a:solidFill>
                      <a:prstDash val="solid"/>
                      <a:round/>
                      <a:headEnd type="none" w="med" len="med"/>
                      <a:tailEnd type="none" w="med" len="med"/>
                    </a:lnL>
                  </a:tcPr>
                </a:tc>
              </a:tr>
              <a:tr h="382523">
                <a:tc>
                  <a:txBody>
                    <a:bodyPr/>
                    <a:lstStyle/>
                    <a:p>
                      <a:pPr algn="ctr"/>
                      <a:r>
                        <a:rPr kumimoji="1" lang="ja-JP" altLang="en-US" sz="1400" dirty="0" smtClean="0">
                          <a:latin typeface="HGPｺﾞｼｯｸE" panose="020B0900000000000000" pitchFamily="50" charset="-128"/>
                          <a:ea typeface="HGPｺﾞｼｯｸE" panose="020B0900000000000000" pitchFamily="50" charset="-128"/>
                        </a:rPr>
                        <a:t>御出席者名</a:t>
                      </a:r>
                      <a:endParaRPr kumimoji="1" lang="ja-JP" altLang="en-US" sz="1400" dirty="0">
                        <a:latin typeface="HGPｺﾞｼｯｸE" panose="020B0900000000000000" pitchFamily="50" charset="-128"/>
                        <a:ea typeface="HGPｺﾞｼｯｸE" panose="020B0900000000000000" pitchFamily="50" charset="-128"/>
                      </a:endParaRPr>
                    </a:p>
                  </a:txBody>
                  <a:tcPr>
                    <a:lnR w="28575" cap="flat" cmpd="sng" algn="ctr">
                      <a:solidFill>
                        <a:schemeClr val="bg2">
                          <a:lumMod val="50000"/>
                        </a:schemeClr>
                      </a:solidFill>
                      <a:prstDash val="solid"/>
                      <a:round/>
                      <a:headEnd type="none" w="med" len="med"/>
                      <a:tailEnd type="none" w="med" len="med"/>
                    </a:lnR>
                  </a:tcPr>
                </a:tc>
                <a:tc>
                  <a:txBody>
                    <a:bodyPr/>
                    <a:lstStyle/>
                    <a:p>
                      <a:r>
                        <a:rPr kumimoji="1" lang="ja-JP" altLang="en-US" sz="1400" dirty="0" smtClean="0">
                          <a:latin typeface="HGPｺﾞｼｯｸE" panose="020B0900000000000000" pitchFamily="50" charset="-128"/>
                          <a:ea typeface="HGPｺﾞｼｯｸE" panose="020B0900000000000000" pitchFamily="50" charset="-128"/>
                        </a:rPr>
                        <a:t>（役職・ご氏名）</a:t>
                      </a:r>
                      <a:endParaRPr kumimoji="1" lang="ja-JP" altLang="en-US" sz="1400" dirty="0">
                        <a:latin typeface="HGPｺﾞｼｯｸE" panose="020B0900000000000000" pitchFamily="50" charset="-128"/>
                        <a:ea typeface="HGPｺﾞｼｯｸE" panose="020B0900000000000000" pitchFamily="50" charset="-128"/>
                      </a:endParaRPr>
                    </a:p>
                  </a:txBody>
                  <a:tcPr>
                    <a:lnL w="28575" cap="flat" cmpd="sng" algn="ctr">
                      <a:solidFill>
                        <a:schemeClr val="bg2">
                          <a:lumMod val="50000"/>
                        </a:schemeClr>
                      </a:solidFill>
                      <a:prstDash val="solid"/>
                      <a:round/>
                      <a:headEnd type="none" w="med" len="med"/>
                      <a:tailEnd type="none" w="med" len="med"/>
                    </a:lnL>
                  </a:tcPr>
                </a:tc>
              </a:tr>
            </a:tbl>
          </a:graphicData>
        </a:graphic>
      </p:graphicFrame>
      <p:sp>
        <p:nvSpPr>
          <p:cNvPr id="9" name="テキスト ボックス 8"/>
          <p:cNvSpPr txBox="1"/>
          <p:nvPr/>
        </p:nvSpPr>
        <p:spPr>
          <a:xfrm>
            <a:off x="750434" y="4844760"/>
            <a:ext cx="5976664" cy="369332"/>
          </a:xfrm>
          <a:prstGeom prst="rect">
            <a:avLst/>
          </a:prstGeom>
          <a:noFill/>
        </p:spPr>
        <p:txBody>
          <a:bodyPr wrap="square" rtlCol="0">
            <a:spAutoFit/>
          </a:bodyPr>
          <a:lstStyle/>
          <a:p>
            <a:r>
              <a:rPr kumimoji="1" lang="ja-JP" altLang="en-US" dirty="0" smtClean="0"/>
              <a:t>・・・・・・・・・・・・・・・・・・・・</a:t>
            </a:r>
            <a:r>
              <a:rPr kumimoji="1" lang="ja-JP" altLang="en-US" sz="1100" dirty="0" smtClean="0"/>
              <a:t>切取不</a:t>
            </a:r>
            <a:r>
              <a:rPr kumimoji="1" lang="ja-JP" altLang="en-US" sz="1200" dirty="0" smtClean="0"/>
              <a:t>要</a:t>
            </a:r>
            <a:r>
              <a:rPr kumimoji="1" lang="ja-JP" altLang="en-US" dirty="0" smtClean="0"/>
              <a:t>・・・・・・・・・・・・・・・・・・・・・・</a:t>
            </a:r>
            <a:endParaRPr kumimoji="1" lang="ja-JP" altLang="en-US" dirty="0"/>
          </a:p>
        </p:txBody>
      </p:sp>
      <p:sp>
        <p:nvSpPr>
          <p:cNvPr id="10" name="テキスト ボックス 9"/>
          <p:cNvSpPr txBox="1"/>
          <p:nvPr/>
        </p:nvSpPr>
        <p:spPr>
          <a:xfrm>
            <a:off x="304549" y="5070155"/>
            <a:ext cx="6408712" cy="969496"/>
          </a:xfrm>
          <a:prstGeom prst="rect">
            <a:avLst/>
          </a:prstGeom>
          <a:noFill/>
        </p:spPr>
        <p:txBody>
          <a:bodyPr wrap="square" rtlCol="0">
            <a:spAutoFit/>
          </a:bodyPr>
          <a:lstStyle/>
          <a:p>
            <a:pPr algn="ctr"/>
            <a:r>
              <a:rPr kumimoji="1" lang="ja-JP" altLang="en-US" sz="1400" dirty="0" smtClean="0">
                <a:latin typeface="HGPｺﾞｼｯｸE" panose="020B0900000000000000" pitchFamily="50" charset="-128"/>
                <a:ea typeface="HGPｺﾞｼｯｸE" panose="020B0900000000000000" pitchFamily="50" charset="-128"/>
              </a:rPr>
              <a:t>参　　　加　　　申　　　込　　　書</a:t>
            </a:r>
            <a:endParaRPr kumimoji="1" lang="en-US" altLang="ja-JP" sz="1400" dirty="0" smtClean="0">
              <a:latin typeface="HGPｺﾞｼｯｸE" panose="020B0900000000000000" pitchFamily="50" charset="-128"/>
              <a:ea typeface="HGPｺﾞｼｯｸE" panose="020B0900000000000000" pitchFamily="50" charset="-128"/>
            </a:endParaRPr>
          </a:p>
          <a:p>
            <a:r>
              <a:rPr kumimoji="1" lang="ja-JP" altLang="en-US" sz="1100" dirty="0" smtClean="0"/>
              <a:t>　　　説明会参加ご希望の方は、希望会場に○をつけてください。</a:t>
            </a:r>
            <a:endParaRPr kumimoji="1" lang="en-US" altLang="ja-JP" sz="1100" dirty="0" smtClean="0"/>
          </a:p>
          <a:p>
            <a:r>
              <a:rPr kumimoji="1" lang="ja-JP" altLang="en-US" sz="1100" dirty="0" smtClean="0"/>
              <a:t>　　　個別相談会（予約制）ご希望の方は、希望の期日に○をつけてください。（２月３日の福島、１月２９日</a:t>
            </a:r>
            <a:endParaRPr kumimoji="1" lang="en-US" altLang="ja-JP" sz="1100" dirty="0" smtClean="0"/>
          </a:p>
          <a:p>
            <a:r>
              <a:rPr lang="ja-JP" altLang="en-US" sz="1100" dirty="0"/>
              <a:t>　</a:t>
            </a:r>
            <a:r>
              <a:rPr lang="ja-JP" altLang="en-US" sz="1100" dirty="0" smtClean="0"/>
              <a:t>　</a:t>
            </a:r>
            <a:r>
              <a:rPr kumimoji="1" lang="ja-JP" altLang="en-US" sz="1100" dirty="0" smtClean="0"/>
              <a:t>の郡山については、希望の時間をご記入ください。（</a:t>
            </a:r>
            <a:r>
              <a:rPr lang="ja-JP" altLang="en-US" sz="1000" dirty="0" smtClean="0"/>
              <a:t>定員になり次第締め切りますのでご了承ください。福</a:t>
            </a:r>
            <a:endParaRPr lang="en-US" altLang="ja-JP" sz="1000" dirty="0" smtClean="0"/>
          </a:p>
          <a:p>
            <a:r>
              <a:rPr lang="ja-JP" altLang="en-US" sz="1000" dirty="0"/>
              <a:t>　</a:t>
            </a:r>
            <a:r>
              <a:rPr lang="ja-JP" altLang="en-US" sz="1000" dirty="0" smtClean="0"/>
              <a:t>　島・郡山の個別相談会は日時を調整させていただくことがあります。）</a:t>
            </a:r>
            <a:endParaRPr kumimoji="1" lang="ja-JP" altLang="en-US" sz="1000" dirty="0"/>
          </a:p>
        </p:txBody>
      </p:sp>
      <p:sp>
        <p:nvSpPr>
          <p:cNvPr id="12" name="テキスト ボックス 11"/>
          <p:cNvSpPr txBox="1"/>
          <p:nvPr/>
        </p:nvSpPr>
        <p:spPr>
          <a:xfrm>
            <a:off x="750434" y="8964488"/>
            <a:ext cx="5962827" cy="230832"/>
          </a:xfrm>
          <a:prstGeom prst="rect">
            <a:avLst/>
          </a:prstGeom>
          <a:noFill/>
        </p:spPr>
        <p:txBody>
          <a:bodyPr wrap="square" rtlCol="0">
            <a:spAutoFit/>
          </a:bodyPr>
          <a:lstStyle/>
          <a:p>
            <a:r>
              <a:rPr lang="en-US" altLang="ja-JP" sz="900" dirty="0" smtClean="0"/>
              <a:t>※</a:t>
            </a:r>
            <a:r>
              <a:rPr lang="ja-JP" altLang="en-US" sz="900" dirty="0" smtClean="0"/>
              <a:t>ご記入いただいた個人情報は、説明会等に必要な参加者名簿等の資料作成以外の目的に使用することはありません。</a:t>
            </a:r>
            <a:endParaRPr kumimoji="1" lang="ja-JP" altLang="en-US" sz="900" dirty="0"/>
          </a:p>
        </p:txBody>
      </p:sp>
      <p:pic>
        <p:nvPicPr>
          <p:cNvPr id="1026" name="Picture 2" descr="C:\Users\SCRLT\Documents\次世代\プラチナくるみん（H261118）.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588" y="755575"/>
            <a:ext cx="1107571" cy="115212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SCRLT\Documents\次世代\H270401以降くるみん（H26111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97981" y="745605"/>
            <a:ext cx="1146340" cy="11521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6315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ext uri="{D42A27DB-BD31-4B8C-83A1-F6EECF244321}">
                <p14:modId xmlns:p14="http://schemas.microsoft.com/office/powerpoint/2010/main" val="3294639169"/>
              </p:ext>
            </p:extLst>
          </p:nvPr>
        </p:nvGraphicFramePr>
        <p:xfrm>
          <a:off x="260648" y="683568"/>
          <a:ext cx="6336705" cy="6661423"/>
        </p:xfrm>
        <a:graphic>
          <a:graphicData uri="http://schemas.openxmlformats.org/drawingml/2006/table">
            <a:tbl>
              <a:tblPr firstRow="1" bandRow="1">
                <a:tableStyleId>{5C22544A-7EE6-4342-B048-85BDC9FD1C3A}</a:tableStyleId>
              </a:tblPr>
              <a:tblGrid>
                <a:gridCol w="792088"/>
                <a:gridCol w="1152128"/>
                <a:gridCol w="1368152"/>
                <a:gridCol w="2376264"/>
                <a:gridCol w="648073"/>
              </a:tblGrid>
              <a:tr h="295573">
                <a:tc>
                  <a:txBody>
                    <a:bodyPr/>
                    <a:lstStyle/>
                    <a:p>
                      <a:pPr algn="ctr"/>
                      <a:r>
                        <a:rPr kumimoji="1" lang="ja-JP" altLang="en-US" sz="1500" dirty="0" smtClean="0"/>
                        <a:t>会場名</a:t>
                      </a:r>
                      <a:endParaRPr kumimoji="1" lang="ja-JP" altLang="en-US" sz="1500" dirty="0"/>
                    </a:p>
                  </a:txBody>
                  <a:tcPr/>
                </a:tc>
                <a:tc>
                  <a:txBody>
                    <a:bodyPr/>
                    <a:lstStyle/>
                    <a:p>
                      <a:pPr algn="ctr"/>
                      <a:r>
                        <a:rPr kumimoji="1" lang="ja-JP" altLang="en-US" sz="1500" dirty="0" smtClean="0"/>
                        <a:t>期日</a:t>
                      </a:r>
                      <a:endParaRPr kumimoji="1" lang="ja-JP" altLang="en-US" sz="1500" dirty="0"/>
                    </a:p>
                  </a:txBody>
                  <a:tcPr/>
                </a:tc>
                <a:tc>
                  <a:txBody>
                    <a:bodyPr/>
                    <a:lstStyle/>
                    <a:p>
                      <a:pPr algn="ctr"/>
                      <a:r>
                        <a:rPr kumimoji="1" lang="ja-JP" altLang="en-US" sz="1500" dirty="0" smtClean="0"/>
                        <a:t>会場</a:t>
                      </a:r>
                      <a:endParaRPr kumimoji="1" lang="ja-JP" altLang="en-US" sz="1500" dirty="0"/>
                    </a:p>
                  </a:txBody>
                  <a:tcPr/>
                </a:tc>
                <a:tc>
                  <a:txBody>
                    <a:bodyPr/>
                    <a:lstStyle/>
                    <a:p>
                      <a:pPr algn="ctr"/>
                      <a:r>
                        <a:rPr kumimoji="1" lang="ja-JP" altLang="en-US" sz="1500" dirty="0" smtClean="0"/>
                        <a:t>時間</a:t>
                      </a:r>
                      <a:endParaRPr kumimoji="1" lang="ja-JP" altLang="en-US" sz="1500" dirty="0"/>
                    </a:p>
                  </a:txBody>
                  <a:tcPr/>
                </a:tc>
                <a:tc>
                  <a:txBody>
                    <a:bodyPr/>
                    <a:lstStyle/>
                    <a:p>
                      <a:pPr algn="ctr"/>
                      <a:r>
                        <a:rPr kumimoji="1" lang="ja-JP" altLang="en-US" sz="1500" dirty="0" smtClean="0"/>
                        <a:t>定員</a:t>
                      </a:r>
                      <a:endParaRPr kumimoji="1" lang="ja-JP" altLang="en-US" sz="1500" dirty="0"/>
                    </a:p>
                  </a:txBody>
                  <a:tcPr/>
                </a:tc>
              </a:tr>
              <a:tr h="714360">
                <a:tc rowSpan="2">
                  <a:txBody>
                    <a:bodyPr/>
                    <a:lstStyle/>
                    <a:p>
                      <a:pPr algn="ctr"/>
                      <a:r>
                        <a:rPr kumimoji="1" lang="ja-JP" altLang="en-US" sz="1500" dirty="0" smtClean="0"/>
                        <a:t>福島</a:t>
                      </a:r>
                      <a:endParaRPr kumimoji="1" lang="ja-JP" altLang="en-US" sz="1500" dirty="0"/>
                    </a:p>
                  </a:txBody>
                  <a:tcPr/>
                </a:tc>
                <a:tc>
                  <a:txBody>
                    <a:bodyPr/>
                    <a:lstStyle/>
                    <a:p>
                      <a:pPr algn="ctr"/>
                      <a:r>
                        <a:rPr kumimoji="1" lang="ja-JP" altLang="en-US" sz="1600" dirty="0" smtClean="0">
                          <a:latin typeface="HGPｺﾞｼｯｸE" panose="020B0900000000000000" pitchFamily="50" charset="-128"/>
                          <a:ea typeface="HGPｺﾞｼｯｸE" panose="020B0900000000000000" pitchFamily="50" charset="-128"/>
                        </a:rPr>
                        <a:t>１月２１日</a:t>
                      </a:r>
                      <a:endParaRPr kumimoji="1" lang="en-US" altLang="ja-JP" sz="1600" dirty="0" smtClean="0">
                        <a:latin typeface="HGPｺﾞｼｯｸE" panose="020B0900000000000000" pitchFamily="50" charset="-128"/>
                        <a:ea typeface="HGPｺﾞｼｯｸE" panose="020B0900000000000000" pitchFamily="50" charset="-128"/>
                      </a:endParaRPr>
                    </a:p>
                    <a:p>
                      <a:pPr algn="ctr"/>
                      <a:r>
                        <a:rPr kumimoji="1" lang="ja-JP" altLang="en-US" sz="1600" dirty="0" smtClean="0">
                          <a:latin typeface="HGPｺﾞｼｯｸE" panose="020B0900000000000000" pitchFamily="50" charset="-128"/>
                          <a:ea typeface="HGPｺﾞｼｯｸE" panose="020B0900000000000000" pitchFamily="50" charset="-128"/>
                        </a:rPr>
                        <a:t>（水）</a:t>
                      </a:r>
                      <a:endParaRPr kumimoji="1" lang="ja-JP" altLang="en-US" sz="1600" dirty="0">
                        <a:latin typeface="HGPｺﾞｼｯｸE" panose="020B0900000000000000" pitchFamily="50" charset="-128"/>
                        <a:ea typeface="HGPｺﾞｼｯｸE" panose="020B0900000000000000" pitchFamily="50" charset="-128"/>
                      </a:endParaRPr>
                    </a:p>
                  </a:txBody>
                  <a:tcPr/>
                </a:tc>
                <a:tc>
                  <a:txBody>
                    <a:bodyPr/>
                    <a:lstStyle/>
                    <a:p>
                      <a:r>
                        <a:rPr kumimoji="1" lang="ja-JP" altLang="en-US" sz="1500" dirty="0" smtClean="0">
                          <a:latin typeface="HGPｺﾞｼｯｸE" panose="020B0900000000000000" pitchFamily="50" charset="-128"/>
                          <a:ea typeface="HGPｺﾞｼｯｸE" panose="020B0900000000000000" pitchFamily="50" charset="-128"/>
                        </a:rPr>
                        <a:t>福島合同庁舎３階会議室</a:t>
                      </a:r>
                      <a:endParaRPr kumimoji="1" lang="ja-JP" altLang="en-US" sz="1500" dirty="0">
                        <a:latin typeface="HGPｺﾞｼｯｸE" panose="020B0900000000000000" pitchFamily="50" charset="-128"/>
                        <a:ea typeface="HGPｺﾞｼｯｸE" panose="020B0900000000000000" pitchFamily="50" charset="-128"/>
                      </a:endParaRPr>
                    </a:p>
                  </a:txBody>
                  <a:tcPr/>
                </a:tc>
                <a:tc>
                  <a:txBody>
                    <a:bodyPr/>
                    <a:lstStyle/>
                    <a:p>
                      <a:pPr algn="l"/>
                      <a:r>
                        <a:rPr kumimoji="1" lang="ja-JP" altLang="en-US" sz="1500" dirty="0" smtClean="0"/>
                        <a:t> 説明会</a:t>
                      </a:r>
                      <a:r>
                        <a:rPr kumimoji="1" lang="ja-JP" altLang="en-US" sz="1500" baseline="0" dirty="0" smtClean="0"/>
                        <a:t> </a:t>
                      </a:r>
                      <a:r>
                        <a:rPr kumimoji="1" lang="ja-JP" altLang="en-US" sz="1500" dirty="0" smtClean="0"/>
                        <a:t>１３：３０～１５：００</a:t>
                      </a:r>
                      <a:endParaRPr kumimoji="1" lang="en-US" altLang="ja-JP" sz="1500" dirty="0" smtClean="0"/>
                    </a:p>
                    <a:p>
                      <a:pPr algn="l"/>
                      <a:r>
                        <a:rPr kumimoji="1" lang="ja-JP" altLang="en-US" sz="1500" dirty="0" smtClean="0"/>
                        <a:t> 相談会</a:t>
                      </a:r>
                      <a:r>
                        <a:rPr kumimoji="1" lang="ja-JP" altLang="en-US" sz="1500" baseline="0" dirty="0" smtClean="0"/>
                        <a:t> </a:t>
                      </a:r>
                      <a:r>
                        <a:rPr kumimoji="1" lang="ja-JP" altLang="en-US" sz="1500" dirty="0" smtClean="0"/>
                        <a:t>１５：００～１５：４５</a:t>
                      </a:r>
                      <a:endParaRPr kumimoji="1" lang="ja-JP" altLang="en-US" sz="1500" dirty="0"/>
                    </a:p>
                  </a:txBody>
                  <a:tcPr/>
                </a:tc>
                <a:tc>
                  <a:txBody>
                    <a:bodyPr/>
                    <a:lstStyle/>
                    <a:p>
                      <a:pPr algn="ctr"/>
                      <a:r>
                        <a:rPr kumimoji="1" lang="ja-JP" altLang="en-US" sz="1500" dirty="0" smtClean="0"/>
                        <a:t>５０</a:t>
                      </a:r>
                      <a:endParaRPr kumimoji="1" lang="en-US" altLang="ja-JP" sz="1500" dirty="0" smtClean="0"/>
                    </a:p>
                    <a:p>
                      <a:pPr algn="ctr"/>
                      <a:r>
                        <a:rPr kumimoji="1" lang="ja-JP" altLang="en-US" sz="1500" dirty="0" smtClean="0"/>
                        <a:t>７</a:t>
                      </a:r>
                      <a:endParaRPr kumimoji="1" lang="ja-JP" altLang="en-US" sz="1500" dirty="0"/>
                    </a:p>
                  </a:txBody>
                  <a:tcPr/>
                </a:tc>
              </a:tr>
              <a:tr h="1064231">
                <a:tc vMerge="1">
                  <a:txBody>
                    <a:bodyPr/>
                    <a:lstStyle/>
                    <a:p>
                      <a:endParaRPr kumimoji="1" lang="ja-JP" altLang="en-US" dirty="0"/>
                    </a:p>
                  </a:txBody>
                  <a:tcPr/>
                </a:tc>
                <a:tc>
                  <a:txBody>
                    <a:bodyPr/>
                    <a:lstStyle/>
                    <a:p>
                      <a:pPr algn="ctr"/>
                      <a:r>
                        <a:rPr kumimoji="1" lang="ja-JP" altLang="en-US" sz="1600" dirty="0" smtClean="0">
                          <a:latin typeface="HGPｺﾞｼｯｸE" panose="020B0900000000000000" pitchFamily="50" charset="-128"/>
                          <a:ea typeface="HGPｺﾞｼｯｸE" panose="020B0900000000000000" pitchFamily="50" charset="-128"/>
                        </a:rPr>
                        <a:t>２月３日</a:t>
                      </a:r>
                      <a:endParaRPr kumimoji="1" lang="en-US" altLang="ja-JP" sz="1600" dirty="0" smtClean="0">
                        <a:latin typeface="HGPｺﾞｼｯｸE" panose="020B0900000000000000" pitchFamily="50" charset="-128"/>
                        <a:ea typeface="HGPｺﾞｼｯｸE" panose="020B0900000000000000" pitchFamily="50" charset="-128"/>
                      </a:endParaRPr>
                    </a:p>
                    <a:p>
                      <a:pPr algn="ctr"/>
                      <a:r>
                        <a:rPr kumimoji="1" lang="ja-JP" altLang="en-US" sz="1600" dirty="0" smtClean="0">
                          <a:latin typeface="HGPｺﾞｼｯｸE" panose="020B0900000000000000" pitchFamily="50" charset="-128"/>
                          <a:ea typeface="HGPｺﾞｼｯｸE" panose="020B0900000000000000" pitchFamily="50" charset="-128"/>
                        </a:rPr>
                        <a:t>（火）</a:t>
                      </a:r>
                      <a:endParaRPr kumimoji="1" lang="ja-JP" altLang="en-US" sz="1600" dirty="0">
                        <a:latin typeface="HGPｺﾞｼｯｸE" panose="020B0900000000000000" pitchFamily="50" charset="-128"/>
                        <a:ea typeface="HGPｺﾞｼｯｸE" panose="020B0900000000000000" pitchFamily="50" charset="-128"/>
                      </a:endParaRPr>
                    </a:p>
                  </a:txBody>
                  <a:tcPr/>
                </a:tc>
                <a:tc>
                  <a:txBody>
                    <a:bodyPr/>
                    <a:lstStyle/>
                    <a:p>
                      <a:r>
                        <a:rPr kumimoji="1" lang="ja-JP" altLang="en-US" sz="1500" dirty="0" smtClean="0">
                          <a:latin typeface="HGPｺﾞｼｯｸE" panose="020B0900000000000000" pitchFamily="50" charset="-128"/>
                          <a:ea typeface="HGPｺﾞｼｯｸE" panose="020B0900000000000000" pitchFamily="50" charset="-128"/>
                        </a:rPr>
                        <a:t>福島合同庁舎３階会議室</a:t>
                      </a:r>
                      <a:endParaRPr kumimoji="1" lang="ja-JP" altLang="en-US" sz="1500" dirty="0">
                        <a:latin typeface="HGPｺﾞｼｯｸE" panose="020B0900000000000000" pitchFamily="50" charset="-128"/>
                        <a:ea typeface="HGPｺﾞｼｯｸE" panose="020B0900000000000000" pitchFamily="50" charset="-128"/>
                      </a:endParaRPr>
                    </a:p>
                  </a:txBody>
                  <a:tcPr/>
                </a:tc>
                <a:tc>
                  <a:txBody>
                    <a:bodyPr/>
                    <a:lstStyle/>
                    <a:p>
                      <a:pPr algn="l"/>
                      <a:r>
                        <a:rPr kumimoji="1" lang="ja-JP" altLang="en-US" sz="1500" dirty="0" smtClean="0"/>
                        <a:t> 説明会</a:t>
                      </a:r>
                      <a:r>
                        <a:rPr kumimoji="1" lang="ja-JP" altLang="en-US" sz="1500" baseline="0" dirty="0" smtClean="0"/>
                        <a:t> </a:t>
                      </a:r>
                      <a:r>
                        <a:rPr kumimoji="1" lang="ja-JP" altLang="en-US" sz="1500" dirty="0" smtClean="0"/>
                        <a:t>１０：３０～１２：００</a:t>
                      </a:r>
                      <a:endParaRPr kumimoji="1" lang="en-US" altLang="ja-JP" sz="1500" dirty="0" smtClean="0"/>
                    </a:p>
                    <a:p>
                      <a:pPr algn="l"/>
                      <a:r>
                        <a:rPr kumimoji="1" lang="ja-JP" altLang="en-US" sz="1500" dirty="0" smtClean="0"/>
                        <a:t> 相談会</a:t>
                      </a:r>
                      <a:r>
                        <a:rPr kumimoji="1" lang="ja-JP" altLang="en-US" sz="1500" baseline="0" dirty="0" smtClean="0"/>
                        <a:t> </a:t>
                      </a:r>
                      <a:r>
                        <a:rPr kumimoji="1" lang="ja-JP" altLang="en-US" sz="1500" dirty="0" smtClean="0"/>
                        <a:t>１３：３０～１４：１５</a:t>
                      </a:r>
                      <a:endParaRPr kumimoji="1" lang="en-US" altLang="ja-JP" sz="1500" dirty="0" smtClean="0"/>
                    </a:p>
                    <a:p>
                      <a:pPr algn="l"/>
                      <a:r>
                        <a:rPr kumimoji="1" lang="ja-JP" altLang="en-US" sz="1500" dirty="0" smtClean="0"/>
                        <a:t>　　　</a:t>
                      </a:r>
                      <a:r>
                        <a:rPr kumimoji="1" lang="ja-JP" altLang="en-US" sz="1500" baseline="0" dirty="0" smtClean="0"/>
                        <a:t>      </a:t>
                      </a:r>
                      <a:r>
                        <a:rPr kumimoji="1" lang="ja-JP" altLang="en-US" sz="1500" dirty="0" smtClean="0"/>
                        <a:t>１４：３０～１５：１５</a:t>
                      </a:r>
                      <a:endParaRPr kumimoji="1" lang="en-US" altLang="ja-JP" sz="1500" dirty="0" smtClean="0"/>
                    </a:p>
                    <a:p>
                      <a:pPr algn="l"/>
                      <a:r>
                        <a:rPr kumimoji="1" lang="ja-JP" altLang="en-US" sz="1500" dirty="0" smtClean="0"/>
                        <a:t>　　　　    １５：３０～１６：１５</a:t>
                      </a:r>
                      <a:endParaRPr kumimoji="1" lang="ja-JP" altLang="en-US" sz="1500" dirty="0"/>
                    </a:p>
                  </a:txBody>
                  <a:tcPr/>
                </a:tc>
                <a:tc>
                  <a:txBody>
                    <a:bodyPr/>
                    <a:lstStyle/>
                    <a:p>
                      <a:pPr algn="ctr"/>
                      <a:r>
                        <a:rPr kumimoji="1" lang="ja-JP" altLang="en-US" sz="1500" dirty="0" smtClean="0"/>
                        <a:t>５０</a:t>
                      </a:r>
                      <a:endParaRPr kumimoji="1" lang="en-US" altLang="ja-JP" sz="1500" dirty="0" smtClean="0"/>
                    </a:p>
                    <a:p>
                      <a:pPr algn="ctr"/>
                      <a:r>
                        <a:rPr kumimoji="1" lang="ja-JP" altLang="en-US" sz="1500" dirty="0" smtClean="0"/>
                        <a:t>７</a:t>
                      </a:r>
                      <a:endParaRPr kumimoji="1" lang="en-US" altLang="ja-JP" sz="1500" dirty="0" smtClean="0"/>
                    </a:p>
                    <a:p>
                      <a:pPr algn="ctr"/>
                      <a:r>
                        <a:rPr kumimoji="1" lang="ja-JP" altLang="en-US" sz="1500" dirty="0" smtClean="0"/>
                        <a:t>７</a:t>
                      </a:r>
                      <a:endParaRPr kumimoji="1" lang="en-US" altLang="ja-JP" sz="1500" dirty="0" smtClean="0"/>
                    </a:p>
                    <a:p>
                      <a:pPr algn="ctr"/>
                      <a:r>
                        <a:rPr kumimoji="1" lang="ja-JP" altLang="en-US" sz="1500" dirty="0" smtClean="0"/>
                        <a:t>７</a:t>
                      </a:r>
                      <a:endParaRPr kumimoji="1" lang="ja-JP" altLang="en-US" sz="1500" dirty="0"/>
                    </a:p>
                  </a:txBody>
                  <a:tcPr/>
                </a:tc>
              </a:tr>
              <a:tr h="609303">
                <a:tc rowSpan="2">
                  <a:txBody>
                    <a:bodyPr/>
                    <a:lstStyle/>
                    <a:p>
                      <a:pPr algn="ctr"/>
                      <a:r>
                        <a:rPr kumimoji="1" lang="ja-JP" altLang="en-US" sz="1500" dirty="0" smtClean="0"/>
                        <a:t>郡山</a:t>
                      </a:r>
                      <a:endParaRPr kumimoji="1" lang="ja-JP" altLang="en-US" sz="1500" dirty="0"/>
                    </a:p>
                  </a:txBody>
                  <a:tcPr/>
                </a:tc>
                <a:tc>
                  <a:txBody>
                    <a:bodyPr/>
                    <a:lstStyle/>
                    <a:p>
                      <a:pPr algn="ctr"/>
                      <a:r>
                        <a:rPr kumimoji="1" lang="ja-JP" altLang="en-US" sz="1600" dirty="0" smtClean="0">
                          <a:latin typeface="HGPｺﾞｼｯｸE" panose="020B0900000000000000" pitchFamily="50" charset="-128"/>
                          <a:ea typeface="HGPｺﾞｼｯｸE" panose="020B0900000000000000" pitchFamily="50" charset="-128"/>
                        </a:rPr>
                        <a:t>１月１６日</a:t>
                      </a:r>
                      <a:endParaRPr kumimoji="1" lang="en-US" altLang="ja-JP" sz="1600" dirty="0" smtClean="0">
                        <a:latin typeface="HGPｺﾞｼｯｸE" panose="020B0900000000000000" pitchFamily="50" charset="-128"/>
                        <a:ea typeface="HGPｺﾞｼｯｸE" panose="020B0900000000000000" pitchFamily="50" charset="-128"/>
                      </a:endParaRPr>
                    </a:p>
                    <a:p>
                      <a:pPr algn="ctr"/>
                      <a:r>
                        <a:rPr kumimoji="1" lang="ja-JP" altLang="en-US" sz="1600" dirty="0" smtClean="0">
                          <a:latin typeface="HGPｺﾞｼｯｸE" panose="020B0900000000000000" pitchFamily="50" charset="-128"/>
                          <a:ea typeface="HGPｺﾞｼｯｸE" panose="020B0900000000000000" pitchFamily="50" charset="-128"/>
                        </a:rPr>
                        <a:t>（金）</a:t>
                      </a:r>
                      <a:endParaRPr kumimoji="1" lang="ja-JP" altLang="en-US" sz="1600" dirty="0">
                        <a:latin typeface="HGPｺﾞｼｯｸE" panose="020B0900000000000000" pitchFamily="50" charset="-128"/>
                        <a:ea typeface="HGPｺﾞｼｯｸE" panose="020B0900000000000000" pitchFamily="50" charset="-128"/>
                      </a:endParaRPr>
                    </a:p>
                  </a:txBody>
                  <a:tcPr/>
                </a:tc>
                <a:tc>
                  <a:txBody>
                    <a:bodyPr/>
                    <a:lstStyle/>
                    <a:p>
                      <a:r>
                        <a:rPr kumimoji="1" lang="ja-JP" altLang="en-US" sz="1500" dirty="0" smtClean="0">
                          <a:latin typeface="HGPｺﾞｼｯｸE" panose="020B0900000000000000" pitchFamily="50" charset="-128"/>
                          <a:ea typeface="HGPｺﾞｼｯｸE" panose="020B0900000000000000" pitchFamily="50" charset="-128"/>
                        </a:rPr>
                        <a:t>ビッグパレットふくしま</a:t>
                      </a:r>
                      <a:endParaRPr kumimoji="1" lang="en-US" altLang="ja-JP" sz="1500" dirty="0" smtClean="0">
                        <a:latin typeface="HGPｺﾞｼｯｸE" panose="020B0900000000000000" pitchFamily="50" charset="-128"/>
                        <a:ea typeface="HGPｺﾞｼｯｸE" panose="020B0900000000000000" pitchFamily="50" charset="-128"/>
                      </a:endParaRPr>
                    </a:p>
                    <a:p>
                      <a:r>
                        <a:rPr kumimoji="1" lang="ja-JP" altLang="en-US" sz="1500" dirty="0" smtClean="0">
                          <a:latin typeface="HGPｺﾞｼｯｸE" panose="020B0900000000000000" pitchFamily="50" charset="-128"/>
                          <a:ea typeface="HGPｺﾞｼｯｸE" panose="020B0900000000000000" pitchFamily="50" charset="-128"/>
                        </a:rPr>
                        <a:t>中会議室</a:t>
                      </a:r>
                      <a:r>
                        <a:rPr kumimoji="1" lang="en-US" altLang="ja-JP" sz="1500" dirty="0" smtClean="0">
                          <a:latin typeface="HGPｺﾞｼｯｸE" panose="020B0900000000000000" pitchFamily="50" charset="-128"/>
                          <a:ea typeface="HGPｺﾞｼｯｸE" panose="020B0900000000000000" pitchFamily="50" charset="-128"/>
                        </a:rPr>
                        <a:t>A</a:t>
                      </a:r>
                      <a:endParaRPr kumimoji="1" lang="ja-JP" altLang="en-US" sz="1500" dirty="0">
                        <a:latin typeface="HGPｺﾞｼｯｸE" panose="020B0900000000000000" pitchFamily="50" charset="-128"/>
                        <a:ea typeface="HGPｺﾞｼｯｸE" panose="020B0900000000000000" pitchFamily="50" charset="-128"/>
                      </a:endParaRPr>
                    </a:p>
                  </a:txBody>
                  <a:tcPr/>
                </a:tc>
                <a:tc>
                  <a:txBody>
                    <a:bodyPr/>
                    <a:lstStyle/>
                    <a:p>
                      <a:pPr algn="l"/>
                      <a:r>
                        <a:rPr kumimoji="1" lang="ja-JP" altLang="en-US" sz="1500" dirty="0" smtClean="0"/>
                        <a:t> 説明会 １３：３０～１５：００</a:t>
                      </a:r>
                      <a:endParaRPr kumimoji="1" lang="en-US" altLang="ja-JP" sz="1500" dirty="0" smtClean="0"/>
                    </a:p>
                    <a:p>
                      <a:pPr algn="l"/>
                      <a:r>
                        <a:rPr kumimoji="1" lang="ja-JP" altLang="en-US" sz="1500" dirty="0" smtClean="0"/>
                        <a:t> 相談会 １５：００～１５：４５</a:t>
                      </a:r>
                      <a:endParaRPr kumimoji="1" lang="ja-JP" altLang="en-US" sz="1500" dirty="0"/>
                    </a:p>
                  </a:txBody>
                  <a:tcPr/>
                </a:tc>
                <a:tc>
                  <a:txBody>
                    <a:bodyPr/>
                    <a:lstStyle/>
                    <a:p>
                      <a:pPr algn="ctr"/>
                      <a:r>
                        <a:rPr kumimoji="1" lang="ja-JP" altLang="en-US" sz="1500" dirty="0" smtClean="0"/>
                        <a:t>１００</a:t>
                      </a:r>
                      <a:endParaRPr kumimoji="1" lang="en-US" altLang="ja-JP" sz="1500" dirty="0" smtClean="0"/>
                    </a:p>
                    <a:p>
                      <a:pPr algn="ctr"/>
                      <a:r>
                        <a:rPr kumimoji="1" lang="ja-JP" altLang="en-US" sz="1500" dirty="0" smtClean="0"/>
                        <a:t>８</a:t>
                      </a:r>
                      <a:endParaRPr kumimoji="1" lang="ja-JP" altLang="en-US" sz="1500" dirty="0"/>
                    </a:p>
                  </a:txBody>
                  <a:tcPr/>
                </a:tc>
              </a:tr>
              <a:tr h="701965">
                <a:tc vMerge="1">
                  <a:txBody>
                    <a:bodyPr/>
                    <a:lstStyle/>
                    <a:p>
                      <a:endParaRPr kumimoji="1" lang="ja-JP" altLang="en-US" dirty="0"/>
                    </a:p>
                  </a:txBody>
                  <a:tcPr/>
                </a:tc>
                <a:tc>
                  <a:txBody>
                    <a:bodyPr/>
                    <a:lstStyle/>
                    <a:p>
                      <a:pPr algn="ctr"/>
                      <a:r>
                        <a:rPr kumimoji="1" lang="ja-JP" altLang="en-US" sz="1600" dirty="0" smtClean="0">
                          <a:latin typeface="HGPｺﾞｼｯｸE" panose="020B0900000000000000" pitchFamily="50" charset="-128"/>
                          <a:ea typeface="HGPｺﾞｼｯｸE" panose="020B0900000000000000" pitchFamily="50" charset="-128"/>
                        </a:rPr>
                        <a:t>１月２９日</a:t>
                      </a:r>
                      <a:endParaRPr kumimoji="1" lang="en-US" altLang="ja-JP" sz="1600" dirty="0" smtClean="0">
                        <a:latin typeface="HGPｺﾞｼｯｸE" panose="020B0900000000000000" pitchFamily="50" charset="-128"/>
                        <a:ea typeface="HGPｺﾞｼｯｸE" panose="020B0900000000000000" pitchFamily="50" charset="-128"/>
                      </a:endParaRPr>
                    </a:p>
                    <a:p>
                      <a:pPr algn="ctr"/>
                      <a:r>
                        <a:rPr kumimoji="1" lang="ja-JP" altLang="en-US" sz="1600" dirty="0" smtClean="0">
                          <a:latin typeface="HGPｺﾞｼｯｸE" panose="020B0900000000000000" pitchFamily="50" charset="-128"/>
                          <a:ea typeface="HGPｺﾞｼｯｸE" panose="020B0900000000000000" pitchFamily="50" charset="-128"/>
                        </a:rPr>
                        <a:t>（木）</a:t>
                      </a:r>
                      <a:endParaRPr kumimoji="1" lang="ja-JP" altLang="en-US" sz="1600" dirty="0">
                        <a:latin typeface="HGPｺﾞｼｯｸE" panose="020B0900000000000000" pitchFamily="50" charset="-128"/>
                        <a:ea typeface="HGPｺﾞｼｯｸE" panose="020B0900000000000000" pitchFamily="50" charset="-128"/>
                      </a:endParaRPr>
                    </a:p>
                  </a:txBody>
                  <a:tcPr/>
                </a:tc>
                <a:tc>
                  <a:txBody>
                    <a:bodyPr/>
                    <a:lstStyle/>
                    <a:p>
                      <a:r>
                        <a:rPr kumimoji="1" lang="ja-JP" altLang="en-US" sz="1500" dirty="0" smtClean="0">
                          <a:latin typeface="HGPｺﾞｼｯｸE" panose="020B0900000000000000" pitchFamily="50" charset="-128"/>
                          <a:ea typeface="HGPｺﾞｼｯｸE" panose="020B0900000000000000" pitchFamily="50" charset="-128"/>
                        </a:rPr>
                        <a:t>ビッグパレットふくしま</a:t>
                      </a:r>
                      <a:endParaRPr kumimoji="1" lang="en-US" altLang="ja-JP" sz="1500" dirty="0" smtClean="0">
                        <a:latin typeface="HGPｺﾞｼｯｸE" panose="020B0900000000000000" pitchFamily="50" charset="-128"/>
                        <a:ea typeface="HGPｺﾞｼｯｸE" panose="020B0900000000000000" pitchFamily="50" charset="-128"/>
                      </a:endParaRPr>
                    </a:p>
                    <a:p>
                      <a:r>
                        <a:rPr kumimoji="1" lang="ja-JP" altLang="en-US" sz="1500" dirty="0" smtClean="0">
                          <a:latin typeface="HGPｺﾞｼｯｸE" panose="020B0900000000000000" pitchFamily="50" charset="-128"/>
                          <a:ea typeface="HGPｺﾞｼｯｸE" panose="020B0900000000000000" pitchFamily="50" charset="-128"/>
                        </a:rPr>
                        <a:t>小会議室１</a:t>
                      </a:r>
                      <a:endParaRPr kumimoji="1" lang="ja-JP" altLang="en-US" sz="1500" dirty="0">
                        <a:latin typeface="HGPｺﾞｼｯｸE" panose="020B0900000000000000" pitchFamily="50" charset="-128"/>
                        <a:ea typeface="HGPｺﾞｼｯｸE" panose="020B0900000000000000" pitchFamily="50" charset="-128"/>
                      </a:endParaRPr>
                    </a:p>
                  </a:txBody>
                  <a:tcPr/>
                </a:tc>
                <a:tc>
                  <a:txBody>
                    <a:bodyPr/>
                    <a:lstStyle/>
                    <a:p>
                      <a:pPr algn="l"/>
                      <a:r>
                        <a:rPr kumimoji="1" lang="ja-JP" altLang="en-US" sz="1500" baseline="0" dirty="0" smtClean="0"/>
                        <a:t> </a:t>
                      </a:r>
                      <a:r>
                        <a:rPr kumimoji="1" lang="ja-JP" altLang="en-US" sz="1500" dirty="0" smtClean="0"/>
                        <a:t>相談会 １３：３０～１４：１５</a:t>
                      </a:r>
                      <a:endParaRPr kumimoji="1" lang="en-US" altLang="ja-JP" sz="1500" dirty="0" smtClean="0"/>
                    </a:p>
                    <a:p>
                      <a:pPr algn="l"/>
                      <a:r>
                        <a:rPr kumimoji="1" lang="ja-JP" altLang="en-US" sz="1500" dirty="0" smtClean="0"/>
                        <a:t>　 　　　</a:t>
                      </a:r>
                      <a:r>
                        <a:rPr kumimoji="1" lang="ja-JP" altLang="en-US" sz="1500" baseline="0" dirty="0" smtClean="0"/>
                        <a:t>  １４：３０～１５：１５</a:t>
                      </a:r>
                      <a:endParaRPr kumimoji="1" lang="en-US" altLang="ja-JP" sz="1500" baseline="0" dirty="0" smtClean="0"/>
                    </a:p>
                    <a:p>
                      <a:pPr algn="l"/>
                      <a:r>
                        <a:rPr kumimoji="1" lang="ja-JP" altLang="en-US" sz="1500" baseline="0" dirty="0" smtClean="0"/>
                        <a:t> 　　　　  １５：３０～１６：１５</a:t>
                      </a:r>
                      <a:endParaRPr kumimoji="1" lang="en-US" altLang="ja-JP" sz="1500" baseline="0" dirty="0" smtClean="0"/>
                    </a:p>
                  </a:txBody>
                  <a:tcPr/>
                </a:tc>
                <a:tc>
                  <a:txBody>
                    <a:bodyPr/>
                    <a:lstStyle/>
                    <a:p>
                      <a:pPr algn="ctr"/>
                      <a:r>
                        <a:rPr kumimoji="1" lang="ja-JP" altLang="en-US" sz="1500" dirty="0" smtClean="0"/>
                        <a:t>７</a:t>
                      </a:r>
                      <a:endParaRPr kumimoji="1" lang="en-US" altLang="ja-JP" sz="1500" dirty="0" smtClean="0"/>
                    </a:p>
                    <a:p>
                      <a:pPr algn="ctr"/>
                      <a:r>
                        <a:rPr kumimoji="1" lang="ja-JP" altLang="en-US" sz="1500" dirty="0" smtClean="0"/>
                        <a:t>７</a:t>
                      </a:r>
                      <a:endParaRPr kumimoji="1" lang="en-US" altLang="ja-JP" sz="1500" dirty="0" smtClean="0"/>
                    </a:p>
                    <a:p>
                      <a:pPr algn="ctr"/>
                      <a:r>
                        <a:rPr kumimoji="1" lang="ja-JP" altLang="en-US" sz="1500" dirty="0" smtClean="0"/>
                        <a:t>７</a:t>
                      </a:r>
                      <a:endParaRPr kumimoji="1" lang="ja-JP" altLang="en-US" sz="1500" dirty="0"/>
                    </a:p>
                  </a:txBody>
                  <a:tcPr/>
                </a:tc>
              </a:tr>
              <a:tr h="701965">
                <a:tc>
                  <a:txBody>
                    <a:bodyPr/>
                    <a:lstStyle/>
                    <a:p>
                      <a:pPr algn="ctr"/>
                      <a:r>
                        <a:rPr kumimoji="1" lang="ja-JP" altLang="en-US" sz="1500" dirty="0" smtClean="0"/>
                        <a:t>いわき</a:t>
                      </a:r>
                      <a:endParaRPr kumimoji="1" lang="ja-JP" altLang="en-US" sz="1500" dirty="0"/>
                    </a:p>
                  </a:txBody>
                  <a:tcPr/>
                </a:tc>
                <a:tc>
                  <a:txBody>
                    <a:bodyPr/>
                    <a:lstStyle/>
                    <a:p>
                      <a:pPr algn="ctr"/>
                      <a:r>
                        <a:rPr kumimoji="1" lang="ja-JP" altLang="en-US" sz="1600" dirty="0" smtClean="0">
                          <a:latin typeface="HGPｺﾞｼｯｸE" panose="020B0900000000000000" pitchFamily="50" charset="-128"/>
                          <a:ea typeface="HGPｺﾞｼｯｸE" panose="020B0900000000000000" pitchFamily="50" charset="-128"/>
                        </a:rPr>
                        <a:t>１月２７日</a:t>
                      </a:r>
                      <a:endParaRPr kumimoji="1" lang="en-US" altLang="ja-JP" sz="1600" dirty="0" smtClean="0">
                        <a:latin typeface="HGPｺﾞｼｯｸE" panose="020B0900000000000000" pitchFamily="50" charset="-128"/>
                        <a:ea typeface="HGPｺﾞｼｯｸE" panose="020B0900000000000000" pitchFamily="50" charset="-128"/>
                      </a:endParaRPr>
                    </a:p>
                    <a:p>
                      <a:pPr algn="ctr"/>
                      <a:r>
                        <a:rPr kumimoji="1" lang="ja-JP" altLang="en-US" sz="1600" dirty="0" smtClean="0">
                          <a:latin typeface="HGPｺﾞｼｯｸE" panose="020B0900000000000000" pitchFamily="50" charset="-128"/>
                          <a:ea typeface="HGPｺﾞｼｯｸE" panose="020B0900000000000000" pitchFamily="50" charset="-128"/>
                        </a:rPr>
                        <a:t>（火）</a:t>
                      </a:r>
                      <a:endParaRPr kumimoji="1" lang="ja-JP" altLang="en-US" sz="1600" dirty="0">
                        <a:latin typeface="HGPｺﾞｼｯｸE" panose="020B0900000000000000" pitchFamily="50" charset="-128"/>
                        <a:ea typeface="HGPｺﾞｼｯｸE" panose="020B0900000000000000" pitchFamily="50" charset="-128"/>
                      </a:endParaRPr>
                    </a:p>
                  </a:txBody>
                  <a:tcPr/>
                </a:tc>
                <a:tc>
                  <a:txBody>
                    <a:bodyPr/>
                    <a:lstStyle/>
                    <a:p>
                      <a:r>
                        <a:rPr kumimoji="1" lang="ja-JP" altLang="en-US" sz="1500" dirty="0" smtClean="0">
                          <a:latin typeface="HGPｺﾞｼｯｸE" panose="020B0900000000000000" pitchFamily="50" charset="-128"/>
                          <a:ea typeface="HGPｺﾞｼｯｸE" panose="020B0900000000000000" pitchFamily="50" charset="-128"/>
                        </a:rPr>
                        <a:t>いわき産業創造館 会議室１</a:t>
                      </a:r>
                      <a:endParaRPr kumimoji="1" lang="en-US" altLang="ja-JP" sz="1500" dirty="0" smtClean="0">
                        <a:latin typeface="HGPｺﾞｼｯｸE" panose="020B0900000000000000" pitchFamily="50" charset="-128"/>
                        <a:ea typeface="HGPｺﾞｼｯｸE" panose="020B0900000000000000" pitchFamily="50" charset="-128"/>
                      </a:endParaRPr>
                    </a:p>
                    <a:p>
                      <a:r>
                        <a:rPr kumimoji="1" lang="ja-JP" altLang="en-US" sz="1500" dirty="0" smtClean="0">
                          <a:latin typeface="HGPｺﾞｼｯｸE" panose="020B0900000000000000" pitchFamily="50" charset="-128"/>
                          <a:ea typeface="HGPｺﾞｼｯｸE" panose="020B0900000000000000" pitchFamily="50" charset="-128"/>
                        </a:rPr>
                        <a:t>ラトブ６階</a:t>
                      </a:r>
                      <a:endParaRPr kumimoji="1" lang="ja-JP" altLang="en-US" sz="1500" dirty="0">
                        <a:latin typeface="HGPｺﾞｼｯｸE" panose="020B0900000000000000" pitchFamily="50" charset="-128"/>
                        <a:ea typeface="HGPｺﾞｼｯｸE" panose="020B0900000000000000" pitchFamily="50" charset="-128"/>
                      </a:endParaRPr>
                    </a:p>
                  </a:txBody>
                  <a:tcPr/>
                </a:tc>
                <a:tc>
                  <a:txBody>
                    <a:bodyPr/>
                    <a:lstStyle/>
                    <a:p>
                      <a:pPr algn="l"/>
                      <a:r>
                        <a:rPr kumimoji="1" lang="ja-JP" altLang="en-US" sz="1500" dirty="0" smtClean="0"/>
                        <a:t> 説明会 １３：３０～１５：００</a:t>
                      </a:r>
                      <a:endParaRPr kumimoji="1" lang="en-US" altLang="ja-JP" sz="1500" dirty="0" smtClean="0"/>
                    </a:p>
                    <a:p>
                      <a:pPr algn="l"/>
                      <a:r>
                        <a:rPr kumimoji="1" lang="ja-JP" altLang="en-US" sz="1500" dirty="0" smtClean="0"/>
                        <a:t> 相談会 １５：００～１５：４５</a:t>
                      </a:r>
                    </a:p>
                    <a:p>
                      <a:pPr algn="l"/>
                      <a:endParaRPr kumimoji="1" lang="ja-JP" altLang="en-US" sz="1500" dirty="0"/>
                    </a:p>
                  </a:txBody>
                  <a:tcPr/>
                </a:tc>
                <a:tc>
                  <a:txBody>
                    <a:bodyPr/>
                    <a:lstStyle/>
                    <a:p>
                      <a:pPr algn="ctr"/>
                      <a:r>
                        <a:rPr kumimoji="1" lang="ja-JP" altLang="en-US" sz="1500" dirty="0" smtClean="0"/>
                        <a:t>７０</a:t>
                      </a:r>
                      <a:endParaRPr kumimoji="1" lang="en-US" altLang="ja-JP" sz="1500" dirty="0" smtClean="0"/>
                    </a:p>
                    <a:p>
                      <a:pPr algn="ctr"/>
                      <a:r>
                        <a:rPr kumimoji="1" lang="ja-JP" altLang="en-US" sz="1500" dirty="0" smtClean="0"/>
                        <a:t>６</a:t>
                      </a:r>
                      <a:endParaRPr kumimoji="1" lang="ja-JP" altLang="en-US" sz="1500" dirty="0"/>
                    </a:p>
                  </a:txBody>
                  <a:tcPr/>
                </a:tc>
              </a:tr>
              <a:tr h="676592">
                <a:tc>
                  <a:txBody>
                    <a:bodyPr/>
                    <a:lstStyle/>
                    <a:p>
                      <a:pPr algn="ctr"/>
                      <a:r>
                        <a:rPr kumimoji="1" lang="ja-JP" altLang="en-US" sz="1500" dirty="0" smtClean="0"/>
                        <a:t>会津</a:t>
                      </a:r>
                      <a:endParaRPr kumimoji="1" lang="ja-JP" altLang="en-US" sz="1500" dirty="0"/>
                    </a:p>
                  </a:txBody>
                  <a:tcPr/>
                </a:tc>
                <a:tc>
                  <a:txBody>
                    <a:bodyPr/>
                    <a:lstStyle/>
                    <a:p>
                      <a:pPr algn="ctr"/>
                      <a:r>
                        <a:rPr kumimoji="1" lang="ja-JP" altLang="en-US" sz="1600" dirty="0" smtClean="0">
                          <a:latin typeface="HGPｺﾞｼｯｸE" panose="020B0900000000000000" pitchFamily="50" charset="-128"/>
                          <a:ea typeface="HGPｺﾞｼｯｸE" panose="020B0900000000000000" pitchFamily="50" charset="-128"/>
                        </a:rPr>
                        <a:t>１月１４日</a:t>
                      </a:r>
                      <a:endParaRPr kumimoji="1" lang="en-US" altLang="ja-JP" sz="1600" dirty="0" smtClean="0">
                        <a:latin typeface="HGPｺﾞｼｯｸE" panose="020B0900000000000000" pitchFamily="50" charset="-128"/>
                        <a:ea typeface="HGPｺﾞｼｯｸE" panose="020B0900000000000000" pitchFamily="50" charset="-128"/>
                      </a:endParaRPr>
                    </a:p>
                    <a:p>
                      <a:pPr algn="ctr"/>
                      <a:r>
                        <a:rPr kumimoji="1" lang="ja-JP" altLang="en-US" sz="1600" dirty="0" smtClean="0">
                          <a:latin typeface="HGPｺﾞｼｯｸE" panose="020B0900000000000000" pitchFamily="50" charset="-128"/>
                          <a:ea typeface="HGPｺﾞｼｯｸE" panose="020B0900000000000000" pitchFamily="50" charset="-128"/>
                        </a:rPr>
                        <a:t>（水）</a:t>
                      </a:r>
                      <a:endParaRPr kumimoji="1" lang="ja-JP" altLang="en-US" sz="1600" dirty="0">
                        <a:latin typeface="HGPｺﾞｼｯｸE" panose="020B0900000000000000" pitchFamily="50" charset="-128"/>
                        <a:ea typeface="HGPｺﾞｼｯｸE" panose="020B0900000000000000" pitchFamily="50" charset="-128"/>
                      </a:endParaRPr>
                    </a:p>
                  </a:txBody>
                  <a:tcPr/>
                </a:tc>
                <a:tc>
                  <a:txBody>
                    <a:bodyPr/>
                    <a:lstStyle/>
                    <a:p>
                      <a:r>
                        <a:rPr kumimoji="1" lang="ja-JP" altLang="en-US" sz="1500" dirty="0" smtClean="0">
                          <a:latin typeface="HGPｺﾞｼｯｸE" panose="020B0900000000000000" pitchFamily="50" charset="-128"/>
                          <a:ea typeface="HGPｺﾞｼｯｸE" panose="020B0900000000000000" pitchFamily="50" charset="-128"/>
                        </a:rPr>
                        <a:t>アピオスペース大会議室</a:t>
                      </a:r>
                      <a:endParaRPr kumimoji="1" lang="ja-JP" altLang="en-US" sz="1500" dirty="0">
                        <a:latin typeface="HGPｺﾞｼｯｸE" panose="020B0900000000000000" pitchFamily="50" charset="-128"/>
                        <a:ea typeface="HGPｺﾞｼｯｸE" panose="020B0900000000000000" pitchFamily="50" charset="-128"/>
                      </a:endParaRPr>
                    </a:p>
                  </a:txBody>
                  <a:tcPr/>
                </a:tc>
                <a:tc>
                  <a:txBody>
                    <a:bodyPr/>
                    <a:lstStyle/>
                    <a:p>
                      <a:pPr algn="l"/>
                      <a:r>
                        <a:rPr kumimoji="1" lang="ja-JP" altLang="en-US" sz="1500" dirty="0" smtClean="0"/>
                        <a:t> 説明会 １３：３０～１５：００</a:t>
                      </a:r>
                      <a:endParaRPr kumimoji="1" lang="en-US" altLang="ja-JP" sz="1500" dirty="0" smtClean="0"/>
                    </a:p>
                    <a:p>
                      <a:pPr algn="l"/>
                      <a:r>
                        <a:rPr kumimoji="1" lang="ja-JP" altLang="en-US" sz="1500" dirty="0" smtClean="0"/>
                        <a:t> 相談会 １５：００～１５：４５</a:t>
                      </a:r>
                      <a:endParaRPr kumimoji="1" lang="ja-JP" altLang="en-US" sz="1500" dirty="0"/>
                    </a:p>
                  </a:txBody>
                  <a:tcPr/>
                </a:tc>
                <a:tc>
                  <a:txBody>
                    <a:bodyPr/>
                    <a:lstStyle/>
                    <a:p>
                      <a:pPr algn="ctr"/>
                      <a:r>
                        <a:rPr kumimoji="1" lang="ja-JP" altLang="en-US" sz="1500" dirty="0" smtClean="0"/>
                        <a:t>８０</a:t>
                      </a:r>
                      <a:endParaRPr kumimoji="1" lang="en-US" altLang="ja-JP" sz="1500" dirty="0" smtClean="0"/>
                    </a:p>
                    <a:p>
                      <a:pPr algn="ctr"/>
                      <a:r>
                        <a:rPr kumimoji="1" lang="ja-JP" altLang="en-US" sz="1500" dirty="0" smtClean="0"/>
                        <a:t>６</a:t>
                      </a:r>
                      <a:endParaRPr kumimoji="1" lang="ja-JP" altLang="en-US" sz="1500" dirty="0"/>
                    </a:p>
                  </a:txBody>
                  <a:tcPr/>
                </a:tc>
              </a:tr>
              <a:tr h="701965">
                <a:tc>
                  <a:txBody>
                    <a:bodyPr/>
                    <a:lstStyle/>
                    <a:p>
                      <a:pPr algn="ctr"/>
                      <a:r>
                        <a:rPr kumimoji="1" lang="ja-JP" altLang="en-US" sz="1500" dirty="0" smtClean="0"/>
                        <a:t>白河</a:t>
                      </a:r>
                      <a:endParaRPr kumimoji="1" lang="ja-JP" altLang="en-US" sz="1500" dirty="0"/>
                    </a:p>
                  </a:txBody>
                  <a:tcPr/>
                </a:tc>
                <a:tc>
                  <a:txBody>
                    <a:bodyPr/>
                    <a:lstStyle/>
                    <a:p>
                      <a:pPr algn="ctr"/>
                      <a:r>
                        <a:rPr kumimoji="1" lang="ja-JP" altLang="en-US" sz="1600" dirty="0" smtClean="0">
                          <a:latin typeface="HGPｺﾞｼｯｸE" panose="020B0900000000000000" pitchFamily="50" charset="-128"/>
                          <a:ea typeface="HGPｺﾞｼｯｸE" panose="020B0900000000000000" pitchFamily="50" charset="-128"/>
                        </a:rPr>
                        <a:t>１月２３日</a:t>
                      </a:r>
                      <a:endParaRPr kumimoji="1" lang="en-US" altLang="ja-JP" sz="1600" dirty="0" smtClean="0">
                        <a:latin typeface="HGPｺﾞｼｯｸE" panose="020B0900000000000000" pitchFamily="50" charset="-128"/>
                        <a:ea typeface="HGPｺﾞｼｯｸE" panose="020B0900000000000000" pitchFamily="50" charset="-128"/>
                      </a:endParaRPr>
                    </a:p>
                    <a:p>
                      <a:pPr algn="ctr"/>
                      <a:r>
                        <a:rPr kumimoji="1" lang="ja-JP" altLang="en-US" sz="1600" dirty="0" smtClean="0">
                          <a:latin typeface="HGPｺﾞｼｯｸE" panose="020B0900000000000000" pitchFamily="50" charset="-128"/>
                          <a:ea typeface="HGPｺﾞｼｯｸE" panose="020B0900000000000000" pitchFamily="50" charset="-128"/>
                        </a:rPr>
                        <a:t>（金）</a:t>
                      </a:r>
                      <a:endParaRPr kumimoji="1" lang="ja-JP" altLang="en-US" sz="1600" dirty="0">
                        <a:latin typeface="HGPｺﾞｼｯｸE" panose="020B0900000000000000" pitchFamily="50" charset="-128"/>
                        <a:ea typeface="HGPｺﾞｼｯｸE" panose="020B0900000000000000" pitchFamily="50" charset="-128"/>
                      </a:endParaRPr>
                    </a:p>
                  </a:txBody>
                  <a:tcPr/>
                </a:tc>
                <a:tc>
                  <a:txBody>
                    <a:bodyPr/>
                    <a:lstStyle/>
                    <a:p>
                      <a:r>
                        <a:rPr kumimoji="1" lang="ja-JP" altLang="en-US" sz="1400" dirty="0" smtClean="0">
                          <a:latin typeface="HGPｺﾞｼｯｸE" panose="020B0900000000000000" pitchFamily="50" charset="-128"/>
                          <a:ea typeface="HGPｺﾞｼｯｸE" panose="020B0900000000000000" pitchFamily="50" charset="-128"/>
                        </a:rPr>
                        <a:t>白河市産業プラザ人材育成センター研修室</a:t>
                      </a:r>
                      <a:endParaRPr kumimoji="1" lang="ja-JP" altLang="en-US" sz="1400" dirty="0">
                        <a:latin typeface="HGPｺﾞｼｯｸE" panose="020B0900000000000000" pitchFamily="50" charset="-128"/>
                        <a:ea typeface="HGPｺﾞｼｯｸE" panose="020B0900000000000000" pitchFamily="50" charset="-128"/>
                      </a:endParaRPr>
                    </a:p>
                  </a:txBody>
                  <a:tcPr/>
                </a:tc>
                <a:tc>
                  <a:txBody>
                    <a:bodyPr/>
                    <a:lstStyle/>
                    <a:p>
                      <a:pPr algn="l"/>
                      <a:r>
                        <a:rPr kumimoji="1" lang="ja-JP" altLang="en-US" sz="1500" dirty="0" smtClean="0"/>
                        <a:t> 説明会 １３：３０～１５：００</a:t>
                      </a:r>
                      <a:endParaRPr kumimoji="1" lang="en-US" altLang="ja-JP" sz="1500" dirty="0" smtClean="0"/>
                    </a:p>
                    <a:p>
                      <a:pPr algn="l"/>
                      <a:r>
                        <a:rPr kumimoji="1" lang="ja-JP" altLang="en-US" sz="1500" dirty="0" smtClean="0"/>
                        <a:t> 相談会 １５：００～１５：４５</a:t>
                      </a:r>
                      <a:endParaRPr kumimoji="1" lang="ja-JP" altLang="en-US" sz="1500" dirty="0"/>
                    </a:p>
                  </a:txBody>
                  <a:tcPr/>
                </a:tc>
                <a:tc>
                  <a:txBody>
                    <a:bodyPr/>
                    <a:lstStyle/>
                    <a:p>
                      <a:pPr algn="ctr"/>
                      <a:r>
                        <a:rPr kumimoji="1" lang="ja-JP" altLang="en-US" sz="1500" dirty="0" smtClean="0"/>
                        <a:t>４０</a:t>
                      </a:r>
                      <a:endParaRPr kumimoji="1" lang="en-US" altLang="ja-JP" sz="1500" dirty="0" smtClean="0"/>
                    </a:p>
                    <a:p>
                      <a:pPr algn="ctr"/>
                      <a:r>
                        <a:rPr kumimoji="1" lang="ja-JP" altLang="en-US" sz="1500" dirty="0" smtClean="0"/>
                        <a:t>５</a:t>
                      </a:r>
                      <a:endParaRPr kumimoji="1" lang="en-US" altLang="ja-JP" sz="1500" dirty="0" smtClean="0"/>
                    </a:p>
                    <a:p>
                      <a:pPr algn="ctr"/>
                      <a:endParaRPr kumimoji="1" lang="ja-JP" altLang="en-US" sz="1500" dirty="0"/>
                    </a:p>
                  </a:txBody>
                  <a:tcPr/>
                </a:tc>
              </a:tr>
              <a:tr h="701965">
                <a:tc>
                  <a:txBody>
                    <a:bodyPr/>
                    <a:lstStyle/>
                    <a:p>
                      <a:pPr algn="ctr"/>
                      <a:r>
                        <a:rPr kumimoji="1" lang="ja-JP" altLang="en-US" sz="1500" dirty="0" smtClean="0"/>
                        <a:t>相双</a:t>
                      </a:r>
                      <a:endParaRPr kumimoji="1" lang="ja-JP" altLang="en-US" sz="1500" dirty="0"/>
                    </a:p>
                  </a:txBody>
                  <a:tcPr/>
                </a:tc>
                <a:tc>
                  <a:txBody>
                    <a:bodyPr/>
                    <a:lstStyle/>
                    <a:p>
                      <a:pPr algn="ctr"/>
                      <a:r>
                        <a:rPr kumimoji="1" lang="ja-JP" altLang="en-US" sz="1600" dirty="0" smtClean="0">
                          <a:latin typeface="HGPｺﾞｼｯｸE" panose="020B0900000000000000" pitchFamily="50" charset="-128"/>
                          <a:ea typeface="HGPｺﾞｼｯｸE" panose="020B0900000000000000" pitchFamily="50" charset="-128"/>
                        </a:rPr>
                        <a:t>１月１９日</a:t>
                      </a:r>
                      <a:endParaRPr kumimoji="1" lang="en-US" altLang="ja-JP" sz="1600" dirty="0" smtClean="0">
                        <a:latin typeface="HGPｺﾞｼｯｸE" panose="020B0900000000000000" pitchFamily="50" charset="-128"/>
                        <a:ea typeface="HGPｺﾞｼｯｸE" panose="020B0900000000000000" pitchFamily="50" charset="-128"/>
                      </a:endParaRPr>
                    </a:p>
                    <a:p>
                      <a:pPr algn="ctr"/>
                      <a:r>
                        <a:rPr kumimoji="1" lang="ja-JP" altLang="en-US" sz="1600" dirty="0" smtClean="0">
                          <a:latin typeface="HGPｺﾞｼｯｸE" panose="020B0900000000000000" pitchFamily="50" charset="-128"/>
                          <a:ea typeface="HGPｺﾞｼｯｸE" panose="020B0900000000000000" pitchFamily="50" charset="-128"/>
                        </a:rPr>
                        <a:t>（月）</a:t>
                      </a:r>
                      <a:endParaRPr kumimoji="1" lang="ja-JP" altLang="en-US" sz="1600" dirty="0">
                        <a:latin typeface="HGPｺﾞｼｯｸE" panose="020B0900000000000000" pitchFamily="50" charset="-128"/>
                        <a:ea typeface="HGPｺﾞｼｯｸE" panose="020B0900000000000000" pitchFamily="50" charset="-128"/>
                      </a:endParaRPr>
                    </a:p>
                  </a:txBody>
                  <a:tcPr/>
                </a:tc>
                <a:tc>
                  <a:txBody>
                    <a:bodyPr/>
                    <a:lstStyle/>
                    <a:p>
                      <a:r>
                        <a:rPr kumimoji="1" lang="ja-JP" altLang="en-US" sz="1500" dirty="0" smtClean="0">
                          <a:latin typeface="HGPｺﾞｼｯｸE" panose="020B0900000000000000" pitchFamily="50" charset="-128"/>
                          <a:ea typeface="HGPｺﾞｼｯｸE" panose="020B0900000000000000" pitchFamily="50" charset="-128"/>
                        </a:rPr>
                        <a:t>相馬市総合福祉センター</a:t>
                      </a:r>
                      <a:endParaRPr kumimoji="1" lang="en-US" altLang="ja-JP" sz="1500" dirty="0" smtClean="0">
                        <a:latin typeface="HGPｺﾞｼｯｸE" panose="020B0900000000000000" pitchFamily="50" charset="-128"/>
                        <a:ea typeface="HGPｺﾞｼｯｸE" panose="020B0900000000000000" pitchFamily="50" charset="-128"/>
                      </a:endParaRPr>
                    </a:p>
                    <a:p>
                      <a:r>
                        <a:rPr kumimoji="1" lang="ja-JP" altLang="en-US" sz="1500" dirty="0" smtClean="0">
                          <a:latin typeface="HGPｺﾞｼｯｸE" panose="020B0900000000000000" pitchFamily="50" charset="-128"/>
                          <a:ea typeface="HGPｺﾞｼｯｸE" panose="020B0900000000000000" pitchFamily="50" charset="-128"/>
                        </a:rPr>
                        <a:t>第３会議室</a:t>
                      </a:r>
                      <a:endParaRPr kumimoji="1" lang="ja-JP" altLang="en-US" sz="1500" dirty="0">
                        <a:latin typeface="HGPｺﾞｼｯｸE" panose="020B0900000000000000" pitchFamily="50" charset="-128"/>
                        <a:ea typeface="HGPｺﾞｼｯｸE" panose="020B0900000000000000" pitchFamily="50" charset="-128"/>
                      </a:endParaRPr>
                    </a:p>
                  </a:txBody>
                  <a:tcPr/>
                </a:tc>
                <a:tc>
                  <a:txBody>
                    <a:bodyPr/>
                    <a:lstStyle/>
                    <a:p>
                      <a:pPr algn="l"/>
                      <a:r>
                        <a:rPr kumimoji="1" lang="ja-JP" altLang="en-US" sz="1600" baseline="0" dirty="0" smtClean="0"/>
                        <a:t> </a:t>
                      </a:r>
                      <a:r>
                        <a:rPr kumimoji="1" lang="ja-JP" altLang="en-US" sz="1500" dirty="0" smtClean="0"/>
                        <a:t>説明会</a:t>
                      </a:r>
                      <a:r>
                        <a:rPr kumimoji="1" lang="ja-JP" altLang="en-US" sz="1500" baseline="0" dirty="0" smtClean="0"/>
                        <a:t> </a:t>
                      </a:r>
                      <a:r>
                        <a:rPr kumimoji="1" lang="ja-JP" altLang="en-US" sz="1500" dirty="0" smtClean="0"/>
                        <a:t>１３：３０～１５：００</a:t>
                      </a:r>
                      <a:endParaRPr kumimoji="1" lang="en-US" altLang="ja-JP" sz="1500" dirty="0" smtClean="0"/>
                    </a:p>
                    <a:p>
                      <a:pPr algn="l"/>
                      <a:r>
                        <a:rPr kumimoji="1" lang="ja-JP" altLang="en-US" sz="1500" dirty="0" smtClean="0"/>
                        <a:t> 相談会 １５：００～１５：４５</a:t>
                      </a:r>
                      <a:endParaRPr kumimoji="1" lang="ja-JP" altLang="en-US" sz="1500" dirty="0"/>
                    </a:p>
                  </a:txBody>
                  <a:tcPr/>
                </a:tc>
                <a:tc>
                  <a:txBody>
                    <a:bodyPr/>
                    <a:lstStyle/>
                    <a:p>
                      <a:pPr algn="ctr"/>
                      <a:r>
                        <a:rPr kumimoji="1" lang="ja-JP" altLang="en-US" sz="1600" dirty="0" smtClean="0"/>
                        <a:t>４０</a:t>
                      </a:r>
                      <a:endParaRPr kumimoji="1" lang="en-US" altLang="ja-JP" sz="1600" dirty="0" smtClean="0"/>
                    </a:p>
                    <a:p>
                      <a:pPr algn="ctr"/>
                      <a:r>
                        <a:rPr kumimoji="1" lang="ja-JP" altLang="en-US" sz="1600" dirty="0" smtClean="0"/>
                        <a:t>５</a:t>
                      </a:r>
                      <a:endParaRPr kumimoji="1" lang="ja-JP" altLang="en-US" sz="1600" dirty="0"/>
                    </a:p>
                  </a:txBody>
                  <a:tcPr/>
                </a:tc>
              </a:tr>
            </a:tbl>
          </a:graphicData>
        </a:graphic>
      </p:graphicFrame>
      <p:sp>
        <p:nvSpPr>
          <p:cNvPr id="11" name="テキスト ボックス 10"/>
          <p:cNvSpPr txBox="1"/>
          <p:nvPr/>
        </p:nvSpPr>
        <p:spPr>
          <a:xfrm>
            <a:off x="260648" y="7452320"/>
            <a:ext cx="6336704" cy="553998"/>
          </a:xfrm>
          <a:prstGeom prst="rect">
            <a:avLst/>
          </a:prstGeom>
          <a:noFill/>
        </p:spPr>
        <p:txBody>
          <a:bodyPr wrap="square" rtlCol="0">
            <a:spAutoFit/>
          </a:bodyPr>
          <a:lstStyle/>
          <a:p>
            <a:r>
              <a:rPr kumimoji="1" lang="en-US" altLang="ja-JP" sz="1000" dirty="0" smtClean="0"/>
              <a:t>【</a:t>
            </a:r>
            <a:r>
              <a:rPr kumimoji="1" lang="ja-JP" altLang="en-US" sz="1000" dirty="0" smtClean="0"/>
              <a:t>会場住所</a:t>
            </a:r>
            <a:r>
              <a:rPr kumimoji="1" lang="en-US" altLang="ja-JP" sz="1000" dirty="0" smtClean="0"/>
              <a:t>】  </a:t>
            </a:r>
            <a:r>
              <a:rPr kumimoji="1" lang="ja-JP" altLang="en-US" sz="1000" dirty="0" smtClean="0"/>
              <a:t>福島合同庁舎（福島市霞町１－４６）　　          　ビッグパレット</a:t>
            </a:r>
            <a:r>
              <a:rPr lang="ja-JP" altLang="en-US" sz="1000" dirty="0"/>
              <a:t>ふくしま</a:t>
            </a:r>
            <a:r>
              <a:rPr kumimoji="1" lang="ja-JP" altLang="en-US" sz="1000" dirty="0" smtClean="0"/>
              <a:t>（郡山市南２丁目５２）</a:t>
            </a:r>
            <a:endParaRPr kumimoji="1" lang="en-US" altLang="ja-JP" sz="1000" dirty="0" smtClean="0"/>
          </a:p>
          <a:p>
            <a:r>
              <a:rPr lang="ja-JP" altLang="en-US" sz="1000" dirty="0" smtClean="0"/>
              <a:t>　　             </a:t>
            </a:r>
            <a:r>
              <a:rPr lang="ja-JP" altLang="en-US" sz="1000" dirty="0"/>
              <a:t>　</a:t>
            </a:r>
            <a:r>
              <a:rPr lang="ja-JP" altLang="en-US" sz="1000" dirty="0" smtClean="0"/>
              <a:t>いわき産業創造館（いわき市平字田町１２０）　 アピオスペース（会津若松市インター西９０）</a:t>
            </a:r>
            <a:endParaRPr lang="en-US" altLang="ja-JP" sz="1000" dirty="0" smtClean="0"/>
          </a:p>
          <a:p>
            <a:r>
              <a:rPr kumimoji="1" lang="ja-JP" altLang="en-US" sz="1000" dirty="0" smtClean="0"/>
              <a:t>　　　             白河市産業プラザ（白河市中田１４０）　            相馬市総合福祉センター（相馬市小泉字高池３５７）</a:t>
            </a:r>
            <a:endParaRPr kumimoji="1" lang="ja-JP" altLang="en-US" sz="1000" dirty="0"/>
          </a:p>
        </p:txBody>
      </p:sp>
      <p:sp>
        <p:nvSpPr>
          <p:cNvPr id="12" name="テキスト ボックス 11"/>
          <p:cNvSpPr txBox="1"/>
          <p:nvPr/>
        </p:nvSpPr>
        <p:spPr>
          <a:xfrm>
            <a:off x="2060848" y="0"/>
            <a:ext cx="2952328" cy="369332"/>
          </a:xfrm>
          <a:prstGeom prst="rect">
            <a:avLst/>
          </a:prstGeom>
          <a:noFill/>
        </p:spPr>
        <p:txBody>
          <a:bodyPr wrap="square" rtlCol="0">
            <a:spAutoFit/>
          </a:bodyPr>
          <a:lstStyle/>
          <a:p>
            <a:pPr algn="ctr"/>
            <a:r>
              <a:rPr lang="ja-JP" altLang="en-US" dirty="0">
                <a:latin typeface="+mj-ea"/>
                <a:ea typeface="+mj-ea"/>
              </a:rPr>
              <a:t>開催</a:t>
            </a:r>
            <a:r>
              <a:rPr lang="ja-JP" altLang="en-US" dirty="0" smtClean="0">
                <a:latin typeface="+mj-ea"/>
                <a:ea typeface="+mj-ea"/>
              </a:rPr>
              <a:t>日時・会場</a:t>
            </a:r>
            <a:endParaRPr kumimoji="1" lang="ja-JP" altLang="en-US" dirty="0">
              <a:latin typeface="+mj-ea"/>
              <a:ea typeface="+mj-ea"/>
            </a:endParaRPr>
          </a:p>
        </p:txBody>
      </p:sp>
      <p:sp>
        <p:nvSpPr>
          <p:cNvPr id="13" name="テキスト ボックス 12"/>
          <p:cNvSpPr txBox="1"/>
          <p:nvPr/>
        </p:nvSpPr>
        <p:spPr>
          <a:xfrm>
            <a:off x="518726" y="8370578"/>
            <a:ext cx="5904656" cy="492443"/>
          </a:xfrm>
          <a:prstGeom prst="rect">
            <a:avLst/>
          </a:prstGeom>
          <a:solidFill>
            <a:schemeClr val="bg2">
              <a:lumMod val="75000"/>
            </a:schemeClr>
          </a:solidFill>
        </p:spPr>
        <p:txBody>
          <a:bodyPr wrap="square" rtlCol="0">
            <a:spAutoFit/>
          </a:bodyPr>
          <a:lstStyle/>
          <a:p>
            <a:r>
              <a:rPr kumimoji="1" lang="ja-JP" altLang="en-US" sz="1400" dirty="0" smtClean="0"/>
              <a:t>お問合せ先　　福島労働局雇用均等室　　</a:t>
            </a:r>
            <a:r>
              <a:rPr kumimoji="1" lang="ja-JP" altLang="en-US" sz="1200" dirty="0" smtClean="0"/>
              <a:t>〒９６０－８０２１　福島市霞町１－４６</a:t>
            </a:r>
            <a:endParaRPr kumimoji="1" lang="en-US" altLang="ja-JP" sz="1200" dirty="0" smtClean="0"/>
          </a:p>
          <a:p>
            <a:r>
              <a:rPr lang="ja-JP" altLang="en-US" sz="1200" dirty="0"/>
              <a:t>　</a:t>
            </a:r>
            <a:r>
              <a:rPr lang="ja-JP" altLang="en-US" sz="1200" dirty="0" smtClean="0"/>
              <a:t>　　　　　　　　　　　電話　</a:t>
            </a:r>
            <a:r>
              <a:rPr lang="ja-JP" altLang="en-US" sz="1200" dirty="0" smtClean="0"/>
              <a:t>０２４－５３６－４６０９</a:t>
            </a:r>
            <a:r>
              <a:rPr lang="ja-JP" altLang="en-US" sz="1200" dirty="0" smtClean="0"/>
              <a:t>　　</a:t>
            </a:r>
            <a:r>
              <a:rPr lang="en-US" altLang="ja-JP" sz="1200" dirty="0" smtClean="0"/>
              <a:t>FAX</a:t>
            </a:r>
            <a:r>
              <a:rPr lang="ja-JP" altLang="en-US" sz="1200" dirty="0" smtClean="0"/>
              <a:t>　０２４－５３６－４６５８</a:t>
            </a:r>
            <a:endParaRPr kumimoji="1" lang="ja-JP" altLang="en-US" sz="1200" dirty="0"/>
          </a:p>
        </p:txBody>
      </p:sp>
      <p:sp>
        <p:nvSpPr>
          <p:cNvPr id="2" name="テキスト ボックス 1"/>
          <p:cNvSpPr txBox="1"/>
          <p:nvPr/>
        </p:nvSpPr>
        <p:spPr>
          <a:xfrm>
            <a:off x="4750622" y="369332"/>
            <a:ext cx="1728192" cy="261610"/>
          </a:xfrm>
          <a:prstGeom prst="rect">
            <a:avLst/>
          </a:prstGeom>
          <a:noFill/>
        </p:spPr>
        <p:txBody>
          <a:bodyPr wrap="square" rtlCol="0">
            <a:spAutoFit/>
          </a:bodyPr>
          <a:lstStyle/>
          <a:p>
            <a:r>
              <a:rPr lang="en-US" altLang="ja-JP" sz="1100" dirty="0" smtClean="0"/>
              <a:t>※</a:t>
            </a:r>
            <a:r>
              <a:rPr lang="ja-JP" altLang="en-US" sz="1100" dirty="0" smtClean="0"/>
              <a:t>相談会は予約制です。</a:t>
            </a:r>
            <a:endParaRPr kumimoji="1" lang="en-US" altLang="ja-JP" sz="1100" dirty="0" smtClean="0"/>
          </a:p>
        </p:txBody>
      </p:sp>
    </p:spTree>
    <p:extLst>
      <p:ext uri="{BB962C8B-B14F-4D97-AF65-F5344CB8AC3E}">
        <p14:creationId xmlns:p14="http://schemas.microsoft.com/office/powerpoint/2010/main" val="33817391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オースティン">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291</TotalTime>
  <Words>358</Words>
  <Application>Microsoft Office PowerPoint</Application>
  <PresentationFormat>画面に合わせる (4:3)</PresentationFormat>
  <Paragraphs>114</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アース</vt:lpstr>
      <vt:lpstr>　　改正次世代法説明会 ・相談会のご案内</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労働局共働支援</dc:creator>
  <cp:lastModifiedBy>労働局共働支援</cp:lastModifiedBy>
  <cp:revision>33</cp:revision>
  <cp:lastPrinted>2014-12-04T04:21:48Z</cp:lastPrinted>
  <dcterms:created xsi:type="dcterms:W3CDTF">2014-12-03T08:03:27Z</dcterms:created>
  <dcterms:modified xsi:type="dcterms:W3CDTF">2014-12-27T02:10:04Z</dcterms:modified>
</cp:coreProperties>
</file>