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7"/>
  </p:notesMasterIdLst>
  <p:sldIdLst>
    <p:sldId id="336" r:id="rId5"/>
    <p:sldId id="338" r:id="rId6"/>
  </p:sldIdLst>
  <p:sldSz cx="9906000" cy="6858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FFC000"/>
    <a:srgbClr val="ED7D31"/>
    <a:srgbClr val="FFF2CC"/>
    <a:srgbClr val="70AD47"/>
    <a:srgbClr val="C5E0B4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4E5D1E-B285-4F9B-B3AD-BE083A37FE72}" v="28" dt="2026-06-29T08:25:34.1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2687" autoAdjust="0"/>
  </p:normalViewPr>
  <p:slideViewPr>
    <p:cSldViewPr snapToGrid="0">
      <p:cViewPr varScale="1">
        <p:scale>
          <a:sx n="97" d="100"/>
          <a:sy n="97" d="100"/>
        </p:scale>
        <p:origin x="1794" y="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heme/theme1.xml" Type="http://schemas.openxmlformats.org/officeDocument/2006/relationships/theme"/><Relationship Id="rId11" Target="tableStyles.xml" Type="http://schemas.openxmlformats.org/officeDocument/2006/relationships/tableStyles"/><Relationship Id="rId12" Target="changesInfos/changesInfo1.xml" Type="http://schemas.microsoft.com/office/2016/11/relationships/changesInfo"/><Relationship Id="rId13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notesMasters/notesMaster1.xml" Type="http://schemas.openxmlformats.org/officeDocument/2006/relationships/notesMaster"/><Relationship Id="rId8" Target="presProps.xml" Type="http://schemas.openxmlformats.org/officeDocument/2006/relationships/presProps"/><Relationship Id="rId9" Target="viewProps.xml" Type="http://schemas.openxmlformats.org/officeDocument/2006/relationships/viewProp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東城弘志" userId="8af79dcf-f3ae-4bcb-81fa-73e7e1a4ff24" providerId="ADAL" clId="{8D8F66B4-D8CD-4EBE-BB71-72A11782D9F8}"/>
    <pc:docChg chg="modSld">
      <pc:chgData name="東城弘志" userId="8af79dcf-f3ae-4bcb-81fa-73e7e1a4ff24" providerId="ADAL" clId="{8D8F66B4-D8CD-4EBE-BB71-72A11782D9F8}" dt="2026-06-29T08:25:57.441" v="139" actId="6549"/>
      <pc:docMkLst>
        <pc:docMk/>
      </pc:docMkLst>
      <pc:sldChg chg="modSp mod">
        <pc:chgData name="東城弘志" userId="8af79dcf-f3ae-4bcb-81fa-73e7e1a4ff24" providerId="ADAL" clId="{8D8F66B4-D8CD-4EBE-BB71-72A11782D9F8}" dt="2026-06-29T08:23:41.011" v="102" actId="6549"/>
        <pc:sldMkLst>
          <pc:docMk/>
          <pc:sldMk cId="2433369180" sldId="336"/>
        </pc:sldMkLst>
        <pc:spChg chg="mod">
          <ac:chgData name="東城弘志" userId="8af79dcf-f3ae-4bcb-81fa-73e7e1a4ff24" providerId="ADAL" clId="{8D8F66B4-D8CD-4EBE-BB71-72A11782D9F8}" dt="2026-06-29T08:10:46.429" v="15"/>
          <ac:spMkLst>
            <pc:docMk/>
            <pc:sldMk cId="2433369180" sldId="336"/>
            <ac:spMk id="5" creationId="{00000000-0000-0000-0000-000000000000}"/>
          </ac:spMkLst>
        </pc:spChg>
        <pc:spChg chg="mod">
          <ac:chgData name="東城弘志" userId="8af79dcf-f3ae-4bcb-81fa-73e7e1a4ff24" providerId="ADAL" clId="{8D8F66B4-D8CD-4EBE-BB71-72A11782D9F8}" dt="2026-06-29T08:13:57.383" v="69" actId="115"/>
          <ac:spMkLst>
            <pc:docMk/>
            <pc:sldMk cId="2433369180" sldId="336"/>
            <ac:spMk id="23" creationId="{00000000-0000-0000-0000-000000000000}"/>
          </ac:spMkLst>
        </pc:spChg>
        <pc:spChg chg="mod">
          <ac:chgData name="東城弘志" userId="8af79dcf-f3ae-4bcb-81fa-73e7e1a4ff24" providerId="ADAL" clId="{8D8F66B4-D8CD-4EBE-BB71-72A11782D9F8}" dt="2026-06-29T08:11:18.359" v="23"/>
          <ac:spMkLst>
            <pc:docMk/>
            <pc:sldMk cId="2433369180" sldId="336"/>
            <ac:spMk id="26" creationId="{00000000-0000-0000-0000-000000000000}"/>
          </ac:spMkLst>
        </pc:spChg>
        <pc:spChg chg="mod">
          <ac:chgData name="東城弘志" userId="8af79dcf-f3ae-4bcb-81fa-73e7e1a4ff24" providerId="ADAL" clId="{8D8F66B4-D8CD-4EBE-BB71-72A11782D9F8}" dt="2026-06-29T08:10:10.081" v="3"/>
          <ac:spMkLst>
            <pc:docMk/>
            <pc:sldMk cId="2433369180" sldId="336"/>
            <ac:spMk id="27" creationId="{00000000-0000-0000-0000-000000000000}"/>
          </ac:spMkLst>
        </pc:spChg>
        <pc:spChg chg="mod">
          <ac:chgData name="東城弘志" userId="8af79dcf-f3ae-4bcb-81fa-73e7e1a4ff24" providerId="ADAL" clId="{8D8F66B4-D8CD-4EBE-BB71-72A11782D9F8}" dt="2026-06-29T08:18:32.234" v="91" actId="6549"/>
          <ac:spMkLst>
            <pc:docMk/>
            <pc:sldMk cId="2433369180" sldId="336"/>
            <ac:spMk id="39" creationId="{00000000-0000-0000-0000-000000000000}"/>
          </ac:spMkLst>
        </pc:spChg>
        <pc:spChg chg="mod">
          <ac:chgData name="東城弘志" userId="8af79dcf-f3ae-4bcb-81fa-73e7e1a4ff24" providerId="ADAL" clId="{8D8F66B4-D8CD-4EBE-BB71-72A11782D9F8}" dt="2026-06-29T08:23:41.011" v="102" actId="6549"/>
          <ac:spMkLst>
            <pc:docMk/>
            <pc:sldMk cId="2433369180" sldId="336"/>
            <ac:spMk id="42" creationId="{00000000-0000-0000-0000-000000000000}"/>
          </ac:spMkLst>
        </pc:spChg>
      </pc:sldChg>
      <pc:sldChg chg="modSp mod">
        <pc:chgData name="東城弘志" userId="8af79dcf-f3ae-4bcb-81fa-73e7e1a4ff24" providerId="ADAL" clId="{8D8F66B4-D8CD-4EBE-BB71-72A11782D9F8}" dt="2026-06-29T08:25:57.441" v="139" actId="6549"/>
        <pc:sldMkLst>
          <pc:docMk/>
          <pc:sldMk cId="4248562987" sldId="338"/>
        </pc:sldMkLst>
        <pc:spChg chg="mod">
          <ac:chgData name="東城弘志" userId="8af79dcf-f3ae-4bcb-81fa-73e7e1a4ff24" providerId="ADAL" clId="{8D8F66B4-D8CD-4EBE-BB71-72A11782D9F8}" dt="2026-06-29T08:25:09.404" v="110" actId="6549"/>
          <ac:spMkLst>
            <pc:docMk/>
            <pc:sldMk cId="4248562987" sldId="338"/>
            <ac:spMk id="41" creationId="{00000000-0000-0000-0000-000000000000}"/>
          </ac:spMkLst>
        </pc:spChg>
        <pc:spChg chg="mod">
          <ac:chgData name="東城弘志" userId="8af79dcf-f3ae-4bcb-81fa-73e7e1a4ff24" providerId="ADAL" clId="{8D8F66B4-D8CD-4EBE-BB71-72A11782D9F8}" dt="2026-06-29T08:25:57.441" v="139" actId="6549"/>
          <ac:spMkLst>
            <pc:docMk/>
            <pc:sldMk cId="4248562987" sldId="338"/>
            <ac:spMk id="6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100" cy="498693"/>
          </a:xfrm>
          <a:prstGeom prst="rect">
            <a:avLst/>
          </a:prstGeom>
        </p:spPr>
        <p:txBody>
          <a:bodyPr vert="horz" lIns="92159" tIns="46079" rIns="92159" bIns="460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8" y="2"/>
            <a:ext cx="2949100" cy="498693"/>
          </a:xfrm>
          <a:prstGeom prst="rect">
            <a:avLst/>
          </a:prstGeom>
        </p:spPr>
        <p:txBody>
          <a:bodyPr vert="horz" lIns="92159" tIns="46079" rIns="92159" bIns="46079" rtlCol="0"/>
          <a:lstStyle>
            <a:lvl1pPr algn="r">
              <a:defRPr sz="1200"/>
            </a:lvl1pPr>
          </a:lstStyle>
          <a:p>
            <a:fld id="{9C5049B0-2C12-4023-A05B-00C1E224DA9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3013"/>
            <a:ext cx="484663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9" tIns="46079" rIns="92159" bIns="460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12"/>
            <a:ext cx="5444490" cy="3913615"/>
          </a:xfrm>
          <a:prstGeom prst="rect">
            <a:avLst/>
          </a:prstGeom>
        </p:spPr>
        <p:txBody>
          <a:bodyPr vert="horz" lIns="92159" tIns="46079" rIns="92159" bIns="460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100" cy="498692"/>
          </a:xfrm>
          <a:prstGeom prst="rect">
            <a:avLst/>
          </a:prstGeom>
        </p:spPr>
        <p:txBody>
          <a:bodyPr vert="horz" lIns="92159" tIns="46079" rIns="92159" bIns="460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8" y="9440647"/>
            <a:ext cx="2949100" cy="498692"/>
          </a:xfrm>
          <a:prstGeom prst="rect">
            <a:avLst/>
          </a:prstGeom>
        </p:spPr>
        <p:txBody>
          <a:bodyPr vert="horz" lIns="92159" tIns="46079" rIns="92159" bIns="46079" rtlCol="0" anchor="b"/>
          <a:lstStyle>
            <a:lvl1pPr algn="r">
              <a:defRPr sz="1200"/>
            </a:lvl1pPr>
          </a:lstStyle>
          <a:p>
            <a:fld id="{98ED5570-103F-411A-9672-38F45D9A17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697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D5570-103F-411A-9672-38F45D9A17E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9596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D5570-103F-411A-9672-38F45D9A17E3}" type="slidenum">
              <a:rPr kumimoji="1" lang="ja-JP" altLang="en-US" smtClean="0">
                <a:solidFill>
                  <a:prstClr val="black"/>
                </a:solidFill>
              </a:rPr>
              <a:pPr/>
              <a:t>2</a:t>
            </a:fld>
            <a:endParaRPr kumimoji="1"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731251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E6FA8-68DF-48F5-B93F-F9E7CD4F283C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7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A6E5-0E4C-43EA-861D-6C2505A397B1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62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98C9-62CE-44ED-9A3F-181F4F967B74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885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B6675-8E8B-4FDB-BF18-8CB3118F75C9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708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C6056-31A5-434F-9FC0-BE305BC0C549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4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D11E-024F-4240-86D0-CD2F8E9482D5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200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B932-40B7-451F-A657-4128FED26CFA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799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DBD49-4269-498E-951E-4AC8E6689488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46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C671C-0D8E-4C93-BEFB-F9EBD9FBB1B0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84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37136-77F4-4329-94A8-71909560AD94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264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E9F97-4162-4B8C-B745-5EA0C461B079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423817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88E2E-EF0F-4B76-B9FA-9EBE0E3C3D36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F5D02-6AEB-470E-9CDA-2B0D6C1CCC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41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85065" y="726747"/>
            <a:ext cx="9707843" cy="2746174"/>
          </a:xfrm>
          <a:prstGeom prst="rect">
            <a:avLst/>
          </a:prstGeom>
          <a:solidFill>
            <a:sysClr val="window" lastClr="FFFFFF"/>
          </a:solidFill>
          <a:ln w="19050" cmpd="sng">
            <a:solidFill>
              <a:schemeClr val="tx2">
                <a:lumMod val="50000"/>
              </a:schemeClr>
            </a:solidFill>
          </a:ln>
        </p:spPr>
        <p:txBody>
          <a:bodyPr vert="horz" lIns="71920" tIns="35960" rIns="71920" bIns="3596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　　　　　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94168" y="20320"/>
            <a:ext cx="9700275" cy="4049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lvl="0" algn="ctr" defTabSz="914400">
              <a:defRPr/>
            </a:pPr>
            <a:r>
              <a:rPr kumimoji="1" lang="ja-JP" altLang="en-US" sz="2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中高年世代活躍応援プロジェクト ふくしま協議会事業実施計画概要</a:t>
            </a:r>
            <a:r>
              <a:rPr kumimoji="1"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（令和８年７月）</a:t>
            </a:r>
            <a:endParaRPr kumimoji="1" lang="ja-JP" altLang="en-US" sz="20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1370" y="368665"/>
            <a:ext cx="3480115" cy="369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lvl="0" defTabSz="914400">
              <a:defRPr/>
            </a:pPr>
            <a:r>
              <a:rPr kumimoji="1"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＜趣旨等＞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3356" y="761140"/>
            <a:ext cx="9719552" cy="996033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　バブル経済崩壊後の雇用環境が厳しい時期（概ね平成５年から平成</a:t>
            </a:r>
            <a:r>
              <a:rPr kumimoji="1"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 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年）に学校卒業期を迎えた、いわゆる「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就職氷河期世代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 に対し、政府は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「骨太の方針</a:t>
            </a:r>
            <a:r>
              <a:rPr kumimoji="1"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2019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r>
              <a:rPr kumimoji="1" lang="ja-JP" altLang="en-US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（令和元年</a:t>
            </a:r>
            <a:r>
              <a:rPr kumimoji="1" lang="en-US" altLang="ja-JP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kumimoji="1" lang="ja-JP" altLang="en-US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月）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において、「就職氷河期世代支援プログラム」を策定し、当該世代の安定就労の実現に向け、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３年間の集中的な支援</a:t>
            </a:r>
            <a:endParaRPr kumimoji="1" lang="en-US" altLang="ja-JP" sz="12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に取り組む方針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を打ち出し、さらに「骨太の方針</a:t>
            </a:r>
            <a:r>
              <a:rPr kumimoji="1"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2022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r>
              <a:rPr kumimoji="1" lang="ja-JP" altLang="en-US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（令和４年</a:t>
            </a:r>
            <a:r>
              <a:rPr kumimoji="1" lang="en-US" altLang="ja-JP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kumimoji="1" lang="ja-JP" altLang="en-US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月）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において、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令和４年度までの３年間の集中取組期間を「第一ステージ」と捉え、令和</a:t>
            </a:r>
            <a:endParaRPr kumimoji="1" lang="en-US" altLang="ja-JP" sz="12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kumimoji="1"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５年度からの２年間を「第二ステージ」と位置付け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、これまでの施策の効果も検証の上、効果的・効率的な支援を実施し、成果を積み上げる旨の方針が定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められた。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コンテンツ プレースホルダー 2"/>
          <p:cNvSpPr txBox="1">
            <a:spLocks/>
          </p:cNvSpPr>
          <p:nvPr/>
        </p:nvSpPr>
        <p:spPr>
          <a:xfrm>
            <a:off x="106844" y="3831003"/>
            <a:ext cx="9686064" cy="2836488"/>
          </a:xfrm>
          <a:prstGeom prst="rect">
            <a:avLst/>
          </a:prstGeom>
          <a:solidFill>
            <a:sysClr val="window" lastClr="FFFFFF"/>
          </a:solidFill>
          <a:ln w="19050" cmpd="sng">
            <a:solidFill>
              <a:schemeClr val="tx2">
                <a:lumMod val="50000"/>
              </a:schemeClr>
            </a:solidFill>
          </a:ln>
        </p:spPr>
        <p:txBody>
          <a:bodyPr vert="horz" lIns="71920" tIns="35960" rIns="71920" bIns="3596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　　　　　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06844" y="3831509"/>
            <a:ext cx="299436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ja-JP" altLang="en-US" sz="13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 不安定な就労状態にある方</a:t>
            </a:r>
            <a:endParaRPr kumimoji="1" lang="ja-JP" altLang="en-US" sz="1300" b="1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138159" y="4133571"/>
            <a:ext cx="3223973" cy="2431436"/>
            <a:chOff x="172224" y="3624336"/>
            <a:chExt cx="3164980" cy="2182112"/>
          </a:xfrm>
        </p:grpSpPr>
        <p:sp>
          <p:nvSpPr>
            <p:cNvPr id="32" name="角丸四角形 31"/>
            <p:cNvSpPr/>
            <p:nvPr/>
          </p:nvSpPr>
          <p:spPr>
            <a:xfrm>
              <a:off x="209184" y="3624336"/>
              <a:ext cx="3128020" cy="2182112"/>
            </a:xfrm>
            <a:prstGeom prst="roundRect">
              <a:avLst>
                <a:gd name="adj" fmla="val 423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172224" y="3651958"/>
              <a:ext cx="3147067" cy="21268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</a:t>
              </a: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「不安定な就労状態にある方」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（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35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～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59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歳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)</a:t>
              </a: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は、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福島県で</a:t>
              </a:r>
              <a:r>
                <a:rPr lang="en-US" altLang="ja-JP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15,200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人</a:t>
              </a:r>
              <a:r>
                <a:rPr lang="ja-JP" altLang="en-US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（人口比 </a:t>
              </a:r>
              <a:r>
                <a:rPr lang="en-US" altLang="ja-JP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2.7%</a:t>
              </a:r>
              <a:r>
                <a:rPr lang="ja-JP" altLang="en-US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lang="ja-JP" altLang="en-US" sz="1200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。</a:t>
              </a:r>
              <a:endParaRPr lang="en-US" altLang="ja-JP" sz="1200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全国平均</a:t>
              </a:r>
              <a:r>
                <a:rPr lang="ja-JP" altLang="en-US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（人口比 </a:t>
              </a:r>
              <a:r>
                <a:rPr lang="en-US" altLang="ja-JP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2.5%</a:t>
              </a:r>
              <a:r>
                <a:rPr lang="ja-JP" altLang="en-US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より高い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状況。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これまで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、ハローワークと県のふるさと福島就職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情報センター等との連携による相談支援や公的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職業訓練の提供等により、不安定な就労状態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にある方も含めた求職者の方の就職支援を推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進。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今後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、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不本意非正規雇用労働者等の正社</a:t>
              </a:r>
              <a:endParaRPr lang="en-US" altLang="ja-JP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員就職実現に向けた支援を一層充実・</a:t>
              </a:r>
              <a:r>
                <a:rPr lang="ja-JP" altLang="en-US" sz="1200" b="1" u="sng" dirty="0" err="1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強化す</a:t>
              </a:r>
              <a:endParaRPr lang="en-US" altLang="ja-JP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ja-JP" altLang="en-US" sz="1200" b="1" u="sng" dirty="0" err="1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る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ことが必要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。</a:t>
              </a:r>
              <a:endParaRPr lang="ja-JP" altLang="en-US" sz="5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3383020" y="4133331"/>
            <a:ext cx="3125010" cy="2417753"/>
            <a:chOff x="3343145" y="3338989"/>
            <a:chExt cx="3125010" cy="2166602"/>
          </a:xfrm>
        </p:grpSpPr>
        <p:sp>
          <p:nvSpPr>
            <p:cNvPr id="40" name="角丸四角形 39"/>
            <p:cNvSpPr/>
            <p:nvPr/>
          </p:nvSpPr>
          <p:spPr>
            <a:xfrm>
              <a:off x="3364033" y="3338989"/>
              <a:ext cx="3104122" cy="2166602"/>
            </a:xfrm>
            <a:prstGeom prst="roundRect">
              <a:avLst>
                <a:gd name="adj" fmla="val 423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3343145" y="3352143"/>
              <a:ext cx="3104122" cy="2123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「長期にわたり無業の状態にある方</a:t>
              </a: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」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(35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歳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～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49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歳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)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は、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福島県で</a:t>
              </a:r>
              <a:r>
                <a:rPr lang="en-US" altLang="ja-JP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11,100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人</a:t>
              </a:r>
              <a:r>
                <a:rPr lang="en-US" altLang="ja-JP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(</a:t>
              </a:r>
              <a:r>
                <a:rPr lang="ja-JP" altLang="en-US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人口比　</a:t>
              </a:r>
              <a:endParaRPr lang="en-US" altLang="ja-JP" sz="105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05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en-US" altLang="ja-JP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1.9%)</a:t>
              </a:r>
              <a:r>
                <a:rPr lang="ja-JP" altLang="en-US" sz="1200" b="1" u="sng" dirty="0" err="1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。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全国平均</a:t>
              </a:r>
              <a:r>
                <a:rPr lang="ja-JP" altLang="en-US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（人口比</a:t>
              </a:r>
              <a:r>
                <a:rPr lang="en-US" altLang="ja-JP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1.4%</a:t>
              </a:r>
              <a:r>
                <a:rPr lang="ja-JP" altLang="en-US" sz="105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より高い</a:t>
              </a:r>
              <a:endParaRPr lang="en-US" altLang="ja-JP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状況。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これまで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、国と県との連携により展開している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「地域若者サポートステーション」において、一定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期間無業の状態にある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15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歳～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49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歳までの方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の職業的自立に向けた支援を実施。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</a:t>
              </a: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今後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、潜在的な支援対象者も含めた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支援対象者の把握や働きかけの機能を強化</a:t>
              </a:r>
              <a:endParaRPr lang="en-US" altLang="ja-JP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関係機関による連携を一層進めることが必要</a:t>
              </a: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。</a:t>
              </a:r>
              <a:endParaRPr lang="en-US" altLang="ja-JP" sz="5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3" name="テキスト ボックス 42"/>
          <p:cNvSpPr txBox="1"/>
          <p:nvPr/>
        </p:nvSpPr>
        <p:spPr>
          <a:xfrm>
            <a:off x="3335970" y="3821596"/>
            <a:ext cx="299436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ja-JP" altLang="en-US" sz="13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 長期にわたり無業の状態にある方</a:t>
            </a:r>
            <a:endParaRPr kumimoji="1" lang="ja-JP" altLang="en-US" sz="1300" b="1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9" name="グループ化 8"/>
          <p:cNvGrpSpPr/>
          <p:nvPr/>
        </p:nvGrpSpPr>
        <p:grpSpPr>
          <a:xfrm>
            <a:off x="6508030" y="4109162"/>
            <a:ext cx="3245742" cy="2523768"/>
            <a:chOff x="6482364" y="3618550"/>
            <a:chExt cx="3245742" cy="2514684"/>
          </a:xfrm>
        </p:grpSpPr>
        <p:sp>
          <p:nvSpPr>
            <p:cNvPr id="44" name="角丸四角形 43"/>
            <p:cNvSpPr/>
            <p:nvPr/>
          </p:nvSpPr>
          <p:spPr>
            <a:xfrm>
              <a:off x="6540623" y="3623356"/>
              <a:ext cx="3090583" cy="2436454"/>
            </a:xfrm>
            <a:prstGeom prst="roundRect">
              <a:avLst>
                <a:gd name="adj" fmla="val 423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6482364" y="3618550"/>
              <a:ext cx="3245742" cy="25146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国の調査結果によれば、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15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歳から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64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歳のひき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こもりの状態にある方は、全国で推計</a:t>
              </a:r>
              <a:r>
                <a:rPr lang="en-US" altLang="ja-JP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146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万人　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en-US" altLang="ja-JP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50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人に１人がひきこもりの状態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となっている。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ja-JP" altLang="en-US" sz="3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これまで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、福島県ひきこもり相談支援センター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のほか、県内各地の市町村、自立相談支援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機関などで相談等支援を実施。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en-US" altLang="ja-JP" sz="3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支援の仕方に課題を抱えている市町村が多い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こと、ひきこもりの方ごとにニーズや状態が異</a:t>
              </a:r>
              <a:r>
                <a:rPr lang="ja-JP" altLang="en-US" sz="1200" dirty="0" err="1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なっ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ja-JP" altLang="en-US" sz="1200" dirty="0" err="1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て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いることから、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様々な分野の支援機関が連携</a:t>
              </a:r>
              <a:endParaRPr lang="en-US" altLang="ja-JP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して支援していくことが重要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。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en-US" altLang="ja-JP" sz="3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今後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、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人材育成、ネットワークの構築などの取</a:t>
              </a:r>
              <a:endParaRPr lang="en-US" altLang="ja-JP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2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　</a:t>
              </a:r>
              <a:r>
                <a:rPr lang="ja-JP" altLang="en-US" sz="12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組強化、地域での相談対応の充実が必要</a:t>
              </a:r>
              <a:r>
                <a:rPr lang="ja-JP" altLang="en-US" sz="12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。</a:t>
              </a:r>
              <a:endPara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ja-JP" altLang="en-US" sz="5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6" name="テキスト ボックス 45"/>
          <p:cNvSpPr txBox="1"/>
          <p:nvPr/>
        </p:nvSpPr>
        <p:spPr>
          <a:xfrm>
            <a:off x="6552633" y="3831003"/>
            <a:ext cx="29682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en-US" altLang="ja-JP" sz="13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 </a:t>
            </a:r>
            <a:r>
              <a:rPr kumimoji="1" lang="ja-JP" altLang="en-US" sz="13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社会参加に向けた支援を必要とする方</a:t>
            </a:r>
            <a:endParaRPr kumimoji="1" lang="ja-JP" altLang="en-US" sz="1300" b="1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9520836" y="64960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１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0" y="3449886"/>
            <a:ext cx="2231887" cy="369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lvl="0" defTabSz="914400">
              <a:defRPr/>
            </a:pPr>
            <a:r>
              <a:rPr kumimoji="1"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＜現状と課題＞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80828" y="1682943"/>
            <a:ext cx="9704398" cy="44203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　福島県においては、行政や訓練等関係機関、労使を含めた団体等を構成員とする官民協働の「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就職氷河期世代活躍支援ふくしまプラットフォーム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」（以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下「ふくしまＰＦ」という。）を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令和２年７月に設置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し、就職氷河期世代の積極採用や正社員化等の気運の醸成、支援策の周知等の取組を推進してきた。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2039" y="2130319"/>
            <a:ext cx="9716317" cy="626701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　「骨太の方針</a:t>
            </a:r>
            <a:r>
              <a:rPr kumimoji="1"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2024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r>
              <a:rPr kumimoji="1" lang="ja-JP" altLang="en-US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（令和元年</a:t>
            </a:r>
            <a:r>
              <a:rPr kumimoji="1" lang="en-US" altLang="ja-JP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kumimoji="1" lang="ja-JP" altLang="en-US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月）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において、就職氷河期世代の支援は、中高年層に向けた施策を通じて、相談、リ・スキリングから就職、定着までを切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200" dirty="0" err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れ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目なく効果的に支援するとされ、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就職氷河期世代を含む、不安定な就労を繰り返し就職に支援が必要な中高年世代</a:t>
            </a:r>
            <a:r>
              <a:rPr kumimoji="1" lang="ja-JP" altLang="en-US" sz="1200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（以下「中高年世代」という。）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へ</a:t>
            </a:r>
            <a:endParaRPr kumimoji="1" lang="en-US" altLang="ja-JP" sz="12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/>
            <a:r>
              <a:rPr kumimoji="1"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と対象を広げ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引き続き官民一体となった中高年世代の雇用支援、正社員化等安定就労に向けた支援に取り組む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こととなった。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1370" y="2757020"/>
            <a:ext cx="9710449" cy="44203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　この方針により、ふくしまＰＦは令和７年７月に「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中高年世代活躍応援プロジェクトふくしま協議会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」（以下「ふくしま協議会」という。）へ名称を改め、ふくしま協議会事業実施計画（以下「事業計画」という。）を策定して、就職氷河期世代を含む中高年世代の支援に取り組む。　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3750" y="3187680"/>
            <a:ext cx="9676520" cy="257369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lvl="0"/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　実施期間　　事業実施期間は、単年度とし、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令和８年７月</a:t>
            </a:r>
            <a:r>
              <a:rPr kumimoji="1" lang="en-US" altLang="ja-JP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22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kumimoji="1" lang="ja-JP" altLang="en-US" sz="1200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（計画策定時点）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から令和９年３月</a:t>
            </a:r>
            <a:r>
              <a:rPr kumimoji="1" lang="en-US" altLang="ja-JP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31</a:t>
            </a:r>
            <a:r>
              <a:rPr kumimoji="1" lang="ja-JP" altLang="en-US" sz="12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日まで</a:t>
            </a:r>
            <a:r>
              <a:rPr kumimoji="1"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とする。　</a:t>
            </a:r>
            <a:endParaRPr kumimoji="1"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336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312431" y="6484964"/>
            <a:ext cx="9360000" cy="25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角丸四角形 47"/>
          <p:cNvSpPr/>
          <p:nvPr/>
        </p:nvSpPr>
        <p:spPr>
          <a:xfrm>
            <a:off x="312431" y="6171561"/>
            <a:ext cx="9360000" cy="252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196215" y="-44649"/>
            <a:ext cx="3480115" cy="369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defTabSz="914400">
              <a:defRPr/>
            </a:pPr>
            <a:r>
              <a:rPr kumimoji="1" lang="ja-JP" altLang="en-US" sz="16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＜目標・主な取組＞　</a:t>
            </a:r>
            <a:endParaRPr kumimoji="1" lang="en-US" altLang="ja-JP" sz="16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209881" y="292956"/>
            <a:ext cx="3189746" cy="5509314"/>
          </a:xfrm>
          <a:prstGeom prst="roundRect">
            <a:avLst>
              <a:gd name="adj" fmla="val 2223"/>
            </a:avLst>
          </a:prstGeom>
          <a:ln w="190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black"/>
              </a:solidFill>
            </a:endParaRPr>
          </a:p>
        </p:txBody>
      </p:sp>
      <p:sp>
        <p:nvSpPr>
          <p:cNvPr id="35" name="角丸四角形 34"/>
          <p:cNvSpPr/>
          <p:nvPr/>
        </p:nvSpPr>
        <p:spPr>
          <a:xfrm>
            <a:off x="278926" y="626332"/>
            <a:ext cx="3090583" cy="541716"/>
          </a:xfrm>
          <a:prstGeom prst="roundRect">
            <a:avLst>
              <a:gd name="adj" fmla="val 423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white"/>
              </a:solidFill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439090" y="292955"/>
            <a:ext cx="2994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 不安定な就労状態にある方</a:t>
            </a:r>
            <a:endParaRPr kumimoji="1" lang="ja-JP" altLang="en-US" sz="1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6724550" y="309124"/>
            <a:ext cx="3447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 </a:t>
            </a:r>
            <a:r>
              <a:rPr kumimoji="1" lang="ja-JP" altLang="en-US" sz="14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社会参加に向けた支援を必要とする方</a:t>
            </a:r>
            <a:endParaRPr kumimoji="1" lang="ja-JP" altLang="en-US" sz="1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268792" y="1256929"/>
            <a:ext cx="3057246" cy="3316871"/>
          </a:xfrm>
          <a:prstGeom prst="roundRect">
            <a:avLst>
              <a:gd name="adj" fmla="val 423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white"/>
              </a:solidFill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265715" y="600396"/>
            <a:ext cx="308458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</a:t>
            </a:r>
            <a:r>
              <a:rPr lang="ja-JP" altLang="en-US" sz="1100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中高年世代で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不安定な就労状態にある方への</a:t>
            </a:r>
            <a:endParaRPr lang="en-US" altLang="ja-JP" sz="11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支援を強化し、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正規雇用での就業の増加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を目指す。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746" y="520889"/>
            <a:ext cx="200055" cy="6789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目標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0" y="2315596"/>
            <a:ext cx="200055" cy="1196352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主な取組等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-11914" y="4799315"/>
            <a:ext cx="200055" cy="709590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【KPI】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272580" y="1316674"/>
            <a:ext cx="3143307" cy="1107996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○相談支援</a:t>
            </a:r>
            <a:endParaRPr lang="en-US" altLang="ja-JP" sz="1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ハローワーク</a:t>
            </a:r>
            <a:r>
              <a:rPr lang="ja-JP" altLang="en-US" sz="105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（福島・郡山）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に「中高年層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（ミドルシ　</a:t>
            </a:r>
            <a:endParaRPr lang="en-US" altLang="ja-JP" sz="1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ニア）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専門窓口」（ミドルエールコーナー）を設置し</a:t>
            </a: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　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正社員就職に向けた相談支援を実施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（労働局）</a:t>
            </a: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ふるさと福島就職情報センター等における就職支</a:t>
            </a: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援の実施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（県）</a:t>
            </a: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endParaRPr lang="ja-JP" altLang="en-US" sz="5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254362" y="2356213"/>
            <a:ext cx="3081270" cy="1369606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○職業能力開発等支援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求職者支援訓練の実施期間・時間に配慮した訓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練コースやオンライン訓練の設定による多様な職業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能力開発機会の確保・提供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（労働局、高障求機構）</a:t>
            </a: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「求職者支援資金融資」、「リ・スキリング等教育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訓練支援融資」の周知と活用促進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（労働局）</a:t>
            </a: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安定的就労に資する資格取得等の支援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（労働局）</a:t>
            </a: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238910" y="3575984"/>
            <a:ext cx="3087128" cy="523220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○マッチング支援</a:t>
            </a:r>
            <a:endParaRPr lang="en-US" altLang="ja-JP" sz="1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企業説明会・就職面接会・セミナー等マッチング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イベント等の実施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（労働局、県、経済産業局、経済団体）</a:t>
            </a:r>
          </a:p>
        </p:txBody>
      </p:sp>
      <p:sp>
        <p:nvSpPr>
          <p:cNvPr id="40" name="正方形/長方形 39"/>
          <p:cNvSpPr/>
          <p:nvPr/>
        </p:nvSpPr>
        <p:spPr>
          <a:xfrm>
            <a:off x="217152" y="4104016"/>
            <a:ext cx="328128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○企業向け支援</a:t>
            </a: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各種助成金の周知・活用促進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（経済団体、労働局、県）</a:t>
            </a:r>
            <a:endParaRPr lang="ja-JP" altLang="en-US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254096" y="4633444"/>
            <a:ext cx="3153661" cy="1115916"/>
            <a:chOff x="322360" y="3996970"/>
            <a:chExt cx="3153661" cy="827656"/>
          </a:xfrm>
        </p:grpSpPr>
        <p:sp>
          <p:nvSpPr>
            <p:cNvPr id="54" name="角丸四角形 53"/>
            <p:cNvSpPr/>
            <p:nvPr/>
          </p:nvSpPr>
          <p:spPr>
            <a:xfrm>
              <a:off x="324080" y="3996970"/>
              <a:ext cx="3090583" cy="827656"/>
            </a:xfrm>
            <a:prstGeom prst="roundRect">
              <a:avLst>
                <a:gd name="adj" fmla="val 423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正方形/長方形 40"/>
            <p:cNvSpPr/>
            <p:nvPr/>
          </p:nvSpPr>
          <p:spPr>
            <a:xfrm>
              <a:off x="322360" y="4037766"/>
              <a:ext cx="3153661" cy="741887"/>
            </a:xfrm>
            <a:prstGeom prst="rect">
              <a:avLst/>
            </a:prstGeom>
          </p:spPr>
          <p:txBody>
            <a:bodyPr wrap="square" lIns="72000" tIns="0" rIns="72000" bIns="0">
              <a:spAutoFit/>
            </a:bodyPr>
            <a:lstStyle/>
            <a:p>
              <a:pPr lvl="0" algn="just" defTabSz="914400">
                <a:defRPr/>
              </a:pPr>
              <a:r>
                <a:rPr lang="ja-JP" altLang="en-US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</a:t>
              </a:r>
              <a:r>
                <a:rPr lang="ja-JP" altLang="en-US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不安定な就労状態にある方</a:t>
              </a:r>
              <a:r>
                <a:rPr lang="ja-JP" altLang="en-US" sz="1100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（</a:t>
              </a:r>
              <a:r>
                <a:rPr lang="en-US" altLang="ja-JP" sz="1100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35</a:t>
              </a:r>
              <a:r>
                <a:rPr lang="ja-JP" altLang="en-US" sz="1100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～</a:t>
              </a:r>
              <a:r>
                <a:rPr lang="en-US" altLang="ja-JP" sz="1100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59</a:t>
              </a:r>
              <a:r>
                <a:rPr lang="ja-JP" altLang="en-US" sz="1100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歳）</a:t>
              </a:r>
              <a:r>
                <a:rPr lang="ja-JP" altLang="en-US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の</a:t>
              </a:r>
              <a:endParaRPr lang="en-US" altLang="ja-JP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100" b="1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ja-JP" altLang="en-US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正社員就職件数について</a:t>
              </a:r>
              <a:r>
                <a:rPr lang="ja-JP" altLang="en-US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、</a:t>
              </a:r>
              <a:r>
                <a:rPr lang="ja-JP" altLang="en-US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年間</a:t>
              </a:r>
              <a:r>
                <a:rPr lang="en-US" altLang="ja-JP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1,874</a:t>
              </a:r>
              <a:r>
                <a:rPr lang="ja-JP" altLang="en-US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件以上</a:t>
              </a:r>
              <a:r>
                <a:rPr lang="ja-JP" altLang="en-US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を</a:t>
              </a:r>
              <a:endPara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en-US" altLang="ja-JP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ja-JP" altLang="en-US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目指す 。</a:t>
              </a:r>
              <a:endPara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en-US" altLang="ja-JP" sz="5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ja-JP" altLang="en-US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・　</a:t>
              </a:r>
              <a:r>
                <a:rPr lang="ja-JP" altLang="en-US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中高年世代「限定」「歓迎」求人数</a:t>
              </a:r>
              <a:r>
                <a:rPr lang="ja-JP" altLang="en-US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の新規求人数</a:t>
              </a:r>
              <a:endPara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r>
                <a:rPr lang="en-US" altLang="ja-JP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ja-JP" altLang="en-US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全体に占める</a:t>
              </a:r>
              <a:r>
                <a:rPr lang="ja-JP" altLang="en-US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割合について６</a:t>
              </a:r>
              <a:r>
                <a:rPr lang="en-US" altLang="ja-JP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.</a:t>
              </a:r>
              <a:r>
                <a:rPr lang="ja-JP" altLang="en-US" sz="1100" b="1" u="sng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６％以上</a:t>
              </a:r>
              <a:r>
                <a:rPr lang="ja-JP" altLang="en-US" sz="1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を目指す。</a:t>
              </a:r>
              <a:endPara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lvl="0" algn="just" defTabSz="914400">
                <a:defRPr/>
              </a:pPr>
              <a:endParaRPr lang="ja-JP" altLang="en-US" sz="5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2" name="角丸四角形 41"/>
          <p:cNvSpPr/>
          <p:nvPr/>
        </p:nvSpPr>
        <p:spPr>
          <a:xfrm>
            <a:off x="3439643" y="280848"/>
            <a:ext cx="3189746" cy="5521422"/>
          </a:xfrm>
          <a:prstGeom prst="roundRect">
            <a:avLst>
              <a:gd name="adj" fmla="val 2223"/>
            </a:avLst>
          </a:prstGeom>
          <a:ln w="190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black"/>
              </a:solidFill>
            </a:endParaRPr>
          </a:p>
        </p:txBody>
      </p:sp>
      <p:sp>
        <p:nvSpPr>
          <p:cNvPr id="43" name="角丸四角形 42"/>
          <p:cNvSpPr/>
          <p:nvPr/>
        </p:nvSpPr>
        <p:spPr>
          <a:xfrm>
            <a:off x="3508529" y="619521"/>
            <a:ext cx="3090583" cy="1115040"/>
          </a:xfrm>
          <a:prstGeom prst="roundRect">
            <a:avLst>
              <a:gd name="adj" fmla="val 423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white"/>
              </a:solidFill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518674" y="1807290"/>
            <a:ext cx="3090583" cy="2750136"/>
          </a:xfrm>
          <a:prstGeom prst="roundRect">
            <a:avLst>
              <a:gd name="adj" fmla="val 423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white"/>
              </a:solidFill>
            </a:endParaRPr>
          </a:p>
        </p:txBody>
      </p:sp>
      <p:sp>
        <p:nvSpPr>
          <p:cNvPr id="46" name="角丸四角形 45"/>
          <p:cNvSpPr/>
          <p:nvPr/>
        </p:nvSpPr>
        <p:spPr>
          <a:xfrm>
            <a:off x="3485468" y="4624679"/>
            <a:ext cx="3090583" cy="1124679"/>
          </a:xfrm>
          <a:prstGeom prst="roundRect">
            <a:avLst>
              <a:gd name="adj" fmla="val 423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white"/>
              </a:solidFill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3542939" y="616717"/>
            <a:ext cx="30217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地域若者サポートステーション</a:t>
            </a:r>
            <a:r>
              <a:rPr lang="ja-JP" altLang="en-US" sz="1100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（以下「サポステ」</a:t>
            </a:r>
            <a:endParaRPr lang="en-US" altLang="ja-JP" sz="1100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という。）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を中心に、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当事者やご家族の希望に応 </a:t>
            </a:r>
            <a:endParaRPr lang="en-US" altLang="ja-JP" sz="11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じ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、求職活動へ踏み出すための支援を行い、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就労</a:t>
            </a:r>
            <a:endParaRPr lang="en-US" altLang="ja-JP" sz="11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その他の職業的自立につなげる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ことを目指す。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3498434" y="1865584"/>
            <a:ext cx="3140257" cy="861774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○相談支援</a:t>
            </a:r>
            <a:endParaRPr lang="en-US" altLang="ja-JP" sz="1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</a:t>
            </a: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49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歳まで拡大した支援対象年齢を維持し、中高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年世代のうち対象年齢の無業者に対する相談支援 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を継続、新規登録者数の増加と相談支援の質の向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上を図る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（労働局、県）　</a:t>
            </a:r>
          </a:p>
        </p:txBody>
      </p:sp>
      <p:sp>
        <p:nvSpPr>
          <p:cNvPr id="58" name="正方形/長方形 57"/>
          <p:cNvSpPr/>
          <p:nvPr/>
        </p:nvSpPr>
        <p:spPr>
          <a:xfrm>
            <a:off x="3464858" y="4688449"/>
            <a:ext cx="3153661" cy="507831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サポステへの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新規登録者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及びサポステの支援による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進路決定者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について、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年間、</a:t>
            </a:r>
            <a:r>
              <a:rPr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新規登録者数 </a:t>
            </a:r>
            <a:r>
              <a:rPr lang="en-US" altLang="ja-JP" sz="1100" b="1" u="sng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300</a:t>
            </a:r>
            <a:r>
              <a:rPr lang="ja-JP" altLang="en-US" sz="1100" b="1" u="sng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人  </a:t>
            </a:r>
            <a:endParaRPr lang="en-US" altLang="ja-JP" sz="1100" b="1" u="sng" dirty="0"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以上、進路決定者数 </a:t>
            </a:r>
            <a:r>
              <a:rPr lang="en-US" altLang="ja-JP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270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人以上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を目指す。</a:t>
            </a: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3628836" y="309853"/>
            <a:ext cx="3316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 長期にわたり無業の状態にある方</a:t>
            </a:r>
            <a:endParaRPr kumimoji="1" lang="ja-JP" altLang="en-US" sz="1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3485468" y="2904520"/>
            <a:ext cx="3078678" cy="861774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○関係機関へのアウトリーチ支援</a:t>
            </a:r>
            <a:endParaRPr lang="en-US" altLang="ja-JP" sz="1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サポステの支援対象者の把握・働きかけのため、自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立相談支援機関や福祉事務所、ひきこもり支援セ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ンター等の福祉機関等へのアウトリーチ型支援（出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張支援）を実施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（労働局、県）</a:t>
            </a:r>
          </a:p>
        </p:txBody>
      </p:sp>
      <p:sp>
        <p:nvSpPr>
          <p:cNvPr id="61" name="正方形/長方形 60"/>
          <p:cNvSpPr/>
          <p:nvPr/>
        </p:nvSpPr>
        <p:spPr>
          <a:xfrm>
            <a:off x="3485468" y="3936587"/>
            <a:ext cx="3202504" cy="477054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○職場体験の機会の確保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「職場体験」等の受入れ先の拡大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  （労働局、県、経済団体）</a:t>
            </a:r>
          </a:p>
        </p:txBody>
      </p:sp>
      <p:sp>
        <p:nvSpPr>
          <p:cNvPr id="62" name="角丸四角形 61"/>
          <p:cNvSpPr/>
          <p:nvPr/>
        </p:nvSpPr>
        <p:spPr>
          <a:xfrm>
            <a:off x="6698105" y="280847"/>
            <a:ext cx="3189746" cy="5521422"/>
          </a:xfrm>
          <a:prstGeom prst="roundRect">
            <a:avLst>
              <a:gd name="adj" fmla="val 2223"/>
            </a:avLst>
          </a:prstGeom>
          <a:noFill/>
          <a:ln w="190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black"/>
              </a:solidFill>
            </a:endParaRPr>
          </a:p>
        </p:txBody>
      </p:sp>
      <p:sp>
        <p:nvSpPr>
          <p:cNvPr id="63" name="角丸四角形 62"/>
          <p:cNvSpPr/>
          <p:nvPr/>
        </p:nvSpPr>
        <p:spPr>
          <a:xfrm>
            <a:off x="6782234" y="615002"/>
            <a:ext cx="3090583" cy="1128977"/>
          </a:xfrm>
          <a:prstGeom prst="roundRect">
            <a:avLst>
              <a:gd name="adj" fmla="val 423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white"/>
              </a:solidFill>
            </a:endParaRPr>
          </a:p>
        </p:txBody>
      </p:sp>
      <p:sp>
        <p:nvSpPr>
          <p:cNvPr id="64" name="角丸四角形 63"/>
          <p:cNvSpPr/>
          <p:nvPr/>
        </p:nvSpPr>
        <p:spPr>
          <a:xfrm>
            <a:off x="6766990" y="1803818"/>
            <a:ext cx="3090583" cy="2763999"/>
          </a:xfrm>
          <a:prstGeom prst="roundRect">
            <a:avLst>
              <a:gd name="adj" fmla="val 423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kumimoji="1" lang="ja-JP" altLang="en-US">
              <a:solidFill>
                <a:prstClr val="white"/>
              </a:solidFill>
            </a:endParaRPr>
          </a:p>
        </p:txBody>
      </p:sp>
      <p:sp>
        <p:nvSpPr>
          <p:cNvPr id="65" name="角丸四角形 64"/>
          <p:cNvSpPr/>
          <p:nvPr/>
        </p:nvSpPr>
        <p:spPr>
          <a:xfrm>
            <a:off x="6734357" y="4624680"/>
            <a:ext cx="3090583" cy="1124678"/>
          </a:xfrm>
          <a:prstGeom prst="roundRect">
            <a:avLst>
              <a:gd name="adj" fmla="val 423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white"/>
              </a:solidFill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6798435" y="631788"/>
            <a:ext cx="30429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当事者やご家族のニーズや状態に応じ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、支援が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必要な方に確実に支援が届くよう、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身近なところで</a:t>
            </a:r>
            <a:endParaRPr lang="en-US" altLang="ja-JP" sz="11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相談し、支援を受けられる体制を整備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・　地域における様々な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関係機関のネットワークを</a:t>
            </a:r>
            <a:endParaRPr lang="en-US" altLang="ja-JP" sz="11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構築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して、当事者が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社会とつながりながら地域生</a:t>
            </a:r>
            <a:endParaRPr lang="en-US" altLang="ja-JP" sz="1100" b="1" u="sng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活を送ることができる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ことを目指す。 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7" name="正方形/長方形 66"/>
          <p:cNvSpPr/>
          <p:nvPr/>
        </p:nvSpPr>
        <p:spPr>
          <a:xfrm>
            <a:off x="6757396" y="1850095"/>
            <a:ext cx="3140257" cy="1200329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○相談支援</a:t>
            </a:r>
            <a:endParaRPr lang="en-US" altLang="ja-JP" sz="1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福島県ひきこもり相談支援センターが中心となり、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市町村が抱える困難ケースに対し専門的なアドバイス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を行い、当事者及び家族にとって身近な地域での相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談・支援の充実を図る 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（県）</a:t>
            </a: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自立相談支援機関において継続的な相談支援の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　強化に努める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（県、市）</a:t>
            </a:r>
          </a:p>
        </p:txBody>
      </p:sp>
      <p:sp>
        <p:nvSpPr>
          <p:cNvPr id="68" name="正方形/長方形 67"/>
          <p:cNvSpPr/>
          <p:nvPr/>
        </p:nvSpPr>
        <p:spPr>
          <a:xfrm>
            <a:off x="6688303" y="4691934"/>
            <a:ext cx="3165811" cy="677108"/>
          </a:xfrm>
          <a:prstGeom prst="rect">
            <a:avLst/>
          </a:prstGeom>
        </p:spPr>
        <p:txBody>
          <a:bodyPr wrap="square" lIns="72000" tIns="0" rIns="72000" bIns="0">
            <a:spAutoFit/>
          </a:bodyPr>
          <a:lstStyle/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県内８地域の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地域レベルのプラットフォーム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において、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年</a:t>
            </a:r>
            <a:r>
              <a:rPr lang="en-US" altLang="ja-JP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回以上の会議を開催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し、地域の関係機関によるネットワークの構築を図る。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endParaRPr lang="ja-JP" altLang="en-US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6757396" y="3017818"/>
            <a:ext cx="3140257" cy="1708160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pPr lvl="0" algn="just" defTabSz="914400"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○地域でのネットワーク形成</a:t>
            </a:r>
            <a:endParaRPr lang="en-US" altLang="ja-JP" sz="1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地域の関係機関のネットーワーク構築の取組強化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のため、市町村・地域単位のネットワーク会議の設置・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運営に努め、この会議を市町村（地域）プラット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フォームとして位置づけ、「ふくしま協議会」との連携を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図る。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（労働局、県、支援機関）</a:t>
            </a: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市町村の相談窓口を明確化して、住民に周知する</a:t>
            </a:r>
            <a:endParaRPr lang="en-US" altLang="ja-JP" sz="1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とともに、市町村圏域でのネットワーク構築に努める。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（県・市町村）</a:t>
            </a: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  <a:p>
            <a:pPr lvl="0" algn="just" defTabSz="914400">
              <a:defRPr/>
            </a:pPr>
            <a:endParaRPr lang="ja-JP" altLang="en-US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4" name="角丸四角形 73"/>
          <p:cNvSpPr/>
          <p:nvPr/>
        </p:nvSpPr>
        <p:spPr>
          <a:xfrm>
            <a:off x="207132" y="5869523"/>
            <a:ext cx="9654767" cy="955280"/>
          </a:xfrm>
          <a:prstGeom prst="roundRect">
            <a:avLst>
              <a:gd name="adj" fmla="val 13161"/>
            </a:avLst>
          </a:prstGeom>
          <a:noFill/>
          <a:ln w="190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prstClr val="black"/>
              </a:solidFill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241369" y="5892235"/>
            <a:ext cx="2994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 対象横断的な取組</a:t>
            </a:r>
            <a:endParaRPr kumimoji="1" lang="ja-JP" altLang="en-US" sz="1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9538968" y="652145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２</a:t>
            </a:r>
          </a:p>
        </p:txBody>
      </p:sp>
      <p:sp>
        <p:nvSpPr>
          <p:cNvPr id="50" name="正方形/長方形 49"/>
          <p:cNvSpPr/>
          <p:nvPr/>
        </p:nvSpPr>
        <p:spPr>
          <a:xfrm>
            <a:off x="265129" y="6168550"/>
            <a:ext cx="92386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・　支援が必要な方等に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取組を知ってもらい活用してもらうこと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などが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重要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。　・　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ふくしま協議会の構成員それぞれの強みを活かして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1100" b="1" u="sng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効果的・継続的な取組を推進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。</a:t>
            </a:r>
          </a:p>
        </p:txBody>
      </p:sp>
      <p:sp>
        <p:nvSpPr>
          <p:cNvPr id="77" name="正方形/長方形 76"/>
          <p:cNvSpPr/>
          <p:nvPr/>
        </p:nvSpPr>
        <p:spPr>
          <a:xfrm>
            <a:off x="241369" y="6484595"/>
            <a:ext cx="442604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ja-JP" altLang="en-US" sz="11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　年度半ばに「重点周知・啓発キャンペーン」実施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（ふくしま協議会全構成員）</a:t>
            </a:r>
            <a:endParaRPr lang="ja-JP" altLang="en-US" sz="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8562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375D00A57434E469A1CE5B50E013B63" ma:contentTypeVersion="15" ma:contentTypeDescription="新しいドキュメントを作成します。" ma:contentTypeScope="" ma:versionID="56dd2df183c5ff929d84e27d71025833">
  <xsd:schema xmlns:xsd="http://www.w3.org/2001/XMLSchema" xmlns:xs="http://www.w3.org/2001/XMLSchema" xmlns:p="http://schemas.microsoft.com/office/2006/metadata/properties" xmlns:ns2="eee2da08-5809-448a-aaf7-8669996209e1" xmlns:ns3="263dbbe5-076b-4606-a03b-9598f5f2f35a" targetNamespace="http://schemas.microsoft.com/office/2006/metadata/properties" ma:root="true" ma:fieldsID="27ddd91bd159884cda28c683d3dca045" ns2:_="" ns3:_="">
    <xsd:import namespace="eee2da08-5809-448a-aaf7-8669996209e1"/>
    <xsd:import namespace="263dbbe5-076b-4606-a03b-9598f5f2f35a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e2da08-5809-448a-aaf7-8669996209e1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dbbe5-076b-4606-a03b-9598f5f2f35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9977322-ff5d-461c-8876-f8357d71f1fd}" ma:internalName="TaxCatchAll" ma:showField="CatchAllData" ma:web="263dbbe5-076b-4606-a03b-9598f5f2f3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e2da08-5809-448a-aaf7-8669996209e1">
      <Terms xmlns="http://schemas.microsoft.com/office/infopath/2007/PartnerControls"/>
    </lcf76f155ced4ddcb4097134ff3c332f>
    <TaxCatchAll xmlns="263dbbe5-076b-4606-a03b-9598f5f2f35a" xsi:nil="true"/>
    <Owner xmlns="eee2da08-5809-448a-aaf7-8669996209e1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12971503-9DFB-476D-A7AB-6F451C3BB9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e2da08-5809-448a-aaf7-8669996209e1"/>
    <ds:schemaRef ds:uri="263dbbe5-076b-4606-a03b-9598f5f2f3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961CEE-77B1-4242-9189-C0E97488BC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7E85C2-EAFC-4DBB-90BD-2CE056BB5DAA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263dbbe5-076b-4606-a03b-9598f5f2f35a"/>
    <ds:schemaRef ds:uri="http://schemas.microsoft.com/office/infopath/2007/PartnerControls"/>
    <ds:schemaRef ds:uri="eee2da08-5809-448a-aaf7-8669996209e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1801</Words>
  <PresentationFormat>A4 210 x 297 mm</PresentationFormat>
  <Paragraphs>143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Meiryo UI</vt:lpstr>
      <vt:lpstr>ＭＳ 明朝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0x0101002375D00A57434E469A1CE5B50E013B63</vt:lpwstr>
  </property>
  <property fmtid="{D5CDD505-2E9C-101B-9397-08002B2CF9AE}" pid="3" name="MediaServiceImageTags">
    <vt:lpwstr/>
  </property>
</Properties>
</file>