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sldIdLst>
    <p:sldId id="332" r:id="rId5"/>
  </p:sldIdLst>
  <p:sldSz cx="7559675" cy="1069181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9773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9547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9321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9095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488695" algn="l" defTabSz="995478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986435" algn="l" defTabSz="995478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484174" algn="l" defTabSz="995478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981914" algn="l" defTabSz="995478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672A"/>
    <a:srgbClr val="E4E2ED"/>
    <a:srgbClr val="103185"/>
    <a:srgbClr val="FDF3B9"/>
    <a:srgbClr val="FABF00"/>
    <a:srgbClr val="FEF9DA"/>
    <a:srgbClr val="FFFFFF"/>
    <a:srgbClr val="EAEAEA"/>
    <a:srgbClr val="E6E6E6"/>
    <a:srgbClr val="0099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78C5EC-DF7E-483D-B266-FD97F7A2EF20}" v="5" dt="2024-10-11T09:24:48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36" autoAdjust="0"/>
    <p:restoredTop sz="96196" autoAdjust="0"/>
  </p:normalViewPr>
  <p:slideViewPr>
    <p:cSldViewPr>
      <p:cViewPr>
        <p:scale>
          <a:sx n="150" d="100"/>
          <a:sy n="150" d="100"/>
        </p:scale>
        <p:origin x="1200" y="-378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13" Target="authors.xml" Type="http://schemas.microsoft.com/office/2018/10/relationships/author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越水 大吾(koshimizu-daigo.9f2)" userId="63ae007e-acb8-4eed-87e6-2c4697d4a7a3" providerId="ADAL" clId="{8178C5EC-DF7E-483D-B266-FD97F7A2EF20}"/>
    <pc:docChg chg="undo custSel modSld">
      <pc:chgData name="越水 大吾(koshimizu-daigo.9f2)" userId="63ae007e-acb8-4eed-87e6-2c4697d4a7a3" providerId="ADAL" clId="{8178C5EC-DF7E-483D-B266-FD97F7A2EF20}" dt="2024-10-11T09:24:56.795" v="24" actId="207"/>
      <pc:docMkLst>
        <pc:docMk/>
      </pc:docMkLst>
      <pc:sldChg chg="modSp mod">
        <pc:chgData name="越水 大吾(koshimizu-daigo.9f2)" userId="63ae007e-acb8-4eed-87e6-2c4697d4a7a3" providerId="ADAL" clId="{8178C5EC-DF7E-483D-B266-FD97F7A2EF20}" dt="2024-10-11T09:24:56.795" v="24" actId="207"/>
        <pc:sldMkLst>
          <pc:docMk/>
          <pc:sldMk cId="3912331403" sldId="331"/>
        </pc:sldMkLst>
        <pc:spChg chg="mod">
          <ac:chgData name="越水 大吾(koshimizu-daigo.9f2)" userId="63ae007e-acb8-4eed-87e6-2c4697d4a7a3" providerId="ADAL" clId="{8178C5EC-DF7E-483D-B266-FD97F7A2EF20}" dt="2024-10-11T09:22:54.078" v="3" actId="1037"/>
          <ac:spMkLst>
            <pc:docMk/>
            <pc:sldMk cId="3912331403" sldId="331"/>
            <ac:spMk id="45" creationId="{00000000-0000-0000-0000-000000000000}"/>
          </ac:spMkLst>
        </pc:spChg>
        <pc:spChg chg="mod">
          <ac:chgData name="越水 大吾(koshimizu-daigo.9f2)" userId="63ae007e-acb8-4eed-87e6-2c4697d4a7a3" providerId="ADAL" clId="{8178C5EC-DF7E-483D-B266-FD97F7A2EF20}" dt="2024-10-11T09:24:56.795" v="24" actId="207"/>
          <ac:spMkLst>
            <pc:docMk/>
            <pc:sldMk cId="3912331403" sldId="331"/>
            <ac:spMk id="85" creationId="{1868CE23-7B71-A22F-6292-D61BC9B63993}"/>
          </ac:spMkLst>
        </pc:spChg>
        <pc:spChg chg="mod">
          <ac:chgData name="越水 大吾(koshimizu-daigo.9f2)" userId="63ae007e-acb8-4eed-87e6-2c4697d4a7a3" providerId="ADAL" clId="{8178C5EC-DF7E-483D-B266-FD97F7A2EF20}" dt="2024-10-11T09:24:06.541" v="6" actId="20577"/>
          <ac:spMkLst>
            <pc:docMk/>
            <pc:sldMk cId="3912331403" sldId="331"/>
            <ac:spMk id="100" creationId="{4C29F524-A069-17BB-956C-262993C6DD3E}"/>
          </ac:spMkLst>
        </pc:spChg>
        <pc:spChg chg="mod">
          <ac:chgData name="越水 大吾(koshimizu-daigo.9f2)" userId="63ae007e-acb8-4eed-87e6-2c4697d4a7a3" providerId="ADAL" clId="{8178C5EC-DF7E-483D-B266-FD97F7A2EF20}" dt="2024-10-11T09:24:08.660" v="7" actId="20577"/>
          <ac:spMkLst>
            <pc:docMk/>
            <pc:sldMk cId="3912331403" sldId="331"/>
            <ac:spMk id="103" creationId="{68BD39B2-11C8-8C58-C5AB-1B083A3FDB73}"/>
          </ac:spMkLst>
        </pc:spChg>
        <pc:spChg chg="mod">
          <ac:chgData name="越水 大吾(koshimizu-daigo.9f2)" userId="63ae007e-acb8-4eed-87e6-2c4697d4a7a3" providerId="ADAL" clId="{8178C5EC-DF7E-483D-B266-FD97F7A2EF20}" dt="2024-10-11T09:24:10.630" v="8" actId="20577"/>
          <ac:spMkLst>
            <pc:docMk/>
            <pc:sldMk cId="3912331403" sldId="331"/>
            <ac:spMk id="105" creationId="{71340748-9E3C-ED0F-26E4-77F4EDF9E0EE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2024/11/29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539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pos="249" userDrawn="1">
          <p15:clr>
            <a:srgbClr val="FBAE40"/>
          </p15:clr>
        </p15:guide>
        <p15:guide id="4" pos="4513" userDrawn="1">
          <p15:clr>
            <a:srgbClr val="FBAE40"/>
          </p15:clr>
        </p15:guide>
        <p15:guide id="5" orient="horz" pos="238" userDrawn="1">
          <p15:clr>
            <a:srgbClr val="FBAE40"/>
          </p15:clr>
        </p15:guide>
        <p15:guide id="6" orient="horz" pos="6497" userDrawn="1">
          <p15:clr>
            <a:srgbClr val="FBAE40"/>
          </p15:clr>
        </p15:guide>
        <p15:guide id="7" pos="431" userDrawn="1">
          <p15:clr>
            <a:srgbClr val="FBAE40"/>
          </p15:clr>
        </p15:guide>
        <p15:guide id="8" pos="43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832F1DF4-6422-B5E7-E56C-37F5D73CB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95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74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93456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86912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80368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73824" algn="ctr" rtl="0" fontAlgn="base">
        <a:spcBef>
          <a:spcPct val="0"/>
        </a:spcBef>
        <a:spcAft>
          <a:spcPct val="0"/>
        </a:spcAft>
        <a:defRPr kumimoji="1" sz="4749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70092" indent="-3700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54" kern="1200">
          <a:solidFill>
            <a:schemeClr val="tx1"/>
          </a:solidFill>
          <a:latin typeface="+mn-lt"/>
          <a:ea typeface="+mn-ea"/>
          <a:cs typeface="+mn-cs"/>
        </a:defRPr>
      </a:lvl1pPr>
      <a:lvl2pPr marL="801866" indent="-30841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22" kern="1200">
          <a:solidFill>
            <a:schemeClr val="tx1"/>
          </a:solidFill>
          <a:latin typeface="+mn-lt"/>
          <a:ea typeface="+mn-ea"/>
          <a:cs typeface="+mn-cs"/>
        </a:defRPr>
      </a:lvl2pPr>
      <a:lvl3pPr marL="1233640" indent="-24672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590" kern="1200">
          <a:solidFill>
            <a:schemeClr val="tx1"/>
          </a:solidFill>
          <a:latin typeface="+mn-lt"/>
          <a:ea typeface="+mn-ea"/>
          <a:cs typeface="+mn-cs"/>
        </a:defRPr>
      </a:lvl3pPr>
      <a:lvl4pPr marL="1727096" indent="-24672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220552" indent="-24672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14008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464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920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376" indent="-246728" algn="l" defTabSz="986912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5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91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6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824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280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736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192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648" algn="l" defTabSz="986912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7" userDrawn="1">
          <p15:clr>
            <a:srgbClr val="F26B43"/>
          </p15:clr>
        </p15:guide>
        <p15:guide id="2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pn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C692CD04-34B5-4B01-8674-57B43532B47B}"/>
              </a:ext>
            </a:extLst>
          </p:cNvPr>
          <p:cNvSpPr/>
          <p:nvPr/>
        </p:nvSpPr>
        <p:spPr>
          <a:xfrm>
            <a:off x="1243" y="1535244"/>
            <a:ext cx="7559675" cy="405201"/>
          </a:xfrm>
          <a:prstGeom prst="rect">
            <a:avLst/>
          </a:prstGeom>
          <a:pattFill prst="dkUpDiag">
            <a:fgClr>
              <a:srgbClr val="E4E2ED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BF94359B-A018-4A77-300F-EFDABAD773AF}"/>
              </a:ext>
            </a:extLst>
          </p:cNvPr>
          <p:cNvSpPr/>
          <p:nvPr/>
        </p:nvSpPr>
        <p:spPr>
          <a:xfrm>
            <a:off x="2772860" y="2354251"/>
            <a:ext cx="4391528" cy="346432"/>
          </a:xfrm>
          <a:prstGeom prst="rect">
            <a:avLst/>
          </a:prstGeom>
          <a:pattFill prst="wdUpDiag">
            <a:fgClr>
              <a:srgbClr val="FDF3B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13CD8F8A-EEC6-4274-5BC2-3CFEA9BD9050}"/>
              </a:ext>
            </a:extLst>
          </p:cNvPr>
          <p:cNvSpPr/>
          <p:nvPr/>
        </p:nvSpPr>
        <p:spPr>
          <a:xfrm>
            <a:off x="395288" y="7962240"/>
            <a:ext cx="6769100" cy="1564397"/>
          </a:xfrm>
          <a:prstGeom prst="roundRect">
            <a:avLst>
              <a:gd name="adj" fmla="val 6406"/>
            </a:avLst>
          </a:prstGeom>
          <a:solidFill>
            <a:srgbClr val="FEF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5" name="楕円 94">
            <a:extLst>
              <a:ext uri="{FF2B5EF4-FFF2-40B4-BE49-F238E27FC236}">
                <a16:creationId xmlns:a16="http://schemas.microsoft.com/office/drawing/2014/main" id="{C0909398-A90D-2F9B-74BD-927310EBE8A6}"/>
              </a:ext>
            </a:extLst>
          </p:cNvPr>
          <p:cNvSpPr/>
          <p:nvPr/>
        </p:nvSpPr>
        <p:spPr>
          <a:xfrm>
            <a:off x="886139" y="8082367"/>
            <a:ext cx="1279532" cy="12828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srgbClr val="FDF3B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1652CA61-8AB7-3E85-7E82-16265A266C32}"/>
              </a:ext>
            </a:extLst>
          </p:cNvPr>
          <p:cNvSpPr/>
          <p:nvPr/>
        </p:nvSpPr>
        <p:spPr>
          <a:xfrm>
            <a:off x="395288" y="5923010"/>
            <a:ext cx="6769100" cy="1913679"/>
          </a:xfrm>
          <a:prstGeom prst="roundRect">
            <a:avLst>
              <a:gd name="adj" fmla="val 7955"/>
            </a:avLst>
          </a:prstGeom>
          <a:solidFill>
            <a:srgbClr val="FEF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楕円 93">
            <a:extLst>
              <a:ext uri="{FF2B5EF4-FFF2-40B4-BE49-F238E27FC236}">
                <a16:creationId xmlns:a16="http://schemas.microsoft.com/office/drawing/2014/main" id="{1E1CF8B2-F8BA-0C5A-95A5-A45C66BCC7C0}"/>
              </a:ext>
            </a:extLst>
          </p:cNvPr>
          <p:cNvSpPr/>
          <p:nvPr/>
        </p:nvSpPr>
        <p:spPr>
          <a:xfrm>
            <a:off x="799852" y="6151008"/>
            <a:ext cx="1568444" cy="1572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srgbClr val="FDF3B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6" name="四角形: 角を丸くする 75">
            <a:extLst>
              <a:ext uri="{FF2B5EF4-FFF2-40B4-BE49-F238E27FC236}">
                <a16:creationId xmlns:a16="http://schemas.microsoft.com/office/drawing/2014/main" id="{ADCF0BEA-6E49-ADFD-FCF1-DD2E48FA2669}"/>
              </a:ext>
            </a:extLst>
          </p:cNvPr>
          <p:cNvSpPr/>
          <p:nvPr/>
        </p:nvSpPr>
        <p:spPr>
          <a:xfrm>
            <a:off x="395288" y="3714180"/>
            <a:ext cx="6769100" cy="2074104"/>
          </a:xfrm>
          <a:prstGeom prst="roundRect">
            <a:avLst>
              <a:gd name="adj" fmla="val 6879"/>
            </a:avLst>
          </a:prstGeom>
          <a:solidFill>
            <a:srgbClr val="FEF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8612FDBC-CA29-8FC7-F230-67A859859057}"/>
              </a:ext>
            </a:extLst>
          </p:cNvPr>
          <p:cNvSpPr/>
          <p:nvPr/>
        </p:nvSpPr>
        <p:spPr>
          <a:xfrm>
            <a:off x="701822" y="3871523"/>
            <a:ext cx="1568444" cy="1572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srgbClr val="FDF3B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543A5FB-189A-6DD5-5B84-C76AF9683C8A}"/>
              </a:ext>
            </a:extLst>
          </p:cNvPr>
          <p:cNvSpPr/>
          <p:nvPr/>
        </p:nvSpPr>
        <p:spPr>
          <a:xfrm>
            <a:off x="1243" y="665385"/>
            <a:ext cx="7559675" cy="871341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0" y="665386"/>
            <a:ext cx="7558432" cy="772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38856" rtlCol="0" anchor="ctr" anchorCtr="0">
            <a:noAutofit/>
          </a:bodyPr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5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雇用仲介事業者</a:t>
            </a:r>
            <a:r>
              <a:rPr kumimoji="1" lang="ja-JP" altLang="en-US" sz="20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を</a:t>
            </a:r>
            <a:r>
              <a:rPr kumimoji="1" lang="ja-JP" altLang="en-US" sz="2500" b="1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安心して利用するために</a:t>
            </a:r>
            <a:endParaRPr kumimoji="1" lang="en-US" altLang="ja-JP" sz="25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44637" y="304200"/>
            <a:ext cx="7284801" cy="292241"/>
          </a:xfrm>
          <a:prstGeom prst="rect">
            <a:avLst/>
          </a:prstGeom>
        </p:spPr>
        <p:txBody>
          <a:bodyPr wrap="square" lIns="116567" tIns="77712" rIns="116567" bIns="38856">
            <a:spAutoFit/>
          </a:bodyPr>
          <a:lstStyle/>
          <a:p>
            <a:pPr marL="0" marR="0" lvl="0" indent="-116564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医療・介護・保育・幼児教育施設などで人材を募集している皆さまへ</a:t>
            </a:r>
            <a:endParaRPr kumimoji="1" lang="en-US" altLang="ja-JP" sz="12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E3515B6-80F8-3DC9-4524-F959D177471B}"/>
              </a:ext>
            </a:extLst>
          </p:cNvPr>
          <p:cNvSpPr/>
          <p:nvPr/>
        </p:nvSpPr>
        <p:spPr>
          <a:xfrm>
            <a:off x="344637" y="9594378"/>
            <a:ext cx="6243512" cy="500446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21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雇用仲介事業者（職業紹介事業者、募集情報等提供事業者）</a:t>
            </a:r>
            <a:r>
              <a:rPr kumimoji="1" lang="ja-JP" altLang="en-US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の利用によるトラブルは、都道府県労働局の</a:t>
            </a:r>
            <a:r>
              <a:rPr kumimoji="1" lang="en-US" altLang="ja-JP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『</a:t>
            </a:r>
            <a:r>
              <a:rPr kumimoji="1" lang="ja-JP" altLang="en-US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「医療・介護・保育」求人者向け特別相談窓口</a:t>
            </a:r>
            <a:r>
              <a:rPr kumimoji="1" lang="en-US" altLang="ja-JP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』</a:t>
            </a:r>
            <a:r>
              <a:rPr kumimoji="1" lang="ja-JP" altLang="en-US" sz="1100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までご相談ください。</a:t>
            </a:r>
            <a:endParaRPr kumimoji="1" lang="en-US" altLang="ja-JP" sz="1100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AD7C77-9B61-D239-B430-06ED4FE42EC6}"/>
              </a:ext>
            </a:extLst>
          </p:cNvPr>
          <p:cNvSpPr/>
          <p:nvPr/>
        </p:nvSpPr>
        <p:spPr>
          <a:xfrm>
            <a:off x="2918408" y="4230829"/>
            <a:ext cx="1912299" cy="439339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厚生労働省の認定する適正な紹介事業者か </a:t>
            </a:r>
            <a:endParaRPr kumimoji="1" lang="en-US" altLang="ja-JP" sz="1000" b="1" i="0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8EE82C2-05B4-2228-1ED2-3F7BB5437DDA}"/>
              </a:ext>
            </a:extLst>
          </p:cNvPr>
          <p:cNvSpPr txBox="1"/>
          <p:nvPr/>
        </p:nvSpPr>
        <p:spPr>
          <a:xfrm>
            <a:off x="3032056" y="3746321"/>
            <a:ext cx="4132332" cy="407151"/>
          </a:xfrm>
          <a:prstGeom prst="rect">
            <a:avLst/>
          </a:prstGeom>
          <a:noFill/>
          <a:ln>
            <a:noFill/>
          </a:ln>
        </p:spPr>
        <p:txBody>
          <a:bodyPr wrap="square" lIns="116567" tIns="77712" rIns="116567" rtlCol="0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10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利用する前に必ず確認しましょう</a:t>
            </a:r>
            <a:endParaRPr kumimoji="1" lang="en-US" altLang="ja-JP" sz="1800" b="1" i="0" u="none" strike="noStrike" kern="1200" cap="none" spc="100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D527E3B-A994-C0DC-5ADF-3750FEF452E6}"/>
              </a:ext>
            </a:extLst>
          </p:cNvPr>
          <p:cNvSpPr/>
          <p:nvPr/>
        </p:nvSpPr>
        <p:spPr>
          <a:xfrm>
            <a:off x="3002779" y="2725628"/>
            <a:ext cx="4683826" cy="892086"/>
          </a:xfrm>
          <a:prstGeom prst="rect">
            <a:avLst/>
          </a:prstGeom>
        </p:spPr>
        <p:txBody>
          <a:bodyPr wrap="square" lIns="116567" tIns="77712" rIns="116567" bIns="38856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焦って利用すると、</a:t>
            </a:r>
            <a:endParaRPr kumimoji="1" lang="en-US" altLang="ja-JP" sz="1600" b="1" i="0" u="none" strike="noStrike" kern="1200" cap="none" spc="162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トラブルが生じる可能性が高くなります。</a:t>
            </a:r>
            <a:endParaRPr kumimoji="1" lang="en-US" altLang="ja-JP" sz="1600" b="1" i="0" u="none" strike="noStrike" kern="1200" cap="none" spc="162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特に、以下のような点にご注意ください。</a:t>
            </a:r>
            <a:endParaRPr kumimoji="1" lang="en-US" altLang="ja-JP" sz="1600" b="1" i="0" u="none" strike="noStrike" kern="1200" cap="none" spc="162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F43C04C-0CA3-C7A4-B16A-A8B41B9E9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74" y="4729536"/>
            <a:ext cx="801264" cy="846232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7C9F27-FABC-8A5D-F4E2-BCD81D14C999}"/>
              </a:ext>
            </a:extLst>
          </p:cNvPr>
          <p:cNvSpPr/>
          <p:nvPr/>
        </p:nvSpPr>
        <p:spPr>
          <a:xfrm>
            <a:off x="1090480" y="4125088"/>
            <a:ext cx="1912299" cy="1088619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人材を紹介・リコメンド</a:t>
            </a:r>
            <a:endParaRPr kumimoji="1" lang="en-US" altLang="ja-JP" sz="1000" b="1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してくれるという</a:t>
            </a:r>
            <a:endParaRPr kumimoji="1" lang="en-US" altLang="ja-JP" sz="1000" b="1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メール（</a:t>
            </a:r>
            <a:r>
              <a:rPr kumimoji="1" lang="en-US" altLang="ja-JP" sz="1000" b="1" i="0" u="none" strike="noStrike" kern="1200" cap="none" spc="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FAX</a:t>
            </a:r>
            <a:r>
              <a:rPr kumimoji="1" lang="ja-JP" altLang="en-US" sz="1000" b="1" i="0" u="none" strike="noStrike" kern="1200" cap="none" spc="1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）が届いた</a:t>
            </a:r>
            <a:endParaRPr kumimoji="1" lang="en-US" altLang="ja-JP" sz="1000" b="1" i="0" u="none" strike="noStrike" kern="1200" cap="none" spc="11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162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「ちょうどよかった！</a:t>
            </a:r>
            <a:endParaRPr kumimoji="1" lang="en-US" altLang="ja-JP" sz="1100" b="1" i="0" u="none" strike="noStrike" kern="1200" cap="none" spc="162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162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利用してみようかな」</a:t>
            </a:r>
            <a:endParaRPr kumimoji="1" lang="en-US" altLang="ja-JP" sz="1100" b="1" i="0" u="none" strike="noStrike" kern="1200" cap="none" spc="162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323C675-0A10-1152-C4A3-4D8668F45494}"/>
              </a:ext>
            </a:extLst>
          </p:cNvPr>
          <p:cNvSpPr/>
          <p:nvPr/>
        </p:nvSpPr>
        <p:spPr>
          <a:xfrm>
            <a:off x="2918408" y="6292205"/>
            <a:ext cx="3955051" cy="1439613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just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早期退職の場合手数料の返還があるか等、具体的な規定を確認しましょう。</a:t>
            </a:r>
            <a:endParaRPr kumimoji="1" lang="en-US" altLang="ja-JP" sz="1000" b="1" i="0" u="none" strike="noStrike" kern="1200" cap="none" spc="162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108000" marR="0" lvl="0" indent="-108000" algn="just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無料で掲載される求人広告には、一定期間が過ぎると有料に切り替わる契約のものがあります。</a:t>
            </a:r>
          </a:p>
          <a:p>
            <a:pPr marL="108000" marR="0" lvl="0" indent="-108000" algn="just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また、契約の中には高額の違約金条項が設けられているものもあります。違約金の金額や発生条件についてよく確認しましょう。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757C0D5-2773-E2FC-2E94-F013E05E76C6}"/>
              </a:ext>
            </a:extLst>
          </p:cNvPr>
          <p:cNvSpPr/>
          <p:nvPr/>
        </p:nvSpPr>
        <p:spPr>
          <a:xfrm>
            <a:off x="572108" y="6233712"/>
            <a:ext cx="1475250" cy="661259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21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「比較してみたけど、</a:t>
            </a:r>
            <a:r>
              <a:rPr kumimoji="1" lang="en-US" altLang="ja-JP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</a:t>
            </a: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社が一番安い。</a:t>
            </a:r>
            <a:endParaRPr kumimoji="1" lang="en-US" altLang="ja-JP" sz="971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21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A</a:t>
            </a: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社で決まり！」</a:t>
            </a:r>
            <a:endParaRPr kumimoji="1" lang="en-US" altLang="ja-JP" sz="971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pic>
        <p:nvPicPr>
          <p:cNvPr id="89" name="図 88" descr="黒い背景と白い文字&#10;&#10;自動的に生成された説明">
            <a:extLst>
              <a:ext uri="{FF2B5EF4-FFF2-40B4-BE49-F238E27FC236}">
                <a16:creationId xmlns:a16="http://schemas.microsoft.com/office/drawing/2014/main" id="{52A0A98F-AB8E-2F36-E210-2688268D01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001" y="10138740"/>
            <a:ext cx="1445184" cy="474429"/>
          </a:xfrm>
          <a:prstGeom prst="rect">
            <a:avLst/>
          </a:prstGeom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91FE406-9631-7461-6F63-6A82B5CF5A92}"/>
              </a:ext>
            </a:extLst>
          </p:cNvPr>
          <p:cNvSpPr txBox="1"/>
          <p:nvPr/>
        </p:nvSpPr>
        <p:spPr>
          <a:xfrm>
            <a:off x="3604586" y="1918976"/>
            <a:ext cx="3724096" cy="105125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98691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5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ちょっと待った</a:t>
            </a:r>
            <a:r>
              <a:rPr kumimoji="1" lang="en-US" altLang="ja-JP" sz="345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!</a:t>
            </a:r>
            <a:endParaRPr kumimoji="1" lang="ja-JP" altLang="en-US" sz="3454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A6E65BAD-BA1E-7A16-9B7A-6FA7C4D16ACB}"/>
              </a:ext>
            </a:extLst>
          </p:cNvPr>
          <p:cNvSpPr txBox="1"/>
          <p:nvPr/>
        </p:nvSpPr>
        <p:spPr>
          <a:xfrm>
            <a:off x="3032056" y="5913271"/>
            <a:ext cx="4132332" cy="407151"/>
          </a:xfrm>
          <a:prstGeom prst="rect">
            <a:avLst/>
          </a:prstGeom>
          <a:noFill/>
          <a:ln>
            <a:noFill/>
          </a:ln>
        </p:spPr>
        <p:txBody>
          <a:bodyPr wrap="square" lIns="116567" tIns="77712" rIns="116567" rtlCol="0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10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契約内容を詳しく確認しましょう</a:t>
            </a:r>
            <a:endParaRPr kumimoji="1" lang="en-US" altLang="ja-JP" sz="1800" b="1" i="0" u="none" strike="noStrike" kern="1200" cap="none" spc="100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4174416C-2A3B-58EB-D843-24151616DA33}"/>
              </a:ext>
            </a:extLst>
          </p:cNvPr>
          <p:cNvSpPr/>
          <p:nvPr/>
        </p:nvSpPr>
        <p:spPr>
          <a:xfrm>
            <a:off x="2918408" y="8686551"/>
            <a:ext cx="3975425" cy="777893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62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離職原因の分析なしに新規求職者を採用した場合、過去にあった例と同じ理由で離職する場合があります。離職した場合であっても利用料金の負担がありますので、自社の離職要因を分析し、職場定着の取組を行いましょう。</a:t>
            </a:r>
            <a:endParaRPr kumimoji="1" lang="en-US" altLang="ja-JP" sz="1000" b="1" i="0" u="none" strike="noStrike" kern="1200" cap="none" spc="162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1868CE23-7B71-A22F-6292-D61BC9B63993}"/>
              </a:ext>
            </a:extLst>
          </p:cNvPr>
          <p:cNvSpPr txBox="1"/>
          <p:nvPr/>
        </p:nvSpPr>
        <p:spPr>
          <a:xfrm>
            <a:off x="3032056" y="7962240"/>
            <a:ext cx="4132332" cy="739549"/>
          </a:xfrm>
          <a:prstGeom prst="rect">
            <a:avLst/>
          </a:prstGeom>
          <a:noFill/>
          <a:ln>
            <a:noFill/>
          </a:ln>
        </p:spPr>
        <p:txBody>
          <a:bodyPr wrap="square" lIns="116567" tIns="77712" rIns="116567" rtlCol="0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10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離職要因分析、</a:t>
            </a:r>
            <a:br>
              <a:rPr kumimoji="1" lang="en-US" altLang="ja-JP" sz="1800" b="1" i="0" u="none" strike="noStrike" kern="1200" cap="none" spc="10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ja-JP" altLang="en-US" sz="1800" b="1" i="0" u="none" strike="noStrike" kern="1200" cap="none" spc="10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職場定着の取り組みをしましょう</a:t>
            </a:r>
            <a:endParaRPr kumimoji="1" lang="en-US" altLang="ja-JP" sz="1800" b="1" i="0" u="none" strike="noStrike" kern="1200" cap="none" spc="100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B89FD2-6D43-C8E3-F716-0C888E89AC78}"/>
              </a:ext>
            </a:extLst>
          </p:cNvPr>
          <p:cNvSpPr/>
          <p:nvPr/>
        </p:nvSpPr>
        <p:spPr>
          <a:xfrm>
            <a:off x="1544346" y="8322332"/>
            <a:ext cx="1165523" cy="758914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「離職要因は</a:t>
            </a:r>
            <a:endParaRPr kumimoji="1" lang="en-US" altLang="ja-JP" sz="971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これだったのか！さっそく、</a:t>
            </a:r>
            <a:endParaRPr kumimoji="1" lang="en-US" altLang="ja-JP" sz="971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71" b="1" i="0" u="none" strike="noStrike" kern="1200" cap="none" spc="16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改善だ！」</a:t>
            </a:r>
            <a:endParaRPr kumimoji="1" lang="en-US" altLang="ja-JP" sz="971" b="1" i="0" u="none" strike="noStrike" kern="1200" cap="none" spc="162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BE10572B-18BC-D926-DA8A-BA5C53BDF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2957" y="8113912"/>
            <a:ext cx="896962" cy="1278427"/>
          </a:xfrm>
          <a:prstGeom prst="rect">
            <a:avLst/>
          </a:prstGeom>
        </p:spPr>
      </p:pic>
      <p:pic>
        <p:nvPicPr>
          <p:cNvPr id="87" name="図 86" descr="アイコン&#10;&#10;自動的に生成された説明">
            <a:extLst>
              <a:ext uri="{FF2B5EF4-FFF2-40B4-BE49-F238E27FC236}">
                <a16:creationId xmlns:a16="http://schemas.microsoft.com/office/drawing/2014/main" id="{5C7E701E-8517-6AEA-01AE-C8D37DA22D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860" y="5998805"/>
            <a:ext cx="317160" cy="317160"/>
          </a:xfrm>
          <a:prstGeom prst="rect">
            <a:avLst/>
          </a:prstGeom>
        </p:spPr>
      </p:pic>
      <p:pic>
        <p:nvPicPr>
          <p:cNvPr id="90" name="図 89" descr="アイコン&#10;&#10;自動的に生成された説明">
            <a:extLst>
              <a:ext uri="{FF2B5EF4-FFF2-40B4-BE49-F238E27FC236}">
                <a16:creationId xmlns:a16="http://schemas.microsoft.com/office/drawing/2014/main" id="{F529568E-7D97-4CD8-3768-F819C65D1EF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860" y="8058129"/>
            <a:ext cx="317160" cy="317160"/>
          </a:xfrm>
          <a:prstGeom prst="rect">
            <a:avLst/>
          </a:prstGeom>
        </p:spPr>
      </p:pic>
      <p:pic>
        <p:nvPicPr>
          <p:cNvPr id="91" name="図 90" descr="アイコン&#10;&#10;自動的に生成された説明">
            <a:extLst>
              <a:ext uri="{FF2B5EF4-FFF2-40B4-BE49-F238E27FC236}">
                <a16:creationId xmlns:a16="http://schemas.microsoft.com/office/drawing/2014/main" id="{19D42CFF-643D-7B58-1CC4-2C1D408DEED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860" y="3823086"/>
            <a:ext cx="317160" cy="317160"/>
          </a:xfrm>
          <a:prstGeom prst="rect">
            <a:avLst/>
          </a:prstGeom>
        </p:spPr>
      </p:pic>
      <p:pic>
        <p:nvPicPr>
          <p:cNvPr id="93" name="図 92" descr="ロゴ が含まれている画像&#10;&#10;自動的に生成された説明">
            <a:extLst>
              <a:ext uri="{FF2B5EF4-FFF2-40B4-BE49-F238E27FC236}">
                <a16:creationId xmlns:a16="http://schemas.microsoft.com/office/drawing/2014/main" id="{F07D007F-0363-58EB-6117-FD724CE3FC3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43" y="6339084"/>
            <a:ext cx="1475250" cy="1285136"/>
          </a:xfrm>
          <a:prstGeom prst="rect">
            <a:avLst/>
          </a:prstGeom>
        </p:spPr>
      </p:pic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D6870593-EBD2-280B-351E-202953B5529E}"/>
              </a:ext>
            </a:extLst>
          </p:cNvPr>
          <p:cNvSpPr/>
          <p:nvPr/>
        </p:nvSpPr>
        <p:spPr>
          <a:xfrm>
            <a:off x="5032896" y="4886631"/>
            <a:ext cx="1941635" cy="270062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利用料金はいくらなのか</a:t>
            </a:r>
            <a:endParaRPr kumimoji="1" lang="en-US" altLang="ja-JP" sz="1000" b="1" i="0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4C29F524-A069-17BB-956C-262993C6DD3E}"/>
              </a:ext>
            </a:extLst>
          </p:cNvPr>
          <p:cNvSpPr/>
          <p:nvPr/>
        </p:nvSpPr>
        <p:spPr>
          <a:xfrm>
            <a:off x="3020130" y="4610412"/>
            <a:ext cx="1912299" cy="2555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認定制度ホームページ ▶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FC5643F-C08C-2296-9C3C-5379E0F9E060}"/>
              </a:ext>
            </a:extLst>
          </p:cNvPr>
          <p:cNvSpPr/>
          <p:nvPr/>
        </p:nvSpPr>
        <p:spPr>
          <a:xfrm>
            <a:off x="2918408" y="4865919"/>
            <a:ext cx="1987712" cy="608616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実績がある紹介事業者か、</a:t>
            </a:r>
            <a:br>
              <a:rPr kumimoji="1" lang="en-US" altLang="ja-JP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紹介実績のうち</a:t>
            </a:r>
            <a:br>
              <a:rPr kumimoji="1" lang="en-US" altLang="ja-JP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離職者は何人か</a:t>
            </a:r>
            <a:endParaRPr kumimoji="1" lang="en-US" altLang="ja-JP" sz="1000" b="1" i="0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68BD39B2-11C8-8C58-C5AB-1B083A3FDB73}"/>
              </a:ext>
            </a:extLst>
          </p:cNvPr>
          <p:cNvSpPr/>
          <p:nvPr/>
        </p:nvSpPr>
        <p:spPr>
          <a:xfrm>
            <a:off x="2993821" y="5410133"/>
            <a:ext cx="1912299" cy="2555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人材サービス総合サイト ▶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FE672A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284A097-FBA8-C54A-BE6E-397AF3A44DA6}"/>
              </a:ext>
            </a:extLst>
          </p:cNvPr>
          <p:cNvSpPr/>
          <p:nvPr/>
        </p:nvSpPr>
        <p:spPr>
          <a:xfrm>
            <a:off x="5042599" y="4230829"/>
            <a:ext cx="1912299" cy="439339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108000" marR="0" lvl="0" indent="-10800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職業紹介手数料の</a:t>
            </a:r>
            <a:br>
              <a:rPr kumimoji="1" lang="en-US" altLang="ja-JP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</a:br>
            <a:r>
              <a:rPr kumimoji="1" lang="ja-JP" altLang="en-US" sz="1000" b="1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全国平均</a:t>
            </a:r>
            <a:endParaRPr kumimoji="1" lang="en-US" altLang="ja-JP" sz="1000" b="1" i="0" u="none" strike="noStrike" kern="1200" cap="none" spc="15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71340748-9E3C-ED0F-26E4-77F4EDF9E0EE}"/>
              </a:ext>
            </a:extLst>
          </p:cNvPr>
          <p:cNvSpPr/>
          <p:nvPr/>
        </p:nvSpPr>
        <p:spPr>
          <a:xfrm>
            <a:off x="5144321" y="4590780"/>
            <a:ext cx="1912299" cy="255507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l" defTabSz="98691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FE672A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厚生労働省ホームページ ▶</a:t>
            </a:r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5B919CEF-449C-4726-4AD9-B46453286B45}"/>
              </a:ext>
            </a:extLst>
          </p:cNvPr>
          <p:cNvGrpSpPr/>
          <p:nvPr/>
        </p:nvGrpSpPr>
        <p:grpSpPr>
          <a:xfrm>
            <a:off x="2627709" y="2061931"/>
            <a:ext cx="1225203" cy="610984"/>
            <a:chOff x="8190187" y="1790981"/>
            <a:chExt cx="1479109" cy="737602"/>
          </a:xfrm>
        </p:grpSpPr>
        <p:grpSp>
          <p:nvGrpSpPr>
            <p:cNvPr id="113" name="グループ化 112">
              <a:extLst>
                <a:ext uri="{FF2B5EF4-FFF2-40B4-BE49-F238E27FC236}">
                  <a16:creationId xmlns:a16="http://schemas.microsoft.com/office/drawing/2014/main" id="{1535741F-184F-265A-A9B5-308CD6F00C64}"/>
                </a:ext>
              </a:extLst>
            </p:cNvPr>
            <p:cNvGrpSpPr/>
            <p:nvPr/>
          </p:nvGrpSpPr>
          <p:grpSpPr>
            <a:xfrm>
              <a:off x="8560942" y="1790981"/>
              <a:ext cx="737602" cy="737602"/>
              <a:chOff x="8637102" y="1867141"/>
              <a:chExt cx="661442" cy="661442"/>
            </a:xfrm>
          </p:grpSpPr>
          <p:sp>
            <p:nvSpPr>
              <p:cNvPr id="110" name="楕円 109">
                <a:extLst>
                  <a:ext uri="{FF2B5EF4-FFF2-40B4-BE49-F238E27FC236}">
                    <a16:creationId xmlns:a16="http://schemas.microsoft.com/office/drawing/2014/main" id="{C8DC540B-24A7-A5C4-623C-BD3BC9944AE0}"/>
                  </a:ext>
                </a:extLst>
              </p:cNvPr>
              <p:cNvSpPr/>
              <p:nvPr/>
            </p:nvSpPr>
            <p:spPr>
              <a:xfrm>
                <a:off x="8637102" y="1867141"/>
                <a:ext cx="661442" cy="661442"/>
              </a:xfrm>
              <a:prstGeom prst="ellipse">
                <a:avLst/>
              </a:prstGeom>
              <a:noFill/>
              <a:ln w="101600">
                <a:solidFill>
                  <a:srgbClr val="FA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869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94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EAED5195-C6BB-37CE-6411-4D19129E05ED}"/>
                  </a:ext>
                </a:extLst>
              </p:cNvPr>
              <p:cNvCxnSpPr>
                <a:stCxn id="110" idx="1"/>
                <a:endCxn id="110" idx="5"/>
              </p:cNvCxnSpPr>
              <p:nvPr/>
            </p:nvCxnSpPr>
            <p:spPr>
              <a:xfrm>
                <a:off x="8733968" y="1964007"/>
                <a:ext cx="467710" cy="467710"/>
              </a:xfrm>
              <a:prstGeom prst="line">
                <a:avLst/>
              </a:prstGeom>
              <a:ln w="101600">
                <a:solidFill>
                  <a:srgbClr val="FAB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5A41EEB2-1930-03C0-6B2A-7B1CEC0CF12A}"/>
                </a:ext>
              </a:extLst>
            </p:cNvPr>
            <p:cNvSpPr txBox="1"/>
            <p:nvPr/>
          </p:nvSpPr>
          <p:spPr>
            <a:xfrm>
              <a:off x="8190187" y="1821275"/>
              <a:ext cx="1479109" cy="57372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Aptos Black" panose="020F0502020204030204" pitchFamily="34" charset="0"/>
                  <a:ea typeface="HG丸ｺﾞｼｯｸM-PRO" pitchFamily="50" charset="-128"/>
                  <a:cs typeface="+mn-cs"/>
                </a:rPr>
                <a:t>STOP</a:t>
              </a:r>
              <a:endPara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ptos Black" panose="020F0502020204030204" pitchFamily="34" charset="0"/>
                <a:ea typeface="HG丸ｺﾞｼｯｸM-PRO" pitchFamily="50" charset="-128"/>
                <a:cs typeface="+mn-cs"/>
              </a:endParaRPr>
            </a:p>
          </p:txBody>
        </p:sp>
      </p:grp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D6C5AB0D-ECF5-E606-327F-9A99811F730E}"/>
              </a:ext>
            </a:extLst>
          </p:cNvPr>
          <p:cNvSpPr txBox="1"/>
          <p:nvPr/>
        </p:nvSpPr>
        <p:spPr>
          <a:xfrm>
            <a:off x="1144381" y="1515029"/>
            <a:ext cx="5261316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30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r>
              <a:rPr kumimoji="1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職業紹介事業者・募集情報等提供事業者</a:t>
            </a:r>
            <a:endParaRPr kumimoji="1" lang="en-US" altLang="ja-JP" sz="1800" b="1" i="0" u="none" strike="noStrike" kern="1200" cap="none" spc="30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1B3F648D-D762-67DB-DF64-EBB3ACC5ABCE}"/>
              </a:ext>
            </a:extLst>
          </p:cNvPr>
          <p:cNvSpPr/>
          <p:nvPr/>
        </p:nvSpPr>
        <p:spPr>
          <a:xfrm>
            <a:off x="2745145" y="693994"/>
            <a:ext cx="470700" cy="454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72000" rIns="360000" bIns="38856" rtlCol="0" anchor="ctr" anchorCtr="0">
            <a:noAutofit/>
          </a:bodyPr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30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※</a:t>
            </a:r>
            <a:endParaRPr kumimoji="1" lang="en-US" altLang="ja-JP" sz="1400" b="1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9CD163B-E278-C416-66B7-BD12D1C6B841}"/>
              </a:ext>
            </a:extLst>
          </p:cNvPr>
          <p:cNvSpPr/>
          <p:nvPr/>
        </p:nvSpPr>
        <p:spPr>
          <a:xfrm>
            <a:off x="755501" y="2097788"/>
            <a:ext cx="2043323" cy="1459550"/>
          </a:xfrm>
          <a:prstGeom prst="ellipse">
            <a:avLst/>
          </a:prstGeom>
          <a:solidFill>
            <a:srgbClr val="FEF9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943" b="0" i="0" u="none" strike="noStrike" kern="1200" cap="none" spc="0" normalizeH="0" baseline="0" noProof="0">
              <a:ln>
                <a:noFill/>
              </a:ln>
              <a:solidFill>
                <a:srgbClr val="FDF3B9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076D446-33A5-9BA8-D080-912E53DC7B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415439" y="2051319"/>
            <a:ext cx="470699" cy="1474474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4E8E882-F556-FBC0-61D0-D463FC98BA20}"/>
              </a:ext>
            </a:extLst>
          </p:cNvPr>
          <p:cNvSpPr/>
          <p:nvPr/>
        </p:nvSpPr>
        <p:spPr>
          <a:xfrm>
            <a:off x="512470" y="2279053"/>
            <a:ext cx="2577550" cy="977820"/>
          </a:xfrm>
          <a:prstGeom prst="rect">
            <a:avLst/>
          </a:prstGeom>
          <a:noFill/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16567" tIns="77712" rIns="116567" rtlCol="0" anchor="t">
            <a:spAutoFit/>
          </a:bodyPr>
          <a:lstStyle/>
          <a:p>
            <a:pPr marL="0" marR="0" lvl="0" indent="0" algn="ctr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急に退職者が出て</a:t>
            </a:r>
            <a:endParaRPr kumimoji="1" lang="en-US" altLang="ja-JP" sz="1200" b="1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しまった・・・</a:t>
            </a:r>
            <a:endParaRPr kumimoji="1" lang="en-US" altLang="ja-JP" sz="1200" b="1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配置基準もあるし、</a:t>
            </a:r>
            <a:endParaRPr kumimoji="1" lang="en-US" altLang="ja-JP" sz="1200" b="1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ctr" defTabSz="98691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急いで採用しなくては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F6A74E5-3F58-7035-3476-A2C04B10FA25}"/>
              </a:ext>
            </a:extLst>
          </p:cNvPr>
          <p:cNvSpPr/>
          <p:nvPr/>
        </p:nvSpPr>
        <p:spPr>
          <a:xfrm>
            <a:off x="5922007" y="10240270"/>
            <a:ext cx="1406675" cy="228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86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869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6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LL061126</a:t>
            </a:r>
            <a:r>
              <a:rPr kumimoji="1" lang="ja-JP" altLang="en-US" sz="86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</a:t>
            </a:r>
            <a:r>
              <a:rPr lang="en-US" altLang="ja-JP" sz="863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02</a:t>
            </a:r>
            <a:endParaRPr kumimoji="1" lang="ja-JP" altLang="en-US" sz="86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6" name="図 15" descr="QR コード&#10;&#10;自動的に生成された説明">
            <a:extLst>
              <a:ext uri="{FF2B5EF4-FFF2-40B4-BE49-F238E27FC236}">
                <a16:creationId xmlns:a16="http://schemas.microsoft.com/office/drawing/2014/main" id="{DAB19CF6-0575-B634-C0EC-E64433984B9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62" y="4392367"/>
            <a:ext cx="503942" cy="503942"/>
          </a:xfrm>
          <a:prstGeom prst="rect">
            <a:avLst/>
          </a:prstGeom>
        </p:spPr>
      </p:pic>
      <p:pic>
        <p:nvPicPr>
          <p:cNvPr id="20" name="図 19" descr="QR コード&#10;&#10;自動的に生成された説明">
            <a:extLst>
              <a:ext uri="{FF2B5EF4-FFF2-40B4-BE49-F238E27FC236}">
                <a16:creationId xmlns:a16="http://schemas.microsoft.com/office/drawing/2014/main" id="{D054C1DB-1A51-0125-92DB-E21202CB363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49" y="9681705"/>
            <a:ext cx="655585" cy="655585"/>
          </a:xfrm>
          <a:prstGeom prst="rect">
            <a:avLst/>
          </a:prstGeom>
        </p:spPr>
      </p:pic>
      <p:pic>
        <p:nvPicPr>
          <p:cNvPr id="15" name="図 14" descr="QR コード&#10;&#10;自動的に生成された説明">
            <a:extLst>
              <a:ext uri="{FF2B5EF4-FFF2-40B4-BE49-F238E27FC236}">
                <a16:creationId xmlns:a16="http://schemas.microsoft.com/office/drawing/2014/main" id="{CF3B69B7-FBEC-E3B3-025E-E4E210BCE3B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68" y="5243990"/>
            <a:ext cx="503940" cy="503939"/>
          </a:xfrm>
          <a:prstGeom prst="rect">
            <a:avLst/>
          </a:prstGeom>
        </p:spPr>
      </p:pic>
      <p:pic>
        <p:nvPicPr>
          <p:cNvPr id="17" name="図 16" descr="QR コード&#10;&#10;自動的に生成された説明">
            <a:extLst>
              <a:ext uri="{FF2B5EF4-FFF2-40B4-BE49-F238E27FC236}">
                <a16:creationId xmlns:a16="http://schemas.microsoft.com/office/drawing/2014/main" id="{831353D3-A8F8-462C-2EFD-F644FD82A1D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028" y="4390332"/>
            <a:ext cx="503942" cy="50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04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安定局バージョン">
      <a:dk1>
        <a:sysClr val="windowText" lastClr="000000"/>
      </a:dk1>
      <a:lt1>
        <a:sysClr val="window" lastClr="FFFFFF"/>
      </a:lt1>
      <a:dk2>
        <a:srgbClr val="003399"/>
      </a:dk2>
      <a:lt2>
        <a:srgbClr val="FF9933"/>
      </a:lt2>
      <a:accent1>
        <a:srgbClr val="4F81BD"/>
      </a:accent1>
      <a:accent2>
        <a:srgbClr val="C0504D"/>
      </a:accent2>
      <a:accent3>
        <a:srgbClr val="009944"/>
      </a:accent3>
      <a:accent4>
        <a:srgbClr val="8064A2"/>
      </a:accent4>
      <a:accent5>
        <a:srgbClr val="4BACC6"/>
      </a:accent5>
      <a:accent6>
        <a:srgbClr val="FAB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</a:spPr>
      <a:bodyPr rtlCol="0" anchor="ctr"/>
      <a:lstStyle>
        <a:defPPr algn="ctr" defTabSz="986912" fontAlgn="auto">
          <a:spcBef>
            <a:spcPts val="0"/>
          </a:spcBef>
          <a:spcAft>
            <a:spcPts val="0"/>
          </a:spcAft>
          <a:defRPr sz="1943">
            <a:solidFill>
              <a:prstClr val="white"/>
            </a:solidFill>
            <a:latin typeface="Calibri"/>
            <a:ea typeface="ＭＳ Ｐゴシック" panose="020B060007020508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rgbClr val="FF0000"/>
          </a:solidFill>
        </a:ln>
      </a:spPr>
      <a:bodyPr wrap="squar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1050" b="1" dirty="0" smtClean="0">
            <a:latin typeface="HG丸ｺﾞｼｯｸM-PRO" pitchFamily="50" charset="-128"/>
            <a:ea typeface="HG丸ｺﾞｼｯｸM-PRO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53c7038f-c84c-406c-977d-d515e59bf8ff">
      <UserInfo>
        <DisplayName/>
        <AccountId xsi:nil="true"/>
        <AccountType/>
      </UserInfo>
    </Owner>
    <lcf76f155ced4ddcb4097134ff3c332f xmlns="53c7038f-c84c-406c-977d-d515e59bf8ff">
      <Terms xmlns="http://schemas.microsoft.com/office/infopath/2007/PartnerControls"/>
    </lcf76f155ced4ddcb4097134ff3c332f>
    <TaxCatchAll xmlns="263dbbe5-076b-4606-a03b-9598f5f2f35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CAEF2B4E10B64CAC1F1818E5E1C176" ma:contentTypeVersion="14" ma:contentTypeDescription="新しいドキュメントを作成します。" ma:contentTypeScope="" ma:versionID="2de7b35fafba946db626942cb52d792f">
  <xsd:schema xmlns:xsd="http://www.w3.org/2001/XMLSchema" xmlns:xs="http://www.w3.org/2001/XMLSchema" xmlns:p="http://schemas.microsoft.com/office/2006/metadata/properties" xmlns:ns2="53c7038f-c84c-406c-977d-d515e59bf8ff" xmlns:ns3="263dbbe5-076b-4606-a03b-9598f5f2f35a" targetNamespace="http://schemas.microsoft.com/office/2006/metadata/properties" ma:root="true" ma:fieldsID="e8222cfe5efe9486611565986f735490" ns2:_="" ns3:_="">
    <xsd:import namespace="53c7038f-c84c-406c-977d-d515e59bf8ff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7038f-c84c-406c-977d-d515e59bf8f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4b41e05-cf75-4e86-9ee0-3b2bec5090d7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665F32-FA56-4F98-B277-0823034A040C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0373a53c-a718-42b7-aa9b-1119e8303394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06E7941-E540-4535-B3B9-0A3FCC7F16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D9A3E3-ADC2-4EA9-ADBB-4A9900E4C372}"/>
</file>

<file path=docProps/app.xml><?xml version="1.0" encoding="utf-8"?>
<Properties xmlns="http://schemas.openxmlformats.org/officeDocument/2006/extended-properties" xmlns:vt="http://schemas.openxmlformats.org/officeDocument/2006/docPropsVTypes">
  <Template/>
  <Words>398</Words>
  <PresentationFormat>ユーザー設定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メイリオ</vt:lpstr>
      <vt:lpstr>Aptos Black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0x0101009BCAEF2B4E10B64CAC1F1818E5E1C176</vt:lpwstr>
  </property>
</Properties>
</file>