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7242175" cy="103632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4">
          <p15:clr>
            <a:srgbClr val="A4A3A4"/>
          </p15:clr>
        </p15:guide>
        <p15:guide id="2" pos="2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7CD8"/>
    <a:srgbClr val="22B829"/>
    <a:srgbClr val="FF3300"/>
    <a:srgbClr val="CC0000"/>
    <a:srgbClr val="FFCC00"/>
    <a:srgbClr val="07B14C"/>
    <a:srgbClr val="FCD236"/>
    <a:srgbClr val="DAB000"/>
    <a:srgbClr val="FF882F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523" autoAdjust="0"/>
  </p:normalViewPr>
  <p:slideViewPr>
    <p:cSldViewPr>
      <p:cViewPr varScale="1">
        <p:scale>
          <a:sx n="70" d="100"/>
          <a:sy n="70" d="100"/>
        </p:scale>
        <p:origin x="1998" y="84"/>
      </p:cViewPr>
      <p:guideLst>
        <p:guide orient="horz" pos="3264"/>
        <p:guide pos="22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8557" cy="497613"/>
          </a:xfrm>
          <a:prstGeom prst="rect">
            <a:avLst/>
          </a:prstGeom>
        </p:spPr>
        <p:txBody>
          <a:bodyPr vert="horz" lIns="93321" tIns="46659" rIns="93321" bIns="466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431" y="2"/>
            <a:ext cx="2948557" cy="497613"/>
          </a:xfrm>
          <a:prstGeom prst="rect">
            <a:avLst/>
          </a:prstGeom>
        </p:spPr>
        <p:txBody>
          <a:bodyPr vert="horz" lIns="93321" tIns="46659" rIns="93321" bIns="46659" rtlCol="0"/>
          <a:lstStyle>
            <a:lvl1pPr algn="r">
              <a:defRPr sz="1200"/>
            </a:lvl1pPr>
          </a:lstStyle>
          <a:p>
            <a:fld id="{D98FB77B-428F-47D8-B2F2-596360D5DFC0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3013"/>
            <a:ext cx="23415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1" tIns="46659" rIns="93321" bIns="466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876"/>
            <a:ext cx="5444490" cy="3913049"/>
          </a:xfrm>
          <a:prstGeom prst="rect">
            <a:avLst/>
          </a:prstGeom>
        </p:spPr>
        <p:txBody>
          <a:bodyPr vert="horz" lIns="93321" tIns="46659" rIns="93321" bIns="4665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1727"/>
            <a:ext cx="2948557" cy="497613"/>
          </a:xfrm>
          <a:prstGeom prst="rect">
            <a:avLst/>
          </a:prstGeom>
        </p:spPr>
        <p:txBody>
          <a:bodyPr vert="horz" lIns="93321" tIns="46659" rIns="93321" bIns="466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431" y="9441727"/>
            <a:ext cx="2948557" cy="497613"/>
          </a:xfrm>
          <a:prstGeom prst="rect">
            <a:avLst/>
          </a:prstGeom>
        </p:spPr>
        <p:txBody>
          <a:bodyPr vert="horz" lIns="93321" tIns="46659" rIns="93321" bIns="46659" rtlCol="0" anchor="b"/>
          <a:lstStyle>
            <a:lvl1pPr algn="r">
              <a:defRPr sz="1200"/>
            </a:lvl1pPr>
          </a:lstStyle>
          <a:p>
            <a:fld id="{E2383EF8-18F4-46CA-A496-88E527E97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6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5272" y="1696015"/>
            <a:ext cx="5431631" cy="3607929"/>
          </a:xfrm>
        </p:spPr>
        <p:txBody>
          <a:bodyPr anchor="b"/>
          <a:lstStyle>
            <a:lvl1pPr algn="ctr">
              <a:defRPr sz="35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05272" y="5443080"/>
            <a:ext cx="5431631" cy="2502040"/>
          </a:xfrm>
        </p:spPr>
        <p:txBody>
          <a:bodyPr/>
          <a:lstStyle>
            <a:lvl1pPr marL="0" indent="0" algn="ctr">
              <a:buNone/>
              <a:defRPr sz="1426"/>
            </a:lvl1pPr>
            <a:lvl2pPr marL="271577" indent="0" algn="ctr">
              <a:buNone/>
              <a:defRPr sz="1188"/>
            </a:lvl2pPr>
            <a:lvl3pPr marL="543154" indent="0" algn="ctr">
              <a:buNone/>
              <a:defRPr sz="1069"/>
            </a:lvl3pPr>
            <a:lvl4pPr marL="814730" indent="0" algn="ctr">
              <a:buNone/>
              <a:defRPr sz="950"/>
            </a:lvl4pPr>
            <a:lvl5pPr marL="1086307" indent="0" algn="ctr">
              <a:buNone/>
              <a:defRPr sz="950"/>
            </a:lvl5pPr>
            <a:lvl6pPr marL="1357884" indent="0" algn="ctr">
              <a:buNone/>
              <a:defRPr sz="950"/>
            </a:lvl6pPr>
            <a:lvl7pPr marL="1629461" indent="0" algn="ctr">
              <a:buNone/>
              <a:defRPr sz="950"/>
            </a:lvl7pPr>
            <a:lvl8pPr marL="1901038" indent="0" algn="ctr">
              <a:buNone/>
              <a:defRPr sz="950"/>
            </a:lvl8pPr>
            <a:lvl9pPr marL="2172614" indent="0" algn="ctr">
              <a:buNone/>
              <a:defRPr sz="95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17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4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82681" y="551744"/>
            <a:ext cx="1561594" cy="87823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7899" y="551744"/>
            <a:ext cx="4594255" cy="87823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49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4128" y="2583605"/>
            <a:ext cx="6246376" cy="4310803"/>
          </a:xfrm>
        </p:spPr>
        <p:txBody>
          <a:bodyPr anchor="b"/>
          <a:lstStyle>
            <a:lvl1pPr>
              <a:defRPr sz="35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4128" y="6935189"/>
            <a:ext cx="6246376" cy="2266949"/>
          </a:xfrm>
        </p:spPr>
        <p:txBody>
          <a:bodyPr/>
          <a:lstStyle>
            <a:lvl1pPr marL="0" indent="0">
              <a:buNone/>
              <a:defRPr sz="1426">
                <a:solidFill>
                  <a:schemeClr val="tx1">
                    <a:tint val="75000"/>
                  </a:schemeClr>
                </a:solidFill>
              </a:defRPr>
            </a:lvl1pPr>
            <a:lvl2pPr marL="271577" indent="0">
              <a:buNone/>
              <a:defRPr sz="1188">
                <a:solidFill>
                  <a:schemeClr val="tx1">
                    <a:tint val="75000"/>
                  </a:schemeClr>
                </a:solidFill>
              </a:defRPr>
            </a:lvl2pPr>
            <a:lvl3pPr marL="543154" indent="0">
              <a:buNone/>
              <a:defRPr sz="1069">
                <a:solidFill>
                  <a:schemeClr val="tx1">
                    <a:tint val="75000"/>
                  </a:schemeClr>
                </a:solidFill>
              </a:defRPr>
            </a:lvl3pPr>
            <a:lvl4pPr marL="81473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4pPr>
            <a:lvl5pPr marL="1086307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5pPr>
            <a:lvl6pPr marL="1357884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6pPr>
            <a:lvl7pPr marL="1629461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7pPr>
            <a:lvl8pPr marL="1901038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8pPr>
            <a:lvl9pPr marL="2172614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8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7900" y="2758722"/>
            <a:ext cx="3077924" cy="657535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6351" y="2758722"/>
            <a:ext cx="3077924" cy="657535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1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843" y="551745"/>
            <a:ext cx="6246376" cy="200307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8843" y="2540424"/>
            <a:ext cx="3063779" cy="1245023"/>
          </a:xfrm>
        </p:spPr>
        <p:txBody>
          <a:bodyPr anchor="b"/>
          <a:lstStyle>
            <a:lvl1pPr marL="0" indent="0">
              <a:buNone/>
              <a:defRPr sz="1426" b="1"/>
            </a:lvl1pPr>
            <a:lvl2pPr marL="271577" indent="0">
              <a:buNone/>
              <a:defRPr sz="1188" b="1"/>
            </a:lvl2pPr>
            <a:lvl3pPr marL="543154" indent="0">
              <a:buNone/>
              <a:defRPr sz="1069" b="1"/>
            </a:lvl3pPr>
            <a:lvl4pPr marL="814730" indent="0">
              <a:buNone/>
              <a:defRPr sz="950" b="1"/>
            </a:lvl4pPr>
            <a:lvl5pPr marL="1086307" indent="0">
              <a:buNone/>
              <a:defRPr sz="950" b="1"/>
            </a:lvl5pPr>
            <a:lvl6pPr marL="1357884" indent="0">
              <a:buNone/>
              <a:defRPr sz="950" b="1"/>
            </a:lvl6pPr>
            <a:lvl7pPr marL="1629461" indent="0">
              <a:buNone/>
              <a:defRPr sz="950" b="1"/>
            </a:lvl7pPr>
            <a:lvl8pPr marL="1901038" indent="0">
              <a:buNone/>
              <a:defRPr sz="950" b="1"/>
            </a:lvl8pPr>
            <a:lvl9pPr marL="2172614" indent="0">
              <a:buNone/>
              <a:defRPr sz="95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8843" y="3785447"/>
            <a:ext cx="3063779" cy="556782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66351" y="2540424"/>
            <a:ext cx="3078868" cy="1245023"/>
          </a:xfrm>
        </p:spPr>
        <p:txBody>
          <a:bodyPr anchor="b"/>
          <a:lstStyle>
            <a:lvl1pPr marL="0" indent="0">
              <a:buNone/>
              <a:defRPr sz="1426" b="1"/>
            </a:lvl1pPr>
            <a:lvl2pPr marL="271577" indent="0">
              <a:buNone/>
              <a:defRPr sz="1188" b="1"/>
            </a:lvl2pPr>
            <a:lvl3pPr marL="543154" indent="0">
              <a:buNone/>
              <a:defRPr sz="1069" b="1"/>
            </a:lvl3pPr>
            <a:lvl4pPr marL="814730" indent="0">
              <a:buNone/>
              <a:defRPr sz="950" b="1"/>
            </a:lvl4pPr>
            <a:lvl5pPr marL="1086307" indent="0">
              <a:buNone/>
              <a:defRPr sz="950" b="1"/>
            </a:lvl5pPr>
            <a:lvl6pPr marL="1357884" indent="0">
              <a:buNone/>
              <a:defRPr sz="950" b="1"/>
            </a:lvl6pPr>
            <a:lvl7pPr marL="1629461" indent="0">
              <a:buNone/>
              <a:defRPr sz="950" b="1"/>
            </a:lvl7pPr>
            <a:lvl8pPr marL="1901038" indent="0">
              <a:buNone/>
              <a:defRPr sz="950" b="1"/>
            </a:lvl8pPr>
            <a:lvl9pPr marL="2172614" indent="0">
              <a:buNone/>
              <a:defRPr sz="95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66351" y="3785447"/>
            <a:ext cx="3078868" cy="556782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15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94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843" y="690880"/>
            <a:ext cx="2335790" cy="2418080"/>
          </a:xfrm>
        </p:spPr>
        <p:txBody>
          <a:bodyPr anchor="b"/>
          <a:lstStyle>
            <a:lvl1pPr>
              <a:defRPr sz="19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8868" y="1492110"/>
            <a:ext cx="3666351" cy="7364589"/>
          </a:xfrm>
        </p:spPr>
        <p:txBody>
          <a:bodyPr/>
          <a:lstStyle>
            <a:lvl1pPr>
              <a:defRPr sz="1901"/>
            </a:lvl1pPr>
            <a:lvl2pPr>
              <a:defRPr sz="1663"/>
            </a:lvl2pPr>
            <a:lvl3pPr>
              <a:defRPr sz="1426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8843" y="3108960"/>
            <a:ext cx="2335790" cy="5759733"/>
          </a:xfrm>
        </p:spPr>
        <p:txBody>
          <a:bodyPr/>
          <a:lstStyle>
            <a:lvl1pPr marL="0" indent="0">
              <a:buNone/>
              <a:defRPr sz="950"/>
            </a:lvl1pPr>
            <a:lvl2pPr marL="271577" indent="0">
              <a:buNone/>
              <a:defRPr sz="832"/>
            </a:lvl2pPr>
            <a:lvl3pPr marL="543154" indent="0">
              <a:buNone/>
              <a:defRPr sz="713"/>
            </a:lvl3pPr>
            <a:lvl4pPr marL="814730" indent="0">
              <a:buNone/>
              <a:defRPr sz="594"/>
            </a:lvl4pPr>
            <a:lvl5pPr marL="1086307" indent="0">
              <a:buNone/>
              <a:defRPr sz="594"/>
            </a:lvl5pPr>
            <a:lvl6pPr marL="1357884" indent="0">
              <a:buNone/>
              <a:defRPr sz="594"/>
            </a:lvl6pPr>
            <a:lvl7pPr marL="1629461" indent="0">
              <a:buNone/>
              <a:defRPr sz="594"/>
            </a:lvl7pPr>
            <a:lvl8pPr marL="1901038" indent="0">
              <a:buNone/>
              <a:defRPr sz="594"/>
            </a:lvl8pPr>
            <a:lvl9pPr marL="2172614" indent="0">
              <a:buNone/>
              <a:defRPr sz="59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60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843" y="690880"/>
            <a:ext cx="2335790" cy="2418080"/>
          </a:xfrm>
        </p:spPr>
        <p:txBody>
          <a:bodyPr anchor="b"/>
          <a:lstStyle>
            <a:lvl1pPr>
              <a:defRPr sz="190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78868" y="1492110"/>
            <a:ext cx="3666351" cy="7364589"/>
          </a:xfrm>
        </p:spPr>
        <p:txBody>
          <a:bodyPr/>
          <a:lstStyle>
            <a:lvl1pPr marL="0" indent="0">
              <a:buNone/>
              <a:defRPr sz="1901"/>
            </a:lvl1pPr>
            <a:lvl2pPr marL="271577" indent="0">
              <a:buNone/>
              <a:defRPr sz="1663"/>
            </a:lvl2pPr>
            <a:lvl3pPr marL="543154" indent="0">
              <a:buNone/>
              <a:defRPr sz="1426"/>
            </a:lvl3pPr>
            <a:lvl4pPr marL="814730" indent="0">
              <a:buNone/>
              <a:defRPr sz="1188"/>
            </a:lvl4pPr>
            <a:lvl5pPr marL="1086307" indent="0">
              <a:buNone/>
              <a:defRPr sz="1188"/>
            </a:lvl5pPr>
            <a:lvl6pPr marL="1357884" indent="0">
              <a:buNone/>
              <a:defRPr sz="1188"/>
            </a:lvl6pPr>
            <a:lvl7pPr marL="1629461" indent="0">
              <a:buNone/>
              <a:defRPr sz="1188"/>
            </a:lvl7pPr>
            <a:lvl8pPr marL="1901038" indent="0">
              <a:buNone/>
              <a:defRPr sz="1188"/>
            </a:lvl8pPr>
            <a:lvl9pPr marL="2172614" indent="0">
              <a:buNone/>
              <a:defRPr sz="118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8843" y="3108960"/>
            <a:ext cx="2335790" cy="5759733"/>
          </a:xfrm>
        </p:spPr>
        <p:txBody>
          <a:bodyPr/>
          <a:lstStyle>
            <a:lvl1pPr marL="0" indent="0">
              <a:buNone/>
              <a:defRPr sz="950"/>
            </a:lvl1pPr>
            <a:lvl2pPr marL="271577" indent="0">
              <a:buNone/>
              <a:defRPr sz="832"/>
            </a:lvl2pPr>
            <a:lvl3pPr marL="543154" indent="0">
              <a:buNone/>
              <a:defRPr sz="713"/>
            </a:lvl3pPr>
            <a:lvl4pPr marL="814730" indent="0">
              <a:buNone/>
              <a:defRPr sz="594"/>
            </a:lvl4pPr>
            <a:lvl5pPr marL="1086307" indent="0">
              <a:buNone/>
              <a:defRPr sz="594"/>
            </a:lvl5pPr>
            <a:lvl6pPr marL="1357884" indent="0">
              <a:buNone/>
              <a:defRPr sz="594"/>
            </a:lvl6pPr>
            <a:lvl7pPr marL="1629461" indent="0">
              <a:buNone/>
              <a:defRPr sz="594"/>
            </a:lvl7pPr>
            <a:lvl8pPr marL="1901038" indent="0">
              <a:buNone/>
              <a:defRPr sz="594"/>
            </a:lvl8pPr>
            <a:lvl9pPr marL="2172614" indent="0">
              <a:buNone/>
              <a:defRPr sz="59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7846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7900" y="551745"/>
            <a:ext cx="6246376" cy="2003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7900" y="2758722"/>
            <a:ext cx="6246376" cy="657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7900" y="9605152"/>
            <a:ext cx="1629489" cy="551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DD5BA-B8D2-439E-A581-A3F30FCEDB9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98971" y="9605152"/>
            <a:ext cx="2444234" cy="551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14786" y="9605152"/>
            <a:ext cx="1629489" cy="551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62025-FE5D-44DA-A09C-723A0E2335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43154" rtl="0" eaLnBrk="1" latinLnBrk="0" hangingPunct="1">
        <a:lnSpc>
          <a:spcPct val="90000"/>
        </a:lnSpc>
        <a:spcBef>
          <a:spcPct val="0"/>
        </a:spcBef>
        <a:buNone/>
        <a:defRPr kumimoji="1" sz="26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788" indent="-135788" algn="l" defTabSz="543154" rtl="0" eaLnBrk="1" latinLnBrk="0" hangingPunct="1">
        <a:lnSpc>
          <a:spcPct val="90000"/>
        </a:lnSpc>
        <a:spcBef>
          <a:spcPts val="594"/>
        </a:spcBef>
        <a:buFont typeface="Arial" panose="020B0604020202020204" pitchFamily="34" charset="0"/>
        <a:buChar char="•"/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1pPr>
      <a:lvl2pPr marL="407365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426" kern="1200">
          <a:solidFill>
            <a:schemeClr val="tx1"/>
          </a:solidFill>
          <a:latin typeface="+mn-lt"/>
          <a:ea typeface="+mn-ea"/>
          <a:cs typeface="+mn-cs"/>
        </a:defRPr>
      </a:lvl2pPr>
      <a:lvl3pPr marL="678942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50519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4pPr>
      <a:lvl5pPr marL="1222096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5pPr>
      <a:lvl6pPr marL="1493672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6pPr>
      <a:lvl7pPr marL="1765249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7pPr>
      <a:lvl8pPr marL="2036826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8pPr>
      <a:lvl9pPr marL="2308403" indent="-135788" algn="l" defTabSz="54315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1pPr>
      <a:lvl2pPr marL="271577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2pPr>
      <a:lvl3pPr marL="543154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3pPr>
      <a:lvl4pPr marL="814730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4pPr>
      <a:lvl5pPr marL="1086307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5pPr>
      <a:lvl6pPr marL="1357884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6pPr>
      <a:lvl7pPr marL="1629461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7pPr>
      <a:lvl8pPr marL="1901038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8pPr>
      <a:lvl9pPr marL="2172614" algn="l" defTabSz="543154" rtl="0" eaLnBrk="1" latinLnBrk="0" hangingPunct="1"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4.png" Type="http://schemas.openxmlformats.org/officeDocument/2006/relationships/image"/><Relationship Id="rId2" Target="../media/image6.jpe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Relationship Id="rId6" Target="../media/image10.png" Type="http://schemas.openxmlformats.org/officeDocument/2006/relationships/image"/><Relationship Id="rId7" Target="../media/image11.png" Type="http://schemas.openxmlformats.org/officeDocument/2006/relationships/image"/><Relationship Id="rId8" Target="../media/image12.png" Type="http://schemas.openxmlformats.org/officeDocument/2006/relationships/image"/><Relationship Id="rId9" Target="../media/image13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7242175" cy="1590492"/>
          </a:xfrm>
          <a:prstGeom prst="rect">
            <a:avLst/>
          </a:prstGeom>
          <a:solidFill>
            <a:srgbClr val="287C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425612" y="3675287"/>
            <a:ext cx="1036032" cy="456974"/>
            <a:chOff x="1081554" y="4353656"/>
            <a:chExt cx="1036032" cy="456974"/>
          </a:xfrm>
          <a:solidFill>
            <a:srgbClr val="22B829"/>
          </a:solidFill>
        </p:grpSpPr>
        <p:sp>
          <p:nvSpPr>
            <p:cNvPr id="50" name="正方形/長方形 49"/>
            <p:cNvSpPr/>
            <p:nvPr/>
          </p:nvSpPr>
          <p:spPr>
            <a:xfrm>
              <a:off x="1081554" y="4353656"/>
              <a:ext cx="497222" cy="456974"/>
            </a:xfrm>
            <a:prstGeom prst="rect">
              <a:avLst/>
            </a:prstGeom>
            <a:solidFill>
              <a:srgbClr val="07B14C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日</a:t>
              </a:r>
              <a:endParaRPr kumimoji="1" lang="ja-JP" altLang="en-US" sz="2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660757" y="4353656"/>
              <a:ext cx="456829" cy="456974"/>
            </a:xfrm>
            <a:prstGeom prst="rect">
              <a:avLst/>
            </a:prstGeom>
            <a:solidFill>
              <a:srgbClr val="07B14C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</a:t>
              </a:r>
              <a:endParaRPr kumimoji="1" lang="ja-JP" altLang="en-US" sz="2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1746449" y="3360876"/>
            <a:ext cx="5283818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2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2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lang="en-US" altLang="ja-JP" sz="4800" b="1" dirty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4800" b="1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4800" b="1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 </a:t>
            </a:r>
            <a:r>
              <a:rPr lang="ja-JP" altLang="en-US" sz="2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2800" b="1" cap="none" spc="0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r>
              <a:rPr lang="ja-JP" altLang="en-US" sz="2800" b="1" cap="none" spc="0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ja-JP" altLang="en-US" sz="2800" b="1" cap="none" spc="0" dirty="0">
              <a:ln w="10541" cmpd="sng">
                <a:solidFill>
                  <a:srgbClr val="00B050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425612" y="4998733"/>
            <a:ext cx="988457" cy="456974"/>
            <a:chOff x="1090822" y="3561568"/>
            <a:chExt cx="988457" cy="456974"/>
          </a:xfrm>
          <a:solidFill>
            <a:srgbClr val="07B14C"/>
          </a:solidFill>
        </p:grpSpPr>
        <p:sp>
          <p:nvSpPr>
            <p:cNvPr id="56" name="正方形/長方形 55"/>
            <p:cNvSpPr/>
            <p:nvPr/>
          </p:nvSpPr>
          <p:spPr>
            <a:xfrm>
              <a:off x="1090822" y="3561568"/>
              <a:ext cx="456829" cy="45697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会</a:t>
              </a:r>
              <a:endParaRPr kumimoji="1"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607661" y="3561568"/>
              <a:ext cx="471618" cy="456974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場</a:t>
              </a:r>
              <a:endParaRPr kumimoji="1"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1386232" y="4994736"/>
            <a:ext cx="571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ハローワーク郡山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セミナールーム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31737" y="4134866"/>
            <a:ext cx="6233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　場　説　明</a:t>
            </a:r>
            <a:r>
              <a:rPr kumimoji="1"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</a:t>
            </a:r>
            <a:r>
              <a:rPr kumimoji="1"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～）</a:t>
            </a:r>
            <a:endParaRPr kumimoji="1" lang="en-US" altLang="ja-JP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　別　相　談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endParaRPr kumimoji="1"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2971" y="2580075"/>
            <a:ext cx="69847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dirty="0" smtClean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警備の仕事（交通誘導、施設警備、イベント警備等）について、事業所の方からお話を聞いたり質問したりすることができます。希望される方は、個別相談をすることも</a:t>
            </a:r>
            <a:r>
              <a:rPr lang="ja-JP" altLang="en-US" sz="1500" b="1" dirty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可能</a:t>
            </a:r>
            <a:r>
              <a:rPr lang="ja-JP" altLang="en-US" sz="1500" b="1" dirty="0" smtClean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です。興味のある方、ぜひ</a:t>
            </a:r>
            <a:r>
              <a:rPr kumimoji="1" lang="ja-JP" altLang="en-US" sz="1500" b="1" dirty="0" smtClean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現場のお話を聞いてみませんか？</a:t>
            </a:r>
            <a:endParaRPr kumimoji="1" lang="en-US" altLang="ja-JP" sz="1500" b="1" dirty="0" smtClean="0">
              <a:solidFill>
                <a:srgbClr val="287CD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428605" y="6210534"/>
            <a:ext cx="988457" cy="456974"/>
            <a:chOff x="1090822" y="3561568"/>
            <a:chExt cx="988457" cy="456974"/>
          </a:xfrm>
          <a:solidFill>
            <a:srgbClr val="07B14C"/>
          </a:solidFill>
        </p:grpSpPr>
        <p:sp>
          <p:nvSpPr>
            <p:cNvPr id="77" name="正方形/長方形 76"/>
            <p:cNvSpPr/>
            <p:nvPr/>
          </p:nvSpPr>
          <p:spPr>
            <a:xfrm>
              <a:off x="1090822" y="3561568"/>
              <a:ext cx="456829" cy="456974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定</a:t>
              </a:r>
              <a:endParaRPr kumimoji="1"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607661" y="3561568"/>
              <a:ext cx="471618" cy="456974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員</a:t>
              </a:r>
              <a:endParaRPr kumimoji="1"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1386232" y="5968748"/>
            <a:ext cx="3827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4800" b="1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名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（完全予約制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418176"/>
              </p:ext>
            </p:extLst>
          </p:nvPr>
        </p:nvGraphicFramePr>
        <p:xfrm>
          <a:off x="211906" y="8363935"/>
          <a:ext cx="6818361" cy="8499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718">
                  <a:extLst>
                    <a:ext uri="{9D8B030D-6E8A-4147-A177-3AD203B41FA5}">
                      <a16:colId xmlns:a16="http://schemas.microsoft.com/office/drawing/2014/main" val="3646168897"/>
                    </a:ext>
                  </a:extLst>
                </a:gridCol>
                <a:gridCol w="1483218">
                  <a:extLst>
                    <a:ext uri="{9D8B030D-6E8A-4147-A177-3AD203B41FA5}">
                      <a16:colId xmlns:a16="http://schemas.microsoft.com/office/drawing/2014/main" val="2180729102"/>
                    </a:ext>
                  </a:extLst>
                </a:gridCol>
                <a:gridCol w="1662799">
                  <a:extLst>
                    <a:ext uri="{9D8B030D-6E8A-4147-A177-3AD203B41FA5}">
                      <a16:colId xmlns:a16="http://schemas.microsoft.com/office/drawing/2014/main" val="346218171"/>
                    </a:ext>
                  </a:extLst>
                </a:gridCol>
                <a:gridCol w="1095239">
                  <a:extLst>
                    <a:ext uri="{9D8B030D-6E8A-4147-A177-3AD203B41FA5}">
                      <a16:colId xmlns:a16="http://schemas.microsoft.com/office/drawing/2014/main" val="1181684884"/>
                    </a:ext>
                  </a:extLst>
                </a:gridCol>
                <a:gridCol w="1695387">
                  <a:extLst>
                    <a:ext uri="{9D8B030D-6E8A-4147-A177-3AD203B41FA5}">
                      <a16:colId xmlns:a16="http://schemas.microsoft.com/office/drawing/2014/main" val="4233066755"/>
                    </a:ext>
                  </a:extLst>
                </a:gridCol>
              </a:tblGrid>
              <a:tr h="303849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参加申込書　兼　当日受講票</a:t>
                      </a:r>
                    </a:p>
                  </a:txBody>
                  <a:tcPr anchor="ctr">
                    <a:solidFill>
                      <a:srgbClr val="287C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3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88516"/>
                  </a:ext>
                </a:extLst>
              </a:tr>
              <a:tr h="212695">
                <a:tc>
                  <a:txBody>
                    <a:bodyPr/>
                    <a:lstStyle/>
                    <a:p>
                      <a:r>
                        <a:rPr lang="ja-JP" altLang="en-US" sz="600" b="1" dirty="0" smtClean="0">
                          <a:latin typeface="+mn-ea"/>
                          <a:ea typeface="+mn-ea"/>
                        </a:rPr>
                        <a:t>ハローワーク記入欄</a:t>
                      </a:r>
                      <a:endParaRPr lang="ja-JP" altLang="en-US" sz="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lang="ja-JP" altLang="en-US" sz="800" b="1" dirty="0" smtClean="0">
                          <a:latin typeface="+mn-ea"/>
                          <a:ea typeface="+mn-ea"/>
                        </a:rPr>
                        <a:t>フリガナ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" b="1" dirty="0" smtClean="0">
                          <a:latin typeface="+mn-ea"/>
                          <a:ea typeface="+mn-ea"/>
                        </a:rPr>
                        <a:t>　　</a:t>
                      </a:r>
                      <a:endParaRPr kumimoji="1" lang="ja-JP" altLang="en-US" sz="3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+mn-ea"/>
                          <a:ea typeface="+mn-ea"/>
                        </a:rPr>
                        <a:t>求職番号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13068"/>
                  </a:ext>
                </a:extLst>
              </a:tr>
              <a:tr h="33182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No.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氏名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887403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42875" y="7557992"/>
            <a:ext cx="6808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❐下記参加申込書をご記入の上、ハローワーク郡山までご提出ください。電話での申し込みも可能です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雇用保険受給中の方は、求職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活動実績（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１回）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とな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。雇用保険受給資格者証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をご持参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❐発熱がある方、体調不良の方等は参加をご遠慮ください。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❐</a:t>
            </a:r>
            <a:r>
              <a:rPr lang="ja-JP" altLang="en-US" sz="1100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お申し込みをキャンセルされる場合は、必ずハローワーク郡山までお知らせください。</a:t>
            </a:r>
            <a:endParaRPr lang="en-US" altLang="ja-JP" sz="1100" dirty="0">
              <a:ln w="10541" cmpd="sng">
                <a:solidFill>
                  <a:srgbClr val="FF7711"/>
                </a:solidFill>
                <a:prstDash val="solid"/>
              </a:ln>
              <a:solidFill>
                <a:srgbClr val="FF771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746449" y="6738927"/>
            <a:ext cx="23010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個別相談会は各時間帯</a:t>
            </a:r>
            <a:r>
              <a:rPr lang="en-US" altLang="ja-JP" b="1" dirty="0" smtClean="0">
                <a:ln w="10541" cmpd="sng">
                  <a:solidFill>
                    <a:srgbClr val="FF7711"/>
                  </a:solidFill>
                  <a:prstDash val="solid"/>
                </a:ln>
                <a:solidFill>
                  <a:srgbClr val="FF77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名ずつ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（希望者のみ）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42875" y="9934128"/>
            <a:ext cx="7036206" cy="340519"/>
          </a:xfrm>
          <a:prstGeom prst="roundRect">
            <a:avLst/>
          </a:prstGeom>
          <a:solidFill>
            <a:srgbClr val="FF882F"/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お問い合わせ先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ハローワーク郡山　職業相談部門　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024-942-8609(41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♯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en-US" altLang="ja-JP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2625" y="316498"/>
            <a:ext cx="41697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0" dirty="0" smtClean="0">
                <a:ln w="31750">
                  <a:solidFill>
                    <a:schemeClr val="bg1"/>
                  </a:solidFill>
                </a:ln>
                <a:solidFill>
                  <a:srgbClr val="FF882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職場説明会</a:t>
            </a:r>
            <a:endParaRPr kumimoji="1" lang="ja-JP" altLang="en-US" sz="6000" dirty="0">
              <a:ln w="31750">
                <a:solidFill>
                  <a:schemeClr val="bg1"/>
                </a:solidFill>
              </a:ln>
              <a:solidFill>
                <a:srgbClr val="FF882F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7242175" cy="20684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1513717"/>
            <a:ext cx="7242175" cy="108806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平行四辺形 18"/>
          <p:cNvSpPr/>
          <p:nvPr/>
        </p:nvSpPr>
        <p:spPr>
          <a:xfrm>
            <a:off x="142875" y="373937"/>
            <a:ext cx="2182068" cy="966928"/>
          </a:xfrm>
          <a:prstGeom prst="parallelogram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05262">
            <a:off x="6422767" y="1127267"/>
            <a:ext cx="613369" cy="67403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87184">
            <a:off x="50243" y="1099914"/>
            <a:ext cx="539329" cy="539329"/>
          </a:xfrm>
          <a:prstGeom prst="rect">
            <a:avLst/>
          </a:prstGeom>
        </p:spPr>
      </p:pic>
      <p:sp>
        <p:nvSpPr>
          <p:cNvPr id="3" name="平行四辺形 2"/>
          <p:cNvSpPr/>
          <p:nvPr/>
        </p:nvSpPr>
        <p:spPr>
          <a:xfrm>
            <a:off x="2252935" y="373937"/>
            <a:ext cx="541581" cy="966928"/>
          </a:xfrm>
          <a:prstGeom prst="parallelogram">
            <a:avLst>
              <a:gd name="adj" fmla="val 47121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19" y="453876"/>
            <a:ext cx="626519" cy="9113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9366" y="352603"/>
            <a:ext cx="1702339" cy="92333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i="1" dirty="0" smtClean="0">
                <a:ln w="19050">
                  <a:solidFill>
                    <a:schemeClr val="bg1"/>
                  </a:solidFill>
                </a:ln>
                <a:solidFill>
                  <a:srgbClr val="07B14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警備</a:t>
            </a:r>
            <a:endParaRPr kumimoji="1" lang="ja-JP" altLang="en-US" sz="5400" i="1" dirty="0">
              <a:ln w="19050">
                <a:solidFill>
                  <a:schemeClr val="bg1"/>
                </a:solidFill>
              </a:ln>
              <a:solidFill>
                <a:srgbClr val="07B14C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05173"/>
              </p:ext>
            </p:extLst>
          </p:nvPr>
        </p:nvGraphicFramePr>
        <p:xfrm>
          <a:off x="211907" y="9217917"/>
          <a:ext cx="681836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613">
                  <a:extLst>
                    <a:ext uri="{9D8B030D-6E8A-4147-A177-3AD203B41FA5}">
                      <a16:colId xmlns:a16="http://schemas.microsoft.com/office/drawing/2014/main" val="31701588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960025175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889844810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896202375"/>
                    </a:ext>
                  </a:extLst>
                </a:gridCol>
                <a:gridCol w="1110395">
                  <a:extLst>
                    <a:ext uri="{9D8B030D-6E8A-4147-A177-3AD203B41FA5}">
                      <a16:colId xmlns:a16="http://schemas.microsoft.com/office/drawing/2014/main" val="260831353"/>
                    </a:ext>
                  </a:extLst>
                </a:gridCol>
              </a:tblGrid>
              <a:tr h="248642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個別相談を希望する方は、希望時間帯に○をつけてください。</a:t>
                      </a:r>
                      <a:r>
                        <a:rPr kumimoji="1" lang="en-US" altLang="ja-JP" sz="1000" b="1" dirty="0" smtClean="0"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1000" b="1" dirty="0" smtClean="0">
                          <a:latin typeface="+mn-ea"/>
                          <a:ea typeface="+mn-ea"/>
                        </a:rPr>
                      </a:br>
                      <a:r>
                        <a:rPr kumimoji="1" lang="en-US" altLang="ja-JP" sz="1000" b="1" dirty="0" smtClean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各時間帯</a:t>
                      </a:r>
                      <a:r>
                        <a:rPr kumimoji="1" lang="ja-JP" altLang="en-US" sz="1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名まで</a:t>
                      </a:r>
                      <a:endParaRPr kumimoji="1" lang="ja-JP" altLang="en-US" sz="12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15:15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15:15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15:30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15:30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15:45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15:45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16:00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1233730"/>
                  </a:ext>
                </a:extLst>
              </a:tr>
              <a:tr h="351160">
                <a:tc vMerge="1">
                  <a:txBody>
                    <a:bodyPr/>
                    <a:lstStyle/>
                    <a:p>
                      <a:pPr marL="0" marR="0" lvl="0" indent="0" algn="l" defTabSz="543154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1100" b="1" dirty="0" smtClean="0">
                          <a:latin typeface="+mn-ea"/>
                          <a:ea typeface="+mn-ea"/>
                        </a:rPr>
                      </a:b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8990975"/>
                  </a:ext>
                </a:extLst>
              </a:tr>
            </a:tbl>
          </a:graphicData>
        </a:graphic>
      </p:graphicFrame>
      <p:sp>
        <p:nvSpPr>
          <p:cNvPr id="36" name="正方形/長方形 35"/>
          <p:cNvSpPr/>
          <p:nvPr/>
        </p:nvSpPr>
        <p:spPr>
          <a:xfrm>
            <a:off x="-2" y="1625069"/>
            <a:ext cx="7242175" cy="763998"/>
          </a:xfrm>
          <a:prstGeom prst="rect">
            <a:avLst/>
          </a:prstGeom>
          <a:solidFill>
            <a:srgbClr val="287C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453059" y="1631149"/>
            <a:ext cx="6324600" cy="6950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4700"/>
              </a:lnSpc>
            </a:pPr>
            <a:r>
              <a:rPr lang="ja-JP" altLang="en-US" sz="3200" b="1" dirty="0" smtClean="0">
                <a:ln w="31550" cmpd="sng">
                  <a:noFill/>
                  <a:prstDash val="solid"/>
                </a:ln>
                <a:solidFill>
                  <a:srgbClr val="FF771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</a:t>
            </a:r>
            <a:r>
              <a:rPr lang="ja-JP" altLang="en-US" sz="3200" b="1" dirty="0" smtClean="0">
                <a:ln w="31550" cmpd="sng">
                  <a:noFill/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 トスネット南東北 </a:t>
            </a:r>
            <a:r>
              <a:rPr lang="ja-JP" altLang="en-US" sz="3200" b="1" dirty="0" smtClean="0">
                <a:ln w="31550" cmpd="sng">
                  <a:noFill/>
                  <a:prstDash val="solid"/>
                </a:ln>
                <a:solidFill>
                  <a:srgbClr val="FF771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endParaRPr lang="en-US" altLang="ja-JP" sz="3200" b="1" dirty="0">
              <a:ln w="31550" cmpd="sng">
                <a:noFill/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5273" y="5640903"/>
            <a:ext cx="917862" cy="172819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4886" y="5582252"/>
            <a:ext cx="1036369" cy="178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308720" y="926404"/>
            <a:ext cx="3049450" cy="444895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 トスネット南東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</a:t>
            </a:r>
            <a:endParaRPr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97343" y="8806003"/>
            <a:ext cx="6480720" cy="1097265"/>
          </a:xfrm>
          <a:prstGeom prst="roundRect">
            <a:avLst/>
          </a:prstGeom>
          <a:solidFill>
            <a:srgbClr val="287C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479" y="8954748"/>
            <a:ext cx="757100" cy="75710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130078" y="9424603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ハローワークインターネットサービス→</a:t>
            </a:r>
            <a:endParaRPr kumimoji="1" lang="ja-JP" altLang="en-US" sz="12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0500" y="8942508"/>
            <a:ext cx="4852610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b="1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スマホやパソコンで求人票を閲覧</a:t>
            </a:r>
            <a:r>
              <a:rPr lang="ja-JP" altLang="en-US" sz="1400" b="1" dirty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</a:t>
            </a:r>
            <a:r>
              <a:rPr lang="ja-JP" altLang="en-US" sz="1400" b="1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ることができます！</a:t>
            </a:r>
            <a:endParaRPr lang="en-US" altLang="ja-JP" sz="1400" b="1" dirty="0" smtClean="0">
              <a:ln w="31550" cmpd="sng">
                <a:noFill/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事業所番号・事業所名から</a:t>
            </a:r>
            <a:r>
              <a:rPr lang="ja-JP" altLang="en-US" sz="1400" b="1" dirty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検索しご覧ください</a:t>
            </a:r>
            <a:r>
              <a:rPr lang="ja-JP" altLang="en-US" sz="1400" b="1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b="1" dirty="0">
              <a:ln w="31550" cmpd="sng">
                <a:noFill/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53061" y="4136348"/>
            <a:ext cx="3616058" cy="277127"/>
          </a:xfrm>
          <a:prstGeom prst="rect">
            <a:avLst/>
          </a:prstGeom>
          <a:noFill/>
        </p:spPr>
        <p:txBody>
          <a:bodyPr wrap="square" lIns="91441" tIns="45720" rIns="91441" bIns="45720">
            <a:spAutoFit/>
          </a:bodyPr>
          <a:lstStyle/>
          <a:p>
            <a:r>
              <a:rPr lang="en-US" altLang="ja-JP" sz="1201" b="1" dirty="0" smtClean="0">
                <a:ln w="31550" cmpd="sng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1" b="1" dirty="0">
                <a:ln w="31550" cmpd="sng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求人が無効となっている場合はご容赦ください。</a:t>
            </a:r>
          </a:p>
        </p:txBody>
      </p:sp>
      <p:sp>
        <p:nvSpPr>
          <p:cNvPr id="11" name="平行四辺形 10"/>
          <p:cNvSpPr/>
          <p:nvPr/>
        </p:nvSpPr>
        <p:spPr>
          <a:xfrm>
            <a:off x="6351259" y="8213803"/>
            <a:ext cx="624812" cy="1457410"/>
          </a:xfrm>
          <a:prstGeom prst="parallelogram">
            <a:avLst>
              <a:gd name="adj" fmla="val 35163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0287" y="8436134"/>
            <a:ext cx="755068" cy="1126968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308719" y="163142"/>
            <a:ext cx="622958" cy="629190"/>
          </a:xfrm>
          <a:prstGeom prst="rect">
            <a:avLst/>
          </a:prstGeom>
          <a:solidFill>
            <a:srgbClr val="287CD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求</a:t>
            </a:r>
            <a:endParaRPr lang="en-US" altLang="ja-JP" sz="32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95806" y="163142"/>
            <a:ext cx="622958" cy="629190"/>
          </a:xfrm>
          <a:prstGeom prst="rect">
            <a:avLst/>
          </a:prstGeom>
          <a:solidFill>
            <a:srgbClr val="287CD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報</a:t>
            </a:r>
            <a:endParaRPr kumimoji="1" lang="ja-JP" altLang="en-US" sz="3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833441" y="163142"/>
            <a:ext cx="622958" cy="629190"/>
          </a:xfrm>
          <a:prstGeom prst="rect">
            <a:avLst/>
          </a:prstGeom>
          <a:solidFill>
            <a:srgbClr val="287CD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情</a:t>
            </a:r>
            <a:endParaRPr kumimoji="1" lang="ja-JP" altLang="en-US" sz="3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71076" y="163142"/>
            <a:ext cx="622958" cy="629190"/>
          </a:xfrm>
          <a:prstGeom prst="rect">
            <a:avLst/>
          </a:prstGeom>
          <a:solidFill>
            <a:srgbClr val="287CD8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  <a:endParaRPr kumimoji="1" lang="ja-JP" altLang="en-US" sz="3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3923474" y="6462905"/>
            <a:ext cx="3449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　　：福島県郡山市桑野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2-34-9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家久来ビル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3923473" y="7573206"/>
            <a:ext cx="34492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事業内容：総合警備請負業（交通誘導警備、イベント警備、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巡回警備、留守番警備、保安警備、施設警備、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列車見張警備）。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017156">
            <a:off x="8831270" y="7737761"/>
            <a:ext cx="611794" cy="72616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402576">
            <a:off x="9132972" y="7399415"/>
            <a:ext cx="853502" cy="101305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2998" y="6646992"/>
            <a:ext cx="2116177" cy="222726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5517" y="4763846"/>
            <a:ext cx="2228413" cy="234539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168" y="5688567"/>
            <a:ext cx="1908417" cy="200859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2209" y="49830"/>
            <a:ext cx="1359966" cy="143135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4264" y="5687934"/>
            <a:ext cx="1927928" cy="2029131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212472" y="1834867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「フルタイム」</a:t>
            </a:r>
            <a:endParaRPr lang="en-US" altLang="ja-JP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757405" y="1836093"/>
            <a:ext cx="143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「パート」</a:t>
            </a:r>
            <a:endParaRPr lang="en-US" altLang="ja-JP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37140" y="2231346"/>
            <a:ext cx="251411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交通誘導警備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07040-20220741</a:t>
            </a:r>
            <a:endParaRPr lang="en-US" altLang="ja-JP" sz="1700" b="1" dirty="0">
              <a:solidFill>
                <a:srgbClr val="22B82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施設警備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07040-20221641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08750" y="2231346"/>
            <a:ext cx="352839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管理職（一般職）候補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07040-20217341</a:t>
            </a:r>
            <a:endParaRPr lang="en-US" altLang="ja-JP" sz="1700" b="1" dirty="0">
              <a:solidFill>
                <a:srgbClr val="22B82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警備員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07040-20219241</a:t>
            </a:r>
          </a:p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警備員（６０歳以上限定求人）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07040-20216041</a:t>
            </a:r>
            <a:endParaRPr lang="en-US" altLang="ja-JP" sz="1700" b="1" dirty="0">
              <a:solidFill>
                <a:srgbClr val="22B82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列車見張警備員</a:t>
            </a:r>
            <a:endParaRPr lang="en-US" altLang="ja-JP" sz="17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700" b="1" dirty="0" smtClean="0">
                <a:solidFill>
                  <a:srgbClr val="22B82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07040-20215141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93158">
            <a:off x="9681164" y="7720752"/>
            <a:ext cx="571336" cy="678145"/>
          </a:xfrm>
          <a:prstGeom prst="rect">
            <a:avLst/>
          </a:prstGeom>
        </p:spPr>
      </p:pic>
      <p:cxnSp>
        <p:nvCxnSpPr>
          <p:cNvPr id="45" name="直線コネクタ 44"/>
          <p:cNvCxnSpPr/>
          <p:nvPr/>
        </p:nvCxnSpPr>
        <p:spPr>
          <a:xfrm>
            <a:off x="0" y="4605812"/>
            <a:ext cx="7242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232210" y="1438133"/>
            <a:ext cx="3795736" cy="444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ja-JP" altLang="en-US" b="1" dirty="0" smtClean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事業所番号：</a:t>
            </a:r>
            <a:r>
              <a:rPr lang="en-US" altLang="ja-JP" b="1" dirty="0" smtClean="0">
                <a:solidFill>
                  <a:srgbClr val="287CD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0704-105005-9</a:t>
            </a:r>
            <a:endParaRPr lang="en-US" altLang="ja-JP" b="1" dirty="0">
              <a:solidFill>
                <a:srgbClr val="287CD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98159" y="4833286"/>
            <a:ext cx="1679087" cy="176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4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433</Words>
  <PresentationFormat>ユーザー設定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HGP創英角ﾎﾟｯﾌﾟ体</vt:lpstr>
      <vt:lpstr>HGS創英角ﾎﾟｯﾌﾟ体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