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242175" cy="103632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4">
          <p15:clr>
            <a:srgbClr val="A4A3A4"/>
          </p15:clr>
        </p15:guide>
        <p15:guide id="2" pos="2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CD8"/>
    <a:srgbClr val="FFD319"/>
    <a:srgbClr val="FFCC00"/>
    <a:srgbClr val="FFFF00"/>
    <a:srgbClr val="E4DA1A"/>
    <a:srgbClr val="2A2A2A"/>
    <a:srgbClr val="FE3C3C"/>
    <a:srgbClr val="47B02E"/>
    <a:srgbClr val="005EA4"/>
    <a:srgbClr val="41A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23" autoAdjust="0"/>
  </p:normalViewPr>
  <p:slideViewPr>
    <p:cSldViewPr>
      <p:cViewPr varScale="1">
        <p:scale>
          <a:sx n="72" d="100"/>
          <a:sy n="72" d="100"/>
        </p:scale>
        <p:origin x="1950" y="66"/>
      </p:cViewPr>
      <p:guideLst>
        <p:guide orient="horz" pos="3264"/>
        <p:guide pos="22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8557" cy="497613"/>
          </a:xfrm>
          <a:prstGeom prst="rect">
            <a:avLst/>
          </a:prstGeom>
        </p:spPr>
        <p:txBody>
          <a:bodyPr vert="horz" lIns="93312" tIns="46654" rIns="93312" bIns="466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431" y="3"/>
            <a:ext cx="2948557" cy="497613"/>
          </a:xfrm>
          <a:prstGeom prst="rect">
            <a:avLst/>
          </a:prstGeom>
        </p:spPr>
        <p:txBody>
          <a:bodyPr vert="horz" lIns="93312" tIns="46654" rIns="93312" bIns="46654" rtlCol="0"/>
          <a:lstStyle>
            <a:lvl1pPr algn="r">
              <a:defRPr sz="1200"/>
            </a:lvl1pPr>
          </a:lstStyle>
          <a:p>
            <a:fld id="{D98FB77B-428F-47D8-B2F2-596360D5DFC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3013"/>
            <a:ext cx="23415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4" rIns="93312" bIns="466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877"/>
            <a:ext cx="5444490" cy="3913049"/>
          </a:xfrm>
          <a:prstGeom prst="rect">
            <a:avLst/>
          </a:prstGeom>
        </p:spPr>
        <p:txBody>
          <a:bodyPr vert="horz" lIns="93312" tIns="46654" rIns="93312" bIns="466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1728"/>
            <a:ext cx="2948557" cy="497613"/>
          </a:xfrm>
          <a:prstGeom prst="rect">
            <a:avLst/>
          </a:prstGeom>
        </p:spPr>
        <p:txBody>
          <a:bodyPr vert="horz" lIns="93312" tIns="46654" rIns="93312" bIns="466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431" y="9441728"/>
            <a:ext cx="2948557" cy="497613"/>
          </a:xfrm>
          <a:prstGeom prst="rect">
            <a:avLst/>
          </a:prstGeom>
        </p:spPr>
        <p:txBody>
          <a:bodyPr vert="horz" lIns="93312" tIns="46654" rIns="93312" bIns="46654" rtlCol="0" anchor="b"/>
          <a:lstStyle>
            <a:lvl1pPr algn="r">
              <a:defRPr sz="1200"/>
            </a:lvl1pPr>
          </a:lstStyle>
          <a:p>
            <a:fld id="{E2383EF8-18F4-46CA-A496-88E527E97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6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5272" y="1696015"/>
            <a:ext cx="5431631" cy="3607929"/>
          </a:xfrm>
        </p:spPr>
        <p:txBody>
          <a:bodyPr anchor="b"/>
          <a:lstStyle>
            <a:lvl1pPr algn="ctr">
              <a:defRPr sz="35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05272" y="5443080"/>
            <a:ext cx="5431631" cy="2502040"/>
          </a:xfrm>
        </p:spPr>
        <p:txBody>
          <a:bodyPr/>
          <a:lstStyle>
            <a:lvl1pPr marL="0" indent="0" algn="ctr">
              <a:buNone/>
              <a:defRPr sz="1426"/>
            </a:lvl1pPr>
            <a:lvl2pPr marL="271577" indent="0" algn="ctr">
              <a:buNone/>
              <a:defRPr sz="1188"/>
            </a:lvl2pPr>
            <a:lvl3pPr marL="543154" indent="0" algn="ctr">
              <a:buNone/>
              <a:defRPr sz="1069"/>
            </a:lvl3pPr>
            <a:lvl4pPr marL="814730" indent="0" algn="ctr">
              <a:buNone/>
              <a:defRPr sz="950"/>
            </a:lvl4pPr>
            <a:lvl5pPr marL="1086307" indent="0" algn="ctr">
              <a:buNone/>
              <a:defRPr sz="950"/>
            </a:lvl5pPr>
            <a:lvl6pPr marL="1357884" indent="0" algn="ctr">
              <a:buNone/>
              <a:defRPr sz="950"/>
            </a:lvl6pPr>
            <a:lvl7pPr marL="1629461" indent="0" algn="ctr">
              <a:buNone/>
              <a:defRPr sz="950"/>
            </a:lvl7pPr>
            <a:lvl8pPr marL="1901038" indent="0" algn="ctr">
              <a:buNone/>
              <a:defRPr sz="950"/>
            </a:lvl8pPr>
            <a:lvl9pPr marL="2172614" indent="0" algn="ctr">
              <a:buNone/>
              <a:defRPr sz="95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17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4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82681" y="551744"/>
            <a:ext cx="1561594" cy="87823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7899" y="551744"/>
            <a:ext cx="4594255" cy="87823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49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4128" y="2583605"/>
            <a:ext cx="6246376" cy="4310803"/>
          </a:xfrm>
        </p:spPr>
        <p:txBody>
          <a:bodyPr anchor="b"/>
          <a:lstStyle>
            <a:lvl1pPr>
              <a:defRPr sz="35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4128" y="6935189"/>
            <a:ext cx="6246376" cy="2266949"/>
          </a:xfrm>
        </p:spPr>
        <p:txBody>
          <a:bodyPr/>
          <a:lstStyle>
            <a:lvl1pPr marL="0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1pPr>
            <a:lvl2pPr marL="271577" indent="0">
              <a:buNone/>
              <a:defRPr sz="1188">
                <a:solidFill>
                  <a:schemeClr val="tx1">
                    <a:tint val="75000"/>
                  </a:schemeClr>
                </a:solidFill>
              </a:defRPr>
            </a:lvl2pPr>
            <a:lvl3pPr marL="543154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3pPr>
            <a:lvl4pPr marL="81473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4pPr>
            <a:lvl5pPr marL="1086307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5pPr>
            <a:lvl6pPr marL="1357884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6pPr>
            <a:lvl7pPr marL="1629461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7pPr>
            <a:lvl8pPr marL="1901038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8pPr>
            <a:lvl9pPr marL="2172614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7900" y="2758722"/>
            <a:ext cx="3077924" cy="657535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6351" y="2758722"/>
            <a:ext cx="3077924" cy="657535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843" y="551745"/>
            <a:ext cx="6246376" cy="200307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8843" y="2540424"/>
            <a:ext cx="3063779" cy="1245023"/>
          </a:xfrm>
        </p:spPr>
        <p:txBody>
          <a:bodyPr anchor="b"/>
          <a:lstStyle>
            <a:lvl1pPr marL="0" indent="0">
              <a:buNone/>
              <a:defRPr sz="1426" b="1"/>
            </a:lvl1pPr>
            <a:lvl2pPr marL="271577" indent="0">
              <a:buNone/>
              <a:defRPr sz="1188" b="1"/>
            </a:lvl2pPr>
            <a:lvl3pPr marL="543154" indent="0">
              <a:buNone/>
              <a:defRPr sz="1069" b="1"/>
            </a:lvl3pPr>
            <a:lvl4pPr marL="814730" indent="0">
              <a:buNone/>
              <a:defRPr sz="950" b="1"/>
            </a:lvl4pPr>
            <a:lvl5pPr marL="1086307" indent="0">
              <a:buNone/>
              <a:defRPr sz="950" b="1"/>
            </a:lvl5pPr>
            <a:lvl6pPr marL="1357884" indent="0">
              <a:buNone/>
              <a:defRPr sz="950" b="1"/>
            </a:lvl6pPr>
            <a:lvl7pPr marL="1629461" indent="0">
              <a:buNone/>
              <a:defRPr sz="950" b="1"/>
            </a:lvl7pPr>
            <a:lvl8pPr marL="1901038" indent="0">
              <a:buNone/>
              <a:defRPr sz="950" b="1"/>
            </a:lvl8pPr>
            <a:lvl9pPr marL="2172614" indent="0">
              <a:buNone/>
              <a:defRPr sz="95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8843" y="3785447"/>
            <a:ext cx="3063779" cy="556782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66351" y="2540424"/>
            <a:ext cx="3078868" cy="1245023"/>
          </a:xfrm>
        </p:spPr>
        <p:txBody>
          <a:bodyPr anchor="b"/>
          <a:lstStyle>
            <a:lvl1pPr marL="0" indent="0">
              <a:buNone/>
              <a:defRPr sz="1426" b="1"/>
            </a:lvl1pPr>
            <a:lvl2pPr marL="271577" indent="0">
              <a:buNone/>
              <a:defRPr sz="1188" b="1"/>
            </a:lvl2pPr>
            <a:lvl3pPr marL="543154" indent="0">
              <a:buNone/>
              <a:defRPr sz="1069" b="1"/>
            </a:lvl3pPr>
            <a:lvl4pPr marL="814730" indent="0">
              <a:buNone/>
              <a:defRPr sz="950" b="1"/>
            </a:lvl4pPr>
            <a:lvl5pPr marL="1086307" indent="0">
              <a:buNone/>
              <a:defRPr sz="950" b="1"/>
            </a:lvl5pPr>
            <a:lvl6pPr marL="1357884" indent="0">
              <a:buNone/>
              <a:defRPr sz="950" b="1"/>
            </a:lvl6pPr>
            <a:lvl7pPr marL="1629461" indent="0">
              <a:buNone/>
              <a:defRPr sz="950" b="1"/>
            </a:lvl7pPr>
            <a:lvl8pPr marL="1901038" indent="0">
              <a:buNone/>
              <a:defRPr sz="950" b="1"/>
            </a:lvl8pPr>
            <a:lvl9pPr marL="2172614" indent="0">
              <a:buNone/>
              <a:defRPr sz="95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66351" y="3785447"/>
            <a:ext cx="3078868" cy="556782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15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4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843" y="690880"/>
            <a:ext cx="2335790" cy="2418080"/>
          </a:xfrm>
        </p:spPr>
        <p:txBody>
          <a:bodyPr anchor="b"/>
          <a:lstStyle>
            <a:lvl1pPr>
              <a:defRPr sz="19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8868" y="1492110"/>
            <a:ext cx="3666351" cy="7364589"/>
          </a:xfrm>
        </p:spPr>
        <p:txBody>
          <a:bodyPr/>
          <a:lstStyle>
            <a:lvl1pPr>
              <a:defRPr sz="1901"/>
            </a:lvl1pPr>
            <a:lvl2pPr>
              <a:defRPr sz="1663"/>
            </a:lvl2pPr>
            <a:lvl3pPr>
              <a:defRPr sz="1426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8843" y="3108960"/>
            <a:ext cx="2335790" cy="5759733"/>
          </a:xfrm>
        </p:spPr>
        <p:txBody>
          <a:bodyPr/>
          <a:lstStyle>
            <a:lvl1pPr marL="0" indent="0">
              <a:buNone/>
              <a:defRPr sz="950"/>
            </a:lvl1pPr>
            <a:lvl2pPr marL="271577" indent="0">
              <a:buNone/>
              <a:defRPr sz="832"/>
            </a:lvl2pPr>
            <a:lvl3pPr marL="543154" indent="0">
              <a:buNone/>
              <a:defRPr sz="713"/>
            </a:lvl3pPr>
            <a:lvl4pPr marL="814730" indent="0">
              <a:buNone/>
              <a:defRPr sz="594"/>
            </a:lvl4pPr>
            <a:lvl5pPr marL="1086307" indent="0">
              <a:buNone/>
              <a:defRPr sz="594"/>
            </a:lvl5pPr>
            <a:lvl6pPr marL="1357884" indent="0">
              <a:buNone/>
              <a:defRPr sz="594"/>
            </a:lvl6pPr>
            <a:lvl7pPr marL="1629461" indent="0">
              <a:buNone/>
              <a:defRPr sz="594"/>
            </a:lvl7pPr>
            <a:lvl8pPr marL="1901038" indent="0">
              <a:buNone/>
              <a:defRPr sz="594"/>
            </a:lvl8pPr>
            <a:lvl9pPr marL="2172614" indent="0">
              <a:buNone/>
              <a:defRPr sz="59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6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843" y="690880"/>
            <a:ext cx="2335790" cy="2418080"/>
          </a:xfrm>
        </p:spPr>
        <p:txBody>
          <a:bodyPr anchor="b"/>
          <a:lstStyle>
            <a:lvl1pPr>
              <a:defRPr sz="19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78868" y="1492110"/>
            <a:ext cx="3666351" cy="7364589"/>
          </a:xfrm>
        </p:spPr>
        <p:txBody>
          <a:bodyPr/>
          <a:lstStyle>
            <a:lvl1pPr marL="0" indent="0">
              <a:buNone/>
              <a:defRPr sz="1901"/>
            </a:lvl1pPr>
            <a:lvl2pPr marL="271577" indent="0">
              <a:buNone/>
              <a:defRPr sz="1663"/>
            </a:lvl2pPr>
            <a:lvl3pPr marL="543154" indent="0">
              <a:buNone/>
              <a:defRPr sz="1426"/>
            </a:lvl3pPr>
            <a:lvl4pPr marL="814730" indent="0">
              <a:buNone/>
              <a:defRPr sz="1188"/>
            </a:lvl4pPr>
            <a:lvl5pPr marL="1086307" indent="0">
              <a:buNone/>
              <a:defRPr sz="1188"/>
            </a:lvl5pPr>
            <a:lvl6pPr marL="1357884" indent="0">
              <a:buNone/>
              <a:defRPr sz="1188"/>
            </a:lvl6pPr>
            <a:lvl7pPr marL="1629461" indent="0">
              <a:buNone/>
              <a:defRPr sz="1188"/>
            </a:lvl7pPr>
            <a:lvl8pPr marL="1901038" indent="0">
              <a:buNone/>
              <a:defRPr sz="1188"/>
            </a:lvl8pPr>
            <a:lvl9pPr marL="2172614" indent="0">
              <a:buNone/>
              <a:defRPr sz="118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8843" y="3108960"/>
            <a:ext cx="2335790" cy="5759733"/>
          </a:xfrm>
        </p:spPr>
        <p:txBody>
          <a:bodyPr/>
          <a:lstStyle>
            <a:lvl1pPr marL="0" indent="0">
              <a:buNone/>
              <a:defRPr sz="950"/>
            </a:lvl1pPr>
            <a:lvl2pPr marL="271577" indent="0">
              <a:buNone/>
              <a:defRPr sz="832"/>
            </a:lvl2pPr>
            <a:lvl3pPr marL="543154" indent="0">
              <a:buNone/>
              <a:defRPr sz="713"/>
            </a:lvl3pPr>
            <a:lvl4pPr marL="814730" indent="0">
              <a:buNone/>
              <a:defRPr sz="594"/>
            </a:lvl4pPr>
            <a:lvl5pPr marL="1086307" indent="0">
              <a:buNone/>
              <a:defRPr sz="594"/>
            </a:lvl5pPr>
            <a:lvl6pPr marL="1357884" indent="0">
              <a:buNone/>
              <a:defRPr sz="594"/>
            </a:lvl6pPr>
            <a:lvl7pPr marL="1629461" indent="0">
              <a:buNone/>
              <a:defRPr sz="594"/>
            </a:lvl7pPr>
            <a:lvl8pPr marL="1901038" indent="0">
              <a:buNone/>
              <a:defRPr sz="594"/>
            </a:lvl8pPr>
            <a:lvl9pPr marL="2172614" indent="0">
              <a:buNone/>
              <a:defRPr sz="59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7900" y="551745"/>
            <a:ext cx="6246376" cy="2003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7900" y="2758722"/>
            <a:ext cx="6246376" cy="657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7900" y="9605152"/>
            <a:ext cx="1629489" cy="551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D5BA-B8D2-439E-A581-A3F30FCEDB9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98971" y="9605152"/>
            <a:ext cx="2444234" cy="551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14786" y="9605152"/>
            <a:ext cx="1629489" cy="551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3154" rtl="0" eaLnBrk="1" latinLnBrk="0" hangingPunct="1">
        <a:lnSpc>
          <a:spcPct val="90000"/>
        </a:lnSpc>
        <a:spcBef>
          <a:spcPct val="0"/>
        </a:spcBef>
        <a:buNone/>
        <a:defRPr kumimoji="1" sz="26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788" indent="-135788" algn="l" defTabSz="543154" rtl="0" eaLnBrk="1" latinLnBrk="0" hangingPunct="1">
        <a:lnSpc>
          <a:spcPct val="90000"/>
        </a:lnSpc>
        <a:spcBef>
          <a:spcPts val="594"/>
        </a:spcBef>
        <a:buFont typeface="Arial" panose="020B0604020202020204" pitchFamily="34" charset="0"/>
        <a:buChar char="•"/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07365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426" kern="1200">
          <a:solidFill>
            <a:schemeClr val="tx1"/>
          </a:solidFill>
          <a:latin typeface="+mn-lt"/>
          <a:ea typeface="+mn-ea"/>
          <a:cs typeface="+mn-cs"/>
        </a:defRPr>
      </a:lvl2pPr>
      <a:lvl3pPr marL="678942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50519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222096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493672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765249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2036826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308403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1pPr>
      <a:lvl2pPr marL="271577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2pPr>
      <a:lvl3pPr marL="543154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3pPr>
      <a:lvl4pPr marL="814730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086307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357884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629461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1901038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172614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-1816" y="1350480"/>
            <a:ext cx="7242175" cy="158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7242175" cy="1365176"/>
          </a:xfrm>
          <a:prstGeom prst="rect">
            <a:avLst/>
          </a:prstGeom>
          <a:solidFill>
            <a:srgbClr val="FE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450045" y="3670575"/>
            <a:ext cx="1036032" cy="456974"/>
            <a:chOff x="1081554" y="4353656"/>
            <a:chExt cx="1036032" cy="456974"/>
          </a:xfrm>
          <a:solidFill>
            <a:srgbClr val="FE3C3C"/>
          </a:solidFill>
        </p:grpSpPr>
        <p:sp>
          <p:nvSpPr>
            <p:cNvPr id="50" name="正方形/長方形 49"/>
            <p:cNvSpPr/>
            <p:nvPr/>
          </p:nvSpPr>
          <p:spPr>
            <a:xfrm>
              <a:off x="1081554" y="4353656"/>
              <a:ext cx="497222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660757" y="4353656"/>
              <a:ext cx="456829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1568058" y="3401941"/>
            <a:ext cx="4927952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2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lang="en-US" altLang="ja-JP" sz="4400" b="1" dirty="0">
                <a:ln w="10541" cmpd="sng">
                  <a:solidFill>
                    <a:srgbClr val="005EA4"/>
                  </a:solidFill>
                  <a:prstDash val="solid"/>
                </a:ln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2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</a:t>
            </a:r>
            <a:r>
              <a:rPr lang="en-US" altLang="ja-JP" sz="4400" b="1" dirty="0" smtClean="0">
                <a:ln w="10541" cmpd="sng">
                  <a:solidFill>
                    <a:srgbClr val="005EA4"/>
                  </a:solidFill>
                  <a:prstDash val="solid"/>
                </a:ln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 </a:t>
            </a:r>
            <a:r>
              <a:rPr lang="ja-JP" altLang="en-US" sz="2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800" b="1" cap="none" spc="0" dirty="0" smtClean="0">
                <a:ln w="10541" cmpd="sng">
                  <a:solidFill>
                    <a:srgbClr val="005EA4"/>
                  </a:solidFill>
                  <a:prstDash val="solid"/>
                </a:ln>
                <a:solidFill>
                  <a:srgbClr val="005EA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2800" b="1" dirty="0">
                <a:ln w="10541" cmpd="sng">
                  <a:solidFill>
                    <a:srgbClr val="005EA4"/>
                  </a:solidFill>
                  <a:prstDash val="solid"/>
                </a:ln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ja-JP" altLang="en-US" sz="2800" b="1" cap="none" spc="0" dirty="0" smtClean="0">
                <a:ln w="10541" cmpd="sng">
                  <a:solidFill>
                    <a:srgbClr val="005EA4"/>
                  </a:solidFill>
                  <a:prstDash val="solid"/>
                </a:ln>
                <a:solidFill>
                  <a:srgbClr val="005EA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2400" b="1" cap="none" spc="0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ja-JP" altLang="en-US" sz="2400" b="1" cap="none" spc="0" dirty="0">
              <a:ln w="10541" cmpd="sng">
                <a:solidFill>
                  <a:srgbClr val="00B05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497620" y="4995425"/>
            <a:ext cx="988457" cy="456974"/>
            <a:chOff x="1090822" y="3561568"/>
            <a:chExt cx="988457" cy="456974"/>
          </a:xfrm>
          <a:solidFill>
            <a:srgbClr val="FE3C3C"/>
          </a:solidFill>
        </p:grpSpPr>
        <p:sp>
          <p:nvSpPr>
            <p:cNvPr id="56" name="正方形/長方形 55"/>
            <p:cNvSpPr/>
            <p:nvPr/>
          </p:nvSpPr>
          <p:spPr>
            <a:xfrm>
              <a:off x="1090822" y="3561568"/>
              <a:ext cx="456829" cy="45697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会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607661" y="3561568"/>
              <a:ext cx="471618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場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1257662" y="4984649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ハローワーク郡山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セミナールーム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2895" y="4191116"/>
            <a:ext cx="657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第一部：職場説明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～）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第二部：個別相談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】15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（希望者のみ）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9042" y="2560208"/>
            <a:ext cx="697105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設備工事の仕事</a:t>
            </a:r>
            <a:r>
              <a:rPr lang="ja-JP" altLang="en-US" sz="1600" b="1" dirty="0"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内容等について、事業所の方から直接お話を聞くこと</a:t>
            </a:r>
            <a:r>
              <a:rPr lang="ja-JP" altLang="en-US" sz="1600" b="1" dirty="0" smtClean="0"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ができる説明会です。希望される</a:t>
            </a:r>
            <a:r>
              <a:rPr kumimoji="1" lang="ja-JP" altLang="en-US" sz="1600" b="1" dirty="0" smtClean="0"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方は、個別で相談をすることも</a:t>
            </a:r>
            <a:r>
              <a:rPr lang="ja-JP" altLang="en-US" sz="1600" b="1" dirty="0" smtClean="0"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可能です。　未経験・無資格でも応募可の求人があります。</a:t>
            </a:r>
            <a:endParaRPr kumimoji="1" lang="en-US" altLang="ja-JP" sz="1600" b="1" dirty="0" smtClean="0">
              <a:solidFill>
                <a:srgbClr val="005EA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497620" y="5786083"/>
            <a:ext cx="988457" cy="456974"/>
            <a:chOff x="1090822" y="3561568"/>
            <a:chExt cx="988457" cy="456974"/>
          </a:xfrm>
          <a:solidFill>
            <a:srgbClr val="FE3C3C"/>
          </a:solidFill>
        </p:grpSpPr>
        <p:sp>
          <p:nvSpPr>
            <p:cNvPr id="77" name="正方形/長方形 76"/>
            <p:cNvSpPr/>
            <p:nvPr/>
          </p:nvSpPr>
          <p:spPr>
            <a:xfrm>
              <a:off x="1090822" y="3561568"/>
              <a:ext cx="456829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定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607661" y="3561568"/>
              <a:ext cx="471618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員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1486077" y="5574047"/>
            <a:ext cx="3575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n w="10541" cmpd="sng">
                  <a:solidFill>
                    <a:srgbClr val="FF3350"/>
                  </a:solidFill>
                  <a:prstDash val="solid"/>
                </a:ln>
                <a:solidFill>
                  <a:srgbClr val="FF33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4000" b="1" dirty="0" smtClean="0">
                <a:ln w="10541" cmpd="sng">
                  <a:solidFill>
                    <a:srgbClr val="005EA4"/>
                  </a:solidFill>
                  <a:prstDash val="solid"/>
                </a:ln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b="1" dirty="0" smtClean="0">
                <a:ln w="10541" cmpd="sng">
                  <a:solidFill>
                    <a:srgbClr val="287CD8"/>
                  </a:solidFill>
                  <a:prstDash val="solid"/>
                </a:ln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名（完全予約制）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99097"/>
              </p:ext>
            </p:extLst>
          </p:nvPr>
        </p:nvGraphicFramePr>
        <p:xfrm>
          <a:off x="236710" y="8319688"/>
          <a:ext cx="6818361" cy="849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718">
                  <a:extLst>
                    <a:ext uri="{9D8B030D-6E8A-4147-A177-3AD203B41FA5}">
                      <a16:colId xmlns:a16="http://schemas.microsoft.com/office/drawing/2014/main" val="3646168897"/>
                    </a:ext>
                  </a:extLst>
                </a:gridCol>
                <a:gridCol w="1483218">
                  <a:extLst>
                    <a:ext uri="{9D8B030D-6E8A-4147-A177-3AD203B41FA5}">
                      <a16:colId xmlns:a16="http://schemas.microsoft.com/office/drawing/2014/main" val="2180729102"/>
                    </a:ext>
                  </a:extLst>
                </a:gridCol>
                <a:gridCol w="1662799">
                  <a:extLst>
                    <a:ext uri="{9D8B030D-6E8A-4147-A177-3AD203B41FA5}">
                      <a16:colId xmlns:a16="http://schemas.microsoft.com/office/drawing/2014/main" val="346218171"/>
                    </a:ext>
                  </a:extLst>
                </a:gridCol>
                <a:gridCol w="1095239">
                  <a:extLst>
                    <a:ext uri="{9D8B030D-6E8A-4147-A177-3AD203B41FA5}">
                      <a16:colId xmlns:a16="http://schemas.microsoft.com/office/drawing/2014/main" val="1181684884"/>
                    </a:ext>
                  </a:extLst>
                </a:gridCol>
                <a:gridCol w="1695387">
                  <a:extLst>
                    <a:ext uri="{9D8B030D-6E8A-4147-A177-3AD203B41FA5}">
                      <a16:colId xmlns:a16="http://schemas.microsoft.com/office/drawing/2014/main" val="4233066755"/>
                    </a:ext>
                  </a:extLst>
                </a:gridCol>
              </a:tblGrid>
              <a:tr h="303849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参加申込書　兼　当日受講票</a:t>
                      </a:r>
                    </a:p>
                  </a:txBody>
                  <a:tcPr anchor="ctr">
                    <a:solidFill>
                      <a:srgbClr val="FE3C3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3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88516"/>
                  </a:ext>
                </a:extLst>
              </a:tr>
              <a:tr h="212695">
                <a:tc>
                  <a:txBody>
                    <a:bodyPr/>
                    <a:lstStyle/>
                    <a:p>
                      <a:r>
                        <a:rPr lang="ja-JP" altLang="en-US" sz="600" b="1" dirty="0" smtClean="0">
                          <a:latin typeface="+mn-ea"/>
                          <a:ea typeface="+mn-ea"/>
                        </a:rPr>
                        <a:t>ハローワーク記入欄</a:t>
                      </a:r>
                      <a:endParaRPr lang="ja-JP" altLang="en-US" sz="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lang="ja-JP" altLang="en-US" sz="800" b="1" dirty="0" smtClean="0">
                          <a:latin typeface="+mn-ea"/>
                          <a:ea typeface="+mn-ea"/>
                        </a:rPr>
                        <a:t>フリガナ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" b="1" dirty="0" smtClean="0">
                          <a:latin typeface="+mn-ea"/>
                          <a:ea typeface="+mn-ea"/>
                        </a:rPr>
                        <a:t>　　</a:t>
                      </a:r>
                      <a:endParaRPr kumimoji="1" lang="ja-JP" altLang="en-US" sz="3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求職番号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213068"/>
                  </a:ext>
                </a:extLst>
              </a:tr>
              <a:tr h="33182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No.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887403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69042" y="7535395"/>
            <a:ext cx="6808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❐下記参加申込書をご記入の上、ハローワーク郡山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までご来所またはお電話にてお申し込みください。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雇用保険受給中の方は、求職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活動実績（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１回）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となります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雇用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保険受給資格者証をご持参ください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❐発熱がある方、体調不良の方等は参加をご遠慮ください。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100" dirty="0" smtClean="0">
                <a:ln w="9525" cmpd="sng">
                  <a:solidFill>
                    <a:srgbClr val="FF3350"/>
                  </a:solidFill>
                  <a:prstDash val="solid"/>
                </a:ln>
                <a:solidFill>
                  <a:srgbClr val="FF33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お申し込みをキャンセルされる場合は、必ずハローワーク郡山までお知らせください。</a:t>
            </a:r>
            <a:endParaRPr lang="en-US" altLang="ja-JP" sz="1100" dirty="0">
              <a:ln w="9525" cmpd="sng">
                <a:solidFill>
                  <a:srgbClr val="FF3350"/>
                </a:solidFill>
                <a:prstDash val="solid"/>
              </a:ln>
              <a:solidFill>
                <a:srgbClr val="FF33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84558" y="5877738"/>
            <a:ext cx="2421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個別相談会は各時間帯 </a:t>
            </a:r>
            <a:r>
              <a:rPr lang="en-US" altLang="ja-JP" sz="2000" b="1" dirty="0" smtClean="0">
                <a:ln w="10541" cmpd="sng">
                  <a:solidFill>
                    <a:srgbClr val="005EA4"/>
                  </a:solidFill>
                  <a:prstDash val="solid"/>
                </a:ln>
                <a:solidFill>
                  <a:srgbClr val="005EA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名ずつ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92695" y="9934128"/>
            <a:ext cx="7086386" cy="340519"/>
          </a:xfrm>
          <a:prstGeom prst="roundRect">
            <a:avLst/>
          </a:prstGeom>
          <a:solidFill>
            <a:srgbClr val="005EA4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お問い合わせ先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ハローワーク郡山　職業相談部門　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024-942-8609(41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♯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en-US" altLang="ja-JP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684558" y="147784"/>
            <a:ext cx="2320905" cy="866063"/>
            <a:chOff x="4711698" y="212179"/>
            <a:chExt cx="2250076" cy="798597"/>
          </a:xfrm>
          <a:solidFill>
            <a:srgbClr val="47B02E"/>
          </a:solidFill>
        </p:grpSpPr>
        <p:sp>
          <p:nvSpPr>
            <p:cNvPr id="37" name="円形吹き出し 36"/>
            <p:cNvSpPr/>
            <p:nvPr/>
          </p:nvSpPr>
          <p:spPr>
            <a:xfrm>
              <a:off x="4711698" y="212179"/>
              <a:ext cx="2250076" cy="798597"/>
            </a:xfrm>
            <a:prstGeom prst="wedgeEllipseCallout">
              <a:avLst>
                <a:gd name="adj1" fmla="val -2095"/>
                <a:gd name="adj2" fmla="val 6879"/>
              </a:avLst>
            </a:prstGeom>
            <a:solidFill>
              <a:srgbClr val="FFD319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089165" y="320792"/>
              <a:ext cx="1666790" cy="567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solidFill>
                    <a:srgbClr val="2A2A2A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建設</a:t>
              </a:r>
              <a:r>
                <a:rPr lang="ja-JP" altLang="en-US" sz="1400" b="1" dirty="0" smtClean="0">
                  <a:solidFill>
                    <a:srgbClr val="2A2A2A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のお仕事に</a:t>
              </a:r>
              <a:endParaRPr lang="en-US" altLang="ja-JP" sz="1400" b="1" dirty="0" smtClean="0">
                <a:solidFill>
                  <a:srgbClr val="2A2A2A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b="1" dirty="0" smtClean="0">
                  <a:solidFill>
                    <a:srgbClr val="2A2A2A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興味がある方へ！</a:t>
              </a:r>
              <a:endParaRPr lang="en-US" altLang="ja-JP" sz="1600" b="1" dirty="0" smtClean="0">
                <a:solidFill>
                  <a:srgbClr val="2A2A2A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26707" y="8611824"/>
            <a:ext cx="883430" cy="5462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175251" y="175978"/>
            <a:ext cx="4212414" cy="901166"/>
            <a:chOff x="-2108255" y="1516445"/>
            <a:chExt cx="3536409" cy="653166"/>
          </a:xfrm>
        </p:grpSpPr>
        <p:sp>
          <p:nvSpPr>
            <p:cNvPr id="52" name="正方形/長方形 51"/>
            <p:cNvSpPr/>
            <p:nvPr/>
          </p:nvSpPr>
          <p:spPr>
            <a:xfrm>
              <a:off x="-1396511" y="1516445"/>
              <a:ext cx="648072" cy="648278"/>
            </a:xfrm>
            <a:prstGeom prst="rect">
              <a:avLst/>
            </a:prstGeom>
            <a:solidFill>
              <a:srgbClr val="005EA4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400" dirty="0" smtClean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場</a:t>
              </a:r>
              <a:endParaRPr kumimoji="1" lang="ja-JP" altLang="en-US" sz="4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-670980" y="1516445"/>
              <a:ext cx="648072" cy="648278"/>
            </a:xfrm>
            <a:prstGeom prst="rect">
              <a:avLst/>
            </a:prstGeom>
            <a:solidFill>
              <a:srgbClr val="005EA4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説</a:t>
              </a:r>
              <a:endParaRPr kumimoji="1"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54551" y="1521333"/>
              <a:ext cx="648072" cy="648278"/>
            </a:xfrm>
            <a:prstGeom prst="rect">
              <a:avLst/>
            </a:prstGeom>
            <a:solidFill>
              <a:srgbClr val="005EA4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明</a:t>
              </a:r>
              <a:endParaRPr kumimoji="1"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780082" y="1521333"/>
              <a:ext cx="648072" cy="648278"/>
            </a:xfrm>
            <a:prstGeom prst="rect">
              <a:avLst/>
            </a:prstGeom>
            <a:solidFill>
              <a:srgbClr val="005EA4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会</a:t>
              </a:r>
              <a:endParaRPr kumimoji="1"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-2108255" y="1516445"/>
              <a:ext cx="648072" cy="648278"/>
            </a:xfrm>
            <a:prstGeom prst="rect">
              <a:avLst/>
            </a:prstGeom>
            <a:solidFill>
              <a:srgbClr val="005EA4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職</a:t>
              </a:r>
              <a:endParaRPr kumimoji="1"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450045" y="6355305"/>
            <a:ext cx="6461434" cy="1147104"/>
          </a:xfrm>
          <a:prstGeom prst="roundRect">
            <a:avLst/>
          </a:prstGeom>
          <a:solidFill>
            <a:srgbClr val="FF4B65"/>
          </a:solidFill>
          <a:ln w="28575">
            <a:solidFill>
              <a:srgbClr val="FF3350"/>
            </a:solidFill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75924" y="6534885"/>
            <a:ext cx="622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資格取得</a:t>
            </a: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</a:t>
            </a: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が充実しています。</a:t>
            </a:r>
            <a:endParaRPr lang="en-US" altLang="ja-JP" sz="14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若手</a:t>
            </a: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社員</a:t>
            </a: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や未熟練者が技能や知識を身に付ける場として、技能開発センターを開設。資格取得後は資格取得手当が支給されます。</a:t>
            </a:r>
            <a:endParaRPr lang="en-US" altLang="ja-JP" sz="14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627378" y="1709706"/>
            <a:ext cx="5976664" cy="643766"/>
            <a:chOff x="582811" y="1355075"/>
            <a:chExt cx="5976664" cy="643766"/>
          </a:xfrm>
        </p:grpSpPr>
        <p:sp>
          <p:nvSpPr>
            <p:cNvPr id="69" name="正方形/長方形 68"/>
            <p:cNvSpPr/>
            <p:nvPr/>
          </p:nvSpPr>
          <p:spPr>
            <a:xfrm>
              <a:off x="660748" y="1930027"/>
              <a:ext cx="5840659" cy="68814"/>
            </a:xfrm>
            <a:prstGeom prst="rect">
              <a:avLst/>
            </a:prstGeom>
            <a:solidFill>
              <a:srgbClr val="FF33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582811" y="1355075"/>
              <a:ext cx="5976664" cy="64376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ts val="4300"/>
                </a:lnSpc>
              </a:pPr>
              <a:r>
                <a:rPr lang="ja-JP" altLang="en-US" sz="4400" b="1" dirty="0" smtClean="0">
                  <a:ln w="31550" cmpd="sng">
                    <a:noFill/>
                    <a:prstDash val="solid"/>
                  </a:ln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明和</a:t>
              </a:r>
              <a:r>
                <a:rPr lang="ja-JP" altLang="en-US" sz="4400" b="1" dirty="0">
                  <a:ln w="31550" cmpd="sng">
                    <a:noFill/>
                    <a:prstDash val="solid"/>
                  </a:ln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工業</a:t>
              </a:r>
              <a:r>
                <a:rPr lang="ja-JP" altLang="en-US" sz="4400" b="1" dirty="0" smtClean="0">
                  <a:ln w="31550" cmpd="sng">
                    <a:noFill/>
                    <a:prstDash val="solid"/>
                  </a:ln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株式会社</a:t>
              </a:r>
              <a:endParaRPr lang="en-US" altLang="ja-JP" sz="4400" b="1" dirty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aphicFrame>
        <p:nvGraphicFramePr>
          <p:cNvPr id="71" name="表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97266"/>
              </p:ext>
            </p:extLst>
          </p:nvPr>
        </p:nvGraphicFramePr>
        <p:xfrm>
          <a:off x="236710" y="9169673"/>
          <a:ext cx="6818361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4837">
                  <a:extLst>
                    <a:ext uri="{9D8B030D-6E8A-4147-A177-3AD203B41FA5}">
                      <a16:colId xmlns:a16="http://schemas.microsoft.com/office/drawing/2014/main" val="3170158802"/>
                    </a:ext>
                  </a:extLst>
                </a:gridCol>
                <a:gridCol w="1208381">
                  <a:extLst>
                    <a:ext uri="{9D8B030D-6E8A-4147-A177-3AD203B41FA5}">
                      <a16:colId xmlns:a16="http://schemas.microsoft.com/office/drawing/2014/main" val="1960025175"/>
                    </a:ext>
                  </a:extLst>
                </a:gridCol>
                <a:gridCol w="1208381">
                  <a:extLst>
                    <a:ext uri="{9D8B030D-6E8A-4147-A177-3AD203B41FA5}">
                      <a16:colId xmlns:a16="http://schemas.microsoft.com/office/drawing/2014/main" val="2889844810"/>
                    </a:ext>
                  </a:extLst>
                </a:gridCol>
                <a:gridCol w="1208381">
                  <a:extLst>
                    <a:ext uri="{9D8B030D-6E8A-4147-A177-3AD203B41FA5}">
                      <a16:colId xmlns:a16="http://schemas.microsoft.com/office/drawing/2014/main" val="260831353"/>
                    </a:ext>
                  </a:extLst>
                </a:gridCol>
                <a:gridCol w="1208381">
                  <a:extLst>
                    <a:ext uri="{9D8B030D-6E8A-4147-A177-3AD203B41FA5}">
                      <a16:colId xmlns:a16="http://schemas.microsoft.com/office/drawing/2014/main" val="3452619908"/>
                    </a:ext>
                  </a:extLst>
                </a:gridCol>
              </a:tblGrid>
              <a:tr h="221611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個別相談を希望する方は、</a:t>
                      </a:r>
                      <a:endParaRPr kumimoji="1" lang="en-US" altLang="ja-JP" sz="105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希望時間帯に○をつけてください。</a:t>
                      </a:r>
                      <a:endParaRPr kumimoji="1" lang="en-US" altLang="ja-JP" sz="105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各時間帯</a:t>
                      </a:r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１</a:t>
                      </a:r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名まで</a:t>
                      </a:r>
                      <a:endParaRPr kumimoji="1" lang="ja-JP" altLang="en-US" sz="14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15:00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15:15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15:15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15:30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15:30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15:45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15:45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16:00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1233730"/>
                  </a:ext>
                </a:extLst>
              </a:tr>
              <a:tr h="378041">
                <a:tc vMerge="1">
                  <a:txBody>
                    <a:bodyPr/>
                    <a:lstStyle/>
                    <a:p>
                      <a:pPr marL="0" marR="0" lvl="0" indent="0" algn="l" defTabSz="543154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1100" b="1" dirty="0" smtClean="0">
                          <a:latin typeface="+mn-ea"/>
                          <a:ea typeface="+mn-ea"/>
                        </a:rPr>
                      </a:b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8990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5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286405" y="5742474"/>
            <a:ext cx="6846790" cy="2244783"/>
          </a:xfrm>
          <a:prstGeom prst="roundRect">
            <a:avLst/>
          </a:prstGeom>
          <a:noFill/>
          <a:ln w="15875">
            <a:solidFill>
              <a:srgbClr val="287CD8"/>
            </a:solidFill>
          </a:ln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>
              <a:lnSpc>
                <a:spcPts val="24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事業所番号：</a:t>
            </a:r>
            <a:r>
              <a:rPr lang="en-US" altLang="ja-JP" sz="2000" dirty="0" smtClean="0">
                <a:ln w="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1404-616376-7</a:t>
            </a:r>
          </a:p>
          <a:p>
            <a:pPr>
              <a:lnSpc>
                <a:spcPts val="2400"/>
              </a:lnSpc>
            </a:pPr>
            <a:endParaRPr lang="en-US" altLang="ja-JP" dirty="0" smtClean="0">
              <a:ln w="0" cmpd="sng">
                <a:solidFill>
                  <a:srgbClr val="07B14C"/>
                </a:solidFill>
                <a:prstDash val="solid"/>
              </a:ln>
              <a:solidFill>
                <a:srgbClr val="07A94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n w="0" cmpd="sng">
                  <a:solidFill>
                    <a:srgbClr val="07B14C"/>
                  </a:solidFill>
                  <a:prstDash val="solid"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ln w="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2000" b="1" dirty="0" smtClean="0">
                <a:ln w="0" cmpd="sng">
                  <a:solidFill>
                    <a:srgbClr val="07B14C"/>
                  </a:solidFill>
                  <a:prstDash val="solid"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設備工事業務</a:t>
            </a:r>
            <a:endParaRPr lang="en-US" altLang="ja-JP" sz="2000" dirty="0" smtClean="0">
              <a:ln w="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n w="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 smtClean="0">
              <a:ln w="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2000" dirty="0" smtClean="0">
                <a:ln w="0" cmpd="sng">
                  <a:solidFill>
                    <a:srgbClr val="07B14C"/>
                  </a:solidFill>
                  <a:prstDash val="solid"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sz="2000" b="1" dirty="0" smtClean="0">
                <a:ln w="0" cmpd="sng">
                  <a:solidFill>
                    <a:srgbClr val="287CD8"/>
                  </a:solidFill>
                  <a:prstDash val="solid"/>
                </a:ln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求人番号：</a:t>
            </a:r>
            <a:r>
              <a:rPr lang="en-US" altLang="ja-JP" sz="2000" b="1" dirty="0" smtClean="0">
                <a:ln w="0" cmpd="sng">
                  <a:solidFill>
                    <a:srgbClr val="287CD8"/>
                  </a:solidFill>
                  <a:prstDash val="solid"/>
                </a:ln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14040-8348641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正社員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b="1" dirty="0" smtClean="0">
              <a:ln w="0" cmpd="sng">
                <a:solidFill>
                  <a:srgbClr val="287CD8"/>
                </a:solidFill>
                <a:prstDash val="solid"/>
              </a:ln>
              <a:solidFill>
                <a:srgbClr val="287CD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b="1" dirty="0">
              <a:ln w="0" cmpd="sng">
                <a:solidFill>
                  <a:srgbClr val="287CD8"/>
                </a:solidFill>
                <a:prstDash val="solid"/>
              </a:ln>
              <a:solidFill>
                <a:srgbClr val="287CD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n w="0" cmpd="sng">
                  <a:solidFill>
                    <a:srgbClr val="287CD8"/>
                  </a:solidFill>
                  <a:prstDash val="solid"/>
                </a:ln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求人番号：</a:t>
            </a:r>
            <a:r>
              <a:rPr lang="en-US" altLang="ja-JP" sz="2000" b="1" dirty="0" smtClean="0">
                <a:ln w="0" cmpd="sng">
                  <a:solidFill>
                    <a:srgbClr val="287CD8"/>
                  </a:solidFill>
                  <a:prstDash val="solid"/>
                </a:ln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14040-8353541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（契約社員）</a:t>
            </a:r>
            <a:endParaRPr lang="en-US" altLang="ja-JP" sz="2000" b="1" dirty="0" smtClean="0">
              <a:ln w="0" cmpd="sng">
                <a:solidFill>
                  <a:srgbClr val="287CD8"/>
                </a:solidFill>
                <a:prstDash val="solid"/>
              </a:ln>
              <a:solidFill>
                <a:srgbClr val="287CD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b="1" dirty="0">
              <a:ln w="0" cmpd="sng">
                <a:solidFill>
                  <a:srgbClr val="287CD8"/>
                </a:solidFill>
                <a:prstDash val="solid"/>
              </a:ln>
              <a:solidFill>
                <a:srgbClr val="287CD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b="1" dirty="0" smtClean="0">
              <a:ln w="0" cmpd="sng">
                <a:solidFill>
                  <a:srgbClr val="287CD8"/>
                </a:solidFill>
                <a:prstDash val="solid"/>
              </a:ln>
              <a:solidFill>
                <a:srgbClr val="287CD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n w="0" cmpd="sng">
                  <a:solidFill>
                    <a:srgbClr val="07B14C"/>
                  </a:solidFill>
                  <a:prstDash val="solid"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 smtClean="0">
              <a:ln w="0" cmpd="sng">
                <a:solidFill>
                  <a:srgbClr val="07B14C"/>
                </a:solidFill>
                <a:prstDash val="solid"/>
              </a:ln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n w="0" cmpd="sng">
                  <a:solidFill>
                    <a:srgbClr val="07B14C"/>
                  </a:solidFill>
                  <a:prstDash val="solid"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 smtClean="0">
              <a:ln w="0" cmpd="sng">
                <a:solidFill>
                  <a:srgbClr val="07B14C"/>
                </a:solidFill>
                <a:prstDash val="solid"/>
              </a:ln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08719" y="213048"/>
            <a:ext cx="3550196" cy="654571"/>
            <a:chOff x="1072467" y="-251747"/>
            <a:chExt cx="3550196" cy="654571"/>
          </a:xfrm>
          <a:solidFill>
            <a:srgbClr val="005EA4"/>
          </a:solidFill>
        </p:grpSpPr>
        <p:sp>
          <p:nvSpPr>
            <p:cNvPr id="8" name="正方形/長方形 7"/>
            <p:cNvSpPr/>
            <p:nvPr/>
          </p:nvSpPr>
          <p:spPr>
            <a:xfrm>
              <a:off x="1072467" y="-251747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事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97998" y="-251747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業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523529" y="-246859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所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249060" y="-246859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情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974591" y="-245454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報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3422618" y="7792420"/>
            <a:ext cx="4040470" cy="277127"/>
          </a:xfrm>
          <a:prstGeom prst="rect">
            <a:avLst/>
          </a:prstGeom>
          <a:noFill/>
        </p:spPr>
        <p:txBody>
          <a:bodyPr wrap="square" lIns="91441" tIns="45720" rIns="91441" bIns="45720">
            <a:spAutoFit/>
          </a:bodyPr>
          <a:lstStyle/>
          <a:p>
            <a:r>
              <a:rPr lang="en-US" altLang="ja-JP" sz="1201" b="1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1" b="1" dirty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求人が無効となっている場合はご容赦ください。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236710" y="1128014"/>
            <a:ext cx="6814097" cy="1825800"/>
          </a:xfrm>
          <a:prstGeom prst="round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>
              <a:lnSpc>
                <a:spcPts val="1800"/>
              </a:lnSpc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事業所名　 明和工業株式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　郡山営業所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所在地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福島県郡山市日和田町沼田２３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（本社：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神奈川県川崎市幸区紺屋町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４０－４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設立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昭和４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従業員数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１４３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人（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郡山営業所：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658800" y="3277968"/>
            <a:ext cx="5392007" cy="741218"/>
          </a:xfrm>
          <a:prstGeom prst="round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1970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年創業以来黒字経営を更新し続け、業界に於いてはトップ企業の位置にあります。国家資格取得についても会社がバックアップし、階層別に研修を実施するなど、教育体制も充実しています。</a:t>
            </a:r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6711" y="3156084"/>
            <a:ext cx="1442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会社の特長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338553" y="4203318"/>
            <a:ext cx="2824665" cy="653166"/>
            <a:chOff x="1072467" y="-251747"/>
            <a:chExt cx="2824665" cy="653166"/>
          </a:xfrm>
          <a:solidFill>
            <a:srgbClr val="005EA4"/>
          </a:solidFill>
        </p:grpSpPr>
        <p:sp>
          <p:nvSpPr>
            <p:cNvPr id="30" name="正方形/長方形 29"/>
            <p:cNvSpPr/>
            <p:nvPr/>
          </p:nvSpPr>
          <p:spPr>
            <a:xfrm>
              <a:off x="1072467" y="-251747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求</a:t>
              </a:r>
              <a:endParaRPr kumimoji="1" lang="ja-JP" altLang="en-US" sz="32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797998" y="-251747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人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523529" y="-246859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情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249060" y="-246859"/>
              <a:ext cx="648072" cy="648278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報</a:t>
              </a:r>
              <a:endParaRPr kumimoji="1"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644" y="4603061"/>
            <a:ext cx="795906" cy="143263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226" y="4661749"/>
            <a:ext cx="764842" cy="1376716"/>
          </a:xfrm>
          <a:prstGeom prst="rect">
            <a:avLst/>
          </a:prstGeom>
        </p:spPr>
      </p:pic>
      <p:grpSp>
        <p:nvGrpSpPr>
          <p:cNvPr id="25" name="グループ化 24"/>
          <p:cNvGrpSpPr/>
          <p:nvPr/>
        </p:nvGrpSpPr>
        <p:grpSpPr>
          <a:xfrm>
            <a:off x="295370" y="8318784"/>
            <a:ext cx="3375846" cy="1411087"/>
            <a:chOff x="210168" y="8672833"/>
            <a:chExt cx="3375846" cy="1411087"/>
          </a:xfrm>
        </p:grpSpPr>
        <p:sp>
          <p:nvSpPr>
            <p:cNvPr id="26" name="角丸四角形 25"/>
            <p:cNvSpPr/>
            <p:nvPr/>
          </p:nvSpPr>
          <p:spPr>
            <a:xfrm>
              <a:off x="380728" y="8672833"/>
              <a:ext cx="3205286" cy="1411087"/>
            </a:xfrm>
            <a:prstGeom prst="roundRect">
              <a:avLst/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210168" y="8735251"/>
              <a:ext cx="3343240" cy="1265755"/>
              <a:chOff x="210168" y="8735251"/>
              <a:chExt cx="3343240" cy="1265755"/>
            </a:xfrm>
          </p:grpSpPr>
          <p:pic>
            <p:nvPicPr>
              <p:cNvPr id="34" name="図 3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3137" y="8922043"/>
                <a:ext cx="757100" cy="757100"/>
              </a:xfrm>
              <a:prstGeom prst="rect">
                <a:avLst/>
              </a:prstGeom>
            </p:spPr>
          </p:pic>
          <p:sp>
            <p:nvSpPr>
              <p:cNvPr id="35" name="テキスト ボックス 13"/>
              <p:cNvSpPr txBox="1"/>
              <p:nvPr/>
            </p:nvSpPr>
            <p:spPr>
              <a:xfrm>
                <a:off x="1144097" y="9724658"/>
                <a:ext cx="240931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900" b="1" dirty="0" smtClean="0">
                    <a:solidFill>
                      <a:srgbClr val="6633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ハローワークインターネットサービス↑</a:t>
                </a:r>
                <a:endParaRPr kumimoji="1" lang="ja-JP" altLang="en-US" sz="900" b="1" dirty="0">
                  <a:solidFill>
                    <a:srgbClr val="6633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36" name="テキスト ボックス 17"/>
              <p:cNvSpPr txBox="1"/>
              <p:nvPr/>
            </p:nvSpPr>
            <p:spPr>
              <a:xfrm>
                <a:off x="506386" y="8804079"/>
                <a:ext cx="1851789" cy="913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600"/>
                  </a:lnSpc>
                </a:pPr>
                <a:r>
                  <a:rPr lang="ja-JP" altLang="en-US" sz="1000" dirty="0" smtClean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スマホやパソコンで求人票を</a:t>
                </a:r>
                <a:endParaRPr lang="en-US" altLang="ja-JP" sz="1000" dirty="0" smtClean="0">
                  <a:ln w="31550" cmpd="sng">
                    <a:noFill/>
                    <a:prstDash val="solid"/>
                  </a:ln>
                  <a:solidFill>
                    <a:srgbClr val="6633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ja-JP" altLang="en-US" sz="1000" dirty="0" smtClean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閲覧</a:t>
                </a:r>
                <a:r>
                  <a:rPr lang="ja-JP" altLang="en-US" sz="1000" dirty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す</a:t>
                </a:r>
                <a:r>
                  <a:rPr lang="ja-JP" altLang="en-US" sz="1000" dirty="0" smtClean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ることができます！</a:t>
                </a:r>
                <a:endParaRPr lang="en-US" altLang="ja-JP" sz="1000" dirty="0" smtClean="0">
                  <a:ln w="31550" cmpd="sng">
                    <a:noFill/>
                    <a:prstDash val="solid"/>
                  </a:ln>
                  <a:solidFill>
                    <a:srgbClr val="6633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ja-JP" altLang="en-US" sz="1000" dirty="0" smtClean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事業所番号、求人番号から</a:t>
                </a:r>
                <a:endParaRPr lang="en-US" altLang="ja-JP" sz="1000" dirty="0" smtClean="0">
                  <a:ln w="31550" cmpd="sng">
                    <a:noFill/>
                    <a:prstDash val="solid"/>
                  </a:ln>
                  <a:solidFill>
                    <a:srgbClr val="6633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ja-JP" altLang="en-US" sz="1000" dirty="0" smtClean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検索</a:t>
                </a:r>
                <a:r>
                  <a:rPr lang="ja-JP" altLang="en-US" sz="1000" dirty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しご覧ください</a:t>
                </a:r>
                <a:r>
                  <a:rPr lang="ja-JP" altLang="en-US" sz="1000" dirty="0" smtClean="0">
                    <a:ln w="31550" cmpd="sng">
                      <a:noFill/>
                      <a:prstDash val="solid"/>
                    </a:ln>
                    <a:solidFill>
                      <a:srgbClr val="663300"/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。</a:t>
                </a:r>
                <a:endParaRPr lang="en-US" altLang="ja-JP" sz="1000" dirty="0">
                  <a:ln w="31550" cmpd="sng">
                    <a:noFill/>
                    <a:prstDash val="solid"/>
                  </a:ln>
                  <a:solidFill>
                    <a:srgbClr val="6633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endParaRPr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456744" y="8735251"/>
                <a:ext cx="3048456" cy="1265755"/>
              </a:xfrm>
              <a:prstGeom prst="round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pic>
            <p:nvPicPr>
              <p:cNvPr id="38" name="図 3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20551676">
                <a:off x="210168" y="9528296"/>
                <a:ext cx="466999" cy="454546"/>
              </a:xfrm>
              <a:prstGeom prst="rect">
                <a:avLst/>
              </a:prstGeom>
            </p:spPr>
          </p:pic>
        </p:grpSp>
      </p:grpSp>
      <p:grpSp>
        <p:nvGrpSpPr>
          <p:cNvPr id="39" name="グループ化 38"/>
          <p:cNvGrpSpPr/>
          <p:nvPr/>
        </p:nvGrpSpPr>
        <p:grpSpPr>
          <a:xfrm>
            <a:off x="3748532" y="8323454"/>
            <a:ext cx="3353100" cy="1411086"/>
            <a:chOff x="3662031" y="8672833"/>
            <a:chExt cx="3353100" cy="1411086"/>
          </a:xfrm>
        </p:grpSpPr>
        <p:sp>
          <p:nvSpPr>
            <p:cNvPr id="40" name="角丸四角形 39"/>
            <p:cNvSpPr/>
            <p:nvPr/>
          </p:nvSpPr>
          <p:spPr>
            <a:xfrm>
              <a:off x="3662031" y="8672833"/>
              <a:ext cx="3199018" cy="1411086"/>
            </a:xfrm>
            <a:prstGeom prst="roundRect">
              <a:avLst/>
            </a:prstGeom>
            <a:solidFill>
              <a:srgbClr val="15C1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5158" y="8920886"/>
              <a:ext cx="758257" cy="758257"/>
            </a:xfrm>
            <a:prstGeom prst="rect">
              <a:avLst/>
            </a:prstGeom>
          </p:spPr>
        </p:pic>
        <p:sp>
          <p:nvSpPr>
            <p:cNvPr id="42" name="テキスト ボックス 27"/>
            <p:cNvSpPr txBox="1"/>
            <p:nvPr/>
          </p:nvSpPr>
          <p:spPr>
            <a:xfrm>
              <a:off x="3862647" y="8738006"/>
              <a:ext cx="1787669" cy="1205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600"/>
                </a:lnSpc>
              </a:pPr>
              <a:r>
                <a:rPr lang="ja-JP" altLang="en-US" sz="1050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ハローワーク郡山</a:t>
              </a:r>
              <a:endParaRPr lang="en-US" altLang="ja-JP" sz="1050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algn="ctr">
                <a:lnSpc>
                  <a:spcPts val="1600"/>
                </a:lnSpc>
              </a:pPr>
              <a:r>
                <a:rPr lang="ja-JP" altLang="en-US" sz="1050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公式</a:t>
              </a:r>
              <a:r>
                <a:rPr lang="en-US" altLang="ja-JP" sz="1050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LINE</a:t>
              </a:r>
              <a:r>
                <a:rPr lang="ja-JP" altLang="en-US" sz="1050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アカウント</a:t>
              </a:r>
              <a:endParaRPr lang="en-US" altLang="ja-JP" sz="1050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algn="ctr">
                <a:lnSpc>
                  <a:spcPts val="1600"/>
                </a:lnSpc>
              </a:pPr>
              <a:r>
                <a:rPr lang="ja-JP" altLang="en-US" sz="1050" b="1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＠</a:t>
              </a:r>
              <a:r>
                <a:rPr lang="en-US" altLang="ja-JP" sz="1050" b="1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350bookn</a:t>
              </a:r>
            </a:p>
            <a:p>
              <a:pPr algn="ctr">
                <a:lnSpc>
                  <a:spcPts val="1800"/>
                </a:lnSpc>
              </a:pPr>
              <a:r>
                <a:rPr lang="ja-JP" altLang="en-US" sz="1000" b="1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「かんたん求人検索」など</a:t>
              </a:r>
              <a:endParaRPr lang="en-US" altLang="ja-JP" sz="1000" b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algn="ctr">
                <a:lnSpc>
                  <a:spcPts val="1800"/>
                </a:lnSpc>
              </a:pPr>
              <a:r>
                <a:rPr lang="ja-JP" altLang="en-US" sz="1000" b="1" dirty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便利</a:t>
              </a:r>
              <a:r>
                <a:rPr lang="ja-JP" altLang="en-US" sz="1000" b="1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な機能も</a:t>
              </a:r>
              <a:r>
                <a:rPr lang="ja-JP" altLang="en-US" sz="1000" b="1" dirty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使</a:t>
              </a:r>
              <a:r>
                <a:rPr lang="ja-JP" altLang="en-US" sz="1000" b="1" dirty="0" smtClean="0">
                  <a:ln w="31550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えます！</a:t>
              </a:r>
              <a:endParaRPr lang="en-US" altLang="ja-JP" sz="1000" b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3738970" y="8731251"/>
              <a:ext cx="3040448" cy="1269756"/>
            </a:xfrm>
            <a:prstGeom prst="round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352538">
              <a:off x="6578929" y="9580228"/>
              <a:ext cx="436202" cy="4362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17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528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HGP創英角ﾎﾟｯﾌﾟ体</vt:lpstr>
      <vt:lpstr>HGS創英角ﾎﾟｯﾌﾟ体</vt:lpstr>
      <vt:lpstr>HG丸ｺﾞｼｯｸM-PRO</vt:lpstr>
      <vt:lpstr>HG創英角ﾎﾟｯﾌﾟ体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村山秀喜</cp:lastModifiedBy>
  <cp:revision>517</cp:revision>
  <cp:lastPrinted>2023-07-19T05:43:06Z</cp:lastPrinted>
  <dcterms:created xsi:type="dcterms:W3CDTF">2015-10-20T23:29:55Z</dcterms:created>
  <dcterms:modified xsi:type="dcterms:W3CDTF">2024-06-13T05:09:00Z</dcterms:modified>
</cp:coreProperties>
</file>