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309" r:id="rId5"/>
    <p:sldId id="310" r:id="rId6"/>
  </p:sldIdLst>
  <p:sldSz cx="7200900" cy="10080625"/>
  <p:notesSz cx="6807200" cy="9939338"/>
  <p:defaultTextStyle>
    <a:defPPr>
      <a:defRPr lang="ja-JP"/>
    </a:defPPr>
    <a:lvl1pPr marL="0" algn="l" defTabSz="942564" rtl="0" eaLnBrk="1" latinLnBrk="0" hangingPunct="1">
      <a:defRPr kumimoji="1" sz="1900" kern="1200">
        <a:solidFill>
          <a:schemeClr val="tx1"/>
        </a:solidFill>
        <a:latin typeface="+mn-lt"/>
        <a:ea typeface="+mn-ea"/>
        <a:cs typeface="+mn-cs"/>
      </a:defRPr>
    </a:lvl1pPr>
    <a:lvl2pPr marL="471282" algn="l" defTabSz="942564" rtl="0" eaLnBrk="1" latinLnBrk="0" hangingPunct="1">
      <a:defRPr kumimoji="1" sz="1900" kern="1200">
        <a:solidFill>
          <a:schemeClr val="tx1"/>
        </a:solidFill>
        <a:latin typeface="+mn-lt"/>
        <a:ea typeface="+mn-ea"/>
        <a:cs typeface="+mn-cs"/>
      </a:defRPr>
    </a:lvl2pPr>
    <a:lvl3pPr marL="942564" algn="l" defTabSz="942564" rtl="0" eaLnBrk="1" latinLnBrk="0" hangingPunct="1">
      <a:defRPr kumimoji="1" sz="1900" kern="1200">
        <a:solidFill>
          <a:schemeClr val="tx1"/>
        </a:solidFill>
        <a:latin typeface="+mn-lt"/>
        <a:ea typeface="+mn-ea"/>
        <a:cs typeface="+mn-cs"/>
      </a:defRPr>
    </a:lvl3pPr>
    <a:lvl4pPr marL="1413845" algn="l" defTabSz="942564" rtl="0" eaLnBrk="1" latinLnBrk="0" hangingPunct="1">
      <a:defRPr kumimoji="1" sz="1900" kern="1200">
        <a:solidFill>
          <a:schemeClr val="tx1"/>
        </a:solidFill>
        <a:latin typeface="+mn-lt"/>
        <a:ea typeface="+mn-ea"/>
        <a:cs typeface="+mn-cs"/>
      </a:defRPr>
    </a:lvl4pPr>
    <a:lvl5pPr marL="1885127" algn="l" defTabSz="942564" rtl="0" eaLnBrk="1" latinLnBrk="0" hangingPunct="1">
      <a:defRPr kumimoji="1" sz="1900" kern="1200">
        <a:solidFill>
          <a:schemeClr val="tx1"/>
        </a:solidFill>
        <a:latin typeface="+mn-lt"/>
        <a:ea typeface="+mn-ea"/>
        <a:cs typeface="+mn-cs"/>
      </a:defRPr>
    </a:lvl5pPr>
    <a:lvl6pPr marL="2356409" algn="l" defTabSz="942564" rtl="0" eaLnBrk="1" latinLnBrk="0" hangingPunct="1">
      <a:defRPr kumimoji="1" sz="1900" kern="1200">
        <a:solidFill>
          <a:schemeClr val="tx1"/>
        </a:solidFill>
        <a:latin typeface="+mn-lt"/>
        <a:ea typeface="+mn-ea"/>
        <a:cs typeface="+mn-cs"/>
      </a:defRPr>
    </a:lvl6pPr>
    <a:lvl7pPr marL="2827691" algn="l" defTabSz="942564" rtl="0" eaLnBrk="1" latinLnBrk="0" hangingPunct="1">
      <a:defRPr kumimoji="1" sz="1900" kern="1200">
        <a:solidFill>
          <a:schemeClr val="tx1"/>
        </a:solidFill>
        <a:latin typeface="+mn-lt"/>
        <a:ea typeface="+mn-ea"/>
        <a:cs typeface="+mn-cs"/>
      </a:defRPr>
    </a:lvl7pPr>
    <a:lvl8pPr marL="3298972" algn="l" defTabSz="942564" rtl="0" eaLnBrk="1" latinLnBrk="0" hangingPunct="1">
      <a:defRPr kumimoji="1" sz="1900" kern="1200">
        <a:solidFill>
          <a:schemeClr val="tx1"/>
        </a:solidFill>
        <a:latin typeface="+mn-lt"/>
        <a:ea typeface="+mn-ea"/>
        <a:cs typeface="+mn-cs"/>
      </a:defRPr>
    </a:lvl8pPr>
    <a:lvl9pPr marL="3770254" algn="l" defTabSz="942564" rtl="0" eaLnBrk="1" latinLnBrk="0" hangingPunct="1">
      <a:defRPr kumimoji="1" sz="1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Ａ" initials="Ａ" lastIdx="3" clrIdx="0"/>
  <p:cmAuthor id="1" name="厚生労働省ネットワークシステム"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ED5"/>
    <a:srgbClr val="FFF6D5"/>
    <a:srgbClr val="FFF3C9"/>
    <a:srgbClr val="FFEFB4"/>
    <a:srgbClr val="FFFFC5"/>
    <a:srgbClr val="FFFFCC"/>
    <a:srgbClr val="FF0000"/>
    <a:srgbClr val="B9DEED"/>
    <a:srgbClr val="ACC8EA"/>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50" autoAdjust="0"/>
    <p:restoredTop sz="99820" autoAdjust="0"/>
  </p:normalViewPr>
  <p:slideViewPr>
    <p:cSldViewPr>
      <p:cViewPr>
        <p:scale>
          <a:sx n="100" d="100"/>
          <a:sy n="100" d="100"/>
        </p:scale>
        <p:origin x="-1530" y="2724"/>
      </p:cViewPr>
      <p:guideLst>
        <p:guide orient="horz" pos="634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9" y="7"/>
            <a:ext cx="2949788" cy="496967"/>
          </a:xfrm>
          <a:prstGeom prst="rect">
            <a:avLst/>
          </a:prstGeom>
        </p:spPr>
        <p:txBody>
          <a:bodyPr vert="horz" lIns="91403" tIns="45702" rIns="91403" bIns="45702"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47" y="7"/>
            <a:ext cx="2949788" cy="496967"/>
          </a:xfrm>
          <a:prstGeom prst="rect">
            <a:avLst/>
          </a:prstGeom>
        </p:spPr>
        <p:txBody>
          <a:bodyPr vert="horz" lIns="91403" tIns="45702" rIns="91403" bIns="45702" rtlCol="0"/>
          <a:lstStyle>
            <a:lvl1pPr algn="r">
              <a:defRPr sz="1200"/>
            </a:lvl1pPr>
          </a:lstStyle>
          <a:p>
            <a:fld id="{6E13AA98-B0A9-4B17-9032-F3F1B34D0FE3}" type="datetimeFigureOut">
              <a:rPr kumimoji="1" lang="ja-JP" altLang="en-US" smtClean="0"/>
              <a:pPr/>
              <a:t>2017/1/13</a:t>
            </a:fld>
            <a:endParaRPr kumimoji="1" lang="ja-JP" altLang="en-US" dirty="0"/>
          </a:p>
        </p:txBody>
      </p:sp>
      <p:sp>
        <p:nvSpPr>
          <p:cNvPr id="4" name="スライド イメージ プレースホルダ 3"/>
          <p:cNvSpPr>
            <a:spLocks noGrp="1" noRot="1" noChangeAspect="1"/>
          </p:cNvSpPr>
          <p:nvPr>
            <p:ph type="sldImg" idx="2"/>
          </p:nvPr>
        </p:nvSpPr>
        <p:spPr>
          <a:xfrm>
            <a:off x="2073275" y="746125"/>
            <a:ext cx="2660650" cy="3725863"/>
          </a:xfrm>
          <a:prstGeom prst="rect">
            <a:avLst/>
          </a:prstGeom>
          <a:noFill/>
          <a:ln w="12700">
            <a:solidFill>
              <a:prstClr val="black"/>
            </a:solidFill>
          </a:ln>
        </p:spPr>
        <p:txBody>
          <a:bodyPr vert="horz" lIns="91403" tIns="45702" rIns="91403" bIns="45702" rtlCol="0" anchor="ctr"/>
          <a:lstStyle/>
          <a:p>
            <a:endParaRPr lang="ja-JP" altLang="en-US" dirty="0"/>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03" tIns="45702" rIns="91403" bIns="4570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9" y="9440686"/>
            <a:ext cx="2949788" cy="496967"/>
          </a:xfrm>
          <a:prstGeom prst="rect">
            <a:avLst/>
          </a:prstGeom>
        </p:spPr>
        <p:txBody>
          <a:bodyPr vert="horz" lIns="91403" tIns="45702" rIns="91403" bIns="45702"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47" y="9440686"/>
            <a:ext cx="2949788" cy="496967"/>
          </a:xfrm>
          <a:prstGeom prst="rect">
            <a:avLst/>
          </a:prstGeom>
        </p:spPr>
        <p:txBody>
          <a:bodyPr vert="horz" lIns="91403" tIns="45702" rIns="91403" bIns="45702" rtlCol="0" anchor="b"/>
          <a:lstStyle>
            <a:lvl1pPr algn="r">
              <a:defRPr sz="1200"/>
            </a:lvl1pPr>
          </a:lstStyle>
          <a:p>
            <a:fld id="{1866EA4F-176A-48C4-9884-FD1ADD115AED}" type="slidenum">
              <a:rPr kumimoji="1" lang="ja-JP" altLang="en-US" smtClean="0"/>
              <a:pPr/>
              <a:t>‹#›</a:t>
            </a:fld>
            <a:endParaRPr kumimoji="1" lang="ja-JP" altLang="en-US" dirty="0"/>
          </a:p>
        </p:txBody>
      </p:sp>
    </p:spTree>
    <p:extLst>
      <p:ext uri="{BB962C8B-B14F-4D97-AF65-F5344CB8AC3E}">
        <p14:creationId xmlns:p14="http://schemas.microsoft.com/office/powerpoint/2010/main" val="401829526"/>
      </p:ext>
    </p:extLst>
  </p:cSld>
  <p:clrMap bg1="lt1" tx1="dk1" bg2="lt2" tx2="dk2" accent1="accent1" accent2="accent2" accent3="accent3" accent4="accent4" accent5="accent5" accent6="accent6" hlink="hlink" folHlink="folHlink"/>
  <p:notesStyle>
    <a:lvl1pPr marL="0" algn="l" defTabSz="942564" rtl="0" eaLnBrk="1" latinLnBrk="0" hangingPunct="1">
      <a:defRPr kumimoji="1" sz="1200" kern="1200">
        <a:solidFill>
          <a:schemeClr val="tx1"/>
        </a:solidFill>
        <a:latin typeface="+mn-lt"/>
        <a:ea typeface="+mn-ea"/>
        <a:cs typeface="+mn-cs"/>
      </a:defRPr>
    </a:lvl1pPr>
    <a:lvl2pPr marL="471282" algn="l" defTabSz="942564" rtl="0" eaLnBrk="1" latinLnBrk="0" hangingPunct="1">
      <a:defRPr kumimoji="1" sz="1200" kern="1200">
        <a:solidFill>
          <a:schemeClr val="tx1"/>
        </a:solidFill>
        <a:latin typeface="+mn-lt"/>
        <a:ea typeface="+mn-ea"/>
        <a:cs typeface="+mn-cs"/>
      </a:defRPr>
    </a:lvl2pPr>
    <a:lvl3pPr marL="942564" algn="l" defTabSz="942564" rtl="0" eaLnBrk="1" latinLnBrk="0" hangingPunct="1">
      <a:defRPr kumimoji="1" sz="1200" kern="1200">
        <a:solidFill>
          <a:schemeClr val="tx1"/>
        </a:solidFill>
        <a:latin typeface="+mn-lt"/>
        <a:ea typeface="+mn-ea"/>
        <a:cs typeface="+mn-cs"/>
      </a:defRPr>
    </a:lvl3pPr>
    <a:lvl4pPr marL="1413845" algn="l" defTabSz="942564" rtl="0" eaLnBrk="1" latinLnBrk="0" hangingPunct="1">
      <a:defRPr kumimoji="1" sz="1200" kern="1200">
        <a:solidFill>
          <a:schemeClr val="tx1"/>
        </a:solidFill>
        <a:latin typeface="+mn-lt"/>
        <a:ea typeface="+mn-ea"/>
        <a:cs typeface="+mn-cs"/>
      </a:defRPr>
    </a:lvl4pPr>
    <a:lvl5pPr marL="1885127" algn="l" defTabSz="942564" rtl="0" eaLnBrk="1" latinLnBrk="0" hangingPunct="1">
      <a:defRPr kumimoji="1" sz="1200" kern="1200">
        <a:solidFill>
          <a:schemeClr val="tx1"/>
        </a:solidFill>
        <a:latin typeface="+mn-lt"/>
        <a:ea typeface="+mn-ea"/>
        <a:cs typeface="+mn-cs"/>
      </a:defRPr>
    </a:lvl5pPr>
    <a:lvl6pPr marL="2356409" algn="l" defTabSz="942564" rtl="0" eaLnBrk="1" latinLnBrk="0" hangingPunct="1">
      <a:defRPr kumimoji="1" sz="1200" kern="1200">
        <a:solidFill>
          <a:schemeClr val="tx1"/>
        </a:solidFill>
        <a:latin typeface="+mn-lt"/>
        <a:ea typeface="+mn-ea"/>
        <a:cs typeface="+mn-cs"/>
      </a:defRPr>
    </a:lvl6pPr>
    <a:lvl7pPr marL="2827691" algn="l" defTabSz="942564" rtl="0" eaLnBrk="1" latinLnBrk="0" hangingPunct="1">
      <a:defRPr kumimoji="1" sz="1200" kern="1200">
        <a:solidFill>
          <a:schemeClr val="tx1"/>
        </a:solidFill>
        <a:latin typeface="+mn-lt"/>
        <a:ea typeface="+mn-ea"/>
        <a:cs typeface="+mn-cs"/>
      </a:defRPr>
    </a:lvl7pPr>
    <a:lvl8pPr marL="3298972" algn="l" defTabSz="942564" rtl="0" eaLnBrk="1" latinLnBrk="0" hangingPunct="1">
      <a:defRPr kumimoji="1" sz="1200" kern="1200">
        <a:solidFill>
          <a:schemeClr val="tx1"/>
        </a:solidFill>
        <a:latin typeface="+mn-lt"/>
        <a:ea typeface="+mn-ea"/>
        <a:cs typeface="+mn-cs"/>
      </a:defRPr>
    </a:lvl8pPr>
    <a:lvl9pPr marL="3770254" algn="l" defTabSz="942564"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31551"/>
            <a:ext cx="6120765" cy="2160800"/>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712355"/>
            <a:ext cx="5040630" cy="2576159"/>
          </a:xfrm>
        </p:spPr>
        <p:txBody>
          <a:bodyPr/>
          <a:lstStyle>
            <a:lvl1pPr marL="0" indent="0" algn="ctr">
              <a:buNone/>
              <a:defRPr>
                <a:solidFill>
                  <a:schemeClr val="tx1">
                    <a:tint val="75000"/>
                  </a:schemeClr>
                </a:solidFill>
              </a:defRPr>
            </a:lvl1pPr>
            <a:lvl2pPr marL="471282" indent="0" algn="ctr">
              <a:buNone/>
              <a:defRPr>
                <a:solidFill>
                  <a:schemeClr val="tx1">
                    <a:tint val="75000"/>
                  </a:schemeClr>
                </a:solidFill>
              </a:defRPr>
            </a:lvl2pPr>
            <a:lvl3pPr marL="942564" indent="0" algn="ctr">
              <a:buNone/>
              <a:defRPr>
                <a:solidFill>
                  <a:schemeClr val="tx1">
                    <a:tint val="75000"/>
                  </a:schemeClr>
                </a:solidFill>
              </a:defRPr>
            </a:lvl3pPr>
            <a:lvl4pPr marL="1413845" indent="0" algn="ctr">
              <a:buNone/>
              <a:defRPr>
                <a:solidFill>
                  <a:schemeClr val="tx1">
                    <a:tint val="75000"/>
                  </a:schemeClr>
                </a:solidFill>
              </a:defRPr>
            </a:lvl4pPr>
            <a:lvl5pPr marL="1885127" indent="0" algn="ctr">
              <a:buNone/>
              <a:defRPr>
                <a:solidFill>
                  <a:schemeClr val="tx1">
                    <a:tint val="75000"/>
                  </a:schemeClr>
                </a:solidFill>
              </a:defRPr>
            </a:lvl5pPr>
            <a:lvl6pPr marL="2356409" indent="0" algn="ctr">
              <a:buNone/>
              <a:defRPr>
                <a:solidFill>
                  <a:schemeClr val="tx1">
                    <a:tint val="75000"/>
                  </a:schemeClr>
                </a:solidFill>
              </a:defRPr>
            </a:lvl6pPr>
            <a:lvl7pPr marL="2827691" indent="0" algn="ctr">
              <a:buNone/>
              <a:defRPr>
                <a:solidFill>
                  <a:schemeClr val="tx1">
                    <a:tint val="75000"/>
                  </a:schemeClr>
                </a:solidFill>
              </a:defRPr>
            </a:lvl7pPr>
            <a:lvl8pPr marL="3298972" indent="0" algn="ctr">
              <a:buNone/>
              <a:defRPr>
                <a:solidFill>
                  <a:schemeClr val="tx1">
                    <a:tint val="75000"/>
                  </a:schemeClr>
                </a:solidFill>
              </a:defRPr>
            </a:lvl8pPr>
            <a:lvl9pPr marL="377025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90A0598-4B91-4E3D-843E-9305660EC9E2}" type="datetime1">
              <a:rPr kumimoji="1" lang="ja-JP" altLang="en-US" smtClean="0"/>
              <a:pPr/>
              <a:t>2017/1/13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1D30600-D5FE-4E8D-AF40-C1C959A76F38}" type="datetime1">
              <a:rPr kumimoji="1" lang="ja-JP" altLang="en-US" smtClean="0"/>
              <a:pPr/>
              <a:t>2017/1/13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03701"/>
            <a:ext cx="1620203" cy="86012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03701"/>
            <a:ext cx="4740593" cy="86012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5955663-1546-4382-BCA5-67963F38BFC5}" type="datetime1">
              <a:rPr kumimoji="1" lang="ja-JP" altLang="en-US" smtClean="0"/>
              <a:pPr/>
              <a:t>2017/1/13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2D0E60E-9D5A-4BF3-810F-970760F8DBBC}" type="datetime1">
              <a:rPr kumimoji="1" lang="ja-JP" altLang="en-US" smtClean="0"/>
              <a:pPr/>
              <a:t>2017/1/13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477757"/>
            <a:ext cx="6120765" cy="2002124"/>
          </a:xfrm>
        </p:spPr>
        <p:txBody>
          <a:bodyPr anchor="t"/>
          <a:lstStyle>
            <a:lvl1pPr algn="l">
              <a:defRPr sz="41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272600"/>
            <a:ext cx="6120765" cy="2205136"/>
          </a:xfrm>
        </p:spPr>
        <p:txBody>
          <a:bodyPr anchor="b"/>
          <a:lstStyle>
            <a:lvl1pPr marL="0" indent="0">
              <a:buNone/>
              <a:defRPr sz="2100">
                <a:solidFill>
                  <a:schemeClr val="tx1">
                    <a:tint val="75000"/>
                  </a:schemeClr>
                </a:solidFill>
              </a:defRPr>
            </a:lvl1pPr>
            <a:lvl2pPr marL="471282" indent="0">
              <a:buNone/>
              <a:defRPr sz="1900">
                <a:solidFill>
                  <a:schemeClr val="tx1">
                    <a:tint val="75000"/>
                  </a:schemeClr>
                </a:solidFill>
              </a:defRPr>
            </a:lvl2pPr>
            <a:lvl3pPr marL="942564" indent="0">
              <a:buNone/>
              <a:defRPr sz="1600">
                <a:solidFill>
                  <a:schemeClr val="tx1">
                    <a:tint val="75000"/>
                  </a:schemeClr>
                </a:solidFill>
              </a:defRPr>
            </a:lvl3pPr>
            <a:lvl4pPr marL="1413845" indent="0">
              <a:buNone/>
              <a:defRPr sz="1400">
                <a:solidFill>
                  <a:schemeClr val="tx1">
                    <a:tint val="75000"/>
                  </a:schemeClr>
                </a:solidFill>
              </a:defRPr>
            </a:lvl4pPr>
            <a:lvl5pPr marL="1885127" indent="0">
              <a:buNone/>
              <a:defRPr sz="1400">
                <a:solidFill>
                  <a:schemeClr val="tx1">
                    <a:tint val="75000"/>
                  </a:schemeClr>
                </a:solidFill>
              </a:defRPr>
            </a:lvl5pPr>
            <a:lvl6pPr marL="2356409" indent="0">
              <a:buNone/>
              <a:defRPr sz="1400">
                <a:solidFill>
                  <a:schemeClr val="tx1">
                    <a:tint val="75000"/>
                  </a:schemeClr>
                </a:solidFill>
              </a:defRPr>
            </a:lvl6pPr>
            <a:lvl7pPr marL="2827691" indent="0">
              <a:buNone/>
              <a:defRPr sz="1400">
                <a:solidFill>
                  <a:schemeClr val="tx1">
                    <a:tint val="75000"/>
                  </a:schemeClr>
                </a:solidFill>
              </a:defRPr>
            </a:lvl7pPr>
            <a:lvl8pPr marL="3298972" indent="0">
              <a:buNone/>
              <a:defRPr sz="1400">
                <a:solidFill>
                  <a:schemeClr val="tx1">
                    <a:tint val="75000"/>
                  </a:schemeClr>
                </a:solidFill>
              </a:defRPr>
            </a:lvl8pPr>
            <a:lvl9pPr marL="3770254"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A5B8485-8910-491E-9BCB-8738FBB76692}" type="datetime1">
              <a:rPr kumimoji="1" lang="ja-JP" altLang="en-US" smtClean="0"/>
              <a:pPr/>
              <a:t>2017/1/13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352155"/>
            <a:ext cx="3180398" cy="6652746"/>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352155"/>
            <a:ext cx="3180398" cy="6652746"/>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2646FA4-FFA3-4393-AC68-515AB2991F9A}" type="datetime1">
              <a:rPr kumimoji="1" lang="ja-JP" altLang="en-US" smtClean="0"/>
              <a:pPr/>
              <a:t>2017/1/13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256474"/>
            <a:ext cx="3181648" cy="940391"/>
          </a:xfrm>
        </p:spPr>
        <p:txBody>
          <a:bodyPr anchor="b"/>
          <a:lstStyle>
            <a:lvl1pPr marL="0" indent="0">
              <a:buNone/>
              <a:defRPr sz="2500" b="1"/>
            </a:lvl1pPr>
            <a:lvl2pPr marL="471282" indent="0">
              <a:buNone/>
              <a:defRPr sz="2100" b="1"/>
            </a:lvl2pPr>
            <a:lvl3pPr marL="942564" indent="0">
              <a:buNone/>
              <a:defRPr sz="1900" b="1"/>
            </a:lvl3pPr>
            <a:lvl4pPr marL="1413845" indent="0">
              <a:buNone/>
              <a:defRPr sz="1600" b="1"/>
            </a:lvl4pPr>
            <a:lvl5pPr marL="1885127" indent="0">
              <a:buNone/>
              <a:defRPr sz="1600" b="1"/>
            </a:lvl5pPr>
            <a:lvl6pPr marL="2356409" indent="0">
              <a:buNone/>
              <a:defRPr sz="1600" b="1"/>
            </a:lvl6pPr>
            <a:lvl7pPr marL="2827691" indent="0">
              <a:buNone/>
              <a:defRPr sz="1600" b="1"/>
            </a:lvl7pPr>
            <a:lvl8pPr marL="3298972" indent="0">
              <a:buNone/>
              <a:defRPr sz="1600" b="1"/>
            </a:lvl8pPr>
            <a:lvl9pPr marL="3770254"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196865"/>
            <a:ext cx="3181648" cy="580802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0" y="2256474"/>
            <a:ext cx="3182899" cy="940391"/>
          </a:xfrm>
        </p:spPr>
        <p:txBody>
          <a:bodyPr anchor="b"/>
          <a:lstStyle>
            <a:lvl1pPr marL="0" indent="0">
              <a:buNone/>
              <a:defRPr sz="2500" b="1"/>
            </a:lvl1pPr>
            <a:lvl2pPr marL="471282" indent="0">
              <a:buNone/>
              <a:defRPr sz="2100" b="1"/>
            </a:lvl2pPr>
            <a:lvl3pPr marL="942564" indent="0">
              <a:buNone/>
              <a:defRPr sz="1900" b="1"/>
            </a:lvl3pPr>
            <a:lvl4pPr marL="1413845" indent="0">
              <a:buNone/>
              <a:defRPr sz="1600" b="1"/>
            </a:lvl4pPr>
            <a:lvl5pPr marL="1885127" indent="0">
              <a:buNone/>
              <a:defRPr sz="1600" b="1"/>
            </a:lvl5pPr>
            <a:lvl6pPr marL="2356409" indent="0">
              <a:buNone/>
              <a:defRPr sz="1600" b="1"/>
            </a:lvl6pPr>
            <a:lvl7pPr marL="2827691" indent="0">
              <a:buNone/>
              <a:defRPr sz="1600" b="1"/>
            </a:lvl7pPr>
            <a:lvl8pPr marL="3298972" indent="0">
              <a:buNone/>
              <a:defRPr sz="1600" b="1"/>
            </a:lvl8pPr>
            <a:lvl9pPr marL="3770254"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0" y="3196865"/>
            <a:ext cx="3182899" cy="580802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0C992C-FC0B-40AC-B9E2-1E683FF7ABC3}" type="datetime1">
              <a:rPr kumimoji="1" lang="ja-JP" altLang="en-US" smtClean="0"/>
              <a:pPr/>
              <a:t>2017/1/13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8F4B28E-0D0A-4A38-A4B5-DAB99F7820C7}" type="datetime1">
              <a:rPr kumimoji="1" lang="ja-JP" altLang="en-US" smtClean="0"/>
              <a:pPr/>
              <a:t>2017/1/13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A7D97F3-A0E4-415E-ABDA-FCEA31BE9213}" type="datetime1">
              <a:rPr kumimoji="1" lang="ja-JP" altLang="en-US" smtClean="0"/>
              <a:pPr/>
              <a:t>2017/1/13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01358"/>
            <a:ext cx="2369047" cy="170810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3" y="401365"/>
            <a:ext cx="4025503" cy="8603535"/>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5" y="2109469"/>
            <a:ext cx="2369047" cy="6895428"/>
          </a:xfrm>
        </p:spPr>
        <p:txBody>
          <a:bodyPr/>
          <a:lstStyle>
            <a:lvl1pPr marL="0" indent="0">
              <a:buNone/>
              <a:defRPr sz="1400"/>
            </a:lvl1pPr>
            <a:lvl2pPr marL="471282" indent="0">
              <a:buNone/>
              <a:defRPr sz="1200"/>
            </a:lvl2pPr>
            <a:lvl3pPr marL="942564" indent="0">
              <a:buNone/>
              <a:defRPr sz="1000"/>
            </a:lvl3pPr>
            <a:lvl4pPr marL="1413845" indent="0">
              <a:buNone/>
              <a:defRPr sz="900"/>
            </a:lvl4pPr>
            <a:lvl5pPr marL="1885127" indent="0">
              <a:buNone/>
              <a:defRPr sz="900"/>
            </a:lvl5pPr>
            <a:lvl6pPr marL="2356409" indent="0">
              <a:buNone/>
              <a:defRPr sz="900"/>
            </a:lvl6pPr>
            <a:lvl7pPr marL="2827691" indent="0">
              <a:buNone/>
              <a:defRPr sz="900"/>
            </a:lvl7pPr>
            <a:lvl8pPr marL="3298972" indent="0">
              <a:buNone/>
              <a:defRPr sz="900"/>
            </a:lvl8pPr>
            <a:lvl9pPr marL="377025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D228703-FCBC-4669-AB28-350E7AA3B8E6}" type="datetime1">
              <a:rPr kumimoji="1" lang="ja-JP" altLang="en-US" smtClean="0"/>
              <a:pPr/>
              <a:t>2017/1/13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7"/>
            <a:ext cx="4320540" cy="833053"/>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00722"/>
            <a:ext cx="4320540" cy="6048375"/>
          </a:xfrm>
        </p:spPr>
        <p:txBody>
          <a:bodyPr/>
          <a:lstStyle>
            <a:lvl1pPr marL="0" indent="0">
              <a:buNone/>
              <a:defRPr sz="3300"/>
            </a:lvl1pPr>
            <a:lvl2pPr marL="471282" indent="0">
              <a:buNone/>
              <a:defRPr sz="2900"/>
            </a:lvl2pPr>
            <a:lvl3pPr marL="942564" indent="0">
              <a:buNone/>
              <a:defRPr sz="2500"/>
            </a:lvl3pPr>
            <a:lvl4pPr marL="1413845" indent="0">
              <a:buNone/>
              <a:defRPr sz="2100"/>
            </a:lvl4pPr>
            <a:lvl5pPr marL="1885127" indent="0">
              <a:buNone/>
              <a:defRPr sz="2100"/>
            </a:lvl5pPr>
            <a:lvl6pPr marL="2356409" indent="0">
              <a:buNone/>
              <a:defRPr sz="2100"/>
            </a:lvl6pPr>
            <a:lvl7pPr marL="2827691" indent="0">
              <a:buNone/>
              <a:defRPr sz="2100"/>
            </a:lvl7pPr>
            <a:lvl8pPr marL="3298972" indent="0">
              <a:buNone/>
              <a:defRPr sz="2100"/>
            </a:lvl8pPr>
            <a:lvl9pPr marL="3770254" indent="0">
              <a:buNone/>
              <a:defRPr sz="2100"/>
            </a:lvl9pPr>
          </a:lstStyle>
          <a:p>
            <a:endParaRPr kumimoji="1" lang="ja-JP" altLang="en-US" dirty="0"/>
          </a:p>
        </p:txBody>
      </p:sp>
      <p:sp>
        <p:nvSpPr>
          <p:cNvPr id="4" name="テキスト プレースホルダ 3"/>
          <p:cNvSpPr>
            <a:spLocks noGrp="1"/>
          </p:cNvSpPr>
          <p:nvPr>
            <p:ph type="body" sz="half" idx="2"/>
          </p:nvPr>
        </p:nvSpPr>
        <p:spPr>
          <a:xfrm>
            <a:off x="1411427" y="7889490"/>
            <a:ext cx="4320540" cy="1183072"/>
          </a:xfrm>
        </p:spPr>
        <p:txBody>
          <a:bodyPr/>
          <a:lstStyle>
            <a:lvl1pPr marL="0" indent="0">
              <a:buNone/>
              <a:defRPr sz="1400"/>
            </a:lvl1pPr>
            <a:lvl2pPr marL="471282" indent="0">
              <a:buNone/>
              <a:defRPr sz="1200"/>
            </a:lvl2pPr>
            <a:lvl3pPr marL="942564" indent="0">
              <a:buNone/>
              <a:defRPr sz="1000"/>
            </a:lvl3pPr>
            <a:lvl4pPr marL="1413845" indent="0">
              <a:buNone/>
              <a:defRPr sz="900"/>
            </a:lvl4pPr>
            <a:lvl5pPr marL="1885127" indent="0">
              <a:buNone/>
              <a:defRPr sz="900"/>
            </a:lvl5pPr>
            <a:lvl6pPr marL="2356409" indent="0">
              <a:buNone/>
              <a:defRPr sz="900"/>
            </a:lvl6pPr>
            <a:lvl7pPr marL="2827691" indent="0">
              <a:buNone/>
              <a:defRPr sz="900"/>
            </a:lvl7pPr>
            <a:lvl8pPr marL="3298972" indent="0">
              <a:buNone/>
              <a:defRPr sz="900"/>
            </a:lvl8pPr>
            <a:lvl9pPr marL="377025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C420746-C04F-45A3-AF57-3E9F31A75248}" type="datetime1">
              <a:rPr kumimoji="1" lang="ja-JP" altLang="en-US" smtClean="0"/>
              <a:pPr/>
              <a:t>2017/1/13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03692"/>
            <a:ext cx="6480810" cy="1680104"/>
          </a:xfrm>
          <a:prstGeom prst="rect">
            <a:avLst/>
          </a:prstGeom>
        </p:spPr>
        <p:txBody>
          <a:bodyPr vert="horz" lIns="94256" tIns="47128" rIns="94256" bIns="4712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352155"/>
            <a:ext cx="6480810" cy="6652746"/>
          </a:xfrm>
          <a:prstGeom prst="rect">
            <a:avLst/>
          </a:prstGeom>
        </p:spPr>
        <p:txBody>
          <a:bodyPr vert="horz" lIns="94256" tIns="47128" rIns="94256" bIns="4712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343269"/>
            <a:ext cx="1680210" cy="536700"/>
          </a:xfrm>
          <a:prstGeom prst="rect">
            <a:avLst/>
          </a:prstGeom>
        </p:spPr>
        <p:txBody>
          <a:bodyPr vert="horz" lIns="94256" tIns="47128" rIns="94256" bIns="47128" rtlCol="0" anchor="ctr"/>
          <a:lstStyle>
            <a:lvl1pPr algn="l">
              <a:defRPr sz="1200">
                <a:solidFill>
                  <a:schemeClr val="tx1">
                    <a:tint val="75000"/>
                  </a:schemeClr>
                </a:solidFill>
              </a:defRPr>
            </a:lvl1pPr>
          </a:lstStyle>
          <a:p>
            <a:fld id="{9A1CF6B7-6A7D-4FD9-BA09-36C2B33A2AC2}" type="datetime1">
              <a:rPr kumimoji="1" lang="ja-JP" altLang="en-US" smtClean="0"/>
              <a:pPr/>
              <a:t>2017/1/13</a:t>
            </a:fld>
            <a:endParaRPr kumimoji="1" lang="ja-JP" altLang="en-US" dirty="0"/>
          </a:p>
        </p:txBody>
      </p:sp>
      <p:sp>
        <p:nvSpPr>
          <p:cNvPr id="5" name="フッター プレースホルダ 4"/>
          <p:cNvSpPr>
            <a:spLocks noGrp="1"/>
          </p:cNvSpPr>
          <p:nvPr>
            <p:ph type="ftr" sz="quarter" idx="3"/>
          </p:nvPr>
        </p:nvSpPr>
        <p:spPr>
          <a:xfrm>
            <a:off x="2460308" y="9343269"/>
            <a:ext cx="2280285" cy="536700"/>
          </a:xfrm>
          <a:prstGeom prst="rect">
            <a:avLst/>
          </a:prstGeom>
        </p:spPr>
        <p:txBody>
          <a:bodyPr vert="horz" lIns="94256" tIns="47128" rIns="94256" bIns="47128"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5160645" y="9343269"/>
            <a:ext cx="1680210" cy="536700"/>
          </a:xfrm>
          <a:prstGeom prst="rect">
            <a:avLst/>
          </a:prstGeom>
        </p:spPr>
        <p:txBody>
          <a:bodyPr vert="horz" lIns="94256" tIns="47128" rIns="94256" bIns="47128" rtlCol="0" anchor="ctr"/>
          <a:lstStyle>
            <a:lvl1pPr algn="r">
              <a:defRPr sz="1200">
                <a:solidFill>
                  <a:schemeClr val="tx1">
                    <a:tint val="75000"/>
                  </a:schemeClr>
                </a:solidFill>
              </a:defRPr>
            </a:lvl1pPr>
          </a:lstStyle>
          <a:p>
            <a:fld id="{324F1DCF-D2BC-4F4B-98AD-74654C9917CA}"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42564" rtl="0" eaLnBrk="1" latinLnBrk="0" hangingPunct="1">
        <a:spcBef>
          <a:spcPct val="0"/>
        </a:spcBef>
        <a:buNone/>
        <a:defRPr kumimoji="1" sz="4500" kern="1200">
          <a:solidFill>
            <a:schemeClr val="tx1"/>
          </a:solidFill>
          <a:latin typeface="+mj-lt"/>
          <a:ea typeface="+mj-ea"/>
          <a:cs typeface="+mj-cs"/>
        </a:defRPr>
      </a:lvl1pPr>
    </p:titleStyle>
    <p:bodyStyle>
      <a:lvl1pPr marL="353461" indent="-353461" algn="l" defTabSz="94256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5833" indent="-294551" algn="l" defTabSz="94256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78204" indent="-235641" algn="l" defTabSz="94256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49486"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0768"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592050"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63331"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34613"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05895" indent="-235641" algn="l" defTabSz="94256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42564" rtl="0" eaLnBrk="1" latinLnBrk="0" hangingPunct="1">
        <a:defRPr kumimoji="1" sz="1900" kern="1200">
          <a:solidFill>
            <a:schemeClr val="tx1"/>
          </a:solidFill>
          <a:latin typeface="+mn-lt"/>
          <a:ea typeface="+mn-ea"/>
          <a:cs typeface="+mn-cs"/>
        </a:defRPr>
      </a:lvl1pPr>
      <a:lvl2pPr marL="471282" algn="l" defTabSz="942564" rtl="0" eaLnBrk="1" latinLnBrk="0" hangingPunct="1">
        <a:defRPr kumimoji="1" sz="1900" kern="1200">
          <a:solidFill>
            <a:schemeClr val="tx1"/>
          </a:solidFill>
          <a:latin typeface="+mn-lt"/>
          <a:ea typeface="+mn-ea"/>
          <a:cs typeface="+mn-cs"/>
        </a:defRPr>
      </a:lvl2pPr>
      <a:lvl3pPr marL="942564" algn="l" defTabSz="942564" rtl="0" eaLnBrk="1" latinLnBrk="0" hangingPunct="1">
        <a:defRPr kumimoji="1" sz="1900" kern="1200">
          <a:solidFill>
            <a:schemeClr val="tx1"/>
          </a:solidFill>
          <a:latin typeface="+mn-lt"/>
          <a:ea typeface="+mn-ea"/>
          <a:cs typeface="+mn-cs"/>
        </a:defRPr>
      </a:lvl3pPr>
      <a:lvl4pPr marL="1413845" algn="l" defTabSz="942564" rtl="0" eaLnBrk="1" latinLnBrk="0" hangingPunct="1">
        <a:defRPr kumimoji="1" sz="1900" kern="1200">
          <a:solidFill>
            <a:schemeClr val="tx1"/>
          </a:solidFill>
          <a:latin typeface="+mn-lt"/>
          <a:ea typeface="+mn-ea"/>
          <a:cs typeface="+mn-cs"/>
        </a:defRPr>
      </a:lvl4pPr>
      <a:lvl5pPr marL="1885127" algn="l" defTabSz="942564" rtl="0" eaLnBrk="1" latinLnBrk="0" hangingPunct="1">
        <a:defRPr kumimoji="1" sz="1900" kern="1200">
          <a:solidFill>
            <a:schemeClr val="tx1"/>
          </a:solidFill>
          <a:latin typeface="+mn-lt"/>
          <a:ea typeface="+mn-ea"/>
          <a:cs typeface="+mn-cs"/>
        </a:defRPr>
      </a:lvl5pPr>
      <a:lvl6pPr marL="2356409" algn="l" defTabSz="942564" rtl="0" eaLnBrk="1" latinLnBrk="0" hangingPunct="1">
        <a:defRPr kumimoji="1" sz="1900" kern="1200">
          <a:solidFill>
            <a:schemeClr val="tx1"/>
          </a:solidFill>
          <a:latin typeface="+mn-lt"/>
          <a:ea typeface="+mn-ea"/>
          <a:cs typeface="+mn-cs"/>
        </a:defRPr>
      </a:lvl6pPr>
      <a:lvl7pPr marL="2827691" algn="l" defTabSz="942564" rtl="0" eaLnBrk="1" latinLnBrk="0" hangingPunct="1">
        <a:defRPr kumimoji="1" sz="1900" kern="1200">
          <a:solidFill>
            <a:schemeClr val="tx1"/>
          </a:solidFill>
          <a:latin typeface="+mn-lt"/>
          <a:ea typeface="+mn-ea"/>
          <a:cs typeface="+mn-cs"/>
        </a:defRPr>
      </a:lvl7pPr>
      <a:lvl8pPr marL="3298972" algn="l" defTabSz="942564" rtl="0" eaLnBrk="1" latinLnBrk="0" hangingPunct="1">
        <a:defRPr kumimoji="1" sz="1900" kern="1200">
          <a:solidFill>
            <a:schemeClr val="tx1"/>
          </a:solidFill>
          <a:latin typeface="+mn-lt"/>
          <a:ea typeface="+mn-ea"/>
          <a:cs typeface="+mn-cs"/>
        </a:defRPr>
      </a:lvl8pPr>
      <a:lvl9pPr marL="3770254" algn="l" defTabSz="94256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79624" y="2350074"/>
            <a:ext cx="6779195" cy="2198077"/>
          </a:xfrm>
          <a:prstGeom prst="rect">
            <a:avLst/>
          </a:prstGeom>
          <a:solidFill>
            <a:srgbClr val="FFF6D5"/>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spcCol="0" rtlCol="0" anchor="ctr"/>
          <a:lstStyle/>
          <a:p>
            <a:pPr algn="ctr" rtl="0"/>
            <a:endParaRPr lang="ja-JP" altLang="en-US" sz="1300" dirty="0">
              <a:solidFill>
                <a:schemeClr val="tx1"/>
              </a:solidFill>
              <a:latin typeface="Calibri"/>
              <a:ea typeface="ＭＳ Ｐゴシック"/>
            </a:endParaRPr>
          </a:p>
        </p:txBody>
      </p:sp>
      <p:sp>
        <p:nvSpPr>
          <p:cNvPr id="91" name="正方形/長方形 90"/>
          <p:cNvSpPr/>
          <p:nvPr/>
        </p:nvSpPr>
        <p:spPr>
          <a:xfrm>
            <a:off x="82426" y="6984528"/>
            <a:ext cx="680400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04401" y="1636261"/>
            <a:ext cx="6721296" cy="6974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4218" tIns="47128" rIns="37109" bIns="47128" rtlCol="0" anchor="t"/>
          <a:lstStyle/>
          <a:p>
            <a:pPr>
              <a:lnSpc>
                <a:spcPts val="1649"/>
              </a:lnSpc>
            </a:pPr>
            <a:r>
              <a:rPr lang="ja-JP" altLang="en-US" sz="11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有期労働契約が反復更新されて通算５年を超えたときは、労働者の申込みにより、期間の定めのない労働契約（無期労働契約）に転換できるルール</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です。通算５年のカウントは平成</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年４月１日以降に締結した有期労働契約から開始します。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49"/>
              </a:lnSpc>
            </a:pP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54819" y="8376752"/>
            <a:ext cx="6804000" cy="1338830"/>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ctr"/>
          <a:lstStyle/>
          <a:p>
            <a:pPr algn="ctr" rtl="0"/>
            <a:endParaRPr lang="ja-JP" altLang="en-US" sz="1300" dirty="0">
              <a:solidFill>
                <a:schemeClr val="tx1"/>
              </a:solidFill>
              <a:latin typeface="Calibri"/>
              <a:ea typeface="ＭＳ Ｐゴシック"/>
            </a:endParaRPr>
          </a:p>
        </p:txBody>
      </p:sp>
      <p:grpSp>
        <p:nvGrpSpPr>
          <p:cNvPr id="2" name="グループ化 14"/>
          <p:cNvGrpSpPr/>
          <p:nvPr/>
        </p:nvGrpSpPr>
        <p:grpSpPr>
          <a:xfrm>
            <a:off x="223079" y="9686854"/>
            <a:ext cx="6804000" cy="386330"/>
            <a:chOff x="406602" y="9251081"/>
            <a:chExt cx="6480000" cy="360000"/>
          </a:xfrm>
        </p:grpSpPr>
        <p:sp>
          <p:nvSpPr>
            <p:cNvPr id="12" name="角丸四角形 11"/>
            <p:cNvSpPr/>
            <p:nvPr/>
          </p:nvSpPr>
          <p:spPr>
            <a:xfrm>
              <a:off x="406602" y="9251081"/>
              <a:ext cx="6480000" cy="36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077" rtl="0" eaLnBrk="1" latinLnBrk="0" hangingPunct="1">
                <a:defRPr kumimoji="1" sz="1800" kern="1200">
                  <a:solidFill>
                    <a:schemeClr val="lt1"/>
                  </a:solidFill>
                  <a:latin typeface="+mn-lt"/>
                  <a:ea typeface="+mn-ea"/>
                  <a:cs typeface="+mn-cs"/>
                </a:defRPr>
              </a:lvl1pPr>
              <a:lvl2pPr marL="457039" algn="l" defTabSz="914077" rtl="0" eaLnBrk="1" latinLnBrk="0" hangingPunct="1">
                <a:defRPr kumimoji="1" sz="1800" kern="1200">
                  <a:solidFill>
                    <a:schemeClr val="lt1"/>
                  </a:solidFill>
                  <a:latin typeface="+mn-lt"/>
                  <a:ea typeface="+mn-ea"/>
                  <a:cs typeface="+mn-cs"/>
                </a:defRPr>
              </a:lvl2pPr>
              <a:lvl3pPr marL="914077" algn="l" defTabSz="914077" rtl="0" eaLnBrk="1" latinLnBrk="0" hangingPunct="1">
                <a:defRPr kumimoji="1" sz="1800" kern="1200">
                  <a:solidFill>
                    <a:schemeClr val="lt1"/>
                  </a:solidFill>
                  <a:latin typeface="+mn-lt"/>
                  <a:ea typeface="+mn-ea"/>
                  <a:cs typeface="+mn-cs"/>
                </a:defRPr>
              </a:lvl3pPr>
              <a:lvl4pPr marL="1371116" algn="l" defTabSz="914077" rtl="0" eaLnBrk="1" latinLnBrk="0" hangingPunct="1">
                <a:defRPr kumimoji="1" sz="1800" kern="1200">
                  <a:solidFill>
                    <a:schemeClr val="lt1"/>
                  </a:solidFill>
                  <a:latin typeface="+mn-lt"/>
                  <a:ea typeface="+mn-ea"/>
                  <a:cs typeface="+mn-cs"/>
                </a:defRPr>
              </a:lvl4pPr>
              <a:lvl5pPr marL="1828155" algn="l" defTabSz="914077" rtl="0" eaLnBrk="1" latinLnBrk="0" hangingPunct="1">
                <a:defRPr kumimoji="1" sz="1800" kern="1200">
                  <a:solidFill>
                    <a:schemeClr val="lt1"/>
                  </a:solidFill>
                  <a:latin typeface="+mn-lt"/>
                  <a:ea typeface="+mn-ea"/>
                  <a:cs typeface="+mn-cs"/>
                </a:defRPr>
              </a:lvl5pPr>
              <a:lvl6pPr marL="2285192" algn="l" defTabSz="914077" rtl="0" eaLnBrk="1" latinLnBrk="0" hangingPunct="1">
                <a:defRPr kumimoji="1" sz="1800" kern="1200">
                  <a:solidFill>
                    <a:schemeClr val="lt1"/>
                  </a:solidFill>
                  <a:latin typeface="+mn-lt"/>
                  <a:ea typeface="+mn-ea"/>
                  <a:cs typeface="+mn-cs"/>
                </a:defRPr>
              </a:lvl6pPr>
              <a:lvl7pPr marL="2742232" algn="l" defTabSz="914077" rtl="0" eaLnBrk="1" latinLnBrk="0" hangingPunct="1">
                <a:defRPr kumimoji="1" sz="1800" kern="1200">
                  <a:solidFill>
                    <a:schemeClr val="lt1"/>
                  </a:solidFill>
                  <a:latin typeface="+mn-lt"/>
                  <a:ea typeface="+mn-ea"/>
                  <a:cs typeface="+mn-cs"/>
                </a:defRPr>
              </a:lvl7pPr>
              <a:lvl8pPr marL="3199271" algn="l" defTabSz="914077" rtl="0" eaLnBrk="1" latinLnBrk="0" hangingPunct="1">
                <a:defRPr kumimoji="1" sz="1800" kern="1200">
                  <a:solidFill>
                    <a:schemeClr val="lt1"/>
                  </a:solidFill>
                  <a:latin typeface="+mn-lt"/>
                  <a:ea typeface="+mn-ea"/>
                  <a:cs typeface="+mn-cs"/>
                </a:defRPr>
              </a:lvl8pPr>
              <a:lvl9pPr marL="3656308" algn="l" defTabSz="914077" rtl="0" eaLnBrk="1" latinLnBrk="0" hangingPunct="1">
                <a:defRPr kumimoji="1" sz="1800" kern="1200">
                  <a:solidFill>
                    <a:schemeClr val="lt1"/>
                  </a:solidFill>
                  <a:latin typeface="+mn-lt"/>
                  <a:ea typeface="+mn-ea"/>
                  <a:cs typeface="+mn-cs"/>
                </a:defRPr>
              </a:lvl9pP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厚生労働省　都道府県労働局　</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descr="マーク最小.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375679" y="9277851"/>
              <a:ext cx="306459" cy="306459"/>
            </a:xfrm>
            <a:prstGeom prst="rect">
              <a:avLst/>
            </a:prstGeom>
          </p:spPr>
        </p:pic>
      </p:grpSp>
      <p:sp>
        <p:nvSpPr>
          <p:cNvPr id="20" name="テキスト ボックス 19"/>
          <p:cNvSpPr txBox="1"/>
          <p:nvPr/>
        </p:nvSpPr>
        <p:spPr>
          <a:xfrm>
            <a:off x="78859" y="34595"/>
            <a:ext cx="3856183" cy="310620"/>
          </a:xfrm>
          <a:prstGeom prst="rect">
            <a:avLst/>
          </a:prstGeom>
          <a:noFill/>
        </p:spPr>
        <p:txBody>
          <a:bodyPr wrap="square" lIns="94256" tIns="47128" rIns="94256" bIns="47128"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事業主の皆様・有期</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労働契約で働く皆さまへ</a:t>
            </a:r>
          </a:p>
        </p:txBody>
      </p:sp>
      <p:sp>
        <p:nvSpPr>
          <p:cNvPr id="93" name="テキスト ボックス 92"/>
          <p:cNvSpPr txBox="1"/>
          <p:nvPr/>
        </p:nvSpPr>
        <p:spPr>
          <a:xfrm>
            <a:off x="2131193" y="2044551"/>
            <a:ext cx="2621385" cy="289124"/>
          </a:xfrm>
          <a:prstGeom prst="rect">
            <a:avLst/>
          </a:prstGeom>
          <a:noFill/>
        </p:spPr>
        <p:txBody>
          <a:bodyPr wrap="square" lIns="37109" tIns="36000" rIns="37109" bIns="47128" rtlCol="0">
            <a:spAutoFit/>
          </a:bodyPr>
          <a:lstStyle/>
          <a:p>
            <a:pPr marL="188186" indent="-188186">
              <a:lnSpc>
                <a:spcPts val="1649"/>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（労働契約法第</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条：平成</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日施行）</a:t>
            </a:r>
            <a:endParaRPr lang="ja-JP" altLang="en-US" sz="900" dirty="0"/>
          </a:p>
        </p:txBody>
      </p:sp>
      <p:sp>
        <p:nvSpPr>
          <p:cNvPr id="79" name="正方形/長方形 78"/>
          <p:cNvSpPr/>
          <p:nvPr/>
        </p:nvSpPr>
        <p:spPr>
          <a:xfrm>
            <a:off x="6480770" y="9918779"/>
            <a:ext cx="671455" cy="15996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4244" tIns="0" rIns="94244" bIns="0" rtlCol="0" anchor="ctr"/>
          <a:lstStyle/>
          <a:p>
            <a:pPr algn="ctr" rtl="0"/>
            <a:r>
              <a:rPr lang="en-US" altLang="ja-JP" sz="900" dirty="0">
                <a:solidFill>
                  <a:schemeClr val="tx1"/>
                </a:solidFill>
                <a:latin typeface="Calibri"/>
                <a:ea typeface="ＭＳ Ｐゴシック"/>
              </a:rPr>
              <a:t>【</a:t>
            </a:r>
            <a:r>
              <a:rPr lang="en-US" altLang="ja-JP" sz="900" dirty="0" smtClean="0">
                <a:solidFill>
                  <a:schemeClr val="tx1"/>
                </a:solidFill>
                <a:latin typeface="Calibri"/>
                <a:ea typeface="ＭＳ Ｐゴシック"/>
              </a:rPr>
              <a:t>H29.1】</a:t>
            </a:r>
            <a:endParaRPr lang="ja-JP" altLang="en-US" sz="900" dirty="0">
              <a:solidFill>
                <a:schemeClr val="tx1"/>
              </a:solidFill>
              <a:latin typeface="Calibri"/>
              <a:ea typeface="ＭＳ Ｐゴシック"/>
            </a:endParaRPr>
          </a:p>
        </p:txBody>
      </p:sp>
      <p:sp>
        <p:nvSpPr>
          <p:cNvPr id="5" name="角丸四角形 4"/>
          <p:cNvSpPr/>
          <p:nvPr/>
        </p:nvSpPr>
        <p:spPr>
          <a:xfrm>
            <a:off x="154819" y="378111"/>
            <a:ext cx="6852944" cy="730352"/>
          </a:xfrm>
          <a:prstGeom prst="roundRect">
            <a:avLst>
              <a:gd name="adj" fmla="val 1694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256" tIns="111326" rIns="94256" bIns="47128" rtlCol="0" anchor="ctr"/>
          <a:lstStyle/>
          <a:p>
            <a:pPr algn="ct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安心して働くための「無期転換ルール」とは</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年４月から無期労働契約への転換申込みが本格化！～</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AutoShape 6"/>
          <p:cNvSpPr>
            <a:spLocks noChangeArrowheads="1"/>
          </p:cNvSpPr>
          <p:nvPr/>
        </p:nvSpPr>
        <p:spPr bwMode="auto">
          <a:xfrm>
            <a:off x="5051827" y="4839329"/>
            <a:ext cx="872610" cy="251093"/>
          </a:xfrm>
          <a:prstGeom prst="roundRect">
            <a:avLst>
              <a:gd name="adj" fmla="val 16667"/>
            </a:avLst>
          </a:prstGeom>
          <a:noFill/>
          <a:ln w="9525">
            <a:noFill/>
            <a:round/>
            <a:headEnd/>
            <a:tailEnd/>
          </a:ln>
        </p:spPr>
        <p:txBody>
          <a:bodyPr wrap="none" lIns="94256" tIns="47128" rIns="94256" bIns="47128" anchor="ctr"/>
          <a:lstStyle/>
          <a:p>
            <a:pPr algn="l" rtl="0"/>
            <a:r>
              <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108000" y="1273607"/>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4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無期転換ルールとは</a:t>
            </a:r>
            <a:endParaRPr lang="en-US" altLang="ja-JP" sz="14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5" name="直線コネクタ 54"/>
          <p:cNvCxnSpPr/>
          <p:nvPr/>
        </p:nvCxnSpPr>
        <p:spPr>
          <a:xfrm flipH="1">
            <a:off x="187200" y="1581450"/>
            <a:ext cx="6742796"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370053" y="9336570"/>
            <a:ext cx="1621736" cy="215173"/>
          </a:xfrm>
          <a:prstGeom prst="rect">
            <a:avLst/>
          </a:prstGeom>
          <a:solidFill>
            <a:schemeClr val="bg1"/>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t"/>
          <a:lstStyle/>
          <a:p>
            <a:pPr algn="ctr" rtl="0"/>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無期転換サイト</a:t>
            </a:r>
          </a:p>
        </p:txBody>
      </p:sp>
      <p:sp>
        <p:nvSpPr>
          <p:cNvPr id="68" name="正方形/長方形 67"/>
          <p:cNvSpPr/>
          <p:nvPr/>
        </p:nvSpPr>
        <p:spPr>
          <a:xfrm>
            <a:off x="1950372" y="9336570"/>
            <a:ext cx="680476" cy="215174"/>
          </a:xfrm>
          <a:prstGeom prst="rect">
            <a:avLst/>
          </a:prstGeom>
          <a:solidFill>
            <a:schemeClr val="bg1">
              <a:lumMod val="75000"/>
            </a:schemeClr>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t"/>
          <a:lstStyle/>
          <a:p>
            <a:pPr algn="ctr" rtl="0"/>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検　索</a:t>
            </a:r>
          </a:p>
        </p:txBody>
      </p:sp>
      <p:sp>
        <p:nvSpPr>
          <p:cNvPr id="69" name="上矢印 68"/>
          <p:cNvSpPr/>
          <p:nvPr/>
        </p:nvSpPr>
        <p:spPr>
          <a:xfrm rot="19914556">
            <a:off x="2529349" y="9446656"/>
            <a:ext cx="145844" cy="179923"/>
          </a:xfrm>
          <a:prstGeom prst="upArrow">
            <a:avLst>
              <a:gd name="adj1" fmla="val 34672"/>
              <a:gd name="adj2" fmla="val 82476"/>
            </a:avLst>
          </a:prstGeom>
          <a:solidFill>
            <a:schemeClr val="bg1"/>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ctr"/>
          <a:lstStyle/>
          <a:p>
            <a:pPr algn="ctr" rtl="0"/>
            <a:endParaRPr lang="ja-JP" altLang="en-US" sz="1300" dirty="0">
              <a:solidFill>
                <a:schemeClr val="tx1"/>
              </a:solidFill>
              <a:latin typeface="Calibri"/>
              <a:ea typeface="ＭＳ Ｐゴシック"/>
            </a:endParaRPr>
          </a:p>
        </p:txBody>
      </p:sp>
      <p:sp>
        <p:nvSpPr>
          <p:cNvPr id="81" name="正方形/長方形 80"/>
          <p:cNvSpPr/>
          <p:nvPr/>
        </p:nvSpPr>
        <p:spPr>
          <a:xfrm>
            <a:off x="93650" y="4575298"/>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4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対象と</a:t>
            </a:r>
            <a:r>
              <a:rPr lang="ja-JP" altLang="en-US" sz="1400" b="1"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400" b="1" dirty="0" smtClean="0">
                <a:solidFill>
                  <a:srgbClr val="558ED5"/>
                </a:solidFill>
                <a:latin typeface="Meiryo UI" panose="020B0604030504040204" pitchFamily="50" charset="-128"/>
                <a:ea typeface="Meiryo UI" panose="020B0604030504040204" pitchFamily="50" charset="-128"/>
                <a:cs typeface="Meiryo UI" panose="020B0604030504040204" pitchFamily="50" charset="-128"/>
              </a:rPr>
              <a:t>る方</a:t>
            </a:r>
            <a:r>
              <a:rPr lang="ja-JP" altLang="en-US" sz="1400" b="1"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14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2" name="直線コネクタ 81"/>
          <p:cNvCxnSpPr/>
          <p:nvPr/>
        </p:nvCxnSpPr>
        <p:spPr>
          <a:xfrm flipH="1">
            <a:off x="173022" y="4867543"/>
            <a:ext cx="6742796"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278630" y="8457530"/>
            <a:ext cx="4310887" cy="5955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marL="157094" indent="-157094">
              <a:lnSpc>
                <a:spcPts val="1340"/>
              </a:lnSpc>
            </a:pPr>
            <a:r>
              <a:rPr lang="ja-JP" altLang="en-US" sz="14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くわしくは無期転換ポータルサイトへ</a:t>
            </a:r>
            <a:r>
              <a:rPr lang="ja-JP" altLang="en-US" sz="1400" b="1" dirty="0" smtClean="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アクセス！</a:t>
            </a:r>
            <a:endParaRPr lang="en-US" altLang="ja-JP" sz="1400" b="1"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340"/>
              </a:lnSpc>
              <a:spcBef>
                <a:spcPts val="618"/>
              </a:spcBef>
            </a:pPr>
            <a:r>
              <a:rPr lang="ja-JP" altLang="en-US" sz="10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無期転換ルールの概要</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や無期転換のメリットなどのほか、</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340"/>
              </a:lnSpc>
            </a:pPr>
            <a:r>
              <a:rPr lang="ja-JP" altLang="en-US" sz="10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相談先である都道府県労働局の一覧等を掲載しています。</a:t>
            </a:r>
            <a:endParaRPr lang="en-US" altLang="ja-JP" sz="10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57094" indent="-157094">
              <a:lnSpc>
                <a:spcPts val="1340"/>
              </a:lnSpc>
              <a:spcBef>
                <a:spcPts val="618"/>
              </a:spcBef>
            </a:pPr>
            <a:r>
              <a:rPr lang="en-US" altLang="ja-JP" sz="9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http://muki.mhlw.go.jp/</a:t>
            </a:r>
          </a:p>
        </p:txBody>
      </p:sp>
      <p:sp>
        <p:nvSpPr>
          <p:cNvPr id="86" name="正方形/長方形 85"/>
          <p:cNvSpPr/>
          <p:nvPr/>
        </p:nvSpPr>
        <p:spPr>
          <a:xfrm>
            <a:off x="230263" y="7906310"/>
            <a:ext cx="67775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400" b="1" dirty="0">
                <a:solidFill>
                  <a:srgbClr val="558ED5"/>
                </a:solidFill>
                <a:latin typeface="Meiryo UI" panose="020B0604030504040204" pitchFamily="50" charset="-128"/>
                <a:ea typeface="Meiryo UI" panose="020B0604030504040204" pitchFamily="50" charset="-128"/>
                <a:cs typeface="Meiryo UI" panose="020B0604030504040204" pitchFamily="50" charset="-128"/>
              </a:rPr>
              <a:t>お困りの場合は、都道府県労働局雇用環境・均等部（室）にご相談ください。</a:t>
            </a:r>
            <a:endParaRPr lang="en-US" altLang="ja-JP" sz="1400" b="1" dirty="0">
              <a:solidFill>
                <a:srgbClr val="558ED5"/>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7" name="直線コネクタ 86"/>
          <p:cNvCxnSpPr/>
          <p:nvPr/>
        </p:nvCxnSpPr>
        <p:spPr>
          <a:xfrm flipH="1">
            <a:off x="230263" y="8208664"/>
            <a:ext cx="6742796"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a:off x="90222" y="4916652"/>
            <a:ext cx="6804000" cy="5225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雇用されている方のうち、原則として</a:t>
            </a:r>
            <a:r>
              <a:rPr lang="ja-JP" altLang="en-US" sz="11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契約期間に定めがある有期労働契約が５年を超える全ての方</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が対象です。契約社員やパート、アルバイトなどの</a:t>
            </a:r>
            <a:r>
              <a:rPr lang="ja-JP" altLang="en-US" sz="11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名称</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は問</a:t>
            </a:r>
            <a:r>
              <a:rPr lang="ja-JP" altLang="en-US" sz="11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いません</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p:cNvSpPr/>
          <p:nvPr/>
        </p:nvSpPr>
        <p:spPr>
          <a:xfrm>
            <a:off x="93650" y="5439212"/>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40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無期転換の申込み</a:t>
            </a:r>
            <a:r>
              <a:rPr lang="ja-JP" altLang="en-US" sz="1400" b="1" dirty="0">
                <a:solidFill>
                  <a:srgbClr val="558ED5"/>
                </a:solidFill>
                <a:latin typeface="Meiryo UI" panose="020B0604030504040204" pitchFamily="50" charset="-128"/>
                <a:ea typeface="Meiryo UI" panose="020B0604030504040204" pitchFamily="50" charset="-128"/>
                <a:cs typeface="Meiryo UI" panose="020B0604030504040204" pitchFamily="50" charset="-128"/>
              </a:rPr>
              <a:t>は、書面で行うことをお勧めします</a:t>
            </a:r>
            <a:endParaRPr lang="en-US" altLang="ja-JP" sz="1400" b="1" dirty="0">
              <a:solidFill>
                <a:srgbClr val="558ED5"/>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6" name="直線コネクタ 95"/>
          <p:cNvCxnSpPr/>
          <p:nvPr/>
        </p:nvCxnSpPr>
        <p:spPr>
          <a:xfrm flipH="1">
            <a:off x="173022" y="5732321"/>
            <a:ext cx="6742796" cy="0"/>
          </a:xfrm>
          <a:prstGeom prst="line">
            <a:avLst/>
          </a:prstGeom>
          <a:ln w="50800" cap="rnd">
            <a:solidFill>
              <a:schemeClr val="tx2">
                <a:lumMod val="60000"/>
                <a:lumOff val="40000"/>
              </a:schemeClr>
            </a:solidFill>
            <a:tailEnd type="none"/>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104401" y="5819585"/>
            <a:ext cx="6804000" cy="7671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無期転換申込権の発生後、</a:t>
            </a:r>
            <a:r>
              <a:rPr lang="ja-JP" altLang="en-US" sz="11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働く方が会社に対して無期転換する旨を申し出た場合、無期労働契約が成立</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します（会社は断ることができません）。この申込みは口頭でも法律上は有効ですが、のちのちのトラブルを防ぐため、</a:t>
            </a:r>
            <a:r>
              <a:rPr lang="ja-JP" altLang="en-US" sz="11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書面で行うことをお勧めします。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5977" y="9155076"/>
            <a:ext cx="440936" cy="427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78" t="9642" r="15902" b="6688"/>
          <a:stretch/>
        </p:blipFill>
        <p:spPr bwMode="auto">
          <a:xfrm>
            <a:off x="4875550" y="8457530"/>
            <a:ext cx="1749235" cy="1158836"/>
          </a:xfrm>
          <a:prstGeom prst="rect">
            <a:avLst/>
          </a:prstGeom>
          <a:noFill/>
          <a:ln w="9525">
            <a:solidFill>
              <a:schemeClr val="tx2">
                <a:lumMod val="40000"/>
                <a:lumOff val="60000"/>
              </a:schemeClr>
            </a:solidFill>
            <a:miter lim="800000"/>
            <a:headEnd/>
            <a:tailEnd/>
          </a:ln>
          <a:extLst>
            <a:ext uri="{909E8E84-426E-40DD-AFC4-6F175D3DCCD1}">
              <a14:hiddenFill xmlns:a14="http://schemas.microsoft.com/office/drawing/2010/main">
                <a:solidFill>
                  <a:schemeClr val="accent1"/>
                </a:solidFill>
              </a14:hiddenFill>
            </a:ext>
          </a:extLst>
        </p:spPr>
      </p:pic>
      <p:grpSp>
        <p:nvGrpSpPr>
          <p:cNvPr id="17" name="グループ化 16"/>
          <p:cNvGrpSpPr/>
          <p:nvPr/>
        </p:nvGrpSpPr>
        <p:grpSpPr>
          <a:xfrm>
            <a:off x="125414" y="2441478"/>
            <a:ext cx="6955656" cy="2012996"/>
            <a:chOff x="176592" y="2656460"/>
            <a:chExt cx="6624434" cy="1978125"/>
          </a:xfrm>
        </p:grpSpPr>
        <p:sp>
          <p:nvSpPr>
            <p:cNvPr id="60" name="テキスト ボックス 59"/>
            <p:cNvSpPr txBox="1"/>
            <p:nvPr/>
          </p:nvSpPr>
          <p:spPr>
            <a:xfrm>
              <a:off x="230599" y="4227158"/>
              <a:ext cx="6570427" cy="400110"/>
            </a:xfrm>
            <a:prstGeom prst="rect">
              <a:avLst/>
            </a:prstGeom>
            <a:noFill/>
          </p:spPr>
          <p:txBody>
            <a:bodyPr wrap="square" rtlCol="0">
              <a:spAutoFit/>
            </a:bodyPr>
            <a:lstStyle/>
            <a:p>
              <a:pPr>
                <a:lnSpc>
                  <a:spcPts val="1237"/>
                </a:lnSpc>
              </a:pPr>
              <a:r>
                <a:rPr lang="en-US" altLang="ja-JP" sz="10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　無期労働契約の労働条件（職務、勤務地、賃金、労働時間など）は、別段の定めがない限り、直前の有期労働契約と</a:t>
              </a:r>
              <a:endParaRPr lang="en-US" altLang="ja-JP" sz="10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37"/>
                </a:lnSpc>
              </a:pPr>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　 　同一となります</a:t>
              </a:r>
              <a:r>
                <a:rPr lang="ja-JP" altLang="en-US" sz="1000" dirty="0" smtClean="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労働条件を変える場合は、別途、就業規則などの改定などが必要です。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2" name="グループ化 76"/>
            <p:cNvGrpSpPr/>
            <p:nvPr/>
          </p:nvGrpSpPr>
          <p:grpSpPr>
            <a:xfrm>
              <a:off x="455719" y="3447549"/>
              <a:ext cx="6102095" cy="1187036"/>
              <a:chOff x="120160" y="2561986"/>
              <a:chExt cx="6102095" cy="1187036"/>
            </a:xfrm>
          </p:grpSpPr>
          <p:sp>
            <p:nvSpPr>
              <p:cNvPr id="30" name="AutoShape 6"/>
              <p:cNvSpPr>
                <a:spLocks noChangeArrowheads="1"/>
              </p:cNvSpPr>
              <p:nvPr/>
            </p:nvSpPr>
            <p:spPr bwMode="auto">
              <a:xfrm>
                <a:off x="4489207" y="2865863"/>
                <a:ext cx="831057" cy="246743"/>
              </a:xfrm>
              <a:prstGeom prst="roundRect">
                <a:avLst>
                  <a:gd name="adj" fmla="val 16667"/>
                </a:avLst>
              </a:prstGeom>
              <a:noFill/>
              <a:ln w="9525">
                <a:noFill/>
                <a:round/>
                <a:headEnd/>
                <a:tailEnd/>
              </a:ln>
            </p:spPr>
            <p:txBody>
              <a:bodyPr wrap="none" anchor="ctr"/>
              <a:lstStyle/>
              <a:p>
                <a:pPr algn="l" rtl="0"/>
                <a:r>
                  <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右矢印 30"/>
              <p:cNvSpPr/>
              <p:nvPr/>
            </p:nvSpPr>
            <p:spPr>
              <a:xfrm>
                <a:off x="4710087" y="2566636"/>
                <a:ext cx="1512168" cy="348825"/>
              </a:xfrm>
              <a:prstGeom prst="rightArrow">
                <a:avLst>
                  <a:gd name="adj1" fmla="val 50000"/>
                  <a:gd name="adj2" fmla="val 63653"/>
                </a:avLst>
              </a:prstGeom>
              <a:solidFill>
                <a:srgbClr val="F79646"/>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無期労働契約</a:t>
                </a:r>
              </a:p>
            </p:txBody>
          </p:sp>
          <p:sp>
            <p:nvSpPr>
              <p:cNvPr id="34" name="テキスト ボックス 33"/>
              <p:cNvSpPr txBox="1"/>
              <p:nvPr/>
            </p:nvSpPr>
            <p:spPr>
              <a:xfrm>
                <a:off x="120160" y="2901266"/>
                <a:ext cx="215801" cy="646319"/>
              </a:xfrm>
              <a:prstGeom prst="rect">
                <a:avLst/>
              </a:prstGeom>
              <a:noFill/>
              <a:ln w="15875">
                <a:noFill/>
              </a:ln>
            </p:spPr>
            <p:txBody>
              <a:bodyPr vert="eaVert" wrap="square" lIns="36000" tIns="0" rIns="36000" bIns="0" rtlCol="0" anchor="ctr" anchorCtr="0">
                <a:spAutoFit/>
              </a:bodyPr>
              <a:lstStyle/>
              <a:p>
                <a:pPr rtl="0"/>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締結</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851078" y="2901266"/>
                <a:ext cx="215801" cy="646319"/>
              </a:xfrm>
              <a:prstGeom prst="rect">
                <a:avLst/>
              </a:prstGeom>
              <a:noFill/>
              <a:ln w="15875">
                <a:noFill/>
              </a:ln>
            </p:spPr>
            <p:txBody>
              <a:bodyPr vert="eaVert" wrap="square" lIns="36000" tIns="0" rIns="36000" bIns="0" rtlCol="0" anchor="ctr" anchorCtr="0">
                <a:spAutoFit/>
              </a:bodyPr>
              <a:lstStyle/>
              <a:p>
                <a:pPr rt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←更新</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右矢印 35"/>
              <p:cNvSpPr/>
              <p:nvPr/>
            </p:nvSpPr>
            <p:spPr>
              <a:xfrm>
                <a:off x="222547" y="2561986"/>
                <a:ext cx="737331" cy="342422"/>
              </a:xfrm>
              <a:prstGeom prst="rightArrow">
                <a:avLst>
                  <a:gd name="adj1" fmla="val 50000"/>
                  <a:gd name="adj2" fmla="val 48696"/>
                </a:avLst>
              </a:prstGeom>
              <a:solidFill>
                <a:srgbClr val="B9DEED"/>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37" name="テキスト ボックス 36"/>
              <p:cNvSpPr txBox="1"/>
              <p:nvPr/>
            </p:nvSpPr>
            <p:spPr>
              <a:xfrm>
                <a:off x="1571540" y="2901266"/>
                <a:ext cx="215801" cy="646319"/>
              </a:xfrm>
              <a:prstGeom prst="rect">
                <a:avLst/>
              </a:prstGeom>
              <a:noFill/>
              <a:ln w="15875">
                <a:noFill/>
              </a:ln>
            </p:spPr>
            <p:txBody>
              <a:bodyPr vert="eaVert" wrap="square" lIns="36000" tIns="0" rIns="36000" bIns="0" rtlCol="0" anchor="ctr" anchorCtr="0">
                <a:spAutoFit/>
              </a:bodyPr>
              <a:lstStyle/>
              <a:p>
                <a:pPr rt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←更新</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右矢印 37"/>
              <p:cNvSpPr/>
              <p:nvPr/>
            </p:nvSpPr>
            <p:spPr>
              <a:xfrm>
                <a:off x="956345" y="2566636"/>
                <a:ext cx="720080" cy="336261"/>
              </a:xfrm>
              <a:prstGeom prst="rightArrow">
                <a:avLst>
                  <a:gd name="adj1" fmla="val 50000"/>
                  <a:gd name="adj2" fmla="val 54616"/>
                </a:avLst>
              </a:prstGeom>
              <a:solidFill>
                <a:srgbClr val="B9DEED"/>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39" name="テキスト ボックス 38"/>
              <p:cNvSpPr txBox="1"/>
              <p:nvPr/>
            </p:nvSpPr>
            <p:spPr>
              <a:xfrm>
                <a:off x="2316767" y="2901266"/>
                <a:ext cx="215801" cy="646319"/>
              </a:xfrm>
              <a:prstGeom prst="rect">
                <a:avLst/>
              </a:prstGeom>
              <a:noFill/>
              <a:ln w="15875">
                <a:noFill/>
              </a:ln>
            </p:spPr>
            <p:txBody>
              <a:bodyPr vert="eaVert" wrap="square" lIns="36000" tIns="0" rIns="36000" bIns="0" rtlCol="0" anchor="ctr" anchorCtr="0">
                <a:spAutoFit/>
              </a:bodyPr>
              <a:lstStyle/>
              <a:p>
                <a:pPr rt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←更新</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右矢印 39"/>
              <p:cNvSpPr/>
              <p:nvPr/>
            </p:nvSpPr>
            <p:spPr>
              <a:xfrm>
                <a:off x="1671091" y="2566636"/>
                <a:ext cx="737331" cy="336261"/>
              </a:xfrm>
              <a:prstGeom prst="rightArrow">
                <a:avLst>
                  <a:gd name="adj1" fmla="val 50000"/>
                  <a:gd name="adj2" fmla="val 51784"/>
                </a:avLst>
              </a:prstGeom>
              <a:solidFill>
                <a:srgbClr val="B9DEED"/>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41" name="テキスト ボックス 40"/>
              <p:cNvSpPr txBox="1"/>
              <p:nvPr/>
            </p:nvSpPr>
            <p:spPr>
              <a:xfrm>
                <a:off x="3065805" y="2901266"/>
                <a:ext cx="215801" cy="646319"/>
              </a:xfrm>
              <a:prstGeom prst="rect">
                <a:avLst/>
              </a:prstGeom>
              <a:noFill/>
              <a:ln w="15875">
                <a:noFill/>
              </a:ln>
            </p:spPr>
            <p:txBody>
              <a:bodyPr vert="eaVert" wrap="square" lIns="36000" tIns="0" rIns="36000" bIns="0" rtlCol="0" anchor="ctr" anchorCtr="0">
                <a:spAutoFit/>
              </a:bodyPr>
              <a:lstStyle/>
              <a:p>
                <a:pPr rtl="0"/>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←更新</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右矢印 41"/>
              <p:cNvSpPr/>
              <p:nvPr/>
            </p:nvSpPr>
            <p:spPr>
              <a:xfrm>
                <a:off x="2414414" y="2566636"/>
                <a:ext cx="737330" cy="336261"/>
              </a:xfrm>
              <a:prstGeom prst="rightArrow">
                <a:avLst>
                  <a:gd name="adj1" fmla="val 50000"/>
                  <a:gd name="adj2" fmla="val 48951"/>
                </a:avLst>
              </a:prstGeom>
              <a:solidFill>
                <a:srgbClr val="B9DEED"/>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43" name="テキスト ボックス 42"/>
              <p:cNvSpPr txBox="1"/>
              <p:nvPr/>
            </p:nvSpPr>
            <p:spPr>
              <a:xfrm>
                <a:off x="3812936" y="2901266"/>
                <a:ext cx="215801" cy="646319"/>
              </a:xfrm>
              <a:prstGeom prst="rect">
                <a:avLst/>
              </a:prstGeom>
              <a:noFill/>
              <a:ln w="15875">
                <a:noFill/>
              </a:ln>
            </p:spPr>
            <p:txBody>
              <a:bodyPr vert="eaVert" wrap="square" lIns="36000" tIns="0" rIns="36000" bIns="0" rtlCol="0" anchor="ctr" anchorCtr="0">
                <a:spAutoFit/>
              </a:bodyPr>
              <a:lstStyle/>
              <a:p>
                <a:pPr rtl="0"/>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←更新</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右矢印 43"/>
              <p:cNvSpPr/>
              <p:nvPr/>
            </p:nvSpPr>
            <p:spPr>
              <a:xfrm>
                <a:off x="3167260" y="2561986"/>
                <a:ext cx="737331" cy="340912"/>
              </a:xfrm>
              <a:prstGeom prst="rightArrow">
                <a:avLst>
                  <a:gd name="adj1" fmla="val 50000"/>
                  <a:gd name="adj2" fmla="val 48758"/>
                </a:avLst>
              </a:prstGeom>
              <a:solidFill>
                <a:srgbClr val="B9DEED"/>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45" name="テキスト ボックス 44"/>
              <p:cNvSpPr txBox="1"/>
              <p:nvPr/>
            </p:nvSpPr>
            <p:spPr>
              <a:xfrm>
                <a:off x="4598168" y="2909310"/>
                <a:ext cx="215801" cy="732418"/>
              </a:xfrm>
              <a:prstGeom prst="rect">
                <a:avLst/>
              </a:prstGeom>
              <a:noFill/>
              <a:ln w="15875">
                <a:noFill/>
              </a:ln>
            </p:spPr>
            <p:txBody>
              <a:bodyPr vert="eaVert" wrap="square" lIns="36000" tIns="0" rIns="36000" bIns="0" rtlCol="0" anchor="ctr" anchorCtr="0">
                <a:spAutoFit/>
              </a:bodyPr>
              <a:lstStyle/>
              <a:p>
                <a:pPr rtl="0"/>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←転換</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右矢印 45"/>
              <p:cNvSpPr/>
              <p:nvPr/>
            </p:nvSpPr>
            <p:spPr>
              <a:xfrm>
                <a:off x="3920107" y="2561986"/>
                <a:ext cx="775431" cy="349200"/>
              </a:xfrm>
              <a:prstGeom prst="rightArrow">
                <a:avLst>
                  <a:gd name="adj1" fmla="val 50000"/>
                  <a:gd name="adj2" fmla="val 48426"/>
                </a:avLst>
              </a:prstGeom>
              <a:solidFill>
                <a:schemeClr val="tx2">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28" tIns="36000" rIns="91428" bIns="45714" rtlCol="0" anchor="t"/>
              <a:lstStyle/>
              <a:p>
                <a:pPr algn="ctr" rtl="0"/>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１年</a:t>
                </a:r>
              </a:p>
            </p:txBody>
          </p:sp>
          <p:sp>
            <p:nvSpPr>
              <p:cNvPr id="47" name="テキスト ボックス 46"/>
              <p:cNvSpPr txBox="1"/>
              <p:nvPr/>
            </p:nvSpPr>
            <p:spPr>
              <a:xfrm>
                <a:off x="4202325" y="3028942"/>
                <a:ext cx="215801" cy="720080"/>
              </a:xfrm>
              <a:prstGeom prst="rect">
                <a:avLst/>
              </a:prstGeom>
              <a:noFill/>
              <a:ln w="15875">
                <a:noFill/>
              </a:ln>
            </p:spPr>
            <p:txBody>
              <a:bodyPr vert="eaVert" wrap="square" lIns="36000" tIns="0" rIns="36000" bIns="0" rtlCol="0" anchor="ctr" anchorCtr="0">
                <a:spAutoFit/>
              </a:bodyPr>
              <a:lstStyle/>
              <a:p>
                <a:pPr rtl="0"/>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申込</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右中かっこ 47"/>
              <p:cNvSpPr/>
              <p:nvPr/>
            </p:nvSpPr>
            <p:spPr>
              <a:xfrm rot="5400000">
                <a:off x="4226407" y="2548677"/>
                <a:ext cx="175208" cy="763055"/>
              </a:xfrm>
              <a:prstGeom prst="rightBrace">
                <a:avLst/>
              </a:prstGeom>
              <a:ln w="19050">
                <a:solidFill>
                  <a:schemeClr val="tx2">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8" name="テキスト ボックス 17"/>
            <p:cNvSpPr txBox="1"/>
            <p:nvPr/>
          </p:nvSpPr>
          <p:spPr>
            <a:xfrm>
              <a:off x="176592" y="2656460"/>
              <a:ext cx="3826646" cy="261610"/>
            </a:xfrm>
            <a:prstGeom prst="rect">
              <a:avLst/>
            </a:prstGeom>
            <a:noFill/>
          </p:spPr>
          <p:txBody>
            <a:bodyPr wrap="square" rtlCol="0">
              <a:spAutoFit/>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月開始で契約期間が１年の場合の例</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1" name="直線コネクタ 50"/>
            <p:cNvCxnSpPr/>
            <p:nvPr/>
          </p:nvCxnSpPr>
          <p:spPr>
            <a:xfrm>
              <a:off x="1291327" y="3164167"/>
              <a:ext cx="0" cy="6480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5042647" y="3164167"/>
              <a:ext cx="0" cy="6480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4257201" y="3164167"/>
              <a:ext cx="0" cy="6480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58505" y="3164167"/>
              <a:ext cx="0" cy="6480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2004894" y="3164167"/>
              <a:ext cx="0" cy="6480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2751108" y="3164167"/>
              <a:ext cx="0" cy="6480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3501954" y="3164168"/>
              <a:ext cx="0" cy="64800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2" name="テキスト ボックス 57"/>
            <p:cNvSpPr txBox="1">
              <a:spLocks noChangeArrowheads="1"/>
            </p:cNvSpPr>
            <p:nvPr/>
          </p:nvSpPr>
          <p:spPr bwMode="auto">
            <a:xfrm>
              <a:off x="287784" y="2905277"/>
              <a:ext cx="528533" cy="272201"/>
            </a:xfrm>
            <a:prstGeom prst="rect">
              <a:avLst/>
            </a:prstGeom>
            <a:noFill/>
            <a:ln w="9525">
              <a:noFill/>
              <a:miter lim="800000"/>
              <a:headEnd/>
              <a:tailEnd/>
            </a:ln>
          </p:spPr>
          <p:txBody>
            <a:bodyPr wrap="none">
              <a:spAutoFit/>
            </a:bodyPr>
            <a:lstStyle/>
            <a:p>
              <a:r>
                <a:rPr lang="en-US" altLang="ja-JP" sz="1200" dirty="0"/>
                <a:t>H25.4</a:t>
              </a:r>
              <a:endParaRPr lang="ja-JP" altLang="en-US" sz="1200" dirty="0"/>
            </a:p>
          </p:txBody>
        </p:sp>
        <p:sp>
          <p:nvSpPr>
            <p:cNvPr id="73" name="テキスト ボックス 58"/>
            <p:cNvSpPr txBox="1">
              <a:spLocks noChangeArrowheads="1"/>
            </p:cNvSpPr>
            <p:nvPr/>
          </p:nvSpPr>
          <p:spPr bwMode="auto">
            <a:xfrm>
              <a:off x="1020605" y="2905277"/>
              <a:ext cx="528533" cy="272201"/>
            </a:xfrm>
            <a:prstGeom prst="rect">
              <a:avLst/>
            </a:prstGeom>
            <a:noFill/>
            <a:ln w="9525">
              <a:noFill/>
              <a:miter lim="800000"/>
              <a:headEnd/>
              <a:tailEnd/>
            </a:ln>
          </p:spPr>
          <p:txBody>
            <a:bodyPr wrap="none">
              <a:spAutoFit/>
            </a:bodyPr>
            <a:lstStyle/>
            <a:p>
              <a:r>
                <a:rPr lang="en-US" altLang="ja-JP" sz="1200"/>
                <a:t>H26.4</a:t>
              </a:r>
            </a:p>
          </p:txBody>
        </p:sp>
        <p:sp>
          <p:nvSpPr>
            <p:cNvPr id="74" name="テキスト ボックス 59"/>
            <p:cNvSpPr txBox="1">
              <a:spLocks noChangeArrowheads="1"/>
            </p:cNvSpPr>
            <p:nvPr/>
          </p:nvSpPr>
          <p:spPr bwMode="auto">
            <a:xfrm>
              <a:off x="1735564" y="2905277"/>
              <a:ext cx="528533" cy="272201"/>
            </a:xfrm>
            <a:prstGeom prst="rect">
              <a:avLst/>
            </a:prstGeom>
            <a:noFill/>
            <a:ln w="9525">
              <a:noFill/>
              <a:miter lim="800000"/>
              <a:headEnd/>
              <a:tailEnd/>
            </a:ln>
          </p:spPr>
          <p:txBody>
            <a:bodyPr wrap="none">
              <a:spAutoFit/>
            </a:bodyPr>
            <a:lstStyle/>
            <a:p>
              <a:r>
                <a:rPr lang="en-US" altLang="ja-JP" sz="1200"/>
                <a:t>H27.4</a:t>
              </a:r>
            </a:p>
          </p:txBody>
        </p:sp>
        <p:sp>
          <p:nvSpPr>
            <p:cNvPr id="75" name="テキスト ボックス 61"/>
            <p:cNvSpPr txBox="1">
              <a:spLocks noChangeArrowheads="1"/>
            </p:cNvSpPr>
            <p:nvPr/>
          </p:nvSpPr>
          <p:spPr bwMode="auto">
            <a:xfrm>
              <a:off x="2504792" y="2905277"/>
              <a:ext cx="528533" cy="272201"/>
            </a:xfrm>
            <a:prstGeom prst="rect">
              <a:avLst/>
            </a:prstGeom>
            <a:noFill/>
            <a:ln w="9525">
              <a:noFill/>
              <a:miter lim="800000"/>
              <a:headEnd/>
              <a:tailEnd/>
            </a:ln>
          </p:spPr>
          <p:txBody>
            <a:bodyPr wrap="none">
              <a:spAutoFit/>
            </a:bodyPr>
            <a:lstStyle/>
            <a:p>
              <a:r>
                <a:rPr lang="en-US" altLang="ja-JP" sz="1200"/>
                <a:t>H28.4</a:t>
              </a:r>
            </a:p>
          </p:txBody>
        </p:sp>
        <p:sp>
          <p:nvSpPr>
            <p:cNvPr id="76" name="テキスト ボックス 62"/>
            <p:cNvSpPr txBox="1">
              <a:spLocks noChangeArrowheads="1"/>
            </p:cNvSpPr>
            <p:nvPr/>
          </p:nvSpPr>
          <p:spPr bwMode="auto">
            <a:xfrm>
              <a:off x="3247732" y="2905277"/>
              <a:ext cx="528533" cy="272201"/>
            </a:xfrm>
            <a:prstGeom prst="rect">
              <a:avLst/>
            </a:prstGeom>
            <a:noFill/>
            <a:ln w="9525">
              <a:noFill/>
              <a:miter lim="800000"/>
              <a:headEnd/>
              <a:tailEnd/>
            </a:ln>
          </p:spPr>
          <p:txBody>
            <a:bodyPr wrap="none">
              <a:spAutoFit/>
            </a:bodyPr>
            <a:lstStyle/>
            <a:p>
              <a:r>
                <a:rPr lang="en-US" altLang="ja-JP" sz="1200"/>
                <a:t>H29.4</a:t>
              </a:r>
            </a:p>
          </p:txBody>
        </p:sp>
        <p:sp>
          <p:nvSpPr>
            <p:cNvPr id="77" name="テキスト ボックス 64"/>
            <p:cNvSpPr txBox="1">
              <a:spLocks noChangeArrowheads="1"/>
            </p:cNvSpPr>
            <p:nvPr/>
          </p:nvSpPr>
          <p:spPr bwMode="auto">
            <a:xfrm>
              <a:off x="2174128" y="3229796"/>
              <a:ext cx="490131" cy="276999"/>
            </a:xfrm>
            <a:prstGeom prst="rect">
              <a:avLst/>
            </a:prstGeom>
            <a:noFill/>
            <a:ln w="9525">
              <a:noFill/>
              <a:miter lim="800000"/>
              <a:headEnd/>
              <a:tailEnd/>
            </a:ln>
          </p:spPr>
          <p:txBody>
            <a:bodyPr wrap="square">
              <a:spAutoFit/>
            </a:bodyPr>
            <a:lstStyle/>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年</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テキスト ボックス 65"/>
            <p:cNvSpPr txBox="1">
              <a:spLocks noChangeArrowheads="1"/>
            </p:cNvSpPr>
            <p:nvPr/>
          </p:nvSpPr>
          <p:spPr bwMode="auto">
            <a:xfrm>
              <a:off x="4763328" y="2905277"/>
              <a:ext cx="528533" cy="272201"/>
            </a:xfrm>
            <a:prstGeom prst="rect">
              <a:avLst/>
            </a:prstGeom>
            <a:noFill/>
            <a:ln w="9525">
              <a:noFill/>
              <a:miter lim="800000"/>
              <a:headEnd/>
              <a:tailEnd/>
            </a:ln>
          </p:spPr>
          <p:txBody>
            <a:bodyPr wrap="none">
              <a:spAutoFit/>
            </a:bodyPr>
            <a:lstStyle/>
            <a:p>
              <a:r>
                <a:rPr lang="en-US" altLang="ja-JP" sz="1200" dirty="0"/>
                <a:t>H31.4</a:t>
              </a:r>
            </a:p>
          </p:txBody>
        </p:sp>
        <p:sp>
          <p:nvSpPr>
            <p:cNvPr id="3" name="円/楕円 2"/>
            <p:cNvSpPr/>
            <p:nvPr/>
          </p:nvSpPr>
          <p:spPr>
            <a:xfrm>
              <a:off x="3804809" y="2850036"/>
              <a:ext cx="908729" cy="302230"/>
            </a:xfrm>
            <a:prstGeom prst="ellipse">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90000" rIns="36000" bIns="45714" rtlCol="0" anchor="ctr"/>
            <a:lstStyle/>
            <a:p>
              <a:pPr algn="ctr" rtl="0"/>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H30.4</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二等辺三角形 5"/>
            <p:cNvSpPr/>
            <p:nvPr/>
          </p:nvSpPr>
          <p:spPr>
            <a:xfrm flipV="1">
              <a:off x="4204369" y="3133977"/>
              <a:ext cx="102857" cy="144000"/>
            </a:xfrm>
            <a:prstGeom prst="triangle">
              <a:avLst/>
            </a:prstGeom>
            <a:solidFill>
              <a:srgbClr val="FF3A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rtl="0"/>
              <a:endParaRPr lang="ja-JP" altLang="en-US" sz="1300" dirty="0">
                <a:solidFill>
                  <a:schemeClr val="tx1"/>
                </a:solidFill>
                <a:latin typeface="Calibri"/>
                <a:ea typeface="ＭＳ Ｐゴシック"/>
              </a:endParaRPr>
            </a:p>
          </p:txBody>
        </p:sp>
        <p:cxnSp>
          <p:nvCxnSpPr>
            <p:cNvPr id="14" name="直線矢印コネクタ 13"/>
            <p:cNvCxnSpPr/>
            <p:nvPr/>
          </p:nvCxnSpPr>
          <p:spPr>
            <a:xfrm>
              <a:off x="2646931" y="3346748"/>
              <a:ext cx="1593219" cy="0"/>
            </a:xfrm>
            <a:prstGeom prst="straightConnector1">
              <a:avLst/>
            </a:prstGeom>
            <a:ln w="31750" cap="rnd">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a:off x="548680" y="3340696"/>
              <a:ext cx="1593219" cy="0"/>
            </a:xfrm>
            <a:prstGeom prst="straightConnector1">
              <a:avLst/>
            </a:prstGeom>
            <a:ln w="31750" cap="rnd">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64"/>
            <p:cNvSpPr txBox="1">
              <a:spLocks noChangeArrowheads="1"/>
            </p:cNvSpPr>
            <p:nvPr/>
          </p:nvSpPr>
          <p:spPr bwMode="auto">
            <a:xfrm>
              <a:off x="4325562" y="3180346"/>
              <a:ext cx="626308" cy="332689"/>
            </a:xfrm>
            <a:prstGeom prst="rect">
              <a:avLst/>
            </a:prstGeom>
            <a:noFill/>
            <a:ln w="9525">
              <a:noFill/>
              <a:miter lim="800000"/>
              <a:headEnd/>
              <a:tailEnd/>
            </a:ln>
          </p:spPr>
          <p:txBody>
            <a:bodyPr wrap="square" lIns="72000" rIns="36000">
              <a:spAutoFit/>
            </a:bodyP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無期転換</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申込権発生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9" name="正方形/長方形 8"/>
          <p:cNvSpPr/>
          <p:nvPr/>
        </p:nvSpPr>
        <p:spPr>
          <a:xfrm>
            <a:off x="242166" y="6642489"/>
            <a:ext cx="6644260" cy="954107"/>
          </a:xfrm>
          <a:prstGeom prst="rect">
            <a:avLst/>
          </a:prstGeom>
          <a:ln w="41275" cmpd="dbl">
            <a:solidFill>
              <a:schemeClr val="tx2">
                <a:lumMod val="60000"/>
                <a:lumOff val="40000"/>
              </a:schemeClr>
            </a:solidFill>
          </a:ln>
        </p:spPr>
        <p:txBody>
          <a:bodyPr wrap="square">
            <a:spAutoFit/>
          </a:bodyPr>
          <a:lstStyle/>
          <a:p>
            <a:r>
              <a:rPr lang="ja-JP" altLang="ja-JP" sz="1400" b="1" dirty="0"/>
              <a:t>無期転換ルールを避けることを目的として、無期転換申込権が発生する前に雇止めをすることは、労働契約法の趣旨に照らして望ましいものではありません。また、有期契約の満了前に使用者が更新年限や更新回数の上限などを一方的に設けたとしても</a:t>
            </a:r>
            <a:r>
              <a:rPr lang="ja-JP" altLang="ja-JP" sz="1400" b="1"/>
              <a:t>、</a:t>
            </a:r>
            <a:r>
              <a:rPr lang="ja-JP" altLang="ja-JP" sz="1400" b="1" smtClean="0"/>
              <a:t>雇止め</a:t>
            </a:r>
            <a:r>
              <a:rPr lang="ja-JP" altLang="en-US" sz="1400" b="1" smtClean="0"/>
              <a:t>を</a:t>
            </a:r>
            <a:r>
              <a:rPr lang="ja-JP" altLang="ja-JP" sz="1400" b="1" smtClean="0"/>
              <a:t>する</a:t>
            </a:r>
            <a:r>
              <a:rPr lang="ja-JP" altLang="ja-JP" sz="1400" b="1" dirty="0"/>
              <a:t>ことは許されない場合もありますので、慎重な対応が必要です。</a:t>
            </a:r>
            <a:endParaRPr lang="ja-JP" altLang="ja-JP" sz="1400" dirty="0"/>
          </a:p>
        </p:txBody>
      </p:sp>
    </p:spTree>
    <p:extLst>
      <p:ext uri="{BB962C8B-B14F-4D97-AF65-F5344CB8AC3E}">
        <p14:creationId xmlns:p14="http://schemas.microsoft.com/office/powerpoint/2010/main" val="1031943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124985" y="1264577"/>
            <a:ext cx="4763329" cy="344522"/>
          </a:xfrm>
          <a:prstGeom prst="rect">
            <a:avLst/>
          </a:prstGeom>
          <a:noFill/>
        </p:spPr>
        <p:txBody>
          <a:bodyPr wrap="square" lIns="94256" tIns="47128" rIns="94256" bIns="47128" rtlCol="0">
            <a:spAutoFit/>
          </a:bodyP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無期労働契約転換申込書</a:t>
            </a:r>
          </a:p>
        </p:txBody>
      </p:sp>
      <p:sp>
        <p:nvSpPr>
          <p:cNvPr id="4" name="テキスト ボックス 3"/>
          <p:cNvSpPr txBox="1"/>
          <p:nvPr/>
        </p:nvSpPr>
        <p:spPr>
          <a:xfrm>
            <a:off x="603162" y="1993510"/>
            <a:ext cx="2873119" cy="281882"/>
          </a:xfrm>
          <a:prstGeom prst="rect">
            <a:avLst/>
          </a:prstGeom>
          <a:noFill/>
        </p:spPr>
        <p:txBody>
          <a:bodyPr wrap="square" lIns="94256" tIns="47128" rIns="94256" bIns="47128" rtlCol="0">
            <a:spAutoFit/>
          </a:bodyPr>
          <a:lstStyle/>
          <a:p>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　　　　　　　　　　　殿</a:t>
            </a:r>
          </a:p>
        </p:txBody>
      </p:sp>
      <p:sp>
        <p:nvSpPr>
          <p:cNvPr id="6" name="テキスト ボックス 5"/>
          <p:cNvSpPr txBox="1"/>
          <p:nvPr/>
        </p:nvSpPr>
        <p:spPr>
          <a:xfrm>
            <a:off x="857959" y="3350052"/>
            <a:ext cx="5670630" cy="657725"/>
          </a:xfrm>
          <a:prstGeom prst="rect">
            <a:avLst/>
          </a:prstGeom>
          <a:noFill/>
        </p:spPr>
        <p:txBody>
          <a:bodyPr wrap="square" lIns="94256" tIns="47128" rIns="94256" bIns="47128"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私は、現在の有期労働契約の契約期間の末日までに通算契約期間が５年を超えますので、労働契約法第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条第１項に基づき、期間の定めのない労働契約（無期労働契約）への転換を申し込みます。</a:t>
            </a:r>
          </a:p>
        </p:txBody>
      </p:sp>
      <p:sp>
        <p:nvSpPr>
          <p:cNvPr id="2" name="正方形/長方形 1"/>
          <p:cNvSpPr/>
          <p:nvPr/>
        </p:nvSpPr>
        <p:spPr>
          <a:xfrm>
            <a:off x="368901" y="1083334"/>
            <a:ext cx="6426714" cy="3841270"/>
          </a:xfrm>
          <a:prstGeom prst="rect">
            <a:avLst/>
          </a:prstGeom>
          <a:noFill/>
          <a:ln w="6350"/>
        </p:spPr>
        <p:style>
          <a:lnRef idx="2">
            <a:schemeClr val="dk1"/>
          </a:lnRef>
          <a:fillRef idx="1">
            <a:schemeClr val="lt1"/>
          </a:fillRef>
          <a:effectRef idx="0">
            <a:schemeClr val="dk1"/>
          </a:effectRef>
          <a:fontRef idx="minor">
            <a:schemeClr val="dk1"/>
          </a:fontRef>
        </p:style>
        <p:txBody>
          <a:bodyPr lIns="94244" tIns="47122" rIns="94244" bIns="47122" rtlCol="0" anchor="ctr"/>
          <a:lstStyle/>
          <a:p>
            <a:pPr algn="ctr" rtl="0"/>
            <a:endParaRPr lang="ja-JP" altLang="en-US" sz="1300" dirty="0">
              <a:solidFill>
                <a:schemeClr val="tx1"/>
              </a:solidFill>
              <a:latin typeface="Calibri"/>
              <a:ea typeface="ＭＳ Ｐゴシック"/>
            </a:endParaRPr>
          </a:p>
        </p:txBody>
      </p:sp>
      <p:sp>
        <p:nvSpPr>
          <p:cNvPr id="10" name="正方形/長方形 9"/>
          <p:cNvSpPr/>
          <p:nvPr/>
        </p:nvSpPr>
        <p:spPr>
          <a:xfrm>
            <a:off x="349289" y="5803932"/>
            <a:ext cx="6426714" cy="3841270"/>
          </a:xfrm>
          <a:prstGeom prst="rect">
            <a:avLst/>
          </a:prstGeom>
          <a:noFill/>
          <a:ln w="6350"/>
        </p:spPr>
        <p:style>
          <a:lnRef idx="2">
            <a:schemeClr val="dk1"/>
          </a:lnRef>
          <a:fillRef idx="1">
            <a:schemeClr val="lt1"/>
          </a:fillRef>
          <a:effectRef idx="0">
            <a:schemeClr val="dk1"/>
          </a:effectRef>
          <a:fontRef idx="minor">
            <a:schemeClr val="dk1"/>
          </a:fontRef>
        </p:style>
        <p:txBody>
          <a:bodyPr lIns="94244" tIns="47122" rIns="94244" bIns="47122" rtlCol="0" anchor="ctr"/>
          <a:lstStyle/>
          <a:p>
            <a:pPr algn="ctr" rtl="0"/>
            <a:endParaRPr lang="ja-JP" altLang="en-US" sz="1300" dirty="0">
              <a:solidFill>
                <a:schemeClr val="tx1"/>
              </a:solidFill>
              <a:latin typeface="Calibri"/>
              <a:ea typeface="ＭＳ Ｐゴシック"/>
            </a:endParaRPr>
          </a:p>
        </p:txBody>
      </p:sp>
      <p:sp>
        <p:nvSpPr>
          <p:cNvPr id="11" name="テキスト ボックス 10"/>
          <p:cNvSpPr txBox="1"/>
          <p:nvPr/>
        </p:nvSpPr>
        <p:spPr>
          <a:xfrm>
            <a:off x="3902884" y="2430478"/>
            <a:ext cx="2873119" cy="657725"/>
          </a:xfrm>
          <a:prstGeom prst="rect">
            <a:avLst/>
          </a:prstGeom>
          <a:noFill/>
        </p:spPr>
        <p:txBody>
          <a:bodyPr wrap="square" lIns="94256" tIns="47128" rIns="94256" bIns="47128" rtlCol="0">
            <a:spAutoFit/>
          </a:bodyPr>
          <a:lstStyle/>
          <a:p>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申出日　　平成　　年　　月　　日</a:t>
            </a:r>
            <a:endParaRPr lang="en-US" altLang="ja-JP" sz="1200"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申出者氏名　　　　　　　　　　印</a:t>
            </a:r>
          </a:p>
        </p:txBody>
      </p:sp>
      <p:sp>
        <p:nvSpPr>
          <p:cNvPr id="12" name="テキスト ボックス 11"/>
          <p:cNvSpPr txBox="1"/>
          <p:nvPr/>
        </p:nvSpPr>
        <p:spPr>
          <a:xfrm>
            <a:off x="1180981" y="6023765"/>
            <a:ext cx="4763329" cy="344522"/>
          </a:xfrm>
          <a:prstGeom prst="rect">
            <a:avLst/>
          </a:prstGeom>
          <a:noFill/>
        </p:spPr>
        <p:txBody>
          <a:bodyPr wrap="square" lIns="94256" tIns="47128" rIns="94256" bIns="47128" rtlCol="0">
            <a:spAutoFit/>
          </a:bodyP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無期労働契約転換申込み受理通知書</a:t>
            </a:r>
          </a:p>
        </p:txBody>
      </p:sp>
      <p:sp>
        <p:nvSpPr>
          <p:cNvPr id="13" name="テキスト ボックス 12"/>
          <p:cNvSpPr txBox="1"/>
          <p:nvPr/>
        </p:nvSpPr>
        <p:spPr>
          <a:xfrm>
            <a:off x="603162" y="6627244"/>
            <a:ext cx="2873119" cy="281882"/>
          </a:xfrm>
          <a:prstGeom prst="rect">
            <a:avLst/>
          </a:prstGeom>
          <a:noFill/>
        </p:spPr>
        <p:txBody>
          <a:bodyPr wrap="square" lIns="94256" tIns="47128" rIns="94256" bIns="47128" rtlCol="0">
            <a:spAutoFit/>
          </a:bodyPr>
          <a:lstStyle/>
          <a:p>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　　　　　　　　　　　殿</a:t>
            </a:r>
          </a:p>
        </p:txBody>
      </p:sp>
      <p:sp>
        <p:nvSpPr>
          <p:cNvPr id="14" name="テキスト ボックス 13"/>
          <p:cNvSpPr txBox="1"/>
          <p:nvPr/>
        </p:nvSpPr>
        <p:spPr>
          <a:xfrm>
            <a:off x="3560640" y="7107614"/>
            <a:ext cx="2873119" cy="1033567"/>
          </a:xfrm>
          <a:prstGeom prst="rect">
            <a:avLst/>
          </a:prstGeom>
          <a:noFill/>
        </p:spPr>
        <p:txBody>
          <a:bodyPr wrap="square" lIns="94256" tIns="47128" rIns="94256" bIns="47128" rtlCol="0">
            <a:spAutoFit/>
          </a:bodyPr>
          <a:lstStyle/>
          <a:p>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受理日　　平成　　年　　月　　日</a:t>
            </a:r>
            <a:endParaRPr lang="en-US" altLang="ja-JP" sz="1200"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職氏名　　　　　　　　　　　　印</a:t>
            </a:r>
          </a:p>
        </p:txBody>
      </p:sp>
      <p:sp>
        <p:nvSpPr>
          <p:cNvPr id="15" name="テキスト ボックス 14"/>
          <p:cNvSpPr txBox="1"/>
          <p:nvPr/>
        </p:nvSpPr>
        <p:spPr>
          <a:xfrm>
            <a:off x="841968" y="8441919"/>
            <a:ext cx="5670630" cy="469803"/>
          </a:xfrm>
          <a:prstGeom prst="rect">
            <a:avLst/>
          </a:prstGeom>
          <a:noFill/>
        </p:spPr>
        <p:txBody>
          <a:bodyPr wrap="square" lIns="94256" tIns="47128" rIns="94256" bIns="47128"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あなたから平成　　年　　月　　日に提出された無期労働契約転換申込書について受理しましたので通知します。</a:t>
            </a:r>
          </a:p>
        </p:txBody>
      </p:sp>
      <p:sp>
        <p:nvSpPr>
          <p:cNvPr id="5" name="角丸四角形 4"/>
          <p:cNvSpPr/>
          <p:nvPr/>
        </p:nvSpPr>
        <p:spPr>
          <a:xfrm>
            <a:off x="182471" y="204006"/>
            <a:ext cx="6804756" cy="439664"/>
          </a:xfrm>
          <a:prstGeom prst="roundRect">
            <a:avLst>
              <a:gd name="adj" fmla="val 50000"/>
            </a:avLst>
          </a:prstGeom>
          <a:solidFill>
            <a:schemeClr val="tx2">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4244" tIns="92772" rIns="94244" bIns="47122" rtlCol="0" anchor="ctr"/>
          <a:lstStyle/>
          <a:p>
            <a:pPr algn="ctr" rtl="0"/>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参考様式　無期労働契約転換申込書・受理通知書の例</a:t>
            </a:r>
          </a:p>
        </p:txBody>
      </p:sp>
    </p:spTree>
    <p:extLst>
      <p:ext uri="{BB962C8B-B14F-4D97-AF65-F5344CB8AC3E}">
        <p14:creationId xmlns:p14="http://schemas.microsoft.com/office/powerpoint/2010/main" val="1214295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1800" b="1" dirty="0"/>
        </a:defPPr>
      </a:lstStyle>
    </a:spDef>
    <a:lnDef>
      <a:spPr>
        <a:ln w="19050">
          <a:solidFill>
            <a:srgbClr val="0070C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DEB008D4F00BE4F8CE0E476F4F8A392" ma:contentTypeVersion="2" ma:contentTypeDescription="" ma:contentTypeScope="" ma:versionID="06b2f7d153d559d04e2f43274fe2ca74">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656A048-AB5D-48BC-AB43-CB409174A7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1499297-FD01-489D-9448-21D49227A1A6}">
  <ds:schemaRefs>
    <ds:schemaRef ds:uri="http://schemas.microsoft.com/sharepoint/v3/contenttype/forms"/>
  </ds:schemaRefs>
</ds:datastoreItem>
</file>

<file path=customXml/itemProps3.xml><?xml version="1.0" encoding="utf-8"?>
<ds:datastoreItem xmlns:ds="http://schemas.openxmlformats.org/officeDocument/2006/customXml" ds:itemID="{B1D7C9A7-B652-4FEF-9A0C-4F02BFC04B61}">
  <ds:schemaRefs>
    <ds:schemaRef ds:uri="http://schemas.openxmlformats.org/package/2006/metadata/core-properties"/>
    <ds:schemaRef ds:uri="8B97BE19-CDDD-400E-817A-CFDD13F7EC12"/>
    <ds:schemaRef ds:uri="http://purl.org/dc/dcmitype/"/>
    <ds:schemaRef ds:uri="http://schemas.microsoft.com/office/2006/documentManagement/types"/>
    <ds:schemaRef ds:uri="http://purl.org/dc/term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10411</TotalTime>
  <Words>472</Words>
  <Application>Microsoft Office PowerPoint</Application>
  <PresentationFormat>ユーザー設定</PresentationFormat>
  <Paragraphs>65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KRJS</dc:creator>
  <cp:lastModifiedBy>厚生労働省ネットワークシステム</cp:lastModifiedBy>
  <cp:revision>971</cp:revision>
  <cp:lastPrinted>2017-01-11T09:32:53Z</cp:lastPrinted>
  <dcterms:created xsi:type="dcterms:W3CDTF">2011-10-11T12:55:17Z</dcterms:created>
  <dcterms:modified xsi:type="dcterms:W3CDTF">2017-01-13T07:43:18Z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0x0101002DA299AC048A4B8EA9C1D19079C1A32200DDEB008D4F00BE4F8CE0E476F4F8A392</vt:lpwstr>
  </property>
</Properties>
</file>