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309" r:id="rId5"/>
    <p:sldId id="317" r:id="rId6"/>
    <p:sldId id="311" r:id="rId7"/>
    <p:sldId id="318" r:id="rId8"/>
  </p:sldIdLst>
  <p:sldSz cx="7200900" cy="10080625"/>
  <p:notesSz cx="6807200" cy="9939338"/>
  <p:defaultTextStyle>
    <a:defPPr>
      <a:defRPr lang="ja-JP"/>
    </a:defPPr>
    <a:lvl1pPr marL="0" algn="l" defTabSz="942564" rtl="0" eaLnBrk="1" latinLnBrk="0" hangingPunct="1">
      <a:defRPr kumimoji="1" sz="1900" kern="1200">
        <a:solidFill>
          <a:schemeClr val="tx1"/>
        </a:solidFill>
        <a:latin typeface="+mn-lt"/>
        <a:ea typeface="+mn-ea"/>
        <a:cs typeface="+mn-cs"/>
      </a:defRPr>
    </a:lvl1pPr>
    <a:lvl2pPr marL="471282" algn="l" defTabSz="942564" rtl="0" eaLnBrk="1" latinLnBrk="0" hangingPunct="1">
      <a:defRPr kumimoji="1" sz="1900" kern="1200">
        <a:solidFill>
          <a:schemeClr val="tx1"/>
        </a:solidFill>
        <a:latin typeface="+mn-lt"/>
        <a:ea typeface="+mn-ea"/>
        <a:cs typeface="+mn-cs"/>
      </a:defRPr>
    </a:lvl2pPr>
    <a:lvl3pPr marL="942564" algn="l" defTabSz="942564" rtl="0" eaLnBrk="1" latinLnBrk="0" hangingPunct="1">
      <a:defRPr kumimoji="1" sz="1900" kern="1200">
        <a:solidFill>
          <a:schemeClr val="tx1"/>
        </a:solidFill>
        <a:latin typeface="+mn-lt"/>
        <a:ea typeface="+mn-ea"/>
        <a:cs typeface="+mn-cs"/>
      </a:defRPr>
    </a:lvl3pPr>
    <a:lvl4pPr marL="1413845" algn="l" defTabSz="942564" rtl="0" eaLnBrk="1" latinLnBrk="0" hangingPunct="1">
      <a:defRPr kumimoji="1" sz="1900" kern="1200">
        <a:solidFill>
          <a:schemeClr val="tx1"/>
        </a:solidFill>
        <a:latin typeface="+mn-lt"/>
        <a:ea typeface="+mn-ea"/>
        <a:cs typeface="+mn-cs"/>
      </a:defRPr>
    </a:lvl4pPr>
    <a:lvl5pPr marL="1885127" algn="l" defTabSz="942564" rtl="0" eaLnBrk="1" latinLnBrk="0" hangingPunct="1">
      <a:defRPr kumimoji="1" sz="1900" kern="1200">
        <a:solidFill>
          <a:schemeClr val="tx1"/>
        </a:solidFill>
        <a:latin typeface="+mn-lt"/>
        <a:ea typeface="+mn-ea"/>
        <a:cs typeface="+mn-cs"/>
      </a:defRPr>
    </a:lvl5pPr>
    <a:lvl6pPr marL="2356409" algn="l" defTabSz="942564" rtl="0" eaLnBrk="1" latinLnBrk="0" hangingPunct="1">
      <a:defRPr kumimoji="1" sz="1900" kern="1200">
        <a:solidFill>
          <a:schemeClr val="tx1"/>
        </a:solidFill>
        <a:latin typeface="+mn-lt"/>
        <a:ea typeface="+mn-ea"/>
        <a:cs typeface="+mn-cs"/>
      </a:defRPr>
    </a:lvl6pPr>
    <a:lvl7pPr marL="2827691" algn="l" defTabSz="942564" rtl="0" eaLnBrk="1" latinLnBrk="0" hangingPunct="1">
      <a:defRPr kumimoji="1" sz="1900" kern="1200">
        <a:solidFill>
          <a:schemeClr val="tx1"/>
        </a:solidFill>
        <a:latin typeface="+mn-lt"/>
        <a:ea typeface="+mn-ea"/>
        <a:cs typeface="+mn-cs"/>
      </a:defRPr>
    </a:lvl7pPr>
    <a:lvl8pPr marL="3298972" algn="l" defTabSz="942564" rtl="0" eaLnBrk="1" latinLnBrk="0" hangingPunct="1">
      <a:defRPr kumimoji="1" sz="1900" kern="1200">
        <a:solidFill>
          <a:schemeClr val="tx1"/>
        </a:solidFill>
        <a:latin typeface="+mn-lt"/>
        <a:ea typeface="+mn-ea"/>
        <a:cs typeface="+mn-cs"/>
      </a:defRPr>
    </a:lvl8pPr>
    <a:lvl9pPr marL="3770254" algn="l" defTabSz="942564" rtl="0" eaLnBrk="1" latinLnBrk="0" hangingPunct="1">
      <a:defRPr kumimoji="1" sz="1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Ａ" initials="Ａ" lastIdx="3" clrIdx="0"/>
  <p:cmAuthor id="1" name="厚生労働省ネットワークシステム"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FEE"/>
    <a:srgbClr val="FFF0B7"/>
    <a:srgbClr val="FFCCFF"/>
    <a:srgbClr val="FFF6D5"/>
    <a:srgbClr val="558ED5"/>
    <a:srgbClr val="FFF3C9"/>
    <a:srgbClr val="FFEFB4"/>
    <a:srgbClr val="FFFFC5"/>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50" autoAdjust="0"/>
    <p:restoredTop sz="99820" autoAdjust="0"/>
  </p:normalViewPr>
  <p:slideViewPr>
    <p:cSldViewPr>
      <p:cViewPr>
        <p:scale>
          <a:sx n="125" d="100"/>
          <a:sy n="125" d="100"/>
        </p:scale>
        <p:origin x="-1044" y="-96"/>
      </p:cViewPr>
      <p:guideLst>
        <p:guide orient="horz" pos="6169"/>
        <p:guide orient="horz" pos="544"/>
        <p:guide pos="91"/>
        <p:guide pos="4445"/>
        <p:guide pos="181"/>
        <p:guide pos="435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7" d="100"/>
          <a:sy n="47" d="100"/>
        </p:scale>
        <p:origin x="-2976" y="-114"/>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9" y="9"/>
            <a:ext cx="2949788" cy="496967"/>
          </a:xfrm>
          <a:prstGeom prst="rect">
            <a:avLst/>
          </a:prstGeom>
        </p:spPr>
        <p:txBody>
          <a:bodyPr vert="horz" lIns="91392" tIns="45696" rIns="91392" bIns="45696"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5847" y="9"/>
            <a:ext cx="2949788" cy="496967"/>
          </a:xfrm>
          <a:prstGeom prst="rect">
            <a:avLst/>
          </a:prstGeom>
        </p:spPr>
        <p:txBody>
          <a:bodyPr vert="horz" lIns="91392" tIns="45696" rIns="91392" bIns="45696" rtlCol="0"/>
          <a:lstStyle>
            <a:lvl1pPr algn="r">
              <a:defRPr sz="1200"/>
            </a:lvl1pPr>
          </a:lstStyle>
          <a:p>
            <a:fld id="{6E13AA98-B0A9-4B17-9032-F3F1B34D0FE3}" type="datetimeFigureOut">
              <a:rPr kumimoji="1" lang="ja-JP" altLang="en-US" smtClean="0"/>
              <a:pPr/>
              <a:t>2017/8/24</a:t>
            </a:fld>
            <a:endParaRPr kumimoji="1" lang="ja-JP" altLang="en-US" dirty="0"/>
          </a:p>
        </p:txBody>
      </p:sp>
      <p:sp>
        <p:nvSpPr>
          <p:cNvPr id="4" name="スライド イメージ プレースホルダ 3"/>
          <p:cNvSpPr>
            <a:spLocks noGrp="1" noRot="1" noChangeAspect="1"/>
          </p:cNvSpPr>
          <p:nvPr>
            <p:ph type="sldImg" idx="2"/>
          </p:nvPr>
        </p:nvSpPr>
        <p:spPr>
          <a:xfrm>
            <a:off x="2073275" y="746125"/>
            <a:ext cx="2660650" cy="3725863"/>
          </a:xfrm>
          <a:prstGeom prst="rect">
            <a:avLst/>
          </a:prstGeom>
          <a:noFill/>
          <a:ln w="12700">
            <a:solidFill>
              <a:prstClr val="black"/>
            </a:solidFill>
          </a:ln>
        </p:spPr>
        <p:txBody>
          <a:bodyPr vert="horz" lIns="91392" tIns="45696" rIns="91392" bIns="45696" rtlCol="0" anchor="ctr"/>
          <a:lstStyle/>
          <a:p>
            <a:endParaRPr lang="ja-JP" altLang="en-US" dirty="0"/>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392" tIns="45696" rIns="91392" bIns="4569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9" y="9440688"/>
            <a:ext cx="2949788" cy="496967"/>
          </a:xfrm>
          <a:prstGeom prst="rect">
            <a:avLst/>
          </a:prstGeom>
        </p:spPr>
        <p:txBody>
          <a:bodyPr vert="horz" lIns="91392" tIns="45696" rIns="91392" bIns="45696"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5847" y="9440688"/>
            <a:ext cx="2949788" cy="496967"/>
          </a:xfrm>
          <a:prstGeom prst="rect">
            <a:avLst/>
          </a:prstGeom>
        </p:spPr>
        <p:txBody>
          <a:bodyPr vert="horz" lIns="91392" tIns="45696" rIns="91392" bIns="45696" rtlCol="0" anchor="b"/>
          <a:lstStyle>
            <a:lvl1pPr algn="r">
              <a:defRPr sz="1200"/>
            </a:lvl1pPr>
          </a:lstStyle>
          <a:p>
            <a:fld id="{1866EA4F-176A-48C4-9884-FD1ADD115AED}" type="slidenum">
              <a:rPr kumimoji="1" lang="ja-JP" altLang="en-US" smtClean="0"/>
              <a:pPr/>
              <a:t>‹#›</a:t>
            </a:fld>
            <a:endParaRPr kumimoji="1" lang="ja-JP" altLang="en-US" dirty="0"/>
          </a:p>
        </p:txBody>
      </p:sp>
    </p:spTree>
    <p:extLst>
      <p:ext uri="{BB962C8B-B14F-4D97-AF65-F5344CB8AC3E}">
        <p14:creationId xmlns:p14="http://schemas.microsoft.com/office/powerpoint/2010/main" val="401829526"/>
      </p:ext>
    </p:extLst>
  </p:cSld>
  <p:clrMap bg1="lt1" tx1="dk1" bg2="lt2" tx2="dk2" accent1="accent1" accent2="accent2" accent3="accent3" accent4="accent4" accent5="accent5" accent6="accent6" hlink="hlink" folHlink="folHlink"/>
  <p:notesStyle>
    <a:lvl1pPr marL="0" algn="l" defTabSz="942564" rtl="0" eaLnBrk="1" latinLnBrk="0" hangingPunct="1">
      <a:defRPr kumimoji="1" sz="1200" kern="1200">
        <a:solidFill>
          <a:schemeClr val="tx1"/>
        </a:solidFill>
        <a:latin typeface="+mn-lt"/>
        <a:ea typeface="+mn-ea"/>
        <a:cs typeface="+mn-cs"/>
      </a:defRPr>
    </a:lvl1pPr>
    <a:lvl2pPr marL="471282" algn="l" defTabSz="942564" rtl="0" eaLnBrk="1" latinLnBrk="0" hangingPunct="1">
      <a:defRPr kumimoji="1" sz="1200" kern="1200">
        <a:solidFill>
          <a:schemeClr val="tx1"/>
        </a:solidFill>
        <a:latin typeface="+mn-lt"/>
        <a:ea typeface="+mn-ea"/>
        <a:cs typeface="+mn-cs"/>
      </a:defRPr>
    </a:lvl2pPr>
    <a:lvl3pPr marL="942564" algn="l" defTabSz="942564" rtl="0" eaLnBrk="1" latinLnBrk="0" hangingPunct="1">
      <a:defRPr kumimoji="1" sz="1200" kern="1200">
        <a:solidFill>
          <a:schemeClr val="tx1"/>
        </a:solidFill>
        <a:latin typeface="+mn-lt"/>
        <a:ea typeface="+mn-ea"/>
        <a:cs typeface="+mn-cs"/>
      </a:defRPr>
    </a:lvl3pPr>
    <a:lvl4pPr marL="1413845" algn="l" defTabSz="942564" rtl="0" eaLnBrk="1" latinLnBrk="0" hangingPunct="1">
      <a:defRPr kumimoji="1" sz="1200" kern="1200">
        <a:solidFill>
          <a:schemeClr val="tx1"/>
        </a:solidFill>
        <a:latin typeface="+mn-lt"/>
        <a:ea typeface="+mn-ea"/>
        <a:cs typeface="+mn-cs"/>
      </a:defRPr>
    </a:lvl4pPr>
    <a:lvl5pPr marL="1885127" algn="l" defTabSz="942564" rtl="0" eaLnBrk="1" latinLnBrk="0" hangingPunct="1">
      <a:defRPr kumimoji="1" sz="1200" kern="1200">
        <a:solidFill>
          <a:schemeClr val="tx1"/>
        </a:solidFill>
        <a:latin typeface="+mn-lt"/>
        <a:ea typeface="+mn-ea"/>
        <a:cs typeface="+mn-cs"/>
      </a:defRPr>
    </a:lvl5pPr>
    <a:lvl6pPr marL="2356409" algn="l" defTabSz="942564" rtl="0" eaLnBrk="1" latinLnBrk="0" hangingPunct="1">
      <a:defRPr kumimoji="1" sz="1200" kern="1200">
        <a:solidFill>
          <a:schemeClr val="tx1"/>
        </a:solidFill>
        <a:latin typeface="+mn-lt"/>
        <a:ea typeface="+mn-ea"/>
        <a:cs typeface="+mn-cs"/>
      </a:defRPr>
    </a:lvl6pPr>
    <a:lvl7pPr marL="2827691" algn="l" defTabSz="942564" rtl="0" eaLnBrk="1" latinLnBrk="0" hangingPunct="1">
      <a:defRPr kumimoji="1" sz="1200" kern="1200">
        <a:solidFill>
          <a:schemeClr val="tx1"/>
        </a:solidFill>
        <a:latin typeface="+mn-lt"/>
        <a:ea typeface="+mn-ea"/>
        <a:cs typeface="+mn-cs"/>
      </a:defRPr>
    </a:lvl7pPr>
    <a:lvl8pPr marL="3298972" algn="l" defTabSz="942564" rtl="0" eaLnBrk="1" latinLnBrk="0" hangingPunct="1">
      <a:defRPr kumimoji="1" sz="1200" kern="1200">
        <a:solidFill>
          <a:schemeClr val="tx1"/>
        </a:solidFill>
        <a:latin typeface="+mn-lt"/>
        <a:ea typeface="+mn-ea"/>
        <a:cs typeface="+mn-cs"/>
      </a:defRPr>
    </a:lvl8pPr>
    <a:lvl9pPr marL="3770254" algn="l" defTabSz="94256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866EA4F-176A-48C4-9884-FD1ADD115AED}" type="slidenum">
              <a:rPr kumimoji="1" lang="ja-JP" altLang="en-US" smtClean="0"/>
              <a:pPr/>
              <a:t>1</a:t>
            </a:fld>
            <a:endParaRPr kumimoji="1" lang="ja-JP" altLang="en-US" dirty="0"/>
          </a:p>
        </p:txBody>
      </p:sp>
    </p:spTree>
    <p:extLst>
      <p:ext uri="{BB962C8B-B14F-4D97-AF65-F5344CB8AC3E}">
        <p14:creationId xmlns:p14="http://schemas.microsoft.com/office/powerpoint/2010/main" val="3233560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31551"/>
            <a:ext cx="6120765" cy="2160800"/>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35" y="5712355"/>
            <a:ext cx="5040630" cy="2576159"/>
          </a:xfrm>
        </p:spPr>
        <p:txBody>
          <a:bodyPr/>
          <a:lstStyle>
            <a:lvl1pPr marL="0" indent="0" algn="ctr">
              <a:buNone/>
              <a:defRPr>
                <a:solidFill>
                  <a:schemeClr val="tx1">
                    <a:tint val="75000"/>
                  </a:schemeClr>
                </a:solidFill>
              </a:defRPr>
            </a:lvl1pPr>
            <a:lvl2pPr marL="471282" indent="0" algn="ctr">
              <a:buNone/>
              <a:defRPr>
                <a:solidFill>
                  <a:schemeClr val="tx1">
                    <a:tint val="75000"/>
                  </a:schemeClr>
                </a:solidFill>
              </a:defRPr>
            </a:lvl2pPr>
            <a:lvl3pPr marL="942564" indent="0" algn="ctr">
              <a:buNone/>
              <a:defRPr>
                <a:solidFill>
                  <a:schemeClr val="tx1">
                    <a:tint val="75000"/>
                  </a:schemeClr>
                </a:solidFill>
              </a:defRPr>
            </a:lvl3pPr>
            <a:lvl4pPr marL="1413845" indent="0" algn="ctr">
              <a:buNone/>
              <a:defRPr>
                <a:solidFill>
                  <a:schemeClr val="tx1">
                    <a:tint val="75000"/>
                  </a:schemeClr>
                </a:solidFill>
              </a:defRPr>
            </a:lvl4pPr>
            <a:lvl5pPr marL="1885127" indent="0" algn="ctr">
              <a:buNone/>
              <a:defRPr>
                <a:solidFill>
                  <a:schemeClr val="tx1">
                    <a:tint val="75000"/>
                  </a:schemeClr>
                </a:solidFill>
              </a:defRPr>
            </a:lvl5pPr>
            <a:lvl6pPr marL="2356409" indent="0" algn="ctr">
              <a:buNone/>
              <a:defRPr>
                <a:solidFill>
                  <a:schemeClr val="tx1">
                    <a:tint val="75000"/>
                  </a:schemeClr>
                </a:solidFill>
              </a:defRPr>
            </a:lvl6pPr>
            <a:lvl7pPr marL="2827691" indent="0" algn="ctr">
              <a:buNone/>
              <a:defRPr>
                <a:solidFill>
                  <a:schemeClr val="tx1">
                    <a:tint val="75000"/>
                  </a:schemeClr>
                </a:solidFill>
              </a:defRPr>
            </a:lvl7pPr>
            <a:lvl8pPr marL="3298972" indent="0" algn="ctr">
              <a:buNone/>
              <a:defRPr>
                <a:solidFill>
                  <a:schemeClr val="tx1">
                    <a:tint val="75000"/>
                  </a:schemeClr>
                </a:solidFill>
              </a:defRPr>
            </a:lvl8pPr>
            <a:lvl9pPr marL="377025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90A0598-4B91-4E3D-843E-9305660EC9E2}" type="datetime1">
              <a:rPr kumimoji="1" lang="ja-JP" altLang="en-US" smtClean="0"/>
              <a:pPr/>
              <a:t>2017/8/24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1D30600-D5FE-4E8D-AF40-C1C959A76F38}" type="datetime1">
              <a:rPr kumimoji="1" lang="ja-JP" altLang="en-US" smtClean="0"/>
              <a:pPr/>
              <a:t>2017/8/24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03701"/>
            <a:ext cx="1620203" cy="860120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5" y="403701"/>
            <a:ext cx="4740593" cy="860120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5955663-1546-4382-BCA5-67963F38BFC5}" type="datetime1">
              <a:rPr kumimoji="1" lang="ja-JP" altLang="en-US" smtClean="0"/>
              <a:pPr/>
              <a:t>2017/8/24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2D0E60E-9D5A-4BF3-810F-970760F8DBBC}" type="datetime1">
              <a:rPr kumimoji="1" lang="ja-JP" altLang="en-US" smtClean="0"/>
              <a:pPr/>
              <a:t>2017/8/24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477757"/>
            <a:ext cx="6120765" cy="2002124"/>
          </a:xfrm>
        </p:spPr>
        <p:txBody>
          <a:bodyPr anchor="t"/>
          <a:lstStyle>
            <a:lvl1pPr algn="l">
              <a:defRPr sz="41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2" y="4272600"/>
            <a:ext cx="6120765" cy="2205136"/>
          </a:xfrm>
        </p:spPr>
        <p:txBody>
          <a:bodyPr anchor="b"/>
          <a:lstStyle>
            <a:lvl1pPr marL="0" indent="0">
              <a:buNone/>
              <a:defRPr sz="2100">
                <a:solidFill>
                  <a:schemeClr val="tx1">
                    <a:tint val="75000"/>
                  </a:schemeClr>
                </a:solidFill>
              </a:defRPr>
            </a:lvl1pPr>
            <a:lvl2pPr marL="471282" indent="0">
              <a:buNone/>
              <a:defRPr sz="1900">
                <a:solidFill>
                  <a:schemeClr val="tx1">
                    <a:tint val="75000"/>
                  </a:schemeClr>
                </a:solidFill>
              </a:defRPr>
            </a:lvl2pPr>
            <a:lvl3pPr marL="942564" indent="0">
              <a:buNone/>
              <a:defRPr sz="1600">
                <a:solidFill>
                  <a:schemeClr val="tx1">
                    <a:tint val="75000"/>
                  </a:schemeClr>
                </a:solidFill>
              </a:defRPr>
            </a:lvl3pPr>
            <a:lvl4pPr marL="1413845" indent="0">
              <a:buNone/>
              <a:defRPr sz="1400">
                <a:solidFill>
                  <a:schemeClr val="tx1">
                    <a:tint val="75000"/>
                  </a:schemeClr>
                </a:solidFill>
              </a:defRPr>
            </a:lvl4pPr>
            <a:lvl5pPr marL="1885127" indent="0">
              <a:buNone/>
              <a:defRPr sz="1400">
                <a:solidFill>
                  <a:schemeClr val="tx1">
                    <a:tint val="75000"/>
                  </a:schemeClr>
                </a:solidFill>
              </a:defRPr>
            </a:lvl5pPr>
            <a:lvl6pPr marL="2356409" indent="0">
              <a:buNone/>
              <a:defRPr sz="1400">
                <a:solidFill>
                  <a:schemeClr val="tx1">
                    <a:tint val="75000"/>
                  </a:schemeClr>
                </a:solidFill>
              </a:defRPr>
            </a:lvl6pPr>
            <a:lvl7pPr marL="2827691" indent="0">
              <a:buNone/>
              <a:defRPr sz="1400">
                <a:solidFill>
                  <a:schemeClr val="tx1">
                    <a:tint val="75000"/>
                  </a:schemeClr>
                </a:solidFill>
              </a:defRPr>
            </a:lvl7pPr>
            <a:lvl8pPr marL="3298972" indent="0">
              <a:buNone/>
              <a:defRPr sz="1400">
                <a:solidFill>
                  <a:schemeClr val="tx1">
                    <a:tint val="75000"/>
                  </a:schemeClr>
                </a:solidFill>
              </a:defRPr>
            </a:lvl8pPr>
            <a:lvl9pPr marL="3770254"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A5B8485-8910-491E-9BCB-8738FBB76692}" type="datetime1">
              <a:rPr kumimoji="1" lang="ja-JP" altLang="en-US" smtClean="0"/>
              <a:pPr/>
              <a:t>2017/8/24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352155"/>
            <a:ext cx="3180398" cy="6652746"/>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7" y="2352155"/>
            <a:ext cx="3180398" cy="6652746"/>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2646FA4-FFA3-4393-AC68-515AB2991F9A}" type="datetime1">
              <a:rPr kumimoji="1" lang="ja-JP" altLang="en-US" smtClean="0"/>
              <a:pPr/>
              <a:t>2017/8/24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256474"/>
            <a:ext cx="3181648" cy="940391"/>
          </a:xfrm>
        </p:spPr>
        <p:txBody>
          <a:bodyPr anchor="b"/>
          <a:lstStyle>
            <a:lvl1pPr marL="0" indent="0">
              <a:buNone/>
              <a:defRPr sz="2500" b="1"/>
            </a:lvl1pPr>
            <a:lvl2pPr marL="471282" indent="0">
              <a:buNone/>
              <a:defRPr sz="2100" b="1"/>
            </a:lvl2pPr>
            <a:lvl3pPr marL="942564" indent="0">
              <a:buNone/>
              <a:defRPr sz="1900" b="1"/>
            </a:lvl3pPr>
            <a:lvl4pPr marL="1413845" indent="0">
              <a:buNone/>
              <a:defRPr sz="1600" b="1"/>
            </a:lvl4pPr>
            <a:lvl5pPr marL="1885127" indent="0">
              <a:buNone/>
              <a:defRPr sz="1600" b="1"/>
            </a:lvl5pPr>
            <a:lvl6pPr marL="2356409" indent="0">
              <a:buNone/>
              <a:defRPr sz="1600" b="1"/>
            </a:lvl6pPr>
            <a:lvl7pPr marL="2827691" indent="0">
              <a:buNone/>
              <a:defRPr sz="1600" b="1"/>
            </a:lvl7pPr>
            <a:lvl8pPr marL="3298972" indent="0">
              <a:buNone/>
              <a:defRPr sz="1600" b="1"/>
            </a:lvl8pPr>
            <a:lvl9pPr marL="3770254"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46" y="3196865"/>
            <a:ext cx="3181648" cy="580802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0" y="2256474"/>
            <a:ext cx="3182899" cy="940391"/>
          </a:xfrm>
        </p:spPr>
        <p:txBody>
          <a:bodyPr anchor="b"/>
          <a:lstStyle>
            <a:lvl1pPr marL="0" indent="0">
              <a:buNone/>
              <a:defRPr sz="2500" b="1"/>
            </a:lvl1pPr>
            <a:lvl2pPr marL="471282" indent="0">
              <a:buNone/>
              <a:defRPr sz="2100" b="1"/>
            </a:lvl2pPr>
            <a:lvl3pPr marL="942564" indent="0">
              <a:buNone/>
              <a:defRPr sz="1900" b="1"/>
            </a:lvl3pPr>
            <a:lvl4pPr marL="1413845" indent="0">
              <a:buNone/>
              <a:defRPr sz="1600" b="1"/>
            </a:lvl4pPr>
            <a:lvl5pPr marL="1885127" indent="0">
              <a:buNone/>
              <a:defRPr sz="1600" b="1"/>
            </a:lvl5pPr>
            <a:lvl6pPr marL="2356409" indent="0">
              <a:buNone/>
              <a:defRPr sz="1600" b="1"/>
            </a:lvl6pPr>
            <a:lvl7pPr marL="2827691" indent="0">
              <a:buNone/>
              <a:defRPr sz="1600" b="1"/>
            </a:lvl7pPr>
            <a:lvl8pPr marL="3298972" indent="0">
              <a:buNone/>
              <a:defRPr sz="1600" b="1"/>
            </a:lvl8pPr>
            <a:lvl9pPr marL="3770254"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0" y="3196865"/>
            <a:ext cx="3182899" cy="580802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20C992C-FC0B-40AC-B9E2-1E683FF7ABC3}" type="datetime1">
              <a:rPr kumimoji="1" lang="ja-JP" altLang="en-US" smtClean="0"/>
              <a:pPr/>
              <a:t>2017/8/24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8F4B28E-0D0A-4A38-A4B5-DAB99F7820C7}" type="datetime1">
              <a:rPr kumimoji="1" lang="ja-JP" altLang="en-US" smtClean="0"/>
              <a:pPr/>
              <a:t>2017/8/24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A7D97F3-A0E4-415E-ABDA-FCEA31BE9213}" type="datetime1">
              <a:rPr kumimoji="1" lang="ja-JP" altLang="en-US" smtClean="0"/>
              <a:pPr/>
              <a:t>2017/8/24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01358"/>
            <a:ext cx="2369047" cy="170810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53" y="401365"/>
            <a:ext cx="4025503" cy="8603535"/>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45" y="2109469"/>
            <a:ext cx="2369047" cy="6895428"/>
          </a:xfrm>
        </p:spPr>
        <p:txBody>
          <a:bodyPr/>
          <a:lstStyle>
            <a:lvl1pPr marL="0" indent="0">
              <a:buNone/>
              <a:defRPr sz="1400"/>
            </a:lvl1pPr>
            <a:lvl2pPr marL="471282" indent="0">
              <a:buNone/>
              <a:defRPr sz="1200"/>
            </a:lvl2pPr>
            <a:lvl3pPr marL="942564" indent="0">
              <a:buNone/>
              <a:defRPr sz="1000"/>
            </a:lvl3pPr>
            <a:lvl4pPr marL="1413845" indent="0">
              <a:buNone/>
              <a:defRPr sz="900"/>
            </a:lvl4pPr>
            <a:lvl5pPr marL="1885127" indent="0">
              <a:buNone/>
              <a:defRPr sz="900"/>
            </a:lvl5pPr>
            <a:lvl6pPr marL="2356409" indent="0">
              <a:buNone/>
              <a:defRPr sz="900"/>
            </a:lvl6pPr>
            <a:lvl7pPr marL="2827691" indent="0">
              <a:buNone/>
              <a:defRPr sz="900"/>
            </a:lvl7pPr>
            <a:lvl8pPr marL="3298972" indent="0">
              <a:buNone/>
              <a:defRPr sz="900"/>
            </a:lvl8pPr>
            <a:lvl9pPr marL="3770254"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D228703-FCBC-4669-AB28-350E7AA3B8E6}" type="datetime1">
              <a:rPr kumimoji="1" lang="ja-JP" altLang="en-US" smtClean="0"/>
              <a:pPr/>
              <a:t>2017/8/24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056437"/>
            <a:ext cx="4320540" cy="833053"/>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27" y="900722"/>
            <a:ext cx="4320540" cy="6048375"/>
          </a:xfrm>
        </p:spPr>
        <p:txBody>
          <a:bodyPr/>
          <a:lstStyle>
            <a:lvl1pPr marL="0" indent="0">
              <a:buNone/>
              <a:defRPr sz="3300"/>
            </a:lvl1pPr>
            <a:lvl2pPr marL="471282" indent="0">
              <a:buNone/>
              <a:defRPr sz="2900"/>
            </a:lvl2pPr>
            <a:lvl3pPr marL="942564" indent="0">
              <a:buNone/>
              <a:defRPr sz="2500"/>
            </a:lvl3pPr>
            <a:lvl4pPr marL="1413845" indent="0">
              <a:buNone/>
              <a:defRPr sz="2100"/>
            </a:lvl4pPr>
            <a:lvl5pPr marL="1885127" indent="0">
              <a:buNone/>
              <a:defRPr sz="2100"/>
            </a:lvl5pPr>
            <a:lvl6pPr marL="2356409" indent="0">
              <a:buNone/>
              <a:defRPr sz="2100"/>
            </a:lvl6pPr>
            <a:lvl7pPr marL="2827691" indent="0">
              <a:buNone/>
              <a:defRPr sz="2100"/>
            </a:lvl7pPr>
            <a:lvl8pPr marL="3298972" indent="0">
              <a:buNone/>
              <a:defRPr sz="2100"/>
            </a:lvl8pPr>
            <a:lvl9pPr marL="3770254" indent="0">
              <a:buNone/>
              <a:defRPr sz="2100"/>
            </a:lvl9pPr>
          </a:lstStyle>
          <a:p>
            <a:endParaRPr kumimoji="1" lang="ja-JP" altLang="en-US" dirty="0"/>
          </a:p>
        </p:txBody>
      </p:sp>
      <p:sp>
        <p:nvSpPr>
          <p:cNvPr id="4" name="テキスト プレースホルダ 3"/>
          <p:cNvSpPr>
            <a:spLocks noGrp="1"/>
          </p:cNvSpPr>
          <p:nvPr>
            <p:ph type="body" sz="half" idx="2"/>
          </p:nvPr>
        </p:nvSpPr>
        <p:spPr>
          <a:xfrm>
            <a:off x="1411427" y="7889490"/>
            <a:ext cx="4320540" cy="1183072"/>
          </a:xfrm>
        </p:spPr>
        <p:txBody>
          <a:bodyPr/>
          <a:lstStyle>
            <a:lvl1pPr marL="0" indent="0">
              <a:buNone/>
              <a:defRPr sz="1400"/>
            </a:lvl1pPr>
            <a:lvl2pPr marL="471282" indent="0">
              <a:buNone/>
              <a:defRPr sz="1200"/>
            </a:lvl2pPr>
            <a:lvl3pPr marL="942564" indent="0">
              <a:buNone/>
              <a:defRPr sz="1000"/>
            </a:lvl3pPr>
            <a:lvl4pPr marL="1413845" indent="0">
              <a:buNone/>
              <a:defRPr sz="900"/>
            </a:lvl4pPr>
            <a:lvl5pPr marL="1885127" indent="0">
              <a:buNone/>
              <a:defRPr sz="900"/>
            </a:lvl5pPr>
            <a:lvl6pPr marL="2356409" indent="0">
              <a:buNone/>
              <a:defRPr sz="900"/>
            </a:lvl6pPr>
            <a:lvl7pPr marL="2827691" indent="0">
              <a:buNone/>
              <a:defRPr sz="900"/>
            </a:lvl7pPr>
            <a:lvl8pPr marL="3298972" indent="0">
              <a:buNone/>
              <a:defRPr sz="900"/>
            </a:lvl8pPr>
            <a:lvl9pPr marL="3770254"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C420746-C04F-45A3-AF57-3E9F31A75248}" type="datetime1">
              <a:rPr kumimoji="1" lang="ja-JP" altLang="en-US" smtClean="0"/>
              <a:pPr/>
              <a:t>2017/8/24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5" y="403692"/>
            <a:ext cx="6480810" cy="1680104"/>
          </a:xfrm>
          <a:prstGeom prst="rect">
            <a:avLst/>
          </a:prstGeom>
        </p:spPr>
        <p:txBody>
          <a:bodyPr vert="horz" lIns="94256" tIns="47128" rIns="94256" bIns="4712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5" y="2352155"/>
            <a:ext cx="6480810" cy="6652746"/>
          </a:xfrm>
          <a:prstGeom prst="rect">
            <a:avLst/>
          </a:prstGeom>
        </p:spPr>
        <p:txBody>
          <a:bodyPr vert="horz" lIns="94256" tIns="47128" rIns="94256" bIns="4712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45" y="9343269"/>
            <a:ext cx="1680210" cy="536700"/>
          </a:xfrm>
          <a:prstGeom prst="rect">
            <a:avLst/>
          </a:prstGeom>
        </p:spPr>
        <p:txBody>
          <a:bodyPr vert="horz" lIns="94256" tIns="47128" rIns="94256" bIns="47128" rtlCol="0" anchor="ctr"/>
          <a:lstStyle>
            <a:lvl1pPr algn="l">
              <a:defRPr sz="1200">
                <a:solidFill>
                  <a:schemeClr val="tx1">
                    <a:tint val="75000"/>
                  </a:schemeClr>
                </a:solidFill>
              </a:defRPr>
            </a:lvl1pPr>
          </a:lstStyle>
          <a:p>
            <a:fld id="{9A1CF6B7-6A7D-4FD9-BA09-36C2B33A2AC2}" type="datetime1">
              <a:rPr kumimoji="1" lang="ja-JP" altLang="en-US" smtClean="0"/>
              <a:pPr/>
              <a:t>2017/8/24</a:t>
            </a:fld>
            <a:endParaRPr kumimoji="1" lang="ja-JP" altLang="en-US" dirty="0"/>
          </a:p>
        </p:txBody>
      </p:sp>
      <p:sp>
        <p:nvSpPr>
          <p:cNvPr id="5" name="フッター プレースホルダ 4"/>
          <p:cNvSpPr>
            <a:spLocks noGrp="1"/>
          </p:cNvSpPr>
          <p:nvPr>
            <p:ph type="ftr" sz="quarter" idx="3"/>
          </p:nvPr>
        </p:nvSpPr>
        <p:spPr>
          <a:xfrm>
            <a:off x="2460308" y="9343269"/>
            <a:ext cx="2280285" cy="536700"/>
          </a:xfrm>
          <a:prstGeom prst="rect">
            <a:avLst/>
          </a:prstGeom>
        </p:spPr>
        <p:txBody>
          <a:bodyPr vert="horz" lIns="94256" tIns="47128" rIns="94256" bIns="47128"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5160645" y="9343269"/>
            <a:ext cx="1680210" cy="536700"/>
          </a:xfrm>
          <a:prstGeom prst="rect">
            <a:avLst/>
          </a:prstGeom>
        </p:spPr>
        <p:txBody>
          <a:bodyPr vert="horz" lIns="94256" tIns="47128" rIns="94256" bIns="47128" rtlCol="0" anchor="ctr"/>
          <a:lstStyle>
            <a:lvl1pPr algn="r">
              <a:defRPr sz="1200">
                <a:solidFill>
                  <a:schemeClr val="tx1">
                    <a:tint val="75000"/>
                  </a:schemeClr>
                </a:solidFill>
              </a:defRPr>
            </a:lvl1pPr>
          </a:lstStyle>
          <a:p>
            <a:fld id="{324F1DCF-D2BC-4F4B-98AD-74654C9917CA}"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42564" rtl="0" eaLnBrk="1" latinLnBrk="0" hangingPunct="1">
        <a:spcBef>
          <a:spcPct val="0"/>
        </a:spcBef>
        <a:buNone/>
        <a:defRPr kumimoji="1" sz="4500" kern="1200">
          <a:solidFill>
            <a:schemeClr val="tx1"/>
          </a:solidFill>
          <a:latin typeface="+mj-lt"/>
          <a:ea typeface="+mj-ea"/>
          <a:cs typeface="+mj-cs"/>
        </a:defRPr>
      </a:lvl1pPr>
    </p:titleStyle>
    <p:bodyStyle>
      <a:lvl1pPr marL="353461" indent="-353461" algn="l" defTabSz="942564"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65833" indent="-294551" algn="l" defTabSz="942564"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78204" indent="-235641" algn="l" defTabSz="942564"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49486" indent="-235641" algn="l" defTabSz="942564"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20768" indent="-235641" algn="l" defTabSz="942564"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592050" indent="-235641" algn="l" defTabSz="942564"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063331" indent="-235641" algn="l" defTabSz="942564"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34613" indent="-235641" algn="l" defTabSz="942564"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05895" indent="-235641" algn="l" defTabSz="942564"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42564" rtl="0" eaLnBrk="1" latinLnBrk="0" hangingPunct="1">
        <a:defRPr kumimoji="1" sz="1900" kern="1200">
          <a:solidFill>
            <a:schemeClr val="tx1"/>
          </a:solidFill>
          <a:latin typeface="+mn-lt"/>
          <a:ea typeface="+mn-ea"/>
          <a:cs typeface="+mn-cs"/>
        </a:defRPr>
      </a:lvl1pPr>
      <a:lvl2pPr marL="471282" algn="l" defTabSz="942564" rtl="0" eaLnBrk="1" latinLnBrk="0" hangingPunct="1">
        <a:defRPr kumimoji="1" sz="1900" kern="1200">
          <a:solidFill>
            <a:schemeClr val="tx1"/>
          </a:solidFill>
          <a:latin typeface="+mn-lt"/>
          <a:ea typeface="+mn-ea"/>
          <a:cs typeface="+mn-cs"/>
        </a:defRPr>
      </a:lvl2pPr>
      <a:lvl3pPr marL="942564" algn="l" defTabSz="942564" rtl="0" eaLnBrk="1" latinLnBrk="0" hangingPunct="1">
        <a:defRPr kumimoji="1" sz="1900" kern="1200">
          <a:solidFill>
            <a:schemeClr val="tx1"/>
          </a:solidFill>
          <a:latin typeface="+mn-lt"/>
          <a:ea typeface="+mn-ea"/>
          <a:cs typeface="+mn-cs"/>
        </a:defRPr>
      </a:lvl3pPr>
      <a:lvl4pPr marL="1413845" algn="l" defTabSz="942564" rtl="0" eaLnBrk="1" latinLnBrk="0" hangingPunct="1">
        <a:defRPr kumimoji="1" sz="1900" kern="1200">
          <a:solidFill>
            <a:schemeClr val="tx1"/>
          </a:solidFill>
          <a:latin typeface="+mn-lt"/>
          <a:ea typeface="+mn-ea"/>
          <a:cs typeface="+mn-cs"/>
        </a:defRPr>
      </a:lvl4pPr>
      <a:lvl5pPr marL="1885127" algn="l" defTabSz="942564" rtl="0" eaLnBrk="1" latinLnBrk="0" hangingPunct="1">
        <a:defRPr kumimoji="1" sz="1900" kern="1200">
          <a:solidFill>
            <a:schemeClr val="tx1"/>
          </a:solidFill>
          <a:latin typeface="+mn-lt"/>
          <a:ea typeface="+mn-ea"/>
          <a:cs typeface="+mn-cs"/>
        </a:defRPr>
      </a:lvl5pPr>
      <a:lvl6pPr marL="2356409" algn="l" defTabSz="942564" rtl="0" eaLnBrk="1" latinLnBrk="0" hangingPunct="1">
        <a:defRPr kumimoji="1" sz="1900" kern="1200">
          <a:solidFill>
            <a:schemeClr val="tx1"/>
          </a:solidFill>
          <a:latin typeface="+mn-lt"/>
          <a:ea typeface="+mn-ea"/>
          <a:cs typeface="+mn-cs"/>
        </a:defRPr>
      </a:lvl6pPr>
      <a:lvl7pPr marL="2827691" algn="l" defTabSz="942564" rtl="0" eaLnBrk="1" latinLnBrk="0" hangingPunct="1">
        <a:defRPr kumimoji="1" sz="1900" kern="1200">
          <a:solidFill>
            <a:schemeClr val="tx1"/>
          </a:solidFill>
          <a:latin typeface="+mn-lt"/>
          <a:ea typeface="+mn-ea"/>
          <a:cs typeface="+mn-cs"/>
        </a:defRPr>
      </a:lvl7pPr>
      <a:lvl8pPr marL="3298972" algn="l" defTabSz="942564" rtl="0" eaLnBrk="1" latinLnBrk="0" hangingPunct="1">
        <a:defRPr kumimoji="1" sz="1900" kern="1200">
          <a:solidFill>
            <a:schemeClr val="tx1"/>
          </a:solidFill>
          <a:latin typeface="+mn-lt"/>
          <a:ea typeface="+mn-ea"/>
          <a:cs typeface="+mn-cs"/>
        </a:defRPr>
      </a:lvl8pPr>
      <a:lvl9pPr marL="3770254" algn="l" defTabSz="94256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a:xfrm>
            <a:off x="216000" y="2303903"/>
            <a:ext cx="6768000" cy="2214000"/>
          </a:xfrm>
          <a:prstGeom prst="roundRect">
            <a:avLst>
              <a:gd name="adj" fmla="val 7719"/>
            </a:avLst>
          </a:prstGeom>
          <a:solidFill>
            <a:srgbClr val="FFF0B7"/>
          </a:solidFill>
        </p:spPr>
        <p:txBody>
          <a:bodyPr wrap="square" rtlCol="0" anchor="ctr">
            <a:noAutofit/>
          </a:bodyPr>
          <a:lstStyle/>
          <a:p>
            <a:pPr algn="ctr"/>
            <a:endParaRPr kumimoji="1" lang="ja-JP" altLang="en-US" sz="1800" b="1" dirty="0"/>
          </a:p>
        </p:txBody>
      </p:sp>
      <p:sp>
        <p:nvSpPr>
          <p:cNvPr id="100" name="角丸四角形 99"/>
          <p:cNvSpPr/>
          <p:nvPr/>
        </p:nvSpPr>
        <p:spPr>
          <a:xfrm>
            <a:off x="216000" y="4572168"/>
            <a:ext cx="6768000" cy="816430"/>
          </a:xfrm>
          <a:prstGeom prst="roundRect">
            <a:avLst>
              <a:gd name="adj" fmla="val 14719"/>
            </a:avLst>
          </a:prstGeom>
          <a:solidFill>
            <a:srgbClr val="D2DFEE"/>
          </a:solidFill>
        </p:spPr>
        <p:txBody>
          <a:bodyPr wrap="square" rtlCol="0" anchor="ctr">
            <a:noAutofit/>
          </a:bodyPr>
          <a:lstStyle/>
          <a:p>
            <a:pPr algn="ctr"/>
            <a:endParaRPr kumimoji="1" lang="ja-JP" altLang="en-US" sz="1800" b="1" dirty="0"/>
          </a:p>
        </p:txBody>
      </p:sp>
      <p:sp>
        <p:nvSpPr>
          <p:cNvPr id="5" name="角丸四角形 4"/>
          <p:cNvSpPr/>
          <p:nvPr/>
        </p:nvSpPr>
        <p:spPr>
          <a:xfrm>
            <a:off x="-14078" y="1"/>
            <a:ext cx="7214977" cy="720000"/>
          </a:xfrm>
          <a:prstGeom prst="roundRect">
            <a:avLst>
              <a:gd name="adj" fmla="val 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indent="1872000" eaLnBrk="0" hangingPunct="0">
              <a:tabLst>
                <a:tab pos="715963" algn="l"/>
              </a:tabLst>
            </a:pPr>
            <a:r>
              <a:rPr lang="ja-JP" altLang="en-US" sz="2200" spc="-150" dirty="0" smtClean="0">
                <a:solidFill>
                  <a:schemeClr val="bg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はじまります、</a:t>
            </a:r>
            <a:r>
              <a:rPr lang="en-US" altLang="ja-JP" sz="3200" dirty="0" smtClean="0">
                <a:solidFill>
                  <a:schemeClr val="bg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a:t>
            </a:r>
            <a:r>
              <a:rPr lang="ja-JP" altLang="en-US" sz="3200" dirty="0" smtClean="0">
                <a:solidFill>
                  <a:schemeClr val="bg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無期転換ルール</a:t>
            </a:r>
            <a:r>
              <a:rPr lang="en-US" altLang="ja-JP" sz="3200" dirty="0">
                <a:solidFill>
                  <a:schemeClr val="bg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a:t>
            </a:r>
            <a:endParaRPr lang="en-US" altLang="ja-JP" sz="3200" dirty="0" smtClean="0">
              <a:solidFill>
                <a:schemeClr val="bg1"/>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91" name="正方形/長方形 90"/>
          <p:cNvSpPr/>
          <p:nvPr/>
        </p:nvSpPr>
        <p:spPr>
          <a:xfrm>
            <a:off x="82426" y="7056536"/>
            <a:ext cx="6804000"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endPar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34000" y="1642506"/>
            <a:ext cx="6721296" cy="6974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4218" tIns="47128" rIns="37109" bIns="47128" rtlCol="0" anchor="t"/>
          <a:lstStyle/>
          <a:p>
            <a:pPr>
              <a:lnSpc>
                <a:spcPts val="1500"/>
              </a:lnSpc>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有期労働契約が更新されて通算５年を超えたときは、労働者の申込みにより、期間の定めのない労働契約（無期労働契約）に転換できるルール</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です。通算５年のカウントは平成</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年４月１日以降に</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した有期労働契約が対象です。（労働契約法第</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条：平成</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年４月１日施行）</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49"/>
              </a:lnSpc>
            </a:pP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4"/>
          <p:cNvGrpSpPr/>
          <p:nvPr/>
        </p:nvGrpSpPr>
        <p:grpSpPr>
          <a:xfrm>
            <a:off x="223079" y="9562821"/>
            <a:ext cx="6804000" cy="386330"/>
            <a:chOff x="406602" y="9105934"/>
            <a:chExt cx="6480000" cy="360000"/>
          </a:xfrm>
        </p:grpSpPr>
        <p:sp>
          <p:nvSpPr>
            <p:cNvPr id="12" name="角丸四角形 11"/>
            <p:cNvSpPr/>
            <p:nvPr/>
          </p:nvSpPr>
          <p:spPr>
            <a:xfrm>
              <a:off x="406602" y="9105934"/>
              <a:ext cx="6480000" cy="36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077" rtl="0" eaLnBrk="1" latinLnBrk="0" hangingPunct="1">
                <a:defRPr kumimoji="1" sz="1800" kern="1200">
                  <a:solidFill>
                    <a:schemeClr val="lt1"/>
                  </a:solidFill>
                  <a:latin typeface="+mn-lt"/>
                  <a:ea typeface="+mn-ea"/>
                  <a:cs typeface="+mn-cs"/>
                </a:defRPr>
              </a:lvl1pPr>
              <a:lvl2pPr marL="457039" algn="l" defTabSz="914077" rtl="0" eaLnBrk="1" latinLnBrk="0" hangingPunct="1">
                <a:defRPr kumimoji="1" sz="1800" kern="1200">
                  <a:solidFill>
                    <a:schemeClr val="lt1"/>
                  </a:solidFill>
                  <a:latin typeface="+mn-lt"/>
                  <a:ea typeface="+mn-ea"/>
                  <a:cs typeface="+mn-cs"/>
                </a:defRPr>
              </a:lvl2pPr>
              <a:lvl3pPr marL="914077" algn="l" defTabSz="914077" rtl="0" eaLnBrk="1" latinLnBrk="0" hangingPunct="1">
                <a:defRPr kumimoji="1" sz="1800" kern="1200">
                  <a:solidFill>
                    <a:schemeClr val="lt1"/>
                  </a:solidFill>
                  <a:latin typeface="+mn-lt"/>
                  <a:ea typeface="+mn-ea"/>
                  <a:cs typeface="+mn-cs"/>
                </a:defRPr>
              </a:lvl3pPr>
              <a:lvl4pPr marL="1371116" algn="l" defTabSz="914077" rtl="0" eaLnBrk="1" latinLnBrk="0" hangingPunct="1">
                <a:defRPr kumimoji="1" sz="1800" kern="1200">
                  <a:solidFill>
                    <a:schemeClr val="lt1"/>
                  </a:solidFill>
                  <a:latin typeface="+mn-lt"/>
                  <a:ea typeface="+mn-ea"/>
                  <a:cs typeface="+mn-cs"/>
                </a:defRPr>
              </a:lvl4pPr>
              <a:lvl5pPr marL="1828155" algn="l" defTabSz="914077" rtl="0" eaLnBrk="1" latinLnBrk="0" hangingPunct="1">
                <a:defRPr kumimoji="1" sz="1800" kern="1200">
                  <a:solidFill>
                    <a:schemeClr val="lt1"/>
                  </a:solidFill>
                  <a:latin typeface="+mn-lt"/>
                  <a:ea typeface="+mn-ea"/>
                  <a:cs typeface="+mn-cs"/>
                </a:defRPr>
              </a:lvl5pPr>
              <a:lvl6pPr marL="2285192" algn="l" defTabSz="914077" rtl="0" eaLnBrk="1" latinLnBrk="0" hangingPunct="1">
                <a:defRPr kumimoji="1" sz="1800" kern="1200">
                  <a:solidFill>
                    <a:schemeClr val="lt1"/>
                  </a:solidFill>
                  <a:latin typeface="+mn-lt"/>
                  <a:ea typeface="+mn-ea"/>
                  <a:cs typeface="+mn-cs"/>
                </a:defRPr>
              </a:lvl6pPr>
              <a:lvl7pPr marL="2742232" algn="l" defTabSz="914077" rtl="0" eaLnBrk="1" latinLnBrk="0" hangingPunct="1">
                <a:defRPr kumimoji="1" sz="1800" kern="1200">
                  <a:solidFill>
                    <a:schemeClr val="lt1"/>
                  </a:solidFill>
                  <a:latin typeface="+mn-lt"/>
                  <a:ea typeface="+mn-ea"/>
                  <a:cs typeface="+mn-cs"/>
                </a:defRPr>
              </a:lvl7pPr>
              <a:lvl8pPr marL="3199271" algn="l" defTabSz="914077" rtl="0" eaLnBrk="1" latinLnBrk="0" hangingPunct="1">
                <a:defRPr kumimoji="1" sz="1800" kern="1200">
                  <a:solidFill>
                    <a:schemeClr val="lt1"/>
                  </a:solidFill>
                  <a:latin typeface="+mn-lt"/>
                  <a:ea typeface="+mn-ea"/>
                  <a:cs typeface="+mn-cs"/>
                </a:defRPr>
              </a:lvl8pPr>
              <a:lvl9pPr marL="3656308" algn="l" defTabSz="914077" rtl="0" eaLnBrk="1" latinLnBrk="0" hangingPunct="1">
                <a:defRPr kumimoji="1" sz="1800" kern="1200">
                  <a:solidFill>
                    <a:schemeClr val="lt1"/>
                  </a:solidFill>
                  <a:latin typeface="+mn-lt"/>
                  <a:ea typeface="+mn-ea"/>
                  <a:cs typeface="+mn-cs"/>
                </a:defRPr>
              </a:lvl9pP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厚生労働省　都道府県労働局　</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3" name="図 12" descr="マーク最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367494" y="9127527"/>
              <a:ext cx="306459" cy="306459"/>
            </a:xfrm>
            <a:prstGeom prst="rect">
              <a:avLst/>
            </a:prstGeom>
          </p:spPr>
        </p:pic>
      </p:grpSp>
      <p:sp>
        <p:nvSpPr>
          <p:cNvPr id="20" name="テキスト ボックス 19"/>
          <p:cNvSpPr txBox="1"/>
          <p:nvPr/>
        </p:nvSpPr>
        <p:spPr>
          <a:xfrm>
            <a:off x="1407835" y="756000"/>
            <a:ext cx="5865023" cy="279842"/>
          </a:xfrm>
          <a:prstGeom prst="rect">
            <a:avLst/>
          </a:prstGeom>
          <a:noFill/>
        </p:spPr>
        <p:txBody>
          <a:bodyPr wrap="square" lIns="94256" tIns="47128" rIns="94256" bIns="47128" rtlCol="0">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無期</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労働</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契約への申込権が本格的に発生する平成</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年４月</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まで</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、いよいよ残り半年。</a:t>
            </a:r>
            <a:endParaRPr lang="ja-JP" altLang="en-US" sz="1400" b="1" u="wavy"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AutoShape 6"/>
          <p:cNvSpPr>
            <a:spLocks noChangeArrowheads="1"/>
          </p:cNvSpPr>
          <p:nvPr/>
        </p:nvSpPr>
        <p:spPr bwMode="auto">
          <a:xfrm>
            <a:off x="5051827" y="4803233"/>
            <a:ext cx="872610" cy="251093"/>
          </a:xfrm>
          <a:prstGeom prst="roundRect">
            <a:avLst>
              <a:gd name="adj" fmla="val 16667"/>
            </a:avLst>
          </a:prstGeom>
          <a:noFill/>
          <a:ln w="9525">
            <a:noFill/>
            <a:round/>
            <a:headEnd/>
            <a:tailEnd/>
          </a:ln>
        </p:spPr>
        <p:txBody>
          <a:bodyPr wrap="none" lIns="94256" tIns="47128" rIns="94256" bIns="47128" anchor="ctr"/>
          <a:lstStyle/>
          <a:p>
            <a:pPr algn="l" rtl="0"/>
            <a:r>
              <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正方形/長方形 80"/>
          <p:cNvSpPr/>
          <p:nvPr/>
        </p:nvSpPr>
        <p:spPr>
          <a:xfrm>
            <a:off x="288082" y="5616376"/>
            <a:ext cx="6804000"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400" b="1"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企業の皆</a:t>
            </a:r>
            <a:r>
              <a:rPr lang="ja-JP" altLang="en-US" sz="1400" b="1"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さまへ（特に有期契約労働者を雇用している</a:t>
            </a:r>
            <a:r>
              <a:rPr lang="ja-JP" altLang="en-US" sz="1400" b="1"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場合</a:t>
            </a:r>
            <a:r>
              <a:rPr lang="ja-JP" altLang="en-US" sz="1400" b="1"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はご注意ください）</a:t>
            </a:r>
            <a:endParaRPr lang="en-US" altLang="ja-JP" sz="1400" b="1"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2" name="直線コネクタ 81"/>
          <p:cNvCxnSpPr/>
          <p:nvPr/>
        </p:nvCxnSpPr>
        <p:spPr>
          <a:xfrm flipH="1">
            <a:off x="288850" y="5904408"/>
            <a:ext cx="6624000"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sp>
        <p:nvSpPr>
          <p:cNvPr id="86" name="正方形/長方形 85"/>
          <p:cNvSpPr/>
          <p:nvPr/>
        </p:nvSpPr>
        <p:spPr>
          <a:xfrm>
            <a:off x="144920" y="9249187"/>
            <a:ext cx="6777500" cy="422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gn="ctr">
              <a:lnSpc>
                <a:spcPts val="1649"/>
              </a:lnSpc>
            </a:pPr>
            <a:r>
              <a:rPr lang="ja-JP" altLang="en-US" sz="1600" b="1"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まずは都道府県</a:t>
            </a:r>
            <a:r>
              <a:rPr lang="ja-JP" altLang="en-US" sz="1600" b="1"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労働局雇用環境・均等部（室）にご相談ください。</a:t>
            </a:r>
            <a:endParaRPr lang="en-US" altLang="ja-JP" sz="1600" b="1"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正方形/長方形 89"/>
          <p:cNvSpPr/>
          <p:nvPr/>
        </p:nvSpPr>
        <p:spPr>
          <a:xfrm>
            <a:off x="180000" y="5950685"/>
            <a:ext cx="6804000" cy="95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500"/>
              </a:lnSpc>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無期転換ルールへ対応する準備はお済みですか？</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無期</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転換</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ルールへの対応は、中長期的な人事管理も踏まえ、無期転換後の役割や労働条件などを検討し、</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a:p>
            <a:pPr>
              <a:lnSpc>
                <a:spcPts val="1500"/>
              </a:lnSpc>
            </a:pP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社内規定を整備するなど、</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一定の時間を要します</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まだ準備が進んでいない場合は</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早急に取りかかりましょう</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正方形/長方形 94"/>
          <p:cNvSpPr/>
          <p:nvPr/>
        </p:nvSpPr>
        <p:spPr>
          <a:xfrm>
            <a:off x="288082" y="6804008"/>
            <a:ext cx="6804000"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400" b="1" dirty="0" smtClean="0">
                <a:solidFill>
                  <a:srgbClr val="558ED5"/>
                </a:solidFill>
                <a:latin typeface="Meiryo UI" panose="020B0604030504040204" pitchFamily="50" charset="-128"/>
                <a:ea typeface="Meiryo UI" panose="020B0604030504040204" pitchFamily="50" charset="-128"/>
                <a:cs typeface="Meiryo UI" panose="020B0604030504040204" pitchFamily="50" charset="-128"/>
              </a:rPr>
              <a:t>有期労働契約で働く皆さまへ</a:t>
            </a:r>
            <a:endParaRPr lang="en-US" altLang="ja-JP" sz="1400" b="1" dirty="0">
              <a:solidFill>
                <a:srgbClr val="558ED5"/>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6" name="直線コネクタ 95"/>
          <p:cNvCxnSpPr/>
          <p:nvPr/>
        </p:nvCxnSpPr>
        <p:spPr>
          <a:xfrm flipH="1">
            <a:off x="288850" y="7092008"/>
            <a:ext cx="6624000"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sp>
        <p:nvSpPr>
          <p:cNvPr id="97" name="正方形/長方形 96"/>
          <p:cNvSpPr/>
          <p:nvPr/>
        </p:nvSpPr>
        <p:spPr>
          <a:xfrm>
            <a:off x="180000" y="7128008"/>
            <a:ext cx="6804000" cy="1080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marL="180975" indent="-180975">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年４月以降</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、有期労働契約で働く多くの方に、</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無期転換申込権の発生</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が見込まれます。</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期間の定めのない労働契約に転換することで、雇用が安定し、</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安心して働き続ける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ことに繋がります。</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まずはこのようなルール・権利について知り、自身のキャリア形成の選択肢の１つとしてご検討ください。</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テキスト ボックス 59"/>
          <p:cNvSpPr txBox="1"/>
          <p:nvPr/>
        </p:nvSpPr>
        <p:spPr>
          <a:xfrm>
            <a:off x="216000" y="4110014"/>
            <a:ext cx="6984899" cy="400110"/>
          </a:xfrm>
          <a:prstGeom prst="rect">
            <a:avLst/>
          </a:prstGeom>
          <a:noFill/>
        </p:spPr>
        <p:txBody>
          <a:bodyPr wrap="square" rtlCol="0">
            <a:spAutoFit/>
          </a:bodyPr>
          <a:lstStyle/>
          <a:p>
            <a:pPr>
              <a:lnSpc>
                <a:spcPts val="1237"/>
              </a:lnSpc>
            </a:pPr>
            <a:r>
              <a:rPr lang="en-US" altLang="ja-JP" sz="1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無期</a:t>
            </a:r>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労働契約の労働条件（職務、勤務地、賃金、労働時間など）は、別段の</a:t>
            </a:r>
            <a:r>
              <a:rPr lang="ja-JP" altLang="en-US" sz="1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定め（労働協約、就業規則、個々の労働契約）</a:t>
            </a:r>
            <a:endParaRPr lang="en-US" altLang="ja-JP" sz="1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37"/>
              </a:lnSpc>
            </a:pPr>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　が</a:t>
            </a:r>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ない限り、直前の有期労働契約</a:t>
            </a:r>
            <a:r>
              <a:rPr lang="ja-JP" altLang="en-US" sz="1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と同一</a:t>
            </a:r>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となります</a:t>
            </a:r>
            <a:r>
              <a:rPr lang="ja-JP" altLang="en-US" sz="1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労働条件を変える場合は、別途、就業規則の改定などが必要です</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2" name="グループ化 76"/>
          <p:cNvGrpSpPr/>
          <p:nvPr/>
        </p:nvGrpSpPr>
        <p:grpSpPr>
          <a:xfrm>
            <a:off x="610082" y="3292198"/>
            <a:ext cx="6259424" cy="1207962"/>
            <a:chOff x="120161" y="2561980"/>
            <a:chExt cx="5961350" cy="1187035"/>
          </a:xfrm>
        </p:grpSpPr>
        <p:sp>
          <p:nvSpPr>
            <p:cNvPr id="30" name="AutoShape 6"/>
            <p:cNvSpPr>
              <a:spLocks noChangeArrowheads="1"/>
            </p:cNvSpPr>
            <p:nvPr/>
          </p:nvSpPr>
          <p:spPr bwMode="auto">
            <a:xfrm>
              <a:off x="4489205" y="2865858"/>
              <a:ext cx="831056" cy="246743"/>
            </a:xfrm>
            <a:prstGeom prst="roundRect">
              <a:avLst>
                <a:gd name="adj" fmla="val 16667"/>
              </a:avLst>
            </a:prstGeom>
            <a:noFill/>
            <a:ln w="9525">
              <a:noFill/>
              <a:round/>
              <a:headEnd/>
              <a:tailEnd/>
            </a:ln>
          </p:spPr>
          <p:txBody>
            <a:bodyPr wrap="none" anchor="ctr"/>
            <a:lstStyle/>
            <a:p>
              <a:pPr algn="l" rtl="0"/>
              <a:r>
                <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右矢印 30"/>
            <p:cNvSpPr/>
            <p:nvPr/>
          </p:nvSpPr>
          <p:spPr>
            <a:xfrm>
              <a:off x="4710084" y="2566631"/>
              <a:ext cx="1371427" cy="348824"/>
            </a:xfrm>
            <a:prstGeom prst="rightArrow">
              <a:avLst>
                <a:gd name="adj1" fmla="val 50000"/>
                <a:gd name="adj2" fmla="val 63653"/>
              </a:avLst>
            </a:prstGeom>
            <a:solidFill>
              <a:srgbClr val="F79646"/>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28" tIns="36000" rIns="91428" bIns="45714" rtlCol="0" anchor="t"/>
            <a:lstStyle/>
            <a:p>
              <a:pPr algn="ctr" rtl="0"/>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無期労働契約</a:t>
              </a:r>
            </a:p>
          </p:txBody>
        </p:sp>
        <p:sp>
          <p:nvSpPr>
            <p:cNvPr id="34" name="テキスト ボックス 33"/>
            <p:cNvSpPr txBox="1"/>
            <p:nvPr/>
          </p:nvSpPr>
          <p:spPr>
            <a:xfrm>
              <a:off x="120161" y="2901261"/>
              <a:ext cx="215801" cy="646318"/>
            </a:xfrm>
            <a:prstGeom prst="rect">
              <a:avLst/>
            </a:prstGeom>
            <a:noFill/>
            <a:ln w="15875">
              <a:noFill/>
            </a:ln>
          </p:spPr>
          <p:txBody>
            <a:bodyPr vert="eaVert" wrap="square" lIns="36000" tIns="0" rIns="36000" bIns="0" rtlCol="0" anchor="ctr" anchorCtr="0">
              <a:spAutoFit/>
            </a:bodyPr>
            <a:lstStyle/>
            <a:p>
              <a:pPr rtl="0"/>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←締結</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851079" y="2901261"/>
              <a:ext cx="215801" cy="646318"/>
            </a:xfrm>
            <a:prstGeom prst="rect">
              <a:avLst/>
            </a:prstGeom>
            <a:noFill/>
            <a:ln w="15875">
              <a:noFill/>
            </a:ln>
          </p:spPr>
          <p:txBody>
            <a:bodyPr vert="eaVert" wrap="square" lIns="36000" tIns="0" rIns="36000" bIns="0" rtlCol="0" anchor="ctr" anchorCtr="0">
              <a:spAutoFit/>
            </a:bodyPr>
            <a:lstStyle/>
            <a:p>
              <a:pPr rtl="0"/>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←更新</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右矢印 35"/>
            <p:cNvSpPr/>
            <p:nvPr/>
          </p:nvSpPr>
          <p:spPr>
            <a:xfrm>
              <a:off x="222548" y="2561981"/>
              <a:ext cx="737331" cy="342421"/>
            </a:xfrm>
            <a:prstGeom prst="rightArrow">
              <a:avLst>
                <a:gd name="adj1" fmla="val 50000"/>
                <a:gd name="adj2" fmla="val 48696"/>
              </a:avLst>
            </a:prstGeom>
            <a:solidFill>
              <a:srgbClr val="B9DEED"/>
            </a:solidFill>
            <a:ln w="952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8" tIns="36000" rIns="91428" bIns="45714" rtlCol="0" anchor="t"/>
            <a:lstStyle/>
            <a:p>
              <a:pPr algn="ctr" rtl="0"/>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１年</a:t>
              </a:r>
            </a:p>
          </p:txBody>
        </p:sp>
        <p:sp>
          <p:nvSpPr>
            <p:cNvPr id="37" name="テキスト ボックス 36"/>
            <p:cNvSpPr txBox="1"/>
            <p:nvPr/>
          </p:nvSpPr>
          <p:spPr>
            <a:xfrm>
              <a:off x="1571540" y="2901261"/>
              <a:ext cx="215801" cy="646318"/>
            </a:xfrm>
            <a:prstGeom prst="rect">
              <a:avLst/>
            </a:prstGeom>
            <a:noFill/>
            <a:ln w="15875">
              <a:noFill/>
            </a:ln>
          </p:spPr>
          <p:txBody>
            <a:bodyPr vert="eaVert" wrap="square" lIns="36000" tIns="0" rIns="36000" bIns="0" rtlCol="0" anchor="ctr" anchorCtr="0">
              <a:spAutoFit/>
            </a:bodyPr>
            <a:lstStyle/>
            <a:p>
              <a:pPr rtl="0"/>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←更新</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右矢印 37"/>
            <p:cNvSpPr/>
            <p:nvPr/>
          </p:nvSpPr>
          <p:spPr>
            <a:xfrm>
              <a:off x="956345" y="2566631"/>
              <a:ext cx="720079" cy="336261"/>
            </a:xfrm>
            <a:prstGeom prst="rightArrow">
              <a:avLst>
                <a:gd name="adj1" fmla="val 50000"/>
                <a:gd name="adj2" fmla="val 54616"/>
              </a:avLst>
            </a:prstGeom>
            <a:solidFill>
              <a:srgbClr val="B9DEED"/>
            </a:solidFill>
            <a:ln w="952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8" tIns="36000" rIns="91428" bIns="45714" rtlCol="0" anchor="t"/>
            <a:lstStyle/>
            <a:p>
              <a:pPr algn="ctr" rtl="0"/>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１年</a:t>
              </a:r>
            </a:p>
          </p:txBody>
        </p:sp>
        <p:sp>
          <p:nvSpPr>
            <p:cNvPr id="39" name="テキスト ボックス 38"/>
            <p:cNvSpPr txBox="1"/>
            <p:nvPr/>
          </p:nvSpPr>
          <p:spPr>
            <a:xfrm>
              <a:off x="2316766" y="2901261"/>
              <a:ext cx="215801" cy="646318"/>
            </a:xfrm>
            <a:prstGeom prst="rect">
              <a:avLst/>
            </a:prstGeom>
            <a:noFill/>
            <a:ln w="15875">
              <a:noFill/>
            </a:ln>
          </p:spPr>
          <p:txBody>
            <a:bodyPr vert="eaVert" wrap="square" lIns="36000" tIns="0" rIns="36000" bIns="0" rtlCol="0" anchor="ctr" anchorCtr="0">
              <a:spAutoFit/>
            </a:bodyPr>
            <a:lstStyle/>
            <a:p>
              <a:pPr rtl="0"/>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←更新</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右矢印 39"/>
            <p:cNvSpPr/>
            <p:nvPr/>
          </p:nvSpPr>
          <p:spPr>
            <a:xfrm>
              <a:off x="1671091" y="2566631"/>
              <a:ext cx="737331" cy="336261"/>
            </a:xfrm>
            <a:prstGeom prst="rightArrow">
              <a:avLst>
                <a:gd name="adj1" fmla="val 50000"/>
                <a:gd name="adj2" fmla="val 51784"/>
              </a:avLst>
            </a:prstGeom>
            <a:solidFill>
              <a:srgbClr val="B9DEED"/>
            </a:solidFill>
            <a:ln w="952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8" tIns="36000" rIns="91428" bIns="45714" rtlCol="0" anchor="t"/>
            <a:lstStyle/>
            <a:p>
              <a:pPr algn="ctr" rtl="0"/>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１年</a:t>
              </a:r>
            </a:p>
          </p:txBody>
        </p:sp>
        <p:sp>
          <p:nvSpPr>
            <p:cNvPr id="41" name="テキスト ボックス 40"/>
            <p:cNvSpPr txBox="1"/>
            <p:nvPr/>
          </p:nvSpPr>
          <p:spPr>
            <a:xfrm>
              <a:off x="3065803" y="2901261"/>
              <a:ext cx="215801" cy="646318"/>
            </a:xfrm>
            <a:prstGeom prst="rect">
              <a:avLst/>
            </a:prstGeom>
            <a:noFill/>
            <a:ln w="15875">
              <a:noFill/>
            </a:ln>
          </p:spPr>
          <p:txBody>
            <a:bodyPr vert="eaVert" wrap="square" lIns="36000" tIns="0" rIns="36000" bIns="0" rtlCol="0" anchor="ctr" anchorCtr="0">
              <a:spAutoFit/>
            </a:bodyPr>
            <a:lstStyle/>
            <a:p>
              <a:pPr rtl="0"/>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←更新</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右矢印 41"/>
            <p:cNvSpPr/>
            <p:nvPr/>
          </p:nvSpPr>
          <p:spPr>
            <a:xfrm>
              <a:off x="2414413" y="2566631"/>
              <a:ext cx="737330" cy="336261"/>
            </a:xfrm>
            <a:prstGeom prst="rightArrow">
              <a:avLst>
                <a:gd name="adj1" fmla="val 50000"/>
                <a:gd name="adj2" fmla="val 48951"/>
              </a:avLst>
            </a:prstGeom>
            <a:solidFill>
              <a:srgbClr val="B9DEED"/>
            </a:solidFill>
            <a:ln w="952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8" tIns="36000" rIns="91428" bIns="45714" rtlCol="0" anchor="t"/>
            <a:lstStyle/>
            <a:p>
              <a:pPr algn="ctr" rtl="0"/>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１年</a:t>
              </a:r>
            </a:p>
          </p:txBody>
        </p:sp>
        <p:sp>
          <p:nvSpPr>
            <p:cNvPr id="43" name="テキスト ボックス 42"/>
            <p:cNvSpPr txBox="1"/>
            <p:nvPr/>
          </p:nvSpPr>
          <p:spPr>
            <a:xfrm>
              <a:off x="3812934" y="2901261"/>
              <a:ext cx="215801" cy="646318"/>
            </a:xfrm>
            <a:prstGeom prst="rect">
              <a:avLst/>
            </a:prstGeom>
            <a:noFill/>
            <a:ln w="15875">
              <a:noFill/>
            </a:ln>
          </p:spPr>
          <p:txBody>
            <a:bodyPr vert="eaVert" wrap="square" lIns="36000" tIns="0" rIns="36000" bIns="0" rtlCol="0" anchor="ctr" anchorCtr="0">
              <a:spAutoFit/>
            </a:bodyPr>
            <a:lstStyle/>
            <a:p>
              <a:pPr rtl="0"/>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←更新</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右矢印 43"/>
            <p:cNvSpPr/>
            <p:nvPr/>
          </p:nvSpPr>
          <p:spPr>
            <a:xfrm>
              <a:off x="3167257" y="2561981"/>
              <a:ext cx="737331" cy="340912"/>
            </a:xfrm>
            <a:prstGeom prst="rightArrow">
              <a:avLst>
                <a:gd name="adj1" fmla="val 50000"/>
                <a:gd name="adj2" fmla="val 48758"/>
              </a:avLst>
            </a:prstGeom>
            <a:solidFill>
              <a:srgbClr val="B9DEED"/>
            </a:solidFill>
            <a:ln w="952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8" tIns="36000" rIns="91428" bIns="45714" rtlCol="0" anchor="t"/>
            <a:lstStyle/>
            <a:p>
              <a:pPr algn="ctr" rtl="0"/>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１年</a:t>
              </a:r>
            </a:p>
          </p:txBody>
        </p:sp>
        <p:sp>
          <p:nvSpPr>
            <p:cNvPr id="45" name="テキスト ボックス 44"/>
            <p:cNvSpPr txBox="1"/>
            <p:nvPr/>
          </p:nvSpPr>
          <p:spPr>
            <a:xfrm>
              <a:off x="4598167" y="2909305"/>
              <a:ext cx="215801" cy="732417"/>
            </a:xfrm>
            <a:prstGeom prst="rect">
              <a:avLst/>
            </a:prstGeom>
            <a:noFill/>
            <a:ln w="15875">
              <a:noFill/>
            </a:ln>
          </p:spPr>
          <p:txBody>
            <a:bodyPr vert="eaVert" wrap="square" lIns="36000" tIns="0" rIns="36000" bIns="0" rtlCol="0" anchor="ctr" anchorCtr="0">
              <a:spAutoFit/>
            </a:bodyPr>
            <a:lstStyle/>
            <a:p>
              <a:pPr rtl="0"/>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←転換</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右矢印 45"/>
            <p:cNvSpPr/>
            <p:nvPr/>
          </p:nvSpPr>
          <p:spPr>
            <a:xfrm>
              <a:off x="3920107" y="2561980"/>
              <a:ext cx="775431" cy="349200"/>
            </a:xfrm>
            <a:prstGeom prst="rightArrow">
              <a:avLst>
                <a:gd name="adj1" fmla="val 50000"/>
                <a:gd name="adj2" fmla="val 48426"/>
              </a:avLst>
            </a:prstGeom>
            <a:solidFill>
              <a:schemeClr val="tx2">
                <a:lumMod val="60000"/>
                <a:lumOff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28" tIns="36000" rIns="91428" bIns="45714" rtlCol="0" anchor="t"/>
            <a:lstStyle/>
            <a:p>
              <a:pPr algn="ctr" rtl="0"/>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１年</a:t>
              </a:r>
            </a:p>
          </p:txBody>
        </p:sp>
        <p:sp>
          <p:nvSpPr>
            <p:cNvPr id="47" name="テキスト ボックス 46"/>
            <p:cNvSpPr txBox="1"/>
            <p:nvPr/>
          </p:nvSpPr>
          <p:spPr>
            <a:xfrm>
              <a:off x="4211966" y="3028936"/>
              <a:ext cx="215801" cy="720079"/>
            </a:xfrm>
            <a:prstGeom prst="rect">
              <a:avLst/>
            </a:prstGeom>
            <a:noFill/>
            <a:ln w="15875">
              <a:noFill/>
            </a:ln>
          </p:spPr>
          <p:txBody>
            <a:bodyPr vert="eaVert" wrap="square" lIns="36000" tIns="0" rIns="36000" bIns="0" rtlCol="0" anchor="ctr" anchorCtr="0">
              <a:spAutoFit/>
            </a:bodyPr>
            <a:lstStyle/>
            <a:p>
              <a:pPr rtl="0"/>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申込</a:t>
              </a:r>
              <a:endParaRPr lang="en-US" altLang="ja-JP"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右中かっこ 47"/>
            <p:cNvSpPr/>
            <p:nvPr/>
          </p:nvSpPr>
          <p:spPr>
            <a:xfrm rot="5400000">
              <a:off x="4226407" y="2548677"/>
              <a:ext cx="175208" cy="763055"/>
            </a:xfrm>
            <a:prstGeom prst="rightBrace">
              <a:avLst/>
            </a:prstGeom>
            <a:ln w="190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8" name="テキスト ボックス 17"/>
          <p:cNvSpPr txBox="1"/>
          <p:nvPr/>
        </p:nvSpPr>
        <p:spPr>
          <a:xfrm>
            <a:off x="220933" y="2376016"/>
            <a:ext cx="4315621" cy="230832"/>
          </a:xfrm>
          <a:prstGeom prst="rect">
            <a:avLst/>
          </a:prstGeom>
          <a:noFill/>
        </p:spPr>
        <p:txBody>
          <a:bodyPr wrap="square" rtlCol="0">
            <a:spAutoFit/>
          </a:bodyPr>
          <a:lstStyle/>
          <a:p>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例：平成</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年４月から、１年間の有期労働契約を更新し続けている場合</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1" name="直線コネクタ 50"/>
          <p:cNvCxnSpPr/>
          <p:nvPr/>
        </p:nvCxnSpPr>
        <p:spPr>
          <a:xfrm>
            <a:off x="1487471" y="3003821"/>
            <a:ext cx="0" cy="65942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5426357" y="3003821"/>
            <a:ext cx="0" cy="65942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4601639" y="3003821"/>
            <a:ext cx="0" cy="65942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718008" y="3003821"/>
            <a:ext cx="0" cy="65942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2236716" y="3003821"/>
            <a:ext cx="0" cy="65942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3020241" y="3003821"/>
            <a:ext cx="0" cy="65942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3808629" y="3003822"/>
            <a:ext cx="0" cy="65942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3" name="テキスト ボックス 58"/>
          <p:cNvSpPr txBox="1">
            <a:spLocks noChangeArrowheads="1"/>
          </p:cNvSpPr>
          <p:nvPr/>
        </p:nvSpPr>
        <p:spPr bwMode="auto">
          <a:xfrm>
            <a:off x="1203213" y="2740367"/>
            <a:ext cx="554960" cy="276999"/>
          </a:xfrm>
          <a:prstGeom prst="rect">
            <a:avLst/>
          </a:prstGeom>
          <a:noFill/>
          <a:ln w="9525">
            <a:noFill/>
            <a:miter lim="800000"/>
            <a:headEnd/>
            <a:tailEnd/>
          </a:ln>
        </p:spPr>
        <p:txBody>
          <a:bodyPr wrap="none">
            <a:spAutoFit/>
          </a:bodyPr>
          <a:lstStyle/>
          <a:p>
            <a:r>
              <a:rPr lang="en-US" altLang="ja-JP" sz="1200" dirty="0"/>
              <a:t>H26.4</a:t>
            </a:r>
          </a:p>
        </p:txBody>
      </p:sp>
      <p:sp>
        <p:nvSpPr>
          <p:cNvPr id="74" name="テキスト ボックス 59"/>
          <p:cNvSpPr txBox="1">
            <a:spLocks noChangeArrowheads="1"/>
          </p:cNvSpPr>
          <p:nvPr/>
        </p:nvSpPr>
        <p:spPr bwMode="auto">
          <a:xfrm>
            <a:off x="1953920" y="2740367"/>
            <a:ext cx="554960" cy="276999"/>
          </a:xfrm>
          <a:prstGeom prst="rect">
            <a:avLst/>
          </a:prstGeom>
          <a:noFill/>
          <a:ln w="9525">
            <a:noFill/>
            <a:miter lim="800000"/>
            <a:headEnd/>
            <a:tailEnd/>
          </a:ln>
        </p:spPr>
        <p:txBody>
          <a:bodyPr wrap="none">
            <a:spAutoFit/>
          </a:bodyPr>
          <a:lstStyle/>
          <a:p>
            <a:r>
              <a:rPr lang="en-US" altLang="ja-JP" sz="1200"/>
              <a:t>H27.4</a:t>
            </a:r>
          </a:p>
        </p:txBody>
      </p:sp>
      <p:sp>
        <p:nvSpPr>
          <p:cNvPr id="75" name="テキスト ボックス 61"/>
          <p:cNvSpPr txBox="1">
            <a:spLocks noChangeArrowheads="1"/>
          </p:cNvSpPr>
          <p:nvPr/>
        </p:nvSpPr>
        <p:spPr bwMode="auto">
          <a:xfrm>
            <a:off x="2761609" y="2740367"/>
            <a:ext cx="554960" cy="276999"/>
          </a:xfrm>
          <a:prstGeom prst="rect">
            <a:avLst/>
          </a:prstGeom>
          <a:noFill/>
          <a:ln w="9525">
            <a:noFill/>
            <a:miter lim="800000"/>
            <a:headEnd/>
            <a:tailEnd/>
          </a:ln>
        </p:spPr>
        <p:txBody>
          <a:bodyPr wrap="none">
            <a:spAutoFit/>
          </a:bodyPr>
          <a:lstStyle/>
          <a:p>
            <a:r>
              <a:rPr lang="en-US" altLang="ja-JP" sz="1200" dirty="0"/>
              <a:t>H28.4</a:t>
            </a:r>
          </a:p>
        </p:txBody>
      </p:sp>
      <p:sp>
        <p:nvSpPr>
          <p:cNvPr id="76" name="テキスト ボックス 62"/>
          <p:cNvSpPr txBox="1">
            <a:spLocks noChangeArrowheads="1"/>
          </p:cNvSpPr>
          <p:nvPr/>
        </p:nvSpPr>
        <p:spPr bwMode="auto">
          <a:xfrm>
            <a:off x="3541696" y="2740367"/>
            <a:ext cx="554960" cy="276999"/>
          </a:xfrm>
          <a:prstGeom prst="rect">
            <a:avLst/>
          </a:prstGeom>
          <a:noFill/>
          <a:ln w="9525">
            <a:noFill/>
            <a:miter lim="800000"/>
            <a:headEnd/>
            <a:tailEnd/>
          </a:ln>
        </p:spPr>
        <p:txBody>
          <a:bodyPr wrap="none">
            <a:spAutoFit/>
          </a:bodyPr>
          <a:lstStyle/>
          <a:p>
            <a:r>
              <a:rPr lang="en-US" altLang="ja-JP" sz="1200"/>
              <a:t>H29.4</a:t>
            </a:r>
          </a:p>
        </p:txBody>
      </p:sp>
      <p:sp>
        <p:nvSpPr>
          <p:cNvPr id="77" name="テキスト ボックス 64"/>
          <p:cNvSpPr txBox="1">
            <a:spLocks noChangeArrowheads="1"/>
          </p:cNvSpPr>
          <p:nvPr/>
        </p:nvSpPr>
        <p:spPr bwMode="auto">
          <a:xfrm>
            <a:off x="2414412" y="3070607"/>
            <a:ext cx="514638" cy="281882"/>
          </a:xfrm>
          <a:prstGeom prst="rect">
            <a:avLst/>
          </a:prstGeom>
          <a:noFill/>
          <a:ln w="9525">
            <a:noFill/>
            <a:miter lim="800000"/>
            <a:headEnd/>
            <a:tailEnd/>
          </a:ln>
        </p:spPr>
        <p:txBody>
          <a:bodyPr wrap="square">
            <a:spAutoFit/>
          </a:bodyPr>
          <a:lstStyle/>
          <a:p>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年</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テキスト ボックス 65"/>
          <p:cNvSpPr txBox="1">
            <a:spLocks noChangeArrowheads="1"/>
          </p:cNvSpPr>
          <p:nvPr/>
        </p:nvSpPr>
        <p:spPr bwMode="auto">
          <a:xfrm>
            <a:off x="5133072" y="2740367"/>
            <a:ext cx="554960" cy="276999"/>
          </a:xfrm>
          <a:prstGeom prst="rect">
            <a:avLst/>
          </a:prstGeom>
          <a:noFill/>
          <a:ln w="9525">
            <a:noFill/>
            <a:miter lim="800000"/>
            <a:headEnd/>
            <a:tailEnd/>
          </a:ln>
        </p:spPr>
        <p:txBody>
          <a:bodyPr wrap="none">
            <a:spAutoFit/>
          </a:bodyPr>
          <a:lstStyle/>
          <a:p>
            <a:r>
              <a:rPr lang="en-US" altLang="ja-JP" sz="1200" dirty="0"/>
              <a:t>H31.4</a:t>
            </a:r>
          </a:p>
        </p:txBody>
      </p:sp>
      <p:sp>
        <p:nvSpPr>
          <p:cNvPr id="3" name="円/楕円 2"/>
          <p:cNvSpPr/>
          <p:nvPr/>
        </p:nvSpPr>
        <p:spPr>
          <a:xfrm>
            <a:off x="4099554" y="2531430"/>
            <a:ext cx="1000946" cy="485936"/>
          </a:xfrm>
          <a:prstGeom prst="ellipse">
            <a:avLst/>
          </a:prstGeom>
          <a:solidFill>
            <a:srgbClr val="FF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tIns="90000" rIns="36000" bIns="45714" rtlCol="0" anchor="ctr"/>
          <a:lstStyle/>
          <a:p>
            <a:pPr algn="ctr" rtl="0">
              <a:lnSpc>
                <a:spcPts val="1200"/>
              </a:lnSpc>
            </a:pPr>
            <a:r>
              <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H30.4</a:t>
            </a:r>
          </a:p>
          <a:p>
            <a:pPr algn="ctr" rtl="0">
              <a:lnSpc>
                <a:spcPts val="1200"/>
              </a:lnSpc>
            </a:pPr>
            <a:r>
              <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(2018.4)</a:t>
            </a:r>
            <a:endPar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二等辺三角形 5"/>
          <p:cNvSpPr/>
          <p:nvPr/>
        </p:nvSpPr>
        <p:spPr>
          <a:xfrm flipV="1">
            <a:off x="4551332" y="2968371"/>
            <a:ext cx="108000" cy="146538"/>
          </a:xfrm>
          <a:prstGeom prst="triangle">
            <a:avLst/>
          </a:prstGeom>
          <a:solidFill>
            <a:srgbClr val="FF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rtl="0"/>
            <a:endParaRPr lang="ja-JP" altLang="en-US" sz="1300" dirty="0">
              <a:solidFill>
                <a:schemeClr val="tx1"/>
              </a:solidFill>
              <a:latin typeface="Calibri"/>
              <a:ea typeface="ＭＳ Ｐゴシック"/>
            </a:endParaRPr>
          </a:p>
        </p:txBody>
      </p:sp>
      <p:cxnSp>
        <p:nvCxnSpPr>
          <p:cNvPr id="14" name="直線矢印コネクタ 13"/>
          <p:cNvCxnSpPr/>
          <p:nvPr/>
        </p:nvCxnSpPr>
        <p:spPr>
          <a:xfrm>
            <a:off x="2910855" y="3189621"/>
            <a:ext cx="1672880" cy="0"/>
          </a:xfrm>
          <a:prstGeom prst="straightConnector1">
            <a:avLst/>
          </a:prstGeom>
          <a:ln w="31750" cap="rnd">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H="1">
            <a:off x="707691" y="3183462"/>
            <a:ext cx="1672880" cy="0"/>
          </a:xfrm>
          <a:prstGeom prst="straightConnector1">
            <a:avLst/>
          </a:prstGeom>
          <a:ln w="31750" cap="rnd">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64"/>
          <p:cNvSpPr txBox="1">
            <a:spLocks noChangeArrowheads="1"/>
          </p:cNvSpPr>
          <p:nvPr/>
        </p:nvSpPr>
        <p:spPr bwMode="auto">
          <a:xfrm>
            <a:off x="4673418" y="3020285"/>
            <a:ext cx="657623" cy="338554"/>
          </a:xfrm>
          <a:prstGeom prst="rect">
            <a:avLst/>
          </a:prstGeom>
          <a:noFill/>
          <a:ln w="9525">
            <a:noFill/>
            <a:miter lim="800000"/>
            <a:headEnd/>
            <a:tailEnd/>
          </a:ln>
        </p:spPr>
        <p:txBody>
          <a:bodyPr wrap="square" lIns="72000" rIns="36000">
            <a:spAutoFit/>
          </a:bodyPr>
          <a:lstStyle/>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無期転換</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申込権発生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164759" y="8103601"/>
            <a:ext cx="6862319" cy="936000"/>
          </a:xfrm>
          <a:prstGeom prst="rect">
            <a:avLst/>
          </a:prstGeom>
          <a:ln w="41275" cmpd="dbl">
            <a:solidFill>
              <a:schemeClr val="tx2">
                <a:lumMod val="60000"/>
                <a:lumOff val="40000"/>
              </a:schemeClr>
            </a:solidFill>
          </a:ln>
        </p:spPr>
        <p:txBody>
          <a:bodyPr wrap="square" tIns="72000">
            <a:noAutofit/>
          </a:bodyPr>
          <a:lstStyle/>
          <a:p>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正方形/長方形 88"/>
          <p:cNvSpPr/>
          <p:nvPr/>
        </p:nvSpPr>
        <p:spPr>
          <a:xfrm>
            <a:off x="252834" y="4895904"/>
            <a:ext cx="6804000" cy="5225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5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期間に定めが</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ある「有期</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契約」が同一の会社で通算５年</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超える全て</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の方</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が対象です</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社員や</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パートタイマー、アルバイト、派遣社員など</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名称は問いません</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星 24 18"/>
          <p:cNvSpPr/>
          <p:nvPr/>
        </p:nvSpPr>
        <p:spPr>
          <a:xfrm rot="20930885">
            <a:off x="72366" y="26445"/>
            <a:ext cx="1706492" cy="972000"/>
          </a:xfrm>
          <a:prstGeom prst="star24">
            <a:avLst>
              <a:gd name="adj" fmla="val 41329"/>
            </a:avLst>
          </a:prstGeom>
          <a:solidFill>
            <a:schemeClr val="tx2"/>
          </a:solidFill>
          <a:ln w="12700">
            <a:solidFill>
              <a:schemeClr val="bg1"/>
            </a:solidFill>
          </a:ln>
        </p:spPr>
        <p:txBody>
          <a:bodyPr wrap="square" rtlCol="0" anchor="ctr">
            <a:noAutofit/>
          </a:bodyPr>
          <a:lstStyle/>
          <a:p>
            <a:pPr algn="ctr"/>
            <a:endParaRPr kumimoji="1" lang="ja-JP" altLang="en-US" sz="1800" b="1" dirty="0"/>
          </a:p>
        </p:txBody>
      </p:sp>
      <p:sp>
        <p:nvSpPr>
          <p:cNvPr id="15" name="テキスト ボックス 14"/>
          <p:cNvSpPr txBox="1"/>
          <p:nvPr/>
        </p:nvSpPr>
        <p:spPr>
          <a:xfrm rot="20854799">
            <a:off x="75364" y="303142"/>
            <a:ext cx="1700498" cy="53290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defPPr>
              <a:defRPr lang="ja-JP"/>
            </a:defPPr>
            <a:lvl1pPr algn="ctr">
              <a:defRPr sz="18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nSpc>
                <a:spcPts val="1700"/>
              </a:lnSpc>
            </a:pPr>
            <a:r>
              <a:rPr lang="ja-JP" altLang="en-US" sz="1050" dirty="0">
                <a:solidFill>
                  <a:schemeClr val="bg1"/>
                </a:solidFill>
              </a:rPr>
              <a:t>平成３０年</a:t>
            </a:r>
            <a:r>
              <a:rPr lang="ja-JP" altLang="en-US" sz="1050" dirty="0" smtClean="0">
                <a:solidFill>
                  <a:schemeClr val="bg1"/>
                </a:solidFill>
              </a:rPr>
              <a:t>４月まで</a:t>
            </a:r>
            <a:endParaRPr lang="en-US" altLang="ja-JP" sz="1050" dirty="0">
              <a:solidFill>
                <a:schemeClr val="bg1"/>
              </a:solidFill>
            </a:endParaRPr>
          </a:p>
          <a:p>
            <a:pPr>
              <a:lnSpc>
                <a:spcPts val="1700"/>
              </a:lnSpc>
            </a:pPr>
            <a:r>
              <a:rPr lang="ja-JP" altLang="en-US" sz="1600" dirty="0" smtClean="0">
                <a:solidFill>
                  <a:schemeClr val="bg1"/>
                </a:solidFill>
              </a:rPr>
              <a:t>　あと</a:t>
            </a:r>
            <a:r>
              <a:rPr lang="ja-JP" altLang="en-US" sz="1600" dirty="0">
                <a:solidFill>
                  <a:schemeClr val="bg1"/>
                </a:solidFill>
              </a:rPr>
              <a:t>わずか</a:t>
            </a:r>
            <a:r>
              <a:rPr lang="ja-JP" altLang="en-US" sz="1700" dirty="0" smtClean="0">
                <a:solidFill>
                  <a:schemeClr val="bg1"/>
                </a:solidFill>
              </a:rPr>
              <a:t>！</a:t>
            </a:r>
            <a:r>
              <a:rPr lang="ja-JP" altLang="en-US" dirty="0" smtClean="0">
                <a:solidFill>
                  <a:schemeClr val="bg1"/>
                </a:solidFill>
              </a:rPr>
              <a:t> </a:t>
            </a:r>
            <a:endParaRPr lang="ja-JP" altLang="en-US" dirty="0">
              <a:solidFill>
                <a:schemeClr val="bg1"/>
              </a:solidFill>
            </a:endParaRPr>
          </a:p>
        </p:txBody>
      </p:sp>
      <p:sp>
        <p:nvSpPr>
          <p:cNvPr id="88" name="テキスト ボックス 87"/>
          <p:cNvSpPr txBox="1"/>
          <p:nvPr/>
        </p:nvSpPr>
        <p:spPr>
          <a:xfrm>
            <a:off x="269899" y="954000"/>
            <a:ext cx="6954791" cy="402953"/>
          </a:xfrm>
          <a:prstGeom prst="rect">
            <a:avLst/>
          </a:prstGeom>
          <a:noFill/>
        </p:spPr>
        <p:txBody>
          <a:bodyPr wrap="square" lIns="94256" tIns="47128" rIns="94256" bIns="47128" rtlCol="0">
            <a:spAutoFit/>
          </a:bodyPr>
          <a:lstStyle/>
          <a:p>
            <a:r>
              <a:rPr lang="ja-JP" altLang="en-US" sz="1200" b="1" u="wavy" dirty="0" smtClean="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b="1" u="wavy" dirty="0" smtClean="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b="1" u="wavy" dirty="0" smtClean="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年</a:t>
            </a:r>
            <a:r>
              <a:rPr lang="ja-JP" altLang="en-US" sz="2000" b="1" u="wavy" dirty="0" smtClean="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９</a:t>
            </a:r>
            <a:r>
              <a:rPr lang="ja-JP" altLang="en-US" sz="1400" b="1" u="wavy" dirty="0" smtClean="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b="1" u="wavy" dirty="0" smtClean="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u="wavy" dirty="0" smtClean="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月は</a:t>
            </a:r>
            <a:r>
              <a:rPr lang="ja-JP" altLang="en-US" sz="2000" b="1" u="wavy" dirty="0" smtClean="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「無期転換ルール取組促進キャンペーン」</a:t>
            </a:r>
            <a:r>
              <a:rPr lang="ja-JP" altLang="en-US" sz="1400" b="1" u="wavy" dirty="0" smtClean="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期間です。</a:t>
            </a:r>
            <a:endParaRPr lang="ja-JP" altLang="en-US" sz="1400" b="1" u="w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121598" y="1545293"/>
            <a:ext cx="101481" cy="236910"/>
          </a:xfrm>
          <a:prstGeom prst="roundRect">
            <a:avLst/>
          </a:prstGeom>
        </p:spPr>
        <p:txBody>
          <a:bodyPr wrap="square" rtlCol="0" anchor="ctr">
            <a:spAutoFit/>
          </a:bodyPr>
          <a:lstStyle/>
          <a:p>
            <a:pPr algn="ctr"/>
            <a:endParaRPr kumimoji="1" lang="ja-JP" altLang="en-US" sz="1800" b="1" dirty="0"/>
          </a:p>
        </p:txBody>
      </p:sp>
      <p:sp>
        <p:nvSpPr>
          <p:cNvPr id="25" name="角丸四角形 24"/>
          <p:cNvSpPr/>
          <p:nvPr/>
        </p:nvSpPr>
        <p:spPr>
          <a:xfrm>
            <a:off x="129106" y="1545293"/>
            <a:ext cx="2351040" cy="650611"/>
          </a:xfrm>
          <a:prstGeom prst="roundRect">
            <a:avLst/>
          </a:prstGeom>
        </p:spPr>
        <p:txBody>
          <a:bodyPr wrap="square" rtlCol="0" anchor="ctr">
            <a:spAutoFit/>
          </a:bodyPr>
          <a:lstStyle/>
          <a:p>
            <a:pPr algn="ctr"/>
            <a:endParaRPr kumimoji="1" lang="ja-JP" altLang="en-US" sz="1800" b="1" dirty="0"/>
          </a:p>
        </p:txBody>
      </p:sp>
      <p:sp>
        <p:nvSpPr>
          <p:cNvPr id="26" name="角丸四角形 25"/>
          <p:cNvSpPr/>
          <p:nvPr/>
        </p:nvSpPr>
        <p:spPr>
          <a:xfrm>
            <a:off x="129106" y="1511903"/>
            <a:ext cx="6927332" cy="3960000"/>
          </a:xfrm>
          <a:prstGeom prst="roundRect">
            <a:avLst>
              <a:gd name="adj" fmla="val 4094"/>
            </a:avLst>
          </a:prstGeom>
          <a:ln w="28575">
            <a:solidFill>
              <a:srgbClr val="FF0000"/>
            </a:solidFill>
          </a:ln>
        </p:spPr>
        <p:txBody>
          <a:bodyPr wrap="square" rtlCol="0" anchor="ctr">
            <a:noAutofit/>
          </a:bodyPr>
          <a:lstStyle/>
          <a:p>
            <a:pPr algn="ctr"/>
            <a:endParaRPr kumimoji="1" lang="ja-JP" altLang="en-US" sz="1800" b="1" dirty="0"/>
          </a:p>
        </p:txBody>
      </p:sp>
      <p:sp>
        <p:nvSpPr>
          <p:cNvPr id="28" name="角丸四角形 27"/>
          <p:cNvSpPr/>
          <p:nvPr/>
        </p:nvSpPr>
        <p:spPr>
          <a:xfrm>
            <a:off x="176408" y="1383286"/>
            <a:ext cx="1957623" cy="252000"/>
          </a:xfrm>
          <a:prstGeom prst="roundRect">
            <a:avLst>
              <a:gd name="adj" fmla="val 34881"/>
            </a:avLst>
          </a:prstGeom>
          <a:solidFill>
            <a:srgbClr val="FF0000"/>
          </a:solidFill>
        </p:spPr>
        <p:txBody>
          <a:bodyPr wrap="square" tIns="0" bIns="0" rtlCol="0" anchor="ctr">
            <a:noAutofit/>
          </a:bodyPr>
          <a:lstStyle/>
          <a:p>
            <a:pPr algn="ctr"/>
            <a:endParaRPr kumimoji="1" lang="ja-JP" altLang="en-US" sz="1800" b="1" dirty="0"/>
          </a:p>
        </p:txBody>
      </p:sp>
      <p:sp>
        <p:nvSpPr>
          <p:cNvPr id="53" name="正方形/長方形 52"/>
          <p:cNvSpPr/>
          <p:nvPr/>
        </p:nvSpPr>
        <p:spPr>
          <a:xfrm>
            <a:off x="252000" y="1367904"/>
            <a:ext cx="2144622"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無期転換ルールと</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は </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円/楕円 91"/>
          <p:cNvSpPr/>
          <p:nvPr/>
        </p:nvSpPr>
        <p:spPr>
          <a:xfrm>
            <a:off x="345377" y="2629169"/>
            <a:ext cx="756000" cy="396000"/>
          </a:xfrm>
          <a:prstGeom prst="ellipse">
            <a:avLst/>
          </a:prstGeom>
          <a:solidFill>
            <a:srgbClr val="FF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tIns="54000" rIns="36000" bIns="0" rtlCol="0" anchor="ctr"/>
          <a:lstStyle/>
          <a:p>
            <a:pPr algn="ctr" rtl="0">
              <a:lnSpc>
                <a:spcPts val="900"/>
              </a:lnSpc>
            </a:pPr>
            <a:r>
              <a:rPr lang="en-US" altLang="ja-JP"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H25.4</a:t>
            </a:r>
          </a:p>
          <a:p>
            <a:pPr algn="ctr" rtl="0">
              <a:lnSpc>
                <a:spcPts val="900"/>
              </a:lnSpc>
            </a:pPr>
            <a:r>
              <a:rPr lang="en-US" altLang="ja-JP" sz="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(2013.4)</a:t>
            </a:r>
            <a:endParaRPr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二等辺三角形 103"/>
          <p:cNvSpPr/>
          <p:nvPr/>
        </p:nvSpPr>
        <p:spPr>
          <a:xfrm flipV="1">
            <a:off x="663588" y="2973099"/>
            <a:ext cx="108000" cy="146538"/>
          </a:xfrm>
          <a:prstGeom prst="triangle">
            <a:avLst/>
          </a:prstGeom>
          <a:solidFill>
            <a:srgbClr val="FF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rtl="0"/>
            <a:endParaRPr lang="ja-JP" altLang="en-US" sz="1300" dirty="0">
              <a:solidFill>
                <a:schemeClr val="tx1"/>
              </a:solidFill>
              <a:latin typeface="Calibri"/>
              <a:ea typeface="ＭＳ Ｐゴシック"/>
            </a:endParaRPr>
          </a:p>
        </p:txBody>
      </p:sp>
      <p:sp>
        <p:nvSpPr>
          <p:cNvPr id="4" name="角丸四角形 3"/>
          <p:cNvSpPr/>
          <p:nvPr/>
        </p:nvSpPr>
        <p:spPr>
          <a:xfrm>
            <a:off x="306065" y="8197714"/>
            <a:ext cx="720824" cy="720080"/>
          </a:xfrm>
          <a:prstGeom prst="roundRect">
            <a:avLst/>
          </a:prstGeom>
          <a:solidFill>
            <a:schemeClr val="tx2">
              <a:lumMod val="60000"/>
              <a:lumOff val="40000"/>
            </a:schemeClr>
          </a:solidFill>
        </p:spPr>
        <p:txBody>
          <a:bodyPr wrap="square" rtlCol="0" anchor="ctr">
            <a:noAutofit/>
          </a:bodyPr>
          <a:lstStyle/>
          <a:p>
            <a:pPr algn="ctr"/>
            <a:endParaRPr kumimoji="1" lang="ja-JP" altLang="en-US" sz="1800" b="1" dirty="0">
              <a:solidFill>
                <a:schemeClr val="bg1"/>
              </a:solidFill>
            </a:endParaRPr>
          </a:p>
        </p:txBody>
      </p:sp>
      <p:sp>
        <p:nvSpPr>
          <p:cNvPr id="94" name="正方形/長方形 93"/>
          <p:cNvSpPr/>
          <p:nvPr/>
        </p:nvSpPr>
        <p:spPr>
          <a:xfrm>
            <a:off x="313079" y="8280672"/>
            <a:ext cx="694299" cy="591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gn="ctr">
              <a:lnSpc>
                <a:spcPts val="1700"/>
              </a:lnSpc>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雇止め</a:t>
            </a:r>
            <a:endPar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700"/>
              </a:lnSpc>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グループ化 15"/>
          <p:cNvGrpSpPr/>
          <p:nvPr/>
        </p:nvGrpSpPr>
        <p:grpSpPr>
          <a:xfrm>
            <a:off x="282002" y="4617717"/>
            <a:ext cx="2198144" cy="293109"/>
            <a:chOff x="-2160190" y="4735755"/>
            <a:chExt cx="2198144" cy="293109"/>
          </a:xfrm>
        </p:grpSpPr>
        <p:sp>
          <p:nvSpPr>
            <p:cNvPr id="101" name="角丸四角形 100"/>
            <p:cNvSpPr/>
            <p:nvPr/>
          </p:nvSpPr>
          <p:spPr>
            <a:xfrm>
              <a:off x="-2160190" y="4755482"/>
              <a:ext cx="1656183" cy="252000"/>
            </a:xfrm>
            <a:prstGeom prst="roundRect">
              <a:avLst>
                <a:gd name="adj" fmla="val 34881"/>
              </a:avLst>
            </a:prstGeom>
            <a:solidFill>
              <a:schemeClr val="tx2">
                <a:lumMod val="60000"/>
                <a:lumOff val="40000"/>
              </a:schemeClr>
            </a:solidFill>
          </p:spPr>
          <p:txBody>
            <a:bodyPr wrap="square" tIns="0" bIns="0" rtlCol="0" anchor="ctr">
              <a:noAutofit/>
            </a:bodyPr>
            <a:lstStyle/>
            <a:p>
              <a:pPr algn="ctr"/>
              <a:endParaRPr kumimoji="1" lang="ja-JP" altLang="en-US" sz="1800" b="1" dirty="0">
                <a:solidFill>
                  <a:schemeClr val="bg1"/>
                </a:solidFill>
              </a:endParaRPr>
            </a:p>
          </p:txBody>
        </p:sp>
        <p:sp>
          <p:nvSpPr>
            <p:cNvPr id="102" name="正方形/長方形 101"/>
            <p:cNvSpPr/>
            <p:nvPr/>
          </p:nvSpPr>
          <p:spPr>
            <a:xfrm>
              <a:off x="-2106668" y="4735755"/>
              <a:ext cx="2144622"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対象となる労働者</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5" name="正方形/長方形 84"/>
          <p:cNvSpPr/>
          <p:nvPr/>
        </p:nvSpPr>
        <p:spPr>
          <a:xfrm>
            <a:off x="1007378" y="8132208"/>
            <a:ext cx="6019701" cy="888311"/>
          </a:xfrm>
          <a:prstGeom prst="rect">
            <a:avLst/>
          </a:prstGeom>
          <a:noFill/>
          <a:ln w="41275" cmpd="dbl">
            <a:noFill/>
          </a:ln>
        </p:spPr>
        <p:txBody>
          <a:bodyPr wrap="square" tIns="72000">
            <a:spAutoFit/>
          </a:bodyPr>
          <a:lstStyle/>
          <a:p>
            <a:pPr>
              <a:lnSpc>
                <a:spcPts val="1500"/>
              </a:lnSpc>
            </a:pPr>
            <a:r>
              <a:rPr lang="ja-JP" altLang="ja-JP" sz="1150" dirty="0">
                <a:latin typeface="メイリオ" panose="020B0604030504040204" pitchFamily="50" charset="-128"/>
                <a:ea typeface="メイリオ" panose="020B0604030504040204" pitchFamily="50" charset="-128"/>
                <a:cs typeface="メイリオ" panose="020B0604030504040204" pitchFamily="50" charset="-128"/>
              </a:rPr>
              <a:t>無期転換</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ルール</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の適用</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150" dirty="0">
                <a:latin typeface="メイリオ" panose="020B0604030504040204" pitchFamily="50" charset="-128"/>
                <a:ea typeface="メイリオ" panose="020B0604030504040204" pitchFamily="50" charset="-128"/>
                <a:cs typeface="メイリオ" panose="020B0604030504040204" pitchFamily="50" charset="-128"/>
              </a:rPr>
              <a:t>避けることを目的として、無期転換申込権が発生する前に</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雇止め</a:t>
            </a:r>
            <a:r>
              <a:rPr lang="ja-JP" altLang="ja-JP" sz="1150" dirty="0">
                <a:latin typeface="メイリオ" panose="020B0604030504040204" pitchFamily="50" charset="-128"/>
                <a:ea typeface="メイリオ" panose="020B0604030504040204" pitchFamily="50" charset="-128"/>
                <a:cs typeface="メイリオ" panose="020B0604030504040204" pitchFamily="50" charset="-128"/>
              </a:rPr>
              <a:t>をすることは、労働契約法の趣旨に照らして望ましいものではありません。また、</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契約</a:t>
            </a:r>
            <a:r>
              <a:rPr lang="ja-JP" altLang="ja-JP" sz="1150" dirty="0">
                <a:latin typeface="メイリオ" panose="020B0604030504040204" pitchFamily="50" charset="-128"/>
                <a:ea typeface="メイリオ" panose="020B0604030504040204" pitchFamily="50" charset="-128"/>
                <a:cs typeface="メイリオ" panose="020B0604030504040204" pitchFamily="50" charset="-128"/>
              </a:rPr>
              <a:t>の満了前に使用者が更新年限や更新回数の上限などを一方的に設けたとしても、</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雇止め</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ja-JP" sz="1150" dirty="0">
                <a:latin typeface="メイリオ" panose="020B0604030504040204" pitchFamily="50" charset="-128"/>
                <a:ea typeface="メイリオ" panose="020B0604030504040204" pitchFamily="50" charset="-128"/>
                <a:cs typeface="メイリオ" panose="020B0604030504040204" pitchFamily="50" charset="-128"/>
              </a:rPr>
              <a:t>ことは許されない場合もありますので、慎重な対応が必要です</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1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31943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 36"/>
          <p:cNvSpPr/>
          <p:nvPr/>
        </p:nvSpPr>
        <p:spPr>
          <a:xfrm>
            <a:off x="132045" y="81285"/>
            <a:ext cx="6925979" cy="488773"/>
          </a:xfrm>
          <a:prstGeom prst="roundRect">
            <a:avLst>
              <a:gd name="adj" fmla="val 16949"/>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4256" tIns="0" rIns="94256" bIns="0" rtlCol="0" anchor="ctr"/>
          <a:lstStyle/>
          <a:p>
            <a:pPr algn="ctr"/>
            <a:r>
              <a:rPr lang="ja-JP" altLang="en-US" dirty="0" smtClean="0">
                <a:solidFill>
                  <a:schemeClr val="bg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a:t>
            </a:r>
            <a:r>
              <a:rPr lang="ja-JP" altLang="en-US" sz="2000" dirty="0">
                <a:solidFill>
                  <a:schemeClr val="bg1"/>
                </a:solidFill>
                <a:latin typeface="ＤＦ特太ゴシック体" panose="020B0509000000000000" pitchFamily="49" charset="-128"/>
                <a:ea typeface="ＤＦ特太ゴシック体" panose="020B0509000000000000" pitchFamily="49" charset="-128"/>
                <a:cs typeface="Meiryo UI" panose="020B0604030504040204" pitchFamily="50" charset="-128"/>
              </a:rPr>
              <a:t>無期転換</a:t>
            </a:r>
            <a:r>
              <a:rPr lang="ja-JP" altLang="en-US" sz="2000" dirty="0" smtClean="0">
                <a:solidFill>
                  <a:schemeClr val="bg1"/>
                </a:solidFill>
                <a:latin typeface="ＤＦ特太ゴシック体" panose="020B0509000000000000" pitchFamily="49" charset="-128"/>
                <a:ea typeface="ＤＦ特太ゴシック体" panose="020B0509000000000000" pitchFamily="49" charset="-128"/>
                <a:cs typeface="Meiryo UI" panose="020B0604030504040204" pitchFamily="50" charset="-128"/>
              </a:rPr>
              <a:t>ルール」の</a:t>
            </a:r>
            <a:r>
              <a:rPr lang="ja-JP" altLang="en-US" sz="2000" dirty="0">
                <a:solidFill>
                  <a:schemeClr val="bg1"/>
                </a:solidFill>
                <a:latin typeface="ＤＦ特太ゴシック体" panose="020B0509000000000000" pitchFamily="49" charset="-128"/>
                <a:ea typeface="ＤＦ特太ゴシック体" panose="020B0509000000000000" pitchFamily="49" charset="-128"/>
                <a:cs typeface="Meiryo UI" panose="020B0604030504040204" pitchFamily="50" charset="-128"/>
              </a:rPr>
              <a:t>導入手順</a:t>
            </a:r>
            <a:endParaRPr lang="en-US" altLang="ja-JP" sz="2000" dirty="0">
              <a:solidFill>
                <a:schemeClr val="bg1"/>
              </a:solidFill>
              <a:latin typeface="ＤＦ特太ゴシック体" panose="020B0509000000000000" pitchFamily="49" charset="-128"/>
              <a:ea typeface="ＤＦ特太ゴシック体" panose="020B0509000000000000" pitchFamily="49" charset="-128"/>
              <a:cs typeface="Meiryo UI" panose="020B0604030504040204" pitchFamily="50" charset="-128"/>
            </a:endParaRPr>
          </a:p>
        </p:txBody>
      </p:sp>
      <p:sp>
        <p:nvSpPr>
          <p:cNvPr id="40" name="正方形/長方形 39"/>
          <p:cNvSpPr/>
          <p:nvPr/>
        </p:nvSpPr>
        <p:spPr>
          <a:xfrm>
            <a:off x="1260000" y="848892"/>
            <a:ext cx="5887367"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649"/>
              </a:lnSpc>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有期契約労働者の就労実態を調べる</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358577" y="1244869"/>
            <a:ext cx="5042891" cy="990015"/>
          </a:xfrm>
          <a:prstGeom prst="rect">
            <a:avLst/>
          </a:prstGeom>
          <a:noFill/>
        </p:spPr>
        <p:txBody>
          <a:bodyPr wrap="square" rtlCol="0">
            <a:spAutoFit/>
          </a:bodyPr>
          <a:lstStyle/>
          <a:p>
            <a:pPr>
              <a:lnSpc>
                <a:spcPts val="1649"/>
              </a:lnSpc>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まずは、自社で働いている有期契約労働者の現状を把握しましょう。</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16000" indent="-216000">
              <a:lnSpc>
                <a:spcPts val="1600"/>
              </a:lnSpc>
              <a:spcBef>
                <a:spcPts val="400"/>
              </a:spcBef>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有期契約労働者の人数、職務内容、月や週の労働時間、契約期間、更新回数、勤続年数（通算契約期間）、今後の働き方やキャリアに対する考え、無期転換申込権の発生時期などを把握しましょう。</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4" name="直線コネクタ 43"/>
          <p:cNvCxnSpPr/>
          <p:nvPr/>
        </p:nvCxnSpPr>
        <p:spPr>
          <a:xfrm flipH="1">
            <a:off x="216000" y="3219369"/>
            <a:ext cx="6696000"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1260000" y="2911544"/>
            <a:ext cx="5798024" cy="293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649"/>
              </a:lnSpc>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社内</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の仕事を整理し</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、無期転換後に</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任せる仕事を考える</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358578" y="3271680"/>
            <a:ext cx="6521194" cy="1631216"/>
          </a:xfrm>
          <a:prstGeom prst="rect">
            <a:avLst/>
          </a:prstGeom>
          <a:noFill/>
          <a:ln>
            <a:noFill/>
          </a:ln>
        </p:spPr>
        <p:txBody>
          <a:bodyPr wrap="square" rtlCol="0">
            <a:spAutoFit/>
          </a:bodyPr>
          <a:lstStyle/>
          <a:p>
            <a:pPr>
              <a:lnSpc>
                <a:spcPts val="1600"/>
              </a:lnSpc>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次</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、無期転換後にどのように活躍してもらうか考えましょう。</a:t>
            </a:r>
          </a:p>
          <a:p>
            <a:pPr marL="216000" indent="-216000">
              <a:lnSpc>
                <a:spcPts val="1600"/>
              </a:lnSpc>
              <a:spcBef>
                <a:spcPts val="400"/>
              </a:spcBef>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効果的</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な人事管理を行うため、中長期的な視点を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持って検討しましょう。　　　　　　 具体的には、無期転換後の労働条件の検討にあたり、①仕事の内容を分類し、②有期契約労働者の転換後の役割について整理しましょう。</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16000" indent="-216000">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有期契約労働者が無期転換した場合、従来の「正社員」との関係で役割や責任を明確にしておかないと、トラブルが発生する恐れがあります。</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条件を検討する際には、その点にも注意が必要です。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9" name="直線コネクタ 58"/>
          <p:cNvCxnSpPr/>
          <p:nvPr/>
        </p:nvCxnSpPr>
        <p:spPr>
          <a:xfrm flipH="1">
            <a:off x="216000" y="6097398"/>
            <a:ext cx="6696000"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1260000" y="5791398"/>
            <a:ext cx="5617369"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649"/>
              </a:lnSpc>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適用</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する労働条件を検討し、就業規則</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を作成する</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テキスト ボックス 75"/>
          <p:cNvSpPr txBox="1"/>
          <p:nvPr/>
        </p:nvSpPr>
        <p:spPr>
          <a:xfrm>
            <a:off x="360162" y="6164914"/>
            <a:ext cx="6551838" cy="1323439"/>
          </a:xfrm>
          <a:prstGeom prst="rect">
            <a:avLst/>
          </a:prstGeom>
          <a:noFill/>
        </p:spPr>
        <p:txBody>
          <a:bodyPr wrap="square" rtlCol="0">
            <a:spAutoFit/>
          </a:bodyPr>
          <a:lstStyle/>
          <a:p>
            <a:pPr marL="216000" indent="-216000">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STEP</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２において無期転換後の有期契約労働者の役割を明確にした上で、無期転換後の労働条件などの</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制度設計を行い、それに従って、就業規則を整備（既存の就業規則の改定、新規作成等）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しましょう。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216000" indent="-216000">
              <a:lnSpc>
                <a:spcPts val="16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無期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転換者用の就業規則を作成した場合には、これらの規定の対象となる社員を、正社員の就業規則の対象から除外しておく必要</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があります。そのため、正社員</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の就業規則の見直し</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も併せて検討</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しましょう</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2" name="直線コネクタ 81"/>
          <p:cNvCxnSpPr/>
          <p:nvPr/>
        </p:nvCxnSpPr>
        <p:spPr>
          <a:xfrm flipH="1">
            <a:off x="209944" y="8496000"/>
            <a:ext cx="6696000"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sp>
        <p:nvSpPr>
          <p:cNvPr id="83" name="正方形/長方形 82"/>
          <p:cNvSpPr/>
          <p:nvPr/>
        </p:nvSpPr>
        <p:spPr>
          <a:xfrm>
            <a:off x="1260000" y="8169850"/>
            <a:ext cx="5798024" cy="293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649"/>
              </a:lnSpc>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運用</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と改善を行う</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テキスト ボックス 83"/>
          <p:cNvSpPr txBox="1"/>
          <p:nvPr/>
        </p:nvSpPr>
        <p:spPr>
          <a:xfrm>
            <a:off x="360908" y="8568000"/>
            <a:ext cx="6545112" cy="1323439"/>
          </a:xfrm>
          <a:prstGeom prst="rect">
            <a:avLst/>
          </a:prstGeom>
          <a:noFill/>
        </p:spPr>
        <p:txBody>
          <a:bodyPr wrap="square" rtlCol="0">
            <a:spAutoFit/>
          </a:bodyPr>
          <a:lstStyle/>
          <a:p>
            <a:pPr marL="252000" indent="-216000">
              <a:lnSpc>
                <a:spcPts val="16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無期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転換をスムーズに進める上で大切なのは、</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制度の設計段階から労使のコミュニケーションを密に行うこと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です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52000" indent="-216000">
              <a:lnSpc>
                <a:spcPts val="16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また、</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無期転換申込権について、有期契約労働者に対して事前に説明することが適切</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252000" indent="-216000">
              <a:lnSpc>
                <a:spcPts val="16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なお</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、有期労働契約から無期労働契約への転換時には、勤務地の限定がなくなったり、時間外労働が発生するなど、働き方に変化が生じる場合があります。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このため、転換後も、</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円滑に無期転換</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が行われているかを把握し、必要に応じて改善を行う</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必要があります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401476" y="4819760"/>
            <a:ext cx="6480000" cy="724608"/>
          </a:xfrm>
          <a:prstGeom prst="rect">
            <a:avLst/>
          </a:prstGeom>
          <a:solidFill>
            <a:srgbClr val="D2DFEE"/>
          </a:solidFill>
        </p:spPr>
        <p:txBody>
          <a:bodyPr wrap="square" tIns="72000" bIns="36000" rtlCol="0" anchor="ctr" anchorCtr="0">
            <a:spAutoFit/>
          </a:bodyPr>
          <a:lstStyle>
            <a:defPPr>
              <a:defRPr lang="ja-JP"/>
            </a:defPPr>
            <a:lvl1pPr>
              <a:lnSpc>
                <a:spcPts val="1649"/>
              </a:lnSpc>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dirty="0"/>
              <a:t>【</a:t>
            </a:r>
            <a:r>
              <a:rPr lang="ja-JP" altLang="en-US" dirty="0"/>
              <a:t>活用</a:t>
            </a:r>
            <a:r>
              <a:rPr lang="ja-JP" altLang="en-US" dirty="0" smtClean="0"/>
              <a:t>できる厚生労働省の支援</a:t>
            </a:r>
            <a:r>
              <a:rPr lang="ja-JP" altLang="en-US" dirty="0"/>
              <a:t>策</a:t>
            </a:r>
            <a:r>
              <a:rPr lang="en-US" altLang="ja-JP" dirty="0"/>
              <a:t>】</a:t>
            </a:r>
          </a:p>
          <a:p>
            <a:r>
              <a:rPr lang="ja-JP" altLang="en-US" dirty="0" smtClean="0"/>
              <a:t>　●</a:t>
            </a:r>
            <a:r>
              <a:rPr lang="ja-JP" altLang="en-US" dirty="0"/>
              <a:t>キャリアアップ助成金</a:t>
            </a:r>
            <a:r>
              <a:rPr lang="en-US" altLang="ja-JP" dirty="0"/>
              <a:t>	</a:t>
            </a:r>
            <a:r>
              <a:rPr lang="ja-JP" altLang="en-US" dirty="0" smtClean="0"/>
              <a:t>　●</a:t>
            </a:r>
            <a:r>
              <a:rPr lang="ja-JP" altLang="en-US" dirty="0"/>
              <a:t>先進的に無期転換ルール等を導入している企業事例集</a:t>
            </a:r>
          </a:p>
          <a:p>
            <a:r>
              <a:rPr lang="ja-JP" altLang="en-US" dirty="0" smtClean="0"/>
              <a:t>　●</a:t>
            </a:r>
            <a:r>
              <a:rPr lang="ja-JP" altLang="en-US" dirty="0"/>
              <a:t>シンポジウム</a:t>
            </a:r>
            <a:r>
              <a:rPr lang="en-US" altLang="ja-JP" dirty="0"/>
              <a:t>	</a:t>
            </a:r>
            <a:r>
              <a:rPr lang="ja-JP" altLang="en-US" dirty="0" smtClean="0"/>
              <a:t>　●</a:t>
            </a:r>
            <a:r>
              <a:rPr lang="ja-JP" altLang="en-US" dirty="0"/>
              <a:t>中小企業に対するコンサルティング</a:t>
            </a:r>
          </a:p>
        </p:txBody>
      </p:sp>
      <p:sp>
        <p:nvSpPr>
          <p:cNvPr id="86" name="テキスト ボックス 85"/>
          <p:cNvSpPr txBox="1"/>
          <p:nvPr/>
        </p:nvSpPr>
        <p:spPr>
          <a:xfrm>
            <a:off x="385960" y="7453569"/>
            <a:ext cx="6480000" cy="519423"/>
          </a:xfrm>
          <a:prstGeom prst="rect">
            <a:avLst/>
          </a:prstGeom>
          <a:solidFill>
            <a:srgbClr val="D2DFEE"/>
          </a:solidFill>
        </p:spPr>
        <p:txBody>
          <a:bodyPr wrap="square" tIns="72000" bIns="36000" rtlCol="0" anchor="ctr" anchorCtr="0">
            <a:spAutoFit/>
          </a:bodyPr>
          <a:lstStyle>
            <a:defPPr>
              <a:defRPr lang="ja-JP"/>
            </a:defPPr>
            <a:lvl1pPr>
              <a:lnSpc>
                <a:spcPts val="1649"/>
              </a:lnSpc>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dirty="0"/>
              <a:t>【</a:t>
            </a:r>
            <a:r>
              <a:rPr lang="ja-JP" altLang="en-US" dirty="0"/>
              <a:t>活用</a:t>
            </a:r>
            <a:r>
              <a:rPr lang="ja-JP" altLang="en-US" dirty="0" smtClean="0"/>
              <a:t>できる</a:t>
            </a:r>
            <a:r>
              <a:rPr lang="ja-JP" altLang="en-US" dirty="0"/>
              <a:t>厚生労働省の</a:t>
            </a:r>
            <a:r>
              <a:rPr lang="ja-JP" altLang="en-US" dirty="0" smtClean="0"/>
              <a:t>支援</a:t>
            </a:r>
            <a:r>
              <a:rPr lang="ja-JP" altLang="en-US" dirty="0"/>
              <a:t>策</a:t>
            </a:r>
            <a:r>
              <a:rPr lang="en-US" altLang="ja-JP" dirty="0"/>
              <a:t>】</a:t>
            </a:r>
          </a:p>
          <a:p>
            <a:r>
              <a:rPr lang="ja-JP" altLang="en-US" dirty="0" smtClean="0"/>
              <a:t>　●</a:t>
            </a:r>
            <a:r>
              <a:rPr lang="ja-JP" altLang="en-US" dirty="0"/>
              <a:t>無期転換ルール、多様な正社員</a:t>
            </a:r>
            <a:r>
              <a:rPr lang="ja-JP" altLang="en-US" dirty="0" smtClean="0"/>
              <a:t>に関するモデル</a:t>
            </a:r>
            <a:r>
              <a:rPr lang="ja-JP" altLang="en-US" dirty="0"/>
              <a:t>就業規則</a:t>
            </a:r>
          </a:p>
        </p:txBody>
      </p:sp>
      <p:sp>
        <p:nvSpPr>
          <p:cNvPr id="22" name="テキスト ボックス 21"/>
          <p:cNvSpPr txBox="1"/>
          <p:nvPr/>
        </p:nvSpPr>
        <p:spPr>
          <a:xfrm>
            <a:off x="401476" y="2198892"/>
            <a:ext cx="6480000" cy="519423"/>
          </a:xfrm>
          <a:prstGeom prst="rect">
            <a:avLst/>
          </a:prstGeom>
          <a:solidFill>
            <a:srgbClr val="D2DFEE"/>
          </a:solidFill>
        </p:spPr>
        <p:txBody>
          <a:bodyPr wrap="square" tIns="72000" bIns="36000" rtlCol="0" anchor="ctr" anchorCtr="0">
            <a:spAutoFit/>
          </a:bodyPr>
          <a:lstStyle/>
          <a:p>
            <a:pPr>
              <a:lnSpc>
                <a:spcPts val="1649"/>
              </a:lnSpc>
            </a:pP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活用できる厚生労働省の支援</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策</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649"/>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●労働</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契約等解説</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セミナー　●有期契約労働者の円滑な無期転換のためのハンドブック</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132046" y="791840"/>
            <a:ext cx="6854972" cy="1659068"/>
          </a:xfrm>
          <a:prstGeom prst="rect">
            <a:avLst/>
          </a:prstGeom>
        </p:spPr>
        <p:txBody>
          <a:bodyPr wrap="square" rtlCol="0" anchor="ctr">
            <a:spAutoFit/>
          </a:bodyPr>
          <a:lstStyle/>
          <a:p>
            <a:pPr algn="ctr"/>
            <a:endParaRPr kumimoji="1" lang="ja-JP" altLang="en-US" sz="1800" b="1" dirty="0"/>
          </a:p>
        </p:txBody>
      </p:sp>
      <p:sp>
        <p:nvSpPr>
          <p:cNvPr id="8" name="ホームベース 7"/>
          <p:cNvSpPr/>
          <p:nvPr/>
        </p:nvSpPr>
        <p:spPr>
          <a:xfrm>
            <a:off x="216074" y="817950"/>
            <a:ext cx="1044116" cy="288000"/>
          </a:xfrm>
          <a:prstGeom prst="homePlate">
            <a:avLst/>
          </a:prstGeom>
          <a:solidFill>
            <a:schemeClr val="tx2">
              <a:lumMod val="60000"/>
              <a:lumOff val="40000"/>
            </a:schemeClr>
          </a:solidFill>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a:r>
              <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endParaRPr lang="ja-JP" altLang="en-US" sz="1600" b="1" dirty="0">
              <a:solidFill>
                <a:schemeClr val="bg1"/>
              </a:solidFill>
            </a:endParaRPr>
          </a:p>
        </p:txBody>
      </p:sp>
      <p:sp>
        <p:nvSpPr>
          <p:cNvPr id="31" name="ホームベース 30"/>
          <p:cNvSpPr/>
          <p:nvPr/>
        </p:nvSpPr>
        <p:spPr>
          <a:xfrm>
            <a:off x="216074" y="2890792"/>
            <a:ext cx="1044116" cy="288000"/>
          </a:xfrm>
          <a:prstGeom prst="homePlate">
            <a:avLst/>
          </a:prstGeom>
          <a:solidFill>
            <a:schemeClr val="tx2">
              <a:lumMod val="60000"/>
              <a:lumOff val="40000"/>
            </a:schemeClr>
          </a:solidFill>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600" b="1" dirty="0">
              <a:solidFill>
                <a:schemeClr val="bg1"/>
              </a:solidFill>
            </a:endParaRPr>
          </a:p>
        </p:txBody>
      </p:sp>
      <p:sp>
        <p:nvSpPr>
          <p:cNvPr id="32" name="ホームベース 31"/>
          <p:cNvSpPr/>
          <p:nvPr/>
        </p:nvSpPr>
        <p:spPr>
          <a:xfrm>
            <a:off x="216074" y="5760392"/>
            <a:ext cx="1044116" cy="288000"/>
          </a:xfrm>
          <a:prstGeom prst="homePlate">
            <a:avLst/>
          </a:prstGeom>
          <a:solidFill>
            <a:schemeClr val="tx2">
              <a:lumMod val="60000"/>
              <a:lumOff val="40000"/>
            </a:schemeClr>
          </a:solidFill>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endParaRPr lang="ja-JP" altLang="en-US" sz="1600" b="1" dirty="0">
              <a:solidFill>
                <a:schemeClr val="bg1"/>
              </a:solidFill>
            </a:endParaRPr>
          </a:p>
        </p:txBody>
      </p:sp>
      <p:sp>
        <p:nvSpPr>
          <p:cNvPr id="33" name="ホームベース 32"/>
          <p:cNvSpPr/>
          <p:nvPr/>
        </p:nvSpPr>
        <p:spPr>
          <a:xfrm>
            <a:off x="216000" y="8164800"/>
            <a:ext cx="1044116" cy="288000"/>
          </a:xfrm>
          <a:prstGeom prst="homePlate">
            <a:avLst/>
          </a:prstGeom>
          <a:solidFill>
            <a:schemeClr val="tx2">
              <a:lumMod val="60000"/>
              <a:lumOff val="40000"/>
            </a:schemeClr>
          </a:solidFill>
        </p:spPr>
        <p:txBody>
          <a:bodyPr rot="0" spcFirstLastPara="0" vertOverflow="overflow" horzOverflow="overflow" vert="horz" wrap="square" lIns="36000" tIns="0" rIns="36000" bIns="0" numCol="1" spcCol="0" rtlCol="0" fromWordArt="0" anchor="ctr" anchorCtr="0" forceAA="0" compatLnSpc="1">
            <a:prstTxWarp prst="textNoShape">
              <a:avLst/>
            </a:prstTxWarp>
            <a:noAutofit/>
          </a:bodyPr>
          <a:lstStyle/>
          <a:p>
            <a:pPr algn="ct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a:t>
            </a:r>
            <a:endParaRPr lang="ja-JP" altLang="en-US" sz="1600" b="1" dirty="0">
              <a:solidFill>
                <a:schemeClr val="bg1"/>
              </a:solidFill>
            </a:endParaRPr>
          </a:p>
        </p:txBody>
      </p:sp>
      <p:cxnSp>
        <p:nvCxnSpPr>
          <p:cNvPr id="39" name="直線コネクタ 38"/>
          <p:cNvCxnSpPr/>
          <p:nvPr/>
        </p:nvCxnSpPr>
        <p:spPr>
          <a:xfrm flipH="1">
            <a:off x="216000" y="1156504"/>
            <a:ext cx="5148000"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00" y="599495"/>
            <a:ext cx="1656234" cy="1635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5859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テキスト ボックス 50"/>
          <p:cNvSpPr txBox="1"/>
          <p:nvPr/>
        </p:nvSpPr>
        <p:spPr>
          <a:xfrm>
            <a:off x="468000" y="5148552"/>
            <a:ext cx="6480000" cy="2052000"/>
          </a:xfrm>
          <a:prstGeom prst="rect">
            <a:avLst/>
          </a:prstGeom>
          <a:solidFill>
            <a:srgbClr val="D2DFEE"/>
          </a:solidFill>
        </p:spPr>
        <p:txBody>
          <a:bodyPr wrap="square" tIns="72000" bIns="36000" rtlCol="0" anchor="ctr" anchorCtr="0">
            <a:noAutofit/>
          </a:bodyPr>
          <a:lstStyle/>
          <a:p>
            <a:pPr>
              <a:lnSpc>
                <a:spcPts val="1649"/>
              </a:lnSpc>
            </a:pP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0" name="直線コネクタ 39"/>
          <p:cNvCxnSpPr/>
          <p:nvPr/>
        </p:nvCxnSpPr>
        <p:spPr>
          <a:xfrm flipH="1">
            <a:off x="288000" y="2880000"/>
            <a:ext cx="6613108"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H="1">
            <a:off x="288000" y="3991993"/>
            <a:ext cx="6613108"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144462" y="81620"/>
            <a:ext cx="6911975" cy="488773"/>
          </a:xfrm>
          <a:prstGeom prst="roundRect">
            <a:avLst>
              <a:gd name="adj" fmla="val 16949"/>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4256" tIns="0" rIns="94256" bIns="0" rtlCol="0" anchor="ctr"/>
          <a:lstStyle/>
          <a:p>
            <a:pPr algn="ctr"/>
            <a:r>
              <a:rPr lang="ja-JP" altLang="en-US" dirty="0">
                <a:solidFill>
                  <a:schemeClr val="bg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「無期転換ルール」</a:t>
            </a:r>
            <a:r>
              <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Q</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a:t>
            </a:r>
          </a:p>
        </p:txBody>
      </p:sp>
      <p:sp>
        <p:nvSpPr>
          <p:cNvPr id="19" name="正方形/長方形 18"/>
          <p:cNvSpPr/>
          <p:nvPr/>
        </p:nvSpPr>
        <p:spPr>
          <a:xfrm>
            <a:off x="720000" y="7416577"/>
            <a:ext cx="3744546" cy="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無期</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転換後の労働条件は？</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720000" y="3721463"/>
            <a:ext cx="3402000"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649"/>
              </a:lnSpc>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無期</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転換の申込みの方法は？</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49"/>
              </a:lnSpc>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648721" y="4061552"/>
            <a:ext cx="6331749" cy="1118255"/>
          </a:xfrm>
          <a:prstGeom prst="rect">
            <a:avLst/>
          </a:prstGeom>
          <a:noFill/>
        </p:spPr>
        <p:txBody>
          <a:bodyPr wrap="square" rtlCol="0">
            <a:spAutoFit/>
          </a:bodyPr>
          <a:lstStyle/>
          <a:p>
            <a:pPr marL="288000" indent="-288000">
              <a:lnSpc>
                <a:spcPts val="1600"/>
              </a:lnSpc>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Ａ</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b="1"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申込み</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は、口頭で行っても法律上は有効です。しかし、口頭での申込みは、後日、申込みをしたかどうかの争いが生じやすいという問題がありますので、労働者の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方には</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、できるだけ書面で申込みを行うことをお勧めします。また、申込みを受けた事業主の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方には</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、その事実を確認するための書面を労働者に交付しておくことをお勧めします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。申込みの書面については、以下を参考にしてください。</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648834" y="7774960"/>
            <a:ext cx="6331749" cy="1941836"/>
          </a:xfrm>
          <a:prstGeom prst="rect">
            <a:avLst/>
          </a:prstGeom>
          <a:noFill/>
        </p:spPr>
        <p:txBody>
          <a:bodyPr wrap="square" lIns="94256" tIns="47128" rIns="94256" bIns="47128" rtlCol="0">
            <a:spAutoFit/>
          </a:bodyPr>
          <a:lstStyle/>
          <a:p>
            <a:pPr marL="288000" indent="-288000">
              <a:lnSpc>
                <a:spcPts val="1600"/>
              </a:lnSpc>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Ａ</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b="1"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無期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転換ルールによって、契約期間は有期から無期に転換されますが、無期転換後の給与などの労働条件は、就業規則等で別段の定めがある部分を除き、直前の有期労働契約と同一の労働条件となります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。したがって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、無期労働契約に転換された労働者に対して、どのような労働条件を適用するかを検討した上で、別段の定めをする場合には、適用する就業規則にその旨を規定する必要があります。ただし、無期転換</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にあたり</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、職務の内容などが変更されないにもかかわらず、無期転換後の労働条件を低下させることは、無期転換を円滑に進める観点から望ましいものではありません。</a:t>
            </a:r>
          </a:p>
          <a:p>
            <a:pPr marL="288000" indent="-288000">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また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、特に定年など、有期契約労働者には通常定められていない労働条件を適用する必要がある場合には、適切に設定</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の上、</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あらかじめ明確化しておく必要があります。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720000" y="2592000"/>
            <a:ext cx="5832777" cy="293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649"/>
              </a:lnSpc>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無期</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転換ルールの対象と</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なる契約期間はいつから数えるの？</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648722" y="2934000"/>
            <a:ext cx="6331861" cy="707886"/>
          </a:xfrm>
          <a:prstGeom prst="rect">
            <a:avLst/>
          </a:prstGeom>
          <a:noFill/>
        </p:spPr>
        <p:txBody>
          <a:bodyPr wrap="square" rtlCol="0">
            <a:spAutoFit/>
          </a:bodyPr>
          <a:lstStyle/>
          <a:p>
            <a:pPr marL="288000" indent="-288000">
              <a:lnSpc>
                <a:spcPts val="1600"/>
              </a:lnSpc>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Ａ</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b="1"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通算</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契約期間のカウントは、平成</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年４月１日以降に開始する有期労働契約が対象です。平成</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年３月</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日以前</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に開始した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有期労働契約は、通算契約期間</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には含まれません</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p>
        </p:txBody>
      </p:sp>
      <p:cxnSp>
        <p:nvCxnSpPr>
          <p:cNvPr id="48" name="直線コネクタ 47"/>
          <p:cNvCxnSpPr/>
          <p:nvPr/>
        </p:nvCxnSpPr>
        <p:spPr>
          <a:xfrm flipH="1">
            <a:off x="288000" y="1074670"/>
            <a:ext cx="6613108"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630498" y="795413"/>
            <a:ext cx="4914168" cy="2792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649"/>
              </a:lnSpc>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「無期転換ルール」は何のためにあるの？</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p:cNvSpPr txBox="1"/>
          <p:nvPr/>
        </p:nvSpPr>
        <p:spPr>
          <a:xfrm>
            <a:off x="648721" y="1160529"/>
            <a:ext cx="6331861" cy="1323439"/>
          </a:xfrm>
          <a:prstGeom prst="rect">
            <a:avLst/>
          </a:prstGeom>
          <a:noFill/>
        </p:spPr>
        <p:txBody>
          <a:bodyPr wrap="square" rtlCol="0">
            <a:spAutoFit/>
          </a:bodyPr>
          <a:lstStyle/>
          <a:p>
            <a:pPr marL="288000" indent="-288000">
              <a:lnSpc>
                <a:spcPts val="16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Ａ</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200" b="1"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労働契約で働く人の約３割が、通算５年を超えて有期労働契約を繰り返し更新している実態にあり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、それによって生じる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雇止めの不安の解消が課題となっています。また、有期労働契約であることを理由として不合理な労働条件が定められることのないようにしていく必要もあります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288000" indent="-288000">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無期転換</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ルールは、こうした問題に対処し、働く人が安心して働き続けることができる社会を実現するためのものです。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648122" y="5310896"/>
            <a:ext cx="2988000" cy="1729294"/>
          </a:xfrm>
          <a:prstGeom prst="rect">
            <a:avLst/>
          </a:prstGeom>
          <a:solidFill>
            <a:schemeClr val="bg1"/>
          </a:solidFill>
          <a:ln w="6350"/>
        </p:spPr>
        <p:style>
          <a:lnRef idx="2">
            <a:schemeClr val="dk1"/>
          </a:lnRef>
          <a:fillRef idx="1">
            <a:schemeClr val="lt1"/>
          </a:fillRef>
          <a:effectRef idx="0">
            <a:schemeClr val="dk1"/>
          </a:effectRef>
          <a:fontRef idx="minor">
            <a:schemeClr val="dk1"/>
          </a:fontRef>
        </p:style>
        <p:txBody>
          <a:bodyPr lIns="94244" tIns="47122" rIns="94244" bIns="47122" rtlCol="0" anchor="ctr"/>
          <a:lstStyle/>
          <a:p>
            <a:pPr algn="ctr" rtl="0"/>
            <a:endParaRPr lang="ja-JP" altLang="en-US" sz="1400" dirty="0">
              <a:solidFill>
                <a:schemeClr val="tx1"/>
              </a:solidFill>
              <a:latin typeface="Calibri"/>
              <a:ea typeface="ＭＳ Ｐゴシック"/>
            </a:endParaRPr>
          </a:p>
        </p:txBody>
      </p:sp>
      <p:sp>
        <p:nvSpPr>
          <p:cNvPr id="26" name="正方形/長方形 25"/>
          <p:cNvSpPr/>
          <p:nvPr/>
        </p:nvSpPr>
        <p:spPr>
          <a:xfrm>
            <a:off x="3776762" y="5310896"/>
            <a:ext cx="2988000" cy="1729294"/>
          </a:xfrm>
          <a:prstGeom prst="rect">
            <a:avLst/>
          </a:prstGeom>
          <a:solidFill>
            <a:schemeClr val="bg1"/>
          </a:solidFill>
          <a:ln w="6350"/>
        </p:spPr>
        <p:style>
          <a:lnRef idx="2">
            <a:schemeClr val="dk1"/>
          </a:lnRef>
          <a:fillRef idx="1">
            <a:schemeClr val="lt1"/>
          </a:fillRef>
          <a:effectRef idx="0">
            <a:schemeClr val="dk1"/>
          </a:effectRef>
          <a:fontRef idx="minor">
            <a:schemeClr val="dk1"/>
          </a:fontRef>
        </p:style>
        <p:txBody>
          <a:bodyPr lIns="94244" tIns="47122" rIns="94244" bIns="47122" rtlCol="0" anchor="ctr"/>
          <a:lstStyle/>
          <a:p>
            <a:pPr algn="ctr" rtl="0"/>
            <a:endParaRPr lang="ja-JP" altLang="en-US" sz="1400" dirty="0">
              <a:solidFill>
                <a:schemeClr val="tx1"/>
              </a:solidFill>
              <a:latin typeface="Calibri"/>
              <a:ea typeface="ＭＳ Ｐゴシック"/>
            </a:endParaRPr>
          </a:p>
        </p:txBody>
      </p:sp>
      <p:sp>
        <p:nvSpPr>
          <p:cNvPr id="30" name="テキスト ボックス 29"/>
          <p:cNvSpPr txBox="1"/>
          <p:nvPr/>
        </p:nvSpPr>
        <p:spPr>
          <a:xfrm>
            <a:off x="719958" y="5365563"/>
            <a:ext cx="2630318" cy="279842"/>
          </a:xfrm>
          <a:prstGeom prst="rect">
            <a:avLst/>
          </a:prstGeom>
          <a:noFill/>
        </p:spPr>
        <p:txBody>
          <a:bodyPr wrap="square" lIns="94256" tIns="47128" rIns="94256" bIns="47128" rtlCol="0">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無期労働契約転換申込書</a:t>
            </a:r>
          </a:p>
        </p:txBody>
      </p:sp>
      <p:sp>
        <p:nvSpPr>
          <p:cNvPr id="31" name="テキスト ボックス 30"/>
          <p:cNvSpPr txBox="1"/>
          <p:nvPr/>
        </p:nvSpPr>
        <p:spPr>
          <a:xfrm>
            <a:off x="672401" y="5653284"/>
            <a:ext cx="1571057" cy="233676"/>
          </a:xfrm>
          <a:prstGeom prst="rect">
            <a:avLst/>
          </a:prstGeom>
          <a:noFill/>
        </p:spPr>
        <p:txBody>
          <a:bodyPr wrap="square" lIns="94256" tIns="47128" rIns="94256" bIns="47128" rtlCol="0">
            <a:spAutoFit/>
          </a:bodyPr>
          <a:lstStyle/>
          <a:p>
            <a:r>
              <a:rPr lang="ja-JP" altLang="en-US" sz="900" u="sng" dirty="0">
                <a:latin typeface="メイリオ" panose="020B0604030504040204" pitchFamily="50" charset="-128"/>
                <a:ea typeface="メイリオ" panose="020B0604030504040204" pitchFamily="50" charset="-128"/>
                <a:cs typeface="メイリオ" panose="020B0604030504040204" pitchFamily="50" charset="-128"/>
              </a:rPr>
              <a:t>　　　　　　　　　　　殿</a:t>
            </a:r>
          </a:p>
        </p:txBody>
      </p:sp>
      <p:sp>
        <p:nvSpPr>
          <p:cNvPr id="32" name="テキスト ボックス 31"/>
          <p:cNvSpPr txBox="1"/>
          <p:nvPr/>
        </p:nvSpPr>
        <p:spPr>
          <a:xfrm>
            <a:off x="1523378" y="5954721"/>
            <a:ext cx="2098447" cy="436295"/>
          </a:xfrm>
          <a:prstGeom prst="rect">
            <a:avLst/>
          </a:prstGeom>
          <a:noFill/>
        </p:spPr>
        <p:txBody>
          <a:bodyPr wrap="square" lIns="94256" tIns="47128" rIns="94256" bIns="47128" rtlCol="0">
            <a:spAutoFit/>
          </a:bodyPr>
          <a:lstStyle/>
          <a:p>
            <a:r>
              <a:rPr lang="ja-JP" altLang="en-US" sz="900" u="sng" dirty="0">
                <a:latin typeface="メイリオ" panose="020B0604030504040204" pitchFamily="50" charset="-128"/>
                <a:ea typeface="メイリオ" panose="020B0604030504040204" pitchFamily="50" charset="-128"/>
                <a:cs typeface="メイリオ" panose="020B0604030504040204" pitchFamily="50" charset="-128"/>
              </a:rPr>
              <a:t>申出日　　平成　　年　　月　　日</a:t>
            </a:r>
            <a:endParaRPr lang="en-US" altLang="ja-JP" sz="900"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500"/>
              </a:lnSpc>
            </a:pP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u="sng" dirty="0">
                <a:latin typeface="メイリオ" panose="020B0604030504040204" pitchFamily="50" charset="-128"/>
                <a:ea typeface="メイリオ" panose="020B0604030504040204" pitchFamily="50" charset="-128"/>
                <a:cs typeface="メイリオ" panose="020B0604030504040204" pitchFamily="50" charset="-128"/>
              </a:rPr>
              <a:t>申出者氏名　　　　　　　　　　印</a:t>
            </a:r>
          </a:p>
        </p:txBody>
      </p:sp>
      <p:sp>
        <p:nvSpPr>
          <p:cNvPr id="33" name="テキスト ボックス 32"/>
          <p:cNvSpPr txBox="1"/>
          <p:nvPr/>
        </p:nvSpPr>
        <p:spPr>
          <a:xfrm>
            <a:off x="709914" y="6391016"/>
            <a:ext cx="2901696" cy="649174"/>
          </a:xfrm>
          <a:prstGeom prst="rect">
            <a:avLst/>
          </a:prstGeom>
          <a:noFill/>
        </p:spPr>
        <p:txBody>
          <a:bodyPr wrap="square" lIns="94256" tIns="47128" rIns="94256" bIns="47128" rtlCol="0">
            <a:spAutoFit/>
          </a:bodyP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私は、現在の有期労働契約の契約期間の末日までに通算契約期間が５年を超えますので、労働契約法第</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条第１項に基づき、期間の定めのない労働契約（無期労働契約）への転換を申し込みます。</a:t>
            </a:r>
          </a:p>
        </p:txBody>
      </p:sp>
      <p:sp>
        <p:nvSpPr>
          <p:cNvPr id="34" name="テキスト ボックス 33"/>
          <p:cNvSpPr txBox="1"/>
          <p:nvPr/>
        </p:nvSpPr>
        <p:spPr>
          <a:xfrm>
            <a:off x="3899642" y="5364143"/>
            <a:ext cx="2689345" cy="279842"/>
          </a:xfrm>
          <a:prstGeom prst="rect">
            <a:avLst/>
          </a:prstGeom>
          <a:noFill/>
        </p:spPr>
        <p:txBody>
          <a:bodyPr wrap="square" lIns="94256" tIns="47128" rIns="94256" bIns="47128" rtlCol="0">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無期労働契約転換申込み受理通知書</a:t>
            </a:r>
          </a:p>
        </p:txBody>
      </p:sp>
      <p:sp>
        <p:nvSpPr>
          <p:cNvPr id="35" name="テキスト ボックス 34"/>
          <p:cNvSpPr txBox="1"/>
          <p:nvPr/>
        </p:nvSpPr>
        <p:spPr>
          <a:xfrm>
            <a:off x="3827315" y="5653284"/>
            <a:ext cx="1571057" cy="233676"/>
          </a:xfrm>
          <a:prstGeom prst="rect">
            <a:avLst/>
          </a:prstGeom>
          <a:noFill/>
        </p:spPr>
        <p:txBody>
          <a:bodyPr wrap="square" lIns="94256" tIns="47128" rIns="94256" bIns="47128" rtlCol="0">
            <a:spAutoFit/>
          </a:bodyPr>
          <a:lstStyle/>
          <a:p>
            <a:r>
              <a:rPr lang="ja-JP" altLang="en-US" sz="900" u="sng" dirty="0">
                <a:latin typeface="メイリオ" panose="020B0604030504040204" pitchFamily="50" charset="-128"/>
                <a:ea typeface="メイリオ" panose="020B0604030504040204" pitchFamily="50" charset="-128"/>
                <a:cs typeface="メイリオ" panose="020B0604030504040204" pitchFamily="50" charset="-128"/>
              </a:rPr>
              <a:t>　　　　　　　　　　　殿</a:t>
            </a:r>
          </a:p>
        </p:txBody>
      </p:sp>
      <p:sp>
        <p:nvSpPr>
          <p:cNvPr id="36" name="テキスト ボックス 35"/>
          <p:cNvSpPr txBox="1"/>
          <p:nvPr/>
        </p:nvSpPr>
        <p:spPr>
          <a:xfrm>
            <a:off x="4687069" y="5954721"/>
            <a:ext cx="2020885" cy="436295"/>
          </a:xfrm>
          <a:prstGeom prst="rect">
            <a:avLst/>
          </a:prstGeom>
          <a:noFill/>
        </p:spPr>
        <p:txBody>
          <a:bodyPr wrap="square" lIns="94256" tIns="47128" rIns="94256" bIns="47128" rtlCol="0">
            <a:spAutoFit/>
          </a:bodyPr>
          <a:lstStyle/>
          <a:p>
            <a:r>
              <a:rPr lang="ja-JP" altLang="en-US" sz="900" u="sng" dirty="0">
                <a:latin typeface="メイリオ" panose="020B0604030504040204" pitchFamily="50" charset="-128"/>
                <a:ea typeface="メイリオ" panose="020B0604030504040204" pitchFamily="50" charset="-128"/>
                <a:cs typeface="メイリオ" panose="020B0604030504040204" pitchFamily="50" charset="-128"/>
              </a:rPr>
              <a:t>受理日　　平成　　年　　月　　</a:t>
            </a:r>
            <a:r>
              <a:rPr lang="ja-JP" altLang="en-US" sz="900" u="sng"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900"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500"/>
              </a:lnSpc>
            </a:pPr>
            <a:endParaRPr lang="en-US" altLang="ja-JP" sz="900"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u="sng" dirty="0">
                <a:latin typeface="メイリオ" panose="020B0604030504040204" pitchFamily="50" charset="-128"/>
                <a:ea typeface="メイリオ" panose="020B0604030504040204" pitchFamily="50" charset="-128"/>
                <a:cs typeface="メイリオ" panose="020B0604030504040204" pitchFamily="50" charset="-128"/>
              </a:rPr>
              <a:t>職氏名　　　　　　　　　　　　印</a:t>
            </a:r>
          </a:p>
        </p:txBody>
      </p:sp>
      <p:sp>
        <p:nvSpPr>
          <p:cNvPr id="37" name="テキスト ボックス 36"/>
          <p:cNvSpPr txBox="1"/>
          <p:nvPr/>
        </p:nvSpPr>
        <p:spPr>
          <a:xfrm>
            <a:off x="3899642" y="6392118"/>
            <a:ext cx="2880320" cy="510675"/>
          </a:xfrm>
          <a:prstGeom prst="rect">
            <a:avLst/>
          </a:prstGeom>
          <a:noFill/>
        </p:spPr>
        <p:txBody>
          <a:bodyPr wrap="square" lIns="94256" tIns="47128" rIns="94256" bIns="47128" rtlCol="0">
            <a:spAutoFit/>
          </a:bodyP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あなたから平成　　年　　月　　日に提出された無期労働契約転換申込書について受理しましたので通知します。</a:t>
            </a:r>
          </a:p>
        </p:txBody>
      </p:sp>
      <p:sp>
        <p:nvSpPr>
          <p:cNvPr id="2" name="円/楕円 1"/>
          <p:cNvSpPr/>
          <p:nvPr/>
        </p:nvSpPr>
        <p:spPr>
          <a:xfrm>
            <a:off x="180000" y="791840"/>
            <a:ext cx="540000" cy="540000"/>
          </a:xfrm>
          <a:prstGeom prst="ellipse">
            <a:avLst/>
          </a:prstGeom>
          <a:solidFill>
            <a:schemeClr val="tx2">
              <a:lumMod val="60000"/>
              <a:lumOff val="40000"/>
            </a:schemeClr>
          </a:solidFill>
          <a:ln w="12700">
            <a:solidFill>
              <a:schemeClr val="bg1"/>
            </a:solidFill>
          </a:ln>
        </p:spPr>
        <p:txBody>
          <a:bodyPr wrap="square" lIns="0" tIns="0" rIns="0" bIns="0" rtlCol="0" anchor="ctr">
            <a:noAutofit/>
          </a:bodyPr>
          <a:lstStyle/>
          <a:p>
            <a:pPr algn="ct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Q</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1600" b="1" dirty="0">
              <a:solidFill>
                <a:schemeClr val="bg1"/>
              </a:solidFill>
            </a:endParaRPr>
          </a:p>
        </p:txBody>
      </p:sp>
      <p:sp>
        <p:nvSpPr>
          <p:cNvPr id="38" name="円/楕円 37"/>
          <p:cNvSpPr/>
          <p:nvPr/>
        </p:nvSpPr>
        <p:spPr>
          <a:xfrm>
            <a:off x="180000" y="2556000"/>
            <a:ext cx="540000" cy="540000"/>
          </a:xfrm>
          <a:prstGeom prst="ellipse">
            <a:avLst/>
          </a:prstGeom>
          <a:solidFill>
            <a:schemeClr val="tx2">
              <a:lumMod val="60000"/>
              <a:lumOff val="40000"/>
            </a:schemeClr>
          </a:solidFill>
          <a:ln w="12700">
            <a:solidFill>
              <a:schemeClr val="bg1"/>
            </a:solidFill>
          </a:ln>
        </p:spPr>
        <p:txBody>
          <a:bodyPr wrap="square" lIns="0" tIns="0" rIns="0" bIns="0" rtlCol="0" anchor="ctr">
            <a:noAutofit/>
          </a:bodyPr>
          <a:lstStyle/>
          <a:p>
            <a:pPr algn="ct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Q</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600" b="1" dirty="0">
              <a:solidFill>
                <a:schemeClr val="bg1"/>
              </a:solidFill>
            </a:endParaRPr>
          </a:p>
        </p:txBody>
      </p:sp>
      <p:sp>
        <p:nvSpPr>
          <p:cNvPr id="41" name="円/楕円 40"/>
          <p:cNvSpPr/>
          <p:nvPr/>
        </p:nvSpPr>
        <p:spPr>
          <a:xfrm>
            <a:off x="180000" y="3690776"/>
            <a:ext cx="540000" cy="540000"/>
          </a:xfrm>
          <a:prstGeom prst="ellipse">
            <a:avLst/>
          </a:prstGeom>
          <a:solidFill>
            <a:schemeClr val="tx2">
              <a:lumMod val="60000"/>
              <a:lumOff val="40000"/>
            </a:schemeClr>
          </a:solidFill>
          <a:ln w="12700">
            <a:solidFill>
              <a:schemeClr val="bg1"/>
            </a:solidFill>
          </a:ln>
        </p:spPr>
        <p:txBody>
          <a:bodyPr wrap="square" lIns="0" tIns="0" rIns="0" bIns="0" rtlCol="0" anchor="ctr">
            <a:noAutofit/>
          </a:bodyPr>
          <a:lstStyle/>
          <a:p>
            <a:pPr algn="ct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Q</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sz="1600" b="1" dirty="0">
              <a:solidFill>
                <a:schemeClr val="bg1"/>
              </a:solidFill>
            </a:endParaRPr>
          </a:p>
        </p:txBody>
      </p:sp>
      <p:cxnSp>
        <p:nvCxnSpPr>
          <p:cNvPr id="45" name="直線コネクタ 44"/>
          <p:cNvCxnSpPr/>
          <p:nvPr/>
        </p:nvCxnSpPr>
        <p:spPr>
          <a:xfrm flipH="1">
            <a:off x="288000" y="7702952"/>
            <a:ext cx="6613108"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sp>
        <p:nvSpPr>
          <p:cNvPr id="46" name="円/楕円 45"/>
          <p:cNvSpPr/>
          <p:nvPr/>
        </p:nvSpPr>
        <p:spPr>
          <a:xfrm>
            <a:off x="180000" y="7416576"/>
            <a:ext cx="540000" cy="540000"/>
          </a:xfrm>
          <a:prstGeom prst="ellipse">
            <a:avLst/>
          </a:prstGeom>
          <a:solidFill>
            <a:schemeClr val="tx2">
              <a:lumMod val="60000"/>
              <a:lumOff val="40000"/>
            </a:schemeClr>
          </a:solidFill>
          <a:ln w="12700">
            <a:solidFill>
              <a:schemeClr val="bg1"/>
            </a:solidFill>
          </a:ln>
        </p:spPr>
        <p:txBody>
          <a:bodyPr wrap="square" lIns="0" tIns="0" rIns="0" bIns="0" rtlCol="0" anchor="ctr">
            <a:noAutofit/>
          </a:bodyPr>
          <a:lstStyle/>
          <a:p>
            <a:pPr algn="ct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Q</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sz="1600" b="1" dirty="0">
              <a:solidFill>
                <a:schemeClr val="bg1"/>
              </a:solidFill>
            </a:endParaRPr>
          </a:p>
        </p:txBody>
      </p:sp>
    </p:spTree>
    <p:extLst>
      <p:ext uri="{BB962C8B-B14F-4D97-AF65-F5344CB8AC3E}">
        <p14:creationId xmlns:p14="http://schemas.microsoft.com/office/powerpoint/2010/main" val="3409542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44462" y="81620"/>
            <a:ext cx="6911975" cy="488773"/>
          </a:xfrm>
          <a:prstGeom prst="roundRect">
            <a:avLst>
              <a:gd name="adj" fmla="val 16949"/>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4256" tIns="0" rIns="94256" bIns="0" rtlCol="0" anchor="ctr"/>
          <a:lstStyle/>
          <a:p>
            <a:pPr algn="ctr"/>
            <a:r>
              <a:rPr lang="ja-JP" altLang="en-US" dirty="0">
                <a:solidFill>
                  <a:schemeClr val="bg1"/>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「無期転換ルール」に関する情報・お問い合わせはこちら</a:t>
            </a:r>
            <a:endParaRPr lang="en-US" altLang="ja-JP" dirty="0">
              <a:solidFill>
                <a:schemeClr val="bg1"/>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5" name="正方形/長方形 4"/>
          <p:cNvSpPr/>
          <p:nvPr/>
        </p:nvSpPr>
        <p:spPr>
          <a:xfrm>
            <a:off x="216074" y="791840"/>
            <a:ext cx="6804000"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600" b="1"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有期契約労働者の無期転換ポータルサイト</a:t>
            </a:r>
            <a:endParaRPr lang="en-US" altLang="ja-JP" sz="1600" b="1"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p:cNvCxnSpPr/>
          <p:nvPr/>
        </p:nvCxnSpPr>
        <p:spPr>
          <a:xfrm flipH="1">
            <a:off x="216000" y="1099658"/>
            <a:ext cx="4176000"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221646" y="1151880"/>
            <a:ext cx="4363533" cy="1061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無期転換ルールの概要や厚生労働省で行っている支援策、</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先進的な</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取組を行っている企業</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事例のほか、無期転換後の受け皿の１つとなる「多様な正社員」の導入の際に参考となるモデル就業規則などを</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掲載しています</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http</a:t>
            </a:r>
            <a:r>
              <a:rPr lang="en-US" altLang="ja-JP"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://muki.mhlw.go.jp</a:t>
            </a:r>
            <a:r>
              <a:rPr lang="en-US" altLang="ja-JP"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 name="正方形/長方形 7"/>
          <p:cNvSpPr/>
          <p:nvPr/>
        </p:nvSpPr>
        <p:spPr>
          <a:xfrm>
            <a:off x="1454013" y="2105884"/>
            <a:ext cx="1621736" cy="215173"/>
          </a:xfrm>
          <a:prstGeom prst="rect">
            <a:avLst/>
          </a:prstGeom>
          <a:solidFill>
            <a:schemeClr val="bg1"/>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94244" tIns="47122" rIns="94244" bIns="47122" rtlCol="0" anchor="t"/>
          <a:lstStyle/>
          <a:p>
            <a:pPr algn="ctr" rtl="0"/>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無期転換サイト</a:t>
            </a:r>
          </a:p>
        </p:txBody>
      </p:sp>
      <p:sp>
        <p:nvSpPr>
          <p:cNvPr id="9" name="正方形/長方形 8"/>
          <p:cNvSpPr/>
          <p:nvPr/>
        </p:nvSpPr>
        <p:spPr>
          <a:xfrm>
            <a:off x="3073467" y="2105884"/>
            <a:ext cx="680476" cy="215174"/>
          </a:xfrm>
          <a:prstGeom prst="rect">
            <a:avLst/>
          </a:prstGeom>
          <a:solidFill>
            <a:schemeClr val="bg1">
              <a:lumMod val="75000"/>
            </a:schemeClr>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94244" tIns="47122" rIns="94244" bIns="47122" rtlCol="0" anchor="t"/>
          <a:lstStyle/>
          <a:p>
            <a:pPr algn="ctr" rtl="0"/>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検　索</a:t>
            </a:r>
          </a:p>
        </p:txBody>
      </p:sp>
      <p:sp>
        <p:nvSpPr>
          <p:cNvPr id="10" name="上矢印 9"/>
          <p:cNvSpPr/>
          <p:nvPr/>
        </p:nvSpPr>
        <p:spPr>
          <a:xfrm rot="19914556">
            <a:off x="3681021" y="2134515"/>
            <a:ext cx="145844" cy="179923"/>
          </a:xfrm>
          <a:prstGeom prst="upArrow">
            <a:avLst>
              <a:gd name="adj1" fmla="val 34672"/>
              <a:gd name="adj2" fmla="val 82476"/>
            </a:avLst>
          </a:prstGeom>
          <a:solidFill>
            <a:schemeClr val="bg1"/>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4244" tIns="47122" rIns="94244" bIns="47122" rtlCol="0" anchor="ctr"/>
          <a:lstStyle/>
          <a:p>
            <a:pPr algn="ctr" rtl="0"/>
            <a:endParaRPr lang="ja-JP" altLang="en-US" sz="1300" dirty="0">
              <a:solidFill>
                <a:schemeClr val="tx1"/>
              </a:solidFill>
              <a:latin typeface="Calibri"/>
              <a:ea typeface="ＭＳ Ｐゴシック"/>
            </a:endParaRPr>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0088" y="1871960"/>
            <a:ext cx="547680" cy="53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43277" y="878709"/>
            <a:ext cx="2433745" cy="1475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正方形/長方形 12"/>
          <p:cNvSpPr/>
          <p:nvPr/>
        </p:nvSpPr>
        <p:spPr>
          <a:xfrm>
            <a:off x="218356" y="2536185"/>
            <a:ext cx="6804000"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600" b="1"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キャリアアップ助成金</a:t>
            </a:r>
            <a:endParaRPr lang="en-US" altLang="ja-JP" sz="1600" b="1"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flipH="1">
            <a:off x="216000" y="2824217"/>
            <a:ext cx="6768000"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227489" y="2896225"/>
            <a:ext cx="6973361" cy="1712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4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契約労働者、短時間労働者、派遣労働者などの労働者</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の、企業内</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でのキャリアアップなどを促進</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、正社員化、人材育成、処遇</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改善の</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取組を実施した事業主に対する助成制度として、</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キャリアアップ</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を設けています。</a:t>
            </a:r>
          </a:p>
          <a:p>
            <a:pPr>
              <a:lnSpc>
                <a:spcPts val="1400"/>
              </a:lnSpc>
              <a:spcBef>
                <a:spcPts val="600"/>
              </a:spcBef>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キャリアアップ助成金の活用に当たっての要件などについては、以下の</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サイト</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でご確認</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いただけます</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無期転換ポータルサイトの「導入支援策」からもご覧いただけます。</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http</a:t>
            </a:r>
            <a:r>
              <a:rPr lang="en-US" altLang="ja-JP" sz="10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www.mhlw.go.jp/stf/seisakunitsuite/bunya/koyou_roudou/part_haken/jigyounushi/career.html</a:t>
            </a:r>
          </a:p>
          <a:p>
            <a:pPr>
              <a:lnSpc>
                <a:spcPts val="1400"/>
              </a:lnSpc>
              <a:spcBef>
                <a:spcPts val="200"/>
              </a:spcBef>
            </a:pP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キャリアアップ助成金に関するお問合せ先については「</a:t>
            </a:r>
            <a:r>
              <a:rPr lang="zh-TW"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雇用関係各種給付金申請等受付窓口</a:t>
            </a:r>
            <a:r>
              <a:rPr lang="zh-TW"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一覧</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」をご覧ください。</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http</a:t>
            </a:r>
            <a:r>
              <a:rPr lang="en-US" altLang="ja-JP" sz="10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://www.mhlw.go.jp/general/seido/josei/kyufukin/madoguchi.html</a:t>
            </a:r>
            <a:endParaRPr lang="en-US" altLang="ja-JP" sz="10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49"/>
              </a:lnSpc>
              <a:spcBef>
                <a:spcPts val="618"/>
              </a:spcBef>
            </a:pP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216074" y="4675195"/>
            <a:ext cx="6804000"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600" b="1"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都道府県労働局　雇用環境・均等部（室）の問い合わせ先</a:t>
            </a:r>
            <a:endParaRPr lang="en-US" altLang="ja-JP" sz="1600" b="1"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flipH="1">
            <a:off x="216000" y="4968304"/>
            <a:ext cx="6768000"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6480770" y="9918779"/>
            <a:ext cx="671455" cy="15996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4244" tIns="0" rIns="94244" bIns="0" rtlCol="0" anchor="ctr"/>
          <a:lstStyle/>
          <a:p>
            <a:pPr algn="ctr" rtl="0"/>
            <a:r>
              <a:rPr lang="en-US" altLang="ja-JP" sz="900" dirty="0">
                <a:solidFill>
                  <a:schemeClr val="tx1"/>
                </a:solidFill>
                <a:latin typeface="Calibri"/>
                <a:ea typeface="ＭＳ Ｐゴシック"/>
              </a:rPr>
              <a:t>【</a:t>
            </a:r>
            <a:r>
              <a:rPr lang="en-US" altLang="ja-JP" sz="900" dirty="0" smtClean="0">
                <a:solidFill>
                  <a:schemeClr val="tx1"/>
                </a:solidFill>
                <a:latin typeface="Calibri"/>
                <a:ea typeface="ＭＳ Ｐゴシック"/>
              </a:rPr>
              <a:t>H29.8】</a:t>
            </a:r>
            <a:endParaRPr lang="ja-JP" altLang="en-US" sz="900" dirty="0">
              <a:solidFill>
                <a:schemeClr val="tx1"/>
              </a:solidFill>
              <a:latin typeface="Calibri"/>
              <a:ea typeface="ＭＳ Ｐゴシック"/>
            </a:endParaRPr>
          </a:p>
        </p:txBody>
      </p:sp>
      <p:graphicFrame>
        <p:nvGraphicFramePr>
          <p:cNvPr id="2" name="表 1"/>
          <p:cNvGraphicFramePr>
            <a:graphicFrameLocks noGrp="1"/>
          </p:cNvGraphicFramePr>
          <p:nvPr>
            <p:extLst>
              <p:ext uri="{D42A27DB-BD31-4B8C-83A1-F6EECF244321}">
                <p14:modId xmlns:p14="http://schemas.microsoft.com/office/powerpoint/2010/main" val="251820724"/>
              </p:ext>
            </p:extLst>
          </p:nvPr>
        </p:nvGraphicFramePr>
        <p:xfrm>
          <a:off x="287339" y="5022920"/>
          <a:ext cx="6628479" cy="4769920"/>
        </p:xfrm>
        <a:graphic>
          <a:graphicData uri="http://schemas.openxmlformats.org/drawingml/2006/table">
            <a:tbl>
              <a:tblPr>
                <a:tableStyleId>{5C22544A-7EE6-4342-B048-85BDC9FD1C3A}</a:tableStyleId>
              </a:tblPr>
              <a:tblGrid>
                <a:gridCol w="1057166"/>
                <a:gridCol w="1104342"/>
                <a:gridCol w="1117813"/>
                <a:gridCol w="1115672"/>
                <a:gridCol w="1106482"/>
                <a:gridCol w="1127004"/>
              </a:tblGrid>
              <a:tr h="298120">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北海道労働局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011-709-2715</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石川労働局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a:effectLst/>
                          <a:latin typeface="メイリオ" panose="020B0604030504040204" pitchFamily="50" charset="-128"/>
                          <a:ea typeface="メイリオ" panose="020B0604030504040204" pitchFamily="50" charset="-128"/>
                          <a:cs typeface="メイリオ" panose="020B0604030504040204" pitchFamily="50" charset="-128"/>
                        </a:rPr>
                        <a:t>076-265-4429</a:t>
                      </a:r>
                      <a:endParaRPr lang="en-US" altLang="ja-JP" sz="11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岡山労働局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a:effectLst/>
                          <a:latin typeface="メイリオ" panose="020B0604030504040204" pitchFamily="50" charset="-128"/>
                          <a:ea typeface="メイリオ" panose="020B0604030504040204" pitchFamily="50" charset="-128"/>
                          <a:cs typeface="メイリオ" panose="020B0604030504040204" pitchFamily="50" charset="-128"/>
                        </a:rPr>
                        <a:t>086-224-7639</a:t>
                      </a:r>
                      <a:endParaRPr lang="en-US" altLang="ja-JP" sz="11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r>
              <a:tr h="298120">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青森労働局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017-734-4211</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福井労働局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0776-22-3947</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広島労働局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a:effectLst/>
                          <a:latin typeface="メイリオ" panose="020B0604030504040204" pitchFamily="50" charset="-128"/>
                          <a:ea typeface="メイリオ" panose="020B0604030504040204" pitchFamily="50" charset="-128"/>
                          <a:cs typeface="メイリオ" panose="020B0604030504040204" pitchFamily="50" charset="-128"/>
                        </a:rPr>
                        <a:t>082-221-9247</a:t>
                      </a:r>
                      <a:endParaRPr lang="en-US" altLang="ja-JP" sz="11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r>
              <a:tr h="298120">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岩手労働局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019-604-3010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山梨労働局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055-225-2851</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山口労働局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a:effectLst/>
                          <a:latin typeface="メイリオ" panose="020B0604030504040204" pitchFamily="50" charset="-128"/>
                          <a:ea typeface="メイリオ" panose="020B0604030504040204" pitchFamily="50" charset="-128"/>
                          <a:cs typeface="メイリオ" panose="020B0604030504040204" pitchFamily="50" charset="-128"/>
                        </a:rPr>
                        <a:t>083-995-0390</a:t>
                      </a:r>
                      <a:endParaRPr lang="en-US" altLang="ja-JP" sz="11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r>
              <a:tr h="298120">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宮城労働局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a:effectLst/>
                          <a:latin typeface="メイリオ" panose="020B0604030504040204" pitchFamily="50" charset="-128"/>
                          <a:ea typeface="メイリオ" panose="020B0604030504040204" pitchFamily="50" charset="-128"/>
                          <a:cs typeface="メイリオ" panose="020B0604030504040204" pitchFamily="50" charset="-128"/>
                        </a:rPr>
                        <a:t>022-299-8844</a:t>
                      </a:r>
                      <a:endParaRPr lang="en-US" altLang="ja-JP" sz="11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長野労働局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026-227-0125</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徳島労働局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088-652-2718</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r>
              <a:tr h="298120">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秋田労働局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a:effectLst/>
                          <a:latin typeface="メイリオ" panose="020B0604030504040204" pitchFamily="50" charset="-128"/>
                          <a:ea typeface="メイリオ" panose="020B0604030504040204" pitchFamily="50" charset="-128"/>
                          <a:cs typeface="メイリオ" panose="020B0604030504040204" pitchFamily="50" charset="-128"/>
                        </a:rPr>
                        <a:t>018-862-6684</a:t>
                      </a:r>
                      <a:endParaRPr lang="en-US" altLang="ja-JP" sz="11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岐阜労働局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058-245-1550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香川労働局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087-811-8924</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r>
              <a:tr h="298120">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山形労働局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023-624-8228</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静岡労働局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054-252-5310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愛媛労働局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089-935-5222</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r>
              <a:tr h="298120">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福島労働局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a:effectLst/>
                          <a:latin typeface="メイリオ" panose="020B0604030504040204" pitchFamily="50" charset="-128"/>
                          <a:ea typeface="メイリオ" panose="020B0604030504040204" pitchFamily="50" charset="-128"/>
                          <a:cs typeface="メイリオ" panose="020B0604030504040204" pitchFamily="50" charset="-128"/>
                        </a:rPr>
                        <a:t>024-536-4609</a:t>
                      </a:r>
                      <a:endParaRPr lang="en-US" altLang="ja-JP" sz="11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愛知労働局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052-219-5509</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高知労働局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088-885-6041</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r>
              <a:tr h="298120">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茨城労働局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a:effectLst/>
                          <a:latin typeface="メイリオ" panose="020B0604030504040204" pitchFamily="50" charset="-128"/>
                          <a:ea typeface="メイリオ" panose="020B0604030504040204" pitchFamily="50" charset="-128"/>
                          <a:cs typeface="メイリオ" panose="020B0604030504040204" pitchFamily="50" charset="-128"/>
                        </a:rPr>
                        <a:t>029-277-8295</a:t>
                      </a:r>
                      <a:endParaRPr lang="en-US" altLang="ja-JP" sz="11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三重労働局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059-226-2110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福岡労働局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092-411-4894</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r>
              <a:tr h="298120">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栃木労働局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a:effectLst/>
                          <a:latin typeface="メイリオ" panose="020B0604030504040204" pitchFamily="50" charset="-128"/>
                          <a:ea typeface="メイリオ" panose="020B0604030504040204" pitchFamily="50" charset="-128"/>
                          <a:cs typeface="メイリオ" panose="020B0604030504040204" pitchFamily="50" charset="-128"/>
                        </a:rPr>
                        <a:t>028-633-2795</a:t>
                      </a:r>
                      <a:endParaRPr lang="en-US" altLang="ja-JP" sz="11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滋賀労働局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077-523-1190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佐賀労働局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0952-32-7167</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r>
              <a:tr h="298120">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群馬労働局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027-896-4739</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京都労働局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075-241-3212</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長崎労働局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095-801-0050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r>
              <a:tr h="298120">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埼玉労働局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048-600-6210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大阪労働局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06-6949-6494</a:t>
                      </a:r>
                      <a:endPar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熊本労働局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096-352-3865</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r>
              <a:tr h="298120">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千葉労働局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043-221-2307</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兵庫労働局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078-367-0820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大分労働局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097-532-4025</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r>
              <a:tr h="298120">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東京労働局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03-3512-1611</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奈良労働局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0742-32-0210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zh-TW"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鹿児島労働局</a:t>
                      </a:r>
                      <a:endParaRPr lang="zh-TW"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099-223-8239</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r>
              <a:tr h="298120">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神奈川労働局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045‐211‐7380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和歌山労働局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073-488-1170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宮崎労働局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0985-38-8821</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r>
              <a:tr h="298120">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新潟労働局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025-288-3527</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鳥取労働局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0857-29-1709</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沖縄労働局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098-868-4380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r>
              <a:tr h="298120">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富山労働局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076-432-2740</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島根労働局</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ctr" fontAlgn="ctr"/>
                      <a:r>
                        <a:rPr lang="en-US" altLang="ja-JP" sz="11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0852-31-1161</a:t>
                      </a:r>
                      <a:endPar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fontAlgn="ct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solidFill>
                        <a:schemeClr val="tx1">
                          <a:lumMod val="50000"/>
                          <a:lumOff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9" name="正方形/長方形 18"/>
          <p:cNvSpPr/>
          <p:nvPr/>
        </p:nvSpPr>
        <p:spPr>
          <a:xfrm>
            <a:off x="4543277" y="791840"/>
            <a:ext cx="2440723" cy="1562523"/>
          </a:xfrm>
          <a:prstGeom prst="rect">
            <a:avLst/>
          </a:prstGeom>
          <a:ln w="9525">
            <a:solidFill>
              <a:schemeClr val="bg1">
                <a:lumMod val="50000"/>
              </a:schemeClr>
            </a:solidFill>
          </a:ln>
        </p:spPr>
        <p:txBody>
          <a:bodyPr wrap="square" rtlCol="0" anchor="ctr">
            <a:spAutoFit/>
          </a:bodyPr>
          <a:lstStyle/>
          <a:p>
            <a:pPr algn="ctr"/>
            <a:endParaRPr kumimoji="1" lang="ja-JP" altLang="en-US" sz="1800" b="1" dirty="0"/>
          </a:p>
        </p:txBody>
      </p:sp>
    </p:spTree>
    <p:extLst>
      <p:ext uri="{BB962C8B-B14F-4D97-AF65-F5344CB8AC3E}">
        <p14:creationId xmlns:p14="http://schemas.microsoft.com/office/powerpoint/2010/main" val="5083970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defRPr sz="1800" b="1" dirty="0"/>
        </a:defPPr>
      </a:lstStyle>
    </a:spDef>
    <a:lnDef>
      <a:spPr>
        <a:ln w="19050">
          <a:solidFill>
            <a:srgbClr val="0070C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DEB008D4F00BE4F8CE0E476F4F8A392" ma:contentTypeVersion="2" ma:contentTypeDescription="" ma:contentTypeScope="" ma:versionID="06b2f7d153d559d04e2f43274fe2ca74">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656A048-AB5D-48BC-AB43-CB409174A7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1499297-FD01-489D-9448-21D49227A1A6}">
  <ds:schemaRefs>
    <ds:schemaRef ds:uri="http://schemas.microsoft.com/sharepoint/v3/contenttype/forms"/>
  </ds:schemaRefs>
</ds:datastoreItem>
</file>

<file path=customXml/itemProps3.xml><?xml version="1.0" encoding="utf-8"?>
<ds:datastoreItem xmlns:ds="http://schemas.openxmlformats.org/officeDocument/2006/customXml" ds:itemID="{B1D7C9A7-B652-4FEF-9A0C-4F02BFC04B61}">
  <ds:schemaRefs>
    <ds:schemaRef ds:uri="http://purl.org/dc/dcmitype/"/>
    <ds:schemaRef ds:uri="http://www.w3.org/XML/1998/namespace"/>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8B97BE19-CDDD-400E-817A-CFDD13F7EC12"/>
  </ds:schemaRefs>
</ds:datastoreItem>
</file>

<file path=docProps/app.xml><?xml version="1.0" encoding="utf-8"?>
<Properties xmlns="http://schemas.openxmlformats.org/officeDocument/2006/extended-properties" xmlns:vt="http://schemas.openxmlformats.org/officeDocument/2006/docPropsVTypes">
  <TotalTime>11758</TotalTime>
  <Words>1725</Words>
  <Application>Microsoft Office PowerPoint</Application>
  <PresentationFormat>ユーザー設定</PresentationFormat>
  <Paragraphs>220</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KRJS</dc:creator>
  <cp:lastModifiedBy>労働局共働支援</cp:lastModifiedBy>
  <cp:revision>1098</cp:revision>
  <cp:lastPrinted>2017-07-25T07:57:53Z</cp:lastPrinted>
  <dcterms:created xsi:type="dcterms:W3CDTF">2011-10-11T12:55:17Z</dcterms:created>
  <dcterms:modified xsi:type="dcterms:W3CDTF">2017-08-24T00:50:44Z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0x0101002DA299AC048A4B8EA9C1D19079C1A32200DDEB008D4F00BE4F8CE0E476F4F8A392</vt:lpwstr>
  </property>
</Properties>
</file>