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4"/>
  </p:sldMasterIdLst>
  <p:notesMasterIdLst>
    <p:notesMasterId r:id="rId6"/>
  </p:notesMasterIdLst>
  <p:sldIdLst>
    <p:sldId id="256" r:id="rId5"/>
  </p:sldIdLst>
  <p:sldSz cx="12801600" cy="9601200" type="A3"/>
  <p:notesSz cx="1436846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FB76C7-D305-492F-94CF-955D53347287}" v="200" dt="2025-09-09T01:51:00.7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6" autoAdjust="0"/>
  </p:normalViewPr>
  <p:slideViewPr>
    <p:cSldViewPr snapToGrid="0">
      <p:cViewPr varScale="1">
        <p:scale>
          <a:sx n="77" d="100"/>
          <a:sy n="77" d="100"/>
        </p:scale>
        <p:origin x="1626"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村 光治(yamura-mitsuharu.09v)" userId="9fb31557-20b9-412a-8ebd-c156d887bd27" providerId="ADAL" clId="{069C6574-7688-44DF-8BDA-91DE70EE0E58}"/>
    <pc:docChg chg="undo custSel modSld modNotesMaster">
      <pc:chgData name="矢村 光治(yamura-mitsuharu.09v)" userId="9fb31557-20b9-412a-8ebd-c156d887bd27" providerId="ADAL" clId="{069C6574-7688-44DF-8BDA-91DE70EE0E58}" dt="2025-07-10T03:41:35.778" v="3089"/>
      <pc:docMkLst>
        <pc:docMk/>
      </pc:docMkLst>
      <pc:sldChg chg="addSp delSp modSp mod">
        <pc:chgData name="矢村 光治(yamura-mitsuharu.09v)" userId="9fb31557-20b9-412a-8ebd-c156d887bd27" providerId="ADAL" clId="{069C6574-7688-44DF-8BDA-91DE70EE0E58}" dt="2025-07-10T03:41:35.778" v="3089"/>
        <pc:sldMkLst>
          <pc:docMk/>
          <pc:sldMk cId="1802311843" sldId="256"/>
        </pc:sldMkLst>
        <pc:spChg chg="add mod">
          <ac:chgData name="矢村 光治(yamura-mitsuharu.09v)" userId="9fb31557-20b9-412a-8ebd-c156d887bd27" providerId="ADAL" clId="{069C6574-7688-44DF-8BDA-91DE70EE0E58}" dt="2025-07-09T09:33:33.841" v="2988" actId="1076"/>
          <ac:spMkLst>
            <pc:docMk/>
            <pc:sldMk cId="1802311843" sldId="256"/>
            <ac:spMk id="3" creationId="{1C7886EE-2DBD-44D9-83D5-861D0795C500}"/>
          </ac:spMkLst>
        </pc:spChg>
        <pc:spChg chg="add mod">
          <ac:chgData name="矢村 光治(yamura-mitsuharu.09v)" userId="9fb31557-20b9-412a-8ebd-c156d887bd27" providerId="ADAL" clId="{069C6574-7688-44DF-8BDA-91DE70EE0E58}" dt="2025-07-09T09:33:43.852" v="2990" actId="1076"/>
          <ac:spMkLst>
            <pc:docMk/>
            <pc:sldMk cId="1802311843" sldId="256"/>
            <ac:spMk id="4" creationId="{D646344C-5C93-4063-A00B-E92BCEBB28BE}"/>
          </ac:spMkLst>
        </pc:spChg>
        <pc:spChg chg="mod">
          <ac:chgData name="矢村 光治(yamura-mitsuharu.09v)" userId="9fb31557-20b9-412a-8ebd-c156d887bd27" providerId="ADAL" clId="{069C6574-7688-44DF-8BDA-91DE70EE0E58}" dt="2025-07-09T09:30:32.574" v="2954" actId="255"/>
          <ac:spMkLst>
            <pc:docMk/>
            <pc:sldMk cId="1802311843" sldId="256"/>
            <ac:spMk id="6" creationId="{6BC9E9AC-F43B-8BF0-1E3A-FC91A32E6CF4}"/>
          </ac:spMkLst>
        </pc:spChg>
        <pc:spChg chg="mod">
          <ac:chgData name="矢村 光治(yamura-mitsuharu.09v)" userId="9fb31557-20b9-412a-8ebd-c156d887bd27" providerId="ADAL" clId="{069C6574-7688-44DF-8BDA-91DE70EE0E58}" dt="2025-07-09T09:33:03.993" v="2985" actId="255"/>
          <ac:spMkLst>
            <pc:docMk/>
            <pc:sldMk cId="1802311843" sldId="256"/>
            <ac:spMk id="7" creationId="{28946CAC-F3CB-7924-08B7-A543633093EC}"/>
          </ac:spMkLst>
        </pc:spChg>
        <pc:spChg chg="mod">
          <ac:chgData name="矢村 光治(yamura-mitsuharu.09v)" userId="9fb31557-20b9-412a-8ebd-c156d887bd27" providerId="ADAL" clId="{069C6574-7688-44DF-8BDA-91DE70EE0E58}" dt="2025-07-09T09:31:41.661" v="2969" actId="1076"/>
          <ac:spMkLst>
            <pc:docMk/>
            <pc:sldMk cId="1802311843" sldId="256"/>
            <ac:spMk id="8" creationId="{824E2977-2963-576B-D819-FD186A855611}"/>
          </ac:spMkLst>
        </pc:spChg>
        <pc:spChg chg="add mod">
          <ac:chgData name="矢村 光治(yamura-mitsuharu.09v)" userId="9fb31557-20b9-412a-8ebd-c156d887bd27" providerId="ADAL" clId="{069C6574-7688-44DF-8BDA-91DE70EE0E58}" dt="2025-07-09T09:43:45.196" v="3072" actId="1076"/>
          <ac:spMkLst>
            <pc:docMk/>
            <pc:sldMk cId="1802311843" sldId="256"/>
            <ac:spMk id="9" creationId="{13D7C476-CD7A-4DA8-881A-36056ECCF217}"/>
          </ac:spMkLst>
        </pc:spChg>
        <pc:spChg chg="mod">
          <ac:chgData name="矢村 光治(yamura-mitsuharu.09v)" userId="9fb31557-20b9-412a-8ebd-c156d887bd27" providerId="ADAL" clId="{069C6574-7688-44DF-8BDA-91DE70EE0E58}" dt="2025-07-09T09:40:35.891" v="3049" actId="6549"/>
          <ac:spMkLst>
            <pc:docMk/>
            <pc:sldMk cId="1802311843" sldId="256"/>
            <ac:spMk id="10" creationId="{9115F459-D7F0-CAF7-CC9B-A8AA1FA20616}"/>
          </ac:spMkLst>
        </pc:spChg>
        <pc:spChg chg="mod">
          <ac:chgData name="矢村 光治(yamura-mitsuharu.09v)" userId="9fb31557-20b9-412a-8ebd-c156d887bd27" providerId="ADAL" clId="{069C6574-7688-44DF-8BDA-91DE70EE0E58}" dt="2025-07-09T09:31:36.288" v="2967" actId="1076"/>
          <ac:spMkLst>
            <pc:docMk/>
            <pc:sldMk cId="1802311843" sldId="256"/>
            <ac:spMk id="11" creationId="{7A00B440-772E-6C22-E2EE-D95EED512382}"/>
          </ac:spMkLst>
        </pc:spChg>
        <pc:spChg chg="mod">
          <ac:chgData name="矢村 光治(yamura-mitsuharu.09v)" userId="9fb31557-20b9-412a-8ebd-c156d887bd27" providerId="ADAL" clId="{069C6574-7688-44DF-8BDA-91DE70EE0E58}" dt="2025-07-09T09:30:43.923" v="2956" actId="255"/>
          <ac:spMkLst>
            <pc:docMk/>
            <pc:sldMk cId="1802311843" sldId="256"/>
            <ac:spMk id="13" creationId="{8CCFAF29-D55D-3A65-FCB0-95C79D196A17}"/>
          </ac:spMkLst>
        </pc:spChg>
        <pc:spChg chg="mod">
          <ac:chgData name="矢村 光治(yamura-mitsuharu.09v)" userId="9fb31557-20b9-412a-8ebd-c156d887bd27" providerId="ADAL" clId="{069C6574-7688-44DF-8BDA-91DE70EE0E58}" dt="2025-07-09T09:40:48.742" v="3053"/>
          <ac:spMkLst>
            <pc:docMk/>
            <pc:sldMk cId="1802311843" sldId="256"/>
            <ac:spMk id="14" creationId="{6AA7BE28-E829-C964-29C4-940F44696F18}"/>
          </ac:spMkLst>
        </pc:spChg>
        <pc:spChg chg="mod">
          <ac:chgData name="矢村 光治(yamura-mitsuharu.09v)" userId="9fb31557-20b9-412a-8ebd-c156d887bd27" providerId="ADAL" clId="{069C6574-7688-44DF-8BDA-91DE70EE0E58}" dt="2025-07-09T09:31:07.559" v="2962" actId="1076"/>
          <ac:spMkLst>
            <pc:docMk/>
            <pc:sldMk cId="1802311843" sldId="256"/>
            <ac:spMk id="17" creationId="{561CEB46-8F42-A508-74A6-0E4163FB75B8}"/>
          </ac:spMkLst>
        </pc:spChg>
        <pc:spChg chg="mod">
          <ac:chgData name="矢村 光治(yamura-mitsuharu.09v)" userId="9fb31557-20b9-412a-8ebd-c156d887bd27" providerId="ADAL" clId="{069C6574-7688-44DF-8BDA-91DE70EE0E58}" dt="2025-07-10T03:41:35.778" v="3089"/>
          <ac:spMkLst>
            <pc:docMk/>
            <pc:sldMk cId="1802311843" sldId="256"/>
            <ac:spMk id="18" creationId="{0CF44CF0-229E-9B84-2FEF-53F688973972}"/>
          </ac:spMkLst>
        </pc:spChg>
        <pc:spChg chg="mod">
          <ac:chgData name="矢村 光治(yamura-mitsuharu.09v)" userId="9fb31557-20b9-412a-8ebd-c156d887bd27" providerId="ADAL" clId="{069C6574-7688-44DF-8BDA-91DE70EE0E58}" dt="2025-07-09T09:31:24.412" v="2964" actId="1076"/>
          <ac:spMkLst>
            <pc:docMk/>
            <pc:sldMk cId="1802311843" sldId="256"/>
            <ac:spMk id="19" creationId="{5E23AB1B-CC81-41A8-AD2A-3945E4BB3E44}"/>
          </ac:spMkLst>
        </pc:spChg>
        <pc:spChg chg="add mod">
          <ac:chgData name="矢村 光治(yamura-mitsuharu.09v)" userId="9fb31557-20b9-412a-8ebd-c156d887bd27" providerId="ADAL" clId="{069C6574-7688-44DF-8BDA-91DE70EE0E58}" dt="2025-07-09T09:38:43.061" v="3044"/>
          <ac:spMkLst>
            <pc:docMk/>
            <pc:sldMk cId="1802311843" sldId="256"/>
            <ac:spMk id="20" creationId="{83E6228C-E934-4CD4-AC7E-C20CB7A5BF91}"/>
          </ac:spMkLst>
        </pc:spChg>
        <pc:spChg chg="add mod">
          <ac:chgData name="矢村 光治(yamura-mitsuharu.09v)" userId="9fb31557-20b9-412a-8ebd-c156d887bd27" providerId="ADAL" clId="{069C6574-7688-44DF-8BDA-91DE70EE0E58}" dt="2025-07-09T09:34:57.461" v="3002" actId="692"/>
          <ac:spMkLst>
            <pc:docMk/>
            <pc:sldMk cId="1802311843" sldId="256"/>
            <ac:spMk id="21" creationId="{3432110A-6273-4C09-B4DE-DC9A1BA90E62}"/>
          </ac:spMkLst>
        </pc:spChg>
        <pc:spChg chg="add mod">
          <ac:chgData name="矢村 光治(yamura-mitsuharu.09v)" userId="9fb31557-20b9-412a-8ebd-c156d887bd27" providerId="ADAL" clId="{069C6574-7688-44DF-8BDA-91DE70EE0E58}" dt="2025-07-09T09:43:47.931" v="3073" actId="14100"/>
          <ac:spMkLst>
            <pc:docMk/>
            <pc:sldMk cId="1802311843" sldId="256"/>
            <ac:spMk id="23" creationId="{5D532C8D-08F5-4036-969A-7689870B7709}"/>
          </ac:spMkLst>
        </pc:spChg>
        <pc:picChg chg="mod">
          <ac:chgData name="矢村 光治(yamura-mitsuharu.09v)" userId="9fb31557-20b9-412a-8ebd-c156d887bd27" providerId="ADAL" clId="{069C6574-7688-44DF-8BDA-91DE70EE0E58}" dt="2025-07-09T09:41:10.063" v="3054" actId="1076"/>
          <ac:picMkLst>
            <pc:docMk/>
            <pc:sldMk cId="1802311843" sldId="256"/>
            <ac:picMk id="12" creationId="{6147270A-E3C8-7C54-D283-49A569C197C4}"/>
          </ac:picMkLst>
        </pc:picChg>
        <pc:picChg chg="mod">
          <ac:chgData name="矢村 光治(yamura-mitsuharu.09v)" userId="9fb31557-20b9-412a-8ebd-c156d887bd27" providerId="ADAL" clId="{069C6574-7688-44DF-8BDA-91DE70EE0E58}" dt="2025-07-09T09:31:02.821" v="2961" actId="1076"/>
          <ac:picMkLst>
            <pc:docMk/>
            <pc:sldMk cId="1802311843" sldId="256"/>
            <ac:picMk id="16" creationId="{992084BF-797B-023C-5579-46C546F691E2}"/>
          </ac:picMkLst>
        </pc:picChg>
      </pc:sldChg>
    </pc:docChg>
  </pc:docChgLst>
  <pc:docChgLst>
    <pc:chgData name="矢村 光治(yamura-mitsuharu.09v)" userId="9fb31557-20b9-412a-8ebd-c156d887bd27" providerId="ADAL" clId="{61FB76C7-D305-492F-94CF-955D53347287}"/>
    <pc:docChg chg="modSld modNotesMaster">
      <pc:chgData name="矢村 光治(yamura-mitsuharu.09v)" userId="9fb31557-20b9-412a-8ebd-c156d887bd27" providerId="ADAL" clId="{61FB76C7-D305-492F-94CF-955D53347287}" dt="2025-09-09T01:51:57.046" v="873" actId="14100"/>
      <pc:docMkLst>
        <pc:docMk/>
      </pc:docMkLst>
      <pc:sldChg chg="modSp mod">
        <pc:chgData name="矢村 光治(yamura-mitsuharu.09v)" userId="9fb31557-20b9-412a-8ebd-c156d887bd27" providerId="ADAL" clId="{61FB76C7-D305-492F-94CF-955D53347287}" dt="2025-09-09T01:51:57.046" v="873" actId="14100"/>
        <pc:sldMkLst>
          <pc:docMk/>
          <pc:sldMk cId="1802311843" sldId="256"/>
        </pc:sldMkLst>
        <pc:spChg chg="mod">
          <ac:chgData name="矢村 光治(yamura-mitsuharu.09v)" userId="9fb31557-20b9-412a-8ebd-c156d887bd27" providerId="ADAL" clId="{61FB76C7-D305-492F-94CF-955D53347287}" dt="2025-09-09T01:49:16.884" v="867" actId="1076"/>
          <ac:spMkLst>
            <pc:docMk/>
            <pc:sldMk cId="1802311843" sldId="256"/>
            <ac:spMk id="8" creationId="{824E2977-2963-576B-D819-FD186A855611}"/>
          </ac:spMkLst>
        </pc:spChg>
        <pc:spChg chg="mod">
          <ac:chgData name="矢村 光治(yamura-mitsuharu.09v)" userId="9fb31557-20b9-412a-8ebd-c156d887bd27" providerId="ADAL" clId="{61FB76C7-D305-492F-94CF-955D53347287}" dt="2025-09-09T01:51:57.046" v="873" actId="14100"/>
          <ac:spMkLst>
            <pc:docMk/>
            <pc:sldMk cId="1802311843" sldId="256"/>
            <ac:spMk id="10" creationId="{9115F459-D7F0-CAF7-CC9B-A8AA1FA20616}"/>
          </ac:spMkLst>
        </pc:spChg>
        <pc:spChg chg="mod">
          <ac:chgData name="矢村 光治(yamura-mitsuharu.09v)" userId="9fb31557-20b9-412a-8ebd-c156d887bd27" providerId="ADAL" clId="{61FB76C7-D305-492F-94CF-955D53347287}" dt="2025-09-09T01:50:08.715" v="870" actId="1076"/>
          <ac:spMkLst>
            <pc:docMk/>
            <pc:sldMk cId="1802311843" sldId="256"/>
            <ac:spMk id="11" creationId="{7A00B440-772E-6C22-E2EE-D95EED512382}"/>
          </ac:spMkLst>
        </pc:spChg>
        <pc:spChg chg="mod">
          <ac:chgData name="矢村 光治(yamura-mitsuharu.09v)" userId="9fb31557-20b9-412a-8ebd-c156d887bd27" providerId="ADAL" clId="{61FB76C7-D305-492F-94CF-955D53347287}" dt="2025-09-09T01:43:09.703" v="578" actId="14100"/>
          <ac:spMkLst>
            <pc:docMk/>
            <pc:sldMk cId="1802311843" sldId="256"/>
            <ac:spMk id="13" creationId="{8CCFAF29-D55D-3A65-FCB0-95C79D196A17}"/>
          </ac:spMkLst>
        </pc:spChg>
        <pc:spChg chg="mod">
          <ac:chgData name="矢村 光治(yamura-mitsuharu.09v)" userId="9fb31557-20b9-412a-8ebd-c156d887bd27" providerId="ADAL" clId="{61FB76C7-D305-492F-94CF-955D53347287}" dt="2025-09-09T01:43:15.077" v="579" actId="14100"/>
          <ac:spMkLst>
            <pc:docMk/>
            <pc:sldMk cId="1802311843" sldId="256"/>
            <ac:spMk id="14" creationId="{6AA7BE28-E829-C964-29C4-940F44696F18}"/>
          </ac:spMkLst>
        </pc:spChg>
        <pc:picChg chg="mod">
          <ac:chgData name="矢村 光治(yamura-mitsuharu.09v)" userId="9fb31557-20b9-412a-8ebd-c156d887bd27" providerId="ADAL" clId="{61FB76C7-D305-492F-94CF-955D53347287}" dt="2025-09-09T01:49:14.198" v="866" actId="1076"/>
          <ac:picMkLst>
            <pc:docMk/>
            <pc:sldMk cId="1802311843" sldId="256"/>
            <ac:picMk id="12" creationId="{6147270A-E3C8-7C54-D283-49A569C197C4}"/>
          </ac:picMkLst>
        </pc:picChg>
        <pc:picChg chg="mod">
          <ac:chgData name="矢村 光治(yamura-mitsuharu.09v)" userId="9fb31557-20b9-412a-8ebd-c156d887bd27" providerId="ADAL" clId="{61FB76C7-D305-492F-94CF-955D53347287}" dt="2025-09-09T01:51:47.320" v="872" actId="14100"/>
          <ac:picMkLst>
            <pc:docMk/>
            <pc:sldMk cId="1802311843" sldId="256"/>
            <ac:picMk id="16" creationId="{992084BF-797B-023C-5579-46C546F691E2}"/>
          </ac:picMkLst>
        </pc:pic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6226333" cy="498693"/>
          </a:xfrm>
          <a:prstGeom prst="rect">
            <a:avLst/>
          </a:prstGeom>
        </p:spPr>
        <p:txBody>
          <a:bodyPr vert="horz" lIns="132700" tIns="66350" rIns="132700" bIns="66350" rtlCol="0"/>
          <a:lstStyle>
            <a:lvl1pPr algn="l">
              <a:defRPr sz="1700"/>
            </a:lvl1pPr>
          </a:lstStyle>
          <a:p>
            <a:endParaRPr kumimoji="1" lang="ja-JP" altLang="en-US"/>
          </a:p>
        </p:txBody>
      </p:sp>
      <p:sp>
        <p:nvSpPr>
          <p:cNvPr id="3" name="日付プレースホルダー 2"/>
          <p:cNvSpPr>
            <a:spLocks noGrp="1"/>
          </p:cNvSpPr>
          <p:nvPr>
            <p:ph type="dt" idx="1"/>
          </p:nvPr>
        </p:nvSpPr>
        <p:spPr>
          <a:xfrm>
            <a:off x="8138805" y="3"/>
            <a:ext cx="6226333" cy="498693"/>
          </a:xfrm>
          <a:prstGeom prst="rect">
            <a:avLst/>
          </a:prstGeom>
        </p:spPr>
        <p:txBody>
          <a:bodyPr vert="horz" lIns="132700" tIns="66350" rIns="132700" bIns="66350" rtlCol="0"/>
          <a:lstStyle>
            <a:lvl1pPr algn="r">
              <a:defRPr sz="1700"/>
            </a:lvl1pPr>
          </a:lstStyle>
          <a:p>
            <a:fld id="{B0244066-9A8A-4133-823D-BE54C3103195}" type="datetimeFigureOut">
              <a:rPr kumimoji="1" lang="ja-JP" altLang="en-US" smtClean="0"/>
              <a:t>2025/9/9</a:t>
            </a:fld>
            <a:endParaRPr kumimoji="1" lang="ja-JP" altLang="en-US"/>
          </a:p>
        </p:txBody>
      </p:sp>
      <p:sp>
        <p:nvSpPr>
          <p:cNvPr id="4" name="スライド イメージ プレースホルダー 3"/>
          <p:cNvSpPr>
            <a:spLocks noGrp="1" noRot="1" noChangeAspect="1"/>
          </p:cNvSpPr>
          <p:nvPr>
            <p:ph type="sldImg" idx="2"/>
          </p:nvPr>
        </p:nvSpPr>
        <p:spPr>
          <a:xfrm>
            <a:off x="4949825" y="1243013"/>
            <a:ext cx="4468813" cy="3352800"/>
          </a:xfrm>
          <a:prstGeom prst="rect">
            <a:avLst/>
          </a:prstGeom>
          <a:noFill/>
          <a:ln w="12700">
            <a:solidFill>
              <a:prstClr val="black"/>
            </a:solidFill>
          </a:ln>
        </p:spPr>
        <p:txBody>
          <a:bodyPr vert="horz" lIns="132700" tIns="66350" rIns="132700" bIns="66350" rtlCol="0" anchor="ctr"/>
          <a:lstStyle/>
          <a:p>
            <a:endParaRPr lang="ja-JP" altLang="en-US"/>
          </a:p>
        </p:txBody>
      </p:sp>
      <p:sp>
        <p:nvSpPr>
          <p:cNvPr id="5" name="ノート プレースホルダー 4"/>
          <p:cNvSpPr>
            <a:spLocks noGrp="1"/>
          </p:cNvSpPr>
          <p:nvPr>
            <p:ph type="body" sz="quarter" idx="3"/>
          </p:nvPr>
        </p:nvSpPr>
        <p:spPr>
          <a:xfrm>
            <a:off x="1436847" y="4783310"/>
            <a:ext cx="11494770" cy="3913614"/>
          </a:xfrm>
          <a:prstGeom prst="rect">
            <a:avLst/>
          </a:prstGeom>
        </p:spPr>
        <p:txBody>
          <a:bodyPr vert="horz" lIns="132700" tIns="66350" rIns="132700" bIns="6635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3"/>
            <a:ext cx="6226333" cy="498691"/>
          </a:xfrm>
          <a:prstGeom prst="rect">
            <a:avLst/>
          </a:prstGeom>
        </p:spPr>
        <p:txBody>
          <a:bodyPr vert="horz" lIns="132700" tIns="66350" rIns="132700" bIns="66350"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8138805" y="9440653"/>
            <a:ext cx="6226333" cy="498691"/>
          </a:xfrm>
          <a:prstGeom prst="rect">
            <a:avLst/>
          </a:prstGeom>
        </p:spPr>
        <p:txBody>
          <a:bodyPr vert="horz" lIns="132700" tIns="66350" rIns="132700" bIns="66350" rtlCol="0" anchor="b"/>
          <a:lstStyle>
            <a:lvl1pPr algn="r">
              <a:defRPr sz="1700"/>
            </a:lvl1pPr>
          </a:lstStyle>
          <a:p>
            <a:fld id="{0D2B2953-614D-4E3D-A0CB-243A8C34D14D}" type="slidenum">
              <a:rPr kumimoji="1" lang="ja-JP" altLang="en-US" smtClean="0"/>
              <a:t>‹#›</a:t>
            </a:fld>
            <a:endParaRPr kumimoji="1" lang="ja-JP" altLang="en-US"/>
          </a:p>
        </p:txBody>
      </p:sp>
    </p:spTree>
    <p:extLst>
      <p:ext uri="{BB962C8B-B14F-4D97-AF65-F5344CB8AC3E}">
        <p14:creationId xmlns:p14="http://schemas.microsoft.com/office/powerpoint/2010/main" val="1956467584"/>
      </p:ext>
    </p:extLst>
  </p:cSld>
  <p:clrMap bg1="lt1" tx1="dk1" bg2="lt2" tx2="dk2" accent1="accent1" accent2="accent2" accent3="accent3" accent4="accent4" accent5="accent5" accent6="accent6" hlink="hlink" folHlink="folHlink"/>
  <p:notesStyle>
    <a:lvl1pPr marL="0" algn="l" defTabSz="1072191" rtl="0" eaLnBrk="1" latinLnBrk="0" hangingPunct="1">
      <a:defRPr kumimoji="1" sz="1409" kern="1200">
        <a:solidFill>
          <a:schemeClr val="tx1"/>
        </a:solidFill>
        <a:latin typeface="+mn-lt"/>
        <a:ea typeface="+mn-ea"/>
        <a:cs typeface="+mn-cs"/>
      </a:defRPr>
    </a:lvl1pPr>
    <a:lvl2pPr marL="536099" algn="l" defTabSz="1072191" rtl="0" eaLnBrk="1" latinLnBrk="0" hangingPunct="1">
      <a:defRPr kumimoji="1" sz="1409" kern="1200">
        <a:solidFill>
          <a:schemeClr val="tx1"/>
        </a:solidFill>
        <a:latin typeface="+mn-lt"/>
        <a:ea typeface="+mn-ea"/>
        <a:cs typeface="+mn-cs"/>
      </a:defRPr>
    </a:lvl2pPr>
    <a:lvl3pPr marL="1072191" algn="l" defTabSz="1072191" rtl="0" eaLnBrk="1" latinLnBrk="0" hangingPunct="1">
      <a:defRPr kumimoji="1" sz="1409" kern="1200">
        <a:solidFill>
          <a:schemeClr val="tx1"/>
        </a:solidFill>
        <a:latin typeface="+mn-lt"/>
        <a:ea typeface="+mn-ea"/>
        <a:cs typeface="+mn-cs"/>
      </a:defRPr>
    </a:lvl3pPr>
    <a:lvl4pPr marL="1608290" algn="l" defTabSz="1072191" rtl="0" eaLnBrk="1" latinLnBrk="0" hangingPunct="1">
      <a:defRPr kumimoji="1" sz="1409" kern="1200">
        <a:solidFill>
          <a:schemeClr val="tx1"/>
        </a:solidFill>
        <a:latin typeface="+mn-lt"/>
        <a:ea typeface="+mn-ea"/>
        <a:cs typeface="+mn-cs"/>
      </a:defRPr>
    </a:lvl4pPr>
    <a:lvl5pPr marL="2144385" algn="l" defTabSz="1072191" rtl="0" eaLnBrk="1" latinLnBrk="0" hangingPunct="1">
      <a:defRPr kumimoji="1" sz="1409" kern="1200">
        <a:solidFill>
          <a:schemeClr val="tx1"/>
        </a:solidFill>
        <a:latin typeface="+mn-lt"/>
        <a:ea typeface="+mn-ea"/>
        <a:cs typeface="+mn-cs"/>
      </a:defRPr>
    </a:lvl5pPr>
    <a:lvl6pPr marL="2680480" algn="l" defTabSz="1072191" rtl="0" eaLnBrk="1" latinLnBrk="0" hangingPunct="1">
      <a:defRPr kumimoji="1" sz="1409" kern="1200">
        <a:solidFill>
          <a:schemeClr val="tx1"/>
        </a:solidFill>
        <a:latin typeface="+mn-lt"/>
        <a:ea typeface="+mn-ea"/>
        <a:cs typeface="+mn-cs"/>
      </a:defRPr>
    </a:lvl6pPr>
    <a:lvl7pPr marL="3216576" algn="l" defTabSz="1072191" rtl="0" eaLnBrk="1" latinLnBrk="0" hangingPunct="1">
      <a:defRPr kumimoji="1" sz="1409" kern="1200">
        <a:solidFill>
          <a:schemeClr val="tx1"/>
        </a:solidFill>
        <a:latin typeface="+mn-lt"/>
        <a:ea typeface="+mn-ea"/>
        <a:cs typeface="+mn-cs"/>
      </a:defRPr>
    </a:lvl7pPr>
    <a:lvl8pPr marL="3752673" algn="l" defTabSz="1072191" rtl="0" eaLnBrk="1" latinLnBrk="0" hangingPunct="1">
      <a:defRPr kumimoji="1" sz="1409" kern="1200">
        <a:solidFill>
          <a:schemeClr val="tx1"/>
        </a:solidFill>
        <a:latin typeface="+mn-lt"/>
        <a:ea typeface="+mn-ea"/>
        <a:cs typeface="+mn-cs"/>
      </a:defRPr>
    </a:lvl8pPr>
    <a:lvl9pPr marL="4288768" algn="l" defTabSz="1072191" rtl="0" eaLnBrk="1" latinLnBrk="0" hangingPunct="1">
      <a:defRPr kumimoji="1" sz="1409"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1266279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55778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417573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2097739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1695041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1603607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2987100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4204820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133312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2237916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85E73-E0B9-4734-935F-3C1BAA2E85EF}" type="datetimeFigureOut">
              <a:rPr kumimoji="1" lang="ja-JP" altLang="en-US" smtClean="0"/>
              <a:t>2025/9/9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237318196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38C85E73-E0B9-4734-935F-3C1BAA2E85EF}" type="datetimeFigureOut">
              <a:rPr kumimoji="1" lang="ja-JP" altLang="en-US" smtClean="0"/>
              <a:t>2025/9/9</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60F33A9D-707E-4952-9E11-466A2E24004B}" type="slidenum">
              <a:rPr kumimoji="1" lang="ja-JP" altLang="en-US" smtClean="0"/>
              <a:t>‹#›</a:t>
            </a:fld>
            <a:endParaRPr kumimoji="1" lang="ja-JP" altLang="en-US"/>
          </a:p>
        </p:txBody>
      </p:sp>
    </p:spTree>
    <p:extLst>
      <p:ext uri="{BB962C8B-B14F-4D97-AF65-F5344CB8AC3E}">
        <p14:creationId xmlns:p14="http://schemas.microsoft.com/office/powerpoint/2010/main" val="2639832200"/>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2866576-6683-442A-AD7E-76E2D32B54F3}"/>
              </a:ext>
            </a:extLst>
          </p:cNvPr>
          <p:cNvSpPr txBox="1"/>
          <p:nvPr/>
        </p:nvSpPr>
        <p:spPr>
          <a:xfrm>
            <a:off x="309964" y="227193"/>
            <a:ext cx="12377335" cy="52322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kumimoji="1" lang="ja-JP" altLang="en-US" sz="2800" b="1" dirty="0">
                <a:solidFill>
                  <a:schemeClr val="accent1"/>
                </a:solidFill>
                <a:latin typeface="BIZ UDPゴシック" panose="020B0400000000000000" pitchFamily="50" charset="-128"/>
                <a:ea typeface="BIZ UDPゴシック" panose="020B0400000000000000" pitchFamily="50" charset="-128"/>
              </a:rPr>
              <a:t>フリーランスに対するハラスメントは許しません！！</a:t>
            </a:r>
            <a:endParaRPr kumimoji="1" lang="en-US" altLang="ja-JP" sz="28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6BC9E9AC-F43B-8BF0-1E3A-FC91A32E6CF4}"/>
              </a:ext>
            </a:extLst>
          </p:cNvPr>
          <p:cNvSpPr txBox="1"/>
          <p:nvPr/>
        </p:nvSpPr>
        <p:spPr>
          <a:xfrm>
            <a:off x="298083" y="764495"/>
            <a:ext cx="6019489" cy="3031599"/>
          </a:xfrm>
          <a:prstGeom prst="rect">
            <a:avLst/>
          </a:prstGeom>
          <a:noFill/>
          <a:ln w="28575">
            <a:solidFill>
              <a:schemeClr val="accent1"/>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１　業務委託におけるハラスメント</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100" b="1" dirty="0">
                <a:latin typeface="BIZ UDPゴシック" panose="020B0400000000000000" pitchFamily="50" charset="-128"/>
                <a:ea typeface="BIZ UDPゴシック" panose="020B0400000000000000" pitchFamily="50" charset="-128"/>
              </a:rPr>
              <a:t>　</a:t>
            </a:r>
            <a:r>
              <a:rPr kumimoji="1" lang="ja-JP" altLang="en-US" sz="1050" b="1" dirty="0">
                <a:latin typeface="BIZ UDPゴシック" panose="020B0400000000000000" pitchFamily="50" charset="-128"/>
                <a:ea typeface="BIZ UDPゴシック" panose="020B0400000000000000" pitchFamily="50" charset="-128"/>
              </a:rPr>
              <a:t>〇</a:t>
            </a:r>
            <a:r>
              <a:rPr kumimoji="1" lang="ja-JP" altLang="en-US" sz="1050" b="1" u="sng" dirty="0">
                <a:latin typeface="BIZ UDPゴシック" panose="020B0400000000000000" pitchFamily="50" charset="-128"/>
                <a:ea typeface="BIZ UDPゴシック" panose="020B0400000000000000" pitchFamily="50" charset="-128"/>
              </a:rPr>
              <a:t>パワーハラスメントとは？（パワハラ）</a:t>
            </a:r>
          </a:p>
          <a:p>
            <a:r>
              <a:rPr kumimoji="1" lang="ja-JP" altLang="en-US" sz="1050" dirty="0">
                <a:latin typeface="BIZ UDPゴシック" panose="020B0400000000000000" pitchFamily="50" charset="-128"/>
                <a:ea typeface="BIZ UDPゴシック" panose="020B0400000000000000" pitchFamily="50" charset="-128"/>
              </a:rPr>
              <a:t>　　　業務委託に関して行われる</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①取引上の優越的な関係を背景とした言動であって</a:t>
            </a:r>
          </a:p>
          <a:p>
            <a:r>
              <a:rPr kumimoji="1" lang="ja-JP" altLang="en-US" sz="1050" dirty="0">
                <a:latin typeface="BIZ UDPゴシック" panose="020B0400000000000000" pitchFamily="50" charset="-128"/>
                <a:ea typeface="BIZ UDPゴシック" panose="020B0400000000000000" pitchFamily="50" charset="-128"/>
              </a:rPr>
              <a:t>　　　②業務委託に係る業務を遂行する上で必要かつ相当な範囲を超えたものにより</a:t>
            </a:r>
          </a:p>
          <a:p>
            <a:r>
              <a:rPr kumimoji="1" lang="ja-JP" altLang="en-US" sz="1050" dirty="0">
                <a:latin typeface="BIZ UDPゴシック" panose="020B0400000000000000" pitchFamily="50" charset="-128"/>
                <a:ea typeface="BIZ UDPゴシック" panose="020B0400000000000000" pitchFamily="50" charset="-128"/>
              </a:rPr>
              <a:t>　　　③フリーランスの就業環境が害されるもの</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であり、①から③までの要素を全て満たすもの。</a:t>
            </a:r>
            <a:endParaRPr kumimoji="1" lang="en-US" altLang="ja-JP" sz="1050" dirty="0">
              <a:latin typeface="BIZ UDPゴシック" panose="020B0400000000000000" pitchFamily="50" charset="-128"/>
              <a:ea typeface="BIZ UDPゴシック" panose="020B0400000000000000" pitchFamily="50" charset="-128"/>
            </a:endParaRPr>
          </a:p>
          <a:p>
            <a:endParaRPr kumimoji="1" lang="ja-JP" altLang="en-US" sz="1050" dirty="0">
              <a:latin typeface="BIZ UDPゴシック" panose="020B0400000000000000" pitchFamily="50" charset="-128"/>
              <a:ea typeface="BIZ UDPゴシック" panose="020B0400000000000000" pitchFamily="50" charset="-128"/>
            </a:endParaRPr>
          </a:p>
          <a:p>
            <a:r>
              <a:rPr kumimoji="1" lang="ja-JP" altLang="en-US" sz="1050" b="1" dirty="0">
                <a:latin typeface="BIZ UDPゴシック" panose="020B0400000000000000" pitchFamily="50" charset="-128"/>
                <a:ea typeface="BIZ UDPゴシック" panose="020B0400000000000000" pitchFamily="50" charset="-128"/>
              </a:rPr>
              <a:t>　〇</a:t>
            </a:r>
            <a:r>
              <a:rPr kumimoji="1" lang="ja-JP" altLang="en-US" sz="1050" b="1" u="sng" dirty="0">
                <a:latin typeface="BIZ UDPゴシック" panose="020B0400000000000000" pitchFamily="50" charset="-128"/>
                <a:ea typeface="BIZ UDPゴシック" panose="020B0400000000000000" pitchFamily="50" charset="-128"/>
              </a:rPr>
              <a:t>セクシュアルハラスメントとは？（セクハラ）</a:t>
            </a:r>
          </a:p>
          <a:p>
            <a:r>
              <a:rPr kumimoji="1" lang="ja-JP" altLang="en-US" sz="1050" dirty="0">
                <a:latin typeface="BIZ UDPゴシック" panose="020B0400000000000000" pitchFamily="50" charset="-128"/>
                <a:ea typeface="BIZ UDPゴシック" panose="020B0400000000000000" pitchFamily="50" charset="-128"/>
              </a:rPr>
              <a:t>　　　性的な言動に対するフリーランスの対応により、契約解除等の不利益を受けること。</a:t>
            </a:r>
            <a:endParaRPr kumimoji="1" lang="en-US" altLang="ja-JP" sz="1050" dirty="0">
              <a:latin typeface="BIZ UDPゴシック" panose="020B0400000000000000" pitchFamily="50" charset="-128"/>
              <a:ea typeface="BIZ UDPゴシック" panose="020B0400000000000000" pitchFamily="50" charset="-128"/>
            </a:endParaRPr>
          </a:p>
          <a:p>
            <a:pPr marL="177800" indent="-177800"/>
            <a:r>
              <a:rPr kumimoji="1" lang="ja-JP" altLang="en-US" sz="1050" dirty="0">
                <a:latin typeface="BIZ UDPゴシック" panose="020B0400000000000000" pitchFamily="50" charset="-128"/>
                <a:ea typeface="BIZ UDPゴシック" panose="020B0400000000000000" pitchFamily="50" charset="-128"/>
              </a:rPr>
              <a:t>　　　性的な言動によりフリーランスの就業環境が不快なものとなり能力の発揮に重大な悪影響が生じること。</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b="1" dirty="0">
                <a:latin typeface="BIZ UDPゴシック" panose="020B0400000000000000" pitchFamily="50" charset="-128"/>
                <a:ea typeface="BIZ UDPゴシック" panose="020B0400000000000000" pitchFamily="50" charset="-128"/>
              </a:rPr>
              <a:t>　〇</a:t>
            </a:r>
            <a:r>
              <a:rPr kumimoji="1" lang="ja-JP" altLang="en-US" sz="1050" b="1" u="sng" dirty="0">
                <a:latin typeface="BIZ UDPゴシック" panose="020B0400000000000000" pitchFamily="50" charset="-128"/>
                <a:ea typeface="BIZ UDPゴシック" panose="020B0400000000000000" pitchFamily="50" charset="-128"/>
              </a:rPr>
              <a:t>妊娠・出産等に関するハラスメントとは？</a:t>
            </a:r>
          </a:p>
          <a:p>
            <a:pPr marL="177800" indent="-177800"/>
            <a:r>
              <a:rPr kumimoji="1" lang="ja-JP" altLang="en-US" sz="1050" dirty="0">
                <a:latin typeface="BIZ UDPゴシック" panose="020B0400000000000000" pitchFamily="50" charset="-128"/>
                <a:ea typeface="BIZ UDPゴシック" panose="020B0400000000000000" pitchFamily="50" charset="-128"/>
              </a:rPr>
              <a:t>　 　フリーランスが妊娠・出産したこと、つわりなどにより業務を行えないことなどに関する言動により就業環境が害されるもの。</a:t>
            </a:r>
            <a:endParaRPr kumimoji="1" lang="en-US" altLang="ja-JP" sz="1050" dirty="0">
              <a:latin typeface="BIZ UDPゴシック" panose="020B0400000000000000" pitchFamily="50" charset="-128"/>
              <a:ea typeface="BIZ UDPゴシック" panose="020B0400000000000000" pitchFamily="50" charset="-128"/>
            </a:endParaRPr>
          </a:p>
          <a:p>
            <a:pPr marL="177800" indent="-177800"/>
            <a:r>
              <a:rPr kumimoji="1" lang="ja-JP" altLang="en-US" sz="1050" dirty="0">
                <a:latin typeface="BIZ UDPゴシック" panose="020B0400000000000000" pitchFamily="50" charset="-128"/>
                <a:ea typeface="BIZ UDPゴシック" panose="020B0400000000000000" pitchFamily="50" charset="-128"/>
              </a:rPr>
              <a:t>　　 フリーランスが妊娠・出産に関して配慮を申出たことなどに関する言動により就業環境が害されるもの。</a:t>
            </a:r>
          </a:p>
        </p:txBody>
      </p:sp>
      <p:sp>
        <p:nvSpPr>
          <p:cNvPr id="7" name="テキスト ボックス 6">
            <a:extLst>
              <a:ext uri="{FF2B5EF4-FFF2-40B4-BE49-F238E27FC236}">
                <a16:creationId xmlns:a16="http://schemas.microsoft.com/office/drawing/2014/main" id="{28946CAC-F3CB-7924-08B7-A543633093EC}"/>
              </a:ext>
            </a:extLst>
          </p:cNvPr>
          <p:cNvSpPr txBox="1"/>
          <p:nvPr/>
        </p:nvSpPr>
        <p:spPr>
          <a:xfrm>
            <a:off x="285805" y="3882306"/>
            <a:ext cx="6019488" cy="5539978"/>
          </a:xfrm>
          <a:prstGeom prst="rect">
            <a:avLst/>
          </a:prstGeom>
          <a:noFill/>
          <a:ln w="44450">
            <a:solidFill>
              <a:srgbClr val="FF0000"/>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２　方針</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（１）ハラスメントは、個人としての尊厳を不当に傷つける社会的に許されない行為です。</a:t>
            </a:r>
            <a:endParaRPr kumimoji="1" lang="en-US" altLang="ja-JP" sz="1050" dirty="0">
              <a:latin typeface="BIZ UDPゴシック" panose="020B0400000000000000" pitchFamily="50" charset="-128"/>
              <a:ea typeface="BIZ UDPゴシック" panose="020B0400000000000000" pitchFamily="50" charset="-128"/>
            </a:endParaRPr>
          </a:p>
          <a:p>
            <a:pPr marL="177800" indent="-177800"/>
            <a:r>
              <a:rPr kumimoji="1" lang="ja-JP" altLang="en-US" sz="1050" dirty="0">
                <a:latin typeface="BIZ UDPゴシック" panose="020B0400000000000000" pitchFamily="50" charset="-128"/>
                <a:ea typeface="BIZ UDPゴシック" panose="020B0400000000000000" pitchFamily="50" charset="-128"/>
              </a:rPr>
              <a:t>　　　 職場におけるハラスメントと同様に、取引の相手方であるフリーランスに対するハラスメントについても、そのフリーランスの能力の有効な発揮を妨げ、また、当社にとっても職場秩序や業務の遂行を阻害し、社会的評価に影響を与える問題です。</a:t>
            </a:r>
          </a:p>
          <a:p>
            <a:pPr marL="177800" indent="-177800"/>
            <a:r>
              <a:rPr kumimoji="1" lang="ja-JP" altLang="en-US" sz="1050" dirty="0">
                <a:latin typeface="BIZ UDPゴシック" panose="020B0400000000000000" pitchFamily="50" charset="-128"/>
                <a:ea typeface="BIZ UDPゴシック" panose="020B0400000000000000" pitchFamily="50" charset="-128"/>
              </a:rPr>
              <a:t>　（２）当社は取引の相手方であるフリーランスに対する下記のハラスメント行為を許しません。</a:t>
            </a:r>
            <a:endParaRPr kumimoji="1" lang="en-US" altLang="ja-JP" sz="1050" dirty="0">
              <a:latin typeface="BIZ UDPゴシック" panose="020B0400000000000000" pitchFamily="50" charset="-128"/>
              <a:ea typeface="BIZ UDPゴシック" panose="020B0400000000000000" pitchFamily="50" charset="-128"/>
            </a:endParaRPr>
          </a:p>
          <a:p>
            <a:pPr marL="177800" indent="-177800"/>
            <a:r>
              <a:rPr kumimoji="1" lang="ja-JP" altLang="en-US" sz="1050" dirty="0">
                <a:latin typeface="BIZ UDPゴシック" panose="020B0400000000000000" pitchFamily="50" charset="-128"/>
                <a:ea typeface="BIZ UDPゴシック" panose="020B0400000000000000" pitchFamily="50" charset="-128"/>
              </a:rPr>
              <a:t>　　　 また、業務委託を発注するために契約交渉中であるフリーランスに対しても、これに類する行為を行ってはなりません。中でも、フリーランスとの契約を担当する者やフリーランスと連携して業務を行う者は特に注意しましょう。</a:t>
            </a:r>
            <a:endParaRPr kumimoji="1" lang="en-US" altLang="ja-JP" sz="105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en-US" altLang="ja-JP" sz="1100" dirty="0">
              <a:latin typeface="BIZ UDPゴシック" panose="020B0400000000000000" pitchFamily="50" charset="-128"/>
              <a:ea typeface="BIZ UDPゴシック" panose="020B0400000000000000" pitchFamily="50" charset="-128"/>
            </a:endParaRPr>
          </a:p>
          <a:p>
            <a:pPr marL="177800" indent="-177800"/>
            <a:endParaRPr kumimoji="1" lang="ja-JP" altLang="en-US" sz="11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824E2977-2963-576B-D819-FD186A855611}"/>
              </a:ext>
            </a:extLst>
          </p:cNvPr>
          <p:cNvSpPr txBox="1"/>
          <p:nvPr/>
        </p:nvSpPr>
        <p:spPr>
          <a:xfrm>
            <a:off x="9579472" y="8296122"/>
            <a:ext cx="2192969" cy="982705"/>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事業場名</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代表者名</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493" dirty="0">
              <a:latin typeface="BIZ UDPゴシック" panose="020B0400000000000000" pitchFamily="50" charset="-128"/>
              <a:ea typeface="BIZ UDPゴシック" panose="020B0400000000000000" pitchFamily="50" charset="-128"/>
            </a:endParaRPr>
          </a:p>
          <a:p>
            <a:endParaRPr kumimoji="1" lang="ja-JP" altLang="en-US" sz="493"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9115F459-D7F0-CAF7-CC9B-A8AA1FA20616}"/>
              </a:ext>
            </a:extLst>
          </p:cNvPr>
          <p:cNvSpPr txBox="1"/>
          <p:nvPr/>
        </p:nvSpPr>
        <p:spPr>
          <a:xfrm>
            <a:off x="6388917" y="5855705"/>
            <a:ext cx="6227032" cy="1061829"/>
          </a:xfrm>
          <a:prstGeom prst="rect">
            <a:avLst/>
          </a:prstGeom>
          <a:noFill/>
        </p:spPr>
        <p:txBody>
          <a:bodyPr wrap="square">
            <a:spAutoFit/>
          </a:bodyPr>
          <a:lstStyle/>
          <a:p>
            <a:pPr marL="88900" indent="-88900"/>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この方針におけるハラスメントの行為者となりうるのは、正社員、派遣社員、パート・アルバイト等当社において働いている全ての従業員です。また、顧客や取引先等の他の事業者又はその雇用する労働者、業務委託に係る契約上協力して業務を遂行することが想定されている他の事業者等も対象者になりえます。</a:t>
            </a:r>
            <a:endParaRPr kumimoji="1" lang="en-US" altLang="ja-JP" sz="1050" dirty="0">
              <a:latin typeface="BIZ UDPゴシック" panose="020B0400000000000000" pitchFamily="50" charset="-128"/>
              <a:ea typeface="BIZ UDPゴシック" panose="020B0400000000000000" pitchFamily="50" charset="-128"/>
            </a:endParaRPr>
          </a:p>
          <a:p>
            <a:pPr marL="46839" indent="-46839"/>
            <a:r>
              <a:rPr kumimoji="1" lang="ja-JP" altLang="en-US" sz="1050" dirty="0">
                <a:latin typeface="BIZ UDPゴシック" panose="020B0400000000000000" pitchFamily="50" charset="-128"/>
                <a:ea typeface="BIZ UDPゴシック" panose="020B0400000000000000" pitchFamily="50" charset="-128"/>
              </a:rPr>
              <a:t>　　したがって、従業員だけでなく、従業員以外の者からフリーランスがハラスメントを受けたとして相談がなされた場合は、同様の対応を行います。</a:t>
            </a:r>
          </a:p>
        </p:txBody>
      </p:sp>
      <p:sp>
        <p:nvSpPr>
          <p:cNvPr id="11" name="テキスト ボックス 10">
            <a:extLst>
              <a:ext uri="{FF2B5EF4-FFF2-40B4-BE49-F238E27FC236}">
                <a16:creationId xmlns:a16="http://schemas.microsoft.com/office/drawing/2014/main" id="{7A00B440-772E-6C22-E2EE-D95EED512382}"/>
              </a:ext>
            </a:extLst>
          </p:cNvPr>
          <p:cNvSpPr txBox="1"/>
          <p:nvPr/>
        </p:nvSpPr>
        <p:spPr>
          <a:xfrm>
            <a:off x="6400800" y="7026930"/>
            <a:ext cx="6215149" cy="738664"/>
          </a:xfrm>
          <a:prstGeom prst="rect">
            <a:avLst/>
          </a:prstGeom>
          <a:noFill/>
        </p:spPr>
        <p:txBody>
          <a:bodyPr wrap="square">
            <a:spAutoFit/>
          </a:bodyPr>
          <a:lstStyle/>
          <a:p>
            <a:pPr marL="88900" indent="-88900"/>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性別役割分担意識に基づく言動は、セクシュアルハラスメントの発生の原因や要因になりうること、妊娠、出産及び配慮の申出に関する否定的な言動は、妊娠、出産等に関するハラスメントの発生の原因や背景となり得ることから、このような言動を行わないよう注意してください。</a:t>
            </a:r>
            <a:endParaRPr kumimoji="1" lang="en-US" altLang="ja-JP" sz="1050" dirty="0">
              <a:latin typeface="BIZ UDPゴシック" panose="020B0400000000000000" pitchFamily="50" charset="-128"/>
              <a:ea typeface="BIZ UDPゴシック" panose="020B0400000000000000" pitchFamily="50" charset="-128"/>
            </a:endParaRPr>
          </a:p>
          <a:p>
            <a:pPr marL="88900" indent="-88900"/>
            <a:r>
              <a:rPr kumimoji="1" lang="ja-JP" altLang="en-US" sz="1050" dirty="0">
                <a:latin typeface="BIZ UDPゴシック" panose="020B0400000000000000" pitchFamily="50" charset="-128"/>
                <a:ea typeface="BIZ UDPゴシック" panose="020B0400000000000000" pitchFamily="50" charset="-128"/>
              </a:rPr>
              <a:t>　　相手の立場に立って、普段の言動を振り返り、ハラスメントのない快適な職場を作っていきましょう。 </a:t>
            </a:r>
          </a:p>
        </p:txBody>
      </p:sp>
      <p:pic>
        <p:nvPicPr>
          <p:cNvPr id="12" name="図 11">
            <a:extLst>
              <a:ext uri="{FF2B5EF4-FFF2-40B4-BE49-F238E27FC236}">
                <a16:creationId xmlns:a16="http://schemas.microsoft.com/office/drawing/2014/main" id="{6147270A-E3C8-7C54-D283-49A569C197C4}"/>
              </a:ext>
            </a:extLst>
          </p:cNvPr>
          <p:cNvPicPr>
            <a:picLocks noChangeAspect="1"/>
          </p:cNvPicPr>
          <p:nvPr/>
        </p:nvPicPr>
        <p:blipFill>
          <a:blip r:embed="rId2"/>
          <a:stretch>
            <a:fillRect/>
          </a:stretch>
        </p:blipFill>
        <p:spPr>
          <a:xfrm>
            <a:off x="7707963" y="8042979"/>
            <a:ext cx="1493649" cy="1261981"/>
          </a:xfrm>
          <a:prstGeom prst="rect">
            <a:avLst/>
          </a:prstGeom>
        </p:spPr>
      </p:pic>
      <p:sp>
        <p:nvSpPr>
          <p:cNvPr id="13" name="テキスト ボックス 12">
            <a:extLst>
              <a:ext uri="{FF2B5EF4-FFF2-40B4-BE49-F238E27FC236}">
                <a16:creationId xmlns:a16="http://schemas.microsoft.com/office/drawing/2014/main" id="{8CCFAF29-D55D-3A65-FCB0-95C79D196A17}"/>
              </a:ext>
            </a:extLst>
          </p:cNvPr>
          <p:cNvSpPr txBox="1"/>
          <p:nvPr/>
        </p:nvSpPr>
        <p:spPr>
          <a:xfrm>
            <a:off x="6400800" y="773691"/>
            <a:ext cx="6286499" cy="1084912"/>
          </a:xfrm>
          <a:prstGeom prst="rect">
            <a:avLst/>
          </a:prstGeom>
          <a:noFill/>
          <a:ln w="28575">
            <a:solidFill>
              <a:schemeClr val="accent1"/>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３　ハラスメント行為者は就業規則に基づき処分されることがあります！（就業規則第　　条）</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601" b="1" dirty="0">
                <a:latin typeface="BIZ UDPゴシック" panose="020B0400000000000000" pitchFamily="50" charset="-128"/>
                <a:ea typeface="BIZ UDPゴシック" panose="020B0400000000000000" pitchFamily="50" charset="-128"/>
              </a:rPr>
              <a:t>　</a:t>
            </a:r>
            <a:r>
              <a:rPr kumimoji="1" lang="ja-JP" altLang="en-US" sz="1050" b="1"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従業員がハラスメントを行った場合、「懲戒の事由」に当たることとなり、処分されることがあります。</a:t>
            </a:r>
          </a:p>
          <a:p>
            <a:r>
              <a:rPr kumimoji="1" lang="ja-JP" altLang="en-US" sz="1050" dirty="0">
                <a:latin typeface="BIZ UDPゴシック" panose="020B0400000000000000" pitchFamily="50" charset="-128"/>
                <a:ea typeface="BIZ UDPゴシック" panose="020B0400000000000000" pitchFamily="50" charset="-128"/>
              </a:rPr>
              <a:t>　　その場合、次の要素を総合的に判断し、処分を決定します。</a:t>
            </a:r>
          </a:p>
          <a:p>
            <a:r>
              <a:rPr kumimoji="1" lang="ja-JP" altLang="en-US" sz="1050" dirty="0">
                <a:latin typeface="BIZ UDPゴシック" panose="020B0400000000000000" pitchFamily="50" charset="-128"/>
                <a:ea typeface="BIZ UDPゴシック" panose="020B0400000000000000" pitchFamily="50" charset="-128"/>
              </a:rPr>
              <a:t>　　① 行為の具体的態様（時間・場所・内容・程度）</a:t>
            </a:r>
          </a:p>
          <a:p>
            <a:r>
              <a:rPr kumimoji="1" lang="ja-JP" altLang="en-US" sz="1050" dirty="0">
                <a:latin typeface="BIZ UDPゴシック" panose="020B0400000000000000" pitchFamily="50" charset="-128"/>
                <a:ea typeface="BIZ UDPゴシック" panose="020B0400000000000000" pitchFamily="50" charset="-128"/>
              </a:rPr>
              <a:t>　　② 当事者同士の関係（フリーランスに委託する業務上の立場等）</a:t>
            </a:r>
          </a:p>
          <a:p>
            <a:r>
              <a:rPr kumimoji="1" lang="ja-JP" altLang="en-US" sz="1050" dirty="0">
                <a:latin typeface="BIZ UDPゴシック" panose="020B0400000000000000" pitchFamily="50" charset="-128"/>
                <a:ea typeface="BIZ UDPゴシック" panose="020B0400000000000000" pitchFamily="50" charset="-128"/>
              </a:rPr>
              <a:t>　　③ 被害者の対応（告訴等）・心情等</a:t>
            </a:r>
            <a:r>
              <a:rPr kumimoji="1" lang="ja-JP" altLang="en-US" sz="1050" b="1" dirty="0">
                <a:latin typeface="BIZ UDPゴシック" panose="020B0400000000000000" pitchFamily="50" charset="-128"/>
                <a:ea typeface="BIZ UDPゴシック" panose="020B0400000000000000" pitchFamily="50" charset="-128"/>
              </a:rPr>
              <a:t>　</a:t>
            </a:r>
            <a:endParaRPr kumimoji="1" lang="ja-JP" altLang="en-US" sz="105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6AA7BE28-E829-C964-29C4-940F44696F18}"/>
              </a:ext>
            </a:extLst>
          </p:cNvPr>
          <p:cNvSpPr txBox="1"/>
          <p:nvPr/>
        </p:nvSpPr>
        <p:spPr>
          <a:xfrm>
            <a:off x="6388917" y="1929924"/>
            <a:ext cx="6298381" cy="784830"/>
          </a:xfrm>
          <a:prstGeom prst="rect">
            <a:avLst/>
          </a:prstGeom>
          <a:noFill/>
          <a:ln w="34925">
            <a:solidFill>
              <a:schemeClr val="tx1"/>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４　相談窓口</a:t>
            </a:r>
            <a:br>
              <a:rPr kumimoji="1" lang="en-US" altLang="ja-JP" sz="1500" b="1" dirty="0">
                <a:latin typeface="BIZ UDPゴシック" panose="020B0400000000000000" pitchFamily="50" charset="-128"/>
                <a:ea typeface="BIZ UDPゴシック" panose="020B0400000000000000" pitchFamily="50" charset="-128"/>
              </a:rPr>
            </a:br>
            <a:r>
              <a:rPr kumimoji="1" lang="ja-JP" altLang="en-US" sz="601" b="1"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業務委託におけるハラスメントに関する相談（苦情を含む）窓口担当者は次の者です。業務委託にあたっては、この窓口をフリーランスに対して周知してください。また、フリーランスに対するハラスメントを把握した場合は、窓口担当者に情報提供するようお願いします。</a:t>
            </a:r>
          </a:p>
        </p:txBody>
      </p:sp>
      <p:sp>
        <p:nvSpPr>
          <p:cNvPr id="15" name="テキスト ボックス 14">
            <a:extLst>
              <a:ext uri="{FF2B5EF4-FFF2-40B4-BE49-F238E27FC236}">
                <a16:creationId xmlns:a16="http://schemas.microsoft.com/office/drawing/2014/main" id="{C1EBF6D4-2C58-7E50-8D7A-7072C3B39C63}"/>
              </a:ext>
            </a:extLst>
          </p:cNvPr>
          <p:cNvSpPr txBox="1"/>
          <p:nvPr/>
        </p:nvSpPr>
        <p:spPr>
          <a:xfrm>
            <a:off x="11173454" y="13311"/>
            <a:ext cx="1628146" cy="261610"/>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令和　　年　　月　　日</a:t>
            </a:r>
          </a:p>
        </p:txBody>
      </p:sp>
      <p:pic>
        <p:nvPicPr>
          <p:cNvPr id="16" name="図 15">
            <a:extLst>
              <a:ext uri="{FF2B5EF4-FFF2-40B4-BE49-F238E27FC236}">
                <a16:creationId xmlns:a16="http://schemas.microsoft.com/office/drawing/2014/main" id="{992084BF-797B-023C-5579-46C546F691E2}"/>
              </a:ext>
            </a:extLst>
          </p:cNvPr>
          <p:cNvPicPr>
            <a:picLocks noChangeAspect="1"/>
          </p:cNvPicPr>
          <p:nvPr/>
        </p:nvPicPr>
        <p:blipFill>
          <a:blip r:embed="rId3"/>
          <a:stretch>
            <a:fillRect/>
          </a:stretch>
        </p:blipFill>
        <p:spPr>
          <a:xfrm>
            <a:off x="6388917" y="2782653"/>
            <a:ext cx="6310263" cy="998794"/>
          </a:xfrm>
          <a:prstGeom prst="rect">
            <a:avLst/>
          </a:prstGeom>
          <a:ln w="19050">
            <a:solidFill>
              <a:schemeClr val="tx1"/>
            </a:solidFill>
          </a:ln>
        </p:spPr>
      </p:pic>
      <p:sp>
        <p:nvSpPr>
          <p:cNvPr id="17" name="テキスト ボックス 16">
            <a:extLst>
              <a:ext uri="{FF2B5EF4-FFF2-40B4-BE49-F238E27FC236}">
                <a16:creationId xmlns:a16="http://schemas.microsoft.com/office/drawing/2014/main" id="{561CEB46-8F42-A508-74A6-0E4163FB75B8}"/>
              </a:ext>
            </a:extLst>
          </p:cNvPr>
          <p:cNvSpPr txBox="1"/>
          <p:nvPr/>
        </p:nvSpPr>
        <p:spPr>
          <a:xfrm>
            <a:off x="6400800" y="3890843"/>
            <a:ext cx="6215150" cy="784830"/>
          </a:xfrm>
          <a:prstGeom prst="rect">
            <a:avLst/>
          </a:prstGeom>
          <a:noFill/>
          <a:ln>
            <a:solidFill>
              <a:schemeClr val="bg1"/>
            </a:solidFill>
          </a:ln>
        </p:spPr>
        <p:txBody>
          <a:bodyPr wrap="square" rtlCol="0">
            <a:spAutoFit/>
          </a:bodyPr>
          <a:lstStyle/>
          <a:p>
            <a:pPr marL="88900" indent="-88900"/>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　当社は、対応にあたっては、実際にハラスメントが起こっている場合だけでなく、その可能性がある場合や放置すれば就業環境が悪化するおそれがある場合、ハラスメントに当たるかどうか微妙な場合も含め、広く相談に対応し、事案に対処します。</a:t>
            </a:r>
            <a:endParaRPr kumimoji="1" lang="en-US" altLang="ja-JP" sz="1100" dirty="0">
              <a:latin typeface="BIZ UDPゴシック" panose="020B0400000000000000" pitchFamily="50" charset="-128"/>
              <a:ea typeface="BIZ UDPゴシック" panose="020B0400000000000000" pitchFamily="50" charset="-128"/>
            </a:endParaRPr>
          </a:p>
          <a:p>
            <a:pPr marL="46839" indent="-46839">
              <a:tabLst>
                <a:tab pos="46839" algn="l"/>
              </a:tabLst>
            </a:pPr>
            <a:r>
              <a:rPr kumimoji="1" lang="ja-JP" altLang="en-US" sz="1100" dirty="0">
                <a:latin typeface="BIZ UDPゴシック" panose="020B0400000000000000" pitchFamily="50" charset="-128"/>
                <a:ea typeface="BIZ UDPゴシック" panose="020B0400000000000000" pitchFamily="50" charset="-128"/>
              </a:rPr>
              <a:t>　　相談には公平に、プライバシーを守って対応しますので、安心して情報提供してください。</a:t>
            </a:r>
          </a:p>
        </p:txBody>
      </p:sp>
      <p:sp>
        <p:nvSpPr>
          <p:cNvPr id="18" name="テキスト ボックス 17">
            <a:extLst>
              <a:ext uri="{FF2B5EF4-FFF2-40B4-BE49-F238E27FC236}">
                <a16:creationId xmlns:a16="http://schemas.microsoft.com/office/drawing/2014/main" id="{0CF44CF0-229E-9B84-2FEF-53F688973972}"/>
              </a:ext>
            </a:extLst>
          </p:cNvPr>
          <p:cNvSpPr txBox="1"/>
          <p:nvPr/>
        </p:nvSpPr>
        <p:spPr>
          <a:xfrm>
            <a:off x="6388918" y="4768157"/>
            <a:ext cx="6227032" cy="261610"/>
          </a:xfrm>
          <a:prstGeom prst="rect">
            <a:avLst/>
          </a:prstGeom>
          <a:noFill/>
          <a:ln>
            <a:solidFill>
              <a:schemeClr val="bg1"/>
            </a:solidFill>
          </a:ln>
        </p:spPr>
        <p:txBody>
          <a:bodyPr wrap="square" rtlCol="0">
            <a:spAutoFit/>
          </a:bodyPr>
          <a:lstStyle/>
          <a:p>
            <a:pPr marL="88900" indent="-88900"/>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　相談者、情報提供者はもちろん、事実関係の確認等に協力した方に不利益な取扱いは行いません。</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5E23AB1B-CC81-41A8-AD2A-3945E4BB3E44}"/>
              </a:ext>
            </a:extLst>
          </p:cNvPr>
          <p:cNvSpPr txBox="1"/>
          <p:nvPr/>
        </p:nvSpPr>
        <p:spPr>
          <a:xfrm>
            <a:off x="6400800" y="5146145"/>
            <a:ext cx="6215150" cy="600164"/>
          </a:xfrm>
          <a:prstGeom prst="rect">
            <a:avLst/>
          </a:prstGeom>
          <a:noFill/>
          <a:ln>
            <a:solidFill>
              <a:schemeClr val="bg1"/>
            </a:solidFill>
          </a:ln>
        </p:spPr>
        <p:txBody>
          <a:bodyPr wrap="square" rtlCol="0">
            <a:spAutoFit/>
          </a:bodyPr>
          <a:lstStyle/>
          <a:p>
            <a:pPr marL="88900" indent="-88900"/>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　当社としては、相談を受けた場合には、事実関係を迅速かつ正確に確認し、事実が確認できた場合には、被害者に対する配慮のための措置及び行為者に対する措置を講じます。また、再発防止策を講じる等適切に対処します。</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1C7886EE-2DBD-44D9-83D5-861D0795C500}"/>
              </a:ext>
            </a:extLst>
          </p:cNvPr>
          <p:cNvSpPr/>
          <p:nvPr/>
        </p:nvSpPr>
        <p:spPr>
          <a:xfrm>
            <a:off x="319728" y="5402199"/>
            <a:ext cx="1639933" cy="2623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bIns="36000" rtlCol="0" anchor="t">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spc="0" baseline="0" dirty="0">
                <a:solidFill>
                  <a:sysClr val="windowText" lastClr="000000"/>
                </a:solidFill>
                <a:latin typeface="ＭＳ ゴシック" panose="020B0609070205080204" pitchFamily="49" charset="-128"/>
                <a:ea typeface="ＭＳ ゴシック" panose="020B0609070205080204" pitchFamily="49" charset="-128"/>
              </a:rPr>
              <a:t>パワーハラスメント</a:t>
            </a:r>
            <a:r>
              <a:rPr kumimoji="1" lang="ja-JP" altLang="en-US" sz="1200" spc="0" baseline="0" dirty="0">
                <a:solidFill>
                  <a:sysClr val="windowText" lastClr="000000"/>
                </a:solidFill>
                <a:latin typeface="ＭＳ ゴシック" panose="020B0609070205080204" pitchFamily="49" charset="-128"/>
                <a:ea typeface="ＭＳ ゴシック" panose="020B0609070205080204" pitchFamily="49" charset="-128"/>
              </a:rPr>
              <a:t>　</a:t>
            </a:r>
          </a:p>
        </p:txBody>
      </p:sp>
      <p:sp>
        <p:nvSpPr>
          <p:cNvPr id="4" name="正方形/長方形 3">
            <a:extLst>
              <a:ext uri="{FF2B5EF4-FFF2-40B4-BE49-F238E27FC236}">
                <a16:creationId xmlns:a16="http://schemas.microsoft.com/office/drawing/2014/main" id="{D646344C-5C93-4063-A00B-E92BCEBB28BE}"/>
              </a:ext>
            </a:extLst>
          </p:cNvPr>
          <p:cNvSpPr/>
          <p:nvPr/>
        </p:nvSpPr>
        <p:spPr>
          <a:xfrm>
            <a:off x="2290958" y="5386527"/>
            <a:ext cx="2063306" cy="2937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spc="0" baseline="0" dirty="0">
                <a:solidFill>
                  <a:schemeClr val="tx1"/>
                </a:solidFill>
                <a:latin typeface="ＭＳ ゴシック" panose="020B0609070205080204" pitchFamily="49" charset="-128"/>
                <a:ea typeface="ＭＳ ゴシック" panose="020B0609070205080204" pitchFamily="49" charset="-128"/>
              </a:rPr>
              <a:t>セクシュアルハラスメント</a:t>
            </a:r>
            <a:r>
              <a:rPr kumimoji="1" lang="ja-JP" altLang="en-US" sz="1200" spc="0" baseline="0" dirty="0">
                <a:solidFill>
                  <a:schemeClr val="tx1"/>
                </a:solidFill>
                <a:latin typeface="ＭＳ ゴシック" panose="020B0609070205080204" pitchFamily="49" charset="-128"/>
                <a:ea typeface="ＭＳ ゴシック" panose="020B0609070205080204" pitchFamily="49" charset="-128"/>
              </a:rPr>
              <a:t>　</a:t>
            </a:r>
          </a:p>
        </p:txBody>
      </p:sp>
      <p:sp>
        <p:nvSpPr>
          <p:cNvPr id="9" name="正方形/長方形 8">
            <a:extLst>
              <a:ext uri="{FF2B5EF4-FFF2-40B4-BE49-F238E27FC236}">
                <a16:creationId xmlns:a16="http://schemas.microsoft.com/office/drawing/2014/main" id="{13D7C476-CD7A-4DA8-881A-36056ECCF217}"/>
              </a:ext>
            </a:extLst>
          </p:cNvPr>
          <p:cNvSpPr/>
          <p:nvPr/>
        </p:nvSpPr>
        <p:spPr>
          <a:xfrm>
            <a:off x="4342382" y="5355181"/>
            <a:ext cx="1795661" cy="2321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800" spc="0" baseline="0" dirty="0">
                <a:solidFill>
                  <a:schemeClr val="tx1"/>
                </a:solidFill>
                <a:latin typeface="ＭＳ ゴシック" panose="020B0609070205080204" pitchFamily="49" charset="-128"/>
                <a:ea typeface="ＭＳ ゴシック" panose="020B0609070205080204" pitchFamily="49" charset="-128"/>
              </a:rPr>
              <a:t>妊娠・出産等に関するハラスメント</a:t>
            </a:r>
          </a:p>
        </p:txBody>
      </p:sp>
      <p:sp>
        <p:nvSpPr>
          <p:cNvPr id="20" name="テキスト ボックス 23">
            <a:extLst>
              <a:ext uri="{FF2B5EF4-FFF2-40B4-BE49-F238E27FC236}">
                <a16:creationId xmlns:a16="http://schemas.microsoft.com/office/drawing/2014/main" id="{83E6228C-E934-4CD4-AC7E-C20CB7A5BF91}"/>
              </a:ext>
            </a:extLst>
          </p:cNvPr>
          <p:cNvSpPr txBox="1"/>
          <p:nvPr/>
        </p:nvSpPr>
        <p:spPr>
          <a:xfrm>
            <a:off x="355446" y="5670343"/>
            <a:ext cx="1879683" cy="3173318"/>
          </a:xfrm>
          <a:prstGeom prst="rect">
            <a:avLst/>
          </a:prstGeom>
          <a:noFill/>
          <a:ln w="19050" cmpd="sng">
            <a:solidFill>
              <a:srgbClr val="FF0000"/>
            </a:solidFill>
            <a:prstDash val="sysDot"/>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900" dirty="0">
                <a:solidFill>
                  <a:sysClr val="windowText" lastClr="000000"/>
                </a:solidFill>
              </a:rPr>
              <a:t>(1)</a:t>
            </a:r>
            <a:r>
              <a:rPr kumimoji="1" lang="ja-JP" altLang="en-US" sz="900" dirty="0">
                <a:solidFill>
                  <a:sysClr val="windowText" lastClr="000000"/>
                </a:solidFill>
              </a:rPr>
              <a:t>　暴行・傷害等身体的な攻撃を行うこと</a:t>
            </a:r>
            <a:endParaRPr kumimoji="1" lang="en-US" altLang="ja-JP" sz="900" dirty="0">
              <a:solidFill>
                <a:sysClr val="windowText" lastClr="000000"/>
              </a:solidFill>
            </a:endParaRPr>
          </a:p>
          <a:p>
            <a:r>
              <a:rPr kumimoji="1" lang="en-US" altLang="ja-JP" sz="900" dirty="0">
                <a:solidFill>
                  <a:sysClr val="windowText" lastClr="000000"/>
                </a:solidFill>
              </a:rPr>
              <a:t>(2)</a:t>
            </a:r>
            <a:r>
              <a:rPr kumimoji="1" lang="ja-JP" altLang="en-US" sz="900" dirty="0">
                <a:solidFill>
                  <a:sysClr val="windowText" lastClr="000000"/>
                </a:solidFill>
              </a:rPr>
              <a:t>　脅迫・名誉棄損・侮辱・ひどい暴言等精神的な攻撃を行うこと</a:t>
            </a:r>
            <a:endParaRPr kumimoji="1" lang="en-US" altLang="ja-JP" sz="900" dirty="0">
              <a:solidFill>
                <a:sysClr val="windowText" lastClr="000000"/>
              </a:solidFill>
            </a:endParaRPr>
          </a:p>
          <a:p>
            <a:r>
              <a:rPr kumimoji="1" lang="en-US" altLang="ja-JP" sz="900" dirty="0">
                <a:solidFill>
                  <a:sysClr val="windowText" lastClr="000000"/>
                </a:solidFill>
              </a:rPr>
              <a:t>(3)</a:t>
            </a:r>
            <a:r>
              <a:rPr kumimoji="1" lang="ja-JP" altLang="en-US" sz="900" dirty="0">
                <a:solidFill>
                  <a:sysClr val="windowText" lastClr="000000"/>
                </a:solidFill>
              </a:rPr>
              <a:t>　隔離・仲間外し・無視等人間関係からの切り離しを行うこと</a:t>
            </a:r>
            <a:endParaRPr kumimoji="1" lang="en-US" altLang="ja-JP" sz="900" dirty="0">
              <a:solidFill>
                <a:sysClr val="windowText" lastClr="000000"/>
              </a:solidFill>
            </a:endParaRPr>
          </a:p>
          <a:p>
            <a:r>
              <a:rPr kumimoji="1" lang="en-US" altLang="ja-JP" sz="900" dirty="0">
                <a:solidFill>
                  <a:sysClr val="windowText" lastClr="000000"/>
                </a:solidFill>
              </a:rPr>
              <a:t>(4)</a:t>
            </a:r>
            <a:r>
              <a:rPr kumimoji="1" lang="ja-JP" altLang="en-US" sz="900" dirty="0">
                <a:solidFill>
                  <a:sysClr val="windowText" lastClr="000000"/>
                </a:solidFill>
              </a:rPr>
              <a:t>　業務委託契約上明らかに不要なことや遂行不可能なことの強制、仕事の妨害等を行うこと</a:t>
            </a:r>
            <a:endParaRPr kumimoji="1" lang="en-US" altLang="ja-JP" sz="900" dirty="0">
              <a:solidFill>
                <a:sysClr val="windowText" lastClr="000000"/>
              </a:solidFill>
            </a:endParaRPr>
          </a:p>
          <a:p>
            <a:r>
              <a:rPr kumimoji="1" lang="en-US" altLang="ja-JP" sz="900" dirty="0">
                <a:solidFill>
                  <a:sysClr val="windowText" lastClr="000000"/>
                </a:solidFill>
              </a:rPr>
              <a:t>(5)</a:t>
            </a:r>
            <a:r>
              <a:rPr kumimoji="1" lang="ja-JP" altLang="en-US" sz="900" dirty="0">
                <a:solidFill>
                  <a:sysClr val="windowText" lastClr="000000"/>
                </a:solidFill>
              </a:rPr>
              <a:t>　合理性的な理由なく、契約内容とかけ離れた程度の低い仕事を命じることや仕事を与えないこと</a:t>
            </a:r>
            <a:endParaRPr kumimoji="1" lang="en-US" altLang="ja-JP" sz="900" dirty="0">
              <a:solidFill>
                <a:sysClr val="windowText" lastClr="000000"/>
              </a:solidFill>
            </a:endParaRPr>
          </a:p>
          <a:p>
            <a:r>
              <a:rPr kumimoji="1" lang="en-US" altLang="ja-JP" sz="900" dirty="0">
                <a:solidFill>
                  <a:sysClr val="windowText" lastClr="000000"/>
                </a:solidFill>
              </a:rPr>
              <a:t>(6)</a:t>
            </a:r>
            <a:r>
              <a:rPr kumimoji="1" lang="ja-JP" altLang="en-US" sz="900" dirty="0">
                <a:solidFill>
                  <a:sysClr val="windowText" lastClr="000000"/>
                </a:solidFill>
              </a:rPr>
              <a:t>　私的なことに過度に立ち入ること</a:t>
            </a:r>
            <a:endParaRPr kumimoji="1" lang="en-US" altLang="ja-JP" sz="900" dirty="0">
              <a:solidFill>
                <a:sysClr val="windowText" lastClr="000000"/>
              </a:solidFill>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dirty="0">
                <a:solidFill>
                  <a:sysClr val="windowText" lastClr="000000"/>
                </a:solidFill>
                <a:effectLst/>
                <a:latin typeface="+mn-lt"/>
                <a:ea typeface="+mn-ea"/>
                <a:cs typeface="+mn-cs"/>
              </a:rPr>
              <a:t>※</a:t>
            </a:r>
            <a:r>
              <a:rPr kumimoji="1" lang="ja-JP" altLang="en-US" sz="900" dirty="0">
                <a:solidFill>
                  <a:sysClr val="windowText" lastClr="000000"/>
                </a:solidFill>
                <a:effectLst/>
                <a:latin typeface="+mn-lt"/>
                <a:ea typeface="+mn-ea"/>
                <a:cs typeface="+mn-cs"/>
              </a:rPr>
              <a:t>性的指向・性自認や病歴、不妊治療等の機微な個人情報について、当該フリーランスの了承を得ずに他の労働者に暴露することも含む</a:t>
            </a:r>
            <a:endParaRPr kumimoji="1" lang="en-US" altLang="ja-JP" sz="900" dirty="0">
              <a:solidFill>
                <a:sysClr val="windowText" lastClr="000000"/>
              </a:solidFill>
            </a:endParaRPr>
          </a:p>
        </p:txBody>
      </p:sp>
      <p:sp>
        <p:nvSpPr>
          <p:cNvPr id="21" name="テキスト ボックス 10">
            <a:extLst>
              <a:ext uri="{FF2B5EF4-FFF2-40B4-BE49-F238E27FC236}">
                <a16:creationId xmlns:a16="http://schemas.microsoft.com/office/drawing/2014/main" id="{3432110A-6273-4C09-B4DE-DC9A1BA90E62}"/>
              </a:ext>
            </a:extLst>
          </p:cNvPr>
          <p:cNvSpPr txBox="1"/>
          <p:nvPr/>
        </p:nvSpPr>
        <p:spPr>
          <a:xfrm>
            <a:off x="2279075" y="5664577"/>
            <a:ext cx="2063307" cy="3173318"/>
          </a:xfrm>
          <a:prstGeom prst="rect">
            <a:avLst/>
          </a:prstGeom>
          <a:noFill/>
          <a:ln w="19050" cmpd="sng">
            <a:solidFill>
              <a:srgbClr val="FF0000"/>
            </a:solidFill>
            <a:prstDash val="sysDot"/>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000" dirty="0"/>
              <a:t>(1)</a:t>
            </a:r>
            <a:r>
              <a:rPr kumimoji="1" lang="ja-JP" altLang="en-US" sz="1000" dirty="0"/>
              <a:t>　性的な冗談、からかい、質問</a:t>
            </a:r>
            <a:endParaRPr kumimoji="1" lang="en-US" altLang="ja-JP" sz="1000" dirty="0"/>
          </a:p>
          <a:p>
            <a:r>
              <a:rPr kumimoji="1" lang="en-US" altLang="ja-JP" sz="1000" dirty="0"/>
              <a:t>(2)</a:t>
            </a:r>
            <a:r>
              <a:rPr kumimoji="1" lang="ja-JP" altLang="en-US" sz="1000" dirty="0"/>
              <a:t>　わいせつ図画の閲覧、配布、掲示</a:t>
            </a:r>
            <a:endParaRPr kumimoji="1" lang="en-US" altLang="ja-JP" sz="1000" dirty="0"/>
          </a:p>
          <a:p>
            <a:r>
              <a:rPr kumimoji="1" lang="en-US" altLang="ja-JP" sz="1000" dirty="0"/>
              <a:t>(3)</a:t>
            </a:r>
            <a:r>
              <a:rPr kumimoji="1" lang="ja-JP" altLang="en-US" sz="1000" dirty="0"/>
              <a:t>　その他、他人に不快感を与える性的な言動</a:t>
            </a:r>
            <a:endParaRPr kumimoji="1" lang="en-US" altLang="ja-JP" sz="1000" dirty="0"/>
          </a:p>
          <a:p>
            <a:r>
              <a:rPr kumimoji="1" lang="en-US" altLang="ja-JP" sz="1000" dirty="0"/>
              <a:t>(4)</a:t>
            </a:r>
            <a:r>
              <a:rPr kumimoji="1" lang="ja-JP" altLang="en-US" sz="1000" dirty="0"/>
              <a:t>　性的な噂の流布</a:t>
            </a:r>
            <a:endParaRPr kumimoji="1" lang="en-US" altLang="ja-JP" sz="1000" dirty="0"/>
          </a:p>
          <a:p>
            <a:r>
              <a:rPr kumimoji="1" lang="en-US" altLang="ja-JP" sz="1000" dirty="0"/>
              <a:t>(5)</a:t>
            </a:r>
            <a:r>
              <a:rPr kumimoji="1" lang="ja-JP" altLang="en-US" sz="1000" dirty="0"/>
              <a:t>　身体への不必要な接触</a:t>
            </a:r>
            <a:endParaRPr kumimoji="1" lang="en-US" altLang="ja-JP" sz="1000" dirty="0"/>
          </a:p>
          <a:p>
            <a:r>
              <a:rPr kumimoji="1" lang="en-US" altLang="ja-JP" sz="1000" dirty="0"/>
              <a:t>(6)</a:t>
            </a:r>
            <a:r>
              <a:rPr kumimoji="1" lang="ja-JP" altLang="en-US" sz="1000" dirty="0"/>
              <a:t>　性的な言動により、他者の就業意欲を低下せしめ、能力の発揮を阻害する行為</a:t>
            </a:r>
            <a:endParaRPr kumimoji="1" lang="en-US" altLang="ja-JP" sz="1000" dirty="0"/>
          </a:p>
          <a:p>
            <a:r>
              <a:rPr kumimoji="1" lang="en-US" altLang="ja-JP" sz="1000" dirty="0"/>
              <a:t>(7)</a:t>
            </a:r>
            <a:r>
              <a:rPr kumimoji="1" lang="ja-JP" altLang="en-US" sz="1000" dirty="0"/>
              <a:t>　交際、性的な関係の強要</a:t>
            </a:r>
            <a:endParaRPr kumimoji="1" lang="en-US" altLang="ja-JP" sz="1000" dirty="0"/>
          </a:p>
          <a:p>
            <a:r>
              <a:rPr kumimoji="1" lang="en-US" altLang="ja-JP" sz="1000" dirty="0"/>
              <a:t>(8)</a:t>
            </a:r>
            <a:r>
              <a:rPr kumimoji="1" lang="ja-JP" altLang="en-US" sz="1000" dirty="0"/>
              <a:t>　性的な言動に対して拒否等を行ったフリーランスに対する不利益取扱い等</a:t>
            </a:r>
            <a:endParaRPr kumimoji="1" lang="en-US" altLang="ja-JP" sz="1000" dirty="0"/>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dirty="0">
                <a:solidFill>
                  <a:schemeClr val="dk1"/>
                </a:solidFill>
                <a:effectLst/>
                <a:latin typeface="+mn-lt"/>
                <a:ea typeface="+mn-ea"/>
                <a:cs typeface="+mn-cs"/>
              </a:rPr>
              <a:t>※</a:t>
            </a:r>
            <a:r>
              <a:rPr kumimoji="1" lang="ja-JP" altLang="en-US" sz="900" dirty="0">
                <a:solidFill>
                  <a:schemeClr val="dk1"/>
                </a:solidFill>
                <a:effectLst/>
                <a:latin typeface="+mn-lt"/>
                <a:ea typeface="+mn-ea"/>
                <a:cs typeface="+mn-cs"/>
              </a:rPr>
              <a:t>異性に対する行為だけでなく、同性に対する行為も対象。また、被害者の</a:t>
            </a:r>
            <a:r>
              <a:rPr kumimoji="1" lang="ja-JP" altLang="ja-JP" sz="900" dirty="0">
                <a:solidFill>
                  <a:schemeClr val="dk1"/>
                </a:solidFill>
                <a:effectLst/>
                <a:latin typeface="+mn-lt"/>
                <a:ea typeface="+mn-ea"/>
                <a:cs typeface="+mn-cs"/>
              </a:rPr>
              <a:t>性的指向・性自認</a:t>
            </a:r>
            <a:r>
              <a:rPr kumimoji="1" lang="ja-JP" altLang="en-US" sz="900" dirty="0">
                <a:solidFill>
                  <a:schemeClr val="dk1"/>
                </a:solidFill>
                <a:effectLst/>
                <a:latin typeface="+mn-lt"/>
                <a:ea typeface="+mn-ea"/>
                <a:cs typeface="+mn-cs"/>
              </a:rPr>
              <a:t>にかかわらず、性的な言動であれば該当。</a:t>
            </a:r>
            <a:endParaRPr kumimoji="1" lang="en-US" altLang="ja-JP" sz="900" dirty="0"/>
          </a:p>
        </p:txBody>
      </p:sp>
      <p:sp>
        <p:nvSpPr>
          <p:cNvPr id="23" name="テキスト ボックス 11">
            <a:extLst>
              <a:ext uri="{FF2B5EF4-FFF2-40B4-BE49-F238E27FC236}">
                <a16:creationId xmlns:a16="http://schemas.microsoft.com/office/drawing/2014/main" id="{5D532C8D-08F5-4036-969A-7689870B7709}"/>
              </a:ext>
            </a:extLst>
          </p:cNvPr>
          <p:cNvSpPr txBox="1"/>
          <p:nvPr/>
        </p:nvSpPr>
        <p:spPr>
          <a:xfrm>
            <a:off x="4398211" y="5648558"/>
            <a:ext cx="1831180" cy="3556402"/>
          </a:xfrm>
          <a:prstGeom prst="rect">
            <a:avLst/>
          </a:prstGeom>
          <a:noFill/>
          <a:ln w="19050" cmpd="sng">
            <a:solidFill>
              <a:srgbClr val="FF0000"/>
            </a:solidFill>
            <a:prstDash val="sysDot"/>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850" dirty="0"/>
              <a:t>(1)</a:t>
            </a:r>
            <a:r>
              <a:rPr kumimoji="1" lang="ja-JP" altLang="en-US" sz="850" dirty="0"/>
              <a:t>　妊娠、出産、妊娠又は出産に起因する症状により業務委託に係る業務を行えないこと若しくは行えなかったこと又は当該業務の能率が低下したこと（以下「妊娠したこと等」という。）を理由として嫌がらせ等をするもの</a:t>
            </a:r>
            <a:endParaRPr kumimoji="1" lang="en-US" altLang="ja-JP" sz="850" dirty="0"/>
          </a:p>
          <a:p>
            <a:r>
              <a:rPr kumimoji="1" lang="en-US" altLang="ja-JP" sz="850" dirty="0"/>
              <a:t>(2)</a:t>
            </a:r>
            <a:r>
              <a:rPr kumimoji="1" lang="ja-JP" altLang="en-US" sz="850" dirty="0"/>
              <a:t>　妊娠又は出産に関し特定受託事業者に係る取引の適正化等に関する法律（以下「法」という。）第</a:t>
            </a:r>
            <a:r>
              <a:rPr kumimoji="1" lang="en-US" altLang="ja-JP" sz="850" dirty="0"/>
              <a:t>13</a:t>
            </a:r>
            <a:r>
              <a:rPr kumimoji="1" lang="ja-JP" altLang="en-US" sz="850" dirty="0"/>
              <a:t>条第</a:t>
            </a:r>
            <a:r>
              <a:rPr kumimoji="1" lang="en-US" altLang="ja-JP" sz="850" dirty="0"/>
              <a:t>1</a:t>
            </a:r>
            <a:r>
              <a:rPr kumimoji="1" lang="ja-JP" altLang="en-US" sz="850" dirty="0"/>
              <a:t>項又は第</a:t>
            </a:r>
            <a:r>
              <a:rPr kumimoji="1" lang="en-US" altLang="ja-JP" sz="850" dirty="0"/>
              <a:t>2</a:t>
            </a:r>
            <a:r>
              <a:rPr kumimoji="1" lang="ja-JP" altLang="en-US" sz="850" dirty="0"/>
              <a:t>項の規定による配慮の申出（以下「配慮の申出」という。）を阻害するもの</a:t>
            </a:r>
            <a:endParaRPr kumimoji="1" lang="en-US" altLang="ja-JP" sz="850" dirty="0"/>
          </a:p>
          <a:p>
            <a:r>
              <a:rPr kumimoji="1" lang="en-US" altLang="ja-JP" sz="850" dirty="0"/>
              <a:t>(3)</a:t>
            </a:r>
            <a:r>
              <a:rPr kumimoji="1" lang="ja-JP" altLang="en-US" sz="850" dirty="0"/>
              <a:t>　配慮の申出をしたこと又は法第</a:t>
            </a:r>
            <a:r>
              <a:rPr kumimoji="1" lang="en-US" altLang="ja-JP" sz="850" dirty="0"/>
              <a:t>13</a:t>
            </a:r>
            <a:r>
              <a:rPr kumimoji="1" lang="ja-JP" altLang="en-US" sz="850" dirty="0"/>
              <a:t>条第</a:t>
            </a:r>
            <a:r>
              <a:rPr kumimoji="1" lang="en-US" altLang="ja-JP" sz="850" dirty="0"/>
              <a:t>1</a:t>
            </a:r>
            <a:r>
              <a:rPr kumimoji="1" lang="ja-JP" altLang="en-US" sz="850" dirty="0"/>
              <a:t>項若しくは第</a:t>
            </a:r>
            <a:r>
              <a:rPr kumimoji="1" lang="en-US" altLang="ja-JP" sz="850" dirty="0"/>
              <a:t>2</a:t>
            </a:r>
            <a:r>
              <a:rPr kumimoji="1" lang="ja-JP" altLang="en-US" sz="850" dirty="0"/>
              <a:t>項の規定による配慮を受けたこと（以下「配慮を受けたこと」という。）により嫌がらせ等をするもの。</a:t>
            </a:r>
            <a:endParaRPr kumimoji="1" lang="en-US" altLang="ja-JP" sz="850" dirty="0"/>
          </a:p>
          <a:p>
            <a:r>
              <a:rPr kumimoji="1" lang="en-US" altLang="ja-JP" sz="850" dirty="0"/>
              <a:t>(4)</a:t>
            </a:r>
            <a:r>
              <a:rPr kumimoji="1" lang="ja-JP" altLang="en-US" sz="850" dirty="0"/>
              <a:t>　 妊娠したこと等を理由として契約の解除その他の不利益な取り扱いを示唆するもの</a:t>
            </a:r>
            <a:endParaRPr kumimoji="1" lang="en-US" altLang="ja-JP" sz="850" dirty="0"/>
          </a:p>
          <a:p>
            <a:r>
              <a:rPr kumimoji="1" lang="en-US" altLang="ja-JP" sz="850" dirty="0"/>
              <a:t>(5)</a:t>
            </a:r>
            <a:r>
              <a:rPr kumimoji="1" lang="ja-JP" altLang="en-US" sz="850" dirty="0"/>
              <a:t>　配慮の申出をしたこと及び配慮を受けたことを理由として契約の解除その他の不利益な取扱いを示唆するもの。</a:t>
            </a:r>
            <a:endParaRPr kumimoji="1" lang="en-US" altLang="ja-JP" sz="850" dirty="0"/>
          </a:p>
          <a:p>
            <a:r>
              <a:rPr kumimoji="1" lang="en-US" altLang="ja-JP" sz="850" dirty="0">
                <a:solidFill>
                  <a:sysClr val="windowText" lastClr="000000"/>
                </a:solidFill>
              </a:rPr>
              <a:t>※</a:t>
            </a:r>
            <a:r>
              <a:rPr kumimoji="1" lang="ja-JP" altLang="en-US" sz="850" dirty="0">
                <a:solidFill>
                  <a:sysClr val="windowText" lastClr="000000"/>
                </a:solidFill>
              </a:rPr>
              <a:t>不妊治療に対する否定的な言動含む。</a:t>
            </a:r>
            <a:endParaRPr kumimoji="1" lang="en-US" altLang="ja-JP" sz="850" dirty="0">
              <a:solidFill>
                <a:sysClr val="windowText" lastClr="000000"/>
              </a:solidFill>
            </a:endParaRPr>
          </a:p>
        </p:txBody>
      </p:sp>
    </p:spTree>
    <p:extLst>
      <p:ext uri="{BB962C8B-B14F-4D97-AF65-F5344CB8AC3E}">
        <p14:creationId xmlns:p14="http://schemas.microsoft.com/office/powerpoint/2010/main" val="18023118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7D42D22CB7DF64A8F5AD25B277E9459" ma:contentTypeVersion="14" ma:contentTypeDescription="新しいドキュメントを作成します。" ma:contentTypeScope="" ma:versionID="08340782a018dd59a4ca240671835f76">
  <xsd:schema xmlns:xsd="http://www.w3.org/2001/XMLSchema" xmlns:xs="http://www.w3.org/2001/XMLSchema" xmlns:p="http://schemas.microsoft.com/office/2006/metadata/properties" xmlns:ns2="cff744d9-b56b-4eb1-935d-dd406f69f3b5" xmlns:ns3="c8886e6d-ca38-4783-ac23-8bd097117a79" targetNamespace="http://schemas.microsoft.com/office/2006/metadata/properties" ma:root="true" ma:fieldsID="ab417ce6f4f8eec2f42bbfe36c67eddb" ns2:_="" ns3:_="">
    <xsd:import namespace="cff744d9-b56b-4eb1-935d-dd406f69f3b5"/>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f744d9-b56b-4eb1-935d-dd406f69f3b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66ef599c-1591-4351-8079-4d3532a0fb54}"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ff744d9-b56b-4eb1-935d-dd406f69f3b5">
      <Terms xmlns="http://schemas.microsoft.com/office/infopath/2007/PartnerControls"/>
    </lcf76f155ced4ddcb4097134ff3c332f>
    <Owner xmlns="cff744d9-b56b-4eb1-935d-dd406f69f3b5">
      <UserInfo>
        <DisplayName/>
        <AccountId xsi:nil="true"/>
        <AccountType/>
      </UserInfo>
    </Owner>
    <TaxCatchAll xmlns="c8886e6d-ca38-4783-ac23-8bd097117a7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CA9EB2-32FB-4604-B295-98E3047928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f744d9-b56b-4eb1-935d-dd406f69f3b5"/>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9911C9-5A0B-4F18-BD4B-31C2048142D0}">
  <ds:schemaRefs>
    <ds:schemaRef ds:uri="http://purl.org/dc/terms/"/>
    <ds:schemaRef ds:uri="cff744d9-b56b-4eb1-935d-dd406f69f3b5"/>
    <ds:schemaRef ds:uri="http://schemas.microsoft.com/office/infopath/2007/PartnerControls"/>
    <ds:schemaRef ds:uri="http://schemas.microsoft.com/office/2006/documentManagement/types"/>
    <ds:schemaRef ds:uri="http://purl.org/dc/elements/1.1/"/>
    <ds:schemaRef ds:uri="http://purl.org/dc/dcmitype/"/>
    <ds:schemaRef ds:uri="http://schemas.openxmlformats.org/package/2006/metadata/core-properties"/>
    <ds:schemaRef ds:uri="c8886e6d-ca38-4783-ac23-8bd097117a79"/>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FE792A4-B6B4-408C-A140-933AED042E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Words>1428</Words>
  <PresentationFormat>A3 297x420 mm</PresentationFormat>
  <Paragraphs>87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ＭＳ 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0x01010077D42D22CB7DF64A8F5AD25B277E9459</vt:lpwstr>
  </property>
  <property fmtid="{D5CDD505-2E9C-101B-9397-08002B2CF9AE}" pid="3" name="MediaServiceImageTags">
    <vt:lpwstr/>
  </property>
</Properties>
</file>