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8" r:id="rId1"/>
  </p:sldMasterIdLst>
  <p:notesMasterIdLst>
    <p:notesMasterId r:id="rId3"/>
  </p:notesMasterIdLst>
  <p:sldIdLst>
    <p:sldId id="352"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87" userDrawn="1">
          <p15:clr>
            <a:srgbClr val="A4A3A4"/>
          </p15:clr>
        </p15:guide>
        <p15:guide id="2" orient="horz" pos="580" userDrawn="1">
          <p15:clr>
            <a:srgbClr val="A4A3A4"/>
          </p15:clr>
        </p15:guide>
        <p15:guide id="3" pos="4137" userDrawn="1">
          <p15:clr>
            <a:srgbClr val="A4A3A4"/>
          </p15:clr>
        </p15:guide>
        <p15:guide id="4" pos="185" userDrawn="1">
          <p15:clr>
            <a:srgbClr val="A4A3A4"/>
          </p15:clr>
        </p15:guide>
        <p15:guide id="5" pos="4000" userDrawn="1">
          <p15:clr>
            <a:srgbClr val="A4A3A4"/>
          </p15:clr>
        </p15:guide>
        <p15:guide id="6" pos="322" userDrawn="1">
          <p15:clr>
            <a:srgbClr val="A4A3A4"/>
          </p15:clr>
        </p15:guide>
        <p15:guide id="7" pos="2160" userDrawn="1">
          <p15:clr>
            <a:srgbClr val="A4A3A4"/>
          </p15:clr>
        </p15:guide>
        <p15:guide id="8" pos="23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185"/>
    <a:srgbClr val="FF8A15"/>
    <a:srgbClr val="C9E7E7"/>
    <a:srgbClr val="FDF3B9"/>
    <a:srgbClr val="66BAB7"/>
    <a:srgbClr val="DB4D6D"/>
    <a:srgbClr val="FEDFE1"/>
    <a:srgbClr val="E6E6E6"/>
    <a:srgbClr val="FF9933"/>
    <a:srgbClr val="005C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6" autoAdjust="0"/>
    <p:restoredTop sz="95037" autoAdjust="0"/>
  </p:normalViewPr>
  <p:slideViewPr>
    <p:cSldViewPr snapToGrid="0">
      <p:cViewPr varScale="1">
        <p:scale>
          <a:sx n="79" d="100"/>
          <a:sy n="79" d="100"/>
        </p:scale>
        <p:origin x="3072" y="114"/>
      </p:cViewPr>
      <p:guideLst>
        <p:guide orient="horz" pos="5887"/>
        <p:guide orient="horz" pos="580"/>
        <p:guide pos="4137"/>
        <p:guide pos="185"/>
        <p:guide pos="4000"/>
        <p:guide pos="322"/>
        <p:guide pos="2160"/>
        <p:guide pos="2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commentAuthors.xml" Type="http://schemas.openxmlformats.org/officeDocument/2006/relationships/commentAuthors"/><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 Id="rId9" Target="authors.xml" Type="http://schemas.microsoft.com/office/2018/10/relationships/author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2" y="0"/>
            <a:ext cx="2950263"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 2"/>
          <p:cNvSpPr>
            <a:spLocks noGrp="1"/>
          </p:cNvSpPr>
          <p:nvPr>
            <p:ph type="dt" idx="1"/>
          </p:nvPr>
        </p:nvSpPr>
        <p:spPr>
          <a:xfrm>
            <a:off x="3855364" y="0"/>
            <a:ext cx="2950263" cy="496888"/>
          </a:xfrm>
          <a:prstGeom prst="rect">
            <a:avLst/>
          </a:prstGeom>
        </p:spPr>
        <p:txBody>
          <a:bodyPr vert="horz" lIns="91412" tIns="45706" rIns="91412" bIns="45706" rtlCol="0"/>
          <a:lstStyle>
            <a:lvl1pPr algn="r">
              <a:defRPr sz="1200"/>
            </a:lvl1pPr>
          </a:lstStyle>
          <a:p>
            <a:fld id="{40F6FFEA-92E1-4452-A5E1-597119CB7913}" type="datetimeFigureOut">
              <a:rPr kumimoji="1" lang="ja-JP" altLang="en-US" smtClean="0"/>
              <a:pPr/>
              <a:t>2025/5/19</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9688"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 4"/>
          <p:cNvSpPr>
            <a:spLocks noGrp="1"/>
          </p:cNvSpPr>
          <p:nvPr>
            <p:ph type="body" sz="quarter" idx="3"/>
          </p:nvPr>
        </p:nvSpPr>
        <p:spPr>
          <a:xfrm>
            <a:off x="681212" y="4721228"/>
            <a:ext cx="5444806" cy="4471988"/>
          </a:xfrm>
          <a:prstGeom prst="rect">
            <a:avLst/>
          </a:prstGeom>
        </p:spPr>
        <p:txBody>
          <a:bodyPr vert="horz" lIns="91412" tIns="45706" rIns="91412" bIns="4570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2" y="9440891"/>
            <a:ext cx="2950263"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64" y="9440891"/>
            <a:ext cx="2950263" cy="496887"/>
          </a:xfrm>
          <a:prstGeom prst="rect">
            <a:avLst/>
          </a:prstGeom>
        </p:spPr>
        <p:txBody>
          <a:bodyPr vert="horz" lIns="91412" tIns="45706" rIns="91412" bIns="45706" rtlCol="0" anchor="b"/>
          <a:lstStyle>
            <a:lvl1pPr algn="r">
              <a:defRPr sz="1200"/>
            </a:lvl1pPr>
          </a:lstStyle>
          <a:p>
            <a:fld id="{263311C3-3B21-4EAE-8D73-F8F3E2579B42}" type="slidenum">
              <a:rPr kumimoji="1" lang="ja-JP" altLang="en-US" smtClean="0"/>
              <a:pPr/>
              <a:t>‹#›</a:t>
            </a:fld>
            <a:endParaRPr kumimoji="1" lang="ja-JP" altLang="en-US"/>
          </a:p>
        </p:txBody>
      </p:sp>
    </p:spTree>
    <p:extLst>
      <p:ext uri="{BB962C8B-B14F-4D97-AF65-F5344CB8AC3E}">
        <p14:creationId xmlns:p14="http://schemas.microsoft.com/office/powerpoint/2010/main" val="3995317895"/>
      </p:ext>
    </p:extLst>
  </p:cSld>
  <p:clrMap bg1="lt1" tx1="dk1" bg2="lt2" tx2="dk2" accent1="accent1" accent2="accent2" accent3="accent3" accent4="accent4" accent5="accent5" accent6="accent6" hlink="hlink" folHlink="folHlink"/>
  <p:notesStyle>
    <a:lvl1pPr marL="0" algn="l" defTabSz="839478" rtl="0" eaLnBrk="1" latinLnBrk="0" hangingPunct="1">
      <a:defRPr kumimoji="1" sz="1147" kern="1200">
        <a:solidFill>
          <a:schemeClr val="tx1"/>
        </a:solidFill>
        <a:latin typeface="+mn-lt"/>
        <a:ea typeface="+mn-ea"/>
        <a:cs typeface="+mn-cs"/>
      </a:defRPr>
    </a:lvl1pPr>
    <a:lvl2pPr marL="419738" algn="l" defTabSz="839478" rtl="0" eaLnBrk="1" latinLnBrk="0" hangingPunct="1">
      <a:defRPr kumimoji="1" sz="1147" kern="1200">
        <a:solidFill>
          <a:schemeClr val="tx1"/>
        </a:solidFill>
        <a:latin typeface="+mn-lt"/>
        <a:ea typeface="+mn-ea"/>
        <a:cs typeface="+mn-cs"/>
      </a:defRPr>
    </a:lvl2pPr>
    <a:lvl3pPr marL="839478" algn="l" defTabSz="839478" rtl="0" eaLnBrk="1" latinLnBrk="0" hangingPunct="1">
      <a:defRPr kumimoji="1" sz="1147" kern="1200">
        <a:solidFill>
          <a:schemeClr val="tx1"/>
        </a:solidFill>
        <a:latin typeface="+mn-lt"/>
        <a:ea typeface="+mn-ea"/>
        <a:cs typeface="+mn-cs"/>
      </a:defRPr>
    </a:lvl3pPr>
    <a:lvl4pPr marL="1259215" algn="l" defTabSz="839478" rtl="0" eaLnBrk="1" latinLnBrk="0" hangingPunct="1">
      <a:defRPr kumimoji="1" sz="1147" kern="1200">
        <a:solidFill>
          <a:schemeClr val="tx1"/>
        </a:solidFill>
        <a:latin typeface="+mn-lt"/>
        <a:ea typeface="+mn-ea"/>
        <a:cs typeface="+mn-cs"/>
      </a:defRPr>
    </a:lvl4pPr>
    <a:lvl5pPr marL="1678956" algn="l" defTabSz="839478" rtl="0" eaLnBrk="1" latinLnBrk="0" hangingPunct="1">
      <a:defRPr kumimoji="1" sz="1147" kern="1200">
        <a:solidFill>
          <a:schemeClr val="tx1"/>
        </a:solidFill>
        <a:latin typeface="+mn-lt"/>
        <a:ea typeface="+mn-ea"/>
        <a:cs typeface="+mn-cs"/>
      </a:defRPr>
    </a:lvl5pPr>
    <a:lvl6pPr marL="2098694" algn="l" defTabSz="839478" rtl="0" eaLnBrk="1" latinLnBrk="0" hangingPunct="1">
      <a:defRPr kumimoji="1" sz="1147" kern="1200">
        <a:solidFill>
          <a:schemeClr val="tx1"/>
        </a:solidFill>
        <a:latin typeface="+mn-lt"/>
        <a:ea typeface="+mn-ea"/>
        <a:cs typeface="+mn-cs"/>
      </a:defRPr>
    </a:lvl6pPr>
    <a:lvl7pPr marL="2518434" algn="l" defTabSz="839478" rtl="0" eaLnBrk="1" latinLnBrk="0" hangingPunct="1">
      <a:defRPr kumimoji="1" sz="1147" kern="1200">
        <a:solidFill>
          <a:schemeClr val="tx1"/>
        </a:solidFill>
        <a:latin typeface="+mn-lt"/>
        <a:ea typeface="+mn-ea"/>
        <a:cs typeface="+mn-cs"/>
      </a:defRPr>
    </a:lvl7pPr>
    <a:lvl8pPr marL="2938172" algn="l" defTabSz="839478" rtl="0" eaLnBrk="1" latinLnBrk="0" hangingPunct="1">
      <a:defRPr kumimoji="1" sz="1147" kern="1200">
        <a:solidFill>
          <a:schemeClr val="tx1"/>
        </a:solidFill>
        <a:latin typeface="+mn-lt"/>
        <a:ea typeface="+mn-ea"/>
        <a:cs typeface="+mn-cs"/>
      </a:defRPr>
    </a:lvl8pPr>
    <a:lvl9pPr marL="3357911" algn="l" defTabSz="839478" rtl="0" eaLnBrk="1" latinLnBrk="0" hangingPunct="1">
      <a:defRPr kumimoji="1" sz="1147"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9688"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63311C3-3B21-4EAE-8D73-F8F3E2579B42}" type="slidenum">
              <a:rPr kumimoji="1" lang="ja-JP" altLang="en-US" smtClean="0"/>
              <a:pPr/>
              <a:t>1</a:t>
            </a:fld>
            <a:endParaRPr kumimoji="1" lang="ja-JP" altLang="en-US"/>
          </a:p>
        </p:txBody>
      </p:sp>
    </p:spTree>
    <p:extLst>
      <p:ext uri="{BB962C8B-B14F-4D97-AF65-F5344CB8AC3E}">
        <p14:creationId xmlns:p14="http://schemas.microsoft.com/office/powerpoint/2010/main" val="298521022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494F2EA-623F-4BDF-A3EC-13329A115942}" type="datetime1">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718973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9E563B-288D-464B-B15C-204F8075497E}" type="datetime1">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504750564"/>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9E563B-288D-464B-B15C-204F8075497E}" type="datetime1">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622791064"/>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C36551-A726-4E91-9107-8E7BEA21BBD3}" type="datetime1">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454416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9D09059-23BE-4191-AA25-527A0CDEC3A0}" type="datetime1">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3785052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F831C8E-45FE-431F-B896-B1D4F2A2C6DC}" type="datetime1">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353384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DE40610-FD1F-42C7-8E1E-C96222194395}" type="datetime1">
              <a:rPr kumimoji="1" lang="ja-JP" altLang="en-US" smtClean="0"/>
              <a:t>2025/5/19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662176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D4B4849-7B78-45F2-A71D-62A993735F3A}" type="datetime1">
              <a:rPr kumimoji="1" lang="ja-JP" altLang="en-US" smtClean="0"/>
              <a:t>2025/5/19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853665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1191A-F273-4876-96E3-530314841115}" type="datetime1">
              <a:rPr kumimoji="1" lang="ja-JP" altLang="en-US" smtClean="0"/>
              <a:t>2025/5/19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3859360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9E563B-288D-464B-B15C-204F8075497E}" type="datetime1">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495085197"/>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EC3BA3-BA85-43A5-BC18-9970D52CAA13}" type="datetime1">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379905861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59E563B-288D-464B-B15C-204F8075497E}" type="datetime1">
              <a:rPr kumimoji="1" lang="ja-JP" altLang="en-US" smtClean="0"/>
              <a:t>2025/5/19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324444465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hf sldNum="0"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92851"/>
            <a:ext cx="6865443" cy="444101"/>
          </a:xfrm>
          <a:prstGeom prst="rect">
            <a:avLst/>
          </a:prstGeom>
          <a:solidFill>
            <a:schemeClr val="accent6">
              <a:lumMod val="20000"/>
              <a:lumOff val="80000"/>
            </a:schemeClr>
          </a:solidFill>
        </p:spPr>
        <p:txBody>
          <a:bodyPr wrap="none" rtlCol="0" anchor="ctr">
            <a:noAutofit/>
          </a:bodyPr>
          <a:lstStyle/>
          <a:p>
            <a:pPr algn="just"/>
            <a:r>
              <a:rPr lang="ja-JP" altLang="ja-JP" sz="1600" kern="100" dirty="0">
                <a:solidFill>
                  <a:srgbClr val="000000"/>
                </a:solidFill>
                <a:effectLst/>
                <a:latin typeface="游明朝" panose="02020400000000000000" pitchFamily="18" charset="-128"/>
                <a:ea typeface="HGP創英角ﾎﾟｯﾌﾟ体" panose="040B0A00000000000000" pitchFamily="50" charset="-128"/>
                <a:cs typeface="Times New Roman" panose="02020603050405020304" pitchFamily="18" charset="0"/>
              </a:rPr>
              <a:t>社員の皆さまへ　当社の仕事と育児・介護の両立支援制度をご存じですか？</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8" name="正方形/長方形 57"/>
          <p:cNvSpPr/>
          <p:nvPr/>
        </p:nvSpPr>
        <p:spPr>
          <a:xfrm>
            <a:off x="381000" y="878912"/>
            <a:ext cx="6181573" cy="738664"/>
          </a:xfrm>
          <a:prstGeom prst="rect">
            <a:avLst/>
          </a:prstGeom>
        </p:spPr>
        <p:txBody>
          <a:bodyPr wrap="square">
            <a:spAutoFit/>
          </a:bodyPr>
          <a:lstStyle/>
          <a:p>
            <a:pPr indent="133350" algn="just"/>
            <a:r>
              <a:rPr lang="ja-JP" alt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我が社では、働きながら妊娠・出産、育児や介護を行う方々が利用できる様々な制度があります。</a:t>
            </a:r>
          </a:p>
          <a:p>
            <a:pPr algn="just"/>
            <a:r>
              <a:rPr lang="en-US" alt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（詳しくは就業規則や育児・介護休業等規定に規定しています）。</a:t>
            </a:r>
          </a:p>
          <a:p>
            <a:pPr indent="133350" algn="just"/>
            <a:r>
              <a:rPr lang="ja-JP" alt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妊娠、出産、育児や介護を行う必要性が生じた方は、どのような制度を利用してどのような働き方を希望されるのか、お早めに会社人事部門窓口担当者へご相談ください。</a:t>
            </a:r>
          </a:p>
        </p:txBody>
      </p:sp>
      <p:sp>
        <p:nvSpPr>
          <p:cNvPr id="4" name="Text Box 15">
            <a:extLst>
              <a:ext uri="{FF2B5EF4-FFF2-40B4-BE49-F238E27FC236}">
                <a16:creationId xmlns:a16="http://schemas.microsoft.com/office/drawing/2014/main" id="{1E9B8294-3618-EEA9-7CA5-8C23DD445447}"/>
              </a:ext>
            </a:extLst>
          </p:cNvPr>
          <p:cNvSpPr txBox="1">
            <a:spLocks noChangeArrowheads="1"/>
          </p:cNvSpPr>
          <p:nvPr/>
        </p:nvSpPr>
        <p:spPr bwMode="auto">
          <a:xfrm>
            <a:off x="3552825" y="578373"/>
            <a:ext cx="3000376" cy="315581"/>
          </a:xfrm>
          <a:prstGeom prst="rect">
            <a:avLst/>
          </a:prstGeom>
          <a:noFill/>
          <a:ln w="12700" cap="rnd">
            <a:solidFill>
              <a:schemeClr val="tx1"/>
            </a:solidFill>
            <a:prstDash val="solid"/>
            <a:miter lim="800000"/>
            <a:headEnd/>
            <a:tailEnd/>
          </a:ln>
        </p:spPr>
        <p:txBody>
          <a:bodyPr vert="horz" wrap="square" lIns="108000" tIns="72000" rIns="108000" bIns="72000" numCol="1" anchor="ctr" anchorCtr="0" compatLnSpc="1">
            <a:prstTxWarp prst="textNoShape">
              <a:avLst/>
            </a:prstTxWarp>
            <a:spAutoFit/>
          </a:bodyPr>
          <a:lstStyle/>
          <a:p>
            <a:pPr defTabSz="836475" fontAlgn="base">
              <a:lnSpc>
                <a:spcPct val="72000"/>
              </a:lnSpc>
              <a:spcBef>
                <a:spcPct val="0"/>
              </a:spcBef>
              <a:spcAft>
                <a:spcPct val="0"/>
              </a:spcAft>
            </a:pPr>
            <a:r>
              <a:rPr lang="ja-JP" altLang="en-US" sz="1050" dirty="0">
                <a:solidFill>
                  <a:srgbClr val="000000"/>
                </a:solidFill>
                <a:latin typeface="ＭＳ Ｐゴシック" panose="020B0600070205080204" pitchFamily="50" charset="-128"/>
                <a:ea typeface="ＭＳ Ｐゴシック" panose="020B0600070205080204" pitchFamily="50" charset="-128"/>
                <a:cs typeface="メイリオ" panose="020B0604030504040204" pitchFamily="50" charset="-128"/>
              </a:rPr>
              <a:t>企業名</a:t>
            </a:r>
            <a:r>
              <a:rPr lang="ja-JP" altLang="en-US" sz="14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4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18">
            <a:extLst>
              <a:ext uri="{FF2B5EF4-FFF2-40B4-BE49-F238E27FC236}">
                <a16:creationId xmlns:a16="http://schemas.microsoft.com/office/drawing/2014/main" id="{BA986E9C-FE19-95EA-2BA0-5E75E8040845}"/>
              </a:ext>
            </a:extLst>
          </p:cNvPr>
          <p:cNvSpPr>
            <a:spLocks noChangeArrowheads="1"/>
          </p:cNvSpPr>
          <p:nvPr/>
        </p:nvSpPr>
        <p:spPr bwMode="auto">
          <a:xfrm>
            <a:off x="458559" y="1633047"/>
            <a:ext cx="6104014" cy="516021"/>
          </a:xfrm>
          <a:prstGeom prst="roundRect">
            <a:avLst>
              <a:gd name="adj" fmla="val 14505"/>
            </a:avLst>
          </a:prstGeom>
          <a:solidFill>
            <a:srgbClr val="FFFFFF"/>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133985" indent="-133985" algn="just"/>
            <a:r>
              <a:rPr lang="ja-JP" sz="1050" b="1" kern="100" dirty="0">
                <a:ln>
                  <a:noFill/>
                </a:ln>
                <a:solidFill>
                  <a:srgbClr val="00B050">
                    <a:alpha val="99000"/>
                  </a:srgbClr>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〇窓口部署　　　　　　　　　〇担当者氏名　　　　　　　　　　　　　　〇電話番号・内線番号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93D7F49A-DF62-1102-3B84-7B8B3B78A3F6}"/>
              </a:ext>
            </a:extLst>
          </p:cNvPr>
          <p:cNvSpPr/>
          <p:nvPr/>
        </p:nvSpPr>
        <p:spPr>
          <a:xfrm>
            <a:off x="443472" y="2164539"/>
            <a:ext cx="6151080" cy="744220"/>
          </a:xfrm>
          <a:prstGeom prst="rect">
            <a:avLst/>
          </a:prstGeom>
          <a:noFill/>
          <a:ln w="25400" cap="flat" cmpd="sng" algn="ctr">
            <a:noFill/>
            <a:prstDash val="solid"/>
          </a:ln>
          <a:effectLst/>
        </p:spPr>
        <p:txBody>
          <a:bodyPr wrap="square" lIns="36000" tIns="36000" rIns="36000" bIns="36000" rtlCol="0" anchor="t">
            <a:noAutofit/>
          </a:bodyPr>
          <a:lstStyle/>
          <a:p>
            <a:pPr indent="133350" algn="just"/>
            <a:r>
              <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当社では、制度利用者の方や周囲のスタッフの状況に応じて、体調面等に応じた業務軽減や、業務分担の調整が必要か確認を行います。周囲のスタッフの皆さんと相談しながら、制度を上手に活用し仕事と家庭の両立を図ってください。</a:t>
            </a:r>
          </a:p>
        </p:txBody>
      </p:sp>
      <p:sp>
        <p:nvSpPr>
          <p:cNvPr id="8" name="角丸四角形 6">
            <a:extLst>
              <a:ext uri="{FF2B5EF4-FFF2-40B4-BE49-F238E27FC236}">
                <a16:creationId xmlns:a16="http://schemas.microsoft.com/office/drawing/2014/main" id="{05E1A94A-9AEB-25E3-2EC5-7E3AFE2B833D}"/>
              </a:ext>
            </a:extLst>
          </p:cNvPr>
          <p:cNvSpPr>
            <a:spLocks noChangeArrowheads="1"/>
          </p:cNvSpPr>
          <p:nvPr/>
        </p:nvSpPr>
        <p:spPr bwMode="auto">
          <a:xfrm>
            <a:off x="523749" y="2766117"/>
            <a:ext cx="6070803" cy="1792539"/>
          </a:xfrm>
          <a:prstGeom prst="roundRect">
            <a:avLst>
              <a:gd name="adj" fmla="val 8710"/>
            </a:avLst>
          </a:prstGeom>
          <a:solidFill>
            <a:schemeClr val="accent4">
              <a:lumMod val="20000"/>
              <a:lumOff val="80000"/>
            </a:schemeClr>
          </a:solidFill>
          <a:ln w="15875">
            <a:solidFill>
              <a:schemeClr val="accent6"/>
            </a:solidFill>
          </a:ln>
          <a:effectLst/>
        </p:spPr>
        <p:txBody>
          <a:bodyPr rot="0" vert="horz" wrap="square" lIns="74295" tIns="8890" rIns="74295" bIns="8890" anchor="ctr" anchorCtr="0" upright="1">
            <a:noAutofit/>
          </a:bodyPr>
          <a:lstStyle/>
          <a:p>
            <a:pPr indent="139700" algn="just"/>
            <a:r>
              <a:rPr lang="ja-JP" altLang="en-US"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・妊娠中・出産後の健診通院のために必要な時間を申請することができます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algn="just"/>
            <a:r>
              <a:rPr lang="ja-JP" altLang="en-US"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・具合が悪くなって、医師や助産師から指示が出された場合は、必要な措置（通勤緩和、休憩</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69850" algn="just"/>
            <a:r>
              <a:rPr lang="ja-JP" altLang="en-US"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時間の延長、作業の制限・勤務時間の短縮・休業）を講じるよう申請することができます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algn="just"/>
            <a:r>
              <a:rPr lang="ja-JP" altLang="en-US"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・普段よりも負担の軽い業務への転換や時間外労働、深夜業などの免除を申請することが</a:t>
            </a:r>
            <a:endParaRPr lang="en-US" altLang="ja-JP" sz="11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marL="133350" algn="just"/>
            <a:r>
              <a:rPr lang="ja-JP" altLang="en-US"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できます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9700" algn="just"/>
            <a:r>
              <a:rPr lang="ja-JP" altLang="en-US"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・出産予定日を含む６週間前（双子以上は１４週間前）から産前休業を請求することができます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9700" algn="just"/>
            <a:r>
              <a:rPr lang="ja-JP" altLang="en-US"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sz="11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お父さんは出産予定日から育児休業を取得することができます</a:t>
            </a:r>
            <a:r>
              <a:rPr lang="ja-JP"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algn="just"/>
            <a:r>
              <a:rPr lang="ja-JP" altLang="en-US" sz="1100" kern="100" dirty="0">
                <a:solidFill>
                  <a:srgbClr val="00B050"/>
                </a:solidFill>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solidFill>
                  <a:srgbClr val="00B050"/>
                </a:solidFill>
                <a:effectLst/>
                <a:latin typeface="游明朝" panose="02020400000000000000" pitchFamily="18" charset="-128"/>
                <a:ea typeface="ＭＳ Ｐゴシック" panose="020B0600070205080204" pitchFamily="50" charset="-128"/>
                <a:cs typeface="Times New Roman" panose="02020603050405020304" pitchFamily="18" charset="0"/>
              </a:rPr>
              <a:t>・産前・産後休業中は社会保険から出産手当金が支給され</a:t>
            </a:r>
            <a:r>
              <a:rPr lang="ja-JP" altLang="en-US" sz="1100" kern="100" dirty="0">
                <a:solidFill>
                  <a:srgbClr val="00B050"/>
                </a:solidFill>
                <a:effectLst/>
                <a:latin typeface="游明朝" panose="02020400000000000000" pitchFamily="18" charset="-128"/>
                <a:ea typeface="ＭＳ Ｐゴシック" panose="020B0600070205080204" pitchFamily="50" charset="-128"/>
                <a:cs typeface="Times New Roman" panose="02020603050405020304" pitchFamily="18" charset="0"/>
              </a:rPr>
              <a:t>ます。</a:t>
            </a:r>
            <a:endParaRPr lang="en-US" altLang="ja-JP" sz="1100" kern="100" dirty="0">
              <a:solidFill>
                <a:srgbClr val="00B050"/>
              </a:solidFill>
              <a:effectLst/>
              <a:latin typeface="游明朝" panose="02020400000000000000" pitchFamily="18" charset="-128"/>
              <a:ea typeface="ＭＳ Ｐゴシック" panose="020B0600070205080204" pitchFamily="50" charset="-128"/>
              <a:cs typeface="Times New Roman" panose="02020603050405020304" pitchFamily="18" charset="0"/>
            </a:endParaRPr>
          </a:p>
          <a:p>
            <a:pPr marL="133350" algn="just"/>
            <a:r>
              <a:rPr lang="ja-JP" altLang="en-US" sz="1100" kern="100" dirty="0">
                <a:solidFill>
                  <a:srgbClr val="00B050"/>
                </a:solidFill>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100" kern="100" dirty="0">
                <a:solidFill>
                  <a:srgbClr val="00B050"/>
                </a:solidFill>
                <a:effectLst/>
                <a:latin typeface="游明朝" panose="02020400000000000000" pitchFamily="18" charset="-128"/>
                <a:ea typeface="ＭＳ Ｐゴシック" panose="020B0600070205080204" pitchFamily="50" charset="-128"/>
                <a:cs typeface="Times New Roman" panose="02020603050405020304" pitchFamily="18" charset="0"/>
              </a:rPr>
              <a:t>産前・産後休業中は</a:t>
            </a:r>
            <a:r>
              <a:rPr lang="ja-JP" sz="1100" kern="100" dirty="0">
                <a:solidFill>
                  <a:srgbClr val="00B050"/>
                </a:solidFill>
                <a:effectLst/>
                <a:latin typeface="游明朝" panose="02020400000000000000" pitchFamily="18" charset="-128"/>
                <a:ea typeface="ＭＳ Ｐゴシック" panose="020B0600070205080204" pitchFamily="50" charset="-128"/>
                <a:cs typeface="Times New Roman" panose="02020603050405020304" pitchFamily="18" charset="0"/>
              </a:rPr>
              <a:t>社会保険料の支払いが</a:t>
            </a:r>
            <a:r>
              <a:rPr lang="ja-JP" altLang="en-US" sz="1100" kern="100" dirty="0">
                <a:solidFill>
                  <a:srgbClr val="00B050"/>
                </a:solidFill>
                <a:effectLst/>
                <a:latin typeface="游明朝" panose="02020400000000000000" pitchFamily="18" charset="-128"/>
                <a:ea typeface="ＭＳ Ｐゴシック" panose="020B0600070205080204" pitchFamily="50" charset="-128"/>
                <a:cs typeface="Times New Roman" panose="02020603050405020304" pitchFamily="18" charset="0"/>
              </a:rPr>
              <a:t>労使双方分ともに免除</a:t>
            </a:r>
            <a:r>
              <a:rPr lang="ja-JP" sz="1100" kern="100" dirty="0">
                <a:solidFill>
                  <a:srgbClr val="00B050"/>
                </a:solidFill>
                <a:effectLst/>
                <a:latin typeface="游明朝" panose="02020400000000000000" pitchFamily="18" charset="-128"/>
                <a:ea typeface="ＭＳ Ｐゴシック" panose="020B0600070205080204" pitchFamily="50" charset="-128"/>
                <a:cs typeface="Times New Roman" panose="02020603050405020304" pitchFamily="18" charset="0"/>
              </a:rPr>
              <a:t>されます</a:t>
            </a:r>
            <a:r>
              <a:rPr lang="ja-JP" altLang="en-US" sz="1100" kern="100" dirty="0">
                <a:solidFill>
                  <a:srgbClr val="00B050"/>
                </a:solidFill>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1050" kern="100" dirty="0">
              <a:solidFill>
                <a:srgbClr val="00B050"/>
              </a:solidFill>
              <a:latin typeface="游明朝" panose="02020400000000000000" pitchFamily="18" charset="-128"/>
              <a:ea typeface="游明朝" panose="02020400000000000000" pitchFamily="18" charset="-128"/>
              <a:cs typeface="Times New Roman" panose="02020603050405020304" pitchFamily="18" charset="0"/>
            </a:endParaRPr>
          </a:p>
          <a:p>
            <a:pPr marL="133350" algn="just"/>
            <a:r>
              <a:rPr lang="ja-JP" altLang="en-US" sz="1050" kern="100" dirty="0">
                <a:solidFill>
                  <a:srgbClr val="00B050"/>
                </a:solidFill>
                <a:effectLst/>
                <a:latin typeface="游明朝" panose="02020400000000000000" pitchFamily="18" charset="-128"/>
                <a:ea typeface="游明朝" panose="02020400000000000000" pitchFamily="18" charset="-128"/>
                <a:cs typeface="Times New Roman" panose="02020603050405020304" pitchFamily="18" charset="0"/>
              </a:rPr>
              <a:t>　 </a:t>
            </a:r>
            <a:r>
              <a:rPr lang="ja-JP" sz="1100" kern="100" dirty="0">
                <a:effectLst/>
                <a:latin typeface="游明朝" panose="02020400000000000000" pitchFamily="18" charset="-128"/>
                <a:ea typeface="ＭＳ Ｐゴシック" panose="020B0600070205080204" pitchFamily="50" charset="-128"/>
                <a:cs typeface="Times New Roman" panose="02020603050405020304" pitchFamily="18" charset="0"/>
              </a:rPr>
              <a:t>・出産した日の翌日から８週間は産後休業（就業禁止期間）です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9" name="角丸四角形 28">
            <a:extLst>
              <a:ext uri="{FF2B5EF4-FFF2-40B4-BE49-F238E27FC236}">
                <a16:creationId xmlns:a16="http://schemas.microsoft.com/office/drawing/2014/main" id="{AA76218C-033D-886B-1CFE-146F534A8412}"/>
              </a:ext>
            </a:extLst>
          </p:cNvPr>
          <p:cNvSpPr>
            <a:spLocks noChangeArrowheads="1"/>
          </p:cNvSpPr>
          <p:nvPr/>
        </p:nvSpPr>
        <p:spPr bwMode="auto">
          <a:xfrm>
            <a:off x="523749" y="4649519"/>
            <a:ext cx="6070803" cy="2534893"/>
          </a:xfrm>
          <a:prstGeom prst="roundRect">
            <a:avLst>
              <a:gd name="adj" fmla="val 9726"/>
            </a:avLst>
          </a:prstGeom>
          <a:solidFill>
            <a:schemeClr val="accent4">
              <a:lumMod val="20000"/>
              <a:lumOff val="80000"/>
            </a:schemeClr>
          </a:solidFill>
          <a:ln w="15875">
            <a:solidFill>
              <a:schemeClr val="accent6"/>
            </a:solidFill>
          </a:ln>
        </p:spPr>
        <p:style>
          <a:lnRef idx="2">
            <a:schemeClr val="accent1"/>
          </a:lnRef>
          <a:fillRef idx="1">
            <a:schemeClr val="lt1"/>
          </a:fillRef>
          <a:effectRef idx="0">
            <a:schemeClr val="accent1"/>
          </a:effectRef>
          <a:fontRef idx="minor">
            <a:schemeClr val="dk1"/>
          </a:fontRef>
        </p:style>
        <p:txBody>
          <a:bodyPr rot="0" vert="horz" wrap="square" lIns="74295" tIns="8890" rIns="74295" bIns="8890" anchor="t" anchorCtr="0" upright="1">
            <a:noAutofit/>
          </a:bodyPr>
          <a:lstStyle/>
          <a:p>
            <a:pPr marL="133350" indent="209550" algn="just"/>
            <a:r>
              <a:rPr lang="ja-JP" sz="1100" kern="100" dirty="0">
                <a:solidFill>
                  <a:srgbClr val="000000"/>
                </a:solidFill>
                <a:effectLst/>
                <a:ea typeface="ＭＳ Ｐゴシック" panose="020B0600070205080204" pitchFamily="50" charset="-128"/>
                <a:cs typeface="Times New Roman" panose="02020603050405020304" pitchFamily="18" charset="0"/>
              </a:rPr>
              <a:t>・子の１歳の誕生日の前日までの希望する期間男女とも育児休業を取得することができます</a:t>
            </a:r>
            <a:endParaRPr lang="ja-JP" sz="1050" kern="100" dirty="0">
              <a:effectLst/>
              <a:ea typeface="游明朝" panose="02020400000000000000" pitchFamily="18" charset="-128"/>
              <a:cs typeface="Times New Roman" panose="02020603050405020304" pitchFamily="18" charset="0"/>
            </a:endParaRPr>
          </a:p>
          <a:p>
            <a:pPr marL="133350" indent="209550" algn="just"/>
            <a:r>
              <a:rPr lang="ja-JP" sz="1100" kern="100" dirty="0">
                <a:solidFill>
                  <a:srgbClr val="000000"/>
                </a:solidFill>
                <a:effectLst/>
                <a:ea typeface="ＭＳ Ｐゴシック" panose="020B0600070205080204" pitchFamily="50" charset="-128"/>
                <a:cs typeface="Times New Roman" panose="02020603050405020304" pitchFamily="18" charset="0"/>
              </a:rPr>
              <a:t>・子の出生後８週間以内に４週間までの希望する期間、出生時育児休業の取得もできます</a:t>
            </a:r>
            <a:endParaRPr lang="ja-JP" sz="1050" kern="100" dirty="0">
              <a:effectLst/>
              <a:ea typeface="游明朝" panose="02020400000000000000" pitchFamily="18" charset="-128"/>
              <a:cs typeface="Times New Roman" panose="02020603050405020304" pitchFamily="18" charset="0"/>
            </a:endParaRPr>
          </a:p>
          <a:p>
            <a:pPr marL="133350" indent="209550" algn="just"/>
            <a:r>
              <a:rPr lang="ja-JP" sz="1100" kern="100" dirty="0">
                <a:solidFill>
                  <a:srgbClr val="00B050"/>
                </a:solidFill>
                <a:effectLst/>
                <a:ea typeface="ＭＳ Ｐゴシック" panose="020B0600070205080204" pitchFamily="50" charset="-128"/>
                <a:cs typeface="Times New Roman" panose="02020603050405020304" pitchFamily="18" charset="0"/>
              </a:rPr>
              <a:t>・育児休業、出生時育児休業</a:t>
            </a:r>
            <a:r>
              <a:rPr lang="ja-JP" altLang="en-US" sz="1100" kern="100" dirty="0">
                <a:solidFill>
                  <a:srgbClr val="00B050"/>
                </a:solidFill>
                <a:effectLst/>
                <a:ea typeface="ＭＳ Ｐゴシック" panose="020B0600070205080204" pitchFamily="50" charset="-128"/>
                <a:cs typeface="Times New Roman" panose="02020603050405020304" pitchFamily="18" charset="0"/>
              </a:rPr>
              <a:t>中</a:t>
            </a:r>
            <a:r>
              <a:rPr lang="ja-JP" altLang="en-US" sz="1100" kern="100" dirty="0">
                <a:solidFill>
                  <a:srgbClr val="00B050"/>
                </a:solidFill>
                <a:ea typeface="ＭＳ Ｐゴシック" panose="020B0600070205080204" pitchFamily="50" charset="-128"/>
                <a:cs typeface="Times New Roman" panose="02020603050405020304" pitchFamily="18" charset="0"/>
              </a:rPr>
              <a:t>は、</a:t>
            </a:r>
            <a:r>
              <a:rPr lang="ja-JP" sz="1100" kern="100" dirty="0">
                <a:solidFill>
                  <a:srgbClr val="00B050"/>
                </a:solidFill>
                <a:effectLst/>
                <a:ea typeface="ＭＳ Ｐゴシック" panose="020B0600070205080204" pitchFamily="50" charset="-128"/>
                <a:cs typeface="Times New Roman" panose="02020603050405020304" pitchFamily="18" charset="0"/>
              </a:rPr>
              <a:t>雇用保険の育児休業給付金・出生時育児休業給付金が</a:t>
            </a:r>
            <a:endParaRPr lang="en-US" altLang="ja-JP" sz="1100" kern="100" dirty="0">
              <a:solidFill>
                <a:srgbClr val="00B050"/>
              </a:solidFill>
              <a:effectLst/>
              <a:ea typeface="ＭＳ Ｐゴシック" panose="020B0600070205080204" pitchFamily="50" charset="-128"/>
              <a:cs typeface="Times New Roman" panose="02020603050405020304" pitchFamily="18" charset="0"/>
            </a:endParaRPr>
          </a:p>
          <a:p>
            <a:pPr marL="133350" indent="279400" algn="just"/>
            <a:r>
              <a:rPr lang="ja-JP" sz="1100" kern="100" dirty="0">
                <a:solidFill>
                  <a:srgbClr val="00B050"/>
                </a:solidFill>
                <a:effectLst/>
                <a:ea typeface="ＭＳ Ｐゴシック" panose="020B0600070205080204" pitchFamily="50" charset="-128"/>
                <a:cs typeface="Times New Roman" panose="02020603050405020304" pitchFamily="18" charset="0"/>
              </a:rPr>
              <a:t>支給され</a:t>
            </a:r>
            <a:r>
              <a:rPr lang="ja-JP" altLang="en-US" sz="1100" kern="100" dirty="0">
                <a:solidFill>
                  <a:srgbClr val="00B050"/>
                </a:solidFill>
                <a:effectLst/>
                <a:ea typeface="ＭＳ Ｐゴシック" panose="020B0600070205080204" pitchFamily="50" charset="-128"/>
                <a:cs typeface="Times New Roman" panose="02020603050405020304" pitchFamily="18" charset="0"/>
              </a:rPr>
              <a:t>ます</a:t>
            </a:r>
            <a:r>
              <a:rPr lang="ja-JP" sz="1100" kern="100" dirty="0">
                <a:solidFill>
                  <a:srgbClr val="00B050"/>
                </a:solidFill>
                <a:effectLst/>
                <a:ea typeface="ＭＳ Ｐゴシック" panose="020B0600070205080204" pitchFamily="50" charset="-128"/>
                <a:cs typeface="Times New Roman" panose="02020603050405020304" pitchFamily="18" charset="0"/>
              </a:rPr>
              <a:t>（要件を満たせば出生後休業支援給付金の加算もあります）</a:t>
            </a:r>
            <a:r>
              <a:rPr lang="ja-JP" altLang="en-US" sz="1100" kern="100" dirty="0">
                <a:solidFill>
                  <a:srgbClr val="00B050"/>
                </a:solidFill>
                <a:effectLst/>
                <a:ea typeface="ＭＳ Ｐゴシック" panose="020B0600070205080204" pitchFamily="50" charset="-128"/>
                <a:cs typeface="Times New Roman" panose="02020603050405020304" pitchFamily="18" charset="0"/>
              </a:rPr>
              <a:t>。</a:t>
            </a:r>
            <a:r>
              <a:rPr lang="en-US" altLang="ja-JP" sz="1100" kern="100" dirty="0">
                <a:solidFill>
                  <a:srgbClr val="00B050"/>
                </a:solidFill>
                <a:ea typeface="ＭＳ Ｐゴシック" panose="020B0600070205080204" pitchFamily="50" charset="-128"/>
                <a:cs typeface="Times New Roman" panose="02020603050405020304" pitchFamily="18" charset="0"/>
              </a:rPr>
              <a:t> </a:t>
            </a:r>
          </a:p>
          <a:p>
            <a:pPr marL="133350" indent="279400" algn="just"/>
            <a:r>
              <a:rPr lang="ja-JP" altLang="ja-JP" sz="1100" kern="100" dirty="0">
                <a:solidFill>
                  <a:srgbClr val="00B050"/>
                </a:solidFill>
                <a:effectLst/>
                <a:ea typeface="ＭＳ Ｐゴシック" panose="020B0600070205080204" pitchFamily="50" charset="-128"/>
                <a:cs typeface="Times New Roman" panose="02020603050405020304" pitchFamily="18" charset="0"/>
              </a:rPr>
              <a:t>育児休業、出生時育児休業</a:t>
            </a:r>
            <a:r>
              <a:rPr lang="ja-JP" altLang="en-US" sz="1100" kern="100" dirty="0">
                <a:solidFill>
                  <a:srgbClr val="00B050"/>
                </a:solidFill>
                <a:effectLst/>
                <a:ea typeface="ＭＳ Ｐゴシック" panose="020B0600070205080204" pitchFamily="50" charset="-128"/>
                <a:cs typeface="Times New Roman" panose="02020603050405020304" pitchFamily="18" charset="0"/>
              </a:rPr>
              <a:t>中</a:t>
            </a:r>
            <a:r>
              <a:rPr lang="ja-JP" altLang="en-US" sz="1100" kern="100" dirty="0">
                <a:solidFill>
                  <a:srgbClr val="00B050"/>
                </a:solidFill>
                <a:ea typeface="ＭＳ Ｐゴシック" panose="020B0600070205080204" pitchFamily="50" charset="-128"/>
                <a:cs typeface="Times New Roman" panose="02020603050405020304" pitchFamily="18" charset="0"/>
              </a:rPr>
              <a:t>は、</a:t>
            </a:r>
            <a:r>
              <a:rPr lang="ja-JP" sz="1100" kern="100" dirty="0">
                <a:solidFill>
                  <a:srgbClr val="00B050"/>
                </a:solidFill>
                <a:effectLst/>
                <a:ea typeface="ＭＳ Ｐゴシック" panose="020B0600070205080204" pitchFamily="50" charset="-128"/>
                <a:cs typeface="Times New Roman" panose="02020603050405020304" pitchFamily="18" charset="0"/>
              </a:rPr>
              <a:t>社会保険料</a:t>
            </a:r>
            <a:r>
              <a:rPr lang="ja-JP" altLang="en-US" sz="1100" kern="100" dirty="0">
                <a:solidFill>
                  <a:srgbClr val="00B050"/>
                </a:solidFill>
                <a:ea typeface="ＭＳ Ｐゴシック" panose="020B0600070205080204" pitchFamily="50" charset="-128"/>
                <a:cs typeface="Times New Roman" panose="02020603050405020304" pitchFamily="18" charset="0"/>
              </a:rPr>
              <a:t>の</a:t>
            </a:r>
            <a:r>
              <a:rPr lang="ja-JP" sz="1100" kern="100" dirty="0">
                <a:solidFill>
                  <a:srgbClr val="00B050"/>
                </a:solidFill>
                <a:effectLst/>
                <a:ea typeface="ＭＳ Ｐゴシック" panose="020B0600070205080204" pitchFamily="50" charset="-128"/>
                <a:cs typeface="Times New Roman" panose="02020603050405020304" pitchFamily="18" charset="0"/>
              </a:rPr>
              <a:t>支払いが</a:t>
            </a:r>
            <a:r>
              <a:rPr lang="ja-JP" altLang="en-US" sz="1100" kern="100" dirty="0">
                <a:solidFill>
                  <a:srgbClr val="00B050"/>
                </a:solidFill>
                <a:effectLst/>
                <a:ea typeface="ＭＳ Ｐゴシック" panose="020B0600070205080204" pitchFamily="50" charset="-128"/>
                <a:cs typeface="Times New Roman" panose="02020603050405020304" pitchFamily="18" charset="0"/>
              </a:rPr>
              <a:t>労使双方分ともに</a:t>
            </a:r>
            <a:r>
              <a:rPr lang="ja-JP" sz="1100" kern="100" dirty="0">
                <a:solidFill>
                  <a:srgbClr val="00B050"/>
                </a:solidFill>
                <a:effectLst/>
                <a:ea typeface="ＭＳ Ｐゴシック" panose="020B0600070205080204" pitchFamily="50" charset="-128"/>
                <a:cs typeface="Times New Roman" panose="02020603050405020304" pitchFamily="18" charset="0"/>
              </a:rPr>
              <a:t>免除されます。</a:t>
            </a:r>
            <a:endParaRPr lang="ja-JP" sz="1050" kern="100" dirty="0">
              <a:effectLst/>
              <a:ea typeface="游明朝" panose="02020400000000000000" pitchFamily="18" charset="-128"/>
              <a:cs typeface="Times New Roman" panose="02020603050405020304" pitchFamily="18" charset="0"/>
            </a:endParaRPr>
          </a:p>
          <a:p>
            <a:pPr marL="133350" indent="209550" algn="just"/>
            <a:r>
              <a:rPr lang="ja-JP" sz="1100" kern="100" dirty="0">
                <a:effectLst/>
                <a:ea typeface="ＭＳ Ｐゴシック" panose="020B0600070205080204" pitchFamily="50" charset="-128"/>
                <a:cs typeface="Times New Roman" panose="02020603050405020304" pitchFamily="18" charset="0"/>
              </a:rPr>
              <a:t>・保育所等に入所できない等の場合は、育児休業を最長２歳まで延長することができます</a:t>
            </a:r>
            <a:endParaRPr lang="ja-JP" sz="1050" kern="100" dirty="0">
              <a:effectLst/>
              <a:ea typeface="游明朝" panose="02020400000000000000" pitchFamily="18" charset="-128"/>
              <a:cs typeface="Times New Roman" panose="02020603050405020304" pitchFamily="18" charset="0"/>
            </a:endParaRPr>
          </a:p>
          <a:p>
            <a:pPr marL="133350" indent="209550" algn="just"/>
            <a:r>
              <a:rPr lang="ja-JP" sz="1100" kern="100" dirty="0">
                <a:effectLst/>
                <a:ea typeface="ＭＳ Ｐゴシック" panose="020B0600070205080204" pitchFamily="50" charset="-128"/>
                <a:cs typeface="Times New Roman" panose="02020603050405020304" pitchFamily="18" charset="0"/>
              </a:rPr>
              <a:t>・お母さんは１歳になるまで育児時間を請求することができます</a:t>
            </a:r>
            <a:endParaRPr lang="ja-JP" sz="1050" kern="100" dirty="0">
              <a:effectLst/>
              <a:ea typeface="游明朝" panose="02020400000000000000" pitchFamily="18" charset="-128"/>
              <a:cs typeface="Times New Roman" panose="02020603050405020304" pitchFamily="18" charset="0"/>
            </a:endParaRPr>
          </a:p>
          <a:p>
            <a:pPr marL="133350" indent="209550" algn="just"/>
            <a:r>
              <a:rPr lang="ja-JP" sz="1100" kern="100" dirty="0">
                <a:effectLst/>
                <a:ea typeface="ＭＳ Ｐゴシック" panose="020B0600070205080204" pitchFamily="50" charset="-128"/>
                <a:cs typeface="Times New Roman" panose="02020603050405020304" pitchFamily="18" charset="0"/>
              </a:rPr>
              <a:t>・３歳までは短時間勤務</a:t>
            </a:r>
            <a:r>
              <a:rPr lang="ja-JP" altLang="en-US" sz="1100" kern="100" dirty="0">
                <a:effectLst/>
                <a:ea typeface="ＭＳ Ｐゴシック" panose="020B0600070205080204" pitchFamily="50" charset="-128"/>
                <a:cs typeface="Times New Roman" panose="02020603050405020304" pitchFamily="18" charset="0"/>
              </a:rPr>
              <a:t>を利用することができます。</a:t>
            </a:r>
            <a:endParaRPr lang="en-US" altLang="ja-JP" sz="1100" kern="100" dirty="0">
              <a:effectLst/>
              <a:ea typeface="ＭＳ Ｐゴシック" panose="020B0600070205080204" pitchFamily="50" charset="-128"/>
              <a:cs typeface="Times New Roman" panose="02020603050405020304" pitchFamily="18" charset="0"/>
            </a:endParaRPr>
          </a:p>
          <a:p>
            <a:pPr marL="133350" indent="209550" algn="just"/>
            <a:r>
              <a:rPr lang="ja-JP" altLang="en-US" sz="1100" kern="100" dirty="0">
                <a:solidFill>
                  <a:srgbClr val="00B050"/>
                </a:solidFill>
                <a:effectLst/>
                <a:ea typeface="ＭＳ Ｐゴシック" panose="020B0600070205080204" pitchFamily="50" charset="-128"/>
                <a:cs typeface="Times New Roman" panose="02020603050405020304" pitchFamily="18" charset="0"/>
              </a:rPr>
              <a:t>・</a:t>
            </a:r>
            <a:r>
              <a:rPr lang="ja-JP" altLang="ja-JP" sz="1100" kern="100" dirty="0">
                <a:solidFill>
                  <a:srgbClr val="00B050"/>
                </a:solidFill>
                <a:effectLst/>
                <a:ea typeface="ＭＳ Ｐゴシック" panose="020B0600070205080204" pitchFamily="50" charset="-128"/>
                <a:cs typeface="Times New Roman" panose="02020603050405020304" pitchFamily="18" charset="0"/>
              </a:rPr>
              <a:t>２歳までの時短勤務には育児時短就業給付があります</a:t>
            </a:r>
            <a:r>
              <a:rPr lang="ja-JP" altLang="en-US" sz="1100" kern="100" dirty="0">
                <a:solidFill>
                  <a:srgbClr val="00B050"/>
                </a:solidFill>
                <a:effectLst/>
                <a:ea typeface="ＭＳ Ｐゴシック" panose="020B0600070205080204" pitchFamily="50" charset="-128"/>
                <a:cs typeface="Times New Roman" panose="02020603050405020304" pitchFamily="18" charset="0"/>
              </a:rPr>
              <a:t>。</a:t>
            </a:r>
            <a:endParaRPr lang="en-US" altLang="ja-JP" sz="1100" kern="100" dirty="0">
              <a:solidFill>
                <a:srgbClr val="00B050"/>
              </a:solidFill>
              <a:ea typeface="ＭＳ Ｐゴシック" panose="020B0600070205080204" pitchFamily="50" charset="-128"/>
              <a:cs typeface="Times New Roman" panose="02020603050405020304" pitchFamily="18" charset="0"/>
            </a:endParaRPr>
          </a:p>
          <a:p>
            <a:pPr marL="133350" indent="209550" algn="just"/>
            <a:r>
              <a:rPr lang="ja-JP" altLang="en-US" sz="1100" kern="100" dirty="0">
                <a:ea typeface="ＭＳ Ｐゴシック" panose="020B0600070205080204" pitchFamily="50" charset="-128"/>
                <a:cs typeface="Times New Roman" panose="02020603050405020304" pitchFamily="18" charset="0"/>
              </a:rPr>
              <a:t>・</a:t>
            </a:r>
            <a:r>
              <a:rPr lang="ja-JP" altLang="en-US" sz="1100" kern="100" dirty="0">
                <a:effectLst/>
                <a:ea typeface="ＭＳ Ｐゴシック" panose="020B0600070205080204" pitchFamily="50" charset="-128"/>
                <a:cs typeface="Times New Roman" panose="02020603050405020304" pitchFamily="18" charset="0"/>
              </a:rPr>
              <a:t>３歳から小学校入学するまでの間、「柔軟な働き方を実現するための措置」として次の</a:t>
            </a:r>
            <a:endParaRPr lang="en-US" altLang="ja-JP" sz="1100" kern="100" dirty="0">
              <a:effectLst/>
              <a:ea typeface="ＭＳ Ｐゴシック" panose="020B0600070205080204" pitchFamily="50" charset="-128"/>
              <a:cs typeface="Times New Roman" panose="02020603050405020304" pitchFamily="18" charset="0"/>
            </a:endParaRPr>
          </a:p>
          <a:p>
            <a:pPr marL="133350" indent="209550" algn="just"/>
            <a:r>
              <a:rPr lang="ja-JP" altLang="en-US" sz="1100" kern="100" dirty="0">
                <a:ea typeface="ＭＳ Ｐゴシック" panose="020B0600070205080204" pitchFamily="50" charset="-128"/>
                <a:cs typeface="Times New Roman" panose="02020603050405020304" pitchFamily="18" charset="0"/>
              </a:rPr>
              <a:t>　</a:t>
            </a:r>
            <a:r>
              <a:rPr lang="ja-JP" altLang="en-US" sz="1100" kern="100" dirty="0">
                <a:effectLst/>
                <a:ea typeface="ＭＳ Ｐゴシック" panose="020B0600070205080204" pitchFamily="50" charset="-128"/>
                <a:cs typeface="Times New Roman" panose="02020603050405020304" pitchFamily="18" charset="0"/>
              </a:rPr>
              <a:t>制度のいずれかを利用できます。</a:t>
            </a:r>
            <a:endParaRPr lang="en-US" altLang="ja-JP" sz="1100" kern="100" dirty="0">
              <a:effectLst/>
              <a:ea typeface="ＭＳ Ｐゴシック" panose="020B0600070205080204" pitchFamily="50" charset="-128"/>
              <a:cs typeface="Times New Roman" panose="02020603050405020304" pitchFamily="18" charset="0"/>
            </a:endParaRPr>
          </a:p>
          <a:p>
            <a:pPr marL="133350" indent="209550" algn="just"/>
            <a:r>
              <a:rPr lang="ja-JP" altLang="en-US" sz="1100" kern="100" dirty="0">
                <a:ea typeface="ＭＳ Ｐゴシック" panose="020B0600070205080204" pitchFamily="50" charset="-128"/>
                <a:cs typeface="Times New Roman" panose="02020603050405020304" pitchFamily="18" charset="0"/>
              </a:rPr>
              <a:t>　</a:t>
            </a:r>
            <a:r>
              <a:rPr lang="en-US" altLang="ja-JP" sz="1100" kern="100" dirty="0">
                <a:ea typeface="ＭＳ Ｐゴシック" panose="020B0600070205080204" pitchFamily="50" charset="-128"/>
                <a:cs typeface="Times New Roman" panose="02020603050405020304" pitchFamily="18" charset="0"/>
              </a:rPr>
              <a:t>【</a:t>
            </a:r>
            <a:r>
              <a:rPr lang="ja-JP" altLang="en-US" sz="1100" kern="100" dirty="0">
                <a:ea typeface="ＭＳ Ｐゴシック" panose="020B0600070205080204" pitchFamily="50" charset="-128"/>
                <a:cs typeface="Times New Roman" panose="02020603050405020304" pitchFamily="18" charset="0"/>
              </a:rPr>
              <a:t>制度名：　　　　　　　　　　　　　　　　　　　　　・　　　　　　　　　　　　　　　　　　　　　　　　　　　</a:t>
            </a:r>
            <a:r>
              <a:rPr lang="en-US" altLang="ja-JP" sz="1100" kern="100" dirty="0">
                <a:ea typeface="ＭＳ Ｐゴシック" panose="020B0600070205080204" pitchFamily="50" charset="-128"/>
                <a:cs typeface="Times New Roman" panose="02020603050405020304" pitchFamily="18" charset="0"/>
              </a:rPr>
              <a:t>】</a:t>
            </a:r>
            <a:endParaRPr lang="en-US" altLang="ja-JP" sz="1100" kern="100" dirty="0">
              <a:effectLst/>
              <a:ea typeface="ＭＳ Ｐゴシック" panose="020B0600070205080204" pitchFamily="50" charset="-128"/>
              <a:cs typeface="Times New Roman" panose="02020603050405020304" pitchFamily="18" charset="0"/>
            </a:endParaRPr>
          </a:p>
          <a:p>
            <a:pPr marL="133350" indent="209550" algn="just"/>
            <a:r>
              <a:rPr lang="ja-JP" altLang="en-US" sz="1100" kern="100" dirty="0">
                <a:effectLst/>
                <a:ea typeface="ＭＳ Ｐゴシック" panose="020B0600070205080204" pitchFamily="50" charset="-128"/>
                <a:cs typeface="Times New Roman" panose="02020603050405020304" pitchFamily="18" charset="0"/>
              </a:rPr>
              <a:t>・</a:t>
            </a:r>
            <a:r>
              <a:rPr lang="ja-JP" sz="1100" kern="100" dirty="0">
                <a:effectLst/>
                <a:ea typeface="ＭＳ Ｐゴシック" panose="020B0600070205080204" pitchFamily="50" charset="-128"/>
                <a:cs typeface="Times New Roman" panose="02020603050405020304" pitchFamily="18" charset="0"/>
              </a:rPr>
              <a:t>小学校入学するまでは所定外労働の制限・時間外労働の制限・深夜業の制限の利用、</a:t>
            </a:r>
            <a:endParaRPr lang="en-US" altLang="ja-JP" sz="1100" kern="100" dirty="0">
              <a:effectLst/>
              <a:ea typeface="ＭＳ Ｐゴシック" panose="020B0600070205080204" pitchFamily="50" charset="-128"/>
              <a:cs typeface="Times New Roman" panose="02020603050405020304" pitchFamily="18" charset="0"/>
            </a:endParaRPr>
          </a:p>
          <a:p>
            <a:pPr marL="133350" indent="209550" algn="just"/>
            <a:r>
              <a:rPr lang="ja-JP" altLang="en-US" sz="1100" kern="100" dirty="0">
                <a:ea typeface="ＭＳ Ｐゴシック" panose="020B0600070205080204" pitchFamily="50" charset="-128"/>
                <a:cs typeface="Times New Roman" panose="02020603050405020304" pitchFamily="18" charset="0"/>
              </a:rPr>
              <a:t>  </a:t>
            </a:r>
            <a:r>
              <a:rPr lang="ja-JP" sz="1100" kern="100" dirty="0">
                <a:effectLst/>
                <a:ea typeface="ＭＳ Ｐゴシック" panose="020B0600070205080204" pitchFamily="50" charset="-128"/>
                <a:cs typeface="Times New Roman" panose="02020603050405020304" pitchFamily="18" charset="0"/>
              </a:rPr>
              <a:t>小学校第３学年終了までは看護等休暇を取得することができます</a:t>
            </a:r>
            <a:endParaRPr lang="en-US" altLang="ja-JP" sz="1050" kern="100" dirty="0">
              <a:effectLst/>
              <a:ea typeface="ＭＳ Ｐゴシック" panose="020B0600070205080204" pitchFamily="50" charset="-128"/>
              <a:cs typeface="Times New Roman" panose="02020603050405020304" pitchFamily="18" charset="0"/>
            </a:endParaRPr>
          </a:p>
          <a:p>
            <a:pPr marL="133350" indent="209550" algn="just"/>
            <a:r>
              <a:rPr lang="ja-JP" altLang="en-US" sz="1050" kern="100" dirty="0">
                <a:ea typeface="ＭＳ Ｐゴシック" panose="020B0600070205080204" pitchFamily="50" charset="-128"/>
                <a:cs typeface="Times New Roman" panose="02020603050405020304" pitchFamily="18" charset="0"/>
              </a:rPr>
              <a:t>　</a:t>
            </a:r>
            <a:endParaRPr lang="ja-JP" altLang="ja-JP" sz="1000" kern="100" dirty="0">
              <a:effectLst/>
              <a:ea typeface="游明朝" panose="02020400000000000000" pitchFamily="18" charset="-128"/>
              <a:cs typeface="Times New Roman" panose="02020603050405020304" pitchFamily="18" charset="0"/>
            </a:endParaRPr>
          </a:p>
          <a:p>
            <a:pPr marL="133350" indent="279400" algn="just"/>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a:p>
            <a:pPr marL="133350" algn="just"/>
            <a:r>
              <a:rPr lang="en-US" sz="10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12" name="角丸四角形 20">
            <a:extLst>
              <a:ext uri="{FF2B5EF4-FFF2-40B4-BE49-F238E27FC236}">
                <a16:creationId xmlns:a16="http://schemas.microsoft.com/office/drawing/2014/main" id="{706E7C7A-DC4C-D03D-C960-F65AB668314A}"/>
              </a:ext>
            </a:extLst>
          </p:cNvPr>
          <p:cNvSpPr>
            <a:spLocks noChangeArrowheads="1"/>
          </p:cNvSpPr>
          <p:nvPr/>
        </p:nvSpPr>
        <p:spPr bwMode="auto">
          <a:xfrm>
            <a:off x="523749" y="7313547"/>
            <a:ext cx="6029452" cy="1382778"/>
          </a:xfrm>
          <a:prstGeom prst="roundRect">
            <a:avLst>
              <a:gd name="adj" fmla="val 13173"/>
            </a:avLst>
          </a:prstGeom>
          <a:solidFill>
            <a:schemeClr val="accent4">
              <a:lumMod val="20000"/>
              <a:lumOff val="80000"/>
            </a:schemeClr>
          </a:solidFill>
          <a:ln w="15875">
            <a:solidFill>
              <a:schemeClr val="accent6"/>
            </a:solidFill>
          </a:ln>
          <a:effectLst/>
        </p:spPr>
        <p:txBody>
          <a:bodyPr rot="0" vert="horz" wrap="square" lIns="74295" tIns="8890" rIns="74295" bIns="8890" anchor="ctr" anchorCtr="0" upright="1">
            <a:noAutofit/>
          </a:bodyPr>
          <a:lstStyle/>
          <a:p>
            <a:pPr indent="209550" algn="just"/>
            <a:r>
              <a:rPr lang="ja-JP" altLang="en-US"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・対象家族１人につき通算９３日まで（３回まで分割可能）、男女とも介護休業を取得する</a:t>
            </a:r>
            <a:endParaRPr lang="en-US" altLang="ja-JP"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endParaRPr>
          </a:p>
          <a:p>
            <a:pPr indent="209550" algn="just"/>
            <a:r>
              <a:rPr lang="ja-JP" altLang="en-US" sz="1100" kern="100" dirty="0">
                <a:solidFill>
                  <a:srgbClr val="000000"/>
                </a:solidFill>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ことができます。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69850" algn="just"/>
            <a:r>
              <a:rPr lang="ja-JP" altLang="en-US" sz="1100" kern="100" dirty="0">
                <a:ln>
                  <a:noFill/>
                </a:ln>
                <a:solidFill>
                  <a:srgbClr val="00B050"/>
                </a:solidFill>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ln>
                  <a:noFill/>
                </a:ln>
                <a:solidFill>
                  <a:srgbClr val="00B050"/>
                </a:solidFill>
                <a:effectLst/>
                <a:latin typeface="游明朝" panose="02020400000000000000" pitchFamily="18" charset="-128"/>
                <a:ea typeface="ＭＳ Ｐゴシック" panose="020B0600070205080204" pitchFamily="50" charset="-128"/>
                <a:cs typeface="Times New Roman" panose="02020603050405020304" pitchFamily="18" charset="0"/>
              </a:rPr>
              <a:t>・介護休業には、雇用保険の介護休業給付金の支給があります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69850" algn="just"/>
            <a:r>
              <a:rPr lang="ja-JP" altLang="en-US"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・働きながら介護を行う方は、</a:t>
            </a:r>
            <a:r>
              <a:rPr lang="ja-JP" altLang="en-US" sz="1100" kern="100" dirty="0">
                <a:solidFill>
                  <a:srgbClr val="000000"/>
                </a:solidFill>
                <a:latin typeface="游明朝" panose="02020400000000000000" pitchFamily="18" charset="-128"/>
                <a:ea typeface="ＭＳ Ｐゴシック" panose="020B0600070205080204" pitchFamily="50" charset="-128"/>
                <a:cs typeface="Times New Roman" panose="02020603050405020304" pitchFamily="18" charset="0"/>
              </a:rPr>
              <a:t>原則</a:t>
            </a:r>
            <a:r>
              <a:rPr lang="ja-JP" altLang="en-US"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３年間の介護のための</a:t>
            </a:r>
            <a:r>
              <a:rPr lang="ja-JP"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勤務時間短縮等の措置</a:t>
            </a:r>
            <a:r>
              <a:rPr lang="ja-JP" altLang="en-US"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を</a:t>
            </a:r>
            <a:r>
              <a:rPr lang="ja-JP" altLang="en-US" sz="1100" kern="100" dirty="0">
                <a:solidFill>
                  <a:srgbClr val="000000"/>
                </a:solidFill>
                <a:latin typeface="游明朝" panose="02020400000000000000" pitchFamily="18" charset="-128"/>
                <a:ea typeface="ＭＳ Ｐゴシック" panose="020B0600070205080204" pitchFamily="50" charset="-128"/>
                <a:cs typeface="Times New Roman" panose="02020603050405020304" pitchFamily="18" charset="0"/>
              </a:rPr>
              <a:t>利用</a:t>
            </a:r>
            <a:endParaRPr lang="en-US" altLang="ja-JP" sz="1100" kern="100" dirty="0">
              <a:solidFill>
                <a:srgbClr val="000000"/>
              </a:solidFill>
              <a:latin typeface="游明朝" panose="02020400000000000000" pitchFamily="18" charset="-128"/>
              <a:ea typeface="ＭＳ Ｐゴシック" panose="020B0600070205080204" pitchFamily="50" charset="-128"/>
              <a:cs typeface="Times New Roman" panose="02020603050405020304" pitchFamily="18" charset="0"/>
            </a:endParaRPr>
          </a:p>
          <a:p>
            <a:pPr marL="133350" indent="69850" algn="just"/>
            <a:r>
              <a:rPr lang="ja-JP" altLang="en-US"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　　　することができます</a:t>
            </a:r>
            <a:r>
              <a:rPr lang="en-US" altLang="ja-JP"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en-US"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制度名：　　　　　　　　　　　　　　　　　　　　　　　　　　　　　　　　　　</a:t>
            </a:r>
            <a:r>
              <a:rPr lang="en-US" altLang="ja-JP"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a:t>
            </a:r>
          </a:p>
          <a:p>
            <a:pPr marL="133350" indent="69850" algn="just"/>
            <a:r>
              <a:rPr lang="ja-JP" altLang="en-US" sz="1100" kern="100" dirty="0">
                <a:solidFill>
                  <a:srgbClr val="000000"/>
                </a:solidFill>
                <a:latin typeface="游明朝" panose="02020400000000000000" pitchFamily="18" charset="-128"/>
                <a:ea typeface="ＭＳ Ｐゴシック" panose="020B0600070205080204" pitchFamily="50" charset="-128"/>
                <a:cs typeface="Times New Roman" panose="02020603050405020304" pitchFamily="18" charset="0"/>
              </a:rPr>
              <a:t>　　  併せて、介護のための</a:t>
            </a:r>
            <a:r>
              <a:rPr lang="ja-JP" sz="1100" kern="100" dirty="0">
                <a:ln>
                  <a:noFill/>
                </a:ln>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所定外労働の制限、時</a:t>
            </a:r>
            <a:r>
              <a:rPr lang="ja-JP" sz="1100" kern="100" dirty="0">
                <a:ln>
                  <a:noFill/>
                </a:ln>
                <a:effectLst/>
                <a:latin typeface="游明朝" panose="02020400000000000000" pitchFamily="18" charset="-128"/>
                <a:ea typeface="ＭＳ Ｐゴシック" panose="020B0600070205080204" pitchFamily="50" charset="-128"/>
                <a:cs typeface="Times New Roman" panose="02020603050405020304" pitchFamily="18" charset="0"/>
              </a:rPr>
              <a:t>間外労働の制限、深夜業の制限の利用</a:t>
            </a:r>
            <a:r>
              <a:rPr lang="ja-JP" altLang="en-US" sz="11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11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133350" indent="69850" algn="just"/>
            <a:r>
              <a:rPr lang="ja-JP" altLang="en-US" sz="1100" kern="100" dirty="0">
                <a:ln>
                  <a:noFill/>
                </a:ln>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sz="1100" kern="100" dirty="0">
                <a:ln>
                  <a:noFill/>
                </a:ln>
                <a:effectLst/>
                <a:latin typeface="游明朝" panose="02020400000000000000" pitchFamily="18" charset="-128"/>
                <a:ea typeface="ＭＳ Ｐゴシック" panose="020B0600070205080204" pitchFamily="50" charset="-128"/>
                <a:cs typeface="Times New Roman" panose="02020603050405020304" pitchFamily="18" charset="0"/>
              </a:rPr>
              <a:t>介護休暇を取得することができます。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22174234-52F4-1DE6-B0A9-A014DD55DD1A}"/>
              </a:ext>
            </a:extLst>
          </p:cNvPr>
          <p:cNvSpPr/>
          <p:nvPr/>
        </p:nvSpPr>
        <p:spPr>
          <a:xfrm>
            <a:off x="609475" y="8754398"/>
            <a:ext cx="5429250" cy="974747"/>
          </a:xfrm>
          <a:prstGeom prst="rect">
            <a:avLst/>
          </a:prstGeom>
          <a:noFill/>
          <a:ln w="25400" cap="flat" cmpd="sng" algn="ctr">
            <a:noFill/>
            <a:prstDash val="solid"/>
          </a:ln>
          <a:effectLst/>
        </p:spPr>
        <p:txBody>
          <a:bodyPr wrap="square" lIns="36000" tIns="36000" rIns="36000" bIns="36000" rtlCol="0" anchor="t">
            <a:noAutofit/>
          </a:bodyPr>
          <a:lstStyle/>
          <a:p>
            <a:pPr indent="133350" algn="just"/>
            <a:r>
              <a:rPr lang="ja-JP" altLang="en-US" sz="1050" kern="100" dirty="0">
                <a:effectLst/>
                <a:latin typeface="游明朝" panose="02020400000000000000" pitchFamily="18" charset="-128"/>
                <a:ea typeface="ＭＳ ゴシック" panose="020B0609070205080204" pitchFamily="49" charset="-128"/>
                <a:cs typeface="Times New Roman" panose="02020603050405020304" pitchFamily="18" charset="0"/>
              </a:rPr>
              <a:t>　</a:t>
            </a:r>
            <a:r>
              <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各種制度利用の際には、事前に人事部門へ書面による申出が必要となります。</a:t>
            </a:r>
          </a:p>
          <a:p>
            <a:pPr indent="133350" algn="just"/>
            <a:r>
              <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申出書様式は人事部門にございますのでどうぞお気軽にお問合せください。</a:t>
            </a:r>
          </a:p>
          <a:p>
            <a:pPr marL="133350" algn="just"/>
            <a:r>
              <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休業</a:t>
            </a:r>
            <a:r>
              <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等</a:t>
            </a:r>
            <a:r>
              <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の取得の意向のご連絡</a:t>
            </a:r>
            <a:r>
              <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や、仕事と育児・介護の両立に関する事項</a:t>
            </a:r>
            <a:endParaRPr lang="en-US" alt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33350" algn="just"/>
            <a:r>
              <a:rPr lang="ja-JP" altLang="en-US" sz="105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（両立支援制度等の利用期間、勤務時間帯、勤務地、就業の条件等）に関する</a:t>
            </a:r>
            <a:endParaRPr lang="en-US" altLang="ja-JP" sz="105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33350" algn="just"/>
            <a:r>
              <a:rPr lang="ja-JP" altLang="en-US" sz="105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ご相談についても、上記相談窓口へ</a:t>
            </a:r>
            <a:r>
              <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お願いいたします。</a:t>
            </a:r>
          </a:p>
          <a:p>
            <a:pPr indent="133350" algn="just"/>
            <a:r>
              <a:rPr 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pic>
        <p:nvPicPr>
          <p:cNvPr id="15" name="図 14">
            <a:extLst>
              <a:ext uri="{FF2B5EF4-FFF2-40B4-BE49-F238E27FC236}">
                <a16:creationId xmlns:a16="http://schemas.microsoft.com/office/drawing/2014/main" id="{DC17D664-2B42-B62F-A37F-4631480E565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91050" y="8825460"/>
            <a:ext cx="895350" cy="885190"/>
          </a:xfrm>
          <a:prstGeom prst="rect">
            <a:avLst/>
          </a:prstGeom>
          <a:noFill/>
          <a:ln>
            <a:noFill/>
          </a:ln>
        </p:spPr>
      </p:pic>
      <p:sp>
        <p:nvSpPr>
          <p:cNvPr id="18" name="楕円 17">
            <a:extLst>
              <a:ext uri="{FF2B5EF4-FFF2-40B4-BE49-F238E27FC236}">
                <a16:creationId xmlns:a16="http://schemas.microsoft.com/office/drawing/2014/main" id="{BEAFDABB-3506-98E4-CFD9-15205BB1EC8F}"/>
              </a:ext>
            </a:extLst>
          </p:cNvPr>
          <p:cNvSpPr>
            <a:spLocks noChangeArrowheads="1"/>
          </p:cNvSpPr>
          <p:nvPr/>
        </p:nvSpPr>
        <p:spPr bwMode="auto">
          <a:xfrm>
            <a:off x="209424" y="2826100"/>
            <a:ext cx="629920" cy="1675604"/>
          </a:xfrm>
          <a:prstGeom prst="ellipse">
            <a:avLst/>
          </a:prstGeom>
          <a:ln/>
        </p:spPr>
        <p:style>
          <a:lnRef idx="3">
            <a:schemeClr val="lt1"/>
          </a:lnRef>
          <a:fillRef idx="1">
            <a:schemeClr val="accent6"/>
          </a:fillRef>
          <a:effectRef idx="1">
            <a:schemeClr val="accent6"/>
          </a:effectRef>
          <a:fontRef idx="minor">
            <a:schemeClr val="lt1"/>
          </a:fontRef>
        </p:style>
        <p:txBody>
          <a:bodyPr rot="0" vert="eaVert" wrap="square" lIns="36000" tIns="36000" rIns="36000" bIns="36000" anchor="ctr" anchorCtr="0" upright="1">
            <a:noAutofit/>
          </a:bodyPr>
          <a:lstStyle/>
          <a:p>
            <a:pPr algn="ctr"/>
            <a:r>
              <a:rPr lang="ja-JP" sz="1200" kern="100" dirty="0">
                <a:solidFill>
                  <a:srgbClr val="FFFFFF"/>
                </a:solidFill>
                <a:effectLst/>
                <a:ea typeface="HGP創英角ﾎﾟｯﾌﾟ体" panose="040B0A00000000000000" pitchFamily="50" charset="-128"/>
                <a:cs typeface="Times New Roman" panose="02020603050405020304" pitchFamily="18" charset="0"/>
              </a:rPr>
              <a:t>妊娠・出産される方へ</a:t>
            </a:r>
            <a:endParaRPr lang="ja-JP" sz="1050" kern="100" dirty="0">
              <a:effectLst/>
              <a:ea typeface="游明朝" panose="02020400000000000000" pitchFamily="18" charset="-128"/>
              <a:cs typeface="Times New Roman" panose="02020603050405020304" pitchFamily="18" charset="0"/>
            </a:endParaRPr>
          </a:p>
        </p:txBody>
      </p:sp>
      <p:sp>
        <p:nvSpPr>
          <p:cNvPr id="19" name="楕円 18">
            <a:extLst>
              <a:ext uri="{FF2B5EF4-FFF2-40B4-BE49-F238E27FC236}">
                <a16:creationId xmlns:a16="http://schemas.microsoft.com/office/drawing/2014/main" id="{7B8CD7D0-F35E-3568-7406-7024D794B5A3}"/>
              </a:ext>
            </a:extLst>
          </p:cNvPr>
          <p:cNvSpPr>
            <a:spLocks noChangeArrowheads="1"/>
          </p:cNvSpPr>
          <p:nvPr/>
        </p:nvSpPr>
        <p:spPr bwMode="auto">
          <a:xfrm>
            <a:off x="277800" y="4832897"/>
            <a:ext cx="610870" cy="1885950"/>
          </a:xfrm>
          <a:prstGeom prst="ellipse">
            <a:avLst/>
          </a:prstGeom>
          <a:ln>
            <a:headEnd/>
            <a:tailEnd/>
          </a:ln>
        </p:spPr>
        <p:style>
          <a:lnRef idx="3">
            <a:schemeClr val="lt1"/>
          </a:lnRef>
          <a:fillRef idx="1">
            <a:schemeClr val="accent6"/>
          </a:fillRef>
          <a:effectRef idx="1">
            <a:schemeClr val="accent6"/>
          </a:effectRef>
          <a:fontRef idx="minor">
            <a:schemeClr val="lt1"/>
          </a:fontRef>
        </p:style>
        <p:txBody>
          <a:bodyPr rot="0" vert="eaVert" wrap="square" lIns="36000" tIns="36000" rIns="36000" bIns="36000" anchor="ctr" anchorCtr="0" upright="1">
            <a:noAutofit/>
          </a:bodyPr>
          <a:lstStyle/>
          <a:p>
            <a:pPr algn="just"/>
            <a:r>
              <a:rPr lang="ja-JP" sz="1200" kern="100" dirty="0">
                <a:solidFill>
                  <a:srgbClr val="FFFFFF"/>
                </a:solidFill>
                <a:effectLst/>
                <a:ea typeface="HGP創英角ﾎﾟｯﾌﾟ体" panose="040B0A00000000000000" pitchFamily="50" charset="-128"/>
                <a:cs typeface="Times New Roman" panose="02020603050405020304" pitchFamily="18" charset="0"/>
              </a:rPr>
              <a:t>育児を行う方へ</a:t>
            </a:r>
            <a:endParaRPr lang="ja-JP" sz="1050" kern="100" dirty="0">
              <a:effectLst/>
              <a:ea typeface="游明朝" panose="02020400000000000000" pitchFamily="18" charset="-128"/>
              <a:cs typeface="Times New Roman" panose="02020603050405020304" pitchFamily="18" charset="0"/>
            </a:endParaRPr>
          </a:p>
        </p:txBody>
      </p:sp>
      <p:sp>
        <p:nvSpPr>
          <p:cNvPr id="20" name="楕円 19">
            <a:extLst>
              <a:ext uri="{FF2B5EF4-FFF2-40B4-BE49-F238E27FC236}">
                <a16:creationId xmlns:a16="http://schemas.microsoft.com/office/drawing/2014/main" id="{73404FF9-56DE-FEE1-F53E-B06110CAB24F}"/>
              </a:ext>
            </a:extLst>
          </p:cNvPr>
          <p:cNvSpPr>
            <a:spLocks noChangeArrowheads="1"/>
          </p:cNvSpPr>
          <p:nvPr/>
        </p:nvSpPr>
        <p:spPr bwMode="auto">
          <a:xfrm>
            <a:off x="330123" y="7242485"/>
            <a:ext cx="544195" cy="1601470"/>
          </a:xfrm>
          <a:prstGeom prst="ellipse">
            <a:avLst/>
          </a:prstGeom>
          <a:ln>
            <a:headEnd/>
            <a:tailEnd/>
          </a:ln>
        </p:spPr>
        <p:style>
          <a:lnRef idx="3">
            <a:schemeClr val="lt1"/>
          </a:lnRef>
          <a:fillRef idx="1">
            <a:schemeClr val="accent6"/>
          </a:fillRef>
          <a:effectRef idx="1">
            <a:schemeClr val="accent6"/>
          </a:effectRef>
          <a:fontRef idx="minor">
            <a:schemeClr val="lt1"/>
          </a:fontRef>
        </p:style>
        <p:txBody>
          <a:bodyPr rot="0" vert="eaVert" wrap="square" lIns="36000" tIns="36000" rIns="36000" bIns="36000" anchor="ctr" anchorCtr="0" upright="1">
            <a:noAutofit/>
          </a:bodyPr>
          <a:lstStyle/>
          <a:p>
            <a:pPr algn="ctr"/>
            <a:r>
              <a:rPr lang="ja-JP" sz="1200" kern="100">
                <a:solidFill>
                  <a:srgbClr val="FFFFFF"/>
                </a:solidFill>
                <a:effectLst/>
                <a:ea typeface="HGP創英角ﾎﾟｯﾌﾟ体" panose="040B0A00000000000000" pitchFamily="50" charset="-128"/>
                <a:cs typeface="Times New Roman" panose="02020603050405020304" pitchFamily="18" charset="0"/>
              </a:rPr>
              <a:t>介護を行う方へ</a:t>
            </a:r>
            <a:endParaRPr lang="ja-JP" sz="1050" kern="100">
              <a:effectLst/>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5403813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Words>867</Words>
  <PresentationFormat>A4 210 x 297 mm</PresentationFormat>
  <Paragraphs>67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HGP創英角ﾎﾟｯﾌﾟ体</vt:lpstr>
      <vt:lpstr>HG丸ｺﾞｼｯｸM-PRO</vt:lpstr>
      <vt:lpstr>ＭＳ Ｐゴシック</vt:lpstr>
      <vt:lpstr>メイリオ</vt:lpstr>
      <vt:lpstr>游明朝</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