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7200900" cy="10333038"/>
  <p:notesSz cx="6805613" cy="9939338"/>
  <p:defaultTextStyle>
    <a:defPPr>
      <a:defRPr lang="ja-JP"/>
    </a:defPPr>
    <a:lvl1pPr marL="0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0928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1855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02783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03711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04638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05566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06494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07421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">
          <p15:clr>
            <a:srgbClr val="A4A3A4"/>
          </p15:clr>
        </p15:guide>
        <p15:guide id="2" pos="7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AFE"/>
    <a:srgbClr val="FFFFFF"/>
    <a:srgbClr val="CCECFF"/>
    <a:srgbClr val="0066CC"/>
    <a:srgbClr val="0099FF"/>
    <a:srgbClr val="B9B9B9"/>
    <a:srgbClr val="00CCFF"/>
    <a:srgbClr val="E1FFFF"/>
    <a:srgbClr val="0000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77" autoAdjust="0"/>
    <p:restoredTop sz="94660"/>
  </p:normalViewPr>
  <p:slideViewPr>
    <p:cSldViewPr snapToObjects="1">
      <p:cViewPr varScale="1">
        <p:scale>
          <a:sx n="49" d="100"/>
          <a:sy n="49" d="100"/>
        </p:scale>
        <p:origin x="2550" y="54"/>
      </p:cViewPr>
      <p:guideLst>
        <p:guide orient="horz" pos="102"/>
        <p:guide pos="7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8887" cy="496888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0"/>
            <a:ext cx="2948887" cy="496888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r">
              <a:defRPr sz="1200"/>
            </a:lvl1pPr>
          </a:lstStyle>
          <a:p>
            <a:fld id="{BA241612-43A7-4DB4-8E28-0E4ED782CF7C}" type="datetimeFigureOut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6125"/>
            <a:ext cx="25955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4" rIns="91406" bIns="4570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82" y="4721225"/>
            <a:ext cx="5443855" cy="4471988"/>
          </a:xfrm>
          <a:prstGeom prst="rect">
            <a:avLst/>
          </a:prstGeom>
        </p:spPr>
        <p:txBody>
          <a:bodyPr vert="horz" lIns="91406" tIns="45704" rIns="91406" bIns="4570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4"/>
            <a:ext cx="2948887" cy="496887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4"/>
            <a:ext cx="2948887" cy="496887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r">
              <a:defRPr sz="1200"/>
            </a:lvl1pPr>
          </a:lstStyle>
          <a:p>
            <a:fld id="{F72DAB6E-A8A6-4C0D-A7FD-ECD24D65C3A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567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209941"/>
            <a:ext cx="6120765" cy="2214906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88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3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4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6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7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D15A-C18D-4C58-9411-FDDC3FF0E04C}" type="datetime1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6A39-E4D5-489B-A101-2AF8FCAC4003}" type="datetime1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03"/>
            <a:ext cx="1620202" cy="881656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5" y="413803"/>
            <a:ext cx="4740592" cy="881656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B1A3-B197-4C8B-B695-280D22A0F2BE}" type="datetime1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8FDA-0C9F-48A4-9AF4-B990B53D1A94}" type="datetime1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639934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2" y="4379584"/>
            <a:ext cx="6120765" cy="22603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9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8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027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37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46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55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06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074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2F6B-0A8A-4F95-A921-CA6588941FC3}" type="datetime1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45"/>
            <a:ext cx="3180398" cy="68193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7" y="2411045"/>
            <a:ext cx="3180398" cy="68193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E35F-0018-438C-BA7E-15FB4FA6F598}" type="datetime1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312975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8" indent="0">
              <a:buNone/>
              <a:defRPr sz="2200" b="1"/>
            </a:lvl2pPr>
            <a:lvl3pPr marL="1001855" indent="0">
              <a:buNone/>
              <a:defRPr sz="2000" b="1"/>
            </a:lvl3pPr>
            <a:lvl4pPr marL="1502783" indent="0">
              <a:buNone/>
              <a:defRPr sz="1700" b="1"/>
            </a:lvl4pPr>
            <a:lvl5pPr marL="2003711" indent="0">
              <a:buNone/>
              <a:defRPr sz="1700" b="1"/>
            </a:lvl5pPr>
            <a:lvl6pPr marL="2504638" indent="0">
              <a:buNone/>
              <a:defRPr sz="1700" b="1"/>
            </a:lvl6pPr>
            <a:lvl7pPr marL="3005566" indent="0">
              <a:buNone/>
              <a:defRPr sz="1700" b="1"/>
            </a:lvl7pPr>
            <a:lvl8pPr marL="3506494" indent="0">
              <a:buNone/>
              <a:defRPr sz="1700" b="1"/>
            </a:lvl8pPr>
            <a:lvl9pPr marL="400742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46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58" y="2312975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8" indent="0">
              <a:buNone/>
              <a:defRPr sz="2200" b="1"/>
            </a:lvl2pPr>
            <a:lvl3pPr marL="1001855" indent="0">
              <a:buNone/>
              <a:defRPr sz="2000" b="1"/>
            </a:lvl3pPr>
            <a:lvl4pPr marL="1502783" indent="0">
              <a:buNone/>
              <a:defRPr sz="1700" b="1"/>
            </a:lvl4pPr>
            <a:lvl5pPr marL="2003711" indent="0">
              <a:buNone/>
              <a:defRPr sz="1700" b="1"/>
            </a:lvl5pPr>
            <a:lvl6pPr marL="2504638" indent="0">
              <a:buNone/>
              <a:defRPr sz="1700" b="1"/>
            </a:lvl6pPr>
            <a:lvl7pPr marL="3005566" indent="0">
              <a:buNone/>
              <a:defRPr sz="1700" b="1"/>
            </a:lvl7pPr>
            <a:lvl8pPr marL="3506494" indent="0">
              <a:buNone/>
              <a:defRPr sz="1700" b="1"/>
            </a:lvl8pPr>
            <a:lvl9pPr marL="400742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58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4505-3D05-4BFB-8F5E-9C7C7D9DDD25}" type="datetime1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B39C-52DF-420E-96C3-9BA71318D25F}" type="datetime1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DAEB-BE17-4FAE-83B7-F47786724BC7}" type="datetime1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411409"/>
            <a:ext cx="2369047" cy="175087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53" y="411410"/>
            <a:ext cx="4025504" cy="881896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46" y="2162285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500928" indent="0">
              <a:buNone/>
              <a:defRPr sz="1300"/>
            </a:lvl2pPr>
            <a:lvl3pPr marL="1001855" indent="0">
              <a:buNone/>
              <a:defRPr sz="1100"/>
            </a:lvl3pPr>
            <a:lvl4pPr marL="1502783" indent="0">
              <a:buNone/>
              <a:defRPr sz="1000"/>
            </a:lvl4pPr>
            <a:lvl5pPr marL="2003711" indent="0">
              <a:buNone/>
              <a:defRPr sz="1000"/>
            </a:lvl5pPr>
            <a:lvl6pPr marL="2504638" indent="0">
              <a:buNone/>
              <a:defRPr sz="1000"/>
            </a:lvl6pPr>
            <a:lvl7pPr marL="3005566" indent="0">
              <a:buNone/>
              <a:defRPr sz="1000"/>
            </a:lvl7pPr>
            <a:lvl8pPr marL="3506494" indent="0">
              <a:buNone/>
              <a:defRPr sz="1000"/>
            </a:lvl8pPr>
            <a:lvl9pPr marL="400742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1395-EBFB-448D-B678-7A26C039ABC5}" type="datetime1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233128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26" y="923276"/>
            <a:ext cx="4320540" cy="6199823"/>
          </a:xfrm>
        </p:spPr>
        <p:txBody>
          <a:bodyPr/>
          <a:lstStyle>
            <a:lvl1pPr marL="0" indent="0">
              <a:buNone/>
              <a:defRPr sz="3600"/>
            </a:lvl1pPr>
            <a:lvl2pPr marL="500928" indent="0">
              <a:buNone/>
              <a:defRPr sz="3100"/>
            </a:lvl2pPr>
            <a:lvl3pPr marL="1001855" indent="0">
              <a:buNone/>
              <a:defRPr sz="2600"/>
            </a:lvl3pPr>
            <a:lvl4pPr marL="1502783" indent="0">
              <a:buNone/>
              <a:defRPr sz="2200"/>
            </a:lvl4pPr>
            <a:lvl5pPr marL="2003711" indent="0">
              <a:buNone/>
              <a:defRPr sz="2200"/>
            </a:lvl5pPr>
            <a:lvl6pPr marL="2504638" indent="0">
              <a:buNone/>
              <a:defRPr sz="2200"/>
            </a:lvl6pPr>
            <a:lvl7pPr marL="3005566" indent="0">
              <a:buNone/>
              <a:defRPr sz="2200"/>
            </a:lvl7pPr>
            <a:lvl8pPr marL="3506494" indent="0">
              <a:buNone/>
              <a:defRPr sz="2200"/>
            </a:lvl8pPr>
            <a:lvl9pPr marL="4007421" indent="0">
              <a:buNone/>
              <a:defRPr sz="2200"/>
            </a:lvl9pPr>
          </a:lstStyle>
          <a:p>
            <a:r>
              <a:rPr kumimoji="1" lang="ja-JP" altLang="en-US" dirty="0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26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500928" indent="0">
              <a:buNone/>
              <a:defRPr sz="1300"/>
            </a:lvl2pPr>
            <a:lvl3pPr marL="1001855" indent="0">
              <a:buNone/>
              <a:defRPr sz="1100"/>
            </a:lvl3pPr>
            <a:lvl4pPr marL="1502783" indent="0">
              <a:buNone/>
              <a:defRPr sz="1000"/>
            </a:lvl4pPr>
            <a:lvl5pPr marL="2003711" indent="0">
              <a:buNone/>
              <a:defRPr sz="1000"/>
            </a:lvl5pPr>
            <a:lvl6pPr marL="2504638" indent="0">
              <a:buNone/>
              <a:defRPr sz="1000"/>
            </a:lvl6pPr>
            <a:lvl7pPr marL="3005566" indent="0">
              <a:buNone/>
              <a:defRPr sz="1000"/>
            </a:lvl7pPr>
            <a:lvl8pPr marL="3506494" indent="0">
              <a:buNone/>
              <a:defRPr sz="1000"/>
            </a:lvl8pPr>
            <a:lvl9pPr marL="400742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6380-9CA6-4632-B654-7E1477C23199}" type="datetime1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 vert="horz" lIns="100186" tIns="50093" rIns="100186" bIns="5009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5" y="2411045"/>
            <a:ext cx="6480810" cy="6819327"/>
          </a:xfrm>
          <a:prstGeom prst="rect">
            <a:avLst/>
          </a:prstGeom>
        </p:spPr>
        <p:txBody>
          <a:bodyPr vert="horz" lIns="100186" tIns="50093" rIns="100186" bIns="5009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45" y="9577197"/>
            <a:ext cx="1680210" cy="550138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CABDF-57FD-4673-8966-170321E6213F}" type="datetime1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08" y="9577197"/>
            <a:ext cx="2280285" cy="550138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45" y="9577197"/>
            <a:ext cx="1680210" cy="550138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1001855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696" indent="-375696" algn="l" defTabSz="1001855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14007" indent="-313080" algn="l" defTabSz="1001855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319" indent="-250464" algn="l" defTabSz="1001855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3247" indent="-250464" algn="l" defTabSz="1001855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174" indent="-250464" algn="l" defTabSz="1001855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5102" indent="-250464" algn="l" defTabSz="1001855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6030" indent="-250464" algn="l" defTabSz="1001855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6957" indent="-250464" algn="l" defTabSz="1001855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7885" indent="-250464" algn="l" defTabSz="1001855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28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855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783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3711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638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5566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6494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7421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wakamono-saiyou-ikusei.go.jp/search/service/top.actio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フローチャート: 論理積ゲート 35"/>
          <p:cNvSpPr/>
          <p:nvPr/>
        </p:nvSpPr>
        <p:spPr bwMode="auto">
          <a:xfrm rot="5400000">
            <a:off x="1213903" y="-2131616"/>
            <a:ext cx="3924042" cy="8079940"/>
          </a:xfrm>
          <a:prstGeom prst="flowChartDelay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algn="r" defTabSz="1279525"/>
            <a:endParaRPr kumimoji="1" lang="ja-JP" altLang="en-US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hlinkClick r:id="rId2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0" y="8673153"/>
            <a:ext cx="7200900" cy="32403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algn="r" defTabSz="1279525"/>
            <a:endParaRPr kumimoji="1" lang="ja-JP" altLang="en-US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hlinkClick r:id="rId2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-648022" y="8997189"/>
            <a:ext cx="7848922" cy="133584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algn="r" defTabSz="1279525"/>
            <a:endParaRPr kumimoji="1" lang="ja-JP" altLang="en-US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hlinkClick r:id="rId2"/>
            </a:endParaRPr>
          </a:p>
        </p:txBody>
      </p:sp>
      <p:sp>
        <p:nvSpPr>
          <p:cNvPr id="39" name="楕円 38"/>
          <p:cNvSpPr/>
          <p:nvPr/>
        </p:nvSpPr>
        <p:spPr bwMode="auto">
          <a:xfrm>
            <a:off x="-1062068" y="3534539"/>
            <a:ext cx="1584176" cy="1512168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algn="r" defTabSz="1279525"/>
            <a:endParaRPr kumimoji="1" lang="ja-JP" altLang="en-US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hlinkClick r:id="rId2"/>
            </a:endParaRPr>
          </a:p>
        </p:txBody>
      </p:sp>
      <p:sp>
        <p:nvSpPr>
          <p:cNvPr id="41" name="楕円 40"/>
          <p:cNvSpPr/>
          <p:nvPr/>
        </p:nvSpPr>
        <p:spPr bwMode="auto">
          <a:xfrm>
            <a:off x="1008162" y="5742583"/>
            <a:ext cx="1512168" cy="1332148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algn="r" defTabSz="1279525"/>
            <a:endParaRPr kumimoji="1" lang="ja-JP" altLang="en-US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hlinkClick r:id="rId2"/>
            </a:endParaRPr>
          </a:p>
        </p:txBody>
      </p:sp>
      <p:sp>
        <p:nvSpPr>
          <p:cNvPr id="42" name="楕円 41"/>
          <p:cNvSpPr/>
          <p:nvPr/>
        </p:nvSpPr>
        <p:spPr bwMode="auto">
          <a:xfrm>
            <a:off x="4212518" y="4315368"/>
            <a:ext cx="1620180" cy="1332148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algn="r" defTabSz="1279525"/>
            <a:endParaRPr kumimoji="1" lang="ja-JP" altLang="en-US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hlinkClick r:id="rId2"/>
            </a:endParaRPr>
          </a:p>
        </p:txBody>
      </p:sp>
      <p:sp>
        <p:nvSpPr>
          <p:cNvPr id="43" name="楕円 42"/>
          <p:cNvSpPr/>
          <p:nvPr/>
        </p:nvSpPr>
        <p:spPr bwMode="auto">
          <a:xfrm>
            <a:off x="6254041" y="7184142"/>
            <a:ext cx="1584226" cy="1368152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algn="r" defTabSz="1279525"/>
            <a:endParaRPr kumimoji="1" lang="ja-JP" altLang="en-US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hlinkClick r:id="rId2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3741" y="266742"/>
            <a:ext cx="7164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パパママ</a:t>
            </a:r>
            <a:r>
              <a:rPr kumimoji="1" lang="ja-JP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</a:t>
            </a:r>
            <a:r>
              <a:rPr kumimoji="1" lang="ja-JP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スキルアップ</a:t>
            </a:r>
            <a:r>
              <a:rPr kumimoji="1" lang="ja-JP" alt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  <a:latin typeface="+mj-ea"/>
                <a:ea typeface="+mj-ea"/>
              </a:rPr>
              <a:t>　　</a:t>
            </a:r>
            <a:endParaRPr kumimoji="1" lang="en-US" altLang="ja-JP" sz="5400" b="1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ja-JP" alt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  <a:latin typeface="+mj-ea"/>
                <a:ea typeface="+mj-ea"/>
              </a:rPr>
              <a:t>　</a:t>
            </a:r>
            <a:r>
              <a:rPr lang="ja-JP" alt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  <a:latin typeface="+mj-ea"/>
                <a:ea typeface="+mj-ea"/>
              </a:rPr>
              <a:t>　　　</a:t>
            </a:r>
            <a:r>
              <a:rPr kumimoji="1" lang="ja-JP" alt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コーナー</a:t>
            </a:r>
            <a:r>
              <a:rPr kumimoji="1" lang="ja-JP" altLang="en-US" sz="4000" dirty="0" smtClean="0"/>
              <a:t>のご案内</a:t>
            </a:r>
            <a:endParaRPr kumimoji="1" lang="ja-JP" altLang="en-US" sz="4000" dirty="0"/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4839" y="7832657"/>
            <a:ext cx="1837920" cy="983287"/>
          </a:xfrm>
          <a:prstGeom prst="rect">
            <a:avLst/>
          </a:prstGeom>
        </p:spPr>
      </p:pic>
      <p:sp>
        <p:nvSpPr>
          <p:cNvPr id="46" name="テキスト ボックス 45"/>
          <p:cNvSpPr txBox="1"/>
          <p:nvPr/>
        </p:nvSpPr>
        <p:spPr>
          <a:xfrm>
            <a:off x="155695" y="195439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j-ea"/>
                <a:ea typeface="+mj-ea"/>
              </a:rPr>
              <a:t>～仕事と家庭を両立したいあなたをサポートします～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4465" y="2455381"/>
            <a:ext cx="3626483" cy="747355"/>
          </a:xfrm>
          <a:prstGeom prst="rect">
            <a:avLst/>
          </a:prstGeom>
        </p:spPr>
      </p:pic>
      <p:sp>
        <p:nvSpPr>
          <p:cNvPr id="53" name="フローチャート: 結合子 52"/>
          <p:cNvSpPr/>
          <p:nvPr/>
        </p:nvSpPr>
        <p:spPr bwMode="auto">
          <a:xfrm>
            <a:off x="168144" y="-20389"/>
            <a:ext cx="544007" cy="472364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accent5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algn="r" defTabSz="1279525"/>
            <a:endParaRPr kumimoji="1" lang="ja-JP" altLang="en-US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hlinkClick r:id="rId2"/>
            </a:endParaRPr>
          </a:p>
        </p:txBody>
      </p:sp>
      <p:sp>
        <p:nvSpPr>
          <p:cNvPr id="54" name="フローチャート: 結合子 53"/>
          <p:cNvSpPr/>
          <p:nvPr/>
        </p:nvSpPr>
        <p:spPr bwMode="auto">
          <a:xfrm>
            <a:off x="635188" y="186780"/>
            <a:ext cx="353991" cy="288435"/>
          </a:xfrm>
          <a:prstGeom prst="flowChartConnector">
            <a:avLst/>
          </a:prstGeom>
          <a:solidFill>
            <a:srgbClr val="FEDAFE"/>
          </a:solidFill>
          <a:ln w="9525" cap="flat" cmpd="sng" algn="ctr">
            <a:solidFill>
              <a:srgbClr val="FEDAF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algn="r" defTabSz="1279525"/>
            <a:endParaRPr kumimoji="1" lang="ja-JP" altLang="en-US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hlinkClick r:id="rId2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6422" y="4097921"/>
            <a:ext cx="69697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+mj-ea"/>
                <a:ea typeface="+mj-ea"/>
              </a:rPr>
              <a:t>　福井県</a:t>
            </a:r>
            <a:r>
              <a:rPr lang="ja-JP" altLang="en-US" b="1" dirty="0">
                <a:latin typeface="+mj-ea"/>
                <a:ea typeface="+mj-ea"/>
              </a:rPr>
              <a:t>の</a:t>
            </a:r>
            <a:r>
              <a:rPr kumimoji="1" lang="ja-JP" altLang="en-US" b="1" dirty="0" smtClean="0">
                <a:latin typeface="+mj-ea"/>
                <a:ea typeface="+mj-ea"/>
              </a:rPr>
              <a:t>、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共働き率・女性就業率</a:t>
            </a:r>
            <a:r>
              <a:rPr kumimoji="1" lang="ja-JP" altLang="en-US" b="1" dirty="0" smtClean="0">
                <a:latin typeface="+mj-ea"/>
                <a:ea typeface="+mj-ea"/>
              </a:rPr>
              <a:t>は全国トップクラスの数字を維持しており、ハローワーク</a:t>
            </a:r>
            <a:r>
              <a:rPr kumimoji="1" lang="ja-JP" altLang="en-US" b="1" dirty="0" err="1" smtClean="0">
                <a:latin typeface="+mj-ea"/>
                <a:ea typeface="+mj-ea"/>
              </a:rPr>
              <a:t>たけふにも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子供連れ</a:t>
            </a:r>
            <a:r>
              <a:rPr kumimoji="1" lang="ja-JP" altLang="en-US" b="1" dirty="0" smtClean="0">
                <a:latin typeface="+mj-ea"/>
                <a:ea typeface="+mj-ea"/>
              </a:rPr>
              <a:t>で来所される利用者</a:t>
            </a:r>
            <a:r>
              <a:rPr lang="ja-JP" altLang="en-US" b="1" dirty="0" smtClean="0">
                <a:latin typeface="+mj-ea"/>
                <a:ea typeface="+mj-ea"/>
              </a:rPr>
              <a:t>が増えています。</a:t>
            </a:r>
            <a:endParaRPr lang="en-US" altLang="ja-JP" b="1" dirty="0" smtClean="0">
              <a:latin typeface="+mj-ea"/>
              <a:ea typeface="+mj-ea"/>
            </a:endParaRPr>
          </a:p>
          <a:p>
            <a:endParaRPr kumimoji="1" lang="en-US" altLang="ja-JP" b="1" dirty="0">
              <a:latin typeface="+mj-ea"/>
              <a:ea typeface="+mj-ea"/>
            </a:endParaRPr>
          </a:p>
          <a:p>
            <a:r>
              <a:rPr lang="ja-JP" altLang="en-US" b="1" dirty="0" smtClean="0">
                <a:latin typeface="+mj-ea"/>
                <a:ea typeface="+mj-ea"/>
              </a:rPr>
              <a:t>　そのような</a:t>
            </a: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仕事と家庭の両立</a:t>
            </a:r>
            <a:r>
              <a:rPr lang="ja-JP" altLang="en-US" b="1" dirty="0" smtClean="0">
                <a:latin typeface="+mj-ea"/>
                <a:ea typeface="+mj-ea"/>
              </a:rPr>
              <a:t>を希望する方に寄り添った就職支援を行うため、この度ハローワーク</a:t>
            </a:r>
            <a:r>
              <a:rPr lang="ja-JP" altLang="en-US" b="1" dirty="0" err="1" smtClean="0">
                <a:latin typeface="+mj-ea"/>
                <a:ea typeface="+mj-ea"/>
              </a:rPr>
              <a:t>たけふに</a:t>
            </a:r>
            <a:r>
              <a:rPr lang="ja-JP" altLang="en-US" b="1" dirty="0" smtClean="0">
                <a:latin typeface="+mj-ea"/>
                <a:ea typeface="+mj-ea"/>
              </a:rPr>
              <a:t>新たに</a:t>
            </a: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「パパママ・スキルアップコーナー」</a:t>
            </a:r>
            <a:r>
              <a:rPr lang="ja-JP" altLang="en-US" b="1" dirty="0" smtClean="0">
                <a:latin typeface="+mj-ea"/>
                <a:ea typeface="+mj-ea"/>
              </a:rPr>
              <a:t>を設置することになりました。（キッズスペース有）</a:t>
            </a:r>
            <a:endParaRPr lang="en-US" altLang="ja-JP" b="1" dirty="0" smtClean="0">
              <a:latin typeface="+mj-ea"/>
              <a:ea typeface="+mj-ea"/>
            </a:endParaRPr>
          </a:p>
          <a:p>
            <a:endParaRPr kumimoji="1" lang="en-US" altLang="ja-JP" b="1" dirty="0">
              <a:latin typeface="+mj-ea"/>
              <a:ea typeface="+mj-ea"/>
            </a:endParaRPr>
          </a:p>
          <a:p>
            <a:r>
              <a:rPr lang="ja-JP" altLang="en-US" b="1" dirty="0" smtClean="0">
                <a:latin typeface="+mj-ea"/>
                <a:ea typeface="+mj-ea"/>
              </a:rPr>
              <a:t>　併せて、同コーナーは</a:t>
            </a:r>
            <a:r>
              <a:rPr lang="ja-JP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職業訓練</a:t>
            </a:r>
            <a:r>
              <a:rPr lang="ja-JP" altLang="en-US" b="1" dirty="0" smtClean="0">
                <a:latin typeface="+mj-ea"/>
                <a:ea typeface="+mj-ea"/>
              </a:rPr>
              <a:t>を希望する方に対して手厚くサポートするコーナーでもあります。</a:t>
            </a:r>
            <a:endParaRPr lang="en-US" altLang="ja-JP" b="1" dirty="0" smtClean="0">
              <a:latin typeface="+mj-ea"/>
              <a:ea typeface="+mj-ea"/>
            </a:endParaRPr>
          </a:p>
          <a:p>
            <a:endParaRPr lang="en-US" altLang="ja-JP" b="1" dirty="0">
              <a:latin typeface="+mj-ea"/>
              <a:ea typeface="+mj-ea"/>
            </a:endParaRPr>
          </a:p>
          <a:p>
            <a:r>
              <a:rPr lang="ja-JP" altLang="en-US" b="1" dirty="0" smtClean="0">
                <a:latin typeface="+mj-ea"/>
                <a:ea typeface="+mj-ea"/>
              </a:rPr>
              <a:t>　ぜひ積極的にご利用ください。　</a:t>
            </a:r>
            <a:endParaRPr lang="en-US" altLang="ja-JP" b="1" dirty="0" smtClean="0">
              <a:latin typeface="+mj-ea"/>
              <a:ea typeface="+mj-ea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68144" y="9109661"/>
            <a:ext cx="67039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+mj-ea"/>
                <a:ea typeface="+mj-ea"/>
              </a:rPr>
              <a:t>ハローワーク</a:t>
            </a:r>
            <a:r>
              <a:rPr lang="ja-JP" altLang="en-US" b="1" dirty="0" err="1" smtClean="0">
                <a:latin typeface="+mj-ea"/>
                <a:ea typeface="+mj-ea"/>
              </a:rPr>
              <a:t>たけふ</a:t>
            </a:r>
            <a:endParaRPr lang="en-US" altLang="ja-JP" b="1" dirty="0" smtClean="0">
              <a:latin typeface="+mj-ea"/>
              <a:ea typeface="+mj-ea"/>
            </a:endParaRPr>
          </a:p>
          <a:p>
            <a:r>
              <a:rPr kumimoji="1" lang="ja-JP" altLang="en-US" b="1" dirty="0" smtClean="0">
                <a:latin typeface="+mj-ea"/>
                <a:ea typeface="+mj-ea"/>
              </a:rPr>
              <a:t>パパママ・スキルアップコーナー　</a:t>
            </a:r>
            <a:r>
              <a:rPr kumimoji="1" lang="en-US" altLang="ja-JP" b="1" dirty="0" smtClean="0">
                <a:latin typeface="+mj-ea"/>
                <a:ea typeface="+mj-ea"/>
              </a:rPr>
              <a:t>TEL 0778-22-4078</a:t>
            </a:r>
          </a:p>
          <a:p>
            <a:r>
              <a:rPr kumimoji="1" lang="ja-JP" altLang="en-US" b="1" dirty="0" smtClean="0">
                <a:latin typeface="+mj-ea"/>
                <a:ea typeface="+mj-ea"/>
              </a:rPr>
              <a:t>　　　　　　　　　　　　　　　　　　　　　　（</a:t>
            </a:r>
            <a:r>
              <a:rPr kumimoji="1" lang="ja-JP" altLang="en-US" b="1" dirty="0" smtClean="0">
                <a:latin typeface="+mj-ea"/>
                <a:ea typeface="+mj-ea"/>
              </a:rPr>
              <a:t>内線</a:t>
            </a:r>
            <a:r>
              <a:rPr kumimoji="1" lang="en-US" altLang="ja-JP" b="1" dirty="0" smtClean="0">
                <a:latin typeface="+mj-ea"/>
                <a:ea typeface="+mj-ea"/>
              </a:rPr>
              <a:t>112</a:t>
            </a:r>
            <a:r>
              <a:rPr kumimoji="1" lang="ja-JP" altLang="en-US" b="1" dirty="0" smtClean="0">
                <a:latin typeface="+mj-ea"/>
                <a:ea typeface="+mj-ea"/>
              </a:rPr>
              <a:t>・</a:t>
            </a:r>
            <a:r>
              <a:rPr kumimoji="1" lang="en-US" altLang="ja-JP" b="1" dirty="0" smtClean="0">
                <a:latin typeface="+mj-ea"/>
                <a:ea typeface="+mj-ea"/>
              </a:rPr>
              <a:t>114</a:t>
            </a:r>
            <a:r>
              <a:rPr kumimoji="1" lang="ja-JP" altLang="en-US" b="1" dirty="0" smtClean="0">
                <a:latin typeface="+mj-ea"/>
                <a:ea typeface="+mj-ea"/>
              </a:rPr>
              <a:t>・</a:t>
            </a:r>
            <a:r>
              <a:rPr kumimoji="1" lang="en-US" altLang="ja-JP" b="1" dirty="0" smtClean="0">
                <a:latin typeface="+mj-ea"/>
                <a:ea typeface="+mj-ea"/>
              </a:rPr>
              <a:t>115</a:t>
            </a:r>
            <a:r>
              <a:rPr kumimoji="1" lang="ja-JP" altLang="en-US" b="1" dirty="0" smtClean="0">
                <a:latin typeface="+mj-ea"/>
                <a:ea typeface="+mj-ea"/>
              </a:rPr>
              <a:t>）</a:t>
            </a:r>
            <a:endParaRPr kumimoji="1" lang="ja-JP" altLang="en-US" b="1" dirty="0">
              <a:latin typeface="+mj-ea"/>
              <a:ea typeface="+mj-ea"/>
            </a:endParaRPr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3748" y="9139980"/>
            <a:ext cx="811302" cy="815218"/>
          </a:xfrm>
          <a:prstGeom prst="rect">
            <a:avLst/>
          </a:prstGeom>
        </p:spPr>
      </p:pic>
      <p:sp>
        <p:nvSpPr>
          <p:cNvPr id="2" name="楕円 1"/>
          <p:cNvSpPr/>
          <p:nvPr/>
        </p:nvSpPr>
        <p:spPr bwMode="auto">
          <a:xfrm>
            <a:off x="39019" y="2697147"/>
            <a:ext cx="1884391" cy="1279915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algn="r" defTabSz="1279525"/>
            <a:endParaRPr kumimoji="1" lang="ja-JP" altLang="en-US" sz="1300" dirty="0" smtClean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hlinkClick r:id="rId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0389" y="2986629"/>
            <a:ext cx="172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　育ジョブ</a:t>
            </a:r>
            <a:endParaRPr lang="en-US" altLang="ja-JP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しませんか？</a:t>
            </a:r>
            <a:endParaRPr kumimoji="1" lang="ja-JP" altLang="en-US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09005" y="2432439"/>
            <a:ext cx="970292" cy="96013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6893" y="2874629"/>
            <a:ext cx="1180154" cy="13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4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wakamono-saiyou-ikusei.go.jp/search/service/top.action" TargetMode="External"/></Relationships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b" anchorCtr="0" compatLnSpc="1">
        <a:prstTxWarp prst="textNoShape">
          <a:avLst/>
        </a:prstTxWarp>
      </a:bodyPr>
      <a:lstStyle>
        <a:defPPr algn="r" defTabSz="1279525">
          <a:defRPr sz="130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  <a:hlinkClick xmlns:r="http://schemas.openxmlformats.org/officeDocument/2006/relationships" r:id="rId1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15058</TotalTime>
  <Words>169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HG創英角ﾎﾟｯﾌﾟ体</vt:lpstr>
      <vt:lpstr>ＭＳ Ｐゴシック</vt:lpstr>
      <vt:lpstr>メイリオ</vt:lpstr>
      <vt:lpstr>Arial</vt:lpstr>
      <vt:lpstr>Calibri</vt:lpstr>
      <vt:lpstr>blank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revision>853</cp:revision>
  <cp:lastPrinted>2023-02-22T05:32:57Z</cp:lastPrinted>
  <dcterms:created xsi:type="dcterms:W3CDTF">2013-02-15T07:50:09Z</dcterms:created>
  <dcterms:modified xsi:type="dcterms:W3CDTF">2023-03-08T01:56:24Z</dcterms:modified>
</cp:coreProperties>
</file>