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</p:sldIdLst>
  <p:sldSz cx="10826750" cy="8120063" type="B4ISO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../customXml/item3.xml" Type="http://schemas.openxmlformats.org/officeDocument/2006/relationships/customXml"/><Relationship Id="rId2" Target="slides/slide1.xml" Type="http://schemas.openxmlformats.org/officeDocument/2006/relationships/slide"/><Relationship Id="rId3" Target="slides/slide2.xml" Type="http://schemas.openxmlformats.org/officeDocument/2006/relationships/slide"/><Relationship Id="rId4" Target="presProps.xml" Type="http://schemas.openxmlformats.org/officeDocument/2006/relationships/presProps"/><Relationship Id="rId5" Target="viewProps.xml" Type="http://schemas.openxmlformats.org/officeDocument/2006/relationships/viewProps"/><Relationship Id="rId6" Target="theme/theme1.xml" Type="http://schemas.openxmlformats.org/officeDocument/2006/relationships/theme"/><Relationship Id="rId7" Target="tableStyles.xml" Type="http://schemas.openxmlformats.org/officeDocument/2006/relationships/tableStyles"/><Relationship Id="rId8" Target="../customXml/item1.xml" Type="http://schemas.openxmlformats.org/officeDocument/2006/relationships/customXml"/><Relationship Id="rId9" Target="../customXml/item2.xml" Type="http://schemas.openxmlformats.org/officeDocument/2006/relationships/custom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006" y="1328909"/>
            <a:ext cx="9202738" cy="2826985"/>
          </a:xfrm>
        </p:spPr>
        <p:txBody>
          <a:bodyPr anchor="b"/>
          <a:lstStyle>
            <a:lvl1pPr algn="ctr">
              <a:defRPr sz="710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3344" y="4264913"/>
            <a:ext cx="8120063" cy="1960468"/>
          </a:xfrm>
        </p:spPr>
        <p:txBody>
          <a:bodyPr/>
          <a:lstStyle>
            <a:lvl1pPr marL="0" indent="0" algn="ctr">
              <a:buNone/>
              <a:defRPr sz="2842"/>
            </a:lvl1pPr>
            <a:lvl2pPr marL="541325" indent="0" algn="ctr">
              <a:buNone/>
              <a:defRPr sz="2368"/>
            </a:lvl2pPr>
            <a:lvl3pPr marL="1082650" indent="0" algn="ctr">
              <a:buNone/>
              <a:defRPr sz="2131"/>
            </a:lvl3pPr>
            <a:lvl4pPr marL="1623974" indent="0" algn="ctr">
              <a:buNone/>
              <a:defRPr sz="1894"/>
            </a:lvl4pPr>
            <a:lvl5pPr marL="2165299" indent="0" algn="ctr">
              <a:buNone/>
              <a:defRPr sz="1894"/>
            </a:lvl5pPr>
            <a:lvl6pPr marL="2706624" indent="0" algn="ctr">
              <a:buNone/>
              <a:defRPr sz="1894"/>
            </a:lvl6pPr>
            <a:lvl7pPr marL="3247949" indent="0" algn="ctr">
              <a:buNone/>
              <a:defRPr sz="1894"/>
            </a:lvl7pPr>
            <a:lvl8pPr marL="3789274" indent="0" algn="ctr">
              <a:buNone/>
              <a:defRPr sz="1894"/>
            </a:lvl8pPr>
            <a:lvl9pPr marL="4330598" indent="0" algn="ctr">
              <a:buNone/>
              <a:defRPr sz="1894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F146-8061-49D5-96EA-A96D5E865EBF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C317-9117-4F13-83BA-B2B62D86CF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981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F146-8061-49D5-96EA-A96D5E865EBF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C317-9117-4F13-83BA-B2B62D86CF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338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7894" y="432318"/>
            <a:ext cx="2334518" cy="688137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4339" y="432318"/>
            <a:ext cx="6868220" cy="688137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F146-8061-49D5-96EA-A96D5E865EBF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C317-9117-4F13-83BA-B2B62D86CF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1021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F146-8061-49D5-96EA-A96D5E865EBF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C317-9117-4F13-83BA-B2B62D86CF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373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701" y="2024379"/>
            <a:ext cx="9338072" cy="3377720"/>
          </a:xfrm>
        </p:spPr>
        <p:txBody>
          <a:bodyPr anchor="b"/>
          <a:lstStyle>
            <a:lvl1pPr>
              <a:defRPr sz="7104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701" y="5434054"/>
            <a:ext cx="9338072" cy="1776263"/>
          </a:xfrm>
        </p:spPr>
        <p:txBody>
          <a:bodyPr/>
          <a:lstStyle>
            <a:lvl1pPr marL="0" indent="0">
              <a:buNone/>
              <a:defRPr sz="2842">
                <a:solidFill>
                  <a:schemeClr val="tx1"/>
                </a:solidFill>
              </a:defRPr>
            </a:lvl1pPr>
            <a:lvl2pPr marL="541325" indent="0">
              <a:buNone/>
              <a:defRPr sz="2368">
                <a:solidFill>
                  <a:schemeClr val="tx1">
                    <a:tint val="75000"/>
                  </a:schemeClr>
                </a:solidFill>
              </a:defRPr>
            </a:lvl2pPr>
            <a:lvl3pPr marL="1082650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 marL="162397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4pPr>
            <a:lvl5pPr marL="2165299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5pPr>
            <a:lvl6pPr marL="270662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6pPr>
            <a:lvl7pPr marL="3247949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7pPr>
            <a:lvl8pPr marL="3789274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8pPr>
            <a:lvl9pPr marL="4330598" indent="0">
              <a:buNone/>
              <a:defRPr sz="18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F146-8061-49D5-96EA-A96D5E865EBF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C317-9117-4F13-83BA-B2B62D86CF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9753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4339" y="2161591"/>
            <a:ext cx="4601369" cy="515210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1042" y="2161591"/>
            <a:ext cx="4601369" cy="515210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F146-8061-49D5-96EA-A96D5E865EBF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C317-9117-4F13-83BA-B2B62D86CF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983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49" y="432320"/>
            <a:ext cx="9338072" cy="156950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5750" y="1990544"/>
            <a:ext cx="4580222" cy="975535"/>
          </a:xfrm>
        </p:spPr>
        <p:txBody>
          <a:bodyPr anchor="b"/>
          <a:lstStyle>
            <a:lvl1pPr marL="0" indent="0">
              <a:buNone/>
              <a:defRPr sz="2842" b="1"/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750" y="2966078"/>
            <a:ext cx="4580222" cy="436265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1043" y="1990544"/>
            <a:ext cx="4602779" cy="975535"/>
          </a:xfrm>
        </p:spPr>
        <p:txBody>
          <a:bodyPr anchor="b"/>
          <a:lstStyle>
            <a:lvl1pPr marL="0" indent="0">
              <a:buNone/>
              <a:defRPr sz="2842" b="1"/>
            </a:lvl1pPr>
            <a:lvl2pPr marL="541325" indent="0">
              <a:buNone/>
              <a:defRPr sz="2368" b="1"/>
            </a:lvl2pPr>
            <a:lvl3pPr marL="1082650" indent="0">
              <a:buNone/>
              <a:defRPr sz="2131" b="1"/>
            </a:lvl3pPr>
            <a:lvl4pPr marL="1623974" indent="0">
              <a:buNone/>
              <a:defRPr sz="1894" b="1"/>
            </a:lvl4pPr>
            <a:lvl5pPr marL="2165299" indent="0">
              <a:buNone/>
              <a:defRPr sz="1894" b="1"/>
            </a:lvl5pPr>
            <a:lvl6pPr marL="2706624" indent="0">
              <a:buNone/>
              <a:defRPr sz="1894" b="1"/>
            </a:lvl6pPr>
            <a:lvl7pPr marL="3247949" indent="0">
              <a:buNone/>
              <a:defRPr sz="1894" b="1"/>
            </a:lvl7pPr>
            <a:lvl8pPr marL="3789274" indent="0">
              <a:buNone/>
              <a:defRPr sz="1894" b="1"/>
            </a:lvl8pPr>
            <a:lvl9pPr marL="4330598" indent="0">
              <a:buNone/>
              <a:defRPr sz="1894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1043" y="2966078"/>
            <a:ext cx="4602779" cy="436265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F146-8061-49D5-96EA-A96D5E865EBF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C317-9117-4F13-83BA-B2B62D86CF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4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F146-8061-49D5-96EA-A96D5E865EBF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C317-9117-4F13-83BA-B2B62D86CF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70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F146-8061-49D5-96EA-A96D5E865EBF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C317-9117-4F13-83BA-B2B62D86CF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08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49" y="541338"/>
            <a:ext cx="3491909" cy="1894681"/>
          </a:xfrm>
        </p:spPr>
        <p:txBody>
          <a:bodyPr anchor="b"/>
          <a:lstStyle>
            <a:lvl1pPr>
              <a:defRPr sz="378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779" y="1169140"/>
            <a:ext cx="5481042" cy="5770508"/>
          </a:xfrm>
        </p:spPr>
        <p:txBody>
          <a:bodyPr/>
          <a:lstStyle>
            <a:lvl1pPr>
              <a:defRPr sz="3789"/>
            </a:lvl1pPr>
            <a:lvl2pPr>
              <a:defRPr sz="3315"/>
            </a:lvl2pPr>
            <a:lvl3pPr>
              <a:defRPr sz="2842"/>
            </a:lvl3pPr>
            <a:lvl4pPr>
              <a:defRPr sz="2368"/>
            </a:lvl4pPr>
            <a:lvl5pPr>
              <a:defRPr sz="2368"/>
            </a:lvl5pPr>
            <a:lvl6pPr>
              <a:defRPr sz="2368"/>
            </a:lvl6pPr>
            <a:lvl7pPr>
              <a:defRPr sz="2368"/>
            </a:lvl7pPr>
            <a:lvl8pPr>
              <a:defRPr sz="2368"/>
            </a:lvl8pPr>
            <a:lvl9pPr>
              <a:defRPr sz="2368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49" y="2436019"/>
            <a:ext cx="3491909" cy="4513026"/>
          </a:xfrm>
        </p:spPr>
        <p:txBody>
          <a:bodyPr/>
          <a:lstStyle>
            <a:lvl1pPr marL="0" indent="0">
              <a:buNone/>
              <a:defRPr sz="1894"/>
            </a:lvl1pPr>
            <a:lvl2pPr marL="541325" indent="0">
              <a:buNone/>
              <a:defRPr sz="1658"/>
            </a:lvl2pPr>
            <a:lvl3pPr marL="1082650" indent="0">
              <a:buNone/>
              <a:defRPr sz="1421"/>
            </a:lvl3pPr>
            <a:lvl4pPr marL="1623974" indent="0">
              <a:buNone/>
              <a:defRPr sz="1184"/>
            </a:lvl4pPr>
            <a:lvl5pPr marL="2165299" indent="0">
              <a:buNone/>
              <a:defRPr sz="1184"/>
            </a:lvl5pPr>
            <a:lvl6pPr marL="2706624" indent="0">
              <a:buNone/>
              <a:defRPr sz="1184"/>
            </a:lvl6pPr>
            <a:lvl7pPr marL="3247949" indent="0">
              <a:buNone/>
              <a:defRPr sz="1184"/>
            </a:lvl7pPr>
            <a:lvl8pPr marL="3789274" indent="0">
              <a:buNone/>
              <a:defRPr sz="1184"/>
            </a:lvl8pPr>
            <a:lvl9pPr marL="4330598" indent="0">
              <a:buNone/>
              <a:defRPr sz="1184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F146-8061-49D5-96EA-A96D5E865EBF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C317-9117-4F13-83BA-B2B62D86CF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3264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749" y="541338"/>
            <a:ext cx="3491909" cy="1894681"/>
          </a:xfrm>
        </p:spPr>
        <p:txBody>
          <a:bodyPr anchor="b"/>
          <a:lstStyle>
            <a:lvl1pPr>
              <a:defRPr sz="3789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02779" y="1169140"/>
            <a:ext cx="5481042" cy="5770508"/>
          </a:xfrm>
        </p:spPr>
        <p:txBody>
          <a:bodyPr anchor="t"/>
          <a:lstStyle>
            <a:lvl1pPr marL="0" indent="0">
              <a:buNone/>
              <a:defRPr sz="3789"/>
            </a:lvl1pPr>
            <a:lvl2pPr marL="541325" indent="0">
              <a:buNone/>
              <a:defRPr sz="3315"/>
            </a:lvl2pPr>
            <a:lvl3pPr marL="1082650" indent="0">
              <a:buNone/>
              <a:defRPr sz="2842"/>
            </a:lvl3pPr>
            <a:lvl4pPr marL="1623974" indent="0">
              <a:buNone/>
              <a:defRPr sz="2368"/>
            </a:lvl4pPr>
            <a:lvl5pPr marL="2165299" indent="0">
              <a:buNone/>
              <a:defRPr sz="2368"/>
            </a:lvl5pPr>
            <a:lvl6pPr marL="2706624" indent="0">
              <a:buNone/>
              <a:defRPr sz="2368"/>
            </a:lvl6pPr>
            <a:lvl7pPr marL="3247949" indent="0">
              <a:buNone/>
              <a:defRPr sz="2368"/>
            </a:lvl7pPr>
            <a:lvl8pPr marL="3789274" indent="0">
              <a:buNone/>
              <a:defRPr sz="2368"/>
            </a:lvl8pPr>
            <a:lvl9pPr marL="4330598" indent="0">
              <a:buNone/>
              <a:defRPr sz="2368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49" y="2436019"/>
            <a:ext cx="3491909" cy="4513026"/>
          </a:xfrm>
        </p:spPr>
        <p:txBody>
          <a:bodyPr/>
          <a:lstStyle>
            <a:lvl1pPr marL="0" indent="0">
              <a:buNone/>
              <a:defRPr sz="1894"/>
            </a:lvl1pPr>
            <a:lvl2pPr marL="541325" indent="0">
              <a:buNone/>
              <a:defRPr sz="1658"/>
            </a:lvl2pPr>
            <a:lvl3pPr marL="1082650" indent="0">
              <a:buNone/>
              <a:defRPr sz="1421"/>
            </a:lvl3pPr>
            <a:lvl4pPr marL="1623974" indent="0">
              <a:buNone/>
              <a:defRPr sz="1184"/>
            </a:lvl4pPr>
            <a:lvl5pPr marL="2165299" indent="0">
              <a:buNone/>
              <a:defRPr sz="1184"/>
            </a:lvl5pPr>
            <a:lvl6pPr marL="2706624" indent="0">
              <a:buNone/>
              <a:defRPr sz="1184"/>
            </a:lvl6pPr>
            <a:lvl7pPr marL="3247949" indent="0">
              <a:buNone/>
              <a:defRPr sz="1184"/>
            </a:lvl7pPr>
            <a:lvl8pPr marL="3789274" indent="0">
              <a:buNone/>
              <a:defRPr sz="1184"/>
            </a:lvl8pPr>
            <a:lvl9pPr marL="4330598" indent="0">
              <a:buNone/>
              <a:defRPr sz="1184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5F146-8061-49D5-96EA-A96D5E865EBF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CC317-9117-4F13-83BA-B2B62D86CF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7884120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4339" y="432320"/>
            <a:ext cx="9338072" cy="15695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339" y="2161591"/>
            <a:ext cx="9338072" cy="51521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4339" y="7526097"/>
            <a:ext cx="2436019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5F146-8061-49D5-96EA-A96D5E865EBF}" type="datetimeFigureOut">
              <a:rPr kumimoji="1" lang="ja-JP" altLang="en-US" smtClean="0"/>
              <a:t>2025/6/23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6361" y="7526097"/>
            <a:ext cx="3654028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46392" y="7526097"/>
            <a:ext cx="2436019" cy="4323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2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CC317-9117-4F13-83BA-B2B62D86CF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1576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82650" rtl="0" eaLnBrk="1" latinLnBrk="0" hangingPunct="1">
        <a:lnSpc>
          <a:spcPct val="90000"/>
        </a:lnSpc>
        <a:spcBef>
          <a:spcPct val="0"/>
        </a:spcBef>
        <a:buNone/>
        <a:defRPr kumimoji="1" sz="521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662" indent="-270662" algn="l" defTabSz="1082650" rtl="0" eaLnBrk="1" latinLnBrk="0" hangingPunct="1">
        <a:lnSpc>
          <a:spcPct val="90000"/>
        </a:lnSpc>
        <a:spcBef>
          <a:spcPts val="1184"/>
        </a:spcBef>
        <a:buFont typeface="Arial" panose="020B0604020202020204" pitchFamily="34" charset="0"/>
        <a:buChar char="•"/>
        <a:defRPr kumimoji="1" sz="3315" kern="1200">
          <a:solidFill>
            <a:schemeClr val="tx1"/>
          </a:solidFill>
          <a:latin typeface="+mn-lt"/>
          <a:ea typeface="+mn-ea"/>
          <a:cs typeface="+mn-cs"/>
        </a:defRPr>
      </a:lvl1pPr>
      <a:lvl2pPr marL="811987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kumimoji="1" sz="2842" kern="1200">
          <a:solidFill>
            <a:schemeClr val="tx1"/>
          </a:solidFill>
          <a:latin typeface="+mn-lt"/>
          <a:ea typeface="+mn-ea"/>
          <a:cs typeface="+mn-cs"/>
        </a:defRPr>
      </a:lvl2pPr>
      <a:lvl3pPr marL="1353312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kumimoji="1" sz="2368" kern="1200">
          <a:solidFill>
            <a:schemeClr val="tx1"/>
          </a:solidFill>
          <a:latin typeface="+mn-lt"/>
          <a:ea typeface="+mn-ea"/>
          <a:cs typeface="+mn-cs"/>
        </a:defRPr>
      </a:lvl3pPr>
      <a:lvl4pPr marL="1894637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4pPr>
      <a:lvl5pPr marL="2435962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5pPr>
      <a:lvl6pPr marL="2977286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6pPr>
      <a:lvl7pPr marL="3518611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7pPr>
      <a:lvl8pPr marL="4059936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8pPr>
      <a:lvl9pPr marL="4601261" indent="-270662" algn="l" defTabSz="1082650" rtl="0" eaLnBrk="1" latinLnBrk="0" hangingPunct="1">
        <a:lnSpc>
          <a:spcPct val="90000"/>
        </a:lnSpc>
        <a:spcBef>
          <a:spcPts val="592"/>
        </a:spcBef>
        <a:buFont typeface="Arial" panose="020B0604020202020204" pitchFamily="34" charset="0"/>
        <a:buChar char="•"/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2650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1pPr>
      <a:lvl2pPr marL="541325" algn="l" defTabSz="1082650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2pPr>
      <a:lvl3pPr marL="1082650" algn="l" defTabSz="1082650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3pPr>
      <a:lvl4pPr marL="1623974" algn="l" defTabSz="1082650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4pPr>
      <a:lvl5pPr marL="2165299" algn="l" defTabSz="1082650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5pPr>
      <a:lvl6pPr marL="2706624" algn="l" defTabSz="1082650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6pPr>
      <a:lvl7pPr marL="3247949" algn="l" defTabSz="1082650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7pPr>
      <a:lvl8pPr marL="3789274" algn="l" defTabSz="1082650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8pPr>
      <a:lvl9pPr marL="4330598" algn="l" defTabSz="1082650" rtl="0" eaLnBrk="1" latinLnBrk="0" hangingPunct="1">
        <a:defRPr kumimoji="1" sz="21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33815" y="446045"/>
            <a:ext cx="802887" cy="6356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会社名</a:t>
            </a:r>
            <a:endParaRPr kumimoji="1" lang="ja-JP" altLang="en-US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936702" y="446044"/>
            <a:ext cx="2966225" cy="635620"/>
            <a:chOff x="1025912" y="245327"/>
            <a:chExt cx="3334216" cy="635620"/>
          </a:xfrm>
        </p:grpSpPr>
        <p:sp>
          <p:nvSpPr>
            <p:cNvPr id="6" name="正方形/長方形 5"/>
            <p:cNvSpPr/>
            <p:nvPr/>
          </p:nvSpPr>
          <p:spPr>
            <a:xfrm>
              <a:off x="1025912" y="245327"/>
              <a:ext cx="3334216" cy="133815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900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（フリガナ</a:t>
              </a:r>
              <a:r>
                <a:rPr kumimoji="1" lang="ja-JP" altLang="en-US" sz="900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）</a:t>
              </a:r>
              <a:endParaRPr kumimoji="1" lang="en-US" altLang="ja-JP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1025912" y="379142"/>
              <a:ext cx="3334216" cy="501805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400" b="1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会社</a:t>
              </a:r>
              <a:endParaRPr kumimoji="1" lang="en-US" altLang="ja-JP" sz="14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10" name="正方形/長方形 9"/>
          <p:cNvSpPr/>
          <p:nvPr/>
        </p:nvSpPr>
        <p:spPr>
          <a:xfrm>
            <a:off x="133814" y="1081664"/>
            <a:ext cx="802887" cy="35683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住　所</a:t>
            </a:r>
            <a:endParaRPr kumimoji="1" lang="ja-JP" altLang="en-US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936701" y="1081664"/>
            <a:ext cx="2966225" cy="35683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八幡浜市</a:t>
            </a:r>
            <a:endParaRPr kumimoji="1" lang="en-US" altLang="ja-JP" sz="11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133808" y="2083873"/>
            <a:ext cx="3769112" cy="2341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従業員数</a:t>
            </a:r>
            <a:endParaRPr kumimoji="1" lang="en-US" altLang="ja-JP" sz="1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33808" y="2315265"/>
            <a:ext cx="3769112" cy="3582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名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（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男性　名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／女性　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名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kumimoji="1" lang="en-US" altLang="ja-JP" sz="14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33808" y="2663741"/>
            <a:ext cx="3769112" cy="2341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従業員数の平均年齢</a:t>
            </a:r>
            <a:endParaRPr kumimoji="1" lang="en-US" altLang="ja-JP" sz="1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33808" y="2902096"/>
            <a:ext cx="3769112" cy="2968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歳</a:t>
            </a:r>
            <a:endParaRPr kumimoji="1" lang="en-US" altLang="ja-JP" sz="14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33808" y="3197605"/>
            <a:ext cx="3769112" cy="2341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会社の特徴・アピールポイント</a:t>
            </a:r>
            <a:endParaRPr kumimoji="1" lang="en-US" altLang="ja-JP" sz="1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33814" y="3434569"/>
            <a:ext cx="3769112" cy="108026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</a:t>
            </a:r>
            <a:r>
              <a:rPr kumimoji="1" lang="en-US" altLang="ja-JP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kumimoji="1" lang="en-US" altLang="ja-JP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endParaRPr kumimoji="1" lang="en-US" altLang="ja-JP" sz="1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</a:t>
            </a:r>
            <a:endParaRPr kumimoji="1" lang="en-US" altLang="ja-JP" sz="1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33814" y="5865537"/>
            <a:ext cx="3769112" cy="2341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未経験者の募集について</a:t>
            </a:r>
            <a:endParaRPr kumimoji="1" lang="en-US" altLang="ja-JP" sz="1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33814" y="6105288"/>
            <a:ext cx="1449659" cy="395868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不可　・　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可</a:t>
            </a:r>
            <a:endParaRPr kumimoji="1" lang="en-US" altLang="ja-JP" sz="14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33814" y="6501156"/>
            <a:ext cx="3769112" cy="2341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高齢者（６０歳以上）の応募について</a:t>
            </a:r>
            <a:endParaRPr kumimoji="1" lang="en-US" altLang="ja-JP" sz="1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33814" y="6740907"/>
            <a:ext cx="1449659" cy="395868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不可　・　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可</a:t>
            </a:r>
            <a:endParaRPr kumimoji="1" lang="en-US" altLang="ja-JP" sz="14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33814" y="7142350"/>
            <a:ext cx="3769112" cy="2341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職場見学について</a:t>
            </a:r>
            <a:endParaRPr kumimoji="1" lang="en-US" altLang="ja-JP" sz="1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33814" y="7382100"/>
            <a:ext cx="1449658" cy="415369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不可　・　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可</a:t>
            </a:r>
            <a:endParaRPr kumimoji="1" lang="en-US" altLang="ja-JP" sz="14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902926" y="446044"/>
            <a:ext cx="6768791" cy="352379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3902925" y="3969825"/>
            <a:ext cx="6768791" cy="2341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求める人物像</a:t>
            </a:r>
            <a:endParaRPr kumimoji="1" lang="en-US" altLang="ja-JP" sz="1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902924" y="4215151"/>
            <a:ext cx="6768791" cy="102591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◆</a:t>
            </a:r>
            <a:endParaRPr kumimoji="1" lang="en-US" altLang="ja-JP" sz="12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◆</a:t>
            </a:r>
            <a:endParaRPr kumimoji="1" lang="en-US" altLang="ja-JP" sz="12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33808" y="4519006"/>
            <a:ext cx="3769112" cy="2341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教育・研修制度</a:t>
            </a:r>
            <a:endParaRPr kumimoji="1" lang="en-US" altLang="ja-JP" sz="1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33812" y="4753183"/>
            <a:ext cx="3769112" cy="11179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902923" y="5238276"/>
            <a:ext cx="6768791" cy="2341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社長、求人担当者、従業員の方など、会社の方から一言</a:t>
            </a:r>
            <a:endParaRPr kumimoji="1" lang="en-US" altLang="ja-JP" sz="1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902922" y="5491965"/>
            <a:ext cx="6768791" cy="102591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</a:t>
            </a:r>
            <a:endParaRPr kumimoji="1" lang="en-US" altLang="ja-JP" sz="12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</a:t>
            </a:r>
            <a:endParaRPr kumimoji="1" lang="en-US" altLang="ja-JP" sz="12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902922" y="6517873"/>
            <a:ext cx="6768791" cy="2341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福利厚生制度</a:t>
            </a:r>
            <a:endParaRPr kumimoji="1" lang="en-US" altLang="ja-JP" sz="1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3902921" y="6749266"/>
            <a:ext cx="6768791" cy="48786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00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</a:t>
            </a:r>
            <a:endParaRPr kumimoji="1" lang="en-US" altLang="ja-JP" sz="1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*</a:t>
            </a:r>
            <a:endParaRPr kumimoji="1" lang="en-US" altLang="ja-JP" sz="1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5" name="楕円 34"/>
          <p:cNvSpPr/>
          <p:nvPr/>
        </p:nvSpPr>
        <p:spPr>
          <a:xfrm>
            <a:off x="9545444" y="5427843"/>
            <a:ext cx="1126270" cy="1223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顔写真など</a:t>
            </a:r>
            <a:endParaRPr kumimoji="1" lang="ja-JP" altLang="en-US" sz="1400" dirty="0"/>
          </a:p>
        </p:txBody>
      </p:sp>
      <p:sp>
        <p:nvSpPr>
          <p:cNvPr id="38" name="正方形/長方形 37"/>
          <p:cNvSpPr/>
          <p:nvPr/>
        </p:nvSpPr>
        <p:spPr>
          <a:xfrm>
            <a:off x="3902921" y="7237126"/>
            <a:ext cx="2132193" cy="276014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ホームページアドレス</a:t>
            </a:r>
            <a:endParaRPr kumimoji="1" lang="en-US" altLang="ja-JP" sz="1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3902920" y="7237125"/>
            <a:ext cx="6768791" cy="560345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595069" y="3834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kumimoji="1" lang="ja-JP" altLang="en-US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企業ＰＲシート</a:t>
            </a:r>
            <a:r>
              <a:rPr kumimoji="1" lang="en-US" altLang="ja-JP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endParaRPr kumimoji="1" lang="ja-JP" altLang="en-US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133813" y="1423158"/>
            <a:ext cx="802887" cy="65792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事業内容</a:t>
            </a:r>
            <a:endParaRPr kumimoji="1" lang="en-US" altLang="ja-JP" sz="12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36700" y="1495676"/>
            <a:ext cx="2966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/>
              <a:t>・</a:t>
            </a:r>
            <a:endParaRPr kumimoji="1" lang="ja-JP" altLang="en-US" sz="900" dirty="0"/>
          </a:p>
        </p:txBody>
      </p:sp>
      <p:sp>
        <p:nvSpPr>
          <p:cNvPr id="4" name="正方形/長方形 3"/>
          <p:cNvSpPr/>
          <p:nvPr/>
        </p:nvSpPr>
        <p:spPr>
          <a:xfrm>
            <a:off x="133808" y="4794122"/>
            <a:ext cx="37691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</a:t>
            </a:r>
            <a:endParaRPr kumimoji="1" lang="en-US" altLang="ja-JP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</a:t>
            </a:r>
            <a:endParaRPr kumimoji="1" lang="en-US" altLang="ja-JP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</a:t>
            </a:r>
            <a:endParaRPr kumimoji="1" lang="en-US" altLang="ja-JP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楕円 6"/>
          <p:cNvSpPr/>
          <p:nvPr/>
        </p:nvSpPr>
        <p:spPr>
          <a:xfrm>
            <a:off x="712788" y="6137217"/>
            <a:ext cx="368873" cy="3442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/>
          <p:cNvSpPr/>
          <p:nvPr/>
        </p:nvSpPr>
        <p:spPr>
          <a:xfrm>
            <a:off x="752262" y="6791098"/>
            <a:ext cx="368873" cy="3442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/>
          <p:cNvSpPr/>
          <p:nvPr/>
        </p:nvSpPr>
        <p:spPr>
          <a:xfrm>
            <a:off x="752263" y="7439259"/>
            <a:ext cx="368873" cy="3442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1583473" y="6116430"/>
            <a:ext cx="2319447" cy="395868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endParaRPr kumimoji="1" lang="en-US" altLang="ja-JP" sz="14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1583472" y="6739515"/>
            <a:ext cx="2319447" cy="395868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endParaRPr kumimoji="1" lang="en-US" altLang="ja-JP" sz="14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1583471" y="7373741"/>
            <a:ext cx="2319447" cy="415363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endParaRPr kumimoji="1" lang="en-US" altLang="ja-JP" sz="1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7" name="正方形/長方形 46"/>
          <p:cNvSpPr/>
          <p:nvPr/>
        </p:nvSpPr>
        <p:spPr>
          <a:xfrm>
            <a:off x="6035114" y="7244099"/>
            <a:ext cx="4636597" cy="27601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http://</a:t>
            </a:r>
          </a:p>
        </p:txBody>
      </p:sp>
      <p:sp>
        <p:nvSpPr>
          <p:cNvPr id="48" name="正方形/長方形 47"/>
          <p:cNvSpPr/>
          <p:nvPr/>
        </p:nvSpPr>
        <p:spPr>
          <a:xfrm>
            <a:off x="3902920" y="7513093"/>
            <a:ext cx="1282397" cy="284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安定所記入欄</a:t>
            </a:r>
            <a:endParaRPr kumimoji="1" lang="en-US" altLang="ja-JP" sz="12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5185317" y="7513092"/>
            <a:ext cx="2486722" cy="280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受理年月日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endParaRPr kumimoji="1" lang="en-US" altLang="ja-JP" sz="12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7672039" y="7520113"/>
            <a:ext cx="2486722" cy="280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事業所番号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endParaRPr kumimoji="1" lang="en-US" altLang="ja-JP" sz="12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9277815" y="2780829"/>
            <a:ext cx="1059365" cy="977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ＨＰＱＲコード等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628104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133815" y="446045"/>
            <a:ext cx="802887" cy="63561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会社名</a:t>
            </a:r>
            <a:endParaRPr kumimoji="1" lang="ja-JP" altLang="en-US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936702" y="446044"/>
            <a:ext cx="2966225" cy="635620"/>
            <a:chOff x="1025912" y="245327"/>
            <a:chExt cx="3334216" cy="635620"/>
          </a:xfrm>
        </p:grpSpPr>
        <p:sp>
          <p:nvSpPr>
            <p:cNvPr id="6" name="正方形/長方形 5"/>
            <p:cNvSpPr/>
            <p:nvPr/>
          </p:nvSpPr>
          <p:spPr>
            <a:xfrm>
              <a:off x="1025912" y="245327"/>
              <a:ext cx="3334216" cy="133815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900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（フリガナ</a:t>
              </a:r>
              <a:r>
                <a:rPr kumimoji="1" lang="ja-JP" altLang="en-US" sz="900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）ハローワークショウジ</a:t>
              </a:r>
              <a:endParaRPr kumimoji="1" lang="en-US" altLang="ja-JP" sz="9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1025912" y="379142"/>
              <a:ext cx="3334216" cy="501805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kumimoji="1" lang="ja-JP" altLang="en-US" sz="1400" b="1" dirty="0" smtClean="0">
                  <a:solidFill>
                    <a:schemeClr val="tx1"/>
                  </a:solidFill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ハローワーク商事　株式会社</a:t>
              </a:r>
              <a:endParaRPr kumimoji="1" lang="en-US" altLang="ja-JP" sz="14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10" name="正方形/長方形 9"/>
          <p:cNvSpPr/>
          <p:nvPr/>
        </p:nvSpPr>
        <p:spPr>
          <a:xfrm>
            <a:off x="133814" y="1081664"/>
            <a:ext cx="802887" cy="356839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住　所</a:t>
            </a:r>
            <a:endParaRPr kumimoji="1" lang="ja-JP" altLang="en-US" sz="120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936701" y="1081664"/>
            <a:ext cx="2966225" cy="356839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八幡浜市駅前</a:t>
            </a:r>
            <a:r>
              <a:rPr kumimoji="1" lang="en-US" altLang="ja-JP" sz="11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丁目</a:t>
            </a:r>
            <a:r>
              <a:rPr kumimoji="1" lang="en-US" altLang="ja-JP" sz="11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838-1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133808" y="2083873"/>
            <a:ext cx="3769112" cy="2341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従業員数</a:t>
            </a:r>
            <a:endParaRPr kumimoji="1" lang="en-US" altLang="ja-JP" sz="1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33808" y="2315265"/>
            <a:ext cx="3769112" cy="3582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２３名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（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男性　８名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／女性　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１５名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  <a:endParaRPr kumimoji="1" lang="en-US" altLang="ja-JP" sz="14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133808" y="2663741"/>
            <a:ext cx="3769112" cy="23417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従業員数の平均年齢</a:t>
            </a:r>
            <a:endParaRPr kumimoji="1" lang="en-US" altLang="ja-JP" sz="1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33808" y="2902096"/>
            <a:ext cx="3769112" cy="29689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３５．０歳</a:t>
            </a:r>
            <a:endParaRPr kumimoji="1" lang="en-US" altLang="ja-JP" sz="14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133808" y="3197605"/>
            <a:ext cx="3769112" cy="2341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会社の特徴・アピールポイント</a:t>
            </a:r>
            <a:endParaRPr kumimoji="1" lang="en-US" altLang="ja-JP" sz="1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33814" y="3434569"/>
            <a:ext cx="3769112" cy="108026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●新しい仕事を探している人を支援するやりがいのある</a:t>
            </a:r>
            <a:r>
              <a:rPr kumimoji="1" lang="en-US" altLang="ja-JP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kumimoji="1" lang="en-US" altLang="ja-JP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仕事です。</a:t>
            </a:r>
            <a:endParaRPr kumimoji="1" lang="en-US" altLang="ja-JP" sz="1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●ワークライフバランスを推進し、有給取得などが行いやすい</a:t>
            </a:r>
            <a:r>
              <a:rPr kumimoji="1" lang="en-US" altLang="ja-JP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/>
            </a:r>
            <a:br>
              <a:rPr kumimoji="1" lang="en-US" altLang="ja-JP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kumimoji="1" lang="ja-JP" altLang="en-US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職場です。</a:t>
            </a:r>
            <a:endParaRPr kumimoji="1" lang="en-US" altLang="ja-JP" sz="1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133814" y="5865537"/>
            <a:ext cx="3769112" cy="2341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未経験者の募集について</a:t>
            </a:r>
            <a:endParaRPr kumimoji="1" lang="en-US" altLang="ja-JP" sz="1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33814" y="6105288"/>
            <a:ext cx="1449659" cy="395868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不可　・　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可</a:t>
            </a:r>
            <a:endParaRPr kumimoji="1" lang="en-US" altLang="ja-JP" sz="14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133814" y="6501156"/>
            <a:ext cx="3769112" cy="2341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高齢者（６０歳以上）の応募について</a:t>
            </a:r>
            <a:endParaRPr kumimoji="1" lang="en-US" altLang="ja-JP" sz="1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133814" y="6740907"/>
            <a:ext cx="1449659" cy="395868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不可　・　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可</a:t>
            </a:r>
            <a:endParaRPr kumimoji="1" lang="en-US" altLang="ja-JP" sz="14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6" name="正方形/長方形 25"/>
          <p:cNvSpPr/>
          <p:nvPr/>
        </p:nvSpPr>
        <p:spPr>
          <a:xfrm>
            <a:off x="133814" y="7142350"/>
            <a:ext cx="3769112" cy="23417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職場見学について</a:t>
            </a:r>
            <a:endParaRPr kumimoji="1" lang="en-US" altLang="ja-JP" sz="1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133814" y="7382100"/>
            <a:ext cx="1449658" cy="415369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不可　・　</a:t>
            </a:r>
            <a:r>
              <a:rPr kumimoji="1" lang="ja-JP" altLang="en-US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可</a:t>
            </a:r>
            <a:endParaRPr kumimoji="1" lang="en-US" altLang="ja-JP" sz="14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3902926" y="446044"/>
            <a:ext cx="6768791" cy="352379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3902925" y="3969825"/>
            <a:ext cx="6768791" cy="2341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求める人物像</a:t>
            </a:r>
            <a:endParaRPr kumimoji="1" lang="en-US" altLang="ja-JP" sz="1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3902924" y="4215151"/>
            <a:ext cx="6768791" cy="102591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◆向上心を持って、何にでも積極的にチャレンジする意欲的な方を求めています。</a:t>
            </a:r>
            <a:endParaRPr kumimoji="1" lang="en-US" altLang="ja-JP" sz="12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◆出身学部は問いません</a:t>
            </a:r>
            <a:endParaRPr kumimoji="1" lang="en-US" altLang="ja-JP" sz="12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133808" y="4519006"/>
            <a:ext cx="3769112" cy="2341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教育・研修制度</a:t>
            </a:r>
            <a:endParaRPr kumimoji="1" lang="en-US" altLang="ja-JP" sz="1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2" name="正方形/長方形 31"/>
          <p:cNvSpPr/>
          <p:nvPr/>
        </p:nvSpPr>
        <p:spPr>
          <a:xfrm>
            <a:off x="133812" y="4753183"/>
            <a:ext cx="3769112" cy="111793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902923" y="5238276"/>
            <a:ext cx="6768791" cy="2341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社長、求人担当者、従業員の方など、会社の方から一言</a:t>
            </a:r>
            <a:endParaRPr kumimoji="1" lang="en-US" altLang="ja-JP" sz="1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4" name="正方形/長方形 33"/>
          <p:cNvSpPr/>
          <p:nvPr/>
        </p:nvSpPr>
        <p:spPr>
          <a:xfrm>
            <a:off x="3902922" y="5491965"/>
            <a:ext cx="6768791" cy="102591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●幅広い年齢層の方が、活躍している活気のある職場です。</a:t>
            </a:r>
            <a:endParaRPr kumimoji="1" lang="en-US" altLang="ja-JP" sz="12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●経験のない方でも、一から指導するので心配ありません。</a:t>
            </a:r>
            <a:endParaRPr kumimoji="1" lang="en-US" altLang="ja-JP" sz="12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6" name="正方形/長方形 35"/>
          <p:cNvSpPr/>
          <p:nvPr/>
        </p:nvSpPr>
        <p:spPr>
          <a:xfrm>
            <a:off x="3902922" y="6517873"/>
            <a:ext cx="6768791" cy="2341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福利厚生制度</a:t>
            </a:r>
            <a:endParaRPr kumimoji="1" lang="en-US" altLang="ja-JP" sz="1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3902921" y="6749266"/>
            <a:ext cx="6768791" cy="48786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皆勤・資格・住宅等の各種手当て</a:t>
            </a:r>
            <a:endParaRPr kumimoji="1" lang="en-US" altLang="ja-JP" sz="1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</a:t>
            </a:r>
            <a:r>
              <a:rPr kumimoji="1" lang="en-US" altLang="ja-JP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</a:t>
            </a:r>
            <a:r>
              <a:rPr kumimoji="1" lang="ja-JP" altLang="en-US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回社員旅行あり</a:t>
            </a:r>
            <a:endParaRPr kumimoji="1" lang="en-US" altLang="ja-JP" sz="1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5" name="楕円 34"/>
          <p:cNvSpPr/>
          <p:nvPr/>
        </p:nvSpPr>
        <p:spPr>
          <a:xfrm>
            <a:off x="9545444" y="5427843"/>
            <a:ext cx="1126270" cy="12238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/>
              <a:t>顔写真など</a:t>
            </a:r>
            <a:endParaRPr kumimoji="1" lang="ja-JP" altLang="en-US" sz="1400" dirty="0"/>
          </a:p>
        </p:txBody>
      </p:sp>
      <p:sp>
        <p:nvSpPr>
          <p:cNvPr id="38" name="正方形/長方形 37"/>
          <p:cNvSpPr/>
          <p:nvPr/>
        </p:nvSpPr>
        <p:spPr>
          <a:xfrm>
            <a:off x="3902921" y="7237126"/>
            <a:ext cx="2132193" cy="276014"/>
          </a:xfrm>
          <a:prstGeom prst="rect">
            <a:avLst/>
          </a:prstGeom>
          <a:solidFill>
            <a:srgbClr val="FF9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ホームページアドレス</a:t>
            </a:r>
            <a:endParaRPr kumimoji="1" lang="en-US" altLang="ja-JP" sz="14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3902920" y="7237125"/>
            <a:ext cx="6768791" cy="560345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kumimoji="1" lang="en-US" altLang="ja-JP" sz="14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595069" y="38348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kumimoji="1" lang="ja-JP" altLang="en-US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企業ＰＲシート</a:t>
            </a:r>
            <a:r>
              <a:rPr kumimoji="1" lang="en-US" altLang="ja-JP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endParaRPr kumimoji="1" lang="ja-JP" altLang="en-US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133813" y="1423158"/>
            <a:ext cx="802887" cy="657927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事業内容</a:t>
            </a:r>
            <a:endParaRPr kumimoji="1" lang="en-US" altLang="ja-JP" sz="1200" b="1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36700" y="1495676"/>
            <a:ext cx="29662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/>
              <a:t>・仕事を探している求職者に、希望に添った求人のご紹介や応募書類の添削、職業訓練の斡旋を行います</a:t>
            </a:r>
            <a:r>
              <a:rPr kumimoji="1" lang="ja-JP" altLang="en-US" sz="900" dirty="0" smtClean="0"/>
              <a:t>。</a:t>
            </a:r>
            <a:endParaRPr kumimoji="1" lang="ja-JP" altLang="en-US" sz="900" dirty="0"/>
          </a:p>
        </p:txBody>
      </p:sp>
      <p:sp>
        <p:nvSpPr>
          <p:cNvPr id="4" name="正方形/長方形 3"/>
          <p:cNvSpPr/>
          <p:nvPr/>
        </p:nvSpPr>
        <p:spPr>
          <a:xfrm>
            <a:off x="133808" y="4794122"/>
            <a:ext cx="376911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●新入社員研修</a:t>
            </a:r>
            <a:endParaRPr kumimoji="1" lang="en-US" altLang="ja-JP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●中堅社員研修（入社</a:t>
            </a:r>
            <a:r>
              <a:rPr kumimoji="1" lang="en-US" altLang="ja-JP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kumimoji="1"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年目以上の社員）</a:t>
            </a:r>
            <a:endParaRPr kumimoji="1" lang="en-US" altLang="ja-JP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●危機管理業務研修</a:t>
            </a:r>
            <a:endParaRPr kumimoji="1" lang="en-US" altLang="ja-JP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●来客対応・マナー研修　　等</a:t>
            </a:r>
            <a:endParaRPr kumimoji="1" lang="en-US" altLang="ja-JP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en-US" altLang="ja-JP" sz="1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1"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資格支援制度有り</a:t>
            </a:r>
            <a:endParaRPr kumimoji="1" lang="en-US" altLang="ja-JP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kumimoji="1" lang="ja-JP" altLang="en-US" sz="1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（資格取得の為に必要な受験費用等を全額負担）</a:t>
            </a:r>
            <a:endParaRPr kumimoji="1" lang="en-US" altLang="ja-JP" sz="1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7" name="楕円 6"/>
          <p:cNvSpPr/>
          <p:nvPr/>
        </p:nvSpPr>
        <p:spPr>
          <a:xfrm>
            <a:off x="1072369" y="6125504"/>
            <a:ext cx="368873" cy="3442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楕円 41"/>
          <p:cNvSpPr/>
          <p:nvPr/>
        </p:nvSpPr>
        <p:spPr>
          <a:xfrm>
            <a:off x="1100686" y="6766698"/>
            <a:ext cx="368873" cy="3442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楕円 42"/>
          <p:cNvSpPr/>
          <p:nvPr/>
        </p:nvSpPr>
        <p:spPr>
          <a:xfrm>
            <a:off x="1103523" y="7407892"/>
            <a:ext cx="368873" cy="3442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4" name="正方形/長方形 43"/>
          <p:cNvSpPr/>
          <p:nvPr/>
        </p:nvSpPr>
        <p:spPr>
          <a:xfrm>
            <a:off x="1583473" y="6116430"/>
            <a:ext cx="2319447" cy="395868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資格不問</a:t>
            </a:r>
            <a:endParaRPr kumimoji="1" lang="en-US" altLang="ja-JP" sz="14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5" name="正方形/長方形 44"/>
          <p:cNvSpPr/>
          <p:nvPr/>
        </p:nvSpPr>
        <p:spPr>
          <a:xfrm>
            <a:off x="1583472" y="6739515"/>
            <a:ext cx="2319447" cy="395868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業務経験者に限る</a:t>
            </a:r>
            <a:endParaRPr kumimoji="1" lang="en-US" altLang="ja-JP" sz="14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6" name="正方形/長方形 45"/>
          <p:cNvSpPr/>
          <p:nvPr/>
        </p:nvSpPr>
        <p:spPr>
          <a:xfrm>
            <a:off x="1583471" y="7373741"/>
            <a:ext cx="2319447" cy="415363"/>
          </a:xfrm>
          <a:prstGeom prst="rect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事前に日程を相談させていただきます。</a:t>
            </a:r>
            <a:endParaRPr kumimoji="1" lang="en-US" altLang="ja-JP" sz="10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114" y="1973763"/>
            <a:ext cx="2743985" cy="2125694"/>
          </a:xfrm>
          <a:prstGeom prst="rect">
            <a:avLst/>
          </a:prstGeom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640" y="343849"/>
            <a:ext cx="2870789" cy="223110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1970" y="345661"/>
            <a:ext cx="2834805" cy="2202582"/>
          </a:xfrm>
          <a:prstGeom prst="rect">
            <a:avLst/>
          </a:prstGeom>
        </p:spPr>
      </p:pic>
      <p:sp>
        <p:nvSpPr>
          <p:cNvPr id="47" name="正方形/長方形 46"/>
          <p:cNvSpPr/>
          <p:nvPr/>
        </p:nvSpPr>
        <p:spPr>
          <a:xfrm>
            <a:off x="6035114" y="7244099"/>
            <a:ext cx="4636597" cy="27601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400" b="1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http://</a:t>
            </a:r>
          </a:p>
        </p:txBody>
      </p:sp>
      <p:sp>
        <p:nvSpPr>
          <p:cNvPr id="48" name="正方形/長方形 47"/>
          <p:cNvSpPr/>
          <p:nvPr/>
        </p:nvSpPr>
        <p:spPr>
          <a:xfrm>
            <a:off x="3902920" y="7513093"/>
            <a:ext cx="1282397" cy="2843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※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安定所記入欄</a:t>
            </a:r>
            <a:endParaRPr kumimoji="1" lang="en-US" altLang="ja-JP" sz="12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49" name="正方形/長方形 48"/>
          <p:cNvSpPr/>
          <p:nvPr/>
        </p:nvSpPr>
        <p:spPr>
          <a:xfrm>
            <a:off x="5185317" y="7513092"/>
            <a:ext cx="2486722" cy="280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受理年月日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endParaRPr kumimoji="1" lang="en-US" altLang="ja-JP" sz="12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7672039" y="7520113"/>
            <a:ext cx="2486722" cy="280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</a:t>
            </a:r>
            <a:r>
              <a:rPr kumimoji="1" lang="ja-JP" altLang="en-US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事業所番号</a:t>
            </a:r>
            <a:r>
              <a:rPr kumimoji="1" lang="en-US" altLang="ja-JP" sz="120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  <a:endParaRPr kumimoji="1" lang="en-US" altLang="ja-JP" sz="120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1" name="正方形/長方形 50"/>
          <p:cNvSpPr/>
          <p:nvPr/>
        </p:nvSpPr>
        <p:spPr>
          <a:xfrm>
            <a:off x="9277815" y="2780829"/>
            <a:ext cx="1059365" cy="977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 dirty="0" smtClean="0"/>
              <a:t>ＨＰＱＲコード等</a:t>
            </a:r>
            <a:endParaRPr kumimoji="1" lang="ja-JP" altLang="en-US" sz="1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0733" y="57869"/>
            <a:ext cx="1312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 smtClean="0">
                <a:solidFill>
                  <a:srgbClr val="FF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作成見本</a:t>
            </a:r>
            <a:endParaRPr kumimoji="1" lang="ja-JP" altLang="en-US" b="1" dirty="0">
              <a:solidFill>
                <a:srgbClr val="FF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2412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EB573CCF7B618E4AAB50F1E720E281C0" ma:contentTypeVersion="14" ma:contentTypeDescription="新しいドキュメントを作成します。" ma:contentTypeScope="" ma:versionID="eac0e16c0615cb950aa922b580492323">
  <xsd:schema xmlns:xsd="http://www.w3.org/2001/XMLSchema" xmlns:xs="http://www.w3.org/2001/XMLSchema" xmlns:p="http://schemas.microsoft.com/office/2006/metadata/properties" xmlns:ns2="795d1408-6cf9-46d5-88ab-a8766c83181b" xmlns:ns3="1a0f67c0-b883-4958-85be-3f4367241caa" targetNamespace="http://schemas.microsoft.com/office/2006/metadata/properties" ma:root="true" ma:fieldsID="14998b2444c6662f50c85b16f5b9618a" ns2:_="" ns3:_="">
    <xsd:import namespace="795d1408-6cf9-46d5-88ab-a8766c83181b"/>
    <xsd:import namespace="1a0f67c0-b883-4958-85be-3f4367241caa"/>
    <xsd:element name="properties">
      <xsd:complexType>
        <xsd:sequence>
          <xsd:element name="documentManagement">
            <xsd:complexType>
              <xsd:all>
                <xsd:element ref="ns2:Owner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5d1408-6cf9-46d5-88ab-a8766c83181b" elementFormDefault="qualified">
    <xsd:import namespace="http://schemas.microsoft.com/office/2006/documentManagement/types"/>
    <xsd:import namespace="http://schemas.microsoft.com/office/infopath/2007/PartnerControls"/>
    <xsd:element name="Owner" ma:index="8" nillable="true" ma:displayName="所有者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画像タグ" ma:readOnly="false" ma:fieldId="{5cf76f15-5ced-4ddc-b409-7134ff3c332f}" ma:taxonomyMulti="true" ma:sspId="0347f584-7be2-4218-8e94-402d99aedf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0f67c0-b883-4958-85be-3f4367241caa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f696412b-74b1-4f06-b56a-8e3b1e0640ce}" ma:internalName="TaxCatchAll" ma:showField="CatchAllData" ma:web="1a0f67c0-b883-4958-85be-3f4367241c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95d1408-6cf9-46d5-88ab-a8766c83181b">
      <Terms xmlns="http://schemas.microsoft.com/office/infopath/2007/PartnerControls"/>
    </lcf76f155ced4ddcb4097134ff3c332f>
    <Owner xmlns="795d1408-6cf9-46d5-88ab-a8766c83181b">
      <UserInfo>
        <DisplayName/>
        <AccountId xsi:nil="true"/>
        <AccountType/>
      </UserInfo>
    </Owner>
    <TaxCatchAll xmlns="1a0f67c0-b883-4958-85be-3f4367241caa" xsi:nil="true"/>
  </documentManagement>
</p:properties>
</file>

<file path=customXml/itemProps1.xml><?xml version="1.0" encoding="utf-8"?>
<ds:datastoreItem xmlns:ds="http://schemas.openxmlformats.org/officeDocument/2006/customXml" ds:itemID="{893CB47A-A1FB-4EFF-9A4C-C39CAB341218}"/>
</file>

<file path=customXml/itemProps2.xml><?xml version="1.0" encoding="utf-8"?>
<ds:datastoreItem xmlns:ds="http://schemas.openxmlformats.org/officeDocument/2006/customXml" ds:itemID="{820E8A19-71A2-4E02-B03D-4BED0201CE14}"/>
</file>

<file path=customXml/itemProps3.xml><?xml version="1.0" encoding="utf-8"?>
<ds:datastoreItem xmlns:ds="http://schemas.openxmlformats.org/officeDocument/2006/customXml" ds:itemID="{1CD67A78-7DFF-4FFC-8141-F1FDA3B76B6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463</Words>
  <PresentationFormat>B4 (ISO) 250x353 mm</PresentationFormat>
  <Paragraphs>92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ＭＳ ゴシック</vt:lpstr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0x010100EB573CCF7B618E4AAB50F1E720E281C0</vt:lpwstr>
  </property>
</Properties>
</file>