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58" r:id="rId6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FC"/>
    <a:srgbClr val="FFCDF8"/>
    <a:srgbClr val="FF66CC"/>
    <a:srgbClr val="FF99FF"/>
    <a:srgbClr val="CDFFFF"/>
    <a:srgbClr val="EFFFFF"/>
    <a:srgbClr val="DDFFFF"/>
    <a:srgbClr val="E5FFFF"/>
    <a:srgbClr val="EDF1F9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AC637-632F-4E4A-9C09-9DE822156F4C}" v="470" dt="2023-09-09T18:40:43.9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356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91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22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05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3525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45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05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21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801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89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62669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AE8D1-E8B3-45DE-8397-4CD2412C5CA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E7800-9C91-42EE-8229-E6790D461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216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4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E2B79C0-815B-0875-A575-34B6027E1A61}"/>
              </a:ext>
            </a:extLst>
          </p:cNvPr>
          <p:cNvSpPr/>
          <p:nvPr/>
        </p:nvSpPr>
        <p:spPr>
          <a:xfrm>
            <a:off x="-263047" y="0"/>
            <a:ext cx="7311547" cy="10333972"/>
          </a:xfrm>
          <a:prstGeom prst="rect">
            <a:avLst/>
          </a:prstGeom>
          <a:pattFill prst="smGrid">
            <a:fgClr>
              <a:srgbClr val="FF66CC"/>
            </a:fgClr>
            <a:bgClr>
              <a:schemeClr val="bg1"/>
            </a:bgClr>
          </a:patt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4D5F1DB-DA38-0206-56F3-8AD0D92F9717}"/>
              </a:ext>
            </a:extLst>
          </p:cNvPr>
          <p:cNvSpPr/>
          <p:nvPr/>
        </p:nvSpPr>
        <p:spPr>
          <a:xfrm>
            <a:off x="395872" y="442478"/>
            <a:ext cx="6066255" cy="910689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-585774" y="2377"/>
            <a:ext cx="8023177" cy="438492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281B030-46B6-6DE3-5D14-F426DA007510}"/>
              </a:ext>
            </a:extLst>
          </p:cNvPr>
          <p:cNvSpPr txBox="1"/>
          <p:nvPr/>
        </p:nvSpPr>
        <p:spPr>
          <a:xfrm>
            <a:off x="875550" y="1283367"/>
            <a:ext cx="5156833" cy="613303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kumimoji="1" lang="ja-JP" altLang="en-US" sz="2000" b="1" dirty="0">
                <a:ln w="22225">
                  <a:noFill/>
                  <a:prstDash val="solid"/>
                </a:ln>
                <a:solidFill>
                  <a:srgbClr val="0099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介護就職説明会</a:t>
            </a:r>
            <a:r>
              <a:rPr kumimoji="1" lang="ja-JP" altLang="en-US" sz="54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7385352-C8CF-A43F-7EB9-80306B147817}"/>
              </a:ext>
            </a:extLst>
          </p:cNvPr>
          <p:cNvSpPr txBox="1"/>
          <p:nvPr/>
        </p:nvSpPr>
        <p:spPr>
          <a:xfrm>
            <a:off x="1655010" y="1983032"/>
            <a:ext cx="3541605" cy="40011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kumimoji="1" lang="ja-JP" altLang="en-US" sz="2000" b="1" dirty="0">
                <a:ln w="22225">
                  <a:noFill/>
                  <a:prstDash val="solid"/>
                </a:ln>
                <a:solidFill>
                  <a:srgbClr val="33CC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（介護就職デイ）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41A2518-A589-7CD5-1F54-6C5B4E09E0C1}"/>
              </a:ext>
            </a:extLst>
          </p:cNvPr>
          <p:cNvSpPr txBox="1"/>
          <p:nvPr/>
        </p:nvSpPr>
        <p:spPr>
          <a:xfrm>
            <a:off x="470645" y="4575390"/>
            <a:ext cx="1260603" cy="307777"/>
          </a:xfrm>
          <a:prstGeom prst="rect">
            <a:avLst/>
          </a:prstGeom>
          <a:noFill/>
          <a:effectLst>
            <a:glow rad="393700">
              <a:schemeClr val="bg1">
                <a:alpha val="88000"/>
              </a:schemeClr>
            </a:glow>
            <a:reflection blurRad="1028700" stA="80000" endPos="14000" dist="50800" dir="5400000" sy="-100000" algn="bl" rotWithShape="0"/>
          </a:effectLst>
        </p:spPr>
        <p:txBody>
          <a:bodyPr wrap="square" lIns="0" rtlCol="0">
            <a:spAutoFit/>
          </a:bodyPr>
          <a:lstStyle/>
          <a:p>
            <a:r>
              <a:rPr kumimoji="1" lang="ja-JP" altLang="en-US" sz="1400" dirty="0">
                <a:ln>
                  <a:solidFill>
                    <a:schemeClr val="accent1">
                      <a:shade val="15000"/>
                    </a:schemeClr>
                  </a:solidFill>
                </a:ln>
                <a:effectLst>
                  <a:glow rad="127000">
                    <a:schemeClr val="bg1"/>
                  </a:glo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ja-JP" altLang="en-US" sz="1200" dirty="0">
                <a:solidFill>
                  <a:srgbClr val="000099"/>
                </a:solidFill>
                <a:effectLst>
                  <a:glow rad="127000">
                    <a:schemeClr val="bg1"/>
                  </a:glo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　　場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7C1F43D-E34D-8551-4670-8177C44AC860}"/>
              </a:ext>
            </a:extLst>
          </p:cNvPr>
          <p:cNvSpPr txBox="1"/>
          <p:nvPr/>
        </p:nvSpPr>
        <p:spPr>
          <a:xfrm>
            <a:off x="445439" y="5332158"/>
            <a:ext cx="1426468" cy="307777"/>
          </a:xfrm>
          <a:prstGeom prst="rect">
            <a:avLst/>
          </a:prstGeom>
          <a:noFill/>
          <a:effectLst>
            <a:glow rad="139700">
              <a:schemeClr val="accent1"/>
            </a:glow>
          </a:effectLst>
        </p:spPr>
        <p:txBody>
          <a:bodyPr wrap="square" lIns="0" rtlCol="0">
            <a:spAutoFit/>
          </a:bodyPr>
          <a:lstStyle/>
          <a:p>
            <a:r>
              <a:rPr lang="ja-JP" altLang="en-US" sz="1400" dirty="0">
                <a:ln>
                  <a:solidFill>
                    <a:schemeClr val="accent1">
                      <a:shade val="15000"/>
                    </a:schemeClr>
                  </a:solidFill>
                </a:ln>
                <a:effectLst>
                  <a:glow>
                    <a:schemeClr val="bg1"/>
                  </a:glo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200" dirty="0">
                <a:solidFill>
                  <a:srgbClr val="000099"/>
                </a:solidFill>
                <a:effectLst>
                  <a:glow>
                    <a:schemeClr val="bg1"/>
                  </a:glo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</a:t>
            </a:r>
            <a:r>
              <a:rPr kumimoji="1" lang="ja-JP" altLang="en-US" sz="1200" dirty="0">
                <a:solidFill>
                  <a:srgbClr val="000099"/>
                </a:solidFill>
                <a:effectLst>
                  <a:glow>
                    <a:schemeClr val="bg1"/>
                  </a:glow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E0EE688-06EC-B382-1E4C-36B646676B05}"/>
              </a:ext>
            </a:extLst>
          </p:cNvPr>
          <p:cNvSpPr txBox="1"/>
          <p:nvPr/>
        </p:nvSpPr>
        <p:spPr>
          <a:xfrm>
            <a:off x="449775" y="6525293"/>
            <a:ext cx="1485619" cy="307777"/>
          </a:xfrm>
          <a:prstGeom prst="rect">
            <a:avLst/>
          </a:prstGeom>
          <a:noFill/>
          <a:effectLst>
            <a:glow>
              <a:schemeClr val="accent1"/>
            </a:glow>
          </a:effectLst>
        </p:spPr>
        <p:txBody>
          <a:bodyPr wrap="square" lIns="0" rtlCol="0">
            <a:spAutoFit/>
          </a:bodyPr>
          <a:lstStyle/>
          <a:p>
            <a:r>
              <a:rPr kumimoji="1" lang="ja-JP" altLang="en-US" sz="1400" dirty="0">
                <a:ln>
                  <a:solidFill>
                    <a:schemeClr val="accent1">
                      <a:shade val="15000"/>
                    </a:schemeClr>
                  </a:solidFill>
                </a:ln>
                <a:effectLst>
                  <a:glow>
                    <a:schemeClr val="bg1"/>
                  </a:glo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ja-JP" altLang="en-US" sz="1200" dirty="0">
                <a:solidFill>
                  <a:srgbClr val="000099"/>
                </a:solidFill>
                <a:effectLst>
                  <a:glow>
                    <a:schemeClr val="bg1"/>
                  </a:glo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 象 者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87E150EA-3113-E030-A597-9A22BCC764F4}"/>
              </a:ext>
            </a:extLst>
          </p:cNvPr>
          <p:cNvSpPr txBox="1"/>
          <p:nvPr/>
        </p:nvSpPr>
        <p:spPr>
          <a:xfrm>
            <a:off x="1687642" y="3438723"/>
            <a:ext cx="3851457" cy="1015663"/>
          </a:xfrm>
          <a:prstGeom prst="rect">
            <a:avLst/>
          </a:prstGeom>
          <a:noFill/>
          <a:effectLst>
            <a:glow rad="127000">
              <a:schemeClr val="accent1"/>
            </a:glow>
            <a:softEdge rad="0"/>
          </a:effectLst>
        </p:spPr>
        <p:txBody>
          <a:bodyPr wrap="square" lIns="0" rtlCol="0">
            <a:spAutoFit/>
          </a:bodyPr>
          <a:lstStyle/>
          <a:p>
            <a:r>
              <a:rPr kumimoji="1" lang="ja-JP" altLang="en-US" sz="2400" b="1" dirty="0">
                <a:ln>
                  <a:solidFill>
                    <a:schemeClr val="accent1">
                      <a:shade val="15000"/>
                    </a:schemeClr>
                  </a:solidFill>
                </a:ln>
                <a:uFill>
                  <a:solidFill>
                    <a:schemeClr val="bg1"/>
                  </a:solidFill>
                </a:u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1" lang="ja-JP" altLang="en-US" sz="4000" b="1" dirty="0">
                <a:solidFill>
                  <a:srgbClr val="000099"/>
                </a:solidFill>
                <a:uFill>
                  <a:solidFill>
                    <a:schemeClr val="bg1"/>
                  </a:solidFill>
                </a:u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１１</a:t>
            </a:r>
            <a:r>
              <a:rPr kumimoji="1" lang="ja-JP" altLang="en-US" sz="2500" b="1" dirty="0">
                <a:solidFill>
                  <a:srgbClr val="000099"/>
                </a:solidFill>
                <a:uFill>
                  <a:solidFill>
                    <a:schemeClr val="bg1"/>
                  </a:solidFill>
                </a:u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  <a:r>
              <a:rPr kumimoji="1" lang="ja-JP" altLang="en-US" sz="4000" b="1" dirty="0">
                <a:solidFill>
                  <a:srgbClr val="000099"/>
                </a:solidFill>
                <a:uFill>
                  <a:solidFill>
                    <a:schemeClr val="bg1"/>
                  </a:solidFill>
                </a:u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１３</a:t>
            </a:r>
            <a:r>
              <a:rPr kumimoji="1" lang="ja-JP" altLang="en-US" sz="2500" b="1" dirty="0">
                <a:solidFill>
                  <a:srgbClr val="000099"/>
                </a:solidFill>
                <a:uFill>
                  <a:solidFill>
                    <a:schemeClr val="bg1"/>
                  </a:solidFill>
                </a:u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 （木）</a:t>
            </a:r>
            <a:endParaRPr kumimoji="1" lang="en-US" altLang="ja-JP" sz="2500" b="1" dirty="0">
              <a:solidFill>
                <a:srgbClr val="000099"/>
              </a:solidFill>
              <a:uFill>
                <a:solidFill>
                  <a:schemeClr val="bg1"/>
                </a:solidFill>
              </a:u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ts val="2400"/>
              </a:lnSpc>
            </a:pPr>
            <a:r>
              <a:rPr kumimoji="1" lang="ja-JP" altLang="en-US" sz="2500" b="1" dirty="0">
                <a:ln>
                  <a:solidFill>
                    <a:schemeClr val="accent1">
                      <a:shade val="15000"/>
                    </a:schemeClr>
                  </a:solidFill>
                </a:ln>
                <a:uFill>
                  <a:solidFill>
                    <a:schemeClr val="bg1"/>
                  </a:solidFill>
                </a:u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1" lang="ja-JP" altLang="en-US" sz="2000" dirty="0">
                <a:solidFill>
                  <a:srgbClr val="000099"/>
                </a:solidFill>
                <a:uFill>
                  <a:solidFill>
                    <a:schemeClr val="bg1"/>
                  </a:solidFill>
                </a:u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１３：３０～１５：００</a:t>
            </a:r>
            <a:r>
              <a:rPr kumimoji="1" lang="ja-JP" altLang="en-US" sz="1200" dirty="0">
                <a:solidFill>
                  <a:srgbClr val="000099"/>
                </a:solidFill>
                <a:uFill>
                  <a:solidFill>
                    <a:schemeClr val="bg1"/>
                  </a:solidFill>
                </a:u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（最終受付１４：４５）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F0170E9-5E70-F4D1-C842-C4846C308B3E}"/>
              </a:ext>
            </a:extLst>
          </p:cNvPr>
          <p:cNvSpPr txBox="1"/>
          <p:nvPr/>
        </p:nvSpPr>
        <p:spPr>
          <a:xfrm>
            <a:off x="1827638" y="4586832"/>
            <a:ext cx="4258431" cy="575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6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今治地域地場産業振興センター </a:t>
            </a:r>
            <a:endParaRPr kumimoji="1" lang="en-US" altLang="ja-JP" sz="16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6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１Ｆ 大ホール</a:t>
            </a: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（今治国際ホテル裏）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DF1B3E3-AB95-51B1-2092-774B33D53904}"/>
              </a:ext>
            </a:extLst>
          </p:cNvPr>
          <p:cNvSpPr txBox="1"/>
          <p:nvPr/>
        </p:nvSpPr>
        <p:spPr>
          <a:xfrm>
            <a:off x="1871907" y="6490193"/>
            <a:ext cx="42225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お仕事を探している方ならどなたでも参加できます</a:t>
            </a:r>
            <a:endParaRPr kumimoji="1" lang="en-US" altLang="ja-JP" sz="16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（令和８年３月高校・大学等卒業予定者を含む）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25EB1CA0-BBE0-7D3C-7949-CFFC9D8C25E1}"/>
              </a:ext>
            </a:extLst>
          </p:cNvPr>
          <p:cNvSpPr txBox="1"/>
          <p:nvPr/>
        </p:nvSpPr>
        <p:spPr>
          <a:xfrm>
            <a:off x="1866243" y="5311974"/>
            <a:ext cx="4364051" cy="1020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介護事業所　</a:t>
            </a:r>
            <a:r>
              <a:rPr kumimoji="1" lang="en-US" altLang="ja-JP" sz="16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kumimoji="1" lang="ja-JP" altLang="en-US" sz="16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社　</a:t>
            </a: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en-US" altLang="ja-JP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裏面のとおり）</a:t>
            </a:r>
            <a:endParaRPr kumimoji="1" lang="en-US" altLang="ja-JP" sz="12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600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en-US" altLang="ja-JP" sz="1600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愛媛県福祉人材センターの相談コーナーもあります。</a:t>
            </a:r>
            <a:endParaRPr kumimoji="1" lang="en-US" altLang="ja-JP" sz="12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福祉・介護の仕事のことや資格のことなど何でもご相談　　　ください。</a:t>
            </a:r>
            <a:endParaRPr kumimoji="1" lang="en-US" altLang="ja-JP" sz="12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0197127-AE40-252E-9B27-51089FD0C28F}"/>
              </a:ext>
            </a:extLst>
          </p:cNvPr>
          <p:cNvSpPr txBox="1"/>
          <p:nvPr/>
        </p:nvSpPr>
        <p:spPr>
          <a:xfrm>
            <a:off x="1810403" y="7335883"/>
            <a:ext cx="4284022" cy="1605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200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〇</a:t>
            </a: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雇用保険受給中の方は、求職活動実績となります。　</a:t>
            </a:r>
            <a:endParaRPr kumimoji="1" lang="en-US" altLang="ja-JP" sz="12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雇用保険受給資格者証</a:t>
            </a: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をご持参ください</a:t>
            </a:r>
            <a:r>
              <a:rPr kumimoji="1" lang="ja-JP" altLang="en-US" sz="1200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en-US" altLang="ja-JP" sz="1200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200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〇</a:t>
            </a: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雇用保険受給中以外でハローワークに登録している方は、</a:t>
            </a:r>
            <a:endParaRPr kumimoji="1" lang="en-US" altLang="ja-JP" sz="12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ハローワーク受付票</a:t>
            </a: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をご持参ください</a:t>
            </a:r>
            <a:r>
              <a:rPr kumimoji="1" lang="ja-JP" altLang="en-US" sz="14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en-US" altLang="ja-JP" sz="14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endParaRPr kumimoji="1" lang="en-US" altLang="ja-JP" sz="12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当日は、</a:t>
            </a:r>
            <a:r>
              <a:rPr kumimoji="1" lang="ja-JP" altLang="en-US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日吉小学校跡</a:t>
            </a: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を無料駐車場として解放</a:t>
            </a:r>
            <a:endParaRPr kumimoji="1" lang="en-US" altLang="ja-JP" sz="12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しています。（入口は今治国際ホテル裏の通り沿い）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C5360E1-3FC2-840A-16E4-4CC8D8A82552}"/>
              </a:ext>
            </a:extLst>
          </p:cNvPr>
          <p:cNvSpPr txBox="1"/>
          <p:nvPr/>
        </p:nvSpPr>
        <p:spPr>
          <a:xfrm>
            <a:off x="449775" y="630626"/>
            <a:ext cx="1377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n>
                  <a:solidFill>
                    <a:schemeClr val="accent1">
                      <a:shade val="15000"/>
                    </a:schemeClr>
                  </a:solidFill>
                </a:ln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✓</a:t>
            </a:r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参加無料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593C9B5-EF2A-837D-A94E-BEC240FE05DF}"/>
              </a:ext>
            </a:extLst>
          </p:cNvPr>
          <p:cNvSpPr txBox="1"/>
          <p:nvPr/>
        </p:nvSpPr>
        <p:spPr>
          <a:xfrm>
            <a:off x="3425815" y="614059"/>
            <a:ext cx="1615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n>
                  <a:solidFill>
                    <a:schemeClr val="accent1">
                      <a:shade val="15000"/>
                    </a:schemeClr>
                  </a:solidFill>
                </a:ln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✓</a:t>
            </a:r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履歴書不要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32A87129-6C07-2D8F-DB6E-D554550B79D0}"/>
              </a:ext>
            </a:extLst>
          </p:cNvPr>
          <p:cNvSpPr txBox="1"/>
          <p:nvPr/>
        </p:nvSpPr>
        <p:spPr>
          <a:xfrm>
            <a:off x="1935394" y="614059"/>
            <a:ext cx="1377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n>
                  <a:solidFill>
                    <a:schemeClr val="accent1">
                      <a:shade val="15000"/>
                    </a:schemeClr>
                  </a:solidFill>
                </a:ln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✓</a:t>
            </a:r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予約不要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546DD4C5-1537-1B82-F443-07FB7AC1AC2A}"/>
              </a:ext>
            </a:extLst>
          </p:cNvPr>
          <p:cNvSpPr txBox="1"/>
          <p:nvPr/>
        </p:nvSpPr>
        <p:spPr>
          <a:xfrm>
            <a:off x="5084264" y="598470"/>
            <a:ext cx="1377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n>
                  <a:solidFill>
                    <a:schemeClr val="accent1">
                      <a:shade val="15000"/>
                    </a:schemeClr>
                  </a:solidFill>
                </a:ln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✓</a:t>
            </a:r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服装自由</a:t>
            </a:r>
          </a:p>
        </p:txBody>
      </p:sp>
      <p:sp>
        <p:nvSpPr>
          <p:cNvPr id="42" name="吹き出し: 円形 41">
            <a:extLst>
              <a:ext uri="{FF2B5EF4-FFF2-40B4-BE49-F238E27FC236}">
                <a16:creationId xmlns:a16="http://schemas.microsoft.com/office/drawing/2014/main" id="{5B8A8498-1C5F-7F69-6EBA-716C1216CE40}"/>
              </a:ext>
            </a:extLst>
          </p:cNvPr>
          <p:cNvSpPr/>
          <p:nvPr/>
        </p:nvSpPr>
        <p:spPr>
          <a:xfrm rot="567486">
            <a:off x="4878734" y="2413571"/>
            <a:ext cx="1497951" cy="1324365"/>
          </a:xfrm>
          <a:prstGeom prst="wedgeEllipseCallout">
            <a:avLst>
              <a:gd name="adj1" fmla="val -43078"/>
              <a:gd name="adj2" fmla="val -15234"/>
            </a:avLst>
          </a:prstGeom>
          <a:solidFill>
            <a:srgbClr val="FFCDF8"/>
          </a:solidFill>
          <a:effectLst>
            <a:softEdge rad="127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CanUp">
              <a:avLst>
                <a:gd name="adj" fmla="val 95083"/>
              </a:avLst>
            </a:prstTxWarp>
          </a:bodyPr>
          <a:lstStyle/>
          <a:p>
            <a:pPr algn="ctr"/>
            <a:r>
              <a:rPr kumimoji="1" lang="ja-JP" altLang="en-US" sz="1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まずは話を聞くだけでも</a:t>
            </a:r>
            <a:endParaRPr kumimoji="1" lang="en-US" altLang="ja-JP" sz="1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1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OK</a:t>
            </a:r>
            <a:r>
              <a:rPr kumimoji="1" lang="ja-JP" altLang="en-US" sz="1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です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1AC88F62-01DB-E5C6-5D45-602AB9D76974}"/>
              </a:ext>
            </a:extLst>
          </p:cNvPr>
          <p:cNvSpPr txBox="1"/>
          <p:nvPr/>
        </p:nvSpPr>
        <p:spPr>
          <a:xfrm>
            <a:off x="429026" y="3658407"/>
            <a:ext cx="1343842" cy="307777"/>
          </a:xfrm>
          <a:prstGeom prst="rect">
            <a:avLst/>
          </a:prstGeom>
          <a:noFill/>
          <a:effectLst>
            <a:glow rad="139700">
              <a:schemeClr val="accent1"/>
            </a:glow>
          </a:effectLst>
        </p:spPr>
        <p:txBody>
          <a:bodyPr wrap="square" lIns="0" rtlCol="0">
            <a:spAutoFit/>
          </a:bodyPr>
          <a:lstStyle/>
          <a:p>
            <a:r>
              <a:rPr kumimoji="1" lang="ja-JP" altLang="en-US" sz="1400" dirty="0">
                <a:ln>
                  <a:solidFill>
                    <a:schemeClr val="accent1">
                      <a:shade val="15000"/>
                    </a:schemeClr>
                  </a:solidFill>
                </a:ln>
                <a:effectLst>
                  <a:glow>
                    <a:schemeClr val="bg1"/>
                  </a:glo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ja-JP" altLang="en-US" sz="1200" dirty="0">
                <a:solidFill>
                  <a:srgbClr val="000099"/>
                </a:solidFill>
                <a:effectLst>
                  <a:glow>
                    <a:schemeClr val="bg1"/>
                  </a:glo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開催日時</a:t>
            </a:r>
            <a:endParaRPr kumimoji="1" lang="ja-JP" altLang="en-US" sz="1200" dirty="0">
              <a:solidFill>
                <a:srgbClr val="000099"/>
              </a:solidFill>
              <a:effectLst>
                <a:glow>
                  <a:schemeClr val="bg1"/>
                </a:glow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-592172" y="8870725"/>
            <a:ext cx="8075406" cy="1014256"/>
            <a:chOff x="-592172" y="8746960"/>
            <a:chExt cx="8075406" cy="1014256"/>
          </a:xfrm>
        </p:grpSpPr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DC8594AF-4DBD-39A8-487C-8E12A52BAF82}"/>
                </a:ext>
              </a:extLst>
            </p:cNvPr>
            <p:cNvSpPr/>
            <p:nvPr/>
          </p:nvSpPr>
          <p:spPr>
            <a:xfrm>
              <a:off x="-592172" y="8746960"/>
              <a:ext cx="8029575" cy="1014256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38216ED8-E783-CF68-A09A-C1443E6F7CF1}"/>
                </a:ext>
              </a:extLst>
            </p:cNvPr>
            <p:cNvSpPr txBox="1"/>
            <p:nvPr/>
          </p:nvSpPr>
          <p:spPr>
            <a:xfrm>
              <a:off x="2052084" y="8829860"/>
              <a:ext cx="5431150" cy="784830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700"/>
                </a:lnSpc>
              </a:pPr>
              <a:r>
                <a:rPr kumimoji="1" lang="en-US" altLang="ja-JP" sz="12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【</a:t>
              </a:r>
              <a:r>
                <a:rPr kumimoji="1" lang="ja-JP" altLang="en-US" sz="12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主催</a:t>
              </a:r>
              <a:r>
                <a:rPr kumimoji="1" lang="en-US" altLang="ja-JP" sz="12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】</a:t>
              </a:r>
              <a:r>
                <a:rPr kumimoji="1" lang="ja-JP" altLang="en-US" sz="16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ハローワーク今治</a:t>
              </a:r>
              <a:r>
                <a:rPr kumimoji="1" lang="ja-JP" altLang="en-US" sz="20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</a:t>
              </a:r>
              <a:r>
                <a:rPr kumimoji="1" lang="en-US" altLang="ja-JP" sz="11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TEL</a:t>
              </a:r>
              <a:r>
                <a:rPr kumimoji="1" lang="ja-JP" altLang="en-US" sz="11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</a:t>
              </a:r>
              <a:r>
                <a:rPr kumimoji="1" lang="en-US" altLang="ja-JP" sz="11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0898</a:t>
              </a:r>
              <a:r>
                <a:rPr kumimoji="1" lang="ja-JP" altLang="en-US" sz="11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）</a:t>
              </a:r>
              <a:r>
                <a:rPr kumimoji="1" lang="en-US" altLang="ja-JP" sz="11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32-5020</a:t>
              </a:r>
            </a:p>
            <a:p>
              <a:pPr>
                <a:lnSpc>
                  <a:spcPts val="2700"/>
                </a:lnSpc>
              </a:pPr>
              <a:r>
                <a:rPr kumimoji="1" lang="en-US" altLang="ja-JP" sz="12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【</a:t>
              </a:r>
              <a:r>
                <a:rPr kumimoji="1" lang="ja-JP" altLang="en-US" sz="12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共催</a:t>
              </a:r>
              <a:r>
                <a:rPr kumimoji="1" lang="en-US" altLang="ja-JP" sz="12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】</a:t>
              </a:r>
              <a:r>
                <a:rPr kumimoji="1" lang="ja-JP" altLang="en-US" sz="1600" b="1" dirty="0">
                  <a:ln w="12700" cmpd="sng">
                    <a:noFill/>
                    <a:prstDash val="solid"/>
                  </a:ln>
                  <a:solidFill>
                    <a:schemeClr val="accent4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今治地区産業雇用促進協議会</a:t>
              </a:r>
              <a:endParaRPr kumimoji="1" lang="en-US" altLang="ja-JP" sz="1600" b="1" dirty="0">
                <a:ln w="12700" cmpd="sng">
                  <a:noFill/>
                  <a:prstDash val="solid"/>
                </a:ln>
                <a:solidFill>
                  <a:schemeClr val="accent4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pic>
          <p:nvPicPr>
            <p:cNvPr id="22" name="図 21" descr="報道発表資料psdのコピー2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439" y="9014392"/>
              <a:ext cx="1451260" cy="465331"/>
            </a:xfrm>
            <a:prstGeom prst="rect">
              <a:avLst/>
            </a:prstGeom>
            <a:noFill/>
          </p:spPr>
        </p:pic>
      </p:grpSp>
      <p:sp>
        <p:nvSpPr>
          <p:cNvPr id="3" name="テキスト ボックス 2"/>
          <p:cNvSpPr txBox="1"/>
          <p:nvPr/>
        </p:nvSpPr>
        <p:spPr>
          <a:xfrm>
            <a:off x="261519" y="120312"/>
            <a:ext cx="6328590" cy="2160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</a:t>
            </a:r>
            <a:r>
              <a:rPr kumimoji="1" lang="ja-JP" altLang="en-US" sz="1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en-US" altLang="ja-JP" sz="1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</a:t>
            </a:r>
            <a:r>
              <a:rPr kumimoji="1" lang="ja-JP" altLang="en-US" sz="1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日は介護の日です。「いい日、いい日、毎日、あったか介護ありがとう」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DF1B3E3-AB95-51B1-2092-774B33D53904}"/>
              </a:ext>
            </a:extLst>
          </p:cNvPr>
          <p:cNvSpPr txBox="1"/>
          <p:nvPr/>
        </p:nvSpPr>
        <p:spPr>
          <a:xfrm>
            <a:off x="974097" y="2633469"/>
            <a:ext cx="4222518" cy="931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介護事業所の方と求人の内容などについて、直接</a:t>
            </a:r>
            <a:endParaRPr kumimoji="1" lang="en-US" altLang="ja-JP" sz="12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話しができます。質問もどうぞ。</a:t>
            </a:r>
            <a:endParaRPr kumimoji="1" lang="en-US" altLang="ja-JP" sz="1200" b="1" dirty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2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介護の仕事のイロハについての相談もできます。</a:t>
            </a:r>
            <a:endParaRPr kumimoji="1" lang="en-US" altLang="ja-JP" sz="1200" dirty="0">
              <a:ln>
                <a:solidFill>
                  <a:schemeClr val="accent1">
                    <a:shade val="15000"/>
                  </a:schemeClr>
                </a:solidFill>
              </a:ln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sz="1200" dirty="0">
              <a:ln>
                <a:solidFill>
                  <a:schemeClr val="accent1">
                    <a:shade val="15000"/>
                  </a:schemeClr>
                </a:solidFill>
              </a:ln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171" y="7152544"/>
            <a:ext cx="761985" cy="1011486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315" y="3945198"/>
            <a:ext cx="822979" cy="990215"/>
          </a:xfrm>
          <a:prstGeom prst="rect">
            <a:avLst/>
          </a:prstGeom>
        </p:spPr>
      </p:pic>
      <p:grpSp>
        <p:nvGrpSpPr>
          <p:cNvPr id="45" name="グループ化 44"/>
          <p:cNvGrpSpPr/>
          <p:nvPr/>
        </p:nvGrpSpPr>
        <p:grpSpPr>
          <a:xfrm>
            <a:off x="520189" y="8262808"/>
            <a:ext cx="1415205" cy="522657"/>
            <a:chOff x="469608" y="7496981"/>
            <a:chExt cx="1440162" cy="726923"/>
          </a:xfrm>
        </p:grpSpPr>
        <p:sp>
          <p:nvSpPr>
            <p:cNvPr id="46" name="楕円 45"/>
            <p:cNvSpPr/>
            <p:nvPr/>
          </p:nvSpPr>
          <p:spPr>
            <a:xfrm>
              <a:off x="495802" y="7496981"/>
              <a:ext cx="1387774" cy="726923"/>
            </a:xfrm>
            <a:prstGeom prst="ellipse">
              <a:avLst/>
            </a:prstGeom>
            <a:solidFill>
              <a:srgbClr val="FFEBFC"/>
            </a:solidFill>
            <a:ln w="635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69608" y="7723546"/>
              <a:ext cx="1440162" cy="42755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無料駐車場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あり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544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551523" y="602499"/>
            <a:ext cx="5771294" cy="8302267"/>
            <a:chOff x="6547706" y="-11305"/>
            <a:chExt cx="5771294" cy="8302267"/>
          </a:xfrm>
        </p:grpSpPr>
        <p:sp>
          <p:nvSpPr>
            <p:cNvPr id="38" name="正方形/長方形 37"/>
            <p:cNvSpPr/>
            <p:nvPr/>
          </p:nvSpPr>
          <p:spPr>
            <a:xfrm>
              <a:off x="6547707" y="-11305"/>
              <a:ext cx="5771293" cy="577066"/>
            </a:xfrm>
            <a:prstGeom prst="rect">
              <a:avLst/>
            </a:prstGeom>
            <a:solidFill>
              <a:srgbClr val="FFEBFC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正方形/長方形 74"/>
            <p:cNvSpPr/>
            <p:nvPr/>
          </p:nvSpPr>
          <p:spPr>
            <a:xfrm>
              <a:off x="6547707" y="562557"/>
              <a:ext cx="5771293" cy="57706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6547707" y="1136419"/>
              <a:ext cx="5771293" cy="577066"/>
            </a:xfrm>
            <a:prstGeom prst="rect">
              <a:avLst/>
            </a:prstGeom>
            <a:solidFill>
              <a:srgbClr val="FFEBFC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正方形/長方形 76"/>
            <p:cNvSpPr/>
            <p:nvPr/>
          </p:nvSpPr>
          <p:spPr>
            <a:xfrm>
              <a:off x="6547707" y="1710281"/>
              <a:ext cx="5771293" cy="57706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6547707" y="2284143"/>
              <a:ext cx="5771293" cy="577066"/>
            </a:xfrm>
            <a:prstGeom prst="rect">
              <a:avLst/>
            </a:prstGeom>
            <a:solidFill>
              <a:srgbClr val="FFEBFC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6547707" y="2858005"/>
              <a:ext cx="5771293" cy="57706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正方形/長方形 79"/>
            <p:cNvSpPr/>
            <p:nvPr/>
          </p:nvSpPr>
          <p:spPr>
            <a:xfrm>
              <a:off x="6547707" y="3431867"/>
              <a:ext cx="5771293" cy="577066"/>
            </a:xfrm>
            <a:prstGeom prst="rect">
              <a:avLst/>
            </a:prstGeom>
            <a:solidFill>
              <a:srgbClr val="FFEBFC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6547707" y="4005728"/>
              <a:ext cx="5771293" cy="57706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6547707" y="4579590"/>
              <a:ext cx="5771293" cy="577066"/>
            </a:xfrm>
            <a:prstGeom prst="rect">
              <a:avLst/>
            </a:prstGeom>
            <a:solidFill>
              <a:srgbClr val="FFEBFC"/>
            </a:solidFill>
            <a:ln w="0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正方形/長方形 82"/>
            <p:cNvSpPr/>
            <p:nvPr/>
          </p:nvSpPr>
          <p:spPr>
            <a:xfrm>
              <a:off x="6547707" y="5153452"/>
              <a:ext cx="5771293" cy="57706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正方形/長方形 83"/>
            <p:cNvSpPr/>
            <p:nvPr/>
          </p:nvSpPr>
          <p:spPr>
            <a:xfrm>
              <a:off x="6547707" y="5727314"/>
              <a:ext cx="5771293" cy="577066"/>
            </a:xfrm>
            <a:prstGeom prst="rect">
              <a:avLst/>
            </a:prstGeom>
            <a:solidFill>
              <a:srgbClr val="FFEBFC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6547707" y="6301176"/>
              <a:ext cx="5771293" cy="57706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6547706" y="6875038"/>
              <a:ext cx="5771293" cy="573861"/>
            </a:xfrm>
            <a:prstGeom prst="rect">
              <a:avLst/>
            </a:prstGeom>
            <a:solidFill>
              <a:srgbClr val="FFEBFC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6547706" y="7448899"/>
              <a:ext cx="5771293" cy="842063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正方形/長方形 4"/>
          <p:cNvSpPr>
            <a:spLocks noChangeArrowheads="1"/>
          </p:cNvSpPr>
          <p:nvPr/>
        </p:nvSpPr>
        <p:spPr bwMode="auto">
          <a:xfrm>
            <a:off x="2419918" y="189807"/>
            <a:ext cx="20345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dist"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参加事業所</a:t>
            </a:r>
            <a:endParaRPr lang="en-US" altLang="ja-JP" sz="18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7209920" y="8656907"/>
            <a:ext cx="5312220" cy="428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214" tIns="44607" rIns="89214" bIns="44607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駐車場は、今治商工会議所の正面玄関側駐車場</a:t>
            </a:r>
            <a:r>
              <a:rPr lang="en-US" altLang="ja-JP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無料</a:t>
            </a:r>
            <a:r>
              <a:rPr lang="en-US" altLang="ja-JP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・地下駐車場</a:t>
            </a:r>
            <a:r>
              <a:rPr lang="en-US" altLang="ja-JP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無料開放</a:t>
            </a:r>
            <a:r>
              <a:rPr lang="en-US" altLang="ja-JP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もしくは日吉小学校跡</a:t>
            </a:r>
            <a:r>
              <a:rPr lang="en-US" altLang="ja-JP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無料開放</a:t>
            </a:r>
            <a:r>
              <a:rPr lang="en-US" altLang="ja-JP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をご利用ください。</a:t>
            </a:r>
            <a:endParaRPr lang="en-US" altLang="ja-JP" sz="11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43008" y="747331"/>
            <a:ext cx="41912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36571" y="1322857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49443" y="1895055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74534" y="2495042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74607" y="3081621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74534" y="3637579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⑥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74705" y="4226141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⑦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74705" y="4812290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⑧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74877" y="5396045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⑨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74877" y="5953925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⑩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80969" y="6527787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⑪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74534" y="7088132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⑫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81140" y="8279881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⑭</a:t>
            </a:r>
          </a:p>
        </p:txBody>
      </p:sp>
      <p:pic>
        <p:nvPicPr>
          <p:cNvPr id="88" name="図 87"/>
          <p:cNvPicPr>
            <a:picLocks noChangeAspect="1"/>
          </p:cNvPicPr>
          <p:nvPr/>
        </p:nvPicPr>
        <p:blipFill rotWithShape="1">
          <a:blip r:embed="rId2"/>
          <a:srcRect l="3122" t="2587" r="7385" b="5776"/>
          <a:stretch/>
        </p:blipFill>
        <p:spPr>
          <a:xfrm>
            <a:off x="5884100" y="8995866"/>
            <a:ext cx="837551" cy="83336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9" name="テキスト ボックス 1"/>
          <p:cNvSpPr txBox="1">
            <a:spLocks noChangeArrowheads="1"/>
          </p:cNvSpPr>
          <p:nvPr/>
        </p:nvSpPr>
        <p:spPr bwMode="auto">
          <a:xfrm>
            <a:off x="1073888" y="9105894"/>
            <a:ext cx="4726567" cy="613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214" tIns="44607" rIns="89214" bIns="44607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7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ハローワークインターネットサービス　</a:t>
            </a:r>
            <a:endParaRPr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事業所のことを調べる場合は、こちらからご利用できます→</a:t>
            </a:r>
            <a:endParaRPr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https://www.hellowork.mhlw.go.jp/</a:t>
            </a:r>
            <a:endParaRPr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780969" y="7618608"/>
            <a:ext cx="4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⑬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1348344" y="652691"/>
            <a:ext cx="4906291" cy="8282583"/>
            <a:chOff x="1219253" y="723428"/>
            <a:chExt cx="4906291" cy="8282583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1224527" y="723428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社会福祉法人　今治市社会福祉協議会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3802-915-3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1292710" y="1311130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社会福祉法人 　今治福祉施設協会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3802-1544-6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24527" y="1844934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医療法人　大西クリニック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3802-202290-4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1224527" y="2418387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ケアプラス　株式会社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3801-618009-7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1224527" y="2991840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社会福祉法人　亀天会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3806-201693-7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224527" y="3565293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社会福祉法人　来島会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3802-202570-8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219253" y="4173965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社会福祉法人聖マリア会（みどりの郷）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3802-203169-6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1224527" y="4712199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株式会社 シンコー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3405-302329-3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224527" y="5285652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医療法人　滴水会　吉野病院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3802-478-3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1224527" y="5859105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社会福祉法人　藤寿会　特別養護老人ホーム瑞鶴荘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3802-202949-9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1224527" y="6432558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医療法人　平成会　山内病院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3802-2352-1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224527" y="7087447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社会福祉法人 悠々会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3802-203030-7</a:t>
              </a: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1230962" y="8209103"/>
              <a:ext cx="4832834" cy="31547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医療法人 陽成会　　　　　　　　 　</a:t>
              </a:r>
              <a:r>
                <a:rPr kumimoji="1" lang="ja-JP" altLang="en-US" sz="145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3802-2943-8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1222470" y="8467402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社会福祉法人 陽成会　リーフガーデンあさくら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3802-203750-5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1230962" y="7602812"/>
              <a:ext cx="4832834" cy="5386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株式会社　悠遊社　今治事業所</a:t>
              </a:r>
              <a:endParaRPr kumimoji="1" lang="en-US" altLang="ja-JP" sz="14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r"/>
              <a:r>
                <a:rPr kumimoji="1" lang="ja-JP" altLang="en-US" sz="14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3802-916175-1</a:t>
              </a:r>
            </a:p>
          </p:txBody>
        </p:sp>
      </p:grpSp>
      <p:graphicFrame>
        <p:nvGraphicFramePr>
          <p:cNvPr id="59" name="表 58">
            <a:extLst>
              <a:ext uri="{FF2B5EF4-FFF2-40B4-BE49-F238E27FC236}">
                <a16:creationId xmlns:a16="http://schemas.microsoft.com/office/drawing/2014/main" id="{B7ED797C-5BAB-1EDA-058A-AE95C029F0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352589"/>
              </p:ext>
            </p:extLst>
          </p:nvPr>
        </p:nvGraphicFramePr>
        <p:xfrm>
          <a:off x="213329" y="531384"/>
          <a:ext cx="6409540" cy="838543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04770">
                  <a:extLst>
                    <a:ext uri="{9D8B030D-6E8A-4147-A177-3AD203B41FA5}">
                      <a16:colId xmlns:a16="http://schemas.microsoft.com/office/drawing/2014/main" val="1758239701"/>
                    </a:ext>
                  </a:extLst>
                </a:gridCol>
                <a:gridCol w="3204770">
                  <a:extLst>
                    <a:ext uri="{9D8B030D-6E8A-4147-A177-3AD203B41FA5}">
                      <a16:colId xmlns:a16="http://schemas.microsoft.com/office/drawing/2014/main" val="561548343"/>
                    </a:ext>
                  </a:extLst>
                </a:gridCol>
              </a:tblGrid>
              <a:tr h="80725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　アコンプリシー　笑歩会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3801-612134-7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社会福祉法人　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今治市社会福祉協議会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3802-915-3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276613"/>
                  </a:ext>
                </a:extLst>
              </a:tr>
              <a:tr h="80725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社会福祉法人　今治福祉施設協会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3802-1544-6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有限会社　ウェルケアサービス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3802-203467-5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851335"/>
                  </a:ext>
                </a:extLst>
              </a:tr>
              <a:tr h="8072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　エスエイサンタ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（グループホーム恵須栄）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3806-201994-4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大島シーサイド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3802-916782-8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354431"/>
                  </a:ext>
                </a:extLst>
              </a:tr>
              <a:tr h="8072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医療法人　大西クリニック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3802-202290-4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社会福祉法人　亀天会</a:t>
                      </a:r>
                      <a:endParaRPr kumimoji="1" lang="en-US" altLang="zh-CN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3806-201693-7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404577"/>
                  </a:ext>
                </a:extLst>
              </a:tr>
              <a:tr h="807255"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社会福祉法人　来島会</a:t>
                      </a:r>
                      <a:endParaRPr kumimoji="1" lang="en-US" altLang="zh-CN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3802-202570-8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ケアプラス　株式会社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3801-618009-7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30589"/>
                  </a:ext>
                </a:extLst>
              </a:tr>
              <a:tr h="8072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社会福祉法人　興風会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3802-204089-0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社会福祉法人　聖マリア会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（みどりの郷）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3802-203169-6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494593"/>
                  </a:ext>
                </a:extLst>
              </a:tr>
              <a:tr h="807255"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医療法人　滴水会　吉野病院</a:t>
                      </a:r>
                      <a:endParaRPr kumimoji="1" lang="en-US" altLang="zh-CN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   478-3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　ニチイ学館　福山支店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3405-306870-4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586432"/>
                  </a:ext>
                </a:extLst>
              </a:tr>
              <a:tr h="807255"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医療法人　平成会　山内病院</a:t>
                      </a:r>
                      <a:endParaRPr kumimoji="1" lang="en-US" altLang="zh-CN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  2352-1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医療法人　補天会　おおにし光生園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3802-915080-3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218186"/>
                  </a:ext>
                </a:extLst>
              </a:tr>
              <a:tr h="8072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　まる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3802-614885-9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社会福祉法人　悠々会</a:t>
                      </a:r>
                      <a:endParaRPr kumimoji="1" lang="en-US" altLang="zh-CN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3802-203030-7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490179"/>
                  </a:ext>
                </a:extLst>
              </a:tr>
              <a:tr h="1108084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　悠遊社　今治事業所</a:t>
                      </a:r>
                      <a:endParaRPr kumimoji="1" lang="en-US" altLang="zh-TW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3802-916175-1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医療法人　陽成会</a:t>
                      </a: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  2943-8</a:t>
                      </a:r>
                    </a:p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社会福祉法人　陽成会　</a:t>
                      </a:r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リーフガーデンあさくら</a:t>
                      </a:r>
                    </a:p>
                    <a:p>
                      <a:pPr algn="ctr"/>
                      <a:r>
                        <a:rPr kumimoji="1" lang="en-U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3802-203750-5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913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089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CE97F9E38A4F74F8F130D7B5A9B7BAF" ma:contentTypeVersion="14" ma:contentTypeDescription="新しいドキュメントを作成します。" ma:contentTypeScope="" ma:versionID="daf85d42c49030fa972602dbe3f9fe36">
  <xsd:schema xmlns:xsd="http://www.w3.org/2001/XMLSchema" xmlns:xs="http://www.w3.org/2001/XMLSchema" xmlns:p="http://schemas.microsoft.com/office/2006/metadata/properties" xmlns:ns2="c556807f-382d-4b2e-97b1-193be8bc2ac4" xmlns:ns3="1a0f67c0-b883-4958-85be-3f4367241caa" targetNamespace="http://schemas.microsoft.com/office/2006/metadata/properties" ma:root="true" ma:fieldsID="2e7aeedf211d94bcb4a80f4bcbc6d88f" ns2:_="" ns3:_="">
    <xsd:import namespace="c556807f-382d-4b2e-97b1-193be8bc2ac4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56807f-382d-4b2e-97b1-193be8bc2ac4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48439c0-9985-4117-8ff7-a3522e237a07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c556807f-382d-4b2e-97b1-193be8bc2ac4">
      <UserInfo>
        <DisplayName/>
        <AccountId xsi:nil="true"/>
        <AccountType/>
      </UserInfo>
    </Owner>
    <lcf76f155ced4ddcb4097134ff3c332f xmlns="c556807f-382d-4b2e-97b1-193be8bc2ac4">
      <Terms xmlns="http://schemas.microsoft.com/office/infopath/2007/PartnerControls"/>
    </lcf76f155ced4ddcb4097134ff3c332f>
    <TaxCatchAll xmlns="1a0f67c0-b883-4958-85be-3f4367241caa" xsi:nil="true"/>
  </documentManagement>
</p:properties>
</file>

<file path=customXml/itemProps1.xml><?xml version="1.0" encoding="utf-8"?>
<ds:datastoreItem xmlns:ds="http://schemas.openxmlformats.org/officeDocument/2006/customXml" ds:itemID="{E13CA484-8D9F-44FA-A4E7-05B47F8CE4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56807f-382d-4b2e-97b1-193be8bc2ac4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748F87-C86F-4259-B87B-F4899FDC2A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776D44-9712-4C18-9794-A261284A34A6}">
  <ds:schemaRefs>
    <ds:schemaRef ds:uri="1a0f67c0-b883-4958-85be-3f4367241caa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c556807f-382d-4b2e-97b1-193be8bc2ac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Words>607</Words>
  <PresentationFormat>A4 210 x 297 mm</PresentationFormat>
  <Paragraphs>132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HGPｺﾞｼｯｸE</vt:lpstr>
      <vt:lpstr>HGP創英角ｺﾞｼｯｸUB</vt:lpstr>
      <vt:lpstr>HG丸ｺﾞｼｯｸM-PRO</vt:lpstr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0x0101007CE97F9E38A4F74F8F130D7B5A9B7BAF</vt:lpwstr>
  </property>
</Properties>
</file>