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0" d="100"/>
          <a:sy n="110" d="100"/>
        </p:scale>
        <p:origin x="552" y="108"/>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presProps.xml" Type="http://schemas.openxmlformats.org/officeDocument/2006/relationships/presProps"/><Relationship Id="rId4" Target="viewProps.xml" Type="http://schemas.openxmlformats.org/officeDocument/2006/relationships/viewProps"/><Relationship Id="rId5" Target="theme/theme1.xml" Type="http://schemas.openxmlformats.org/officeDocument/2006/relationships/theme"/><Relationship Id="rId6"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549D38B-834F-4466-BD3B-5EE4F787A514}" type="datetimeFigureOut">
              <a:rPr kumimoji="1" lang="ja-JP" altLang="en-US" smtClean="0"/>
              <a:t>2025/6/6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EB69E1D-C405-49B4-BAF7-CCFB6722B153}" type="slidenum">
              <a:rPr kumimoji="1" lang="ja-JP" altLang="en-US" smtClean="0"/>
              <a:t>‹#›</a:t>
            </a:fld>
            <a:endParaRPr kumimoji="1" lang="ja-JP" altLang="en-US"/>
          </a:p>
        </p:txBody>
      </p:sp>
    </p:spTree>
    <p:extLst>
      <p:ext uri="{BB962C8B-B14F-4D97-AF65-F5344CB8AC3E}">
        <p14:creationId xmlns:p14="http://schemas.microsoft.com/office/powerpoint/2010/main" val="1411113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549D38B-834F-4466-BD3B-5EE4F787A514}" type="datetimeFigureOut">
              <a:rPr kumimoji="1" lang="ja-JP" altLang="en-US" smtClean="0"/>
              <a:t>2025/6/6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EB69E1D-C405-49B4-BAF7-CCFB6722B153}" type="slidenum">
              <a:rPr kumimoji="1" lang="ja-JP" altLang="en-US" smtClean="0"/>
              <a:t>‹#›</a:t>
            </a:fld>
            <a:endParaRPr kumimoji="1" lang="ja-JP" altLang="en-US"/>
          </a:p>
        </p:txBody>
      </p:sp>
    </p:spTree>
    <p:extLst>
      <p:ext uri="{BB962C8B-B14F-4D97-AF65-F5344CB8AC3E}">
        <p14:creationId xmlns:p14="http://schemas.microsoft.com/office/powerpoint/2010/main" val="2013143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549D38B-834F-4466-BD3B-5EE4F787A514}" type="datetimeFigureOut">
              <a:rPr kumimoji="1" lang="ja-JP" altLang="en-US" smtClean="0"/>
              <a:t>2025/6/6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EB69E1D-C405-49B4-BAF7-CCFB6722B153}" type="slidenum">
              <a:rPr kumimoji="1" lang="ja-JP" altLang="en-US" smtClean="0"/>
              <a:t>‹#›</a:t>
            </a:fld>
            <a:endParaRPr kumimoji="1" lang="ja-JP" altLang="en-US"/>
          </a:p>
        </p:txBody>
      </p:sp>
    </p:spTree>
    <p:extLst>
      <p:ext uri="{BB962C8B-B14F-4D97-AF65-F5344CB8AC3E}">
        <p14:creationId xmlns:p14="http://schemas.microsoft.com/office/powerpoint/2010/main" val="2770956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549D38B-834F-4466-BD3B-5EE4F787A514}" type="datetimeFigureOut">
              <a:rPr kumimoji="1" lang="ja-JP" altLang="en-US" smtClean="0"/>
              <a:t>2025/6/6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EB69E1D-C405-49B4-BAF7-CCFB6722B153}" type="slidenum">
              <a:rPr kumimoji="1" lang="ja-JP" altLang="en-US" smtClean="0"/>
              <a:t>‹#›</a:t>
            </a:fld>
            <a:endParaRPr kumimoji="1" lang="ja-JP" altLang="en-US"/>
          </a:p>
        </p:txBody>
      </p:sp>
    </p:spTree>
    <p:extLst>
      <p:ext uri="{BB962C8B-B14F-4D97-AF65-F5344CB8AC3E}">
        <p14:creationId xmlns:p14="http://schemas.microsoft.com/office/powerpoint/2010/main" val="3854592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549D38B-834F-4466-BD3B-5EE4F787A514}" type="datetimeFigureOut">
              <a:rPr kumimoji="1" lang="ja-JP" altLang="en-US" smtClean="0"/>
              <a:t>2025/6/6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EB69E1D-C405-49B4-BAF7-CCFB6722B153}" type="slidenum">
              <a:rPr kumimoji="1" lang="ja-JP" altLang="en-US" smtClean="0"/>
              <a:t>‹#›</a:t>
            </a:fld>
            <a:endParaRPr kumimoji="1" lang="ja-JP" altLang="en-US"/>
          </a:p>
        </p:txBody>
      </p:sp>
    </p:spTree>
    <p:extLst>
      <p:ext uri="{BB962C8B-B14F-4D97-AF65-F5344CB8AC3E}">
        <p14:creationId xmlns:p14="http://schemas.microsoft.com/office/powerpoint/2010/main" val="1150585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549D38B-834F-4466-BD3B-5EE4F787A514}" type="datetimeFigureOut">
              <a:rPr kumimoji="1" lang="ja-JP" altLang="en-US" smtClean="0"/>
              <a:t>2025/6/6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EB69E1D-C405-49B4-BAF7-CCFB6722B153}" type="slidenum">
              <a:rPr kumimoji="1" lang="ja-JP" altLang="en-US" smtClean="0"/>
              <a:t>‹#›</a:t>
            </a:fld>
            <a:endParaRPr kumimoji="1" lang="ja-JP" altLang="en-US"/>
          </a:p>
        </p:txBody>
      </p:sp>
    </p:spTree>
    <p:extLst>
      <p:ext uri="{BB962C8B-B14F-4D97-AF65-F5344CB8AC3E}">
        <p14:creationId xmlns:p14="http://schemas.microsoft.com/office/powerpoint/2010/main" val="3624249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549D38B-834F-4466-BD3B-5EE4F787A514}" type="datetimeFigureOut">
              <a:rPr kumimoji="1" lang="ja-JP" altLang="en-US" smtClean="0"/>
              <a:t>2025/6/6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EB69E1D-C405-49B4-BAF7-CCFB6722B153}" type="slidenum">
              <a:rPr kumimoji="1" lang="ja-JP" altLang="en-US" smtClean="0"/>
              <a:t>‹#›</a:t>
            </a:fld>
            <a:endParaRPr kumimoji="1" lang="ja-JP" altLang="en-US"/>
          </a:p>
        </p:txBody>
      </p:sp>
    </p:spTree>
    <p:extLst>
      <p:ext uri="{BB962C8B-B14F-4D97-AF65-F5344CB8AC3E}">
        <p14:creationId xmlns:p14="http://schemas.microsoft.com/office/powerpoint/2010/main" val="3506219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549D38B-834F-4466-BD3B-5EE4F787A514}" type="datetimeFigureOut">
              <a:rPr kumimoji="1" lang="ja-JP" altLang="en-US" smtClean="0"/>
              <a:t>2025/6/6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EB69E1D-C405-49B4-BAF7-CCFB6722B153}" type="slidenum">
              <a:rPr kumimoji="1" lang="ja-JP" altLang="en-US" smtClean="0"/>
              <a:t>‹#›</a:t>
            </a:fld>
            <a:endParaRPr kumimoji="1" lang="ja-JP" altLang="en-US"/>
          </a:p>
        </p:txBody>
      </p:sp>
    </p:spTree>
    <p:extLst>
      <p:ext uri="{BB962C8B-B14F-4D97-AF65-F5344CB8AC3E}">
        <p14:creationId xmlns:p14="http://schemas.microsoft.com/office/powerpoint/2010/main" val="1317595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549D38B-834F-4466-BD3B-5EE4F787A514}" type="datetimeFigureOut">
              <a:rPr kumimoji="1" lang="ja-JP" altLang="en-US" smtClean="0"/>
              <a:t>2025/6/6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EB69E1D-C405-49B4-BAF7-CCFB6722B153}" type="slidenum">
              <a:rPr kumimoji="1" lang="ja-JP" altLang="en-US" smtClean="0"/>
              <a:t>‹#›</a:t>
            </a:fld>
            <a:endParaRPr kumimoji="1" lang="ja-JP" altLang="en-US"/>
          </a:p>
        </p:txBody>
      </p:sp>
    </p:spTree>
    <p:extLst>
      <p:ext uri="{BB962C8B-B14F-4D97-AF65-F5344CB8AC3E}">
        <p14:creationId xmlns:p14="http://schemas.microsoft.com/office/powerpoint/2010/main" val="2307097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549D38B-834F-4466-BD3B-5EE4F787A514}" type="datetimeFigureOut">
              <a:rPr kumimoji="1" lang="ja-JP" altLang="en-US" smtClean="0"/>
              <a:t>2025/6/6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EB69E1D-C405-49B4-BAF7-CCFB6722B153}" type="slidenum">
              <a:rPr kumimoji="1" lang="ja-JP" altLang="en-US" smtClean="0"/>
              <a:t>‹#›</a:t>
            </a:fld>
            <a:endParaRPr kumimoji="1" lang="ja-JP" altLang="en-US"/>
          </a:p>
        </p:txBody>
      </p:sp>
    </p:spTree>
    <p:extLst>
      <p:ext uri="{BB962C8B-B14F-4D97-AF65-F5344CB8AC3E}">
        <p14:creationId xmlns:p14="http://schemas.microsoft.com/office/powerpoint/2010/main" val="219041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549D38B-834F-4466-BD3B-5EE4F787A514}" type="datetimeFigureOut">
              <a:rPr kumimoji="1" lang="ja-JP" altLang="en-US" smtClean="0"/>
              <a:t>2025/6/6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EB69E1D-C405-49B4-BAF7-CCFB6722B153}" type="slidenum">
              <a:rPr kumimoji="1" lang="ja-JP" altLang="en-US" smtClean="0"/>
              <a:t>‹#›</a:t>
            </a:fld>
            <a:endParaRPr kumimoji="1" lang="ja-JP" altLang="en-US"/>
          </a:p>
        </p:txBody>
      </p:sp>
    </p:spTree>
    <p:extLst>
      <p:ext uri="{BB962C8B-B14F-4D97-AF65-F5344CB8AC3E}">
        <p14:creationId xmlns:p14="http://schemas.microsoft.com/office/powerpoint/2010/main" val="333379843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49D38B-834F-4466-BD3B-5EE4F787A514}" type="datetimeFigureOut">
              <a:rPr kumimoji="1" lang="ja-JP" altLang="en-US" smtClean="0"/>
              <a:t>2025/6/6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B69E1D-C405-49B4-BAF7-CCFB6722B153}" type="slidenum">
              <a:rPr kumimoji="1" lang="ja-JP" altLang="en-US" smtClean="0"/>
              <a:t>‹#›</a:t>
            </a:fld>
            <a:endParaRPr kumimoji="1" lang="ja-JP" altLang="en-US"/>
          </a:p>
        </p:txBody>
      </p:sp>
    </p:spTree>
    <p:extLst>
      <p:ext uri="{BB962C8B-B14F-4D97-AF65-F5344CB8AC3E}">
        <p14:creationId xmlns:p14="http://schemas.microsoft.com/office/powerpoint/2010/main" val="2869842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5" name="正方形/長方形 4"/>
          <p:cNvSpPr/>
          <p:nvPr/>
        </p:nvSpPr>
        <p:spPr>
          <a:xfrm>
            <a:off x="393895" y="260253"/>
            <a:ext cx="5908431" cy="3200400"/>
          </a:xfrm>
          <a:prstGeom prst="rect">
            <a:avLst/>
          </a:prstGeom>
          <a:solidFill>
            <a:schemeClr val="bg1"/>
          </a:solidFill>
          <a:ln>
            <a:solidFill>
              <a:schemeClr val="tx1"/>
            </a:solidFill>
          </a:ln>
          <a:effectLst>
            <a:outerShdw blurRad="419100" dist="38100" dir="2700000" sx="101000" sy="101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506435" y="365760"/>
            <a:ext cx="5697417" cy="114417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bg1"/>
                </a:solidFill>
                <a:latin typeface="メイリオ" panose="020B0604030504040204" pitchFamily="50" charset="-128"/>
                <a:ea typeface="メイリオ" panose="020B0604030504040204" pitchFamily="50" charset="-128"/>
              </a:rPr>
              <a:t>ハラスメント被害にあっている方は、</a:t>
            </a:r>
            <a:endParaRPr kumimoji="1" lang="en-US" altLang="ja-JP" sz="2400" b="1" dirty="0">
              <a:solidFill>
                <a:schemeClr val="bg1"/>
              </a:solidFill>
              <a:latin typeface="メイリオ" panose="020B0604030504040204" pitchFamily="50" charset="-128"/>
              <a:ea typeface="メイリオ" panose="020B0604030504040204" pitchFamily="50" charset="-128"/>
            </a:endParaRPr>
          </a:p>
          <a:p>
            <a:pPr algn="ctr"/>
            <a:r>
              <a:rPr lang="ja-JP" altLang="en-US" sz="2400" b="1" dirty="0">
                <a:solidFill>
                  <a:schemeClr val="bg1"/>
                </a:solidFill>
                <a:latin typeface="メイリオ" panose="020B0604030504040204" pitchFamily="50" charset="-128"/>
                <a:ea typeface="メイリオ" panose="020B0604030504040204" pitchFamily="50" charset="-128"/>
              </a:rPr>
              <a:t>　　　勇気を出して相談してください！</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6" name="正方形/長方形 5"/>
          <p:cNvSpPr/>
          <p:nvPr/>
        </p:nvSpPr>
        <p:spPr>
          <a:xfrm>
            <a:off x="506435" y="1509935"/>
            <a:ext cx="5697417" cy="18241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600" b="1" u="sng" dirty="0">
                <a:solidFill>
                  <a:schemeClr val="tx1"/>
                </a:solidFill>
                <a:latin typeface="メイリオ" panose="020B0604030504040204" pitchFamily="50" charset="-128"/>
                <a:ea typeface="メイリオ" panose="020B0604030504040204" pitchFamily="50" charset="-128"/>
              </a:rPr>
              <a:t>当社の相談窓口</a:t>
            </a:r>
            <a:endParaRPr kumimoji="1" lang="en-US" altLang="ja-JP" sz="1600" b="1" u="sng"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b="1" dirty="0">
                <a:solidFill>
                  <a:schemeClr val="tx1"/>
                </a:solidFill>
                <a:latin typeface="メイリオ" panose="020B0604030504040204" pitchFamily="50" charset="-128"/>
                <a:ea typeface="メイリオ" panose="020B0604030504040204" pitchFamily="50" charset="-128"/>
              </a:rPr>
              <a:t>〇〇部　労働太郎　  </a:t>
            </a:r>
            <a:r>
              <a:rPr lang="en-US" altLang="ja-JP" sz="1600" b="1" dirty="0">
                <a:solidFill>
                  <a:schemeClr val="tx1"/>
                </a:solidFill>
                <a:latin typeface="メイリオ" panose="020B0604030504040204" pitchFamily="50" charset="-128"/>
                <a:ea typeface="メイリオ" panose="020B0604030504040204" pitchFamily="50" charset="-128"/>
              </a:rPr>
              <a:t>TEL:00-00-0000</a:t>
            </a:r>
            <a:r>
              <a:rPr lang="ja-JP" altLang="en-US" sz="1600" b="1" dirty="0">
                <a:solidFill>
                  <a:schemeClr val="tx1"/>
                </a:solidFill>
                <a:latin typeface="メイリオ" panose="020B0604030504040204" pitchFamily="50" charset="-128"/>
                <a:ea typeface="メイリオ" panose="020B0604030504040204" pitchFamily="50" charset="-128"/>
              </a:rPr>
              <a:t>（内線</a:t>
            </a:r>
            <a:r>
              <a:rPr lang="en-US" altLang="ja-JP" sz="1600" b="1" dirty="0">
                <a:solidFill>
                  <a:schemeClr val="tx1"/>
                </a:solidFill>
                <a:latin typeface="メイリオ" panose="020B0604030504040204" pitchFamily="50" charset="-128"/>
                <a:ea typeface="メイリオ" panose="020B0604030504040204" pitchFamily="50" charset="-128"/>
              </a:rPr>
              <a:t>000</a:t>
            </a:r>
            <a:r>
              <a:rPr lang="ja-JP" altLang="en-US" sz="1600" b="1" dirty="0">
                <a:solidFill>
                  <a:schemeClr val="tx1"/>
                </a:solidFill>
                <a:latin typeface="メイリオ" panose="020B0604030504040204" pitchFamily="50" charset="-128"/>
                <a:ea typeface="メイリオ" panose="020B0604030504040204" pitchFamily="50" charset="-128"/>
              </a:rPr>
              <a:t>）</a:t>
            </a:r>
            <a:endParaRPr lang="en-US" altLang="ja-JP" sz="1600" b="1" dirty="0">
              <a:solidFill>
                <a:schemeClr val="tx1"/>
              </a:solidFill>
              <a:latin typeface="メイリオ" panose="020B0604030504040204" pitchFamily="50" charset="-128"/>
              <a:ea typeface="メイリオ" panose="020B0604030504040204" pitchFamily="50" charset="-128"/>
            </a:endParaRPr>
          </a:p>
          <a:p>
            <a:r>
              <a:rPr lang="ja-JP" altLang="en-US" sz="1600" b="1" dirty="0">
                <a:solidFill>
                  <a:schemeClr val="tx1"/>
                </a:solidFill>
                <a:latin typeface="メイリオ" panose="020B0604030504040204" pitchFamily="50" charset="-128"/>
                <a:ea typeface="メイリオ" panose="020B0604030504040204" pitchFamily="50" charset="-128"/>
              </a:rPr>
              <a:t>　　　　　　　　　　  </a:t>
            </a:r>
            <a:r>
              <a:rPr lang="en-US" altLang="ja-JP" sz="1600" b="1" dirty="0">
                <a:solidFill>
                  <a:schemeClr val="tx1"/>
                </a:solidFill>
                <a:latin typeface="メイリオ" panose="020B0604030504040204" pitchFamily="50" charset="-128"/>
                <a:ea typeface="メイリオ" panose="020B0604030504040204" pitchFamily="50" charset="-128"/>
              </a:rPr>
              <a:t>Email:</a:t>
            </a:r>
          </a:p>
          <a:p>
            <a:r>
              <a:rPr kumimoji="1" lang="ja-JP" altLang="en-US" sz="1600" b="1" dirty="0">
                <a:solidFill>
                  <a:schemeClr val="tx1"/>
                </a:solidFill>
                <a:latin typeface="メイリオ" panose="020B0604030504040204" pitchFamily="50" charset="-128"/>
                <a:ea typeface="メイリオ" panose="020B0604030504040204" pitchFamily="50" charset="-128"/>
              </a:rPr>
              <a:t>　〇〇部　均等花子　  </a:t>
            </a:r>
            <a:r>
              <a:rPr lang="en-US" altLang="ja-JP" sz="1600" b="1" dirty="0">
                <a:solidFill>
                  <a:schemeClr val="tx1"/>
                </a:solidFill>
                <a:latin typeface="メイリオ" panose="020B0604030504040204" pitchFamily="50" charset="-128"/>
                <a:ea typeface="メイリオ" panose="020B0604030504040204" pitchFamily="50" charset="-128"/>
              </a:rPr>
              <a:t>TEL:00-00-0000</a:t>
            </a:r>
            <a:r>
              <a:rPr lang="ja-JP" altLang="en-US" sz="1600" b="1" dirty="0">
                <a:solidFill>
                  <a:schemeClr val="tx1"/>
                </a:solidFill>
                <a:latin typeface="メイリオ" panose="020B0604030504040204" pitchFamily="50" charset="-128"/>
                <a:ea typeface="メイリオ" panose="020B0604030504040204" pitchFamily="50" charset="-128"/>
              </a:rPr>
              <a:t>（内線</a:t>
            </a:r>
            <a:r>
              <a:rPr lang="en-US" altLang="ja-JP" sz="1600" b="1" dirty="0">
                <a:solidFill>
                  <a:schemeClr val="tx1"/>
                </a:solidFill>
                <a:latin typeface="メイリオ" panose="020B0604030504040204" pitchFamily="50" charset="-128"/>
                <a:ea typeface="メイリオ" panose="020B0604030504040204" pitchFamily="50" charset="-128"/>
              </a:rPr>
              <a:t>000</a:t>
            </a:r>
            <a:r>
              <a:rPr lang="ja-JP" altLang="en-US" sz="1600" b="1" dirty="0">
                <a:solidFill>
                  <a:schemeClr val="tx1"/>
                </a:solidFill>
                <a:latin typeface="メイリオ" panose="020B0604030504040204" pitchFamily="50" charset="-128"/>
                <a:ea typeface="メイリオ" panose="020B0604030504040204" pitchFamily="50" charset="-128"/>
              </a:rPr>
              <a:t>）</a:t>
            </a:r>
            <a:endParaRPr lang="en-US" altLang="ja-JP" sz="1600" b="1" dirty="0">
              <a:solidFill>
                <a:schemeClr val="tx1"/>
              </a:solidFill>
              <a:latin typeface="メイリオ" panose="020B0604030504040204" pitchFamily="50" charset="-128"/>
              <a:ea typeface="メイリオ" panose="020B0604030504040204" pitchFamily="50" charset="-128"/>
            </a:endParaRPr>
          </a:p>
          <a:p>
            <a:r>
              <a:rPr lang="en-US" altLang="ja-JP" sz="1600" b="1" dirty="0">
                <a:solidFill>
                  <a:schemeClr val="tx1"/>
                </a:solidFill>
                <a:latin typeface="メイリオ" panose="020B0604030504040204" pitchFamily="50" charset="-128"/>
                <a:ea typeface="メイリオ" panose="020B0604030504040204" pitchFamily="50" charset="-128"/>
              </a:rPr>
              <a:t>                                Email:</a:t>
            </a:r>
          </a:p>
          <a:p>
            <a:r>
              <a:rPr kumimoji="1" lang="ja-JP" altLang="en-US" sz="1600" b="1" dirty="0">
                <a:solidFill>
                  <a:schemeClr val="tx1"/>
                </a:solidFill>
                <a:latin typeface="メイリオ" panose="020B0604030504040204" pitchFamily="50" charset="-128"/>
                <a:ea typeface="メイリオ" panose="020B0604030504040204" pitchFamily="50" charset="-128"/>
              </a:rPr>
              <a:t>　△△外部相談窓口</a:t>
            </a:r>
            <a:r>
              <a:rPr lang="ja-JP" altLang="en-US" sz="1600" b="1" dirty="0">
                <a:solidFill>
                  <a:schemeClr val="tx1"/>
                </a:solidFill>
                <a:latin typeface="メイリオ" panose="020B0604030504040204" pitchFamily="50" charset="-128"/>
                <a:ea typeface="メイリオ" panose="020B0604030504040204" pitchFamily="50" charset="-128"/>
              </a:rPr>
              <a:t>　  </a:t>
            </a:r>
            <a:r>
              <a:rPr lang="en-US" altLang="ja-JP" sz="1600" b="1" dirty="0">
                <a:solidFill>
                  <a:schemeClr val="tx1"/>
                </a:solidFill>
                <a:latin typeface="メイリオ" panose="020B0604030504040204" pitchFamily="50" charset="-128"/>
                <a:ea typeface="メイリオ" panose="020B0604030504040204" pitchFamily="50" charset="-128"/>
              </a:rPr>
              <a:t>TEL:00-00-0000</a:t>
            </a:r>
            <a:r>
              <a:rPr lang="ja-JP" altLang="en-US" sz="1600" b="1" dirty="0">
                <a:solidFill>
                  <a:schemeClr val="tx1"/>
                </a:solidFill>
                <a:latin typeface="メイリオ" panose="020B0604030504040204" pitchFamily="50" charset="-128"/>
                <a:ea typeface="メイリオ" panose="020B0604030504040204" pitchFamily="50" charset="-128"/>
              </a:rPr>
              <a:t>（内線</a:t>
            </a:r>
            <a:r>
              <a:rPr lang="en-US" altLang="ja-JP" sz="1600" b="1" dirty="0">
                <a:solidFill>
                  <a:schemeClr val="tx1"/>
                </a:solidFill>
                <a:latin typeface="メイリオ" panose="020B0604030504040204" pitchFamily="50" charset="-128"/>
                <a:ea typeface="メイリオ" panose="020B0604030504040204" pitchFamily="50" charset="-128"/>
              </a:rPr>
              <a:t>000</a:t>
            </a:r>
            <a:r>
              <a:rPr lang="ja-JP" altLang="en-US" sz="1600" b="1" dirty="0">
                <a:solidFill>
                  <a:schemeClr val="tx1"/>
                </a:solidFill>
                <a:latin typeface="メイリオ" panose="020B0604030504040204" pitchFamily="50" charset="-128"/>
                <a:ea typeface="メイリオ" panose="020B0604030504040204" pitchFamily="50" charset="-128"/>
              </a:rPr>
              <a:t>）</a:t>
            </a:r>
            <a:endParaRPr lang="en-US" altLang="ja-JP" sz="1600" b="1" dirty="0">
              <a:solidFill>
                <a:schemeClr val="tx1"/>
              </a:solidFill>
              <a:latin typeface="メイリオ" panose="020B0604030504040204" pitchFamily="50" charset="-128"/>
              <a:ea typeface="メイリオ" panose="020B0604030504040204" pitchFamily="50" charset="-128"/>
            </a:endParaRPr>
          </a:p>
          <a:p>
            <a:r>
              <a:rPr kumimoji="1" lang="en-US" altLang="ja-JP" sz="1600" b="1" dirty="0">
                <a:solidFill>
                  <a:schemeClr val="tx1"/>
                </a:solidFill>
                <a:latin typeface="メイリオ" panose="020B0604030504040204" pitchFamily="50" charset="-128"/>
                <a:ea typeface="メイリオ" panose="020B0604030504040204" pitchFamily="50" charset="-128"/>
              </a:rPr>
              <a:t>                                Email:</a:t>
            </a:r>
          </a:p>
        </p:txBody>
      </p:sp>
      <p:sp>
        <p:nvSpPr>
          <p:cNvPr id="7" name="正方形/長方形 6"/>
          <p:cNvSpPr/>
          <p:nvPr/>
        </p:nvSpPr>
        <p:spPr>
          <a:xfrm>
            <a:off x="5894361" y="3530991"/>
            <a:ext cx="5908431" cy="3200400"/>
          </a:xfrm>
          <a:prstGeom prst="rect">
            <a:avLst/>
          </a:prstGeom>
          <a:solidFill>
            <a:schemeClr val="bg1"/>
          </a:solidFill>
          <a:ln>
            <a:solidFill>
              <a:schemeClr val="tx1"/>
            </a:solidFill>
          </a:ln>
          <a:effectLst>
            <a:outerShdw blurRad="419100" dist="38100" dir="2700000" sx="101000" sy="101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400" dirty="0">
              <a:solidFill>
                <a:schemeClr val="tx1"/>
              </a:solidFill>
            </a:endParaRPr>
          </a:p>
        </p:txBody>
      </p:sp>
      <p:sp>
        <p:nvSpPr>
          <p:cNvPr id="8" name="正方形/長方形 7"/>
          <p:cNvSpPr/>
          <p:nvPr/>
        </p:nvSpPr>
        <p:spPr>
          <a:xfrm>
            <a:off x="3235569" y="1237958"/>
            <a:ext cx="2968283" cy="271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メイリオ" panose="020B0604030504040204" pitchFamily="50" charset="-128"/>
                <a:ea typeface="メイリオ" panose="020B0604030504040204" pitchFamily="50" charset="-128"/>
              </a:rPr>
              <a:t>●●株式会社　代表取締役　●● ●●</a:t>
            </a:r>
            <a:endParaRPr kumimoji="1" lang="ja-JP" altLang="en-US" sz="1200" dirty="0">
              <a:latin typeface="メイリオ" panose="020B0604030504040204" pitchFamily="50" charset="-128"/>
              <a:ea typeface="メイリオ" panose="020B0604030504040204" pitchFamily="50" charset="-128"/>
            </a:endParaRPr>
          </a:p>
        </p:txBody>
      </p:sp>
      <p:sp>
        <p:nvSpPr>
          <p:cNvPr id="9" name="正方形/長方形 8"/>
          <p:cNvSpPr/>
          <p:nvPr/>
        </p:nvSpPr>
        <p:spPr>
          <a:xfrm>
            <a:off x="6013936" y="3635327"/>
            <a:ext cx="5669279" cy="2991727"/>
          </a:xfrm>
          <a:prstGeom prst="rect">
            <a:avLst/>
          </a:prstGeom>
          <a:noFill/>
          <a:ln w="2222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u="sng" dirty="0">
                <a:solidFill>
                  <a:schemeClr val="tx1"/>
                </a:solidFill>
              </a:rPr>
              <a:t>当社はハラスメントを許しません！</a:t>
            </a:r>
            <a:endParaRPr lang="en-US" altLang="ja-JP" sz="2400" b="1" u="sng" dirty="0">
              <a:solidFill>
                <a:schemeClr val="tx1"/>
              </a:solidFill>
            </a:endParaRPr>
          </a:p>
          <a:p>
            <a:endParaRPr lang="en-US" altLang="ja-JP" sz="1400" dirty="0">
              <a:solidFill>
                <a:schemeClr val="tx1"/>
              </a:solidFill>
            </a:endParaRPr>
          </a:p>
          <a:p>
            <a:r>
              <a:rPr lang="ja-JP" altLang="en-US" sz="1400" dirty="0">
                <a:solidFill>
                  <a:schemeClr val="tx1"/>
                </a:solidFill>
              </a:rPr>
              <a:t>★実際に生じている場合だけでなく、生じる可能性がある場合や放置すれば就業環境が悪化するおそれがある場合、ハラスメントに当たるか微妙な場合を含め、広く相談に応じ対応します。</a:t>
            </a:r>
            <a:endParaRPr lang="en-US" altLang="ja-JP" sz="1400" dirty="0">
              <a:solidFill>
                <a:schemeClr val="tx1"/>
              </a:solidFill>
            </a:endParaRPr>
          </a:p>
          <a:p>
            <a:r>
              <a:rPr lang="ja-JP" altLang="en-US" sz="1400" dirty="0">
                <a:solidFill>
                  <a:schemeClr val="tx1"/>
                </a:solidFill>
              </a:rPr>
              <a:t>★相談者だけでなく、行為者のプライバシーも守って対応します。</a:t>
            </a:r>
            <a:endParaRPr lang="en-US" altLang="ja-JP" sz="1400" dirty="0">
              <a:solidFill>
                <a:schemeClr val="tx1"/>
              </a:solidFill>
            </a:endParaRPr>
          </a:p>
          <a:p>
            <a:r>
              <a:rPr lang="ja-JP" altLang="en-US" sz="1400" dirty="0">
                <a:solidFill>
                  <a:schemeClr val="tx1"/>
                </a:solidFill>
              </a:rPr>
              <a:t>★相談者はもちろん、事実関係の確認に協力した方についても、不利益な取扱いは行いません。</a:t>
            </a:r>
            <a:endParaRPr lang="en-US" altLang="ja-JP" sz="1400" dirty="0">
              <a:solidFill>
                <a:schemeClr val="tx1"/>
              </a:solidFill>
            </a:endParaRPr>
          </a:p>
          <a:p>
            <a:r>
              <a:rPr lang="ja-JP" altLang="en-US" sz="1400" dirty="0">
                <a:solidFill>
                  <a:schemeClr val="tx1"/>
                </a:solidFill>
              </a:rPr>
              <a:t>★相談を受けた場合には、事実関係を迅速かつ正確に確認し、事実が確認できた場合には、被害者に対する配慮のための措置や行為者に対する措置を講じます。また、再発防止策を講じるなど適切に対応します。</a:t>
            </a:r>
          </a:p>
        </p:txBody>
      </p:sp>
      <p:sp>
        <p:nvSpPr>
          <p:cNvPr id="10" name="楕円 9"/>
          <p:cNvSpPr/>
          <p:nvPr/>
        </p:nvSpPr>
        <p:spPr>
          <a:xfrm>
            <a:off x="6639951" y="464234"/>
            <a:ext cx="1364566" cy="604911"/>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メイリオ" panose="020B0604030504040204" pitchFamily="50" charset="-128"/>
                <a:ea typeface="メイリオ" panose="020B0604030504040204" pitchFamily="50" charset="-128"/>
              </a:rPr>
              <a:t>表面</a:t>
            </a:r>
          </a:p>
        </p:txBody>
      </p:sp>
      <p:sp>
        <p:nvSpPr>
          <p:cNvPr id="11" name="楕円 10"/>
          <p:cNvSpPr/>
          <p:nvPr/>
        </p:nvSpPr>
        <p:spPr>
          <a:xfrm>
            <a:off x="4288302" y="5877951"/>
            <a:ext cx="1364566" cy="604911"/>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メイリオ" panose="020B0604030504040204" pitchFamily="50" charset="-128"/>
                <a:ea typeface="メイリオ" panose="020B0604030504040204" pitchFamily="50" charset="-128"/>
              </a:rPr>
              <a:t>裏</a:t>
            </a:r>
            <a:r>
              <a:rPr kumimoji="1" lang="ja-JP" altLang="en-US" b="1" dirty="0">
                <a:latin typeface="メイリオ" panose="020B0604030504040204" pitchFamily="50" charset="-128"/>
                <a:ea typeface="メイリオ" panose="020B0604030504040204" pitchFamily="50" charset="-128"/>
              </a:rPr>
              <a:t>面</a:t>
            </a:r>
          </a:p>
        </p:txBody>
      </p:sp>
    </p:spTree>
    <p:extLst>
      <p:ext uri="{BB962C8B-B14F-4D97-AF65-F5344CB8AC3E}">
        <p14:creationId xmlns:p14="http://schemas.microsoft.com/office/powerpoint/2010/main" val="32750995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219</Words>
  <PresentationFormat>ワイド画面</PresentationFormat>
  <Paragraphs>18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