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3" r:id="rId5"/>
    <p:sldId id="274" r:id="rId6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BDD7EE"/>
    <a:srgbClr val="70AD47"/>
    <a:srgbClr val="E8D0D0"/>
    <a:srgbClr val="FD95EE"/>
    <a:srgbClr val="FA06D7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 autoAdjust="0"/>
  </p:normalViewPr>
  <p:slideViewPr>
    <p:cSldViewPr snapToGrid="0">
      <p:cViewPr varScale="1">
        <p:scale>
          <a:sx n="111" d="100"/>
          <a:sy n="111" d="100"/>
        </p:scale>
        <p:origin x="1638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presProps.xml" Type="http://schemas.openxmlformats.org/officeDocument/2006/relationships/presProps"/><Relationship Id="rId11" Target="viewProps.xml" Type="http://schemas.openxmlformats.org/officeDocument/2006/relationships/viewProps"/><Relationship Id="rId12" Target="theme/theme1.xml" Type="http://schemas.openxmlformats.org/officeDocument/2006/relationships/theme"/><Relationship Id="rId13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notesMasters/notesMaster1.xml" Type="http://schemas.openxmlformats.org/officeDocument/2006/relationships/notesMaster"/><Relationship Id="rId8" Target="handoutMasters/handoutMaster1.xml" Type="http://schemas.openxmlformats.org/officeDocument/2006/relationships/handoutMaster"/><Relationship Id="rId9" Target="commentAuthors.xml" Type="http://schemas.openxmlformats.org/officeDocument/2006/relationships/commentAuthor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6BDFE66-0A41-F658-0B23-560CC38128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様式第１号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35DC23-1EE1-E707-EAE6-3147DBAED2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EF7D8-15F5-4293-A62D-551246E892F1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BACE93-0DD5-B6CF-878B-64114E6B65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3ED65A-FA8D-C998-669F-C621F0028C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F8EEE-404B-43DF-9260-3F9DABBC3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75868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様式第１号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9554F-74A5-4849-AE00-A597F77C02DB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7C8A8-B857-49F2-8DFD-FE0BEBF9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05945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9931-199B-49C2-8873-C0A667AF933B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66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0841-56A4-4DAD-A8A7-6031C4267CBF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91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FC93-CE3C-4901-84F8-A11D406ABF6E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711D-7E88-4BB5-BE06-E6BC2F9BBFD7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18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A5A4-5F37-424B-B4E6-8BACAD4DDEF7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3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6B4E-8312-4F21-8F56-660E2454C6CA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2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1C06-F258-4C9D-8D8A-90B666583EAC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1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FE3F-11A4-4E80-8ADD-4C075A3A5FDE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30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A4A8D-C1DF-41F1-B250-9116FD65F818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0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72CC-0E41-4332-AEF0-EAF8AAB1D434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44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422B-B831-428C-AAF4-45DCB1A629C6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56466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65B28-C36F-46B5-AB64-E9DAECD216C2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33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119757"/>
              </p:ext>
            </p:extLst>
          </p:nvPr>
        </p:nvGraphicFramePr>
        <p:xfrm>
          <a:off x="103480" y="1342248"/>
          <a:ext cx="9736636" cy="1797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119394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797610"/>
              </p:ext>
            </p:extLst>
          </p:nvPr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H31.1.1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H31.1.1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8564" y="4156453"/>
            <a:ext cx="2965026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　　　　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algn="ctr" defTabSz="887413"/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○○分野、○○分野、○○分野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○○、○○、○○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7" name="四角形吹き出し 46"/>
          <p:cNvSpPr/>
          <p:nvPr/>
        </p:nvSpPr>
        <p:spPr>
          <a:xfrm>
            <a:off x="10196512" y="4452928"/>
            <a:ext cx="2506234" cy="1569802"/>
          </a:xfrm>
          <a:prstGeom prst="wedgeRectCallout">
            <a:avLst>
              <a:gd name="adj1" fmla="val -60276"/>
              <a:gd name="adj2" fmla="val -215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FF0000"/>
                </a:solidFill>
              </a:rPr>
              <a:t>各取組は、構想書に記載の個別事業名と一致させること。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個別事業数が多く、フレーム内に収まらない場合には、代表的なものを数項目列挙したうえで残りの講習会・伴走型支援は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rgbClr val="FF0000"/>
                </a:solidFill>
              </a:rPr>
              <a:t>『</a:t>
            </a:r>
            <a:r>
              <a:rPr kumimoji="1" lang="ja-JP" altLang="en-US" sz="1200" dirty="0">
                <a:solidFill>
                  <a:srgbClr val="FF0000"/>
                </a:solidFill>
              </a:rPr>
              <a:t>等</a:t>
            </a:r>
            <a:r>
              <a:rPr kumimoji="1" lang="en-US" altLang="ja-JP" sz="1200" dirty="0">
                <a:solidFill>
                  <a:srgbClr val="FF0000"/>
                </a:solidFill>
              </a:rPr>
              <a:t>』</a:t>
            </a:r>
            <a:r>
              <a:rPr kumimoji="1" lang="ja-JP" altLang="en-US" sz="1200" dirty="0">
                <a:solidFill>
                  <a:srgbClr val="FF0000"/>
                </a:solidFill>
              </a:rPr>
              <a:t>で括ること。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（いずれも</a:t>
            </a:r>
            <a:r>
              <a:rPr kumimoji="1" lang="en-US" altLang="ja-JP" sz="1200" dirty="0">
                <a:solidFill>
                  <a:srgbClr val="FF0000"/>
                </a:solidFill>
              </a:rPr>
              <a:t>A</a:t>
            </a:r>
            <a:r>
              <a:rPr kumimoji="1" lang="ja-JP" altLang="en-US" sz="1200" dirty="0">
                <a:solidFill>
                  <a:srgbClr val="FF0000"/>
                </a:solidFill>
              </a:rPr>
              <a:t>～</a:t>
            </a:r>
            <a:r>
              <a:rPr kumimoji="1" lang="en-US" altLang="ja-JP" sz="1200" dirty="0">
                <a:solidFill>
                  <a:srgbClr val="FF0000"/>
                </a:solidFill>
              </a:rPr>
              <a:t>C</a:t>
            </a:r>
            <a:r>
              <a:rPr kumimoji="1" lang="ja-JP" altLang="en-US" sz="1200" dirty="0">
                <a:solidFill>
                  <a:srgbClr val="FF0000"/>
                </a:solidFill>
              </a:rPr>
              <a:t>共通）</a:t>
            </a: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1410"/>
              <a:gd name="adj2" fmla="val 5775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835093" cy="1270123"/>
            <a:chOff x="202223" y="5617483"/>
            <a:chExt cx="9835093" cy="1270123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1097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688494" cy="984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3429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四角形吹き出し 52">
            <a:extLst>
              <a:ext uri="{FF2B5EF4-FFF2-40B4-BE49-F238E27FC236}">
                <a16:creationId xmlns:a16="http://schemas.microsoft.com/office/drawing/2014/main" id="{7D15F91F-8B51-79A9-F1E3-CF25D72B807D}"/>
              </a:ext>
            </a:extLst>
          </p:cNvPr>
          <p:cNvSpPr/>
          <p:nvPr/>
        </p:nvSpPr>
        <p:spPr>
          <a:xfrm>
            <a:off x="-2118231" y="36067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5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103480" y="1342248"/>
          <a:ext cx="9736636" cy="186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・有効求人倍率は高い水準で推移しているものの、雇用のミスマッチが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存在</a:t>
                      </a: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・人口の自然減や社会減も相俟って、労働力人口が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年間で○％以上減　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少するなど、労働者の高齢化、労働力の確保といった面において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厳しい状況であり、企業の人手不足が深刻化。</a:t>
                      </a: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・進学や就職に伴い地域外に転出した若者等の中には、その後、当該地域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に戻って来る者はいるものの、人口や労働力人口の増加に繋がる十分な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規模ではない。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豊富な特産物や観光資源を活用し、地域の小規模・中小企業の活性化を図るとともに、地域求職者のスキルアップ並びに地域企業とのマッチングを行う。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具体的には、地域の商工会、金融機関、公立大学などと連携し、各種セミナーや伴走型支援に取り組むことにより、魅力ある職場環境の拡充と雇用を確保する。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また、それらを担う人材について、各種セミナーでスキルアップを図ったうえで、地域関連企業への就労や、就職面接会などでマッチングを図る。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93620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過疎等地域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魅力ある雇用を通じた〇〇市さいこうプロジェクト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72,616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4.17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27.74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H31.1.1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H31.1.1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43424" y="4171700"/>
            <a:ext cx="2965026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高付加価値を生む製造業講習会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en-US" altLang="ja-JP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を活用した情報発信力向上講習会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インバウンド受け入れ対応講習会　</a:t>
            </a:r>
            <a:endParaRPr lang="en-US" altLang="ja-JP" sz="9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創業希望者向け講習会　等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製造業における高付加価値製品展開についての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73050">
              <a:lnSpc>
                <a:spcPts val="1000"/>
              </a:lnSpc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伴走型支援及び好事例・ノウハウの地域内企業への展開　等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>
              <a:lnSpc>
                <a:spcPts val="1000"/>
              </a:lnSpc>
              <a:spcBef>
                <a:spcPts val="400"/>
              </a:spcBef>
            </a:pP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情報発信事業</a:t>
            </a:r>
            <a:endParaRPr kumimoji="1" lang="en-US" altLang="ja-JP" sz="900" strike="sngStrike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合同就職セミナー、面接会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ＵＩＪターン説明会、面接会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ＵＩＪターン就労体験　等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製造業に必要なスキル講習会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情報発信のための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スキル習得講習会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接遇・接客スキル習得講習会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○○市観光ガイド養成講習会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シニア向けパソコン講習会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女性のための就職応援講習会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製造業分野、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ICT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活用分野、観光分野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高齢者、女性、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UIJ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ターン求職者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3302"/>
              <a:gd name="adj2" fmla="val 4281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958753" cy="1230920"/>
            <a:chOff x="202223" y="5617483"/>
            <a:chExt cx="9958753" cy="1230920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労働局・ハローワーク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・職業相談、職業紹介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・職業訓練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・雇用・労働関係助成金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918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経済産業局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・中小企業インターンシップ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950203" fontAlgn="base">
                <a:spcBef>
                  <a:spcPts val="122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lang="en-US" altLang="ja-JP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ICT</a:t>
              </a: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補助金　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812154" cy="9669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市役所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・移住・定住補助金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ICT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拠点整備事業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・企業立地奨励事業　等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66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経済団体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IT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・経営・技術強化支援事業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ts val="12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・融資施策　等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4374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14B4D2-952F-0425-A8CD-D5948CFEFE45}"/>
              </a:ext>
            </a:extLst>
          </p:cNvPr>
          <p:cNvSpPr txBox="1"/>
          <p:nvPr/>
        </p:nvSpPr>
        <p:spPr>
          <a:xfrm>
            <a:off x="3185312" y="40333"/>
            <a:ext cx="2368001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記載例</a:t>
            </a:r>
          </a:p>
        </p:txBody>
      </p:sp>
      <p:sp>
        <p:nvSpPr>
          <p:cNvPr id="6" name="四角形吹き出し 52">
            <a:extLst>
              <a:ext uri="{FF2B5EF4-FFF2-40B4-BE49-F238E27FC236}">
                <a16:creationId xmlns:a16="http://schemas.microsoft.com/office/drawing/2014/main" id="{98C8958E-1E38-485F-90B3-E954F0590417}"/>
              </a:ext>
            </a:extLst>
          </p:cNvPr>
          <p:cNvSpPr/>
          <p:nvPr/>
        </p:nvSpPr>
        <p:spPr>
          <a:xfrm>
            <a:off x="-2118231" y="35970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8" name="四角形吹き出し 46">
            <a:extLst>
              <a:ext uri="{FF2B5EF4-FFF2-40B4-BE49-F238E27FC236}">
                <a16:creationId xmlns:a16="http://schemas.microsoft.com/office/drawing/2014/main" id="{8EE5670A-5C6F-DB79-83AF-EC9C78F9D60C}"/>
              </a:ext>
            </a:extLst>
          </p:cNvPr>
          <p:cNvSpPr/>
          <p:nvPr/>
        </p:nvSpPr>
        <p:spPr>
          <a:xfrm>
            <a:off x="10126173" y="4310875"/>
            <a:ext cx="2506234" cy="1569802"/>
          </a:xfrm>
          <a:prstGeom prst="wedgeRectCallout">
            <a:avLst>
              <a:gd name="adj1" fmla="val -59203"/>
              <a:gd name="adj2" fmla="val 933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各取組は、構想書に記載の個別事業名と一致させること。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個別事業数が多く、フレーム内に収まらない場合には、代表的なものを数項目列挙したうえで残りの講習会・伴走型支援は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（いずれも</a:t>
            </a:r>
            <a:r>
              <a:rPr kumimoji="1" lang="en-US" altLang="ja-JP" sz="1200" dirty="0">
                <a:solidFill>
                  <a:schemeClr val="tx1"/>
                </a:solidFill>
              </a:rPr>
              <a:t>A</a:t>
            </a:r>
            <a:r>
              <a:rPr kumimoji="1" lang="ja-JP" altLang="en-US" sz="1200" dirty="0">
                <a:solidFill>
                  <a:schemeClr val="tx1"/>
                </a:solidFill>
              </a:rPr>
              <a:t>～</a:t>
            </a:r>
            <a:r>
              <a:rPr kumimoji="1" lang="en-US" altLang="ja-JP" sz="1200" dirty="0">
                <a:solidFill>
                  <a:schemeClr val="tx1"/>
                </a:solidFill>
              </a:rPr>
              <a:t>C</a:t>
            </a:r>
            <a:r>
              <a:rPr kumimoji="1" lang="ja-JP" altLang="en-US" sz="1200" dirty="0">
                <a:solidFill>
                  <a:schemeClr val="tx1"/>
                </a:solidFill>
              </a:rPr>
              <a:t>共通）</a:t>
            </a:r>
          </a:p>
        </p:txBody>
      </p:sp>
    </p:spTree>
    <p:extLst>
      <p:ext uri="{BB962C8B-B14F-4D97-AF65-F5344CB8AC3E}">
        <p14:creationId xmlns:p14="http://schemas.microsoft.com/office/powerpoint/2010/main" val="2160723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8886e6d-ca38-4783-ac23-8bd097117a79" xsi:nil="true"/>
    <lcf76f155ced4ddcb4097134ff3c332f xmlns="d1561d8a-bec8-4e20-a9d9-520712c38f8a">
      <Terms xmlns="http://schemas.microsoft.com/office/infopath/2007/PartnerControls"/>
    </lcf76f155ced4ddcb4097134ff3c332f>
    <Owner xmlns="d1561d8a-bec8-4e20-a9d9-520712c38f8a">
      <UserInfo>
        <DisplayName/>
        <AccountId xsi:nil="true"/>
        <AccountType/>
      </UserInfo>
    </Own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71AD58E16B32E47AF0BE900AB4B0BEB" ma:contentTypeVersion="13" ma:contentTypeDescription="新しいドキュメントを作成します。" ma:contentTypeScope="" ma:versionID="9ee53562a1b170a69f78f77dbf19f00b">
  <xsd:schema xmlns:xsd="http://www.w3.org/2001/XMLSchema" xmlns:xs="http://www.w3.org/2001/XMLSchema" xmlns:p="http://schemas.microsoft.com/office/2006/metadata/properties" xmlns:ns2="d1561d8a-bec8-4e20-a9d9-520712c38f8a" xmlns:ns3="c8886e6d-ca38-4783-ac23-8bd097117a79" targetNamespace="http://schemas.microsoft.com/office/2006/metadata/properties" ma:root="true" ma:fieldsID="5a69b93f3416749158b84991407c1cdf" ns2:_="" ns3:_="">
    <xsd:import namespace="d1561d8a-bec8-4e20-a9d9-520712c38f8a"/>
    <xsd:import namespace="c8886e6d-ca38-4783-ac23-8bd097117a79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561d8a-bec8-4e20-a9d9-520712c38f8a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86e6d-ca38-4783-ac23-8bd097117a79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2b977663-8600-4d94-959c-c5c6196d87f1}" ma:internalName="TaxCatchAll" ma:showField="CatchAllData" ma:web="c8886e6d-ca38-4783-ac23-8bd097117a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BE1C42-E9EB-47AF-8527-95F072E2F907}">
  <ds:schemaRefs>
    <ds:schemaRef ds:uri="http://schemas.microsoft.com/office/2006/metadata/properties"/>
    <ds:schemaRef ds:uri="http://schemas.microsoft.com/office/infopath/2007/PartnerControls"/>
    <ds:schemaRef ds:uri="263dbbe5-076b-4606-a03b-9598f5f2f35a"/>
    <ds:schemaRef ds:uri="9b50d4b9-38ca-4730-bc66-60a2213c4b21"/>
  </ds:schemaRefs>
</ds:datastoreItem>
</file>

<file path=customXml/itemProps2.xml><?xml version="1.0" encoding="utf-8"?>
<ds:datastoreItem xmlns:ds="http://schemas.openxmlformats.org/officeDocument/2006/customXml" ds:itemID="{BA6A7710-3483-4172-ACA1-9F84A7186E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2DB32E-8783-4D4E-8905-B06A207E554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1339</Words>
  <PresentationFormat>A4 210 x 297 mm</PresentationFormat>
  <Paragraphs>177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HG丸ｺﾞｼｯｸM-PRO</vt:lpstr>
      <vt:lpstr>HG創英角ﾎﾟｯﾌﾟ体</vt:lpstr>
      <vt:lpstr>Meiryo UI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0x010100571AD58E16B32E47AF0BE900AB4B0BEB</vt:lpwstr>
  </property>
  <property fmtid="{D5CDD505-2E9C-101B-9397-08002B2CF9AE}" pid="3" name="MediaServiceImageTags">
    <vt:lpwstr/>
  </property>
</Properties>
</file>