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48" r:id="rId4"/>
  </p:sldMasterIdLst>
  <p:notesMasterIdLst>
    <p:notesMasterId r:id="rId16"/>
  </p:notesMasterIdLst>
  <p:handoutMasterIdLst>
    <p:handoutMasterId r:id="rId17"/>
  </p:handoutMasterIdLst>
  <p:sldIdLst>
    <p:sldId id="274" r:id="rId5"/>
    <p:sldId id="256" r:id="rId6"/>
    <p:sldId id="257" r:id="rId7"/>
    <p:sldId id="259" r:id="rId8"/>
    <p:sldId id="268" r:id="rId9"/>
    <p:sldId id="261" r:id="rId10"/>
    <p:sldId id="272" r:id="rId11"/>
    <p:sldId id="271" r:id="rId12"/>
    <p:sldId id="273" r:id="rId13"/>
    <p:sldId id="262" r:id="rId14"/>
    <p:sldId id="270"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3" d="100"/>
          <a:sy n="73" d="100"/>
        </p:scale>
        <p:origin x="127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notesMasters/notesMaster1.xml" Type="http://schemas.openxmlformats.org/officeDocument/2006/relationships/notesMaster"/><Relationship Id="rId17" Target="handoutMasters/handoutMaster1.xml" Type="http://schemas.openxmlformats.org/officeDocument/2006/relationships/handoutMaster"/><Relationship Id="rId18" Target="presProps.xml" Type="http://schemas.openxmlformats.org/officeDocument/2006/relationships/presProps"/><Relationship Id="rId19" Target="viewProps.xml" Type="http://schemas.openxmlformats.org/officeDocument/2006/relationships/viewProps"/><Relationship Id="rId2" Target="../customXml/item2.xml" Type="http://schemas.openxmlformats.org/officeDocument/2006/relationships/customXml"/><Relationship Id="rId20" Target="theme/theme1.xml" Type="http://schemas.openxmlformats.org/officeDocument/2006/relationships/theme"/><Relationship Id="rId21" Target="tableStyles.xml" Type="http://schemas.openxmlformats.org/officeDocument/2006/relationships/tableStyles"/><Relationship Id="rId22" Target="authors.xml" Type="http://schemas.microsoft.com/office/2018/10/relationships/authors"/><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2025/1/15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2025/1/15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2025/1/15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2025/1/15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2025/1/15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2025/1/15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2025/1/15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2025/1/15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2025/1/15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2025/1/15</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6" y="620688"/>
            <a:ext cx="7128792" cy="5570756"/>
          </a:xfrm>
          <a:prstGeom prst="rect">
            <a:avLst/>
          </a:prstGeom>
          <a:noFill/>
        </p:spPr>
        <p:txBody>
          <a:bodyPr wrap="square" rtlCol="0">
            <a:spAutoFit/>
          </a:bodyPr>
          <a:lstStyle/>
          <a:p>
            <a:pPr algn="just"/>
            <a:r>
              <a:rPr kumimoji="1" lang="ja-JP" altLang="en-US" sz="2800" b="1" dirty="0"/>
              <a:t>募集要項－別紙４（事業構想概要）</a:t>
            </a:r>
            <a:endParaRPr kumimoji="1" lang="en-US" altLang="ja-JP" sz="2800" b="1" dirty="0"/>
          </a:p>
          <a:p>
            <a:pPr algn="just"/>
            <a:endParaRPr kumimoji="1" lang="ja-JP" altLang="en-US" sz="28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①</a:t>
            </a:r>
            <a:r>
              <a:rPr kumimoji="1" lang="ja-JP" altLang="en-US" sz="2000" b="1" dirty="0">
                <a:solidFill>
                  <a:srgbClr val="FF0000"/>
                </a:solidFill>
              </a:rPr>
              <a:t>　本資料を使用して、</a:t>
            </a:r>
            <a:r>
              <a:rPr kumimoji="1" lang="ja-JP" altLang="en-US" sz="2000" b="1" dirty="0"/>
              <a:t>生涯現役地域づくり環境整備事　</a:t>
            </a:r>
            <a:endParaRPr kumimoji="1" lang="en-US" altLang="ja-JP" sz="2000" b="1" dirty="0"/>
          </a:p>
          <a:p>
            <a:pPr algn="just">
              <a:buClr>
                <a:srgbClr val="FF0000"/>
              </a:buClr>
            </a:pPr>
            <a:r>
              <a:rPr kumimoji="1" lang="ja-JP" altLang="en-US" sz="2000" b="1" dirty="0"/>
              <a:t>　業企画書等評価委員会において</a:t>
            </a:r>
            <a:r>
              <a:rPr kumimoji="1" lang="ja-JP" altLang="en-US" sz="2000" b="1" dirty="0">
                <a:solidFill>
                  <a:srgbClr val="FF0000"/>
                </a:solidFill>
              </a:rPr>
              <a:t>概ね</a:t>
            </a:r>
            <a:r>
              <a:rPr kumimoji="1" lang="en-US" altLang="ja-JP" sz="2000" b="1" dirty="0">
                <a:solidFill>
                  <a:srgbClr val="FF0000"/>
                </a:solidFill>
              </a:rPr>
              <a:t>10</a:t>
            </a:r>
            <a:r>
              <a:rPr kumimoji="1" lang="ja-JP" altLang="en-US" sz="2000" b="1" dirty="0">
                <a:solidFill>
                  <a:srgbClr val="FF0000"/>
                </a:solidFill>
              </a:rPr>
              <a:t>分間のプレゼン</a:t>
            </a:r>
            <a:endParaRPr kumimoji="1" lang="en-US" altLang="ja-JP" sz="2000" b="1" dirty="0">
              <a:solidFill>
                <a:srgbClr val="FF0000"/>
              </a:solidFill>
            </a:endParaRPr>
          </a:p>
          <a:p>
            <a:pPr algn="just">
              <a:buClr>
                <a:srgbClr val="FF0000"/>
              </a:buClr>
            </a:pPr>
            <a:r>
              <a:rPr kumimoji="1" lang="ja-JP" altLang="en-US" sz="2000" b="1" dirty="0">
                <a:solidFill>
                  <a:srgbClr val="FF0000"/>
                </a:solidFill>
              </a:rPr>
              <a:t>　を実施</a:t>
            </a:r>
            <a:r>
              <a:rPr kumimoji="1" lang="ja-JP" altLang="en-US" sz="2000" b="1" dirty="0"/>
              <a:t>いただきます。</a:t>
            </a:r>
            <a:endParaRPr kumimoji="1" lang="en-US" altLang="ja-JP" sz="20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②　次頁以降、様式の例示をお示ししていますが、</a:t>
            </a:r>
            <a:r>
              <a:rPr kumimoji="1" lang="ja-JP" altLang="en-US" sz="2000" b="1" u="sng" dirty="0">
                <a:solidFill>
                  <a:srgbClr val="FF0000"/>
                </a:solidFill>
              </a:rPr>
              <a:t>様式</a:t>
            </a:r>
            <a:endParaRPr kumimoji="1" lang="en-US" altLang="ja-JP" sz="2000" b="1" u="sng" dirty="0">
              <a:solidFill>
                <a:srgbClr val="FF0000"/>
              </a:solidFill>
            </a:endParaRPr>
          </a:p>
          <a:p>
            <a:pPr algn="just">
              <a:buClr>
                <a:srgbClr val="FF0000"/>
              </a:buClr>
            </a:pPr>
            <a:r>
              <a:rPr kumimoji="1" lang="ja-JP" altLang="en-US" sz="2000" b="1" dirty="0">
                <a:solidFill>
                  <a:srgbClr val="FF0000"/>
                </a:solidFill>
              </a:rPr>
              <a:t>　</a:t>
            </a:r>
            <a:r>
              <a:rPr kumimoji="1" lang="ja-JP" altLang="en-US" sz="2000" b="1" u="sng" dirty="0">
                <a:solidFill>
                  <a:srgbClr val="FF0000"/>
                </a:solidFill>
              </a:rPr>
              <a:t>は自由</a:t>
            </a:r>
            <a:r>
              <a:rPr kumimoji="1" lang="ja-JP" altLang="en-US" sz="2000" b="1" dirty="0"/>
              <a:t>であり、記載する内容、項目等も決まりはござ</a:t>
            </a:r>
            <a:endParaRPr kumimoji="1" lang="en-US" altLang="ja-JP" sz="2000" b="1" dirty="0"/>
          </a:p>
          <a:p>
            <a:pPr algn="just">
              <a:buClr>
                <a:srgbClr val="FF0000"/>
              </a:buClr>
            </a:pPr>
            <a:r>
              <a:rPr kumimoji="1" lang="ja-JP" altLang="en-US" sz="2000" b="1" dirty="0"/>
              <a:t>　いません。</a:t>
            </a:r>
            <a:endParaRPr kumimoji="1" lang="en-US" altLang="ja-JP" sz="2000" b="1" dirty="0"/>
          </a:p>
          <a:p>
            <a:pPr algn="just">
              <a:buClr>
                <a:srgbClr val="FF0000"/>
              </a:buClr>
            </a:pPr>
            <a:endParaRPr kumimoji="1" lang="en-US" altLang="ja-JP" sz="2000" b="1" dirty="0"/>
          </a:p>
          <a:p>
            <a:pPr algn="just">
              <a:buClr>
                <a:srgbClr val="FF0000"/>
              </a:buClr>
            </a:pPr>
            <a:r>
              <a:rPr kumimoji="1" lang="ja-JP" altLang="en-US" sz="2000" b="1" dirty="0"/>
              <a:t>③　事業構想提案書を元に本資料を作成いただくとこ</a:t>
            </a:r>
            <a:endParaRPr kumimoji="1" lang="en-US" altLang="ja-JP" sz="2000" b="1" dirty="0"/>
          </a:p>
          <a:p>
            <a:pPr algn="just">
              <a:buClr>
                <a:srgbClr val="FF0000"/>
              </a:buClr>
            </a:pPr>
            <a:r>
              <a:rPr kumimoji="1" lang="ja-JP" altLang="en-US" sz="2000" b="1" dirty="0"/>
              <a:t>　ろ、実際のプレゼンを想定し、特にアピールしたい点</a:t>
            </a:r>
            <a:endParaRPr kumimoji="1" lang="en-US" altLang="ja-JP" sz="2000" b="1" dirty="0"/>
          </a:p>
          <a:p>
            <a:pPr algn="just">
              <a:buClr>
                <a:srgbClr val="FF0000"/>
              </a:buClr>
            </a:pPr>
            <a:r>
              <a:rPr kumimoji="1" lang="ja-JP" altLang="en-US" sz="2000" b="1" dirty="0"/>
              <a:t>　を中心として、各協議会において創意工夫した内容を</a:t>
            </a:r>
            <a:endParaRPr kumimoji="1" lang="en-US" altLang="ja-JP" sz="2000" b="1" dirty="0"/>
          </a:p>
          <a:p>
            <a:pPr algn="just">
              <a:buClr>
                <a:srgbClr val="FF0000"/>
              </a:buClr>
            </a:pPr>
            <a:r>
              <a:rPr kumimoji="1" lang="ja-JP" altLang="en-US" sz="2000" b="1" dirty="0"/>
              <a:t>　検討いただき、独自性ある資料を活用したプレゼンの</a:t>
            </a:r>
            <a:endParaRPr kumimoji="1" lang="en-US" altLang="ja-JP" sz="2000" b="1" dirty="0"/>
          </a:p>
          <a:p>
            <a:pPr algn="just">
              <a:buClr>
                <a:srgbClr val="FF0000"/>
              </a:buClr>
            </a:pPr>
            <a:r>
              <a:rPr kumimoji="1" lang="ja-JP" altLang="en-US" sz="2000" b="1" dirty="0"/>
              <a:t>　実施を期待します。</a:t>
            </a:r>
            <a:endParaRPr kumimoji="1" lang="en-US" altLang="ja-JP" sz="2000" b="1" dirty="0"/>
          </a:p>
          <a:p>
            <a:pPr algn="just">
              <a:buClr>
                <a:srgbClr val="FF0000"/>
              </a:buClr>
            </a:pPr>
            <a:endParaRPr kumimoji="1" lang="ja-JP" altLang="en-US" sz="2000" b="1" dirty="0"/>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現時点で想定する、事業実施後の協議会の在り方（自走に向けた取組スケジュール及び協議会体制・役割分担等）について記載してください。</a:t>
            </a:r>
            <a:endParaRPr lang="en-US" altLang="ja-JP" dirty="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a:solidFill>
                  <a:schemeClr val="tx1"/>
                </a:solidFill>
                <a:latin typeface="+mj-ea"/>
              </a:rPr>
              <a:t>タイトル</a:t>
            </a: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a:p>
          <a:p>
            <a:pPr algn="ctr"/>
            <a:endParaRPr lang="en-US" altLang="ja-JP" sz="1000" dirty="0"/>
          </a:p>
          <a:p>
            <a:pPr algn="ctr"/>
            <a:r>
              <a:rPr kumimoji="1" lang="ja-JP" altLang="en-US" dirty="0"/>
              <a:t>地域を象徴する写真</a:t>
            </a:r>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a:latin typeface="+mn-ea"/>
              </a:rPr>
              <a:t>実施地域：○○県○○市</a:t>
            </a:r>
            <a:endParaRPr lang="en-US" altLang="ja-JP" sz="1400" dirty="0">
              <a:latin typeface="+mn-ea"/>
            </a:endParaRPr>
          </a:p>
          <a:p>
            <a:pPr algn="l">
              <a:lnSpc>
                <a:spcPct val="120000"/>
              </a:lnSpc>
            </a:pPr>
            <a:r>
              <a:rPr lang="ja-JP" altLang="en-US" sz="1400" dirty="0">
                <a:latin typeface="+mn-ea"/>
              </a:rPr>
              <a:t>実施主体：○○協議会　</a:t>
            </a:r>
            <a:endParaRPr lang="en-US" altLang="ja-JP" sz="1400" dirty="0">
              <a:latin typeface="+mn-ea"/>
            </a:endParaRPr>
          </a:p>
          <a:p>
            <a:pPr algn="l">
              <a:lnSpc>
                <a:spcPct val="120000"/>
              </a:lnSpc>
            </a:pPr>
            <a:r>
              <a:rPr lang="ja-JP" altLang="en-US" sz="1400" dirty="0">
                <a:latin typeface="+mn-ea"/>
              </a:rPr>
              <a:t>構成員一覧</a:t>
            </a:r>
            <a:endParaRPr lang="en-US" altLang="ja-JP" sz="1400" dirty="0">
              <a:latin typeface="+mn-ea"/>
            </a:endParaRPr>
          </a:p>
          <a:p>
            <a:pPr marL="358775" indent="-358775" algn="l"/>
            <a:r>
              <a:rPr lang="ja-JP" altLang="en-US" sz="1400" dirty="0">
                <a:latin typeface="+mn-ea"/>
              </a:rPr>
              <a:t>　：○○</a:t>
            </a:r>
            <a:r>
              <a:rPr lang="ja-JP" altLang="ja-JP" sz="1400" dirty="0">
                <a:latin typeface="+mn-ea"/>
              </a:rPr>
              <a:t>市、</a:t>
            </a:r>
            <a:r>
              <a:rPr lang="ja-JP" altLang="en-US" sz="1400" dirty="0">
                <a:latin typeface="+mn-ea"/>
              </a:rPr>
              <a:t>○○商工会議所</a:t>
            </a:r>
            <a:r>
              <a:rPr lang="ja-JP" altLang="ja-JP" sz="1400" dirty="0">
                <a:latin typeface="+mn-ea"/>
              </a:rPr>
              <a:t>、</a:t>
            </a:r>
            <a:r>
              <a:rPr lang="ja-JP" altLang="en-US" sz="1400" dirty="0">
                <a:latin typeface="+mn-ea"/>
              </a:rPr>
              <a:t>○○商工会、○○</a:t>
            </a:r>
            <a:r>
              <a:rPr lang="ja-JP" altLang="ja-JP" sz="1400" dirty="0">
                <a:latin typeface="+mn-ea"/>
              </a:rPr>
              <a:t>市シルバー人材センター、</a:t>
            </a:r>
            <a:endParaRPr lang="en-US" altLang="ja-JP" sz="1400" dirty="0">
              <a:latin typeface="+mn-ea"/>
            </a:endParaRPr>
          </a:p>
          <a:p>
            <a:pPr marL="358775" indent="-358775" algn="l"/>
            <a:r>
              <a:rPr lang="ja-JP" altLang="en-US" sz="1400" dirty="0">
                <a:latin typeface="+mn-ea"/>
              </a:rPr>
              <a:t>　　○○社会福祉協議会、○○地域包括支援センター、教育機関、金融機関</a:t>
            </a:r>
            <a:endParaRPr lang="en-US" altLang="ja-JP" sz="1400" dirty="0">
              <a:latin typeface="+mn-ea"/>
            </a:endParaRPr>
          </a:p>
          <a:p>
            <a:pPr marL="358775" indent="-358775" algn="l"/>
            <a:r>
              <a:rPr lang="ja-JP" altLang="en-US" sz="1400" dirty="0">
                <a:latin typeface="+mn-ea"/>
              </a:rPr>
              <a:t>　　○○</a:t>
            </a:r>
            <a:endParaRPr lang="en-US" altLang="ja-JP" sz="1400" dirty="0">
              <a:latin typeface="+mn-ea"/>
            </a:endParaRPr>
          </a:p>
          <a:p>
            <a:pPr marL="358775" indent="-358775" algn="l"/>
            <a:r>
              <a:rPr lang="ja-JP" altLang="en-US" sz="1400" dirty="0">
                <a:latin typeface="+mn-ea"/>
              </a:rPr>
              <a:t>重点業種：○○業</a:t>
            </a:r>
            <a:r>
              <a:rPr lang="ja-JP" altLang="en-US" sz="1400" dirty="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a:solidFill>
                  <a:srgbClr val="003399"/>
                </a:solidFill>
              </a:rPr>
              <a:t>　事業の趣旨・目的</a:t>
            </a: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a:solidFill>
                  <a:srgbClr val="003399"/>
                </a:solidFill>
                <a:latin typeface="+mj-ea"/>
              </a:rPr>
              <a:t>２　重点業種における高年齢者の</a:t>
            </a:r>
            <a:r>
              <a:rPr lang="en-US" altLang="ja-JP" dirty="0">
                <a:solidFill>
                  <a:srgbClr val="003399"/>
                </a:solidFill>
                <a:latin typeface="+mj-ea"/>
              </a:rPr>
              <a:t/>
            </a:r>
            <a:br>
              <a:rPr lang="en-US" altLang="ja-JP" dirty="0">
                <a:solidFill>
                  <a:srgbClr val="003399"/>
                </a:solidFill>
                <a:latin typeface="+mj-ea"/>
              </a:rPr>
            </a:br>
            <a:r>
              <a:rPr lang="ja-JP" altLang="en-US" dirty="0">
                <a:solidFill>
                  <a:srgbClr val="003399"/>
                </a:solidFill>
                <a:latin typeface="+mj-ea"/>
              </a:rPr>
              <a:t>　雇用機会の確保における課題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endParaRPr lang="en-US" altLang="ja-JP" dirty="0"/>
          </a:p>
          <a:p>
            <a:endParaRPr lang="en-US" altLang="ja-JP" dirty="0"/>
          </a:p>
          <a:p>
            <a:endParaRPr lang="en-US" altLang="ja-JP" dirty="0"/>
          </a:p>
          <a:p>
            <a:r>
              <a:rPr lang="ja-JP" altLang="en-US" dirty="0"/>
              <a:t>重点業種における高年齢者等の雇用動向と今後の見通しについて、具体的なデータを用いて記載して下さい。</a:t>
            </a:r>
            <a:endParaRPr lang="en-US" altLang="ja-JP" dirty="0"/>
          </a:p>
          <a:p>
            <a:endParaRPr lang="en-US" altLang="ja-JP" dirty="0"/>
          </a:p>
          <a:p>
            <a:endParaRPr lang="en-US" altLang="ja-JP" dirty="0"/>
          </a:p>
          <a:p>
            <a:r>
              <a:rPr lang="ja-JP" altLang="en-US" dirty="0"/>
              <a:t>重点業種における高年齢者等の雇用・就業機会の確保を図る上での課題（人材確保・人材育成等）と対策方針について記載して下さい。</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環境整備事業にて実施しようとする事業の内容を記載して下さい。</a:t>
            </a:r>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a:solidFill>
                  <a:srgbClr val="003399"/>
                </a:solidFill>
              </a:rPr>
              <a:t>４　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608743859"/>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endParaRPr lang="ja-JP" altLang="en-US" sz="800" b="1" i="0" u="none" strike="noStrike" dirty="0">
                        <a:solidFill>
                          <a:srgbClr val="FFFFFF"/>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chemeClr val="tx1"/>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アウトカム</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アンケートから就業相談会への参加者数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dirty="0">
                          <a:solidFill>
                            <a:schemeClr val="tx1"/>
                          </a:solidFill>
                          <a:effectLst/>
                          <a:latin typeface="メイリオ" panose="020B0604030504040204" pitchFamily="50" charset="-128"/>
                          <a:ea typeface="メイリオ" panose="020B0604030504040204" pitchFamily="50" charset="-128"/>
                        </a:rPr>
                        <a:t>求人増加件数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dirty="0">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
        <p:nvSpPr>
          <p:cNvPr id="6" name="タイトル 1"/>
          <p:cNvSpPr txBox="1">
            <a:spLocks/>
          </p:cNvSpPr>
          <p:nvPr/>
        </p:nvSpPr>
        <p:spPr>
          <a:xfrm>
            <a:off x="645424" y="5916811"/>
            <a:ext cx="7990482" cy="57606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71450" indent="-171450">
              <a:buFont typeface="游ゴシック" panose="020B0400000000000000" pitchFamily="50" charset="-128"/>
              <a:buChar char="※"/>
            </a:pPr>
            <a:r>
              <a:rPr lang="ja-JP" altLang="en-US" sz="1100" dirty="0">
                <a:solidFill>
                  <a:srgbClr val="FF0000"/>
                </a:solidFill>
                <a:latin typeface="+mj-ea"/>
              </a:rPr>
              <a:t>　特に、アウトカムのうち、高年齢者の雇用・就業者数の目標値については、応募時点で公表されている最新の国勢調査における対象地域の高齢者人口（</a:t>
            </a:r>
            <a:r>
              <a:rPr lang="en-US" altLang="ja-JP" sz="1100" dirty="0">
                <a:solidFill>
                  <a:srgbClr val="FF0000"/>
                </a:solidFill>
                <a:latin typeface="+mj-ea"/>
              </a:rPr>
              <a:t>60</a:t>
            </a:r>
            <a:r>
              <a:rPr lang="ja-JP" altLang="en-US" sz="1100" dirty="0">
                <a:solidFill>
                  <a:srgbClr val="FF0000"/>
                </a:solidFill>
                <a:latin typeface="+mj-ea"/>
              </a:rPr>
              <a:t>歳以上）の</a:t>
            </a:r>
            <a:r>
              <a:rPr lang="en-US" altLang="ja-JP" sz="1100" dirty="0">
                <a:solidFill>
                  <a:srgbClr val="FF0000"/>
                </a:solidFill>
                <a:latin typeface="+mj-ea"/>
              </a:rPr>
              <a:t>1.1/1,000</a:t>
            </a:r>
            <a:r>
              <a:rPr lang="ja-JP" altLang="en-US" sz="1100" dirty="0">
                <a:solidFill>
                  <a:srgbClr val="FF0000"/>
                </a:solidFill>
                <a:latin typeface="+mj-ea"/>
              </a:rPr>
              <a:t>以上となるよう設定してください。</a:t>
            </a:r>
          </a:p>
        </p:txBody>
      </p:sp>
    </p:spTree>
    <p:extLst>
      <p:ext uri="{BB962C8B-B14F-4D97-AF65-F5344CB8AC3E}">
        <p14:creationId xmlns:p14="http://schemas.microsoft.com/office/powerpoint/2010/main" val="19279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第二評価基準期間以降における、協議会の民間資金等の調達方法を記載して下さい。</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a:solidFill>
                  <a:srgbClr val="003399"/>
                </a:solidFill>
              </a:rPr>
              <a:t>６　自治体等が実施する地域福祉・</a:t>
            </a:r>
            <a:r>
              <a:rPr lang="en-US" altLang="ja-JP" sz="3200" dirty="0">
                <a:solidFill>
                  <a:srgbClr val="003399"/>
                </a:solidFill>
              </a:rPr>
              <a:t/>
            </a:r>
            <a:br>
              <a:rPr lang="en-US" altLang="ja-JP" sz="3200" dirty="0">
                <a:solidFill>
                  <a:srgbClr val="003399"/>
                </a:solidFill>
              </a:rPr>
            </a:br>
            <a:r>
              <a:rPr lang="ja-JP" altLang="en-US" sz="3200" dirty="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環境整備事業の実施後、計画区域における重点業種等での雇用・就業機会の創出効果を記載して下さい。</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a:solidFill>
                  <a:srgbClr val="003399"/>
                </a:solidFill>
              </a:rPr>
              <a:t>７　協議会組織等の体制整備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自治体内の関係部局の協力・連絡体制及び各部局が果たす主な役割等について具体的に記載して下さい。</a:t>
            </a:r>
          </a:p>
          <a:p>
            <a:endParaRPr lang="en-US" altLang="ja-JP" dirty="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F040A6669810548AB5675E84333C35D" ma:contentTypeVersion="14" ma:contentTypeDescription="新しいドキュメントを作成します。" ma:contentTypeScope="" ma:versionID="6c224b571598d7ccf5eba64c05372c69">
  <xsd:schema xmlns:xsd="http://www.w3.org/2001/XMLSchema" xmlns:xs="http://www.w3.org/2001/XMLSchema" xmlns:p="http://schemas.microsoft.com/office/2006/metadata/properties" xmlns:ns2="6ae9edf5-f1d2-46d3-9437-f00a78a597d7" xmlns:ns3="5d97817f-4418-4126-80a6-5cc4da4a022f" targetNamespace="http://schemas.microsoft.com/office/2006/metadata/properties" ma:root="true" ma:fieldsID="4540a747c32140a0e5b5ce13fdefc736" ns2:_="" ns3:_="">
    <xsd:import namespace="6ae9edf5-f1d2-46d3-9437-f00a78a597d7"/>
    <xsd:import namespace="5d97817f-4418-4126-80a6-5cc4da4a022f"/>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e9edf5-f1d2-46d3-9437-f00a78a597d7"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97817f-4418-4126-80a6-5cc4da4a022f"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6978cc4d-8b01-4d20-acac-9c43e24c96b3}" ma:internalName="TaxCatchAll" ma:showField="CatchAllData" ma:web="5d97817f-4418-4126-80a6-5cc4da4a02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d97817f-4418-4126-80a6-5cc4da4a022f" xsi:nil="true"/>
    <Owner xmlns="6ae9edf5-f1d2-46d3-9437-f00a78a597d7">
      <UserInfo>
        <DisplayName/>
        <AccountId xsi:nil="true"/>
        <AccountType/>
      </UserInfo>
    </Owner>
    <lcf76f155ced4ddcb4097134ff3c332f xmlns="6ae9edf5-f1d2-46d3-9437-f00a78a597d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F5B62F4-2178-4736-83C2-0546E13E3389}"/>
</file>

<file path=customXml/itemProps2.xml><?xml version="1.0" encoding="utf-8"?>
<ds:datastoreItem xmlns:ds="http://schemas.openxmlformats.org/officeDocument/2006/customXml" ds:itemID="{2111CC15-484A-456E-B712-5397D044DB3D}">
  <ds:schemaRefs>
    <ds:schemaRef ds:uri="http://schemas.microsoft.com/sharepoint/v3/contenttype/forms"/>
  </ds:schemaRefs>
</ds:datastoreItem>
</file>

<file path=customXml/itemProps3.xml><?xml version="1.0" encoding="utf-8"?>
<ds:datastoreItem xmlns:ds="http://schemas.openxmlformats.org/officeDocument/2006/customXml" ds:itemID="{CDF40D4B-02FB-494A-9E63-D30CBD234D06}">
  <ds:schemaRefs>
    <ds:schemaRef ds:uri="http://purl.org/dc/terms/"/>
    <ds:schemaRef ds:uri="http://www.w3.org/XML/1998/namespace"/>
    <ds:schemaRef ds:uri="http://schemas.microsoft.com/office/2006/metadata/properties"/>
    <ds:schemaRef ds:uri="00727007-9bab-47fe-9024-c8a3f9ca87c1"/>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263dbbe5-076b-4606-a03b-9598f5f2f35a"/>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Words>988</Words>
  <PresentationFormat>画面に合わせる (4:3)</PresentationFormat>
  <Paragraphs>296</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0x0101008F040A6669810548AB5675E84333C35D</vt:lpwstr>
  </property>
  <property fmtid="{D5CDD505-2E9C-101B-9397-08002B2CF9AE}" pid="3" name="MediaServiceImageTags">
    <vt:lpwstr/>
  </property>
</Properties>
</file>