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3"/>
  </p:notesMasterIdLst>
  <p:sldIdLst>
    <p:sldId id="259" r:id="rId2"/>
  </p:sldIdLst>
  <p:sldSz cx="6858000" cy="97218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a:srgbClr val="F89708"/>
    <a:srgbClr val="357B64"/>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6" autoAdjust="0"/>
  </p:normalViewPr>
  <p:slideViewPr>
    <p:cSldViewPr>
      <p:cViewPr>
        <p:scale>
          <a:sx n="100" d="100"/>
          <a:sy n="100" d="100"/>
        </p:scale>
        <p:origin x="510" y="72"/>
      </p:cViewPr>
      <p:guideLst>
        <p:guide orient="horz" pos="306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18" tIns="45709" rIns="91418"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18" tIns="45709" rIns="91418" bIns="45709" rtlCol="0"/>
          <a:lstStyle>
            <a:lvl1pPr algn="r">
              <a:defRPr sz="1200"/>
            </a:lvl1pPr>
          </a:lstStyle>
          <a:p>
            <a:fld id="{0DD5BC5F-EF75-435E-AFC4-574195DB9DA2}" type="datetimeFigureOut">
              <a:rPr kumimoji="1" lang="ja-JP" altLang="en-US" smtClean="0"/>
              <a:t>2022/1/17</a:t>
            </a:fld>
            <a:endParaRPr kumimoji="1" lang="ja-JP" altLang="en-US"/>
          </a:p>
        </p:txBody>
      </p:sp>
      <p:sp>
        <p:nvSpPr>
          <p:cNvPr id="4" name="スライド イメージ プレースホルダー 3"/>
          <p:cNvSpPr>
            <a:spLocks noGrp="1" noRot="1" noChangeAspect="1"/>
          </p:cNvSpPr>
          <p:nvPr>
            <p:ph type="sldImg" idx="2"/>
          </p:nvPr>
        </p:nvSpPr>
        <p:spPr>
          <a:xfrm>
            <a:off x="2063750" y="739775"/>
            <a:ext cx="2608263" cy="3700463"/>
          </a:xfrm>
          <a:prstGeom prst="rect">
            <a:avLst/>
          </a:prstGeom>
          <a:noFill/>
          <a:ln w="12700">
            <a:solidFill>
              <a:prstClr val="black"/>
            </a:solidFill>
          </a:ln>
        </p:spPr>
        <p:txBody>
          <a:bodyPr vert="horz" lIns="91418" tIns="45709" rIns="91418" bIns="45709"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18" tIns="45709" rIns="91418"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18" tIns="45709" rIns="91418"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18" tIns="45709" rIns="91418" bIns="45709"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3750" y="739775"/>
            <a:ext cx="26082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399457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1054"/>
            <a:ext cx="5143500" cy="3384644"/>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106222"/>
            <a:ext cx="5143500" cy="234719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182BF6-4101-4212-A356-61BE77663CF8}" type="datetime1">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86139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DDD972B-4049-4887-A69F-3A63F768E9CB}" type="datetime1">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8276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99"/>
            <a:ext cx="1478756" cy="823881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17599"/>
            <a:ext cx="4350544" cy="823881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B40A8CC-8CC5-4C79-ACC6-950C03974966}" type="datetime1">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550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B9B971-1CFC-44C0-8218-F0572A066EB2}" type="datetime1">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2418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713"/>
            <a:ext cx="5915025" cy="404401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505989"/>
            <a:ext cx="5915025" cy="2126654"/>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B03C94-5CBD-41C6-8802-E0AA9EC2CF2F}" type="datetime1">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7055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587992"/>
            <a:ext cx="2914650" cy="616842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587992"/>
            <a:ext cx="2914650" cy="616842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EB36835-71B1-4E2C-A082-08352FEA63AD}" type="datetime1">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344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99"/>
            <a:ext cx="5915025" cy="1879108"/>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383204"/>
            <a:ext cx="2901255"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551176"/>
            <a:ext cx="2901255" cy="522324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383204"/>
            <a:ext cx="2915543" cy="116797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551176"/>
            <a:ext cx="2915543" cy="5223245"/>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2489EE-48A5-4F9D-98F0-CEDB6823D935}" type="datetime1">
              <a:rPr kumimoji="1" lang="ja-JP" altLang="en-US" smtClean="0"/>
              <a:t>2022/1/17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910824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7353E44-6BB7-4C88-AF70-D36DE18662AB}" type="datetime1">
              <a:rPr kumimoji="1" lang="ja-JP" altLang="en-US" smtClean="0"/>
              <a:t>2022/1/17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65219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F01F37-0997-4727-B1D1-6E2F15C8A1FA}" type="datetime1">
              <a:rPr kumimoji="1" lang="ja-JP" altLang="en-US" smtClean="0"/>
              <a:t>2022/1/17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0411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99767"/>
            <a:ext cx="3471863" cy="690881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481A81-7DA3-4BDF-889E-50E252A76D6A}" type="datetime1">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8032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123"/>
            <a:ext cx="2211883" cy="2268432"/>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99767"/>
            <a:ext cx="3471863" cy="690881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555"/>
            <a:ext cx="2211883" cy="5403279"/>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B1C91F8-4F93-464E-B920-C7CD9B9BBA0F}" type="datetime1">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41644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99"/>
            <a:ext cx="5915025" cy="1879108"/>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587992"/>
            <a:ext cx="5915025" cy="6168425"/>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010716"/>
            <a:ext cx="1543050" cy="517598"/>
          </a:xfrm>
          <a:prstGeom prst="rect">
            <a:avLst/>
          </a:prstGeom>
        </p:spPr>
        <p:txBody>
          <a:bodyPr vert="horz" lIns="91440" tIns="45720" rIns="91440" bIns="45720" rtlCol="0" anchor="ctr"/>
          <a:lstStyle>
            <a:lvl1pPr algn="l">
              <a:defRPr sz="675">
                <a:solidFill>
                  <a:schemeClr val="tx1">
                    <a:tint val="75000"/>
                  </a:schemeClr>
                </a:solidFill>
              </a:defRPr>
            </a:lvl1pPr>
          </a:lstStyle>
          <a:p>
            <a:fld id="{D3E21660-D296-4B57-B762-1770AA629960}" type="datetime1">
              <a:rPr kumimoji="1" lang="ja-JP" altLang="en-US" smtClean="0"/>
              <a:t>2022/1/17</a:t>
            </a:fld>
            <a:endParaRPr kumimoji="1" lang="ja-JP" altLang="en-US"/>
          </a:p>
        </p:txBody>
      </p:sp>
      <p:sp>
        <p:nvSpPr>
          <p:cNvPr id="5" name="フッター プレースホルダー 4"/>
          <p:cNvSpPr>
            <a:spLocks noGrp="1"/>
          </p:cNvSpPr>
          <p:nvPr>
            <p:ph type="ftr" sz="quarter" idx="3"/>
          </p:nvPr>
        </p:nvSpPr>
        <p:spPr>
          <a:xfrm>
            <a:off x="2271713" y="9010716"/>
            <a:ext cx="2314575" cy="517598"/>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10716"/>
            <a:ext cx="1543050" cy="517598"/>
          </a:xfrm>
          <a:prstGeom prst="rect">
            <a:avLst/>
          </a:prstGeom>
        </p:spPr>
        <p:txBody>
          <a:bodyPr vert="horz" lIns="91440" tIns="45720" rIns="91440" bIns="45720" rtlCol="0" anchor="ctr"/>
          <a:lstStyle>
            <a:lvl1pPr algn="r">
              <a:defRPr sz="675">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054448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0906" y="1476780"/>
            <a:ext cx="2278732" cy="391866"/>
          </a:xfrm>
          <a:prstGeom prst="rect">
            <a:avLst/>
          </a:prstGeom>
          <a:ln w="1905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4664011" y="1475016"/>
            <a:ext cx="2169302" cy="391866"/>
          </a:xfrm>
          <a:prstGeom prst="rect">
            <a:avLst/>
          </a:prstGeom>
          <a:ln w="1905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パワーハラスメント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285570" y="1475016"/>
            <a:ext cx="2390580" cy="391866"/>
          </a:xfrm>
          <a:prstGeom prst="rect">
            <a:avLst/>
          </a:prstGeom>
          <a:ln w="1905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妊娠・出産・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育児休業・</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介護休業</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等ハラスメント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0807" y="1390272"/>
            <a:ext cx="691077" cy="51832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3623" y="1260233"/>
            <a:ext cx="642327" cy="604590"/>
          </a:xfrm>
          <a:prstGeom prst="rect">
            <a:avLst/>
          </a:prstGeom>
        </p:spPr>
      </p:pic>
      <p:sp>
        <p:nvSpPr>
          <p:cNvPr id="19" name="正方形/長方形 18"/>
          <p:cNvSpPr/>
          <p:nvPr/>
        </p:nvSpPr>
        <p:spPr>
          <a:xfrm>
            <a:off x="159330" y="18249"/>
            <a:ext cx="6687857" cy="658591"/>
          </a:xfrm>
          <a:prstGeom prst="rect">
            <a:avLst/>
          </a:prstGeom>
          <a:noFill/>
          <a:ln w="9525">
            <a:noFill/>
          </a:ln>
        </p:spPr>
        <p:txBody>
          <a:bodyPr wrap="square" lIns="91440" tIns="45720" rIns="91440" bIns="45720">
            <a:spAutoFit/>
          </a:bodyPr>
          <a:lstStyle/>
          <a:p>
            <a:pPr algn="ctr"/>
            <a:r>
              <a:rPr lang="ja-JP" altLang="en-US" sz="3600" dirty="0" smtClean="0">
                <a:ln w="12700" cmpd="sng">
                  <a:solidFill>
                    <a:srgbClr val="F79646"/>
                  </a:solidFill>
                  <a:prstDash val="solid"/>
                </a:ln>
                <a:solidFill>
                  <a:srgbClr val="FFC000"/>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endParaRPr lang="ja-JP" altLang="en-US" sz="3600" dirty="0">
              <a:ln w="12700" cmpd="sng">
                <a:solidFill>
                  <a:srgbClr val="F79646"/>
                </a:solidFill>
                <a:prstDash val="solid"/>
              </a:ln>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0" y="825361"/>
            <a:ext cx="6858000" cy="61154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職場におけるハラスメントは、</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の尊厳を傷つけるとともに、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が能力を発揮できず、また職場環境も悪化し、会社にとって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も業務の遂行を阻害し社会的評価に影響を与える問題です。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わが社で</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は下記のハラスメントを許しません！！</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10907" y="1870152"/>
            <a:ext cx="2278731" cy="1875775"/>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性的な言動</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への対応により労働者の労働条件に不利益を与えたり、性的な言動により就業環境を害する</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行為</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性的な冗談、からかい、質問</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・わいせつ図画の閲覧、配布、掲示</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性的な噂の</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流布</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・身体への不必要な</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接触</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・性的な言動により就業意欲を低下させ、</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能力発揮を阻害すること</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・交際、性的な関係の強要</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・性的な言動に対し拒否等を行った部下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等に対する不利益な取扱い</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など</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2285569" y="1870152"/>
            <a:ext cx="2390581" cy="1875775"/>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上司や同僚からの労働者の妊娠・出産や育児休業等の利用に関する言動により、就業環境を害する行為です。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・制度利用に関して解雇その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他</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不利益な</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取扱を示唆</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・制度利用を阻害すること</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・制度利用を理由と</a:t>
            </a:r>
            <a:r>
              <a:rPr kumimoji="1"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した嫌がらせ</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・妊娠・出産等したことに関して解雇その</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他</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不利益</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な取扱いを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示唆</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・妊娠・出産等を理由とした嫌がらせ等</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など</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76149" y="1870152"/>
            <a:ext cx="2157163" cy="1875775"/>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r>
              <a:rPr lang="ja-JP" altLang="ja-JP" sz="900" dirty="0" smtClean="0">
                <a:latin typeface="メイリオ" panose="020B0604030504040204" pitchFamily="50" charset="-128"/>
                <a:ea typeface="メイリオ" panose="020B0604030504040204" pitchFamily="50" charset="-128"/>
                <a:cs typeface="メイリオ" panose="020B0604030504040204" pitchFamily="50" charset="-128"/>
              </a:rPr>
              <a:t>職</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場内で</a:t>
            </a:r>
            <a:r>
              <a:rPr lang="ja-JP" altLang="ja-JP" sz="9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優越的な関係を背景とした言動であって</a:t>
            </a:r>
            <a:r>
              <a:rPr lang="ja-JP"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業務上必要かつ相当な範囲を超えたものにより、</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900" dirty="0" smtClean="0">
                <a:latin typeface="メイリオ" panose="020B0604030504040204" pitchFamily="50" charset="-128"/>
                <a:ea typeface="メイリオ" panose="020B0604030504040204" pitchFamily="50" charset="-128"/>
                <a:cs typeface="メイリオ" panose="020B0604030504040204" pitchFamily="50" charset="-128"/>
              </a:rPr>
              <a:t>就業</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環境</a:t>
            </a:r>
            <a:r>
              <a:rPr lang="ja-JP" altLang="ja-JP" sz="9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害する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行為</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・身体的な攻撃　</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・精神的攻撃</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・過大な要求　</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・過小な要求</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・個の侵害（性的指向・性自認、病歴、</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不妊治療等の情報を本人の了解を得</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ず</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暴露することを含む）　　　など</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50" y="4515981"/>
            <a:ext cx="6843681" cy="1769715"/>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★「職場」とは、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が業務を遂行している場所を指し、取引先等も含みます。また、勤務時間外の宴会等であっても、実質上</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職務の延長と考えられ</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るものは</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「職場」に該当します。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★この方針の対象となる「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」とは、正社員、パート社員、契約社員、派遣社員等、当社で働いているすべての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労働者</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★セクシュアルハラスメントについては、異性に対する行為だけでなく同性に対する行為も対象となります。また</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、被害者</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性的</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指向</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又は性自認にかかわらず、性的な言動であればセクシュアルハラスメントに該当します。</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★妊娠・出産・育児休業等に関する否定的な言動（不妊治療に対するものを含む）は、妊娠等ハラスメントの発生の原因や背景と</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なることがあり、また、性別役割分担意識に基づく言動は、セクシュアルハラスメントの発生の原因や背景となることがありま</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す。このような言動を行わないよう注意しましょう。</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★ハラスメントについては、上司、同僚だけでなく、取引先の方や顧客等も行為者になり得るものです。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取引先や顧客等からハラスメント行為を受けた場合もご相談ください。</a:t>
            </a:r>
            <a:endPar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★取引先の方、就職</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活動中</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の学生等の求職者、インターシップを行っている者など、自社労働者以外の者へのハラスメントも当然</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許されません。</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9525" y="6234213"/>
            <a:ext cx="6837662" cy="847625"/>
          </a:xfrm>
          <a:prstGeom prst="rect">
            <a:avLst/>
          </a:prstGeom>
          <a:solidFill>
            <a:srgbClr val="FFC000"/>
          </a:solidFill>
          <a:ln w="25400">
            <a:solidFill>
              <a:srgbClr val="F89708"/>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がハラスメントを行った場合は、就業規則第○条「懲戒の事由」第△項に該当することとなり、</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処分されることがあります。</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その場合、次の要素を総合的に判断し、処分を決定します。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①行為の具体的態様（時間・場所（職場か否か）・内容・程度）</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②当事者同士の関係（職位）</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③被害者の対応（告訴等）・心情等</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吹き出し 2"/>
          <p:cNvSpPr/>
          <p:nvPr/>
        </p:nvSpPr>
        <p:spPr>
          <a:xfrm>
            <a:off x="23838" y="3648617"/>
            <a:ext cx="2219179" cy="863541"/>
          </a:xfrm>
          <a:prstGeom prst="wedgeRoundRectCallout">
            <a:avLst>
              <a:gd name="adj1" fmla="val -31863"/>
              <a:gd name="adj2" fmla="val -60205"/>
              <a:gd name="adj3" fmla="val 16667"/>
            </a:avLst>
          </a:prstGeom>
          <a:solidFill>
            <a:srgbClr val="92D050"/>
          </a:solidFill>
          <a:ln>
            <a:solidFill>
              <a:srgbClr val="00B050"/>
            </a:solidFill>
          </a:ln>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・出張中の車内で上司に胸や腰を触られた</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・上司の性的言動に抗議したら配置転換を</a:t>
            </a:r>
            <a:r>
              <a:rPr lang="ja-JP" altLang="en-US" sz="8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ると</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脅された　　</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・同僚に取引先で自分の性的な噂を流された</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・抗議しているのに、同僚が業務パソコン</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アダルトサイトを閲覧している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吹き出し 19"/>
          <p:cNvSpPr/>
          <p:nvPr/>
        </p:nvSpPr>
        <p:spPr>
          <a:xfrm>
            <a:off x="2302569" y="3591667"/>
            <a:ext cx="2374040" cy="922550"/>
          </a:xfrm>
          <a:prstGeom prst="wedgeRoundRectCallout">
            <a:avLst>
              <a:gd name="adj1" fmla="val -32219"/>
              <a:gd name="adj2" fmla="val -58816"/>
              <a:gd name="adj3" fmla="val 16667"/>
            </a:avLst>
          </a:prstGeom>
          <a:solidFill>
            <a:schemeClr val="accent6">
              <a:lumMod val="60000"/>
              <a:lumOff val="40000"/>
            </a:schemeClr>
          </a:solidFill>
          <a:ln>
            <a:solidFill>
              <a:srgbClr val="00B050"/>
            </a:solid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産休</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取りたい</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言ったら</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上司に「休むなら辞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めてもらうよ」と言われた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・育休を取りたいと相談したら上司に申出をしな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いよう言われた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短時間勤務制度の利用について、同僚</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から</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毎日嫌味を言われる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吹き出し 28"/>
          <p:cNvSpPr/>
          <p:nvPr/>
        </p:nvSpPr>
        <p:spPr>
          <a:xfrm>
            <a:off x="4719161" y="3631456"/>
            <a:ext cx="2093970" cy="880702"/>
          </a:xfrm>
          <a:prstGeom prst="wedgeRoundRectCallout">
            <a:avLst>
              <a:gd name="adj1" fmla="val -31863"/>
              <a:gd name="adj2" fmla="val -60205"/>
              <a:gd name="adj3" fmla="val 16667"/>
            </a:avLst>
          </a:prstGeom>
          <a:solidFill>
            <a:srgbClr val="92D050"/>
          </a:solidFill>
          <a:ln>
            <a:solidFill>
              <a:srgbClr val="00B050"/>
            </a:solidFill>
          </a:ln>
          <a:effectLst/>
        </p:spPr>
        <p:style>
          <a:lnRef idx="1">
            <a:schemeClr val="accent3"/>
          </a:lnRef>
          <a:fillRef idx="2">
            <a:schemeClr val="accent3"/>
          </a:fillRef>
          <a:effectRef idx="1">
            <a:schemeClr val="accent3"/>
          </a:effectRef>
          <a:fontRef idx="minor">
            <a:schemeClr val="dk1"/>
          </a:fontRef>
        </p:style>
        <p:txBody>
          <a:bodyPr lIns="36000" tIns="36000" rIns="36000" bIns="3600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・みんなの前で大声で叱責された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・同僚が集団で無視をしてくる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終業間際</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過大</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を押し付けられる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・交際相手の有無を聞かれ、過度に結婚を</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推奨</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326976" y="531866"/>
            <a:ext cx="4536503" cy="338554"/>
          </a:xfrm>
          <a:prstGeom prst="rect">
            <a:avLst/>
          </a:prstGeom>
          <a:noFill/>
        </p:spPr>
        <p:txBody>
          <a:bodyPr wrap="square" rtlCol="0">
            <a:spAutoFit/>
          </a:bodyPr>
          <a:lstStyle/>
          <a:p>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○○株式会社　　　　代表取締役　○○　○○</a:t>
            </a:r>
            <a:r>
              <a:rPr lang="ja-JP" altLang="en-US" sz="1600" u="sng" dirty="0" smtClean="0"/>
              <a:t>　　　　</a:t>
            </a:r>
            <a:endParaRPr kumimoji="1" lang="ja-JP" altLang="en-US" sz="1600" u="sng" dirty="0"/>
          </a:p>
        </p:txBody>
      </p:sp>
      <p:sp>
        <p:nvSpPr>
          <p:cNvPr id="28" name="正方形/長方形 27"/>
          <p:cNvSpPr/>
          <p:nvPr/>
        </p:nvSpPr>
        <p:spPr>
          <a:xfrm>
            <a:off x="9525" y="7105650"/>
            <a:ext cx="6838950" cy="2003747"/>
          </a:xfrm>
          <a:prstGeom prst="rect">
            <a:avLst/>
          </a:prstGeom>
          <a:solidFill>
            <a:srgbClr val="00B050"/>
          </a:solidFill>
          <a:ln w="25400">
            <a:solidFill>
              <a:srgbClr val="357B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被害</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遭って</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いる方は、勇気を出して相談し</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てください</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●当社の</a:t>
            </a:r>
            <a:r>
              <a:rPr kumimoji="1"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lang="en-US" altLang="ja-JP"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〇〇部　労働太郎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TEL:00-00-</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0000</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〇〇部　</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花子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TEL:00-00-0000(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△△外部相談窓口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TEL:00-00-0000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★実際</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に生じている場合だけではなく、生じる可能性がある場合や放置すれば就業環境が悪</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化するおそれが</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ある場合</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上記ハラスメントに</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当たるか微妙な場合も含め、広く相談に対応し、事案に対処します</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★相談者だけでなく、行為者等のプライバシーも守って対応します。</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★相談者は</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もちろん</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、事実関係の確認に協力した方についても、不利益な取扱いは行いません。</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★相談を受けた場合には、事実関係を迅速かつ正確に</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確認</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し、事実が確認できた場合には、被害者に対する配慮の</a:t>
            </a:r>
            <a:r>
              <a:rPr lang="ja-JP" altLang="en-US" sz="1000"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た</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めの</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措置や行為者に対する措置を講じます。また、再発防止策を講じる等適切に対処します。</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764705" y="9154482"/>
            <a:ext cx="6068608" cy="549118"/>
          </a:xfrm>
          <a:prstGeom prst="wedgeRectCallout">
            <a:avLst>
              <a:gd name="adj1" fmla="val -52743"/>
              <a:gd name="adj2" fmla="val -2261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当社には、妊娠・出産、育児や介護を行う労働者が利用できる様々な制度があります。派遣社員の方は、派遣元企業においても利用できる制度がありますので就業規則等で確認しましょう。休業</a:t>
            </a:r>
            <a:r>
              <a:rPr lang="ja-JP" altLang="en-US"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等の制度利用のためには、業務配分の見直し等が必要な場合があります</a:t>
            </a:r>
            <a:r>
              <a:rPr lang="ja-JP" altLang="en-US" sz="8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。制度の利用をためらう必要はありませんが、早め</a:t>
            </a:r>
            <a:r>
              <a:rPr lang="ja-JP" altLang="en-US"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に上司等に相談して下さい。また、気持ちよく制度を利用するためにも、日頃から業務に携わる社員とのコミュニケーションを図ることを大切にしましょう</a:t>
            </a:r>
            <a:r>
              <a:rPr lang="ja-JP" altLang="en-US" sz="8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330" y="9138418"/>
            <a:ext cx="426250" cy="577687"/>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87549" y="6661125"/>
            <a:ext cx="869834" cy="898882"/>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1088" y="1397340"/>
            <a:ext cx="631798" cy="511257"/>
          </a:xfrm>
          <a:prstGeom prst="rect">
            <a:avLst/>
          </a:prstGeom>
        </p:spPr>
      </p:pic>
      <p:sp>
        <p:nvSpPr>
          <p:cNvPr id="4" name="正方形/長方形 3"/>
          <p:cNvSpPr/>
          <p:nvPr/>
        </p:nvSpPr>
        <p:spPr>
          <a:xfrm>
            <a:off x="6193623" y="113330"/>
            <a:ext cx="720080" cy="20743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lumMod val="95000"/>
                    <a:lumOff val="5000"/>
                  </a:schemeClr>
                </a:solidFill>
                <a:latin typeface="メイリオ" panose="020B0604030504040204" pitchFamily="50" charset="-128"/>
                <a:ea typeface="メイリオ" panose="020B0604030504040204" pitchFamily="50" charset="-128"/>
              </a:rPr>
              <a:t>(R4.1</a:t>
            </a:r>
            <a:r>
              <a:rPr kumimoji="1" lang="ja-JP" altLang="en-US" sz="800" dirty="0" smtClean="0">
                <a:solidFill>
                  <a:schemeClr val="tx1">
                    <a:lumMod val="95000"/>
                    <a:lumOff val="5000"/>
                  </a:schemeClr>
                </a:solidFill>
                <a:latin typeface="メイリオ" panose="020B0604030504040204" pitchFamily="50" charset="-128"/>
                <a:ea typeface="メイリオ" panose="020B0604030504040204" pitchFamily="50" charset="-128"/>
              </a:rPr>
              <a:t>版</a:t>
            </a:r>
            <a:r>
              <a:rPr kumimoji="1" lang="en-US" altLang="ja-JP" sz="800" dirty="0" smtClean="0">
                <a:solidFill>
                  <a:schemeClr val="tx1">
                    <a:lumMod val="95000"/>
                    <a:lumOff val="5000"/>
                  </a:schemeClr>
                </a:solidFill>
                <a:latin typeface="メイリオ" panose="020B0604030504040204" pitchFamily="50" charset="-128"/>
                <a:ea typeface="メイリオ" panose="020B0604030504040204" pitchFamily="50" charset="-128"/>
              </a:rPr>
              <a:t>)</a:t>
            </a:r>
          </a:p>
          <a:p>
            <a:pPr algn="ctr"/>
            <a:endParaRPr kumimoji="1" lang="ja-JP" altLang="en-US" sz="800" dirty="0">
              <a:solidFill>
                <a:schemeClr val="tx1">
                  <a:lumMod val="95000"/>
                  <a:lumOff val="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61095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2480</TotalTime>
  <Words>1266</Words>
  <Application>Microsoft Office PowerPoint</Application>
  <PresentationFormat>ユーザー設定</PresentationFormat>
  <Paragraphs>87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メイリオ</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冨岡 美保(tomioka-miho)</dc:creator>
  <cp:lastModifiedBy>渡部 龍(watanabe-ryuu.b35)</cp:lastModifiedBy>
  <cp:revision>22</cp:revision>
  <cp:lastPrinted>2022-01-17T00:31:25Z</cp:lastPrinted>
  <dcterms:created xsi:type="dcterms:W3CDTF">2017-10-23T03:15:51Z</dcterms:created>
  <dcterms:modified xsi:type="dcterms:W3CDTF">2022-01-17T00:33:02Z</dcterms:modified>
</cp:coreProperties>
</file>