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6666CC"/>
    <a:srgbClr val="6600CC"/>
    <a:srgbClr val="660099"/>
    <a:srgbClr val="0000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65" autoAdjust="0"/>
    <p:restoredTop sz="94660"/>
  </p:normalViewPr>
  <p:slideViewPr>
    <p:cSldViewPr>
      <p:cViewPr>
        <p:scale>
          <a:sx n="100" d="100"/>
          <a:sy n="100" d="100"/>
        </p:scale>
        <p:origin x="-2592" y="177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50" y="0"/>
            <a:ext cx="2950263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D70A6DE-728C-4542-AE3A-B14BD45CE8FC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199" y="4721225"/>
            <a:ext cx="5444806" cy="4471988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50263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50" y="9440865"/>
            <a:ext cx="2950263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A98F0A21-1361-4E29-ADB2-9537A3A97C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7679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0A21-1361-4E29-ADB2-9537A3A97CE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9E00-334D-41D9-9D45-3D9C11DACD67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97E9-0562-4F96-A66F-666BF87C8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6052812" y="10040200"/>
            <a:ext cx="1508451" cy="215417"/>
          </a:xfrm>
          <a:prstGeom prst="rect">
            <a:avLst/>
          </a:prstGeom>
          <a:noFill/>
        </p:spPr>
        <p:txBody>
          <a:bodyPr wrap="square" lIns="91410" tIns="45707" rIns="91410" bIns="45707" rtlCol="0">
            <a:spAutoFit/>
          </a:bodyPr>
          <a:lstStyle/>
          <a:p>
            <a:pPr algn="ctr"/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LL260401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保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</a:t>
            </a:r>
            <a:endParaRPr lang="ja-JP" altLang="en-US" sz="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9582" y="9235132"/>
            <a:ext cx="6841158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詳しくは、お近くの都道府県労働局・ハローワークにお尋ね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-179809" y="-54063"/>
            <a:ext cx="576064" cy="504219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396255" y="-54063"/>
            <a:ext cx="504190" cy="504219"/>
          </a:xfrm>
          <a:prstGeom prst="ellipse">
            <a:avLst/>
          </a:prstGeom>
          <a:solidFill>
            <a:srgbClr val="FABF00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900311" y="-54063"/>
            <a:ext cx="6911976" cy="504219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-316039" y="10271293"/>
            <a:ext cx="8064500" cy="503238"/>
            <a:chOff x="-397" y="16443"/>
            <a:chExt cx="12700" cy="794"/>
          </a:xfrm>
        </p:grpSpPr>
        <p:sp>
          <p:nvSpPr>
            <p:cNvPr id="30" name="AutoShape 7"/>
            <p:cNvSpPr>
              <a:spLocks noChangeArrowheads="1"/>
            </p:cNvSpPr>
            <p:nvPr/>
          </p:nvSpPr>
          <p:spPr bwMode="auto">
            <a:xfrm>
              <a:off x="-397" y="16443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10490" y="16443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AutoShape 9"/>
            <p:cNvSpPr>
              <a:spLocks noChangeArrowheads="1"/>
            </p:cNvSpPr>
            <p:nvPr/>
          </p:nvSpPr>
          <p:spPr bwMode="auto">
            <a:xfrm>
              <a:off x="11283" y="16443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243044" y="594172"/>
            <a:ext cx="1656185" cy="144153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72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Ｐゴシック" pitchFamily="50" charset="-128"/>
              </a:rPr>
              <a:t>（求職者の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cs typeface="ＭＳ Ｐゴシック" pitchFamily="50" charset="-128"/>
              </a:rPr>
              <a:t>ご家族の方へ</a:t>
            </a: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Ｐゴシック" pitchFamily="50" charset="-128"/>
              </a:rPr>
              <a:t>）</a:t>
            </a:r>
            <a:endParaRPr kumimoji="1" 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525171" y="2538388"/>
            <a:ext cx="6680669" cy="142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雇用保険による基本手当（失業給付）を受給中の方が亡くなった場合、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生計を同じくしていたご遺族は、死亡の日の前日までの基本手当の支給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（未支給失業等給付）を受けることができます。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雇用保険による他の失業等給付（教育訓練給付、高年齢雇用継続給付、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育児休業給付など）を受けられる方が亡くなった場合も同様です。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224348" y="9719421"/>
            <a:ext cx="4932547" cy="434367"/>
            <a:chOff x="1224348" y="9719421"/>
            <a:chExt cx="5220580" cy="434367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1476376" y="9719421"/>
              <a:ext cx="4968552" cy="428488"/>
            </a:xfrm>
            <a:prstGeom prst="rect">
              <a:avLst/>
            </a:prstGeom>
            <a:noFill/>
          </p:spPr>
          <p:txBody>
            <a:bodyPr wrap="square" lIns="104304" tIns="52152" rIns="104304" bIns="52152" rtlCol="0">
              <a:spAutoFit/>
            </a:bodyPr>
            <a:lstStyle/>
            <a:p>
              <a:r>
                <a:rPr kumimoji="1" lang="ja-JP" altLang="en-US" b="1" dirty="0" smtClean="0">
                  <a:latin typeface="HG丸ｺﾞｼｯｸM-PRO" pitchFamily="50" charset="-128"/>
                  <a:ea typeface="HG丸ｺﾞｼｯｸM-PRO" pitchFamily="50" charset="-128"/>
                </a:rPr>
                <a:t>  </a:t>
              </a:r>
              <a:r>
                <a:rPr kumimoji="1" lang="ja-JP" altLang="en-US" sz="16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厚生労働省・都道府県労働局・ハローワーク</a:t>
              </a:r>
              <a:endPara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25" name="図 24" descr="マーク最小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4348" y="9721741"/>
              <a:ext cx="504056" cy="432047"/>
            </a:xfrm>
            <a:prstGeom prst="rect">
              <a:avLst/>
            </a:prstGeom>
          </p:spPr>
        </p:pic>
      </p:grpSp>
      <p:sp>
        <p:nvSpPr>
          <p:cNvPr id="2" name="正方形/長方形 1"/>
          <p:cNvSpPr/>
          <p:nvPr/>
        </p:nvSpPr>
        <p:spPr>
          <a:xfrm>
            <a:off x="304014" y="1041351"/>
            <a:ext cx="7165008" cy="1497037"/>
          </a:xfrm>
          <a:prstGeom prst="rect">
            <a:avLst/>
          </a:prstGeom>
          <a:solidFill>
            <a:schemeClr val="bg1"/>
          </a:solidFill>
          <a:ln cmpd="thickThin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361950" indent="-361950">
              <a:lnSpc>
                <a:spcPts val="1500"/>
              </a:lnSpc>
            </a:pP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失業給付を受給していたご家族を亡くされた方へ</a:t>
            </a:r>
            <a:endParaRPr lang="en-US" altLang="ja-JP" sz="2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ts val="1500"/>
              </a:lnSpc>
            </a:pPr>
            <a:endParaRPr lang="en-US" altLang="ja-JP" sz="20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ts val="3600"/>
              </a:lnSpc>
            </a:pPr>
            <a:r>
              <a:rPr kumimoji="1" lang="ja-JP" altLang="en-US" sz="3600" b="1" dirty="0" smtClean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亡くなった前日までの失業給付を</a:t>
            </a:r>
            <a:endParaRPr kumimoji="1" lang="en-US" altLang="ja-JP" sz="3600" b="1" strike="sngStrik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ts val="3600"/>
              </a:lnSpc>
            </a:pPr>
            <a:r>
              <a:rPr lang="ja-JP" altLang="en-US" sz="3600" b="1" dirty="0" smtClean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受け取ることができます</a:t>
            </a:r>
            <a:endParaRPr kumimoji="1" lang="ja-JP" altLang="en-US" sz="3600" b="1" dirty="0">
              <a:solidFill>
                <a:srgbClr val="66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9267" y="4194572"/>
            <a:ext cx="6737577" cy="4536504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>
            <a:outerShdw blurRad="101600" dist="762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2200" b="1" dirty="0" smtClean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■受給の対象となる方</a:t>
            </a:r>
            <a:endParaRPr lang="en-US" altLang="ja-JP" sz="2200" b="1" dirty="0">
              <a:solidFill>
                <a:srgbClr val="66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亡くなった方と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生計を同じくしていた配偶者</a:t>
            </a:r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、子、父母、孫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endParaRPr lang="en-US" altLang="ja-JP" sz="1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祖父母</a:t>
            </a:r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兄弟姉妹の順序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で、１人</a:t>
            </a:r>
            <a:r>
              <a:rPr lang="ja-JP" altLang="en-US" sz="16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だけに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支給されます</a:t>
            </a:r>
            <a:r>
              <a:rPr lang="ja-JP" altLang="en-US" sz="16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ct val="150000"/>
              </a:lnSpc>
            </a:pPr>
            <a:r>
              <a:rPr lang="ja-JP" altLang="en-US" sz="2200" b="1" dirty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ja-JP" altLang="en-US" sz="2200" b="1" dirty="0" smtClean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手続き</a:t>
            </a:r>
            <a:endParaRPr lang="en-US" altLang="ja-JP" sz="2200" b="1" dirty="0">
              <a:solidFill>
                <a:srgbClr val="66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>
              <a:lnSpc>
                <a:spcPts val="18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未支給失業等給付請求書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死亡の情報を含む住民票の写し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のほか、</a:t>
            </a: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>
              <a:lnSpc>
                <a:spcPts val="1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受けようとしていた給付の申請書と関係書類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を、ハローワークに</a:t>
            </a: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>
              <a:lnSpc>
                <a:spcPts val="1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提出してください。</a:t>
            </a: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indent="85725"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en-US" altLang="ja-JP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関係書類の例（</a:t>
            </a:r>
            <a:r>
              <a:rPr lang="ja-JP" altLang="en-US" sz="15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すで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に提出している場合は不要）</a:t>
            </a:r>
            <a:endParaRPr lang="en-US" altLang="ja-JP" sz="15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66700" indent="95250">
              <a:lnSpc>
                <a:spcPts val="18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kern="9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基本手当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：失業認定申告書</a:t>
            </a:r>
            <a:endParaRPr lang="en-US" altLang="ja-JP" sz="15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66700" indent="95250">
              <a:lnSpc>
                <a:spcPts val="18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◆教育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訓練給付：教育訓練給付支給申請書、教育訓練修了証明書 など</a:t>
            </a:r>
            <a:r>
              <a:rPr lang="ja-JP" altLang="en-US" sz="15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15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66700" indent="95250">
              <a:lnSpc>
                <a:spcPts val="18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◆高年齢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雇用継続給付：高年齢雇用継続給付支給申請書、賃金台帳 など</a:t>
            </a:r>
            <a:endParaRPr lang="en-US" altLang="ja-JP" sz="15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66700" indent="95250">
              <a:lnSpc>
                <a:spcPts val="18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◆育児休業給付：育児休業給付支給申請書、出勤簿 など</a:t>
            </a:r>
            <a:endParaRPr lang="en-US" altLang="ja-JP" sz="15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2200" b="1" dirty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ja-JP" altLang="en-US" sz="2200" b="1" dirty="0" smtClean="0">
                <a:solidFill>
                  <a:srgbClr val="66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請求期限</a:t>
            </a:r>
            <a:endParaRPr lang="en-US" altLang="ja-JP" sz="2200" b="1" dirty="0" smtClean="0">
              <a:solidFill>
                <a:srgbClr val="66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indent="180975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死亡した日の翌日から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６ヵ月以内</a:t>
            </a:r>
            <a:endParaRPr lang="en-US" altLang="ja-JP" sz="1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ts val="1800"/>
              </a:lnSpc>
            </a:pP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ct val="150000"/>
              </a:lnSpc>
            </a:pP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361950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7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cmpd="thickThin">
          <a:solidFill>
            <a:schemeClr val="tx1"/>
          </a:solidFill>
        </a:ln>
      </a:spPr>
      <a:bodyPr rtlCol="0" anchor="ctr"/>
      <a:lstStyle>
        <a:defPPr marL="361950" indent="-361950">
          <a:defRPr sz="1600" b="1" dirty="0">
            <a:solidFill>
              <a:srgbClr val="C00000"/>
            </a:solidFill>
            <a:latin typeface="メイリオ" pitchFamily="50" charset="-128"/>
            <a:ea typeface="メイリオ" pitchFamily="50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miter lim="800000"/>
          <a:headEnd/>
          <a:tailEnd/>
        </a:ln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  <a:cs typeface="ＭＳ Ｐゴシック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CEEBAD7BF101045ABE72577637BD610" ma:contentTypeVersion="11" ma:contentTypeDescription="" ma:contentTypeScope="" ma:versionID="d86358c41636440c084776747847e120">
  <xsd:schema xmlns:xsd="http://www.w3.org/2001/XMLSchema" xmlns:p="http://schemas.microsoft.com/office/2006/metadata/properties" xmlns:ns2="8B97BE19-CDDD-400E-817A-CFDD13F7EC12" xmlns:ns3="e0a607d0-51b8-4c07-94f0-08235ad57688" targetNamespace="http://schemas.microsoft.com/office/2006/metadata/properties" ma:root="true" ma:fieldsID="7f22489691f7ec27f55d3f6d51d6e87d" ns2:_="" ns3:_="">
    <xsd:import namespace="8B97BE19-CDDD-400E-817A-CFDD13F7EC12"/>
    <xsd:import namespace="e0a607d0-51b8-4c07-94f0-08235ad57688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e0a607d0-51b8-4c07-94f0-08235ad57688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F2847B-2701-4BCA-9B1A-0986441D0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e0a607d0-51b8-4c07-94f0-08235ad5768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425CF93-5C09-4EBC-9444-B60AAE04FEFA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e0a607d0-51b8-4c07-94f0-08235ad57688"/>
    <ds:schemaRef ds:uri="http://schemas.microsoft.com/office/2006/metadata/properties"/>
    <ds:schemaRef ds:uri="http://purl.org/dc/terms/"/>
    <ds:schemaRef ds:uri="8B97BE19-CDDD-400E-817A-CFDD13F7EC12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C12B98-05F6-4009-979D-47EAFFE56A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251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厚生労働省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職業安定行政関係システム</cp:lastModifiedBy>
  <cp:revision>262</cp:revision>
  <cp:lastPrinted>2013-09-27T01:57:11Z</cp:lastPrinted>
  <dcterms:created xsi:type="dcterms:W3CDTF">2011-07-27T07:35:42Z</dcterms:created>
  <dcterms:modified xsi:type="dcterms:W3CDTF">2014-04-04T07:40:42Z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0x0101002DA299AC048A4B8EA9C1D19079C1A32200ECEEBAD7BF101045ABE72577637BD610</vt:lpwstr>
  </property>
</Properties>
</file>