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4" r:id="rId2"/>
    <p:sldId id="265" r:id="rId3"/>
  </p:sldIdLst>
  <p:sldSz cx="7561263" cy="10440988"/>
  <p:notesSz cx="6858000" cy="9874250"/>
  <p:defaultTextStyle>
    <a:defPPr>
      <a:defRPr lang="ja-JP"/>
    </a:defPPr>
    <a:lvl1pPr marL="0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3750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7501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1251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5002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18751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2503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6253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0003" algn="l" defTabSz="100750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3" autoAdjust="0"/>
    <p:restoredTop sz="94606" autoAdjust="0"/>
  </p:normalViewPr>
  <p:slideViewPr>
    <p:cSldViewPr>
      <p:cViewPr>
        <p:scale>
          <a:sx n="100" d="100"/>
          <a:sy n="100" d="100"/>
        </p:scale>
        <p:origin x="-2592" y="1680"/>
      </p:cViewPr>
      <p:guideLst>
        <p:guide orient="horz" pos="328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87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815" y="0"/>
            <a:ext cx="2971587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ECEF2-7819-4615-B73A-30FD7F758142}" type="datetimeFigureOut">
              <a:rPr kumimoji="1" lang="ja-JP" altLang="en-US" smtClean="0"/>
              <a:pPr/>
              <a:t>2014/4/4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679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6121" y="4690308"/>
            <a:ext cx="5485760" cy="44427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9040"/>
            <a:ext cx="2971587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815" y="9379040"/>
            <a:ext cx="2971587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ABEC6-2913-4F61-A86D-723B575ECA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414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243477"/>
            <a:ext cx="6427074" cy="2238044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98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28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18127"/>
            <a:ext cx="1701284" cy="89086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6" y="418127"/>
            <a:ext cx="4977831" cy="89086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06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35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425339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2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36235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36235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35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8" y="2337140"/>
            <a:ext cx="3340871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8" indent="0">
              <a:buNone/>
              <a:defRPr sz="2200" b="1"/>
            </a:lvl2pPr>
            <a:lvl3pPr marL="1007857" indent="0">
              <a:buNone/>
              <a:defRPr sz="2000" b="1"/>
            </a:lvl3pPr>
            <a:lvl4pPr marL="1511785" indent="0">
              <a:buNone/>
              <a:defRPr sz="1800" b="1"/>
            </a:lvl4pPr>
            <a:lvl5pPr marL="2015713" indent="0">
              <a:buNone/>
              <a:defRPr sz="1800" b="1"/>
            </a:lvl5pPr>
            <a:lvl6pPr marL="2519641" indent="0">
              <a:buNone/>
              <a:defRPr sz="1800" b="1"/>
            </a:lvl6pPr>
            <a:lvl7pPr marL="3023570" indent="0">
              <a:buNone/>
              <a:defRPr sz="1800" b="1"/>
            </a:lvl7pPr>
            <a:lvl8pPr marL="3527498" indent="0">
              <a:buNone/>
              <a:defRPr sz="1800" b="1"/>
            </a:lvl8pPr>
            <a:lvl9pPr marL="403142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8" y="3311146"/>
            <a:ext cx="3340871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22" y="2337140"/>
            <a:ext cx="3342183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8" indent="0">
              <a:buNone/>
              <a:defRPr sz="2200" b="1"/>
            </a:lvl2pPr>
            <a:lvl3pPr marL="1007857" indent="0">
              <a:buNone/>
              <a:defRPr sz="2000" b="1"/>
            </a:lvl3pPr>
            <a:lvl4pPr marL="1511785" indent="0">
              <a:buNone/>
              <a:defRPr sz="1800" b="1"/>
            </a:lvl4pPr>
            <a:lvl5pPr marL="2015713" indent="0">
              <a:buNone/>
              <a:defRPr sz="1800" b="1"/>
            </a:lvl5pPr>
            <a:lvl6pPr marL="2519641" indent="0">
              <a:buNone/>
              <a:defRPr sz="1800" b="1"/>
            </a:lvl6pPr>
            <a:lvl7pPr marL="3023570" indent="0">
              <a:buNone/>
              <a:defRPr sz="1800" b="1"/>
            </a:lvl7pPr>
            <a:lvl8pPr marL="3527498" indent="0">
              <a:buNone/>
              <a:defRPr sz="1800" b="1"/>
            </a:lvl8pPr>
            <a:lvl9pPr marL="403142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22" y="3311146"/>
            <a:ext cx="3342183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49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249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15707"/>
            <a:ext cx="2487604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8" y="415708"/>
            <a:ext cx="4226957" cy="891109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184876"/>
            <a:ext cx="2487604" cy="7141927"/>
          </a:xfrm>
        </p:spPr>
        <p:txBody>
          <a:bodyPr/>
          <a:lstStyle>
            <a:lvl1pPr marL="0" indent="0">
              <a:buNone/>
              <a:defRPr sz="1500"/>
            </a:lvl1pPr>
            <a:lvl2pPr marL="503928" indent="0">
              <a:buNone/>
              <a:defRPr sz="1300"/>
            </a:lvl2pPr>
            <a:lvl3pPr marL="1007857" indent="0">
              <a:buNone/>
              <a:defRPr sz="1100"/>
            </a:lvl3pPr>
            <a:lvl4pPr marL="1511785" indent="0">
              <a:buNone/>
              <a:defRPr sz="1000"/>
            </a:lvl4pPr>
            <a:lvl5pPr marL="2015713" indent="0">
              <a:buNone/>
              <a:defRPr sz="1000"/>
            </a:lvl5pPr>
            <a:lvl6pPr marL="2519641" indent="0">
              <a:buNone/>
              <a:defRPr sz="1000"/>
            </a:lvl6pPr>
            <a:lvl7pPr marL="3023570" indent="0">
              <a:buNone/>
              <a:defRPr sz="1000"/>
            </a:lvl7pPr>
            <a:lvl8pPr marL="3527498" indent="0">
              <a:buNone/>
              <a:defRPr sz="1000"/>
            </a:lvl8pPr>
            <a:lvl9pPr marL="403142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83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308694"/>
            <a:ext cx="453675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500"/>
            </a:lvl1pPr>
            <a:lvl2pPr marL="503928" indent="0">
              <a:buNone/>
              <a:defRPr sz="3100"/>
            </a:lvl2pPr>
            <a:lvl3pPr marL="1007857" indent="0">
              <a:buNone/>
              <a:defRPr sz="2600"/>
            </a:lvl3pPr>
            <a:lvl4pPr marL="1511785" indent="0">
              <a:buNone/>
              <a:defRPr sz="2200"/>
            </a:lvl4pPr>
            <a:lvl5pPr marL="2015713" indent="0">
              <a:buNone/>
              <a:defRPr sz="2200"/>
            </a:lvl5pPr>
            <a:lvl6pPr marL="2519641" indent="0">
              <a:buNone/>
              <a:defRPr sz="2200"/>
            </a:lvl6pPr>
            <a:lvl7pPr marL="3023570" indent="0">
              <a:buNone/>
              <a:defRPr sz="2200"/>
            </a:lvl7pPr>
            <a:lvl8pPr marL="3527498" indent="0">
              <a:buNone/>
              <a:defRPr sz="2200"/>
            </a:lvl8pPr>
            <a:lvl9pPr marL="4031426" indent="0">
              <a:buNone/>
              <a:defRPr sz="22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171526"/>
            <a:ext cx="453675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503928" indent="0">
              <a:buNone/>
              <a:defRPr sz="1300"/>
            </a:lvl2pPr>
            <a:lvl3pPr marL="1007857" indent="0">
              <a:buNone/>
              <a:defRPr sz="1100"/>
            </a:lvl3pPr>
            <a:lvl4pPr marL="1511785" indent="0">
              <a:buNone/>
              <a:defRPr sz="1000"/>
            </a:lvl4pPr>
            <a:lvl5pPr marL="2015713" indent="0">
              <a:buNone/>
              <a:defRPr sz="1000"/>
            </a:lvl5pPr>
            <a:lvl6pPr marL="2519641" indent="0">
              <a:buNone/>
              <a:defRPr sz="1000"/>
            </a:lvl6pPr>
            <a:lvl7pPr marL="3023570" indent="0">
              <a:buNone/>
              <a:defRPr sz="1000"/>
            </a:lvl7pPr>
            <a:lvl8pPr marL="3527498" indent="0">
              <a:buNone/>
              <a:defRPr sz="1000"/>
            </a:lvl8pPr>
            <a:lvl9pPr marL="403142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44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6" y="418124"/>
            <a:ext cx="6805137" cy="1740164"/>
          </a:xfrm>
          <a:prstGeom prst="rect">
            <a:avLst/>
          </a:prstGeom>
        </p:spPr>
        <p:txBody>
          <a:bodyPr vert="horz" lIns="100786" tIns="50393" rIns="100786" bIns="5039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6" y="2436235"/>
            <a:ext cx="6805137" cy="6890569"/>
          </a:xfrm>
          <a:prstGeom prst="rect">
            <a:avLst/>
          </a:prstGeom>
        </p:spPr>
        <p:txBody>
          <a:bodyPr vert="horz" lIns="100786" tIns="50393" rIns="100786" bIns="5039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6" y="9677250"/>
            <a:ext cx="1764295" cy="555886"/>
          </a:xfrm>
          <a:prstGeom prst="rect">
            <a:avLst/>
          </a:prstGeom>
        </p:spPr>
        <p:txBody>
          <a:bodyPr vert="horz" lIns="100786" tIns="50393" rIns="100786" bIns="503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857"/>
            <a:fld id="{2C56B299-398B-4979-9E73-E20F41E712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007857"/>
              <a:t>2014/4/4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0786" tIns="50393" rIns="100786" bIns="503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857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8" y="9677250"/>
            <a:ext cx="1764295" cy="555886"/>
          </a:xfrm>
          <a:prstGeom prst="rect">
            <a:avLst/>
          </a:prstGeom>
        </p:spPr>
        <p:txBody>
          <a:bodyPr vert="horz" lIns="100786" tIns="50393" rIns="100786" bIns="503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857"/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007857"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8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07857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46" indent="-377946" algn="l" defTabSz="1007857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884" indent="-314956" algn="l" defTabSz="1007857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21" indent="-251965" algn="l" defTabSz="1007857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50" indent="-251965" algn="l" defTabSz="1007857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678" indent="-251965" algn="l" defTabSz="1007857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606" indent="-251965" algn="l" defTabSz="100785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534" indent="-251965" algn="l" defTabSz="100785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463" indent="-251965" algn="l" defTabSz="100785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91" indent="-251965" algn="l" defTabSz="1007857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8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7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85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13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41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70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98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26" algn="l" defTabSz="100785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/>
          <p:cNvSpPr txBox="1"/>
          <p:nvPr/>
        </p:nvSpPr>
        <p:spPr>
          <a:xfrm>
            <a:off x="373942" y="5337074"/>
            <a:ext cx="7063322" cy="33624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支給額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式で計算します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>
              <a:lnSpc>
                <a:spcPct val="150000"/>
              </a:lnSpc>
            </a:pP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>
              <a:lnSpc>
                <a:spcPct val="150000"/>
              </a:lnSpc>
            </a:pPr>
            <a:endParaRPr lang="en-US" altLang="ja-JP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 受給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資格者証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の１面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欄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に、計算した額を記載して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います。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 原則、月給制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暦日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数（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日、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日など）、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日給月給の場合はその基礎となる日数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日給制・時給制の場合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は労働の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日数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★再就職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か月間の賃金の１日分の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額の算出方法は裏面をご覧ください。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支給額には上限があります。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上限額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 基本手当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日額</a:t>
            </a:r>
            <a:r>
              <a:rPr lang="en-US" altLang="ja-JP" sz="1200" baseline="30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aseline="30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支給残日数 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 40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 基本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日額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上限額（再就職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と同額）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  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・離職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時の年齢が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歳未満の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5,840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  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・離職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時の年齢が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歳未満の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4,729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（基本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手当の上限額は、毎年８月１日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に改訂します）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4247" y="609154"/>
            <a:ext cx="6912768" cy="938932"/>
          </a:xfrm>
          <a:prstGeom prst="rect">
            <a:avLst/>
          </a:prstGeom>
          <a:solidFill>
            <a:srgbClr val="0000CC"/>
          </a:solidFill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8323" tIns="108000" rIns="88323" bIns="0"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再就職後の賃金が、離職前の賃金より低い場合には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「就業促進定着手当」が受けられます</a:t>
            </a: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548383" y="9651702"/>
            <a:ext cx="4316061" cy="4130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 lIns="104304" tIns="52152" rIns="104304" bIns="52152" rtlCol="0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</a:t>
            </a:r>
            <a:r>
              <a:rPr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・都道府県労働局・ハローワーク</a:t>
            </a:r>
            <a:endParaRPr lang="ja-JP" altLang="en-US" sz="1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0" name="図 129" descr="マーク最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6399" y="9640498"/>
            <a:ext cx="396000" cy="386653"/>
          </a:xfrm>
          <a:prstGeom prst="rect">
            <a:avLst/>
          </a:prstGeom>
        </p:spPr>
      </p:pic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373942" y="311469"/>
            <a:ext cx="2501737" cy="300513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108000" rIns="0" bIns="36000" numCol="1" anchor="t" anchorCtr="0" compatLnSpc="1">
            <a:prstTxWarp prst="textNoShape">
              <a:avLst/>
            </a:prstTxWarp>
            <a:spAutoFit/>
          </a:bodyPr>
          <a:lstStyle/>
          <a:p>
            <a:pPr defTabSz="883230" fontAlgn="base">
              <a:lnSpc>
                <a:spcPct val="7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再就職手当を受給した皆さんへ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048002" y="9842071"/>
            <a:ext cx="1600201" cy="223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23" tIns="44162" rIns="88323" bIns="44162"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LL260401</a:t>
            </a:r>
            <a:r>
              <a:rPr lang="ja-JP" altLang="en-US" sz="1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保</a:t>
            </a:r>
            <a:r>
              <a:rPr lang="en-US" altLang="ja-JP" sz="10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04</a:t>
            </a:r>
            <a:endParaRPr lang="ja-JP" altLang="en-US" sz="10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5195" y="2844230"/>
            <a:ext cx="6979318" cy="2135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平成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月１日以降の再就職で、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の要件を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すべて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満たして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① 再就職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手当の支給を受けている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② 再就職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の日から、同じ事業主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に６か月以上、雇用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保険の被保険者と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雇用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されている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444500">
              <a:lnSpc>
                <a:spcPct val="1500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（起業により再就職手当を受給した場合には、「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就業促進定着手当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」は受けられません）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③ 所定の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算出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方法による再就職後６か月間の賃金の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１日分の額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が、離職前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賃金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日額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を下回る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4247" y="1612927"/>
            <a:ext cx="7056784" cy="727247"/>
          </a:xfrm>
          <a:prstGeom prst="rect">
            <a:avLst/>
          </a:prstGeom>
          <a:noFill/>
          <a:ln>
            <a:noFill/>
          </a:ln>
        </p:spPr>
        <p:txBody>
          <a:bodyPr wrap="square" lIns="80133" tIns="40067" rIns="80133" bIns="40067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「就業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促進定着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手当」とは、再就職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手当の支給を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受けた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で、再就職先に６か月以上雇用され、再就職先での６か月間の賃金が、離職前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賃金よりも低い場合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、基本手当の支給残日数の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％を上限として、低下した賃金の６か月分を支給するものです。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-252413" y="-252413"/>
            <a:ext cx="8064501" cy="504826"/>
            <a:chOff x="-397" y="-397"/>
            <a:chExt cx="12700" cy="794"/>
          </a:xfrm>
        </p:grpSpPr>
        <p:sp>
          <p:nvSpPr>
            <p:cNvPr id="47" name="AutoShape 3"/>
            <p:cNvSpPr>
              <a:spLocks noChangeArrowheads="1"/>
            </p:cNvSpPr>
            <p:nvPr/>
          </p:nvSpPr>
          <p:spPr bwMode="auto">
            <a:xfrm>
              <a:off x="-397" y="-397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24" y="-397"/>
              <a:ext cx="794" cy="794"/>
            </a:xfrm>
            <a:prstGeom prst="ellipse">
              <a:avLst/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1418" y="-397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-436137" y="10125845"/>
            <a:ext cx="8064500" cy="503238"/>
            <a:chOff x="-436137" y="10125845"/>
            <a:chExt cx="8064500" cy="503238"/>
          </a:xfrm>
        </p:grpSpPr>
        <p:sp>
          <p:nvSpPr>
            <p:cNvPr id="51" name="AutoShape 7"/>
            <p:cNvSpPr>
              <a:spLocks noChangeArrowheads="1"/>
            </p:cNvSpPr>
            <p:nvPr/>
          </p:nvSpPr>
          <p:spPr bwMode="auto">
            <a:xfrm>
              <a:off x="-436137" y="10125845"/>
              <a:ext cx="6911975" cy="503238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Oval 8"/>
            <p:cNvSpPr>
              <a:spLocks noChangeArrowheads="1"/>
            </p:cNvSpPr>
            <p:nvPr/>
          </p:nvSpPr>
          <p:spPr bwMode="auto">
            <a:xfrm>
              <a:off x="6477108" y="10125845"/>
              <a:ext cx="504190" cy="503238"/>
            </a:xfrm>
            <a:prstGeom prst="ellipse">
              <a:avLst/>
            </a:prstGeom>
            <a:solidFill>
              <a:srgbClr val="9148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AutoShape 9"/>
            <p:cNvSpPr>
              <a:spLocks noChangeArrowheads="1"/>
            </p:cNvSpPr>
            <p:nvPr/>
          </p:nvSpPr>
          <p:spPr bwMode="auto">
            <a:xfrm>
              <a:off x="6980663" y="10125845"/>
              <a:ext cx="647700" cy="503238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830897" y="5841514"/>
            <a:ext cx="6006146" cy="467760"/>
            <a:chOff x="830897" y="5887234"/>
            <a:chExt cx="6006146" cy="46776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879666" y="5982698"/>
              <a:ext cx="1650014" cy="276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離職前</a:t>
              </a:r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の賃金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日額</a:t>
              </a:r>
              <a:r>
                <a:rPr lang="en-US" altLang="ja-JP" sz="1200" b="1" baseline="30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200" b="1" baseline="30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429354" y="5971872"/>
              <a:ext cx="398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－</a:t>
              </a:r>
              <a:endParaRPr lang="ja-JP" alt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726115" y="5887234"/>
              <a:ext cx="1619807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再就職後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月間の賃金の１日分の額</a:t>
              </a:r>
              <a:r>
                <a:rPr lang="ja-JP" altLang="en-US" sz="1400" b="1" baseline="24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★</a:t>
              </a:r>
              <a:endParaRPr lang="en-US" altLang="ja-JP" sz="1400" b="1" baseline="2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大かっこ 5"/>
            <p:cNvSpPr/>
            <p:nvPr/>
          </p:nvSpPr>
          <p:spPr>
            <a:xfrm>
              <a:off x="830897" y="5887234"/>
              <a:ext cx="3623230" cy="461665"/>
            </a:xfrm>
            <a:prstGeom prst="bracketPair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454127" y="5953584"/>
              <a:ext cx="3986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solidFill>
                    <a:prstClr val="black"/>
                  </a:solidFill>
                </a:rPr>
                <a:t>×</a:t>
              </a:r>
              <a:endParaRPr lang="ja-JP" alt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773542" y="5893329"/>
              <a:ext cx="2063501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再就職後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月間の賃金の支払基礎となった日数</a:t>
              </a:r>
              <a:r>
                <a:rPr lang="en-US" altLang="ja-JP" sz="1200" b="1" baseline="30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200" b="1" baseline="300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</a:t>
              </a:r>
              <a:endParaRPr lang="en-US" altLang="ja-JP" sz="12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319099" y="2455870"/>
            <a:ext cx="6907505" cy="316352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72000" rtlCol="0" anchor="ctr"/>
          <a:lstStyle/>
          <a:p>
            <a:pPr algn="ctr" defTabSz="1007678"/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支給対象者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25195" y="5036346"/>
            <a:ext cx="6907505" cy="316352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72000" rtlCol="0" anchor="ctr"/>
          <a:lstStyle/>
          <a:p>
            <a:pPr algn="ctr" defTabSz="1007678"/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支給額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6718" y="8675948"/>
            <a:ext cx="6917917" cy="907294"/>
          </a:xfrm>
          <a:prstGeom prst="roundRect">
            <a:avLst>
              <a:gd name="adj" fmla="val 10865"/>
            </a:avLst>
          </a:prstGeom>
          <a:solidFill>
            <a:srgbClr val="CCFFFF"/>
          </a:solidFill>
          <a:ln w="19050">
            <a:solidFill>
              <a:srgbClr val="0000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72000" rtlCol="0">
            <a:spAutoFit/>
          </a:bodyPr>
          <a:lstStyle/>
          <a:p>
            <a:pPr defTabSz="1007678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就業促進定着手当の支給後に、離職し失業状態になった場合は、再就職手当と就業促進定着手当  を除く残日数分の基本手当を受給できる場合があります。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か月（解雇・倒産などによる退職の 場合は６か月）以上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働いた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後は、新たに雇用保険の受給資格が生じますので、その受給資格で基本手当の給付を受けることになります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。詳しくは、ハローワークにご相談ください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24522" y="5697498"/>
            <a:ext cx="6333281" cy="739512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25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1473" y="6285432"/>
            <a:ext cx="6916467" cy="3423375"/>
          </a:xfrm>
          <a:prstGeom prst="roundRect">
            <a:avLst>
              <a:gd name="adj" fmla="val 7438"/>
            </a:avLst>
          </a:prstGeom>
          <a:noFill/>
          <a:ln w="12700">
            <a:solidFill>
              <a:srgbClr val="0000CC"/>
            </a:solidFill>
          </a:ln>
        </p:spPr>
        <p:txBody>
          <a:bodyPr wrap="square" tIns="108000" bIns="108000" rtlCol="0">
            <a:spAutoFit/>
          </a:bodyPr>
          <a:lstStyle/>
          <a:p>
            <a:pPr algn="ctr" defTabSz="1007678"/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「再就職</a:t>
            </a: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</a:t>
            </a:r>
            <a:r>
              <a:rPr lang="en-US" altLang="ja-JP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か月間の賃金の</a:t>
            </a:r>
            <a:r>
              <a:rPr lang="en-US" altLang="ja-JP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日分の</a:t>
            </a:r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額」の</a:t>
            </a: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算出</a:t>
            </a:r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［月給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場合］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後６か月間の賃金</a:t>
            </a:r>
            <a:r>
              <a:rPr lang="en-US" altLang="ja-JP" sz="11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の合計額　 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÷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180</a:t>
            </a:r>
          </a:p>
          <a:p>
            <a:pPr defTabSz="1007678"/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［日給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・時給の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場合］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(a)(b)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のうち、どちらか金額の高い方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(a)   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後６か月間の賃金</a:t>
            </a:r>
            <a:r>
              <a:rPr lang="en-US" altLang="ja-JP" sz="11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の合計額　 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÷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180</a:t>
            </a:r>
            <a:endParaRPr lang="en-US" altLang="ja-JP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(b)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（再就職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後６か月間の賃金</a:t>
            </a:r>
            <a:r>
              <a:rPr lang="en-US" altLang="ja-JP" sz="1100" b="1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の合計額　 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÷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賃金支払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いの基礎と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日数）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lang="en-US" altLang="ja-JP" sz="1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2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就職日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が賃金締切日の翌日ではない場合、就職後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最初の賃金締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日後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６か月分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の賃金の合計（税金や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用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保険料などが控除される前の総支給額）。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通勤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手当や皆勤手当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ほか、事務手続きのため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に期間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ごとに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まとめて支払う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通勤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手当などを含みます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pPr defTabSz="1007678"/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ただし、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夏冬の賞与など３か月を超える期間ごとに支払われる賃金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は含みません。</a:t>
            </a:r>
            <a:endParaRPr lang="ja-JP" altLang="en-US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8923" y="9964578"/>
            <a:ext cx="712156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007678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●手続方法など不明な点は、お気軽にハローワーク（公共職業安定所）の給付窓口にお尋ねください。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1045" y="879074"/>
            <a:ext cx="7183894" cy="51937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就業促進定着手当」の支給申請書を再就職からおおむね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５か月後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にハローワークから郵送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しますので、期限までに必要書類を添えて申請手続を行って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再就職から６か月前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も支給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申請書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が届かない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　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7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申請書は再就職手当の支給申請書に書かれていた住所に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郵送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ますの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で、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　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手当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の支給申請後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住所変更している場合は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必ず、郵便局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に転居届を出してく</a:t>
            </a:r>
            <a:r>
              <a:rPr lang="ja-JP" altLang="en-US" sz="1400" b="1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ださ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endParaRPr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［申請期間］</a:t>
            </a:r>
            <a:endParaRPr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5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再就職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から６か月経過した日の翌日から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２か月間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な事情があると認められない限り、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期限を過ぎての申請は受け付けませんので、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ご注意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［申請先］</a:t>
            </a:r>
            <a:endParaRPr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5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再就職手当の支給申請を行ったハローワーク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郵送での申請も可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</a:t>
            </a:r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申請書類］</a:t>
            </a:r>
            <a:endParaRPr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endParaRPr lang="en-US" altLang="ja-JP" sz="5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① 就業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促進定着手当支給申請書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② 雇用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保険受給資格者証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③ 就職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から６か月間（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）の出勤簿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写し（事業主から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原本証明を受けた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④ 就職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日から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６か月間（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）の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給与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明細又は賃金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台帳の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写し（事業主から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原本証明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受けたもの）</a:t>
            </a:r>
            <a:endParaRPr lang="en-US" altLang="ja-JP" sz="11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07678"/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（</a:t>
            </a:r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）就職日が賃金締切日の翌日ではない場合、就職後最初の賃金締切日後の６か月分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5195" y="467966"/>
            <a:ext cx="6907505" cy="316352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72000" rtlCol="0" anchor="ctr"/>
          <a:lstStyle/>
          <a:p>
            <a:pPr algn="ctr" defTabSz="1007678"/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申請手続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370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blank</vt:lpstr>
      <vt:lpstr>スライド 1</vt:lpstr>
      <vt:lpstr>スライド 2</vt:lpstr>
    </vt:vector>
  </TitlesOfParts>
  <Company>厚生労働省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職業安定行政関係システム</cp:lastModifiedBy>
  <cp:revision>93</cp:revision>
  <cp:lastPrinted>2014-03-21T09:59:08Z</cp:lastPrinted>
  <dcterms:created xsi:type="dcterms:W3CDTF">2014-01-10T01:38:26Z</dcterms:created>
  <dcterms:modified xsi:type="dcterms:W3CDTF">2014-04-04T07:40:33Z</dcterms:modified>
</cp:coreProperties>
</file>