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7200900" cy="10333038"/>
  <p:notesSz cx="6807200" cy="9939338"/>
  <p:defaultTextStyle>
    <a:defPPr>
      <a:defRPr lang="ja-JP"/>
    </a:defPPr>
    <a:lvl1pPr marL="0" algn="l" defTabSz="98120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90602" algn="l" defTabSz="98120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81205" algn="l" defTabSz="98120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71807" algn="l" defTabSz="98120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62410" algn="l" defTabSz="98120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53012" algn="l" defTabSz="98120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943616" algn="l" defTabSz="98120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434218" algn="l" defTabSz="98120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924820" algn="l" defTabSz="98120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  <a:srgbClr val="FF6699"/>
    <a:srgbClr val="FF5757"/>
    <a:srgbClr val="FF6666"/>
    <a:srgbClr val="FF65CC"/>
    <a:srgbClr val="FFCCFF"/>
    <a:srgbClr val="FF5050"/>
    <a:srgbClr val="FF99FF"/>
    <a:srgbClr val="CCFF99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029" autoAdjust="0"/>
    <p:restoredTop sz="94606" autoAdjust="0"/>
  </p:normalViewPr>
  <p:slideViewPr>
    <p:cSldViewPr>
      <p:cViewPr>
        <p:scale>
          <a:sx n="125" d="100"/>
          <a:sy n="125" d="100"/>
        </p:scale>
        <p:origin x="-2142" y="3306"/>
      </p:cViewPr>
      <p:guideLst>
        <p:guide orient="horz" pos="3255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ECEF2-7819-4615-B73A-30FD7F758142}" type="datetimeFigureOut">
              <a:rPr kumimoji="1" lang="ja-JP" altLang="en-US" smtClean="0"/>
              <a:pPr/>
              <a:t>2014/4/4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6125"/>
            <a:ext cx="25971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ABEC6-2913-4F61-A86D-723B575ECA0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74143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172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0862" algn="l" defTabSz="98172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81725" algn="l" defTabSz="98172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72587" algn="l" defTabSz="98172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63450" algn="l" defTabSz="98172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54312" algn="l" defTabSz="98172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45175" algn="l" defTabSz="98172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36037" algn="l" defTabSz="98172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26899" algn="l" defTabSz="98172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ABEC6-2913-4F61-A86D-723B575ECA0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1037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209942"/>
            <a:ext cx="6120765" cy="221490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55389"/>
            <a:ext cx="5040630" cy="26406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2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3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4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5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89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60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413805"/>
            <a:ext cx="1620202" cy="8816569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048" y="413805"/>
            <a:ext cx="4740592" cy="88165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51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112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639934"/>
            <a:ext cx="6120765" cy="2052256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822" y="4379588"/>
            <a:ext cx="6120765" cy="226035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9069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1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4720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627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534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441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348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255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249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045" y="2411048"/>
            <a:ext cx="3180398" cy="68193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457" y="2411048"/>
            <a:ext cx="3180398" cy="68193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332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50" y="2312978"/>
            <a:ext cx="3181648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0690" indent="0">
              <a:buNone/>
              <a:defRPr sz="2100" b="1"/>
            </a:lvl2pPr>
            <a:lvl3pPr marL="981378" indent="0">
              <a:buNone/>
              <a:defRPr sz="1900" b="1"/>
            </a:lvl3pPr>
            <a:lvl4pPr marL="1472067" indent="0">
              <a:buNone/>
              <a:defRPr sz="1800" b="1"/>
            </a:lvl4pPr>
            <a:lvl5pPr marL="1962757" indent="0">
              <a:buNone/>
              <a:defRPr sz="1800" b="1"/>
            </a:lvl5pPr>
            <a:lvl6pPr marL="2453445" indent="0">
              <a:buNone/>
              <a:defRPr sz="1800" b="1"/>
            </a:lvl6pPr>
            <a:lvl7pPr marL="2944136" indent="0">
              <a:buNone/>
              <a:defRPr sz="1800" b="1"/>
            </a:lvl7pPr>
            <a:lvl8pPr marL="3434825" indent="0">
              <a:buNone/>
              <a:defRPr sz="1800" b="1"/>
            </a:lvl8pPr>
            <a:lvl9pPr marL="3925512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050" y="3276912"/>
            <a:ext cx="3181648" cy="595345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64" y="2312978"/>
            <a:ext cx="3182898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0690" indent="0">
              <a:buNone/>
              <a:defRPr sz="2100" b="1"/>
            </a:lvl2pPr>
            <a:lvl3pPr marL="981378" indent="0">
              <a:buNone/>
              <a:defRPr sz="1900" b="1"/>
            </a:lvl3pPr>
            <a:lvl4pPr marL="1472067" indent="0">
              <a:buNone/>
              <a:defRPr sz="1800" b="1"/>
            </a:lvl4pPr>
            <a:lvl5pPr marL="1962757" indent="0">
              <a:buNone/>
              <a:defRPr sz="1800" b="1"/>
            </a:lvl5pPr>
            <a:lvl6pPr marL="2453445" indent="0">
              <a:buNone/>
              <a:defRPr sz="1800" b="1"/>
            </a:lvl6pPr>
            <a:lvl7pPr marL="2944136" indent="0">
              <a:buNone/>
              <a:defRPr sz="1800" b="1"/>
            </a:lvl7pPr>
            <a:lvl8pPr marL="3434825" indent="0">
              <a:buNone/>
              <a:defRPr sz="1800" b="1"/>
            </a:lvl8pPr>
            <a:lvl9pPr marL="3925512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64" y="3276912"/>
            <a:ext cx="3182898" cy="595345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433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147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463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8" y="411409"/>
            <a:ext cx="2369047" cy="175087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5357" y="411411"/>
            <a:ext cx="4025504" cy="8818963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048" y="2162287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490690" indent="0">
              <a:buNone/>
              <a:defRPr sz="1300"/>
            </a:lvl2pPr>
            <a:lvl3pPr marL="981378" indent="0">
              <a:buNone/>
              <a:defRPr sz="1100"/>
            </a:lvl3pPr>
            <a:lvl4pPr marL="1472067" indent="0">
              <a:buNone/>
              <a:defRPr sz="1000"/>
            </a:lvl4pPr>
            <a:lvl5pPr marL="1962757" indent="0">
              <a:buNone/>
              <a:defRPr sz="1000"/>
            </a:lvl5pPr>
            <a:lvl6pPr marL="2453445" indent="0">
              <a:buNone/>
              <a:defRPr sz="1000"/>
            </a:lvl6pPr>
            <a:lvl7pPr marL="2944136" indent="0">
              <a:buNone/>
              <a:defRPr sz="1000"/>
            </a:lvl7pPr>
            <a:lvl8pPr marL="3434825" indent="0">
              <a:buNone/>
              <a:defRPr sz="1000"/>
            </a:lvl8pPr>
            <a:lvl9pPr marL="392551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368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6" y="7233131"/>
            <a:ext cx="4320540" cy="85391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426" y="923277"/>
            <a:ext cx="4320540" cy="6199823"/>
          </a:xfrm>
        </p:spPr>
        <p:txBody>
          <a:bodyPr/>
          <a:lstStyle>
            <a:lvl1pPr marL="0" indent="0">
              <a:buNone/>
              <a:defRPr sz="3400"/>
            </a:lvl1pPr>
            <a:lvl2pPr marL="490690" indent="0">
              <a:buNone/>
              <a:defRPr sz="3000"/>
            </a:lvl2pPr>
            <a:lvl3pPr marL="981378" indent="0">
              <a:buNone/>
              <a:defRPr sz="2500"/>
            </a:lvl3pPr>
            <a:lvl4pPr marL="1472067" indent="0">
              <a:buNone/>
              <a:defRPr sz="2100"/>
            </a:lvl4pPr>
            <a:lvl5pPr marL="1962757" indent="0">
              <a:buNone/>
              <a:defRPr sz="2100"/>
            </a:lvl5pPr>
            <a:lvl6pPr marL="2453445" indent="0">
              <a:buNone/>
              <a:defRPr sz="2100"/>
            </a:lvl6pPr>
            <a:lvl7pPr marL="2944136" indent="0">
              <a:buNone/>
              <a:defRPr sz="2100"/>
            </a:lvl7pPr>
            <a:lvl8pPr marL="3434825" indent="0">
              <a:buNone/>
              <a:defRPr sz="2100"/>
            </a:lvl8pPr>
            <a:lvl9pPr marL="3925512" indent="0">
              <a:buNone/>
              <a:defRPr sz="21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426" y="8087042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490690" indent="0">
              <a:buNone/>
              <a:defRPr sz="1300"/>
            </a:lvl2pPr>
            <a:lvl3pPr marL="981378" indent="0">
              <a:buNone/>
              <a:defRPr sz="1100"/>
            </a:lvl3pPr>
            <a:lvl4pPr marL="1472067" indent="0">
              <a:buNone/>
              <a:defRPr sz="1000"/>
            </a:lvl4pPr>
            <a:lvl5pPr marL="1962757" indent="0">
              <a:buNone/>
              <a:defRPr sz="1000"/>
            </a:lvl5pPr>
            <a:lvl6pPr marL="2453445" indent="0">
              <a:buNone/>
              <a:defRPr sz="1000"/>
            </a:lvl6pPr>
            <a:lvl7pPr marL="2944136" indent="0">
              <a:buNone/>
              <a:defRPr sz="1000"/>
            </a:lvl7pPr>
            <a:lvl8pPr marL="3434825" indent="0">
              <a:buNone/>
              <a:defRPr sz="1000"/>
            </a:lvl8pPr>
            <a:lvl9pPr marL="392551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768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0048" y="413801"/>
            <a:ext cx="6480810" cy="1722172"/>
          </a:xfrm>
          <a:prstGeom prst="rect">
            <a:avLst/>
          </a:prstGeom>
        </p:spPr>
        <p:txBody>
          <a:bodyPr vert="horz" lIns="98138" tIns="49069" rIns="98138" bIns="49069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8" y="2411048"/>
            <a:ext cx="6480810" cy="6819327"/>
          </a:xfrm>
          <a:prstGeom prst="rect">
            <a:avLst/>
          </a:prstGeom>
        </p:spPr>
        <p:txBody>
          <a:bodyPr vert="horz" lIns="98138" tIns="49069" rIns="98138" bIns="4906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048" y="9577196"/>
            <a:ext cx="1680210" cy="550139"/>
          </a:xfrm>
          <a:prstGeom prst="rect">
            <a:avLst/>
          </a:prstGeom>
        </p:spPr>
        <p:txBody>
          <a:bodyPr vert="horz" lIns="98138" tIns="49069" rIns="98138" bIns="4906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81378"/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81378"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 vert="horz" lIns="98138" tIns="49069" rIns="98138" bIns="4906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81378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648" y="9577196"/>
            <a:ext cx="1680210" cy="550139"/>
          </a:xfrm>
          <a:prstGeom prst="rect">
            <a:avLst/>
          </a:prstGeom>
        </p:spPr>
        <p:txBody>
          <a:bodyPr vert="horz" lIns="98138" tIns="49069" rIns="98138" bIns="4906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81378"/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81378"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51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81378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8015" indent="-368015" algn="l" defTabSz="981378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7370" indent="-306682" algn="l" defTabSz="981378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26723" indent="-245344" algn="l" defTabSz="981378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717412" indent="-245344" algn="l" defTabSz="981378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08101" indent="-245344" algn="l" defTabSz="981378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98791" indent="-245344" algn="l" defTabSz="98137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9479" indent="-245344" algn="l" defTabSz="98137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0169" indent="-245344" algn="l" defTabSz="98137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858" indent="-245344" algn="l" defTabSz="98137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8137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0690" algn="l" defTabSz="98137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1378" algn="l" defTabSz="98137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2067" algn="l" defTabSz="98137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2757" algn="l" defTabSz="98137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3445" algn="l" defTabSz="98137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44136" algn="l" defTabSz="98137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34825" algn="l" defTabSz="98137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25512" algn="l" defTabSz="98137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244514" y="646311"/>
            <a:ext cx="6812320" cy="929225"/>
          </a:xfrm>
          <a:prstGeom prst="roundRect">
            <a:avLst>
              <a:gd name="adj" fmla="val 8467"/>
            </a:avLst>
          </a:prstGeom>
          <a:solidFill>
            <a:srgbClr val="FF6699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018" tIns="144000" rIns="86018" bIns="43009" rtlCol="0" anchor="ctr"/>
          <a:lstStyle/>
          <a:p>
            <a:pPr indent="266700"/>
            <a:r>
              <a:rPr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2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</a:t>
            </a:r>
            <a:r>
              <a:rPr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年４月１日以降に開始する育児休業から</a:t>
            </a:r>
            <a:endParaRPr lang="en-US" altLang="ja-JP" sz="22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育児休業給付金の支給率を引き上げます</a:t>
            </a:r>
            <a:endParaRPr lang="en-US" altLang="ja-JP" sz="28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1539104" y="9665353"/>
            <a:ext cx="4515323" cy="3977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 lIns="104304" tIns="52152" rIns="104304" bIns="52152" rtlCol="0">
            <a:spAutoFit/>
          </a:bodyPr>
          <a:lstStyle/>
          <a:p>
            <a:r>
              <a:rPr lang="ja-JP" altLang="en-US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  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厚生労働省・都道府県労働局・ハローワーク</a:t>
            </a:r>
          </a:p>
        </p:txBody>
      </p:sp>
      <p:pic>
        <p:nvPicPr>
          <p:cNvPr id="130" name="図 129" descr="マーク最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67368" y="9643318"/>
            <a:ext cx="475518" cy="405931"/>
          </a:xfrm>
          <a:prstGeom prst="rect">
            <a:avLst/>
          </a:prstGeom>
        </p:spPr>
      </p:pic>
      <p:sp>
        <p:nvSpPr>
          <p:cNvPr id="37" name="正方形/長方形 36"/>
          <p:cNvSpPr/>
          <p:nvPr/>
        </p:nvSpPr>
        <p:spPr>
          <a:xfrm>
            <a:off x="5759760" y="9842167"/>
            <a:ext cx="1523937" cy="2208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018" tIns="43009" rIns="86018" bIns="43009" rtlCol="0" anchor="ctr"/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LL260401</a:t>
            </a:r>
            <a:r>
              <a:rPr lang="ja-JP" altLang="en-US" sz="10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保</a:t>
            </a:r>
            <a:r>
              <a:rPr lang="en-US" altLang="ja-JP" sz="100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03</a:t>
            </a:r>
            <a:endParaRPr lang="ja-JP" altLang="en-US" sz="100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8032" y="2250194"/>
            <a:ext cx="7010970" cy="860617"/>
          </a:xfrm>
          <a:prstGeom prst="rect">
            <a:avLst/>
          </a:prstGeom>
          <a:noFill/>
          <a:ln>
            <a:noFill/>
          </a:ln>
        </p:spPr>
        <p:txBody>
          <a:bodyPr wrap="square" lIns="80133" tIns="40067" rIns="80133" bIns="40067" rtlCol="0">
            <a:spAutoFit/>
          </a:bodyPr>
          <a:lstStyle/>
          <a:p>
            <a:pPr marL="85725" indent="-85725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育児休業給付金は、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年４月１日以降に開始する育児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休業</a:t>
            </a:r>
            <a:r>
              <a:rPr lang="en-US" altLang="ja-JP" sz="1000" baseline="30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育児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休業を開始してから</a:t>
            </a:r>
            <a:r>
              <a:rPr lang="en-US" altLang="ja-JP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180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日目まで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は、休業開始前の賃金の</a:t>
            </a:r>
            <a:r>
              <a:rPr lang="en-US" altLang="ja-JP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67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となります。（これ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までは全期間に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ついて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95250">
              <a:lnSpc>
                <a:spcPts val="800"/>
              </a:lnSpc>
            </a:pPr>
            <a:endParaRPr lang="en-US" altLang="ja-JP" sz="1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95250"/>
            <a:r>
              <a:rPr lang="en-US" altLang="ja-JP" sz="1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年３月</a:t>
            </a:r>
            <a:r>
              <a: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日までに開始された育児休業は、これまでどおり育児休業の全期間について休業</a:t>
            </a:r>
            <a:r>
              <a:rPr lang="ja-JP" altLang="en-US" sz="1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開始前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の賃金</a:t>
            </a:r>
            <a:r>
              <a:rPr lang="ja-JP" altLang="en-US" sz="1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lang="en-US" altLang="ja-JP" sz="1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/>
            <a:r>
              <a: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sz="1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が支給されます</a:t>
            </a:r>
            <a:r>
              <a:rPr lang="ja-JP" altLang="en-US" sz="1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ja-JP" altLang="en-US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44514" y="1762120"/>
            <a:ext cx="1831500" cy="313082"/>
          </a:xfrm>
          <a:prstGeom prst="rect">
            <a:avLst/>
          </a:prstGeom>
          <a:solidFill>
            <a:srgbClr val="FF57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33" tIns="72000" rIns="80133" bIns="40067"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支給率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が変わります</a:t>
            </a: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2985" y="6930715"/>
            <a:ext cx="7051817" cy="1013253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89053" tIns="44527" rIns="89053" bIns="44527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育児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休業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開始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日目まで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は休業開始前の賃金の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67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を支給し、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181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日目から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は、従来通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り休業開始前の賃金の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を支給します。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5725">
              <a:lnSpc>
                <a:spcPts val="800"/>
              </a:lnSpc>
            </a:pP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85725"/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 母親の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産後休業（出産日の翌日から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週間）は育児休業給付金の支給対象となる育児休業の期間に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含まれません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276225"/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 母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親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とともに父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親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も休業する場合（「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パパ・ママ育休プラス制度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」利用時）、後から育児休業を開始する方は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276225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子どもが１歳２か月に達する日の前日までの育児休業に対して、最大１年まで支給します。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24660" y="8406879"/>
            <a:ext cx="6871361" cy="1335558"/>
          </a:xfrm>
          <a:prstGeom prst="rect">
            <a:avLst/>
          </a:prstGeom>
          <a:noFill/>
          <a:ln>
            <a:noFill/>
          </a:ln>
        </p:spPr>
        <p:txBody>
          <a:bodyPr wrap="square" lIns="78042" tIns="39021" rIns="78042" bIns="39021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支給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の対象期間中に賃金の支払がある場合、支払われたその賃金の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額が休業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開始時の賃金日額に支給日数をかけた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額に対し、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を超えるとき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は支給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額が減額され、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80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％以上のとき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は給付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金は支給されません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また、育児休業給付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金には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上限額と下限額があります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。支給率が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67%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のときの支給単位期間１か月分としての上限額は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286,023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円、下限額は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46,431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円です。</a:t>
            </a:r>
            <a:r>
              <a:rPr lang="ja-JP" altLang="en-US" sz="1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（支給率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50%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のときの支給単位期間１か月分としての上限額は</a:t>
            </a:r>
            <a:r>
              <a: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213,450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円、下限額は</a:t>
            </a:r>
            <a:r>
              <a: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34,650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円です</a:t>
            </a:r>
            <a:r>
              <a:rPr lang="ja-JP" altLang="en-US" sz="1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。）</a:t>
            </a:r>
            <a:endParaRPr lang="en-US" altLang="ja-JP" sz="1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1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金額は平成</a:t>
            </a:r>
            <a:r>
              <a: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日までの額</a:t>
            </a:r>
            <a:r>
              <a:rPr lang="ja-JP" altLang="en-US" sz="1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244514" y="7974831"/>
            <a:ext cx="3643968" cy="313082"/>
          </a:xfrm>
          <a:prstGeom prst="rect">
            <a:avLst/>
          </a:prstGeom>
          <a:solidFill>
            <a:srgbClr val="FF57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33" tIns="72000" rIns="80133" bIns="40067"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支給額に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は上限額、下限額などがあります</a:t>
            </a: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2" name="Group 2"/>
          <p:cNvGrpSpPr>
            <a:grpSpLocks/>
          </p:cNvGrpSpPr>
          <p:nvPr/>
        </p:nvGrpSpPr>
        <p:grpSpPr bwMode="auto">
          <a:xfrm>
            <a:off x="-240383" y="-249804"/>
            <a:ext cx="7680154" cy="499607"/>
            <a:chOff x="-397" y="-397"/>
            <a:chExt cx="12700" cy="794"/>
          </a:xfrm>
        </p:grpSpPr>
        <p:sp>
          <p:nvSpPr>
            <p:cNvPr id="53" name="AutoShape 3"/>
            <p:cNvSpPr>
              <a:spLocks noChangeArrowheads="1"/>
            </p:cNvSpPr>
            <p:nvPr/>
          </p:nvSpPr>
          <p:spPr bwMode="auto">
            <a:xfrm>
              <a:off x="-397" y="-397"/>
              <a:ext cx="1020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Oval 4"/>
            <p:cNvSpPr>
              <a:spLocks noChangeArrowheads="1"/>
            </p:cNvSpPr>
            <p:nvPr/>
          </p:nvSpPr>
          <p:spPr bwMode="auto">
            <a:xfrm>
              <a:off x="624" y="-397"/>
              <a:ext cx="794" cy="794"/>
            </a:xfrm>
            <a:prstGeom prst="ellipse">
              <a:avLst/>
            </a:pr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AutoShape 5"/>
            <p:cNvSpPr>
              <a:spLocks noChangeArrowheads="1"/>
            </p:cNvSpPr>
            <p:nvPr/>
          </p:nvSpPr>
          <p:spPr bwMode="auto">
            <a:xfrm>
              <a:off x="1418" y="-397"/>
              <a:ext cx="10885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-415350" y="10069084"/>
            <a:ext cx="6582556" cy="498035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 w="9525">
            <a:noFill/>
            <a:round/>
            <a:headEnd/>
            <a:tailEnd/>
          </a:ln>
        </p:spPr>
        <p:txBody>
          <a:bodyPr vert="horz" wrap="square" lIns="72356" tIns="8658" rIns="72356" bIns="8658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0" name="Oval 8"/>
          <p:cNvSpPr>
            <a:spLocks noChangeArrowheads="1"/>
          </p:cNvSpPr>
          <p:nvPr/>
        </p:nvSpPr>
        <p:spPr bwMode="auto">
          <a:xfrm>
            <a:off x="6168415" y="10069084"/>
            <a:ext cx="480161" cy="498035"/>
          </a:xfrm>
          <a:prstGeom prst="ellipse">
            <a:avLst/>
          </a:prstGeom>
          <a:solidFill>
            <a:srgbClr val="914898"/>
          </a:solidFill>
          <a:ln w="9525">
            <a:noFill/>
            <a:round/>
            <a:headEnd/>
            <a:tailEnd/>
          </a:ln>
        </p:spPr>
        <p:txBody>
          <a:bodyPr vert="horz" wrap="square" lIns="72356" tIns="8658" rIns="72356" bIns="8658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8" name="AutoShape 9"/>
          <p:cNvSpPr>
            <a:spLocks noChangeArrowheads="1"/>
          </p:cNvSpPr>
          <p:nvPr/>
        </p:nvSpPr>
        <p:spPr bwMode="auto">
          <a:xfrm>
            <a:off x="6647971" y="10069084"/>
            <a:ext cx="616831" cy="498035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 w="9525">
            <a:noFill/>
            <a:round/>
            <a:headEnd/>
            <a:tailEnd/>
          </a:ln>
        </p:spPr>
        <p:txBody>
          <a:bodyPr vert="horz" wrap="square" lIns="72356" tIns="8658" rIns="72356" bIns="8658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207562" y="393523"/>
            <a:ext cx="5969088" cy="247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53" tIns="44527" rIns="89053" bIns="44527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育児休業を取得予定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の方へ・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育児休業給付金を申請予定の事業主の方へ　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186927" y="3408703"/>
            <a:ext cx="7008998" cy="3312369"/>
            <a:chOff x="188640" y="3654351"/>
            <a:chExt cx="7008998" cy="3312369"/>
          </a:xfrm>
        </p:grpSpPr>
        <p:sp>
          <p:nvSpPr>
            <p:cNvPr id="67" name="テキスト ボックス 66"/>
            <p:cNvSpPr txBox="1"/>
            <p:nvPr/>
          </p:nvSpPr>
          <p:spPr>
            <a:xfrm>
              <a:off x="6354733" y="4323106"/>
              <a:ext cx="842905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１歳</a:t>
              </a:r>
              <a:r>
                <a:rPr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２か月</a:t>
              </a:r>
              <a:endParaRPr lang="ja-JP" altLang="en-US" sz="900" baseline="30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75" name="直線コネクタ 74"/>
            <p:cNvCxnSpPr/>
            <p:nvPr/>
          </p:nvCxnSpPr>
          <p:spPr>
            <a:xfrm flipH="1">
              <a:off x="1652750" y="4595400"/>
              <a:ext cx="672" cy="187220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>
            <a:xfrm flipH="1">
              <a:off x="6837933" y="4592811"/>
              <a:ext cx="672" cy="187220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/>
            <p:nvPr/>
          </p:nvCxnSpPr>
          <p:spPr>
            <a:xfrm flipH="1">
              <a:off x="5971616" y="4595104"/>
              <a:ext cx="672" cy="187220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/>
            <p:nvPr/>
          </p:nvCxnSpPr>
          <p:spPr>
            <a:xfrm>
              <a:off x="3020281" y="5542759"/>
              <a:ext cx="0" cy="100967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>
            <a:xfrm>
              <a:off x="5612281" y="5542759"/>
              <a:ext cx="0" cy="100967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/>
            <p:nvPr/>
          </p:nvCxnSpPr>
          <p:spPr>
            <a:xfrm flipH="1">
              <a:off x="4244228" y="4585677"/>
              <a:ext cx="672" cy="187220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/>
            <p:cNvCxnSpPr/>
            <p:nvPr/>
          </p:nvCxnSpPr>
          <p:spPr>
            <a:xfrm>
              <a:off x="792571" y="4772000"/>
              <a:ext cx="864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テキスト ボックス 57"/>
            <p:cNvSpPr txBox="1"/>
            <p:nvPr/>
          </p:nvSpPr>
          <p:spPr>
            <a:xfrm>
              <a:off x="931379" y="4650043"/>
              <a:ext cx="573347" cy="22842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89053" tIns="44527" rIns="89053" bIns="44527" rtlCol="0">
              <a:spAutoFit/>
            </a:bodyPr>
            <a:lstStyle/>
            <a:p>
              <a:pPr algn="ctr"/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８週間</a:t>
              </a: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792571" y="4950495"/>
              <a:ext cx="864000" cy="432000"/>
            </a:xfrm>
            <a:prstGeom prst="rect">
              <a:avLst/>
            </a:prstGeom>
            <a:pattFill prst="wdUpDiag">
              <a:fgClr>
                <a:srgbClr val="FFCCCC"/>
              </a:fgClr>
              <a:bgClr>
                <a:schemeClr val="bg1"/>
              </a:bgClr>
            </a:pattFill>
            <a:ln w="952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00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4245422" y="5094495"/>
              <a:ext cx="1728000" cy="288000"/>
            </a:xfrm>
            <a:prstGeom prst="rect">
              <a:avLst/>
            </a:prstGeom>
            <a:solidFill>
              <a:srgbClr val="FFCCCC"/>
            </a:solidFill>
            <a:ln w="158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給付率</a:t>
              </a:r>
              <a:r>
                <a:rPr lang="en-US" altLang="ja-JP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50</a:t>
              </a:r>
              <a:r>
                <a:rPr lang="ja-JP" altLang="en-US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％</a:t>
              </a: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27539" y="4323106"/>
              <a:ext cx="548609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出産</a:t>
              </a:r>
              <a:endParaRPr lang="ja-JP" altLang="en-US" sz="9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1217177" y="4323106"/>
              <a:ext cx="1015698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>
                <a:defRPr sz="90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defRPr>
              </a:lvl1pPr>
            </a:lstStyle>
            <a:p>
              <a:r>
                <a:rPr lang="ja-JP" altLang="en-US" dirty="0"/>
                <a:t>育児休業</a:t>
              </a:r>
              <a:r>
                <a:rPr lang="ja-JP" altLang="en-US" dirty="0" smtClean="0"/>
                <a:t>開始</a:t>
              </a:r>
              <a:endParaRPr lang="ja-JP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688682" y="4323106"/>
              <a:ext cx="548467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１歳</a:t>
              </a:r>
              <a:endParaRPr lang="ja-JP" altLang="en-US" sz="9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28" name="直線矢印コネクタ 27"/>
            <p:cNvCxnSpPr/>
            <p:nvPr/>
          </p:nvCxnSpPr>
          <p:spPr>
            <a:xfrm>
              <a:off x="1653422" y="4771200"/>
              <a:ext cx="2592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32"/>
            <p:cNvSpPr txBox="1"/>
            <p:nvPr/>
          </p:nvSpPr>
          <p:spPr>
            <a:xfrm>
              <a:off x="2522127" y="4627984"/>
              <a:ext cx="756000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9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180</a:t>
              </a:r>
              <a:r>
                <a:rPr lang="ja-JP" altLang="en-US" sz="9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</a:t>
              </a:r>
              <a:endPara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5613416" y="5817447"/>
              <a:ext cx="1224000" cy="288000"/>
            </a:xfrm>
            <a:prstGeom prst="rect">
              <a:avLst/>
            </a:prstGeom>
            <a:solidFill>
              <a:srgbClr val="CCFF99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給付率</a:t>
              </a:r>
              <a:r>
                <a:rPr lang="en-US" altLang="ja-JP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50%</a:t>
              </a:r>
              <a:endPara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2484326" y="6552431"/>
              <a:ext cx="1080120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育児休業</a:t>
              </a:r>
              <a:r>
                <a:rPr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開始</a:t>
              </a:r>
              <a:endPara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7" name="直線コネクタ 6"/>
            <p:cNvCxnSpPr/>
            <p:nvPr/>
          </p:nvCxnSpPr>
          <p:spPr>
            <a:xfrm>
              <a:off x="801843" y="6467608"/>
              <a:ext cx="604476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 flipH="1">
              <a:off x="789671" y="4598789"/>
              <a:ext cx="672" cy="187220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テキスト ボックス 63"/>
            <p:cNvSpPr txBox="1"/>
            <p:nvPr/>
          </p:nvSpPr>
          <p:spPr>
            <a:xfrm>
              <a:off x="297321" y="5731099"/>
              <a:ext cx="468000" cy="257369"/>
            </a:xfrm>
            <a:prstGeom prst="rect">
              <a:avLst/>
            </a:prstGeom>
            <a:solidFill>
              <a:srgbClr val="CCFF99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txBody>
            <a:bodyPr wrap="square" tIns="72000" rtlCol="0" anchor="ctr">
              <a:spAutoFit/>
            </a:bodyPr>
            <a:lstStyle/>
            <a:p>
              <a:pPr algn="ctr"/>
              <a:r>
                <a:rPr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父 親</a:t>
              </a:r>
              <a:endPara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288419" y="5059028"/>
              <a:ext cx="468000" cy="257369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母 親</a:t>
              </a:r>
              <a:endPara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3746179" y="6174631"/>
              <a:ext cx="1143681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9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180</a:t>
              </a:r>
              <a:r>
                <a:rPr lang="ja-JP" altLang="en-US" sz="9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</a:t>
              </a:r>
              <a:endPara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792138" y="5071704"/>
              <a:ext cx="9141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産後休業期間</a:t>
              </a:r>
              <a:endParaRPr lang="ja-JP" altLang="en-US" sz="1000" baseline="30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1327434" y="5001218"/>
              <a:ext cx="354584" cy="1949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altLang="ja-JP" sz="1000" baseline="30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※</a:t>
              </a:r>
              <a:r>
                <a:rPr lang="ja-JP" altLang="en-US" sz="1000" baseline="30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</a:t>
              </a:r>
            </a:p>
          </p:txBody>
        </p:sp>
        <p:sp>
          <p:nvSpPr>
            <p:cNvPr id="8" name="フローチャート : 組合せ 7"/>
            <p:cNvSpPr/>
            <p:nvPr/>
          </p:nvSpPr>
          <p:spPr>
            <a:xfrm>
              <a:off x="4182479" y="4500447"/>
              <a:ext cx="123498" cy="91398"/>
            </a:xfrm>
            <a:prstGeom prst="flowChartMerg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1" name="フローチャート : 組合せ 80"/>
            <p:cNvSpPr/>
            <p:nvPr/>
          </p:nvSpPr>
          <p:spPr>
            <a:xfrm>
              <a:off x="1591673" y="4500447"/>
              <a:ext cx="123498" cy="91398"/>
            </a:xfrm>
            <a:prstGeom prst="flowChartMerg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2" name="フローチャート : 組合せ 81"/>
            <p:cNvSpPr/>
            <p:nvPr/>
          </p:nvSpPr>
          <p:spPr>
            <a:xfrm>
              <a:off x="731398" y="4500447"/>
              <a:ext cx="123498" cy="91398"/>
            </a:xfrm>
            <a:prstGeom prst="flowChartMerg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ローチャート : 組合せ 82"/>
            <p:cNvSpPr/>
            <p:nvPr/>
          </p:nvSpPr>
          <p:spPr>
            <a:xfrm rot="10800000">
              <a:off x="2958532" y="6476752"/>
              <a:ext cx="123498" cy="91398"/>
            </a:xfrm>
            <a:prstGeom prst="flowChartMerg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85" name="直線矢印コネクタ 84"/>
            <p:cNvCxnSpPr/>
            <p:nvPr/>
          </p:nvCxnSpPr>
          <p:spPr>
            <a:xfrm>
              <a:off x="3020281" y="6372471"/>
              <a:ext cx="2592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フローチャート : 組合せ 86"/>
            <p:cNvSpPr/>
            <p:nvPr/>
          </p:nvSpPr>
          <p:spPr>
            <a:xfrm>
              <a:off x="6777812" y="4499082"/>
              <a:ext cx="123498" cy="91398"/>
            </a:xfrm>
            <a:prstGeom prst="flowChartMerg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8" name="フローチャート : 組合せ 87"/>
            <p:cNvSpPr/>
            <p:nvPr/>
          </p:nvSpPr>
          <p:spPr>
            <a:xfrm>
              <a:off x="5910539" y="4500447"/>
              <a:ext cx="123498" cy="91398"/>
            </a:xfrm>
            <a:prstGeom prst="flowChartMerg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6784519" y="4243597"/>
              <a:ext cx="354584" cy="1949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000" baseline="30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※</a:t>
              </a:r>
              <a:r>
                <a:rPr lang="ja-JP" altLang="en-US" sz="1000" baseline="30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</a:t>
              </a:r>
            </a:p>
          </p:txBody>
        </p:sp>
        <p:sp>
          <p:nvSpPr>
            <p:cNvPr id="91" name="フローチャート : 組合せ 90"/>
            <p:cNvSpPr/>
            <p:nvPr/>
          </p:nvSpPr>
          <p:spPr>
            <a:xfrm rot="10800000">
              <a:off x="5554715" y="6476752"/>
              <a:ext cx="123498" cy="91398"/>
            </a:xfrm>
            <a:prstGeom prst="flowChartMerg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793851" y="5770247"/>
              <a:ext cx="2185647" cy="5078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「パパ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</a:t>
              </a:r>
              <a:r>
                <a:rPr kumimoji="1"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ママ育休プラス制度」を利用して</a:t>
              </a:r>
              <a:r>
                <a:rPr kumimoji="1" lang="ja-JP" altLang="en-US" sz="90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子どもが１歳</a:t>
              </a:r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</a:t>
              </a:r>
              <a:r>
                <a:rPr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か月に達する日まで育児休業をした場合</a:t>
              </a:r>
              <a:endPara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0" name="フローチャート : 組合せ 69"/>
            <p:cNvSpPr/>
            <p:nvPr/>
          </p:nvSpPr>
          <p:spPr>
            <a:xfrm rot="10800000">
              <a:off x="727922" y="6473604"/>
              <a:ext cx="123498" cy="91398"/>
            </a:xfrm>
            <a:prstGeom prst="flowChartMerg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188640" y="3654351"/>
              <a:ext cx="6868194" cy="331236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9" name="直線矢印コネクタ 138"/>
            <p:cNvCxnSpPr/>
            <p:nvPr/>
          </p:nvCxnSpPr>
          <p:spPr>
            <a:xfrm>
              <a:off x="4244228" y="4772000"/>
              <a:ext cx="172806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フローチャート : 組合せ 144"/>
            <p:cNvSpPr/>
            <p:nvPr/>
          </p:nvSpPr>
          <p:spPr>
            <a:xfrm rot="10800000">
              <a:off x="6777812" y="6473604"/>
              <a:ext cx="123498" cy="91398"/>
            </a:xfrm>
            <a:prstGeom prst="flowChartMerg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1" name="フローチャート : 組合せ 70"/>
            <p:cNvSpPr/>
            <p:nvPr/>
          </p:nvSpPr>
          <p:spPr>
            <a:xfrm rot="10800000">
              <a:off x="5911673" y="6477126"/>
              <a:ext cx="123498" cy="91398"/>
            </a:xfrm>
            <a:prstGeom prst="flowChartMerg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1663485" y="4951028"/>
              <a:ext cx="2592000" cy="432000"/>
            </a:xfrm>
            <a:prstGeom prst="rect">
              <a:avLst/>
            </a:prstGeom>
            <a:solidFill>
              <a:srgbClr val="FFCCCC"/>
            </a:solidFill>
            <a:ln w="15875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給付率</a:t>
              </a:r>
              <a:r>
                <a:rPr lang="en-US" altLang="ja-JP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67</a:t>
              </a:r>
              <a:r>
                <a:rPr lang="ja-JP" altLang="en-US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％</a:t>
              </a:r>
              <a:r>
                <a:rPr lang="ja-JP" altLang="en-US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（従来の給付率</a:t>
              </a:r>
              <a:r>
                <a:rPr lang="en-US" altLang="ja-JP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50</a:t>
              </a:r>
              <a:r>
                <a:rPr lang="ja-JP" altLang="en-US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％から変更）</a:t>
              </a: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3020281" y="5643782"/>
              <a:ext cx="2592000" cy="461665"/>
            </a:xfrm>
            <a:prstGeom prst="rect">
              <a:avLst/>
            </a:prstGeom>
            <a:solidFill>
              <a:srgbClr val="CCFF99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給付率</a:t>
              </a:r>
              <a:r>
                <a:rPr lang="en-US" altLang="ja-JP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67</a:t>
              </a:r>
              <a:r>
                <a:rPr lang="ja-JP" altLang="en-US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％</a:t>
              </a:r>
              <a:r>
                <a:rPr lang="ja-JP" altLang="en-US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（従来の給付率</a:t>
              </a:r>
              <a:r>
                <a:rPr lang="en-US" altLang="ja-JP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50</a:t>
              </a:r>
              <a:r>
                <a:rPr lang="ja-JP" altLang="en-US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％から変更）</a:t>
              </a: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365489" y="3812501"/>
              <a:ext cx="207629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＜支給額のイメージ</a:t>
              </a:r>
              <a:r>
                <a:rPr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＞</a:t>
              </a:r>
              <a:endPara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61185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">
  <a:themeElements>
    <a:clrScheme name="キュート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259</Words>
  <Application>Microsoft Office PowerPoint</Application>
  <PresentationFormat>ユーザー設定</PresentationFormat>
  <Paragraphs>40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1_blank</vt:lpstr>
      <vt:lpstr>スライド 1</vt:lpstr>
    </vt:vector>
  </TitlesOfParts>
  <Company>厚生労働省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職業安定行政関係システム</cp:lastModifiedBy>
  <cp:revision>175</cp:revision>
  <cp:lastPrinted>2014-04-02T02:09:51Z</cp:lastPrinted>
  <dcterms:created xsi:type="dcterms:W3CDTF">2014-01-10T01:38:26Z</dcterms:created>
  <dcterms:modified xsi:type="dcterms:W3CDTF">2014-04-04T07:40:25Z</dcterms:modified>
</cp:coreProperties>
</file>