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autoAdjust="0"/>
    <p:restoredTop sz="94658" autoAdjust="0"/>
  </p:normalViewPr>
  <p:slideViewPr>
    <p:cSldViewPr>
      <p:cViewPr varScale="1">
        <p:scale>
          <a:sx n="77" d="100"/>
          <a:sy n="77" d="100"/>
        </p:scale>
        <p:origin x="-8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533915E-1E57-4291-BAAF-2535FBF6AB4D}" type="datetimeFigureOut">
              <a:rPr lang="ja-JP" altLang="en-US"/>
              <a:pPr>
                <a:defRPr/>
              </a:pPr>
              <a:t>2012/5/7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5E85508-AFE8-4C26-AD2B-19BEB15E313F}"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13DD04A-79DE-46CE-8962-54E30AEC9475}" type="datetimeFigureOut">
              <a:rPr lang="ja-JP" altLang="en-US"/>
              <a:pPr>
                <a:defRPr/>
              </a:pPr>
              <a:t>2012/5/7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7045F2E-2541-4833-B501-FC9F5429A9E4}"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322E333-B48F-4460-A940-8E911502DC47}" type="datetimeFigureOut">
              <a:rPr lang="ja-JP" altLang="en-US"/>
              <a:pPr>
                <a:defRPr/>
              </a:pPr>
              <a:t>2012/5/7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4E373C9-D330-43BC-A99E-144137DD513B}"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0270534-09A7-4D39-AD3E-4565054B3B14}" type="datetimeFigureOut">
              <a:rPr lang="ja-JP" altLang="en-US"/>
              <a:pPr>
                <a:defRPr/>
              </a:pPr>
              <a:t>2012/5/7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0895125-7885-46E6-BA09-14AD77EC4C9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95C85E5-6A2F-4817-914F-A81F05499BAE}" type="datetimeFigureOut">
              <a:rPr lang="ja-JP" altLang="en-US"/>
              <a:pPr>
                <a:defRPr/>
              </a:pPr>
              <a:t>2012/5/7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47BED5-C563-4980-A758-939DE3F4BDC0}"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F82A60F8-4CD3-4201-95C0-383C768DFB93}" type="datetimeFigureOut">
              <a:rPr lang="ja-JP" altLang="en-US"/>
              <a:pPr>
                <a:defRPr/>
              </a:pPr>
              <a:t>2012/5/7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B4F4850-ACD7-4C3D-B4E3-C6C16F6B5545}"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AF486E72-FBE5-4AB0-91F4-74C2B080114F}" type="datetimeFigureOut">
              <a:rPr lang="ja-JP" altLang="en-US"/>
              <a:pPr>
                <a:defRPr/>
              </a:pPr>
              <a:t>2012/5/7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77BC78E-FD3E-4831-B18D-AE497AED133E}"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2A626F7-D15B-4CBA-8BA7-C2B1836FCFEC}" type="datetimeFigureOut">
              <a:rPr lang="ja-JP" altLang="en-US"/>
              <a:pPr>
                <a:defRPr/>
              </a:pPr>
              <a:t>2012/5/7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126A2BF-DCC1-4A4F-A31C-7299A4CD924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69CCDB9F-69DA-4BB3-AE35-B4DEE1127974}" type="datetimeFigureOut">
              <a:rPr lang="ja-JP" altLang="en-US"/>
              <a:pPr>
                <a:defRPr/>
              </a:pPr>
              <a:t>2012/5/7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05A9521-AE96-4A5F-9CEF-EAE245908C62}"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37D9D59-45C2-4E5A-AB76-68F375832F4D}" type="datetimeFigureOut">
              <a:rPr lang="ja-JP" altLang="en-US"/>
              <a:pPr>
                <a:defRPr/>
              </a:pPr>
              <a:t>2012/5/7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4AD0FBD-8E00-4E19-BE45-B811AFBD1F1B}"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9E43096-8830-48BA-97FA-01BCAEAE8ED2}" type="datetimeFigureOut">
              <a:rPr lang="ja-JP" altLang="en-US"/>
              <a:pPr>
                <a:defRPr/>
              </a:pPr>
              <a:t>2012/5/7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5AC2A97-532F-4688-9D3A-B80CE4090624}"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8C4A9562-7BD8-4D04-92CE-5D92A2DB64C0}" type="datetimeFigureOut">
              <a:rPr lang="ja-JP" altLang="en-US"/>
              <a:pPr>
                <a:defRPr/>
              </a:pPr>
              <a:t>2012/5/7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9F4E726F-3992-4834-B4BB-7E5016430E42}"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タイトル 1"/>
          <p:cNvSpPr>
            <a:spLocks noGrp="1"/>
          </p:cNvSpPr>
          <p:nvPr>
            <p:ph type="ctrTitle"/>
          </p:nvPr>
        </p:nvSpPr>
        <p:spPr>
          <a:xfrm>
            <a:off x="900113" y="1341438"/>
            <a:ext cx="7559675" cy="1223962"/>
          </a:xfrm>
          <a:ln w="15875" cap="sq" cmpd="dbl">
            <a:solidFill>
              <a:schemeClr val="tx1"/>
            </a:solidFill>
            <a:bevel/>
          </a:ln>
        </p:spPr>
        <p:txBody>
          <a:bodyPr/>
          <a:lstStyle/>
          <a:p>
            <a:r>
              <a:rPr lang="ja-JP" altLang="en-US" sz="3100" smtClean="0"/>
              <a:t>事業所内保育施設設置・運営等支援助成金</a:t>
            </a:r>
            <a:r>
              <a:rPr lang="en-US" altLang="ja-JP" sz="3100" smtClean="0"/>
              <a:t/>
            </a:r>
            <a:br>
              <a:rPr lang="en-US" altLang="ja-JP" sz="3100" smtClean="0"/>
            </a:br>
            <a:r>
              <a:rPr lang="ja-JP" altLang="ja-JP" sz="2000" smtClean="0"/>
              <a:t>平成２４年１月～１２月に運営を開始する</a:t>
            </a:r>
            <a:r>
              <a:rPr lang="ja-JP" altLang="en-US" sz="2000" smtClean="0"/>
              <a:t>保育</a:t>
            </a:r>
            <a:r>
              <a:rPr lang="ja-JP" altLang="ja-JP" sz="2000" smtClean="0"/>
              <a:t>施設の</a:t>
            </a:r>
            <a:r>
              <a:rPr lang="ja-JP" altLang="en-US" sz="2000" smtClean="0"/>
              <a:t/>
            </a:r>
            <a:br>
              <a:rPr lang="ja-JP" altLang="en-US" sz="2000" smtClean="0"/>
            </a:br>
            <a:r>
              <a:rPr lang="ja-JP" altLang="ja-JP" sz="2000" smtClean="0"/>
              <a:t>設置費・増築費</a:t>
            </a:r>
            <a:r>
              <a:rPr lang="ja-JP" altLang="en-US" sz="2000" smtClean="0"/>
              <a:t>の支給予定</a:t>
            </a:r>
            <a:r>
              <a:rPr lang="ja-JP" altLang="ja-JP" sz="2000" smtClean="0"/>
              <a:t>件数</a:t>
            </a:r>
            <a:r>
              <a:rPr lang="ja-JP" altLang="en-US" sz="2000" smtClean="0"/>
              <a:t>は</a:t>
            </a:r>
            <a:r>
              <a:rPr lang="ja-JP" altLang="ja-JP" sz="2000" smtClean="0"/>
              <a:t>、予算の</a:t>
            </a:r>
            <a:r>
              <a:rPr lang="ja-JP" altLang="en-US" sz="2000" smtClean="0"/>
              <a:t>上限</a:t>
            </a:r>
            <a:r>
              <a:rPr lang="ja-JP" altLang="ja-JP" sz="2000" smtClean="0"/>
              <a:t>に達しました</a:t>
            </a:r>
            <a:endParaRPr lang="ja-JP" altLang="en-US" smtClean="0"/>
          </a:p>
        </p:txBody>
      </p:sp>
      <p:sp>
        <p:nvSpPr>
          <p:cNvPr id="3" name="サブタイトル 2"/>
          <p:cNvSpPr>
            <a:spLocks noGrp="1"/>
          </p:cNvSpPr>
          <p:nvPr>
            <p:ph type="subTitle" idx="1"/>
          </p:nvPr>
        </p:nvSpPr>
        <p:spPr>
          <a:xfrm>
            <a:off x="1187450" y="3068638"/>
            <a:ext cx="7272338" cy="2089150"/>
          </a:xfrm>
          <a:ln cap="rnd" cmpd="thickThin">
            <a:solidFill>
              <a:schemeClr val="tx1"/>
            </a:solidFill>
          </a:ln>
        </p:spPr>
        <p:txBody>
          <a:bodyPr rtlCol="0">
            <a:noAutofit/>
          </a:bodyPr>
          <a:lstStyle/>
          <a:p>
            <a:pPr algn="l" fontAlgn="auto">
              <a:spcAft>
                <a:spcPts val="0"/>
              </a:spcAft>
              <a:buFont typeface="Arial" pitchFamily="34" charset="0"/>
              <a:buNone/>
              <a:defRPr/>
            </a:pPr>
            <a:r>
              <a:rPr lang="ja-JP" altLang="en-US" sz="1400" dirty="0" smtClean="0">
                <a:solidFill>
                  <a:schemeClr val="tx1"/>
                </a:solidFill>
              </a:rPr>
              <a:t>　上記助成金につきましては、予算額を</a:t>
            </a:r>
            <a:r>
              <a:rPr lang="ja-JP" altLang="ja-JP" sz="1400" dirty="0" smtClean="0">
                <a:solidFill>
                  <a:schemeClr val="tx1"/>
                </a:solidFill>
              </a:rPr>
              <a:t>上回る申請</a:t>
            </a:r>
            <a:r>
              <a:rPr lang="ja-JP" altLang="en-US" sz="1400" dirty="0" smtClean="0">
                <a:solidFill>
                  <a:schemeClr val="tx1"/>
                </a:solidFill>
              </a:rPr>
              <a:t>をいただき</a:t>
            </a:r>
            <a:r>
              <a:rPr lang="ja-JP" altLang="ja-JP" sz="1400" dirty="0" smtClean="0">
                <a:solidFill>
                  <a:schemeClr val="tx1"/>
                </a:solidFill>
              </a:rPr>
              <a:t>、</a:t>
            </a:r>
            <a:r>
              <a:rPr lang="ja-JP" altLang="en-US" sz="1400" dirty="0" smtClean="0">
                <a:solidFill>
                  <a:schemeClr val="tx1"/>
                </a:solidFill>
              </a:rPr>
              <a:t>平成</a:t>
            </a:r>
            <a:r>
              <a:rPr lang="ja-JP" altLang="ja-JP" sz="1400" dirty="0" smtClean="0">
                <a:solidFill>
                  <a:schemeClr val="tx1"/>
                </a:solidFill>
              </a:rPr>
              <a:t>２４年</a:t>
            </a:r>
            <a:r>
              <a:rPr lang="ja-JP" altLang="en-US" sz="1400" dirty="0" smtClean="0">
                <a:solidFill>
                  <a:schemeClr val="tx1"/>
                </a:solidFill>
              </a:rPr>
              <a:t>に</a:t>
            </a:r>
            <a:r>
              <a:rPr lang="ja-JP" altLang="ja-JP" sz="1400" dirty="0" smtClean="0">
                <a:solidFill>
                  <a:schemeClr val="tx1"/>
                </a:solidFill>
              </a:rPr>
              <a:t>開設</a:t>
            </a:r>
            <a:r>
              <a:rPr lang="ja-JP" altLang="en-US" sz="1400" dirty="0" smtClean="0">
                <a:solidFill>
                  <a:schemeClr val="tx1"/>
                </a:solidFill>
              </a:rPr>
              <a:t>される事業所内保育施設の</a:t>
            </a:r>
            <a:r>
              <a:rPr lang="ja-JP" altLang="ja-JP" sz="1400" dirty="0" smtClean="0">
                <a:solidFill>
                  <a:schemeClr val="tx1"/>
                </a:solidFill>
              </a:rPr>
              <a:t>設置費</a:t>
            </a:r>
            <a:r>
              <a:rPr lang="ja-JP" altLang="ja-JP" sz="1400" dirty="0">
                <a:solidFill>
                  <a:schemeClr val="tx1"/>
                </a:solidFill>
              </a:rPr>
              <a:t>・</a:t>
            </a:r>
            <a:r>
              <a:rPr lang="ja-JP" altLang="ja-JP" sz="1400" dirty="0" smtClean="0">
                <a:solidFill>
                  <a:schemeClr val="tx1"/>
                </a:solidFill>
              </a:rPr>
              <a:t>増築費</a:t>
            </a:r>
            <a:r>
              <a:rPr lang="ja-JP" altLang="en-US" sz="1400" dirty="0" smtClean="0">
                <a:solidFill>
                  <a:schemeClr val="tx1"/>
                </a:solidFill>
              </a:rPr>
              <a:t>の予算の上限</a:t>
            </a:r>
            <a:r>
              <a:rPr lang="ja-JP" altLang="ja-JP" sz="1400" dirty="0" smtClean="0">
                <a:solidFill>
                  <a:schemeClr val="tx1"/>
                </a:solidFill>
              </a:rPr>
              <a:t>に達し</a:t>
            </a:r>
            <a:r>
              <a:rPr lang="ja-JP" altLang="en-US" sz="1400" dirty="0" smtClean="0">
                <a:solidFill>
                  <a:schemeClr val="tx1"/>
                </a:solidFill>
              </a:rPr>
              <a:t>ました。</a:t>
            </a:r>
          </a:p>
          <a:p>
            <a:pPr algn="l" fontAlgn="auto">
              <a:spcAft>
                <a:spcPts val="0"/>
              </a:spcAft>
              <a:buFont typeface="Arial" pitchFamily="34" charset="0"/>
              <a:buNone/>
              <a:defRPr/>
            </a:pPr>
            <a:r>
              <a:rPr lang="ja-JP" altLang="en-US" sz="1400" dirty="0" smtClean="0">
                <a:solidFill>
                  <a:schemeClr val="tx1"/>
                </a:solidFill>
              </a:rPr>
              <a:t>　</a:t>
            </a:r>
            <a:r>
              <a:rPr lang="ja-JP" altLang="ja-JP" sz="1400" dirty="0" smtClean="0">
                <a:solidFill>
                  <a:schemeClr val="tx1"/>
                </a:solidFill>
              </a:rPr>
              <a:t>助成金</a:t>
            </a:r>
            <a:r>
              <a:rPr lang="ja-JP" altLang="en-US" sz="1400" dirty="0" smtClean="0">
                <a:solidFill>
                  <a:schemeClr val="tx1"/>
                </a:solidFill>
              </a:rPr>
              <a:t>の支給申請をご検討中の</a:t>
            </a:r>
            <a:r>
              <a:rPr lang="ja-JP" altLang="ja-JP" sz="1400" dirty="0" smtClean="0">
                <a:solidFill>
                  <a:schemeClr val="tx1"/>
                </a:solidFill>
              </a:rPr>
              <a:t>事業主の</a:t>
            </a:r>
            <a:r>
              <a:rPr lang="ja-JP" altLang="en-US" sz="1400" dirty="0" smtClean="0">
                <a:solidFill>
                  <a:schemeClr val="tx1"/>
                </a:solidFill>
              </a:rPr>
              <a:t>皆さまには誠に申し訳ございませんが、平成２４年度の設置費・増築費については今後申請いただきましても支給することができません。</a:t>
            </a:r>
          </a:p>
          <a:p>
            <a:pPr algn="l" fontAlgn="auto">
              <a:spcAft>
                <a:spcPts val="0"/>
              </a:spcAft>
              <a:buFont typeface="Arial" pitchFamily="34" charset="0"/>
              <a:buNone/>
              <a:defRPr/>
            </a:pPr>
            <a:r>
              <a:rPr lang="ja-JP" altLang="en-US" sz="1400" dirty="0" smtClean="0">
                <a:solidFill>
                  <a:schemeClr val="tx1"/>
                </a:solidFill>
              </a:rPr>
              <a:t>　限られた</a:t>
            </a:r>
            <a:r>
              <a:rPr lang="ja-JP" altLang="ja-JP" sz="1400" dirty="0" smtClean="0">
                <a:solidFill>
                  <a:schemeClr val="tx1"/>
                </a:solidFill>
              </a:rPr>
              <a:t>予算</a:t>
            </a:r>
            <a:r>
              <a:rPr lang="ja-JP" altLang="ja-JP" sz="1400" dirty="0">
                <a:solidFill>
                  <a:schemeClr val="tx1"/>
                </a:solidFill>
              </a:rPr>
              <a:t>の範囲内で支給する助成金である</a:t>
            </a:r>
            <a:r>
              <a:rPr lang="ja-JP" altLang="ja-JP" sz="1400" dirty="0" smtClean="0">
                <a:solidFill>
                  <a:schemeClr val="tx1"/>
                </a:solidFill>
              </a:rPr>
              <a:t>こと</a:t>
            </a:r>
            <a:r>
              <a:rPr lang="ja-JP" altLang="en-US" sz="1400" dirty="0" smtClean="0">
                <a:solidFill>
                  <a:schemeClr val="tx1"/>
                </a:solidFill>
              </a:rPr>
              <a:t>を</a:t>
            </a:r>
            <a:r>
              <a:rPr lang="ja-JP" altLang="ja-JP" sz="1400" dirty="0" smtClean="0">
                <a:solidFill>
                  <a:schemeClr val="tx1"/>
                </a:solidFill>
              </a:rPr>
              <a:t>御理解</a:t>
            </a:r>
            <a:r>
              <a:rPr lang="ja-JP" altLang="en-US" sz="1400" dirty="0" smtClean="0">
                <a:solidFill>
                  <a:schemeClr val="tx1"/>
                </a:solidFill>
              </a:rPr>
              <a:t>、御賢察い</a:t>
            </a:r>
            <a:r>
              <a:rPr lang="ja-JP" altLang="ja-JP" sz="1400" dirty="0" smtClean="0">
                <a:solidFill>
                  <a:schemeClr val="tx1"/>
                </a:solidFill>
              </a:rPr>
              <a:t>ただき</a:t>
            </a:r>
            <a:r>
              <a:rPr lang="ja-JP" altLang="en-US" sz="1400" dirty="0" smtClean="0">
                <a:solidFill>
                  <a:schemeClr val="tx1"/>
                </a:solidFill>
              </a:rPr>
              <a:t>ますようお願い申し上げます</a:t>
            </a:r>
            <a:r>
              <a:rPr lang="ja-JP" altLang="ja-JP" sz="1400" dirty="0" smtClean="0">
                <a:solidFill>
                  <a:schemeClr val="tx1"/>
                </a:solidFill>
              </a:rPr>
              <a:t>。</a:t>
            </a:r>
            <a:endParaRPr lang="ja-JP" altLang="en-US" sz="1400" dirty="0" smtClean="0">
              <a:solidFill>
                <a:schemeClr val="tx1"/>
              </a:solidFill>
            </a:endParaRPr>
          </a:p>
          <a:p>
            <a:pPr algn="l" fontAlgn="auto">
              <a:spcAft>
                <a:spcPts val="0"/>
              </a:spcAft>
              <a:buFont typeface="Arial" pitchFamily="34" charset="0"/>
              <a:buNone/>
              <a:defRPr/>
            </a:pPr>
            <a:r>
              <a:rPr lang="ja-JP" altLang="en-US" sz="1400" dirty="0" smtClean="0">
                <a:solidFill>
                  <a:schemeClr val="tx1"/>
                </a:solidFill>
              </a:rPr>
              <a:t>　なお、平成２５</a:t>
            </a:r>
            <a:r>
              <a:rPr lang="ja-JP" altLang="ja-JP" sz="1400" dirty="0" smtClean="0">
                <a:solidFill>
                  <a:schemeClr val="tx1"/>
                </a:solidFill>
              </a:rPr>
              <a:t>年度予算は</a:t>
            </a:r>
            <a:r>
              <a:rPr lang="ja-JP" altLang="ja-JP" sz="1400" dirty="0">
                <a:solidFill>
                  <a:schemeClr val="tx1"/>
                </a:solidFill>
              </a:rPr>
              <a:t>未定で</a:t>
            </a:r>
            <a:r>
              <a:rPr lang="ja-JP" altLang="ja-JP" sz="1400" dirty="0" smtClean="0">
                <a:solidFill>
                  <a:schemeClr val="tx1"/>
                </a:solidFill>
              </a:rPr>
              <a:t>あ</a:t>
            </a:r>
            <a:r>
              <a:rPr lang="ja-JP" altLang="en-US" sz="1400" dirty="0" smtClean="0">
                <a:solidFill>
                  <a:schemeClr val="tx1"/>
                </a:solidFill>
              </a:rPr>
              <a:t>ることから、平成２５</a:t>
            </a:r>
            <a:r>
              <a:rPr lang="ja-JP" altLang="ja-JP" sz="1400" dirty="0" smtClean="0">
                <a:solidFill>
                  <a:schemeClr val="tx1"/>
                </a:solidFill>
              </a:rPr>
              <a:t>年</a:t>
            </a:r>
            <a:r>
              <a:rPr lang="ja-JP" altLang="en-US" sz="1400" dirty="0" smtClean="0">
                <a:solidFill>
                  <a:schemeClr val="tx1"/>
                </a:solidFill>
              </a:rPr>
              <a:t>１月～１２月に開設予定の施設についての認定申請も受理いたしかねることを御理解ください。</a:t>
            </a:r>
            <a:endParaRPr lang="ja-JP" altLang="en-US" sz="1400" dirty="0"/>
          </a:p>
        </p:txBody>
      </p:sp>
      <p:sp>
        <p:nvSpPr>
          <p:cNvPr id="5" name="タイトル 1"/>
          <p:cNvSpPr txBox="1">
            <a:spLocks/>
          </p:cNvSpPr>
          <p:nvPr/>
        </p:nvSpPr>
        <p:spPr>
          <a:xfrm>
            <a:off x="2339975" y="5445125"/>
            <a:ext cx="6048375" cy="792163"/>
          </a:xfrm>
          <a:prstGeom prst="rect">
            <a:avLst/>
          </a:prstGeom>
          <a:ln cap="rnd" cmpd="dbl">
            <a:solidFill>
              <a:schemeClr val="tx1"/>
            </a:solidFill>
          </a:ln>
        </p:spPr>
        <p:txBody>
          <a:bodyPr anchor="ctr"/>
          <a:lstStyle/>
          <a:p>
            <a:pPr fontAlgn="auto">
              <a:spcAft>
                <a:spcPts val="0"/>
              </a:spcAft>
              <a:defRPr/>
            </a:pPr>
            <a:r>
              <a:rPr lang="ja-JP" altLang="en-US" sz="1400" dirty="0">
                <a:latin typeface="+mj-lt"/>
                <a:ea typeface="+mj-ea"/>
                <a:cs typeface="+mj-cs"/>
              </a:rPr>
              <a:t>詳しくは、都道府県労働局雇用均等室　または</a:t>
            </a:r>
            <a:endParaRPr lang="en-US" altLang="ja-JP" sz="1400" dirty="0">
              <a:latin typeface="+mj-lt"/>
              <a:ea typeface="+mj-ea"/>
              <a:cs typeface="+mj-cs"/>
            </a:endParaRPr>
          </a:p>
          <a:p>
            <a:pPr algn="ctr" fontAlgn="auto">
              <a:spcAft>
                <a:spcPts val="0"/>
              </a:spcAft>
              <a:defRPr/>
            </a:pPr>
            <a:r>
              <a:rPr lang="ja-JP" altLang="en-US" sz="1400" dirty="0">
                <a:latin typeface="+mj-lt"/>
                <a:ea typeface="+mj-ea"/>
                <a:cs typeface="+mj-cs"/>
              </a:rPr>
              <a:t>厚生労働省雇用均等・児童家庭局職業家庭両立課　就業援助係　　　</a:t>
            </a:r>
          </a:p>
          <a:p>
            <a:pPr algn="r" fontAlgn="auto">
              <a:spcAft>
                <a:spcPts val="0"/>
              </a:spcAft>
              <a:defRPr/>
            </a:pPr>
            <a:r>
              <a:rPr lang="ja-JP" altLang="en-US" sz="1400" dirty="0">
                <a:latin typeface="+mj-lt"/>
                <a:ea typeface="+mj-ea"/>
                <a:cs typeface="+mj-cs"/>
              </a:rPr>
              <a:t>電話　</a:t>
            </a:r>
            <a:r>
              <a:rPr lang="en-US" altLang="ja-JP" sz="1400" dirty="0">
                <a:latin typeface="+mj-lt"/>
                <a:ea typeface="+mj-ea"/>
                <a:cs typeface="+mj-cs"/>
              </a:rPr>
              <a:t>03(5253)1111  </a:t>
            </a:r>
            <a:r>
              <a:rPr lang="ja-JP" altLang="en-US" sz="1400" dirty="0">
                <a:latin typeface="+mj-lt"/>
                <a:ea typeface="+mj-ea"/>
                <a:cs typeface="+mj-cs"/>
              </a:rPr>
              <a:t>内線</a:t>
            </a:r>
            <a:r>
              <a:rPr lang="en-US" altLang="ja-JP" sz="1400" dirty="0">
                <a:latin typeface="+mj-lt"/>
                <a:ea typeface="+mj-ea"/>
                <a:cs typeface="+mj-cs"/>
              </a:rPr>
              <a:t>(7859,7862)</a:t>
            </a:r>
            <a:r>
              <a:rPr lang="ja-JP" altLang="en-US" sz="1400" dirty="0">
                <a:latin typeface="+mj-lt"/>
                <a:ea typeface="+mj-ea"/>
                <a:cs typeface="+mj-cs"/>
              </a:rPr>
              <a:t>　におたずねください。</a:t>
            </a:r>
          </a:p>
        </p:txBody>
      </p:sp>
      <p:pic>
        <p:nvPicPr>
          <p:cNvPr id="13316" name="Picture 2" descr="厚生労働省シンボルマーク（カラー）"/>
          <p:cNvPicPr>
            <a:picLocks noChangeAspect="1" noChangeArrowheads="1"/>
          </p:cNvPicPr>
          <p:nvPr/>
        </p:nvPicPr>
        <p:blipFill>
          <a:blip r:embed="rId2"/>
          <a:srcRect/>
          <a:stretch>
            <a:fillRect/>
          </a:stretch>
        </p:blipFill>
        <p:spPr bwMode="auto">
          <a:xfrm>
            <a:off x="468313" y="260350"/>
            <a:ext cx="1050925" cy="1052513"/>
          </a:xfrm>
          <a:prstGeom prst="rect">
            <a:avLst/>
          </a:prstGeom>
          <a:noFill/>
          <a:ln w="9525">
            <a:noFill/>
            <a:miter lim="800000"/>
            <a:headEnd/>
            <a:tailEnd/>
          </a:ln>
        </p:spPr>
      </p:pic>
      <p:pic>
        <p:nvPicPr>
          <p:cNvPr id="13317" name="Picture 4" descr="http://www.mhlw.go.jp/stf/houdou/2r9852000000o6b7-img/2r9852000000o6ch.jpg"/>
          <p:cNvPicPr>
            <a:picLocks noChangeAspect="1" noChangeArrowheads="1"/>
          </p:cNvPicPr>
          <p:nvPr/>
        </p:nvPicPr>
        <p:blipFill>
          <a:blip r:embed="rId3"/>
          <a:srcRect/>
          <a:stretch>
            <a:fillRect/>
          </a:stretch>
        </p:blipFill>
        <p:spPr bwMode="auto">
          <a:xfrm>
            <a:off x="1116013" y="5300663"/>
            <a:ext cx="1050925" cy="10779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373</Words>
  <Application>Microsoft Office PowerPoint</Application>
  <PresentationFormat>画面に合わせる (4:3)</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デザイン テンプレート</vt:lpstr>
      </vt:variant>
      <vt:variant>
        <vt:i4>1</vt:i4>
      </vt:variant>
      <vt:variant>
        <vt:lpstr>スライド タイトル</vt:lpstr>
      </vt:variant>
      <vt:variant>
        <vt:i4>1</vt:i4>
      </vt:variant>
    </vt:vector>
  </HeadingPairs>
  <TitlesOfParts>
    <vt:vector size="5" baseType="lpstr">
      <vt:lpstr>Calibri</vt:lpstr>
      <vt:lpstr>ＭＳ Ｐゴシック</vt:lpstr>
      <vt:lpstr>Arial</vt:lpstr>
      <vt:lpstr>Office テーマ</vt:lpstr>
      <vt:lpstr>事業所内保育施設設置・運営等支援助成金 平成２４年１月～１２月に運営を開始する保育施設の 設置費・増築費の支給予定件数は、予算の上限に達しました</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事業所内保育施設設置・運営等支援助成金 平成２４年１月～１２月に運営を開始する保育施設の 設置費・増築費の件数が、予算上の支給可能件数に到達しました</dc:title>
  <dc:creator>厚生労働省ネットワークシステム</dc:creator>
  <cp:lastModifiedBy>総務情報システム</cp:lastModifiedBy>
  <cp:revision>17</cp:revision>
  <dcterms:created xsi:type="dcterms:W3CDTF">2012-04-18T02:28:02Z</dcterms:created>
  <dcterms:modified xsi:type="dcterms:W3CDTF">2012-05-07T10:41:15Z</dcterms:modified>
</cp:coreProperties>
</file>