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4B796-AE03-459F-B2E3-1095E8E0045D}" v="15" dt="2026-09-24T04:35:25.752"/>
    <p1510:client id="{7B42442E-C6AC-46EC-BEDA-49A5D06CB3C3}" v="1015" dt="2026-09-24T01:31:22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258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changesInfos/changesInfo1.xml" Type="http://schemas.microsoft.com/office/2016/11/relationships/changesInfo"/><Relationship Id="rId11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宮 夕佳(komiya-yuuka.vj6)" userId="7bdfe56e-b720-45fb-8ed3-22684ca5049f" providerId="ADAL" clId="{D79025F3-ED63-40B0-8822-FEFF5DFAB6CA}"/>
    <pc:docChg chg="modSld">
      <pc:chgData name="小宮 夕佳(komiya-yuuka.vj6)" userId="7bdfe56e-b720-45fb-8ed3-22684ca5049f" providerId="ADAL" clId="{D79025F3-ED63-40B0-8822-FEFF5DFAB6CA}" dt="2026-09-24T04:35:29.311" v="75" actId="20577"/>
      <pc:docMkLst>
        <pc:docMk/>
      </pc:docMkLst>
      <pc:sldChg chg="modSp mod">
        <pc:chgData name="小宮 夕佳(komiya-yuuka.vj6)" userId="7bdfe56e-b720-45fb-8ed3-22684ca5049f" providerId="ADAL" clId="{D79025F3-ED63-40B0-8822-FEFF5DFAB6CA}" dt="2026-09-24T04:35:29.311" v="75" actId="20577"/>
        <pc:sldMkLst>
          <pc:docMk/>
          <pc:sldMk cId="1732642083" sldId="256"/>
        </pc:sldMkLst>
        <pc:spChg chg="mod">
          <ac:chgData name="小宮 夕佳(komiya-yuuka.vj6)" userId="7bdfe56e-b720-45fb-8ed3-22684ca5049f" providerId="ADAL" clId="{D79025F3-ED63-40B0-8822-FEFF5DFAB6CA}" dt="2026-09-24T04:33:04.183" v="48" actId="20577"/>
          <ac:spMkLst>
            <pc:docMk/>
            <pc:sldMk cId="1732642083" sldId="256"/>
            <ac:spMk id="2" creationId="{8238B315-9E22-7BAE-85CB-B52D46B1C72A}"/>
          </ac:spMkLst>
        </pc:spChg>
        <pc:spChg chg="mod">
          <ac:chgData name="小宮 夕佳(komiya-yuuka.vj6)" userId="7bdfe56e-b720-45fb-8ed3-22684ca5049f" providerId="ADAL" clId="{D79025F3-ED63-40B0-8822-FEFF5DFAB6CA}" dt="2026-09-24T04:32:24.796" v="42" actId="20577"/>
          <ac:spMkLst>
            <pc:docMk/>
            <pc:sldMk cId="1732642083" sldId="256"/>
            <ac:spMk id="3" creationId="{AA0A895C-A938-D848-CA50-DBA6E95366C7}"/>
          </ac:spMkLst>
        </pc:spChg>
        <pc:spChg chg="mod">
          <ac:chgData name="小宮 夕佳(komiya-yuuka.vj6)" userId="7bdfe56e-b720-45fb-8ed3-22684ca5049f" providerId="ADAL" clId="{D79025F3-ED63-40B0-8822-FEFF5DFAB6CA}" dt="2026-09-24T04:35:29.311" v="75" actId="20577"/>
          <ac:spMkLst>
            <pc:docMk/>
            <pc:sldMk cId="1732642083" sldId="256"/>
            <ac:spMk id="4" creationId="{59BDF6FA-6C95-0C2C-A588-D064F4CA6236}"/>
          </ac:spMkLst>
        </pc:spChg>
        <pc:spChg chg="mod">
          <ac:chgData name="小宮 夕佳(komiya-yuuka.vj6)" userId="7bdfe56e-b720-45fb-8ed3-22684ca5049f" providerId="ADAL" clId="{D79025F3-ED63-40B0-8822-FEFF5DFAB6CA}" dt="2026-09-24T04:30:39.210" v="2" actId="14100"/>
          <ac:spMkLst>
            <pc:docMk/>
            <pc:sldMk cId="1732642083" sldId="256"/>
            <ac:spMk id="8" creationId="{1E0CC30B-8375-7310-151D-874BA6246B20}"/>
          </ac:spMkLst>
        </pc:spChg>
        <pc:spChg chg="mod">
          <ac:chgData name="小宮 夕佳(komiya-yuuka.vj6)" userId="7bdfe56e-b720-45fb-8ed3-22684ca5049f" providerId="ADAL" clId="{D79025F3-ED63-40B0-8822-FEFF5DFAB6CA}" dt="2026-09-24T04:30:56.520" v="4" actId="1076"/>
          <ac:spMkLst>
            <pc:docMk/>
            <pc:sldMk cId="1732642083" sldId="256"/>
            <ac:spMk id="13" creationId="{3CB0C3A7-A1EA-73B3-F57B-2C0DD15809E8}"/>
          </ac:spMkLst>
        </pc:sp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326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77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6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99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342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19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260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80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24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26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8649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95EA5-57F9-4DB3-A2C4-B15E3C2564D0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10926-8085-4064-9A5E-8F6DE67B18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22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59BDF6FA-6C95-0C2C-A588-D064F4CA6236}"/>
              </a:ext>
            </a:extLst>
          </p:cNvPr>
          <p:cNvSpPr/>
          <p:nvPr/>
        </p:nvSpPr>
        <p:spPr>
          <a:xfrm>
            <a:off x="280852" y="8321164"/>
            <a:ext cx="6296296" cy="14503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本　社　　　 ■■課　■■■（内線■■、メールアドレス■■■）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□□営業所　　□□□（内線□□、メールアドレス□□□）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 　</a:t>
            </a:r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××</a:t>
            </a:r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外部相談窓口（電話</a:t>
            </a:r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××</a:t>
            </a:r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、メールアドレス</a:t>
            </a:r>
            <a:r>
              <a:rPr kumimoji="1"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×××</a:t>
            </a:r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相談には公平に、相談者のプライバシーを守って対応しますので、安心してご相談ください。相談者はもちろん、事実関係の確認等に協力した方に不利益な取扱いは行いません。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C25BCE-8CBA-2B96-6E26-8EED092B4E08}"/>
              </a:ext>
            </a:extLst>
          </p:cNvPr>
          <p:cNvSpPr txBox="1"/>
          <p:nvPr/>
        </p:nvSpPr>
        <p:spPr>
          <a:xfrm>
            <a:off x="-65315" y="96213"/>
            <a:ext cx="6988629" cy="28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　　　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　　月　　日　事業所の名称</a:t>
            </a:r>
            <a:r>
              <a:rPr kumimoji="1" lang="ja-JP" altLang="en-US" sz="12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　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代表者職・氏名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__________________</a:t>
            </a:r>
            <a:r>
              <a:rPr kumimoji="1" lang="ja-JP" altLang="en-US" sz="12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200" u="sng" dirty="0"/>
              <a:t>　　　　　　　　　　　　　　</a:t>
            </a:r>
            <a:r>
              <a:rPr kumimoji="1" lang="ja-JP" altLang="en-US" sz="1200" dirty="0"/>
              <a:t>　　　　　　　　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6B63D7A-9956-94A5-A9C8-E54CF8FBCAEA}"/>
              </a:ext>
            </a:extLst>
          </p:cNvPr>
          <p:cNvSpPr/>
          <p:nvPr/>
        </p:nvSpPr>
        <p:spPr>
          <a:xfrm>
            <a:off x="280850" y="3349402"/>
            <a:ext cx="6296296" cy="4676998"/>
          </a:xfrm>
          <a:prstGeom prst="rect">
            <a:avLst/>
          </a:prstGeom>
          <a:solidFill>
            <a:schemeClr val="bg1"/>
          </a:solidFill>
          <a:ln w="349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E82D582-D70D-1E4D-DC81-8BE0381D7D62}"/>
              </a:ext>
            </a:extLst>
          </p:cNvPr>
          <p:cNvSpPr/>
          <p:nvPr/>
        </p:nvSpPr>
        <p:spPr>
          <a:xfrm>
            <a:off x="280852" y="409720"/>
            <a:ext cx="6296296" cy="481316"/>
          </a:xfrm>
          <a:prstGeom prst="round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カスタマーハラスメントへの対応について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E0CC30B-8375-7310-151D-874BA6246B20}"/>
              </a:ext>
            </a:extLst>
          </p:cNvPr>
          <p:cNvSpPr/>
          <p:nvPr/>
        </p:nvSpPr>
        <p:spPr>
          <a:xfrm>
            <a:off x="280850" y="1128937"/>
            <a:ext cx="6296295" cy="2023020"/>
          </a:xfrm>
          <a:prstGeom prst="rect">
            <a:avLst/>
          </a:prstGeom>
          <a:solidFill>
            <a:schemeClr val="bg1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弊社は、お客様に対して真摯に対応し、信頼や期待に応えることで、より高い満足を提供することを心掛けます。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一方で、お客様からの要求や言動の中には、従業員の人格を否定する言動、暴力、性的な要求等の従業員の尊厳を傷つけるものもあり、これらの行為は、職場環境の悪化を招く、あってはならない問題です。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わたしたちは、従業員の人権を尊重するため、このようなお客様の要求や言動に対しては、毅然とした態度で対応し、従業員を保護します。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また、従業員がお客様からこれらの行為を受けた際には、上長等に報告・相談することを推奨しており、報告・相談があった際には組織的に対応します。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1811DACD-6F2A-7F5F-5B5C-8030FD8F4D4C}"/>
              </a:ext>
            </a:extLst>
          </p:cNvPr>
          <p:cNvSpPr/>
          <p:nvPr/>
        </p:nvSpPr>
        <p:spPr>
          <a:xfrm>
            <a:off x="363577" y="934603"/>
            <a:ext cx="1329333" cy="3217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基本方針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5BC4BC7-CEA8-A622-1B83-7902194A3F1B}"/>
              </a:ext>
            </a:extLst>
          </p:cNvPr>
          <p:cNvSpPr/>
          <p:nvPr/>
        </p:nvSpPr>
        <p:spPr>
          <a:xfrm>
            <a:off x="378819" y="8119952"/>
            <a:ext cx="1685109" cy="3001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相談窓口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28DE859-EDD8-ACBF-18A0-28E4C65EB018}"/>
              </a:ext>
            </a:extLst>
          </p:cNvPr>
          <p:cNvSpPr/>
          <p:nvPr/>
        </p:nvSpPr>
        <p:spPr>
          <a:xfrm>
            <a:off x="363577" y="3209487"/>
            <a:ext cx="2651763" cy="3332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カスハラの内容と対処の内容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CB0C3A7-A1EA-73B3-F57B-2C0DD15809E8}"/>
              </a:ext>
            </a:extLst>
          </p:cNvPr>
          <p:cNvSpPr/>
          <p:nvPr/>
        </p:nvSpPr>
        <p:spPr>
          <a:xfrm>
            <a:off x="363576" y="6184367"/>
            <a:ext cx="3722918" cy="3332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特に悪質と考えられるものへの対処方針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38B315-9E22-7BAE-85CB-B52D46B1C72A}"/>
              </a:ext>
            </a:extLst>
          </p:cNvPr>
          <p:cNvSpPr txBox="1"/>
          <p:nvPr/>
        </p:nvSpPr>
        <p:spPr>
          <a:xfrm>
            <a:off x="280849" y="6593178"/>
            <a:ext cx="6399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・暴行、傷害、脅迫などの犯罪に該当し得る言動については、警察へ通報・警備員と連携して対応する。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・行為者に対して、内容証明郵便等を活用した警告文を発出する。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・法令の制限内において行為者に対して商品の販売、サービスの提供等をしない。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・行為者に対して店舗・施設等への出入りを禁止する。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・民事保全法に基づく仮処分命令を申し立てる。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0A895C-A938-D848-CA50-DBA6E95366C7}"/>
              </a:ext>
            </a:extLst>
          </p:cNvPr>
          <p:cNvSpPr txBox="1"/>
          <p:nvPr/>
        </p:nvSpPr>
        <p:spPr>
          <a:xfrm>
            <a:off x="363576" y="3636309"/>
            <a:ext cx="614534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・従業員から管理監督者等に直ちに報告し、その場の対応の方針について指示を仰ぐ。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・可能な限り従業員を一人で対応させない。また、必要に応じて当該従業員に代わって管理監督者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 等が対応する。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・顧客等とのやり取りを録音・録画する。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・従業員から十分な説明を行った上で、なお繰り返しの要求が続く場合は、一定の時間の経過を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 持って退店を求めたり、電話を切ったりする。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・現場対応が困難な場合は、本社・本部へ情報共有を行い、指示を仰ぐ。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具体的なカスハラの内容・対処の内容、内部手続等の方法・手順は、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別途、</a:t>
            </a:r>
            <a:r>
              <a:rPr kumimoji="1" lang="ja-JP" altLang="en-US" sz="12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（顧客等への対応に関するマニュアル等）　　　　　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に定めます。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2642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BE332E710E3934E802D65118215BE64" ma:contentTypeVersion="14" ma:contentTypeDescription="新しいドキュメントを作成します。" ma:contentTypeScope="" ma:versionID="3c9961f6bf13dd50deef36305a5e27ee">
  <xsd:schema xmlns:xsd="http://www.w3.org/2001/XMLSchema" xmlns:xs="http://www.w3.org/2001/XMLSchema" xmlns:p="http://schemas.microsoft.com/office/2006/metadata/properties" xmlns:ns2="a6c89237-71e3-440e-874e-7dad258e52bd" xmlns:ns3="5d97817f-4418-4126-80a6-5cc4da4a022f" targetNamespace="http://schemas.microsoft.com/office/2006/metadata/properties" ma:root="true" ma:fieldsID="286e47ab71645afb76e04ac91ad2961c" ns2:_="" ns3:_="">
    <xsd:import namespace="a6c89237-71e3-440e-874e-7dad258e52bd"/>
    <xsd:import namespace="5d97817f-4418-4126-80a6-5cc4da4a022f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c89237-71e3-440e-874e-7dad258e52bd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97817f-4418-4126-80a6-5cc4da4a022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78157b-4635-40f3-a5c3-1326c9e72b6d}" ma:internalName="TaxCatchAll" ma:showField="CatchAllData" ma:web="5d97817f-4418-4126-80a6-5cc4da4a02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a6c89237-71e3-440e-874e-7dad258e52bd">
      <UserInfo>
        <DisplayName/>
        <AccountId xsi:nil="true"/>
        <AccountType/>
      </UserInfo>
    </Owner>
    <lcf76f155ced4ddcb4097134ff3c332f xmlns="a6c89237-71e3-440e-874e-7dad258e52bd">
      <Terms xmlns="http://schemas.microsoft.com/office/infopath/2007/PartnerControls"/>
    </lcf76f155ced4ddcb4097134ff3c332f>
    <TaxCatchAll xmlns="5d97817f-4418-4126-80a6-5cc4da4a022f" xsi:nil="true"/>
  </documentManagement>
</p:properties>
</file>

<file path=customXml/itemProps1.xml><?xml version="1.0" encoding="utf-8"?>
<ds:datastoreItem xmlns:ds="http://schemas.openxmlformats.org/officeDocument/2006/customXml" ds:itemID="{B340DD30-37B1-4762-B257-B3A5F75E1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c89237-71e3-440e-874e-7dad258e52bd"/>
    <ds:schemaRef ds:uri="5d97817f-4418-4126-80a6-5cc4da4a02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616199-23C4-41FF-AD3A-9C23DE21C3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B29770-63DB-45FD-96E1-B1C8A683EE43}">
  <ds:schemaRefs>
    <ds:schemaRef ds:uri="http://schemas.microsoft.com/office/2006/metadata/properties"/>
    <ds:schemaRef ds:uri="http://schemas.microsoft.com/office/infopath/2007/PartnerControls"/>
    <ds:schemaRef ds:uri="a6c89237-71e3-440e-874e-7dad258e52bd"/>
    <ds:schemaRef ds:uri="5d97817f-4418-4126-80a6-5cc4da4a022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Words>550</Words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0x010100FBE332E710E3934E802D65118215BE64</vt:lpwstr>
  </property>
  <property fmtid="{D5CDD505-2E9C-101B-9397-08002B2CF9AE}" pid="3" name="MediaServiceImageTags">
    <vt:lpwstr/>
  </property>
</Properties>
</file>