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4"/>
  </p:sldMasterIdLst>
  <p:notesMasterIdLst>
    <p:notesMasterId r:id="rId6"/>
  </p:notesMasterIdLst>
  <p:sldIdLst>
    <p:sldId id="256" r:id="rId5"/>
  </p:sldIdLst>
  <p:sldSz cx="6858000" cy="972185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63">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99"/>
    <a:srgbClr val="9999FF"/>
    <a:srgbClr val="FFE5FC"/>
    <a:srgbClr val="FFCCFF"/>
    <a:srgbClr val="FF99FF"/>
    <a:srgbClr val="CC99FF"/>
    <a:srgbClr val="CCCCFF"/>
    <a:srgbClr val="F79646"/>
    <a:srgbClr val="5278E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300" autoAdjust="0"/>
    <p:restoredTop sz="93091" autoAdjust="0"/>
  </p:normalViewPr>
  <p:slideViewPr>
    <p:cSldViewPr>
      <p:cViewPr>
        <p:scale>
          <a:sx n="100" d="100"/>
          <a:sy n="100" d="100"/>
        </p:scale>
        <p:origin x="3000" y="84"/>
      </p:cViewPr>
      <p:guideLst>
        <p:guide orient="horz" pos="3063"/>
        <p:guide pos="2160"/>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tableStyles.xml" Type="http://schemas.openxmlformats.org/officeDocument/2006/relationships/tableStyles"/><Relationship Id="rId2" Target="../customXml/item2.xml" Type="http://schemas.openxmlformats.org/officeDocument/2006/relationships/customXml"/><Relationship Id="rId3" Target="../customXml/item3.xml" Type="http://schemas.openxmlformats.org/officeDocument/2006/relationships/customXml"/><Relationship Id="rId4" Target="slideMasters/slideMaster1.xml" Type="http://schemas.openxmlformats.org/officeDocument/2006/relationships/slideMaster"/><Relationship Id="rId5" Target="slides/slide1.xml" Type="http://schemas.openxmlformats.org/officeDocument/2006/relationships/slide"/><Relationship Id="rId6" Target="notesMasters/notesMaster1.xml" Type="http://schemas.openxmlformats.org/officeDocument/2006/relationships/notesMaster"/><Relationship Id="rId7" Target="presProps.xml" Type="http://schemas.openxmlformats.org/officeDocument/2006/relationships/presProps"/><Relationship Id="rId8" Target="viewProps.xml" Type="http://schemas.openxmlformats.org/officeDocument/2006/relationships/viewProps"/><Relationship Id="rId9" Target="theme/theme1.xml" Type="http://schemas.openxmlformats.org/officeDocument/2006/relationships/them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831" cy="493316"/>
          </a:xfrm>
          <a:prstGeom prst="rect">
            <a:avLst/>
          </a:prstGeom>
        </p:spPr>
        <p:txBody>
          <a:bodyPr vert="horz" lIns="91434" tIns="45717" rIns="91434" bIns="45717"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4" y="0"/>
            <a:ext cx="2918831" cy="493316"/>
          </a:xfrm>
          <a:prstGeom prst="rect">
            <a:avLst/>
          </a:prstGeom>
        </p:spPr>
        <p:txBody>
          <a:bodyPr vert="horz" lIns="91434" tIns="45717" rIns="91434" bIns="45717" rtlCol="0"/>
          <a:lstStyle>
            <a:lvl1pPr algn="r">
              <a:defRPr sz="1200"/>
            </a:lvl1pPr>
          </a:lstStyle>
          <a:p>
            <a:fld id="{0DD5BC5F-EF75-435E-AFC4-574195DB9DA2}" type="datetimeFigureOut">
              <a:rPr kumimoji="1" lang="ja-JP" altLang="en-US" smtClean="0"/>
              <a:t>2026/8/31</a:t>
            </a:fld>
            <a:endParaRPr kumimoji="1" lang="ja-JP" altLang="en-US"/>
          </a:p>
        </p:txBody>
      </p:sp>
      <p:sp>
        <p:nvSpPr>
          <p:cNvPr id="4" name="スライド イメージ プレースホルダー 3"/>
          <p:cNvSpPr>
            <a:spLocks noGrp="1" noRot="1" noChangeAspect="1"/>
          </p:cNvSpPr>
          <p:nvPr>
            <p:ph type="sldImg" idx="2"/>
          </p:nvPr>
        </p:nvSpPr>
        <p:spPr>
          <a:xfrm>
            <a:off x="2063750" y="739775"/>
            <a:ext cx="2608263" cy="3700463"/>
          </a:xfrm>
          <a:prstGeom prst="rect">
            <a:avLst/>
          </a:prstGeom>
          <a:noFill/>
          <a:ln w="12700">
            <a:solidFill>
              <a:prstClr val="black"/>
            </a:solidFill>
          </a:ln>
        </p:spPr>
        <p:txBody>
          <a:bodyPr vert="horz" lIns="91434" tIns="45717" rIns="91434" bIns="45717" rtlCol="0" anchor="ctr"/>
          <a:lstStyle/>
          <a:p>
            <a:endParaRPr lang="ja-JP" altLang="en-US"/>
          </a:p>
        </p:txBody>
      </p:sp>
      <p:sp>
        <p:nvSpPr>
          <p:cNvPr id="5" name="ノート プレースホルダー 4"/>
          <p:cNvSpPr>
            <a:spLocks noGrp="1"/>
          </p:cNvSpPr>
          <p:nvPr>
            <p:ph type="body" sz="quarter" idx="3"/>
          </p:nvPr>
        </p:nvSpPr>
        <p:spPr>
          <a:xfrm>
            <a:off x="673577" y="4686500"/>
            <a:ext cx="5388610" cy="4439841"/>
          </a:xfrm>
          <a:prstGeom prst="rect">
            <a:avLst/>
          </a:prstGeom>
        </p:spPr>
        <p:txBody>
          <a:bodyPr vert="horz" lIns="91434" tIns="45717" rIns="91434" bIns="45717"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285"/>
            <a:ext cx="2918831" cy="493316"/>
          </a:xfrm>
          <a:prstGeom prst="rect">
            <a:avLst/>
          </a:prstGeom>
        </p:spPr>
        <p:txBody>
          <a:bodyPr vert="horz" lIns="91434" tIns="45717" rIns="91434" bIns="45717"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4" y="9371285"/>
            <a:ext cx="2918831" cy="493316"/>
          </a:xfrm>
          <a:prstGeom prst="rect">
            <a:avLst/>
          </a:prstGeom>
        </p:spPr>
        <p:txBody>
          <a:bodyPr vert="horz" lIns="91434" tIns="45717" rIns="91434" bIns="45717" rtlCol="0" anchor="b"/>
          <a:lstStyle>
            <a:lvl1pPr algn="r">
              <a:defRPr sz="1200"/>
            </a:lvl1pPr>
          </a:lstStyle>
          <a:p>
            <a:fld id="{684C12A0-466E-4822-8F0A-A72FA83814D5}" type="slidenum">
              <a:rPr kumimoji="1" lang="ja-JP" altLang="en-US" smtClean="0"/>
              <a:t>‹#›</a:t>
            </a:fld>
            <a:endParaRPr kumimoji="1" lang="ja-JP" altLang="en-US"/>
          </a:p>
        </p:txBody>
      </p:sp>
    </p:spTree>
    <p:extLst>
      <p:ext uri="{BB962C8B-B14F-4D97-AF65-F5344CB8AC3E}">
        <p14:creationId xmlns:p14="http://schemas.microsoft.com/office/powerpoint/2010/main" val="27044068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063750" y="739775"/>
            <a:ext cx="2608263" cy="3700463"/>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84C12A0-466E-4822-8F0A-A72FA83814D5}" type="slidenum">
              <a:rPr kumimoji="1" lang="ja-JP" altLang="en-US" smtClean="0"/>
              <a:t>1</a:t>
            </a:fld>
            <a:endParaRPr kumimoji="1" lang="ja-JP" altLang="en-US"/>
          </a:p>
        </p:txBody>
      </p:sp>
    </p:spTree>
    <p:extLst>
      <p:ext uri="{BB962C8B-B14F-4D97-AF65-F5344CB8AC3E}">
        <p14:creationId xmlns:p14="http://schemas.microsoft.com/office/powerpoint/2010/main" val="4055944449"/>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857250" y="1591054"/>
            <a:ext cx="5143500" cy="3384644"/>
          </a:xfrm>
        </p:spPr>
        <p:txBody>
          <a:bodyPr anchor="b"/>
          <a:lstStyle>
            <a:lvl1pPr algn="ctr">
              <a:defRPr sz="3375"/>
            </a:lvl1pPr>
          </a:lstStyle>
          <a:p>
            <a:r>
              <a:rPr kumimoji="1" lang="ja-JP" altLang="en-US"/>
              <a:t>マスター タイトルの書式設定</a:t>
            </a:r>
          </a:p>
        </p:txBody>
      </p:sp>
      <p:sp>
        <p:nvSpPr>
          <p:cNvPr id="3" name="サブタイトル 2"/>
          <p:cNvSpPr>
            <a:spLocks noGrp="1"/>
          </p:cNvSpPr>
          <p:nvPr>
            <p:ph type="subTitle" idx="1"/>
          </p:nvPr>
        </p:nvSpPr>
        <p:spPr>
          <a:xfrm>
            <a:off x="857250" y="5106222"/>
            <a:ext cx="5143500" cy="2347196"/>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2E5996BB-EECA-4953-9641-621355146C09}" type="datetimeFigureOut">
              <a:rPr kumimoji="1" lang="ja-JP" altLang="en-US" smtClean="0"/>
              <a:t>2026/8/31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99618C6-C0F9-44C7-B0F3-6C3E2D14D55B}" type="slidenum">
              <a:rPr kumimoji="1" lang="ja-JP" altLang="en-US" smtClean="0"/>
              <a:t>‹#›</a:t>
            </a:fld>
            <a:endParaRPr kumimoji="1" lang="ja-JP" altLang="en-US"/>
          </a:p>
        </p:txBody>
      </p:sp>
    </p:spTree>
    <p:extLst>
      <p:ext uri="{BB962C8B-B14F-4D97-AF65-F5344CB8AC3E}">
        <p14:creationId xmlns:p14="http://schemas.microsoft.com/office/powerpoint/2010/main" val="2861391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E5996BB-EECA-4953-9641-621355146C09}" type="datetimeFigureOut">
              <a:rPr kumimoji="1" lang="ja-JP" altLang="en-US" smtClean="0"/>
              <a:t>2026/8/31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99618C6-C0F9-44C7-B0F3-6C3E2D14D55B}" type="slidenum">
              <a:rPr kumimoji="1" lang="ja-JP" altLang="en-US" smtClean="0"/>
              <a:t>‹#›</a:t>
            </a:fld>
            <a:endParaRPr kumimoji="1" lang="ja-JP" altLang="en-US"/>
          </a:p>
        </p:txBody>
      </p:sp>
    </p:spTree>
    <p:extLst>
      <p:ext uri="{BB962C8B-B14F-4D97-AF65-F5344CB8AC3E}">
        <p14:creationId xmlns:p14="http://schemas.microsoft.com/office/powerpoint/2010/main" val="1827636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907756" y="517599"/>
            <a:ext cx="1478756" cy="823881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71487" y="517599"/>
            <a:ext cx="4350544" cy="823881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E5996BB-EECA-4953-9641-621355146C09}" type="datetimeFigureOut">
              <a:rPr kumimoji="1" lang="ja-JP" altLang="en-US" smtClean="0"/>
              <a:t>2026/8/31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99618C6-C0F9-44C7-B0F3-6C3E2D14D55B}" type="slidenum">
              <a:rPr kumimoji="1" lang="ja-JP" altLang="en-US" smtClean="0"/>
              <a:t>‹#›</a:t>
            </a:fld>
            <a:endParaRPr kumimoji="1" lang="ja-JP" altLang="en-US"/>
          </a:p>
        </p:txBody>
      </p:sp>
    </p:spTree>
    <p:extLst>
      <p:ext uri="{BB962C8B-B14F-4D97-AF65-F5344CB8AC3E}">
        <p14:creationId xmlns:p14="http://schemas.microsoft.com/office/powerpoint/2010/main" val="3555082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E5996BB-EECA-4953-9641-621355146C09}" type="datetimeFigureOut">
              <a:rPr kumimoji="1" lang="ja-JP" altLang="en-US" smtClean="0"/>
              <a:t>2026/8/31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99618C6-C0F9-44C7-B0F3-6C3E2D14D55B}" type="slidenum">
              <a:rPr kumimoji="1" lang="ja-JP" altLang="en-US" smtClean="0"/>
              <a:t>‹#›</a:t>
            </a:fld>
            <a:endParaRPr kumimoji="1" lang="ja-JP" altLang="en-US"/>
          </a:p>
        </p:txBody>
      </p:sp>
    </p:spTree>
    <p:extLst>
      <p:ext uri="{BB962C8B-B14F-4D97-AF65-F5344CB8AC3E}">
        <p14:creationId xmlns:p14="http://schemas.microsoft.com/office/powerpoint/2010/main" val="4241853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467916" y="2423713"/>
            <a:ext cx="5915025" cy="4044019"/>
          </a:xfrm>
        </p:spPr>
        <p:txBody>
          <a:bodyPr anchor="b"/>
          <a:lstStyle>
            <a:lvl1pPr>
              <a:defRPr sz="3375"/>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67916" y="6505989"/>
            <a:ext cx="5915025" cy="2126654"/>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2E5996BB-EECA-4953-9641-621355146C09}" type="datetimeFigureOut">
              <a:rPr kumimoji="1" lang="ja-JP" altLang="en-US" smtClean="0"/>
              <a:t>2026/8/31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99618C6-C0F9-44C7-B0F3-6C3E2D14D55B}" type="slidenum">
              <a:rPr kumimoji="1" lang="ja-JP" altLang="en-US" smtClean="0"/>
              <a:t>‹#›</a:t>
            </a:fld>
            <a:endParaRPr kumimoji="1" lang="ja-JP" altLang="en-US"/>
          </a:p>
        </p:txBody>
      </p:sp>
    </p:spTree>
    <p:extLst>
      <p:ext uri="{BB962C8B-B14F-4D97-AF65-F5344CB8AC3E}">
        <p14:creationId xmlns:p14="http://schemas.microsoft.com/office/powerpoint/2010/main" val="36705575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71488" y="2587992"/>
            <a:ext cx="2914650" cy="6168425"/>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3471863" y="2587992"/>
            <a:ext cx="2914650" cy="6168425"/>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2E5996BB-EECA-4953-9641-621355146C09}" type="datetimeFigureOut">
              <a:rPr kumimoji="1" lang="ja-JP" altLang="en-US" smtClean="0"/>
              <a:t>2026/8/31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99618C6-C0F9-44C7-B0F3-6C3E2D14D55B}" type="slidenum">
              <a:rPr kumimoji="1" lang="ja-JP" altLang="en-US" smtClean="0"/>
              <a:t>‹#›</a:t>
            </a:fld>
            <a:endParaRPr kumimoji="1" lang="ja-JP" altLang="en-US"/>
          </a:p>
        </p:txBody>
      </p:sp>
    </p:spTree>
    <p:extLst>
      <p:ext uri="{BB962C8B-B14F-4D97-AF65-F5344CB8AC3E}">
        <p14:creationId xmlns:p14="http://schemas.microsoft.com/office/powerpoint/2010/main" val="383447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72381" y="517599"/>
            <a:ext cx="5915025" cy="1879108"/>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72381" y="2383204"/>
            <a:ext cx="2901255" cy="116797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72381" y="3551176"/>
            <a:ext cx="2901255" cy="5223245"/>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3471863" y="2383204"/>
            <a:ext cx="2915543" cy="116797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3471863" y="3551176"/>
            <a:ext cx="2915543" cy="5223245"/>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2E5996BB-EECA-4953-9641-621355146C09}" type="datetimeFigureOut">
              <a:rPr kumimoji="1" lang="ja-JP" altLang="en-US" smtClean="0"/>
              <a:t>2026/8/31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D99618C6-C0F9-44C7-B0F3-6C3E2D14D55B}" type="slidenum">
              <a:rPr kumimoji="1" lang="ja-JP" altLang="en-US" smtClean="0"/>
              <a:t>‹#›</a:t>
            </a:fld>
            <a:endParaRPr kumimoji="1" lang="ja-JP" altLang="en-US"/>
          </a:p>
        </p:txBody>
      </p:sp>
    </p:spTree>
    <p:extLst>
      <p:ext uri="{BB962C8B-B14F-4D97-AF65-F5344CB8AC3E}">
        <p14:creationId xmlns:p14="http://schemas.microsoft.com/office/powerpoint/2010/main" val="9108249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2E5996BB-EECA-4953-9641-621355146C09}" type="datetimeFigureOut">
              <a:rPr kumimoji="1" lang="ja-JP" altLang="en-US" smtClean="0"/>
              <a:t>2026/8/31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D99618C6-C0F9-44C7-B0F3-6C3E2D14D55B}" type="slidenum">
              <a:rPr kumimoji="1" lang="ja-JP" altLang="en-US" smtClean="0"/>
              <a:t>‹#›</a:t>
            </a:fld>
            <a:endParaRPr kumimoji="1" lang="ja-JP" altLang="en-US"/>
          </a:p>
        </p:txBody>
      </p:sp>
    </p:spTree>
    <p:extLst>
      <p:ext uri="{BB962C8B-B14F-4D97-AF65-F5344CB8AC3E}">
        <p14:creationId xmlns:p14="http://schemas.microsoft.com/office/powerpoint/2010/main" val="26521945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2E5996BB-EECA-4953-9641-621355146C09}" type="datetimeFigureOut">
              <a:rPr kumimoji="1" lang="ja-JP" altLang="en-US" smtClean="0"/>
              <a:t>2026/8/31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D99618C6-C0F9-44C7-B0F3-6C3E2D14D55B}" type="slidenum">
              <a:rPr kumimoji="1" lang="ja-JP" altLang="en-US" smtClean="0"/>
              <a:t>‹#›</a:t>
            </a:fld>
            <a:endParaRPr kumimoji="1" lang="ja-JP" altLang="en-US"/>
          </a:p>
        </p:txBody>
      </p:sp>
    </p:spTree>
    <p:extLst>
      <p:ext uri="{BB962C8B-B14F-4D97-AF65-F5344CB8AC3E}">
        <p14:creationId xmlns:p14="http://schemas.microsoft.com/office/powerpoint/2010/main" val="2304111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72381" y="648123"/>
            <a:ext cx="2211883" cy="2268432"/>
          </a:xfrm>
        </p:spPr>
        <p:txBody>
          <a:bodyPr anchor="b"/>
          <a:lstStyle>
            <a:lvl1pPr>
              <a:defRPr sz="1800"/>
            </a:lvl1pPr>
          </a:lstStyle>
          <a:p>
            <a:r>
              <a:rPr kumimoji="1" lang="ja-JP" altLang="en-US"/>
              <a:t>マスター タイトルの書式設定</a:t>
            </a:r>
          </a:p>
        </p:txBody>
      </p:sp>
      <p:sp>
        <p:nvSpPr>
          <p:cNvPr id="3" name="コンテンツ プレースホルダー 2"/>
          <p:cNvSpPr>
            <a:spLocks noGrp="1"/>
          </p:cNvSpPr>
          <p:nvPr>
            <p:ph idx="1"/>
          </p:nvPr>
        </p:nvSpPr>
        <p:spPr>
          <a:xfrm>
            <a:off x="2915543" y="1399767"/>
            <a:ext cx="3471863" cy="6908815"/>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72381" y="2916555"/>
            <a:ext cx="2211883" cy="5403279"/>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2E5996BB-EECA-4953-9641-621355146C09}" type="datetimeFigureOut">
              <a:rPr kumimoji="1" lang="ja-JP" altLang="en-US" smtClean="0"/>
              <a:t>2026/8/31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99618C6-C0F9-44C7-B0F3-6C3E2D14D55B}" type="slidenum">
              <a:rPr kumimoji="1" lang="ja-JP" altLang="en-US" smtClean="0"/>
              <a:t>‹#›</a:t>
            </a:fld>
            <a:endParaRPr kumimoji="1" lang="ja-JP" altLang="en-US"/>
          </a:p>
        </p:txBody>
      </p:sp>
    </p:spTree>
    <p:extLst>
      <p:ext uri="{BB962C8B-B14F-4D97-AF65-F5344CB8AC3E}">
        <p14:creationId xmlns:p14="http://schemas.microsoft.com/office/powerpoint/2010/main" val="41803257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472381" y="648123"/>
            <a:ext cx="2211883" cy="2268432"/>
          </a:xfrm>
        </p:spPr>
        <p:txBody>
          <a:bodyPr anchor="b"/>
          <a:lstStyle>
            <a:lvl1pPr>
              <a:defRPr sz="1800"/>
            </a:lvl1pPr>
          </a:lstStyle>
          <a:p>
            <a:r>
              <a:rPr kumimoji="1" lang="ja-JP" altLang="en-US"/>
              <a:t>マスター タイトルの書式設定</a:t>
            </a:r>
          </a:p>
        </p:txBody>
      </p:sp>
      <p:sp>
        <p:nvSpPr>
          <p:cNvPr id="3" name="図プレースホルダー 2"/>
          <p:cNvSpPr>
            <a:spLocks noGrp="1"/>
          </p:cNvSpPr>
          <p:nvPr>
            <p:ph type="pic" idx="1"/>
          </p:nvPr>
        </p:nvSpPr>
        <p:spPr>
          <a:xfrm>
            <a:off x="2915543" y="1399767"/>
            <a:ext cx="3471863" cy="6908815"/>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endParaRPr kumimoji="1" lang="ja-JP" altLang="en-US"/>
          </a:p>
        </p:txBody>
      </p:sp>
      <p:sp>
        <p:nvSpPr>
          <p:cNvPr id="4" name="テキスト プレースホルダー 3"/>
          <p:cNvSpPr>
            <a:spLocks noGrp="1"/>
          </p:cNvSpPr>
          <p:nvPr>
            <p:ph type="body" sz="half" idx="2"/>
          </p:nvPr>
        </p:nvSpPr>
        <p:spPr>
          <a:xfrm>
            <a:off x="472381" y="2916555"/>
            <a:ext cx="2211883" cy="5403279"/>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2E5996BB-EECA-4953-9641-621355146C09}" type="datetimeFigureOut">
              <a:rPr kumimoji="1" lang="ja-JP" altLang="en-US" smtClean="0"/>
              <a:t>2026/8/31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99618C6-C0F9-44C7-B0F3-6C3E2D14D55B}" type="slidenum">
              <a:rPr kumimoji="1" lang="ja-JP" altLang="en-US" smtClean="0"/>
              <a:t>‹#›</a:t>
            </a:fld>
            <a:endParaRPr kumimoji="1" lang="ja-JP" altLang="en-US"/>
          </a:p>
        </p:txBody>
      </p:sp>
    </p:spTree>
    <p:extLst>
      <p:ext uri="{BB962C8B-B14F-4D97-AF65-F5344CB8AC3E}">
        <p14:creationId xmlns:p14="http://schemas.microsoft.com/office/powerpoint/2010/main" val="416446017"/>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71488" y="517599"/>
            <a:ext cx="5915025" cy="1879108"/>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71488" y="2587992"/>
            <a:ext cx="5915025" cy="6168425"/>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71488" y="9010716"/>
            <a:ext cx="1543050" cy="517598"/>
          </a:xfrm>
          <a:prstGeom prst="rect">
            <a:avLst/>
          </a:prstGeom>
        </p:spPr>
        <p:txBody>
          <a:bodyPr vert="horz" lIns="91440" tIns="45720" rIns="91440" bIns="45720" rtlCol="0" anchor="ctr"/>
          <a:lstStyle>
            <a:lvl1pPr algn="l">
              <a:defRPr sz="675">
                <a:solidFill>
                  <a:schemeClr val="tx1">
                    <a:tint val="75000"/>
                  </a:schemeClr>
                </a:solidFill>
              </a:defRPr>
            </a:lvl1pPr>
          </a:lstStyle>
          <a:p>
            <a:fld id="{2E5996BB-EECA-4953-9641-621355146C09}" type="datetimeFigureOut">
              <a:rPr kumimoji="1" lang="ja-JP" altLang="en-US" smtClean="0"/>
              <a:t>2026/8/31</a:t>
            </a:fld>
            <a:endParaRPr kumimoji="1" lang="ja-JP" altLang="en-US"/>
          </a:p>
        </p:txBody>
      </p:sp>
      <p:sp>
        <p:nvSpPr>
          <p:cNvPr id="5" name="フッター プレースホルダー 4"/>
          <p:cNvSpPr>
            <a:spLocks noGrp="1"/>
          </p:cNvSpPr>
          <p:nvPr>
            <p:ph type="ftr" sz="quarter" idx="3"/>
          </p:nvPr>
        </p:nvSpPr>
        <p:spPr>
          <a:xfrm>
            <a:off x="2271713" y="9010716"/>
            <a:ext cx="2314575" cy="517598"/>
          </a:xfrm>
          <a:prstGeom prst="rect">
            <a:avLst/>
          </a:prstGeom>
        </p:spPr>
        <p:txBody>
          <a:bodyPr vert="horz" lIns="91440" tIns="45720" rIns="91440" bIns="45720" rtlCol="0" anchor="ctr"/>
          <a:lstStyle>
            <a:lvl1pPr algn="ctr">
              <a:defRPr sz="675">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4843463" y="9010716"/>
            <a:ext cx="1543050" cy="517598"/>
          </a:xfrm>
          <a:prstGeom prst="rect">
            <a:avLst/>
          </a:prstGeom>
        </p:spPr>
        <p:txBody>
          <a:bodyPr vert="horz" lIns="91440" tIns="45720" rIns="91440" bIns="45720" rtlCol="0" anchor="ctr"/>
          <a:lstStyle>
            <a:lvl1pPr algn="r">
              <a:defRPr sz="675">
                <a:solidFill>
                  <a:schemeClr val="tx1">
                    <a:tint val="75000"/>
                  </a:schemeClr>
                </a:solidFill>
              </a:defRPr>
            </a:lvl1pPr>
          </a:lstStyle>
          <a:p>
            <a:fld id="{D99618C6-C0F9-44C7-B0F3-6C3E2D14D55B}" type="slidenum">
              <a:rPr kumimoji="1" lang="ja-JP" altLang="en-US" smtClean="0"/>
              <a:t>‹#›</a:t>
            </a:fld>
            <a:endParaRPr kumimoji="1" lang="ja-JP" altLang="en-US"/>
          </a:p>
        </p:txBody>
      </p:sp>
    </p:spTree>
    <p:extLst>
      <p:ext uri="{BB962C8B-B14F-4D97-AF65-F5344CB8AC3E}">
        <p14:creationId xmlns:p14="http://schemas.microsoft.com/office/powerpoint/2010/main" val="3505444887"/>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txStyles>
    <p:titleStyle>
      <a:lvl1pPr algn="l" defTabSz="514350" rtl="0" eaLnBrk="1" latinLnBrk="0" hangingPunct="1">
        <a:lnSpc>
          <a:spcPct val="90000"/>
        </a:lnSpc>
        <a:spcBef>
          <a:spcPct val="0"/>
        </a:spcBef>
        <a:buNone/>
        <a:defRPr kumimoji="1"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kumimoji="1"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kumimoji="1"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kumimoji="1"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9pPr>
    </p:bodyStyle>
    <p:otherStyle>
      <a:defPPr>
        <a:defRPr lang="ja-JP"/>
      </a:defPPr>
      <a:lvl1pPr marL="0" algn="l" defTabSz="514350" rtl="0" eaLnBrk="1" latinLnBrk="0" hangingPunct="1">
        <a:defRPr kumimoji="1" sz="1013" kern="1200">
          <a:solidFill>
            <a:schemeClr val="tx1"/>
          </a:solidFill>
          <a:latin typeface="+mn-lt"/>
          <a:ea typeface="+mn-ea"/>
          <a:cs typeface="+mn-cs"/>
        </a:defRPr>
      </a:lvl1pPr>
      <a:lvl2pPr marL="257175" algn="l" defTabSz="514350" rtl="0" eaLnBrk="1" latinLnBrk="0" hangingPunct="1">
        <a:defRPr kumimoji="1" sz="1013" kern="1200">
          <a:solidFill>
            <a:schemeClr val="tx1"/>
          </a:solidFill>
          <a:latin typeface="+mn-lt"/>
          <a:ea typeface="+mn-ea"/>
          <a:cs typeface="+mn-cs"/>
        </a:defRPr>
      </a:lvl2pPr>
      <a:lvl3pPr marL="514350" algn="l" defTabSz="514350" rtl="0" eaLnBrk="1" latinLnBrk="0" hangingPunct="1">
        <a:defRPr kumimoji="1" sz="1013" kern="1200">
          <a:solidFill>
            <a:schemeClr val="tx1"/>
          </a:solidFill>
          <a:latin typeface="+mn-lt"/>
          <a:ea typeface="+mn-ea"/>
          <a:cs typeface="+mn-cs"/>
        </a:defRPr>
      </a:lvl3pPr>
      <a:lvl4pPr marL="771525" algn="l" defTabSz="514350" rtl="0" eaLnBrk="1" latinLnBrk="0" hangingPunct="1">
        <a:defRPr kumimoji="1" sz="1013" kern="1200">
          <a:solidFill>
            <a:schemeClr val="tx1"/>
          </a:solidFill>
          <a:latin typeface="+mn-lt"/>
          <a:ea typeface="+mn-ea"/>
          <a:cs typeface="+mn-cs"/>
        </a:defRPr>
      </a:lvl4pPr>
      <a:lvl5pPr marL="1028700" algn="l" defTabSz="514350" rtl="0" eaLnBrk="1" latinLnBrk="0" hangingPunct="1">
        <a:defRPr kumimoji="1" sz="1013" kern="1200">
          <a:solidFill>
            <a:schemeClr val="tx1"/>
          </a:solidFill>
          <a:latin typeface="+mn-lt"/>
          <a:ea typeface="+mn-ea"/>
          <a:cs typeface="+mn-cs"/>
        </a:defRPr>
      </a:lvl5pPr>
      <a:lvl6pPr marL="1285875" algn="l" defTabSz="514350" rtl="0" eaLnBrk="1" latinLnBrk="0" hangingPunct="1">
        <a:defRPr kumimoji="1" sz="1013" kern="1200">
          <a:solidFill>
            <a:schemeClr val="tx1"/>
          </a:solidFill>
          <a:latin typeface="+mn-lt"/>
          <a:ea typeface="+mn-ea"/>
          <a:cs typeface="+mn-cs"/>
        </a:defRPr>
      </a:lvl6pPr>
      <a:lvl7pPr marL="1543050" algn="l" defTabSz="514350" rtl="0" eaLnBrk="1" latinLnBrk="0" hangingPunct="1">
        <a:defRPr kumimoji="1" sz="1013" kern="1200">
          <a:solidFill>
            <a:schemeClr val="tx1"/>
          </a:solidFill>
          <a:latin typeface="+mn-lt"/>
          <a:ea typeface="+mn-ea"/>
          <a:cs typeface="+mn-cs"/>
        </a:defRPr>
      </a:lvl7pPr>
      <a:lvl8pPr marL="1800225" algn="l" defTabSz="514350" rtl="0" eaLnBrk="1" latinLnBrk="0" hangingPunct="1">
        <a:defRPr kumimoji="1" sz="1013" kern="1200">
          <a:solidFill>
            <a:schemeClr val="tx1"/>
          </a:solidFill>
          <a:latin typeface="+mn-lt"/>
          <a:ea typeface="+mn-ea"/>
          <a:cs typeface="+mn-cs"/>
        </a:defRPr>
      </a:lvl8pPr>
      <a:lvl9pPr marL="2057400" algn="l" defTabSz="514350" rtl="0" eaLnBrk="1" latinLnBrk="0" hangingPunct="1">
        <a:defRPr kumimoji="1" sz="1013"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png" Type="http://schemas.openxmlformats.org/officeDocument/2006/relationships/image"/><Relationship Id="rId5" Target="../media/image3.png" Type="http://schemas.openxmlformats.org/officeDocument/2006/relationships/image"/><Relationship Id="rId6" Target="../media/image4.pn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正方形/長方形 18"/>
          <p:cNvSpPr/>
          <p:nvPr/>
        </p:nvSpPr>
        <p:spPr>
          <a:xfrm>
            <a:off x="-7598" y="196813"/>
            <a:ext cx="6857999" cy="523220"/>
          </a:xfrm>
          <a:prstGeom prst="rect">
            <a:avLst/>
          </a:prstGeom>
          <a:noFill/>
        </p:spPr>
        <p:txBody>
          <a:bodyPr wrap="square" lIns="91440" tIns="45720" rIns="91440" bIns="45720">
            <a:spAutoFit/>
          </a:bodyPr>
          <a:lstStyle/>
          <a:p>
            <a:pPr algn="ctr"/>
            <a:r>
              <a:rPr lang="ja-JP" altLang="en-US" sz="2800" b="1" dirty="0">
                <a:ln w="18415" cmpd="sng">
                  <a:noFill/>
                  <a:prstDash val="solid"/>
                </a:ln>
                <a:solidFill>
                  <a:srgbClr val="9999FF"/>
                </a:solidFill>
                <a:latin typeface="メイリオ" panose="020B0604030504040204" pitchFamily="50" charset="-128"/>
                <a:ea typeface="メイリオ" panose="020B0604030504040204" pitchFamily="50" charset="-128"/>
                <a:cs typeface="メイリオ" panose="020B0604030504040204" pitchFamily="50" charset="-128"/>
              </a:rPr>
              <a:t>ハラスメントは許しません！</a:t>
            </a:r>
          </a:p>
        </p:txBody>
      </p:sp>
      <p:sp>
        <p:nvSpPr>
          <p:cNvPr id="22" name="テキスト ボックス 21"/>
          <p:cNvSpPr txBox="1"/>
          <p:nvPr/>
        </p:nvSpPr>
        <p:spPr>
          <a:xfrm>
            <a:off x="21478" y="900485"/>
            <a:ext cx="6858000" cy="430887"/>
          </a:xfrm>
          <a:prstGeom prst="rect">
            <a:avLst/>
          </a:prstGeom>
          <a:noFill/>
        </p:spPr>
        <p:txBody>
          <a:bodyPr wrap="square" rtlCol="0">
            <a:spAutoFit/>
          </a:bodyPr>
          <a:lstStyle/>
          <a:p>
            <a:r>
              <a:rPr lang="ja-JP" altLang="ja-JP" sz="1100" kern="1200" dirty="0">
                <a:solidFill>
                  <a:srgbClr val="000000"/>
                </a:solidFill>
                <a:effectLst/>
                <a:ea typeface="ＭＳ Ｐゴシック" panose="020B0600070205080204" pitchFamily="50" charset="-128"/>
                <a:cs typeface="Times New Roman" panose="02020603050405020304" pitchFamily="18" charset="0"/>
              </a:rPr>
              <a:t>ハラスメントは、個人としての尊厳を不当に傷つける社会的に許されない行為であるとともに、働く人の能力の有効な発揮を妨げ、また、当社にとっても職場秩序や業務の遂行を阻害し、社会的評価に影響を与える問題です。</a:t>
            </a:r>
            <a:endParaRPr kumimoji="1" lang="ja-JP" altLang="en-US" sz="1100" b="1" dirty="0">
              <a:latin typeface="メイリオ" panose="020B0604030504040204" pitchFamily="50" charset="-128"/>
              <a:ea typeface="メイリオ" panose="020B0604030504040204" pitchFamily="50" charset="-128"/>
              <a:cs typeface="メイリオ" panose="020B0604030504040204" pitchFamily="50" charset="-128"/>
            </a:endParaRPr>
          </a:p>
        </p:txBody>
      </p:sp>
      <p:grpSp>
        <p:nvGrpSpPr>
          <p:cNvPr id="39" name="グループ化 38">
            <a:extLst>
              <a:ext uri="{FF2B5EF4-FFF2-40B4-BE49-F238E27FC236}">
                <a16:creationId xmlns:a16="http://schemas.microsoft.com/office/drawing/2014/main" id="{9587CD8B-B8C0-9827-D77D-F5D88BFF62A5}"/>
              </a:ext>
            </a:extLst>
          </p:cNvPr>
          <p:cNvGrpSpPr/>
          <p:nvPr/>
        </p:nvGrpSpPr>
        <p:grpSpPr>
          <a:xfrm>
            <a:off x="1017376" y="3936804"/>
            <a:ext cx="5796000" cy="3426281"/>
            <a:chOff x="1000039" y="1346797"/>
            <a:chExt cx="5796000" cy="3426281"/>
          </a:xfrm>
        </p:grpSpPr>
        <p:sp>
          <p:nvSpPr>
            <p:cNvPr id="23" name="正方形/長方形 22"/>
            <p:cNvSpPr/>
            <p:nvPr/>
          </p:nvSpPr>
          <p:spPr>
            <a:xfrm>
              <a:off x="1000039" y="2263748"/>
              <a:ext cx="5796000" cy="900000"/>
            </a:xfrm>
            <a:prstGeom prst="rect">
              <a:avLst/>
            </a:prstGeom>
            <a:ln>
              <a:solidFill>
                <a:srgbClr val="FF99FF"/>
              </a:solidFill>
            </a:ln>
          </p:spPr>
          <p:style>
            <a:lnRef idx="2">
              <a:schemeClr val="dk1"/>
            </a:lnRef>
            <a:fillRef idx="1">
              <a:schemeClr val="lt1"/>
            </a:fillRef>
            <a:effectRef idx="0">
              <a:schemeClr val="dk1"/>
            </a:effectRef>
            <a:fontRef idx="minor">
              <a:schemeClr val="dk1"/>
            </a:fontRef>
          </p:style>
          <p:txBody>
            <a:bodyPr rtlCol="0" anchor="t"/>
            <a:lstStyle/>
            <a:p>
              <a:r>
                <a:rPr lang="ja-JP" altLang="en-US" sz="1050" dirty="0">
                  <a:latin typeface="メイリオ" panose="020B0604030504040204" pitchFamily="50" charset="-128"/>
                  <a:ea typeface="メイリオ" panose="020B0604030504040204" pitchFamily="50" charset="-128"/>
                  <a:cs typeface="メイリオ" panose="020B0604030504040204" pitchFamily="50" charset="-128"/>
                </a:rPr>
                <a:t>従業員等の意に反する性的な言動により従業員等の就業環境を害することです。</a:t>
              </a:r>
              <a:endParaRPr lang="en-US" altLang="ja-JP" sz="1050" dirty="0">
                <a:latin typeface="メイリオ" panose="020B0604030504040204" pitchFamily="50" charset="-128"/>
                <a:ea typeface="メイリオ" panose="020B0604030504040204" pitchFamily="50" charset="-128"/>
                <a:cs typeface="メイリオ" panose="020B0604030504040204" pitchFamily="50" charset="-128"/>
              </a:endParaRPr>
            </a:p>
            <a:p>
              <a:endParaRPr lang="ja-JP" altLang="en-US" sz="5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050" dirty="0">
                  <a:latin typeface="メイリオ" panose="020B0604030504040204" pitchFamily="50" charset="-128"/>
                  <a:ea typeface="メイリオ" panose="020B0604030504040204" pitchFamily="50" charset="-128"/>
                  <a:cs typeface="メイリオ" panose="020B0604030504040204" pitchFamily="50" charset="-128"/>
                </a:rPr>
                <a:t>例えば</a:t>
              </a:r>
              <a:endParaRPr lang="en-US" altLang="ja-JP" sz="105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05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ja-JP" sz="1050" kern="12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性的な冗談、からかい、</a:t>
              </a:r>
              <a:r>
                <a:rPr lang="ja-JP" altLang="en-US" sz="105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rPr>
                <a:t>質問　・</a:t>
              </a:r>
              <a:r>
                <a:rPr lang="ja-JP" altLang="ja-JP" sz="1050" kern="12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わいせつ図画の配付、掲示</a:t>
              </a:r>
              <a:endParaRPr lang="en-US" altLang="ja-JP" sz="1050" kern="12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endParaRPr>
            </a:p>
            <a:p>
              <a:r>
                <a:rPr lang="ja-JP" altLang="en-US" sz="105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rPr>
                <a:t>・</a:t>
              </a:r>
              <a:r>
                <a:rPr lang="ja-JP" altLang="ja-JP" sz="1050" kern="12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性的な噂の流布</a:t>
              </a:r>
              <a:r>
                <a:rPr lang="ja-JP" altLang="en-US" sz="1050" kern="12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　・</a:t>
              </a:r>
              <a:r>
                <a:rPr lang="ja-JP" altLang="ja-JP" sz="1050" kern="12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身体への不必要な接触 </a:t>
              </a:r>
              <a:r>
                <a:rPr lang="ja-JP" altLang="en-US" sz="1050" kern="100" dirty="0">
                  <a:latin typeface="メイリオ" panose="020B0604030504040204" pitchFamily="50" charset="-128"/>
                  <a:ea typeface="メイリオ" panose="020B0604030504040204" pitchFamily="50" charset="-128"/>
                  <a:cs typeface="Times New Roman" panose="02020603050405020304" pitchFamily="18" charset="0"/>
                </a:rPr>
                <a:t>　・</a:t>
              </a:r>
              <a:r>
                <a:rPr lang="ja-JP" altLang="ja-JP" sz="1050" kern="12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交際、性的な関係の強要</a:t>
              </a:r>
              <a:endParaRPr lang="en-US" altLang="ja-JP" sz="1050" dirty="0">
                <a:latin typeface="メイリオ" panose="020B0604030504040204" pitchFamily="50" charset="-128"/>
                <a:ea typeface="メイリオ" panose="020B0604030504040204" pitchFamily="50" charset="-128"/>
                <a:cs typeface="Times New Roman" panose="02020603050405020304" pitchFamily="18" charset="0"/>
              </a:endParaRPr>
            </a:p>
            <a:p>
              <a:r>
                <a:rPr lang="ja-JP" altLang="en-US" sz="1050" kern="12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ja-JP" altLang="ja-JP" sz="1050" kern="12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拒否等を行った従業員等に対する不利益取扱い等</a:t>
              </a:r>
              <a:endParaRPr lang="ja-JP" altLang="ja-JP" sz="1050" dirty="0">
                <a:effectLst/>
                <a:latin typeface="メイリオ" panose="020B0604030504040204" pitchFamily="50" charset="-128"/>
                <a:ea typeface="メイリオ" panose="020B0604030504040204" pitchFamily="50" charset="-128"/>
                <a:cs typeface="ＭＳ Ｐゴシック" panose="020B0600070205080204" pitchFamily="50" charset="-128"/>
              </a:endParaRPr>
            </a:p>
            <a:p>
              <a:endParaRPr lang="en-US" altLang="ja-JP" sz="1050" dirty="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05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5" name="正方形/長方形 24"/>
            <p:cNvSpPr/>
            <p:nvPr/>
          </p:nvSpPr>
          <p:spPr>
            <a:xfrm>
              <a:off x="1000039" y="1346797"/>
              <a:ext cx="5796000" cy="900000"/>
            </a:xfrm>
            <a:prstGeom prst="rect">
              <a:avLst/>
            </a:prstGeom>
            <a:ln>
              <a:solidFill>
                <a:srgbClr val="FFC000"/>
              </a:solidFill>
            </a:ln>
          </p:spPr>
          <p:style>
            <a:lnRef idx="2">
              <a:schemeClr val="dk1"/>
            </a:lnRef>
            <a:fillRef idx="1">
              <a:schemeClr val="lt1"/>
            </a:fillRef>
            <a:effectRef idx="0">
              <a:schemeClr val="dk1"/>
            </a:effectRef>
            <a:fontRef idx="minor">
              <a:schemeClr val="dk1"/>
            </a:fontRef>
          </p:style>
          <p:txBody>
            <a:bodyPr rtlCol="0" anchor="t"/>
            <a:lstStyle/>
            <a:p>
              <a:r>
                <a:rPr lang="ja-JP" altLang="ja-JP" sz="1050" dirty="0">
                  <a:effectLst/>
                  <a:latin typeface="メイリオ" panose="020B0604030504040204" pitchFamily="50" charset="-128"/>
                  <a:ea typeface="メイリオ" panose="020B0604030504040204" pitchFamily="50" charset="-128"/>
                  <a:cs typeface="Times New Roman" panose="02020603050405020304" pitchFamily="18" charset="0"/>
                </a:rPr>
                <a:t>優越的な関係を背景とした言動であって、業務上必要かつ相当な範囲を超えたものにより、従業員等の就業環境を害することをいいます。</a:t>
              </a:r>
              <a:endParaRPr lang="en-US" altLang="ja-JP" sz="1050" dirty="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5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050" dirty="0">
                  <a:latin typeface="メイリオ" panose="020B0604030504040204" pitchFamily="50" charset="-128"/>
                  <a:ea typeface="メイリオ" panose="020B0604030504040204" pitchFamily="50" charset="-128"/>
                  <a:cs typeface="メイリオ" panose="020B0604030504040204" pitchFamily="50" charset="-128"/>
                </a:rPr>
                <a:t>代表的な言動の類型は</a:t>
              </a:r>
              <a:endParaRPr lang="en-US" altLang="ja-JP" sz="105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050" dirty="0">
                  <a:latin typeface="メイリオ" panose="020B0604030504040204" pitchFamily="50" charset="-128"/>
                  <a:ea typeface="メイリオ" panose="020B0604030504040204" pitchFamily="50" charset="-128"/>
                  <a:cs typeface="メイリオ" panose="020B0604030504040204" pitchFamily="50" charset="-128"/>
                </a:rPr>
                <a:t>・身体的攻撃　・精神的攻撃　・人間関係からの切り離し</a:t>
              </a:r>
              <a:endParaRPr lang="en-US" altLang="ja-JP" sz="105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050" dirty="0">
                  <a:latin typeface="メイリオ" panose="020B0604030504040204" pitchFamily="50" charset="-128"/>
                  <a:ea typeface="メイリオ" panose="020B0604030504040204" pitchFamily="50" charset="-128"/>
                  <a:cs typeface="メイリオ" panose="020B0604030504040204" pitchFamily="50" charset="-128"/>
                </a:rPr>
                <a:t>・過大な要求　・過小な要求　・個の侵害　等　　</a:t>
              </a:r>
              <a:endParaRPr lang="en-US" altLang="ja-JP" sz="105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4" name="正方形/長方形 23"/>
            <p:cNvSpPr/>
            <p:nvPr/>
          </p:nvSpPr>
          <p:spPr>
            <a:xfrm>
              <a:off x="1000039" y="3711078"/>
              <a:ext cx="5796000" cy="1062000"/>
            </a:xfrm>
            <a:prstGeom prst="rect">
              <a:avLst/>
            </a:prstGeom>
            <a:ln>
              <a:solidFill>
                <a:srgbClr val="92D050"/>
              </a:solidFill>
            </a:ln>
          </p:spPr>
          <p:style>
            <a:lnRef idx="2">
              <a:schemeClr val="dk1"/>
            </a:lnRef>
            <a:fillRef idx="1">
              <a:schemeClr val="lt1"/>
            </a:fillRef>
            <a:effectRef idx="0">
              <a:schemeClr val="dk1"/>
            </a:effectRef>
            <a:fontRef idx="minor">
              <a:schemeClr val="dk1"/>
            </a:fontRef>
          </p:style>
          <p:txBody>
            <a:bodyPr rtlCol="0" anchor="t"/>
            <a:lstStyle/>
            <a:p>
              <a:r>
                <a:rPr lang="ja-JP" altLang="ja-JP" sz="1050" dirty="0">
                  <a:effectLst/>
                  <a:latin typeface="メイリオ" panose="020B0604030504040204" pitchFamily="50" charset="-128"/>
                  <a:ea typeface="メイリオ" panose="020B0604030504040204" pitchFamily="50" charset="-128"/>
                  <a:cs typeface="Times New Roman" panose="02020603050405020304" pitchFamily="18" charset="0"/>
                </a:rPr>
                <a:t>妊娠・出産したこと</a:t>
              </a:r>
              <a:r>
                <a:rPr lang="ja-JP" altLang="en-US" sz="1050" dirty="0">
                  <a:effectLst/>
                  <a:latin typeface="メイリオ" panose="020B0604030504040204" pitchFamily="50" charset="-128"/>
                  <a:ea typeface="メイリオ" panose="020B0604030504040204" pitchFamily="50" charset="-128"/>
                  <a:cs typeface="Times New Roman" panose="02020603050405020304" pitchFamily="18" charset="0"/>
                </a:rPr>
                <a:t>、</a:t>
              </a:r>
              <a:r>
                <a:rPr lang="ja-JP" altLang="ja-JP" sz="1050" dirty="0">
                  <a:effectLst/>
                  <a:latin typeface="メイリオ" panose="020B0604030504040204" pitchFamily="50" charset="-128"/>
                  <a:ea typeface="メイリオ" panose="020B0604030504040204" pitchFamily="50" charset="-128"/>
                  <a:cs typeface="Times New Roman" panose="02020603050405020304" pitchFamily="18" charset="0"/>
                </a:rPr>
                <a:t>妊娠等に起因する症状によ</a:t>
              </a:r>
              <a:r>
                <a:rPr lang="ja-JP" altLang="en-US" sz="1050" dirty="0">
                  <a:effectLst/>
                  <a:latin typeface="メイリオ" panose="020B0604030504040204" pitchFamily="50" charset="-128"/>
                  <a:ea typeface="メイリオ" panose="020B0604030504040204" pitchFamily="50" charset="-128"/>
                  <a:cs typeface="Times New Roman" panose="02020603050405020304" pitchFamily="18" charset="0"/>
                </a:rPr>
                <a:t>る能率低下</a:t>
              </a:r>
              <a:r>
                <a:rPr lang="ja-JP" altLang="ja-JP" sz="1050" dirty="0">
                  <a:effectLst/>
                  <a:latin typeface="メイリオ" panose="020B0604030504040204" pitchFamily="50" charset="-128"/>
                  <a:ea typeface="メイリオ" panose="020B0604030504040204" pitchFamily="50" charset="-128"/>
                  <a:cs typeface="Times New Roman" panose="02020603050405020304" pitchFamily="18" charset="0"/>
                </a:rPr>
                <a:t>、妊娠・出産・育児・介護等に関</a:t>
              </a:r>
              <a:r>
                <a:rPr lang="ja-JP" altLang="en-US" sz="1050" dirty="0">
                  <a:effectLst/>
                  <a:latin typeface="メイリオ" panose="020B0604030504040204" pitchFamily="50" charset="-128"/>
                  <a:ea typeface="メイリオ" panose="020B0604030504040204" pitchFamily="50" charset="-128"/>
                  <a:cs typeface="Times New Roman" panose="02020603050405020304" pitchFamily="18" charset="0"/>
                </a:rPr>
                <a:t>する</a:t>
              </a:r>
              <a:r>
                <a:rPr lang="ja-JP" altLang="ja-JP" sz="1050" dirty="0">
                  <a:effectLst/>
                  <a:latin typeface="メイリオ" panose="020B0604030504040204" pitchFamily="50" charset="-128"/>
                  <a:ea typeface="メイリオ" panose="020B0604030504040204" pitchFamily="50" charset="-128"/>
                  <a:cs typeface="Times New Roman" panose="02020603050405020304" pitchFamily="18" charset="0"/>
                </a:rPr>
                <a:t>制度の利用や配慮の</a:t>
              </a:r>
              <a:r>
                <a:rPr lang="ja-JP" altLang="en-US" sz="1050" dirty="0">
                  <a:latin typeface="メイリオ" panose="020B0604030504040204" pitchFamily="50" charset="-128"/>
                  <a:ea typeface="メイリオ" panose="020B0604030504040204" pitchFamily="50" charset="-128"/>
                  <a:cs typeface="Times New Roman" panose="02020603050405020304" pitchFamily="18" charset="0"/>
                </a:rPr>
                <a:t>申出等を理由として</a:t>
              </a:r>
              <a:r>
                <a:rPr lang="ja-JP" altLang="en-US" sz="1050" dirty="0">
                  <a:effectLst/>
                  <a:latin typeface="メイリオ" panose="020B0604030504040204" pitchFamily="50" charset="-128"/>
                  <a:ea typeface="メイリオ" panose="020B0604030504040204" pitchFamily="50" charset="-128"/>
                  <a:cs typeface="Times New Roman" panose="02020603050405020304" pitchFamily="18" charset="0"/>
                </a:rPr>
                <a:t>、</a:t>
              </a:r>
              <a:r>
                <a:rPr lang="ja-JP" altLang="ja-JP" sz="1050" dirty="0">
                  <a:effectLst/>
                  <a:latin typeface="メイリオ" panose="020B0604030504040204" pitchFamily="50" charset="-128"/>
                  <a:ea typeface="メイリオ" panose="020B0604030504040204" pitchFamily="50" charset="-128"/>
                  <a:cs typeface="Times New Roman" panose="02020603050405020304" pitchFamily="18" charset="0"/>
                </a:rPr>
                <a:t>従業員等の就業環境を害することをいいます。</a:t>
              </a:r>
              <a:endParaRPr lang="ja-JP" altLang="en-US" sz="1050" dirty="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5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050" dirty="0">
                  <a:latin typeface="メイリオ" panose="020B0604030504040204" pitchFamily="50" charset="-128"/>
                  <a:ea typeface="メイリオ" panose="020B0604030504040204" pitchFamily="50" charset="-128"/>
                  <a:cs typeface="メイリオ" panose="020B0604030504040204" pitchFamily="50" charset="-128"/>
                </a:rPr>
                <a:t>上司・同僚・業務委託担当者による以下の言動</a:t>
              </a:r>
            </a:p>
            <a:p>
              <a:r>
                <a:rPr lang="ja-JP" altLang="en-US" sz="1050" dirty="0">
                  <a:latin typeface="メイリオ" panose="020B0604030504040204" pitchFamily="50" charset="-128"/>
                  <a:ea typeface="メイリオ" panose="020B0604030504040204" pitchFamily="50" charset="-128"/>
                  <a:cs typeface="メイリオ" panose="020B0604030504040204" pitchFamily="50" charset="-128"/>
                </a:rPr>
                <a:t>・妊娠・出産・育児・介護に関する制度の利用の阻害　</a:t>
              </a:r>
            </a:p>
            <a:p>
              <a:r>
                <a:rPr lang="ja-JP" altLang="en-US" sz="1050" dirty="0">
                  <a:latin typeface="メイリオ" panose="020B0604030504040204" pitchFamily="50" charset="-128"/>
                  <a:ea typeface="メイリオ" panose="020B0604030504040204" pitchFamily="50" charset="-128"/>
                  <a:cs typeface="メイリオ" panose="020B0604030504040204" pitchFamily="50" charset="-128"/>
                </a:rPr>
                <a:t>・不利益な取扱いを示唆する言動</a:t>
              </a:r>
              <a:endParaRPr kumimoji="1" lang="en-US" altLang="ja-JP" sz="105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050" dirty="0">
                  <a:latin typeface="メイリオ" panose="020B0604030504040204" pitchFamily="50" charset="-128"/>
                  <a:ea typeface="メイリオ" panose="020B0604030504040204" pitchFamily="50" charset="-128"/>
                  <a:cs typeface="メイリオ" panose="020B0604030504040204" pitchFamily="50" charset="-128"/>
                </a:rPr>
                <a:t>・法に基づく制度・配慮の申出等をしたこと、制度の利用・配慮の申出による嫌がらせ　等</a:t>
              </a:r>
              <a:endParaRPr lang="en-US" altLang="ja-JP" sz="1050" dirty="0">
                <a:latin typeface="メイリオ" panose="020B0604030504040204" pitchFamily="50" charset="-128"/>
                <a:ea typeface="メイリオ" panose="020B0604030504040204" pitchFamily="50" charset="-128"/>
                <a:cs typeface="メイリオ" panose="020B0604030504040204" pitchFamily="50" charset="-128"/>
              </a:endParaRPr>
            </a:p>
          </p:txBody>
        </p:sp>
      </p:grpSp>
      <p:sp>
        <p:nvSpPr>
          <p:cNvPr id="5" name="テキスト ボックス 4"/>
          <p:cNvSpPr txBox="1"/>
          <p:nvPr/>
        </p:nvSpPr>
        <p:spPr>
          <a:xfrm>
            <a:off x="5312160" y="540654"/>
            <a:ext cx="1994319" cy="261610"/>
          </a:xfrm>
          <a:prstGeom prst="rect">
            <a:avLst/>
          </a:prstGeom>
          <a:noFill/>
        </p:spPr>
        <p:txBody>
          <a:bodyPr wrap="square" rtlCol="0">
            <a:spAutoFit/>
          </a:bodyPr>
          <a:lstStyle/>
          <a:p>
            <a:r>
              <a:rPr kumimoji="1" lang="ja-JP" altLang="en-US" sz="1050" u="sng" dirty="0"/>
              <a:t>　　年　　月　　日</a:t>
            </a:r>
          </a:p>
        </p:txBody>
      </p:sp>
      <p:sp>
        <p:nvSpPr>
          <p:cNvPr id="41" name="正方形/長方形 40">
            <a:extLst>
              <a:ext uri="{FF2B5EF4-FFF2-40B4-BE49-F238E27FC236}">
                <a16:creationId xmlns:a16="http://schemas.microsoft.com/office/drawing/2014/main" id="{9DE2C50B-6ED0-0BBA-3761-F353FD67E47B}"/>
              </a:ext>
            </a:extLst>
          </p:cNvPr>
          <p:cNvSpPr/>
          <p:nvPr/>
        </p:nvSpPr>
        <p:spPr>
          <a:xfrm>
            <a:off x="7158" y="1327696"/>
            <a:ext cx="2700000" cy="184641"/>
          </a:xfrm>
          <a:prstGeom prst="rect">
            <a:avLst/>
          </a:prstGeom>
          <a:solidFill>
            <a:srgbClr val="9999FF"/>
          </a:solidFill>
          <a:ln>
            <a:noFill/>
          </a:ln>
        </p:spPr>
        <p:style>
          <a:lnRef idx="2">
            <a:schemeClr val="accent1"/>
          </a:lnRef>
          <a:fillRef idx="1">
            <a:schemeClr val="lt1"/>
          </a:fillRef>
          <a:effectRef idx="0">
            <a:schemeClr val="accent1"/>
          </a:effectRef>
          <a:fontRef idx="minor">
            <a:schemeClr val="dk1"/>
          </a:fontRef>
        </p:style>
        <p:txBody>
          <a:bodyPr wrap="none" tIns="0" bIns="0" rtlCol="0" anchor="b" anchorCtr="0">
            <a:noAutofit/>
          </a:bodyPr>
          <a:lstStyle/>
          <a:p>
            <a:r>
              <a:rPr lang="ja-JP" altLang="en-US" sz="11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この方針の対象</a:t>
            </a:r>
            <a:endParaRPr kumimoji="1" lang="ja-JP" altLang="en-US" sz="11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2" name="テキスト ボックス 41">
            <a:extLst>
              <a:ext uri="{FF2B5EF4-FFF2-40B4-BE49-F238E27FC236}">
                <a16:creationId xmlns:a16="http://schemas.microsoft.com/office/drawing/2014/main" id="{001E0D52-E770-0755-4B96-ADBE99E37925}"/>
              </a:ext>
            </a:extLst>
          </p:cNvPr>
          <p:cNvSpPr txBox="1"/>
          <p:nvPr/>
        </p:nvSpPr>
        <p:spPr>
          <a:xfrm>
            <a:off x="21478" y="1496947"/>
            <a:ext cx="6843681" cy="697440"/>
          </a:xfrm>
          <a:prstGeom prst="rect">
            <a:avLst/>
          </a:prstGeom>
          <a:noFill/>
        </p:spPr>
        <p:txBody>
          <a:bodyPr wrap="square" rtlCol="0">
            <a:noAutofit/>
          </a:bodyPr>
          <a:lstStyle/>
          <a:p>
            <a:pPr algn="just"/>
            <a:r>
              <a:rPr lang="ja-JP" altLang="en-US" sz="1050" kern="12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・正社員、契約社員、パート・アルバイト、派遣社員等</a:t>
            </a:r>
            <a:r>
              <a:rPr lang="ja-JP" altLang="ja-JP" sz="1100" b="1" kern="1200" dirty="0">
                <a:solidFill>
                  <a:srgbClr val="9999FF"/>
                </a:solidFill>
                <a:effectLst/>
                <a:latin typeface="メイリオ" panose="020B0604030504040204" pitchFamily="50" charset="-128"/>
                <a:ea typeface="メイリオ" panose="020B0604030504040204" pitchFamily="50" charset="-128"/>
                <a:cs typeface="Times New Roman" panose="02020603050405020304" pitchFamily="18" charset="0"/>
              </a:rPr>
              <a:t>当社の</a:t>
            </a:r>
            <a:r>
              <a:rPr lang="ja-JP" altLang="en-US" sz="1100" b="1" kern="1200" dirty="0">
                <a:solidFill>
                  <a:srgbClr val="9999FF"/>
                </a:solidFill>
                <a:effectLst/>
                <a:latin typeface="メイリオ" panose="020B0604030504040204" pitchFamily="50" charset="-128"/>
                <a:ea typeface="メイリオ" panose="020B0604030504040204" pitchFamily="50" charset="-128"/>
                <a:cs typeface="Times New Roman" panose="02020603050405020304" pitchFamily="18" charset="0"/>
              </a:rPr>
              <a:t>全ての</a:t>
            </a:r>
            <a:r>
              <a:rPr lang="ja-JP" altLang="ja-JP" sz="1100" b="1" kern="1200" dirty="0">
                <a:solidFill>
                  <a:srgbClr val="9999FF"/>
                </a:solidFill>
                <a:effectLst/>
                <a:latin typeface="メイリオ" panose="020B0604030504040204" pitchFamily="50" charset="-128"/>
                <a:ea typeface="メイリオ" panose="020B0604030504040204" pitchFamily="50" charset="-128"/>
                <a:cs typeface="Times New Roman" panose="02020603050405020304" pitchFamily="18" charset="0"/>
              </a:rPr>
              <a:t>従業員</a:t>
            </a:r>
            <a:r>
              <a:rPr lang="ja-JP" altLang="ja-JP" sz="1050" kern="12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の他、従業員以外の者（</a:t>
            </a:r>
            <a:r>
              <a:rPr lang="ja-JP" altLang="ja-JP" sz="1100" b="1" kern="1200" dirty="0">
                <a:solidFill>
                  <a:srgbClr val="9999FF"/>
                </a:solidFill>
                <a:effectLst/>
                <a:latin typeface="メイリオ" panose="020B0604030504040204" pitchFamily="50" charset="-128"/>
                <a:ea typeface="メイリオ" panose="020B0604030504040204" pitchFamily="50" charset="-128"/>
                <a:cs typeface="Times New Roman" panose="02020603050405020304" pitchFamily="18" charset="0"/>
              </a:rPr>
              <a:t>フリーランス</a:t>
            </a:r>
            <a:r>
              <a:rPr lang="ja-JP" altLang="ja-JP" sz="1100" kern="12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ja-JP" altLang="ja-JP" sz="1100" b="1" kern="1200" dirty="0">
                <a:solidFill>
                  <a:srgbClr val="9999FF"/>
                </a:solidFill>
                <a:effectLst/>
                <a:latin typeface="メイリオ" panose="020B0604030504040204" pitchFamily="50" charset="-128"/>
                <a:ea typeface="メイリオ" panose="020B0604030504040204" pitchFamily="50" charset="-128"/>
                <a:cs typeface="Times New Roman" panose="02020603050405020304" pitchFamily="18" charset="0"/>
              </a:rPr>
              <a:t>取引先等</a:t>
            </a:r>
            <a:r>
              <a:rPr lang="ja-JP" altLang="en-US" sz="1100" b="1" kern="1200" dirty="0">
                <a:solidFill>
                  <a:srgbClr val="9999FF"/>
                </a:solidFill>
                <a:effectLst/>
                <a:latin typeface="メイリオ" panose="020B0604030504040204" pitchFamily="50" charset="-128"/>
                <a:ea typeface="メイリオ" panose="020B0604030504040204" pitchFamily="50" charset="-128"/>
                <a:cs typeface="Times New Roman" panose="02020603050405020304" pitchFamily="18" charset="0"/>
              </a:rPr>
              <a:t>の</a:t>
            </a:r>
            <a:r>
              <a:rPr lang="ja-JP" altLang="en-US" sz="1100" b="1" dirty="0">
                <a:solidFill>
                  <a:srgbClr val="9999FF"/>
                </a:solidFill>
                <a:latin typeface="メイリオ" panose="020B0604030504040204" pitchFamily="50" charset="-128"/>
                <a:ea typeface="メイリオ" panose="020B0604030504040204" pitchFamily="50" charset="-128"/>
                <a:cs typeface="Times New Roman" panose="02020603050405020304" pitchFamily="18" charset="0"/>
              </a:rPr>
              <a:t>従業員</a:t>
            </a:r>
            <a:r>
              <a:rPr lang="ja-JP" altLang="en-US" sz="1100" kern="12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ja-JP" altLang="en-US" sz="1100" b="1" kern="1200" dirty="0">
                <a:solidFill>
                  <a:srgbClr val="9999FF"/>
                </a:solidFill>
                <a:effectLst/>
                <a:latin typeface="メイリオ" panose="020B0604030504040204" pitchFamily="50" charset="-128"/>
                <a:ea typeface="メイリオ" panose="020B0604030504040204" pitchFamily="50" charset="-128"/>
                <a:cs typeface="Times New Roman" panose="02020603050405020304" pitchFamily="18" charset="0"/>
              </a:rPr>
              <a:t>求職者</a:t>
            </a:r>
            <a:r>
              <a:rPr lang="ja-JP" altLang="ja-JP" sz="1100" b="1" kern="1200" dirty="0">
                <a:solidFill>
                  <a:srgbClr val="9999FF"/>
                </a:solidFill>
                <a:effectLst/>
                <a:latin typeface="メイリオ" panose="020B0604030504040204" pitchFamily="50" charset="-128"/>
                <a:ea typeface="メイリオ" panose="020B0604030504040204" pitchFamily="50" charset="-128"/>
                <a:cs typeface="Times New Roman" panose="02020603050405020304" pitchFamily="18" charset="0"/>
              </a:rPr>
              <a:t>等</a:t>
            </a:r>
            <a:r>
              <a:rPr lang="ja-JP" altLang="en-US" sz="1050" kern="12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ja-JP" altLang="ja-JP" sz="1050" kern="12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当社の業務運営にかかわるあらゆる者）に対する</a:t>
            </a:r>
            <a:r>
              <a:rPr lang="ja-JP" altLang="en-US" sz="1050" kern="12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ハラスメント行為を</a:t>
            </a:r>
            <a:r>
              <a:rPr lang="ja-JP" altLang="en-US" sz="105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rPr>
              <a:t>対象とします（以下「従業員等」といいます。）</a:t>
            </a:r>
            <a:endParaRPr lang="en-US" altLang="ja-JP" sz="105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endParaRPr>
          </a:p>
          <a:p>
            <a:pPr algn="just"/>
            <a:r>
              <a:rPr lang="ja-JP" altLang="en-US" sz="1050" kern="12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a:t>
            </a:r>
            <a:r>
              <a:rPr lang="ja-JP" altLang="ja-JP" sz="1050" kern="12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当社</a:t>
            </a:r>
            <a:r>
              <a:rPr lang="ja-JP" altLang="en-US" sz="1050" kern="12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の</a:t>
            </a:r>
            <a:r>
              <a:rPr lang="ja-JP" altLang="ja-JP" sz="1050" kern="12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全ての従業員</a:t>
            </a:r>
            <a:r>
              <a:rPr lang="ja-JP" altLang="en-US" sz="1050" kern="12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は、ハラスメントに類する行為をしてはなりません</a:t>
            </a:r>
            <a:r>
              <a:rPr lang="ja-JP" altLang="ja-JP" sz="1050" kern="12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。セクシュアルハラスメントについては、顧客、取引先の社員等</a:t>
            </a:r>
            <a:r>
              <a:rPr lang="ja-JP" altLang="en-US" sz="1050" kern="12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による行為も対象となります</a:t>
            </a:r>
            <a:r>
              <a:rPr lang="ja-JP" altLang="ja-JP" sz="1050" kern="12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ja-JP" altLang="ja-JP" sz="1050" dirty="0">
              <a:effectLst/>
              <a:latin typeface="メイリオ" panose="020B0604030504040204" pitchFamily="50" charset="-128"/>
              <a:ea typeface="メイリオ" panose="020B0604030504040204" pitchFamily="50" charset="-128"/>
              <a:cs typeface="ＭＳ Ｐゴシック" panose="020B0600070205080204" pitchFamily="50" charset="-128"/>
            </a:endParaRPr>
          </a:p>
        </p:txBody>
      </p:sp>
      <p:sp>
        <p:nvSpPr>
          <p:cNvPr id="43" name="正方形/長方形 42">
            <a:extLst>
              <a:ext uri="{FF2B5EF4-FFF2-40B4-BE49-F238E27FC236}">
                <a16:creationId xmlns:a16="http://schemas.microsoft.com/office/drawing/2014/main" id="{EEA6E9AB-4840-80C5-6443-0B0F900FEDCA}"/>
              </a:ext>
            </a:extLst>
          </p:cNvPr>
          <p:cNvSpPr/>
          <p:nvPr/>
        </p:nvSpPr>
        <p:spPr>
          <a:xfrm>
            <a:off x="7347" y="2374259"/>
            <a:ext cx="2700000" cy="184641"/>
          </a:xfrm>
          <a:prstGeom prst="rect">
            <a:avLst/>
          </a:prstGeom>
          <a:solidFill>
            <a:srgbClr val="9999FF"/>
          </a:solidFill>
          <a:ln>
            <a:noFill/>
          </a:ln>
        </p:spPr>
        <p:style>
          <a:lnRef idx="2">
            <a:schemeClr val="accent1"/>
          </a:lnRef>
          <a:fillRef idx="1">
            <a:schemeClr val="lt1"/>
          </a:fillRef>
          <a:effectRef idx="0">
            <a:schemeClr val="accent1"/>
          </a:effectRef>
          <a:fontRef idx="minor">
            <a:schemeClr val="dk1"/>
          </a:fontRef>
        </p:style>
        <p:txBody>
          <a:bodyPr wrap="none" tIns="0" bIns="0" rtlCol="0" anchor="b" anchorCtr="0">
            <a:noAutofit/>
          </a:bodyPr>
          <a:lstStyle/>
          <a:p>
            <a:r>
              <a:rPr kumimoji="1" lang="ja-JP" altLang="en-US" sz="11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ハラスメントが発生したら</a:t>
            </a:r>
          </a:p>
        </p:txBody>
      </p:sp>
      <p:sp>
        <p:nvSpPr>
          <p:cNvPr id="44" name="テキスト ボックス 43">
            <a:extLst>
              <a:ext uri="{FF2B5EF4-FFF2-40B4-BE49-F238E27FC236}">
                <a16:creationId xmlns:a16="http://schemas.microsoft.com/office/drawing/2014/main" id="{0188C3D3-5E2D-4129-457B-6DDD0947D505}"/>
              </a:ext>
            </a:extLst>
          </p:cNvPr>
          <p:cNvSpPr txBox="1"/>
          <p:nvPr/>
        </p:nvSpPr>
        <p:spPr>
          <a:xfrm>
            <a:off x="0" y="2542287"/>
            <a:ext cx="6843681" cy="1197955"/>
          </a:xfrm>
          <a:prstGeom prst="rect">
            <a:avLst/>
          </a:prstGeom>
          <a:noFill/>
        </p:spPr>
        <p:txBody>
          <a:bodyPr wrap="square" rtlCol="0">
            <a:noAutofit/>
          </a:bodyPr>
          <a:lstStyle/>
          <a:p>
            <a:pPr algn="just"/>
            <a:r>
              <a:rPr lang="ja-JP" altLang="en-US" sz="1050" kern="12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・ハラスメントを受けたり見聞きした時は、相談窓口へお知らせください。</a:t>
            </a:r>
            <a:endParaRPr lang="en-US" altLang="ja-JP" sz="1050" kern="12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just"/>
            <a:r>
              <a:rPr lang="ja-JP" altLang="en-US" sz="1050" kern="12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　速やかに</a:t>
            </a:r>
            <a:r>
              <a:rPr lang="ja-JP" altLang="ja-JP" sz="1050" kern="12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事実関係を確認し</a:t>
            </a:r>
            <a:r>
              <a:rPr lang="ja-JP" altLang="en-US" sz="1050" kern="12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、必要な対応を取ります</a:t>
            </a:r>
            <a:r>
              <a:rPr lang="ja-JP" altLang="ja-JP" sz="1050" kern="12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a:t>
            </a:r>
            <a:endParaRPr lang="en-US" altLang="ja-JP" sz="1050" kern="12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algn="just"/>
            <a:r>
              <a:rPr lang="ja-JP" altLang="en-US" sz="105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rPr>
              <a:t>・ハラスメントの事実が確認できた場合、行為者は就業規則にもとづき処分されることがあります。</a:t>
            </a:r>
            <a:endParaRPr lang="en-US" altLang="ja-JP" sz="105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endParaRPr>
          </a:p>
          <a:p>
            <a:pPr algn="just"/>
            <a:r>
              <a:rPr lang="ja-JP" altLang="en-US" sz="1050" kern="12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　</a:t>
            </a:r>
            <a:r>
              <a:rPr lang="ja-JP" altLang="ja-JP" sz="1050" kern="12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その場合、次の要素を総合的に判断し、処分を決定します。</a:t>
            </a:r>
            <a:endParaRPr lang="ja-JP" altLang="ja-JP" sz="1050" dirty="0">
              <a:effectLst/>
              <a:latin typeface="メイリオ" panose="020B0604030504040204" pitchFamily="50" charset="-128"/>
              <a:ea typeface="メイリオ" panose="020B0604030504040204" pitchFamily="50" charset="-128"/>
              <a:cs typeface="ＭＳ Ｐゴシック" panose="020B0600070205080204" pitchFamily="50" charset="-128"/>
            </a:endParaRPr>
          </a:p>
          <a:p>
            <a:pPr marL="133350" algn="just"/>
            <a:r>
              <a:rPr lang="ja-JP" altLang="ja-JP" sz="1050" kern="12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①　行為の具体的態様（時間・場所・内容・程度）</a:t>
            </a:r>
            <a:endParaRPr lang="ja-JP" altLang="ja-JP" sz="1050" dirty="0">
              <a:effectLst/>
              <a:latin typeface="メイリオ" panose="020B0604030504040204" pitchFamily="50" charset="-128"/>
              <a:ea typeface="メイリオ" panose="020B0604030504040204" pitchFamily="50" charset="-128"/>
              <a:cs typeface="ＭＳ Ｐゴシック" panose="020B0600070205080204" pitchFamily="50" charset="-128"/>
            </a:endParaRPr>
          </a:p>
          <a:p>
            <a:pPr marL="133350" algn="just"/>
            <a:r>
              <a:rPr lang="ja-JP" altLang="ja-JP" sz="1050" kern="12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②　当事者同士の関係（両当事者の業務上の立場等）</a:t>
            </a:r>
            <a:endParaRPr lang="en-US" altLang="ja-JP" sz="1050" kern="12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endParaRPr>
          </a:p>
          <a:p>
            <a:pPr marL="133350" algn="just"/>
            <a:r>
              <a:rPr lang="ja-JP" altLang="en-US" sz="1050" kern="1200" dirty="0">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③　被害者の対応（告訴等）・心情等</a:t>
            </a:r>
            <a:endParaRPr lang="ja-JP" altLang="ja-JP" sz="1050" dirty="0">
              <a:effectLst/>
              <a:latin typeface="メイリオ" panose="020B0604030504040204" pitchFamily="50" charset="-128"/>
              <a:ea typeface="メイリオ" panose="020B0604030504040204" pitchFamily="50" charset="-128"/>
              <a:cs typeface="ＭＳ Ｐゴシック" panose="020B0600070205080204" pitchFamily="50" charset="-128"/>
            </a:endParaRPr>
          </a:p>
          <a:p>
            <a:pPr algn="just"/>
            <a:endParaRPr lang="ja-JP" altLang="ja-JP" sz="1050" dirty="0">
              <a:effectLst/>
              <a:latin typeface="メイリオ" panose="020B0604030504040204" pitchFamily="50" charset="-128"/>
              <a:ea typeface="メイリオ" panose="020B0604030504040204" pitchFamily="50" charset="-128"/>
              <a:cs typeface="ＭＳ Ｐゴシック" panose="020B0600070205080204" pitchFamily="50" charset="-128"/>
            </a:endParaRPr>
          </a:p>
        </p:txBody>
      </p:sp>
      <p:sp>
        <p:nvSpPr>
          <p:cNvPr id="45" name="正方形/長方形 44">
            <a:extLst>
              <a:ext uri="{FF2B5EF4-FFF2-40B4-BE49-F238E27FC236}">
                <a16:creationId xmlns:a16="http://schemas.microsoft.com/office/drawing/2014/main" id="{0DDA7C63-DE70-90DF-E23E-BD306B0BA45B}"/>
              </a:ext>
            </a:extLst>
          </p:cNvPr>
          <p:cNvSpPr/>
          <p:nvPr/>
        </p:nvSpPr>
        <p:spPr>
          <a:xfrm>
            <a:off x="0" y="3740180"/>
            <a:ext cx="2700000" cy="184641"/>
          </a:xfrm>
          <a:prstGeom prst="rect">
            <a:avLst/>
          </a:prstGeom>
          <a:solidFill>
            <a:srgbClr val="9999FF"/>
          </a:solidFill>
          <a:ln>
            <a:noFill/>
          </a:ln>
        </p:spPr>
        <p:style>
          <a:lnRef idx="2">
            <a:schemeClr val="accent1"/>
          </a:lnRef>
          <a:fillRef idx="1">
            <a:schemeClr val="lt1"/>
          </a:fillRef>
          <a:effectRef idx="0">
            <a:schemeClr val="accent1"/>
          </a:effectRef>
          <a:fontRef idx="minor">
            <a:schemeClr val="dk1"/>
          </a:fontRef>
        </p:style>
        <p:txBody>
          <a:bodyPr wrap="none" tIns="0" bIns="0" rtlCol="0" anchor="b" anchorCtr="0">
            <a:noAutofit/>
          </a:bodyPr>
          <a:lstStyle/>
          <a:p>
            <a:r>
              <a:rPr kumimoji="1" lang="ja-JP" altLang="en-US" sz="11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対象となるハラスメントの内容</a:t>
            </a:r>
          </a:p>
        </p:txBody>
      </p:sp>
      <p:sp>
        <p:nvSpPr>
          <p:cNvPr id="46" name="テキスト ボックス 45">
            <a:extLst>
              <a:ext uri="{FF2B5EF4-FFF2-40B4-BE49-F238E27FC236}">
                <a16:creationId xmlns:a16="http://schemas.microsoft.com/office/drawing/2014/main" id="{251DE3CE-38AC-769C-95AC-91BE99949310}"/>
              </a:ext>
            </a:extLst>
          </p:cNvPr>
          <p:cNvSpPr txBox="1"/>
          <p:nvPr/>
        </p:nvSpPr>
        <p:spPr>
          <a:xfrm>
            <a:off x="3856741" y="695494"/>
            <a:ext cx="3449738" cy="276999"/>
          </a:xfrm>
          <a:prstGeom prst="rect">
            <a:avLst/>
          </a:prstGeom>
          <a:noFill/>
        </p:spPr>
        <p:txBody>
          <a:bodyPr wrap="square" rtlCol="0">
            <a:spAutoFit/>
          </a:bodyPr>
          <a:lstStyle/>
          <a:p>
            <a:r>
              <a:rPr lang="ja-JP" altLang="ja-JP" sz="1200" kern="1200" dirty="0">
                <a:solidFill>
                  <a:srgbClr val="000000"/>
                </a:solidFill>
                <a:effectLst/>
                <a:ea typeface="ＭＳ Ｐゴシック" panose="020B0600070205080204" pitchFamily="50" charset="-128"/>
                <a:cs typeface="Times New Roman" panose="02020603050405020304" pitchFamily="18" charset="0"/>
              </a:rPr>
              <a:t>株式会社○○○　代表取締役社長○○○</a:t>
            </a:r>
            <a:endParaRPr kumimoji="1" lang="ja-JP" altLang="en-US" sz="1200" u="sng" dirty="0"/>
          </a:p>
        </p:txBody>
      </p:sp>
      <p:pic>
        <p:nvPicPr>
          <p:cNvPr id="47" name="Picture 16">
            <a:extLst>
              <a:ext uri="{FF2B5EF4-FFF2-40B4-BE49-F238E27FC236}">
                <a16:creationId xmlns:a16="http://schemas.microsoft.com/office/drawing/2014/main" id="{C86C10E5-5E09-C31B-ADD8-49C3D5D806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82148" y="5077522"/>
            <a:ext cx="848850" cy="627916"/>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20">
            <a:extLst>
              <a:ext uri="{FF2B5EF4-FFF2-40B4-BE49-F238E27FC236}">
                <a16:creationId xmlns:a16="http://schemas.microsoft.com/office/drawing/2014/main" id="{1176FD99-6233-6841-09CE-0210847593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84896" y="6590629"/>
            <a:ext cx="843355" cy="623851"/>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12">
            <a:extLst>
              <a:ext uri="{FF2B5EF4-FFF2-40B4-BE49-F238E27FC236}">
                <a16:creationId xmlns:a16="http://schemas.microsoft.com/office/drawing/2014/main" id="{5CA98BBA-CDFF-3824-76FE-59C37167429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85855" y="4068837"/>
            <a:ext cx="1041437" cy="770378"/>
          </a:xfrm>
          <a:prstGeom prst="rect">
            <a:avLst/>
          </a:prstGeom>
          <a:noFill/>
          <a:extLst>
            <a:ext uri="{909E8E84-426E-40DD-AFC4-6F175D3DCCD1}">
              <a14:hiddenFill xmlns:a14="http://schemas.microsoft.com/office/drawing/2010/main">
                <a:solidFill>
                  <a:srgbClr val="FFFFFF"/>
                </a:solidFill>
              </a14:hiddenFill>
            </a:ext>
          </a:extLst>
        </p:spPr>
      </p:pic>
      <p:grpSp>
        <p:nvGrpSpPr>
          <p:cNvPr id="52" name="グループ化 51">
            <a:extLst>
              <a:ext uri="{FF2B5EF4-FFF2-40B4-BE49-F238E27FC236}">
                <a16:creationId xmlns:a16="http://schemas.microsoft.com/office/drawing/2014/main" id="{33F5CE29-7AD4-A3FD-6E38-AFC3984662A8}"/>
              </a:ext>
            </a:extLst>
          </p:cNvPr>
          <p:cNvGrpSpPr/>
          <p:nvPr/>
        </p:nvGrpSpPr>
        <p:grpSpPr>
          <a:xfrm>
            <a:off x="21478" y="8231694"/>
            <a:ext cx="6806218" cy="1465524"/>
            <a:chOff x="8399" y="7937715"/>
            <a:chExt cx="6806218" cy="1160264"/>
          </a:xfrm>
        </p:grpSpPr>
        <p:sp>
          <p:nvSpPr>
            <p:cNvPr id="50" name="正方形/長方形 49">
              <a:extLst>
                <a:ext uri="{FF2B5EF4-FFF2-40B4-BE49-F238E27FC236}">
                  <a16:creationId xmlns:a16="http://schemas.microsoft.com/office/drawing/2014/main" id="{3ED40068-DFAB-513C-FD9A-CED244C78C02}"/>
                </a:ext>
              </a:extLst>
            </p:cNvPr>
            <p:cNvSpPr/>
            <p:nvPr/>
          </p:nvSpPr>
          <p:spPr>
            <a:xfrm>
              <a:off x="8399" y="7937715"/>
              <a:ext cx="2700000" cy="184641"/>
            </a:xfrm>
            <a:prstGeom prst="rect">
              <a:avLst/>
            </a:prstGeom>
            <a:solidFill>
              <a:srgbClr val="9999FF"/>
            </a:solidFill>
            <a:ln>
              <a:noFill/>
            </a:ln>
          </p:spPr>
          <p:style>
            <a:lnRef idx="2">
              <a:schemeClr val="accent1"/>
            </a:lnRef>
            <a:fillRef idx="1">
              <a:schemeClr val="lt1"/>
            </a:fillRef>
            <a:effectRef idx="0">
              <a:schemeClr val="accent1"/>
            </a:effectRef>
            <a:fontRef idx="minor">
              <a:schemeClr val="dk1"/>
            </a:fontRef>
          </p:style>
          <p:txBody>
            <a:bodyPr wrap="none" tIns="0" bIns="0" rtlCol="0" anchor="b" anchorCtr="0">
              <a:noAutofit/>
            </a:bodyPr>
            <a:lstStyle/>
            <a:p>
              <a:r>
                <a:rPr lang="ja-JP" altLang="en-US" sz="11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相談窓口</a:t>
              </a:r>
              <a:endParaRPr kumimoji="1" lang="ja-JP" altLang="en-US" sz="11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1" name="正方形/長方形 50">
              <a:extLst>
                <a:ext uri="{FF2B5EF4-FFF2-40B4-BE49-F238E27FC236}">
                  <a16:creationId xmlns:a16="http://schemas.microsoft.com/office/drawing/2014/main" id="{589C2AE8-C0C1-F2B5-FED6-A3C53438C853}"/>
                </a:ext>
              </a:extLst>
            </p:cNvPr>
            <p:cNvSpPr/>
            <p:nvPr/>
          </p:nvSpPr>
          <p:spPr>
            <a:xfrm>
              <a:off x="17225" y="8128931"/>
              <a:ext cx="6797392" cy="969048"/>
            </a:xfrm>
            <a:prstGeom prst="rect">
              <a:avLst/>
            </a:prstGeom>
            <a:ln w="28575">
              <a:solidFill>
                <a:srgbClr val="9999FF"/>
              </a:solidFill>
            </a:ln>
          </p:spPr>
          <p:style>
            <a:lnRef idx="2">
              <a:schemeClr val="accent1"/>
            </a:lnRef>
            <a:fillRef idx="1">
              <a:schemeClr val="lt1"/>
            </a:fillRef>
            <a:effectRef idx="0">
              <a:schemeClr val="accent1"/>
            </a:effectRef>
            <a:fontRef idx="minor">
              <a:schemeClr val="dk1"/>
            </a:fontRef>
          </p:style>
          <p:txBody>
            <a:bodyPr rtlCol="0" anchor="ctr"/>
            <a:lstStyle/>
            <a:p>
              <a:r>
                <a:rPr kumimoji="1" lang="en-US" altLang="ja-JP" sz="1400" dirty="0">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cs typeface="メイリオ" panose="020B0604030504040204" pitchFamily="50" charset="-128"/>
                </a:rPr>
                <a:t>社内窓口</a:t>
              </a:r>
              <a:r>
                <a:rPr kumimoji="1" lang="en-US" altLang="ja-JP" sz="1400" dirty="0">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cs typeface="メイリオ" panose="020B0604030504040204" pitchFamily="50" charset="-128"/>
                </a:rPr>
                <a:t>　○○部○○課　○○　　</a:t>
              </a:r>
              <a:r>
                <a:rPr kumimoji="1" lang="en-US" altLang="ja-JP" sz="1400" dirty="0">
                  <a:latin typeface="メイリオ" panose="020B0604030504040204" pitchFamily="50" charset="-128"/>
                  <a:ea typeface="メイリオ" panose="020B0604030504040204" pitchFamily="50" charset="-128"/>
                  <a:cs typeface="メイリオ" panose="020B0604030504040204" pitchFamily="50" charset="-128"/>
                </a:rPr>
                <a:t>TEL</a:t>
              </a:r>
              <a:r>
                <a:rPr kumimoji="1" lang="ja-JP" altLang="en-US" sz="1400" dirty="0">
                  <a:latin typeface="メイリオ" panose="020B0604030504040204" pitchFamily="50" charset="-128"/>
                  <a:ea typeface="メイリオ" panose="020B0604030504040204" pitchFamily="50" charset="-128"/>
                  <a:cs typeface="メイリオ" panose="020B0604030504040204" pitchFamily="50" charset="-128"/>
                </a:rPr>
                <a:t>：○○○○　　</a:t>
              </a:r>
              <a:r>
                <a:rPr kumimoji="1" lang="en-US" altLang="ja-JP" sz="1400" dirty="0">
                  <a:latin typeface="メイリオ" panose="020B0604030504040204" pitchFamily="50" charset="-128"/>
                  <a:ea typeface="メイリオ" panose="020B0604030504040204" pitchFamily="50" charset="-128"/>
                  <a:cs typeface="メイリオ" panose="020B0604030504040204" pitchFamily="50" charset="-128"/>
                </a:rPr>
                <a:t>Email</a:t>
              </a:r>
              <a:r>
                <a:rPr kumimoji="1" lang="ja-JP" altLang="en-US" sz="1400" dirty="0">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400" dirty="0">
                <a:latin typeface="メイリオ" panose="020B0604030504040204" pitchFamily="50" charset="-128"/>
                <a:ea typeface="メイリオ" panose="020B0604030504040204" pitchFamily="50" charset="-128"/>
                <a:cs typeface="メイリオ" panose="020B0604030504040204" pitchFamily="50" charset="-128"/>
              </a:endParaRPr>
            </a:p>
            <a:p>
              <a:r>
                <a:rPr lang="en-US" altLang="ja-JP" sz="14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社外窓口</a:t>
              </a:r>
              <a:r>
                <a:rPr lang="en-US" altLang="ja-JP" sz="14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　△△△　</a:t>
              </a:r>
              <a:r>
                <a:rPr kumimoji="1" lang="ja-JP" altLang="en-US" sz="1400" dirty="0">
                  <a:latin typeface="メイリオ" panose="020B0604030504040204" pitchFamily="50" charset="-128"/>
                  <a:ea typeface="メイリオ" panose="020B0604030504040204" pitchFamily="50" charset="-128"/>
                  <a:cs typeface="メイリオ" panose="020B0604030504040204" pitchFamily="50" charset="-128"/>
                </a:rPr>
                <a:t>　</a:t>
              </a:r>
              <a:r>
                <a:rPr kumimoji="1" lang="en-US" altLang="ja-JP" sz="1400" dirty="0">
                  <a:latin typeface="メイリオ" panose="020B0604030504040204" pitchFamily="50" charset="-128"/>
                  <a:ea typeface="メイリオ" panose="020B0604030504040204" pitchFamily="50" charset="-128"/>
                  <a:cs typeface="メイリオ" panose="020B0604030504040204" pitchFamily="50" charset="-128"/>
                </a:rPr>
                <a:t>TEL</a:t>
              </a:r>
              <a:r>
                <a:rPr kumimoji="1" lang="ja-JP" altLang="en-US" sz="1400" dirty="0">
                  <a:latin typeface="メイリオ" panose="020B0604030504040204" pitchFamily="50" charset="-128"/>
                  <a:ea typeface="メイリオ" panose="020B0604030504040204" pitchFamily="50" charset="-128"/>
                  <a:cs typeface="メイリオ" panose="020B0604030504040204" pitchFamily="50" charset="-128"/>
                </a:rPr>
                <a:t>：△△△　</a:t>
              </a:r>
              <a:r>
                <a:rPr kumimoji="1" lang="en-US" altLang="ja-JP" sz="1400" dirty="0">
                  <a:latin typeface="メイリオ" panose="020B0604030504040204" pitchFamily="50" charset="-128"/>
                  <a:ea typeface="メイリオ" panose="020B0604030504040204" pitchFamily="50" charset="-128"/>
                  <a:cs typeface="メイリオ" panose="020B0604030504040204" pitchFamily="50" charset="-128"/>
                </a:rPr>
                <a:t>Email</a:t>
              </a:r>
              <a:r>
                <a:rPr kumimoji="1" lang="ja-JP" altLang="en-US" sz="1400" dirty="0">
                  <a:latin typeface="メイリオ" panose="020B0604030504040204" pitchFamily="50" charset="-128"/>
                  <a:ea typeface="メイリオ" panose="020B0604030504040204" pitchFamily="50" charset="-128"/>
                  <a:cs typeface="メイリオ" panose="020B0604030504040204" pitchFamily="50" charset="-128"/>
                </a:rPr>
                <a:t>：△△△△　</a:t>
              </a:r>
              <a:endParaRPr kumimoji="1" lang="en-US" altLang="ja-JP" sz="14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・実際にハラスメントが起こっている場合だけでなくその可能性がある場合、ハラスメントに当たるか微妙な場合、当事者以外の第三者からの相談も含め、広く相談に対応します。</a:t>
              </a:r>
              <a:endParaRPr kumimoji="1" lang="en-US" altLang="ja-JP" sz="10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000" dirty="0">
                  <a:latin typeface="メイリオ" panose="020B0604030504040204" pitchFamily="50" charset="-128"/>
                  <a:ea typeface="メイリオ" panose="020B0604030504040204" pitchFamily="50" charset="-128"/>
                  <a:cs typeface="メイリオ" panose="020B0604030504040204" pitchFamily="50" charset="-128"/>
                </a:rPr>
                <a:t>相談者はもちろん、行為者や情報提供者についてもプライバシーを守って対応します。</a:t>
              </a:r>
            </a:p>
            <a:p>
              <a:r>
                <a:rPr lang="ja-JP" altLang="en-US" sz="1000" dirty="0">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000" dirty="0">
                  <a:latin typeface="メイリオ" panose="020B0604030504040204" pitchFamily="50" charset="-128"/>
                  <a:ea typeface="メイリオ" panose="020B0604030504040204" pitchFamily="50" charset="-128"/>
                  <a:cs typeface="メイリオ" panose="020B0604030504040204" pitchFamily="50" charset="-128"/>
                </a:rPr>
                <a:t>相談者、情報提供者、事実関係の確認等に協力した方すべてに不利益な取扱いは行いません。</a:t>
              </a:r>
              <a:endParaRPr kumimoji="1" lang="en-US" altLang="ja-JP" sz="10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000" b="1" dirty="0">
                  <a:latin typeface="メイリオ" panose="020B0604030504040204" pitchFamily="50" charset="-128"/>
                  <a:ea typeface="メイリオ" panose="020B0604030504040204" pitchFamily="50" charset="-128"/>
                  <a:cs typeface="メイリオ" panose="020B0604030504040204" pitchFamily="50" charset="-128"/>
                </a:rPr>
                <a:t>★業務委託をする場合は、契約担当者等は必ずこの枠内の内容をフリーランスに周知してください。</a:t>
              </a:r>
              <a:endParaRPr kumimoji="1" lang="ja-JP" altLang="en-US" sz="1050" b="1" dirty="0">
                <a:latin typeface="メイリオ" panose="020B0604030504040204" pitchFamily="50" charset="-128"/>
                <a:ea typeface="メイリオ" panose="020B0604030504040204" pitchFamily="50" charset="-128"/>
                <a:cs typeface="メイリオ" panose="020B0604030504040204" pitchFamily="50" charset="-128"/>
              </a:endParaRPr>
            </a:p>
          </p:txBody>
        </p:sp>
      </p:grpSp>
      <p:sp>
        <p:nvSpPr>
          <p:cNvPr id="58" name="テキスト ボックス 57">
            <a:extLst>
              <a:ext uri="{FF2B5EF4-FFF2-40B4-BE49-F238E27FC236}">
                <a16:creationId xmlns:a16="http://schemas.microsoft.com/office/drawing/2014/main" id="{DAA6B606-872F-301A-EE94-D99F4CFEA41A}"/>
              </a:ext>
            </a:extLst>
          </p:cNvPr>
          <p:cNvSpPr txBox="1"/>
          <p:nvPr/>
        </p:nvSpPr>
        <p:spPr>
          <a:xfrm>
            <a:off x="1083681" y="7388580"/>
            <a:ext cx="5760000" cy="810000"/>
          </a:xfrm>
          <a:prstGeom prst="rect">
            <a:avLst/>
          </a:prstGeom>
          <a:solidFill>
            <a:schemeClr val="accent6">
              <a:lumMod val="20000"/>
              <a:lumOff val="80000"/>
            </a:schemeClr>
          </a:solidFill>
          <a:ln w="38100">
            <a:solidFill>
              <a:srgbClr val="92D050"/>
            </a:solidFill>
            <a:prstDash val="sysDot"/>
          </a:ln>
        </p:spPr>
        <p:txBody>
          <a:bodyPr wrap="square">
            <a:spAutoFit/>
          </a:bodyPr>
          <a:lstStyle/>
          <a:p>
            <a:pPr algn="just"/>
            <a:r>
              <a:rPr lang="ja-JP" altLang="en-US" sz="1000" dirty="0">
                <a:effectLst/>
                <a:latin typeface="メイリオ" panose="020B0604030504040204" pitchFamily="50" charset="-128"/>
                <a:ea typeface="メイリオ" panose="020B0604030504040204" pitchFamily="50" charset="-128"/>
                <a:cs typeface="ＭＳ Ｐゴシック" panose="020B0600070205080204" pitchFamily="50" charset="-128"/>
              </a:rPr>
              <a:t>妊娠、出産及び配慮の申出に関する否定的な言動は、妊娠・出産等に関するハラスメントの発生の原因や背景になることがありますので、控えましょう。</a:t>
            </a:r>
            <a:endParaRPr lang="en-US" altLang="ja-JP" sz="1000" dirty="0">
              <a:effectLst/>
              <a:latin typeface="メイリオ" panose="020B0604030504040204" pitchFamily="50" charset="-128"/>
              <a:ea typeface="メイリオ" panose="020B0604030504040204" pitchFamily="50" charset="-128"/>
              <a:cs typeface="ＭＳ Ｐゴシック" panose="020B0600070205080204" pitchFamily="50" charset="-128"/>
            </a:endParaRPr>
          </a:p>
          <a:p>
            <a:pPr algn="just"/>
            <a:r>
              <a:rPr lang="ja-JP" altLang="en-US" sz="100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rPr>
              <a:t>妊娠・出産、育児や介護を行う従業員等は、就業規則や法に基づく制度が利用できます</a:t>
            </a:r>
            <a:r>
              <a:rPr lang="ja-JP" altLang="ja-JP" sz="100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rPr>
              <a:t>。円滑に制度の利用等ができるよう、早めの相談や日ごろからのコミュニケーションを心がけましょう。</a:t>
            </a:r>
            <a:endParaRPr lang="en-US" altLang="ja-JP" sz="100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endParaRPr>
          </a:p>
          <a:p>
            <a:r>
              <a:rPr lang="ja-JP" altLang="ja-JP" sz="100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rPr>
              <a:t>また、所属において、利用者が安心して制度の利用ができるよう必要な配慮を行いましょう。</a:t>
            </a:r>
            <a:endParaRPr lang="ja-JP" altLang="ja-JP" sz="1000" dirty="0">
              <a:latin typeface="メイリオ" panose="020B0604030504040204" pitchFamily="50" charset="-128"/>
              <a:ea typeface="メイリオ" panose="020B0604030504040204" pitchFamily="50" charset="-128"/>
              <a:cs typeface="ＭＳ Ｐゴシック" panose="020B0600070205080204" pitchFamily="50" charset="-128"/>
            </a:endParaRPr>
          </a:p>
        </p:txBody>
      </p:sp>
      <p:sp>
        <p:nvSpPr>
          <p:cNvPr id="2" name="テキスト ボックス 1">
            <a:extLst>
              <a:ext uri="{FF2B5EF4-FFF2-40B4-BE49-F238E27FC236}">
                <a16:creationId xmlns:a16="http://schemas.microsoft.com/office/drawing/2014/main" id="{938B76B4-2FC5-5C5C-6AF9-DC8F291FE6F4}"/>
              </a:ext>
            </a:extLst>
          </p:cNvPr>
          <p:cNvSpPr txBox="1"/>
          <p:nvPr/>
        </p:nvSpPr>
        <p:spPr>
          <a:xfrm>
            <a:off x="1084482" y="5777420"/>
            <a:ext cx="5760000" cy="504000"/>
          </a:xfrm>
          <a:prstGeom prst="rect">
            <a:avLst/>
          </a:prstGeom>
          <a:solidFill>
            <a:srgbClr val="FFE5FC"/>
          </a:solidFill>
          <a:ln w="38100">
            <a:solidFill>
              <a:srgbClr val="FF99FF"/>
            </a:solidFill>
            <a:prstDash val="sysDot"/>
          </a:ln>
        </p:spPr>
        <p:txBody>
          <a:bodyPr wrap="square">
            <a:spAutoFit/>
          </a:bodyPr>
          <a:lstStyle/>
          <a:p>
            <a:pPr algn="just"/>
            <a:r>
              <a:rPr lang="ja-JP" altLang="en-US" sz="1000" dirty="0">
                <a:effectLst/>
                <a:latin typeface="メイリオ" panose="020B0604030504040204" pitchFamily="50" charset="-128"/>
                <a:ea typeface="メイリオ" panose="020B0604030504040204" pitchFamily="50" charset="-128"/>
                <a:cs typeface="ＭＳ Ｐゴシック" panose="020B0600070205080204" pitchFamily="50" charset="-128"/>
              </a:rPr>
              <a:t>同性に対する言動や、性的指向・性自認に関する性的な言動もセクシュアルハラスメントに該当します。</a:t>
            </a:r>
            <a:r>
              <a:rPr lang="ja-JP" altLang="ja-JP" sz="100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rPr>
              <a:t>性別役割分担意識に基づく言動は、セクシュアルハラスメントの発生の原因や背景となることがありますので、このような言動も控えましょう。</a:t>
            </a:r>
            <a:endParaRPr lang="ja-JP" altLang="ja-JP" sz="1000" dirty="0">
              <a:effectLst/>
              <a:latin typeface="メイリオ" panose="020B0604030504040204" pitchFamily="50" charset="-128"/>
              <a:ea typeface="メイリオ" panose="020B0604030504040204" pitchFamily="50" charset="-128"/>
              <a:cs typeface="ＭＳ Ｐゴシック" panose="020B0600070205080204" pitchFamily="50" charset="-128"/>
            </a:endParaRPr>
          </a:p>
        </p:txBody>
      </p:sp>
      <p:sp>
        <p:nvSpPr>
          <p:cNvPr id="3" name="テキスト ボックス 2">
            <a:extLst>
              <a:ext uri="{FF2B5EF4-FFF2-40B4-BE49-F238E27FC236}">
                <a16:creationId xmlns:a16="http://schemas.microsoft.com/office/drawing/2014/main" id="{D1C64C21-8186-4197-A8A6-D12D17E85A5D}"/>
              </a:ext>
            </a:extLst>
          </p:cNvPr>
          <p:cNvSpPr txBox="1"/>
          <p:nvPr/>
        </p:nvSpPr>
        <p:spPr>
          <a:xfrm>
            <a:off x="-4915" y="-9951"/>
            <a:ext cx="6589753" cy="253916"/>
          </a:xfrm>
          <a:prstGeom prst="rect">
            <a:avLst/>
          </a:prstGeom>
          <a:noFill/>
        </p:spPr>
        <p:txBody>
          <a:bodyPr wrap="square" rtlCol="0">
            <a:spAutoFit/>
          </a:bodyPr>
          <a:lstStyle/>
          <a:p>
            <a:r>
              <a:rPr lang="ja-JP" altLang="ja-JP" sz="1050" b="1" kern="1200" dirty="0">
                <a:solidFill>
                  <a:srgbClr val="000000"/>
                </a:solidFill>
                <a:effectLst/>
                <a:latin typeface="Calibri" panose="020F0502020204030204" pitchFamily="34" charset="0"/>
                <a:ea typeface="ＭＳ Ｐゴシック" panose="020B0600070205080204" pitchFamily="50" charset="-128"/>
                <a:cs typeface="Times New Roman" panose="02020603050405020304" pitchFamily="18" charset="0"/>
              </a:rPr>
              <a:t>ハラスメント防止措置の対応例（労働者向け・フリーランス向け一体版）　</a:t>
            </a:r>
            <a:r>
              <a:rPr lang="ja-JP" altLang="en-US" sz="1050" b="1" kern="1200" dirty="0">
                <a:solidFill>
                  <a:srgbClr val="000000"/>
                </a:solidFill>
                <a:effectLst/>
                <a:latin typeface="Calibri" panose="020F0502020204030204" pitchFamily="34" charset="0"/>
                <a:ea typeface="ＭＳ Ｐゴシック" panose="020B0600070205080204" pitchFamily="50" charset="-128"/>
                <a:cs typeface="Times New Roman" panose="02020603050405020304" pitchFamily="18" charset="0"/>
              </a:rPr>
              <a:t>本文</a:t>
            </a:r>
            <a:r>
              <a:rPr lang="ja-JP" altLang="ja-JP" sz="1050" b="1" kern="1200" dirty="0">
                <a:solidFill>
                  <a:srgbClr val="000000"/>
                </a:solidFill>
                <a:effectLst/>
                <a:latin typeface="Calibri" panose="020F0502020204030204" pitchFamily="34" charset="0"/>
                <a:ea typeface="ＭＳ Ｐゴシック" panose="020B0600070205080204" pitchFamily="50" charset="-128"/>
                <a:cs typeface="Times New Roman" panose="02020603050405020304" pitchFamily="18" charset="0"/>
              </a:rPr>
              <a:t>編</a:t>
            </a:r>
            <a:r>
              <a:rPr lang="ja-JP" altLang="en-US" sz="1050" b="1" kern="1200" dirty="0">
                <a:solidFill>
                  <a:srgbClr val="000000"/>
                </a:solidFill>
                <a:effectLst/>
                <a:latin typeface="Calibri" panose="020F0502020204030204" pitchFamily="34" charset="0"/>
                <a:ea typeface="ＭＳ Ｐゴシック" panose="020B0600070205080204" pitchFamily="50" charset="-128"/>
                <a:cs typeface="Times New Roman" panose="02020603050405020304" pitchFamily="18" charset="0"/>
              </a:rPr>
              <a:t>（ポスター</a:t>
            </a:r>
            <a:r>
              <a:rPr lang="en-US" altLang="ja-JP" sz="1050" b="1" kern="1200" dirty="0">
                <a:solidFill>
                  <a:srgbClr val="000000"/>
                </a:solidFill>
                <a:effectLst/>
                <a:latin typeface="Calibri" panose="020F0502020204030204" pitchFamily="34" charset="0"/>
                <a:ea typeface="ＭＳ Ｐゴシック" panose="020B0600070205080204" pitchFamily="50" charset="-128"/>
                <a:cs typeface="Times New Roman" panose="02020603050405020304" pitchFamily="18" charset="0"/>
              </a:rPr>
              <a:t>ver.</a:t>
            </a:r>
            <a:r>
              <a:rPr lang="ja-JP" altLang="en-US" sz="1050" b="1" kern="1200" dirty="0">
                <a:solidFill>
                  <a:srgbClr val="000000"/>
                </a:solidFill>
                <a:effectLst/>
                <a:latin typeface="Calibri" panose="020F0502020204030204" pitchFamily="34" charset="0"/>
                <a:ea typeface="ＭＳ Ｐゴシック" panose="020B0600070205080204" pitchFamily="50" charset="-128"/>
                <a:cs typeface="Times New Roman" panose="02020603050405020304" pitchFamily="18" charset="0"/>
              </a:rPr>
              <a:t>）</a:t>
            </a:r>
            <a:endParaRPr kumimoji="1" lang="ja-JP" altLang="en-US" sz="1050" dirty="0"/>
          </a:p>
        </p:txBody>
      </p:sp>
      <p:pic>
        <p:nvPicPr>
          <p:cNvPr id="13" name="図 12" descr="アイコン&#10;&#10;AI 生成コンテンツは誤りを含む可能性があります。">
            <a:extLst>
              <a:ext uri="{FF2B5EF4-FFF2-40B4-BE49-F238E27FC236}">
                <a16:creationId xmlns:a16="http://schemas.microsoft.com/office/drawing/2014/main" id="{9FC8B5A7-11D0-A562-4F78-17A8A1331257}"/>
              </a:ext>
            </a:extLst>
          </p:cNvPr>
          <p:cNvPicPr>
            <a:picLocks noChangeAspect="1"/>
          </p:cNvPicPr>
          <p:nvPr/>
        </p:nvPicPr>
        <p:blipFill>
          <a:blip r:embed="rId6" cstate="print">
            <a:alphaModFix amt="50000"/>
            <a:extLst>
              <a:ext uri="{28A0092B-C50C-407E-A947-70E740481C1C}">
                <a14:useLocalDpi xmlns:a14="http://schemas.microsoft.com/office/drawing/2010/main" val="0"/>
              </a:ext>
            </a:extLst>
          </a:blip>
          <a:srcRect l="25026" t="22842" r="23069" b="33387"/>
          <a:stretch>
            <a:fillRect/>
          </a:stretch>
        </p:blipFill>
        <p:spPr>
          <a:xfrm>
            <a:off x="5777824" y="5035474"/>
            <a:ext cx="1107560" cy="761555"/>
          </a:xfrm>
          <a:prstGeom prst="rect">
            <a:avLst/>
          </a:prstGeom>
        </p:spPr>
      </p:pic>
      <p:pic>
        <p:nvPicPr>
          <p:cNvPr id="14" name="図 13" descr="アイコン&#10;&#10;AI 生成コンテンツは誤りを含む可能性があります。">
            <a:extLst>
              <a:ext uri="{FF2B5EF4-FFF2-40B4-BE49-F238E27FC236}">
                <a16:creationId xmlns:a16="http://schemas.microsoft.com/office/drawing/2014/main" id="{C39D0A1D-8136-A5B3-C382-855489EBDD7E}"/>
              </a:ext>
            </a:extLst>
          </p:cNvPr>
          <p:cNvPicPr>
            <a:picLocks noChangeAspect="1"/>
          </p:cNvPicPr>
          <p:nvPr/>
        </p:nvPicPr>
        <p:blipFill>
          <a:blip r:embed="rId6" cstate="print">
            <a:alphaModFix amt="50000"/>
            <a:extLst>
              <a:ext uri="{28A0092B-C50C-407E-A947-70E740481C1C}">
                <a14:useLocalDpi xmlns:a14="http://schemas.microsoft.com/office/drawing/2010/main" val="0"/>
              </a:ext>
            </a:extLst>
          </a:blip>
          <a:srcRect l="25026" t="22842" r="23069" b="33387"/>
          <a:stretch>
            <a:fillRect/>
          </a:stretch>
        </p:blipFill>
        <p:spPr>
          <a:xfrm>
            <a:off x="5777824" y="6547642"/>
            <a:ext cx="1107560" cy="761555"/>
          </a:xfrm>
          <a:prstGeom prst="rect">
            <a:avLst/>
          </a:prstGeom>
        </p:spPr>
      </p:pic>
      <p:pic>
        <p:nvPicPr>
          <p:cNvPr id="15" name="図 14" descr="アイコン&#10;&#10;AI 生成コンテンツは誤りを含む可能性があります。">
            <a:extLst>
              <a:ext uri="{FF2B5EF4-FFF2-40B4-BE49-F238E27FC236}">
                <a16:creationId xmlns:a16="http://schemas.microsoft.com/office/drawing/2014/main" id="{51B78927-BD00-4201-F90E-EF4399F9FC3E}"/>
              </a:ext>
            </a:extLst>
          </p:cNvPr>
          <p:cNvPicPr>
            <a:picLocks noChangeAspect="1"/>
          </p:cNvPicPr>
          <p:nvPr/>
        </p:nvPicPr>
        <p:blipFill>
          <a:blip r:embed="rId6" cstate="print">
            <a:alphaModFix amt="50000"/>
            <a:extLst>
              <a:ext uri="{28A0092B-C50C-407E-A947-70E740481C1C}">
                <a14:useLocalDpi xmlns:a14="http://schemas.microsoft.com/office/drawing/2010/main" val="0"/>
              </a:ext>
            </a:extLst>
          </a:blip>
          <a:srcRect l="25026" t="22842" r="23069" b="33387"/>
          <a:stretch>
            <a:fillRect/>
          </a:stretch>
        </p:blipFill>
        <p:spPr>
          <a:xfrm>
            <a:off x="5777824" y="4140845"/>
            <a:ext cx="1107560" cy="761555"/>
          </a:xfrm>
          <a:prstGeom prst="rect">
            <a:avLst/>
          </a:prstGeom>
        </p:spPr>
      </p:pic>
      <p:sp>
        <p:nvSpPr>
          <p:cNvPr id="16" name="正方形/長方形 15"/>
          <p:cNvSpPr/>
          <p:nvPr/>
        </p:nvSpPr>
        <p:spPr>
          <a:xfrm>
            <a:off x="8744" y="4860925"/>
            <a:ext cx="1044000" cy="1404000"/>
          </a:xfrm>
          <a:prstGeom prst="rect">
            <a:avLst/>
          </a:prstGeom>
          <a:solidFill>
            <a:srgbClr val="FFE5FC"/>
          </a:solidFill>
          <a:ln w="28575">
            <a:solidFill>
              <a:srgbClr val="FF99FF"/>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kumimoji="1" lang="ja-JP" altLang="en-US" sz="1050" b="1" dirty="0">
                <a:latin typeface="メイリオ" panose="020B0604030504040204" pitchFamily="50" charset="-128"/>
                <a:ea typeface="メイリオ" panose="020B0604030504040204" pitchFamily="50" charset="-128"/>
                <a:cs typeface="メイリオ" panose="020B0604030504040204" pitchFamily="50" charset="-128"/>
              </a:rPr>
              <a:t>セクシュアル</a:t>
            </a:r>
            <a:endParaRPr kumimoji="1" lang="en-US" altLang="ja-JP" sz="1050" b="1" dirty="0">
              <a:latin typeface="メイリオ" panose="020B0604030504040204" pitchFamily="50" charset="-128"/>
              <a:ea typeface="メイリオ" panose="020B0604030504040204" pitchFamily="50" charset="-128"/>
              <a:cs typeface="メイリオ" panose="020B0604030504040204" pitchFamily="50" charset="-128"/>
            </a:endParaRPr>
          </a:p>
          <a:p>
            <a:pPr algn="ctr"/>
            <a:r>
              <a:rPr kumimoji="1" lang="ja-JP" altLang="en-US" sz="1050" b="1" dirty="0">
                <a:latin typeface="メイリオ" panose="020B0604030504040204" pitchFamily="50" charset="-128"/>
                <a:ea typeface="メイリオ" panose="020B0604030504040204" pitchFamily="50" charset="-128"/>
                <a:cs typeface="メイリオ" panose="020B0604030504040204" pitchFamily="50" charset="-128"/>
              </a:rPr>
              <a:t>ハラスメント</a:t>
            </a:r>
          </a:p>
        </p:txBody>
      </p:sp>
      <p:sp>
        <p:nvSpPr>
          <p:cNvPr id="6" name="正方形/長方形 5"/>
          <p:cNvSpPr/>
          <p:nvPr/>
        </p:nvSpPr>
        <p:spPr>
          <a:xfrm>
            <a:off x="8744" y="3942933"/>
            <a:ext cx="1044000" cy="900000"/>
          </a:xfrm>
          <a:prstGeom prst="rect">
            <a:avLst/>
          </a:prstGeom>
          <a:solidFill>
            <a:schemeClr val="accent4">
              <a:lumMod val="20000"/>
              <a:lumOff val="80000"/>
            </a:schemeClr>
          </a:solidFill>
          <a:ln w="28575">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kumimoji="1" lang="ja-JP" altLang="en-US" sz="1050" b="1" dirty="0">
                <a:latin typeface="メイリオ" panose="020B0604030504040204" pitchFamily="50" charset="-128"/>
                <a:ea typeface="メイリオ" panose="020B0604030504040204" pitchFamily="50" charset="-128"/>
                <a:cs typeface="メイリオ" panose="020B0604030504040204" pitchFamily="50" charset="-128"/>
              </a:rPr>
              <a:t>　パワー</a:t>
            </a:r>
            <a:endParaRPr kumimoji="1" lang="en-US" altLang="ja-JP" sz="1050" b="1" dirty="0">
              <a:latin typeface="メイリオ" panose="020B0604030504040204" pitchFamily="50" charset="-128"/>
              <a:ea typeface="メイリオ" panose="020B0604030504040204" pitchFamily="50" charset="-128"/>
              <a:cs typeface="メイリオ" panose="020B0604030504040204" pitchFamily="50" charset="-128"/>
            </a:endParaRPr>
          </a:p>
          <a:p>
            <a:pPr algn="ctr"/>
            <a:r>
              <a:rPr kumimoji="1" lang="ja-JP" altLang="en-US" sz="1050" b="1" dirty="0">
                <a:latin typeface="メイリオ" panose="020B0604030504040204" pitchFamily="50" charset="-128"/>
                <a:ea typeface="メイリオ" panose="020B0604030504040204" pitchFamily="50" charset="-128"/>
                <a:cs typeface="メイリオ" panose="020B0604030504040204" pitchFamily="50" charset="-128"/>
              </a:rPr>
              <a:t>ハラスメント　　　　　　　　　　　　　　　　　　　　　　　　　　　　</a:t>
            </a:r>
          </a:p>
        </p:txBody>
      </p:sp>
      <p:sp>
        <p:nvSpPr>
          <p:cNvPr id="9" name="正方形/長方形 8"/>
          <p:cNvSpPr/>
          <p:nvPr/>
        </p:nvSpPr>
        <p:spPr>
          <a:xfrm>
            <a:off x="8744" y="6298885"/>
            <a:ext cx="1044000" cy="1908000"/>
          </a:xfrm>
          <a:prstGeom prst="rect">
            <a:avLst/>
          </a:prstGeom>
          <a:solidFill>
            <a:schemeClr val="accent6">
              <a:lumMod val="20000"/>
              <a:lumOff val="80000"/>
            </a:schemeClr>
          </a:solidFill>
          <a:ln w="28575">
            <a:solidFill>
              <a:srgbClr val="92D05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kumimoji="1" lang="ja-JP" altLang="en-US" sz="1050" b="1" dirty="0">
                <a:latin typeface="メイリオ" panose="020B0604030504040204" pitchFamily="50" charset="-128"/>
                <a:ea typeface="メイリオ" panose="020B0604030504040204" pitchFamily="50" charset="-128"/>
                <a:cs typeface="メイリオ" panose="020B0604030504040204" pitchFamily="50" charset="-128"/>
              </a:rPr>
              <a:t>妊娠・出産、</a:t>
            </a:r>
            <a:endParaRPr kumimoji="1" lang="en-US" altLang="ja-JP" sz="1050" b="1" dirty="0">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1050" b="1" dirty="0">
                <a:latin typeface="メイリオ" panose="020B0604030504040204" pitchFamily="50" charset="-128"/>
                <a:ea typeface="メイリオ" panose="020B0604030504040204" pitchFamily="50" charset="-128"/>
                <a:cs typeface="メイリオ" panose="020B0604030504040204" pitchFamily="50" charset="-128"/>
              </a:rPr>
              <a:t>育児・介護</a:t>
            </a:r>
            <a:endParaRPr lang="en-US" altLang="ja-JP" sz="1050" b="1" dirty="0">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1050" b="1" dirty="0">
                <a:latin typeface="メイリオ" panose="020B0604030504040204" pitchFamily="50" charset="-128"/>
                <a:ea typeface="メイリオ" panose="020B0604030504040204" pitchFamily="50" charset="-128"/>
                <a:cs typeface="メイリオ" panose="020B0604030504040204" pitchFamily="50" charset="-128"/>
              </a:rPr>
              <a:t>休業</a:t>
            </a:r>
            <a:r>
              <a:rPr kumimoji="1" lang="ja-JP" altLang="en-US" sz="1050" b="1" dirty="0">
                <a:latin typeface="メイリオ" panose="020B0604030504040204" pitchFamily="50" charset="-128"/>
                <a:ea typeface="メイリオ" panose="020B0604030504040204" pitchFamily="50" charset="-128"/>
                <a:cs typeface="メイリオ" panose="020B0604030504040204" pitchFamily="50" charset="-128"/>
              </a:rPr>
              <a:t>等</a:t>
            </a:r>
            <a:endParaRPr kumimoji="1" lang="en-US" altLang="ja-JP" sz="1050" b="1" dirty="0">
              <a:latin typeface="メイリオ" panose="020B0604030504040204" pitchFamily="50" charset="-128"/>
              <a:ea typeface="メイリオ" panose="020B0604030504040204" pitchFamily="50" charset="-128"/>
              <a:cs typeface="メイリオ" panose="020B0604030504040204" pitchFamily="50" charset="-128"/>
            </a:endParaRPr>
          </a:p>
          <a:p>
            <a:pPr algn="ctr"/>
            <a:r>
              <a:rPr kumimoji="1" lang="ja-JP" altLang="en-US" sz="1050" b="1" dirty="0">
                <a:latin typeface="メイリオ" panose="020B0604030504040204" pitchFamily="50" charset="-128"/>
                <a:ea typeface="メイリオ" panose="020B0604030504040204" pitchFamily="50" charset="-128"/>
                <a:cs typeface="メイリオ" panose="020B0604030504040204" pitchFamily="50" charset="-128"/>
              </a:rPr>
              <a:t>ハラスメント</a:t>
            </a:r>
          </a:p>
        </p:txBody>
      </p:sp>
    </p:spTree>
    <p:extLst>
      <p:ext uri="{BB962C8B-B14F-4D97-AF65-F5344CB8AC3E}">
        <p14:creationId xmlns:p14="http://schemas.microsoft.com/office/powerpoint/2010/main" val="1781729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47"/>
                                        </p:tgtEl>
                                        <p:attrNameLst>
                                          <p:attrName>style.visibility</p:attrName>
                                        </p:attrNameLst>
                                      </p:cBhvr>
                                      <p:to>
                                        <p:strVal val="visible"/>
                                      </p:to>
                                    </p:set>
                                    <p:animEffect transition="in" filter="fade">
                                      <p:cBhvr>
                                        <p:cTn id="7" dur="1000"/>
                                        <p:tgtEl>
                                          <p:spTgt spid="47"/>
                                        </p:tgtEl>
                                      </p:cBhvr>
                                    </p:animEffect>
                                  </p:childTnLst>
                                </p:cTn>
                              </p:par>
                              <p:par>
                                <p:cTn id="8" presetID="10" presetClass="entr" presetSubtype="0" fill="hold" nodeType="withEffect">
                                  <p:stCondLst>
                                    <p:cond delay="500"/>
                                  </p:stCondLst>
                                  <p:childTnLst>
                                    <p:set>
                                      <p:cBhvr>
                                        <p:cTn id="9" dur="1" fill="hold">
                                          <p:stCondLst>
                                            <p:cond delay="0"/>
                                          </p:stCondLst>
                                        </p:cTn>
                                        <p:tgtEl>
                                          <p:spTgt spid="48"/>
                                        </p:tgtEl>
                                        <p:attrNameLst>
                                          <p:attrName>style.visibility</p:attrName>
                                        </p:attrNameLst>
                                      </p:cBhvr>
                                      <p:to>
                                        <p:strVal val="visible"/>
                                      </p:to>
                                    </p:set>
                                    <p:animEffect transition="in" filter="fade">
                                      <p:cBhvr>
                                        <p:cTn id="10" dur="1000"/>
                                        <p:tgtEl>
                                          <p:spTgt spid="48"/>
                                        </p:tgtEl>
                                      </p:cBhvr>
                                    </p:animEffect>
                                  </p:childTnLst>
                                </p:cTn>
                              </p:par>
                              <p:par>
                                <p:cTn id="11" presetID="10" presetClass="entr" presetSubtype="0" fill="hold" nodeType="withEffect">
                                  <p:stCondLst>
                                    <p:cond delay="500"/>
                                  </p:stCondLst>
                                  <p:childTnLst>
                                    <p:set>
                                      <p:cBhvr>
                                        <p:cTn id="12" dur="1" fill="hold">
                                          <p:stCondLst>
                                            <p:cond delay="0"/>
                                          </p:stCondLst>
                                        </p:cTn>
                                        <p:tgtEl>
                                          <p:spTgt spid="49"/>
                                        </p:tgtEl>
                                        <p:attrNameLst>
                                          <p:attrName>style.visibility</p:attrName>
                                        </p:attrNameLst>
                                      </p:cBhvr>
                                      <p:to>
                                        <p:strVal val="visible"/>
                                      </p:to>
                                    </p:set>
                                    <p:animEffect transition="in" filter="fade">
                                      <p:cBhvr>
                                        <p:cTn id="13" dur="10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p:properties xmlns:p="http://schemas.microsoft.com/office/2006/metadata/properties" xmlns:xsi="http://www.w3.org/2001/XMLSchema-instance" xmlns:pc="http://schemas.microsoft.com/office/infopath/2007/PartnerControls">
  <documentManagement>
    <Owner xmlns="99187001-55c5-42e3-a6bc-f3587e5153de">
      <UserInfo>
        <DisplayName/>
        <AccountId xsi:nil="true"/>
        <AccountType/>
      </UserInfo>
    </Owner>
    <lcf76f155ced4ddcb4097134ff3c332f xmlns="99187001-55c5-42e3-a6bc-f3587e5153de">
      <Terms xmlns="http://schemas.microsoft.com/office/infopath/2007/PartnerControls"/>
    </lcf76f155ced4ddcb4097134ff3c332f>
    <TaxCatchAll xmlns="c8886e6d-ca38-4783-ac23-8bd097117a79" xsi:nil="true"/>
  </documentManagement>
</p:properti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C28695BF0683DD40BC146B5E7EF6DAA0" ma:contentTypeVersion="14" ma:contentTypeDescription="新しいドキュメントを作成します。" ma:contentTypeScope="" ma:versionID="bf90a14805db1dec45fb034f25d0892b">
  <xsd:schema xmlns:xsd="http://www.w3.org/2001/XMLSchema" xmlns:xs="http://www.w3.org/2001/XMLSchema" xmlns:p="http://schemas.microsoft.com/office/2006/metadata/properties" xmlns:ns2="99187001-55c5-42e3-a6bc-f3587e5153de" xmlns:ns3="c8886e6d-ca38-4783-ac23-8bd097117a79" targetNamespace="http://schemas.microsoft.com/office/2006/metadata/properties" ma:root="true" ma:fieldsID="4b905a094ab4a718ff0efd9baf7eef5d" ns2:_="" ns3:_="">
    <xsd:import namespace="99187001-55c5-42e3-a6bc-f3587e5153de"/>
    <xsd:import namespace="c8886e6d-ca38-4783-ac23-8bd097117a79"/>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187001-55c5-42e3-a6bc-f3587e5153de"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8886e6d-ca38-4783-ac23-8bd097117a79"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2cf2da57-f528-45b2-9a99-d813fc663364}" ma:internalName="TaxCatchAll" ma:showField="CatchAllData" ma:web="c8886e6d-ca38-4783-ac23-8bd097117a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985C1B4-8D17-4AAA-9BC3-D54CF299628F}">
  <ds:schemaRefs>
    <ds:schemaRef ds:uri="http://www.w3.org/XML/1998/namespace"/>
    <ds:schemaRef ds:uri="http://purl.org/dc/dcmitype/"/>
    <ds:schemaRef ds:uri="http://schemas.microsoft.com/office/2006/documentManagement/types"/>
    <ds:schemaRef ds:uri="http://purl.org/dc/elements/1.1/"/>
    <ds:schemaRef ds:uri="c8886e6d-ca38-4783-ac23-8bd097117a79"/>
    <ds:schemaRef ds:uri="http://schemas.microsoft.com/office/infopath/2007/PartnerControls"/>
    <ds:schemaRef ds:uri="http://schemas.openxmlformats.org/package/2006/metadata/core-properties"/>
    <ds:schemaRef ds:uri="99187001-55c5-42e3-a6bc-f3587e5153de"/>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6815BF2F-4D43-4F67-A3D1-FBCE9B6CA47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9187001-55c5-42e3-a6bc-f3587e5153de"/>
    <ds:schemaRef ds:uri="c8886e6d-ca38-4783-ac23-8bd097117a7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05F81F6-6CEC-4F6A-BE4E-47CBABB587F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Words>877</Words>
  <PresentationFormat>ユーザー設定</PresentationFormat>
  <Paragraphs>54</Paragraphs>
  <Slides>1</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vt:i4>
      </vt:variant>
    </vt:vector>
  </HeadingPairs>
  <TitlesOfParts>
    <vt:vector size="8" baseType="lpstr">
      <vt:lpstr>ＭＳ Ｐゴシック</vt:lpstr>
      <vt:lpstr>メイリオ</vt:lpstr>
      <vt:lpstr>游ゴシック</vt:lpstr>
      <vt:lpstr>游ゴシック Light</vt:lpstr>
      <vt:lpstr>Arial</vt:lpstr>
      <vt:lpstr>Calibri</vt:lpstr>
      <vt:lpstr>Office テーマ</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0x010100C28695BF0683DD40BC146B5E7EF6DAA0</vt:lpwstr>
  </property>
  <property fmtid="{D5CDD505-2E9C-101B-9397-08002B2CF9AE}" pid="3" name="_SourceUrl">
    <vt:lpwstr/>
  </property>
  <property fmtid="{D5CDD505-2E9C-101B-9397-08002B2CF9AE}" pid="4" name="_SharedFileIndex">
    <vt:lpwstr/>
  </property>
  <property fmtid="{D5CDD505-2E9C-101B-9397-08002B2CF9AE}" pid="5" name="ComplianceAssetId">
    <vt:lpwstr/>
  </property>
  <property fmtid="{D5CDD505-2E9C-101B-9397-08002B2CF9AE}" pid="6" name="TriggerFlowInfo">
    <vt:lpwstr/>
  </property>
  <property fmtid="{D5CDD505-2E9C-101B-9397-08002B2CF9AE}" pid="7" name="MediaServiceImageTags">
    <vt:lpwstr/>
  </property>
</Properties>
</file>