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713" r:id="rId5"/>
    <p:sldMasterId id="2147483752" r:id="rId6"/>
    <p:sldMasterId id="2147483760" r:id="rId7"/>
    <p:sldMasterId id="2147483796" r:id="rId8"/>
  </p:sldMasterIdLst>
  <p:notesMasterIdLst>
    <p:notesMasterId r:id="rId37"/>
  </p:notesMasterIdLst>
  <p:handoutMasterIdLst>
    <p:handoutMasterId r:id="rId38"/>
  </p:handoutMasterIdLst>
  <p:sldIdLst>
    <p:sldId id="266" r:id="rId9"/>
    <p:sldId id="469" r:id="rId10"/>
    <p:sldId id="259" r:id="rId11"/>
    <p:sldId id="838840616" r:id="rId12"/>
    <p:sldId id="2147472000" r:id="rId13"/>
    <p:sldId id="2147477201" r:id="rId14"/>
    <p:sldId id="272" r:id="rId15"/>
    <p:sldId id="2147483646" r:id="rId16"/>
    <p:sldId id="2147483207" r:id="rId17"/>
    <p:sldId id="271" r:id="rId18"/>
    <p:sldId id="267" r:id="rId19"/>
    <p:sldId id="265" r:id="rId20"/>
    <p:sldId id="2147483208" r:id="rId21"/>
    <p:sldId id="257" r:id="rId22"/>
    <p:sldId id="2801" r:id="rId23"/>
    <p:sldId id="270" r:id="rId24"/>
    <p:sldId id="2147471977" r:id="rId25"/>
    <p:sldId id="2147483647" r:id="rId26"/>
    <p:sldId id="258" r:id="rId27"/>
    <p:sldId id="2776" r:id="rId28"/>
    <p:sldId id="262" r:id="rId29"/>
    <p:sldId id="263" r:id="rId30"/>
    <p:sldId id="256" r:id="rId31"/>
    <p:sldId id="2147482727" r:id="rId32"/>
    <p:sldId id="268" r:id="rId33"/>
    <p:sldId id="264" r:id="rId34"/>
    <p:sldId id="2147480861" r:id="rId35"/>
    <p:sldId id="260" r:id="rId36"/>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266"/>
            <p14:sldId id="469"/>
            <p14:sldId id="259"/>
            <p14:sldId id="838840616"/>
            <p14:sldId id="2147472000"/>
            <p14:sldId id="2147477201"/>
            <p14:sldId id="272"/>
            <p14:sldId id="2147483646"/>
            <p14:sldId id="2147483207"/>
            <p14:sldId id="271"/>
            <p14:sldId id="267"/>
            <p14:sldId id="265"/>
            <p14:sldId id="2147483208"/>
            <p14:sldId id="257"/>
            <p14:sldId id="2801"/>
            <p14:sldId id="270"/>
            <p14:sldId id="2147471977"/>
            <p14:sldId id="2147483647"/>
            <p14:sldId id="258"/>
            <p14:sldId id="2776"/>
            <p14:sldId id="262"/>
            <p14:sldId id="263"/>
            <p14:sldId id="256"/>
            <p14:sldId id="2147482727"/>
            <p14:sldId id="268"/>
            <p14:sldId id="264"/>
            <p14:sldId id="2147480861"/>
            <p14:sldId id="260"/>
          </p14:sldIdLst>
        </p14:section>
      </p14:sectionLst>
    </p:ext>
    <p:ext uri="{EFAFB233-063F-42B5-8137-9DF3F51BA10A}">
      <p15:sldGuideLst xmlns:p15="http://schemas.microsoft.com/office/powerpoint/2012/main">
        <p15:guide id="1" orient="horz" pos="1253" userDrawn="1">
          <p15:clr>
            <a:srgbClr val="A4A3A4"/>
          </p15:clr>
        </p15:guide>
        <p15:guide id="2" pos="192" userDrawn="1">
          <p15:clr>
            <a:srgbClr val="A4A3A4"/>
          </p15:clr>
        </p15:guide>
        <p15:guide id="3" pos="3216" userDrawn="1">
          <p15:clr>
            <a:srgbClr val="A4A3A4"/>
          </p15:clr>
        </p15:guide>
        <p15:guide id="4" pos="6046"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33" userDrawn="1">
          <p15:clr>
            <a:srgbClr val="A4A3A4"/>
          </p15:clr>
        </p15:guide>
        <p15:guide id="11" pos="2031" userDrawn="1">
          <p15:clr>
            <a:srgbClr val="A4A3A4"/>
          </p15:clr>
        </p15:guide>
        <p15:guide id="12" pos="2208" userDrawn="1">
          <p15:clr>
            <a:srgbClr val="A4A3A4"/>
          </p15:clr>
        </p15:guide>
        <p15:guide id="13" pos="4027"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470D2E-E0FA-943D-F8B9-76BFA4638FA3}" name="岸本 拓麻(kishimoto-takuma.ro1)" initials="拓岸" userId="S::KTCUJ@lansys.mhlw.go.jp::28a1cd70-f551-4aea-ab37-687374ad545e" providerId="AD"/>
  <p188:author id="{C6CD353A-9B97-D53D-73B2-B511FBFCF5F4}" name="新井 敬大(arai-keitaaa)" initials="敬新" userId="S::AKLCS@lansys.mhlw.go.jp::e2e952ac-c923-4fd0-9490-3a7371d9fbb1" providerId="AD"/>
  <p188:author id="{3CB3375F-87F7-C8CB-F66F-0BBC0636A9F8}" name="山本 大貴(yamamoto-daiki)" initials="大山" userId="S::YDAJE@lansys.mhlw.go.jp::ca9c457f-6a32-4b22-9ca4-769db517fa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EDFE1"/>
    <a:srgbClr val="E0F1F1"/>
    <a:srgbClr val="7EC4C1"/>
    <a:srgbClr val="FDF3B9"/>
    <a:srgbClr val="C9E7E7"/>
    <a:srgbClr val="66BAB7"/>
    <a:srgbClr val="EEF8F8"/>
    <a:srgbClr val="EBE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3372F-0D31-40B9-AEC5-917589AC31F1}" v="121" dt="2026-01-29T08:33:15.20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406" y="58"/>
      </p:cViewPr>
      <p:guideLst>
        <p:guide orient="horz" pos="1253"/>
        <p:guide pos="192"/>
        <p:guide pos="3216"/>
        <p:guide pos="6046"/>
        <p:guide pos="3024"/>
        <p:guide pos="4560"/>
        <p:guide pos="4735"/>
        <p:guide pos="1513"/>
        <p:guide pos="1696"/>
        <p:guide orient="horz" pos="4133"/>
        <p:guide pos="2031"/>
        <p:guide pos="2208"/>
        <p:guide pos="4027"/>
        <p:guide pos="42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2.xml" Type="http://schemas.openxmlformats.org/officeDocument/2006/relationships/slide"/><Relationship Id="rId11" Target="slides/slide3.xml" Type="http://schemas.openxmlformats.org/officeDocument/2006/relationships/slide"/><Relationship Id="rId12" Target="slides/slide4.xml" Type="http://schemas.openxmlformats.org/officeDocument/2006/relationships/slide"/><Relationship Id="rId13" Target="slides/slide5.xml" Type="http://schemas.openxmlformats.org/officeDocument/2006/relationships/slide"/><Relationship Id="rId14" Target="slides/slide6.xml" Type="http://schemas.openxmlformats.org/officeDocument/2006/relationships/slide"/><Relationship Id="rId15" Target="slides/slide7.xml" Type="http://schemas.openxmlformats.org/officeDocument/2006/relationships/slide"/><Relationship Id="rId16" Target="slides/slide8.xml" Type="http://schemas.openxmlformats.org/officeDocument/2006/relationships/slide"/><Relationship Id="rId17" Target="slides/slide9.xml" Type="http://schemas.openxmlformats.org/officeDocument/2006/relationships/slide"/><Relationship Id="rId18" Target="slides/slide10.xml" Type="http://schemas.openxmlformats.org/officeDocument/2006/relationships/slide"/><Relationship Id="rId19" Target="slides/slide11.xml" Type="http://schemas.openxmlformats.org/officeDocument/2006/relationships/slide"/><Relationship Id="rId2" Target="../customXml/item2.xml" Type="http://schemas.openxmlformats.org/officeDocument/2006/relationships/customXml"/><Relationship Id="rId20" Target="slides/slide12.xml" Type="http://schemas.openxmlformats.org/officeDocument/2006/relationships/slide"/><Relationship Id="rId21" Target="slides/slide13.xml" Type="http://schemas.openxmlformats.org/officeDocument/2006/relationships/slide"/><Relationship Id="rId22" Target="slides/slide14.xml" Type="http://schemas.openxmlformats.org/officeDocument/2006/relationships/slide"/><Relationship Id="rId23" Target="slides/slide15.xml" Type="http://schemas.openxmlformats.org/officeDocument/2006/relationships/slide"/><Relationship Id="rId24" Target="slides/slide16.xml" Type="http://schemas.openxmlformats.org/officeDocument/2006/relationships/slide"/><Relationship Id="rId25" Target="slides/slide17.xml" Type="http://schemas.openxmlformats.org/officeDocument/2006/relationships/slide"/><Relationship Id="rId26" Target="slides/slide18.xml" Type="http://schemas.openxmlformats.org/officeDocument/2006/relationships/slide"/><Relationship Id="rId27" Target="slides/slide19.xml" Type="http://schemas.openxmlformats.org/officeDocument/2006/relationships/slide"/><Relationship Id="rId28" Target="slides/slide20.xml" Type="http://schemas.openxmlformats.org/officeDocument/2006/relationships/slide"/><Relationship Id="rId29" Target="slides/slide21.xml" Type="http://schemas.openxmlformats.org/officeDocument/2006/relationships/slide"/><Relationship Id="rId3" Target="../customXml/item3.xml" Type="http://schemas.openxmlformats.org/officeDocument/2006/relationships/customXml"/><Relationship Id="rId30" Target="slides/slide22.xml" Type="http://schemas.openxmlformats.org/officeDocument/2006/relationships/slide"/><Relationship Id="rId31" Target="slides/slide23.xml" Type="http://schemas.openxmlformats.org/officeDocument/2006/relationships/slide"/><Relationship Id="rId32" Target="slides/slide24.xml" Type="http://schemas.openxmlformats.org/officeDocument/2006/relationships/slide"/><Relationship Id="rId33" Target="slides/slide25.xml" Type="http://schemas.openxmlformats.org/officeDocument/2006/relationships/slide"/><Relationship Id="rId34" Target="slides/slide26.xml" Type="http://schemas.openxmlformats.org/officeDocument/2006/relationships/slide"/><Relationship Id="rId35" Target="slides/slide27.xml" Type="http://schemas.openxmlformats.org/officeDocument/2006/relationships/slide"/><Relationship Id="rId36" Target="slides/slide28.xml" Type="http://schemas.openxmlformats.org/officeDocument/2006/relationships/slide"/><Relationship Id="rId37" Target="notesMasters/notesMaster1.xml" Type="http://schemas.openxmlformats.org/officeDocument/2006/relationships/notesMaster"/><Relationship Id="rId38" Target="handoutMasters/handoutMaster1.xml" Type="http://schemas.openxmlformats.org/officeDocument/2006/relationships/handoutMaster"/><Relationship Id="rId39" Target="presProps.xml" Type="http://schemas.openxmlformats.org/officeDocument/2006/relationships/presProps"/><Relationship Id="rId4" Target="slideMasters/slideMaster1.xml" Type="http://schemas.openxmlformats.org/officeDocument/2006/relationships/slideMaster"/><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43" Target="changesInfos/changesInfo1.xml" Type="http://schemas.microsoft.com/office/2016/11/relationships/changesInfo"/><Relationship Id="rId44" Target="revisionInfo.xml" Type="http://schemas.microsoft.com/office/2015/10/relationships/revisionInfo"/><Relationship Id="rId45" Target="authors.xml" Type="http://schemas.microsoft.com/office/2018/10/relationships/authors"/><Relationship Id="rId5" Target="slideMasters/slideMaster2.xml" Type="http://schemas.openxmlformats.org/officeDocument/2006/relationships/slideMaster"/><Relationship Id="rId6" Target="slideMasters/slideMaster3.xml" Type="http://schemas.openxmlformats.org/officeDocument/2006/relationships/slideMaster"/><Relationship Id="rId7" Target="slideMasters/slideMaster4.xml" Type="http://schemas.openxmlformats.org/officeDocument/2006/relationships/slideMaster"/><Relationship Id="rId8" Target="slideMasters/slideMaster5.xml" Type="http://schemas.openxmlformats.org/officeDocument/2006/relationships/slideMaster"/><Relationship Id="rId9" Target="slides/slide1.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江畑 泉(ebata-izumi)" userId="8f727ff5-948a-4c20-9918-e626ce0ce1f1" providerId="ADAL" clId="{1A23372F-0D31-40B9-AEC5-917589AC31F1}"/>
    <pc:docChg chg="undo custSel addSld delSld modSld modMainMaster modSection">
      <pc:chgData name="江畑 泉(ebata-izumi)" userId="8f727ff5-948a-4c20-9918-e626ce0ce1f1" providerId="ADAL" clId="{1A23372F-0D31-40B9-AEC5-917589AC31F1}" dt="2026-01-30T02:10:58.658" v="555" actId="478"/>
      <pc:docMkLst>
        <pc:docMk/>
      </pc:docMkLst>
      <pc:sldChg chg="addSp delSp modSp mod">
        <pc:chgData name="江畑 泉(ebata-izumi)" userId="8f727ff5-948a-4c20-9918-e626ce0ce1f1" providerId="ADAL" clId="{1A23372F-0D31-40B9-AEC5-917589AC31F1}" dt="2026-01-29T07:06:54.670" v="462" actId="1076"/>
        <pc:sldMkLst>
          <pc:docMk/>
          <pc:sldMk cId="2475779158" sldId="256"/>
        </pc:sldMkLst>
        <pc:spChg chg="del">
          <ac:chgData name="江畑 泉(ebata-izumi)" userId="8f727ff5-948a-4c20-9918-e626ce0ce1f1" providerId="ADAL" clId="{1A23372F-0D31-40B9-AEC5-917589AC31F1}" dt="2026-01-29T07:06:47.859" v="460" actId="478"/>
          <ac:spMkLst>
            <pc:docMk/>
            <pc:sldMk cId="2475779158" sldId="256"/>
            <ac:spMk id="4" creationId="{C39AC469-B12B-D1DD-9828-91C8CE3B2A12}"/>
          </ac:spMkLst>
        </pc:spChg>
        <pc:picChg chg="add mod">
          <ac:chgData name="江畑 泉(ebata-izumi)" userId="8f727ff5-948a-4c20-9918-e626ce0ce1f1" providerId="ADAL" clId="{1A23372F-0D31-40B9-AEC5-917589AC31F1}" dt="2026-01-29T07:06:54.670" v="462" actId="1076"/>
          <ac:picMkLst>
            <pc:docMk/>
            <pc:sldMk cId="2475779158" sldId="256"/>
            <ac:picMk id="3" creationId="{4B36D051-FAA1-421A-8DB0-487B0A1660FB}"/>
          </ac:picMkLst>
        </pc:picChg>
      </pc:sldChg>
      <pc:sldChg chg="modSp mod">
        <pc:chgData name="江畑 泉(ebata-izumi)" userId="8f727ff5-948a-4c20-9918-e626ce0ce1f1" providerId="ADAL" clId="{1A23372F-0D31-40B9-AEC5-917589AC31F1}" dt="2026-01-29T07:21:37.919" v="508" actId="1076"/>
        <pc:sldMkLst>
          <pc:docMk/>
          <pc:sldMk cId="386290803" sldId="260"/>
        </pc:sldMkLst>
        <pc:spChg chg="mod">
          <ac:chgData name="江畑 泉(ebata-izumi)" userId="8f727ff5-948a-4c20-9918-e626ce0ce1f1" providerId="ADAL" clId="{1A23372F-0D31-40B9-AEC5-917589AC31F1}" dt="2026-01-29T07:21:37.919" v="508" actId="1076"/>
          <ac:spMkLst>
            <pc:docMk/>
            <pc:sldMk cId="386290803" sldId="260"/>
            <ac:spMk id="7" creationId="{138AD550-BE0E-2D47-5C26-D9A88FF5108B}"/>
          </ac:spMkLst>
        </pc:spChg>
        <pc:spChg chg="mod">
          <ac:chgData name="江畑 泉(ebata-izumi)" userId="8f727ff5-948a-4c20-9918-e626ce0ce1f1" providerId="ADAL" clId="{1A23372F-0D31-40B9-AEC5-917589AC31F1}" dt="2026-01-29T07:08:55.304" v="490" actId="20577"/>
          <ac:spMkLst>
            <pc:docMk/>
            <pc:sldMk cId="386290803" sldId="260"/>
            <ac:spMk id="9" creationId="{74AF285A-327E-C7BC-E241-1110F56C111E}"/>
          </ac:spMkLst>
        </pc:spChg>
      </pc:sldChg>
      <pc:sldChg chg="del">
        <pc:chgData name="江畑 泉(ebata-izumi)" userId="8f727ff5-948a-4c20-9918-e626ce0ce1f1" providerId="ADAL" clId="{1A23372F-0D31-40B9-AEC5-917589AC31F1}" dt="2026-01-29T08:34:04.552" v="543" actId="2696"/>
        <pc:sldMkLst>
          <pc:docMk/>
          <pc:sldMk cId="2124699946" sldId="261"/>
        </pc:sldMkLst>
      </pc:sldChg>
      <pc:sldChg chg="modSp mod">
        <pc:chgData name="江畑 泉(ebata-izumi)" userId="8f727ff5-948a-4c20-9918-e626ce0ce1f1" providerId="ADAL" clId="{1A23372F-0D31-40B9-AEC5-917589AC31F1}" dt="2026-01-29T07:22:34.204" v="517" actId="20577"/>
        <pc:sldMkLst>
          <pc:docMk/>
          <pc:sldMk cId="185246001" sldId="264"/>
        </pc:sldMkLst>
        <pc:spChg chg="mod">
          <ac:chgData name="江畑 泉(ebata-izumi)" userId="8f727ff5-948a-4c20-9918-e626ce0ce1f1" providerId="ADAL" clId="{1A23372F-0D31-40B9-AEC5-917589AC31F1}" dt="2026-01-29T07:08:46.620" v="486" actId="20577"/>
          <ac:spMkLst>
            <pc:docMk/>
            <pc:sldMk cId="185246001" sldId="264"/>
            <ac:spMk id="3" creationId="{3A706772-E098-25DF-3614-AF6A9F271691}"/>
          </ac:spMkLst>
        </pc:spChg>
        <pc:spChg chg="mod">
          <ac:chgData name="江畑 泉(ebata-izumi)" userId="8f727ff5-948a-4c20-9918-e626ce0ce1f1" providerId="ADAL" clId="{1A23372F-0D31-40B9-AEC5-917589AC31F1}" dt="2026-01-29T07:22:34.204" v="517" actId="20577"/>
          <ac:spMkLst>
            <pc:docMk/>
            <pc:sldMk cId="185246001" sldId="264"/>
            <ac:spMk id="12" creationId="{A3FF31BD-419C-2B2E-6D0B-4D8E99D0FF34}"/>
          </ac:spMkLst>
        </pc:spChg>
      </pc:sldChg>
      <pc:sldChg chg="modSp mod">
        <pc:chgData name="江畑 泉(ebata-izumi)" userId="8f727ff5-948a-4c20-9918-e626ce0ce1f1" providerId="ADAL" clId="{1A23372F-0D31-40B9-AEC5-917589AC31F1}" dt="2026-01-29T06:46:29.449" v="67" actId="115"/>
        <pc:sldMkLst>
          <pc:docMk/>
          <pc:sldMk cId="3839751165" sldId="265"/>
        </pc:sldMkLst>
        <pc:spChg chg="mod">
          <ac:chgData name="江畑 泉(ebata-izumi)" userId="8f727ff5-948a-4c20-9918-e626ce0ce1f1" providerId="ADAL" clId="{1A23372F-0D31-40B9-AEC5-917589AC31F1}" dt="2026-01-29T06:46:29.449" v="67" actId="115"/>
          <ac:spMkLst>
            <pc:docMk/>
            <pc:sldMk cId="3839751165" sldId="265"/>
            <ac:spMk id="5" creationId="{557ACA44-4706-1490-0867-B16EF28410BB}"/>
          </ac:spMkLst>
        </pc:spChg>
        <pc:spChg chg="mod">
          <ac:chgData name="江畑 泉(ebata-izumi)" userId="8f727ff5-948a-4c20-9918-e626ce0ce1f1" providerId="ADAL" clId="{1A23372F-0D31-40B9-AEC5-917589AC31F1}" dt="2026-01-29T06:44:25.478" v="26" actId="20577"/>
          <ac:spMkLst>
            <pc:docMk/>
            <pc:sldMk cId="3839751165" sldId="265"/>
            <ac:spMk id="12" creationId="{216F7A88-65E5-B940-D83D-A30BBCBB7AE7}"/>
          </ac:spMkLst>
        </pc:spChg>
        <pc:spChg chg="mod">
          <ac:chgData name="江畑 泉(ebata-izumi)" userId="8f727ff5-948a-4c20-9918-e626ce0ce1f1" providerId="ADAL" clId="{1A23372F-0D31-40B9-AEC5-917589AC31F1}" dt="2026-01-29T06:45:45.613" v="62" actId="1076"/>
          <ac:spMkLst>
            <pc:docMk/>
            <pc:sldMk cId="3839751165" sldId="265"/>
            <ac:spMk id="13" creationId="{46A210CA-94FA-99FA-61DD-54AA514146EA}"/>
          </ac:spMkLst>
        </pc:spChg>
      </pc:sldChg>
      <pc:sldChg chg="setBg">
        <pc:chgData name="江畑 泉(ebata-izumi)" userId="8f727ff5-948a-4c20-9918-e626ce0ce1f1" providerId="ADAL" clId="{1A23372F-0D31-40B9-AEC5-917589AC31F1}" dt="2026-01-29T06:41:56.281" v="0"/>
        <pc:sldMkLst>
          <pc:docMk/>
          <pc:sldMk cId="2333281387" sldId="266"/>
        </pc:sldMkLst>
      </pc:sldChg>
      <pc:sldChg chg="modSp mod">
        <pc:chgData name="江畑 泉(ebata-izumi)" userId="8f727ff5-948a-4c20-9918-e626ce0ce1f1" providerId="ADAL" clId="{1A23372F-0D31-40B9-AEC5-917589AC31F1}" dt="2026-01-29T07:08:39.185" v="484" actId="20577"/>
        <pc:sldMkLst>
          <pc:docMk/>
          <pc:sldMk cId="1445301942" sldId="268"/>
        </pc:sldMkLst>
        <pc:spChg chg="mod">
          <ac:chgData name="江畑 泉(ebata-izumi)" userId="8f727ff5-948a-4c20-9918-e626ce0ce1f1" providerId="ADAL" clId="{1A23372F-0D31-40B9-AEC5-917589AC31F1}" dt="2026-01-29T07:08:39.185" v="484" actId="20577"/>
          <ac:spMkLst>
            <pc:docMk/>
            <pc:sldMk cId="1445301942" sldId="268"/>
            <ac:spMk id="4" creationId="{F47BBAF5-2171-51D8-0A80-717A0953ED2A}"/>
          </ac:spMkLst>
        </pc:spChg>
      </pc:sldChg>
      <pc:sldChg chg="addSp delSp modSp add del mod">
        <pc:chgData name="江畑 泉(ebata-izumi)" userId="8f727ff5-948a-4c20-9918-e626ce0ce1f1" providerId="ADAL" clId="{1A23372F-0D31-40B9-AEC5-917589AC31F1}" dt="2026-01-29T08:33:23.722" v="542" actId="2696"/>
        <pc:sldMkLst>
          <pc:docMk/>
          <pc:sldMk cId="2556691724" sldId="269"/>
        </pc:sldMkLst>
        <pc:spChg chg="add mod">
          <ac:chgData name="江畑 泉(ebata-izumi)" userId="8f727ff5-948a-4c20-9918-e626ce0ce1f1" providerId="ADAL" clId="{1A23372F-0D31-40B9-AEC5-917589AC31F1}" dt="2026-01-29T08:03:01.065" v="537" actId="6549"/>
          <ac:spMkLst>
            <pc:docMk/>
            <pc:sldMk cId="2556691724" sldId="269"/>
            <ac:spMk id="3" creationId="{CBCE243C-487A-BCF6-0D92-683FF8396268}"/>
          </ac:spMkLst>
        </pc:spChg>
        <pc:spChg chg="del mod">
          <ac:chgData name="江畑 泉(ebata-izumi)" userId="8f727ff5-948a-4c20-9918-e626ce0ce1f1" providerId="ADAL" clId="{1A23372F-0D31-40B9-AEC5-917589AC31F1}" dt="2026-01-29T08:02:53.264" v="531" actId="478"/>
          <ac:spMkLst>
            <pc:docMk/>
            <pc:sldMk cId="2556691724" sldId="269"/>
            <ac:spMk id="6" creationId="{360B408B-68A3-B208-3DEB-A45D86ACAAF1}"/>
          </ac:spMkLst>
        </pc:spChg>
        <pc:picChg chg="mod">
          <ac:chgData name="江畑 泉(ebata-izumi)" userId="8f727ff5-948a-4c20-9918-e626ce0ce1f1" providerId="ADAL" clId="{1A23372F-0D31-40B9-AEC5-917589AC31F1}" dt="2026-01-29T08:03:07.387" v="538" actId="1076"/>
          <ac:picMkLst>
            <pc:docMk/>
            <pc:sldMk cId="2556691724" sldId="269"/>
            <ac:picMk id="16" creationId="{4E57362F-6045-7C79-9CDB-CA8DC43B9EB3}"/>
          </ac:picMkLst>
        </pc:picChg>
      </pc:sldChg>
      <pc:sldChg chg="addSp delSp modSp mod">
        <pc:chgData name="江畑 泉(ebata-izumi)" userId="8f727ff5-948a-4c20-9918-e626ce0ce1f1" providerId="ADAL" clId="{1A23372F-0D31-40B9-AEC5-917589AC31F1}" dt="2026-01-29T06:49:19.067" v="109" actId="14100"/>
        <pc:sldMkLst>
          <pc:docMk/>
          <pc:sldMk cId="733323085" sldId="270"/>
        </pc:sldMkLst>
        <pc:spChg chg="add del">
          <ac:chgData name="江畑 泉(ebata-izumi)" userId="8f727ff5-948a-4c20-9918-e626ce0ce1f1" providerId="ADAL" clId="{1A23372F-0D31-40B9-AEC5-917589AC31F1}" dt="2026-01-29T06:48:38.288" v="95" actId="22"/>
          <ac:spMkLst>
            <pc:docMk/>
            <pc:sldMk cId="733323085" sldId="270"/>
            <ac:spMk id="8" creationId="{CF84E06C-3BCD-832B-54CB-ED8B754CAD89}"/>
          </ac:spMkLst>
        </pc:spChg>
        <pc:spChg chg="mod">
          <ac:chgData name="江畑 泉(ebata-izumi)" userId="8f727ff5-948a-4c20-9918-e626ce0ce1f1" providerId="ADAL" clId="{1A23372F-0D31-40B9-AEC5-917589AC31F1}" dt="2026-01-29T06:48:44.050" v="104"/>
          <ac:spMkLst>
            <pc:docMk/>
            <pc:sldMk cId="733323085" sldId="270"/>
            <ac:spMk id="30" creationId="{80EEC24D-672C-8693-C7B1-EF047958AB4B}"/>
          </ac:spMkLst>
        </pc:spChg>
        <pc:picChg chg="mod">
          <ac:chgData name="江畑 泉(ebata-izumi)" userId="8f727ff5-948a-4c20-9918-e626ce0ce1f1" providerId="ADAL" clId="{1A23372F-0D31-40B9-AEC5-917589AC31F1}" dt="2026-01-29T06:49:19.067" v="109" actId="14100"/>
          <ac:picMkLst>
            <pc:docMk/>
            <pc:sldMk cId="733323085" sldId="270"/>
            <ac:picMk id="7" creationId="{A256742D-7849-E877-0D27-43286E6D0771}"/>
          </ac:picMkLst>
        </pc:picChg>
      </pc:sldChg>
      <pc:sldChg chg="delSp modSp mod">
        <pc:chgData name="江畑 泉(ebata-izumi)" userId="8f727ff5-948a-4c20-9918-e626ce0ce1f1" providerId="ADAL" clId="{1A23372F-0D31-40B9-AEC5-917589AC31F1}" dt="2026-01-30T02:10:58.658" v="555" actId="478"/>
        <pc:sldMkLst>
          <pc:docMk/>
          <pc:sldMk cId="1478166462" sldId="271"/>
        </pc:sldMkLst>
        <pc:spChg chg="del">
          <ac:chgData name="江畑 泉(ebata-izumi)" userId="8f727ff5-948a-4c20-9918-e626ce0ce1f1" providerId="ADAL" clId="{1A23372F-0D31-40B9-AEC5-917589AC31F1}" dt="2026-01-30T02:10:46.159" v="548" actId="478"/>
          <ac:spMkLst>
            <pc:docMk/>
            <pc:sldMk cId="1478166462" sldId="271"/>
            <ac:spMk id="16" creationId="{7675DD71-ABE1-19FA-2C6A-81349AE09519}"/>
          </ac:spMkLst>
        </pc:spChg>
        <pc:spChg chg="del">
          <ac:chgData name="江畑 泉(ebata-izumi)" userId="8f727ff5-948a-4c20-9918-e626ce0ce1f1" providerId="ADAL" clId="{1A23372F-0D31-40B9-AEC5-917589AC31F1}" dt="2026-01-30T02:10:54.329" v="553" actId="478"/>
          <ac:spMkLst>
            <pc:docMk/>
            <pc:sldMk cId="1478166462" sldId="271"/>
            <ac:spMk id="17" creationId="{A4E6FE97-46AF-4067-9D40-D10887095575}"/>
          </ac:spMkLst>
        </pc:spChg>
        <pc:spChg chg="del">
          <ac:chgData name="江畑 泉(ebata-izumi)" userId="8f727ff5-948a-4c20-9918-e626ce0ce1f1" providerId="ADAL" clId="{1A23372F-0D31-40B9-AEC5-917589AC31F1}" dt="2026-01-30T02:10:58.658" v="555" actId="478"/>
          <ac:spMkLst>
            <pc:docMk/>
            <pc:sldMk cId="1478166462" sldId="271"/>
            <ac:spMk id="22" creationId="{0333BA31-3243-4C59-86D3-DB94475F399E}"/>
          </ac:spMkLst>
        </pc:spChg>
        <pc:spChg chg="del mod">
          <ac:chgData name="江畑 泉(ebata-izumi)" userId="8f727ff5-948a-4c20-9918-e626ce0ce1f1" providerId="ADAL" clId="{1A23372F-0D31-40B9-AEC5-917589AC31F1}" dt="2026-01-30T02:10:51.628" v="551" actId="478"/>
          <ac:spMkLst>
            <pc:docMk/>
            <pc:sldMk cId="1478166462" sldId="271"/>
            <ac:spMk id="24" creationId="{266931AC-CF01-4005-00BA-DD09246EE4E0}"/>
          </ac:spMkLst>
        </pc:spChg>
        <pc:spChg chg="del mod">
          <ac:chgData name="江畑 泉(ebata-izumi)" userId="8f727ff5-948a-4c20-9918-e626ce0ce1f1" providerId="ADAL" clId="{1A23372F-0D31-40B9-AEC5-917589AC31F1}" dt="2026-01-30T02:10:53.018" v="552" actId="478"/>
          <ac:spMkLst>
            <pc:docMk/>
            <pc:sldMk cId="1478166462" sldId="271"/>
            <ac:spMk id="25" creationId="{926E6E25-137F-462A-96FC-6F1741C0820D}"/>
          </ac:spMkLst>
        </pc:spChg>
        <pc:spChg chg="del">
          <ac:chgData name="江畑 泉(ebata-izumi)" userId="8f727ff5-948a-4c20-9918-e626ce0ce1f1" providerId="ADAL" clId="{1A23372F-0D31-40B9-AEC5-917589AC31F1}" dt="2026-01-30T02:10:57.656" v="554" actId="478"/>
          <ac:spMkLst>
            <pc:docMk/>
            <pc:sldMk cId="1478166462" sldId="271"/>
            <ac:spMk id="26" creationId="{FA9670EC-CD51-441A-AE05-6ACE783F3644}"/>
          </ac:spMkLst>
        </pc:spChg>
        <pc:spChg chg="del">
          <ac:chgData name="江畑 泉(ebata-izumi)" userId="8f727ff5-948a-4c20-9918-e626ce0ce1f1" providerId="ADAL" clId="{1A23372F-0D31-40B9-AEC5-917589AC31F1}" dt="2026-01-30T02:10:40.682" v="544" actId="478"/>
          <ac:spMkLst>
            <pc:docMk/>
            <pc:sldMk cId="1478166462" sldId="271"/>
            <ac:spMk id="27" creationId="{1CC1ADAF-62E1-AB66-3497-E856C23D69F8}"/>
          </ac:spMkLst>
        </pc:spChg>
        <pc:spChg chg="del">
          <ac:chgData name="江畑 泉(ebata-izumi)" userId="8f727ff5-948a-4c20-9918-e626ce0ce1f1" providerId="ADAL" clId="{1A23372F-0D31-40B9-AEC5-917589AC31F1}" dt="2026-01-30T02:10:41.493" v="545" actId="478"/>
          <ac:spMkLst>
            <pc:docMk/>
            <pc:sldMk cId="1478166462" sldId="271"/>
            <ac:spMk id="28" creationId="{3289DF3A-AAE5-40C5-9197-0C676BADB626}"/>
          </ac:spMkLst>
        </pc:spChg>
        <pc:spChg chg="del">
          <ac:chgData name="江畑 泉(ebata-izumi)" userId="8f727ff5-948a-4c20-9918-e626ce0ce1f1" providerId="ADAL" clId="{1A23372F-0D31-40B9-AEC5-917589AC31F1}" dt="2026-01-30T02:10:43.225" v="546" actId="478"/>
          <ac:spMkLst>
            <pc:docMk/>
            <pc:sldMk cId="1478166462" sldId="271"/>
            <ac:spMk id="29" creationId="{D1C7453F-1672-49C9-B0BE-9548E199F1B2}"/>
          </ac:spMkLst>
        </pc:spChg>
        <pc:spChg chg="del">
          <ac:chgData name="江畑 泉(ebata-izumi)" userId="8f727ff5-948a-4c20-9918-e626ce0ce1f1" providerId="ADAL" clId="{1A23372F-0D31-40B9-AEC5-917589AC31F1}" dt="2026-01-30T02:10:44.612" v="547" actId="478"/>
          <ac:spMkLst>
            <pc:docMk/>
            <pc:sldMk cId="1478166462" sldId="271"/>
            <ac:spMk id="30" creationId="{7150F0AF-8122-4B4E-8E57-795972933A71}"/>
          </ac:spMkLst>
        </pc:spChg>
      </pc:sldChg>
      <pc:sldChg chg="del">
        <pc:chgData name="江畑 泉(ebata-izumi)" userId="8f727ff5-948a-4c20-9918-e626ce0ce1f1" providerId="ADAL" clId="{1A23372F-0D31-40B9-AEC5-917589AC31F1}" dt="2026-01-29T08:32:47.772" v="541"/>
        <pc:sldMkLst>
          <pc:docMk/>
          <pc:sldMk cId="1546221072" sldId="271"/>
        </pc:sldMkLst>
      </pc:sldChg>
      <pc:sldChg chg="modSp mod">
        <pc:chgData name="江畑 泉(ebata-izumi)" userId="8f727ff5-948a-4c20-9918-e626ce0ce1f1" providerId="ADAL" clId="{1A23372F-0D31-40B9-AEC5-917589AC31F1}" dt="2026-01-29T06:42:45.468" v="8" actId="20577"/>
        <pc:sldMkLst>
          <pc:docMk/>
          <pc:sldMk cId="1669003766" sldId="469"/>
        </pc:sldMkLst>
        <pc:spChg chg="mod">
          <ac:chgData name="江畑 泉(ebata-izumi)" userId="8f727ff5-948a-4c20-9918-e626ce0ce1f1" providerId="ADAL" clId="{1A23372F-0D31-40B9-AEC5-917589AC31F1}" dt="2026-01-29T06:42:45.468" v="8" actId="20577"/>
          <ac:spMkLst>
            <pc:docMk/>
            <pc:sldMk cId="1669003766" sldId="469"/>
            <ac:spMk id="4" creationId="{F01CC4AA-C317-64E9-D4D2-17B485B302B5}"/>
          </ac:spMkLst>
        </pc:spChg>
      </pc:sldChg>
      <pc:sldChg chg="addSp modSp mod">
        <pc:chgData name="江畑 泉(ebata-izumi)" userId="8f727ff5-948a-4c20-9918-e626ce0ce1f1" providerId="ADAL" clId="{1A23372F-0D31-40B9-AEC5-917589AC31F1}" dt="2026-01-29T06:52:35.277" v="205" actId="115"/>
        <pc:sldMkLst>
          <pc:docMk/>
          <pc:sldMk cId="3999772078" sldId="2776"/>
        </pc:sldMkLst>
        <pc:spChg chg="add mod">
          <ac:chgData name="江畑 泉(ebata-izumi)" userId="8f727ff5-948a-4c20-9918-e626ce0ce1f1" providerId="ADAL" clId="{1A23372F-0D31-40B9-AEC5-917589AC31F1}" dt="2026-01-29T06:52:24.157" v="202"/>
          <ac:spMkLst>
            <pc:docMk/>
            <pc:sldMk cId="3999772078" sldId="2776"/>
            <ac:spMk id="9" creationId="{9DA75AB2-D11C-4A3C-2891-B042D37216E3}"/>
          </ac:spMkLst>
        </pc:spChg>
        <pc:graphicFrameChg chg="mod modGraphic">
          <ac:chgData name="江畑 泉(ebata-izumi)" userId="8f727ff5-948a-4c20-9918-e626ce0ce1f1" providerId="ADAL" clId="{1A23372F-0D31-40B9-AEC5-917589AC31F1}" dt="2026-01-29T06:52:35.277" v="205" actId="115"/>
          <ac:graphicFrameMkLst>
            <pc:docMk/>
            <pc:sldMk cId="3999772078" sldId="2776"/>
            <ac:graphicFrameMk id="13" creationId="{00000000-0000-0000-0000-000000000000}"/>
          </ac:graphicFrameMkLst>
        </pc:graphicFrameChg>
      </pc:sldChg>
      <pc:sldChg chg="modSp mod">
        <pc:chgData name="江畑 泉(ebata-izumi)" userId="8f727ff5-948a-4c20-9918-e626ce0ce1f1" providerId="ADAL" clId="{1A23372F-0D31-40B9-AEC5-917589AC31F1}" dt="2026-01-29T06:48:09.639" v="79"/>
        <pc:sldMkLst>
          <pc:docMk/>
          <pc:sldMk cId="3650031680" sldId="2801"/>
        </pc:sldMkLst>
        <pc:spChg chg="mod">
          <ac:chgData name="江畑 泉(ebata-izumi)" userId="8f727ff5-948a-4c20-9918-e626ce0ce1f1" providerId="ADAL" clId="{1A23372F-0D31-40B9-AEC5-917589AC31F1}" dt="2026-01-29T06:48:09.639" v="79"/>
          <ac:spMkLst>
            <pc:docMk/>
            <pc:sldMk cId="3650031680" sldId="2801"/>
            <ac:spMk id="3" creationId="{5DD9B432-949E-7185-08FF-4E46CDA5C5BF}"/>
          </ac:spMkLst>
        </pc:spChg>
      </pc:sldChg>
      <pc:sldChg chg="addSp modSp mod">
        <pc:chgData name="江畑 泉(ebata-izumi)" userId="8f727ff5-948a-4c20-9918-e626ce0ce1f1" providerId="ADAL" clId="{1A23372F-0D31-40B9-AEC5-917589AC31F1}" dt="2026-01-29T06:50:50.590" v="201" actId="1076"/>
        <pc:sldMkLst>
          <pc:docMk/>
          <pc:sldMk cId="4187598593" sldId="2147471977"/>
        </pc:sldMkLst>
        <pc:spChg chg="add mod">
          <ac:chgData name="江畑 泉(ebata-izumi)" userId="8f727ff5-948a-4c20-9918-e626ce0ce1f1" providerId="ADAL" clId="{1A23372F-0D31-40B9-AEC5-917589AC31F1}" dt="2026-01-29T06:50:50.590" v="201" actId="1076"/>
          <ac:spMkLst>
            <pc:docMk/>
            <pc:sldMk cId="4187598593" sldId="2147471977"/>
            <ac:spMk id="3" creationId="{9806D408-EFB6-5800-1DB1-8578F5DD0CDC}"/>
          </ac:spMkLst>
        </pc:spChg>
        <pc:spChg chg="mod">
          <ac:chgData name="江畑 泉(ebata-izumi)" userId="8f727ff5-948a-4c20-9918-e626ce0ce1f1" providerId="ADAL" clId="{1A23372F-0D31-40B9-AEC5-917589AC31F1}" dt="2026-01-29T06:50:10.947" v="191" actId="6549"/>
          <ac:spMkLst>
            <pc:docMk/>
            <pc:sldMk cId="4187598593" sldId="2147471977"/>
            <ac:spMk id="7" creationId="{547DC7D8-303A-95CB-3BF1-35900742D7FD}"/>
          </ac:spMkLst>
        </pc:spChg>
      </pc:sldChg>
      <pc:sldChg chg="modSp mod">
        <pc:chgData name="江畑 泉(ebata-izumi)" userId="8f727ff5-948a-4c20-9918-e626ce0ce1f1" providerId="ADAL" clId="{1A23372F-0D31-40B9-AEC5-917589AC31F1}" dt="2026-01-29T06:43:03.996" v="10" actId="692"/>
        <pc:sldMkLst>
          <pc:docMk/>
          <pc:sldMk cId="3400087149" sldId="2147472000"/>
        </pc:sldMkLst>
        <pc:spChg chg="mod">
          <ac:chgData name="江畑 泉(ebata-izumi)" userId="8f727ff5-948a-4c20-9918-e626ce0ce1f1" providerId="ADAL" clId="{1A23372F-0D31-40B9-AEC5-917589AC31F1}" dt="2026-01-29T06:43:03.996" v="10" actId="692"/>
          <ac:spMkLst>
            <pc:docMk/>
            <pc:sldMk cId="3400087149" sldId="2147472000"/>
            <ac:spMk id="18" creationId="{CCE99BD4-0074-87FF-60F5-E1F72BC520AE}"/>
          </ac:spMkLst>
        </pc:spChg>
      </pc:sldChg>
      <pc:sldChg chg="modSp mod">
        <pc:chgData name="江畑 泉(ebata-izumi)" userId="8f727ff5-948a-4c20-9918-e626ce0ce1f1" providerId="ADAL" clId="{1A23372F-0D31-40B9-AEC5-917589AC31F1}" dt="2026-01-29T06:43:27.547" v="12" actId="1076"/>
        <pc:sldMkLst>
          <pc:docMk/>
          <pc:sldMk cId="159161878" sldId="2147477201"/>
        </pc:sldMkLst>
        <pc:picChg chg="mod">
          <ac:chgData name="江畑 泉(ebata-izumi)" userId="8f727ff5-948a-4c20-9918-e626ce0ce1f1" providerId="ADAL" clId="{1A23372F-0D31-40B9-AEC5-917589AC31F1}" dt="2026-01-29T06:43:27.547" v="12" actId="1076"/>
          <ac:picMkLst>
            <pc:docMk/>
            <pc:sldMk cId="159161878" sldId="2147477201"/>
            <ac:picMk id="12" creationId="{2EB1141C-4004-7AE1-5E53-D000ED59586A}"/>
          </ac:picMkLst>
        </pc:picChg>
      </pc:sldChg>
      <pc:sldChg chg="modSp mod">
        <pc:chgData name="江畑 泉(ebata-izumi)" userId="8f727ff5-948a-4c20-9918-e626ce0ce1f1" providerId="ADAL" clId="{1A23372F-0D31-40B9-AEC5-917589AC31F1}" dt="2026-01-29T07:08:51.347" v="488" actId="20577"/>
        <pc:sldMkLst>
          <pc:docMk/>
          <pc:sldMk cId="2443899890" sldId="2147480861"/>
        </pc:sldMkLst>
        <pc:spChg chg="mod">
          <ac:chgData name="江畑 泉(ebata-izumi)" userId="8f727ff5-948a-4c20-9918-e626ce0ce1f1" providerId="ADAL" clId="{1A23372F-0D31-40B9-AEC5-917589AC31F1}" dt="2026-01-29T07:08:51.347" v="488" actId="20577"/>
          <ac:spMkLst>
            <pc:docMk/>
            <pc:sldMk cId="2443899890" sldId="2147480861"/>
            <ac:spMk id="6" creationId="{8E2660EE-9868-74AA-14BE-F160C1D17196}"/>
          </ac:spMkLst>
        </pc:spChg>
      </pc:sldChg>
      <pc:sldChg chg="addSp delSp modSp mod">
        <pc:chgData name="江畑 泉(ebata-izumi)" userId="8f727ff5-948a-4c20-9918-e626ce0ce1f1" providerId="ADAL" clId="{1A23372F-0D31-40B9-AEC5-917589AC31F1}" dt="2026-01-29T07:08:23.325" v="480"/>
        <pc:sldMkLst>
          <pc:docMk/>
          <pc:sldMk cId="2172631643" sldId="2147482727"/>
        </pc:sldMkLst>
        <pc:spChg chg="add mod">
          <ac:chgData name="江畑 泉(ebata-izumi)" userId="8f727ff5-948a-4c20-9918-e626ce0ce1f1" providerId="ADAL" clId="{1A23372F-0D31-40B9-AEC5-917589AC31F1}" dt="2026-01-29T07:08:23.325" v="480"/>
          <ac:spMkLst>
            <pc:docMk/>
            <pc:sldMk cId="2172631643" sldId="2147482727"/>
            <ac:spMk id="6" creationId="{DF3D48A7-D4A3-92AB-2337-9BC0E5DC7165}"/>
          </ac:spMkLst>
        </pc:spChg>
        <pc:spChg chg="del">
          <ac:chgData name="江畑 泉(ebata-izumi)" userId="8f727ff5-948a-4c20-9918-e626ce0ce1f1" providerId="ADAL" clId="{1A23372F-0D31-40B9-AEC5-917589AC31F1}" dt="2026-01-29T07:07:45.516" v="466" actId="21"/>
          <ac:spMkLst>
            <pc:docMk/>
            <pc:sldMk cId="2172631643" sldId="2147482727"/>
            <ac:spMk id="8" creationId="{6B0FDA93-969E-811B-3195-009B0D4E58B5}"/>
          </ac:spMkLst>
        </pc:spChg>
        <pc:spChg chg="add mod">
          <ac:chgData name="江畑 泉(ebata-izumi)" userId="8f727ff5-948a-4c20-9918-e626ce0ce1f1" providerId="ADAL" clId="{1A23372F-0D31-40B9-AEC5-917589AC31F1}" dt="2026-01-29T07:07:53.491" v="467" actId="1076"/>
          <ac:spMkLst>
            <pc:docMk/>
            <pc:sldMk cId="2172631643" sldId="2147482727"/>
            <ac:spMk id="14" creationId="{706AB2EC-1DFC-7F19-78CC-48DDA53131C2}"/>
          </ac:spMkLst>
        </pc:spChg>
      </pc:sldChg>
      <pc:sldChg chg="modSp mod">
        <pc:chgData name="江畑 泉(ebata-izumi)" userId="8f727ff5-948a-4c20-9918-e626ce0ce1f1" providerId="ADAL" clId="{1A23372F-0D31-40B9-AEC5-917589AC31F1}" dt="2026-01-29T06:43:48.441" v="25"/>
        <pc:sldMkLst>
          <pc:docMk/>
          <pc:sldMk cId="2262276132" sldId="2147483207"/>
        </pc:sldMkLst>
        <pc:spChg chg="mod">
          <ac:chgData name="江畑 泉(ebata-izumi)" userId="8f727ff5-948a-4c20-9918-e626ce0ce1f1" providerId="ADAL" clId="{1A23372F-0D31-40B9-AEC5-917589AC31F1}" dt="2026-01-29T06:43:48.441" v="25"/>
          <ac:spMkLst>
            <pc:docMk/>
            <pc:sldMk cId="2262276132" sldId="2147483207"/>
            <ac:spMk id="6" creationId="{974BBFD6-2AFC-B647-534A-02014AFD83DD}"/>
          </ac:spMkLst>
        </pc:spChg>
      </pc:sldChg>
      <pc:sldChg chg="modSp mod">
        <pc:chgData name="江畑 泉(ebata-izumi)" userId="8f727ff5-948a-4c20-9918-e626ce0ce1f1" providerId="ADAL" clId="{1A23372F-0D31-40B9-AEC5-917589AC31F1}" dt="2026-01-29T06:47:07.105" v="71" actId="1076"/>
        <pc:sldMkLst>
          <pc:docMk/>
          <pc:sldMk cId="1473498555" sldId="2147483208"/>
        </pc:sldMkLst>
        <pc:spChg chg="mod">
          <ac:chgData name="江畑 泉(ebata-izumi)" userId="8f727ff5-948a-4c20-9918-e626ce0ce1f1" providerId="ADAL" clId="{1A23372F-0D31-40B9-AEC5-917589AC31F1}" dt="2026-01-29T06:47:07.105" v="71" actId="1076"/>
          <ac:spMkLst>
            <pc:docMk/>
            <pc:sldMk cId="1473498555" sldId="2147483208"/>
            <ac:spMk id="18" creationId="{6FFFB6F4-5765-FE42-8A4D-14EC6CD2DE42}"/>
          </ac:spMkLst>
        </pc:spChg>
        <pc:spChg chg="mod">
          <ac:chgData name="江畑 泉(ebata-izumi)" userId="8f727ff5-948a-4c20-9918-e626ce0ce1f1" providerId="ADAL" clId="{1A23372F-0D31-40B9-AEC5-917589AC31F1}" dt="2026-01-29T06:47:00.142" v="70" actId="1076"/>
          <ac:spMkLst>
            <pc:docMk/>
            <pc:sldMk cId="1473498555" sldId="2147483208"/>
            <ac:spMk id="24" creationId="{C85CDF11-0E93-4555-8DB3-87DE47BEFC72}"/>
          </ac:spMkLst>
        </pc:spChg>
      </pc:sldChg>
      <pc:sldChg chg="setBg">
        <pc:chgData name="江畑 泉(ebata-izumi)" userId="8f727ff5-948a-4c20-9918-e626ce0ce1f1" providerId="ADAL" clId="{1A23372F-0D31-40B9-AEC5-917589AC31F1}" dt="2026-01-29T07:58:53.409" v="521"/>
        <pc:sldMkLst>
          <pc:docMk/>
          <pc:sldMk cId="1404307200" sldId="2147483646"/>
        </pc:sldMkLst>
      </pc:sldChg>
      <pc:sldChg chg="modSp mod">
        <pc:chgData name="江畑 泉(ebata-izumi)" userId="8f727ff5-948a-4c20-9918-e626ce0ce1f1" providerId="ADAL" clId="{1A23372F-0D31-40B9-AEC5-917589AC31F1}" dt="2026-01-29T07:22:12.445" v="513" actId="6549"/>
        <pc:sldMkLst>
          <pc:docMk/>
          <pc:sldMk cId="3825734192" sldId="2147483647"/>
        </pc:sldMkLst>
        <pc:spChg chg="mod">
          <ac:chgData name="江畑 泉(ebata-izumi)" userId="8f727ff5-948a-4c20-9918-e626ce0ce1f1" providerId="ADAL" clId="{1A23372F-0D31-40B9-AEC5-917589AC31F1}" dt="2026-01-29T07:22:12.445" v="513" actId="6549"/>
          <ac:spMkLst>
            <pc:docMk/>
            <pc:sldMk cId="3825734192" sldId="2147483647"/>
            <ac:spMk id="28" creationId="{87EE3ED0-8ED8-0999-43C4-14438BC0E597}"/>
          </ac:spMkLst>
        </pc:spChg>
      </pc:sldChg>
      <pc:sldMasterChg chg="modSldLayout">
        <pc:chgData name="江畑 泉(ebata-izumi)" userId="8f727ff5-948a-4c20-9918-e626ce0ce1f1" providerId="ADAL" clId="{1A23372F-0D31-40B9-AEC5-917589AC31F1}" dt="2026-01-29T08:00:28.419" v="522" actId="207"/>
        <pc:sldMasterMkLst>
          <pc:docMk/>
          <pc:sldMasterMk cId="3274537902" sldId="2147483692"/>
        </pc:sldMasterMkLst>
        <pc:sldLayoutChg chg="modSp mod">
          <pc:chgData name="江畑 泉(ebata-izumi)" userId="8f727ff5-948a-4c20-9918-e626ce0ce1f1" providerId="ADAL" clId="{1A23372F-0D31-40B9-AEC5-917589AC31F1}" dt="2026-01-29T08:00:28.419" v="522" actId="207"/>
          <pc:sldLayoutMkLst>
            <pc:docMk/>
            <pc:sldMasterMk cId="3274537902" sldId="2147483692"/>
            <pc:sldLayoutMk cId="2588272839" sldId="2147483709"/>
          </pc:sldLayoutMkLst>
          <pc:spChg chg="mod">
            <ac:chgData name="江畑 泉(ebata-izumi)" userId="8f727ff5-948a-4c20-9918-e626ce0ce1f1" providerId="ADAL" clId="{1A23372F-0D31-40B9-AEC5-917589AC31F1}" dt="2026-01-29T08:00:28.419" v="522" actId="207"/>
            <ac:spMkLst>
              <pc:docMk/>
              <pc:sldMasterMk cId="3274537902" sldId="2147483692"/>
              <pc:sldLayoutMk cId="2588272839" sldId="2147483709"/>
              <ac:spMk id="9" creationId="{2BE08920-B0C0-9B48-A34C-F8D99A48DBF8}"/>
            </ac:spMkLst>
          </pc:spChg>
        </pc:sldLayoutChg>
      </pc:sldMasterChg>
    </pc:docChg>
  </pc:docChgLst>
</pc:chgInfo>
</file>

<file path=ppt/handoutMasters/_rels/handoutMaster1.xml.rels><?xml version="1.0" encoding="UTF-8" standalone="yes"?><Relationships xmlns="http://schemas.openxmlformats.org/package/2006/relationships"><Relationship Id="rId1" Target="../theme/theme7.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15374" y="1"/>
            <a:ext cx="2918831" cy="495029"/>
          </a:xfrm>
          <a:prstGeom prst="rect">
            <a:avLst/>
          </a:prstGeom>
        </p:spPr>
        <p:txBody>
          <a:bodyPr vert="horz" lIns="90644" tIns="45322" rIns="90644" bIns="45322" rtlCol="0"/>
          <a:lstStyle>
            <a:lvl1pPr algn="r">
              <a:defRPr sz="1200"/>
            </a:lvl1pPr>
          </a:lstStyle>
          <a:p>
            <a:fld id="{BC100692-EAF4-2D4D-8CB7-4A95778DD0E4}" type="datetimeFigureOut">
              <a:rPr kumimoji="1" lang="ja-JP" altLang="en-US" smtClean="0"/>
              <a:t>2026/1/30</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15374" y="9371286"/>
            <a:ext cx="2918831" cy="495028"/>
          </a:xfrm>
          <a:prstGeom prst="rect">
            <a:avLst/>
          </a:prstGeom>
        </p:spPr>
        <p:txBody>
          <a:bodyPr vert="horz" lIns="90644" tIns="45322" rIns="90644" bIns="45322"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6.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B37A305E-D807-3946-A1A4-56C9B77AFB38}" type="datetimeFigureOut">
              <a:rPr kumimoji="1" lang="ja-JP" altLang="en-US" smtClean="0"/>
              <a:t>2026/1/30</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B186B-1AAA-3596-1402-D20BFFDA5B5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69D15F5-381D-9F5F-D6F6-94FC710D5DF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4D7E22-332C-218B-5EFB-5F0ACC0A71D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4B87661-E56D-4373-67FD-4C8FACBD5A0D}"/>
              </a:ext>
            </a:extLst>
          </p:cNvPr>
          <p:cNvSpPr>
            <a:spLocks noGrp="1"/>
          </p:cNvSpPr>
          <p:nvPr>
            <p:ph type="sldNum" sz="quarter" idx="5"/>
          </p:nvPr>
        </p:nvSpPr>
        <p:spPr/>
        <p:txBody>
          <a:bodyPr/>
          <a:lstStyle/>
          <a:p>
            <a:pPr defTabSz="453222">
              <a:defRPr/>
            </a:pPr>
            <a:fld id="{844F3F95-1DE9-F948-9ABE-A8F6E5B8157B}" type="slidenum">
              <a:rPr kumimoji="1" lang="ja-JP" altLang="en-US">
                <a:solidFill>
                  <a:prstClr val="black"/>
                </a:solidFill>
                <a:latin typeface="游ゴシック" panose="020F0502020204030204"/>
                <a:ea typeface="游ゴシック" panose="020B0400000000000000" pitchFamily="50" charset="-128"/>
              </a:rPr>
              <a:pPr defTabSz="453222">
                <a:defRPr/>
              </a:pPr>
              <a:t>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6572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51EC2-5754-4A26-4C9F-51C9CDFB9D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D2F4A58-FB4F-F370-64AC-1AC4F1F5EF62}"/>
              </a:ext>
            </a:extLst>
          </p:cNvPr>
          <p:cNvSpPr>
            <a:spLocks noGrp="1" noRot="1" noChangeAspect="1"/>
          </p:cNvSpPr>
          <p:nvPr>
            <p:ph type="sldImg"/>
          </p:nvPr>
        </p:nvSpPr>
        <p:spPr>
          <a:xfrm>
            <a:off x="730250" y="1341438"/>
            <a:ext cx="5226050" cy="3619500"/>
          </a:xfrm>
        </p:spPr>
      </p:sp>
      <p:sp>
        <p:nvSpPr>
          <p:cNvPr id="3" name="ノート プレースホルダー 2">
            <a:extLst>
              <a:ext uri="{FF2B5EF4-FFF2-40B4-BE49-F238E27FC236}">
                <a16:creationId xmlns:a16="http://schemas.microsoft.com/office/drawing/2014/main" id="{4EDEFAD1-02FE-6531-3B06-88271E38C8B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289B69C-80A9-1AD8-98F1-693032CF0E8F}"/>
              </a:ext>
            </a:extLst>
          </p:cNvPr>
          <p:cNvSpPr>
            <a:spLocks noGrp="1"/>
          </p:cNvSpPr>
          <p:nvPr>
            <p:ph type="sldNum" sz="quarter" idx="5"/>
          </p:nvPr>
        </p:nvSpPr>
        <p:spPr/>
        <p:txBody>
          <a:bodyPr/>
          <a:lstStyle/>
          <a:p>
            <a:pPr defTabSz="453222">
              <a:defRPr/>
            </a:pPr>
            <a:fld id="{667F7A3D-50E8-4E34-A143-E6BB524945C5}" type="slidenum">
              <a:rPr kumimoji="1" lang="ja-JP" altLang="en-US">
                <a:solidFill>
                  <a:prstClr val="black"/>
                </a:solidFill>
                <a:latin typeface="游ゴシック" panose="020F0502020204030204"/>
                <a:ea typeface="游ゴシック" panose="020B0400000000000000" pitchFamily="50" charset="-128"/>
              </a:rPr>
              <a:pPr defTabSz="453222">
                <a:defRPr/>
              </a:pPr>
              <a:t>12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09687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3222">
              <a:defRPr/>
            </a:pPr>
            <a:fld id="{844F3F95-1DE9-F948-9ABE-A8F6E5B8157B}" type="slidenum">
              <a:rPr kumimoji="1" lang="ja-JP" altLang="en-US">
                <a:solidFill>
                  <a:prstClr val="black"/>
                </a:solidFill>
                <a:latin typeface="游ゴシック" panose="020F0502020204030204"/>
                <a:ea typeface="游ゴシック" panose="020B0400000000000000" pitchFamily="50" charset="-128"/>
              </a:rPr>
              <a:pPr defTabSz="453222">
                <a:defRPr/>
              </a:pPr>
              <a:t>13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34407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15</a:t>
            </a:fld>
            <a:endParaRPr kumimoji="1" lang="ja-JP" altLang="en-US"/>
          </a:p>
        </p:txBody>
      </p:sp>
    </p:spTree>
    <p:extLst>
      <p:ext uri="{BB962C8B-B14F-4D97-AF65-F5344CB8AC3E}">
        <p14:creationId xmlns:p14="http://schemas.microsoft.com/office/powerpoint/2010/main" val="2158189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70612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3BAD8-40AD-2517-89B5-6B724BB3CAA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19E19F4-5C72-77E2-939D-9E779D4D017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B8D7D27-AB43-EDD3-2E7C-D42CFA9A0D22}"/>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68105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05763-04E7-5471-3026-6598D81DFB8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B2050B0-F053-57C1-1470-BEA686B02333}"/>
              </a:ext>
            </a:extLst>
          </p:cNvPr>
          <p:cNvSpPr>
            <a:spLocks noGrp="1" noRot="1" noChangeAspect="1"/>
          </p:cNvSpPr>
          <p:nvPr>
            <p:ph type="sldImg"/>
          </p:nvPr>
        </p:nvSpPr>
        <p:spPr>
          <a:xfrm>
            <a:off x="963613" y="1233488"/>
            <a:ext cx="4808537" cy="3330575"/>
          </a:xfrm>
        </p:spPr>
      </p:sp>
      <p:sp>
        <p:nvSpPr>
          <p:cNvPr id="3" name="ノート プレースホルダー 2">
            <a:extLst>
              <a:ext uri="{FF2B5EF4-FFF2-40B4-BE49-F238E27FC236}">
                <a16:creationId xmlns:a16="http://schemas.microsoft.com/office/drawing/2014/main" id="{462BC159-5292-5D3C-078D-E2D81A31D38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D84DA3D-0406-DB82-4348-9D3A002DC834}"/>
              </a:ext>
            </a:extLst>
          </p:cNvPr>
          <p:cNvSpPr>
            <a:spLocks noGrp="1"/>
          </p:cNvSpPr>
          <p:nvPr>
            <p:ph type="sldNum" sz="quarter" idx="5"/>
          </p:nvPr>
        </p:nvSpPr>
        <p:spPr/>
        <p:txBody>
          <a:bodyPr/>
          <a:lstStyle/>
          <a:p>
            <a:pPr defTabSz="453222">
              <a:defRPr/>
            </a:pPr>
            <a:fld id="{667F7A3D-50E8-4E34-A143-E6BB524945C5}" type="slidenum">
              <a:rPr kumimoji="1" lang="ja-JP" altLang="en-US">
                <a:solidFill>
                  <a:prstClr val="black"/>
                </a:solidFill>
                <a:latin typeface="游ゴシック" panose="020F0502020204030204"/>
                <a:ea typeface="游ゴシック" panose="020B0400000000000000" pitchFamily="50" charset="-128"/>
              </a:rPr>
              <a:pPr defTabSz="453222">
                <a:defRPr/>
              </a:pPr>
              <a:t>26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28819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8663" y="1341438"/>
            <a:ext cx="5227637" cy="36195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2828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46DC0-AEE8-3BDF-5550-38E0BAC9F7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5A5C9DA-BFC4-22F8-B4A8-ADF21BFEA1F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7A854DE-F814-1830-DEAF-490BCD29FAF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388AE7F-3355-FDFF-A0DA-674635D24DD5}"/>
              </a:ext>
            </a:extLst>
          </p:cNvPr>
          <p:cNvSpPr>
            <a:spLocks noGrp="1"/>
          </p:cNvSpPr>
          <p:nvPr>
            <p:ph type="sldNum" sz="quarter" idx="5"/>
          </p:nvPr>
        </p:nvSpPr>
        <p:spPr/>
        <p:txBody>
          <a:bodyPr/>
          <a:lstStyle/>
          <a:p>
            <a:pPr defTabSz="453222">
              <a:defRPr/>
            </a:pPr>
            <a:fld id="{844F3F95-1DE9-F948-9ABE-A8F6E5B8157B}" type="slidenum">
              <a:rPr kumimoji="1" lang="ja-JP" altLang="en-US">
                <a:solidFill>
                  <a:prstClr val="black"/>
                </a:solidFill>
                <a:latin typeface="游ゴシック" panose="020F0502020204030204"/>
                <a:ea typeface="游ゴシック" panose="020B0400000000000000" pitchFamily="50" charset="-128"/>
              </a:rPr>
              <a:pPr defTabSz="453222">
                <a:defRPr/>
              </a:pPr>
              <a:t>28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1054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273C7-470F-69CE-B40D-1A9C5E7EFC6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880E016-B4D6-7508-BC70-C6CECD56FF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748B414-5528-7B06-4402-2176BFB5C2C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798C2AC-0467-15FC-9C28-AD807BB632AD}"/>
              </a:ext>
            </a:extLst>
          </p:cNvPr>
          <p:cNvSpPr>
            <a:spLocks noGrp="1"/>
          </p:cNvSpPr>
          <p:nvPr>
            <p:ph type="sldNum" sz="quarter" idx="5"/>
          </p:nvPr>
        </p:nvSpPr>
        <p:spPr/>
        <p:txBody>
          <a:bodyPr/>
          <a:lstStyle/>
          <a:p>
            <a:pPr defTabSz="453222">
              <a:defRPr/>
            </a:pPr>
            <a:fld id="{844F3F95-1DE9-F948-9ABE-A8F6E5B8157B}" type="slidenum">
              <a:rPr kumimoji="1" lang="ja-JP" altLang="en-US">
                <a:solidFill>
                  <a:prstClr val="black"/>
                </a:solidFill>
                <a:latin typeface="游ゴシック" panose="020F0502020204030204"/>
                <a:ea typeface="游ゴシック" panose="020B0400000000000000" pitchFamily="50" charset="-128"/>
              </a:rPr>
              <a:pPr defTabSz="453222">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785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a:xfrm>
            <a:off x="223838" y="906463"/>
            <a:ext cx="6548437" cy="4535487"/>
          </a:xfrm>
          <a:ln/>
        </p:spPr>
      </p:sp>
      <p:sp>
        <p:nvSpPr>
          <p:cNvPr id="18435" name="ノート プレースホルダー 2"/>
          <p:cNvSpPr>
            <a:spLocks noGrp="1"/>
          </p:cNvSpPr>
          <p:nvPr>
            <p:ph type="body" idx="1"/>
          </p:nvPr>
        </p:nvSpPr>
        <p:spPr>
          <a:noFill/>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121116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0250" y="1341438"/>
            <a:ext cx="5226050" cy="36195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3222">
              <a:defRPr/>
            </a:pPr>
            <a:fld id="{667F7A3D-50E8-4E34-A143-E6BB524945C5}" type="slidenum">
              <a:rPr kumimoji="1" lang="ja-JP" altLang="en-US">
                <a:solidFill>
                  <a:prstClr val="black"/>
                </a:solidFill>
                <a:latin typeface="游ゴシック" panose="020F0502020204030204"/>
                <a:ea typeface="游ゴシック" panose="020B0400000000000000" pitchFamily="50" charset="-128"/>
              </a:rPr>
              <a:pPr defTabSz="453222">
                <a:defRPr/>
              </a:pPr>
              <a:t>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3645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0250" y="1341438"/>
            <a:ext cx="5226050" cy="36195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3222">
              <a:defRPr/>
            </a:pPr>
            <a:fld id="{667F7A3D-50E8-4E34-A143-E6BB524945C5}" type="slidenum">
              <a:rPr kumimoji="1" lang="ja-JP" altLang="en-US">
                <a:solidFill>
                  <a:prstClr val="black"/>
                </a:solidFill>
                <a:latin typeface="游ゴシック" panose="020F0502020204030204"/>
                <a:ea typeface="游ゴシック" panose="020B0400000000000000" pitchFamily="50" charset="-128"/>
              </a:rPr>
              <a:pPr defTabSz="453222">
                <a:defRPr/>
              </a:pPr>
              <a:t>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4587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1DA99-6345-EC05-4F6E-D266539EBE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E914A1-5721-2749-8999-FE0BBC7E4FC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7957111-8DE9-D73E-6E4D-DC30DCD70DB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05813EC-D44A-5B73-7D15-D77C4FFF46F2}"/>
              </a:ext>
            </a:extLst>
          </p:cNvPr>
          <p:cNvSpPr>
            <a:spLocks noGrp="1"/>
          </p:cNvSpPr>
          <p:nvPr>
            <p:ph type="sldNum" sz="quarter" idx="5"/>
          </p:nvPr>
        </p:nvSpPr>
        <p:spPr/>
        <p:txBody>
          <a:bodyPr/>
          <a:lstStyle/>
          <a:p>
            <a:pPr defTabSz="453222">
              <a:defRPr/>
            </a:pPr>
            <a:fld id="{844F3F95-1DE9-F948-9ABE-A8F6E5B8157B}" type="slidenum">
              <a:rPr kumimoji="1" lang="ja-JP" altLang="en-US">
                <a:solidFill>
                  <a:prstClr val="black"/>
                </a:solidFill>
                <a:latin typeface="游ゴシック" panose="020F0502020204030204"/>
                <a:ea typeface="游ゴシック" panose="020B0400000000000000" pitchFamily="50" charset="-128"/>
              </a:rPr>
              <a:pPr defTabSz="453222">
                <a:defRPr/>
              </a:pPr>
              <a:t>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7960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31652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86F30-568D-D151-E598-D0978650D6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2B3A599-7BEF-FDB2-001C-9E6EC8FB6455}"/>
              </a:ext>
            </a:extLst>
          </p:cNvPr>
          <p:cNvSpPr>
            <a:spLocks noGrp="1" noRot="1" noChangeAspect="1"/>
          </p:cNvSpPr>
          <p:nvPr>
            <p:ph type="sldImg"/>
          </p:nvPr>
        </p:nvSpPr>
        <p:spPr>
          <a:xfrm>
            <a:off x="730250" y="1341438"/>
            <a:ext cx="5226050" cy="3619500"/>
          </a:xfrm>
        </p:spPr>
      </p:sp>
      <p:sp>
        <p:nvSpPr>
          <p:cNvPr id="3" name="ノート プレースホルダー 2">
            <a:extLst>
              <a:ext uri="{FF2B5EF4-FFF2-40B4-BE49-F238E27FC236}">
                <a16:creationId xmlns:a16="http://schemas.microsoft.com/office/drawing/2014/main" id="{8721F031-99FB-18D2-1E15-E4921D67664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C918FB8-3579-D5BE-0ACE-4FD12100626C}"/>
              </a:ext>
            </a:extLst>
          </p:cNvPr>
          <p:cNvSpPr>
            <a:spLocks noGrp="1"/>
          </p:cNvSpPr>
          <p:nvPr>
            <p:ph type="sldNum" sz="quarter" idx="5"/>
          </p:nvPr>
        </p:nvSpPr>
        <p:spPr/>
        <p:txBody>
          <a:bodyPr/>
          <a:lstStyle/>
          <a:p>
            <a:pPr marL="0" marR="0" lvl="0" indent="0" algn="r" defTabSz="453222" rtl="0" eaLnBrk="1" fontAlgn="auto" latinLnBrk="0" hangingPunct="1">
              <a:lnSpc>
                <a:spcPct val="100000"/>
              </a:lnSpc>
              <a:spcBef>
                <a:spcPts val="0"/>
              </a:spcBef>
              <a:spcAft>
                <a:spcPts val="0"/>
              </a:spcAft>
              <a:buClrTx/>
              <a:buSzTx/>
              <a:buFontTx/>
              <a:buNone/>
              <a:tabLst/>
              <a:defRPr/>
            </a:pPr>
            <a:fld id="{667F7A3D-50E8-4E34-A143-E6BB524945C5}"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3222"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86522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601EC-FB67-EFD1-35F9-0D127526C4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F9D5C6-6DE2-1612-D86D-DB07FE341C16}"/>
              </a:ext>
            </a:extLst>
          </p:cNvPr>
          <p:cNvSpPr>
            <a:spLocks noGrp="1" noRot="1" noChangeAspect="1"/>
          </p:cNvSpPr>
          <p:nvPr>
            <p:ph type="sldImg"/>
          </p:nvPr>
        </p:nvSpPr>
        <p:spPr>
          <a:xfrm>
            <a:off x="730250" y="1341438"/>
            <a:ext cx="5226050" cy="3619500"/>
          </a:xfrm>
        </p:spPr>
      </p:sp>
      <p:sp>
        <p:nvSpPr>
          <p:cNvPr id="3" name="ノート プレースホルダー 2">
            <a:extLst>
              <a:ext uri="{FF2B5EF4-FFF2-40B4-BE49-F238E27FC236}">
                <a16:creationId xmlns:a16="http://schemas.microsoft.com/office/drawing/2014/main" id="{3F1A20BF-3539-2530-562F-3A7F7434DCB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64F631-925C-CDA9-03C0-E02C35F829A7}"/>
              </a:ext>
            </a:extLst>
          </p:cNvPr>
          <p:cNvSpPr>
            <a:spLocks noGrp="1"/>
          </p:cNvSpPr>
          <p:nvPr>
            <p:ph type="sldNum" sz="quarter" idx="5"/>
          </p:nvPr>
        </p:nvSpPr>
        <p:spPr/>
        <p:txBody>
          <a:bodyPr/>
          <a:lstStyle/>
          <a:p>
            <a:pPr defTabSz="453222">
              <a:defRPr/>
            </a:pPr>
            <a:fld id="{667F7A3D-50E8-4E34-A143-E6BB524945C5}" type="slidenum">
              <a:rPr kumimoji="1" lang="ja-JP" altLang="en-US">
                <a:solidFill>
                  <a:prstClr val="black"/>
                </a:solidFill>
                <a:latin typeface="游ゴシック" panose="020F0502020204030204"/>
                <a:ea typeface="游ゴシック" panose="020B0400000000000000" pitchFamily="50" charset="-128"/>
              </a:rPr>
              <a:pPr defTabSz="453222">
                <a:defRPr/>
              </a:pPr>
              <a:t>11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2760993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pn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png"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4.png" Type="http://schemas.openxmlformats.org/officeDocument/2006/relationships/image"/><Relationship Id="rId3" Target="../media/image3.png" Type="http://schemas.openxmlformats.org/officeDocument/2006/relationships/image"/></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4.png" Type="http://schemas.openxmlformats.org/officeDocument/2006/relationships/image"/></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4.png" Type="http://schemas.openxmlformats.org/officeDocument/2006/relationships/image"/></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4.png" Type="http://schemas.openxmlformats.org/officeDocument/2006/relationships/image"/></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4.png" Type="http://schemas.openxmlformats.org/officeDocument/2006/relationships/image"/><Relationship Id="rId3" Target="../media/image3.png" Type="http://schemas.openxmlformats.org/officeDocument/2006/relationships/image"/></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4.png" Type="http://schemas.openxmlformats.org/officeDocument/2006/relationships/image"/></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4.png" Type="http://schemas.openxmlformats.org/officeDocument/2006/relationships/image"/></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4.png" Type="http://schemas.openxmlformats.org/officeDocument/2006/relationships/image"/></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5.wmf" Type="http://schemas.openxmlformats.org/officeDocument/2006/relationships/image"/></Relationships>
</file>

<file path=ppt/slideLayouts/_rels/slideLayout39.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6.wmf"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40.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6.wmf" Type="http://schemas.openxmlformats.org/officeDocument/2006/relationships/image"/></Relationships>
</file>

<file path=ppt/slideLayouts/_rels/slideLayout41.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6.wmf" Type="http://schemas.openxmlformats.org/officeDocument/2006/relationships/image"/></Relationships>
</file>

<file path=ppt/slideLayouts/_rels/slideLayout42.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6.wmf" Type="http://schemas.openxmlformats.org/officeDocument/2006/relationships/image"/></Relationships>
</file>

<file path=ppt/slideLayouts/_rels/slideLayout4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7.emf" Type="http://schemas.openxmlformats.org/officeDocument/2006/relationships/image"/></Relationships>
</file>

<file path=ppt/slideLayouts/_rels/slideLayout49.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7.emf"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50.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7.emf" Type="http://schemas.openxmlformats.org/officeDocument/2006/relationships/image"/></Relationships>
</file>

<file path=ppt/slideLayouts/_rels/slideLayout51.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5.wmf" Type="http://schemas.openxmlformats.org/officeDocument/2006/relationships/image"/></Relationships>
</file>

<file path=ppt/slideLayouts/_rels/slideLayout52.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8.emf" Type="http://schemas.openxmlformats.org/officeDocument/2006/relationships/image"/><Relationship Id="rId3" Target="../media/image6.wmf" Type="http://schemas.openxmlformats.org/officeDocument/2006/relationships/image"/></Relationships>
</file>

<file path=ppt/slideLayouts/_rels/slideLayout5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6.wmf" Type="http://schemas.openxmlformats.org/officeDocument/2006/relationships/image"/></Relationships>
</file>

<file path=ppt/slideLayouts/_rels/slideLayout55.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6.wmf" Type="http://schemas.openxmlformats.org/officeDocument/2006/relationships/image"/></Relationships>
</file>

<file path=ppt/slideLayouts/_rels/slideLayout5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6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1"/>
            <a:ext cx="9907200" cy="606047"/>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1"/>
            <a:ext cx="3896710" cy="60604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a:xfrm>
            <a:off x="0" y="-1"/>
            <a:ext cx="9906000" cy="606049"/>
          </a:xfr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6DF7D29-B1A1-4DF3-BC2C-70C7BE1FBD48}" type="slidenum">
              <a:rPr lang="ja-JP" altLang="en-US"/>
              <a:pPr>
                <a:defRPr/>
              </a:pPr>
              <a:t>‹#›</a:t>
            </a:fld>
            <a:endParaRPr lang="ja-JP" altLang="en-US"/>
          </a:p>
        </p:txBody>
      </p:sp>
    </p:spTree>
    <p:extLst>
      <p:ext uri="{BB962C8B-B14F-4D97-AF65-F5344CB8AC3E}">
        <p14:creationId xmlns:p14="http://schemas.microsoft.com/office/powerpoint/2010/main" val="793050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2F3DF5-8456-4C72-92ED-12121E0E947B}" type="slidenum">
              <a:rPr kumimoji="1" lang="ja-JP" altLang="en-US" smtClean="0"/>
              <a:t>‹#›</a:t>
            </a:fld>
            <a:endParaRPr kumimoji="1" lang="ja-JP" altLang="en-US"/>
          </a:p>
        </p:txBody>
      </p:sp>
    </p:spTree>
    <p:extLst>
      <p:ext uri="{BB962C8B-B14F-4D97-AF65-F5344CB8AC3E}">
        <p14:creationId xmlns:p14="http://schemas.microsoft.com/office/powerpoint/2010/main" val="1449454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1702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3812903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9"/>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4054386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68222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403251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09179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80823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2" y="5911100"/>
            <a:ext cx="3913874" cy="295850"/>
          </a:xfrm>
        </p:spPr>
        <p:txBody>
          <a:bodyPr wrap="square" lIns="0" tIns="0" rIns="0" bIns="0" anchor="b">
            <a:spAutoFit/>
          </a:bodyPr>
          <a:lstStyle>
            <a:lvl1pPr marL="0" indent="0">
              <a:spcAft>
                <a:spcPts val="369"/>
              </a:spcAft>
              <a:buNone/>
              <a:defRPr lang="ja-JP" altLang="en-US" sz="1569" spc="138" smtClean="0">
                <a:solidFill>
                  <a:schemeClr val="bg1"/>
                </a:solidFill>
              </a:defRPr>
            </a:lvl1pPr>
            <a:lvl2pPr marL="211021" indent="0">
              <a:spcAft>
                <a:spcPts val="369"/>
              </a:spcAft>
              <a:buNone/>
              <a:defRPr lang="ja-JP" altLang="en-US" sz="1662" smtClean="0">
                <a:latin typeface="+mn-lt"/>
                <a:ea typeface="+mn-ea"/>
              </a:defRPr>
            </a:lvl2pPr>
            <a:lvl3pPr marL="633062" indent="0">
              <a:spcAft>
                <a:spcPts val="369"/>
              </a:spcAft>
              <a:buNone/>
              <a:defRPr lang="ja-JP" altLang="en-US" sz="1662" smtClean="0">
                <a:latin typeface="+mn-lt"/>
                <a:ea typeface="+mn-ea"/>
              </a:defRPr>
            </a:lvl3pPr>
            <a:lvl4pPr marL="1055103" indent="0">
              <a:spcAft>
                <a:spcPts val="369"/>
              </a:spcAft>
              <a:buNone/>
              <a:defRPr lang="ja-JP" altLang="en-US" sz="1662" smtClean="0">
                <a:latin typeface="+mn-lt"/>
                <a:ea typeface="+mn-ea"/>
              </a:defRPr>
            </a:lvl4pPr>
            <a:lvl5pPr marL="1477145" indent="0">
              <a:spcAft>
                <a:spcPts val="369"/>
              </a:spcAft>
              <a:buNone/>
              <a:defRPr lang="ja-JP" altLang="en-US" sz="1662">
                <a:latin typeface="+mn-lt"/>
                <a:ea typeface="+mn-ea"/>
              </a:defRPr>
            </a:lvl5pPr>
          </a:lstStyle>
          <a:p>
            <a:pPr marL="0" lvl="0" defTabSz="42204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5" y="2838998"/>
            <a:ext cx="2291003"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8"/>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4" y="6469298"/>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2"/>
            <a:ext cx="9897011" cy="1904457"/>
          </a:xfrm>
        </p:spPr>
        <p:txBody>
          <a:bodyPr lIns="288000" tIns="180000" rIns="360000" bIns="72000" anchor="b"/>
          <a:lstStyle>
            <a:lvl1pPr>
              <a:defRPr sz="2215">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6"/>
            <a:ext cx="9924454" cy="388183"/>
          </a:xfrm>
        </p:spPr>
        <p:txBody>
          <a:bodyPr wrap="square" lIns="288000">
            <a:spAutoFit/>
          </a:bodyPr>
          <a:lstStyle>
            <a:lvl1pPr marL="0" indent="0">
              <a:buNone/>
              <a:defRPr lang="ja-JP" altLang="en-US" sz="1569" spc="138" smtClean="0">
                <a:solidFill>
                  <a:schemeClr val="bg1"/>
                </a:solidFill>
              </a:defRPr>
            </a:lvl1pPr>
            <a:lvl2pPr marL="211021" indent="0">
              <a:buNone/>
              <a:defRPr lang="ja-JP" altLang="en-US" sz="1569" smtClean="0">
                <a:solidFill>
                  <a:schemeClr val="bg1"/>
                </a:solidFill>
                <a:latin typeface="+mn-lt"/>
                <a:ea typeface="+mn-ea"/>
              </a:defRPr>
            </a:lvl2pPr>
            <a:lvl3pPr marL="633062" indent="0">
              <a:buNone/>
              <a:defRPr lang="ja-JP" altLang="en-US" sz="1569" smtClean="0">
                <a:solidFill>
                  <a:schemeClr val="bg1"/>
                </a:solidFill>
                <a:latin typeface="+mn-lt"/>
                <a:ea typeface="+mn-ea"/>
              </a:defRPr>
            </a:lvl3pPr>
            <a:lvl4pPr marL="1055103" indent="0">
              <a:buNone/>
              <a:defRPr lang="ja-JP" altLang="en-US" sz="1569" smtClean="0">
                <a:solidFill>
                  <a:schemeClr val="bg1"/>
                </a:solidFill>
                <a:latin typeface="+mn-lt"/>
                <a:ea typeface="+mn-ea"/>
              </a:defRPr>
            </a:lvl4pPr>
            <a:lvl5pPr marL="1477145" indent="0">
              <a:buNone/>
              <a:defRPr lang="ja-JP" altLang="en-US" sz="1569">
                <a:solidFill>
                  <a:schemeClr val="bg1"/>
                </a:solidFill>
                <a:latin typeface="+mn-lt"/>
                <a:ea typeface="+mn-ea"/>
              </a:defRPr>
            </a:lvl5pPr>
          </a:lstStyle>
          <a:p>
            <a:pPr marL="0" lvl="0" defTabSz="422041"/>
            <a:r>
              <a:rPr kumimoji="1" lang="ja-JP" altLang="en-US"/>
              <a:t>マスター テキストの書式設定</a:t>
            </a:r>
          </a:p>
        </p:txBody>
      </p:sp>
      <p:grpSp>
        <p:nvGrpSpPr>
          <p:cNvPr id="99" name="グループ化 98"/>
          <p:cNvGrpSpPr/>
          <p:nvPr userDrawn="1"/>
        </p:nvGrpSpPr>
        <p:grpSpPr>
          <a:xfrm>
            <a:off x="5638801" y="6379735"/>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2" name="図 1"/>
          <p:cNvPicPr>
            <a:picLocks noChangeAspect="1"/>
          </p:cNvPicPr>
          <p:nvPr userDrawn="1"/>
        </p:nvPicPr>
        <p:blipFill>
          <a:blip r:embed="rId2"/>
          <a:stretch>
            <a:fillRect/>
          </a:stretch>
        </p:blipFill>
        <p:spPr>
          <a:xfrm>
            <a:off x="5477174" y="317903"/>
            <a:ext cx="4017612" cy="585267"/>
          </a:xfrm>
          <a:prstGeom prst="rect">
            <a:avLst/>
          </a:prstGeom>
        </p:spPr>
      </p:pic>
    </p:spTree>
    <p:extLst>
      <p:ext uri="{BB962C8B-B14F-4D97-AF65-F5344CB8AC3E}">
        <p14:creationId xmlns:p14="http://schemas.microsoft.com/office/powerpoint/2010/main" val="243202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9"/>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65846"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61"/>
            <a:ext cx="7534810" cy="370807"/>
          </a:xfrm>
        </p:spPr>
        <p:txBody>
          <a:bodyPr wrap="square" lIns="288000">
            <a:spAutoFit/>
          </a:bodyPr>
          <a:lstStyle>
            <a:lvl1pPr marL="0" indent="0">
              <a:spcAft>
                <a:spcPts val="369"/>
              </a:spcAft>
              <a:buNone/>
              <a:defRPr lang="ja-JP" altLang="en-US" sz="1477" spc="138" smtClean="0">
                <a:solidFill>
                  <a:schemeClr val="tx1"/>
                </a:solidFill>
              </a:defRPr>
            </a:lvl1pPr>
            <a:lvl2pPr marL="211021" indent="0">
              <a:spcAft>
                <a:spcPts val="369"/>
              </a:spcAft>
              <a:buNone/>
              <a:defRPr lang="ja-JP" altLang="en-US" sz="1477" smtClean="0">
                <a:solidFill>
                  <a:schemeClr val="tx1"/>
                </a:solidFill>
                <a:latin typeface="+mn-lt"/>
                <a:ea typeface="+mn-ea"/>
              </a:defRPr>
            </a:lvl2pPr>
            <a:lvl3pPr marL="633062" indent="0">
              <a:spcAft>
                <a:spcPts val="369"/>
              </a:spcAft>
              <a:buNone/>
              <a:defRPr lang="ja-JP" altLang="en-US" sz="1477" smtClean="0">
                <a:solidFill>
                  <a:schemeClr val="tx1"/>
                </a:solidFill>
                <a:latin typeface="+mn-lt"/>
                <a:ea typeface="+mn-ea"/>
              </a:defRPr>
            </a:lvl3pPr>
            <a:lvl4pPr marL="1055103" indent="0">
              <a:spcAft>
                <a:spcPts val="369"/>
              </a:spcAft>
              <a:buNone/>
              <a:defRPr lang="ja-JP" altLang="en-US" sz="1477" smtClean="0">
                <a:solidFill>
                  <a:schemeClr val="tx1"/>
                </a:solidFill>
                <a:latin typeface="+mn-lt"/>
                <a:ea typeface="+mn-ea"/>
              </a:defRPr>
            </a:lvl4pPr>
            <a:lvl5pPr marL="1477145" indent="0">
              <a:spcAft>
                <a:spcPts val="369"/>
              </a:spcAft>
              <a:buNone/>
              <a:defRPr lang="ja-JP" altLang="en-US" sz="1477">
                <a:solidFill>
                  <a:schemeClr val="tx1"/>
                </a:solidFill>
                <a:latin typeface="+mn-lt"/>
                <a:ea typeface="+mn-ea"/>
              </a:defRPr>
            </a:lvl5pPr>
          </a:lstStyle>
          <a:p>
            <a:pPr marL="0" lvl="0" defTabSz="42204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5" y="2838998"/>
            <a:ext cx="2291003"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7"/>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2"/>
            <a:ext cx="7534810" cy="2304191"/>
          </a:xfrm>
        </p:spPr>
        <p:txBody>
          <a:bodyPr lIns="288000" tIns="180000" rIns="360000" bIns="72000" anchor="b"/>
          <a:lstStyle>
            <a:lvl1pPr>
              <a:defRPr sz="2215">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8"/>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3" name="図 2"/>
          <p:cNvPicPr>
            <a:picLocks noChangeAspect="1"/>
          </p:cNvPicPr>
          <p:nvPr userDrawn="1"/>
        </p:nvPicPr>
        <p:blipFill>
          <a:blip r:embed="rId2"/>
          <a:stretch>
            <a:fillRect/>
          </a:stretch>
        </p:blipFill>
        <p:spPr>
          <a:xfrm>
            <a:off x="8505089" y="5715002"/>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8"/>
            <a:ext cx="3810330" cy="176799"/>
          </a:xfrm>
          <a:prstGeom prst="rect">
            <a:avLst/>
          </a:prstGeom>
        </p:spPr>
      </p:pic>
    </p:spTree>
    <p:extLst>
      <p:ext uri="{BB962C8B-B14F-4D97-AF65-F5344CB8AC3E}">
        <p14:creationId xmlns:p14="http://schemas.microsoft.com/office/powerpoint/2010/main" val="2481616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339271"/>
            <a:ext cx="4118948" cy="263681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8"/>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2239543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8"/>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339271"/>
            <a:ext cx="4118948" cy="263681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3486258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339271"/>
            <a:ext cx="4118948" cy="263681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8"/>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1895178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3"/>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6"/>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40"/>
            <a:ext cx="222885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4"/>
            <a:ext cx="630513"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1247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spTree>
    <p:extLst>
      <p:ext uri="{BB962C8B-B14F-4D97-AF65-F5344CB8AC3E}">
        <p14:creationId xmlns:p14="http://schemas.microsoft.com/office/powerpoint/2010/main" val="1063096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4"/>
            <a:ext cx="630513"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63682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6"/>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1" y="6"/>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023"/>
            </a:lvl1pPr>
            <a:lvl2pPr>
              <a:defRPr sz="1023"/>
            </a:lvl2pPr>
            <a:lvl3pPr>
              <a:defRPr sz="1023"/>
            </a:lvl3pPr>
            <a:lvl4pPr>
              <a:defRPr sz="1023"/>
            </a:lvl4pPr>
            <a:lvl5pPr>
              <a:defRPr sz="1023"/>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64"/>
            <a:ext cx="630513"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1247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spTree>
    <p:extLst>
      <p:ext uri="{BB962C8B-B14F-4D97-AF65-F5344CB8AC3E}">
        <p14:creationId xmlns:p14="http://schemas.microsoft.com/office/powerpoint/2010/main" val="3220038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023"/>
            </a:lvl1pPr>
            <a:lvl2pPr>
              <a:defRPr sz="1023"/>
            </a:lvl2pPr>
            <a:lvl3pPr>
              <a:defRPr sz="1023"/>
            </a:lvl3pPr>
            <a:lvl4pPr>
              <a:defRPr sz="1023"/>
            </a:lvl4pPr>
            <a:lvl5pPr>
              <a:defRPr sz="1023"/>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6" y="6536164"/>
            <a:ext cx="630513"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6"/>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6"/>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40"/>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1247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283042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4"/>
            <a:ext cx="630513"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6"/>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6"/>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40"/>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1247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18302947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072960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4"/>
            <a:ext cx="630513"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789332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3" y="5933929"/>
            <a:ext cx="3913874" cy="273023"/>
          </a:xfrm>
        </p:spPr>
        <p:txBody>
          <a:bodyPr wrap="square" lIns="0" tIns="0" rIns="0" bIns="0" anchor="b">
            <a:spAutoFit/>
          </a:bodyPr>
          <a:lstStyle>
            <a:lvl1pPr marL="0" indent="0">
              <a:spcAft>
                <a:spcPts val="341"/>
              </a:spcAft>
              <a:buNone/>
              <a:defRPr lang="ja-JP" altLang="en-US" sz="1448" spc="127" smtClean="0">
                <a:solidFill>
                  <a:schemeClr val="bg1"/>
                </a:solidFill>
              </a:defRPr>
            </a:lvl1pPr>
            <a:lvl2pPr marL="194793" indent="0">
              <a:spcAft>
                <a:spcPts val="341"/>
              </a:spcAft>
              <a:buNone/>
              <a:defRPr lang="ja-JP" altLang="en-US" sz="1534" smtClean="0">
                <a:latin typeface="+mn-lt"/>
                <a:ea typeface="+mn-ea"/>
              </a:defRPr>
            </a:lvl2pPr>
            <a:lvl3pPr marL="584380" indent="0">
              <a:spcAft>
                <a:spcPts val="341"/>
              </a:spcAft>
              <a:buNone/>
              <a:defRPr lang="ja-JP" altLang="en-US" sz="1534" smtClean="0">
                <a:latin typeface="+mn-lt"/>
                <a:ea typeface="+mn-ea"/>
              </a:defRPr>
            </a:lvl3pPr>
            <a:lvl4pPr marL="973966" indent="0">
              <a:spcAft>
                <a:spcPts val="341"/>
              </a:spcAft>
              <a:buNone/>
              <a:defRPr lang="ja-JP" altLang="en-US" sz="1534" smtClean="0">
                <a:latin typeface="+mn-lt"/>
                <a:ea typeface="+mn-ea"/>
              </a:defRPr>
            </a:lvl4pPr>
            <a:lvl5pPr marL="1363553" indent="0">
              <a:spcAft>
                <a:spcPts val="341"/>
              </a:spcAft>
              <a:buNone/>
              <a:defRPr lang="ja-JP" altLang="en-US" sz="1534">
                <a:latin typeface="+mn-lt"/>
                <a:ea typeface="+mn-ea"/>
              </a:defRPr>
            </a:lvl5pPr>
          </a:lstStyle>
          <a:p>
            <a:pPr marL="0" lvl="0" defTabSz="389586"/>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7" y="2839002"/>
            <a:ext cx="2291003" cy="318273"/>
          </a:xfrm>
          <a:prstGeom prst="rect">
            <a:avLst/>
          </a:prstGeom>
          <a:noFill/>
          <a:ln>
            <a:noFill/>
          </a:ln>
        </p:spPr>
        <p:txBody>
          <a:bodyPr wrap="none" lIns="90104" tIns="0" rIns="90104"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193">
                <a:solidFill>
                  <a:schemeClr val="bg1"/>
                </a:solidFill>
                <a:latin typeface="Meiryo" panose="020B0604030504040204" pitchFamily="34" charset="-128"/>
                <a:ea typeface="Meiryo" panose="020B0604030504040204" pitchFamily="34" charset="-128"/>
              </a:rPr>
              <a:t>2021</a:t>
            </a:r>
            <a:r>
              <a:rPr lang="ja-JP" altLang="en-US" sz="1193">
                <a:solidFill>
                  <a:schemeClr val="bg1"/>
                </a:solidFill>
                <a:latin typeface="Meiryo" panose="020B0604030504040204" pitchFamily="34" charset="-128"/>
                <a:ea typeface="Meiryo" panose="020B0604030504040204" pitchFamily="34" charset="-128"/>
              </a:rPr>
              <a:t>年</a:t>
            </a:r>
            <a:r>
              <a:rPr lang="en-US" altLang="ja-JP" sz="1193">
                <a:solidFill>
                  <a:schemeClr val="bg1"/>
                </a:solidFill>
                <a:latin typeface="Meiryo" panose="020B0604030504040204" pitchFamily="34" charset="-128"/>
                <a:ea typeface="Meiryo" panose="020B0604030504040204" pitchFamily="34" charset="-128"/>
              </a:rPr>
              <a:t>4</a:t>
            </a:r>
            <a:r>
              <a:rPr lang="ja-JP" altLang="en-US" sz="1193">
                <a:solidFill>
                  <a:schemeClr val="bg1"/>
                </a:solidFill>
                <a:latin typeface="Meiryo" panose="020B0604030504040204" pitchFamily="34" charset="-128"/>
                <a:ea typeface="Meiryo" panose="020B0604030504040204" pitchFamily="34" charset="-128"/>
              </a:rPr>
              <a:t>月</a:t>
            </a:r>
            <a:r>
              <a:rPr lang="en-US" altLang="ja-JP" sz="1193">
                <a:solidFill>
                  <a:schemeClr val="bg1"/>
                </a:solidFill>
                <a:latin typeface="Meiryo" panose="020B0604030504040204" pitchFamily="34" charset="-128"/>
                <a:ea typeface="Meiryo" panose="020B0604030504040204" pitchFamily="34" charset="-128"/>
              </a:rPr>
              <a:t>1</a:t>
            </a:r>
            <a:r>
              <a:rPr lang="ja-JP" altLang="en-US" sz="1193">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82"/>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6" y="6469302"/>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 y="1981206"/>
            <a:ext cx="9897011" cy="1904457"/>
          </a:xfrm>
        </p:spPr>
        <p:txBody>
          <a:bodyPr lIns="288000" tIns="180000" rIns="360000" bIns="72000" anchor="b"/>
          <a:lstStyle>
            <a:lvl1pPr>
              <a:defRPr sz="2045">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4" cy="365356"/>
          </a:xfrm>
        </p:spPr>
        <p:txBody>
          <a:bodyPr wrap="square" lIns="288000">
            <a:spAutoFit/>
          </a:bodyPr>
          <a:lstStyle>
            <a:lvl1pPr marL="0" indent="0">
              <a:buNone/>
              <a:defRPr lang="ja-JP" altLang="en-US" sz="1448" spc="127" smtClean="0">
                <a:solidFill>
                  <a:schemeClr val="bg1"/>
                </a:solidFill>
              </a:defRPr>
            </a:lvl1pPr>
            <a:lvl2pPr marL="194793" indent="0">
              <a:buNone/>
              <a:defRPr lang="ja-JP" altLang="en-US" sz="1448" smtClean="0">
                <a:solidFill>
                  <a:schemeClr val="bg1"/>
                </a:solidFill>
                <a:latin typeface="+mn-lt"/>
                <a:ea typeface="+mn-ea"/>
              </a:defRPr>
            </a:lvl2pPr>
            <a:lvl3pPr marL="584380" indent="0">
              <a:buNone/>
              <a:defRPr lang="ja-JP" altLang="en-US" sz="1448" smtClean="0">
                <a:solidFill>
                  <a:schemeClr val="bg1"/>
                </a:solidFill>
                <a:latin typeface="+mn-lt"/>
                <a:ea typeface="+mn-ea"/>
              </a:defRPr>
            </a:lvl3pPr>
            <a:lvl4pPr marL="973966" indent="0">
              <a:buNone/>
              <a:defRPr lang="ja-JP" altLang="en-US" sz="1448" smtClean="0">
                <a:solidFill>
                  <a:schemeClr val="bg1"/>
                </a:solidFill>
                <a:latin typeface="+mn-lt"/>
                <a:ea typeface="+mn-ea"/>
              </a:defRPr>
            </a:lvl4pPr>
            <a:lvl5pPr marL="1363553" indent="0">
              <a:buNone/>
              <a:defRPr lang="ja-JP" altLang="en-US" sz="1448">
                <a:solidFill>
                  <a:schemeClr val="bg1"/>
                </a:solidFill>
                <a:latin typeface="+mn-lt"/>
                <a:ea typeface="+mn-ea"/>
              </a:defRPr>
            </a:lvl5pPr>
          </a:lstStyle>
          <a:p>
            <a:pPr marL="0" lvl="0" defTabSz="389586"/>
            <a:r>
              <a:rPr kumimoji="1" lang="ja-JP" altLang="en-US"/>
              <a:t>マスター テキストの書式設定</a:t>
            </a:r>
          </a:p>
        </p:txBody>
      </p:sp>
      <p:grpSp>
        <p:nvGrpSpPr>
          <p:cNvPr id="99" name="グループ化 98"/>
          <p:cNvGrpSpPr/>
          <p:nvPr userDrawn="1"/>
        </p:nvGrpSpPr>
        <p:grpSpPr>
          <a:xfrm>
            <a:off x="5638801" y="6379739"/>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pic>
        <p:nvPicPr>
          <p:cNvPr id="2" name="図 1"/>
          <p:cNvPicPr>
            <a:picLocks noChangeAspect="1"/>
          </p:cNvPicPr>
          <p:nvPr userDrawn="1"/>
        </p:nvPicPr>
        <p:blipFill>
          <a:blip r:embed="rId2"/>
          <a:stretch>
            <a:fillRect/>
          </a:stretch>
        </p:blipFill>
        <p:spPr>
          <a:xfrm>
            <a:off x="5477176" y="317907"/>
            <a:ext cx="4017612" cy="585267"/>
          </a:xfrm>
          <a:prstGeom prst="rect">
            <a:avLst/>
          </a:prstGeom>
        </p:spPr>
      </p:pic>
    </p:spTree>
    <p:extLst>
      <p:ext uri="{BB962C8B-B14F-4D97-AF65-F5344CB8AC3E}">
        <p14:creationId xmlns:p14="http://schemas.microsoft.com/office/powerpoint/2010/main" val="1980664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2"/>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32"/>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4539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64"/>
            <a:ext cx="7534810" cy="349263"/>
          </a:xfrm>
        </p:spPr>
        <p:txBody>
          <a:bodyPr wrap="square" lIns="288000">
            <a:spAutoFit/>
          </a:bodyPr>
          <a:lstStyle>
            <a:lvl1pPr marL="0" indent="0">
              <a:spcAft>
                <a:spcPts val="341"/>
              </a:spcAft>
              <a:buNone/>
              <a:defRPr lang="ja-JP" altLang="en-US" sz="1363" spc="127" smtClean="0">
                <a:solidFill>
                  <a:schemeClr val="tx1"/>
                </a:solidFill>
              </a:defRPr>
            </a:lvl1pPr>
            <a:lvl2pPr marL="194793" indent="0">
              <a:spcAft>
                <a:spcPts val="341"/>
              </a:spcAft>
              <a:buNone/>
              <a:defRPr lang="ja-JP" altLang="en-US" sz="1363" smtClean="0">
                <a:solidFill>
                  <a:schemeClr val="tx1"/>
                </a:solidFill>
                <a:latin typeface="+mn-lt"/>
                <a:ea typeface="+mn-ea"/>
              </a:defRPr>
            </a:lvl2pPr>
            <a:lvl3pPr marL="584380" indent="0">
              <a:spcAft>
                <a:spcPts val="341"/>
              </a:spcAft>
              <a:buNone/>
              <a:defRPr lang="ja-JP" altLang="en-US" sz="1363" smtClean="0">
                <a:solidFill>
                  <a:schemeClr val="tx1"/>
                </a:solidFill>
                <a:latin typeface="+mn-lt"/>
                <a:ea typeface="+mn-ea"/>
              </a:defRPr>
            </a:lvl3pPr>
            <a:lvl4pPr marL="973966" indent="0">
              <a:spcAft>
                <a:spcPts val="341"/>
              </a:spcAft>
              <a:buNone/>
              <a:defRPr lang="ja-JP" altLang="en-US" sz="1363" smtClean="0">
                <a:solidFill>
                  <a:schemeClr val="tx1"/>
                </a:solidFill>
                <a:latin typeface="+mn-lt"/>
                <a:ea typeface="+mn-ea"/>
              </a:defRPr>
            </a:lvl4pPr>
            <a:lvl5pPr marL="1363553" indent="0">
              <a:spcAft>
                <a:spcPts val="341"/>
              </a:spcAft>
              <a:buNone/>
              <a:defRPr lang="ja-JP" altLang="en-US" sz="1363">
                <a:solidFill>
                  <a:schemeClr val="tx1"/>
                </a:solidFill>
                <a:latin typeface="+mn-lt"/>
                <a:ea typeface="+mn-ea"/>
              </a:defRPr>
            </a:lvl5pPr>
          </a:lstStyle>
          <a:p>
            <a:pPr marL="0" lvl="0" defTabSz="389586"/>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7" y="2839002"/>
            <a:ext cx="2291003" cy="318273"/>
          </a:xfrm>
          <a:prstGeom prst="rect">
            <a:avLst/>
          </a:prstGeom>
          <a:noFill/>
          <a:ln>
            <a:noFill/>
          </a:ln>
        </p:spPr>
        <p:txBody>
          <a:bodyPr wrap="none" lIns="90104" tIns="0" rIns="90104"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193">
                <a:solidFill>
                  <a:schemeClr val="bg1"/>
                </a:solidFill>
                <a:latin typeface="Meiryo" panose="020B0604030504040204" pitchFamily="34" charset="-128"/>
                <a:ea typeface="Meiryo" panose="020B0604030504040204" pitchFamily="34" charset="-128"/>
              </a:rPr>
              <a:t>2021</a:t>
            </a:r>
            <a:r>
              <a:rPr lang="ja-JP" altLang="en-US" sz="1193">
                <a:solidFill>
                  <a:schemeClr val="bg1"/>
                </a:solidFill>
                <a:latin typeface="Meiryo" panose="020B0604030504040204" pitchFamily="34" charset="-128"/>
                <a:ea typeface="Meiryo" panose="020B0604030504040204" pitchFamily="34" charset="-128"/>
              </a:rPr>
              <a:t>年</a:t>
            </a:r>
            <a:r>
              <a:rPr lang="en-US" altLang="ja-JP" sz="1193">
                <a:solidFill>
                  <a:schemeClr val="bg1"/>
                </a:solidFill>
                <a:latin typeface="Meiryo" panose="020B0604030504040204" pitchFamily="34" charset="-128"/>
                <a:ea typeface="Meiryo" panose="020B0604030504040204" pitchFamily="34" charset="-128"/>
              </a:rPr>
              <a:t>4</a:t>
            </a:r>
            <a:r>
              <a:rPr lang="ja-JP" altLang="en-US" sz="1193">
                <a:solidFill>
                  <a:schemeClr val="bg1"/>
                </a:solidFill>
                <a:latin typeface="Meiryo" panose="020B0604030504040204" pitchFamily="34" charset="-128"/>
                <a:ea typeface="Meiryo" panose="020B0604030504040204" pitchFamily="34" charset="-128"/>
              </a:rPr>
              <a:t>月</a:t>
            </a:r>
            <a:r>
              <a:rPr lang="en-US" altLang="ja-JP" sz="1193">
                <a:solidFill>
                  <a:schemeClr val="bg1"/>
                </a:solidFill>
                <a:latin typeface="Meiryo" panose="020B0604030504040204" pitchFamily="34" charset="-128"/>
                <a:ea typeface="Meiryo" panose="020B0604030504040204" pitchFamily="34" charset="-128"/>
              </a:rPr>
              <a:t>1</a:t>
            </a:r>
            <a:r>
              <a:rPr lang="ja-JP" altLang="en-US" sz="1193">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71"/>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6"/>
            <a:ext cx="7534810" cy="2304191"/>
          </a:xfrm>
        </p:spPr>
        <p:txBody>
          <a:bodyPr lIns="288000" tIns="180000" rIns="360000" bIns="72000" anchor="b"/>
          <a:lstStyle>
            <a:lvl1pPr>
              <a:defRPr sz="2045">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12"/>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pic>
        <p:nvPicPr>
          <p:cNvPr id="3" name="図 2"/>
          <p:cNvPicPr>
            <a:picLocks noChangeAspect="1"/>
          </p:cNvPicPr>
          <p:nvPr userDrawn="1"/>
        </p:nvPicPr>
        <p:blipFill>
          <a:blip r:embed="rId2"/>
          <a:stretch>
            <a:fillRect/>
          </a:stretch>
        </p:blipFill>
        <p:spPr>
          <a:xfrm>
            <a:off x="8505089" y="5715006"/>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302"/>
            <a:ext cx="3810330" cy="176799"/>
          </a:xfrm>
          <a:prstGeom prst="rect">
            <a:avLst/>
          </a:prstGeom>
        </p:spPr>
      </p:pic>
    </p:spTree>
    <p:extLst>
      <p:ext uri="{BB962C8B-B14F-4D97-AF65-F5344CB8AC3E}">
        <p14:creationId xmlns:p14="http://schemas.microsoft.com/office/powerpoint/2010/main" val="2736996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4"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2"/>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413524"/>
            <a:ext cx="3803990" cy="2488310"/>
          </a:xfrm>
        </p:spPr>
        <p:txBody>
          <a:bodyPr wrap="none" anchor="ctr">
            <a:spAutoFit/>
          </a:bodyPr>
          <a:lstStyle>
            <a:lvl1pPr>
              <a:defRPr lang="ja-JP" altLang="en-US" sz="1704" spc="232" smtClean="0"/>
            </a:lvl1pPr>
            <a:lvl2pPr>
              <a:defRPr lang="ja-JP" altLang="en-US" sz="1534" smtClean="0">
                <a:latin typeface="+mn-lt"/>
                <a:ea typeface="+mn-ea"/>
              </a:defRPr>
            </a:lvl2pPr>
            <a:lvl3pPr>
              <a:defRPr lang="ja-JP" altLang="en-US" sz="1534" smtClean="0">
                <a:latin typeface="+mn-lt"/>
                <a:ea typeface="+mn-ea"/>
              </a:defRPr>
            </a:lvl3pPr>
            <a:lvl4pPr>
              <a:defRPr lang="ja-JP" altLang="en-US" sz="1534" smtClean="0">
                <a:latin typeface="+mn-lt"/>
                <a:ea typeface="+mn-ea"/>
              </a:defRPr>
            </a:lvl4pPr>
            <a:lvl5pPr>
              <a:defRPr lang="ja-JP" altLang="en-US" sz="1534">
                <a:latin typeface="+mn-lt"/>
                <a:ea typeface="+mn-ea"/>
              </a:defRPr>
            </a:lvl5pPr>
          </a:lstStyle>
          <a:p>
            <a:pPr marL="292190" lvl="0" indent="-292190" defTabSz="389586">
              <a:lnSpc>
                <a:spcPct val="150000"/>
              </a:lnSpc>
              <a:buFont typeface="+mj-lt"/>
              <a:buAutoNum type="arabicPeriod"/>
            </a:pPr>
            <a:r>
              <a:rPr kumimoji="1" lang="ja-JP" altLang="en-US"/>
              <a:t>マスター テキストの書式設定</a:t>
            </a:r>
          </a:p>
          <a:p>
            <a:pPr marL="292190" lvl="1" indent="-292190" defTabSz="389586">
              <a:lnSpc>
                <a:spcPct val="150000"/>
              </a:lnSpc>
              <a:buFont typeface="+mj-lt"/>
              <a:buAutoNum type="arabicPeriod"/>
            </a:pPr>
            <a:r>
              <a:rPr kumimoji="1" lang="ja-JP" altLang="en-US"/>
              <a:t>第 </a:t>
            </a:r>
            <a:r>
              <a:rPr kumimoji="1" lang="en-US" altLang="ja-JP"/>
              <a:t>2 </a:t>
            </a:r>
            <a:r>
              <a:rPr kumimoji="1" lang="ja-JP" altLang="en-US"/>
              <a:t>レベル</a:t>
            </a:r>
          </a:p>
          <a:p>
            <a:pPr marL="292190" lvl="2" indent="-292190" defTabSz="389586">
              <a:lnSpc>
                <a:spcPct val="150000"/>
              </a:lnSpc>
              <a:buFont typeface="+mj-lt"/>
              <a:buAutoNum type="arabicPeriod"/>
            </a:pPr>
            <a:r>
              <a:rPr kumimoji="1" lang="ja-JP" altLang="en-US"/>
              <a:t>第 </a:t>
            </a:r>
            <a:r>
              <a:rPr kumimoji="1" lang="en-US" altLang="ja-JP"/>
              <a:t>3 </a:t>
            </a:r>
            <a:r>
              <a:rPr kumimoji="1" lang="ja-JP" altLang="en-US"/>
              <a:t>レベル</a:t>
            </a:r>
          </a:p>
          <a:p>
            <a:pPr marL="292190" lvl="3" indent="-292190" defTabSz="389586">
              <a:lnSpc>
                <a:spcPct val="150000"/>
              </a:lnSpc>
              <a:buFont typeface="+mj-lt"/>
              <a:buAutoNum type="arabicPeriod"/>
            </a:pPr>
            <a:r>
              <a:rPr kumimoji="1" lang="ja-JP" altLang="en-US"/>
              <a:t>第 </a:t>
            </a:r>
            <a:r>
              <a:rPr kumimoji="1" lang="en-US" altLang="ja-JP"/>
              <a:t>4 </a:t>
            </a:r>
            <a:r>
              <a:rPr kumimoji="1" lang="ja-JP" altLang="en-US"/>
              <a:t>レベル</a:t>
            </a:r>
          </a:p>
          <a:p>
            <a:pPr marL="292190" lvl="4" indent="-292190" defTabSz="389586">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12"/>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6"/>
            <a:ext cx="1176630" cy="1005927"/>
          </a:xfrm>
          <a:prstGeom prst="rect">
            <a:avLst/>
          </a:prstGeom>
        </p:spPr>
      </p:pic>
    </p:spTree>
    <p:extLst>
      <p:ext uri="{BB962C8B-B14F-4D97-AF65-F5344CB8AC3E}">
        <p14:creationId xmlns:p14="http://schemas.microsoft.com/office/powerpoint/2010/main" val="21149084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2"/>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4"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12"/>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413524"/>
            <a:ext cx="3803990" cy="2488310"/>
          </a:xfrm>
        </p:spPr>
        <p:txBody>
          <a:bodyPr wrap="none" anchor="ctr">
            <a:spAutoFit/>
          </a:bodyPr>
          <a:lstStyle>
            <a:lvl1pPr>
              <a:defRPr lang="ja-JP" altLang="en-US" sz="1704" spc="232" smtClean="0"/>
            </a:lvl1pPr>
            <a:lvl2pPr>
              <a:defRPr lang="ja-JP" altLang="en-US" sz="1534" smtClean="0">
                <a:latin typeface="+mn-lt"/>
                <a:ea typeface="+mn-ea"/>
              </a:defRPr>
            </a:lvl2pPr>
            <a:lvl3pPr>
              <a:defRPr lang="ja-JP" altLang="en-US" sz="1534" smtClean="0">
                <a:latin typeface="+mn-lt"/>
                <a:ea typeface="+mn-ea"/>
              </a:defRPr>
            </a:lvl3pPr>
            <a:lvl4pPr>
              <a:defRPr lang="ja-JP" altLang="en-US" sz="1534" smtClean="0">
                <a:latin typeface="+mn-lt"/>
                <a:ea typeface="+mn-ea"/>
              </a:defRPr>
            </a:lvl4pPr>
            <a:lvl5pPr>
              <a:defRPr lang="ja-JP" altLang="en-US" sz="1534">
                <a:latin typeface="+mn-lt"/>
                <a:ea typeface="+mn-ea"/>
              </a:defRPr>
            </a:lvl5pPr>
          </a:lstStyle>
          <a:p>
            <a:pPr marL="292190" lvl="0" indent="-292190" defTabSz="389586">
              <a:lnSpc>
                <a:spcPct val="150000"/>
              </a:lnSpc>
              <a:buFont typeface="+mj-lt"/>
              <a:buAutoNum type="arabicPeriod"/>
            </a:pPr>
            <a:r>
              <a:rPr kumimoji="1" lang="ja-JP" altLang="en-US"/>
              <a:t>マスター テキストの書式設定</a:t>
            </a:r>
          </a:p>
          <a:p>
            <a:pPr marL="292190" lvl="1" indent="-292190" defTabSz="389586">
              <a:lnSpc>
                <a:spcPct val="150000"/>
              </a:lnSpc>
              <a:buFont typeface="+mj-lt"/>
              <a:buAutoNum type="arabicPeriod"/>
            </a:pPr>
            <a:r>
              <a:rPr kumimoji="1" lang="ja-JP" altLang="en-US"/>
              <a:t>第 </a:t>
            </a:r>
            <a:r>
              <a:rPr kumimoji="1" lang="en-US" altLang="ja-JP"/>
              <a:t>2 </a:t>
            </a:r>
            <a:r>
              <a:rPr kumimoji="1" lang="ja-JP" altLang="en-US"/>
              <a:t>レベル</a:t>
            </a:r>
          </a:p>
          <a:p>
            <a:pPr marL="292190" lvl="2" indent="-292190" defTabSz="389586">
              <a:lnSpc>
                <a:spcPct val="150000"/>
              </a:lnSpc>
              <a:buFont typeface="+mj-lt"/>
              <a:buAutoNum type="arabicPeriod"/>
            </a:pPr>
            <a:r>
              <a:rPr kumimoji="1" lang="ja-JP" altLang="en-US"/>
              <a:t>第 </a:t>
            </a:r>
            <a:r>
              <a:rPr kumimoji="1" lang="en-US" altLang="ja-JP"/>
              <a:t>3 </a:t>
            </a:r>
            <a:r>
              <a:rPr kumimoji="1" lang="ja-JP" altLang="en-US"/>
              <a:t>レベル</a:t>
            </a:r>
          </a:p>
          <a:p>
            <a:pPr marL="292190" lvl="3" indent="-292190" defTabSz="389586">
              <a:lnSpc>
                <a:spcPct val="150000"/>
              </a:lnSpc>
              <a:buFont typeface="+mj-lt"/>
              <a:buAutoNum type="arabicPeriod"/>
            </a:pPr>
            <a:r>
              <a:rPr kumimoji="1" lang="ja-JP" altLang="en-US"/>
              <a:t>第 </a:t>
            </a:r>
            <a:r>
              <a:rPr kumimoji="1" lang="en-US" altLang="ja-JP"/>
              <a:t>4 </a:t>
            </a:r>
            <a:r>
              <a:rPr kumimoji="1" lang="ja-JP" altLang="en-US"/>
              <a:t>レベル</a:t>
            </a:r>
          </a:p>
          <a:p>
            <a:pPr marL="292190" lvl="4" indent="-292190" defTabSz="389586">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6"/>
            <a:ext cx="1176630" cy="1005927"/>
          </a:xfrm>
          <a:prstGeom prst="rect">
            <a:avLst/>
          </a:prstGeom>
        </p:spPr>
      </p:pic>
    </p:spTree>
    <p:extLst>
      <p:ext uri="{BB962C8B-B14F-4D97-AF65-F5344CB8AC3E}">
        <p14:creationId xmlns:p14="http://schemas.microsoft.com/office/powerpoint/2010/main" val="2684276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2"/>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4"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413524"/>
            <a:ext cx="3803990" cy="2488310"/>
          </a:xfrm>
        </p:spPr>
        <p:txBody>
          <a:bodyPr wrap="none" anchor="ctr">
            <a:spAutoFit/>
          </a:bodyPr>
          <a:lstStyle>
            <a:lvl1pPr>
              <a:defRPr lang="ja-JP" altLang="en-US" sz="1704" spc="232" smtClean="0"/>
            </a:lvl1pPr>
            <a:lvl2pPr>
              <a:defRPr lang="ja-JP" altLang="en-US" sz="1534" smtClean="0">
                <a:latin typeface="+mn-lt"/>
                <a:ea typeface="+mn-ea"/>
              </a:defRPr>
            </a:lvl2pPr>
            <a:lvl3pPr>
              <a:defRPr lang="ja-JP" altLang="en-US" sz="1534" smtClean="0">
                <a:latin typeface="+mn-lt"/>
                <a:ea typeface="+mn-ea"/>
              </a:defRPr>
            </a:lvl3pPr>
            <a:lvl4pPr>
              <a:defRPr lang="ja-JP" altLang="en-US" sz="1534" smtClean="0">
                <a:latin typeface="+mn-lt"/>
                <a:ea typeface="+mn-ea"/>
              </a:defRPr>
            </a:lvl4pPr>
            <a:lvl5pPr>
              <a:defRPr lang="ja-JP" altLang="en-US" sz="1534">
                <a:latin typeface="+mn-lt"/>
                <a:ea typeface="+mn-ea"/>
              </a:defRPr>
            </a:lvl5pPr>
          </a:lstStyle>
          <a:p>
            <a:pPr marL="292190" lvl="0" indent="-292190" defTabSz="389586">
              <a:lnSpc>
                <a:spcPct val="150000"/>
              </a:lnSpc>
              <a:buFont typeface="+mj-lt"/>
              <a:buAutoNum type="arabicPeriod"/>
            </a:pPr>
            <a:r>
              <a:rPr kumimoji="1" lang="ja-JP" altLang="en-US"/>
              <a:t>マスター テキストの書式設定</a:t>
            </a:r>
          </a:p>
          <a:p>
            <a:pPr marL="292190" lvl="1" indent="-292190" defTabSz="389586">
              <a:lnSpc>
                <a:spcPct val="150000"/>
              </a:lnSpc>
              <a:buFont typeface="+mj-lt"/>
              <a:buAutoNum type="arabicPeriod"/>
            </a:pPr>
            <a:r>
              <a:rPr kumimoji="1" lang="ja-JP" altLang="en-US"/>
              <a:t>第 </a:t>
            </a:r>
            <a:r>
              <a:rPr kumimoji="1" lang="en-US" altLang="ja-JP"/>
              <a:t>2 </a:t>
            </a:r>
            <a:r>
              <a:rPr kumimoji="1" lang="ja-JP" altLang="en-US"/>
              <a:t>レベル</a:t>
            </a:r>
          </a:p>
          <a:p>
            <a:pPr marL="292190" lvl="2" indent="-292190" defTabSz="389586">
              <a:lnSpc>
                <a:spcPct val="150000"/>
              </a:lnSpc>
              <a:buFont typeface="+mj-lt"/>
              <a:buAutoNum type="arabicPeriod"/>
            </a:pPr>
            <a:r>
              <a:rPr kumimoji="1" lang="ja-JP" altLang="en-US"/>
              <a:t>第 </a:t>
            </a:r>
            <a:r>
              <a:rPr kumimoji="1" lang="en-US" altLang="ja-JP"/>
              <a:t>3 </a:t>
            </a:r>
            <a:r>
              <a:rPr kumimoji="1" lang="ja-JP" altLang="en-US"/>
              <a:t>レベル</a:t>
            </a:r>
          </a:p>
          <a:p>
            <a:pPr marL="292190" lvl="3" indent="-292190" defTabSz="389586">
              <a:lnSpc>
                <a:spcPct val="150000"/>
              </a:lnSpc>
              <a:buFont typeface="+mj-lt"/>
              <a:buAutoNum type="arabicPeriod"/>
            </a:pPr>
            <a:r>
              <a:rPr kumimoji="1" lang="ja-JP" altLang="en-US"/>
              <a:t>第 </a:t>
            </a:r>
            <a:r>
              <a:rPr kumimoji="1" lang="en-US" altLang="ja-JP"/>
              <a:t>4 </a:t>
            </a:r>
            <a:r>
              <a:rPr kumimoji="1" lang="ja-JP" altLang="en-US"/>
              <a:t>レベル</a:t>
            </a:r>
          </a:p>
          <a:p>
            <a:pPr marL="292190" lvl="4" indent="-292190" defTabSz="389586">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12"/>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pic>
        <p:nvPicPr>
          <p:cNvPr id="2" name="図 1"/>
          <p:cNvPicPr>
            <a:picLocks noChangeAspect="1"/>
          </p:cNvPicPr>
          <p:nvPr userDrawn="1"/>
        </p:nvPicPr>
        <p:blipFill>
          <a:blip r:embed="rId2"/>
          <a:stretch>
            <a:fillRect/>
          </a:stretch>
        </p:blipFill>
        <p:spPr>
          <a:xfrm>
            <a:off x="8505089" y="5715006"/>
            <a:ext cx="1176630" cy="1005927"/>
          </a:xfrm>
          <a:prstGeom prst="rect">
            <a:avLst/>
          </a:prstGeom>
        </p:spPr>
      </p:pic>
    </p:spTree>
    <p:extLst>
      <p:ext uri="{BB962C8B-B14F-4D97-AF65-F5344CB8AC3E}">
        <p14:creationId xmlns:p14="http://schemas.microsoft.com/office/powerpoint/2010/main" val="34983790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18014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6446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847431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表紙1">
    <p:bg>
      <p:bgPr>
        <a:gradFill>
          <a:gsLst>
            <a:gs pos="50000">
              <a:srgbClr val="FFFFFF">
                <a:alpha val="90000"/>
              </a:srgbClr>
            </a:gs>
            <a:gs pos="82000">
              <a:srgbClr val="EDEEF5"/>
            </a:gs>
          </a:gsLst>
          <a:path path="circle">
            <a:fillToRect l="100000" t="100000"/>
          </a:path>
        </a:gradFill>
        <a:effectLst/>
      </p:bgPr>
    </p:bg>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grpSp>
        <p:nvGrpSpPr>
          <p:cNvPr id="2" name="グループ化 1"/>
          <p:cNvGrpSpPr/>
          <p:nvPr userDrawn="1"/>
        </p:nvGrpSpPr>
        <p:grpSpPr>
          <a:xfrm>
            <a:off x="5638800" y="6379733"/>
            <a:ext cx="3851369" cy="173467"/>
            <a:chOff x="5638800" y="6379733"/>
            <a:chExt cx="3851369" cy="173467"/>
          </a:xfrm>
        </p:grpSpPr>
        <p:sp>
          <p:nvSpPr>
            <p:cNvPr id="19" name="Freeform 5"/>
            <p:cNvSpPr>
              <a:spLocks/>
            </p:cNvSpPr>
            <p:nvPr userDrawn="1"/>
          </p:nvSpPr>
          <p:spPr bwMode="auto">
            <a:xfrm>
              <a:off x="5638800" y="6379733"/>
              <a:ext cx="121326" cy="137370"/>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5785195" y="6379733"/>
              <a:ext cx="22059" cy="137370"/>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5831318" y="6417836"/>
              <a:ext cx="81218" cy="99267"/>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5935599" y="6379733"/>
              <a:ext cx="22059" cy="137370"/>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5975707" y="6417836"/>
              <a:ext cx="81218" cy="101272"/>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6069961" y="6389760"/>
              <a:ext cx="48129" cy="128345"/>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6136139" y="6417836"/>
              <a:ext cx="69186" cy="99267"/>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6213347" y="6419841"/>
              <a:ext cx="89240" cy="133359"/>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6343698" y="6417836"/>
              <a:ext cx="86232" cy="101272"/>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6440960" y="6379733"/>
              <a:ext cx="53143" cy="137370"/>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6542232" y="6379733"/>
              <a:ext cx="101273" cy="137370"/>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6664562" y="6417836"/>
              <a:ext cx="85229" cy="101272"/>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6764832" y="6417836"/>
              <a:ext cx="80216" cy="101272"/>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6868110" y="6379733"/>
              <a:ext cx="37100" cy="138372"/>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6912228" y="6389760"/>
              <a:ext cx="48129" cy="128345"/>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6979409" y="6379733"/>
              <a:ext cx="81218" cy="137370"/>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7084693" y="6493038"/>
              <a:ext cx="22059" cy="46124"/>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7162903" y="6379733"/>
              <a:ext cx="89240" cy="137370"/>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7266182" y="6417836"/>
              <a:ext cx="81218" cy="101272"/>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7370462" y="6379733"/>
              <a:ext cx="85229" cy="139375"/>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7470732" y="6417836"/>
              <a:ext cx="86232" cy="101272"/>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7575013" y="6419841"/>
              <a:ext cx="81218" cy="99267"/>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7680296" y="6417836"/>
              <a:ext cx="69186" cy="99267"/>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7788588" y="6417836"/>
              <a:ext cx="81218" cy="101272"/>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7892869" y="6417836"/>
              <a:ext cx="81218" cy="99267"/>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7993139" y="6379733"/>
              <a:ext cx="85229" cy="139375"/>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8124492" y="6379733"/>
              <a:ext cx="159429" cy="137370"/>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8287932" y="6417836"/>
              <a:ext cx="85229" cy="101272"/>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8391210" y="6379733"/>
              <a:ext cx="37100" cy="138372"/>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8437335" y="6379733"/>
              <a:ext cx="52140" cy="137370"/>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8500505" y="6417836"/>
              <a:ext cx="80216" cy="101272"/>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8603783" y="6417836"/>
              <a:ext cx="69186" cy="99267"/>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8678985" y="6417836"/>
              <a:ext cx="85229" cy="101272"/>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8811342" y="6417836"/>
              <a:ext cx="86232" cy="101272"/>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8909606" y="6379733"/>
              <a:ext cx="52140" cy="137370"/>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8998846" y="6379733"/>
              <a:ext cx="83224" cy="139375"/>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9100119" y="6417836"/>
              <a:ext cx="81218" cy="101272"/>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9204400" y="6417836"/>
              <a:ext cx="84227" cy="135364"/>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9304670" y="6417836"/>
              <a:ext cx="80216" cy="101272"/>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9407948" y="6417836"/>
              <a:ext cx="82221" cy="99267"/>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171275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表紙2">
    <p:bg>
      <p:bgPr>
        <a:gradFill>
          <a:gsLst>
            <a:gs pos="50000">
              <a:schemeClr val="bg1">
                <a:alpha val="95000"/>
              </a:schemeClr>
            </a:gs>
            <a:gs pos="82000">
              <a:srgbClr val="EDEEF5"/>
            </a:gs>
          </a:gsLst>
          <a:path path="circle">
            <a:fillToRect l="100000" t="100000"/>
          </a:path>
        </a:gradFill>
        <a:effectLst/>
      </p:bgPr>
    </p:bg>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grpSp>
        <p:nvGrpSpPr>
          <p:cNvPr id="172" name="グループ化 171"/>
          <p:cNvGrpSpPr/>
          <p:nvPr userDrawn="1"/>
        </p:nvGrpSpPr>
        <p:grpSpPr>
          <a:xfrm>
            <a:off x="228600" y="228600"/>
            <a:ext cx="126988" cy="2819399"/>
            <a:chOff x="228600" y="228600"/>
            <a:chExt cx="126988" cy="2819399"/>
          </a:xfrm>
        </p:grpSpPr>
        <p:sp>
          <p:nvSpPr>
            <p:cNvPr id="173" name="Freeform 5"/>
            <p:cNvSpPr>
              <a:spLocks/>
            </p:cNvSpPr>
            <p:nvPr userDrawn="1"/>
          </p:nvSpPr>
          <p:spPr bwMode="auto">
            <a:xfrm rot="16200000">
              <a:off x="234473" y="2953310"/>
              <a:ext cx="88817" cy="100562"/>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6"/>
            <p:cNvSpPr>
              <a:spLocks noEditPoints="1"/>
            </p:cNvSpPr>
            <p:nvPr userDrawn="1"/>
          </p:nvSpPr>
          <p:spPr bwMode="auto">
            <a:xfrm rot="16200000">
              <a:off x="270807" y="2882476"/>
              <a:ext cx="16149" cy="100562"/>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7"/>
            <p:cNvSpPr>
              <a:spLocks/>
            </p:cNvSpPr>
            <p:nvPr userDrawn="1"/>
          </p:nvSpPr>
          <p:spPr bwMode="auto">
            <a:xfrm rot="16200000">
              <a:off x="263100" y="2841004"/>
              <a:ext cx="59456" cy="72669"/>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8"/>
            <p:cNvSpPr>
              <a:spLocks noEditPoints="1"/>
            </p:cNvSpPr>
            <p:nvPr userDrawn="1"/>
          </p:nvSpPr>
          <p:spPr bwMode="auto">
            <a:xfrm rot="16200000">
              <a:off x="270807" y="2772372"/>
              <a:ext cx="16149" cy="100562"/>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9"/>
            <p:cNvSpPr>
              <a:spLocks/>
            </p:cNvSpPr>
            <p:nvPr userDrawn="1"/>
          </p:nvSpPr>
          <p:spPr bwMode="auto">
            <a:xfrm rot="16200000">
              <a:off x="263834" y="2734570"/>
              <a:ext cx="59456" cy="74137"/>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0"/>
            <p:cNvSpPr>
              <a:spLocks/>
            </p:cNvSpPr>
            <p:nvPr userDrawn="1"/>
          </p:nvSpPr>
          <p:spPr bwMode="auto">
            <a:xfrm rot="16200000">
              <a:off x="265302" y="2667773"/>
              <a:ext cx="35233" cy="93955"/>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1"/>
            <p:cNvSpPr>
              <a:spLocks/>
            </p:cNvSpPr>
            <p:nvPr userDrawn="1"/>
          </p:nvSpPr>
          <p:spPr bwMode="auto">
            <a:xfrm rot="16200000">
              <a:off x="267504" y="2622263"/>
              <a:ext cx="50648" cy="72669"/>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12"/>
            <p:cNvSpPr>
              <a:spLocks/>
            </p:cNvSpPr>
            <p:nvPr userDrawn="1"/>
          </p:nvSpPr>
          <p:spPr bwMode="auto">
            <a:xfrm rot="16200000">
              <a:off x="274110" y="2545924"/>
              <a:ext cx="65329" cy="97626"/>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13"/>
            <p:cNvSpPr>
              <a:spLocks noEditPoints="1"/>
            </p:cNvSpPr>
            <p:nvPr userDrawn="1"/>
          </p:nvSpPr>
          <p:spPr bwMode="auto">
            <a:xfrm rot="16200000">
              <a:off x="261999" y="2463346"/>
              <a:ext cx="63126" cy="74137"/>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14"/>
            <p:cNvSpPr>
              <a:spLocks/>
            </p:cNvSpPr>
            <p:nvPr userDrawn="1"/>
          </p:nvSpPr>
          <p:spPr bwMode="auto">
            <a:xfrm rot="16200000">
              <a:off x="259430" y="2391045"/>
              <a:ext cx="38904" cy="100562"/>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15"/>
            <p:cNvSpPr>
              <a:spLocks/>
            </p:cNvSpPr>
            <p:nvPr userDrawn="1"/>
          </p:nvSpPr>
          <p:spPr bwMode="auto">
            <a:xfrm rot="16200000">
              <a:off x="241813" y="2299291"/>
              <a:ext cx="74137" cy="100562"/>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16"/>
            <p:cNvSpPr>
              <a:spLocks noEditPoints="1"/>
            </p:cNvSpPr>
            <p:nvPr userDrawn="1"/>
          </p:nvSpPr>
          <p:spPr bwMode="auto">
            <a:xfrm rot="16200000">
              <a:off x="262366" y="2228825"/>
              <a:ext cx="62392" cy="74137"/>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17"/>
            <p:cNvSpPr>
              <a:spLocks noEditPoints="1"/>
            </p:cNvSpPr>
            <p:nvPr userDrawn="1"/>
          </p:nvSpPr>
          <p:spPr bwMode="auto">
            <a:xfrm rot="16200000">
              <a:off x="264201" y="2157257"/>
              <a:ext cx="58722" cy="74137"/>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18"/>
            <p:cNvSpPr>
              <a:spLocks/>
            </p:cNvSpPr>
            <p:nvPr userDrawn="1"/>
          </p:nvSpPr>
          <p:spPr bwMode="auto">
            <a:xfrm rot="16200000">
              <a:off x="265669" y="2083854"/>
              <a:ext cx="27159" cy="101296"/>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19"/>
            <p:cNvSpPr>
              <a:spLocks/>
            </p:cNvSpPr>
            <p:nvPr userDrawn="1"/>
          </p:nvSpPr>
          <p:spPr bwMode="auto">
            <a:xfrm rot="16200000">
              <a:off x="265302" y="2051190"/>
              <a:ext cx="35233" cy="93955"/>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20"/>
            <p:cNvSpPr>
              <a:spLocks/>
            </p:cNvSpPr>
            <p:nvPr userDrawn="1"/>
          </p:nvSpPr>
          <p:spPr bwMode="auto">
            <a:xfrm rot="16200000">
              <a:off x="249153" y="1986596"/>
              <a:ext cx="59456" cy="100562"/>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21"/>
            <p:cNvSpPr>
              <a:spLocks/>
            </p:cNvSpPr>
            <p:nvPr userDrawn="1"/>
          </p:nvSpPr>
          <p:spPr bwMode="auto">
            <a:xfrm rot="16200000">
              <a:off x="320354" y="1964575"/>
              <a:ext cx="16149" cy="33765"/>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22"/>
            <p:cNvSpPr>
              <a:spLocks/>
            </p:cNvSpPr>
            <p:nvPr userDrawn="1"/>
          </p:nvSpPr>
          <p:spPr bwMode="auto">
            <a:xfrm rot="16200000">
              <a:off x="246217" y="1849332"/>
              <a:ext cx="65329" cy="100562"/>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23"/>
            <p:cNvSpPr>
              <a:spLocks noEditPoints="1"/>
            </p:cNvSpPr>
            <p:nvPr userDrawn="1"/>
          </p:nvSpPr>
          <p:spPr bwMode="auto">
            <a:xfrm rot="16200000">
              <a:off x="263834" y="1789876"/>
              <a:ext cx="59456" cy="74137"/>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Freeform 24"/>
            <p:cNvSpPr>
              <a:spLocks noEditPoints="1"/>
            </p:cNvSpPr>
            <p:nvPr userDrawn="1"/>
          </p:nvSpPr>
          <p:spPr bwMode="auto">
            <a:xfrm rot="16200000">
              <a:off x="248419" y="1698123"/>
              <a:ext cx="62392" cy="102030"/>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25"/>
            <p:cNvSpPr>
              <a:spLocks noEditPoints="1"/>
            </p:cNvSpPr>
            <p:nvPr userDrawn="1"/>
          </p:nvSpPr>
          <p:spPr bwMode="auto">
            <a:xfrm rot="16200000">
              <a:off x="261999" y="1638299"/>
              <a:ext cx="63126" cy="74137"/>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26"/>
            <p:cNvSpPr>
              <a:spLocks/>
            </p:cNvSpPr>
            <p:nvPr userDrawn="1"/>
          </p:nvSpPr>
          <p:spPr bwMode="auto">
            <a:xfrm rot="16200000">
              <a:off x="264568" y="1564530"/>
              <a:ext cx="59456" cy="72669"/>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27"/>
            <p:cNvSpPr>
              <a:spLocks/>
            </p:cNvSpPr>
            <p:nvPr userDrawn="1"/>
          </p:nvSpPr>
          <p:spPr bwMode="auto">
            <a:xfrm rot="16200000">
              <a:off x="267504" y="1491861"/>
              <a:ext cx="50648" cy="72669"/>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28"/>
            <p:cNvSpPr>
              <a:spLocks noEditPoints="1"/>
            </p:cNvSpPr>
            <p:nvPr userDrawn="1"/>
          </p:nvSpPr>
          <p:spPr bwMode="auto">
            <a:xfrm rot="16200000">
              <a:off x="263834" y="1407448"/>
              <a:ext cx="59456" cy="74137"/>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29"/>
            <p:cNvSpPr>
              <a:spLocks/>
            </p:cNvSpPr>
            <p:nvPr userDrawn="1"/>
          </p:nvSpPr>
          <p:spPr bwMode="auto">
            <a:xfrm rot="16200000">
              <a:off x="263100" y="1331843"/>
              <a:ext cx="59456" cy="72669"/>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30"/>
            <p:cNvSpPr>
              <a:spLocks noEditPoints="1"/>
            </p:cNvSpPr>
            <p:nvPr userDrawn="1"/>
          </p:nvSpPr>
          <p:spPr bwMode="auto">
            <a:xfrm rot="16200000">
              <a:off x="248419" y="1242292"/>
              <a:ext cx="62392" cy="102030"/>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31"/>
            <p:cNvSpPr>
              <a:spLocks/>
            </p:cNvSpPr>
            <p:nvPr userDrawn="1"/>
          </p:nvSpPr>
          <p:spPr bwMode="auto">
            <a:xfrm rot="16200000">
              <a:off x="220526" y="1119709"/>
              <a:ext cx="116710" cy="100562"/>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32"/>
            <p:cNvSpPr>
              <a:spLocks noEditPoints="1"/>
            </p:cNvSpPr>
            <p:nvPr userDrawn="1"/>
          </p:nvSpPr>
          <p:spPr bwMode="auto">
            <a:xfrm rot="16200000">
              <a:off x="262366" y="1040434"/>
              <a:ext cx="62392" cy="74137"/>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33"/>
            <p:cNvSpPr>
              <a:spLocks/>
            </p:cNvSpPr>
            <p:nvPr userDrawn="1"/>
          </p:nvSpPr>
          <p:spPr bwMode="auto">
            <a:xfrm rot="16200000">
              <a:off x="265669" y="968866"/>
              <a:ext cx="27159" cy="101296"/>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34"/>
            <p:cNvSpPr>
              <a:spLocks/>
            </p:cNvSpPr>
            <p:nvPr userDrawn="1"/>
          </p:nvSpPr>
          <p:spPr bwMode="auto">
            <a:xfrm rot="16200000">
              <a:off x="259797" y="929963"/>
              <a:ext cx="38169" cy="100562"/>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35"/>
            <p:cNvSpPr>
              <a:spLocks noEditPoints="1"/>
            </p:cNvSpPr>
            <p:nvPr userDrawn="1"/>
          </p:nvSpPr>
          <p:spPr bwMode="auto">
            <a:xfrm rot="16200000">
              <a:off x="264201" y="886655"/>
              <a:ext cx="58722" cy="74137"/>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36"/>
            <p:cNvSpPr>
              <a:spLocks/>
            </p:cNvSpPr>
            <p:nvPr userDrawn="1"/>
          </p:nvSpPr>
          <p:spPr bwMode="auto">
            <a:xfrm rot="16200000">
              <a:off x="267504" y="815821"/>
              <a:ext cx="50648" cy="72669"/>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37"/>
            <p:cNvSpPr>
              <a:spLocks noEditPoints="1"/>
            </p:cNvSpPr>
            <p:nvPr userDrawn="1"/>
          </p:nvSpPr>
          <p:spPr bwMode="auto">
            <a:xfrm rot="16200000">
              <a:off x="262366" y="754163"/>
              <a:ext cx="62392" cy="74137"/>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38"/>
            <p:cNvSpPr>
              <a:spLocks noEditPoints="1"/>
            </p:cNvSpPr>
            <p:nvPr userDrawn="1"/>
          </p:nvSpPr>
          <p:spPr bwMode="auto">
            <a:xfrm rot="16200000">
              <a:off x="261999" y="656904"/>
              <a:ext cx="63126" cy="74137"/>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39"/>
            <p:cNvSpPr>
              <a:spLocks/>
            </p:cNvSpPr>
            <p:nvPr userDrawn="1"/>
          </p:nvSpPr>
          <p:spPr bwMode="auto">
            <a:xfrm rot="16200000">
              <a:off x="259797" y="584236"/>
              <a:ext cx="38169" cy="100562"/>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40"/>
            <p:cNvSpPr>
              <a:spLocks/>
            </p:cNvSpPr>
            <p:nvPr userDrawn="1"/>
          </p:nvSpPr>
          <p:spPr bwMode="auto">
            <a:xfrm rot="16200000">
              <a:off x="249153" y="506796"/>
              <a:ext cx="60924" cy="102030"/>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41"/>
            <p:cNvSpPr>
              <a:spLocks noEditPoints="1"/>
            </p:cNvSpPr>
            <p:nvPr userDrawn="1"/>
          </p:nvSpPr>
          <p:spPr bwMode="auto">
            <a:xfrm rot="16200000">
              <a:off x="263834" y="447340"/>
              <a:ext cx="59456" cy="74137"/>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42"/>
            <p:cNvSpPr>
              <a:spLocks noEditPoints="1"/>
            </p:cNvSpPr>
            <p:nvPr userDrawn="1"/>
          </p:nvSpPr>
          <p:spPr bwMode="auto">
            <a:xfrm rot="16200000">
              <a:off x="275212" y="357421"/>
              <a:ext cx="61658" cy="99094"/>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43"/>
            <p:cNvSpPr>
              <a:spLocks noEditPoints="1"/>
            </p:cNvSpPr>
            <p:nvPr userDrawn="1"/>
          </p:nvSpPr>
          <p:spPr bwMode="auto">
            <a:xfrm rot="16200000">
              <a:off x="264201" y="297965"/>
              <a:ext cx="58722" cy="74137"/>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44"/>
            <p:cNvSpPr>
              <a:spLocks/>
            </p:cNvSpPr>
            <p:nvPr userDrawn="1"/>
          </p:nvSpPr>
          <p:spPr bwMode="auto">
            <a:xfrm rot="16200000">
              <a:off x="262733" y="222360"/>
              <a:ext cx="60190" cy="72669"/>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796010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2536185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中扉・目次1">
    <p:bg>
      <p:bgPr>
        <a:gradFill>
          <a:gsLst>
            <a:gs pos="0">
              <a:srgbClr val="FFFFFF">
                <a:alpha val="90000"/>
              </a:srgbClr>
            </a:gs>
            <a:gs pos="99000">
              <a:srgbClr val="EDEEF5"/>
            </a:gs>
          </a:gsLst>
          <a:path path="circle">
            <a:fillToRect l="100000" t="100000"/>
          </a:path>
        </a:gradFill>
        <a:effectLst/>
      </p:bgPr>
    </p:bg>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2" name="グループ化 1"/>
          <p:cNvGrpSpPr/>
          <p:nvPr userDrawn="1"/>
        </p:nvGrpSpPr>
        <p:grpSpPr>
          <a:xfrm>
            <a:off x="228600" y="228600"/>
            <a:ext cx="126988" cy="2819399"/>
            <a:chOff x="228600" y="228600"/>
            <a:chExt cx="126988" cy="2819399"/>
          </a:xfrm>
        </p:grpSpPr>
        <p:sp>
          <p:nvSpPr>
            <p:cNvPr id="154" name="Freeform 5"/>
            <p:cNvSpPr>
              <a:spLocks/>
            </p:cNvSpPr>
            <p:nvPr userDrawn="1"/>
          </p:nvSpPr>
          <p:spPr bwMode="auto">
            <a:xfrm rot="16200000">
              <a:off x="234473" y="2953310"/>
              <a:ext cx="88817" cy="100562"/>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rot="16200000">
              <a:off x="270807" y="2882476"/>
              <a:ext cx="16149" cy="100562"/>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rot="16200000">
              <a:off x="263100" y="2841004"/>
              <a:ext cx="59456" cy="72669"/>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rot="16200000">
              <a:off x="270807" y="2772372"/>
              <a:ext cx="16149" cy="100562"/>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rot="16200000">
              <a:off x="263834" y="2734570"/>
              <a:ext cx="59456" cy="74137"/>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rot="16200000">
              <a:off x="265302" y="2667773"/>
              <a:ext cx="35233" cy="93955"/>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rot="16200000">
              <a:off x="267504" y="2622263"/>
              <a:ext cx="50648" cy="72669"/>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rot="16200000">
              <a:off x="274110" y="2545924"/>
              <a:ext cx="65329" cy="97626"/>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rot="16200000">
              <a:off x="261999" y="2463346"/>
              <a:ext cx="63126" cy="74137"/>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rot="16200000">
              <a:off x="259430" y="2391045"/>
              <a:ext cx="38904" cy="100562"/>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rot="16200000">
              <a:off x="241813" y="2299291"/>
              <a:ext cx="74137" cy="100562"/>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rot="16200000">
              <a:off x="262366" y="2228825"/>
              <a:ext cx="62392" cy="74137"/>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rot="16200000">
              <a:off x="264201" y="2157257"/>
              <a:ext cx="58722" cy="74137"/>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rot="16200000">
              <a:off x="265669" y="2083854"/>
              <a:ext cx="27159" cy="101296"/>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rot="16200000">
              <a:off x="265302" y="2051190"/>
              <a:ext cx="35233" cy="93955"/>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rot="16200000">
              <a:off x="249153" y="1986596"/>
              <a:ext cx="59456" cy="100562"/>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rot="16200000">
              <a:off x="320354" y="1964575"/>
              <a:ext cx="16149" cy="33765"/>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rot="16200000">
              <a:off x="246217" y="1849332"/>
              <a:ext cx="65329" cy="100562"/>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rot="16200000">
              <a:off x="263834" y="1789876"/>
              <a:ext cx="59456" cy="74137"/>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rot="16200000">
              <a:off x="248419" y="1698123"/>
              <a:ext cx="62392" cy="102030"/>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rot="16200000">
              <a:off x="261999" y="1638299"/>
              <a:ext cx="63126" cy="74137"/>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rot="16200000">
              <a:off x="264568" y="1564530"/>
              <a:ext cx="59456" cy="72669"/>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rot="16200000">
              <a:off x="267504" y="1491861"/>
              <a:ext cx="50648" cy="72669"/>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rot="16200000">
              <a:off x="263834" y="1407448"/>
              <a:ext cx="59456" cy="74137"/>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rot="16200000">
              <a:off x="263100" y="1331843"/>
              <a:ext cx="59456" cy="72669"/>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rot="16200000">
              <a:off x="248419" y="1242292"/>
              <a:ext cx="62392" cy="102030"/>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rot="16200000">
              <a:off x="220526" y="1119709"/>
              <a:ext cx="116710" cy="100562"/>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rot="16200000">
              <a:off x="262366" y="1040434"/>
              <a:ext cx="62392" cy="74137"/>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rot="16200000">
              <a:off x="265669" y="968866"/>
              <a:ext cx="27159" cy="101296"/>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rot="16200000">
              <a:off x="259797" y="929963"/>
              <a:ext cx="38169" cy="100562"/>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rot="16200000">
              <a:off x="264201" y="886655"/>
              <a:ext cx="58722" cy="74137"/>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rot="16200000">
              <a:off x="267504" y="815821"/>
              <a:ext cx="50648" cy="72669"/>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rot="16200000">
              <a:off x="262366" y="754163"/>
              <a:ext cx="62392" cy="74137"/>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rot="16200000">
              <a:off x="261999" y="656904"/>
              <a:ext cx="63126" cy="74137"/>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rot="16200000">
              <a:off x="259797" y="584236"/>
              <a:ext cx="38169" cy="100562"/>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rot="16200000">
              <a:off x="249153" y="506796"/>
              <a:ext cx="60924" cy="102030"/>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rot="16200000">
              <a:off x="263834" y="447340"/>
              <a:ext cx="59456" cy="74137"/>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rot="16200000">
              <a:off x="275212" y="357421"/>
              <a:ext cx="61658" cy="99094"/>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rot="16200000">
              <a:off x="264201" y="297965"/>
              <a:ext cx="58722" cy="74137"/>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rot="16200000">
              <a:off x="262733" y="222360"/>
              <a:ext cx="60190" cy="72669"/>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38106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中扉・目次2">
    <p:bg>
      <p:bgPr>
        <a:gradFill>
          <a:gsLst>
            <a:gs pos="0">
              <a:srgbClr val="FFFFFF">
                <a:alpha val="90000"/>
              </a:srgbClr>
            </a:gs>
            <a:gs pos="99000">
              <a:srgbClr val="EDEEF5"/>
            </a:gs>
          </a:gsLst>
          <a:path path="circle">
            <a:fillToRect l="100000" t="100000"/>
          </a:path>
        </a:gradFill>
        <a:effectLst/>
      </p:bgPr>
    </p:bg>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grpSp>
        <p:nvGrpSpPr>
          <p:cNvPr id="99" name="グループ化 98"/>
          <p:cNvGrpSpPr/>
          <p:nvPr userDrawn="1"/>
        </p:nvGrpSpPr>
        <p:grpSpPr>
          <a:xfrm>
            <a:off x="228600" y="228600"/>
            <a:ext cx="126988" cy="2819399"/>
            <a:chOff x="228600" y="228600"/>
            <a:chExt cx="126988" cy="2819399"/>
          </a:xfrm>
        </p:grpSpPr>
        <p:sp>
          <p:nvSpPr>
            <p:cNvPr id="100" name="Freeform 5"/>
            <p:cNvSpPr>
              <a:spLocks/>
            </p:cNvSpPr>
            <p:nvPr userDrawn="1"/>
          </p:nvSpPr>
          <p:spPr bwMode="auto">
            <a:xfrm rot="16200000">
              <a:off x="234473" y="2953310"/>
              <a:ext cx="88817" cy="100562"/>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6"/>
            <p:cNvSpPr>
              <a:spLocks noEditPoints="1"/>
            </p:cNvSpPr>
            <p:nvPr userDrawn="1"/>
          </p:nvSpPr>
          <p:spPr bwMode="auto">
            <a:xfrm rot="16200000">
              <a:off x="270807" y="2882476"/>
              <a:ext cx="16149" cy="100562"/>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7"/>
            <p:cNvSpPr>
              <a:spLocks/>
            </p:cNvSpPr>
            <p:nvPr userDrawn="1"/>
          </p:nvSpPr>
          <p:spPr bwMode="auto">
            <a:xfrm rot="16200000">
              <a:off x="263100" y="2841004"/>
              <a:ext cx="59456" cy="72669"/>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8"/>
            <p:cNvSpPr>
              <a:spLocks noEditPoints="1"/>
            </p:cNvSpPr>
            <p:nvPr userDrawn="1"/>
          </p:nvSpPr>
          <p:spPr bwMode="auto">
            <a:xfrm rot="16200000">
              <a:off x="270807" y="2772372"/>
              <a:ext cx="16149" cy="100562"/>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9"/>
            <p:cNvSpPr>
              <a:spLocks/>
            </p:cNvSpPr>
            <p:nvPr userDrawn="1"/>
          </p:nvSpPr>
          <p:spPr bwMode="auto">
            <a:xfrm rot="16200000">
              <a:off x="263834" y="2734570"/>
              <a:ext cx="59456" cy="74137"/>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10"/>
            <p:cNvSpPr>
              <a:spLocks/>
            </p:cNvSpPr>
            <p:nvPr userDrawn="1"/>
          </p:nvSpPr>
          <p:spPr bwMode="auto">
            <a:xfrm rot="16200000">
              <a:off x="265302" y="2667773"/>
              <a:ext cx="35233" cy="93955"/>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11"/>
            <p:cNvSpPr>
              <a:spLocks/>
            </p:cNvSpPr>
            <p:nvPr userDrawn="1"/>
          </p:nvSpPr>
          <p:spPr bwMode="auto">
            <a:xfrm rot="16200000">
              <a:off x="267504" y="2622263"/>
              <a:ext cx="50648" cy="72669"/>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12"/>
            <p:cNvSpPr>
              <a:spLocks/>
            </p:cNvSpPr>
            <p:nvPr userDrawn="1"/>
          </p:nvSpPr>
          <p:spPr bwMode="auto">
            <a:xfrm rot="16200000">
              <a:off x="274110" y="2545924"/>
              <a:ext cx="65329" cy="97626"/>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13"/>
            <p:cNvSpPr>
              <a:spLocks noEditPoints="1"/>
            </p:cNvSpPr>
            <p:nvPr userDrawn="1"/>
          </p:nvSpPr>
          <p:spPr bwMode="auto">
            <a:xfrm rot="16200000">
              <a:off x="261999" y="2463346"/>
              <a:ext cx="63126" cy="74137"/>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14"/>
            <p:cNvSpPr>
              <a:spLocks/>
            </p:cNvSpPr>
            <p:nvPr userDrawn="1"/>
          </p:nvSpPr>
          <p:spPr bwMode="auto">
            <a:xfrm rot="16200000">
              <a:off x="259430" y="2391045"/>
              <a:ext cx="38904" cy="100562"/>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15"/>
            <p:cNvSpPr>
              <a:spLocks/>
            </p:cNvSpPr>
            <p:nvPr userDrawn="1"/>
          </p:nvSpPr>
          <p:spPr bwMode="auto">
            <a:xfrm rot="16200000">
              <a:off x="241813" y="2299291"/>
              <a:ext cx="74137" cy="100562"/>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16"/>
            <p:cNvSpPr>
              <a:spLocks noEditPoints="1"/>
            </p:cNvSpPr>
            <p:nvPr userDrawn="1"/>
          </p:nvSpPr>
          <p:spPr bwMode="auto">
            <a:xfrm rot="16200000">
              <a:off x="262366" y="2228825"/>
              <a:ext cx="62392" cy="74137"/>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17"/>
            <p:cNvSpPr>
              <a:spLocks noEditPoints="1"/>
            </p:cNvSpPr>
            <p:nvPr userDrawn="1"/>
          </p:nvSpPr>
          <p:spPr bwMode="auto">
            <a:xfrm rot="16200000">
              <a:off x="264201" y="2157257"/>
              <a:ext cx="58722" cy="74137"/>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18"/>
            <p:cNvSpPr>
              <a:spLocks/>
            </p:cNvSpPr>
            <p:nvPr userDrawn="1"/>
          </p:nvSpPr>
          <p:spPr bwMode="auto">
            <a:xfrm rot="16200000">
              <a:off x="265669" y="2083854"/>
              <a:ext cx="27159" cy="101296"/>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19"/>
            <p:cNvSpPr>
              <a:spLocks/>
            </p:cNvSpPr>
            <p:nvPr userDrawn="1"/>
          </p:nvSpPr>
          <p:spPr bwMode="auto">
            <a:xfrm rot="16200000">
              <a:off x="265302" y="2051190"/>
              <a:ext cx="35233" cy="93955"/>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20"/>
            <p:cNvSpPr>
              <a:spLocks/>
            </p:cNvSpPr>
            <p:nvPr userDrawn="1"/>
          </p:nvSpPr>
          <p:spPr bwMode="auto">
            <a:xfrm rot="16200000">
              <a:off x="249153" y="1986596"/>
              <a:ext cx="59456" cy="100562"/>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21"/>
            <p:cNvSpPr>
              <a:spLocks/>
            </p:cNvSpPr>
            <p:nvPr userDrawn="1"/>
          </p:nvSpPr>
          <p:spPr bwMode="auto">
            <a:xfrm rot="16200000">
              <a:off x="320354" y="1964575"/>
              <a:ext cx="16149" cy="33765"/>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22"/>
            <p:cNvSpPr>
              <a:spLocks/>
            </p:cNvSpPr>
            <p:nvPr userDrawn="1"/>
          </p:nvSpPr>
          <p:spPr bwMode="auto">
            <a:xfrm rot="16200000">
              <a:off x="246217" y="1849332"/>
              <a:ext cx="65329" cy="100562"/>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Freeform 23"/>
            <p:cNvSpPr>
              <a:spLocks noEditPoints="1"/>
            </p:cNvSpPr>
            <p:nvPr userDrawn="1"/>
          </p:nvSpPr>
          <p:spPr bwMode="auto">
            <a:xfrm rot="16200000">
              <a:off x="263834" y="1789876"/>
              <a:ext cx="59456" cy="74137"/>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24"/>
            <p:cNvSpPr>
              <a:spLocks noEditPoints="1"/>
            </p:cNvSpPr>
            <p:nvPr userDrawn="1"/>
          </p:nvSpPr>
          <p:spPr bwMode="auto">
            <a:xfrm rot="16200000">
              <a:off x="248419" y="1698123"/>
              <a:ext cx="62392" cy="102030"/>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Freeform 25"/>
            <p:cNvSpPr>
              <a:spLocks noEditPoints="1"/>
            </p:cNvSpPr>
            <p:nvPr userDrawn="1"/>
          </p:nvSpPr>
          <p:spPr bwMode="auto">
            <a:xfrm rot="16200000">
              <a:off x="261999" y="1638299"/>
              <a:ext cx="63126" cy="74137"/>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Freeform 26"/>
            <p:cNvSpPr>
              <a:spLocks/>
            </p:cNvSpPr>
            <p:nvPr userDrawn="1"/>
          </p:nvSpPr>
          <p:spPr bwMode="auto">
            <a:xfrm rot="16200000">
              <a:off x="264568" y="1564530"/>
              <a:ext cx="59456" cy="72669"/>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27"/>
            <p:cNvSpPr>
              <a:spLocks/>
            </p:cNvSpPr>
            <p:nvPr userDrawn="1"/>
          </p:nvSpPr>
          <p:spPr bwMode="auto">
            <a:xfrm rot="16200000">
              <a:off x="267504" y="1491861"/>
              <a:ext cx="50648" cy="72669"/>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28"/>
            <p:cNvSpPr>
              <a:spLocks noEditPoints="1"/>
            </p:cNvSpPr>
            <p:nvPr userDrawn="1"/>
          </p:nvSpPr>
          <p:spPr bwMode="auto">
            <a:xfrm rot="16200000">
              <a:off x="263834" y="1407448"/>
              <a:ext cx="59456" cy="74137"/>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29"/>
            <p:cNvSpPr>
              <a:spLocks/>
            </p:cNvSpPr>
            <p:nvPr userDrawn="1"/>
          </p:nvSpPr>
          <p:spPr bwMode="auto">
            <a:xfrm rot="16200000">
              <a:off x="263100" y="1331843"/>
              <a:ext cx="59456" cy="72669"/>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30"/>
            <p:cNvSpPr>
              <a:spLocks noEditPoints="1"/>
            </p:cNvSpPr>
            <p:nvPr userDrawn="1"/>
          </p:nvSpPr>
          <p:spPr bwMode="auto">
            <a:xfrm rot="16200000">
              <a:off x="248419" y="1242292"/>
              <a:ext cx="62392" cy="102030"/>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31"/>
            <p:cNvSpPr>
              <a:spLocks/>
            </p:cNvSpPr>
            <p:nvPr userDrawn="1"/>
          </p:nvSpPr>
          <p:spPr bwMode="auto">
            <a:xfrm rot="16200000">
              <a:off x="220526" y="1119709"/>
              <a:ext cx="116710" cy="100562"/>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32"/>
            <p:cNvSpPr>
              <a:spLocks noEditPoints="1"/>
            </p:cNvSpPr>
            <p:nvPr userDrawn="1"/>
          </p:nvSpPr>
          <p:spPr bwMode="auto">
            <a:xfrm rot="16200000">
              <a:off x="262366" y="1040434"/>
              <a:ext cx="62392" cy="74137"/>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33"/>
            <p:cNvSpPr>
              <a:spLocks/>
            </p:cNvSpPr>
            <p:nvPr userDrawn="1"/>
          </p:nvSpPr>
          <p:spPr bwMode="auto">
            <a:xfrm rot="16200000">
              <a:off x="265669" y="968866"/>
              <a:ext cx="27159" cy="101296"/>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34"/>
            <p:cNvSpPr>
              <a:spLocks/>
            </p:cNvSpPr>
            <p:nvPr userDrawn="1"/>
          </p:nvSpPr>
          <p:spPr bwMode="auto">
            <a:xfrm rot="16200000">
              <a:off x="259797" y="929963"/>
              <a:ext cx="38169" cy="100562"/>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35"/>
            <p:cNvSpPr>
              <a:spLocks noEditPoints="1"/>
            </p:cNvSpPr>
            <p:nvPr userDrawn="1"/>
          </p:nvSpPr>
          <p:spPr bwMode="auto">
            <a:xfrm rot="16200000">
              <a:off x="264201" y="886655"/>
              <a:ext cx="58722" cy="74137"/>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36"/>
            <p:cNvSpPr>
              <a:spLocks/>
            </p:cNvSpPr>
            <p:nvPr userDrawn="1"/>
          </p:nvSpPr>
          <p:spPr bwMode="auto">
            <a:xfrm rot="16200000">
              <a:off x="267504" y="815821"/>
              <a:ext cx="50648" cy="72669"/>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37"/>
            <p:cNvSpPr>
              <a:spLocks noEditPoints="1"/>
            </p:cNvSpPr>
            <p:nvPr userDrawn="1"/>
          </p:nvSpPr>
          <p:spPr bwMode="auto">
            <a:xfrm rot="16200000">
              <a:off x="262366" y="754163"/>
              <a:ext cx="62392" cy="74137"/>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38"/>
            <p:cNvSpPr>
              <a:spLocks noEditPoints="1"/>
            </p:cNvSpPr>
            <p:nvPr userDrawn="1"/>
          </p:nvSpPr>
          <p:spPr bwMode="auto">
            <a:xfrm rot="16200000">
              <a:off x="261999" y="656904"/>
              <a:ext cx="63126" cy="74137"/>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39"/>
            <p:cNvSpPr>
              <a:spLocks/>
            </p:cNvSpPr>
            <p:nvPr userDrawn="1"/>
          </p:nvSpPr>
          <p:spPr bwMode="auto">
            <a:xfrm rot="16200000">
              <a:off x="259797" y="584236"/>
              <a:ext cx="38169" cy="100562"/>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40"/>
            <p:cNvSpPr>
              <a:spLocks/>
            </p:cNvSpPr>
            <p:nvPr userDrawn="1"/>
          </p:nvSpPr>
          <p:spPr bwMode="auto">
            <a:xfrm rot="16200000">
              <a:off x="249153" y="506796"/>
              <a:ext cx="60924" cy="102030"/>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41"/>
            <p:cNvSpPr>
              <a:spLocks noEditPoints="1"/>
            </p:cNvSpPr>
            <p:nvPr userDrawn="1"/>
          </p:nvSpPr>
          <p:spPr bwMode="auto">
            <a:xfrm rot="16200000">
              <a:off x="263834" y="447340"/>
              <a:ext cx="59456" cy="74137"/>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42"/>
            <p:cNvSpPr>
              <a:spLocks noEditPoints="1"/>
            </p:cNvSpPr>
            <p:nvPr userDrawn="1"/>
          </p:nvSpPr>
          <p:spPr bwMode="auto">
            <a:xfrm rot="16200000">
              <a:off x="275212" y="357421"/>
              <a:ext cx="61658" cy="99094"/>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43"/>
            <p:cNvSpPr>
              <a:spLocks noEditPoints="1"/>
            </p:cNvSpPr>
            <p:nvPr userDrawn="1"/>
          </p:nvSpPr>
          <p:spPr bwMode="auto">
            <a:xfrm rot="16200000">
              <a:off x="264201" y="297965"/>
              <a:ext cx="58722" cy="74137"/>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44"/>
            <p:cNvSpPr>
              <a:spLocks/>
            </p:cNvSpPr>
            <p:nvPr userDrawn="1"/>
          </p:nvSpPr>
          <p:spPr bwMode="auto">
            <a:xfrm rot="16200000">
              <a:off x="262733" y="222360"/>
              <a:ext cx="60190" cy="72669"/>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9510523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中扉・目次3">
    <p:bg>
      <p:bgPr>
        <a:gradFill>
          <a:gsLst>
            <a:gs pos="0">
              <a:srgbClr val="FFFFFF">
                <a:alpha val="90000"/>
              </a:srgbClr>
            </a:gs>
            <a:gs pos="99000">
              <a:srgbClr val="EDEEF5"/>
            </a:gs>
          </a:gsLst>
          <a:path path="circle">
            <a:fillToRect l="100000" t="100000"/>
          </a:path>
        </a:gradFill>
        <a:effectLst/>
      </p:bgPr>
    </p:bg>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grpSp>
        <p:nvGrpSpPr>
          <p:cNvPr id="98" name="グループ化 97"/>
          <p:cNvGrpSpPr/>
          <p:nvPr userDrawn="1"/>
        </p:nvGrpSpPr>
        <p:grpSpPr>
          <a:xfrm>
            <a:off x="228600" y="228600"/>
            <a:ext cx="126988" cy="2819399"/>
            <a:chOff x="228600" y="228600"/>
            <a:chExt cx="126988" cy="2819399"/>
          </a:xfrm>
        </p:grpSpPr>
        <p:sp>
          <p:nvSpPr>
            <p:cNvPr id="99" name="Freeform 5"/>
            <p:cNvSpPr>
              <a:spLocks/>
            </p:cNvSpPr>
            <p:nvPr userDrawn="1"/>
          </p:nvSpPr>
          <p:spPr bwMode="auto">
            <a:xfrm rot="16200000">
              <a:off x="234473" y="2953310"/>
              <a:ext cx="88817" cy="100562"/>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6"/>
            <p:cNvSpPr>
              <a:spLocks noEditPoints="1"/>
            </p:cNvSpPr>
            <p:nvPr userDrawn="1"/>
          </p:nvSpPr>
          <p:spPr bwMode="auto">
            <a:xfrm rot="16200000">
              <a:off x="270807" y="2882476"/>
              <a:ext cx="16149" cy="100562"/>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7"/>
            <p:cNvSpPr>
              <a:spLocks/>
            </p:cNvSpPr>
            <p:nvPr userDrawn="1"/>
          </p:nvSpPr>
          <p:spPr bwMode="auto">
            <a:xfrm rot="16200000">
              <a:off x="263100" y="2841004"/>
              <a:ext cx="59456" cy="72669"/>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8"/>
            <p:cNvSpPr>
              <a:spLocks noEditPoints="1"/>
            </p:cNvSpPr>
            <p:nvPr userDrawn="1"/>
          </p:nvSpPr>
          <p:spPr bwMode="auto">
            <a:xfrm rot="16200000">
              <a:off x="270807" y="2772372"/>
              <a:ext cx="16149" cy="100562"/>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9"/>
            <p:cNvSpPr>
              <a:spLocks/>
            </p:cNvSpPr>
            <p:nvPr userDrawn="1"/>
          </p:nvSpPr>
          <p:spPr bwMode="auto">
            <a:xfrm rot="16200000">
              <a:off x="263834" y="2734570"/>
              <a:ext cx="59456" cy="74137"/>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10"/>
            <p:cNvSpPr>
              <a:spLocks/>
            </p:cNvSpPr>
            <p:nvPr userDrawn="1"/>
          </p:nvSpPr>
          <p:spPr bwMode="auto">
            <a:xfrm rot="16200000">
              <a:off x="265302" y="2667773"/>
              <a:ext cx="35233" cy="93955"/>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11"/>
            <p:cNvSpPr>
              <a:spLocks/>
            </p:cNvSpPr>
            <p:nvPr userDrawn="1"/>
          </p:nvSpPr>
          <p:spPr bwMode="auto">
            <a:xfrm rot="16200000">
              <a:off x="267504" y="2622263"/>
              <a:ext cx="50648" cy="72669"/>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12"/>
            <p:cNvSpPr>
              <a:spLocks/>
            </p:cNvSpPr>
            <p:nvPr userDrawn="1"/>
          </p:nvSpPr>
          <p:spPr bwMode="auto">
            <a:xfrm rot="16200000">
              <a:off x="274110" y="2545924"/>
              <a:ext cx="65329" cy="97626"/>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13"/>
            <p:cNvSpPr>
              <a:spLocks noEditPoints="1"/>
            </p:cNvSpPr>
            <p:nvPr userDrawn="1"/>
          </p:nvSpPr>
          <p:spPr bwMode="auto">
            <a:xfrm rot="16200000">
              <a:off x="261999" y="2463346"/>
              <a:ext cx="63126" cy="74137"/>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14"/>
            <p:cNvSpPr>
              <a:spLocks/>
            </p:cNvSpPr>
            <p:nvPr userDrawn="1"/>
          </p:nvSpPr>
          <p:spPr bwMode="auto">
            <a:xfrm rot="16200000">
              <a:off x="259430" y="2391045"/>
              <a:ext cx="38904" cy="100562"/>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15"/>
            <p:cNvSpPr>
              <a:spLocks/>
            </p:cNvSpPr>
            <p:nvPr userDrawn="1"/>
          </p:nvSpPr>
          <p:spPr bwMode="auto">
            <a:xfrm rot="16200000">
              <a:off x="241813" y="2299291"/>
              <a:ext cx="74137" cy="100562"/>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16"/>
            <p:cNvSpPr>
              <a:spLocks noEditPoints="1"/>
            </p:cNvSpPr>
            <p:nvPr userDrawn="1"/>
          </p:nvSpPr>
          <p:spPr bwMode="auto">
            <a:xfrm rot="16200000">
              <a:off x="262366" y="2228825"/>
              <a:ext cx="62392" cy="74137"/>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17"/>
            <p:cNvSpPr>
              <a:spLocks noEditPoints="1"/>
            </p:cNvSpPr>
            <p:nvPr userDrawn="1"/>
          </p:nvSpPr>
          <p:spPr bwMode="auto">
            <a:xfrm rot="16200000">
              <a:off x="264201" y="2157257"/>
              <a:ext cx="58722" cy="74137"/>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18"/>
            <p:cNvSpPr>
              <a:spLocks/>
            </p:cNvSpPr>
            <p:nvPr userDrawn="1"/>
          </p:nvSpPr>
          <p:spPr bwMode="auto">
            <a:xfrm rot="16200000">
              <a:off x="265669" y="2083854"/>
              <a:ext cx="27159" cy="101296"/>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19"/>
            <p:cNvSpPr>
              <a:spLocks/>
            </p:cNvSpPr>
            <p:nvPr userDrawn="1"/>
          </p:nvSpPr>
          <p:spPr bwMode="auto">
            <a:xfrm rot="16200000">
              <a:off x="265302" y="2051190"/>
              <a:ext cx="35233" cy="93955"/>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20"/>
            <p:cNvSpPr>
              <a:spLocks/>
            </p:cNvSpPr>
            <p:nvPr userDrawn="1"/>
          </p:nvSpPr>
          <p:spPr bwMode="auto">
            <a:xfrm rot="16200000">
              <a:off x="249153" y="1986596"/>
              <a:ext cx="59456" cy="100562"/>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21"/>
            <p:cNvSpPr>
              <a:spLocks/>
            </p:cNvSpPr>
            <p:nvPr userDrawn="1"/>
          </p:nvSpPr>
          <p:spPr bwMode="auto">
            <a:xfrm rot="16200000">
              <a:off x="320354" y="1964575"/>
              <a:ext cx="16149" cy="33765"/>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22"/>
            <p:cNvSpPr>
              <a:spLocks/>
            </p:cNvSpPr>
            <p:nvPr userDrawn="1"/>
          </p:nvSpPr>
          <p:spPr bwMode="auto">
            <a:xfrm rot="16200000">
              <a:off x="246217" y="1849332"/>
              <a:ext cx="65329" cy="100562"/>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23"/>
            <p:cNvSpPr>
              <a:spLocks noEditPoints="1"/>
            </p:cNvSpPr>
            <p:nvPr userDrawn="1"/>
          </p:nvSpPr>
          <p:spPr bwMode="auto">
            <a:xfrm rot="16200000">
              <a:off x="263834" y="1789876"/>
              <a:ext cx="59456" cy="74137"/>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Freeform 24"/>
            <p:cNvSpPr>
              <a:spLocks noEditPoints="1"/>
            </p:cNvSpPr>
            <p:nvPr userDrawn="1"/>
          </p:nvSpPr>
          <p:spPr bwMode="auto">
            <a:xfrm rot="16200000">
              <a:off x="248419" y="1698123"/>
              <a:ext cx="62392" cy="102030"/>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25"/>
            <p:cNvSpPr>
              <a:spLocks noEditPoints="1"/>
            </p:cNvSpPr>
            <p:nvPr userDrawn="1"/>
          </p:nvSpPr>
          <p:spPr bwMode="auto">
            <a:xfrm rot="16200000">
              <a:off x="261999" y="1638299"/>
              <a:ext cx="63126" cy="74137"/>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Freeform 26"/>
            <p:cNvSpPr>
              <a:spLocks/>
            </p:cNvSpPr>
            <p:nvPr userDrawn="1"/>
          </p:nvSpPr>
          <p:spPr bwMode="auto">
            <a:xfrm rot="16200000">
              <a:off x="264568" y="1564530"/>
              <a:ext cx="59456" cy="72669"/>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Freeform 27"/>
            <p:cNvSpPr>
              <a:spLocks/>
            </p:cNvSpPr>
            <p:nvPr userDrawn="1"/>
          </p:nvSpPr>
          <p:spPr bwMode="auto">
            <a:xfrm rot="16200000">
              <a:off x="267504" y="1491861"/>
              <a:ext cx="50648" cy="72669"/>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28"/>
            <p:cNvSpPr>
              <a:spLocks noEditPoints="1"/>
            </p:cNvSpPr>
            <p:nvPr userDrawn="1"/>
          </p:nvSpPr>
          <p:spPr bwMode="auto">
            <a:xfrm rot="16200000">
              <a:off x="263834" y="1407448"/>
              <a:ext cx="59456" cy="74137"/>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29"/>
            <p:cNvSpPr>
              <a:spLocks/>
            </p:cNvSpPr>
            <p:nvPr userDrawn="1"/>
          </p:nvSpPr>
          <p:spPr bwMode="auto">
            <a:xfrm rot="16200000">
              <a:off x="263100" y="1331843"/>
              <a:ext cx="59456" cy="72669"/>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30"/>
            <p:cNvSpPr>
              <a:spLocks noEditPoints="1"/>
            </p:cNvSpPr>
            <p:nvPr userDrawn="1"/>
          </p:nvSpPr>
          <p:spPr bwMode="auto">
            <a:xfrm rot="16200000">
              <a:off x="248419" y="1242292"/>
              <a:ext cx="62392" cy="102030"/>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31"/>
            <p:cNvSpPr>
              <a:spLocks/>
            </p:cNvSpPr>
            <p:nvPr userDrawn="1"/>
          </p:nvSpPr>
          <p:spPr bwMode="auto">
            <a:xfrm rot="16200000">
              <a:off x="220526" y="1119709"/>
              <a:ext cx="116710" cy="100562"/>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32"/>
            <p:cNvSpPr>
              <a:spLocks noEditPoints="1"/>
            </p:cNvSpPr>
            <p:nvPr userDrawn="1"/>
          </p:nvSpPr>
          <p:spPr bwMode="auto">
            <a:xfrm rot="16200000">
              <a:off x="262366" y="1040434"/>
              <a:ext cx="62392" cy="74137"/>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33"/>
            <p:cNvSpPr>
              <a:spLocks/>
            </p:cNvSpPr>
            <p:nvPr userDrawn="1"/>
          </p:nvSpPr>
          <p:spPr bwMode="auto">
            <a:xfrm rot="16200000">
              <a:off x="265669" y="968866"/>
              <a:ext cx="27159" cy="101296"/>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34"/>
            <p:cNvSpPr>
              <a:spLocks/>
            </p:cNvSpPr>
            <p:nvPr userDrawn="1"/>
          </p:nvSpPr>
          <p:spPr bwMode="auto">
            <a:xfrm rot="16200000">
              <a:off x="259797" y="929963"/>
              <a:ext cx="38169" cy="100562"/>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35"/>
            <p:cNvSpPr>
              <a:spLocks noEditPoints="1"/>
            </p:cNvSpPr>
            <p:nvPr userDrawn="1"/>
          </p:nvSpPr>
          <p:spPr bwMode="auto">
            <a:xfrm rot="16200000">
              <a:off x="264201" y="886655"/>
              <a:ext cx="58722" cy="74137"/>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36"/>
            <p:cNvSpPr>
              <a:spLocks/>
            </p:cNvSpPr>
            <p:nvPr userDrawn="1"/>
          </p:nvSpPr>
          <p:spPr bwMode="auto">
            <a:xfrm rot="16200000">
              <a:off x="267504" y="815821"/>
              <a:ext cx="50648" cy="72669"/>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37"/>
            <p:cNvSpPr>
              <a:spLocks noEditPoints="1"/>
            </p:cNvSpPr>
            <p:nvPr userDrawn="1"/>
          </p:nvSpPr>
          <p:spPr bwMode="auto">
            <a:xfrm rot="16200000">
              <a:off x="262366" y="754163"/>
              <a:ext cx="62392" cy="74137"/>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38"/>
            <p:cNvSpPr>
              <a:spLocks noEditPoints="1"/>
            </p:cNvSpPr>
            <p:nvPr userDrawn="1"/>
          </p:nvSpPr>
          <p:spPr bwMode="auto">
            <a:xfrm rot="16200000">
              <a:off x="261999" y="656904"/>
              <a:ext cx="63126" cy="74137"/>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39"/>
            <p:cNvSpPr>
              <a:spLocks/>
            </p:cNvSpPr>
            <p:nvPr userDrawn="1"/>
          </p:nvSpPr>
          <p:spPr bwMode="auto">
            <a:xfrm rot="16200000">
              <a:off x="259797" y="584236"/>
              <a:ext cx="38169" cy="100562"/>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40"/>
            <p:cNvSpPr>
              <a:spLocks/>
            </p:cNvSpPr>
            <p:nvPr userDrawn="1"/>
          </p:nvSpPr>
          <p:spPr bwMode="auto">
            <a:xfrm rot="16200000">
              <a:off x="249153" y="506796"/>
              <a:ext cx="60924" cy="102030"/>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41"/>
            <p:cNvSpPr>
              <a:spLocks noEditPoints="1"/>
            </p:cNvSpPr>
            <p:nvPr userDrawn="1"/>
          </p:nvSpPr>
          <p:spPr bwMode="auto">
            <a:xfrm rot="16200000">
              <a:off x="263834" y="447340"/>
              <a:ext cx="59456" cy="74137"/>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42"/>
            <p:cNvSpPr>
              <a:spLocks noEditPoints="1"/>
            </p:cNvSpPr>
            <p:nvPr userDrawn="1"/>
          </p:nvSpPr>
          <p:spPr bwMode="auto">
            <a:xfrm rot="16200000">
              <a:off x="275212" y="357421"/>
              <a:ext cx="61658" cy="99094"/>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43"/>
            <p:cNvSpPr>
              <a:spLocks noEditPoints="1"/>
            </p:cNvSpPr>
            <p:nvPr userDrawn="1"/>
          </p:nvSpPr>
          <p:spPr bwMode="auto">
            <a:xfrm rot="16200000">
              <a:off x="264201" y="297965"/>
              <a:ext cx="58722" cy="74137"/>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44"/>
            <p:cNvSpPr>
              <a:spLocks/>
            </p:cNvSpPr>
            <p:nvPr userDrawn="1"/>
          </p:nvSpPr>
          <p:spPr bwMode="auto">
            <a:xfrm rot="16200000">
              <a:off x="262733" y="222360"/>
              <a:ext cx="60190" cy="72669"/>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7289445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a:xfrm>
            <a:off x="7257256" y="6514626"/>
            <a:ext cx="2311400" cy="365125"/>
          </a:xfrm>
          <a:prstGeom prst="rect">
            <a:avLst/>
          </a:prstGeom>
        </p:spPr>
        <p:txBody>
          <a:bodyPr/>
          <a:lstStyle>
            <a:lvl1pPr>
              <a:defRPr>
                <a:solidFill>
                  <a:schemeClr val="tx1"/>
                </a:solidFill>
                <a:latin typeface="Arial" panose="020B0604020202020204" pitchFamily="34" charset="0"/>
                <a:ea typeface="Meiryo UI" panose="020B0604030504040204" pitchFamily="50" charset="-128"/>
                <a:cs typeface="Arial" panose="020B0604020202020204" pitchFamily="34" charset="0"/>
              </a:defRPr>
            </a:lvl1pPr>
          </a:lstStyle>
          <a:p>
            <a:pPr>
              <a:defRPr/>
            </a:pPr>
            <a:fld id="{F95793F0-1422-48A7-88C7-0432C15BFF5A}" type="slidenum">
              <a:rPr lang="ja-JP" altLang="en-US" smtClean="0"/>
              <a:pPr>
                <a:defRPr/>
              </a:pPr>
              <a:t>‹#›</a:t>
            </a:fld>
            <a:endParaRPr lang="ja-JP" altLang="en-US"/>
          </a:p>
        </p:txBody>
      </p:sp>
    </p:spTree>
    <p:extLst>
      <p:ext uri="{BB962C8B-B14F-4D97-AF65-F5344CB8AC3E}">
        <p14:creationId xmlns:p14="http://schemas.microsoft.com/office/powerpoint/2010/main" val="3531682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5539"/>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2F3DF5-8456-4C72-92ED-12121E0E947B}" type="slidenum">
              <a:rPr kumimoji="1" lang="ja-JP" altLang="en-US" smtClean="0"/>
              <a:t>‹#›</a:t>
            </a:fld>
            <a:endParaRPr kumimoji="1" lang="ja-JP" altLang="en-US"/>
          </a:p>
        </p:txBody>
      </p:sp>
    </p:spTree>
    <p:extLst>
      <p:ext uri="{BB962C8B-B14F-4D97-AF65-F5344CB8AC3E}">
        <p14:creationId xmlns:p14="http://schemas.microsoft.com/office/powerpoint/2010/main" val="41423139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52726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496040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4082925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861954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4568877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800090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437617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2915706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2729816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832827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1177648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35495788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5539"/>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2F3DF5-8456-4C72-92ED-12121E0E947B}" type="slidenum">
              <a:rPr kumimoji="1" lang="ja-JP" altLang="en-US" smtClean="0"/>
              <a:t>‹#›</a:t>
            </a:fld>
            <a:endParaRPr kumimoji="1" lang="ja-JP" altLang="en-US"/>
          </a:p>
        </p:txBody>
      </p:sp>
    </p:spTree>
    <p:extLst>
      <p:ext uri="{BB962C8B-B14F-4D97-AF65-F5344CB8AC3E}">
        <p14:creationId xmlns:p14="http://schemas.microsoft.com/office/powerpoint/2010/main" val="9442493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602752" y="6492876"/>
            <a:ext cx="2311400" cy="365125"/>
          </a:xfrm>
          <a:prstGeom prst="rect">
            <a:avLst/>
          </a:prstGeom>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3527338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94600" y="6528648"/>
            <a:ext cx="2311400" cy="365125"/>
          </a:xfrm>
          <a:prstGeom prst="rect">
            <a:avLst/>
          </a:prstGeom>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27719297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94600" y="6482610"/>
            <a:ext cx="2311400" cy="365125"/>
          </a:xfrm>
          <a:prstGeom prst="rect">
            <a:avLst/>
          </a:prstGeom>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129171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6291330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594600" y="6482610"/>
            <a:ext cx="2311400" cy="365125"/>
          </a:xfrm>
          <a:prstGeom prst="rect">
            <a:avLst/>
          </a:prstGeom>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12422577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535113"/>
            <a:ext cx="4376870"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7594600" y="6482610"/>
            <a:ext cx="2311400" cy="365125"/>
          </a:xfrm>
          <a:prstGeom prst="rect">
            <a:avLst/>
          </a:prstGeom>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22162498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94600" y="6528648"/>
            <a:ext cx="2311400" cy="365125"/>
          </a:xfrm>
          <a:prstGeom prst="rect">
            <a:avLst/>
          </a:prstGeom>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3656619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5" name="スライド番号プレースホルダー 5"/>
          <p:cNvSpPr txBox="1">
            <a:spLocks/>
          </p:cNvSpPr>
          <p:nvPr userDrawn="1"/>
        </p:nvSpPr>
        <p:spPr>
          <a:xfrm>
            <a:off x="7594600" y="6528648"/>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5D3972-E182-42CB-A62B-86E7951F1F99}" type="slidenum">
              <a:rPr lang="ja-JP" altLang="en-US" sz="1200" smtClean="0"/>
              <a:pPr/>
              <a:t>‹#›</a:t>
            </a:fld>
            <a:endParaRPr lang="ja-JP" altLang="en-US" sz="1200"/>
          </a:p>
        </p:txBody>
      </p:sp>
    </p:spTree>
    <p:extLst>
      <p:ext uri="{BB962C8B-B14F-4D97-AF65-F5344CB8AC3E}">
        <p14:creationId xmlns:p14="http://schemas.microsoft.com/office/powerpoint/2010/main" val="6807148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2" y="1435102"/>
            <a:ext cx="3259006"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594600" y="6482610"/>
            <a:ext cx="2311400" cy="365125"/>
          </a:xfrm>
          <a:prstGeom prst="rect">
            <a:avLst/>
          </a:prstGeom>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2182336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594600" y="6482610"/>
            <a:ext cx="2311400" cy="365125"/>
          </a:xfrm>
          <a:prstGeom prst="rect">
            <a:avLst/>
          </a:prstGeom>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19916965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94600" y="6482610"/>
            <a:ext cx="2311400" cy="365125"/>
          </a:xfrm>
          <a:prstGeom prst="rect">
            <a:avLst/>
          </a:prstGeom>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2909022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0"/>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94600" y="6482610"/>
            <a:ext cx="2311400" cy="365125"/>
          </a:xfrm>
          <a:prstGeom prst="rect">
            <a:avLst/>
          </a:prstGeom>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38558025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slideLayouts/slideLayout25.xml" Type="http://schemas.openxmlformats.org/officeDocument/2006/relationships/slideLayout"/><Relationship Id="rId13" Target="../slideLayouts/slideLayout26.xml" Type="http://schemas.openxmlformats.org/officeDocument/2006/relationships/slideLayout"/><Relationship Id="rId14" Target="../slideLayouts/slideLayout27.xml" Type="http://schemas.openxmlformats.org/officeDocument/2006/relationships/slideLayout"/><Relationship Id="rId15" Target="../slideLayouts/slideLayout28.xml" Type="http://schemas.openxmlformats.org/officeDocument/2006/relationships/slideLayout"/><Relationship Id="rId16" Target="../slideLayouts/slideLayout29.xml" Type="http://schemas.openxmlformats.org/officeDocument/2006/relationships/slideLayout"/><Relationship Id="rId17" Target="../slideLayouts/slideLayout30.xml" Type="http://schemas.openxmlformats.org/officeDocument/2006/relationships/slideLayout"/><Relationship Id="rId18" Target="../slideLayouts/slideLayout31.xml" Type="http://schemas.openxmlformats.org/officeDocument/2006/relationships/slideLayout"/><Relationship Id="rId19" Target="../slideLayouts/slideLayout32.xml" Type="http://schemas.openxmlformats.org/officeDocument/2006/relationships/slideLayout"/><Relationship Id="rId2" Target="../slideLayouts/slideLayout15.xml" Type="http://schemas.openxmlformats.org/officeDocument/2006/relationships/slideLayout"/><Relationship Id="rId20" Target="../slideLayouts/slideLayout33.xml" Type="http://schemas.openxmlformats.org/officeDocument/2006/relationships/slideLayout"/><Relationship Id="rId21" Target="../slideLayouts/slideLayout34.xml" Type="http://schemas.openxmlformats.org/officeDocument/2006/relationships/slideLayout"/><Relationship Id="rId22" Target="../slideLayouts/slideLayout35.xml" Type="http://schemas.openxmlformats.org/officeDocument/2006/relationships/slideLayout"/><Relationship Id="rId23" Target="../slideLayouts/slideLayout36.xml" Type="http://schemas.openxmlformats.org/officeDocument/2006/relationships/slideLayout"/><Relationship Id="rId24" Target="../theme/theme2.xml" Type="http://schemas.openxmlformats.org/officeDocument/2006/relationships/theme"/><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37.xml" Type="http://schemas.openxmlformats.org/officeDocument/2006/relationships/slideLayout"/><Relationship Id="rId2" Target="../slideLayouts/slideLayout38.xml" Type="http://schemas.openxmlformats.org/officeDocument/2006/relationships/slideLayout"/><Relationship Id="rId3" Target="../slideLayouts/slideLayout39.xml" Type="http://schemas.openxmlformats.org/officeDocument/2006/relationships/slideLayout"/><Relationship Id="rId4" Target="../slideLayouts/slideLayout40.xml" Type="http://schemas.openxmlformats.org/officeDocument/2006/relationships/slideLayout"/><Relationship Id="rId5" Target="../slideLayouts/slideLayout41.xml" Type="http://schemas.openxmlformats.org/officeDocument/2006/relationships/slideLayout"/><Relationship Id="rId6" Target="../slideLayouts/slideLayout42.xml" Type="http://schemas.openxmlformats.org/officeDocument/2006/relationships/slideLayout"/><Relationship Id="rId7" Target="../slideLayouts/slideLayout43.xml" Type="http://schemas.openxmlformats.org/officeDocument/2006/relationships/slideLayout"/><Relationship Id="rId8" Target="../slideLayouts/slideLayout44.xml" Type="http://schemas.openxmlformats.org/officeDocument/2006/relationships/slideLayout"/><Relationship Id="rId9" Target="../theme/theme3.xml" Type="http://schemas.openxmlformats.org/officeDocument/2006/relationships/theme"/></Relationships>
</file>

<file path=ppt/slideMasters/_rels/slideMaster4.xml.rels><?xml version="1.0" encoding="UTF-8" standalone="yes"?><Relationships xmlns="http://schemas.openxmlformats.org/package/2006/relationships"><Relationship Id="rId1" Target="../slideLayouts/slideLayout45.xml" Type="http://schemas.openxmlformats.org/officeDocument/2006/relationships/slideLayout"/><Relationship Id="rId10" Target="../slideLayouts/slideLayout54.xml" Type="http://schemas.openxmlformats.org/officeDocument/2006/relationships/slideLayout"/><Relationship Id="rId11" Target="../slideLayouts/slideLayout55.xml" Type="http://schemas.openxmlformats.org/officeDocument/2006/relationships/slideLayout"/><Relationship Id="rId12" Target="../slideLayouts/slideLayout56.xml" Type="http://schemas.openxmlformats.org/officeDocument/2006/relationships/slideLayout"/><Relationship Id="rId13" Target="../theme/theme4.xml" Type="http://schemas.openxmlformats.org/officeDocument/2006/relationships/theme"/><Relationship Id="rId2" Target="../slideLayouts/slideLayout46.xml" Type="http://schemas.openxmlformats.org/officeDocument/2006/relationships/slideLayout"/><Relationship Id="rId3" Target="../slideLayouts/slideLayout47.xml" Type="http://schemas.openxmlformats.org/officeDocument/2006/relationships/slideLayout"/><Relationship Id="rId4" Target="../slideLayouts/slideLayout48.xml" Type="http://schemas.openxmlformats.org/officeDocument/2006/relationships/slideLayout"/><Relationship Id="rId5" Target="../slideLayouts/slideLayout49.xml" Type="http://schemas.openxmlformats.org/officeDocument/2006/relationships/slideLayout"/><Relationship Id="rId6" Target="../slideLayouts/slideLayout50.xml" Type="http://schemas.openxmlformats.org/officeDocument/2006/relationships/slideLayout"/><Relationship Id="rId7" Target="../slideLayouts/slideLayout51.xml" Type="http://schemas.openxmlformats.org/officeDocument/2006/relationships/slideLayout"/><Relationship Id="rId8" Target="../slideLayouts/slideLayout52.xml" Type="http://schemas.openxmlformats.org/officeDocument/2006/relationships/slideLayout"/><Relationship Id="rId9" Target="../slideLayouts/slideLayout53.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57.xml" Type="http://schemas.openxmlformats.org/officeDocument/2006/relationships/slideLayout"/><Relationship Id="rId10" Target="../slideLayouts/slideLayout66.xml" Type="http://schemas.openxmlformats.org/officeDocument/2006/relationships/slideLayout"/><Relationship Id="rId11" Target="../slideLayouts/slideLayout67.xml" Type="http://schemas.openxmlformats.org/officeDocument/2006/relationships/slideLayout"/><Relationship Id="rId12" Target="../theme/theme5.xml" Type="http://schemas.openxmlformats.org/officeDocument/2006/relationships/theme"/><Relationship Id="rId2" Target="../slideLayouts/slideLayout58.xml" Type="http://schemas.openxmlformats.org/officeDocument/2006/relationships/slideLayout"/><Relationship Id="rId3" Target="../slideLayouts/slideLayout59.xml" Type="http://schemas.openxmlformats.org/officeDocument/2006/relationships/slideLayout"/><Relationship Id="rId4" Target="../slideLayouts/slideLayout60.xml" Type="http://schemas.openxmlformats.org/officeDocument/2006/relationships/slideLayout"/><Relationship Id="rId5" Target="../slideLayouts/slideLayout61.xml" Type="http://schemas.openxmlformats.org/officeDocument/2006/relationships/slideLayout"/><Relationship Id="rId6" Target="../slideLayouts/slideLayout62.xml" Type="http://schemas.openxmlformats.org/officeDocument/2006/relationships/slideLayout"/><Relationship Id="rId7" Target="../slideLayouts/slideLayout63.xml" Type="http://schemas.openxmlformats.org/officeDocument/2006/relationships/slideLayout"/><Relationship Id="rId8" Target="../slideLayouts/slideLayout64.xml" Type="http://schemas.openxmlformats.org/officeDocument/2006/relationships/slideLayout"/><Relationship Id="rId9" Target="../slideLayouts/slideLayout6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 id="2147483808" r:id="rId12"/>
    <p:sldLayoutId id="2147483811" r:id="rId13"/>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22041"/>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6"/>
            <a:ext cx="2228850" cy="365125"/>
          </a:xfrm>
          <a:prstGeom prst="rect">
            <a:avLst/>
          </a:prstGeom>
        </p:spPr>
        <p:txBody>
          <a:bodyPr vert="horz" lIns="0" tIns="0" rIns="0" bIns="0" rtlCol="0" anchor="ctr"/>
          <a:lstStyle>
            <a:lvl1pPr algn="r">
              <a:defRPr sz="1108">
                <a:solidFill>
                  <a:schemeClr val="bg1"/>
                </a:solidFill>
              </a:defRPr>
            </a:lvl1pPr>
          </a:lstStyle>
          <a:p>
            <a:endParaRPr lang="en-US"/>
          </a:p>
        </p:txBody>
      </p:sp>
      <p:sp>
        <p:nvSpPr>
          <p:cNvPr id="5" name="Footer Placeholder 4"/>
          <p:cNvSpPr>
            <a:spLocks noGrp="1"/>
          </p:cNvSpPr>
          <p:nvPr>
            <p:ph type="ftr" sz="quarter" idx="3"/>
          </p:nvPr>
        </p:nvSpPr>
        <p:spPr>
          <a:xfrm>
            <a:off x="5146229" y="6551318"/>
            <a:ext cx="3757975" cy="263263"/>
          </a:xfrm>
          <a:prstGeom prst="rect">
            <a:avLst/>
          </a:prstGeom>
        </p:spPr>
        <p:txBody>
          <a:bodyPr vert="horz" lIns="0" tIns="0" rIns="0" bIns="0" rtlCol="0" anchor="t"/>
          <a:lstStyle>
            <a:lvl1pPr algn="l">
              <a:defRPr sz="831">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9219634" y="6579580"/>
            <a:ext cx="630513" cy="278421"/>
          </a:xfrm>
          <a:prstGeom prst="rect">
            <a:avLst/>
          </a:prstGeom>
        </p:spPr>
        <p:txBody>
          <a:bodyPr vert="horz" lIns="0" tIns="0" rIns="0" bIns="0" rtlCol="0" anchor="t"/>
          <a:lstStyle>
            <a:lvl1pPr algn="r">
              <a:defRPr sz="1108" b="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39673164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Lst>
  <p:hf hdr="0" ftr="0" dt="0"/>
  <p:txStyles>
    <p:titleStyle>
      <a:lvl1pPr algn="l" defTabSz="844083" rtl="0" eaLnBrk="1" latinLnBrk="0" hangingPunct="1">
        <a:lnSpc>
          <a:spcPct val="90000"/>
        </a:lnSpc>
        <a:spcBef>
          <a:spcPct val="0"/>
        </a:spcBef>
        <a:buNone/>
        <a:defRPr kumimoji="1" lang="en-US" altLang="en-US" sz="1675" b="1" i="0" kern="1200" spc="251" dirty="0">
          <a:solidFill>
            <a:schemeClr val="bg1"/>
          </a:solidFill>
          <a:latin typeface="Meiryo" panose="020B0604030504040204" pitchFamily="34" charset="-128"/>
          <a:ea typeface="Meiryo" panose="020B0604030504040204" pitchFamily="34" charset="-128"/>
          <a:cs typeface="+mn-cs"/>
        </a:defRPr>
      </a:lvl1pPr>
    </p:titleStyle>
    <p:bodyStyle>
      <a:lvl1pPr marL="167058" indent="-167058" algn="l" defTabSz="844083" rtl="0" eaLnBrk="1" latinLnBrk="0" hangingPunct="1">
        <a:lnSpc>
          <a:spcPct val="130000"/>
        </a:lnSpc>
        <a:spcBef>
          <a:spcPts val="923"/>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1pPr>
      <a:lvl2pPr marL="329720"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2pPr>
      <a:lvl3pPr marL="578842"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3pPr>
      <a:lvl4pPr marL="745900"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4pPr>
      <a:lvl5pPr marL="908561"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677634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810" r:id="rId8"/>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99493319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812" r:id="rId12"/>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6"/>
          <p:cNvSpPr>
            <a:spLocks noGrp="1"/>
          </p:cNvSpPr>
          <p:nvPr>
            <p:ph type="sldNum" sz="quarter" idx="4"/>
          </p:nvPr>
        </p:nvSpPr>
        <p:spPr>
          <a:xfrm>
            <a:off x="7691824" y="647406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4536E-7CAC-4A15-B2A5-EDA7C490CE30}" type="slidenum">
              <a:rPr kumimoji="1" lang="ja-JP" altLang="en-US" smtClean="0"/>
              <a:t>‹#›</a:t>
            </a:fld>
            <a:endParaRPr kumimoji="1" lang="ja-JP" altLang="en-US"/>
          </a:p>
        </p:txBody>
      </p:sp>
    </p:spTree>
    <p:extLst>
      <p:ext uri="{BB962C8B-B14F-4D97-AF65-F5344CB8AC3E}">
        <p14:creationId xmlns:p14="http://schemas.microsoft.com/office/powerpoint/2010/main" val="185265573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ftr="0" dt="0"/>
  <p:txStyles>
    <p:titleStyle>
      <a:lvl1pPr algn="ctr" defTabSz="914378" rtl="0" eaLnBrk="1" latinLnBrk="0" hangingPunct="1">
        <a:spcBef>
          <a:spcPct val="0"/>
        </a:spcBef>
        <a:buNone/>
        <a:defRPr kumimoji="1"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78" rtl="0" eaLnBrk="1" latinLnBrk="0" hangingPunct="1">
        <a:defRPr kumimoji="1" sz="1800" kern="1200">
          <a:solidFill>
            <a:schemeClr val="tx1"/>
          </a:solidFill>
          <a:latin typeface="+mn-lt"/>
          <a:ea typeface="+mn-ea"/>
          <a:cs typeface="+mn-cs"/>
        </a:defRPr>
      </a:lvl1pPr>
      <a:lvl2pPr marL="457189" algn="l" defTabSz="914378" rtl="0" eaLnBrk="1" latinLnBrk="0" hangingPunct="1">
        <a:defRPr kumimoji="1" sz="1800" kern="1200">
          <a:solidFill>
            <a:schemeClr val="tx1"/>
          </a:solidFill>
          <a:latin typeface="+mn-lt"/>
          <a:ea typeface="+mn-ea"/>
          <a:cs typeface="+mn-cs"/>
        </a:defRPr>
      </a:lvl2pPr>
      <a:lvl3pPr marL="914378" algn="l" defTabSz="914378" rtl="0" eaLnBrk="1" latinLnBrk="0" hangingPunct="1">
        <a:defRPr kumimoji="1" sz="1800" kern="1200">
          <a:solidFill>
            <a:schemeClr val="tx1"/>
          </a:solidFill>
          <a:latin typeface="+mn-lt"/>
          <a:ea typeface="+mn-ea"/>
          <a:cs typeface="+mn-cs"/>
        </a:defRPr>
      </a:lvl3pPr>
      <a:lvl4pPr marL="1371566" algn="l" defTabSz="914378" rtl="0" eaLnBrk="1" latinLnBrk="0" hangingPunct="1">
        <a:defRPr kumimoji="1" sz="1800" kern="1200">
          <a:solidFill>
            <a:schemeClr val="tx1"/>
          </a:solidFill>
          <a:latin typeface="+mn-lt"/>
          <a:ea typeface="+mn-ea"/>
          <a:cs typeface="+mn-cs"/>
        </a:defRPr>
      </a:lvl4pPr>
      <a:lvl5pPr marL="1828754" algn="l" defTabSz="914378" rtl="0" eaLnBrk="1" latinLnBrk="0" hangingPunct="1">
        <a:defRPr kumimoji="1" sz="1800" kern="1200">
          <a:solidFill>
            <a:schemeClr val="tx1"/>
          </a:solidFill>
          <a:latin typeface="+mn-lt"/>
          <a:ea typeface="+mn-ea"/>
          <a:cs typeface="+mn-cs"/>
        </a:defRPr>
      </a:lvl5pPr>
      <a:lvl6pPr marL="2285943" algn="l" defTabSz="914378" rtl="0" eaLnBrk="1" latinLnBrk="0" hangingPunct="1">
        <a:defRPr kumimoji="1" sz="1800" kern="1200">
          <a:solidFill>
            <a:schemeClr val="tx1"/>
          </a:solidFill>
          <a:latin typeface="+mn-lt"/>
          <a:ea typeface="+mn-ea"/>
          <a:cs typeface="+mn-cs"/>
        </a:defRPr>
      </a:lvl6pPr>
      <a:lvl7pPr marL="2743132" algn="l" defTabSz="914378" rtl="0" eaLnBrk="1" latinLnBrk="0" hangingPunct="1">
        <a:defRPr kumimoji="1" sz="1800" kern="1200">
          <a:solidFill>
            <a:schemeClr val="tx1"/>
          </a:solidFill>
          <a:latin typeface="+mn-lt"/>
          <a:ea typeface="+mn-ea"/>
          <a:cs typeface="+mn-cs"/>
        </a:defRPr>
      </a:lvl7pPr>
      <a:lvl8pPr marL="3200320" algn="l" defTabSz="914378" rtl="0" eaLnBrk="1" latinLnBrk="0" hangingPunct="1">
        <a:defRPr kumimoji="1" sz="1800" kern="1200">
          <a:solidFill>
            <a:schemeClr val="tx1"/>
          </a:solidFill>
          <a:latin typeface="+mn-lt"/>
          <a:ea typeface="+mn-ea"/>
          <a:cs typeface="+mn-cs"/>
        </a:defRPr>
      </a:lvl8pPr>
      <a:lvl9pPr marL="3657509" algn="l" defTabSz="91437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8.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37.xml" Type="http://schemas.openxmlformats.org/officeDocument/2006/relationships/slideLayout"/><Relationship Id="rId2" Target="../notesSlides/notesSlide8.xml" Type="http://schemas.openxmlformats.org/officeDocument/2006/relationships/notesSlide"/><Relationship Id="rId3" Target="../media/image14.emf"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7.xml" Type="http://schemas.openxmlformats.org/officeDocument/2006/relationships/slideLayout"/><Relationship Id="rId2" Target="../notesSlides/notesSlide9.xml" Type="http://schemas.openxmlformats.org/officeDocument/2006/relationships/notesSlide"/><Relationship Id="rId3" Target="../media/image15.png" Type="http://schemas.openxmlformats.org/officeDocument/2006/relationships/image"/><Relationship Id="rId4" Target="../media/image16.png" Type="http://schemas.openxmlformats.org/officeDocument/2006/relationships/image"/><Relationship Id="rId5" Target="../media/image17.emf"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7.xml" Type="http://schemas.openxmlformats.org/officeDocument/2006/relationships/slideLayout"/><Relationship Id="rId2" Target="../notesSlides/notesSlide10.xml" Type="http://schemas.openxmlformats.org/officeDocument/2006/relationships/notesSlide"/><Relationship Id="rId3" Target="../media/image18.png" Type="http://schemas.openxmlformats.org/officeDocument/2006/relationships/image"/><Relationship Id="rId4" Target="../media/image19.png" Type="http://schemas.openxmlformats.org/officeDocument/2006/relationships/image"/><Relationship Id="rId5" Target="http://positive-ryouritsu.mhlw.go.jp/positivedb/" TargetMode="External" Type="http://schemas.openxmlformats.org/officeDocument/2006/relationships/hyperlink"/><Relationship Id="rId6" Target="../media/image2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1.xml" Type="http://schemas.openxmlformats.org/officeDocument/2006/relationships/notesSlide"/><Relationship Id="rId3" Target="../media/image21.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 Id="rId6" Target="../media/image24.jpeg" Type="http://schemas.openxmlformats.org/officeDocument/2006/relationships/image"/><Relationship Id="rId7" Target="https://positive-ryouritsu.mhlw.go.jp/positivedb/"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2.xml" Type="http://schemas.openxmlformats.org/officeDocument/2006/relationships/notesSlide"/><Relationship Id="rId3" Target="../media/image2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26.png" Type="http://schemas.openxmlformats.org/officeDocument/2006/relationships/image"/><Relationship Id="rId3" Target="../media/image27.pn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 Id="rId6" Target="../media/image3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3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32.png" Type="http://schemas.openxmlformats.org/officeDocument/2006/relationships/image"/><Relationship Id="rId3" Target="../media/image3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53.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png" Type="http://schemas.openxmlformats.org/officeDocument/2006/relationships/image"/><Relationship Id="rId5" Target="../media/image3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5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57.xml" Type="http://schemas.openxmlformats.org/officeDocument/2006/relationships/slideLayout"/><Relationship Id="rId2" Target="../notesSlides/notesSlide13.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57.xml" Type="http://schemas.openxmlformats.org/officeDocument/2006/relationships/slideLayout"/><Relationship Id="rId2" Target="../notesSlides/notesSlide14.xml" Type="http://schemas.openxmlformats.org/officeDocument/2006/relationships/notesSlide"/><Relationship Id="rId3" Target="../media/image3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39.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47.png" Type="http://schemas.openxmlformats.org/officeDocument/2006/relationships/image"/><Relationship Id="rId11" Target="../media/image48.png" Type="http://schemas.openxmlformats.org/officeDocument/2006/relationships/image"/><Relationship Id="rId12" Target="../media/image49.png" Type="http://schemas.openxmlformats.org/officeDocument/2006/relationships/image"/><Relationship Id="rId13" Target="../media/image50.png" Type="http://schemas.openxmlformats.org/officeDocument/2006/relationships/image"/><Relationship Id="rId2" Target="../notesSlides/notesSlide16.xml" Type="http://schemas.openxmlformats.org/officeDocument/2006/relationships/notesSlide"/><Relationship Id="rId3" Target="../media/image40.png" Type="http://schemas.openxmlformats.org/officeDocument/2006/relationships/image"/><Relationship Id="rId4" Target="../media/image41.png" Type="http://schemas.openxmlformats.org/officeDocument/2006/relationships/image"/><Relationship Id="rId5" Target="../media/image42.png" Type="http://schemas.openxmlformats.org/officeDocument/2006/relationships/image"/><Relationship Id="rId6" Target="../media/image43.png" Type="http://schemas.openxmlformats.org/officeDocument/2006/relationships/image"/><Relationship Id="rId7" Target="../media/image44.png" Type="http://schemas.openxmlformats.org/officeDocument/2006/relationships/image"/><Relationship Id="rId8" Target="../media/image45.png" Type="http://schemas.openxmlformats.org/officeDocument/2006/relationships/image"/><Relationship Id="rId9" Target="../media/image46.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7.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56.xml" Type="http://schemas.openxmlformats.org/officeDocument/2006/relationships/slideLayout"/><Relationship Id="rId2" Target="../notesSlides/notesSlide2.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44.xml" Type="http://schemas.openxmlformats.org/officeDocument/2006/relationships/slideLayout"/><Relationship Id="rId2" Target="../notesSlides/notesSlide3.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7.xml" Type="http://schemas.openxmlformats.org/officeDocument/2006/relationships/slideLayout"/><Relationship Id="rId2" Target="../notesSlides/notesSlide4.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37.xml" Type="http://schemas.openxmlformats.org/officeDocument/2006/relationships/slideLayout"/><Relationship Id="rId2" Target="../notesSlides/notesSlide5.xml" Type="http://schemas.openxmlformats.org/officeDocument/2006/relationships/notesSlide"/><Relationship Id="rId3"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4.xml" Type="http://schemas.openxmlformats.org/officeDocument/2006/relationships/slideLayout"/><Relationship Id="rId2"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379BDD-DF79-5D31-DADE-EB3DA7ED99CA}"/>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A1059FC9-2DD3-0DB0-7C3A-66270467A62A}"/>
              </a:ext>
            </a:extLst>
          </p:cNvPr>
          <p:cNvSpPr>
            <a:spLocks noGrp="1"/>
          </p:cNvSpPr>
          <p:nvPr>
            <p:ph type="body" sz="quarter" idx="12"/>
          </p:nvPr>
        </p:nvSpPr>
        <p:spPr>
          <a:xfrm>
            <a:off x="5638800" y="4778030"/>
            <a:ext cx="4176194" cy="1296765"/>
          </a:xfrm>
        </p:spPr>
        <p:txBody>
          <a:bodyPr/>
          <a:lstStyle/>
          <a:p>
            <a:r>
              <a:rPr lang="ja-JP" altLang="en-US" b="1" dirty="0"/>
              <a:t>令和８年２月</a:t>
            </a:r>
            <a:endParaRPr lang="en-US" altLang="ja-JP" b="1" dirty="0"/>
          </a:p>
          <a:p>
            <a:r>
              <a:rPr lang="ja-JP" altLang="en-US" sz="2000" b="1" dirty="0"/>
              <a:t>千葉</a:t>
            </a:r>
            <a:r>
              <a:rPr kumimoji="1" lang="ja-JP" altLang="en-US" sz="2000" b="1" dirty="0"/>
              <a:t>労働局　雇用環境・均等室</a:t>
            </a:r>
          </a:p>
        </p:txBody>
      </p:sp>
      <p:sp>
        <p:nvSpPr>
          <p:cNvPr id="3" name="タイトル 2">
            <a:extLst>
              <a:ext uri="{FF2B5EF4-FFF2-40B4-BE49-F238E27FC236}">
                <a16:creationId xmlns:a16="http://schemas.microsoft.com/office/drawing/2014/main" id="{638048A7-8A16-7AF2-8109-60CB820BD0D5}"/>
              </a:ext>
            </a:extLst>
          </p:cNvPr>
          <p:cNvSpPr>
            <a:spLocks noGrp="1"/>
          </p:cNvSpPr>
          <p:nvPr>
            <p:ph type="title"/>
          </p:nvPr>
        </p:nvSpPr>
        <p:spPr>
          <a:xfrm>
            <a:off x="-581025" y="1675171"/>
            <a:ext cx="9897010" cy="1904457"/>
          </a:xfrm>
        </p:spPr>
        <p:txBody>
          <a:bodyPr/>
          <a:lstStyle/>
          <a:p>
            <a:br>
              <a:rPr lang="ja-JP" altLang="en-US" dirty="0">
                <a:latin typeface="Meiryo"/>
                <a:ea typeface="Meiryo"/>
              </a:rPr>
            </a:br>
            <a:br>
              <a:rPr lang="ja-JP" altLang="en-US" dirty="0">
                <a:latin typeface="Meiryo"/>
                <a:ea typeface="Meiryo"/>
              </a:rPr>
            </a:br>
            <a:r>
              <a:rPr lang="ja-JP" altLang="en-US" dirty="0">
                <a:latin typeface="Meiryo"/>
                <a:ea typeface="Meiryo"/>
              </a:rPr>
              <a:t>　　</a:t>
            </a:r>
            <a:br>
              <a:rPr lang="ja-JP" altLang="en-US" sz="2800" dirty="0">
                <a:latin typeface="Meiryo"/>
                <a:ea typeface="Meiryo"/>
              </a:rPr>
            </a:br>
            <a:r>
              <a:rPr lang="ja-JP" altLang="en-US" sz="2800" dirty="0">
                <a:latin typeface="Meiryo"/>
                <a:ea typeface="Meiryo"/>
              </a:rPr>
              <a:t>　　改正女性活躍推進法について</a:t>
            </a:r>
            <a:endParaRPr kumimoji="1" lang="ja-JP" altLang="en-US" sz="2800" dirty="0"/>
          </a:p>
        </p:txBody>
      </p:sp>
      <p:sp>
        <p:nvSpPr>
          <p:cNvPr id="2" name="正方形/長方形 1">
            <a:extLst>
              <a:ext uri="{FF2B5EF4-FFF2-40B4-BE49-F238E27FC236}">
                <a16:creationId xmlns:a16="http://schemas.microsoft.com/office/drawing/2014/main" id="{AE41D090-88D7-9F3C-DE5E-AFBD4645E991}"/>
              </a:ext>
            </a:extLst>
          </p:cNvPr>
          <p:cNvSpPr/>
          <p:nvPr/>
        </p:nvSpPr>
        <p:spPr>
          <a:xfrm>
            <a:off x="8403758" y="73645"/>
            <a:ext cx="1317522" cy="4031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rPr>
              <a:t>資料２</a:t>
            </a:r>
          </a:p>
        </p:txBody>
      </p:sp>
    </p:spTree>
    <p:extLst>
      <p:ext uri="{BB962C8B-B14F-4D97-AF65-F5344CB8AC3E}">
        <p14:creationId xmlns:p14="http://schemas.microsoft.com/office/powerpoint/2010/main" val="2333281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F2E57-2E80-9270-F97F-697D0372881C}"/>
            </a:ext>
          </a:extLst>
        </p:cNvPr>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ABCB67A8-C24D-E266-6777-945E513EFC60}"/>
              </a:ext>
            </a:extLst>
          </p:cNvPr>
          <p:cNvSpPr/>
          <p:nvPr/>
        </p:nvSpPr>
        <p:spPr>
          <a:xfrm>
            <a:off x="97895" y="923489"/>
            <a:ext cx="3850905" cy="379947"/>
          </a:xfrm>
          <a:prstGeom prst="roundRect">
            <a:avLst/>
          </a:prstGeom>
          <a:noFill/>
          <a:ln w="28575">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1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男女間賃金差異の情報公表について</a:t>
            </a:r>
          </a:p>
        </p:txBody>
      </p:sp>
      <p:sp>
        <p:nvSpPr>
          <p:cNvPr id="19" name="テキスト ボックス 18">
            <a:extLst>
              <a:ext uri="{FF2B5EF4-FFF2-40B4-BE49-F238E27FC236}">
                <a16:creationId xmlns:a16="http://schemas.microsoft.com/office/drawing/2014/main" id="{10D01AD0-A84C-1529-4E0E-885048071D17}"/>
              </a:ext>
            </a:extLst>
          </p:cNvPr>
          <p:cNvSpPr txBox="1"/>
          <p:nvPr/>
        </p:nvSpPr>
        <p:spPr>
          <a:xfrm>
            <a:off x="97895" y="1436632"/>
            <a:ext cx="3927047" cy="1600438"/>
          </a:xfrm>
          <a:prstGeom prst="rect">
            <a:avLst/>
          </a:prstGeom>
          <a:solidFill>
            <a:srgbClr val="E0F1F1"/>
          </a:solidFill>
          <a:ln w="12700">
            <a:noFill/>
          </a:ln>
        </p:spPr>
        <p:txBody>
          <a:bodyPr wrap="square" rtlCol="0" anchor="ctr">
            <a:spAutoFit/>
          </a:bodyPr>
          <a:lstStyle/>
          <a:p>
            <a:pPr marL="0" marR="0" lvl="0" indent="-44450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444500" algn="just"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○「男女間賃金差異」は、男性労働者の賃金の平均に対する女性労働者の賃金の平均を割合（パーセント）で示します。</a:t>
            </a:r>
            <a:endParaRPr kumimoji="0"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444500" algn="just"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○「全労働者」「正規雇用労働者」「非正規雇用労働者」の区分での公表が必要です。</a:t>
            </a:r>
            <a:endParaRPr kumimoji="0"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444500" algn="just" defTabSz="457200" rtl="0" eaLnBrk="1" fontAlgn="auto" latinLnBrk="0" hangingPunct="1">
              <a:lnSpc>
                <a:spcPct val="100000"/>
              </a:lnSpc>
              <a:spcBef>
                <a:spcPts val="0"/>
              </a:spcBef>
              <a:spcAft>
                <a:spcPts val="0"/>
              </a:spcAft>
              <a:buClrTx/>
              <a:buSzTx/>
              <a:buFontTx/>
              <a:buNone/>
              <a:tabLst/>
              <a:defRPr/>
            </a:pPr>
            <a:endParaRPr kumimoji="0"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322AC668-2131-9B33-6762-79CC891BC753}"/>
              </a:ext>
            </a:extLst>
          </p:cNvPr>
          <p:cNvSpPr txBox="1"/>
          <p:nvPr/>
        </p:nvSpPr>
        <p:spPr>
          <a:xfrm>
            <a:off x="410746" y="3192449"/>
            <a:ext cx="3828546" cy="261610"/>
          </a:xfrm>
          <a:prstGeom prst="rect">
            <a:avLst/>
          </a:prstGeom>
          <a:no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「男女間賃金差異」の情報公表のイメージ</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21" name="表 20">
            <a:extLst>
              <a:ext uri="{FF2B5EF4-FFF2-40B4-BE49-F238E27FC236}">
                <a16:creationId xmlns:a16="http://schemas.microsoft.com/office/drawing/2014/main" id="{888B3F8B-4A9F-2F73-9535-ED3BA40CF427}"/>
              </a:ext>
            </a:extLst>
          </p:cNvPr>
          <p:cNvGraphicFramePr>
            <a:graphicFrameLocks noGrp="1"/>
          </p:cNvGraphicFramePr>
          <p:nvPr/>
        </p:nvGraphicFramePr>
        <p:xfrm>
          <a:off x="652462" y="3505657"/>
          <a:ext cx="2571751" cy="1324092"/>
        </p:xfrm>
        <a:graphic>
          <a:graphicData uri="http://schemas.openxmlformats.org/drawingml/2006/table">
            <a:tbl>
              <a:tblPr firstRow="1" bandRow="1">
                <a:tableStyleId>{69012ECD-51FC-41F1-AA8D-1B2483CD663E}</a:tableStyleId>
              </a:tblPr>
              <a:tblGrid>
                <a:gridCol w="1281113">
                  <a:extLst>
                    <a:ext uri="{9D8B030D-6E8A-4147-A177-3AD203B41FA5}">
                      <a16:colId xmlns:a16="http://schemas.microsoft.com/office/drawing/2014/main" val="3845576536"/>
                    </a:ext>
                  </a:extLst>
                </a:gridCol>
                <a:gridCol w="1290638">
                  <a:extLst>
                    <a:ext uri="{9D8B030D-6E8A-4147-A177-3AD203B41FA5}">
                      <a16:colId xmlns:a16="http://schemas.microsoft.com/office/drawing/2014/main" val="2016097121"/>
                    </a:ext>
                  </a:extLst>
                </a:gridCol>
              </a:tblGrid>
              <a:tr h="287292">
                <a:tc>
                  <a:txBody>
                    <a:bodyPr/>
                    <a:lstStyle/>
                    <a:p>
                      <a:pPr algn="ctr"/>
                      <a:endParaRPr kumimoji="1" lang="ja-JP" altLang="en-US" sz="1000" dirty="0">
                        <a:latin typeface="メイリオ" panose="020B0604030504040204" pitchFamily="50" charset="-128"/>
                        <a:ea typeface="メイリオ" panose="020B0604030504040204" pitchFamily="50" charset="-128"/>
                      </a:endParaRPr>
                    </a:p>
                  </a:txBody>
                  <a:tcPr marL="84406" marR="84406" marT="42203" marB="42203"/>
                </a:tc>
                <a:tc>
                  <a:txBody>
                    <a:bodyPr/>
                    <a:lstStyle/>
                    <a:p>
                      <a:pPr algn="ctr"/>
                      <a:r>
                        <a:rPr kumimoji="1" lang="ja-JP" altLang="en-US" sz="1050" dirty="0">
                          <a:solidFill>
                            <a:schemeClr val="bg1"/>
                          </a:solidFill>
                          <a:latin typeface="メイリオ" panose="020B0604030504040204" pitchFamily="50" charset="-128"/>
                          <a:ea typeface="メイリオ" panose="020B0604030504040204" pitchFamily="50" charset="-128"/>
                        </a:rPr>
                        <a:t>男女間賃金差異</a:t>
                      </a:r>
                      <a:endParaRPr kumimoji="1" lang="ja-JP" altLang="en-US" sz="1050" strike="sngStrike" dirty="0">
                        <a:solidFill>
                          <a:schemeClr val="bg1"/>
                        </a:solidFill>
                        <a:latin typeface="メイリオ" panose="020B0604030504040204" pitchFamily="50" charset="-128"/>
                        <a:ea typeface="メイリオ" panose="020B0604030504040204" pitchFamily="50" charset="-128"/>
                      </a:endParaRPr>
                    </a:p>
                  </a:txBody>
                  <a:tcPr marL="84406" marR="84406" marT="42203" marB="42203"/>
                </a:tc>
                <a:extLst>
                  <a:ext uri="{0D108BD9-81ED-4DB2-BD59-A6C34878D82A}">
                    <a16:rowId xmlns:a16="http://schemas.microsoft.com/office/drawing/2014/main" val="73244120"/>
                  </a:ext>
                </a:extLst>
              </a:tr>
              <a:tr h="345600">
                <a:tc>
                  <a:txBody>
                    <a:bodyPr/>
                    <a:lstStyle/>
                    <a:p>
                      <a:r>
                        <a:rPr kumimoji="1" lang="ja-JP" altLang="en-US" sz="1050">
                          <a:latin typeface="メイリオ" panose="020B0604030504040204" pitchFamily="50" charset="-128"/>
                          <a:ea typeface="メイリオ" panose="020B0604030504040204" pitchFamily="50" charset="-128"/>
                        </a:rPr>
                        <a:t>全労働者</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メイリオ" panose="020B0604030504040204" pitchFamily="50" charset="-128"/>
                          <a:ea typeface="メイリオ" panose="020B0604030504040204" pitchFamily="50" charset="-128"/>
                        </a:rPr>
                        <a:t>80.4</a:t>
                      </a:r>
                      <a:r>
                        <a:rPr kumimoji="1" lang="ja-JP" altLang="en-US" sz="1050" dirty="0">
                          <a:latin typeface="メイリオ" panose="020B0604030504040204" pitchFamily="50" charset="-128"/>
                          <a:ea typeface="メイリオ" panose="020B0604030504040204" pitchFamily="50" charset="-128"/>
                        </a:rPr>
                        <a:t>％</a:t>
                      </a:r>
                    </a:p>
                  </a:txBody>
                  <a:tcPr marL="84406" marR="84406" marT="42203" marB="42203" anchor="ctr"/>
                </a:tc>
                <a:extLst>
                  <a:ext uri="{0D108BD9-81ED-4DB2-BD59-A6C34878D82A}">
                    <a16:rowId xmlns:a16="http://schemas.microsoft.com/office/drawing/2014/main" val="2107104433"/>
                  </a:ext>
                </a:extLst>
              </a:tr>
              <a:tr h="345600">
                <a:tc>
                  <a:txBody>
                    <a:bodyPr/>
                    <a:lstStyle/>
                    <a:p>
                      <a:r>
                        <a:rPr kumimoji="1" lang="ja-JP" altLang="en-US" sz="1050" dirty="0">
                          <a:latin typeface="メイリオ" panose="020B0604030504040204" pitchFamily="50" charset="-128"/>
                          <a:ea typeface="メイリオ" panose="020B0604030504040204" pitchFamily="50" charset="-128"/>
                        </a:rPr>
                        <a:t>正社員</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050" dirty="0">
                          <a:latin typeface="メイリオ" panose="020B0604030504040204" pitchFamily="50" charset="-128"/>
                          <a:ea typeface="メイリオ" panose="020B0604030504040204" pitchFamily="50" charset="-128"/>
                        </a:rPr>
                        <a:t>80.5</a:t>
                      </a:r>
                      <a:r>
                        <a:rPr kumimoji="1" lang="ja-JP" altLang="en-US" sz="1050" dirty="0">
                          <a:latin typeface="メイリオ" panose="020B0604030504040204" pitchFamily="50" charset="-128"/>
                          <a:ea typeface="メイリオ" panose="020B0604030504040204" pitchFamily="50" charset="-128"/>
                        </a:rPr>
                        <a:t>％</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1277886037"/>
                  </a:ext>
                </a:extLst>
              </a:tr>
              <a:tr h="345600">
                <a:tc>
                  <a:txBody>
                    <a:bodyPr/>
                    <a:lstStyle/>
                    <a:p>
                      <a:r>
                        <a:rPr kumimoji="1" lang="ja-JP" altLang="en-US" sz="1050" dirty="0">
                          <a:latin typeface="メイリオ" panose="020B0604030504040204" pitchFamily="50" charset="-128"/>
                          <a:ea typeface="メイリオ" panose="020B0604030504040204" pitchFamily="50" charset="-128"/>
                        </a:rPr>
                        <a:t>パート・有期社員</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050" dirty="0">
                          <a:latin typeface="メイリオ" panose="020B0604030504040204" pitchFamily="50" charset="-128"/>
                          <a:ea typeface="メイリオ" panose="020B0604030504040204" pitchFamily="50" charset="-128"/>
                        </a:rPr>
                        <a:t>91.5</a:t>
                      </a:r>
                      <a:r>
                        <a:rPr kumimoji="1" lang="ja-JP" altLang="en-US" sz="1050" dirty="0">
                          <a:latin typeface="メイリオ" panose="020B0604030504040204" pitchFamily="50" charset="-128"/>
                          <a:ea typeface="メイリオ" panose="020B0604030504040204" pitchFamily="50" charset="-128"/>
                        </a:rPr>
                        <a:t>％</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3079822721"/>
                  </a:ext>
                </a:extLst>
              </a:tr>
            </a:tbl>
          </a:graphicData>
        </a:graphic>
      </p:graphicFrame>
      <p:sp>
        <p:nvSpPr>
          <p:cNvPr id="34" name="テキスト ボックス 33">
            <a:extLst>
              <a:ext uri="{FF2B5EF4-FFF2-40B4-BE49-F238E27FC236}">
                <a16:creationId xmlns:a16="http://schemas.microsoft.com/office/drawing/2014/main" id="{5DD1BE7F-EE90-D993-D12B-0DD84D88CB7E}"/>
              </a:ext>
            </a:extLst>
          </p:cNvPr>
          <p:cNvSpPr txBox="1"/>
          <p:nvPr/>
        </p:nvSpPr>
        <p:spPr>
          <a:xfrm>
            <a:off x="97895" y="5061526"/>
            <a:ext cx="3927047" cy="160043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・小数点第２位を四捨五入し、小数点第１位まで表示</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直近の事業年度の実績をその次の事業年度の開始後おおむね</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3</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か月以内に公表してください。</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（例えば、事業年度が４月～翌年３月の企業はおおむね６月末までに公表する）。</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 name="タイトル 1">
            <a:extLst>
              <a:ext uri="{FF2B5EF4-FFF2-40B4-BE49-F238E27FC236}">
                <a16:creationId xmlns:a16="http://schemas.microsoft.com/office/drawing/2014/main" id="{4A32C03F-45E4-3497-5CA0-66C75BD905D3}"/>
              </a:ext>
            </a:extLst>
          </p:cNvPr>
          <p:cNvSpPr>
            <a:spLocks noGrp="1"/>
          </p:cNvSpPr>
          <p:nvPr>
            <p:ph type="title"/>
          </p:nvPr>
        </p:nvSpPr>
        <p:spPr>
          <a:xfrm>
            <a:off x="1076015" y="-53842"/>
            <a:ext cx="8440615" cy="764931"/>
          </a:xfrm>
        </p:spPr>
        <p:txBody>
          <a:bodyPr/>
          <a:lstStyle/>
          <a:p>
            <a:r>
              <a:rPr lang="ja-JP" altLang="en-US" sz="1800" dirty="0">
                <a:solidFill>
                  <a:schemeClr val="bg1"/>
                </a:solidFill>
                <a:latin typeface="Meiryo" panose="020B0604030504040204" pitchFamily="34" charset="-128"/>
                <a:ea typeface="Meiryo" panose="020B0604030504040204" pitchFamily="34" charset="-128"/>
              </a:rPr>
              <a:t>男女間賃金差異及び女性管理職比率の情報公表について　</a:t>
            </a:r>
            <a:endParaRPr lang="ja-JP" altLang="en-US" sz="1800" dirty="0">
              <a:solidFill>
                <a:schemeClr val="bg1"/>
              </a:solidFill>
            </a:endParaRPr>
          </a:p>
        </p:txBody>
      </p:sp>
      <p:sp>
        <p:nvSpPr>
          <p:cNvPr id="3" name="スライド番号プレースホルダー 2">
            <a:extLst>
              <a:ext uri="{FF2B5EF4-FFF2-40B4-BE49-F238E27FC236}">
                <a16:creationId xmlns:a16="http://schemas.microsoft.com/office/drawing/2014/main" id="{04F2BD38-035A-7D36-36B6-ED9830EAF816}"/>
              </a:ext>
            </a:extLst>
          </p:cNvPr>
          <p:cNvSpPr txBox="1">
            <a:spLocks/>
          </p:cNvSpPr>
          <p:nvPr/>
        </p:nvSpPr>
        <p:spPr>
          <a:xfrm>
            <a:off x="8980609" y="6426777"/>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8</a:t>
            </a:r>
          </a:p>
        </p:txBody>
      </p:sp>
      <p:pic>
        <p:nvPicPr>
          <p:cNvPr id="31" name="図 30">
            <a:extLst>
              <a:ext uri="{FF2B5EF4-FFF2-40B4-BE49-F238E27FC236}">
                <a16:creationId xmlns:a16="http://schemas.microsoft.com/office/drawing/2014/main" id="{FE3F7AFE-00E6-AB4D-8989-6464D1BA7D4E}"/>
              </a:ext>
            </a:extLst>
          </p:cNvPr>
          <p:cNvPicPr>
            <a:picLocks noChangeAspect="1"/>
          </p:cNvPicPr>
          <p:nvPr/>
        </p:nvPicPr>
        <p:blipFill>
          <a:blip r:embed="rId3"/>
          <a:stretch>
            <a:fillRect/>
          </a:stretch>
        </p:blipFill>
        <p:spPr>
          <a:xfrm>
            <a:off x="3750883" y="647471"/>
            <a:ext cx="6374275" cy="6036310"/>
          </a:xfrm>
          <a:prstGeom prst="rect">
            <a:avLst/>
          </a:prstGeom>
        </p:spPr>
      </p:pic>
    </p:spTree>
    <p:extLst>
      <p:ext uri="{BB962C8B-B14F-4D97-AF65-F5344CB8AC3E}">
        <p14:creationId xmlns:p14="http://schemas.microsoft.com/office/powerpoint/2010/main" val="147816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E0C45-ADDA-DC02-BFE4-99D7B343BA85}"/>
            </a:ext>
          </a:extLst>
        </p:cNvPr>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BAEC6424-6C03-F208-A4DD-056A742777E5}"/>
              </a:ext>
            </a:extLst>
          </p:cNvPr>
          <p:cNvSpPr/>
          <p:nvPr/>
        </p:nvSpPr>
        <p:spPr>
          <a:xfrm>
            <a:off x="182933" y="942975"/>
            <a:ext cx="5066145" cy="361600"/>
          </a:xfrm>
          <a:prstGeom prst="roundRect">
            <a:avLst/>
          </a:prstGeom>
          <a:noFill/>
          <a:ln w="28575">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10000"/>
              </a:lnSpc>
              <a:spcBef>
                <a:spcPts val="0"/>
              </a:spcBef>
              <a:spcAft>
                <a:spcPts val="0"/>
              </a:spcAft>
              <a:buClrTx/>
              <a:buSzTx/>
              <a:buFontTx/>
              <a:buNone/>
              <a:tabLst/>
              <a:defRPr/>
            </a:pPr>
            <a:r>
              <a:rPr kumimoji="1" lang="ja-JP" altLang="en-US" sz="1600" i="0" u="non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「女性管理職比率」の</a:t>
            </a:r>
            <a:r>
              <a:rPr kumimoji="1" lang="ja-JP" altLang="en-US" sz="1600" dirty="0">
                <a:solidFill>
                  <a:schemeClr val="tx1"/>
                </a:solidFill>
                <a:latin typeface="メイリオ" panose="020B0604030504040204" pitchFamily="50" charset="-128"/>
                <a:ea typeface="メイリオ" panose="020B0604030504040204" pitchFamily="50" charset="-128"/>
              </a:rPr>
              <a:t>算出について</a:t>
            </a:r>
            <a:endPar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a:extLst>
              <a:ext uri="{FF2B5EF4-FFF2-40B4-BE49-F238E27FC236}">
                <a16:creationId xmlns:a16="http://schemas.microsoft.com/office/drawing/2014/main" id="{EF9D33C8-61E3-3290-A597-8C531CA3334D}"/>
              </a:ext>
            </a:extLst>
          </p:cNvPr>
          <p:cNvSpPr txBox="1"/>
          <p:nvPr/>
        </p:nvSpPr>
        <p:spPr>
          <a:xfrm>
            <a:off x="203571" y="1486485"/>
            <a:ext cx="9415092" cy="1585049"/>
          </a:xfrm>
          <a:prstGeom prst="rect">
            <a:avLst/>
          </a:prstGeom>
          <a:noFill/>
          <a:ln w="12700">
            <a:noFill/>
          </a:ln>
        </p:spPr>
        <p:txBody>
          <a:bodyPr wrap="square" rtlCol="0">
            <a:spAutoFit/>
          </a:bodyPr>
          <a:lstStyle/>
          <a:p>
            <a:pPr indent="-444500" algn="just"/>
            <a:r>
              <a:rPr lang="ja-JP" altLang="en-US" sz="1400" b="1" dirty="0">
                <a:latin typeface="メイリオ" panose="020B0604030504040204" pitchFamily="50" charset="-128"/>
                <a:ea typeface="メイリオ" panose="020B0604030504040204" pitchFamily="50" charset="-128"/>
              </a:rPr>
              <a:t>○管理職とは、「課長級」と「課長級より上位の役職（役員を除く）」の合計です。</a:t>
            </a:r>
          </a:p>
          <a:p>
            <a:pPr lvl="0" indent="-360363" algn="just"/>
            <a:r>
              <a:rPr lang="ja-JP" altLang="en-US" sz="1400" b="1" kern="100" dirty="0">
                <a:latin typeface="メイリオ" panose="020B0604030504040204" pitchFamily="50" charset="-128"/>
                <a:ea typeface="メイリオ" panose="020B0604030504040204" pitchFamily="50" charset="-128"/>
                <a:cs typeface="Arial" panose="020B0604020202020204" pitchFamily="34" charset="0"/>
              </a:rPr>
              <a:t>○「課長級」とは、次のいずれかに該当する者をいいます。</a:t>
            </a:r>
          </a:p>
          <a:p>
            <a:pPr lvl="0" indent="-360363" algn="just"/>
            <a:r>
              <a:rPr lang="ja-JP" altLang="en-US" sz="1400" kern="100" dirty="0">
                <a:latin typeface="メイリオ" panose="020B0604030504040204" pitchFamily="50" charset="-128"/>
                <a:ea typeface="メイリオ" panose="020B0604030504040204" pitchFamily="50" charset="-128"/>
                <a:cs typeface="Arial" panose="020B0604020202020204" pitchFamily="34" charset="0"/>
              </a:rPr>
              <a:t>①事業所で通常「課長」と呼ばれている者であって、その組織が二係以上からなり、若しくは、その構成員が</a:t>
            </a:r>
            <a:r>
              <a:rPr lang="en-US" altLang="ja-JP" sz="1400" kern="100" dirty="0">
                <a:latin typeface="メイリオ" panose="020B0604030504040204" pitchFamily="50" charset="-128"/>
                <a:ea typeface="メイリオ" panose="020B0604030504040204" pitchFamily="50" charset="-128"/>
                <a:cs typeface="Arial" panose="020B0604020202020204" pitchFamily="34" charset="0"/>
              </a:rPr>
              <a:t>10</a:t>
            </a:r>
            <a:r>
              <a:rPr lang="ja-JP" altLang="en-US" sz="1400" kern="100" dirty="0">
                <a:latin typeface="メイリオ" panose="020B0604030504040204" pitchFamily="50" charset="-128"/>
                <a:ea typeface="メイリオ" panose="020B0604030504040204" pitchFamily="50" charset="-128"/>
                <a:cs typeface="Arial" panose="020B0604020202020204" pitchFamily="34" charset="0"/>
              </a:rPr>
              <a:t>人以上（課長を含む。）のものの長</a:t>
            </a:r>
          </a:p>
          <a:p>
            <a:pPr lvl="0" indent="-360363" algn="just"/>
            <a:r>
              <a:rPr lang="ja-JP" altLang="en-US" sz="1400" kern="100" dirty="0">
                <a:latin typeface="メイリオ" panose="020B0604030504040204" pitchFamily="50" charset="-128"/>
                <a:ea typeface="メイリオ" panose="020B0604030504040204" pitchFamily="50" charset="-128"/>
                <a:cs typeface="Arial" panose="020B0604020202020204" pitchFamily="34" charset="0"/>
              </a:rPr>
              <a:t>②同一事業所において、課長の他に、呼称、構成員に関係なく、その職務の内容及び責任の程度が「課長級」に相当する者（ただし、一番下の職階ではないこと。）</a:t>
            </a:r>
          </a:p>
          <a:p>
            <a:pPr indent="-360363" algn="just"/>
            <a:r>
              <a:rPr lang="en-US" altLang="ja-JP" sz="1300" u="sng" dirty="0">
                <a:solidFill>
                  <a:srgbClr val="FF0000"/>
                </a:solidFill>
                <a:latin typeface="メイリオ" panose="020B0604030504040204" pitchFamily="50" charset="-128"/>
                <a:ea typeface="メイリオ" panose="020B0604030504040204" pitchFamily="50" charset="-128"/>
              </a:rPr>
              <a:t>※</a:t>
            </a:r>
            <a:r>
              <a:rPr lang="ja-JP" altLang="en-US" sz="1300" u="sng" dirty="0">
                <a:solidFill>
                  <a:srgbClr val="FF0000"/>
                </a:solidFill>
                <a:latin typeface="メイリオ" panose="020B0604030504040204" pitchFamily="50" charset="-128"/>
                <a:ea typeface="メイリオ" panose="020B0604030504040204" pitchFamily="50" charset="-128"/>
              </a:rPr>
              <a:t>一般的に「課長代理」や「課長補佐」</a:t>
            </a:r>
            <a:r>
              <a:rPr lang="ja-JP" altLang="en-US" sz="1300" u="sng" kern="100"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について</a:t>
            </a:r>
            <a:r>
              <a:rPr lang="ja-JP" altLang="en-US" sz="1300" u="sng" dirty="0">
                <a:solidFill>
                  <a:srgbClr val="FF0000"/>
                </a:solidFill>
                <a:latin typeface="メイリオ" panose="020B0604030504040204" pitchFamily="50" charset="-128"/>
                <a:ea typeface="メイリオ" panose="020B0604030504040204" pitchFamily="50" charset="-128"/>
              </a:rPr>
              <a:t>は、「課長級」に該当しません。</a:t>
            </a:r>
            <a:endParaRPr lang="ja-JP" altLang="en-US" sz="1300" u="sng" strike="sngStrike" dirty="0">
              <a:solidFill>
                <a:srgbClr val="FF0000"/>
              </a:solidFill>
              <a:latin typeface="メイリオ" panose="020B0604030504040204" pitchFamily="50" charset="-128"/>
              <a:ea typeface="メイリオ" panose="020B0604030504040204" pitchFamily="50" charset="-128"/>
            </a:endParaRPr>
          </a:p>
        </p:txBody>
      </p:sp>
      <p:pic>
        <p:nvPicPr>
          <p:cNvPr id="15" name="図 14" descr="頼れる上司のイラスト（女性）">
            <a:extLst>
              <a:ext uri="{FF2B5EF4-FFF2-40B4-BE49-F238E27FC236}">
                <a16:creationId xmlns:a16="http://schemas.microsoft.com/office/drawing/2014/main" id="{73582575-92CE-7BC2-169C-8D23583801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5940" y="4882974"/>
            <a:ext cx="1372838" cy="1257707"/>
          </a:xfrm>
          <a:prstGeom prst="rect">
            <a:avLst/>
          </a:prstGeom>
          <a:noFill/>
          <a:ln>
            <a:noFill/>
          </a:ln>
        </p:spPr>
      </p:pic>
      <p:sp>
        <p:nvSpPr>
          <p:cNvPr id="2" name="角丸四角形 14">
            <a:extLst>
              <a:ext uri="{FF2B5EF4-FFF2-40B4-BE49-F238E27FC236}">
                <a16:creationId xmlns:a16="http://schemas.microsoft.com/office/drawing/2014/main" id="{44B05F32-7269-9FC3-458E-961DC2DA9DC2}"/>
              </a:ext>
            </a:extLst>
          </p:cNvPr>
          <p:cNvSpPr/>
          <p:nvPr/>
        </p:nvSpPr>
        <p:spPr>
          <a:xfrm>
            <a:off x="97897" y="3254189"/>
            <a:ext cx="9686183" cy="3429592"/>
          </a:xfrm>
          <a:prstGeom prst="roundRect">
            <a:avLst>
              <a:gd name="adj" fmla="val 6371"/>
            </a:avLst>
          </a:prstGeom>
          <a:solidFill>
            <a:srgbClr val="E0F1F1"/>
          </a:solidFill>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1100" b="1" dirty="0">
                <a:solidFill>
                  <a:schemeClr val="tx1"/>
                </a:solidFill>
                <a:latin typeface="メイリオ" panose="020B0604030504040204" pitchFamily="50" charset="-128"/>
                <a:ea typeface="メイリオ" panose="020B0604030504040204" pitchFamily="50" charset="-128"/>
              </a:rPr>
              <a:t>　 </a:t>
            </a:r>
            <a:r>
              <a:rPr kumimoji="1" lang="ja-JP" altLang="en-US" sz="1600" b="1" dirty="0">
                <a:solidFill>
                  <a:schemeClr val="tx1"/>
                </a:solidFill>
                <a:latin typeface="メイリオ" panose="020B0604030504040204" pitchFamily="50" charset="-128"/>
                <a:ea typeface="メイリオ" panose="020B0604030504040204" pitchFamily="50" charset="-128"/>
              </a:rPr>
              <a:t>Ｑ　具体的にはいつの期間の数値をいつまでに公表する必要があるのか。</a:t>
            </a:r>
          </a:p>
          <a:p>
            <a:r>
              <a:rPr kumimoji="1" lang="ja-JP" altLang="en-US" sz="1600" b="1" dirty="0">
                <a:solidFill>
                  <a:schemeClr val="tx1"/>
                </a:solidFill>
                <a:latin typeface="メイリオ" panose="020B0604030504040204" pitchFamily="50" charset="-128"/>
                <a:ea typeface="メイリオ" panose="020B0604030504040204" pitchFamily="50" charset="-128"/>
              </a:rPr>
              <a:t>　Ａ　</a:t>
            </a:r>
            <a:r>
              <a:rPr kumimoji="1" lang="ja-JP" altLang="en-US" sz="1600" dirty="0">
                <a:solidFill>
                  <a:schemeClr val="tx1"/>
                </a:solidFill>
                <a:latin typeface="メイリオ" panose="020B0604030504040204" pitchFamily="50" charset="-128"/>
                <a:ea typeface="メイリオ" panose="020B0604030504040204" pitchFamily="50" charset="-128"/>
              </a:rPr>
              <a:t>初回の「</a:t>
            </a:r>
            <a:r>
              <a:rPr lang="ja-JP" altLang="en-US" sz="1600" dirty="0">
                <a:solidFill>
                  <a:schemeClr val="tx1"/>
                </a:solidFill>
                <a:latin typeface="メイリオ" panose="020B0604030504040204" pitchFamily="50" charset="-128"/>
                <a:ea typeface="メイリオ" panose="020B0604030504040204" pitchFamily="50" charset="-128"/>
              </a:rPr>
              <a:t>男女間賃金差異</a:t>
            </a:r>
            <a:r>
              <a:rPr kumimoji="1" lang="ja-JP" altLang="en-US" sz="1600" dirty="0">
                <a:solidFill>
                  <a:schemeClr val="tx1"/>
                </a:solidFill>
                <a:latin typeface="メイリオ" panose="020B0604030504040204" pitchFamily="50" charset="-128"/>
                <a:ea typeface="メイリオ" panose="020B0604030504040204" pitchFamily="50" charset="-128"/>
              </a:rPr>
              <a:t>」及び「女性管理職比率」の情報公表は、改正法の施行後に最初に終了</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する事業年度の実績を、その次の事業年度の開始後</a:t>
            </a:r>
            <a:r>
              <a:rPr kumimoji="1" lang="ja-JP" altLang="en-US" sz="1600" u="sng" dirty="0">
                <a:solidFill>
                  <a:srgbClr val="0000FF"/>
                </a:solidFill>
                <a:latin typeface="メイリオ" panose="020B0604030504040204" pitchFamily="50" charset="-128"/>
                <a:ea typeface="メイリオ" panose="020B0604030504040204" pitchFamily="50" charset="-128"/>
              </a:rPr>
              <a:t>おおむね３か月以内に公表</a:t>
            </a:r>
            <a:r>
              <a:rPr kumimoji="1" lang="ja-JP" altLang="en-US" sz="1600" dirty="0">
                <a:solidFill>
                  <a:schemeClr val="tx1"/>
                </a:solidFill>
                <a:latin typeface="メイリオ" panose="020B0604030504040204" pitchFamily="50" charset="-128"/>
                <a:ea typeface="メイリオ" panose="020B0604030504040204" pitchFamily="50" charset="-128"/>
              </a:rPr>
              <a:t>する必要があります。</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200" dirty="0">
                <a:solidFill>
                  <a:schemeClr val="tx1"/>
                </a:solidFill>
                <a:latin typeface="メイリオ" panose="020B0604030504040204" pitchFamily="50" charset="-128"/>
                <a:ea typeface="メイリオ" panose="020B0604030504040204" pitchFamily="50" charset="-128"/>
              </a:rPr>
              <a:t>例えば</a:t>
            </a:r>
            <a:endParaRPr lang="en-US" altLang="ja-JP" sz="1600" dirty="0">
              <a:solidFill>
                <a:schemeClr val="tx1"/>
              </a:solidFill>
              <a:latin typeface="メイリオ" panose="020B0604030504040204" pitchFamily="50" charset="-128"/>
              <a:ea typeface="メイリオ" panose="020B0604030504040204" pitchFamily="50" charset="-128"/>
            </a:endParaRPr>
          </a:p>
          <a:p>
            <a:pPr marL="185738" indent="-185738"/>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a:p>
            <a:pPr marL="185738" indent="-185738"/>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a:p>
            <a:pPr marL="185738" indent="-185738"/>
            <a:endParaRPr lang="en-US" altLang="ja-JP" sz="1600" dirty="0">
              <a:latin typeface="メイリオ" panose="020B0604030504040204" pitchFamily="50" charset="-128"/>
              <a:ea typeface="メイリオ" panose="020B0604030504040204" pitchFamily="50" charset="-128"/>
            </a:endParaRPr>
          </a:p>
          <a:p>
            <a:pPr marL="185738" indent="-185738"/>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a:p>
            <a:pPr marL="185738" indent="-185738"/>
            <a:r>
              <a:rPr lang="en-US" altLang="ja-JP" sz="16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その後</a:t>
            </a:r>
            <a:r>
              <a:rPr lang="ja-JP" altLang="en-US" sz="1400" dirty="0">
                <a:latin typeface="メイリオ" panose="020B0604030504040204" pitchFamily="50" charset="-128"/>
                <a:ea typeface="メイリオ" panose="020B0604030504040204" pitchFamily="50" charset="-128"/>
              </a:rPr>
              <a:t>も</a:t>
            </a:r>
            <a:r>
              <a:rPr lang="ja-JP" altLang="ja-JP" sz="1400" dirty="0">
                <a:latin typeface="メイリオ" panose="020B0604030504040204" pitchFamily="50" charset="-128"/>
                <a:ea typeface="メイリオ" panose="020B0604030504040204" pitchFamily="50" charset="-128"/>
              </a:rPr>
              <a:t>おおむね</a:t>
            </a:r>
            <a:r>
              <a:rPr lang="ja-JP" altLang="en-US" sz="1400" dirty="0">
                <a:solidFill>
                  <a:srgbClr val="0000FF"/>
                </a:solidFill>
                <a:latin typeface="メイリオ" panose="020B0604030504040204" pitchFamily="50" charset="-128"/>
                <a:ea typeface="メイリオ" panose="020B0604030504040204" pitchFamily="50" charset="-128"/>
              </a:rPr>
              <a:t>１</a:t>
            </a:r>
            <a:r>
              <a:rPr lang="ja-JP" altLang="ja-JP" sz="1400" dirty="0">
                <a:solidFill>
                  <a:srgbClr val="0000FF"/>
                </a:solidFill>
                <a:latin typeface="メイリオ" panose="020B0604030504040204" pitchFamily="50" charset="-128"/>
                <a:ea typeface="メイリオ" panose="020B0604030504040204" pitchFamily="50" charset="-128"/>
              </a:rPr>
              <a:t>年に</a:t>
            </a:r>
            <a:r>
              <a:rPr lang="ja-JP" altLang="en-US" sz="1400" dirty="0">
                <a:solidFill>
                  <a:srgbClr val="0000FF"/>
                </a:solidFill>
                <a:latin typeface="メイリオ" panose="020B0604030504040204" pitchFamily="50" charset="-128"/>
                <a:ea typeface="メイリオ" panose="020B0604030504040204" pitchFamily="50" charset="-128"/>
              </a:rPr>
              <a:t>１</a:t>
            </a:r>
            <a:r>
              <a:rPr lang="ja-JP" altLang="ja-JP" sz="1400" dirty="0">
                <a:solidFill>
                  <a:srgbClr val="0000FF"/>
                </a:solidFill>
                <a:latin typeface="メイリオ" panose="020B0604030504040204" pitchFamily="50" charset="-128"/>
                <a:ea typeface="メイリオ" panose="020B0604030504040204" pitchFamily="50" charset="-128"/>
              </a:rPr>
              <a:t>回以上、</a:t>
            </a:r>
            <a:r>
              <a:rPr lang="ja-JP" altLang="en-US" sz="1400" dirty="0">
                <a:solidFill>
                  <a:srgbClr val="0000FF"/>
                </a:solidFill>
                <a:latin typeface="メイリオ" panose="020B0604030504040204" pitchFamily="50" charset="-128"/>
                <a:ea typeface="メイリオ" panose="020B0604030504040204" pitchFamily="50" charset="-128"/>
              </a:rPr>
              <a:t>最新の数値を</a:t>
            </a:r>
            <a:r>
              <a:rPr lang="ja-JP" altLang="ja-JP" sz="1400" dirty="0">
                <a:solidFill>
                  <a:srgbClr val="0000FF"/>
                </a:solidFill>
                <a:latin typeface="メイリオ" panose="020B0604030504040204" pitchFamily="50" charset="-128"/>
                <a:ea typeface="メイリオ" panose="020B0604030504040204" pitchFamily="50" charset="-128"/>
              </a:rPr>
              <a:t>公表</a:t>
            </a:r>
            <a:r>
              <a:rPr lang="ja-JP" altLang="ja-JP" sz="1400" dirty="0">
                <a:latin typeface="メイリオ" panose="020B0604030504040204" pitchFamily="50" charset="-128"/>
                <a:ea typeface="メイリオ" panose="020B0604030504040204" pitchFamily="50" charset="-128"/>
              </a:rPr>
              <a:t>する必要があり</a:t>
            </a:r>
            <a:r>
              <a:rPr lang="ja-JP" altLang="en-US" sz="1400" dirty="0">
                <a:latin typeface="メイリオ" panose="020B0604030504040204" pitchFamily="50" charset="-128"/>
                <a:ea typeface="メイリオ" panose="020B0604030504040204" pitchFamily="50" charset="-128"/>
              </a:rPr>
              <a:t>ます。</a:t>
            </a:r>
            <a:endParaRPr lang="en-US" altLang="ja-JP" sz="1400" dirty="0">
              <a:latin typeface="メイリオ" panose="020B0604030504040204" pitchFamily="50" charset="-128"/>
              <a:ea typeface="メイリオ" panose="020B0604030504040204" pitchFamily="50" charset="-128"/>
            </a:endParaRPr>
          </a:p>
          <a:p>
            <a:pPr marL="185738" indent="-185738"/>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531813" indent="-80963"/>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女性管理職比率</a:t>
            </a:r>
            <a:r>
              <a:rPr lang="ja-JP" altLang="en-US" sz="1100" dirty="0">
                <a:solidFill>
                  <a:schemeClr val="tx1"/>
                </a:solidFill>
                <a:latin typeface="メイリオ" panose="020B0604030504040204" pitchFamily="50" charset="-128"/>
                <a:ea typeface="メイリオ" panose="020B0604030504040204" pitchFamily="50" charset="-128"/>
              </a:rPr>
              <a:t>について、公表時点で得ることができる最新のものとする必要があります。</a:t>
            </a:r>
            <a:endParaRPr lang="en-US" altLang="ja-JP" sz="1100" dirty="0">
              <a:solidFill>
                <a:schemeClr val="tx1"/>
              </a:solidFill>
              <a:latin typeface="メイリオ" panose="020B0604030504040204" pitchFamily="50" charset="-128"/>
              <a:ea typeface="メイリオ" panose="020B0604030504040204" pitchFamily="50" charset="-128"/>
            </a:endParaRPr>
          </a:p>
          <a:p>
            <a:pPr marL="531813" indent="-80963"/>
            <a:r>
              <a:rPr lang="ja-JP" altLang="en-US" sz="1100" dirty="0">
                <a:solidFill>
                  <a:schemeClr val="tx1"/>
                </a:solidFill>
                <a:latin typeface="メイリオ" panose="020B0604030504040204" pitchFamily="50" charset="-128"/>
                <a:ea typeface="メイリオ" panose="020B0604030504040204" pitchFamily="50" charset="-128"/>
              </a:rPr>
              <a:t>　　具体的には、公表を行う事業年度の前事業年度時点の情報である必要がありますが、最新のものであれば、公表を行う事業年度の前事業</a:t>
            </a:r>
            <a:endParaRPr lang="en-US" altLang="ja-JP" sz="1100" dirty="0">
              <a:solidFill>
                <a:schemeClr val="tx1"/>
              </a:solidFill>
              <a:latin typeface="メイリオ" panose="020B0604030504040204" pitchFamily="50" charset="-128"/>
              <a:ea typeface="メイリオ" panose="020B0604030504040204" pitchFamily="50" charset="-128"/>
            </a:endParaRPr>
          </a:p>
          <a:p>
            <a:pPr marL="531813" indent="-80963"/>
            <a:r>
              <a:rPr lang="ja-JP" altLang="en-US" sz="1100" dirty="0">
                <a:solidFill>
                  <a:schemeClr val="tx1"/>
                </a:solidFill>
                <a:latin typeface="メイリオ" panose="020B0604030504040204" pitchFamily="50" charset="-128"/>
                <a:ea typeface="メイリオ" panose="020B0604030504040204" pitchFamily="50" charset="-128"/>
              </a:rPr>
              <a:t>　　年度のいずれの時点の情報であっても差し支えありません。</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pic>
        <p:nvPicPr>
          <p:cNvPr id="3" name="図 2" descr="頼れる上司のイラスト（女性）">
            <a:extLst>
              <a:ext uri="{FF2B5EF4-FFF2-40B4-BE49-F238E27FC236}">
                <a16:creationId xmlns:a16="http://schemas.microsoft.com/office/drawing/2014/main" id="{2AAF264E-97AC-414F-664E-71B89B46133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9457" y="4319831"/>
            <a:ext cx="1531031" cy="1402634"/>
          </a:xfrm>
          <a:prstGeom prst="rect">
            <a:avLst/>
          </a:prstGeom>
          <a:noFill/>
          <a:ln>
            <a:noFill/>
          </a:ln>
        </p:spPr>
      </p:pic>
      <p:sp>
        <p:nvSpPr>
          <p:cNvPr id="5" name="タイトル 1">
            <a:extLst>
              <a:ext uri="{FF2B5EF4-FFF2-40B4-BE49-F238E27FC236}">
                <a16:creationId xmlns:a16="http://schemas.microsoft.com/office/drawing/2014/main" id="{E4112148-A4DD-4641-FCC3-A31633C3BAF5}"/>
              </a:ext>
            </a:extLst>
          </p:cNvPr>
          <p:cNvSpPr>
            <a:spLocks noGrp="1"/>
          </p:cNvSpPr>
          <p:nvPr>
            <p:ph type="title"/>
          </p:nvPr>
        </p:nvSpPr>
        <p:spPr>
          <a:xfrm>
            <a:off x="1076015" y="-53842"/>
            <a:ext cx="8440615" cy="764931"/>
          </a:xfrm>
        </p:spPr>
        <p:txBody>
          <a:bodyPr/>
          <a:lstStyle/>
          <a:p>
            <a:r>
              <a:rPr lang="ja-JP" altLang="en-US" sz="1800" dirty="0">
                <a:solidFill>
                  <a:schemeClr val="bg1"/>
                </a:solidFill>
                <a:latin typeface="Meiryo" panose="020B0604030504040204" pitchFamily="34" charset="-128"/>
                <a:ea typeface="Meiryo" panose="020B0604030504040204" pitchFamily="34" charset="-128"/>
              </a:rPr>
              <a:t>男女間賃金差異及び女性管理職比率の情報公表について　</a:t>
            </a:r>
            <a:endParaRPr lang="ja-JP" altLang="en-US" sz="1800" dirty="0">
              <a:solidFill>
                <a:schemeClr val="bg1"/>
              </a:solidFill>
            </a:endParaRPr>
          </a:p>
        </p:txBody>
      </p:sp>
      <p:pic>
        <p:nvPicPr>
          <p:cNvPr id="23" name="図 22">
            <a:extLst>
              <a:ext uri="{FF2B5EF4-FFF2-40B4-BE49-F238E27FC236}">
                <a16:creationId xmlns:a16="http://schemas.microsoft.com/office/drawing/2014/main" id="{AFFB31EF-6148-1422-9E67-2CCF9CDC73F5}"/>
              </a:ext>
            </a:extLst>
          </p:cNvPr>
          <p:cNvPicPr>
            <a:picLocks noChangeAspect="1"/>
          </p:cNvPicPr>
          <p:nvPr/>
        </p:nvPicPr>
        <p:blipFill>
          <a:blip r:embed="rId5"/>
          <a:stretch>
            <a:fillRect/>
          </a:stretch>
        </p:blipFill>
        <p:spPr>
          <a:xfrm>
            <a:off x="1076015" y="4498163"/>
            <a:ext cx="6720840" cy="873352"/>
          </a:xfrm>
          <a:prstGeom prst="rect">
            <a:avLst/>
          </a:prstGeom>
        </p:spPr>
      </p:pic>
      <p:sp>
        <p:nvSpPr>
          <p:cNvPr id="4" name="スライド番号プレースホルダー 2">
            <a:extLst>
              <a:ext uri="{FF2B5EF4-FFF2-40B4-BE49-F238E27FC236}">
                <a16:creationId xmlns:a16="http://schemas.microsoft.com/office/drawing/2014/main" id="{B1642FA4-E746-11B2-5496-B9F71E175D99}"/>
              </a:ext>
            </a:extLst>
          </p:cNvPr>
          <p:cNvSpPr txBox="1">
            <a:spLocks/>
          </p:cNvSpPr>
          <p:nvPr/>
        </p:nvSpPr>
        <p:spPr>
          <a:xfrm>
            <a:off x="8980609" y="6426777"/>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9</a:t>
            </a:r>
          </a:p>
        </p:txBody>
      </p:sp>
    </p:spTree>
    <p:extLst>
      <p:ext uri="{BB962C8B-B14F-4D97-AF65-F5344CB8AC3E}">
        <p14:creationId xmlns:p14="http://schemas.microsoft.com/office/powerpoint/2010/main" val="2165852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34369-1A1A-4050-3AB8-376298A41D37}"/>
            </a:ext>
          </a:extLst>
        </p:cNvPr>
        <p:cNvGrpSpPr/>
        <p:nvPr/>
      </p:nvGrpSpPr>
      <p:grpSpPr>
        <a:xfrm>
          <a:off x="0" y="0"/>
          <a:ext cx="0" cy="0"/>
          <a:chOff x="0" y="0"/>
          <a:chExt cx="0" cy="0"/>
        </a:xfrm>
      </p:grpSpPr>
      <p:sp>
        <p:nvSpPr>
          <p:cNvPr id="3" name="角丸四角形 14">
            <a:extLst>
              <a:ext uri="{FF2B5EF4-FFF2-40B4-BE49-F238E27FC236}">
                <a16:creationId xmlns:a16="http://schemas.microsoft.com/office/drawing/2014/main" id="{DFB075A1-8554-35EE-1C48-FD89294ED449}"/>
              </a:ext>
            </a:extLst>
          </p:cNvPr>
          <p:cNvSpPr/>
          <p:nvPr/>
        </p:nvSpPr>
        <p:spPr>
          <a:xfrm>
            <a:off x="259769" y="934026"/>
            <a:ext cx="9438413" cy="1401402"/>
          </a:xfrm>
          <a:prstGeom prst="roundRect">
            <a:avLst>
              <a:gd name="adj" fmla="val 6371"/>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kumimoji="1" lang="ja-JP" altLang="en-US" b="1" dirty="0">
                <a:solidFill>
                  <a:schemeClr val="tx1"/>
                </a:solidFill>
                <a:latin typeface="メイリオ" panose="020B0604030504040204" pitchFamily="50" charset="-128"/>
                <a:ea typeface="メイリオ" panose="020B0604030504040204" pitchFamily="50" charset="-128"/>
              </a:rPr>
              <a:t>　</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57ACA44-4706-1490-0867-B16EF28410BB}"/>
              </a:ext>
            </a:extLst>
          </p:cNvPr>
          <p:cNvSpPr txBox="1"/>
          <p:nvPr/>
        </p:nvSpPr>
        <p:spPr>
          <a:xfrm>
            <a:off x="259769" y="2453931"/>
            <a:ext cx="4087910" cy="3354765"/>
          </a:xfrm>
          <a:prstGeom prst="rect">
            <a:avLst/>
          </a:prstGeom>
          <a:noFill/>
          <a:ln w="15875" cmpd="dbl">
            <a:solidFill>
              <a:schemeClr val="accent1"/>
            </a:solidFill>
          </a:ln>
        </p:spPr>
        <p:txBody>
          <a:bodyPr wrap="square" rtlCol="0" anchor="ctr">
            <a:spAutoFit/>
          </a:bodyPr>
          <a:lstStyle/>
          <a:p>
            <a:endParaRPr lang="en-US" altLang="ja-JP" sz="1600" b="1" dirty="0">
              <a:solidFill>
                <a:srgbClr val="FF0066"/>
              </a:solidFill>
              <a:latin typeface="メイリオ" panose="020B0604030504040204" pitchFamily="50" charset="-128"/>
              <a:ea typeface="メイリオ" panose="020B0604030504040204" pitchFamily="50" charset="-128"/>
            </a:endParaRPr>
          </a:p>
          <a:p>
            <a:r>
              <a:rPr lang="ja-JP" altLang="en-US" sz="1600" b="1" dirty="0">
                <a:solidFill>
                  <a:srgbClr val="FF0066"/>
                </a:solidFill>
                <a:latin typeface="メイリオ" panose="020B0604030504040204" pitchFamily="50" charset="-128"/>
                <a:ea typeface="メイリオ" panose="020B0604030504040204" pitchFamily="50" charset="-128"/>
              </a:rPr>
              <a:t>＜</a:t>
            </a:r>
            <a:r>
              <a:rPr lang="en-US" altLang="ja-JP" sz="1600" b="1" dirty="0">
                <a:solidFill>
                  <a:srgbClr val="FF0066"/>
                </a:solidFill>
                <a:latin typeface="メイリオ" panose="020B0604030504040204" pitchFamily="50" charset="-128"/>
                <a:ea typeface="メイリオ" panose="020B0604030504040204" pitchFamily="50" charset="-128"/>
              </a:rPr>
              <a:t>『</a:t>
            </a:r>
            <a:r>
              <a:rPr lang="ja-JP" altLang="en-US" sz="1600" b="1" dirty="0">
                <a:solidFill>
                  <a:srgbClr val="FF0066"/>
                </a:solidFill>
                <a:latin typeface="メイリオ" panose="020B0604030504040204" pitchFamily="50" charset="-128"/>
                <a:ea typeface="メイリオ" panose="020B0604030504040204" pitchFamily="50" charset="-128"/>
              </a:rPr>
              <a:t>説明欄</a:t>
            </a:r>
            <a:r>
              <a:rPr lang="en-US" altLang="ja-JP" sz="1600" b="1" dirty="0">
                <a:solidFill>
                  <a:srgbClr val="FF0066"/>
                </a:solidFill>
                <a:latin typeface="メイリオ" panose="020B0604030504040204" pitchFamily="50" charset="-128"/>
                <a:ea typeface="メイリオ" panose="020B0604030504040204" pitchFamily="50" charset="-128"/>
              </a:rPr>
              <a:t>』</a:t>
            </a:r>
            <a:r>
              <a:rPr lang="ja-JP" altLang="en-US" sz="1600" b="1" dirty="0">
                <a:solidFill>
                  <a:srgbClr val="FF0066"/>
                </a:solidFill>
                <a:latin typeface="メイリオ" panose="020B0604030504040204" pitchFamily="50" charset="-128"/>
                <a:ea typeface="メイリオ" panose="020B0604030504040204" pitchFamily="50" charset="-128"/>
              </a:rPr>
              <a:t>を有効活用しましょう！＞</a:t>
            </a: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➣「男女間賃金差異」や「女性管理職比率」の</a:t>
            </a:r>
            <a:r>
              <a:rPr lang="ja-JP" altLang="en-US" sz="1200" b="1" u="sng" kern="100" dirty="0">
                <a:latin typeface="メイリオ" panose="020B0604030504040204" pitchFamily="50" charset="-128"/>
                <a:ea typeface="メイリオ" panose="020B0604030504040204" pitchFamily="50" charset="-128"/>
                <a:cs typeface="Arial"/>
              </a:rPr>
              <a:t>指標の大小それ自体のみに着目するのではなく、</a:t>
            </a:r>
            <a:r>
              <a:rPr lang="ja-JP" altLang="en-US" sz="1200" b="1" u="sng" kern="100" dirty="0">
                <a:solidFill>
                  <a:schemeClr val="accent4">
                    <a:lumMod val="50000"/>
                  </a:schemeClr>
                </a:solidFill>
                <a:latin typeface="メイリオ" panose="020B0604030504040204" pitchFamily="50" charset="-128"/>
                <a:ea typeface="メイリオ" panose="020B0604030504040204" pitchFamily="50" charset="-128"/>
                <a:cs typeface="Arial"/>
              </a:rPr>
              <a:t>要因及び課題の分析を行い、改善に向けて取り組んでいくことが重要</a:t>
            </a:r>
            <a:r>
              <a:rPr lang="ja-JP" altLang="en-US" sz="1200" u="sng" kern="100" dirty="0">
                <a:latin typeface="メイリオ" panose="020B0604030504040204" pitchFamily="50" charset="-128"/>
                <a:ea typeface="メイリオ" panose="020B0604030504040204" pitchFamily="50" charset="-128"/>
                <a:cs typeface="Arial"/>
              </a:rPr>
              <a:t>です。</a:t>
            </a:r>
          </a:p>
          <a:p>
            <a:pPr marL="95250" indent="-95250"/>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95250" indent="-95250"/>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このため公表に当たっては、</a:t>
            </a:r>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単に数値の情報だけで</a:t>
            </a:r>
            <a:endParaRPr lang="en-US" altLang="ja-JP" sz="1200" u="sng" dirty="0">
              <a:latin typeface="メイリオ" panose="020B0604030504040204" pitchFamily="50" charset="-128"/>
              <a:ea typeface="メイリオ" panose="020B0604030504040204" pitchFamily="50" charset="-128"/>
              <a:cs typeface="メイリオ" panose="020B0604030504040204" pitchFamily="50" charset="-128"/>
            </a:endParaRPr>
          </a:p>
          <a:p>
            <a:pPr marL="95250" indent="-95250"/>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なく、要因及び課題の分析の結果等により詳細な情報</a:t>
            </a:r>
            <a:endParaRPr lang="en-US" altLang="ja-JP" sz="1200" u="sng" dirty="0">
              <a:latin typeface="メイリオ" panose="020B0604030504040204" pitchFamily="50" charset="-128"/>
              <a:ea typeface="メイリオ" panose="020B0604030504040204" pitchFamily="50" charset="-128"/>
              <a:cs typeface="メイリオ" panose="020B0604030504040204" pitchFamily="50" charset="-128"/>
            </a:endParaRPr>
          </a:p>
          <a:p>
            <a:pPr marL="95250" indent="-95250"/>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や補足的な情報を公表することも可能であり、</a:t>
            </a:r>
            <a:r>
              <a:rPr lang="en-US" altLang="ja-JP" sz="1200" b="1" u="sng" dirty="0">
                <a:solidFill>
                  <a:schemeClr val="accent4">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u="sng" dirty="0">
                <a:solidFill>
                  <a:schemeClr val="accent4">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説明欄</a:t>
            </a:r>
            <a:r>
              <a:rPr lang="en-US" altLang="ja-JP" sz="1200" b="1" u="sng" dirty="0">
                <a:solidFill>
                  <a:schemeClr val="accent4">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u="sng" dirty="0">
                <a:solidFill>
                  <a:schemeClr val="accent4">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を有効活用して、こうした追加的な情報公表を行うことが望ましい</a:t>
            </a:r>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ものです。</a:t>
            </a: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u="sng" dirty="0">
                <a:latin typeface="メイリオ" panose="020B0604030504040204" pitchFamily="50" charset="-128"/>
                <a:ea typeface="メイリオ" panose="020B0604030504040204" pitchFamily="50" charset="-128"/>
                <a:cs typeface="メイリオ" panose="020B0604030504040204" pitchFamily="50" charset="-128"/>
              </a:rPr>
              <a:t>なお、「女性の活躍推進企業データベース」にはあらかじめ</a:t>
            </a:r>
            <a:r>
              <a:rPr lang="en-US" altLang="ja-JP" sz="1200" b="1"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u="sng" dirty="0">
                <a:latin typeface="メイリオ" panose="020B0604030504040204" pitchFamily="50" charset="-128"/>
                <a:ea typeface="メイリオ" panose="020B0604030504040204" pitchFamily="50" charset="-128"/>
                <a:cs typeface="メイリオ" panose="020B0604030504040204" pitchFamily="50" charset="-128"/>
              </a:rPr>
              <a:t>注釈・説明欄</a:t>
            </a:r>
            <a:r>
              <a:rPr lang="en-US" altLang="ja-JP" sz="1200" b="1"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u="sng" dirty="0">
                <a:latin typeface="メイリオ" panose="020B0604030504040204" pitchFamily="50" charset="-128"/>
                <a:ea typeface="メイリオ" panose="020B0604030504040204" pitchFamily="50" charset="-128"/>
                <a:cs typeface="メイリオ" panose="020B0604030504040204" pitchFamily="50" charset="-128"/>
              </a:rPr>
              <a:t>が設けられています。</a:t>
            </a:r>
            <a:endParaRPr lang="en-US" altLang="ja-JP" sz="1200" b="1"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00" b="1" u="sng" dirty="0">
              <a:latin typeface="メイリオ" panose="020B0604030504040204" pitchFamily="50" charset="-128"/>
              <a:ea typeface="メイリオ" panose="020B0604030504040204" pitchFamily="50" charset="-128"/>
            </a:endParaRPr>
          </a:p>
        </p:txBody>
      </p:sp>
      <p:pic>
        <p:nvPicPr>
          <p:cNvPr id="7" name="図 6" descr="集合している人たちのイラスト（女性）">
            <a:extLst>
              <a:ext uri="{FF2B5EF4-FFF2-40B4-BE49-F238E27FC236}">
                <a16:creationId xmlns:a16="http://schemas.microsoft.com/office/drawing/2014/main" id="{22CF6EEF-CAA4-EFD1-E9DE-2132E74ECF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2100" y="5539424"/>
            <a:ext cx="1282496" cy="1171710"/>
          </a:xfrm>
          <a:prstGeom prst="rect">
            <a:avLst/>
          </a:prstGeom>
          <a:noFill/>
          <a:ln>
            <a:noFill/>
          </a:ln>
        </p:spPr>
      </p:pic>
      <p:pic>
        <p:nvPicPr>
          <p:cNvPr id="10" name="図 9">
            <a:extLst>
              <a:ext uri="{FF2B5EF4-FFF2-40B4-BE49-F238E27FC236}">
                <a16:creationId xmlns:a16="http://schemas.microsoft.com/office/drawing/2014/main" id="{497908F7-C2FA-06E2-EF43-28FC5D9F1B8B}"/>
              </a:ext>
            </a:extLst>
          </p:cNvPr>
          <p:cNvPicPr>
            <a:picLocks noChangeAspect="1"/>
          </p:cNvPicPr>
          <p:nvPr/>
        </p:nvPicPr>
        <p:blipFill>
          <a:blip r:embed="rId4"/>
          <a:stretch>
            <a:fillRect/>
          </a:stretch>
        </p:blipFill>
        <p:spPr>
          <a:xfrm>
            <a:off x="4435184" y="2391118"/>
            <a:ext cx="5470816" cy="4186709"/>
          </a:xfrm>
          <a:prstGeom prst="rect">
            <a:avLst/>
          </a:prstGeom>
        </p:spPr>
      </p:pic>
      <p:sp>
        <p:nvSpPr>
          <p:cNvPr id="12" name="テキスト ボックス 11">
            <a:extLst>
              <a:ext uri="{FF2B5EF4-FFF2-40B4-BE49-F238E27FC236}">
                <a16:creationId xmlns:a16="http://schemas.microsoft.com/office/drawing/2014/main" id="{216F7A88-65E5-B940-D83D-A30BBCBB7AE7}"/>
              </a:ext>
            </a:extLst>
          </p:cNvPr>
          <p:cNvSpPr txBox="1"/>
          <p:nvPr/>
        </p:nvSpPr>
        <p:spPr>
          <a:xfrm>
            <a:off x="654444" y="968015"/>
            <a:ext cx="8769927" cy="1405513"/>
          </a:xfrm>
          <a:prstGeom prst="rect">
            <a:avLst/>
          </a:prstGeom>
          <a:solidFill>
            <a:srgbClr val="E0F1F1"/>
          </a:solidFill>
        </p:spPr>
        <p:txBody>
          <a:bodyPr wrap="square">
            <a:spAutoFit/>
          </a:bodyPr>
          <a:lstStyle/>
          <a:p>
            <a:pPr algn="just"/>
            <a:r>
              <a:rPr kumimoji="1" lang="ja-JP" altLang="en-US" sz="1600" b="1" dirty="0">
                <a:solidFill>
                  <a:schemeClr val="tx1"/>
                </a:solidFill>
                <a:latin typeface="メイリオ" panose="020B0604030504040204" pitchFamily="50" charset="-128"/>
                <a:ea typeface="メイリオ" panose="020B0604030504040204" pitchFamily="50" charset="-128"/>
              </a:rPr>
              <a:t>Ｑ　男女間賃金差異や女性管理職比率の情報公表の方法は。</a:t>
            </a:r>
          </a:p>
          <a:p>
            <a:pPr marL="180975" indent="-180975" algn="just">
              <a:lnSpc>
                <a:spcPts val="1600"/>
              </a:lnSpc>
            </a:pPr>
            <a:r>
              <a:rPr kumimoji="1" lang="ja-JP" altLang="en-US" sz="1600" b="1" dirty="0">
                <a:solidFill>
                  <a:schemeClr val="tx1"/>
                </a:solidFill>
                <a:latin typeface="メイリオ" panose="020B0604030504040204" pitchFamily="50" charset="-128"/>
                <a:ea typeface="メイリオ" panose="020B0604030504040204" pitchFamily="50" charset="-128"/>
              </a:rPr>
              <a:t>　</a:t>
            </a:r>
            <a:endParaRPr kumimoji="1" lang="en-US" altLang="ja-JP" sz="1600" b="1" dirty="0">
              <a:solidFill>
                <a:schemeClr val="tx1"/>
              </a:solidFill>
              <a:latin typeface="メイリオ" panose="020B0604030504040204" pitchFamily="50" charset="-128"/>
              <a:ea typeface="メイリオ" panose="020B0604030504040204" pitchFamily="50" charset="-128"/>
            </a:endParaRPr>
          </a:p>
          <a:p>
            <a:pPr marL="180975" indent="-180975" algn="just">
              <a:lnSpc>
                <a:spcPts val="1600"/>
              </a:lnSpc>
            </a:pPr>
            <a:r>
              <a:rPr kumimoji="1" lang="ja-JP" altLang="en-US" sz="1600" b="1" dirty="0">
                <a:solidFill>
                  <a:schemeClr val="tx1"/>
                </a:solidFill>
                <a:latin typeface="メイリオ" panose="020B0604030504040204" pitchFamily="50" charset="-128"/>
                <a:ea typeface="メイリオ" panose="020B0604030504040204" pitchFamily="50" charset="-128"/>
              </a:rPr>
              <a:t>Ａ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公表の場は、厚生労働省が運営する</a:t>
            </a:r>
            <a:r>
              <a:rPr lang="ja-JP" altLang="en-US" sz="1600"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「女性の活躍推進企業データベース」</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が最も適切</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です。是非ご活用ください。</a:t>
            </a:r>
            <a:endParaRPr lang="ja-JP" altLang="en-US" sz="1600" strike="sng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just">
              <a:lnSpc>
                <a:spcPts val="1600"/>
              </a:lnSpc>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URL</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hlinkClick r:id="rId5">
                  <a:extLst>
                    <a:ext uri="{A12FA001-AC4F-418D-AE19-62706E023703}">
                      <ahyp:hlinkClr xmlns:ahyp="http://schemas.microsoft.com/office/drawing/2018/hyperlinkcolor" val="tx"/>
                    </a:ext>
                  </a:extLst>
                </a:hlinkClick>
              </a:rPr>
              <a:t>https://positive-ryouritsu.mhlw.go.jp/positivedb/</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kumimoji="1" lang="ja-JP" altLang="en-US" sz="1600" dirty="0">
                <a:solidFill>
                  <a:schemeClr val="tx1"/>
                </a:solidFill>
                <a:latin typeface="メイリオ" panose="020B0604030504040204" pitchFamily="50" charset="-128"/>
                <a:ea typeface="メイリオ" panose="020B0604030504040204" pitchFamily="50" charset="-128"/>
              </a:rPr>
              <a:t>　　なお、自社のホームページへの掲載等でもさしつかえありません。</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6A2C85D6-020F-C2DC-91BE-E1EE0D65713D}"/>
              </a:ext>
            </a:extLst>
          </p:cNvPr>
          <p:cNvSpPr>
            <a:spLocks noGrp="1"/>
          </p:cNvSpPr>
          <p:nvPr>
            <p:ph type="title"/>
          </p:nvPr>
        </p:nvSpPr>
        <p:spPr>
          <a:xfrm>
            <a:off x="1076015" y="-148294"/>
            <a:ext cx="8440615" cy="764931"/>
          </a:xfrm>
        </p:spPr>
        <p:txBody>
          <a:bodyPr/>
          <a:lstStyle/>
          <a:p>
            <a:r>
              <a:rPr lang="ja-JP" altLang="en-US" sz="1800" dirty="0">
                <a:solidFill>
                  <a:schemeClr val="bg1"/>
                </a:solidFill>
                <a:latin typeface="Meiryo" panose="020B0604030504040204" pitchFamily="34" charset="-128"/>
                <a:ea typeface="Meiryo" panose="020B0604030504040204" pitchFamily="34" charset="-128"/>
              </a:rPr>
              <a:t>男女間賃金差異及び女性管理職比率の情報公表について　</a:t>
            </a:r>
            <a:endParaRPr lang="ja-JP" altLang="en-US" sz="1800" dirty="0">
              <a:solidFill>
                <a:schemeClr val="bg1"/>
              </a:solidFill>
            </a:endParaRPr>
          </a:p>
        </p:txBody>
      </p:sp>
      <p:sp>
        <p:nvSpPr>
          <p:cNvPr id="13" name="矢印: 右 12">
            <a:extLst>
              <a:ext uri="{FF2B5EF4-FFF2-40B4-BE49-F238E27FC236}">
                <a16:creationId xmlns:a16="http://schemas.microsoft.com/office/drawing/2014/main" id="{46A210CA-94FA-99FA-61DD-54AA514146EA}"/>
              </a:ext>
            </a:extLst>
          </p:cNvPr>
          <p:cNvSpPr/>
          <p:nvPr/>
        </p:nvSpPr>
        <p:spPr>
          <a:xfrm rot="19111266">
            <a:off x="4129165" y="4255816"/>
            <a:ext cx="437027" cy="233749"/>
          </a:xfrm>
          <a:prstGeom prst="right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pic>
        <p:nvPicPr>
          <p:cNvPr id="15" name="図 14">
            <a:extLst>
              <a:ext uri="{FF2B5EF4-FFF2-40B4-BE49-F238E27FC236}">
                <a16:creationId xmlns:a16="http://schemas.microsoft.com/office/drawing/2014/main" id="{BF2C4F28-C4E1-A2AF-044B-ED13F4B8550E}"/>
              </a:ext>
            </a:extLst>
          </p:cNvPr>
          <p:cNvPicPr>
            <a:picLocks noChangeAspect="1"/>
          </p:cNvPicPr>
          <p:nvPr/>
        </p:nvPicPr>
        <p:blipFill>
          <a:blip r:embed="rId6"/>
          <a:stretch>
            <a:fillRect/>
          </a:stretch>
        </p:blipFill>
        <p:spPr>
          <a:xfrm>
            <a:off x="7357406" y="1670771"/>
            <a:ext cx="695213" cy="654827"/>
          </a:xfrm>
          <a:prstGeom prst="rect">
            <a:avLst/>
          </a:prstGeom>
          <a:solidFill>
            <a:srgbClr val="E0F1F1"/>
          </a:solidFill>
        </p:spPr>
      </p:pic>
      <p:sp>
        <p:nvSpPr>
          <p:cNvPr id="4" name="スライド番号プレースホルダー 2">
            <a:extLst>
              <a:ext uri="{FF2B5EF4-FFF2-40B4-BE49-F238E27FC236}">
                <a16:creationId xmlns:a16="http://schemas.microsoft.com/office/drawing/2014/main" id="{F30C4604-4B5A-42EF-CF01-42C5DA236385}"/>
              </a:ext>
            </a:extLst>
          </p:cNvPr>
          <p:cNvSpPr txBox="1">
            <a:spLocks/>
          </p:cNvSpPr>
          <p:nvPr/>
        </p:nvSpPr>
        <p:spPr>
          <a:xfrm>
            <a:off x="9133365" y="6577827"/>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10</a:t>
            </a:r>
          </a:p>
        </p:txBody>
      </p:sp>
    </p:spTree>
    <p:extLst>
      <p:ext uri="{BB962C8B-B14F-4D97-AF65-F5344CB8AC3E}">
        <p14:creationId xmlns:p14="http://schemas.microsoft.com/office/powerpoint/2010/main" val="383975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A889522F-FA51-F14C-BAA2-ADEAB79DDF80}"/>
              </a:ext>
            </a:extLst>
          </p:cNvPr>
          <p:cNvSpPr/>
          <p:nvPr/>
        </p:nvSpPr>
        <p:spPr>
          <a:xfrm>
            <a:off x="364563" y="3700065"/>
            <a:ext cx="3291808" cy="1239718"/>
          </a:xfrm>
          <a:prstGeom prst="rect">
            <a:avLst/>
          </a:prstGeom>
          <a:no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45396" tIns="153373" rIns="122698" bIns="153373" rtlCol="0" anchor="t"/>
          <a:lstStyle/>
          <a:p>
            <a:pPr defTabSz="422041">
              <a:lnSpc>
                <a:spcPct val="120000"/>
              </a:lnSpc>
              <a:buClr>
                <a:srgbClr val="103185"/>
              </a:buClr>
              <a:defRPr/>
            </a:pPr>
            <a:r>
              <a:rPr lang="ja-JP" altLang="en-US" sz="1000" dirty="0">
                <a:solidFill>
                  <a:prstClr val="black"/>
                </a:solidFill>
                <a:latin typeface="メイリオ" panose="020B0604030504040204" pitchFamily="50" charset="-128"/>
                <a:ea typeface="メイリオ" panose="020B0604030504040204" pitchFamily="50" charset="-128"/>
              </a:rPr>
              <a:t>●同業他社の取組を知りたい</a:t>
            </a:r>
            <a:endParaRPr lang="en-US" altLang="ja-JP" sz="1000" dirty="0">
              <a:solidFill>
                <a:prstClr val="black"/>
              </a:solidFill>
              <a:latin typeface="メイリオ" panose="020B0604030504040204" pitchFamily="50" charset="-128"/>
              <a:ea typeface="メイリオ" panose="020B0604030504040204" pitchFamily="50" charset="-128"/>
            </a:endParaRPr>
          </a:p>
          <a:p>
            <a:pPr defTabSz="422041">
              <a:lnSpc>
                <a:spcPct val="120000"/>
              </a:lnSpc>
              <a:buClr>
                <a:srgbClr val="103185"/>
              </a:buClr>
              <a:defRPr/>
            </a:pPr>
            <a:r>
              <a:rPr lang="ja-JP" altLang="en-US" sz="1000" dirty="0">
                <a:solidFill>
                  <a:prstClr val="black"/>
                </a:solidFill>
                <a:latin typeface="メイリオ" panose="020B0604030504040204" pitchFamily="50" charset="-128"/>
                <a:ea typeface="メイリオ" panose="020B0604030504040204" pitchFamily="50" charset="-128"/>
              </a:rPr>
              <a:t>　→業種から検索</a:t>
            </a:r>
            <a:endParaRPr lang="en-US" altLang="ja-JP" sz="1000" dirty="0">
              <a:solidFill>
                <a:prstClr val="black"/>
              </a:solidFill>
              <a:latin typeface="メイリオ" panose="020B0604030504040204" pitchFamily="50" charset="-128"/>
              <a:ea typeface="メイリオ" panose="020B0604030504040204" pitchFamily="50" charset="-128"/>
            </a:endParaRPr>
          </a:p>
          <a:p>
            <a:pPr defTabSz="422041">
              <a:lnSpc>
                <a:spcPct val="120000"/>
              </a:lnSpc>
              <a:buClr>
                <a:srgbClr val="103185"/>
              </a:buClr>
              <a:defRPr/>
            </a:pPr>
            <a:r>
              <a:rPr lang="ja-JP" altLang="en-US" sz="1000" dirty="0">
                <a:solidFill>
                  <a:prstClr val="black"/>
                </a:solidFill>
                <a:latin typeface="メイリオ" panose="020B0604030504040204" pitchFamily="50" charset="-128"/>
                <a:ea typeface="メイリオ" panose="020B0604030504040204" pitchFamily="50" charset="-128"/>
              </a:rPr>
              <a:t>●地域の企業の女性活躍の状況を参考にしたい</a:t>
            </a:r>
            <a:endParaRPr lang="en-US" altLang="ja-JP" sz="1000" dirty="0">
              <a:solidFill>
                <a:prstClr val="black"/>
              </a:solidFill>
              <a:latin typeface="メイリオ" panose="020B0604030504040204" pitchFamily="50" charset="-128"/>
              <a:ea typeface="メイリオ" panose="020B0604030504040204" pitchFamily="50" charset="-128"/>
            </a:endParaRPr>
          </a:p>
          <a:p>
            <a:pPr defTabSz="422041">
              <a:lnSpc>
                <a:spcPct val="120000"/>
              </a:lnSpc>
              <a:buClr>
                <a:srgbClr val="103185"/>
              </a:buClr>
              <a:defRPr/>
            </a:pPr>
            <a:r>
              <a:rPr lang="ja-JP" altLang="en-US" sz="1000" dirty="0">
                <a:solidFill>
                  <a:prstClr val="black"/>
                </a:solidFill>
                <a:latin typeface="メイリオ" panose="020B0604030504040204" pitchFamily="50" charset="-128"/>
                <a:ea typeface="メイリオ" panose="020B0604030504040204" pitchFamily="50" charset="-128"/>
              </a:rPr>
              <a:t>　→都道府県から検索</a:t>
            </a:r>
            <a:endParaRPr lang="en-US" altLang="ja-JP" sz="1000" dirty="0">
              <a:solidFill>
                <a:prstClr val="black"/>
              </a:solidFill>
              <a:latin typeface="メイリオ" panose="020B0604030504040204" pitchFamily="50" charset="-128"/>
              <a:ea typeface="メイリオ" panose="020B0604030504040204" pitchFamily="50" charset="-128"/>
            </a:endParaRPr>
          </a:p>
          <a:p>
            <a:pPr defTabSz="422041">
              <a:lnSpc>
                <a:spcPct val="120000"/>
              </a:lnSpc>
              <a:buClr>
                <a:srgbClr val="103185"/>
              </a:buClr>
              <a:defRPr/>
            </a:pPr>
            <a:r>
              <a:rPr lang="ja-JP" altLang="en-US" sz="1000" dirty="0">
                <a:solidFill>
                  <a:prstClr val="black"/>
                </a:solidFill>
                <a:latin typeface="メイリオ" panose="020B0604030504040204" pitchFamily="50" charset="-128"/>
                <a:ea typeface="メイリオ" panose="020B0604030504040204" pitchFamily="50" charset="-128"/>
              </a:rPr>
              <a:t>●えるぼし認定を取得している企業を知りたい</a:t>
            </a:r>
            <a:endParaRPr lang="en-US" altLang="ja-JP" sz="1000" dirty="0">
              <a:solidFill>
                <a:prstClr val="black"/>
              </a:solidFill>
              <a:latin typeface="メイリオ" panose="020B0604030504040204" pitchFamily="50" charset="-128"/>
              <a:ea typeface="メイリオ" panose="020B0604030504040204" pitchFamily="50" charset="-128"/>
            </a:endParaRPr>
          </a:p>
          <a:p>
            <a:pPr defTabSz="422041">
              <a:lnSpc>
                <a:spcPct val="120000"/>
              </a:lnSpc>
              <a:buClr>
                <a:srgbClr val="103185"/>
              </a:buClr>
              <a:defRPr/>
            </a:pPr>
            <a:r>
              <a:rPr lang="ja-JP" altLang="en-US" sz="1000" dirty="0">
                <a:solidFill>
                  <a:prstClr val="black"/>
                </a:solidFill>
                <a:latin typeface="メイリオ" panose="020B0604030504040204" pitchFamily="50" charset="-128"/>
                <a:ea typeface="メイリオ" panose="020B0604030504040204" pitchFamily="50" charset="-128"/>
              </a:rPr>
              <a:t>　→企業認定等から検索</a:t>
            </a:r>
          </a:p>
        </p:txBody>
      </p:sp>
      <p:pic>
        <p:nvPicPr>
          <p:cNvPr id="7" name="図 6"/>
          <p:cNvPicPr>
            <a:picLocks noChangeAspect="1"/>
          </p:cNvPicPr>
          <p:nvPr/>
        </p:nvPicPr>
        <p:blipFill>
          <a:blip r:embed="rId3"/>
          <a:stretch>
            <a:fillRect/>
          </a:stretch>
        </p:blipFill>
        <p:spPr>
          <a:xfrm>
            <a:off x="8344225" y="1840792"/>
            <a:ext cx="472918" cy="478885"/>
          </a:xfrm>
          <a:prstGeom prst="rect">
            <a:avLst/>
          </a:prstGeom>
        </p:spPr>
      </p:pic>
      <p:grpSp>
        <p:nvGrpSpPr>
          <p:cNvPr id="8" name="グループ化 7"/>
          <p:cNvGrpSpPr/>
          <p:nvPr/>
        </p:nvGrpSpPr>
        <p:grpSpPr>
          <a:xfrm>
            <a:off x="-15980" y="-11936"/>
            <a:ext cx="9906000" cy="655170"/>
            <a:chOff x="351181" y="-11057"/>
            <a:chExt cx="8441638" cy="631385"/>
          </a:xfrm>
        </p:grpSpPr>
        <p:sp>
          <p:nvSpPr>
            <p:cNvPr id="9" name="テキスト プレースホルダー 6">
              <a:extLst>
                <a:ext uri="{FF2B5EF4-FFF2-40B4-BE49-F238E27FC236}">
                  <a16:creationId xmlns:a16="http://schemas.microsoft.com/office/drawing/2014/main" id="{4B66BDE1-5ABE-1A49-831A-CACBD5DC5471}"/>
                </a:ext>
              </a:extLst>
            </p:cNvPr>
            <p:cNvSpPr txBox="1">
              <a:spLocks/>
            </p:cNvSpPr>
            <p:nvPr/>
          </p:nvSpPr>
          <p:spPr>
            <a:xfrm>
              <a:off x="351181" y="-11057"/>
              <a:ext cx="8441638" cy="631385"/>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61369" tIns="237109" rIns="237109" bIns="94843"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719255">
                <a:defRPr/>
              </a:pPr>
              <a:endParaRPr lang="en" altLang="ja-JP" sz="1317" b="1" spc="198">
                <a:solidFill>
                  <a:srgbClr val="FFFFFF"/>
                </a:solidFill>
                <a:latin typeface="Meiryo" panose="020B0604030504040204" pitchFamily="34" charset="-128"/>
                <a:ea typeface="Meiryo" panose="020B0604030504040204" pitchFamily="34" charset="-128"/>
              </a:endParaRPr>
            </a:p>
          </p:txBody>
        </p:sp>
        <p:sp>
          <p:nvSpPr>
            <p:cNvPr id="10" name="テキスト プレースホルダー 6">
              <a:extLst>
                <a:ext uri="{FF2B5EF4-FFF2-40B4-BE49-F238E27FC236}">
                  <a16:creationId xmlns:a16="http://schemas.microsoft.com/office/drawing/2014/main" id="{B714221B-43CA-D24B-BCAF-0768E1FC8C9F}"/>
                </a:ext>
              </a:extLst>
            </p:cNvPr>
            <p:cNvSpPr txBox="1">
              <a:spLocks/>
            </p:cNvSpPr>
            <p:nvPr/>
          </p:nvSpPr>
          <p:spPr>
            <a:xfrm>
              <a:off x="5194834" y="-11057"/>
              <a:ext cx="3596963" cy="631385"/>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719255">
                <a:defRPr/>
              </a:pPr>
              <a:endParaRPr lang="en" altLang="ja-JP" sz="1427" b="1" spc="214">
                <a:solidFill>
                  <a:srgbClr val="FFFFFF"/>
                </a:solidFill>
                <a:latin typeface="Meiryo" panose="020B0604030504040204" pitchFamily="34" charset="-128"/>
                <a:ea typeface="Meiryo" panose="020B0604030504040204" pitchFamily="34" charset="-128"/>
              </a:endParaRPr>
            </a:p>
          </p:txBody>
        </p:sp>
      </p:grpSp>
      <p:sp>
        <p:nvSpPr>
          <p:cNvPr id="4" name="正方形/長方形 3"/>
          <p:cNvSpPr/>
          <p:nvPr/>
        </p:nvSpPr>
        <p:spPr>
          <a:xfrm>
            <a:off x="3049217" y="174422"/>
            <a:ext cx="3807566" cy="429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lang="ja-JP" altLang="en-US" sz="1846" b="1" dirty="0">
                <a:solidFill>
                  <a:srgbClr val="FFFFFF"/>
                </a:solidFill>
                <a:latin typeface="Segoe UI"/>
                <a:ea typeface="メイリオ"/>
              </a:rPr>
              <a:t>女性の活躍推進企業データベース</a:t>
            </a:r>
            <a:endParaRPr kumimoji="1" lang="ja-JP" altLang="en-US" sz="646" dirty="0">
              <a:solidFill>
                <a:sysClr val="windowText" lastClr="000000"/>
              </a:solidFill>
              <a:latin typeface="Segoe UI"/>
              <a:ea typeface="メイリオ"/>
            </a:endParaRPr>
          </a:p>
        </p:txBody>
      </p:sp>
      <p:sp>
        <p:nvSpPr>
          <p:cNvPr id="11" name="コンテンツ プレースホルダー 2"/>
          <p:cNvSpPr txBox="1">
            <a:spLocks/>
          </p:cNvSpPr>
          <p:nvPr/>
        </p:nvSpPr>
        <p:spPr>
          <a:xfrm>
            <a:off x="364563" y="747119"/>
            <a:ext cx="8988617" cy="582358"/>
          </a:xfrm>
          <a:prstGeom prst="rect">
            <a:avLst/>
          </a:prstGeom>
        </p:spPr>
        <p:txBody>
          <a:bodyPr>
            <a:noAutofit/>
          </a:bodyPr>
          <a:lstStyle>
            <a:lvl1pPr marL="154211" indent="-154211" algn="l" defTabSz="779173" rtl="0" eaLnBrk="1" latinLnBrk="0" hangingPunct="1">
              <a:lnSpc>
                <a:spcPct val="130000"/>
              </a:lnSpc>
              <a:spcBef>
                <a:spcPts val="852"/>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1pPr>
            <a:lvl2pPr marL="304365" indent="-150153"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2pPr>
            <a:lvl3pPr marL="534329" indent="-154211"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3pPr>
            <a:lvl4pPr marL="688540" indent="-154211"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4pPr>
            <a:lvl5pPr marL="838693" indent="-150153"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5pPr>
            <a:lvl6pPr marL="2142725"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6pPr>
            <a:lvl7pPr marL="2532312"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7pPr>
            <a:lvl8pPr marL="2921898"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8pPr>
            <a:lvl9pPr marL="3311484"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9pPr>
          </a:lstStyle>
          <a:p>
            <a:pPr marL="0" indent="0" algn="just" defTabSz="719255">
              <a:spcBef>
                <a:spcPts val="786"/>
              </a:spcBef>
              <a:spcAft>
                <a:spcPts val="629"/>
              </a:spcAft>
              <a:buClr>
                <a:srgbClr val="103185"/>
              </a:buClr>
              <a:buNone/>
              <a:defRPr/>
            </a:pPr>
            <a:r>
              <a:rPr lang="ja-JP" altLang="en-US" sz="1400" dirty="0">
                <a:solidFill>
                  <a:srgbClr val="000000"/>
                </a:solidFill>
              </a:rPr>
              <a:t>「女性の活躍推進企業データベース」は、女性活躍推進法に基づき、各企業が策定した一般事業主行動計画と、自社の女性活躍に関する情報を公表するウェブサイトで、厚生労働省が運営しています。</a:t>
            </a:r>
            <a:endParaRPr lang="en-US" altLang="ja-JP" sz="1400" b="1" dirty="0">
              <a:solidFill>
                <a:srgbClr val="000000"/>
              </a:solidFill>
            </a:endParaRPr>
          </a:p>
          <a:p>
            <a:pPr marL="168524" indent="-168524" algn="just" defTabSz="719255">
              <a:spcBef>
                <a:spcPts val="786"/>
              </a:spcBef>
              <a:spcAft>
                <a:spcPts val="629"/>
              </a:spcAft>
              <a:buClr>
                <a:srgbClr val="103185"/>
              </a:buClr>
              <a:buNone/>
              <a:defRPr/>
            </a:pPr>
            <a:endParaRPr lang="en-US" altLang="ja-JP" sz="1400" b="1" dirty="0">
              <a:solidFill>
                <a:srgbClr val="000000"/>
              </a:solidFill>
            </a:endParaRPr>
          </a:p>
          <a:p>
            <a:pPr marL="168524" indent="-168524" algn="just" defTabSz="719255">
              <a:spcBef>
                <a:spcPts val="786"/>
              </a:spcBef>
              <a:spcAft>
                <a:spcPts val="629"/>
              </a:spcAft>
              <a:buClr>
                <a:srgbClr val="103185"/>
              </a:buClr>
              <a:buNone/>
              <a:defRPr/>
            </a:pPr>
            <a:endParaRPr lang="en-US" altLang="ja-JP" sz="1292" dirty="0">
              <a:solidFill>
                <a:srgbClr val="000000"/>
              </a:solidFill>
            </a:endParaRPr>
          </a:p>
        </p:txBody>
      </p:sp>
      <p:pic>
        <p:nvPicPr>
          <p:cNvPr id="12" name="図 11"/>
          <p:cNvPicPr>
            <a:picLocks noChangeAspect="1"/>
          </p:cNvPicPr>
          <p:nvPr/>
        </p:nvPicPr>
        <p:blipFill>
          <a:blip r:embed="rId4"/>
          <a:stretch>
            <a:fillRect/>
          </a:stretch>
        </p:blipFill>
        <p:spPr>
          <a:xfrm>
            <a:off x="403132" y="1425912"/>
            <a:ext cx="3348465" cy="1777580"/>
          </a:xfrm>
          <a:prstGeom prst="rect">
            <a:avLst/>
          </a:prstGeom>
        </p:spPr>
      </p:pic>
      <p:graphicFrame>
        <p:nvGraphicFramePr>
          <p:cNvPr id="13" name="表 12"/>
          <p:cNvGraphicFramePr>
            <a:graphicFrameLocks noGrp="1"/>
          </p:cNvGraphicFramePr>
          <p:nvPr>
            <p:extLst>
              <p:ext uri="{D42A27DB-BD31-4B8C-83A1-F6EECF244321}">
                <p14:modId xmlns:p14="http://schemas.microsoft.com/office/powerpoint/2010/main" val="774941090"/>
              </p:ext>
            </p:extLst>
          </p:nvPr>
        </p:nvGraphicFramePr>
        <p:xfrm>
          <a:off x="5361626" y="2830780"/>
          <a:ext cx="4169722" cy="3770176"/>
        </p:xfrm>
        <a:graphic>
          <a:graphicData uri="http://schemas.openxmlformats.org/drawingml/2006/table">
            <a:tbl>
              <a:tblPr/>
              <a:tblGrid>
                <a:gridCol w="2084861">
                  <a:extLst>
                    <a:ext uri="{9D8B030D-6E8A-4147-A177-3AD203B41FA5}">
                      <a16:colId xmlns:a16="http://schemas.microsoft.com/office/drawing/2014/main" val="20001"/>
                    </a:ext>
                  </a:extLst>
                </a:gridCol>
                <a:gridCol w="2084861">
                  <a:extLst>
                    <a:ext uri="{9D8B030D-6E8A-4147-A177-3AD203B41FA5}">
                      <a16:colId xmlns:a16="http://schemas.microsoft.com/office/drawing/2014/main" val="20012"/>
                    </a:ext>
                  </a:extLst>
                </a:gridCol>
              </a:tblGrid>
              <a:tr h="282085">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r>
                        <a:rPr lang="en-US" altLang="ja-JP" sz="700" u="none" strike="noStrike">
                          <a:effectLst/>
                          <a:latin typeface="メイリオ" panose="020B0604030504040204" pitchFamily="50" charset="-128"/>
                          <a:ea typeface="メイリオ" panose="020B0604030504040204" pitchFamily="50" charset="-128"/>
                        </a:rPr>
                        <a:t>A</a:t>
                      </a:r>
                      <a:r>
                        <a:rPr lang="ja-JP" altLang="en-US" sz="700" u="none" strike="noStrike">
                          <a:effectLst/>
                          <a:latin typeface="メイリオ" panose="020B0604030504040204" pitchFamily="50" charset="-128"/>
                          <a:ea typeface="メイリオ" panose="020B0604030504040204" pitchFamily="50" charset="-128"/>
                        </a:rPr>
                        <a:t>社</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r>
                        <a:rPr lang="en-US" altLang="ja-JP" sz="700" u="none" strike="noStrike">
                          <a:effectLst/>
                          <a:latin typeface="メイリオ" panose="020B0604030504040204" pitchFamily="50" charset="-128"/>
                          <a:ea typeface="メイリオ" panose="020B0604030504040204" pitchFamily="50" charset="-128"/>
                        </a:rPr>
                        <a:t>B</a:t>
                      </a:r>
                      <a:r>
                        <a:rPr lang="ja-JP" altLang="en-US" sz="700" u="none" strike="noStrike">
                          <a:effectLst/>
                          <a:latin typeface="メイリオ" panose="020B0604030504040204" pitchFamily="50" charset="-128"/>
                          <a:ea typeface="メイリオ" panose="020B0604030504040204" pitchFamily="50" charset="-128"/>
                        </a:rPr>
                        <a:t>社</a:t>
                      </a:r>
                      <a:endParaRPr lang="en-US" altLang="ja-JP" sz="700" b="0"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2085">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r>
                        <a:rPr lang="ja-JP" altLang="en-US" sz="700" u="none" strike="noStrike">
                          <a:effectLst/>
                          <a:latin typeface="メイリオ" panose="020B0604030504040204" pitchFamily="50" charset="-128"/>
                          <a:ea typeface="メイリオ" panose="020B0604030504040204" pitchFamily="50" charset="-128"/>
                        </a:rPr>
                        <a:t>　東京都○○区１２３</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r>
                        <a:rPr lang="ja-JP" altLang="en-US" sz="700" u="none" strike="noStrike" dirty="0">
                          <a:effectLst/>
                          <a:latin typeface="メイリオ" panose="020B0604030504040204" pitchFamily="50" charset="-128"/>
                          <a:ea typeface="メイリオ" panose="020B0604030504040204" pitchFamily="50" charset="-128"/>
                        </a:rPr>
                        <a:t>東京都○○区４５６</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2085">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101</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人～</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300</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人</a:t>
                      </a: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10</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100</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人</a:t>
                      </a:r>
                      <a:endParaRPr lang="en-US" altLang="ja-JP" sz="700" b="0"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extLst>
                  <a:ext uri="{0D108BD9-81ED-4DB2-BD59-A6C34878D82A}">
                    <a16:rowId xmlns:a16="http://schemas.microsoft.com/office/drawing/2014/main" val="2097629864"/>
                  </a:ext>
                </a:extLst>
              </a:tr>
              <a:tr h="373993">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endParaRPr lang="en-US" altLang="ja-JP" sz="700" b="0"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3993">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r>
                        <a:rPr lang="zh-TW" altLang="en-US" sz="700" u="none" strike="noStrike" dirty="0">
                          <a:effectLst/>
                          <a:latin typeface="メイリオ" panose="020B0604030504040204" pitchFamily="50" charset="-128"/>
                          <a:ea typeface="メイリオ" panose="020B0604030504040204" pitchFamily="50" charset="-128"/>
                        </a:rPr>
                        <a:t>（事務職）</a:t>
                      </a:r>
                      <a:r>
                        <a:rPr lang="en-US" altLang="zh-TW" sz="700" u="none" strike="noStrike" dirty="0">
                          <a:effectLst/>
                          <a:latin typeface="メイリオ" panose="020B0604030504040204" pitchFamily="50" charset="-128"/>
                          <a:ea typeface="メイリオ" panose="020B0604030504040204" pitchFamily="50" charset="-128"/>
                        </a:rPr>
                        <a:t>40%</a:t>
                      </a:r>
                    </a:p>
                    <a:p>
                      <a:pPr algn="ctr" fontAlgn="ctr"/>
                      <a:r>
                        <a:rPr lang="zh-TW" altLang="en-US" sz="700" u="none" strike="noStrike" dirty="0">
                          <a:effectLst/>
                          <a:latin typeface="メイリオ" panose="020B0604030504040204" pitchFamily="50" charset="-128"/>
                          <a:ea typeface="メイリオ" panose="020B0604030504040204" pitchFamily="50" charset="-128"/>
                        </a:rPr>
                        <a:t>（技術職）</a:t>
                      </a:r>
                      <a:r>
                        <a:rPr lang="en-US" altLang="ja-JP" sz="700" u="none" strike="noStrike" dirty="0">
                          <a:effectLst/>
                          <a:latin typeface="メイリオ" panose="020B0604030504040204" pitchFamily="50" charset="-128"/>
                          <a:ea typeface="メイリオ" panose="020B0604030504040204" pitchFamily="50" charset="-128"/>
                        </a:rPr>
                        <a:t>30</a:t>
                      </a:r>
                      <a:r>
                        <a:rPr lang="en-US" altLang="zh-TW" sz="700" u="none" strike="noStrike" dirty="0">
                          <a:effectLst/>
                          <a:latin typeface="メイリオ" panose="020B0604030504040204" pitchFamily="50" charset="-128"/>
                          <a:ea typeface="メイリオ" panose="020B0604030504040204" pitchFamily="50" charset="-128"/>
                        </a:rPr>
                        <a:t>%</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r>
                        <a:rPr lang="zh-TW" altLang="en-US" sz="700">
                          <a:latin typeface="メイリオ" panose="020B0604030504040204" pitchFamily="50" charset="-128"/>
                          <a:ea typeface="メイリオ" panose="020B0604030504040204" pitchFamily="50" charset="-128"/>
                        </a:rPr>
                        <a:t>（事務職）</a:t>
                      </a:r>
                      <a:r>
                        <a:rPr lang="en-US" altLang="ja-JP" sz="700">
                          <a:latin typeface="メイリオ" panose="020B0604030504040204" pitchFamily="50" charset="-128"/>
                          <a:ea typeface="メイリオ" panose="020B0604030504040204" pitchFamily="50" charset="-128"/>
                        </a:rPr>
                        <a:t>20</a:t>
                      </a:r>
                      <a:r>
                        <a:rPr lang="en-US" altLang="zh-TW" sz="700">
                          <a:latin typeface="メイリオ" panose="020B0604030504040204" pitchFamily="50" charset="-128"/>
                          <a:ea typeface="メイリオ" panose="020B0604030504040204" pitchFamily="50" charset="-128"/>
                        </a:rPr>
                        <a:t>%</a:t>
                      </a:r>
                      <a:br>
                        <a:rPr lang="en-US" altLang="zh-TW" sz="700">
                          <a:latin typeface="メイリオ" panose="020B0604030504040204" pitchFamily="50" charset="-128"/>
                          <a:ea typeface="メイリオ" panose="020B0604030504040204" pitchFamily="50" charset="-128"/>
                        </a:rPr>
                      </a:br>
                      <a:r>
                        <a:rPr lang="zh-TW" altLang="en-US" sz="700">
                          <a:latin typeface="メイリオ" panose="020B0604030504040204" pitchFamily="50" charset="-128"/>
                          <a:ea typeface="メイリオ" panose="020B0604030504040204" pitchFamily="50" charset="-128"/>
                        </a:rPr>
                        <a:t>（技術職）</a:t>
                      </a:r>
                      <a:r>
                        <a:rPr lang="en-US" altLang="ja-JP" sz="700">
                          <a:latin typeface="メイリオ" panose="020B0604030504040204" pitchFamily="50" charset="-128"/>
                          <a:ea typeface="メイリオ" panose="020B0604030504040204" pitchFamily="50" charset="-128"/>
                        </a:rPr>
                        <a:t>10</a:t>
                      </a:r>
                      <a:r>
                        <a:rPr lang="en-US" altLang="zh-TW" sz="700">
                          <a:latin typeface="メイリオ" panose="020B0604030504040204" pitchFamily="50" charset="-128"/>
                          <a:ea typeface="メイリオ" panose="020B0604030504040204" pitchFamily="50" charset="-128"/>
                        </a:rPr>
                        <a:t>%</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extLst>
                  <a:ext uri="{0D108BD9-81ED-4DB2-BD59-A6C34878D82A}">
                    <a16:rowId xmlns:a16="http://schemas.microsoft.com/office/drawing/2014/main" val="490084471"/>
                  </a:ext>
                </a:extLst>
              </a:tr>
              <a:tr h="373993">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r>
                        <a:rPr lang="zh-TW" altLang="en-US" sz="700" u="none" strike="noStrike">
                          <a:effectLst/>
                          <a:latin typeface="メイリオ" panose="020B0604030504040204" pitchFamily="50" charset="-128"/>
                          <a:ea typeface="メイリオ" panose="020B0604030504040204" pitchFamily="50" charset="-128"/>
                        </a:rPr>
                        <a:t>（事務職）</a:t>
                      </a:r>
                      <a:r>
                        <a:rPr lang="en-US" altLang="zh-TW" sz="700" u="none" strike="noStrike">
                          <a:effectLst/>
                          <a:latin typeface="メイリオ" panose="020B0604030504040204" pitchFamily="50" charset="-128"/>
                          <a:ea typeface="メイリオ" panose="020B0604030504040204" pitchFamily="50" charset="-128"/>
                        </a:rPr>
                        <a:t>30.2%</a:t>
                      </a:r>
                    </a:p>
                    <a:p>
                      <a:pPr algn="ctr" fontAlgn="ctr"/>
                      <a:r>
                        <a:rPr lang="zh-TW" altLang="en-US" sz="700" u="none" strike="noStrike">
                          <a:effectLst/>
                          <a:latin typeface="メイリオ" panose="020B0604030504040204" pitchFamily="50" charset="-128"/>
                          <a:ea typeface="メイリオ" panose="020B0604030504040204" pitchFamily="50" charset="-128"/>
                        </a:rPr>
                        <a:t>（技術職）</a:t>
                      </a:r>
                      <a:r>
                        <a:rPr lang="en-US" altLang="zh-TW" sz="700" u="none" strike="noStrike">
                          <a:effectLst/>
                          <a:latin typeface="メイリオ" panose="020B0604030504040204" pitchFamily="50" charset="-128"/>
                          <a:ea typeface="メイリオ" panose="020B0604030504040204" pitchFamily="50" charset="-128"/>
                        </a:rPr>
                        <a:t>3.3%</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r>
                        <a:rPr lang="zh-TW" altLang="en-US" sz="700" u="none" strike="noStrike">
                          <a:effectLst/>
                          <a:latin typeface="メイリオ" panose="020B0604030504040204" pitchFamily="50" charset="-128"/>
                          <a:ea typeface="メイリオ" panose="020B0604030504040204" pitchFamily="50" charset="-128"/>
                        </a:rPr>
                        <a:t>（事務職）</a:t>
                      </a:r>
                      <a:r>
                        <a:rPr lang="en-US" altLang="ja-JP" sz="700" u="none" strike="noStrike">
                          <a:effectLst/>
                          <a:latin typeface="メイリオ" panose="020B0604030504040204" pitchFamily="50" charset="-128"/>
                          <a:ea typeface="メイリオ" panose="020B0604030504040204" pitchFamily="50" charset="-128"/>
                        </a:rPr>
                        <a:t>12</a:t>
                      </a:r>
                      <a:r>
                        <a:rPr lang="en-US" altLang="zh-TW" sz="700" u="none" strike="noStrike">
                          <a:effectLst/>
                          <a:latin typeface="メイリオ" panose="020B0604030504040204" pitchFamily="50" charset="-128"/>
                          <a:ea typeface="メイリオ" panose="020B0604030504040204" pitchFamily="50" charset="-128"/>
                        </a:rPr>
                        <a:t>.2%</a:t>
                      </a:r>
                    </a:p>
                    <a:p>
                      <a:pPr algn="ctr" fontAlgn="ctr"/>
                      <a:r>
                        <a:rPr lang="zh-TW" altLang="en-US" sz="700" u="none" strike="noStrike">
                          <a:effectLst/>
                          <a:latin typeface="メイリオ" panose="020B0604030504040204" pitchFamily="50" charset="-128"/>
                          <a:ea typeface="メイリオ" panose="020B0604030504040204" pitchFamily="50" charset="-128"/>
                        </a:rPr>
                        <a:t>（技術職）</a:t>
                      </a:r>
                      <a:r>
                        <a:rPr lang="en-US" altLang="ja-JP" sz="700" u="none" strike="noStrike">
                          <a:effectLst/>
                          <a:latin typeface="メイリオ" panose="020B0604030504040204" pitchFamily="50" charset="-128"/>
                          <a:ea typeface="メイリオ" panose="020B0604030504040204" pitchFamily="50" charset="-128"/>
                        </a:rPr>
                        <a:t>1</a:t>
                      </a:r>
                      <a:r>
                        <a:rPr lang="en-US" altLang="zh-TW" sz="700" u="none" strike="noStrike">
                          <a:effectLst/>
                          <a:latin typeface="メイリオ" panose="020B0604030504040204" pitchFamily="50" charset="-128"/>
                          <a:ea typeface="メイリオ" panose="020B0604030504040204" pitchFamily="50" charset="-128"/>
                        </a:rPr>
                        <a:t>.</a:t>
                      </a:r>
                      <a:r>
                        <a:rPr lang="en-US" altLang="ja-JP" sz="700" u="none" strike="noStrike">
                          <a:effectLst/>
                          <a:latin typeface="メイリオ" panose="020B0604030504040204" pitchFamily="50" charset="-128"/>
                          <a:ea typeface="メイリオ" panose="020B0604030504040204" pitchFamily="50" charset="-128"/>
                        </a:rPr>
                        <a:t>5</a:t>
                      </a:r>
                      <a:r>
                        <a:rPr lang="en-US" altLang="zh-TW" sz="700" u="none" strike="noStrike">
                          <a:effectLst/>
                          <a:latin typeface="メイリオ" panose="020B0604030504040204" pitchFamily="50" charset="-128"/>
                          <a:ea typeface="メイリオ" panose="020B0604030504040204" pitchFamily="50" charset="-128"/>
                        </a:rPr>
                        <a:t>%</a:t>
                      </a:r>
                      <a:endParaRPr lang="en-US" altLang="zh-TW" sz="700" b="0"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extLst>
                  <a:ext uri="{0D108BD9-81ED-4DB2-BD59-A6C34878D82A}">
                    <a16:rowId xmlns:a16="http://schemas.microsoft.com/office/drawing/2014/main" val="3870730288"/>
                  </a:ext>
                </a:extLst>
              </a:tr>
              <a:tr h="373993">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r>
                        <a:rPr lang="ja-JP" altLang="en-US" sz="700" u="none" strike="noStrike">
                          <a:effectLst/>
                          <a:latin typeface="メイリオ" panose="020B0604030504040204" pitchFamily="50" charset="-128"/>
                          <a:ea typeface="メイリオ" panose="020B0604030504040204" pitchFamily="50" charset="-128"/>
                        </a:rPr>
                        <a:t>    </a:t>
                      </a:r>
                      <a:r>
                        <a:rPr lang="en-US" altLang="ja-JP" sz="700" u="none" strike="noStrike">
                          <a:effectLst/>
                          <a:latin typeface="メイリオ" panose="020B0604030504040204" pitchFamily="50" charset="-128"/>
                          <a:ea typeface="メイリオ" panose="020B0604030504040204" pitchFamily="50" charset="-128"/>
                        </a:rPr>
                        <a:t>(</a:t>
                      </a:r>
                      <a:r>
                        <a:rPr lang="zh-TW" altLang="en-US" sz="700" u="none" strike="noStrike">
                          <a:effectLst/>
                          <a:latin typeface="メイリオ" panose="020B0604030504040204" pitchFamily="50" charset="-128"/>
                          <a:ea typeface="メイリオ" panose="020B0604030504040204" pitchFamily="50" charset="-128"/>
                        </a:rPr>
                        <a:t>事務職）男性：</a:t>
                      </a:r>
                      <a:r>
                        <a:rPr lang="en-US" altLang="ja-JP" sz="700" u="none" strike="noStrike">
                          <a:effectLst/>
                          <a:latin typeface="メイリオ" panose="020B0604030504040204" pitchFamily="50" charset="-128"/>
                          <a:ea typeface="メイリオ" panose="020B0604030504040204" pitchFamily="50" charset="-128"/>
                        </a:rPr>
                        <a:t>30</a:t>
                      </a:r>
                      <a:r>
                        <a:rPr lang="en-US" altLang="zh-TW" sz="700" u="none" strike="noStrike">
                          <a:effectLst/>
                          <a:latin typeface="メイリオ" panose="020B0604030504040204" pitchFamily="50" charset="-128"/>
                          <a:ea typeface="メイリオ" panose="020B0604030504040204" pitchFamily="50" charset="-128"/>
                        </a:rPr>
                        <a:t>%</a:t>
                      </a:r>
                      <a:r>
                        <a:rPr lang="zh-TW" altLang="en-US" sz="700" u="none" strike="noStrike">
                          <a:effectLst/>
                          <a:latin typeface="メイリオ" panose="020B0604030504040204" pitchFamily="50" charset="-128"/>
                          <a:ea typeface="メイリオ" panose="020B0604030504040204" pitchFamily="50" charset="-128"/>
                        </a:rPr>
                        <a:t>、女性：</a:t>
                      </a:r>
                      <a:r>
                        <a:rPr lang="en-US" altLang="ja-JP" sz="700" u="none" strike="noStrike">
                          <a:effectLst/>
                          <a:latin typeface="メイリオ" panose="020B0604030504040204" pitchFamily="50" charset="-128"/>
                          <a:ea typeface="メイリオ" panose="020B0604030504040204" pitchFamily="50" charset="-128"/>
                        </a:rPr>
                        <a:t>95</a:t>
                      </a:r>
                      <a:r>
                        <a:rPr lang="ja-JP" altLang="en-US" sz="700" u="none" strike="noStrike">
                          <a:effectLst/>
                          <a:latin typeface="メイリオ" panose="020B0604030504040204" pitchFamily="50" charset="-128"/>
                          <a:ea typeface="メイリオ" panose="020B0604030504040204" pitchFamily="50" charset="-128"/>
                        </a:rPr>
                        <a:t>％</a:t>
                      </a:r>
                      <a:br>
                        <a:rPr lang="en-US" altLang="ja-JP" sz="700" u="none" strike="noStrike">
                          <a:effectLst/>
                          <a:latin typeface="メイリオ" panose="020B0604030504040204" pitchFamily="50" charset="-128"/>
                          <a:ea typeface="メイリオ" panose="020B0604030504040204" pitchFamily="50" charset="-128"/>
                        </a:rPr>
                      </a:br>
                      <a:r>
                        <a:rPr lang="en-US" altLang="ja-JP" sz="700" u="none" strike="noStrike">
                          <a:effectLst/>
                          <a:latin typeface="メイリオ" panose="020B0604030504040204" pitchFamily="50" charset="-128"/>
                          <a:ea typeface="メイリオ" panose="020B0604030504040204" pitchFamily="50" charset="-128"/>
                        </a:rPr>
                        <a:t>(</a:t>
                      </a:r>
                      <a:r>
                        <a:rPr lang="zh-TW" altLang="en-US" sz="700" u="none" strike="noStrike">
                          <a:effectLst/>
                          <a:latin typeface="メイリオ" panose="020B0604030504040204" pitchFamily="50" charset="-128"/>
                          <a:ea typeface="メイリオ" panose="020B0604030504040204" pitchFamily="50" charset="-128"/>
                        </a:rPr>
                        <a:t>技術職）男性：</a:t>
                      </a:r>
                      <a:r>
                        <a:rPr lang="en-US" altLang="ja-JP" sz="700" u="none" strike="noStrike">
                          <a:effectLst/>
                          <a:latin typeface="メイリオ" panose="020B0604030504040204" pitchFamily="50" charset="-128"/>
                          <a:ea typeface="メイリオ" panose="020B0604030504040204" pitchFamily="50" charset="-128"/>
                        </a:rPr>
                        <a:t>22</a:t>
                      </a:r>
                      <a:r>
                        <a:rPr lang="en-US" altLang="zh-TW" sz="700" u="none" strike="noStrike">
                          <a:effectLst/>
                          <a:latin typeface="メイリオ" panose="020B0604030504040204" pitchFamily="50" charset="-128"/>
                          <a:ea typeface="メイリオ" panose="020B0604030504040204" pitchFamily="50" charset="-128"/>
                        </a:rPr>
                        <a:t>%</a:t>
                      </a:r>
                      <a:r>
                        <a:rPr lang="zh-TW" altLang="en-US" sz="700" u="none" strike="noStrike">
                          <a:effectLst/>
                          <a:latin typeface="メイリオ" panose="020B0604030504040204" pitchFamily="50" charset="-128"/>
                          <a:ea typeface="メイリオ" panose="020B0604030504040204" pitchFamily="50" charset="-128"/>
                        </a:rPr>
                        <a:t>、女性：</a:t>
                      </a:r>
                      <a:r>
                        <a:rPr lang="en-US" altLang="ja-JP" sz="700" u="none" strike="noStrike">
                          <a:effectLst/>
                          <a:latin typeface="メイリオ" panose="020B0604030504040204" pitchFamily="50" charset="-128"/>
                          <a:ea typeface="メイリオ" panose="020B0604030504040204" pitchFamily="50" charset="-128"/>
                        </a:rPr>
                        <a:t>89</a:t>
                      </a:r>
                      <a:r>
                        <a:rPr lang="en-US" altLang="zh-TW" sz="700" u="none" strike="noStrike">
                          <a:effectLst/>
                          <a:latin typeface="メイリオ" panose="020B0604030504040204" pitchFamily="50" charset="-128"/>
                          <a:ea typeface="メイリオ" panose="020B0604030504040204" pitchFamily="50" charset="-128"/>
                        </a:rPr>
                        <a:t>%</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r>
                        <a:rPr kumimoji="1" lang="zh-TW" altLang="en-US" sz="700" u="none" strike="noStrike" kern="1200">
                          <a:effectLst/>
                          <a:latin typeface="メイリオ" panose="020B0604030504040204" pitchFamily="50" charset="-128"/>
                          <a:ea typeface="メイリオ" panose="020B0604030504040204" pitchFamily="50" charset="-128"/>
                        </a:rPr>
                        <a:t>（事務職）男性：</a:t>
                      </a:r>
                      <a:r>
                        <a:rPr kumimoji="1" lang="en-US" altLang="ja-JP" sz="700" u="none" strike="noStrike" kern="1200">
                          <a:effectLst/>
                          <a:latin typeface="メイリオ" panose="020B0604030504040204" pitchFamily="50" charset="-128"/>
                          <a:ea typeface="メイリオ" panose="020B0604030504040204" pitchFamily="50" charset="-128"/>
                        </a:rPr>
                        <a:t>7</a:t>
                      </a:r>
                      <a:r>
                        <a:rPr kumimoji="1" lang="en-US" altLang="zh-TW" sz="700" u="none" strike="noStrike" kern="1200">
                          <a:effectLst/>
                          <a:latin typeface="メイリオ" panose="020B0604030504040204" pitchFamily="50" charset="-128"/>
                          <a:ea typeface="メイリオ" panose="020B0604030504040204" pitchFamily="50" charset="-128"/>
                        </a:rPr>
                        <a:t>%</a:t>
                      </a:r>
                      <a:r>
                        <a:rPr kumimoji="1" lang="zh-TW" altLang="en-US" sz="700" u="none" strike="noStrike" kern="1200">
                          <a:effectLst/>
                          <a:latin typeface="メイリオ" panose="020B0604030504040204" pitchFamily="50" charset="-128"/>
                          <a:ea typeface="メイリオ" panose="020B0604030504040204" pitchFamily="50" charset="-128"/>
                        </a:rPr>
                        <a:t>、女性：</a:t>
                      </a:r>
                      <a:r>
                        <a:rPr kumimoji="1" lang="en-US" altLang="ja-JP" sz="700" u="none" strike="noStrike" kern="1200">
                          <a:effectLst/>
                          <a:latin typeface="メイリオ" panose="020B0604030504040204" pitchFamily="50" charset="-128"/>
                          <a:ea typeface="メイリオ" panose="020B0604030504040204" pitchFamily="50" charset="-128"/>
                        </a:rPr>
                        <a:t>90</a:t>
                      </a:r>
                      <a:r>
                        <a:rPr kumimoji="1" lang="en-US" altLang="zh-TW" sz="700" u="none" strike="noStrike" kern="1200">
                          <a:effectLst/>
                          <a:latin typeface="メイリオ" panose="020B0604030504040204" pitchFamily="50" charset="-128"/>
                          <a:ea typeface="メイリオ" panose="020B0604030504040204" pitchFamily="50" charset="-128"/>
                        </a:rPr>
                        <a:t>%</a:t>
                      </a:r>
                    </a:p>
                    <a:p>
                      <a:pPr algn="ctr" fontAlgn="ctr"/>
                      <a:r>
                        <a:rPr kumimoji="1" lang="ja-JP" altLang="en-US" sz="700" u="none" strike="noStrike" kern="1200">
                          <a:effectLst/>
                          <a:latin typeface="メイリオ" panose="020B0604030504040204" pitchFamily="50" charset="-128"/>
                          <a:ea typeface="メイリオ" panose="020B0604030504040204" pitchFamily="50" charset="-128"/>
                        </a:rPr>
                        <a:t>  </a:t>
                      </a:r>
                      <a:r>
                        <a:rPr kumimoji="1" lang="zh-TW" altLang="en-US" sz="700" u="none" strike="noStrike" kern="1200">
                          <a:effectLst/>
                          <a:latin typeface="メイリオ" panose="020B0604030504040204" pitchFamily="50" charset="-128"/>
                          <a:ea typeface="メイリオ" panose="020B0604030504040204" pitchFamily="50" charset="-128"/>
                        </a:rPr>
                        <a:t>（技術職）男性：</a:t>
                      </a:r>
                      <a:r>
                        <a:rPr kumimoji="1" lang="en-US" altLang="ja-JP" sz="700" u="none" strike="noStrike" kern="1200">
                          <a:effectLst/>
                          <a:latin typeface="メイリオ" panose="020B0604030504040204" pitchFamily="50" charset="-128"/>
                          <a:ea typeface="メイリオ" panose="020B0604030504040204" pitchFamily="50" charset="-128"/>
                        </a:rPr>
                        <a:t>0.5</a:t>
                      </a:r>
                      <a:r>
                        <a:rPr kumimoji="1" lang="en-US" altLang="zh-TW" sz="700" u="none" strike="noStrike" kern="1200">
                          <a:effectLst/>
                          <a:latin typeface="メイリオ" panose="020B0604030504040204" pitchFamily="50" charset="-128"/>
                          <a:ea typeface="メイリオ" panose="020B0604030504040204" pitchFamily="50" charset="-128"/>
                        </a:rPr>
                        <a:t>%</a:t>
                      </a:r>
                      <a:r>
                        <a:rPr kumimoji="1" lang="zh-TW" altLang="en-US" sz="700" u="none" strike="noStrike" kern="1200">
                          <a:effectLst/>
                          <a:latin typeface="メイリオ" panose="020B0604030504040204" pitchFamily="50" charset="-128"/>
                          <a:ea typeface="メイリオ" panose="020B0604030504040204" pitchFamily="50" charset="-128"/>
                        </a:rPr>
                        <a:t>、女性：</a:t>
                      </a:r>
                      <a:r>
                        <a:rPr kumimoji="1" lang="en-US" altLang="ja-JP" sz="700" u="none" strike="noStrike" kern="1200">
                          <a:effectLst/>
                          <a:latin typeface="メイリオ" panose="020B0604030504040204" pitchFamily="50" charset="-128"/>
                          <a:ea typeface="メイリオ" panose="020B0604030504040204" pitchFamily="50" charset="-128"/>
                        </a:rPr>
                        <a:t>89</a:t>
                      </a:r>
                      <a:r>
                        <a:rPr kumimoji="1" lang="en-US" altLang="zh-TW" sz="700" u="none" strike="noStrike" kern="1200">
                          <a:effectLst/>
                          <a:latin typeface="メイリオ" panose="020B0604030504040204" pitchFamily="50" charset="-128"/>
                          <a:ea typeface="メイリオ" panose="020B0604030504040204" pitchFamily="50" charset="-128"/>
                        </a:rPr>
                        <a:t>%</a:t>
                      </a:r>
                      <a:endParaRPr kumimoji="1" lang="ja-JP" altLang="en-US" sz="700" b="0" i="0" u="none" strike="noStrike" kern="1200">
                        <a:solidFill>
                          <a:srgbClr val="000000"/>
                        </a:solidFill>
                        <a:effectLst/>
                        <a:latin typeface="メイリオ" panose="020B0604030504040204" pitchFamily="50" charset="-128"/>
                        <a:ea typeface="メイリオ" panose="020B0604030504040204" pitchFamily="50" charset="-128"/>
                        <a:cs typeface="+mn-cs"/>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extLst>
                  <a:ext uri="{0D108BD9-81ED-4DB2-BD59-A6C34878D82A}">
                    <a16:rowId xmlns:a16="http://schemas.microsoft.com/office/drawing/2014/main" val="4189628544"/>
                  </a:ext>
                </a:extLst>
              </a:tr>
              <a:tr h="373993">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r>
                        <a:rPr lang="ja-JP" altLang="en-US" sz="700" u="none" strike="noStrike">
                          <a:effectLst/>
                          <a:latin typeface="メイリオ" panose="020B0604030504040204" pitchFamily="50" charset="-128"/>
                          <a:ea typeface="メイリオ" panose="020B0604030504040204" pitchFamily="50" charset="-128"/>
                        </a:rPr>
                        <a:t>（正社員）</a:t>
                      </a:r>
                      <a:r>
                        <a:rPr lang="en-US" altLang="ja-JP" sz="700" u="none" strike="noStrike">
                          <a:effectLst/>
                          <a:latin typeface="メイリオ" panose="020B0604030504040204" pitchFamily="50" charset="-128"/>
                          <a:ea typeface="メイリオ" panose="020B0604030504040204" pitchFamily="50" charset="-128"/>
                        </a:rPr>
                        <a:t>75%</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r>
                        <a:rPr lang="ja-JP" altLang="en-US" sz="700" u="none" strike="noStrike">
                          <a:effectLst/>
                          <a:latin typeface="メイリオ" panose="020B0604030504040204" pitchFamily="50" charset="-128"/>
                          <a:ea typeface="メイリオ" panose="020B0604030504040204" pitchFamily="50" charset="-128"/>
                        </a:rPr>
                        <a:t>（正社員）</a:t>
                      </a:r>
                      <a:r>
                        <a:rPr lang="en-US" altLang="ja-JP" sz="700" u="none" strike="noStrike">
                          <a:effectLst/>
                          <a:latin typeface="メイリオ" panose="020B0604030504040204" pitchFamily="50" charset="-128"/>
                          <a:ea typeface="メイリオ" panose="020B0604030504040204" pitchFamily="50" charset="-128"/>
                        </a:rPr>
                        <a:t>50%</a:t>
                      </a:r>
                      <a:endParaRPr lang="en-US" altLang="ja-JP" sz="700" b="0"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extLst>
                  <a:ext uri="{0D108BD9-81ED-4DB2-BD59-A6C34878D82A}">
                    <a16:rowId xmlns:a16="http://schemas.microsoft.com/office/drawing/2014/main" val="1894289015"/>
                  </a:ext>
                </a:extLst>
              </a:tr>
              <a:tr h="373993">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r>
                        <a:rPr lang="en-US" altLang="zh-TW" sz="700" u="none" strike="noStrike">
                          <a:effectLst/>
                          <a:latin typeface="メイリオ" panose="020B0604030504040204" pitchFamily="50" charset="-128"/>
                          <a:ea typeface="メイリオ" panose="020B0604030504040204" pitchFamily="50" charset="-128"/>
                        </a:rPr>
                        <a:t>24%</a:t>
                      </a:r>
                      <a:r>
                        <a:rPr lang="zh-TW" altLang="en-US" sz="700" u="none" strike="noStrike">
                          <a:effectLst/>
                          <a:latin typeface="メイリオ" panose="020B0604030504040204" pitchFamily="50" charset="-128"/>
                          <a:ea typeface="メイリオ" panose="020B0604030504040204" pitchFamily="50" charset="-128"/>
                        </a:rPr>
                        <a:t>（</a:t>
                      </a:r>
                      <a:r>
                        <a:rPr lang="en-US" altLang="zh-TW" sz="700" u="none" strike="noStrike">
                          <a:effectLst/>
                          <a:latin typeface="メイリオ" panose="020B0604030504040204" pitchFamily="50" charset="-128"/>
                          <a:ea typeface="メイリオ" panose="020B0604030504040204" pitchFamily="50" charset="-128"/>
                        </a:rPr>
                        <a:t>12</a:t>
                      </a:r>
                      <a:r>
                        <a:rPr lang="zh-TW" altLang="en-US" sz="700" u="none" strike="noStrike">
                          <a:effectLst/>
                          <a:latin typeface="メイリオ" panose="020B0604030504040204" pitchFamily="50" charset="-128"/>
                          <a:ea typeface="メイリオ" panose="020B0604030504040204" pitchFamily="50" charset="-128"/>
                        </a:rPr>
                        <a:t>人）</a:t>
                      </a:r>
                      <a:endParaRPr lang="en-US" altLang="zh-TW" sz="700" u="none" strike="noStrike">
                        <a:effectLst/>
                        <a:latin typeface="メイリオ" panose="020B0604030504040204" pitchFamily="50" charset="-128"/>
                        <a:ea typeface="メイリオ" panose="020B0604030504040204" pitchFamily="50" charset="-128"/>
                      </a:endParaRPr>
                    </a:p>
                    <a:p>
                      <a:pPr algn="ctr" fontAlgn="ctr"/>
                      <a:r>
                        <a:rPr lang="ja-JP" altLang="en-US" sz="700" u="none" strike="noStrike">
                          <a:effectLst/>
                          <a:latin typeface="メイリオ" panose="020B0604030504040204" pitchFamily="50" charset="-128"/>
                          <a:ea typeface="メイリオ" panose="020B0604030504040204" pitchFamily="50" charset="-128"/>
                        </a:rPr>
                        <a:t>　</a:t>
                      </a:r>
                      <a:r>
                        <a:rPr lang="zh-TW" altLang="en-US" sz="700" u="none" strike="noStrike">
                          <a:effectLst/>
                          <a:latin typeface="メイリオ" panose="020B0604030504040204" pitchFamily="50" charset="-128"/>
                          <a:ea typeface="メイリオ" panose="020B0604030504040204" pitchFamily="50" charset="-128"/>
                        </a:rPr>
                        <a:t>管理職全体（男女計）</a:t>
                      </a:r>
                      <a:r>
                        <a:rPr lang="en-US" altLang="zh-TW" sz="700" u="none" strike="noStrike">
                          <a:effectLst/>
                          <a:latin typeface="メイリオ" panose="020B0604030504040204" pitchFamily="50" charset="-128"/>
                          <a:ea typeface="メイリオ" panose="020B0604030504040204" pitchFamily="50" charset="-128"/>
                        </a:rPr>
                        <a:t>50</a:t>
                      </a:r>
                      <a:r>
                        <a:rPr lang="zh-TW" altLang="en-US" sz="700" u="none" strike="noStrike">
                          <a:effectLst/>
                          <a:latin typeface="メイリオ" panose="020B0604030504040204" pitchFamily="50" charset="-128"/>
                          <a:ea typeface="メイリオ" panose="020B0604030504040204" pitchFamily="50" charset="-128"/>
                        </a:rPr>
                        <a:t>人</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extLst>
                  <a:ext uri="{0D108BD9-81ED-4DB2-BD59-A6C34878D82A}">
                    <a16:rowId xmlns:a16="http://schemas.microsoft.com/office/drawing/2014/main" val="3884500972"/>
                  </a:ext>
                </a:extLst>
              </a:tr>
              <a:tr h="679963">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80.2%</a:t>
                      </a:r>
                    </a:p>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74.4%</a:t>
                      </a:r>
                    </a:p>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102.3%</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tc>
                  <a:txBody>
                    <a:bodyPr/>
                    <a:lstStyle>
                      <a:lvl1pPr marL="0" algn="l" defTabSz="844083" rtl="0" eaLnBrk="1" latinLnBrk="0" hangingPunct="1">
                        <a:defRPr kumimoji="1" sz="1662" kern="1200">
                          <a:solidFill>
                            <a:schemeClr val="tx1"/>
                          </a:solidFill>
                          <a:latin typeface="Calibri"/>
                        </a:defRPr>
                      </a:lvl1pPr>
                      <a:lvl2pPr marL="422041" algn="l" defTabSz="844083" rtl="0" eaLnBrk="1" latinLnBrk="0" hangingPunct="1">
                        <a:defRPr kumimoji="1" sz="1662" kern="1200">
                          <a:solidFill>
                            <a:schemeClr val="tx1"/>
                          </a:solidFill>
                          <a:latin typeface="Calibri"/>
                        </a:defRPr>
                      </a:lvl2pPr>
                      <a:lvl3pPr marL="844083" algn="l" defTabSz="844083" rtl="0" eaLnBrk="1" latinLnBrk="0" hangingPunct="1">
                        <a:defRPr kumimoji="1" sz="1662" kern="1200">
                          <a:solidFill>
                            <a:schemeClr val="tx1"/>
                          </a:solidFill>
                          <a:latin typeface="Calibri"/>
                        </a:defRPr>
                      </a:lvl3pPr>
                      <a:lvl4pPr marL="1266124" algn="l" defTabSz="844083" rtl="0" eaLnBrk="1" latinLnBrk="0" hangingPunct="1">
                        <a:defRPr kumimoji="1" sz="1662" kern="1200">
                          <a:solidFill>
                            <a:schemeClr val="tx1"/>
                          </a:solidFill>
                          <a:latin typeface="Calibri"/>
                        </a:defRPr>
                      </a:lvl4pPr>
                      <a:lvl5pPr marL="1688165" algn="l" defTabSz="844083" rtl="0" eaLnBrk="1" latinLnBrk="0" hangingPunct="1">
                        <a:defRPr kumimoji="1" sz="1662" kern="1200">
                          <a:solidFill>
                            <a:schemeClr val="tx1"/>
                          </a:solidFill>
                          <a:latin typeface="Calibri"/>
                        </a:defRPr>
                      </a:lvl5pPr>
                      <a:lvl6pPr marL="2110207" algn="l" defTabSz="844083" rtl="0" eaLnBrk="1" latinLnBrk="0" hangingPunct="1">
                        <a:defRPr kumimoji="1" sz="1662" kern="1200">
                          <a:solidFill>
                            <a:schemeClr val="tx1"/>
                          </a:solidFill>
                          <a:latin typeface="Calibri"/>
                        </a:defRPr>
                      </a:lvl6pPr>
                      <a:lvl7pPr marL="2532248" algn="l" defTabSz="844083" rtl="0" eaLnBrk="1" latinLnBrk="0" hangingPunct="1">
                        <a:defRPr kumimoji="1" sz="1662" kern="1200">
                          <a:solidFill>
                            <a:schemeClr val="tx1"/>
                          </a:solidFill>
                          <a:latin typeface="Calibri"/>
                        </a:defRPr>
                      </a:lvl7pPr>
                      <a:lvl8pPr marL="2954289" algn="l" defTabSz="844083" rtl="0" eaLnBrk="1" latinLnBrk="0" hangingPunct="1">
                        <a:defRPr kumimoji="1" sz="1662" kern="1200">
                          <a:solidFill>
                            <a:schemeClr val="tx1"/>
                          </a:solidFill>
                          <a:latin typeface="Calibri"/>
                        </a:defRPr>
                      </a:lvl8pPr>
                      <a:lvl9pPr marL="3376331" algn="l" defTabSz="844083" rtl="0" eaLnBrk="1" latinLnBrk="0" hangingPunct="1">
                        <a:defRPr kumimoji="1" sz="1662" kern="1200">
                          <a:solidFill>
                            <a:schemeClr val="tx1"/>
                          </a:solidFill>
                          <a:latin typeface="Calibri"/>
                        </a:defRPr>
                      </a:lvl9pPr>
                    </a:lstStyle>
                    <a:p>
                      <a:pPr algn="ctr"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12700" cmpd="sng">
                      <a:solidFill>
                        <a:srgbClr val="DB4D6D"/>
                      </a:solidFill>
                    </a:lnL>
                    <a:lnR w="12700" cmpd="sng">
                      <a:solidFill>
                        <a:srgbClr val="DB4D6D"/>
                      </a:solidFill>
                    </a:lnR>
                    <a:lnT w="12700" cmpd="sng">
                      <a:solidFill>
                        <a:srgbClr val="DB4D6D"/>
                      </a:solidFill>
                    </a:lnT>
                    <a:lnB w="12700" cmpd="sng">
                      <a:solidFill>
                        <a:srgbClr val="DB4D6D"/>
                      </a:solidFill>
                    </a:lnB>
                    <a:lnTlToBr w="12700" cmpd="sng">
                      <a:noFill/>
                      <a:prstDash val="solid"/>
                    </a:lnTlToBr>
                    <a:lnBlToTr w="12700" cmpd="sng">
                      <a:noFill/>
                      <a:prstDash val="solid"/>
                    </a:lnBlToTr>
                    <a:noFill/>
                  </a:tcPr>
                </a:tc>
                <a:extLst>
                  <a:ext uri="{0D108BD9-81ED-4DB2-BD59-A6C34878D82A}">
                    <a16:rowId xmlns:a16="http://schemas.microsoft.com/office/drawing/2014/main" val="338907838"/>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397917290"/>
              </p:ext>
            </p:extLst>
          </p:nvPr>
        </p:nvGraphicFramePr>
        <p:xfrm>
          <a:off x="3955356" y="2823776"/>
          <a:ext cx="1528027" cy="3777180"/>
        </p:xfrm>
        <a:graphic>
          <a:graphicData uri="http://schemas.openxmlformats.org/drawingml/2006/table">
            <a:tbl>
              <a:tblPr>
                <a:gradFill rotWithShape="1">
                  <a:gsLst>
                    <a:gs pos="0">
                      <a:srgbClr val="DB4D6D">
                        <a:shade val="51000"/>
                        <a:satMod val="130000"/>
                      </a:srgbClr>
                    </a:gs>
                    <a:gs pos="80000">
                      <a:srgbClr val="DB4D6D">
                        <a:shade val="93000"/>
                        <a:satMod val="130000"/>
                      </a:srgbClr>
                    </a:gs>
                    <a:gs pos="100000">
                      <a:srgbClr val="DB4D6D">
                        <a:shade val="94000"/>
                        <a:satMod val="135000"/>
                      </a:srgbClr>
                    </a:gs>
                  </a:gsLst>
                  <a:lin ang="16200000" scaled="0"/>
                </a:gradFill>
                <a:effectLst/>
              </a:tblPr>
              <a:tblGrid>
                <a:gridCol w="1528027">
                  <a:extLst>
                    <a:ext uri="{9D8B030D-6E8A-4147-A177-3AD203B41FA5}">
                      <a16:colId xmlns:a16="http://schemas.microsoft.com/office/drawing/2014/main" val="20000"/>
                    </a:ext>
                  </a:extLst>
                </a:gridCol>
              </a:tblGrid>
              <a:tr h="282670">
                <a:tc>
                  <a:txBody>
                    <a:bodyPr/>
                    <a:lstStyle>
                      <a:lvl1pPr marL="0" algn="l" defTabSz="844083" rtl="0" eaLnBrk="1" latinLnBrk="0" hangingPunct="1">
                        <a:defRPr kumimoji="1" sz="1662" kern="1200">
                          <a:solidFill>
                            <a:schemeClr val="lt1"/>
                          </a:solidFill>
                          <a:latin typeface="Calibri"/>
                        </a:defRPr>
                      </a:lvl1pPr>
                      <a:lvl2pPr marL="422041" algn="l" defTabSz="844083" rtl="0" eaLnBrk="1" latinLnBrk="0" hangingPunct="1">
                        <a:defRPr kumimoji="1" sz="1662" kern="1200">
                          <a:solidFill>
                            <a:schemeClr val="lt1"/>
                          </a:solidFill>
                          <a:latin typeface="Calibri"/>
                        </a:defRPr>
                      </a:lvl2pPr>
                      <a:lvl3pPr marL="844083" algn="l" defTabSz="844083" rtl="0" eaLnBrk="1" latinLnBrk="0" hangingPunct="1">
                        <a:defRPr kumimoji="1" sz="1662" kern="1200">
                          <a:solidFill>
                            <a:schemeClr val="lt1"/>
                          </a:solidFill>
                          <a:latin typeface="Calibri"/>
                        </a:defRPr>
                      </a:lvl3pPr>
                      <a:lvl4pPr marL="1266124" algn="l" defTabSz="844083" rtl="0" eaLnBrk="1" latinLnBrk="0" hangingPunct="1">
                        <a:defRPr kumimoji="1" sz="1662" kern="1200">
                          <a:solidFill>
                            <a:schemeClr val="lt1"/>
                          </a:solidFill>
                          <a:latin typeface="Calibri"/>
                        </a:defRPr>
                      </a:lvl4pPr>
                      <a:lvl5pPr marL="1688165" algn="l" defTabSz="844083" rtl="0" eaLnBrk="1" latinLnBrk="0" hangingPunct="1">
                        <a:defRPr kumimoji="1" sz="1662" kern="1200">
                          <a:solidFill>
                            <a:schemeClr val="lt1"/>
                          </a:solidFill>
                          <a:latin typeface="Calibri"/>
                        </a:defRPr>
                      </a:lvl5pPr>
                      <a:lvl6pPr marL="2110207" algn="l" defTabSz="844083" rtl="0" eaLnBrk="1" latinLnBrk="0" hangingPunct="1">
                        <a:defRPr kumimoji="1" sz="1662" kern="1200">
                          <a:solidFill>
                            <a:schemeClr val="lt1"/>
                          </a:solidFill>
                          <a:latin typeface="Calibri"/>
                        </a:defRPr>
                      </a:lvl6pPr>
                      <a:lvl7pPr marL="2532248" algn="l" defTabSz="844083" rtl="0" eaLnBrk="1" latinLnBrk="0" hangingPunct="1">
                        <a:defRPr kumimoji="1" sz="1662" kern="1200">
                          <a:solidFill>
                            <a:schemeClr val="lt1"/>
                          </a:solidFill>
                          <a:latin typeface="Calibri"/>
                        </a:defRPr>
                      </a:lvl7pPr>
                      <a:lvl8pPr marL="2954289" algn="l" defTabSz="844083" rtl="0" eaLnBrk="1" latinLnBrk="0" hangingPunct="1">
                        <a:defRPr kumimoji="1" sz="1662" kern="1200">
                          <a:solidFill>
                            <a:schemeClr val="lt1"/>
                          </a:solidFill>
                          <a:latin typeface="Calibri"/>
                        </a:defRPr>
                      </a:lvl8pPr>
                      <a:lvl9pPr marL="3376331" algn="l" defTabSz="844083" rtl="0" eaLnBrk="1" latinLnBrk="0" hangingPunct="1">
                        <a:defRPr kumimoji="1" sz="1662" kern="1200">
                          <a:solidFill>
                            <a:schemeClr val="lt1"/>
                          </a:solidFill>
                          <a:latin typeface="Calibri"/>
                        </a:defRPr>
                      </a:lvl9pPr>
                    </a:lstStyle>
                    <a:p>
                      <a:pPr algn="ctr" fontAlgn="ctr"/>
                      <a:r>
                        <a:rPr lang="ja-JP" altLang="en-US" sz="700" b="1" u="none" strike="noStrike">
                          <a:effectLst/>
                          <a:latin typeface="メイリオ" panose="020B0604030504040204" pitchFamily="50" charset="-128"/>
                          <a:ea typeface="メイリオ" panose="020B0604030504040204" pitchFamily="50" charset="-128"/>
                        </a:rPr>
                        <a:t>企業名</a:t>
                      </a:r>
                      <a:endParaRPr lang="ja-JP" altLang="en-US" sz="700" b="1"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9525" cap="flat" cmpd="sng" algn="ctr">
                      <a:solidFill>
                        <a:srgbClr val="DB4D6D">
                          <a:tint val="50000"/>
                          <a:shade val="95000"/>
                          <a:satMod val="105000"/>
                        </a:srgbClr>
                      </a:solidFill>
                      <a:prstDash val="solid"/>
                    </a:lnL>
                    <a:lnR w="9525" cap="flat" cmpd="sng" algn="ctr">
                      <a:solidFill>
                        <a:srgbClr val="DB4D6D">
                          <a:tint val="50000"/>
                          <a:shade val="95000"/>
                          <a:satMod val="105000"/>
                        </a:srgbClr>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544A"/>
                    </a:solidFill>
                  </a:tcPr>
                </a:tc>
                <a:extLst>
                  <a:ext uri="{0D108BD9-81ED-4DB2-BD59-A6C34878D82A}">
                    <a16:rowId xmlns:a16="http://schemas.microsoft.com/office/drawing/2014/main" val="10003"/>
                  </a:ext>
                </a:extLst>
              </a:tr>
              <a:tr h="282670">
                <a:tc>
                  <a:txBody>
                    <a:bodyPr/>
                    <a:lstStyle>
                      <a:lvl1pPr marL="0" algn="l" defTabSz="844083" rtl="0" eaLnBrk="1" latinLnBrk="0" hangingPunct="1">
                        <a:defRPr kumimoji="1" sz="1662" kern="1200">
                          <a:solidFill>
                            <a:schemeClr val="lt1"/>
                          </a:solidFill>
                          <a:latin typeface="Calibri"/>
                        </a:defRPr>
                      </a:lvl1pPr>
                      <a:lvl2pPr marL="422041" algn="l" defTabSz="844083" rtl="0" eaLnBrk="1" latinLnBrk="0" hangingPunct="1">
                        <a:defRPr kumimoji="1" sz="1662" kern="1200">
                          <a:solidFill>
                            <a:schemeClr val="lt1"/>
                          </a:solidFill>
                          <a:latin typeface="Calibri"/>
                        </a:defRPr>
                      </a:lvl2pPr>
                      <a:lvl3pPr marL="844083" algn="l" defTabSz="844083" rtl="0" eaLnBrk="1" latinLnBrk="0" hangingPunct="1">
                        <a:defRPr kumimoji="1" sz="1662" kern="1200">
                          <a:solidFill>
                            <a:schemeClr val="lt1"/>
                          </a:solidFill>
                          <a:latin typeface="Calibri"/>
                        </a:defRPr>
                      </a:lvl3pPr>
                      <a:lvl4pPr marL="1266124" algn="l" defTabSz="844083" rtl="0" eaLnBrk="1" latinLnBrk="0" hangingPunct="1">
                        <a:defRPr kumimoji="1" sz="1662" kern="1200">
                          <a:solidFill>
                            <a:schemeClr val="lt1"/>
                          </a:solidFill>
                          <a:latin typeface="Calibri"/>
                        </a:defRPr>
                      </a:lvl4pPr>
                      <a:lvl5pPr marL="1688165" algn="l" defTabSz="844083" rtl="0" eaLnBrk="1" latinLnBrk="0" hangingPunct="1">
                        <a:defRPr kumimoji="1" sz="1662" kern="1200">
                          <a:solidFill>
                            <a:schemeClr val="lt1"/>
                          </a:solidFill>
                          <a:latin typeface="Calibri"/>
                        </a:defRPr>
                      </a:lvl5pPr>
                      <a:lvl6pPr marL="2110207" algn="l" defTabSz="844083" rtl="0" eaLnBrk="1" latinLnBrk="0" hangingPunct="1">
                        <a:defRPr kumimoji="1" sz="1662" kern="1200">
                          <a:solidFill>
                            <a:schemeClr val="lt1"/>
                          </a:solidFill>
                          <a:latin typeface="Calibri"/>
                        </a:defRPr>
                      </a:lvl6pPr>
                      <a:lvl7pPr marL="2532248" algn="l" defTabSz="844083" rtl="0" eaLnBrk="1" latinLnBrk="0" hangingPunct="1">
                        <a:defRPr kumimoji="1" sz="1662" kern="1200">
                          <a:solidFill>
                            <a:schemeClr val="lt1"/>
                          </a:solidFill>
                          <a:latin typeface="Calibri"/>
                        </a:defRPr>
                      </a:lvl7pPr>
                      <a:lvl8pPr marL="2954289" algn="l" defTabSz="844083" rtl="0" eaLnBrk="1" latinLnBrk="0" hangingPunct="1">
                        <a:defRPr kumimoji="1" sz="1662" kern="1200">
                          <a:solidFill>
                            <a:schemeClr val="lt1"/>
                          </a:solidFill>
                          <a:latin typeface="Calibri"/>
                        </a:defRPr>
                      </a:lvl8pPr>
                      <a:lvl9pPr marL="3376331" algn="l" defTabSz="844083" rtl="0" eaLnBrk="1" latinLnBrk="0" hangingPunct="1">
                        <a:defRPr kumimoji="1" sz="1662" kern="1200">
                          <a:solidFill>
                            <a:schemeClr val="lt1"/>
                          </a:solidFill>
                          <a:latin typeface="Calibri"/>
                        </a:defRPr>
                      </a:lvl9pPr>
                    </a:lstStyle>
                    <a:p>
                      <a:pPr algn="ctr" fontAlgn="ctr"/>
                      <a:r>
                        <a:rPr lang="ja-JP" altLang="en-US" sz="700" b="1" u="none" strike="noStrike">
                          <a:effectLst/>
                          <a:latin typeface="メイリオ" panose="020B0604030504040204" pitchFamily="50" charset="-128"/>
                          <a:ea typeface="メイリオ" panose="020B0604030504040204" pitchFamily="50" charset="-128"/>
                        </a:rPr>
                        <a:t>所在地</a:t>
                      </a:r>
                      <a:endParaRPr lang="ja-JP" altLang="en-US" sz="700" b="1"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9525" cap="flat" cmpd="sng" algn="ctr">
                      <a:solidFill>
                        <a:srgbClr val="DB4D6D">
                          <a:tint val="50000"/>
                          <a:shade val="95000"/>
                          <a:satMod val="105000"/>
                        </a:srgbClr>
                      </a:solidFill>
                      <a:prstDash val="solid"/>
                    </a:lnL>
                    <a:lnR w="9525" cap="flat" cmpd="sng" algn="ctr">
                      <a:solidFill>
                        <a:srgbClr val="DB4D6D">
                          <a:tint val="50000"/>
                          <a:shade val="95000"/>
                          <a:satMod val="105000"/>
                        </a:srgbClr>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544A"/>
                    </a:solidFill>
                  </a:tcPr>
                </a:tc>
                <a:extLst>
                  <a:ext uri="{0D108BD9-81ED-4DB2-BD59-A6C34878D82A}">
                    <a16:rowId xmlns:a16="http://schemas.microsoft.com/office/drawing/2014/main" val="10004"/>
                  </a:ext>
                </a:extLst>
              </a:tr>
              <a:tr h="282670">
                <a:tc>
                  <a:txBody>
                    <a:bodyPr/>
                    <a:lstStyle>
                      <a:lvl1pPr marL="0" algn="l" defTabSz="844083" rtl="0" eaLnBrk="1" latinLnBrk="0" hangingPunct="1">
                        <a:defRPr kumimoji="1" sz="1662" kern="1200">
                          <a:solidFill>
                            <a:schemeClr val="lt1"/>
                          </a:solidFill>
                          <a:latin typeface="Calibri"/>
                        </a:defRPr>
                      </a:lvl1pPr>
                      <a:lvl2pPr marL="422041" algn="l" defTabSz="844083" rtl="0" eaLnBrk="1" latinLnBrk="0" hangingPunct="1">
                        <a:defRPr kumimoji="1" sz="1662" kern="1200">
                          <a:solidFill>
                            <a:schemeClr val="lt1"/>
                          </a:solidFill>
                          <a:latin typeface="Calibri"/>
                        </a:defRPr>
                      </a:lvl2pPr>
                      <a:lvl3pPr marL="844083" algn="l" defTabSz="844083" rtl="0" eaLnBrk="1" latinLnBrk="0" hangingPunct="1">
                        <a:defRPr kumimoji="1" sz="1662" kern="1200">
                          <a:solidFill>
                            <a:schemeClr val="lt1"/>
                          </a:solidFill>
                          <a:latin typeface="Calibri"/>
                        </a:defRPr>
                      </a:lvl3pPr>
                      <a:lvl4pPr marL="1266124" algn="l" defTabSz="844083" rtl="0" eaLnBrk="1" latinLnBrk="0" hangingPunct="1">
                        <a:defRPr kumimoji="1" sz="1662" kern="1200">
                          <a:solidFill>
                            <a:schemeClr val="lt1"/>
                          </a:solidFill>
                          <a:latin typeface="Calibri"/>
                        </a:defRPr>
                      </a:lvl4pPr>
                      <a:lvl5pPr marL="1688165" algn="l" defTabSz="844083" rtl="0" eaLnBrk="1" latinLnBrk="0" hangingPunct="1">
                        <a:defRPr kumimoji="1" sz="1662" kern="1200">
                          <a:solidFill>
                            <a:schemeClr val="lt1"/>
                          </a:solidFill>
                          <a:latin typeface="Calibri"/>
                        </a:defRPr>
                      </a:lvl5pPr>
                      <a:lvl6pPr marL="2110207" algn="l" defTabSz="844083" rtl="0" eaLnBrk="1" latinLnBrk="0" hangingPunct="1">
                        <a:defRPr kumimoji="1" sz="1662" kern="1200">
                          <a:solidFill>
                            <a:schemeClr val="lt1"/>
                          </a:solidFill>
                          <a:latin typeface="Calibri"/>
                        </a:defRPr>
                      </a:lvl6pPr>
                      <a:lvl7pPr marL="2532248" algn="l" defTabSz="844083" rtl="0" eaLnBrk="1" latinLnBrk="0" hangingPunct="1">
                        <a:defRPr kumimoji="1" sz="1662" kern="1200">
                          <a:solidFill>
                            <a:schemeClr val="lt1"/>
                          </a:solidFill>
                          <a:latin typeface="Calibri"/>
                        </a:defRPr>
                      </a:lvl7pPr>
                      <a:lvl8pPr marL="2954289" algn="l" defTabSz="844083" rtl="0" eaLnBrk="1" latinLnBrk="0" hangingPunct="1">
                        <a:defRPr kumimoji="1" sz="1662" kern="1200">
                          <a:solidFill>
                            <a:schemeClr val="lt1"/>
                          </a:solidFill>
                          <a:latin typeface="Calibri"/>
                        </a:defRPr>
                      </a:lvl8pPr>
                      <a:lvl9pPr marL="3376331" algn="l" defTabSz="844083" rtl="0" eaLnBrk="1" latinLnBrk="0" hangingPunct="1">
                        <a:defRPr kumimoji="1" sz="1662" kern="1200">
                          <a:solidFill>
                            <a:schemeClr val="lt1"/>
                          </a:solidFill>
                          <a:latin typeface="Calibri"/>
                        </a:defRPr>
                      </a:lvl9pPr>
                    </a:lstStyle>
                    <a:p>
                      <a:pPr algn="ctr" fontAlgn="ctr"/>
                      <a:r>
                        <a:rPr lang="ja-JP" altLang="en-US" sz="700" b="1" i="0" u="none" strike="noStrike" dirty="0">
                          <a:solidFill>
                            <a:schemeClr val="bg1"/>
                          </a:solidFill>
                          <a:effectLst/>
                          <a:latin typeface="メイリオ" panose="020B0604030504040204" pitchFamily="50" charset="-128"/>
                          <a:ea typeface="メイリオ" panose="020B0604030504040204" pitchFamily="50" charset="-128"/>
                        </a:rPr>
                        <a:t>企業規模</a:t>
                      </a:r>
                    </a:p>
                  </a:txBody>
                  <a:tcPr marL="7173" marR="7173" marT="7173" marB="0" anchor="ctr">
                    <a:lnL w="9525" cap="flat" cmpd="sng" algn="ctr">
                      <a:solidFill>
                        <a:srgbClr val="DB4D6D">
                          <a:tint val="50000"/>
                          <a:shade val="95000"/>
                          <a:satMod val="105000"/>
                        </a:srgbClr>
                      </a:solidFill>
                      <a:prstDash val="solid"/>
                    </a:lnL>
                    <a:lnR w="9525" cap="flat" cmpd="sng" algn="ctr">
                      <a:solidFill>
                        <a:srgbClr val="DB4D6D">
                          <a:tint val="50000"/>
                          <a:shade val="95000"/>
                          <a:satMod val="105000"/>
                        </a:srgbClr>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544A"/>
                    </a:solidFill>
                  </a:tcPr>
                </a:tc>
                <a:extLst>
                  <a:ext uri="{0D108BD9-81ED-4DB2-BD59-A6C34878D82A}">
                    <a16:rowId xmlns:a16="http://schemas.microsoft.com/office/drawing/2014/main" val="1007501089"/>
                  </a:ext>
                </a:extLst>
              </a:tr>
              <a:tr h="374538">
                <a:tc>
                  <a:txBody>
                    <a:bodyPr/>
                    <a:lstStyle>
                      <a:lvl1pPr marL="0" algn="l" defTabSz="844083" rtl="0" eaLnBrk="1" latinLnBrk="0" hangingPunct="1">
                        <a:defRPr kumimoji="1" sz="1662" kern="1200">
                          <a:solidFill>
                            <a:schemeClr val="lt1"/>
                          </a:solidFill>
                          <a:latin typeface="Calibri"/>
                        </a:defRPr>
                      </a:lvl1pPr>
                      <a:lvl2pPr marL="422041" algn="l" defTabSz="844083" rtl="0" eaLnBrk="1" latinLnBrk="0" hangingPunct="1">
                        <a:defRPr kumimoji="1" sz="1662" kern="1200">
                          <a:solidFill>
                            <a:schemeClr val="lt1"/>
                          </a:solidFill>
                          <a:latin typeface="Calibri"/>
                        </a:defRPr>
                      </a:lvl2pPr>
                      <a:lvl3pPr marL="844083" algn="l" defTabSz="844083" rtl="0" eaLnBrk="1" latinLnBrk="0" hangingPunct="1">
                        <a:defRPr kumimoji="1" sz="1662" kern="1200">
                          <a:solidFill>
                            <a:schemeClr val="lt1"/>
                          </a:solidFill>
                          <a:latin typeface="Calibri"/>
                        </a:defRPr>
                      </a:lvl3pPr>
                      <a:lvl4pPr marL="1266124" algn="l" defTabSz="844083" rtl="0" eaLnBrk="1" latinLnBrk="0" hangingPunct="1">
                        <a:defRPr kumimoji="1" sz="1662" kern="1200">
                          <a:solidFill>
                            <a:schemeClr val="lt1"/>
                          </a:solidFill>
                          <a:latin typeface="Calibri"/>
                        </a:defRPr>
                      </a:lvl4pPr>
                      <a:lvl5pPr marL="1688165" algn="l" defTabSz="844083" rtl="0" eaLnBrk="1" latinLnBrk="0" hangingPunct="1">
                        <a:defRPr kumimoji="1" sz="1662" kern="1200">
                          <a:solidFill>
                            <a:schemeClr val="lt1"/>
                          </a:solidFill>
                          <a:latin typeface="Calibri"/>
                        </a:defRPr>
                      </a:lvl5pPr>
                      <a:lvl6pPr marL="2110207" algn="l" defTabSz="844083" rtl="0" eaLnBrk="1" latinLnBrk="0" hangingPunct="1">
                        <a:defRPr kumimoji="1" sz="1662" kern="1200">
                          <a:solidFill>
                            <a:schemeClr val="lt1"/>
                          </a:solidFill>
                          <a:latin typeface="Calibri"/>
                        </a:defRPr>
                      </a:lvl6pPr>
                      <a:lvl7pPr marL="2532248" algn="l" defTabSz="844083" rtl="0" eaLnBrk="1" latinLnBrk="0" hangingPunct="1">
                        <a:defRPr kumimoji="1" sz="1662" kern="1200">
                          <a:solidFill>
                            <a:schemeClr val="lt1"/>
                          </a:solidFill>
                          <a:latin typeface="Calibri"/>
                        </a:defRPr>
                      </a:lvl7pPr>
                      <a:lvl8pPr marL="2954289" algn="l" defTabSz="844083" rtl="0" eaLnBrk="1" latinLnBrk="0" hangingPunct="1">
                        <a:defRPr kumimoji="1" sz="1662" kern="1200">
                          <a:solidFill>
                            <a:schemeClr val="lt1"/>
                          </a:solidFill>
                          <a:latin typeface="Calibri"/>
                        </a:defRPr>
                      </a:lvl8pPr>
                      <a:lvl9pPr marL="3376331" algn="l" defTabSz="844083" rtl="0" eaLnBrk="1" latinLnBrk="0" hangingPunct="1">
                        <a:defRPr kumimoji="1" sz="1662" kern="1200">
                          <a:solidFill>
                            <a:schemeClr val="lt1"/>
                          </a:solidFill>
                          <a:latin typeface="Calibri"/>
                        </a:defRPr>
                      </a:lvl9pPr>
                    </a:lstStyle>
                    <a:p>
                      <a:pPr algn="ctr" fontAlgn="ctr"/>
                      <a:r>
                        <a:rPr lang="ja-JP" altLang="en-US" sz="700" b="1" u="none" strike="noStrike">
                          <a:effectLst/>
                          <a:latin typeface="メイリオ" panose="020B0604030504040204" pitchFamily="50" charset="-128"/>
                          <a:ea typeface="メイリオ" panose="020B0604030504040204" pitchFamily="50" charset="-128"/>
                        </a:rPr>
                        <a:t>企業認定等</a:t>
                      </a:r>
                      <a:endParaRPr lang="ja-JP" altLang="en-US" sz="700" b="1"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9525" cap="flat" cmpd="sng" algn="ctr">
                      <a:solidFill>
                        <a:srgbClr val="DB4D6D">
                          <a:tint val="50000"/>
                          <a:shade val="95000"/>
                          <a:satMod val="105000"/>
                        </a:srgbClr>
                      </a:solidFill>
                      <a:prstDash val="solid"/>
                    </a:lnL>
                    <a:lnR w="9525" cap="flat" cmpd="sng" algn="ctr">
                      <a:solidFill>
                        <a:srgbClr val="DB4D6D">
                          <a:tint val="50000"/>
                          <a:shade val="95000"/>
                          <a:satMod val="105000"/>
                        </a:srgbClr>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544A"/>
                    </a:solidFill>
                  </a:tcPr>
                </a:tc>
                <a:extLst>
                  <a:ext uri="{0D108BD9-81ED-4DB2-BD59-A6C34878D82A}">
                    <a16:rowId xmlns:a16="http://schemas.microsoft.com/office/drawing/2014/main" val="10005"/>
                  </a:ext>
                </a:extLst>
              </a:tr>
              <a:tr h="374538">
                <a:tc>
                  <a:txBody>
                    <a:bodyPr/>
                    <a:lstStyle>
                      <a:lvl1pPr marL="0" algn="l" defTabSz="844083" rtl="0" eaLnBrk="1" latinLnBrk="0" hangingPunct="1">
                        <a:defRPr kumimoji="1" sz="1662" kern="1200">
                          <a:solidFill>
                            <a:schemeClr val="lt1"/>
                          </a:solidFill>
                          <a:latin typeface="Calibri"/>
                        </a:defRPr>
                      </a:lvl1pPr>
                      <a:lvl2pPr marL="422041" algn="l" defTabSz="844083" rtl="0" eaLnBrk="1" latinLnBrk="0" hangingPunct="1">
                        <a:defRPr kumimoji="1" sz="1662" kern="1200">
                          <a:solidFill>
                            <a:schemeClr val="lt1"/>
                          </a:solidFill>
                          <a:latin typeface="Calibri"/>
                        </a:defRPr>
                      </a:lvl2pPr>
                      <a:lvl3pPr marL="844083" algn="l" defTabSz="844083" rtl="0" eaLnBrk="1" latinLnBrk="0" hangingPunct="1">
                        <a:defRPr kumimoji="1" sz="1662" kern="1200">
                          <a:solidFill>
                            <a:schemeClr val="lt1"/>
                          </a:solidFill>
                          <a:latin typeface="Calibri"/>
                        </a:defRPr>
                      </a:lvl3pPr>
                      <a:lvl4pPr marL="1266124" algn="l" defTabSz="844083" rtl="0" eaLnBrk="1" latinLnBrk="0" hangingPunct="1">
                        <a:defRPr kumimoji="1" sz="1662" kern="1200">
                          <a:solidFill>
                            <a:schemeClr val="lt1"/>
                          </a:solidFill>
                          <a:latin typeface="Calibri"/>
                        </a:defRPr>
                      </a:lvl4pPr>
                      <a:lvl5pPr marL="1688165" algn="l" defTabSz="844083" rtl="0" eaLnBrk="1" latinLnBrk="0" hangingPunct="1">
                        <a:defRPr kumimoji="1" sz="1662" kern="1200">
                          <a:solidFill>
                            <a:schemeClr val="lt1"/>
                          </a:solidFill>
                          <a:latin typeface="Calibri"/>
                        </a:defRPr>
                      </a:lvl5pPr>
                      <a:lvl6pPr marL="2110207" algn="l" defTabSz="844083" rtl="0" eaLnBrk="1" latinLnBrk="0" hangingPunct="1">
                        <a:defRPr kumimoji="1" sz="1662" kern="1200">
                          <a:solidFill>
                            <a:schemeClr val="lt1"/>
                          </a:solidFill>
                          <a:latin typeface="Calibri"/>
                        </a:defRPr>
                      </a:lvl6pPr>
                      <a:lvl7pPr marL="2532248" algn="l" defTabSz="844083" rtl="0" eaLnBrk="1" latinLnBrk="0" hangingPunct="1">
                        <a:defRPr kumimoji="1" sz="1662" kern="1200">
                          <a:solidFill>
                            <a:schemeClr val="lt1"/>
                          </a:solidFill>
                          <a:latin typeface="Calibri"/>
                        </a:defRPr>
                      </a:lvl7pPr>
                      <a:lvl8pPr marL="2954289" algn="l" defTabSz="844083" rtl="0" eaLnBrk="1" latinLnBrk="0" hangingPunct="1">
                        <a:defRPr kumimoji="1" sz="1662" kern="1200">
                          <a:solidFill>
                            <a:schemeClr val="lt1"/>
                          </a:solidFill>
                          <a:latin typeface="Calibri"/>
                        </a:defRPr>
                      </a:lvl8pPr>
                      <a:lvl9pPr marL="3376331" algn="l" defTabSz="844083" rtl="0" eaLnBrk="1" latinLnBrk="0" hangingPunct="1">
                        <a:defRPr kumimoji="1" sz="1662" kern="1200">
                          <a:solidFill>
                            <a:schemeClr val="lt1"/>
                          </a:solidFill>
                          <a:latin typeface="Calibri"/>
                        </a:defRPr>
                      </a:lvl9pPr>
                    </a:lstStyle>
                    <a:p>
                      <a:pPr algn="ctr" fontAlgn="ctr"/>
                      <a:r>
                        <a:rPr lang="en-US" altLang="ja-JP" sz="700" b="1" u="none" strike="noStrike">
                          <a:effectLst/>
                          <a:latin typeface="メイリオ" panose="020B0604030504040204" pitchFamily="50" charset="-128"/>
                          <a:ea typeface="メイリオ" panose="020B0604030504040204" pitchFamily="50" charset="-128"/>
                        </a:rPr>
                        <a:t> </a:t>
                      </a:r>
                      <a:r>
                        <a:rPr lang="ja-JP" altLang="en-US" sz="700" b="1" u="none" strike="noStrike">
                          <a:effectLst/>
                          <a:latin typeface="メイリオ" panose="020B0604030504040204" pitchFamily="50" charset="-128"/>
                          <a:ea typeface="メイリオ" panose="020B0604030504040204" pitchFamily="50" charset="-128"/>
                        </a:rPr>
                        <a:t>採用した労働者に占める</a:t>
                      </a:r>
                      <a:endParaRPr lang="en-US" altLang="ja-JP" sz="700" b="1" u="none" strike="noStrike">
                        <a:effectLst/>
                        <a:latin typeface="メイリオ" panose="020B0604030504040204" pitchFamily="50" charset="-128"/>
                        <a:ea typeface="メイリオ" panose="020B0604030504040204" pitchFamily="50" charset="-128"/>
                      </a:endParaRPr>
                    </a:p>
                    <a:p>
                      <a:pPr algn="ctr" fontAlgn="ctr"/>
                      <a:r>
                        <a:rPr lang="ja-JP" altLang="en-US" sz="700" b="1" u="none" strike="noStrike">
                          <a:effectLst/>
                          <a:latin typeface="メイリオ" panose="020B0604030504040204" pitchFamily="50" charset="-128"/>
                          <a:ea typeface="メイリオ" panose="020B0604030504040204" pitchFamily="50" charset="-128"/>
                        </a:rPr>
                        <a:t>女性労働者の割合</a:t>
                      </a:r>
                      <a:endParaRPr lang="ja-JP" altLang="en-US" sz="700" b="1"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9525" cap="flat" cmpd="sng" algn="ctr">
                      <a:solidFill>
                        <a:srgbClr val="DB4D6D">
                          <a:tint val="50000"/>
                          <a:shade val="95000"/>
                          <a:satMod val="105000"/>
                        </a:srgbClr>
                      </a:solidFill>
                      <a:prstDash val="solid"/>
                    </a:lnL>
                    <a:lnR w="9525" cap="flat" cmpd="sng" algn="ctr">
                      <a:solidFill>
                        <a:srgbClr val="DB4D6D">
                          <a:tint val="50000"/>
                          <a:shade val="95000"/>
                          <a:satMod val="105000"/>
                        </a:srgbClr>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544A"/>
                    </a:solidFill>
                  </a:tcPr>
                </a:tc>
                <a:extLst>
                  <a:ext uri="{0D108BD9-81ED-4DB2-BD59-A6C34878D82A}">
                    <a16:rowId xmlns:a16="http://schemas.microsoft.com/office/drawing/2014/main" val="490084471"/>
                  </a:ext>
                </a:extLst>
              </a:tr>
              <a:tr h="374538">
                <a:tc>
                  <a:txBody>
                    <a:bodyPr/>
                    <a:lstStyle>
                      <a:lvl1pPr marL="0" algn="l" defTabSz="844083" rtl="0" eaLnBrk="1" latinLnBrk="0" hangingPunct="1">
                        <a:defRPr kumimoji="1" sz="1662" kern="1200">
                          <a:solidFill>
                            <a:schemeClr val="lt1"/>
                          </a:solidFill>
                          <a:latin typeface="Calibri"/>
                        </a:defRPr>
                      </a:lvl1pPr>
                      <a:lvl2pPr marL="422041" algn="l" defTabSz="844083" rtl="0" eaLnBrk="1" latinLnBrk="0" hangingPunct="1">
                        <a:defRPr kumimoji="1" sz="1662" kern="1200">
                          <a:solidFill>
                            <a:schemeClr val="lt1"/>
                          </a:solidFill>
                          <a:latin typeface="Calibri"/>
                        </a:defRPr>
                      </a:lvl2pPr>
                      <a:lvl3pPr marL="844083" algn="l" defTabSz="844083" rtl="0" eaLnBrk="1" latinLnBrk="0" hangingPunct="1">
                        <a:defRPr kumimoji="1" sz="1662" kern="1200">
                          <a:solidFill>
                            <a:schemeClr val="lt1"/>
                          </a:solidFill>
                          <a:latin typeface="Calibri"/>
                        </a:defRPr>
                      </a:lvl3pPr>
                      <a:lvl4pPr marL="1266124" algn="l" defTabSz="844083" rtl="0" eaLnBrk="1" latinLnBrk="0" hangingPunct="1">
                        <a:defRPr kumimoji="1" sz="1662" kern="1200">
                          <a:solidFill>
                            <a:schemeClr val="lt1"/>
                          </a:solidFill>
                          <a:latin typeface="Calibri"/>
                        </a:defRPr>
                      </a:lvl4pPr>
                      <a:lvl5pPr marL="1688165" algn="l" defTabSz="844083" rtl="0" eaLnBrk="1" latinLnBrk="0" hangingPunct="1">
                        <a:defRPr kumimoji="1" sz="1662" kern="1200">
                          <a:solidFill>
                            <a:schemeClr val="lt1"/>
                          </a:solidFill>
                          <a:latin typeface="Calibri"/>
                        </a:defRPr>
                      </a:lvl5pPr>
                      <a:lvl6pPr marL="2110207" algn="l" defTabSz="844083" rtl="0" eaLnBrk="1" latinLnBrk="0" hangingPunct="1">
                        <a:defRPr kumimoji="1" sz="1662" kern="1200">
                          <a:solidFill>
                            <a:schemeClr val="lt1"/>
                          </a:solidFill>
                          <a:latin typeface="Calibri"/>
                        </a:defRPr>
                      </a:lvl6pPr>
                      <a:lvl7pPr marL="2532248" algn="l" defTabSz="844083" rtl="0" eaLnBrk="1" latinLnBrk="0" hangingPunct="1">
                        <a:defRPr kumimoji="1" sz="1662" kern="1200">
                          <a:solidFill>
                            <a:schemeClr val="lt1"/>
                          </a:solidFill>
                          <a:latin typeface="Calibri"/>
                        </a:defRPr>
                      </a:lvl7pPr>
                      <a:lvl8pPr marL="2954289" algn="l" defTabSz="844083" rtl="0" eaLnBrk="1" latinLnBrk="0" hangingPunct="1">
                        <a:defRPr kumimoji="1" sz="1662" kern="1200">
                          <a:solidFill>
                            <a:schemeClr val="lt1"/>
                          </a:solidFill>
                          <a:latin typeface="Calibri"/>
                        </a:defRPr>
                      </a:lvl8pPr>
                      <a:lvl9pPr marL="3376331" algn="l" defTabSz="844083" rtl="0" eaLnBrk="1" latinLnBrk="0" hangingPunct="1">
                        <a:defRPr kumimoji="1" sz="1662" kern="1200">
                          <a:solidFill>
                            <a:schemeClr val="lt1"/>
                          </a:solidFill>
                          <a:latin typeface="Calibri"/>
                        </a:defRPr>
                      </a:lvl9pPr>
                    </a:lstStyle>
                    <a:p>
                      <a:pPr algn="ctr" fontAlgn="ctr"/>
                      <a:r>
                        <a:rPr lang="ja-JP" altLang="en-US" sz="700" b="1" u="none" strike="noStrike">
                          <a:effectLst/>
                          <a:latin typeface="メイリオ" panose="020B0604030504040204" pitchFamily="50" charset="-128"/>
                          <a:ea typeface="メイリオ" panose="020B0604030504040204" pitchFamily="50" charset="-128"/>
                        </a:rPr>
                        <a:t>労働者に占める</a:t>
                      </a:r>
                      <a:endParaRPr lang="en-US" altLang="ja-JP" sz="700" b="1" u="none" strike="noStrike">
                        <a:effectLst/>
                        <a:latin typeface="メイリオ" panose="020B0604030504040204" pitchFamily="50" charset="-128"/>
                        <a:ea typeface="メイリオ" panose="020B0604030504040204" pitchFamily="50" charset="-128"/>
                      </a:endParaRPr>
                    </a:p>
                    <a:p>
                      <a:pPr algn="ctr" fontAlgn="ctr"/>
                      <a:r>
                        <a:rPr lang="ja-JP" altLang="en-US" sz="700" b="1" u="none" strike="noStrike">
                          <a:effectLst/>
                          <a:latin typeface="メイリオ" panose="020B0604030504040204" pitchFamily="50" charset="-128"/>
                          <a:ea typeface="メイリオ" panose="020B0604030504040204" pitchFamily="50" charset="-128"/>
                        </a:rPr>
                        <a:t>女性労働者の割合</a:t>
                      </a:r>
                      <a:endParaRPr lang="ja-JP" altLang="en-US" sz="700" b="1"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9525" cap="flat" cmpd="sng" algn="ctr">
                      <a:solidFill>
                        <a:srgbClr val="DB4D6D">
                          <a:tint val="50000"/>
                          <a:shade val="95000"/>
                          <a:satMod val="105000"/>
                        </a:srgbClr>
                      </a:solidFill>
                      <a:prstDash val="solid"/>
                    </a:lnL>
                    <a:lnR w="9525" cap="flat" cmpd="sng" algn="ctr">
                      <a:solidFill>
                        <a:srgbClr val="DB4D6D">
                          <a:tint val="50000"/>
                          <a:shade val="95000"/>
                          <a:satMod val="105000"/>
                        </a:srgbClr>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544A"/>
                    </a:solidFill>
                  </a:tcPr>
                </a:tc>
                <a:extLst>
                  <a:ext uri="{0D108BD9-81ED-4DB2-BD59-A6C34878D82A}">
                    <a16:rowId xmlns:a16="http://schemas.microsoft.com/office/drawing/2014/main" val="3870730288"/>
                  </a:ext>
                </a:extLst>
              </a:tr>
              <a:tr h="374538">
                <a:tc>
                  <a:txBody>
                    <a:bodyPr/>
                    <a:lstStyle>
                      <a:lvl1pPr marL="0" algn="l" defTabSz="844083" rtl="0" eaLnBrk="1" latinLnBrk="0" hangingPunct="1">
                        <a:defRPr kumimoji="1" sz="1662" kern="1200">
                          <a:solidFill>
                            <a:schemeClr val="lt1"/>
                          </a:solidFill>
                          <a:latin typeface="Calibri"/>
                        </a:defRPr>
                      </a:lvl1pPr>
                      <a:lvl2pPr marL="422041" algn="l" defTabSz="844083" rtl="0" eaLnBrk="1" latinLnBrk="0" hangingPunct="1">
                        <a:defRPr kumimoji="1" sz="1662" kern="1200">
                          <a:solidFill>
                            <a:schemeClr val="lt1"/>
                          </a:solidFill>
                          <a:latin typeface="Calibri"/>
                        </a:defRPr>
                      </a:lvl2pPr>
                      <a:lvl3pPr marL="844083" algn="l" defTabSz="844083" rtl="0" eaLnBrk="1" latinLnBrk="0" hangingPunct="1">
                        <a:defRPr kumimoji="1" sz="1662" kern="1200">
                          <a:solidFill>
                            <a:schemeClr val="lt1"/>
                          </a:solidFill>
                          <a:latin typeface="Calibri"/>
                        </a:defRPr>
                      </a:lvl3pPr>
                      <a:lvl4pPr marL="1266124" algn="l" defTabSz="844083" rtl="0" eaLnBrk="1" latinLnBrk="0" hangingPunct="1">
                        <a:defRPr kumimoji="1" sz="1662" kern="1200">
                          <a:solidFill>
                            <a:schemeClr val="lt1"/>
                          </a:solidFill>
                          <a:latin typeface="Calibri"/>
                        </a:defRPr>
                      </a:lvl4pPr>
                      <a:lvl5pPr marL="1688165" algn="l" defTabSz="844083" rtl="0" eaLnBrk="1" latinLnBrk="0" hangingPunct="1">
                        <a:defRPr kumimoji="1" sz="1662" kern="1200">
                          <a:solidFill>
                            <a:schemeClr val="lt1"/>
                          </a:solidFill>
                          <a:latin typeface="Calibri"/>
                        </a:defRPr>
                      </a:lvl5pPr>
                      <a:lvl6pPr marL="2110207" algn="l" defTabSz="844083" rtl="0" eaLnBrk="1" latinLnBrk="0" hangingPunct="1">
                        <a:defRPr kumimoji="1" sz="1662" kern="1200">
                          <a:solidFill>
                            <a:schemeClr val="lt1"/>
                          </a:solidFill>
                          <a:latin typeface="Calibri"/>
                        </a:defRPr>
                      </a:lvl6pPr>
                      <a:lvl7pPr marL="2532248" algn="l" defTabSz="844083" rtl="0" eaLnBrk="1" latinLnBrk="0" hangingPunct="1">
                        <a:defRPr kumimoji="1" sz="1662" kern="1200">
                          <a:solidFill>
                            <a:schemeClr val="lt1"/>
                          </a:solidFill>
                          <a:latin typeface="Calibri"/>
                        </a:defRPr>
                      </a:lvl7pPr>
                      <a:lvl8pPr marL="2954289" algn="l" defTabSz="844083" rtl="0" eaLnBrk="1" latinLnBrk="0" hangingPunct="1">
                        <a:defRPr kumimoji="1" sz="1662" kern="1200">
                          <a:solidFill>
                            <a:schemeClr val="lt1"/>
                          </a:solidFill>
                          <a:latin typeface="Calibri"/>
                        </a:defRPr>
                      </a:lvl8pPr>
                      <a:lvl9pPr marL="3376331" algn="l" defTabSz="844083" rtl="0" eaLnBrk="1" latinLnBrk="0" hangingPunct="1">
                        <a:defRPr kumimoji="1" sz="1662" kern="1200">
                          <a:solidFill>
                            <a:schemeClr val="lt1"/>
                          </a:solidFill>
                          <a:latin typeface="Calibri"/>
                        </a:defRPr>
                      </a:lvl9pPr>
                    </a:lstStyle>
                    <a:p>
                      <a:pPr algn="ctr" fontAlgn="ctr"/>
                      <a:r>
                        <a:rPr lang="en-US" altLang="ja-JP" sz="700" b="1" u="none" strike="noStrike">
                          <a:effectLst/>
                          <a:latin typeface="メイリオ" panose="020B0604030504040204" pitchFamily="50" charset="-128"/>
                          <a:ea typeface="メイリオ" panose="020B0604030504040204" pitchFamily="50" charset="-128"/>
                        </a:rPr>
                        <a:t> </a:t>
                      </a:r>
                      <a:r>
                        <a:rPr lang="ja-JP" altLang="en-US" sz="700" b="1" u="none" strike="noStrike">
                          <a:effectLst/>
                          <a:latin typeface="メイリオ" panose="020B0604030504040204" pitchFamily="50" charset="-128"/>
                          <a:ea typeface="メイリオ" panose="020B0604030504040204" pitchFamily="50" charset="-128"/>
                        </a:rPr>
                        <a:t>男女別の</a:t>
                      </a:r>
                      <a:endParaRPr lang="en-US" altLang="ja-JP" sz="700" b="1" u="none" strike="noStrike">
                        <a:effectLst/>
                        <a:latin typeface="メイリオ" panose="020B0604030504040204" pitchFamily="50" charset="-128"/>
                        <a:ea typeface="メイリオ" panose="020B0604030504040204" pitchFamily="50" charset="-128"/>
                      </a:endParaRPr>
                    </a:p>
                    <a:p>
                      <a:pPr algn="ctr" fontAlgn="ctr"/>
                      <a:r>
                        <a:rPr lang="ja-JP" altLang="en-US" sz="700" b="1" u="none" strike="noStrike">
                          <a:effectLst/>
                          <a:latin typeface="メイリオ" panose="020B0604030504040204" pitchFamily="50" charset="-128"/>
                          <a:ea typeface="メイリオ" panose="020B0604030504040204" pitchFamily="50" charset="-128"/>
                        </a:rPr>
                        <a:t>育児休業取得率</a:t>
                      </a:r>
                      <a:endParaRPr lang="ja-JP" altLang="en-US" sz="700" b="1"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9525" cap="flat" cmpd="sng" algn="ctr">
                      <a:solidFill>
                        <a:srgbClr val="DB4D6D">
                          <a:tint val="50000"/>
                          <a:shade val="95000"/>
                          <a:satMod val="105000"/>
                        </a:srgbClr>
                      </a:solidFill>
                      <a:prstDash val="solid"/>
                    </a:lnL>
                    <a:lnR w="9525" cap="flat" cmpd="sng" algn="ctr">
                      <a:solidFill>
                        <a:srgbClr val="DB4D6D">
                          <a:tint val="50000"/>
                          <a:shade val="95000"/>
                          <a:satMod val="105000"/>
                        </a:srgbClr>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544A"/>
                    </a:solidFill>
                  </a:tcPr>
                </a:tc>
                <a:extLst>
                  <a:ext uri="{0D108BD9-81ED-4DB2-BD59-A6C34878D82A}">
                    <a16:rowId xmlns:a16="http://schemas.microsoft.com/office/drawing/2014/main" val="4189628544"/>
                  </a:ext>
                </a:extLst>
              </a:tr>
              <a:tr h="374538">
                <a:tc>
                  <a:txBody>
                    <a:bodyPr/>
                    <a:lstStyle>
                      <a:lvl1pPr marL="0" algn="l" defTabSz="844083" rtl="0" eaLnBrk="1" latinLnBrk="0" hangingPunct="1">
                        <a:defRPr kumimoji="1" sz="1662" kern="1200">
                          <a:solidFill>
                            <a:schemeClr val="lt1"/>
                          </a:solidFill>
                          <a:latin typeface="Calibri"/>
                        </a:defRPr>
                      </a:lvl1pPr>
                      <a:lvl2pPr marL="422041" algn="l" defTabSz="844083" rtl="0" eaLnBrk="1" latinLnBrk="0" hangingPunct="1">
                        <a:defRPr kumimoji="1" sz="1662" kern="1200">
                          <a:solidFill>
                            <a:schemeClr val="lt1"/>
                          </a:solidFill>
                          <a:latin typeface="Calibri"/>
                        </a:defRPr>
                      </a:lvl2pPr>
                      <a:lvl3pPr marL="844083" algn="l" defTabSz="844083" rtl="0" eaLnBrk="1" latinLnBrk="0" hangingPunct="1">
                        <a:defRPr kumimoji="1" sz="1662" kern="1200">
                          <a:solidFill>
                            <a:schemeClr val="lt1"/>
                          </a:solidFill>
                          <a:latin typeface="Calibri"/>
                        </a:defRPr>
                      </a:lvl3pPr>
                      <a:lvl4pPr marL="1266124" algn="l" defTabSz="844083" rtl="0" eaLnBrk="1" latinLnBrk="0" hangingPunct="1">
                        <a:defRPr kumimoji="1" sz="1662" kern="1200">
                          <a:solidFill>
                            <a:schemeClr val="lt1"/>
                          </a:solidFill>
                          <a:latin typeface="Calibri"/>
                        </a:defRPr>
                      </a:lvl4pPr>
                      <a:lvl5pPr marL="1688165" algn="l" defTabSz="844083" rtl="0" eaLnBrk="1" latinLnBrk="0" hangingPunct="1">
                        <a:defRPr kumimoji="1" sz="1662" kern="1200">
                          <a:solidFill>
                            <a:schemeClr val="lt1"/>
                          </a:solidFill>
                          <a:latin typeface="Calibri"/>
                        </a:defRPr>
                      </a:lvl5pPr>
                      <a:lvl6pPr marL="2110207" algn="l" defTabSz="844083" rtl="0" eaLnBrk="1" latinLnBrk="0" hangingPunct="1">
                        <a:defRPr kumimoji="1" sz="1662" kern="1200">
                          <a:solidFill>
                            <a:schemeClr val="lt1"/>
                          </a:solidFill>
                          <a:latin typeface="Calibri"/>
                        </a:defRPr>
                      </a:lvl6pPr>
                      <a:lvl7pPr marL="2532248" algn="l" defTabSz="844083" rtl="0" eaLnBrk="1" latinLnBrk="0" hangingPunct="1">
                        <a:defRPr kumimoji="1" sz="1662" kern="1200">
                          <a:solidFill>
                            <a:schemeClr val="lt1"/>
                          </a:solidFill>
                          <a:latin typeface="Calibri"/>
                        </a:defRPr>
                      </a:lvl7pPr>
                      <a:lvl8pPr marL="2954289" algn="l" defTabSz="844083" rtl="0" eaLnBrk="1" latinLnBrk="0" hangingPunct="1">
                        <a:defRPr kumimoji="1" sz="1662" kern="1200">
                          <a:solidFill>
                            <a:schemeClr val="lt1"/>
                          </a:solidFill>
                          <a:latin typeface="Calibri"/>
                        </a:defRPr>
                      </a:lvl8pPr>
                      <a:lvl9pPr marL="3376331" algn="l" defTabSz="844083" rtl="0" eaLnBrk="1" latinLnBrk="0" hangingPunct="1">
                        <a:defRPr kumimoji="1" sz="1662" kern="1200">
                          <a:solidFill>
                            <a:schemeClr val="lt1"/>
                          </a:solidFill>
                          <a:latin typeface="Calibri"/>
                        </a:defRPr>
                      </a:lvl9pPr>
                    </a:lstStyle>
                    <a:p>
                      <a:pPr algn="ctr" fontAlgn="ctr"/>
                      <a:r>
                        <a:rPr lang="ja-JP" altLang="en-US" sz="700" b="1" u="none" strike="noStrike">
                          <a:effectLst/>
                          <a:latin typeface="メイリオ" panose="020B0604030504040204" pitchFamily="50" charset="-128"/>
                          <a:ea typeface="メイリオ" panose="020B0604030504040204" pitchFamily="50" charset="-128"/>
                        </a:rPr>
                        <a:t>年次有給休暇の取得率</a:t>
                      </a:r>
                      <a:endParaRPr lang="ja-JP" altLang="en-US" sz="700" b="1" i="0" u="none" strike="noStrike">
                        <a:solidFill>
                          <a:srgbClr val="000000"/>
                        </a:solidFill>
                        <a:effectLst/>
                        <a:latin typeface="メイリオ" panose="020B0604030504040204" pitchFamily="50" charset="-128"/>
                        <a:ea typeface="メイリオ" panose="020B0604030504040204" pitchFamily="50" charset="-128"/>
                      </a:endParaRPr>
                    </a:p>
                  </a:txBody>
                  <a:tcPr marL="7173" marR="7173" marT="7173" marB="0" anchor="ctr">
                    <a:lnL w="9525" cap="flat" cmpd="sng" algn="ctr">
                      <a:solidFill>
                        <a:srgbClr val="DB4D6D">
                          <a:tint val="50000"/>
                          <a:shade val="95000"/>
                          <a:satMod val="105000"/>
                        </a:srgbClr>
                      </a:solidFill>
                      <a:prstDash val="solid"/>
                    </a:lnL>
                    <a:lnR w="9525" cap="flat" cmpd="sng" algn="ctr">
                      <a:solidFill>
                        <a:srgbClr val="DB4D6D">
                          <a:tint val="50000"/>
                          <a:shade val="95000"/>
                          <a:satMod val="105000"/>
                        </a:srgbClr>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544A"/>
                    </a:solidFill>
                  </a:tcPr>
                </a:tc>
                <a:extLst>
                  <a:ext uri="{0D108BD9-81ED-4DB2-BD59-A6C34878D82A}">
                    <a16:rowId xmlns:a16="http://schemas.microsoft.com/office/drawing/2014/main" val="1894289015"/>
                  </a:ext>
                </a:extLst>
              </a:tr>
              <a:tr h="374538">
                <a:tc>
                  <a:txBody>
                    <a:bodyPr/>
                    <a:lstStyle>
                      <a:lvl1pPr marL="0" algn="l" defTabSz="844083" rtl="0" eaLnBrk="1" latinLnBrk="0" hangingPunct="1">
                        <a:defRPr kumimoji="1" sz="1662" kern="1200">
                          <a:solidFill>
                            <a:schemeClr val="lt1"/>
                          </a:solidFill>
                          <a:latin typeface="Calibri"/>
                        </a:defRPr>
                      </a:lvl1pPr>
                      <a:lvl2pPr marL="422041" algn="l" defTabSz="844083" rtl="0" eaLnBrk="1" latinLnBrk="0" hangingPunct="1">
                        <a:defRPr kumimoji="1" sz="1662" kern="1200">
                          <a:solidFill>
                            <a:schemeClr val="lt1"/>
                          </a:solidFill>
                          <a:latin typeface="Calibri"/>
                        </a:defRPr>
                      </a:lvl2pPr>
                      <a:lvl3pPr marL="844083" algn="l" defTabSz="844083" rtl="0" eaLnBrk="1" latinLnBrk="0" hangingPunct="1">
                        <a:defRPr kumimoji="1" sz="1662" kern="1200">
                          <a:solidFill>
                            <a:schemeClr val="lt1"/>
                          </a:solidFill>
                          <a:latin typeface="Calibri"/>
                        </a:defRPr>
                      </a:lvl3pPr>
                      <a:lvl4pPr marL="1266124" algn="l" defTabSz="844083" rtl="0" eaLnBrk="1" latinLnBrk="0" hangingPunct="1">
                        <a:defRPr kumimoji="1" sz="1662" kern="1200">
                          <a:solidFill>
                            <a:schemeClr val="lt1"/>
                          </a:solidFill>
                          <a:latin typeface="Calibri"/>
                        </a:defRPr>
                      </a:lvl4pPr>
                      <a:lvl5pPr marL="1688165" algn="l" defTabSz="844083" rtl="0" eaLnBrk="1" latinLnBrk="0" hangingPunct="1">
                        <a:defRPr kumimoji="1" sz="1662" kern="1200">
                          <a:solidFill>
                            <a:schemeClr val="lt1"/>
                          </a:solidFill>
                          <a:latin typeface="Calibri"/>
                        </a:defRPr>
                      </a:lvl5pPr>
                      <a:lvl6pPr marL="2110207" algn="l" defTabSz="844083" rtl="0" eaLnBrk="1" latinLnBrk="0" hangingPunct="1">
                        <a:defRPr kumimoji="1" sz="1662" kern="1200">
                          <a:solidFill>
                            <a:schemeClr val="lt1"/>
                          </a:solidFill>
                          <a:latin typeface="Calibri"/>
                        </a:defRPr>
                      </a:lvl6pPr>
                      <a:lvl7pPr marL="2532248" algn="l" defTabSz="844083" rtl="0" eaLnBrk="1" latinLnBrk="0" hangingPunct="1">
                        <a:defRPr kumimoji="1" sz="1662" kern="1200">
                          <a:solidFill>
                            <a:schemeClr val="lt1"/>
                          </a:solidFill>
                          <a:latin typeface="Calibri"/>
                        </a:defRPr>
                      </a:lvl7pPr>
                      <a:lvl8pPr marL="2954289" algn="l" defTabSz="844083" rtl="0" eaLnBrk="1" latinLnBrk="0" hangingPunct="1">
                        <a:defRPr kumimoji="1" sz="1662" kern="1200">
                          <a:solidFill>
                            <a:schemeClr val="lt1"/>
                          </a:solidFill>
                          <a:latin typeface="Calibri"/>
                        </a:defRPr>
                      </a:lvl8pPr>
                      <a:lvl9pPr marL="3376331" algn="l" defTabSz="844083" rtl="0" eaLnBrk="1" latinLnBrk="0" hangingPunct="1">
                        <a:defRPr kumimoji="1" sz="1662" kern="1200">
                          <a:solidFill>
                            <a:schemeClr val="lt1"/>
                          </a:solidFill>
                          <a:latin typeface="Calibri"/>
                        </a:defRPr>
                      </a:lvl9pPr>
                    </a:lstStyle>
                    <a:p>
                      <a:pPr algn="ctr" fontAlgn="ctr"/>
                      <a:r>
                        <a:rPr lang="en-US" altLang="ja-JP" sz="700" b="1" u="none" strike="noStrike">
                          <a:solidFill>
                            <a:schemeClr val="bg1"/>
                          </a:solidFill>
                          <a:effectLst/>
                          <a:latin typeface="メイリオ" panose="020B0604030504040204" pitchFamily="50" charset="-128"/>
                          <a:ea typeface="メイリオ" panose="020B0604030504040204" pitchFamily="50" charset="-128"/>
                        </a:rPr>
                        <a:t> </a:t>
                      </a:r>
                      <a:r>
                        <a:rPr lang="ja-JP" altLang="en-US" sz="700" b="1" u="none" strike="noStrike">
                          <a:solidFill>
                            <a:schemeClr val="bg1"/>
                          </a:solidFill>
                          <a:effectLst/>
                          <a:latin typeface="メイリオ" panose="020B0604030504040204" pitchFamily="50" charset="-128"/>
                          <a:ea typeface="メイリオ" panose="020B0604030504040204" pitchFamily="50" charset="-128"/>
                        </a:rPr>
                        <a:t>管理職に占める</a:t>
                      </a:r>
                      <a:endParaRPr lang="en-US" altLang="ja-JP" sz="700" b="1" u="none" strike="noStrike">
                        <a:solidFill>
                          <a:schemeClr val="bg1"/>
                        </a:solidFill>
                        <a:effectLst/>
                        <a:latin typeface="メイリオ" panose="020B0604030504040204" pitchFamily="50" charset="-128"/>
                        <a:ea typeface="メイリオ" panose="020B0604030504040204" pitchFamily="50" charset="-128"/>
                      </a:endParaRPr>
                    </a:p>
                    <a:p>
                      <a:pPr algn="ctr" fontAlgn="ctr"/>
                      <a:r>
                        <a:rPr lang="ja-JP" altLang="en-US" sz="700" b="1" u="none" strike="noStrike">
                          <a:solidFill>
                            <a:schemeClr val="bg1"/>
                          </a:solidFill>
                          <a:effectLst/>
                          <a:latin typeface="メイリオ" panose="020B0604030504040204" pitchFamily="50" charset="-128"/>
                          <a:ea typeface="メイリオ" panose="020B0604030504040204" pitchFamily="50" charset="-128"/>
                        </a:rPr>
                        <a:t>女性労働者の割合 </a:t>
                      </a:r>
                      <a:endParaRPr lang="ja-JP" altLang="en-US" sz="700" b="1" i="0" u="none" strike="noStrike">
                        <a:solidFill>
                          <a:schemeClr val="bg1"/>
                        </a:solidFill>
                        <a:effectLst/>
                        <a:latin typeface="メイリオ" panose="020B0604030504040204" pitchFamily="50" charset="-128"/>
                        <a:ea typeface="メイリオ" panose="020B0604030504040204" pitchFamily="50" charset="-128"/>
                      </a:endParaRPr>
                    </a:p>
                  </a:txBody>
                  <a:tcPr marL="7173" marR="7173" marT="7173" marB="0" anchor="ctr">
                    <a:lnL w="9525" cap="flat" cmpd="sng" algn="ctr">
                      <a:solidFill>
                        <a:srgbClr val="DB4D6D">
                          <a:tint val="50000"/>
                          <a:shade val="95000"/>
                          <a:satMod val="105000"/>
                        </a:srgbClr>
                      </a:solidFill>
                      <a:prstDash val="solid"/>
                    </a:lnL>
                    <a:lnR w="9525" cap="flat" cmpd="sng" algn="ctr">
                      <a:solidFill>
                        <a:srgbClr val="DB4D6D">
                          <a:tint val="50000"/>
                          <a:shade val="95000"/>
                          <a:satMod val="105000"/>
                        </a:srgbClr>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544A"/>
                    </a:solidFill>
                  </a:tcPr>
                </a:tc>
                <a:extLst>
                  <a:ext uri="{0D108BD9-81ED-4DB2-BD59-A6C34878D82A}">
                    <a16:rowId xmlns:a16="http://schemas.microsoft.com/office/drawing/2014/main" val="3884500972"/>
                  </a:ext>
                </a:extLst>
              </a:tr>
              <a:tr h="681942">
                <a:tc>
                  <a:txBody>
                    <a:bodyPr/>
                    <a:lstStyle>
                      <a:lvl1pPr marL="0" algn="l" defTabSz="844083" rtl="0" eaLnBrk="1" latinLnBrk="0" hangingPunct="1">
                        <a:defRPr kumimoji="1" sz="1662" kern="1200">
                          <a:solidFill>
                            <a:schemeClr val="lt1"/>
                          </a:solidFill>
                          <a:latin typeface="Calibri"/>
                        </a:defRPr>
                      </a:lvl1pPr>
                      <a:lvl2pPr marL="422041" algn="l" defTabSz="844083" rtl="0" eaLnBrk="1" latinLnBrk="0" hangingPunct="1">
                        <a:defRPr kumimoji="1" sz="1662" kern="1200">
                          <a:solidFill>
                            <a:schemeClr val="lt1"/>
                          </a:solidFill>
                          <a:latin typeface="Calibri"/>
                        </a:defRPr>
                      </a:lvl2pPr>
                      <a:lvl3pPr marL="844083" algn="l" defTabSz="844083" rtl="0" eaLnBrk="1" latinLnBrk="0" hangingPunct="1">
                        <a:defRPr kumimoji="1" sz="1662" kern="1200">
                          <a:solidFill>
                            <a:schemeClr val="lt1"/>
                          </a:solidFill>
                          <a:latin typeface="Calibri"/>
                        </a:defRPr>
                      </a:lvl3pPr>
                      <a:lvl4pPr marL="1266124" algn="l" defTabSz="844083" rtl="0" eaLnBrk="1" latinLnBrk="0" hangingPunct="1">
                        <a:defRPr kumimoji="1" sz="1662" kern="1200">
                          <a:solidFill>
                            <a:schemeClr val="lt1"/>
                          </a:solidFill>
                          <a:latin typeface="Calibri"/>
                        </a:defRPr>
                      </a:lvl4pPr>
                      <a:lvl5pPr marL="1688165" algn="l" defTabSz="844083" rtl="0" eaLnBrk="1" latinLnBrk="0" hangingPunct="1">
                        <a:defRPr kumimoji="1" sz="1662" kern="1200">
                          <a:solidFill>
                            <a:schemeClr val="lt1"/>
                          </a:solidFill>
                          <a:latin typeface="Calibri"/>
                        </a:defRPr>
                      </a:lvl5pPr>
                      <a:lvl6pPr marL="2110207" algn="l" defTabSz="844083" rtl="0" eaLnBrk="1" latinLnBrk="0" hangingPunct="1">
                        <a:defRPr kumimoji="1" sz="1662" kern="1200">
                          <a:solidFill>
                            <a:schemeClr val="lt1"/>
                          </a:solidFill>
                          <a:latin typeface="Calibri"/>
                        </a:defRPr>
                      </a:lvl6pPr>
                      <a:lvl7pPr marL="2532248" algn="l" defTabSz="844083" rtl="0" eaLnBrk="1" latinLnBrk="0" hangingPunct="1">
                        <a:defRPr kumimoji="1" sz="1662" kern="1200">
                          <a:solidFill>
                            <a:schemeClr val="lt1"/>
                          </a:solidFill>
                          <a:latin typeface="Calibri"/>
                        </a:defRPr>
                      </a:lvl7pPr>
                      <a:lvl8pPr marL="2954289" algn="l" defTabSz="844083" rtl="0" eaLnBrk="1" latinLnBrk="0" hangingPunct="1">
                        <a:defRPr kumimoji="1" sz="1662" kern="1200">
                          <a:solidFill>
                            <a:schemeClr val="lt1"/>
                          </a:solidFill>
                          <a:latin typeface="Calibri"/>
                        </a:defRPr>
                      </a:lvl8pPr>
                      <a:lvl9pPr marL="3376331" algn="l" defTabSz="844083" rtl="0" eaLnBrk="1" latinLnBrk="0" hangingPunct="1">
                        <a:defRPr kumimoji="1" sz="1662" kern="1200">
                          <a:solidFill>
                            <a:schemeClr val="lt1"/>
                          </a:solidFill>
                          <a:latin typeface="Calibri"/>
                        </a:defRPr>
                      </a:lvl9pPr>
                    </a:lstStyle>
                    <a:p>
                      <a:pPr algn="ctr" fontAlgn="ctr"/>
                      <a:endParaRPr lang="en-US" altLang="ja-JP" sz="700" b="1" i="0" u="none" strike="noStrike" dirty="0">
                        <a:solidFill>
                          <a:schemeClr val="bg1"/>
                        </a:solidFill>
                        <a:effectLst/>
                        <a:latin typeface="メイリオ" panose="020B0604030504040204" pitchFamily="50" charset="-128"/>
                        <a:ea typeface="メイリオ" panose="020B0604030504040204" pitchFamily="50" charset="-128"/>
                      </a:endParaRPr>
                    </a:p>
                    <a:p>
                      <a:pPr algn="ctr" fontAlgn="ctr"/>
                      <a:endParaRPr lang="en-US" altLang="ja-JP" sz="700" b="1" i="0" u="none" strike="noStrike" dirty="0">
                        <a:solidFill>
                          <a:schemeClr val="bg1"/>
                        </a:solidFill>
                        <a:effectLst/>
                        <a:latin typeface="メイリオ" panose="020B0604030504040204" pitchFamily="50" charset="-128"/>
                        <a:ea typeface="メイリオ" panose="020B0604030504040204" pitchFamily="50" charset="-128"/>
                      </a:endParaRPr>
                    </a:p>
                    <a:p>
                      <a:pPr algn="ctr" fontAlgn="ctr"/>
                      <a:endParaRPr lang="en-US" altLang="ja-JP" sz="700" b="1" i="0" u="none" strike="noStrike" dirty="0">
                        <a:solidFill>
                          <a:schemeClr val="bg1"/>
                        </a:solidFill>
                        <a:effectLst/>
                        <a:latin typeface="メイリオ" panose="020B0604030504040204" pitchFamily="50" charset="-128"/>
                        <a:ea typeface="メイリオ" panose="020B0604030504040204" pitchFamily="50" charset="-128"/>
                      </a:endParaRPr>
                    </a:p>
                    <a:p>
                      <a:pPr algn="ctr" fontAlgn="ctr"/>
                      <a:endParaRPr lang="ja-JP" altLang="en-US" sz="700" b="1" i="0" u="none" strike="noStrike" dirty="0">
                        <a:solidFill>
                          <a:schemeClr val="bg1"/>
                        </a:solidFill>
                        <a:effectLst/>
                        <a:latin typeface="メイリオ" panose="020B0604030504040204" pitchFamily="50" charset="-128"/>
                        <a:ea typeface="メイリオ" panose="020B0604030504040204" pitchFamily="50" charset="-128"/>
                      </a:endParaRPr>
                    </a:p>
                  </a:txBody>
                  <a:tcPr marL="7173" marR="7173" marT="7173" marB="0" anchor="ctr">
                    <a:lnL w="9525" cap="flat" cmpd="sng" algn="ctr">
                      <a:solidFill>
                        <a:srgbClr val="DB4D6D">
                          <a:tint val="50000"/>
                          <a:shade val="95000"/>
                          <a:satMod val="105000"/>
                        </a:srgbClr>
                      </a:solidFill>
                      <a:prstDash val="solid"/>
                    </a:lnL>
                    <a:lnR w="9525" cap="flat" cmpd="sng" algn="ctr">
                      <a:solidFill>
                        <a:srgbClr val="DB4D6D">
                          <a:tint val="50000"/>
                          <a:shade val="95000"/>
                          <a:satMod val="105000"/>
                        </a:srgbClr>
                      </a:solidFill>
                      <a:prstDash val="solid"/>
                    </a:lnR>
                    <a:lnT w="19050" cap="flat" cmpd="sng" algn="ctr">
                      <a:solidFill>
                        <a:srgbClr val="FFFFFF"/>
                      </a:solidFill>
                      <a:prstDash val="solid"/>
                      <a:round/>
                      <a:headEnd type="none" w="med" len="med"/>
                      <a:tailEnd type="none" w="med" len="med"/>
                    </a:lnT>
                    <a:lnB w="9525" cap="flat" cmpd="sng" algn="ctr">
                      <a:solidFill>
                        <a:srgbClr val="DB4D6D">
                          <a:tint val="50000"/>
                          <a:shade val="95000"/>
                          <a:satMod val="105000"/>
                        </a:srgbClr>
                      </a:solidFill>
                      <a:prstDash val="solid"/>
                    </a:lnB>
                    <a:lnTlToBr w="12700" cmpd="sng">
                      <a:noFill/>
                      <a:prstDash val="solid"/>
                    </a:lnTlToBr>
                    <a:lnBlToTr w="12700" cmpd="sng">
                      <a:noFill/>
                      <a:prstDash val="solid"/>
                    </a:lnBlToTr>
                    <a:solidFill>
                      <a:srgbClr val="EE544A"/>
                    </a:solidFill>
                  </a:tcPr>
                </a:tc>
                <a:extLst>
                  <a:ext uri="{0D108BD9-81ED-4DB2-BD59-A6C34878D82A}">
                    <a16:rowId xmlns:a16="http://schemas.microsoft.com/office/drawing/2014/main" val="3902095450"/>
                  </a:ext>
                </a:extLst>
              </a:tr>
            </a:tbl>
          </a:graphicData>
        </a:graphic>
      </p:graphicFrame>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2368" y="3705259"/>
            <a:ext cx="279941" cy="29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図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9713" y="3711298"/>
            <a:ext cx="291206" cy="31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角丸四角形吹き出し 16">
            <a:extLst>
              <a:ext uri="{FF2B5EF4-FFF2-40B4-BE49-F238E27FC236}">
                <a16:creationId xmlns:a16="http://schemas.microsoft.com/office/drawing/2014/main" id="{6FFFB6F4-5765-FE42-8A4D-14EC6CD2DE42}"/>
              </a:ext>
            </a:extLst>
          </p:cNvPr>
          <p:cNvSpPr/>
          <p:nvPr/>
        </p:nvSpPr>
        <p:spPr>
          <a:xfrm>
            <a:off x="6703819" y="3715637"/>
            <a:ext cx="3126514" cy="282449"/>
          </a:xfrm>
          <a:prstGeom prst="wedgeRoundRectCallout">
            <a:avLst>
              <a:gd name="adj1" fmla="val -58977"/>
              <a:gd name="adj2" fmla="val -4237"/>
              <a:gd name="adj3" fmla="val 16667"/>
            </a:avLst>
          </a:prstGeom>
          <a:solidFill>
            <a:srgbClr val="E0F1F1"/>
          </a:solidFill>
          <a:ln w="19050" cap="flat" cmpd="sng" algn="ctr">
            <a:solidFill>
              <a:schemeClr val="accent3">
                <a:lumMod val="75000"/>
              </a:schemeClr>
            </a:solidFill>
            <a:prstDash val="solid"/>
            <a:miter lim="800000"/>
          </a:ln>
          <a:effectLst/>
        </p:spPr>
        <p:txBody>
          <a:bodyPr lIns="0" tIns="0" rIns="0" bIns="0" rtlCol="0" anchor="ctr"/>
          <a:lstStyle/>
          <a:p>
            <a:pPr algn="ctr" defTabSz="389586">
              <a:defRPr/>
            </a:pPr>
            <a:r>
              <a:rPr lang="ja-JP" altLang="en-US" sz="1000" b="1" kern="0" dirty="0">
                <a:latin typeface="Segoe UI"/>
                <a:ea typeface="メイリオ"/>
              </a:rPr>
              <a:t>女性の活躍を進めて認定を取得している企業だ！</a:t>
            </a:r>
          </a:p>
        </p:txBody>
      </p:sp>
      <p:sp>
        <p:nvSpPr>
          <p:cNvPr id="18" name="角丸四角形吹き出し 17">
            <a:extLst>
              <a:ext uri="{FF2B5EF4-FFF2-40B4-BE49-F238E27FC236}">
                <a16:creationId xmlns:a16="http://schemas.microsoft.com/office/drawing/2014/main" id="{6FFFB6F4-5765-FE42-8A4D-14EC6CD2DE42}"/>
              </a:ext>
            </a:extLst>
          </p:cNvPr>
          <p:cNvSpPr/>
          <p:nvPr/>
        </p:nvSpPr>
        <p:spPr>
          <a:xfrm>
            <a:off x="6797063" y="6109466"/>
            <a:ext cx="2883778" cy="282449"/>
          </a:xfrm>
          <a:prstGeom prst="wedgeRoundRectCallout">
            <a:avLst>
              <a:gd name="adj1" fmla="val -54984"/>
              <a:gd name="adj2" fmla="val -7609"/>
              <a:gd name="adj3" fmla="val 16667"/>
            </a:avLst>
          </a:prstGeom>
          <a:solidFill>
            <a:srgbClr val="E0F1F1"/>
          </a:solidFill>
          <a:ln w="19050" cap="flat" cmpd="sng" algn="ctr">
            <a:solidFill>
              <a:schemeClr val="accent3">
                <a:lumMod val="75000"/>
              </a:schemeClr>
            </a:solidFill>
            <a:prstDash val="solid"/>
            <a:miter lim="800000"/>
          </a:ln>
          <a:effectLst/>
        </p:spPr>
        <p:txBody>
          <a:bodyPr lIns="0" tIns="0" rIns="0" bIns="0" rtlCol="0" anchor="ctr"/>
          <a:lstStyle/>
          <a:p>
            <a:pPr algn="ctr" defTabSz="389586">
              <a:defRPr/>
            </a:pPr>
            <a:r>
              <a:rPr lang="ja-JP" altLang="en-US" sz="1000" b="1" kern="0" dirty="0">
                <a:latin typeface="Segoe UI"/>
                <a:ea typeface="メイリオ"/>
              </a:rPr>
              <a:t>既に、男女の賃金の差異を開示している企業だ！</a:t>
            </a:r>
          </a:p>
        </p:txBody>
      </p:sp>
      <p:sp>
        <p:nvSpPr>
          <p:cNvPr id="19" name="テキスト ボックス 18"/>
          <p:cNvSpPr txBox="1"/>
          <p:nvPr/>
        </p:nvSpPr>
        <p:spPr bwMode="gray">
          <a:xfrm>
            <a:off x="4141190" y="5966036"/>
            <a:ext cx="1591304" cy="570605"/>
          </a:xfrm>
          <a:prstGeom prst="rect">
            <a:avLst/>
          </a:prstGeom>
          <a:noFill/>
        </p:spPr>
        <p:txBody>
          <a:bodyPr wrap="square" rtlCol="0">
            <a:spAutoFit/>
          </a:bodyPr>
          <a:lstStyle/>
          <a:p>
            <a:pPr defTabSz="779173">
              <a:defRPr/>
            </a:pPr>
            <a:r>
              <a:rPr kumimoji="1" lang="ja-JP" altLang="en-US" sz="894" b="1" dirty="0">
                <a:solidFill>
                  <a:srgbClr val="FFFFFF"/>
                </a:solidFill>
                <a:latin typeface="メイリオ" panose="020B0604030504040204" pitchFamily="50" charset="-128"/>
                <a:ea typeface="メイリオ"/>
              </a:rPr>
              <a:t>　</a:t>
            </a:r>
            <a:r>
              <a:rPr kumimoji="1" lang="ja-JP" altLang="en-US" sz="738" b="1" dirty="0">
                <a:solidFill>
                  <a:srgbClr val="FFFFFF"/>
                </a:solidFill>
                <a:latin typeface="メイリオ" panose="020B0604030504040204" pitchFamily="50" charset="-128"/>
                <a:ea typeface="メイリオ"/>
              </a:rPr>
              <a:t>男女の賃金の差異</a:t>
            </a:r>
            <a:endParaRPr kumimoji="1" lang="en-US" altLang="ja-JP" sz="738" b="1" dirty="0">
              <a:solidFill>
                <a:srgbClr val="FFFFFF"/>
              </a:solidFill>
              <a:latin typeface="メイリオ" panose="020B0604030504040204" pitchFamily="50" charset="-128"/>
              <a:ea typeface="メイリオ"/>
            </a:endParaRPr>
          </a:p>
          <a:p>
            <a:pPr defTabSz="779173">
              <a:defRPr/>
            </a:pPr>
            <a:r>
              <a:rPr kumimoji="1" lang="ja-JP" altLang="en-US" sz="738" b="1" dirty="0">
                <a:solidFill>
                  <a:srgbClr val="FFFFFF"/>
                </a:solidFill>
                <a:latin typeface="メイリオ" panose="020B0604030504040204" pitchFamily="50" charset="-128"/>
                <a:ea typeface="メイリオ"/>
              </a:rPr>
              <a:t>　全労働者</a:t>
            </a:r>
            <a:endParaRPr kumimoji="1" lang="en-US" altLang="ja-JP" sz="738" b="1" dirty="0">
              <a:solidFill>
                <a:srgbClr val="FFFFFF"/>
              </a:solidFill>
              <a:latin typeface="メイリオ" panose="020B0604030504040204" pitchFamily="50" charset="-128"/>
              <a:ea typeface="メイリオ"/>
            </a:endParaRPr>
          </a:p>
          <a:p>
            <a:pPr defTabSz="779173">
              <a:defRPr/>
            </a:pPr>
            <a:r>
              <a:rPr kumimoji="1" lang="ja-JP" altLang="en-US" sz="738" b="1" dirty="0">
                <a:solidFill>
                  <a:srgbClr val="FFFFFF"/>
                </a:solidFill>
                <a:latin typeface="メイリオ" panose="020B0604030504040204" pitchFamily="50" charset="-128"/>
                <a:ea typeface="メイリオ"/>
              </a:rPr>
              <a:t> 　うち正規雇用労働者</a:t>
            </a:r>
            <a:endParaRPr kumimoji="1" lang="en-US" altLang="ja-JP" sz="738" b="1" dirty="0">
              <a:solidFill>
                <a:srgbClr val="FFFFFF"/>
              </a:solidFill>
              <a:latin typeface="メイリオ" panose="020B0604030504040204" pitchFamily="50" charset="-128"/>
              <a:ea typeface="メイリオ"/>
            </a:endParaRPr>
          </a:p>
          <a:p>
            <a:pPr defTabSz="779173">
              <a:defRPr/>
            </a:pPr>
            <a:r>
              <a:rPr kumimoji="1" lang="ja-JP" altLang="en-US" sz="738" b="1" dirty="0">
                <a:solidFill>
                  <a:srgbClr val="FFFFFF"/>
                </a:solidFill>
                <a:latin typeface="メイリオ" panose="020B0604030504040204" pitchFamily="50" charset="-128"/>
                <a:ea typeface="メイリオ"/>
              </a:rPr>
              <a:t>　 うち非正規雇用労働者</a:t>
            </a:r>
            <a:endParaRPr kumimoji="1" lang="en-US" altLang="ja-JP" sz="738" b="1" dirty="0">
              <a:solidFill>
                <a:srgbClr val="FFFFFF"/>
              </a:solidFill>
              <a:latin typeface="メイリオ" panose="020B0604030504040204" pitchFamily="50" charset="-128"/>
              <a:ea typeface="メイリオ"/>
            </a:endParaRPr>
          </a:p>
        </p:txBody>
      </p:sp>
      <p:sp>
        <p:nvSpPr>
          <p:cNvPr id="20" name="テキスト ボックス 19"/>
          <p:cNvSpPr txBox="1"/>
          <p:nvPr/>
        </p:nvSpPr>
        <p:spPr>
          <a:xfrm>
            <a:off x="3705632" y="2288033"/>
            <a:ext cx="3924528" cy="276999"/>
          </a:xfrm>
          <a:prstGeom prst="rect">
            <a:avLst/>
          </a:prstGeom>
          <a:noFill/>
        </p:spPr>
        <p:txBody>
          <a:bodyPr wrap="square" rtlCol="0">
            <a:spAutoFit/>
          </a:bodyPr>
          <a:lstStyle/>
          <a:p>
            <a:pPr defTabSz="779173">
              <a:defRPr/>
            </a:pPr>
            <a:r>
              <a:rPr lang="en-US" altLang="ja-JP" sz="1200" b="1" dirty="0">
                <a:solidFill>
                  <a:srgbClr val="000000"/>
                </a:solidFill>
                <a:latin typeface="メイリオ" panose="020B0604030504040204" pitchFamily="50" charset="-128"/>
                <a:ea typeface="メイリオ" panose="020B0604030504040204" pitchFamily="50" charset="-128"/>
              </a:rPr>
              <a:t>【</a:t>
            </a:r>
            <a:r>
              <a:rPr lang="ja-JP" altLang="en-US" sz="1200" b="1" dirty="0">
                <a:solidFill>
                  <a:srgbClr val="000000"/>
                </a:solidFill>
                <a:latin typeface="メイリオ" panose="020B0604030504040204" pitchFamily="50" charset="-128"/>
                <a:ea typeface="メイリオ" panose="020B0604030504040204" pitchFamily="50" charset="-128"/>
              </a:rPr>
              <a:t>女性の活躍推進企業データベース・イメージ</a:t>
            </a:r>
            <a:r>
              <a:rPr lang="en-US" altLang="ja-JP" sz="1200" b="1" dirty="0">
                <a:solidFill>
                  <a:srgbClr val="000000"/>
                </a:solidFill>
                <a:latin typeface="メイリオ" panose="020B0604030504040204" pitchFamily="50" charset="-128"/>
                <a:ea typeface="メイリオ" panose="020B0604030504040204" pitchFamily="50" charset="-128"/>
              </a:rPr>
              <a:t>】</a:t>
            </a:r>
            <a:endParaRPr lang="ja-JP" altLang="en-US" sz="1200" b="1" dirty="0">
              <a:solidFill>
                <a:srgbClr val="000000"/>
              </a:solidFill>
              <a:latin typeface="メイリオ" panose="020B0604030504040204" pitchFamily="50" charset="-128"/>
              <a:ea typeface="メイリオ" panose="020B0604030504040204" pitchFamily="50" charset="-128"/>
            </a:endParaRPr>
          </a:p>
        </p:txBody>
      </p:sp>
      <p:sp>
        <p:nvSpPr>
          <p:cNvPr id="21" name="コンテンツ プレースホルダー 2"/>
          <p:cNvSpPr txBox="1">
            <a:spLocks/>
          </p:cNvSpPr>
          <p:nvPr/>
        </p:nvSpPr>
        <p:spPr>
          <a:xfrm>
            <a:off x="4141190" y="1757456"/>
            <a:ext cx="4172079" cy="366643"/>
          </a:xfrm>
          <a:prstGeom prst="rect">
            <a:avLst/>
          </a:prstGeom>
        </p:spPr>
        <p:txBody>
          <a:bodyPr>
            <a:normAutofit/>
          </a:bodyPr>
          <a:lstStyle>
            <a:lvl1pPr marL="154211" indent="-154211" algn="l" defTabSz="779173" rtl="0" eaLnBrk="1" latinLnBrk="0" hangingPunct="1">
              <a:lnSpc>
                <a:spcPct val="130000"/>
              </a:lnSpc>
              <a:spcBef>
                <a:spcPts val="852"/>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1pPr>
            <a:lvl2pPr marL="304365" indent="-150153"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2pPr>
            <a:lvl3pPr marL="534329" indent="-154211"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3pPr>
            <a:lvl4pPr marL="688540" indent="-154211"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4pPr>
            <a:lvl5pPr marL="838693" indent="-150153"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5pPr>
            <a:lvl6pPr marL="2142725"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6pPr>
            <a:lvl7pPr marL="2532312"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7pPr>
            <a:lvl8pPr marL="2921898"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8pPr>
            <a:lvl9pPr marL="3311484"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9pPr>
          </a:lstStyle>
          <a:p>
            <a:pPr marL="168524" indent="-168524" defTabSz="719255">
              <a:spcBef>
                <a:spcPts val="0"/>
              </a:spcBef>
              <a:spcAft>
                <a:spcPts val="0"/>
              </a:spcAft>
              <a:buClr>
                <a:srgbClr val="103185"/>
              </a:buClr>
              <a:buNone/>
              <a:defRPr/>
            </a:pPr>
            <a:r>
              <a:rPr lang="en-US" altLang="ja-JP" sz="1108"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URL</a:t>
            </a:r>
            <a:r>
              <a:rPr lang="ja-JP" altLang="en-US" sz="1108"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8"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hlinkClick r:id="rId7"/>
              </a:rPr>
              <a:t>https://positive-ryouritsu.mhlw.go.jp/positivedb/</a:t>
            </a:r>
            <a:endParaRPr lang="en-US" altLang="ja-JP" sz="1108" dirty="0">
              <a:solidFill>
                <a:srgbClr val="000000"/>
              </a:solidFill>
            </a:endParaRPr>
          </a:p>
        </p:txBody>
      </p:sp>
      <p:sp>
        <p:nvSpPr>
          <p:cNvPr id="28" name="角丸四角形 27">
            <a:extLst>
              <a:ext uri="{FF2B5EF4-FFF2-40B4-BE49-F238E27FC236}">
                <a16:creationId xmlns:a16="http://schemas.microsoft.com/office/drawing/2014/main" id="{053B0485-00BC-3E4F-B797-35CB015D43DD}"/>
              </a:ext>
            </a:extLst>
          </p:cNvPr>
          <p:cNvSpPr/>
          <p:nvPr/>
        </p:nvSpPr>
        <p:spPr>
          <a:xfrm>
            <a:off x="601495" y="3505874"/>
            <a:ext cx="1381841" cy="199385"/>
          </a:xfrm>
          <a:prstGeom prst="roundRect">
            <a:avLst>
              <a:gd name="adj" fmla="val 0"/>
            </a:avLst>
          </a:prstGeom>
          <a:solidFill>
            <a:schemeClr val="tx2"/>
          </a:solidFill>
          <a:ln w="76200">
            <a:solidFill>
              <a:srgbClr val="103185"/>
            </a:solidFill>
          </a:ln>
        </p:spPr>
        <p:txBody>
          <a:bodyPr anchor="ctr"/>
          <a:lstStyle/>
          <a:p>
            <a:pPr algn="ctr" defTabSz="503646">
              <a:lnSpc>
                <a:spcPct val="130000"/>
              </a:lnSpc>
              <a:spcAft>
                <a:spcPts val="678"/>
              </a:spcAft>
              <a:defRPr/>
            </a:pPr>
            <a:r>
              <a:rPr lang="ja-JP" altLang="en-US" sz="1100" b="1" spc="204" dirty="0">
                <a:solidFill>
                  <a:srgbClr val="FFFFFF"/>
                </a:solidFill>
                <a:latin typeface="メイリオ"/>
                <a:ea typeface="メイリオ"/>
                <a:cs typeface="Noto Sans CJK JP DemiLight" charset="-128"/>
              </a:rPr>
              <a:t>詳細検索</a:t>
            </a:r>
          </a:p>
        </p:txBody>
      </p:sp>
      <p:sp>
        <p:nvSpPr>
          <p:cNvPr id="30" name="正方形/長方形 29">
            <a:extLst>
              <a:ext uri="{FF2B5EF4-FFF2-40B4-BE49-F238E27FC236}">
                <a16:creationId xmlns:a16="http://schemas.microsoft.com/office/drawing/2014/main" id="{A889522F-FA51-F14C-BAA2-ADEAB79DDF80}"/>
              </a:ext>
            </a:extLst>
          </p:cNvPr>
          <p:cNvSpPr/>
          <p:nvPr/>
        </p:nvSpPr>
        <p:spPr>
          <a:xfrm>
            <a:off x="304798" y="5323792"/>
            <a:ext cx="3609619" cy="1086485"/>
          </a:xfrm>
          <a:prstGeom prst="rect">
            <a:avLst/>
          </a:prstGeom>
          <a:no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45396" tIns="153373" rIns="122698" bIns="153373" rtlCol="0" anchor="t"/>
          <a:lstStyle/>
          <a:p>
            <a:pPr marL="83529" indent="-83529" algn="just" defTabSz="422041">
              <a:lnSpc>
                <a:spcPct val="120000"/>
              </a:lnSpc>
              <a:buClr>
                <a:srgbClr val="103185"/>
              </a:buClr>
              <a:defRPr/>
            </a:pPr>
            <a:r>
              <a:rPr lang="ja-JP" altLang="en-US" sz="1050" dirty="0">
                <a:solidFill>
                  <a:srgbClr val="000000"/>
                </a:solidFill>
                <a:latin typeface="メイリオ" panose="020B0604030504040204" pitchFamily="50" charset="-128"/>
                <a:ea typeface="メイリオ" panose="020B0604030504040204" pitchFamily="50" charset="-128"/>
              </a:rPr>
              <a:t>●データベースでの情報公表は当社を知っていただくきっかけの一つとなっている。</a:t>
            </a:r>
            <a:endParaRPr lang="en-US" altLang="ja-JP" sz="1050" dirty="0">
              <a:solidFill>
                <a:srgbClr val="000000"/>
              </a:solidFill>
              <a:latin typeface="メイリオ" panose="020B0604030504040204" pitchFamily="50" charset="-128"/>
              <a:ea typeface="メイリオ" panose="020B0604030504040204" pitchFamily="50" charset="-128"/>
            </a:endParaRPr>
          </a:p>
          <a:p>
            <a:pPr marL="83529" indent="-83529" algn="just" defTabSz="422041">
              <a:lnSpc>
                <a:spcPct val="120000"/>
              </a:lnSpc>
              <a:buClr>
                <a:srgbClr val="103185"/>
              </a:buClr>
              <a:defRPr/>
            </a:pPr>
            <a:r>
              <a:rPr lang="ja-JP" altLang="en-US" sz="1050" dirty="0">
                <a:solidFill>
                  <a:srgbClr val="000000"/>
                </a:solidFill>
                <a:latin typeface="メイリオ" panose="020B0604030504040204" pitchFamily="50" charset="-128"/>
                <a:ea typeface="メイリオ" panose="020B0604030504040204" pitchFamily="50" charset="-128"/>
              </a:rPr>
              <a:t>●数値や認定マークを公表することで「働きがいがあり働きやすい職場」ということをアピールできる。</a:t>
            </a:r>
            <a:endParaRPr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31" name="角丸四角形 30">
            <a:extLst>
              <a:ext uri="{FF2B5EF4-FFF2-40B4-BE49-F238E27FC236}">
                <a16:creationId xmlns:a16="http://schemas.microsoft.com/office/drawing/2014/main" id="{053B0485-00BC-3E4F-B797-35CB015D43DD}"/>
              </a:ext>
            </a:extLst>
          </p:cNvPr>
          <p:cNvSpPr/>
          <p:nvPr/>
        </p:nvSpPr>
        <p:spPr>
          <a:xfrm>
            <a:off x="601494" y="5124408"/>
            <a:ext cx="1381841" cy="199385"/>
          </a:xfrm>
          <a:prstGeom prst="roundRect">
            <a:avLst>
              <a:gd name="adj" fmla="val 0"/>
            </a:avLst>
          </a:prstGeom>
          <a:solidFill>
            <a:schemeClr val="tx2"/>
          </a:solidFill>
          <a:ln w="76200">
            <a:solidFill>
              <a:srgbClr val="103185"/>
            </a:solidFill>
          </a:ln>
        </p:spPr>
        <p:txBody>
          <a:bodyPr anchor="ctr"/>
          <a:lstStyle/>
          <a:p>
            <a:pPr algn="ctr" defTabSz="503646">
              <a:lnSpc>
                <a:spcPct val="130000"/>
              </a:lnSpc>
              <a:spcAft>
                <a:spcPts val="678"/>
              </a:spcAft>
              <a:defRPr/>
            </a:pPr>
            <a:r>
              <a:rPr lang="ja-JP" altLang="en-US" sz="1100" b="1" spc="204" dirty="0">
                <a:solidFill>
                  <a:srgbClr val="FFFFFF"/>
                </a:solidFill>
                <a:latin typeface="メイリオ"/>
                <a:ea typeface="メイリオ"/>
                <a:cs typeface="Noto Sans CJK JP DemiLight" charset="-128"/>
              </a:rPr>
              <a:t>ご利用企業の声</a:t>
            </a:r>
          </a:p>
        </p:txBody>
      </p:sp>
      <p:sp>
        <p:nvSpPr>
          <p:cNvPr id="24" name="角丸四角形吹き出し 16">
            <a:extLst>
              <a:ext uri="{FF2B5EF4-FFF2-40B4-BE49-F238E27FC236}">
                <a16:creationId xmlns:a16="http://schemas.microsoft.com/office/drawing/2014/main" id="{C85CDF11-0E93-4555-8DB3-87DE47BEFC72}"/>
              </a:ext>
            </a:extLst>
          </p:cNvPr>
          <p:cNvSpPr/>
          <p:nvPr/>
        </p:nvSpPr>
        <p:spPr>
          <a:xfrm>
            <a:off x="5992889" y="2526253"/>
            <a:ext cx="3183219" cy="328227"/>
          </a:xfrm>
          <a:prstGeom prst="wedgeRoundRectCallout">
            <a:avLst>
              <a:gd name="adj1" fmla="val -47273"/>
              <a:gd name="adj2" fmla="val 49221"/>
              <a:gd name="adj3" fmla="val 16667"/>
            </a:avLst>
          </a:prstGeom>
          <a:solidFill>
            <a:srgbClr val="E0F1F1"/>
          </a:solidFill>
          <a:ln w="19050" cap="flat" cmpd="sng" algn="ctr">
            <a:solidFill>
              <a:schemeClr val="accent3">
                <a:lumMod val="75000"/>
              </a:schemeClr>
            </a:solidFill>
            <a:prstDash val="solid"/>
            <a:miter lim="800000"/>
          </a:ln>
          <a:effectLst/>
        </p:spPr>
        <p:txBody>
          <a:bodyPr lIns="0" tIns="0" rIns="0" bIns="0" rtlCol="0" anchor="ctr"/>
          <a:lstStyle/>
          <a:p>
            <a:pPr defTabSz="742085">
              <a:defRPr/>
            </a:pPr>
            <a:r>
              <a:rPr lang="ja-JP" altLang="en-US" sz="738"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最新の数値が掲載されていて各社の比較がしやすい！</a:t>
            </a:r>
            <a:endParaRPr lang="en-US" altLang="ja-JP" sz="1000" b="1" kern="0" dirty="0">
              <a:latin typeface="Segoe UI"/>
              <a:ea typeface="メイリオ"/>
            </a:endParaRPr>
          </a:p>
        </p:txBody>
      </p:sp>
      <p:sp>
        <p:nvSpPr>
          <p:cNvPr id="25" name="テキスト ボックス 24">
            <a:extLst>
              <a:ext uri="{FF2B5EF4-FFF2-40B4-BE49-F238E27FC236}">
                <a16:creationId xmlns:a16="http://schemas.microsoft.com/office/drawing/2014/main" id="{8B8F9449-03C9-4B4E-9A95-EAF9621F9188}"/>
              </a:ext>
            </a:extLst>
          </p:cNvPr>
          <p:cNvSpPr txBox="1"/>
          <p:nvPr/>
        </p:nvSpPr>
        <p:spPr>
          <a:xfrm>
            <a:off x="4045819" y="2606959"/>
            <a:ext cx="1089035" cy="261610"/>
          </a:xfrm>
          <a:prstGeom prst="rect">
            <a:avLst/>
          </a:prstGeom>
          <a:noFill/>
        </p:spPr>
        <p:txBody>
          <a:bodyPr wrap="square" rtlCol="0">
            <a:spAutoFit/>
          </a:bodyPr>
          <a:lstStyle/>
          <a:p>
            <a:pPr defTabSz="779173" fontAlgn="base">
              <a:spcBef>
                <a:spcPct val="0"/>
              </a:spcBef>
              <a:spcAft>
                <a:spcPct val="0"/>
              </a:spcAft>
              <a:defRPr/>
            </a:pPr>
            <a:r>
              <a:rPr lang="ja-JP" altLang="en-US" sz="1100" dirty="0">
                <a:solidFill>
                  <a:prstClr val="black"/>
                </a:solidFill>
                <a:latin typeface="ＤＦ平成ゴシック体W5" panose="020B0509000000000000" pitchFamily="49" charset="-128"/>
                <a:ea typeface="ＤＦ平成ゴシック体W5" panose="020B0509000000000000" pitchFamily="49" charset="-128"/>
              </a:rPr>
              <a:t>＜企業比較＞</a:t>
            </a:r>
          </a:p>
        </p:txBody>
      </p:sp>
      <p:sp>
        <p:nvSpPr>
          <p:cNvPr id="3" name="TextBox 4">
            <a:extLst>
              <a:ext uri="{FF2B5EF4-FFF2-40B4-BE49-F238E27FC236}">
                <a16:creationId xmlns:a16="http://schemas.microsoft.com/office/drawing/2014/main" id="{A6923FC1-FB6C-10C3-7F36-28ADBE73DDA1}"/>
              </a:ext>
            </a:extLst>
          </p:cNvPr>
          <p:cNvSpPr txBox="1"/>
          <p:nvPr/>
        </p:nvSpPr>
        <p:spPr>
          <a:xfrm>
            <a:off x="364563" y="6561138"/>
            <a:ext cx="5460654" cy="26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nSpc>
                <a:spcPct val="120000"/>
              </a:lnSpc>
              <a:spcAft>
                <a:spcPts val="600"/>
              </a:spcAft>
              <a:buClr>
                <a:srgbClr val="103185"/>
              </a:buClr>
              <a:defRPr/>
            </a:pPr>
            <a:r>
              <a:rPr lang="ja-JP" altLang="en-US" sz="800" dirty="0">
                <a:solidFill>
                  <a:srgbClr val="000000"/>
                </a:solidFill>
                <a:latin typeface="Segoe UI"/>
                <a:ea typeface="Meiryo UI"/>
              </a:rPr>
              <a:t>　</a:t>
            </a:r>
            <a:r>
              <a:rPr lang="ja-JP" altLang="en-US" sz="1050" dirty="0">
                <a:solidFill>
                  <a:srgbClr val="000000"/>
                </a:solidFill>
                <a:latin typeface="Segoe UI"/>
                <a:ea typeface="Meiryo UI"/>
              </a:rPr>
              <a:t>※企業が過去データを保存・掲載している場合は、データを</a:t>
            </a:r>
            <a:r>
              <a:rPr lang="ja-JP" altLang="en-US" sz="1050" u="sng" dirty="0">
                <a:solidFill>
                  <a:srgbClr val="000000"/>
                </a:solidFill>
                <a:latin typeface="Segoe UI"/>
                <a:ea typeface="Meiryo UI"/>
              </a:rPr>
              <a:t>経年比較</a:t>
            </a:r>
            <a:r>
              <a:rPr lang="ja-JP" altLang="en-US" sz="1050" dirty="0">
                <a:solidFill>
                  <a:srgbClr val="000000"/>
                </a:solidFill>
                <a:latin typeface="Segoe UI"/>
                <a:ea typeface="Meiryo UI"/>
              </a:rPr>
              <a:t>して見ることができます。</a:t>
            </a:r>
            <a:endParaRPr lang="ja-JP" altLang="en-US" sz="1050" dirty="0">
              <a:solidFill>
                <a:srgbClr val="000000"/>
              </a:solidFill>
              <a:latin typeface="Segoe UI"/>
              <a:ea typeface="Meiryo UI"/>
              <a:cs typeface="Segoe UI"/>
            </a:endParaRPr>
          </a:p>
        </p:txBody>
      </p:sp>
      <p:sp>
        <p:nvSpPr>
          <p:cNvPr id="5" name="スライド番号プレースホルダー 2">
            <a:extLst>
              <a:ext uri="{FF2B5EF4-FFF2-40B4-BE49-F238E27FC236}">
                <a16:creationId xmlns:a16="http://schemas.microsoft.com/office/drawing/2014/main" id="{461B721C-2448-08E8-17A4-BD7CE18A69E4}"/>
              </a:ext>
            </a:extLst>
          </p:cNvPr>
          <p:cNvSpPr txBox="1">
            <a:spLocks/>
          </p:cNvSpPr>
          <p:nvPr/>
        </p:nvSpPr>
        <p:spPr>
          <a:xfrm>
            <a:off x="9176108" y="6536641"/>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11</a:t>
            </a:r>
          </a:p>
        </p:txBody>
      </p:sp>
    </p:spTree>
    <p:extLst>
      <p:ext uri="{BB962C8B-B14F-4D97-AF65-F5344CB8AC3E}">
        <p14:creationId xmlns:p14="http://schemas.microsoft.com/office/powerpoint/2010/main" val="147349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0B375-254D-4BAC-3550-B3F2E6461122}"/>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39E8BFFC-680E-71E2-4F50-E8D7397CB6D1}"/>
              </a:ext>
            </a:extLst>
          </p:cNvPr>
          <p:cNvSpPr>
            <a:spLocks noGrp="1"/>
          </p:cNvSpPr>
          <p:nvPr>
            <p:ph type="title"/>
          </p:nvPr>
        </p:nvSpPr>
        <p:spPr>
          <a:xfrm>
            <a:off x="2449513" y="797354"/>
            <a:ext cx="8052948" cy="2304191"/>
          </a:xfrm>
        </p:spPr>
        <p:txBody>
          <a:bodyPr/>
          <a:lstStyle/>
          <a:p>
            <a:pPr marR="0" lvl="0" algn="l" defTabSz="914400" rtl="0" eaLnBrk="1" fontAlgn="auto" latinLnBrk="0" hangingPunct="1">
              <a:lnSpc>
                <a:spcPct val="130000"/>
              </a:lnSpc>
              <a:spcBef>
                <a:spcPts val="1000"/>
              </a:spcBef>
              <a:spcAft>
                <a:spcPts val="800"/>
              </a:spcAft>
              <a:buClr>
                <a:srgbClr val="000000"/>
              </a:buClr>
              <a:buSzTx/>
              <a:tabLst/>
              <a:defRPr/>
            </a:pPr>
            <a:r>
              <a:rPr kumimoji="1" lang="ja-JP" altLang="en-US" sz="2400" b="1" i="0" u="none" strike="noStrike" kern="1200" cap="none" spc="272"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職場における女性の健康支援について</a:t>
            </a:r>
          </a:p>
        </p:txBody>
      </p:sp>
      <p:sp>
        <p:nvSpPr>
          <p:cNvPr id="2" name="正方形/長方形 1">
            <a:extLst>
              <a:ext uri="{FF2B5EF4-FFF2-40B4-BE49-F238E27FC236}">
                <a16:creationId xmlns:a16="http://schemas.microsoft.com/office/drawing/2014/main" id="{E0BBA7A2-B3A6-5B4C-E9C8-9EE33B116F64}"/>
              </a:ext>
            </a:extLst>
          </p:cNvPr>
          <p:cNvSpPr/>
          <p:nvPr/>
        </p:nvSpPr>
        <p:spPr>
          <a:xfrm>
            <a:off x="0" y="4206112"/>
            <a:ext cx="3297313" cy="378565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0" spc="272" dirty="0">
                <a:solidFill>
                  <a:srgbClr val="FFFFFF">
                    <a:alpha val="35000"/>
                  </a:srgbClr>
                </a:solidFill>
                <a:latin typeface="Arial" panose="020B0604020202020204" pitchFamily="34" charset="0"/>
                <a:ea typeface="Meiryo" panose="020B0604030504040204" pitchFamily="34" charset="-128"/>
                <a:cs typeface="Arial" panose="020B0604020202020204" pitchFamily="34" charset="0"/>
              </a:rPr>
              <a:t>２</a:t>
            </a:r>
            <a:endParaRPr kumimoji="1" lang="en" altLang="ja-JP" sz="24000" b="0" i="0" u="none" strike="noStrike" kern="1200" cap="none" spc="272" normalizeH="0" baseline="0" noProof="0" dirty="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sp>
        <p:nvSpPr>
          <p:cNvPr id="4" name="スライド番号プレースホルダー 2">
            <a:extLst>
              <a:ext uri="{FF2B5EF4-FFF2-40B4-BE49-F238E27FC236}">
                <a16:creationId xmlns:a16="http://schemas.microsoft.com/office/drawing/2014/main" id="{8B47DFDA-0086-A029-7108-A4C345E4A795}"/>
              </a:ext>
            </a:extLst>
          </p:cNvPr>
          <p:cNvSpPr txBox="1">
            <a:spLocks/>
          </p:cNvSpPr>
          <p:nvPr/>
        </p:nvSpPr>
        <p:spPr>
          <a:xfrm>
            <a:off x="9054113" y="6432636"/>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12</a:t>
            </a:r>
          </a:p>
        </p:txBody>
      </p:sp>
    </p:spTree>
    <p:extLst>
      <p:ext uri="{BB962C8B-B14F-4D97-AF65-F5344CB8AC3E}">
        <p14:creationId xmlns:p14="http://schemas.microsoft.com/office/powerpoint/2010/main" val="370466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0D9BBBB1-8780-2263-2F0F-2845057AC93D}"/>
              </a:ext>
            </a:extLst>
          </p:cNvPr>
          <p:cNvSpPr/>
          <p:nvPr/>
        </p:nvSpPr>
        <p:spPr>
          <a:xfrm>
            <a:off x="415950" y="873275"/>
            <a:ext cx="3685310" cy="291866"/>
          </a:xfrm>
          <a:prstGeom prst="roundRect">
            <a:avLst/>
          </a:prstGeom>
          <a:noFill/>
          <a:ln w="28575">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10000"/>
              </a:lnSpc>
              <a:spcBef>
                <a:spcPts val="0"/>
              </a:spcBef>
              <a:spcAft>
                <a:spcPts val="0"/>
              </a:spcAft>
              <a:buClrTx/>
              <a:buSzTx/>
              <a:buFontTx/>
              <a:buNone/>
              <a:tabLst/>
              <a:defRPr/>
            </a:pPr>
            <a:r>
              <a:rPr kumimoji="1" lang="ja-JP" altLang="en-US" sz="1400" dirty="0">
                <a:solidFill>
                  <a:prstClr val="black"/>
                </a:solidFill>
                <a:latin typeface="メイリオ" panose="020B0604030504040204" pitchFamily="50" charset="-128"/>
                <a:ea typeface="メイリオ" panose="020B0604030504040204" pitchFamily="50" charset="-128"/>
              </a:rPr>
              <a:t>なぜ女性の健康支援が必要なのか</a:t>
            </a:r>
            <a:endParaRPr kumimoji="1" lang="ja-JP" altLang="en-US" sz="14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a:xfrm>
            <a:off x="0" y="-1"/>
            <a:ext cx="9906000" cy="716851"/>
          </a:xfrm>
        </p:spPr>
        <p:txBody>
          <a:bodyPr/>
          <a:lstStyle/>
          <a:p>
            <a:pPr algn="ctr"/>
            <a:r>
              <a:rPr lang="ja-JP" altLang="en-US" sz="2000" dirty="0"/>
              <a:t>職場における女性の健康支援について</a:t>
            </a:r>
          </a:p>
        </p:txBody>
      </p:sp>
      <p:sp>
        <p:nvSpPr>
          <p:cNvPr id="15" name="正方形/長方形 14">
            <a:extLst>
              <a:ext uri="{FF2B5EF4-FFF2-40B4-BE49-F238E27FC236}">
                <a16:creationId xmlns:a16="http://schemas.microsoft.com/office/drawing/2014/main" id="{E316D8BC-C604-6A99-FC3D-24A5484D3F90}"/>
              </a:ext>
            </a:extLst>
          </p:cNvPr>
          <p:cNvSpPr/>
          <p:nvPr/>
        </p:nvSpPr>
        <p:spPr>
          <a:xfrm>
            <a:off x="68012" y="1250150"/>
            <a:ext cx="4555943" cy="5262979"/>
          </a:xfrm>
          <a:prstGeom prst="rect">
            <a:avLst/>
          </a:prstGeom>
          <a:solidFill>
            <a:srgbClr val="E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9" name="テキスト ボックス 8">
            <a:extLst>
              <a:ext uri="{FF2B5EF4-FFF2-40B4-BE49-F238E27FC236}">
                <a16:creationId xmlns:a16="http://schemas.microsoft.com/office/drawing/2014/main" id="{C17EB5D9-96E2-C6B8-5546-82AE35682926}"/>
              </a:ext>
            </a:extLst>
          </p:cNvPr>
          <p:cNvSpPr txBox="1"/>
          <p:nvPr/>
        </p:nvSpPr>
        <p:spPr>
          <a:xfrm>
            <a:off x="125383" y="1250150"/>
            <a:ext cx="4441202" cy="5262979"/>
          </a:xfrm>
          <a:prstGeom prst="rect">
            <a:avLst/>
          </a:prstGeom>
          <a:noFill/>
        </p:spPr>
        <p:txBody>
          <a:bodyPr wrap="square">
            <a:spAutoFit/>
          </a:bodyPr>
          <a:lstStyle/>
          <a:p>
            <a:r>
              <a:rPr lang="ja-JP" altLang="en-US" sz="1400" b="0" i="0" dirty="0">
                <a:solidFill>
                  <a:srgbClr val="232323"/>
                </a:solidFill>
                <a:effectLst/>
                <a:latin typeface="メイリオ" panose="020B0604030504040204" pitchFamily="50" charset="-128"/>
                <a:ea typeface="メイリオ" panose="020B0604030504040204" pitchFamily="50" charset="-128"/>
              </a:rPr>
              <a:t>○「従業員が健康であることが、企業の利益率にもつながる」という観点から、企業が従業員の健康管理を戦略的に実践する</a:t>
            </a:r>
            <a:r>
              <a:rPr lang="ja-JP" altLang="en-US" sz="1400" b="1" i="0" dirty="0">
                <a:solidFill>
                  <a:srgbClr val="232323"/>
                </a:solidFill>
                <a:effectLst/>
                <a:latin typeface="メイリオ" panose="020B0604030504040204" pitchFamily="50" charset="-128"/>
                <a:ea typeface="メイリオ" panose="020B0604030504040204" pitchFamily="50" charset="-128"/>
              </a:rPr>
              <a:t>「健康経営」</a:t>
            </a:r>
            <a:r>
              <a:rPr lang="ja-JP" altLang="en-US" sz="1400" b="0" i="0" dirty="0">
                <a:solidFill>
                  <a:srgbClr val="232323"/>
                </a:solidFill>
                <a:effectLst/>
                <a:latin typeface="メイリオ" panose="020B0604030504040204" pitchFamily="50" charset="-128"/>
                <a:ea typeface="メイリオ" panose="020B0604030504040204" pitchFamily="50" charset="-128"/>
              </a:rPr>
              <a:t>に注目が集まっています。</a:t>
            </a:r>
            <a:endParaRPr lang="en-US" altLang="ja-JP" sz="1400" b="0" i="0" dirty="0">
              <a:solidFill>
                <a:srgbClr val="232323"/>
              </a:solidFill>
              <a:effectLst/>
              <a:latin typeface="メイリオ" panose="020B0604030504040204" pitchFamily="50" charset="-128"/>
              <a:ea typeface="メイリオ" panose="020B0604030504040204" pitchFamily="50" charset="-128"/>
            </a:endParaRPr>
          </a:p>
          <a:p>
            <a:endParaRPr lang="en-US" altLang="ja-JP" sz="1400" dirty="0">
              <a:solidFill>
                <a:srgbClr val="232323"/>
              </a:solidFill>
              <a:latin typeface="メイリオ" panose="020B0604030504040204" pitchFamily="50" charset="-128"/>
              <a:ea typeface="メイリオ" panose="020B0604030504040204" pitchFamily="50" charset="-128"/>
            </a:endParaRPr>
          </a:p>
          <a:p>
            <a:r>
              <a:rPr lang="ja-JP" altLang="en-US" sz="1400" dirty="0"/>
              <a:t>○健康経営が注目を集める背景には、</a:t>
            </a:r>
            <a:r>
              <a:rPr lang="ja-JP" altLang="en-US" sz="1400" u="sng" dirty="0"/>
              <a:t>急速に進む少子高齢化による労働力不足</a:t>
            </a:r>
            <a:r>
              <a:rPr lang="ja-JP" altLang="en-US" sz="1400" dirty="0"/>
              <a:t>、</a:t>
            </a:r>
            <a:r>
              <a:rPr lang="ja-JP" altLang="en-US" sz="1400" u="sng" dirty="0"/>
              <a:t>従業員の高齢化</a:t>
            </a:r>
            <a:r>
              <a:rPr lang="ja-JP" altLang="en-US" sz="1400" dirty="0"/>
              <a:t>が挙げられます。労働力不足を補うには、あらゆる世代の従業員一人一人が健康でモチベーション高く働くことが欠かせません。</a:t>
            </a:r>
            <a:endParaRPr lang="en-US" altLang="ja-JP" sz="1400" dirty="0"/>
          </a:p>
          <a:p>
            <a:r>
              <a:rPr lang="ja-JP" altLang="en-US" sz="1400" dirty="0"/>
              <a:t>女性の社会進出が進み、</a:t>
            </a:r>
            <a:r>
              <a:rPr lang="ja-JP" altLang="en-US" sz="1400" b="1" u="sng" dirty="0"/>
              <a:t>労働力人口に占める女性の割合は</a:t>
            </a:r>
            <a:r>
              <a:rPr lang="en-US" altLang="ja-JP" sz="1400" b="1" u="sng" dirty="0"/>
              <a:t>4</a:t>
            </a:r>
            <a:r>
              <a:rPr lang="ja-JP" altLang="en-US" sz="1400" b="1" u="sng" dirty="0"/>
              <a:t>割を超えています。</a:t>
            </a:r>
            <a:r>
              <a:rPr lang="en-US" altLang="ja-JP" sz="1050" b="1" u="sng" dirty="0"/>
              <a:t>※1</a:t>
            </a:r>
          </a:p>
          <a:p>
            <a:endParaRPr lang="en-US" altLang="ja-JP" sz="1400" dirty="0"/>
          </a:p>
          <a:p>
            <a:r>
              <a:rPr lang="ja-JP" altLang="en-US" sz="1400" dirty="0"/>
              <a:t>○女性の勤続年数の伸長、初婚・初産年齢の上昇、生涯出生数の減少、平均寿命の伸長など、女性を取り巻く状況は大きく変化し、女性の働き方は多様になりました。しかし、</a:t>
            </a:r>
            <a:r>
              <a:rPr lang="ja-JP" altLang="en-US" sz="1400" b="1" u="sng" dirty="0"/>
              <a:t>女性従業員の約４割が女性特有の健康課題などにより「職場で何かをあきらめなくてはならないと感じた経験がある」と回答しています。</a:t>
            </a:r>
            <a:r>
              <a:rPr lang="en-US" altLang="ja-JP" sz="1050" b="1" u="sng" dirty="0"/>
              <a:t>※</a:t>
            </a:r>
            <a:r>
              <a:rPr lang="ja-JP" altLang="en-US" sz="1050" b="1" u="sng" dirty="0"/>
              <a:t>２</a:t>
            </a:r>
            <a:br>
              <a:rPr lang="ja-JP" altLang="en-US" sz="1400" b="1" u="sng" dirty="0"/>
            </a:br>
            <a:br>
              <a:rPr lang="ja-JP" altLang="en-US" sz="1400" dirty="0"/>
            </a:br>
            <a:r>
              <a:rPr lang="ja-JP" altLang="en-US" sz="1400" dirty="0"/>
              <a:t>○職場において働く女性が増加し、その活躍が一層期待される今、</a:t>
            </a:r>
            <a:r>
              <a:rPr lang="ja-JP" altLang="en-US" sz="1400" b="1" u="sng" dirty="0"/>
              <a:t>企業にとって女性従業員の健康支援は重要な課題となりつつあります。</a:t>
            </a:r>
          </a:p>
        </p:txBody>
      </p:sp>
      <p:pic>
        <p:nvPicPr>
          <p:cNvPr id="1030" name="Picture 6">
            <a:extLst>
              <a:ext uri="{FF2B5EF4-FFF2-40B4-BE49-F238E27FC236}">
                <a16:creationId xmlns:a16="http://schemas.microsoft.com/office/drawing/2014/main" id="{2C8BA8A5-58DF-99EF-4DE2-E4FEC81CE1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5" t="39946" r="335" b="-697"/>
          <a:stretch/>
        </p:blipFill>
        <p:spPr bwMode="auto">
          <a:xfrm>
            <a:off x="4623955" y="4163634"/>
            <a:ext cx="5264388" cy="2434504"/>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1661F270-7722-22FC-ADCB-774408D64998}"/>
              </a:ext>
            </a:extLst>
          </p:cNvPr>
          <p:cNvSpPr txBox="1"/>
          <p:nvPr/>
        </p:nvSpPr>
        <p:spPr>
          <a:xfrm>
            <a:off x="68012" y="6621321"/>
            <a:ext cx="2911374" cy="251607"/>
          </a:xfrm>
          <a:prstGeom prst="rect">
            <a:avLst/>
          </a:prstGeom>
          <a:noFill/>
        </p:spPr>
        <p:txBody>
          <a:bodyPr wrap="none" rtlCol="0">
            <a:spAutoFit/>
          </a:bodyPr>
          <a:lstStyle/>
          <a:p>
            <a:pPr algn="l">
              <a:lnSpc>
                <a:spcPct val="120000"/>
              </a:lnSpc>
              <a:spcAft>
                <a:spcPts val="600"/>
              </a:spcAft>
              <a:buClr>
                <a:schemeClr val="tx2"/>
              </a:buClr>
            </a:pPr>
            <a:r>
              <a:rPr kumimoji="1" lang="en-US" altLang="ja-JP" sz="900" dirty="0">
                <a:latin typeface="+mn-ea"/>
              </a:rPr>
              <a:t>※2</a:t>
            </a:r>
            <a:r>
              <a:rPr kumimoji="1" lang="ja-JP" altLang="en-US" sz="900" dirty="0">
                <a:latin typeface="+mn-ea"/>
              </a:rPr>
              <a:t>「働く女性の心とからだの応援サイト」より引用</a:t>
            </a:r>
          </a:p>
        </p:txBody>
      </p:sp>
      <p:sp>
        <p:nvSpPr>
          <p:cNvPr id="7" name="テキスト ボックス 6">
            <a:extLst>
              <a:ext uri="{FF2B5EF4-FFF2-40B4-BE49-F238E27FC236}">
                <a16:creationId xmlns:a16="http://schemas.microsoft.com/office/drawing/2014/main" id="{4BD9ABBC-E121-C87C-4FE3-A664706CF725}"/>
              </a:ext>
            </a:extLst>
          </p:cNvPr>
          <p:cNvSpPr txBox="1"/>
          <p:nvPr/>
        </p:nvSpPr>
        <p:spPr>
          <a:xfrm>
            <a:off x="68012" y="6484449"/>
            <a:ext cx="5443050" cy="230832"/>
          </a:xfrm>
          <a:prstGeom prst="rect">
            <a:avLst/>
          </a:prstGeom>
          <a:noFill/>
        </p:spPr>
        <p:txBody>
          <a:bodyPr wrap="square">
            <a:spAutoFit/>
          </a:bodyPr>
          <a:lstStyle/>
          <a:p>
            <a:r>
              <a:rPr lang="en-US" altLang="ja-JP" sz="900" dirty="0">
                <a:latin typeface="+mn-ea"/>
              </a:rPr>
              <a:t>※1</a:t>
            </a:r>
            <a:r>
              <a:rPr lang="ja-JP" altLang="en-US" sz="900" dirty="0">
                <a:latin typeface="+mn-ea"/>
              </a:rPr>
              <a:t>  資料出所：総務省「労働力調査」令和</a:t>
            </a:r>
            <a:r>
              <a:rPr lang="en-US" altLang="ja-JP" sz="900" dirty="0">
                <a:latin typeface="+mn-ea"/>
              </a:rPr>
              <a:t>6</a:t>
            </a:r>
            <a:r>
              <a:rPr lang="ja-JP" altLang="en-US" sz="900" dirty="0">
                <a:latin typeface="+mn-ea"/>
              </a:rPr>
              <a:t>年度</a:t>
            </a:r>
            <a:endParaRPr lang="en-US" altLang="ja-JP" sz="900" dirty="0">
              <a:latin typeface="+mn-ea"/>
            </a:endParaRPr>
          </a:p>
        </p:txBody>
      </p:sp>
      <p:sp>
        <p:nvSpPr>
          <p:cNvPr id="6" name="正方形/長方形 5">
            <a:extLst>
              <a:ext uri="{FF2B5EF4-FFF2-40B4-BE49-F238E27FC236}">
                <a16:creationId xmlns:a16="http://schemas.microsoft.com/office/drawing/2014/main" id="{A22CE556-8B37-A2F2-0218-64951AD2A53A}"/>
              </a:ext>
            </a:extLst>
          </p:cNvPr>
          <p:cNvSpPr/>
          <p:nvPr/>
        </p:nvSpPr>
        <p:spPr>
          <a:xfrm>
            <a:off x="4869180" y="3764280"/>
            <a:ext cx="3101340" cy="21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 name="テキスト ボックス 2">
            <a:extLst>
              <a:ext uri="{FF2B5EF4-FFF2-40B4-BE49-F238E27FC236}">
                <a16:creationId xmlns:a16="http://schemas.microsoft.com/office/drawing/2014/main" id="{5DD9B432-949E-7185-08FF-4E46CDA5C5BF}"/>
              </a:ext>
            </a:extLst>
          </p:cNvPr>
          <p:cNvSpPr txBox="1"/>
          <p:nvPr/>
        </p:nvSpPr>
        <p:spPr>
          <a:xfrm>
            <a:off x="4800600" y="3742122"/>
            <a:ext cx="4951625" cy="417807"/>
          </a:xfrm>
          <a:prstGeom prst="rect">
            <a:avLst/>
          </a:prstGeom>
          <a:solidFill>
            <a:schemeClr val="bg1"/>
          </a:solidFill>
        </p:spPr>
        <p:txBody>
          <a:bodyPr wrap="square" rtlCol="0">
            <a:spAutoFit/>
          </a:bodyPr>
          <a:lstStyle/>
          <a:p>
            <a:pPr algn="l">
              <a:lnSpc>
                <a:spcPct val="120000"/>
              </a:lnSpc>
              <a:spcAft>
                <a:spcPts val="600"/>
              </a:spcAft>
              <a:buClr>
                <a:schemeClr val="tx2"/>
              </a:buClr>
            </a:pPr>
            <a:r>
              <a:rPr kumimoji="1" lang="ja-JP" altLang="en-US" sz="900" b="1" dirty="0"/>
              <a:t>女性特有の健康課題や女性に多く現れる症状（メンタル面の不調を含む）、妊娠や出産・妊活などにより、職場であきらめなくてはならないと感じたことはありますか？</a:t>
            </a:r>
            <a:endParaRPr kumimoji="1" lang="en-US" altLang="ja-JP" sz="900" b="1" dirty="0"/>
          </a:p>
        </p:txBody>
      </p:sp>
      <p:pic>
        <p:nvPicPr>
          <p:cNvPr id="8" name="Picture 6">
            <a:extLst>
              <a:ext uri="{FF2B5EF4-FFF2-40B4-BE49-F238E27FC236}">
                <a16:creationId xmlns:a16="http://schemas.microsoft.com/office/drawing/2014/main" id="{39684274-55F3-E926-4E2C-32417E80F8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5" t="4558" r="335" b="68670"/>
          <a:stretch/>
        </p:blipFill>
        <p:spPr bwMode="auto">
          <a:xfrm>
            <a:off x="4681326" y="2671152"/>
            <a:ext cx="4951624" cy="978513"/>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7291F5E9-C7B6-A6F2-460A-45BE6C56763D}"/>
              </a:ext>
            </a:extLst>
          </p:cNvPr>
          <p:cNvSpPr/>
          <p:nvPr/>
        </p:nvSpPr>
        <p:spPr>
          <a:xfrm>
            <a:off x="4643854" y="6224923"/>
            <a:ext cx="874159" cy="143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ｎ＝</a:t>
            </a:r>
            <a:r>
              <a:rPr kumimoji="1" lang="en-US" altLang="ja-JP" sz="1200" dirty="0">
                <a:solidFill>
                  <a:sysClr val="windowText" lastClr="000000"/>
                </a:solidFill>
              </a:rPr>
              <a:t>2,400</a:t>
            </a:r>
            <a:endParaRPr kumimoji="1" lang="ja-JP" altLang="en-US" sz="1200" dirty="0">
              <a:solidFill>
                <a:sysClr val="windowText" lastClr="000000"/>
              </a:solidFill>
            </a:endParaRPr>
          </a:p>
        </p:txBody>
      </p:sp>
      <p:sp>
        <p:nvSpPr>
          <p:cNvPr id="11" name="正方形/長方形 10">
            <a:extLst>
              <a:ext uri="{FF2B5EF4-FFF2-40B4-BE49-F238E27FC236}">
                <a16:creationId xmlns:a16="http://schemas.microsoft.com/office/drawing/2014/main" id="{C30A3354-E37D-C8CC-AB1D-59A795103BA2}"/>
              </a:ext>
            </a:extLst>
          </p:cNvPr>
          <p:cNvSpPr/>
          <p:nvPr/>
        </p:nvSpPr>
        <p:spPr>
          <a:xfrm>
            <a:off x="4673115" y="6432097"/>
            <a:ext cx="4137548" cy="143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ysClr val="windowText" lastClr="000000"/>
                </a:solidFill>
                <a:latin typeface="+mn-ea"/>
              </a:rPr>
              <a:t>※</a:t>
            </a:r>
            <a:r>
              <a:rPr kumimoji="1" lang="ja-JP" altLang="en-US" sz="900" dirty="0">
                <a:solidFill>
                  <a:sysClr val="windowText" lastClr="000000"/>
                </a:solidFill>
                <a:latin typeface="+mn-ea"/>
              </a:rPr>
              <a:t>「働く女性の健康推進に関する実態調査</a:t>
            </a:r>
            <a:r>
              <a:rPr kumimoji="1" lang="en-US" altLang="ja-JP" sz="900" dirty="0">
                <a:solidFill>
                  <a:sysClr val="windowText" lastClr="000000"/>
                </a:solidFill>
                <a:latin typeface="+mn-ea"/>
              </a:rPr>
              <a:t>2018</a:t>
            </a:r>
            <a:r>
              <a:rPr kumimoji="1" lang="ja-JP" altLang="en-US" sz="900" dirty="0">
                <a:solidFill>
                  <a:sysClr val="windowText" lastClr="000000"/>
                </a:solidFill>
                <a:latin typeface="+mn-ea"/>
              </a:rPr>
              <a:t>」</a:t>
            </a:r>
            <a:r>
              <a:rPr kumimoji="1" lang="en-US" altLang="ja-JP" sz="900" dirty="0">
                <a:solidFill>
                  <a:sysClr val="windowText" lastClr="000000"/>
                </a:solidFill>
                <a:latin typeface="+mn-ea"/>
              </a:rPr>
              <a:t>(</a:t>
            </a:r>
            <a:r>
              <a:rPr kumimoji="1" lang="ja-JP" altLang="en-US" sz="900" dirty="0">
                <a:solidFill>
                  <a:sysClr val="windowText" lastClr="000000"/>
                </a:solidFill>
                <a:latin typeface="+mn-ea"/>
              </a:rPr>
              <a:t>経済産業省</a:t>
            </a:r>
            <a:r>
              <a:rPr kumimoji="1" lang="en-US" altLang="ja-JP" sz="900" dirty="0">
                <a:solidFill>
                  <a:sysClr val="windowText" lastClr="000000"/>
                </a:solidFill>
                <a:latin typeface="+mn-ea"/>
              </a:rPr>
              <a:t>)</a:t>
            </a:r>
            <a:r>
              <a:rPr kumimoji="1" lang="ja-JP" altLang="en-US" sz="900" dirty="0">
                <a:solidFill>
                  <a:sysClr val="windowText" lastClr="000000"/>
                </a:solidFill>
                <a:latin typeface="+mn-ea"/>
              </a:rPr>
              <a:t>をもとに作成</a:t>
            </a:r>
          </a:p>
        </p:txBody>
      </p:sp>
      <p:sp>
        <p:nvSpPr>
          <p:cNvPr id="12" name="テキスト ボックス 11">
            <a:extLst>
              <a:ext uri="{FF2B5EF4-FFF2-40B4-BE49-F238E27FC236}">
                <a16:creationId xmlns:a16="http://schemas.microsoft.com/office/drawing/2014/main" id="{867FE26A-EE37-73FC-E27D-090E34577029}"/>
              </a:ext>
            </a:extLst>
          </p:cNvPr>
          <p:cNvSpPr txBox="1"/>
          <p:nvPr/>
        </p:nvSpPr>
        <p:spPr>
          <a:xfrm>
            <a:off x="4869180" y="1226050"/>
            <a:ext cx="4807188" cy="1264962"/>
          </a:xfrm>
          <a:prstGeom prst="rect">
            <a:avLst/>
          </a:prstGeom>
          <a:solidFill>
            <a:schemeClr val="accent4"/>
          </a:solidFill>
        </p:spPr>
        <p:txBody>
          <a:bodyPr wrap="square" rtlCol="0">
            <a:spAutoFit/>
          </a:bodyPr>
          <a:lstStyle/>
          <a:p>
            <a:pPr algn="l">
              <a:lnSpc>
                <a:spcPct val="120000"/>
              </a:lnSpc>
              <a:spcAft>
                <a:spcPts val="600"/>
              </a:spcAft>
              <a:buClr>
                <a:schemeClr val="tx2"/>
              </a:buClr>
            </a:pPr>
            <a:r>
              <a:rPr kumimoji="1" lang="ja-JP" altLang="en-US" sz="1600" b="1" dirty="0"/>
              <a:t>○代表的な女性の健康課題</a:t>
            </a:r>
            <a:endParaRPr kumimoji="1" lang="en-US" altLang="ja-JP" sz="1600" b="1" dirty="0"/>
          </a:p>
          <a:p>
            <a:pPr algn="l">
              <a:spcAft>
                <a:spcPts val="600"/>
              </a:spcAft>
              <a:buClr>
                <a:schemeClr val="tx2"/>
              </a:buClr>
            </a:pPr>
            <a:r>
              <a:rPr kumimoji="1" lang="ja-JP" altLang="en-US" sz="1400" dirty="0">
                <a:latin typeface="+mn-ea"/>
              </a:rPr>
              <a:t>・月経トラブル　　　・乳がん</a:t>
            </a:r>
            <a:endParaRPr kumimoji="1" lang="en-US" altLang="ja-JP" sz="1400" dirty="0">
              <a:latin typeface="+mn-ea"/>
            </a:endParaRPr>
          </a:p>
          <a:p>
            <a:pPr algn="l">
              <a:spcAft>
                <a:spcPts val="600"/>
              </a:spcAft>
              <a:buClr>
                <a:schemeClr val="tx2"/>
              </a:buClr>
            </a:pPr>
            <a:r>
              <a:rPr kumimoji="1" lang="ja-JP" altLang="en-US" sz="1400" dirty="0">
                <a:latin typeface="+mn-ea"/>
              </a:rPr>
              <a:t>・不妊治療　　　　　・子宮がん　等</a:t>
            </a:r>
            <a:endParaRPr kumimoji="1" lang="en-US" altLang="ja-JP" sz="1400" dirty="0">
              <a:latin typeface="+mn-ea"/>
            </a:endParaRPr>
          </a:p>
          <a:p>
            <a:pPr algn="l">
              <a:spcAft>
                <a:spcPts val="600"/>
              </a:spcAft>
              <a:buClr>
                <a:schemeClr val="tx2"/>
              </a:buClr>
            </a:pPr>
            <a:r>
              <a:rPr kumimoji="1" lang="ja-JP" altLang="en-US" sz="1400" dirty="0">
                <a:latin typeface="+mn-ea"/>
              </a:rPr>
              <a:t>・更年期障害</a:t>
            </a:r>
            <a:endParaRPr kumimoji="1" lang="en-US" altLang="ja-JP" sz="1400" dirty="0">
              <a:latin typeface="+mn-ea"/>
            </a:endParaRPr>
          </a:p>
        </p:txBody>
      </p:sp>
      <p:sp>
        <p:nvSpPr>
          <p:cNvPr id="13" name="スライド番号プレースホルダー 2">
            <a:extLst>
              <a:ext uri="{FF2B5EF4-FFF2-40B4-BE49-F238E27FC236}">
                <a16:creationId xmlns:a16="http://schemas.microsoft.com/office/drawing/2014/main" id="{F3A99349-FAC4-5656-86F8-27E8ACF72C96}"/>
              </a:ext>
            </a:extLst>
          </p:cNvPr>
          <p:cNvSpPr txBox="1">
            <a:spLocks/>
          </p:cNvSpPr>
          <p:nvPr/>
        </p:nvSpPr>
        <p:spPr>
          <a:xfrm>
            <a:off x="9050938" y="6542589"/>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13</a:t>
            </a:r>
          </a:p>
        </p:txBody>
      </p:sp>
    </p:spTree>
    <p:extLst>
      <p:ext uri="{BB962C8B-B14F-4D97-AF65-F5344CB8AC3E}">
        <p14:creationId xmlns:p14="http://schemas.microsoft.com/office/powerpoint/2010/main" val="3650031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72564-9F9F-B7DB-DE73-2780D7055A2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746BA15-9517-BA84-466F-D7DBB88A7465}"/>
              </a:ext>
            </a:extLst>
          </p:cNvPr>
          <p:cNvSpPr>
            <a:spLocks noGrp="1"/>
          </p:cNvSpPr>
          <p:nvPr>
            <p:ph type="title"/>
          </p:nvPr>
        </p:nvSpPr>
        <p:spPr/>
        <p:txBody>
          <a:bodyPr/>
          <a:lstStyle/>
          <a:p>
            <a:r>
              <a:rPr lang="ja-JP" altLang="en-US" dirty="0"/>
              <a:t>働く女性の心とからだの応援サイト　</a:t>
            </a:r>
            <a:r>
              <a:rPr lang="en-US" altLang="ja-JP" sz="1200" dirty="0"/>
              <a:t>https://www.bosei-navi.mhlw.go.jp/</a:t>
            </a:r>
            <a:endParaRPr lang="ja-JP" altLang="en-US" dirty="0"/>
          </a:p>
        </p:txBody>
      </p:sp>
      <p:sp>
        <p:nvSpPr>
          <p:cNvPr id="29" name="正方形/長方形 28">
            <a:extLst>
              <a:ext uri="{FF2B5EF4-FFF2-40B4-BE49-F238E27FC236}">
                <a16:creationId xmlns:a16="http://schemas.microsoft.com/office/drawing/2014/main" id="{2E284B60-5029-15E4-F353-6D3868D54BCC}"/>
              </a:ext>
            </a:extLst>
          </p:cNvPr>
          <p:cNvSpPr/>
          <p:nvPr/>
        </p:nvSpPr>
        <p:spPr>
          <a:xfrm>
            <a:off x="3320181" y="1089275"/>
            <a:ext cx="6239744" cy="261610"/>
          </a:xfrm>
          <a:prstGeom prst="rect">
            <a:avLst/>
          </a:prstGeom>
        </p:spPr>
        <p:txBody>
          <a:bodyPr wrap="square">
            <a:spAutoFit/>
          </a:bodyPr>
          <a:lstStyle/>
          <a:p>
            <a:pPr marL="0" marR="0" lvl="0" indent="0" algn="l" defTabSz="843998" rtl="0" eaLnBrk="1" fontAlgn="auto" latinLnBrk="0" hangingPunct="1">
              <a:lnSpc>
                <a:spcPct val="100000"/>
              </a:lnSpc>
              <a:spcBef>
                <a:spcPct val="200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企業や働く女性等に対して、母性健康管理や女性の健康課題に関する情報を提供する専用サイト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正方形/長方形 29">
            <a:extLst>
              <a:ext uri="{FF2B5EF4-FFF2-40B4-BE49-F238E27FC236}">
                <a16:creationId xmlns:a16="http://schemas.microsoft.com/office/drawing/2014/main" id="{80EEC24D-672C-8693-C7B1-EF047958AB4B}"/>
              </a:ext>
            </a:extLst>
          </p:cNvPr>
          <p:cNvSpPr/>
          <p:nvPr/>
        </p:nvSpPr>
        <p:spPr>
          <a:xfrm>
            <a:off x="3590869" y="1366055"/>
            <a:ext cx="5269493" cy="1223412"/>
          </a:xfrm>
          <a:prstGeom prst="rect">
            <a:avLst/>
          </a:prstGeom>
        </p:spPr>
        <p:txBody>
          <a:bodyPr wrap="square">
            <a:spAutoFit/>
          </a:bodyPr>
          <a:lstStyle/>
          <a:p>
            <a:pPr marL="316500" marR="0" lvl="0" indent="-316500" algn="l" defTabSz="843998" rtl="0" eaLnBrk="1" fontAlgn="auto" latinLnBrk="0" hangingPunct="1">
              <a:lnSpc>
                <a:spcPct val="100000"/>
              </a:lnSpc>
              <a:spcBef>
                <a:spcPct val="2000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n-ea"/>
                <a:cs typeface="+mn-cs"/>
              </a:rPr>
              <a:t>＜サイトの内容＞</a:t>
            </a:r>
            <a:endParaRPr kumimoji="1" lang="en-US" altLang="ja-JP" sz="1050" i="0" u="none" strike="noStrike" kern="1200" cap="none" spc="0" normalizeH="0" baseline="0" noProof="0" dirty="0">
              <a:ln>
                <a:noFill/>
              </a:ln>
              <a:solidFill>
                <a:prstClr val="black"/>
              </a:solidFill>
              <a:effectLst/>
              <a:uLnTx/>
              <a:uFillTx/>
              <a:latin typeface="+mn-ea"/>
              <a:cs typeface="+mn-cs"/>
            </a:endParaRPr>
          </a:p>
          <a:p>
            <a:pPr marL="0" marR="0" lvl="0" indent="0" algn="l" defTabSz="843998" rtl="0" eaLnBrk="1" fontAlgn="auto" latinLnBrk="0" hangingPunct="1">
              <a:lnSpc>
                <a:spcPct val="100000"/>
              </a:lnSpc>
              <a:spcBef>
                <a:spcPct val="2000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n-ea"/>
                <a:cs typeface="+mn-cs"/>
              </a:rPr>
              <a:t>・事業主や全国の女性関連施設等向けの研修用の教材、動画の配信</a:t>
            </a:r>
            <a:endParaRPr kumimoji="1" lang="en-US" altLang="ja-JP" sz="1050" i="0" u="none" strike="noStrike" kern="1200" cap="none" spc="0" normalizeH="0" baseline="0" noProof="0" dirty="0">
              <a:ln>
                <a:noFill/>
              </a:ln>
              <a:solidFill>
                <a:prstClr val="black"/>
              </a:solidFill>
              <a:effectLst/>
              <a:uLnTx/>
              <a:uFillTx/>
              <a:latin typeface="+mn-ea"/>
              <a:cs typeface="+mn-cs"/>
            </a:endParaRPr>
          </a:p>
          <a:p>
            <a:pPr marL="0" marR="0" lvl="0" indent="0" algn="l" defTabSz="843998" rtl="0" eaLnBrk="1" fontAlgn="auto" latinLnBrk="0" hangingPunct="1">
              <a:lnSpc>
                <a:spcPct val="100000"/>
              </a:lnSpc>
              <a:spcBef>
                <a:spcPct val="2000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n-ea"/>
                <a:cs typeface="+mn-cs"/>
              </a:rPr>
              <a:t>・母性健康管理、月経等に関するメール相談の実施</a:t>
            </a:r>
            <a:endParaRPr kumimoji="1" lang="en-US" altLang="ja-JP" sz="1050" i="0" u="none" strike="noStrike" kern="1200" cap="none" spc="0" normalizeH="0" baseline="0" noProof="0" dirty="0">
              <a:ln>
                <a:noFill/>
              </a:ln>
              <a:solidFill>
                <a:prstClr val="black"/>
              </a:solidFill>
              <a:effectLst/>
              <a:uLnTx/>
              <a:uFillTx/>
              <a:latin typeface="+mn-ea"/>
              <a:cs typeface="+mn-cs"/>
            </a:endParaRPr>
          </a:p>
          <a:p>
            <a:pPr marL="0" marR="0" lvl="0" indent="0" algn="l" defTabSz="843998" rtl="0" eaLnBrk="1" fontAlgn="auto" latinLnBrk="0" hangingPunct="1">
              <a:lnSpc>
                <a:spcPct val="100000"/>
              </a:lnSpc>
              <a:spcBef>
                <a:spcPct val="2000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n-ea"/>
                <a:cs typeface="+mn-cs"/>
              </a:rPr>
              <a:t>・事業所における具体的取組の好事例の掲載</a:t>
            </a:r>
            <a:endParaRPr kumimoji="1" lang="en-US" altLang="ja-JP" sz="1050" i="0" u="none" strike="noStrike" kern="1200" cap="none" spc="0" normalizeH="0" baseline="0" noProof="0" dirty="0">
              <a:ln>
                <a:noFill/>
              </a:ln>
              <a:solidFill>
                <a:prstClr val="black"/>
              </a:solidFill>
              <a:effectLst/>
              <a:uLnTx/>
              <a:uFillTx/>
              <a:latin typeface="+mn-ea"/>
              <a:cs typeface="+mn-cs"/>
            </a:endParaRPr>
          </a:p>
          <a:p>
            <a:pPr marL="0" marR="0" lvl="0" indent="0" algn="l" defTabSz="843998" rtl="0" eaLnBrk="1" fontAlgn="auto" latinLnBrk="0" hangingPunct="1">
              <a:lnSpc>
                <a:spcPct val="100000"/>
              </a:lnSpc>
              <a:spcBef>
                <a:spcPct val="2000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n-ea"/>
                <a:cs typeface="+mn-cs"/>
              </a:rPr>
              <a:t>・母性健康管理指導事項連絡カードの内容等に関する情報提供　</a:t>
            </a:r>
            <a:r>
              <a:rPr kumimoji="1" lang="ja-JP" altLang="en-US" sz="1050" dirty="0">
                <a:solidFill>
                  <a:prstClr val="black"/>
                </a:solidFill>
                <a:latin typeface="+mn-ea"/>
              </a:rPr>
              <a:t>等</a:t>
            </a:r>
            <a:r>
              <a:rPr kumimoji="1" lang="ja-JP" altLang="en-US" sz="1050" i="0" u="none" strike="noStrike" kern="1200" cap="none" spc="0" normalizeH="0" baseline="0" noProof="0" dirty="0">
                <a:ln>
                  <a:noFill/>
                </a:ln>
                <a:solidFill>
                  <a:prstClr val="black"/>
                </a:solidFill>
                <a:effectLst/>
                <a:uLnTx/>
                <a:uFillTx/>
                <a:latin typeface="+mn-ea"/>
                <a:cs typeface="+mn-cs"/>
              </a:rPr>
              <a:t>　</a:t>
            </a:r>
            <a:endParaRPr kumimoji="1" lang="en-US" altLang="ja-JP" sz="1050" i="0" u="none" strike="noStrike" kern="1200" cap="none" spc="0" normalizeH="0" baseline="0" noProof="0" dirty="0">
              <a:ln>
                <a:noFill/>
              </a:ln>
              <a:solidFill>
                <a:prstClr val="black"/>
              </a:solidFill>
              <a:effectLst/>
              <a:uLnTx/>
              <a:uFillTx/>
              <a:latin typeface="+mn-ea"/>
              <a:cs typeface="+mn-cs"/>
            </a:endParaRPr>
          </a:p>
          <a:p>
            <a:pPr marL="0" marR="0" lvl="0" indent="0" algn="l" defTabSz="843998" rtl="0" eaLnBrk="1" fontAlgn="auto" latinLnBrk="0" hangingPunct="1">
              <a:lnSpc>
                <a:spcPct val="100000"/>
              </a:lnSpc>
              <a:spcBef>
                <a:spcPct val="200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cs typeface="+mn-cs"/>
              </a:rPr>
              <a:t>　　　　　　　　　　　　　　　　　　　　　　　　　　　　　　　　　　　　　　　　　　　</a:t>
            </a:r>
            <a:endParaRPr kumimoji="1" lang="en-US" altLang="ja-JP" sz="1050" b="0" i="0" u="none" strike="noStrike" kern="1200" cap="none" spc="0" normalizeH="0" baseline="0" noProof="0" dirty="0">
              <a:ln>
                <a:noFill/>
              </a:ln>
              <a:solidFill>
                <a:prstClr val="black"/>
              </a:solidFill>
              <a:effectLst/>
              <a:uLnTx/>
              <a:uFillTx/>
              <a:latin typeface="+mn-ea"/>
              <a:cs typeface="+mn-cs"/>
            </a:endParaRPr>
          </a:p>
        </p:txBody>
      </p:sp>
      <p:sp>
        <p:nvSpPr>
          <p:cNvPr id="19" name="正方形/長方形 18">
            <a:extLst>
              <a:ext uri="{FF2B5EF4-FFF2-40B4-BE49-F238E27FC236}">
                <a16:creationId xmlns:a16="http://schemas.microsoft.com/office/drawing/2014/main" id="{215B2334-3F9E-9EC0-8541-8ADFD63535AA}"/>
              </a:ext>
            </a:extLst>
          </p:cNvPr>
          <p:cNvSpPr/>
          <p:nvPr/>
        </p:nvSpPr>
        <p:spPr>
          <a:xfrm>
            <a:off x="934484" y="2720902"/>
            <a:ext cx="3515832" cy="412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Segoe UI"/>
                <a:ea typeface="メイリオ"/>
                <a:cs typeface="+mn-cs"/>
              </a:rPr>
              <a:t>女性の健康支援に関するページ</a:t>
            </a:r>
          </a:p>
        </p:txBody>
      </p:sp>
      <p:sp>
        <p:nvSpPr>
          <p:cNvPr id="3" name="正方形/長方形 2">
            <a:extLst>
              <a:ext uri="{FF2B5EF4-FFF2-40B4-BE49-F238E27FC236}">
                <a16:creationId xmlns:a16="http://schemas.microsoft.com/office/drawing/2014/main" id="{764C3531-8892-AA4C-250B-DFE933068F4D}"/>
              </a:ext>
            </a:extLst>
          </p:cNvPr>
          <p:cNvSpPr/>
          <p:nvPr/>
        </p:nvSpPr>
        <p:spPr>
          <a:xfrm>
            <a:off x="258004" y="960498"/>
            <a:ext cx="9474747" cy="1559794"/>
          </a:xfrm>
          <a:prstGeom prst="rect">
            <a:avLst/>
          </a:prstGeom>
          <a:noFill/>
          <a:ln w="28575">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ysClr val="windowText" lastClr="000000"/>
              </a:solidFill>
              <a:effectLst/>
              <a:uLnTx/>
              <a:uFillTx/>
              <a:latin typeface="Segoe UI"/>
              <a:ea typeface="メイリオ"/>
              <a:cs typeface="+mn-cs"/>
            </a:endParaRPr>
          </a:p>
        </p:txBody>
      </p:sp>
      <p:sp>
        <p:nvSpPr>
          <p:cNvPr id="17" name="正方形/長方形 16">
            <a:extLst>
              <a:ext uri="{FF2B5EF4-FFF2-40B4-BE49-F238E27FC236}">
                <a16:creationId xmlns:a16="http://schemas.microsoft.com/office/drawing/2014/main" id="{6C348B0F-4EA7-1F3A-2A81-0FE9C79C44C9}"/>
              </a:ext>
            </a:extLst>
          </p:cNvPr>
          <p:cNvSpPr/>
          <p:nvPr/>
        </p:nvSpPr>
        <p:spPr>
          <a:xfrm>
            <a:off x="5826112" y="2711268"/>
            <a:ext cx="3515832" cy="412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Segoe UI"/>
                <a:ea typeface="メイリオ"/>
                <a:cs typeface="+mn-cs"/>
              </a:rPr>
              <a:t>企業取組事例のページ</a:t>
            </a:r>
          </a:p>
        </p:txBody>
      </p:sp>
      <p:pic>
        <p:nvPicPr>
          <p:cNvPr id="13" name="図 12">
            <a:extLst>
              <a:ext uri="{FF2B5EF4-FFF2-40B4-BE49-F238E27FC236}">
                <a16:creationId xmlns:a16="http://schemas.microsoft.com/office/drawing/2014/main" id="{93EB1B89-C8EF-96E6-6B31-0A448F59B48B}"/>
              </a:ext>
            </a:extLst>
          </p:cNvPr>
          <p:cNvPicPr>
            <a:picLocks noChangeAspect="1"/>
          </p:cNvPicPr>
          <p:nvPr/>
        </p:nvPicPr>
        <p:blipFill rotWithShape="1">
          <a:blip r:embed="rId2"/>
          <a:srcRect t="6234" r="1259" b="5813"/>
          <a:stretch/>
        </p:blipFill>
        <p:spPr>
          <a:xfrm>
            <a:off x="288337" y="987381"/>
            <a:ext cx="3059430" cy="1532911"/>
          </a:xfrm>
          <a:prstGeom prst="rect">
            <a:avLst/>
          </a:prstGeom>
        </p:spPr>
      </p:pic>
      <p:grpSp>
        <p:nvGrpSpPr>
          <p:cNvPr id="12" name="グループ化 11">
            <a:extLst>
              <a:ext uri="{FF2B5EF4-FFF2-40B4-BE49-F238E27FC236}">
                <a16:creationId xmlns:a16="http://schemas.microsoft.com/office/drawing/2014/main" id="{CB5AF16C-04FF-99A2-D27C-25B02A813876}"/>
              </a:ext>
            </a:extLst>
          </p:cNvPr>
          <p:cNvGrpSpPr/>
          <p:nvPr/>
        </p:nvGrpSpPr>
        <p:grpSpPr>
          <a:xfrm>
            <a:off x="5477066" y="3232041"/>
            <a:ext cx="4255686" cy="3443448"/>
            <a:chOff x="5059803" y="3309052"/>
            <a:chExt cx="4255686" cy="3443448"/>
          </a:xfrm>
        </p:grpSpPr>
        <p:pic>
          <p:nvPicPr>
            <p:cNvPr id="10" name="図 9">
              <a:extLst>
                <a:ext uri="{FF2B5EF4-FFF2-40B4-BE49-F238E27FC236}">
                  <a16:creationId xmlns:a16="http://schemas.microsoft.com/office/drawing/2014/main" id="{C5C0AD17-7E09-6C86-714A-29CD10AE16EF}"/>
                </a:ext>
              </a:extLst>
            </p:cNvPr>
            <p:cNvPicPr>
              <a:picLocks noChangeAspect="1"/>
            </p:cNvPicPr>
            <p:nvPr/>
          </p:nvPicPr>
          <p:blipFill>
            <a:blip r:embed="rId3"/>
            <a:stretch>
              <a:fillRect/>
            </a:stretch>
          </p:blipFill>
          <p:spPr>
            <a:xfrm>
              <a:off x="5059803" y="3309052"/>
              <a:ext cx="4255686" cy="3443448"/>
            </a:xfrm>
            <a:prstGeom prst="rect">
              <a:avLst/>
            </a:prstGeom>
            <a:ln>
              <a:solidFill>
                <a:schemeClr val="bg1">
                  <a:lumMod val="50000"/>
                </a:schemeClr>
              </a:solidFill>
            </a:ln>
          </p:spPr>
        </p:pic>
        <p:pic>
          <p:nvPicPr>
            <p:cNvPr id="11" name="図 10">
              <a:extLst>
                <a:ext uri="{FF2B5EF4-FFF2-40B4-BE49-F238E27FC236}">
                  <a16:creationId xmlns:a16="http://schemas.microsoft.com/office/drawing/2014/main" id="{DDB51CC2-D33E-4010-5B51-B4B9A5A2246C}"/>
                </a:ext>
              </a:extLst>
            </p:cNvPr>
            <p:cNvPicPr>
              <a:picLocks noChangeAspect="1"/>
            </p:cNvPicPr>
            <p:nvPr/>
          </p:nvPicPr>
          <p:blipFill>
            <a:blip r:embed="rId4"/>
            <a:stretch>
              <a:fillRect/>
            </a:stretch>
          </p:blipFill>
          <p:spPr>
            <a:xfrm>
              <a:off x="5161764" y="5164532"/>
              <a:ext cx="4023509" cy="1560506"/>
            </a:xfrm>
            <a:prstGeom prst="rect">
              <a:avLst/>
            </a:prstGeom>
            <a:ln>
              <a:solidFill>
                <a:schemeClr val="bg1">
                  <a:lumMod val="50000"/>
                </a:schemeClr>
              </a:solidFill>
            </a:ln>
          </p:spPr>
        </p:pic>
      </p:grpSp>
      <p:sp>
        <p:nvSpPr>
          <p:cNvPr id="6" name="テキスト ボックス 5">
            <a:extLst>
              <a:ext uri="{FF2B5EF4-FFF2-40B4-BE49-F238E27FC236}">
                <a16:creationId xmlns:a16="http://schemas.microsoft.com/office/drawing/2014/main" id="{DE2A1705-6AAF-E2A4-3ED2-4F5C38DA53BF}"/>
              </a:ext>
            </a:extLst>
          </p:cNvPr>
          <p:cNvSpPr txBox="1"/>
          <p:nvPr/>
        </p:nvSpPr>
        <p:spPr>
          <a:xfrm>
            <a:off x="7447069" y="1306011"/>
            <a:ext cx="2331725" cy="234360"/>
          </a:xfrm>
          <a:prstGeom prst="rect">
            <a:avLst/>
          </a:prstGeom>
          <a:noFill/>
        </p:spPr>
        <p:txBody>
          <a:bodyPr wrap="square" rtlCol="0">
            <a:spAutoFit/>
          </a:bodyPr>
          <a:lstStyle/>
          <a:p>
            <a:pPr lvl="0" defTabSz="914400">
              <a:defRPr/>
            </a:pPr>
            <a:r>
              <a:rPr kumimoji="1" lang="ja-JP" altLang="en-US" sz="923"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アクセス件数：</a:t>
            </a:r>
            <a:r>
              <a:rPr lang="en-US" altLang="ja-JP" sz="900" dirty="0"/>
              <a:t>6,586,428</a:t>
            </a:r>
            <a:r>
              <a:rPr lang="ja-JP" altLang="ja-JP" sz="900" dirty="0"/>
              <a:t>件</a:t>
            </a:r>
            <a:r>
              <a:rPr kumimoji="1" lang="ja-JP" altLang="en-US" sz="923"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（令和６年度）</a:t>
            </a:r>
          </a:p>
        </p:txBody>
      </p:sp>
      <p:pic>
        <p:nvPicPr>
          <p:cNvPr id="14" name="図 13">
            <a:extLst>
              <a:ext uri="{FF2B5EF4-FFF2-40B4-BE49-F238E27FC236}">
                <a16:creationId xmlns:a16="http://schemas.microsoft.com/office/drawing/2014/main" id="{1D5C3100-B2AB-6FA1-8949-76DDBB512103}"/>
              </a:ext>
            </a:extLst>
          </p:cNvPr>
          <p:cNvPicPr>
            <a:picLocks noChangeAspect="1"/>
          </p:cNvPicPr>
          <p:nvPr/>
        </p:nvPicPr>
        <p:blipFill>
          <a:blip r:embed="rId5"/>
          <a:stretch>
            <a:fillRect/>
          </a:stretch>
        </p:blipFill>
        <p:spPr>
          <a:xfrm>
            <a:off x="258004" y="3254789"/>
            <a:ext cx="4984943" cy="3393237"/>
          </a:xfrm>
          <a:prstGeom prst="rect">
            <a:avLst/>
          </a:prstGeom>
          <a:ln>
            <a:solidFill>
              <a:schemeClr val="bg1">
                <a:lumMod val="50000"/>
              </a:schemeClr>
            </a:solidFill>
          </a:ln>
        </p:spPr>
      </p:pic>
      <p:pic>
        <p:nvPicPr>
          <p:cNvPr id="7" name="図 6">
            <a:extLst>
              <a:ext uri="{FF2B5EF4-FFF2-40B4-BE49-F238E27FC236}">
                <a16:creationId xmlns:a16="http://schemas.microsoft.com/office/drawing/2014/main" id="{A256742D-7849-E877-0D27-43286E6D0771}"/>
              </a:ext>
            </a:extLst>
          </p:cNvPr>
          <p:cNvPicPr>
            <a:picLocks noChangeAspect="1"/>
          </p:cNvPicPr>
          <p:nvPr/>
        </p:nvPicPr>
        <p:blipFill>
          <a:blip r:embed="rId6"/>
          <a:stretch>
            <a:fillRect/>
          </a:stretch>
        </p:blipFill>
        <p:spPr>
          <a:xfrm>
            <a:off x="8512564" y="1590222"/>
            <a:ext cx="783992" cy="784988"/>
          </a:xfrm>
          <a:prstGeom prst="rect">
            <a:avLst/>
          </a:prstGeom>
        </p:spPr>
      </p:pic>
      <p:sp>
        <p:nvSpPr>
          <p:cNvPr id="5" name="スライド番号プレースホルダー 2">
            <a:extLst>
              <a:ext uri="{FF2B5EF4-FFF2-40B4-BE49-F238E27FC236}">
                <a16:creationId xmlns:a16="http://schemas.microsoft.com/office/drawing/2014/main" id="{802FAA3B-F821-D2E1-B4E2-4F2D8920BE2F}"/>
              </a:ext>
            </a:extLst>
          </p:cNvPr>
          <p:cNvSpPr txBox="1">
            <a:spLocks/>
          </p:cNvSpPr>
          <p:nvPr/>
        </p:nvSpPr>
        <p:spPr>
          <a:xfrm>
            <a:off x="9050938" y="6542589"/>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14</a:t>
            </a:r>
          </a:p>
        </p:txBody>
      </p:sp>
    </p:spTree>
    <p:extLst>
      <p:ext uri="{BB962C8B-B14F-4D97-AF65-F5344CB8AC3E}">
        <p14:creationId xmlns:p14="http://schemas.microsoft.com/office/powerpoint/2010/main" val="733323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827EE8A-C4AA-31A7-E878-0BDE699E441C}"/>
              </a:ext>
            </a:extLst>
          </p:cNvPr>
          <p:cNvSpPr/>
          <p:nvPr/>
        </p:nvSpPr>
        <p:spPr>
          <a:xfrm>
            <a:off x="236666" y="1524000"/>
            <a:ext cx="9562001" cy="5037138"/>
          </a:xfrm>
          <a:prstGeom prst="rect">
            <a:avLst/>
          </a:prstGeom>
          <a:solidFill>
            <a:srgbClr val="E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 name="タイトル 1">
            <a:extLst>
              <a:ext uri="{FF2B5EF4-FFF2-40B4-BE49-F238E27FC236}">
                <a16:creationId xmlns:a16="http://schemas.microsoft.com/office/drawing/2014/main" id="{964674C0-48D5-4209-9D6E-7F0FBA26F5B3}"/>
              </a:ext>
            </a:extLst>
          </p:cNvPr>
          <p:cNvSpPr>
            <a:spLocks noGrp="1"/>
          </p:cNvSpPr>
          <p:nvPr>
            <p:ph type="title"/>
          </p:nvPr>
        </p:nvSpPr>
        <p:spPr>
          <a:xfrm>
            <a:off x="0" y="0"/>
            <a:ext cx="9906000" cy="811156"/>
          </a:xfrm>
          <a:solidFill>
            <a:srgbClr val="103185"/>
          </a:solidFill>
        </p:spPr>
        <p:txBody>
          <a:bodyPr anchor="ctr"/>
          <a:lstStyle/>
          <a:p>
            <a:r>
              <a:rPr lang="ja-JP" altLang="en-US" dirty="0"/>
              <a:t>　</a:t>
            </a:r>
            <a:r>
              <a:rPr lang="ja-JP" altLang="en-US" sz="2000" dirty="0">
                <a:latin typeface="+mn-ea"/>
              </a:rPr>
              <a:t>（参考）働く女性の心とからだの応援サイトに掲載している</a:t>
            </a:r>
            <a:br>
              <a:rPr lang="en-US" altLang="ja-JP" sz="2000" dirty="0">
                <a:latin typeface="+mn-ea"/>
              </a:rPr>
            </a:br>
            <a:r>
              <a:rPr lang="ja-JP" altLang="en-US" sz="2000" dirty="0">
                <a:latin typeface="+mn-ea"/>
              </a:rPr>
              <a:t>　　　　女性の健康支援のための職場の取組のポイント</a:t>
            </a:r>
            <a:endParaRPr kumimoji="1" lang="ja-JP" altLang="en-US" sz="2000" dirty="0">
              <a:latin typeface="+mn-ea"/>
            </a:endParaRPr>
          </a:p>
        </p:txBody>
      </p:sp>
      <p:sp>
        <p:nvSpPr>
          <p:cNvPr id="4" name="テキスト プレースホルダー 7">
            <a:extLst>
              <a:ext uri="{FF2B5EF4-FFF2-40B4-BE49-F238E27FC236}">
                <a16:creationId xmlns:a16="http://schemas.microsoft.com/office/drawing/2014/main" id="{9326CEF4-19D4-4040-2295-4D9F920CB92C}"/>
              </a:ext>
            </a:extLst>
          </p:cNvPr>
          <p:cNvSpPr>
            <a:spLocks noGrp="1"/>
          </p:cNvSpPr>
          <p:nvPr>
            <p:ph type="body" sz="quarter" idx="13"/>
          </p:nvPr>
        </p:nvSpPr>
        <p:spPr>
          <a:xfrm>
            <a:off x="87351" y="997659"/>
            <a:ext cx="9684366" cy="409325"/>
          </a:xfrm>
        </p:spPr>
        <p:txBody>
          <a:bodyPr lIns="180000" tIns="72000" rIns="180000" bIns="72000"/>
          <a:lstStyle/>
          <a:p>
            <a:pPr marL="182563" indent="-182563"/>
            <a:r>
              <a:rPr lang="ja-JP" altLang="en-US" sz="1400" dirty="0">
                <a:latin typeface="+mn-ea"/>
              </a:rPr>
              <a:t>○　働く女性の心とからだの応援サイトでは、女性の健康支援に関する職場の取組のポイントを掲載しています。</a:t>
            </a:r>
          </a:p>
        </p:txBody>
      </p:sp>
      <p:sp>
        <p:nvSpPr>
          <p:cNvPr id="7" name="テキスト ボックス 6">
            <a:extLst>
              <a:ext uri="{FF2B5EF4-FFF2-40B4-BE49-F238E27FC236}">
                <a16:creationId xmlns:a16="http://schemas.microsoft.com/office/drawing/2014/main" id="{547DC7D8-303A-95CB-3BF1-35900742D7FD}"/>
              </a:ext>
            </a:extLst>
          </p:cNvPr>
          <p:cNvSpPr txBox="1"/>
          <p:nvPr/>
        </p:nvSpPr>
        <p:spPr>
          <a:xfrm>
            <a:off x="275558" y="1409917"/>
            <a:ext cx="4815233" cy="45833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70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①ヘルスリテラシー向上の取組</a:t>
            </a:r>
          </a:p>
          <a:p>
            <a:pPr marL="457200" marR="0" lvl="1" indent="0" algn="l" defTabSz="914400" rtl="0" eaLnBrk="1" fontAlgn="auto" latinLnBrk="0" hangingPunct="1">
              <a:lnSpc>
                <a:spcPct val="100000"/>
              </a:lnSpc>
              <a:spcBef>
                <a:spcPts val="0"/>
              </a:spcBef>
              <a:spcAft>
                <a:spcPts val="7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・女性特有の健康課題や女性に多い症状に関する研修会の開催（従業員）</a:t>
            </a:r>
          </a:p>
          <a:p>
            <a:pPr marL="457200" marR="0" lvl="1" indent="0" algn="l" defTabSz="914400" rtl="0" eaLnBrk="1" fontAlgn="auto" latinLnBrk="0" hangingPunct="1">
              <a:lnSpc>
                <a:spcPct val="100000"/>
              </a:lnSpc>
              <a:spcBef>
                <a:spcPts val="0"/>
              </a:spcBef>
              <a:spcAft>
                <a:spcPts val="7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・健康課題に関する啓発冊子の配布</a:t>
            </a:r>
          </a:p>
          <a:p>
            <a:pPr marL="457200" marR="0" lvl="1" indent="0" algn="l" defTabSz="914400" rtl="0" eaLnBrk="1" fontAlgn="auto" latinLnBrk="0" hangingPunct="1">
              <a:lnSpc>
                <a:spcPct val="100000"/>
              </a:lnSpc>
              <a:spcBef>
                <a:spcPts val="0"/>
              </a:spcBef>
              <a:spcAft>
                <a:spcPts val="7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・社内ポータルサイト等での健康情報掲載</a:t>
            </a:r>
          </a:p>
          <a:p>
            <a:pPr marL="457200" marR="0" lvl="1" indent="0" algn="l" defTabSz="914400" rtl="0" eaLnBrk="1" fontAlgn="auto" latinLnBrk="0" hangingPunct="1">
              <a:lnSpc>
                <a:spcPct val="100000"/>
              </a:lnSpc>
              <a:spcBef>
                <a:spcPts val="0"/>
              </a:spcBef>
              <a:spcAft>
                <a:spcPts val="7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・オンラインを利用したワークショップ、動画の配信　他</a:t>
            </a:r>
          </a:p>
          <a:p>
            <a:pPr marL="0" marR="0" lvl="0" indent="0" algn="l" defTabSz="914400" rtl="0" eaLnBrk="1" fontAlgn="auto" latinLnBrk="0" hangingPunct="1">
              <a:lnSpc>
                <a:spcPct val="100000"/>
              </a:lnSpc>
              <a:spcBef>
                <a:spcPts val="0"/>
              </a:spcBef>
              <a:spcAft>
                <a:spcPts val="700"/>
              </a:spcAft>
              <a:buClrTx/>
              <a:buSzTx/>
              <a:buFontTx/>
              <a:buNone/>
              <a:tabLst/>
              <a:defRPr/>
            </a:pPr>
            <a:r>
              <a:rPr kumimoji="1" lang="ja-JP" altLang="en-US" sz="1400" b="1" dirty="0">
                <a:solidFill>
                  <a:srgbClr val="000000"/>
                </a:solidFill>
                <a:latin typeface="Meiryo UI" panose="020B0604030504040204" pitchFamily="50" charset="-128"/>
                <a:ea typeface="Meiryo UI" panose="020B0604030504040204" pitchFamily="50" charset="-128"/>
              </a:rPr>
              <a:t>②</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健康に配慮した職場環境の整備</a:t>
            </a:r>
          </a:p>
          <a:p>
            <a:pPr marL="0" marR="0" lvl="0" indent="0" algn="l" defTabSz="914400" rtl="0" eaLnBrk="1" fontAlgn="auto" latinLnBrk="0" hangingPunct="1">
              <a:lnSpc>
                <a:spcPct val="100000"/>
              </a:lnSpc>
              <a:spcBef>
                <a:spcPts val="0"/>
              </a:spcBef>
              <a:spcAft>
                <a:spcPts val="700"/>
              </a:spcAft>
              <a:buClrTx/>
              <a:buSzTx/>
              <a:buFontTx/>
              <a:buNone/>
              <a:tabLst/>
              <a:defRPr/>
            </a:pPr>
            <a:r>
              <a:rPr kumimoji="1" lang="ja-JP" altLang="en-US" sz="1400" b="1" dirty="0">
                <a:solidFill>
                  <a:srgbClr val="000000"/>
                </a:solidFill>
                <a:latin typeface="Meiryo UI" panose="020B0604030504040204" pitchFamily="50" charset="-128"/>
                <a:ea typeface="Meiryo UI" panose="020B0604030504040204" pitchFamily="50" charset="-128"/>
              </a:rPr>
              <a:t>③</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婦人科検診率向上のための取組</a:t>
            </a:r>
          </a:p>
          <a:p>
            <a:pPr marL="0" marR="0" lvl="0" indent="0" algn="l" defTabSz="914400" rtl="0" eaLnBrk="1" fontAlgn="auto" latinLnBrk="0" hangingPunct="1">
              <a:lnSpc>
                <a:spcPct val="100000"/>
              </a:lnSpc>
              <a:spcBef>
                <a:spcPts val="0"/>
              </a:spcBef>
              <a:spcAft>
                <a:spcPts val="700"/>
              </a:spcAft>
              <a:buClrTx/>
              <a:buSzTx/>
              <a:buFontTx/>
              <a:buNone/>
              <a:tabLst/>
              <a:defRPr/>
            </a:pPr>
            <a:r>
              <a:rPr kumimoji="1" lang="ja-JP" altLang="en-US" sz="1400" b="1" dirty="0">
                <a:solidFill>
                  <a:srgbClr val="000000"/>
                </a:solidFill>
                <a:latin typeface="Meiryo UI" panose="020B0604030504040204" pitchFamily="50" charset="-128"/>
                <a:ea typeface="Meiryo UI" panose="020B0604030504040204" pitchFamily="50" charset="-128"/>
              </a:rPr>
              <a:t>④</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女性の健康課題を相談しやすい体制づくり</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57200" marR="0" lvl="1" indent="0" algn="l" defTabSz="914400" rtl="0" eaLnBrk="1" fontAlgn="auto" latinLnBrk="0" hangingPunct="1">
              <a:lnSpc>
                <a:spcPct val="100000"/>
              </a:lnSpc>
              <a:spcBef>
                <a:spcPts val="0"/>
              </a:spcBef>
              <a:spcAft>
                <a:spcPts val="7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・女性特有の不調について相談できる女性の産業医、カウンセラーの配置</a:t>
            </a:r>
          </a:p>
          <a:p>
            <a:pPr marL="457200" marR="0" lvl="1" indent="0" algn="l" defTabSz="914400" rtl="0" eaLnBrk="1" fontAlgn="auto" latinLnBrk="0" hangingPunct="1">
              <a:lnSpc>
                <a:spcPct val="100000"/>
              </a:lnSpc>
              <a:spcBef>
                <a:spcPts val="0"/>
              </a:spcBef>
              <a:spcAft>
                <a:spcPts val="7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・対応可能な体制構築</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産業医や婦人科医の配置や外部の医師の紹介</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457200" marR="0" lvl="1" indent="0" algn="l" defTabSz="914400" rtl="0" eaLnBrk="1" fontAlgn="auto" latinLnBrk="0" hangingPunct="1">
              <a:lnSpc>
                <a:spcPct val="100000"/>
              </a:lnSpc>
              <a:spcBef>
                <a:spcPts val="0"/>
              </a:spcBef>
              <a:spcAft>
                <a:spcPts val="7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・社内プロジェクトメンバーによる女性相談員の育成</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57200" marR="0" lvl="1" indent="0" algn="l" defTabSz="914400" rtl="0" eaLnBrk="1" fontAlgn="auto" latinLnBrk="0" hangingPunct="1">
              <a:lnSpc>
                <a:spcPct val="100000"/>
              </a:lnSpc>
              <a:spcBef>
                <a:spcPts val="0"/>
              </a:spcBef>
              <a:spcAft>
                <a:spcPts val="7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・女性限定のチャットルーム等の設置、気軽に相談できる場を提供　</a:t>
            </a:r>
          </a:p>
          <a:p>
            <a:pPr marL="0" marR="0" lvl="0" indent="0" algn="l" defTabSz="914400" rtl="0" eaLnBrk="1" fontAlgn="auto" latinLnBrk="0" hangingPunct="1">
              <a:lnSpc>
                <a:spcPct val="100000"/>
              </a:lnSpc>
              <a:spcBef>
                <a:spcPts val="0"/>
              </a:spcBef>
              <a:spcAft>
                <a:spcPts val="70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8" name="フローチャート: 処理 7">
            <a:extLst>
              <a:ext uri="{FF2B5EF4-FFF2-40B4-BE49-F238E27FC236}">
                <a16:creationId xmlns:a16="http://schemas.microsoft.com/office/drawing/2014/main" id="{778C80AC-2602-60AD-4DB1-13C14424AF58}"/>
              </a:ext>
            </a:extLst>
          </p:cNvPr>
          <p:cNvSpPr/>
          <p:nvPr/>
        </p:nvSpPr>
        <p:spPr>
          <a:xfrm>
            <a:off x="476251" y="5793293"/>
            <a:ext cx="7892388" cy="72706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300" dirty="0">
                <a:solidFill>
                  <a:schemeClr val="tx1"/>
                </a:solidFill>
                <a:latin typeface="+mn-ea"/>
              </a:rPr>
              <a:t>※</a:t>
            </a:r>
            <a:r>
              <a:rPr kumimoji="1" lang="ja-JP" altLang="en-US" sz="1300" dirty="0">
                <a:solidFill>
                  <a:schemeClr val="tx1"/>
                </a:solidFill>
                <a:latin typeface="+mn-ea"/>
              </a:rPr>
              <a:t>これらの取組例については、女性だけでなく労働者全体を対象として取り組むことも考えられます。</a:t>
            </a:r>
          </a:p>
        </p:txBody>
      </p:sp>
      <p:sp>
        <p:nvSpPr>
          <p:cNvPr id="10" name="テキスト ボックス 9">
            <a:extLst>
              <a:ext uri="{FF2B5EF4-FFF2-40B4-BE49-F238E27FC236}">
                <a16:creationId xmlns:a16="http://schemas.microsoft.com/office/drawing/2014/main" id="{1F6C4A6E-A357-50F2-7385-69BC351257DC}"/>
              </a:ext>
            </a:extLst>
          </p:cNvPr>
          <p:cNvSpPr txBox="1"/>
          <p:nvPr/>
        </p:nvSpPr>
        <p:spPr>
          <a:xfrm>
            <a:off x="5257077" y="1410540"/>
            <a:ext cx="4246847" cy="32111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70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⑤　妊娠・出産等に関わる制度・支援の充実</a:t>
            </a:r>
          </a:p>
          <a:p>
            <a:pPr marL="0" marR="0" lvl="0" indent="0" algn="l" defTabSz="914400" rtl="0" eaLnBrk="1" fontAlgn="auto" latinLnBrk="0" hangingPunct="1">
              <a:lnSpc>
                <a:spcPct val="100000"/>
              </a:lnSpc>
              <a:spcBef>
                <a:spcPts val="0"/>
              </a:spcBef>
              <a:spcAft>
                <a:spcPts val="700"/>
              </a:spcAft>
              <a:buClrTx/>
              <a:buSzTx/>
              <a:buFontTx/>
              <a:buNone/>
              <a:tabLst/>
              <a:defRPr/>
            </a:pPr>
            <a:r>
              <a:rPr kumimoji="1" lang="ja-JP" altLang="en-US" sz="1400" b="1" dirty="0">
                <a:solidFill>
                  <a:srgbClr val="000000"/>
                </a:solidFill>
                <a:latin typeface="Meiryo UI" panose="020B0604030504040204" pitchFamily="50" charset="-128"/>
                <a:ea typeface="Meiryo UI" panose="020B0604030504040204" pitchFamily="50" charset="-128"/>
              </a:rPr>
              <a:t>⑥</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ハラスメントのない職場環境づくり</a:t>
            </a:r>
          </a:p>
          <a:p>
            <a:pPr marL="0" marR="0" lvl="0" indent="0" algn="l" defTabSz="914400" rtl="0" eaLnBrk="1" fontAlgn="auto" latinLnBrk="0" hangingPunct="1">
              <a:lnSpc>
                <a:spcPct val="100000"/>
              </a:lnSpc>
              <a:spcBef>
                <a:spcPts val="0"/>
              </a:spcBef>
              <a:spcAft>
                <a:spcPts val="700"/>
              </a:spcAft>
              <a:buClrTx/>
              <a:buSzTx/>
              <a:buFontTx/>
              <a:buNone/>
              <a:tabLst/>
              <a:defRPr/>
            </a:pPr>
            <a:r>
              <a:rPr kumimoji="1" lang="ja-JP" altLang="en-US" sz="1400" b="1" dirty="0">
                <a:solidFill>
                  <a:srgbClr val="000000"/>
                </a:solidFill>
                <a:latin typeface="Meiryo UI" panose="020B0604030504040204" pitchFamily="50" charset="-128"/>
                <a:ea typeface="Meiryo UI" panose="020B0604030504040204" pitchFamily="50" charset="-128"/>
              </a:rPr>
              <a:t>⑦</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休暇制度の充実・柔軟な働き方の実現</a:t>
            </a:r>
          </a:p>
          <a:p>
            <a:pPr marL="457200" marR="0" lvl="1" indent="0" algn="l" defTabSz="914400" rtl="0" eaLnBrk="1" fontAlgn="auto" latinLnBrk="0" hangingPunct="1">
              <a:lnSpc>
                <a:spcPct val="100000"/>
              </a:lnSpc>
              <a:spcBef>
                <a:spcPts val="0"/>
              </a:spcBef>
              <a:spcAft>
                <a:spcPts val="7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・生理休暇を取得しやすい環境の整備</a:t>
            </a:r>
          </a:p>
          <a:p>
            <a:pPr marL="457200" marR="0" lvl="1" indent="0" algn="just" defTabSz="914400" rtl="0" eaLnBrk="1" fontAlgn="auto" latinLnBrk="0" hangingPunct="1">
              <a:lnSpc>
                <a:spcPct val="100000"/>
              </a:lnSpc>
              <a:spcBef>
                <a:spcPts val="0"/>
              </a:spcBef>
              <a:spcAft>
                <a:spcPts val="7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・不調時の休養、治療・通院、検診と仕事を両立するために、休暇制度の整備や柔軟な働き方（フレックス、時差出勤、テレワークなど）の導入</a:t>
            </a:r>
          </a:p>
          <a:p>
            <a:pPr marL="457200" marR="0" lvl="1" indent="0" algn="l" defTabSz="914400" rtl="0" eaLnBrk="1" fontAlgn="auto" latinLnBrk="0" hangingPunct="1">
              <a:lnSpc>
                <a:spcPct val="100000"/>
              </a:lnSpc>
              <a:spcBef>
                <a:spcPts val="0"/>
              </a:spcBef>
              <a:spcAft>
                <a:spcPts val="7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・女性だけでなく管理職や男性も含めた職場全体の働き方改革　他</a:t>
            </a:r>
          </a:p>
          <a:p>
            <a:pPr marL="0" marR="0" lvl="0" indent="0" algn="l" defTabSz="914400" rtl="0" eaLnBrk="1" fontAlgn="auto" latinLnBrk="0" hangingPunct="1">
              <a:lnSpc>
                <a:spcPct val="100000"/>
              </a:lnSpc>
              <a:spcBef>
                <a:spcPts val="0"/>
              </a:spcBef>
              <a:spcAft>
                <a:spcPts val="700"/>
              </a:spcAft>
              <a:buClrTx/>
              <a:buSzTx/>
              <a:buFontTx/>
              <a:buNone/>
              <a:tabLst/>
              <a:defRPr/>
            </a:pPr>
            <a:r>
              <a:rPr kumimoji="1" lang="ja-JP" altLang="en-US" sz="1400" b="1" dirty="0">
                <a:solidFill>
                  <a:srgbClr val="000000"/>
                </a:solidFill>
                <a:latin typeface="Meiryo UI" panose="020B0604030504040204" pitchFamily="50" charset="-128"/>
                <a:ea typeface="Meiryo UI" panose="020B0604030504040204" pitchFamily="50" charset="-128"/>
              </a:rPr>
              <a:t>⑧</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推進体制の整備</a:t>
            </a:r>
          </a:p>
          <a:p>
            <a:pPr marL="0" marR="0" lvl="0" indent="0" algn="l" defTabSz="914400" rtl="0" eaLnBrk="1" fontAlgn="auto" latinLnBrk="0" hangingPunct="1">
              <a:lnSpc>
                <a:spcPct val="100000"/>
              </a:lnSpc>
              <a:spcBef>
                <a:spcPts val="0"/>
              </a:spcBef>
              <a:spcAft>
                <a:spcPts val="700"/>
              </a:spcAft>
              <a:buClrTx/>
              <a:buSzTx/>
              <a:buFontTx/>
              <a:buNone/>
              <a:tabLst/>
              <a:defRPr/>
            </a:pPr>
            <a:r>
              <a:rPr kumimoji="1" lang="ja-JP" altLang="en-US" sz="1400" b="1" dirty="0">
                <a:solidFill>
                  <a:srgbClr val="000000"/>
                </a:solidFill>
                <a:latin typeface="Meiryo UI" panose="020B0604030504040204" pitchFamily="50" charset="-128"/>
                <a:ea typeface="Meiryo UI" panose="020B0604030504040204" pitchFamily="50" charset="-128"/>
              </a:rPr>
              <a:t>⑨</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認定、顕彰制度の活用</a:t>
            </a:r>
            <a:endParaRPr lang="ja-JP" altLang="en-US" dirty="0"/>
          </a:p>
        </p:txBody>
      </p:sp>
      <p:pic>
        <p:nvPicPr>
          <p:cNvPr id="2050" name="Picture 2" descr="会議のイラスト（男女混合）">
            <a:extLst>
              <a:ext uri="{FF2B5EF4-FFF2-40B4-BE49-F238E27FC236}">
                <a16:creationId xmlns:a16="http://schemas.microsoft.com/office/drawing/2014/main" id="{B72F4C9E-70BF-FD59-AEFF-CEB6EC0A59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4602" y="4448166"/>
            <a:ext cx="1392361" cy="1445181"/>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2">
            <a:extLst>
              <a:ext uri="{FF2B5EF4-FFF2-40B4-BE49-F238E27FC236}">
                <a16:creationId xmlns:a16="http://schemas.microsoft.com/office/drawing/2014/main" id="{683E212F-CBD6-076B-1442-08BF41447AFF}"/>
              </a:ext>
            </a:extLst>
          </p:cNvPr>
          <p:cNvSpPr txBox="1">
            <a:spLocks/>
          </p:cNvSpPr>
          <p:nvPr/>
        </p:nvSpPr>
        <p:spPr>
          <a:xfrm>
            <a:off x="9216655" y="6495285"/>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15</a:t>
            </a:r>
          </a:p>
        </p:txBody>
      </p:sp>
      <p:sp>
        <p:nvSpPr>
          <p:cNvPr id="3" name="テキスト ボックス 2">
            <a:extLst>
              <a:ext uri="{FF2B5EF4-FFF2-40B4-BE49-F238E27FC236}">
                <a16:creationId xmlns:a16="http://schemas.microsoft.com/office/drawing/2014/main" id="{9806D408-EFB6-5800-1DB1-8578F5DD0CDC}"/>
              </a:ext>
            </a:extLst>
          </p:cNvPr>
          <p:cNvSpPr txBox="1"/>
          <p:nvPr/>
        </p:nvSpPr>
        <p:spPr>
          <a:xfrm>
            <a:off x="4627701" y="5602142"/>
            <a:ext cx="251625" cy="304699"/>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a:t>他</a:t>
            </a:r>
          </a:p>
        </p:txBody>
      </p:sp>
    </p:spTree>
    <p:extLst>
      <p:ext uri="{BB962C8B-B14F-4D97-AF65-F5344CB8AC3E}">
        <p14:creationId xmlns:p14="http://schemas.microsoft.com/office/powerpoint/2010/main" val="4187598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5DDC75A-A542-79DE-7E53-7272F3870AA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6A12621-9CD5-6CEC-0417-96EB2F1F84E6}"/>
              </a:ext>
            </a:extLst>
          </p:cNvPr>
          <p:cNvSpPr>
            <a:spLocks noGrp="1"/>
          </p:cNvSpPr>
          <p:nvPr>
            <p:ph type="title"/>
          </p:nvPr>
        </p:nvSpPr>
        <p:spPr>
          <a:xfrm>
            <a:off x="0" y="0"/>
            <a:ext cx="9906000" cy="811156"/>
          </a:xfrm>
          <a:solidFill>
            <a:srgbClr val="103185"/>
          </a:solidFill>
        </p:spPr>
        <p:txBody>
          <a:bodyPr anchor="ctr"/>
          <a:lstStyle/>
          <a:p>
            <a:r>
              <a:rPr lang="ja-JP" altLang="en-US" dirty="0"/>
              <a:t> </a:t>
            </a:r>
            <a:r>
              <a:rPr lang="ja-JP" altLang="en-US" sz="1800" dirty="0">
                <a:latin typeface="+mn-ea"/>
              </a:rPr>
              <a:t>両立支援等助成金</a:t>
            </a:r>
            <a:br>
              <a:rPr lang="en-US" altLang="ja-JP" sz="1800" dirty="0">
                <a:latin typeface="+mn-ea"/>
              </a:rPr>
            </a:br>
            <a:r>
              <a:rPr lang="ja-JP" altLang="en-US" sz="1800" dirty="0">
                <a:latin typeface="+mn-ea"/>
              </a:rPr>
              <a:t> 不妊治療及び女性の健康課題対応両立支援コースについて</a:t>
            </a:r>
            <a:endParaRPr kumimoji="1" lang="ja-JP" altLang="en-US" sz="1800" dirty="0">
              <a:latin typeface="+mn-ea"/>
            </a:endParaRPr>
          </a:p>
        </p:txBody>
      </p:sp>
      <p:sp>
        <p:nvSpPr>
          <p:cNvPr id="12" name="テキスト ボックス 11">
            <a:extLst>
              <a:ext uri="{FF2B5EF4-FFF2-40B4-BE49-F238E27FC236}">
                <a16:creationId xmlns:a16="http://schemas.microsoft.com/office/drawing/2014/main" id="{D6E7C183-B2A8-8549-C506-611592934857}"/>
              </a:ext>
            </a:extLst>
          </p:cNvPr>
          <p:cNvSpPr txBox="1"/>
          <p:nvPr/>
        </p:nvSpPr>
        <p:spPr>
          <a:xfrm>
            <a:off x="83082" y="1044006"/>
            <a:ext cx="4869701" cy="1815882"/>
          </a:xfrm>
          <a:prstGeom prst="rect">
            <a:avLst/>
          </a:prstGeom>
          <a:noFill/>
        </p:spPr>
        <p:txBody>
          <a:bodyPr wrap="square">
            <a:spAutoFit/>
          </a:bodyPr>
          <a:lstStyle/>
          <a:p>
            <a:r>
              <a:rPr lang="ja-JP" altLang="en-US" sz="1600" dirty="0"/>
              <a:t>○</a:t>
            </a:r>
            <a:r>
              <a:rPr lang="ja-JP" altLang="en-US" sz="1600" b="1" dirty="0">
                <a:solidFill>
                  <a:schemeClr val="tx2"/>
                </a:solidFill>
              </a:rPr>
              <a:t>中小企業事業主</a:t>
            </a:r>
            <a:r>
              <a:rPr lang="ja-JP" altLang="en-US" sz="1600" dirty="0"/>
              <a:t>が不妊治療、月経（</a:t>
            </a:r>
            <a:r>
              <a:rPr lang="en-US" altLang="ja-JP" sz="1600" dirty="0"/>
              <a:t>PMS</a:t>
            </a:r>
            <a:r>
              <a:rPr lang="ja-JP" altLang="en-US" sz="1600" dirty="0"/>
              <a:t>（月経前症候群）含む。）や更年期といった女性の健康課題に対応するために利用可能な両立支援制度を利用しやすい環境整備に取り組むとともに、不妊治療や女性の健康課題に関する労働者の相談に対応し、それぞれに対応する両立支援制度を労働者が利用した場合に受給できる助成金です。</a:t>
            </a:r>
          </a:p>
        </p:txBody>
      </p:sp>
      <p:sp>
        <p:nvSpPr>
          <p:cNvPr id="23" name="正方形/長方形 22">
            <a:extLst>
              <a:ext uri="{FF2B5EF4-FFF2-40B4-BE49-F238E27FC236}">
                <a16:creationId xmlns:a16="http://schemas.microsoft.com/office/drawing/2014/main" id="{02197D9E-5CED-1EF3-CAC2-F980BF24C659}"/>
              </a:ext>
            </a:extLst>
          </p:cNvPr>
          <p:cNvSpPr/>
          <p:nvPr/>
        </p:nvSpPr>
        <p:spPr>
          <a:xfrm>
            <a:off x="83082" y="3127661"/>
            <a:ext cx="4958599" cy="3522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4" name="テキスト ボックス 13">
            <a:extLst>
              <a:ext uri="{FF2B5EF4-FFF2-40B4-BE49-F238E27FC236}">
                <a16:creationId xmlns:a16="http://schemas.microsoft.com/office/drawing/2014/main" id="{CDFD2A3E-9128-4270-92BB-DF64D1D53EC2}"/>
              </a:ext>
            </a:extLst>
          </p:cNvPr>
          <p:cNvSpPr txBox="1"/>
          <p:nvPr/>
        </p:nvSpPr>
        <p:spPr>
          <a:xfrm>
            <a:off x="172196" y="3348474"/>
            <a:ext cx="1388995" cy="369332"/>
          </a:xfrm>
          <a:prstGeom prst="rect">
            <a:avLst/>
          </a:prstGeom>
          <a:noFill/>
          <a:ln w="15875">
            <a:solidFill>
              <a:schemeClr val="tx1"/>
            </a:solidFill>
          </a:ln>
        </p:spPr>
        <p:txBody>
          <a:bodyPr wrap="square">
            <a:spAutoFit/>
          </a:bodyPr>
          <a:lstStyle/>
          <a:p>
            <a:r>
              <a:rPr lang="ja-JP" altLang="en-US" dirty="0"/>
              <a:t>おもな要件</a:t>
            </a:r>
          </a:p>
        </p:txBody>
      </p:sp>
      <p:sp>
        <p:nvSpPr>
          <p:cNvPr id="16" name="テキスト ボックス 15">
            <a:extLst>
              <a:ext uri="{FF2B5EF4-FFF2-40B4-BE49-F238E27FC236}">
                <a16:creationId xmlns:a16="http://schemas.microsoft.com/office/drawing/2014/main" id="{2F68521D-F561-8F7B-7D84-8722BACFCE8F}"/>
              </a:ext>
            </a:extLst>
          </p:cNvPr>
          <p:cNvSpPr txBox="1"/>
          <p:nvPr/>
        </p:nvSpPr>
        <p:spPr>
          <a:xfrm>
            <a:off x="198846" y="3838886"/>
            <a:ext cx="4780803" cy="954107"/>
          </a:xfrm>
          <a:prstGeom prst="rect">
            <a:avLst/>
          </a:prstGeom>
          <a:noFill/>
        </p:spPr>
        <p:txBody>
          <a:bodyPr wrap="square">
            <a:spAutoFit/>
          </a:bodyPr>
          <a:lstStyle/>
          <a:p>
            <a:r>
              <a:rPr lang="ja-JP" altLang="en-US" sz="1400" dirty="0">
                <a:latin typeface="+mn-ea"/>
              </a:rPr>
              <a:t>●Ａ～Ｃそれぞれの両立支援制度</a:t>
            </a:r>
            <a:r>
              <a:rPr lang="ja-JP" altLang="en-US" sz="1300" dirty="0">
                <a:latin typeface="+mn-ea"/>
              </a:rPr>
              <a:t>（</a:t>
            </a:r>
            <a:r>
              <a:rPr lang="en-US" altLang="ja-JP" sz="1300" dirty="0">
                <a:latin typeface="+mn-ea"/>
              </a:rPr>
              <a:t>※</a:t>
            </a:r>
            <a:r>
              <a:rPr lang="ja-JP" altLang="en-US" sz="1300" dirty="0">
                <a:latin typeface="+mn-ea"/>
              </a:rPr>
              <a:t>）</a:t>
            </a:r>
            <a:r>
              <a:rPr lang="ja-JP" altLang="en-US" sz="1400" dirty="0">
                <a:latin typeface="+mn-ea"/>
              </a:rPr>
              <a:t>、制度利用の手続きや賃金の取扱い等を就業規則等に規定</a:t>
            </a:r>
          </a:p>
          <a:p>
            <a:r>
              <a:rPr lang="ja-JP" altLang="en-US" sz="1300" dirty="0">
                <a:latin typeface="+mn-ea"/>
              </a:rPr>
              <a:t>（</a:t>
            </a:r>
            <a:r>
              <a:rPr lang="en-US" altLang="ja-JP" sz="1300" dirty="0">
                <a:latin typeface="+mn-ea"/>
              </a:rPr>
              <a:t>※</a:t>
            </a:r>
            <a:r>
              <a:rPr lang="ja-JP" altLang="en-US" sz="1300" dirty="0">
                <a:latin typeface="+mn-ea"/>
              </a:rPr>
              <a:t>）休暇制度／所定外労働制限制度／時差出勤制度／短時間勤務制度／フレックスタイム制度／在宅勤務等</a:t>
            </a:r>
          </a:p>
        </p:txBody>
      </p:sp>
      <p:sp>
        <p:nvSpPr>
          <p:cNvPr id="18" name="テキスト ボックス 17">
            <a:extLst>
              <a:ext uri="{FF2B5EF4-FFF2-40B4-BE49-F238E27FC236}">
                <a16:creationId xmlns:a16="http://schemas.microsoft.com/office/drawing/2014/main" id="{F718F83D-E58D-6020-437D-E4DBFFB5BC69}"/>
              </a:ext>
            </a:extLst>
          </p:cNvPr>
          <p:cNvSpPr txBox="1"/>
          <p:nvPr/>
        </p:nvSpPr>
        <p:spPr>
          <a:xfrm>
            <a:off x="198846" y="4942334"/>
            <a:ext cx="5169290" cy="307777"/>
          </a:xfrm>
          <a:prstGeom prst="rect">
            <a:avLst/>
          </a:prstGeom>
          <a:noFill/>
        </p:spPr>
        <p:txBody>
          <a:bodyPr wrap="square">
            <a:spAutoFit/>
          </a:bodyPr>
          <a:lstStyle/>
          <a:p>
            <a:r>
              <a:rPr lang="ja-JP" altLang="en-US" sz="1400" dirty="0"/>
              <a:t>●労働者からの相談に対応する両立支援担当者を選任</a:t>
            </a:r>
          </a:p>
        </p:txBody>
      </p:sp>
      <p:sp>
        <p:nvSpPr>
          <p:cNvPr id="20" name="テキスト ボックス 19">
            <a:extLst>
              <a:ext uri="{FF2B5EF4-FFF2-40B4-BE49-F238E27FC236}">
                <a16:creationId xmlns:a16="http://schemas.microsoft.com/office/drawing/2014/main" id="{6701B7AA-4374-F9F5-C117-BB530CED58AA}"/>
              </a:ext>
            </a:extLst>
          </p:cNvPr>
          <p:cNvSpPr txBox="1"/>
          <p:nvPr/>
        </p:nvSpPr>
        <p:spPr>
          <a:xfrm>
            <a:off x="172196" y="5605502"/>
            <a:ext cx="4780804" cy="738664"/>
          </a:xfrm>
          <a:prstGeom prst="rect">
            <a:avLst/>
          </a:prstGeom>
          <a:noFill/>
        </p:spPr>
        <p:txBody>
          <a:bodyPr wrap="square">
            <a:spAutoFit/>
          </a:bodyPr>
          <a:lstStyle/>
          <a:p>
            <a:r>
              <a:rPr lang="ja-JP" altLang="en-US" sz="1400" dirty="0"/>
              <a:t>●対象労働者（制度利用の開始日から申請日まで雇用保険被保険者として継続雇用）が   Ａ～Ｃそれぞれの両立支援制度を合計５日（回）利用</a:t>
            </a:r>
          </a:p>
        </p:txBody>
      </p:sp>
      <p:pic>
        <p:nvPicPr>
          <p:cNvPr id="22" name="図 21">
            <a:extLst>
              <a:ext uri="{FF2B5EF4-FFF2-40B4-BE49-F238E27FC236}">
                <a16:creationId xmlns:a16="http://schemas.microsoft.com/office/drawing/2014/main" id="{1BC01105-FC6C-98E6-B9B2-CB78B5912493}"/>
              </a:ext>
            </a:extLst>
          </p:cNvPr>
          <p:cNvPicPr>
            <a:picLocks noChangeAspect="1"/>
          </p:cNvPicPr>
          <p:nvPr/>
        </p:nvPicPr>
        <p:blipFill>
          <a:blip r:embed="rId2"/>
          <a:stretch>
            <a:fillRect/>
          </a:stretch>
        </p:blipFill>
        <p:spPr>
          <a:xfrm>
            <a:off x="5105400" y="3127661"/>
            <a:ext cx="4739225" cy="2175092"/>
          </a:xfrm>
          <a:prstGeom prst="rect">
            <a:avLst/>
          </a:prstGeom>
        </p:spPr>
      </p:pic>
      <p:pic>
        <p:nvPicPr>
          <p:cNvPr id="25" name="図 24">
            <a:extLst>
              <a:ext uri="{FF2B5EF4-FFF2-40B4-BE49-F238E27FC236}">
                <a16:creationId xmlns:a16="http://schemas.microsoft.com/office/drawing/2014/main" id="{BF312A3A-C2F8-6431-42E7-C1535DF6FEB8}"/>
              </a:ext>
            </a:extLst>
          </p:cNvPr>
          <p:cNvPicPr>
            <a:picLocks noChangeAspect="1"/>
          </p:cNvPicPr>
          <p:nvPr/>
        </p:nvPicPr>
        <p:blipFill>
          <a:blip r:embed="rId3"/>
          <a:stretch>
            <a:fillRect/>
          </a:stretch>
        </p:blipFill>
        <p:spPr>
          <a:xfrm>
            <a:off x="5105400" y="811156"/>
            <a:ext cx="4664565" cy="2175092"/>
          </a:xfrm>
          <a:prstGeom prst="rect">
            <a:avLst/>
          </a:prstGeom>
        </p:spPr>
      </p:pic>
      <p:sp>
        <p:nvSpPr>
          <p:cNvPr id="28" name="テキスト ボックス 27">
            <a:extLst>
              <a:ext uri="{FF2B5EF4-FFF2-40B4-BE49-F238E27FC236}">
                <a16:creationId xmlns:a16="http://schemas.microsoft.com/office/drawing/2014/main" id="{87EE3ED0-8ED8-0999-43C4-14438BC0E597}"/>
              </a:ext>
            </a:extLst>
          </p:cNvPr>
          <p:cNvSpPr txBox="1"/>
          <p:nvPr/>
        </p:nvSpPr>
        <p:spPr>
          <a:xfrm>
            <a:off x="5170068" y="5633485"/>
            <a:ext cx="4140589" cy="1112741"/>
          </a:xfrm>
          <a:prstGeom prst="rect">
            <a:avLst/>
          </a:prstGeom>
          <a:solidFill>
            <a:schemeClr val="accent3">
              <a:lumMod val="20000"/>
              <a:lumOff val="80000"/>
            </a:schemeClr>
          </a:solidFill>
        </p:spPr>
        <p:txBody>
          <a:bodyPr wrap="square">
            <a:spAutoFit/>
          </a:bodyPr>
          <a:lstStyle/>
          <a:p>
            <a:pPr algn="l">
              <a:lnSpc>
                <a:spcPct val="120000"/>
              </a:lnSpc>
              <a:spcAft>
                <a:spcPts val="600"/>
              </a:spcAft>
              <a:buClr>
                <a:schemeClr val="tx2"/>
              </a:buClr>
            </a:pPr>
            <a:r>
              <a:rPr kumimoji="1" lang="ja-JP" altLang="en-US" sz="1600" b="1" dirty="0"/>
              <a:t>問い合わせ先</a:t>
            </a:r>
            <a:endParaRPr kumimoji="1" lang="en-US" altLang="ja-JP" sz="1600" b="1" dirty="0"/>
          </a:p>
          <a:p>
            <a:pPr algn="l">
              <a:lnSpc>
                <a:spcPct val="120000"/>
              </a:lnSpc>
              <a:spcAft>
                <a:spcPts val="600"/>
              </a:spcAft>
              <a:buClr>
                <a:schemeClr val="tx2"/>
              </a:buClr>
            </a:pPr>
            <a:r>
              <a:rPr kumimoji="1" lang="ja-JP" altLang="en-US" sz="1600" dirty="0"/>
              <a:t>千葉労働局 雇用環境・均等室（企画）　</a:t>
            </a:r>
            <a:r>
              <a:rPr kumimoji="1" lang="en-US" altLang="ja-JP" dirty="0"/>
              <a:t>043-306-1860</a:t>
            </a:r>
            <a:r>
              <a:rPr kumimoji="1" lang="ja-JP" altLang="en-US" sz="1600" dirty="0"/>
              <a:t>　　</a:t>
            </a:r>
          </a:p>
        </p:txBody>
      </p:sp>
      <p:sp>
        <p:nvSpPr>
          <p:cNvPr id="29" name="テキスト ボックス 28">
            <a:extLst>
              <a:ext uri="{FF2B5EF4-FFF2-40B4-BE49-F238E27FC236}">
                <a16:creationId xmlns:a16="http://schemas.microsoft.com/office/drawing/2014/main" id="{308ADBB0-D8E3-4156-0CA2-EF027577B69A}"/>
              </a:ext>
            </a:extLst>
          </p:cNvPr>
          <p:cNvSpPr txBox="1"/>
          <p:nvPr/>
        </p:nvSpPr>
        <p:spPr>
          <a:xfrm>
            <a:off x="5170068" y="5299744"/>
            <a:ext cx="2659702" cy="304699"/>
          </a:xfrm>
          <a:prstGeom prst="rect">
            <a:avLst/>
          </a:prstGeom>
          <a:noFill/>
        </p:spPr>
        <p:txBody>
          <a:bodyPr wrap="none" rtlCol="0">
            <a:spAutoFit/>
          </a:bodyPr>
          <a:lstStyle/>
          <a:p>
            <a:pPr algn="l">
              <a:lnSpc>
                <a:spcPct val="120000"/>
              </a:lnSpc>
              <a:spcAft>
                <a:spcPts val="600"/>
              </a:spcAft>
              <a:buClr>
                <a:schemeClr val="tx2"/>
              </a:buClr>
            </a:pPr>
            <a:r>
              <a:rPr kumimoji="1" lang="en-US" altLang="ja-JP" sz="1200" dirty="0"/>
              <a:t>※</a:t>
            </a:r>
            <a:r>
              <a:rPr kumimoji="1" lang="ja-JP" altLang="en-US" sz="1200" dirty="0"/>
              <a:t>それぞれ</a:t>
            </a:r>
            <a:r>
              <a:rPr kumimoji="1" lang="en-US" altLang="ja-JP" sz="1200" dirty="0"/>
              <a:t>1</a:t>
            </a:r>
            <a:r>
              <a:rPr kumimoji="1" lang="ja-JP" altLang="en-US" sz="1200" dirty="0"/>
              <a:t>事業主あたり</a:t>
            </a:r>
            <a:r>
              <a:rPr kumimoji="1" lang="en-US" altLang="ja-JP" sz="1200" dirty="0"/>
              <a:t>1</a:t>
            </a:r>
            <a:r>
              <a:rPr kumimoji="1" lang="ja-JP" altLang="en-US" sz="1200" dirty="0"/>
              <a:t>回限り。</a:t>
            </a:r>
          </a:p>
        </p:txBody>
      </p:sp>
      <p:sp>
        <p:nvSpPr>
          <p:cNvPr id="4" name="スライド番号プレースホルダー 2">
            <a:extLst>
              <a:ext uri="{FF2B5EF4-FFF2-40B4-BE49-F238E27FC236}">
                <a16:creationId xmlns:a16="http://schemas.microsoft.com/office/drawing/2014/main" id="{4AD2DBDE-9633-8D32-8720-D84B09C2311B}"/>
              </a:ext>
            </a:extLst>
          </p:cNvPr>
          <p:cNvSpPr txBox="1">
            <a:spLocks/>
          </p:cNvSpPr>
          <p:nvPr/>
        </p:nvSpPr>
        <p:spPr>
          <a:xfrm>
            <a:off x="9122792" y="6489222"/>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16</a:t>
            </a:r>
          </a:p>
        </p:txBody>
      </p:sp>
    </p:spTree>
    <p:extLst>
      <p:ext uri="{BB962C8B-B14F-4D97-AF65-F5344CB8AC3E}">
        <p14:creationId xmlns:p14="http://schemas.microsoft.com/office/powerpoint/2010/main" val="382573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5C343-5F63-4086-67BF-0CF7D2AA61FD}"/>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294AD834-4E70-6DE0-F731-4ED7ADE0DD13}"/>
              </a:ext>
            </a:extLst>
          </p:cNvPr>
          <p:cNvSpPr>
            <a:spLocks noGrp="1"/>
          </p:cNvSpPr>
          <p:nvPr>
            <p:ph type="title"/>
          </p:nvPr>
        </p:nvSpPr>
        <p:spPr>
          <a:xfrm>
            <a:off x="2366389" y="985951"/>
            <a:ext cx="8052948" cy="2304191"/>
          </a:xfrm>
        </p:spPr>
        <p:txBody>
          <a:bodyPr/>
          <a:lstStyle/>
          <a:p>
            <a:pPr marR="0" lvl="0" algn="l" defTabSz="914400" rtl="0" eaLnBrk="1" fontAlgn="auto" latinLnBrk="0" hangingPunct="1">
              <a:lnSpc>
                <a:spcPct val="130000"/>
              </a:lnSpc>
              <a:spcBef>
                <a:spcPts val="1000"/>
              </a:spcBef>
              <a:spcAft>
                <a:spcPts val="800"/>
              </a:spcAft>
              <a:buClr>
                <a:srgbClr val="000000"/>
              </a:buClr>
              <a:buSzTx/>
              <a:tabLst/>
              <a:defRPr/>
            </a:pPr>
            <a:r>
              <a:rPr kumimoji="1" lang="ja-JP" altLang="en-US" sz="2400" b="1" i="0" u="none" strike="noStrike" kern="1200" cap="none" spc="272"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えるぼし認定制度について</a:t>
            </a:r>
          </a:p>
        </p:txBody>
      </p:sp>
      <p:sp>
        <p:nvSpPr>
          <p:cNvPr id="2" name="正方形/長方形 1">
            <a:extLst>
              <a:ext uri="{FF2B5EF4-FFF2-40B4-BE49-F238E27FC236}">
                <a16:creationId xmlns:a16="http://schemas.microsoft.com/office/drawing/2014/main" id="{1B39EB6A-6F8A-56C5-EDFB-1A09355CD388}"/>
              </a:ext>
            </a:extLst>
          </p:cNvPr>
          <p:cNvSpPr/>
          <p:nvPr/>
        </p:nvSpPr>
        <p:spPr>
          <a:xfrm>
            <a:off x="0" y="4159930"/>
            <a:ext cx="3297313" cy="378565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0" b="0" i="0" u="none" strike="noStrike" kern="1200" cap="none" spc="272" normalizeH="0" baseline="0" noProof="0" dirty="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３</a:t>
            </a:r>
            <a:endParaRPr kumimoji="1" lang="en" altLang="ja-JP" sz="24000" b="0" i="0" u="none" strike="noStrike" kern="1200" cap="none" spc="272" normalizeH="0" baseline="0" noProof="0" dirty="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sp>
        <p:nvSpPr>
          <p:cNvPr id="4" name="スライド番号プレースホルダー 2">
            <a:extLst>
              <a:ext uri="{FF2B5EF4-FFF2-40B4-BE49-F238E27FC236}">
                <a16:creationId xmlns:a16="http://schemas.microsoft.com/office/drawing/2014/main" id="{6EA569F2-901F-937C-ABDD-6E3D5210FBAD}"/>
              </a:ext>
            </a:extLst>
          </p:cNvPr>
          <p:cNvSpPr txBox="1">
            <a:spLocks/>
          </p:cNvSpPr>
          <p:nvPr/>
        </p:nvSpPr>
        <p:spPr>
          <a:xfrm>
            <a:off x="9050938" y="6432636"/>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17</a:t>
            </a:r>
          </a:p>
        </p:txBody>
      </p:sp>
    </p:spTree>
    <p:extLst>
      <p:ext uri="{BB962C8B-B14F-4D97-AF65-F5344CB8AC3E}">
        <p14:creationId xmlns:p14="http://schemas.microsoft.com/office/powerpoint/2010/main" val="32889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1">
            <a:extLst>
              <a:ext uri="{FF2B5EF4-FFF2-40B4-BE49-F238E27FC236}">
                <a16:creationId xmlns:a16="http://schemas.microsoft.com/office/drawing/2014/main" id="{F01CC4AA-C317-64E9-D4D2-17B485B302B5}"/>
              </a:ext>
            </a:extLst>
          </p:cNvPr>
          <p:cNvSpPr txBox="1">
            <a:spLocks/>
          </p:cNvSpPr>
          <p:nvPr/>
        </p:nvSpPr>
        <p:spPr>
          <a:xfrm>
            <a:off x="2503621" y="1949450"/>
            <a:ext cx="7305594" cy="3948773"/>
          </a:xfrm>
          <a:prstGeom prst="rect">
            <a:avLst/>
          </a:prstGeom>
        </p:spPr>
        <p:txBody>
          <a:bodyPr vert="horz" wrap="square" lIns="91440" tIns="45720" rIns="91440" bIns="45720" rtlCol="0" anchor="ctr">
            <a:sp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lang="ja-JP" altLang="en-US" sz="2000" b="0" i="0" kern="1200" spc="272" smtClean="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800"/>
              </a:spcAft>
              <a:buClr>
                <a:srgbClr val="000000"/>
              </a:buClr>
              <a:buSzTx/>
              <a:buNone/>
              <a:tabLst/>
              <a:defRPr/>
            </a:pPr>
            <a:r>
              <a:rPr lang="en-US" altLang="ja-JP" b="1" dirty="0">
                <a:solidFill>
                  <a:srgbClr val="000000"/>
                </a:solidFill>
              </a:rPr>
              <a:t>Ⅰ</a:t>
            </a:r>
            <a:r>
              <a:rPr lang="ja-JP" altLang="en-US" b="1" dirty="0">
                <a:solidFill>
                  <a:srgbClr val="000000"/>
                </a:solidFill>
              </a:rPr>
              <a:t>　女性活躍推進法の改正概要　</a:t>
            </a:r>
            <a:r>
              <a:rPr lang="en-US" altLang="ja-JP" sz="1600" b="1" dirty="0">
                <a:solidFill>
                  <a:srgbClr val="000000"/>
                </a:solidFill>
              </a:rPr>
              <a:t>P1</a:t>
            </a:r>
            <a:endParaRPr kumimoji="1" lang="en-US" altLang="ja-JP" sz="1600" b="1" i="0" u="none" strike="noStrike" kern="1200" cap="none" spc="272"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30000"/>
              </a:lnSpc>
              <a:spcBef>
                <a:spcPts val="1000"/>
              </a:spcBef>
              <a:spcAft>
                <a:spcPts val="800"/>
              </a:spcAft>
              <a:buClr>
                <a:srgbClr val="000000"/>
              </a:buClr>
              <a:buSzTx/>
              <a:buNone/>
              <a:tabLst/>
              <a:defRPr/>
            </a:pPr>
            <a:r>
              <a:rPr lang="en-US" altLang="ja-JP" b="1" dirty="0">
                <a:solidFill>
                  <a:srgbClr val="000000"/>
                </a:solidFill>
              </a:rPr>
              <a:t>Ⅱ</a:t>
            </a:r>
            <a:r>
              <a:rPr lang="ja-JP" altLang="en-US" b="1" dirty="0">
                <a:solidFill>
                  <a:srgbClr val="000000"/>
                </a:solidFill>
              </a:rPr>
              <a:t>　改正内容</a:t>
            </a:r>
            <a:endParaRPr kumimoji="1" lang="en-US" altLang="ja-JP" sz="2000" b="1" i="0" u="none" strike="noStrike" kern="1200" cap="none" spc="272"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a:p>
            <a:pPr marL="457200" marR="0" lvl="0" indent="-457200" algn="l" defTabSz="914400" rtl="0" eaLnBrk="1" fontAlgn="auto" latinLnBrk="0" hangingPunct="1">
              <a:lnSpc>
                <a:spcPct val="130000"/>
              </a:lnSpc>
              <a:spcBef>
                <a:spcPts val="1000"/>
              </a:spcBef>
              <a:spcAft>
                <a:spcPts val="800"/>
              </a:spcAft>
              <a:buClr>
                <a:srgbClr val="000000"/>
              </a:buClr>
              <a:buSzTx/>
              <a:buFont typeface="+mj-lt"/>
              <a:buAutoNum type="arabicPeriod"/>
              <a:tabLst/>
              <a:defRPr/>
            </a:pPr>
            <a:r>
              <a:rPr kumimoji="1" lang="ja-JP" altLang="en-US" sz="1600" b="1" i="0" u="none" strike="noStrike" kern="1200" cap="none" spc="272"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男女間賃金差異及び女性管理職比率の情報公表について　</a:t>
            </a:r>
            <a:r>
              <a:rPr kumimoji="1" lang="en-US" altLang="ja-JP" sz="1600" b="1" i="0" u="none" strike="noStrike" kern="1200" cap="none" spc="272"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P</a:t>
            </a:r>
            <a:r>
              <a:rPr kumimoji="1" lang="ja-JP" altLang="en-US" sz="1600" b="1" i="0" u="none" strike="noStrike" kern="1200" cap="none" spc="272"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６</a:t>
            </a:r>
            <a:endParaRPr kumimoji="1" lang="en-US" altLang="ja-JP" sz="1600" b="1" i="0" u="none" strike="noStrike" kern="1200" cap="none" spc="272"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a:p>
            <a:pPr marL="457200" marR="0" lvl="0" indent="-457200" algn="l" defTabSz="914400" rtl="0" eaLnBrk="1" fontAlgn="auto" latinLnBrk="0" hangingPunct="1">
              <a:lnSpc>
                <a:spcPct val="130000"/>
              </a:lnSpc>
              <a:spcBef>
                <a:spcPts val="1000"/>
              </a:spcBef>
              <a:spcAft>
                <a:spcPts val="800"/>
              </a:spcAft>
              <a:buClr>
                <a:srgbClr val="000000"/>
              </a:buClr>
              <a:buSzTx/>
              <a:buFont typeface="+mj-lt"/>
              <a:buAutoNum type="arabicPeriod"/>
              <a:tabLst/>
              <a:defRPr/>
            </a:pPr>
            <a:r>
              <a:rPr kumimoji="1" lang="ja-JP" altLang="en-US" sz="1600" b="1" i="0" u="none" strike="noStrike" kern="1200" cap="none" spc="272"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職場における女性の健康支援について</a:t>
            </a:r>
            <a:r>
              <a:rPr lang="ja-JP" altLang="en-US" sz="1600" b="1" dirty="0">
                <a:solidFill>
                  <a:srgbClr val="000000"/>
                </a:solidFill>
              </a:rPr>
              <a:t>　</a:t>
            </a:r>
            <a:r>
              <a:rPr lang="en-US" altLang="ja-JP" sz="1600" b="1" dirty="0">
                <a:solidFill>
                  <a:srgbClr val="000000"/>
                </a:solidFill>
              </a:rPr>
              <a:t>P12</a:t>
            </a:r>
          </a:p>
          <a:p>
            <a:pPr marL="457200" marR="0" lvl="0" indent="-457200" algn="l" defTabSz="914400" rtl="0" eaLnBrk="1" fontAlgn="auto" latinLnBrk="0" hangingPunct="1">
              <a:lnSpc>
                <a:spcPct val="130000"/>
              </a:lnSpc>
              <a:spcBef>
                <a:spcPts val="1000"/>
              </a:spcBef>
              <a:spcAft>
                <a:spcPts val="800"/>
              </a:spcAft>
              <a:buClr>
                <a:srgbClr val="000000"/>
              </a:buClr>
              <a:buSzTx/>
              <a:buFont typeface="+mj-lt"/>
              <a:buAutoNum type="arabicPeriod"/>
              <a:tabLst/>
              <a:defRPr/>
            </a:pPr>
            <a:r>
              <a:rPr kumimoji="1" lang="ja-JP" altLang="en-US" sz="1600" b="1" i="0" u="none" strike="noStrike" kern="1200" cap="none" spc="272"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えるぼし認定制度について</a:t>
            </a:r>
            <a:r>
              <a:rPr lang="ja-JP" altLang="en-US" sz="1600" b="1" dirty="0">
                <a:solidFill>
                  <a:srgbClr val="000000"/>
                </a:solidFill>
              </a:rPr>
              <a:t>　</a:t>
            </a:r>
            <a:r>
              <a:rPr lang="en-US" altLang="ja-JP" sz="1600" b="1" dirty="0">
                <a:solidFill>
                  <a:srgbClr val="000000"/>
                </a:solidFill>
              </a:rPr>
              <a:t>P17</a:t>
            </a:r>
          </a:p>
          <a:p>
            <a:pPr marL="457200" marR="0" lvl="0" indent="-457200" algn="l" defTabSz="914400" rtl="0" eaLnBrk="1" fontAlgn="auto" latinLnBrk="0" hangingPunct="1">
              <a:lnSpc>
                <a:spcPct val="130000"/>
              </a:lnSpc>
              <a:spcBef>
                <a:spcPts val="1000"/>
              </a:spcBef>
              <a:spcAft>
                <a:spcPts val="800"/>
              </a:spcAft>
              <a:buClr>
                <a:srgbClr val="000000"/>
              </a:buClr>
              <a:buSzTx/>
              <a:buFont typeface="+mj-lt"/>
              <a:buAutoNum type="arabicPeriod"/>
              <a:tabLst/>
              <a:defRPr/>
            </a:pPr>
            <a:r>
              <a:rPr lang="ja-JP" altLang="en-US" sz="1600" b="1" dirty="0">
                <a:solidFill>
                  <a:srgbClr val="000000"/>
                </a:solidFill>
              </a:rPr>
              <a:t>参考：治療と仕事の両立支援の推進について　</a:t>
            </a:r>
            <a:r>
              <a:rPr lang="en-US" altLang="ja-JP" sz="1600" b="1" dirty="0">
                <a:solidFill>
                  <a:srgbClr val="000000"/>
                </a:solidFill>
              </a:rPr>
              <a:t>P23</a:t>
            </a:r>
            <a:r>
              <a:rPr lang="ja-JP" altLang="en-US" sz="1600" b="1" dirty="0">
                <a:solidFill>
                  <a:srgbClr val="000000"/>
                </a:solidFill>
              </a:rPr>
              <a:t>　　　　　</a:t>
            </a:r>
            <a:r>
              <a:rPr lang="en-US" altLang="zh-TW" sz="1600" b="1" dirty="0">
                <a:solidFill>
                  <a:srgbClr val="000000"/>
                </a:solidFill>
              </a:rPr>
              <a:t>【</a:t>
            </a:r>
            <a:r>
              <a:rPr lang="ja-JP" altLang="en-US" sz="1600" b="1" dirty="0">
                <a:solidFill>
                  <a:srgbClr val="000000"/>
                </a:solidFill>
              </a:rPr>
              <a:t>労働</a:t>
            </a:r>
            <a:r>
              <a:rPr lang="zh-TW" altLang="en-US" sz="1600" b="1" dirty="0">
                <a:solidFill>
                  <a:srgbClr val="000000"/>
                </a:solidFill>
              </a:rPr>
              <a:t>施策総合推進法</a:t>
            </a:r>
            <a:r>
              <a:rPr lang="en-US" altLang="zh-TW" sz="1600" b="1" dirty="0">
                <a:solidFill>
                  <a:srgbClr val="000000"/>
                </a:solidFill>
              </a:rPr>
              <a:t>】</a:t>
            </a:r>
            <a:br>
              <a:rPr lang="ja-JP" altLang="en-US" sz="1600" b="1" dirty="0">
                <a:solidFill>
                  <a:srgbClr val="000000"/>
                </a:solidFill>
              </a:rPr>
            </a:br>
            <a:r>
              <a:rPr lang="ja-JP" altLang="en-US" sz="1600" b="1" dirty="0">
                <a:solidFill>
                  <a:srgbClr val="000000"/>
                </a:solidFill>
              </a:rPr>
              <a:t>　　　　　　　　　　　　　　　　　　　　　　　　　　　　　　　　　　　　　　　　　　　　　　　　　　　　　　　　</a:t>
            </a:r>
            <a:endParaRPr kumimoji="1" lang="en-US" altLang="ja-JP" sz="1600" b="1" i="0" u="none" strike="noStrike" kern="1200" cap="none" spc="272"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2" name="タイトル 2">
            <a:extLst>
              <a:ext uri="{FF2B5EF4-FFF2-40B4-BE49-F238E27FC236}">
                <a16:creationId xmlns:a16="http://schemas.microsoft.com/office/drawing/2014/main" id="{72D266B8-E557-EBCF-BA90-4D89DBA5723F}"/>
              </a:ext>
            </a:extLst>
          </p:cNvPr>
          <p:cNvSpPr txBox="1">
            <a:spLocks/>
          </p:cNvSpPr>
          <p:nvPr/>
        </p:nvSpPr>
        <p:spPr>
          <a:xfrm>
            <a:off x="2401888" y="1057275"/>
            <a:ext cx="3373304" cy="771526"/>
          </a:xfrm>
          <a:prstGeom prst="rect">
            <a:avLst/>
          </a:prstGeom>
          <a:noFill/>
        </p:spPr>
        <p:txBody>
          <a:bodyPr anchor="ctr"/>
          <a:lst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a:lstStyle>
          <a:p>
            <a:br>
              <a:rPr lang="ja-JP" dirty="0">
                <a:latin typeface="Meiryo"/>
                <a:ea typeface="Meiryo"/>
              </a:rPr>
            </a:br>
            <a:r>
              <a:rPr lang="ja-JP" altLang="en-US" sz="2800" dirty="0">
                <a:solidFill>
                  <a:srgbClr val="C00000"/>
                </a:solidFill>
                <a:latin typeface="Meiryo"/>
                <a:ea typeface="Meiryo"/>
              </a:rPr>
              <a:t>本日の説明内容</a:t>
            </a:r>
            <a:endParaRPr lang="ja-JP" sz="2800" dirty="0">
              <a:solidFill>
                <a:srgbClr val="C00000"/>
              </a:solidFill>
            </a:endParaRPr>
          </a:p>
        </p:txBody>
      </p:sp>
    </p:spTree>
    <p:extLst>
      <p:ext uri="{BB962C8B-B14F-4D97-AF65-F5344CB8AC3E}">
        <p14:creationId xmlns:p14="http://schemas.microsoft.com/office/powerpoint/2010/main" val="166900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p:cNvGrpSpPr/>
          <p:nvPr/>
        </p:nvGrpSpPr>
        <p:grpSpPr>
          <a:xfrm>
            <a:off x="-381000" y="114468"/>
            <a:ext cx="10487025" cy="822294"/>
            <a:chOff x="351181" y="-11057"/>
            <a:chExt cx="8441638" cy="631385"/>
          </a:xfrm>
        </p:grpSpPr>
        <p:sp>
          <p:nvSpPr>
            <p:cNvPr id="24" name="テキスト プレースホルダー 6">
              <a:extLst>
                <a:ext uri="{FF2B5EF4-FFF2-40B4-BE49-F238E27FC236}">
                  <a16:creationId xmlns:a16="http://schemas.microsoft.com/office/drawing/2014/main" id="{4B66BDE1-5ABE-1A49-831A-CACBD5DC5471}"/>
                </a:ext>
              </a:extLst>
            </p:cNvPr>
            <p:cNvSpPr txBox="1">
              <a:spLocks/>
            </p:cNvSpPr>
            <p:nvPr/>
          </p:nvSpPr>
          <p:spPr>
            <a:xfrm>
              <a:off x="351181" y="-11057"/>
              <a:ext cx="8441638" cy="631385"/>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779173" rtl="0" eaLnBrk="1" fontAlgn="auto" latinLnBrk="0" hangingPunct="1">
                <a:lnSpc>
                  <a:spcPct val="100000"/>
                </a:lnSpc>
                <a:spcBef>
                  <a:spcPts val="0"/>
                </a:spcBef>
                <a:spcAft>
                  <a:spcPts val="0"/>
                </a:spcAft>
                <a:buClrTx/>
                <a:buSzTx/>
                <a:buFontTx/>
                <a:buNone/>
                <a:tabLst/>
                <a:defRPr/>
              </a:pPr>
              <a:endParaRPr kumimoji="1" lang="en" altLang="ja-JP" sz="1427" b="1" i="0" u="none" strike="noStrike" kern="1200" cap="none" spc="214"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25" name="テキスト プレースホルダー 6">
              <a:extLst>
                <a:ext uri="{FF2B5EF4-FFF2-40B4-BE49-F238E27FC236}">
                  <a16:creationId xmlns:a16="http://schemas.microsoft.com/office/drawing/2014/main" id="{B714221B-43CA-D24B-BCAF-0768E1FC8C9F}"/>
                </a:ext>
              </a:extLst>
            </p:cNvPr>
            <p:cNvSpPr txBox="1">
              <a:spLocks/>
            </p:cNvSpPr>
            <p:nvPr/>
          </p:nvSpPr>
          <p:spPr>
            <a:xfrm>
              <a:off x="5194834" y="-11057"/>
              <a:ext cx="3596963" cy="631385"/>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779173" rtl="0" eaLnBrk="1" fontAlgn="auto" latinLnBrk="0" hangingPunct="1">
                <a:lnSpc>
                  <a:spcPct val="100000"/>
                </a:lnSpc>
                <a:spcBef>
                  <a:spcPts val="0"/>
                </a:spcBef>
                <a:spcAft>
                  <a:spcPts val="0"/>
                </a:spcAft>
                <a:buClrTx/>
                <a:buSzTx/>
                <a:buFontTx/>
                <a:buNone/>
                <a:tabLst/>
                <a:defRPr/>
              </a:pPr>
              <a:endParaRPr kumimoji="1" lang="en" altLang="ja-JP" sz="1546" b="1" i="0" u="none" strike="noStrike" kern="1200" cap="none" spc="232"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grpSp>
      <p:sp>
        <p:nvSpPr>
          <p:cNvPr id="4" name="正方形/長方形 3"/>
          <p:cNvSpPr/>
          <p:nvPr/>
        </p:nvSpPr>
        <p:spPr>
          <a:xfrm>
            <a:off x="1014047" y="1169382"/>
            <a:ext cx="7896731" cy="1245676"/>
          </a:xfrm>
          <a:prstGeom prst="rect">
            <a:avLst/>
          </a:prstGeom>
          <a:ln w="12700">
            <a:prstDash val="dash"/>
          </a:ln>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779101" rtl="0" eaLnBrk="1" fontAlgn="base" latinLnBrk="0" hangingPunct="1">
              <a:lnSpc>
                <a:spcPct val="100000"/>
              </a:lnSpc>
              <a:spcBef>
                <a:spcPct val="0"/>
              </a:spcBef>
              <a:spcAft>
                <a:spcPct val="0"/>
              </a:spcAft>
              <a:buClrTx/>
              <a:buSzTx/>
              <a:buFontTx/>
              <a:buNone/>
              <a:tabLst/>
              <a:defRPr/>
            </a:pPr>
            <a:endParaRPr kumimoji="1" lang="ja-JP" altLang="en-US" sz="1704" b="1" i="0" u="none" strike="noStrike" kern="1200" cap="none" spc="-127" normalizeH="0" baseline="0" noProof="0">
              <a:ln>
                <a:noFill/>
              </a:ln>
              <a:solidFill>
                <a:srgbClr val="26968B"/>
              </a:solidFill>
              <a:effectLst/>
              <a:uLnTx/>
              <a:uFillTx/>
              <a:latin typeface="メイリオ" pitchFamily="50" charset="-128"/>
              <a:ea typeface="メイリオ" pitchFamily="50" charset="-128"/>
              <a:cs typeface="メイリオ" pitchFamily="50" charset="-128"/>
            </a:endParaRPr>
          </a:p>
        </p:txBody>
      </p:sp>
      <p:sp>
        <p:nvSpPr>
          <p:cNvPr id="3" name="正方形/長方形 2"/>
          <p:cNvSpPr/>
          <p:nvPr/>
        </p:nvSpPr>
        <p:spPr>
          <a:xfrm>
            <a:off x="1240505" y="1220479"/>
            <a:ext cx="916147" cy="168049"/>
          </a:xfrm>
          <a:prstGeom prst="rect">
            <a:avLst/>
          </a:prstGeom>
          <a:solidFill>
            <a:srgbClr val="FFFD9B"/>
          </a:solidFill>
          <a:ln>
            <a:solidFill>
              <a:srgbClr val="FFFD9B"/>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779101" rtl="0" eaLnBrk="1" fontAlgn="base" latinLnBrk="0" hangingPunct="1">
              <a:lnSpc>
                <a:spcPct val="100000"/>
              </a:lnSpc>
              <a:spcBef>
                <a:spcPct val="0"/>
              </a:spcBef>
              <a:spcAft>
                <a:spcPct val="0"/>
              </a:spcAft>
              <a:buClrTx/>
              <a:buSzTx/>
              <a:buFontTx/>
              <a:buNone/>
              <a:tabLst/>
              <a:defRPr/>
            </a:pPr>
            <a:endParaRPr kumimoji="1" lang="ja-JP" altLang="en-US" sz="1704" b="1" i="0" u="none" strike="noStrike" kern="1200" cap="none" spc="-127" normalizeH="0" baseline="0" noProof="0">
              <a:ln>
                <a:noFill/>
              </a:ln>
              <a:solidFill>
                <a:srgbClr val="26968B"/>
              </a:solidFill>
              <a:effectLst/>
              <a:uLnTx/>
              <a:uFillTx/>
              <a:latin typeface="メイリオ" pitchFamily="50" charset="-128"/>
              <a:ea typeface="メイリオ" pitchFamily="50" charset="-128"/>
              <a:cs typeface="メイリオ" pitchFamily="50" charset="-128"/>
            </a:endParaRPr>
          </a:p>
        </p:txBody>
      </p:sp>
      <p:sp>
        <p:nvSpPr>
          <p:cNvPr id="10" name="正方形/長方形 9"/>
          <p:cNvSpPr/>
          <p:nvPr/>
        </p:nvSpPr>
        <p:spPr>
          <a:xfrm>
            <a:off x="1240505" y="1567770"/>
            <a:ext cx="1549193" cy="209799"/>
          </a:xfrm>
          <a:prstGeom prst="rect">
            <a:avLst/>
          </a:prstGeom>
          <a:solidFill>
            <a:srgbClr val="FFFD9B"/>
          </a:solidFill>
          <a:ln>
            <a:solidFill>
              <a:srgbClr val="FFFD9B"/>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779101" rtl="0" eaLnBrk="1" fontAlgn="base" latinLnBrk="0" hangingPunct="1">
              <a:lnSpc>
                <a:spcPct val="100000"/>
              </a:lnSpc>
              <a:spcBef>
                <a:spcPct val="0"/>
              </a:spcBef>
              <a:spcAft>
                <a:spcPct val="0"/>
              </a:spcAft>
              <a:buClrTx/>
              <a:buSzTx/>
              <a:buFontTx/>
              <a:buNone/>
              <a:tabLst/>
              <a:defRPr/>
            </a:pPr>
            <a:endParaRPr kumimoji="1" lang="ja-JP" altLang="en-US" sz="1704" b="1" i="0" u="none" strike="noStrike" kern="1200" cap="none" spc="-127" normalizeH="0" baseline="0" noProof="0">
              <a:ln>
                <a:noFill/>
              </a:ln>
              <a:solidFill>
                <a:srgbClr val="26968B"/>
              </a:solidFill>
              <a:effectLst/>
              <a:uLnTx/>
              <a:uFillTx/>
              <a:latin typeface="メイリオ" pitchFamily="50" charset="-128"/>
              <a:ea typeface="メイリオ" pitchFamily="50" charset="-128"/>
              <a:cs typeface="メイリオ" pitchFamily="50" charset="-128"/>
            </a:endParaRPr>
          </a:p>
        </p:txBody>
      </p:sp>
      <p:sp>
        <p:nvSpPr>
          <p:cNvPr id="2" name="タイトル 1"/>
          <p:cNvSpPr>
            <a:spLocks noGrp="1"/>
          </p:cNvSpPr>
          <p:nvPr>
            <p:ph type="ctrTitle"/>
          </p:nvPr>
        </p:nvSpPr>
        <p:spPr>
          <a:xfrm>
            <a:off x="739288" y="371035"/>
            <a:ext cx="7772399" cy="440852"/>
          </a:xfrm>
        </p:spPr>
        <p:txBody>
          <a:bodyPr>
            <a:noAutofit/>
          </a:bodyPr>
          <a:lstStyle/>
          <a:p>
            <a:r>
              <a:rPr lang="ja-JP" altLang="en-US" sz="2000" dirty="0">
                <a:latin typeface="+mn-ea"/>
                <a:cs typeface="メイリオ" panose="020B0604030504040204" pitchFamily="50" charset="-128"/>
              </a:rPr>
              <a:t>えるぼし認定、プラチナえるぼし認定</a:t>
            </a:r>
          </a:p>
        </p:txBody>
      </p:sp>
      <p:sp>
        <p:nvSpPr>
          <p:cNvPr id="5" name="テキスト ボックス 4"/>
          <p:cNvSpPr txBox="1"/>
          <p:nvPr/>
        </p:nvSpPr>
        <p:spPr>
          <a:xfrm>
            <a:off x="1014047" y="1178169"/>
            <a:ext cx="7896732" cy="1257908"/>
          </a:xfrm>
          <a:prstGeom prst="rect">
            <a:avLst/>
          </a:prstGeom>
          <a:noFill/>
        </p:spPr>
        <p:txBody>
          <a:bodyPr wrap="square" rtlCol="0">
            <a:spAutoFit/>
          </a:bodyPr>
          <a:lstStyle/>
          <a:p>
            <a:pPr marL="152845" marR="0" lvl="0" indent="-152845" algn="l" defTabSz="779101" rtl="0" eaLnBrk="1" fontAlgn="base" latinLnBrk="0" hangingPunct="1">
              <a:lnSpc>
                <a:spcPct val="100000"/>
              </a:lnSpc>
              <a:spcBef>
                <a:spcPct val="0"/>
              </a:spcBef>
              <a:spcAft>
                <a:spcPct val="0"/>
              </a:spcAft>
              <a:buClrTx/>
              <a:buSzTx/>
              <a:buFontTx/>
              <a:buNone/>
              <a:tabLst>
                <a:tab pos="152845" algn="l"/>
              </a:tabLst>
              <a:defRPr/>
            </a:pPr>
            <a:r>
              <a:rPr kumimoji="1" lang="ja-JP" altLang="en-US" sz="1193" b="0" i="0" u="none" strike="noStrike" kern="1200" cap="none" spc="0" normalizeH="0" baseline="0" noProof="0">
                <a:ln>
                  <a:noFill/>
                </a:ln>
                <a:solidFill>
                  <a:prstClr val="black"/>
                </a:solidFill>
                <a:effectLst/>
                <a:uLnTx/>
                <a:uFillTx/>
                <a:latin typeface="メイリオ"/>
                <a:ea typeface="メイリオ"/>
                <a:cs typeface="+mn-cs"/>
              </a:rPr>
              <a:t>○</a:t>
            </a:r>
            <a:r>
              <a:rPr kumimoji="1" lang="ja-JP" altLang="en-US" sz="1193" b="1" i="0" u="none" strike="noStrike" kern="1200" cap="none" spc="0" normalizeH="0" baseline="0" noProof="0">
                <a:ln>
                  <a:noFill/>
                </a:ln>
                <a:solidFill>
                  <a:prstClr val="black"/>
                </a:solidFill>
                <a:effectLst/>
                <a:uLnTx/>
                <a:uFillTx/>
                <a:latin typeface="メイリオ"/>
                <a:ea typeface="メイリオ"/>
                <a:cs typeface="+mn-cs"/>
              </a:rPr>
              <a:t>えるぼし認定</a:t>
            </a:r>
            <a:r>
              <a:rPr kumimoji="1" lang="ja-JP" altLang="en-US" sz="1193" b="0" i="0" u="none" strike="noStrike" kern="1200" cap="none" spc="0" normalizeH="0" baseline="0" noProof="0">
                <a:ln>
                  <a:noFill/>
                </a:ln>
                <a:solidFill>
                  <a:prstClr val="black"/>
                </a:solidFill>
                <a:effectLst/>
                <a:uLnTx/>
                <a:uFillTx/>
                <a:latin typeface="メイリオ"/>
                <a:ea typeface="メイリオ"/>
                <a:cs typeface="+mn-cs"/>
              </a:rPr>
              <a:t>：一般事業主</a:t>
            </a:r>
            <a:r>
              <a:rPr kumimoji="1" lang="ja-JP" altLang="en-US" sz="1193" b="0" i="0" u="none" strike="noStrike" kern="1200" cap="none" spc="0" normalizeH="0" baseline="0" noProof="0">
                <a:ln>
                  <a:noFill/>
                </a:ln>
                <a:solidFill>
                  <a:prstClr val="black"/>
                </a:solidFill>
                <a:effectLst/>
                <a:uLnTx/>
                <a:uFillTx/>
                <a:latin typeface="メイリオ"/>
                <a:ea typeface="メイリオ"/>
                <a:cs typeface="メイリオ" panose="020B0604030504040204" pitchFamily="50" charset="-128"/>
              </a:rPr>
              <a:t>行動計画の策定・届出を行った企業のうち、</a:t>
            </a:r>
            <a:r>
              <a:rPr kumimoji="1" lang="ja-JP" altLang="en-US" sz="1193" b="1" i="0" u="sng" strike="noStrike" kern="1200" cap="none" spc="0" normalizeH="0" baseline="0" noProof="0">
                <a:ln>
                  <a:noFill/>
                </a:ln>
                <a:solidFill>
                  <a:prstClr val="black"/>
                </a:solidFill>
                <a:effectLst/>
                <a:uLnTx/>
                <a:uFillTx/>
                <a:latin typeface="メイリオ"/>
                <a:ea typeface="メイリオ"/>
                <a:cs typeface="メイリオ" panose="020B0604030504040204" pitchFamily="50" charset="-128"/>
              </a:rPr>
              <a:t>女性の活躍推進に関する取組の実施状況が優良である</a:t>
            </a:r>
            <a:r>
              <a:rPr kumimoji="1" lang="ja-JP" altLang="en-US" sz="1193" b="0" i="0" u="none" strike="noStrike" kern="1200" cap="none" spc="0" normalizeH="0" baseline="0" noProof="0">
                <a:ln>
                  <a:noFill/>
                </a:ln>
                <a:solidFill>
                  <a:prstClr val="black"/>
                </a:solidFill>
                <a:effectLst/>
                <a:uLnTx/>
                <a:uFillTx/>
                <a:latin typeface="メイリオ"/>
                <a:ea typeface="メイリオ"/>
                <a:cs typeface="メイリオ" panose="020B0604030504040204" pitchFamily="50" charset="-128"/>
              </a:rPr>
              <a:t>等の一定の要件を満たした場合に認定。</a:t>
            </a:r>
            <a:endParaRPr kumimoji="1" lang="en-US" altLang="ja-JP" sz="682" b="0" i="0" u="none" strike="noStrike" kern="1200" cap="none" spc="0" normalizeH="0" baseline="0" noProof="0">
              <a:ln>
                <a:noFill/>
              </a:ln>
              <a:solidFill>
                <a:prstClr val="black"/>
              </a:solidFill>
              <a:effectLst/>
              <a:uLnTx/>
              <a:uFillTx/>
              <a:latin typeface="メイリオ"/>
              <a:ea typeface="メイリオ"/>
              <a:cs typeface="メイリオ" panose="020B0604030504040204" pitchFamily="50" charset="-128"/>
            </a:endParaRPr>
          </a:p>
          <a:p>
            <a:pPr marL="152845" marR="0" lvl="0" indent="-152845" algn="l" defTabSz="779101" rtl="0" eaLnBrk="1" fontAlgn="base" latinLnBrk="0" hangingPunct="1">
              <a:lnSpc>
                <a:spcPct val="100000"/>
              </a:lnSpc>
              <a:spcBef>
                <a:spcPct val="0"/>
              </a:spcBef>
              <a:spcAft>
                <a:spcPts val="511"/>
              </a:spcAft>
              <a:buClrTx/>
              <a:buSzTx/>
              <a:buFontTx/>
              <a:buNone/>
              <a:tabLst>
                <a:tab pos="152845" algn="l"/>
              </a:tabLst>
              <a:defRPr/>
            </a:pPr>
            <a:r>
              <a:rPr kumimoji="1" lang="ja-JP" altLang="en-US" sz="1193" b="0" i="0" u="none" strike="noStrike" kern="1200" cap="none" spc="0" normalizeH="0" baseline="0" noProof="0">
                <a:ln>
                  <a:noFill/>
                </a:ln>
                <a:solidFill>
                  <a:prstClr val="black"/>
                </a:solidFill>
                <a:effectLst/>
                <a:uLnTx/>
                <a:uFillTx/>
                <a:latin typeface="メイリオ"/>
                <a:ea typeface="メイリオ"/>
                <a:cs typeface="メイリオ" panose="020B0604030504040204" pitchFamily="50" charset="-128"/>
              </a:rPr>
              <a:t>○</a:t>
            </a:r>
            <a:r>
              <a:rPr kumimoji="1" lang="ja-JP" altLang="en-US" sz="1193" b="1" i="0" u="none" strike="noStrike" kern="1200" cap="none" spc="0" normalizeH="0" baseline="0" noProof="0">
                <a:ln>
                  <a:noFill/>
                </a:ln>
                <a:solidFill>
                  <a:prstClr val="black"/>
                </a:solidFill>
                <a:effectLst/>
                <a:uLnTx/>
                <a:uFillTx/>
                <a:latin typeface="メイリオ"/>
                <a:ea typeface="メイリオ"/>
                <a:cs typeface="メイリオ" panose="020B0604030504040204" pitchFamily="50" charset="-128"/>
              </a:rPr>
              <a:t>プラチナえるぼし認定</a:t>
            </a:r>
            <a:r>
              <a:rPr kumimoji="1" lang="ja-JP" altLang="en-US" sz="1193" b="0" i="0" u="none" strike="noStrike" kern="1200" cap="none" spc="0" normalizeH="0" baseline="0" noProof="0">
                <a:ln>
                  <a:noFill/>
                </a:ln>
                <a:solidFill>
                  <a:prstClr val="black"/>
                </a:solidFill>
                <a:effectLst/>
                <a:uLnTx/>
                <a:uFillTx/>
                <a:latin typeface="メイリオ"/>
                <a:ea typeface="メイリオ"/>
                <a:cs typeface="メイリオ" panose="020B0604030504040204" pitchFamily="50" charset="-128"/>
              </a:rPr>
              <a:t>：えるぼし認定企業のうち、</a:t>
            </a:r>
            <a:r>
              <a:rPr kumimoji="1" lang="ja-JP" altLang="en-US" sz="1193" b="1" i="0" u="sng" strike="noStrike" kern="1200" cap="none" spc="0" normalizeH="0" baseline="0" noProof="0">
                <a:ln>
                  <a:noFill/>
                </a:ln>
                <a:solidFill>
                  <a:prstClr val="black"/>
                </a:solidFill>
                <a:effectLst/>
                <a:uLnTx/>
                <a:uFillTx/>
                <a:latin typeface="メイリオ"/>
                <a:ea typeface="メイリオ"/>
                <a:cs typeface="メイリオ" panose="020B0604030504040204" pitchFamily="50" charset="-128"/>
              </a:rPr>
              <a:t>一般事業主行動計画の目標達成や女性の活躍推進に関する取組の実施状況が特に優良である</a:t>
            </a:r>
            <a:r>
              <a:rPr kumimoji="1" lang="ja-JP" altLang="en-US" sz="1193" b="0" i="0" u="none" strike="noStrike" kern="1200" cap="none" spc="0" normalizeH="0" baseline="0" noProof="0">
                <a:ln>
                  <a:noFill/>
                </a:ln>
                <a:solidFill>
                  <a:prstClr val="black"/>
                </a:solidFill>
                <a:effectLst/>
                <a:uLnTx/>
                <a:uFillTx/>
                <a:latin typeface="メイリオ"/>
                <a:ea typeface="メイリオ"/>
                <a:cs typeface="メイリオ" panose="020B0604030504040204" pitchFamily="50" charset="-128"/>
              </a:rPr>
              <a:t>等の一定の要件を満たした場合に認定。＜令和２年６月～＞</a:t>
            </a:r>
            <a:endParaRPr kumimoji="1" lang="en-US" altLang="ja-JP" sz="1193" b="0" i="0" u="none" strike="noStrike" kern="1200" cap="none" spc="0" normalizeH="0" baseline="0" noProof="0">
              <a:ln>
                <a:noFill/>
              </a:ln>
              <a:solidFill>
                <a:prstClr val="black"/>
              </a:solidFill>
              <a:effectLst/>
              <a:uLnTx/>
              <a:uFillTx/>
              <a:latin typeface="メイリオ"/>
              <a:ea typeface="メイリオ"/>
              <a:cs typeface="メイリオ" panose="020B0604030504040204" pitchFamily="50" charset="-128"/>
            </a:endParaRPr>
          </a:p>
          <a:p>
            <a:pPr marL="302984" marR="0" lvl="0" indent="0" algn="l" defTabSz="779101" rtl="0" eaLnBrk="1" fontAlgn="base" latinLnBrk="0" hangingPunct="1">
              <a:lnSpc>
                <a:spcPct val="100000"/>
              </a:lnSpc>
              <a:spcBef>
                <a:spcPct val="0"/>
              </a:spcBef>
              <a:spcAft>
                <a:spcPct val="0"/>
              </a:spcAft>
              <a:buClrTx/>
              <a:buSzTx/>
              <a:buFontTx/>
              <a:buNone/>
              <a:tabLst/>
              <a:defRPr/>
            </a:pPr>
            <a:r>
              <a:rPr kumimoji="1" lang="ja-JP" altLang="en-US" sz="1193" b="0" i="0" u="none" strike="noStrike" kern="1200" cap="none" spc="0" normalizeH="0" baseline="0" noProof="0">
                <a:ln>
                  <a:noFill/>
                </a:ln>
                <a:solidFill>
                  <a:prstClr val="black"/>
                </a:solidFill>
                <a:effectLst/>
                <a:uLnTx/>
                <a:uFillTx/>
                <a:latin typeface="メイリオ"/>
                <a:ea typeface="メイリオ"/>
                <a:cs typeface="メイリオ" panose="020B0604030504040204" pitchFamily="50" charset="-128"/>
              </a:rPr>
              <a:t>認定を受けた企業は、厚生労働大臣が定める</a:t>
            </a:r>
            <a:r>
              <a:rPr kumimoji="1" lang="ja-JP" altLang="en-US" sz="1193" b="1" i="0" u="sng" strike="noStrike" kern="1200" cap="none" spc="0" normalizeH="0" baseline="0" noProof="0">
                <a:ln>
                  <a:noFill/>
                </a:ln>
                <a:solidFill>
                  <a:prstClr val="black"/>
                </a:solidFill>
                <a:effectLst/>
                <a:uLnTx/>
                <a:uFillTx/>
                <a:latin typeface="メイリオ"/>
                <a:ea typeface="メイリオ"/>
                <a:cs typeface="メイリオ" panose="020B0604030504040204" pitchFamily="50" charset="-128"/>
              </a:rPr>
              <a:t>認定マーク「えるぼし」又は「プラチナえるぼし」</a:t>
            </a:r>
            <a:r>
              <a:rPr kumimoji="1" lang="ja-JP" altLang="en-US" sz="1193" b="0" i="0" u="none" strike="noStrike" kern="1200" cap="none" spc="0" normalizeH="0" baseline="0" noProof="0">
                <a:ln>
                  <a:noFill/>
                </a:ln>
                <a:solidFill>
                  <a:prstClr val="black"/>
                </a:solidFill>
                <a:effectLst/>
                <a:uLnTx/>
                <a:uFillTx/>
                <a:latin typeface="メイリオ"/>
                <a:ea typeface="メイリオ"/>
                <a:cs typeface="メイリオ" panose="020B0604030504040204" pitchFamily="50" charset="-128"/>
              </a:rPr>
              <a:t>を商品などに付すことができる。また、</a:t>
            </a:r>
            <a:r>
              <a:rPr kumimoji="1" lang="ja-JP" altLang="en-US" sz="1193" b="1" i="0" u="sng" strike="noStrike" kern="1200" cap="none" spc="0" normalizeH="0" baseline="0" noProof="0">
                <a:ln>
                  <a:noFill/>
                </a:ln>
                <a:solidFill>
                  <a:prstClr val="black"/>
                </a:solidFill>
                <a:effectLst/>
                <a:uLnTx/>
                <a:uFillTx/>
                <a:latin typeface="メイリオ"/>
                <a:ea typeface="メイリオ"/>
                <a:cs typeface="メイリオ" panose="020B0604030504040204" pitchFamily="50" charset="-128"/>
              </a:rPr>
              <a:t>プラチナえるぼし認定企業は、一般事業主行動計画の策定・届出が免除される</a:t>
            </a:r>
            <a:r>
              <a:rPr kumimoji="1" lang="ja-JP" altLang="en-US" sz="1193" b="0" i="0" u="none" strike="noStrike" kern="1200" cap="none" spc="0" normalizeH="0" baseline="0" noProof="0">
                <a:ln>
                  <a:noFill/>
                </a:ln>
                <a:solidFill>
                  <a:prstClr val="black"/>
                </a:solidFill>
                <a:effectLst/>
                <a:uLnTx/>
                <a:uFillTx/>
                <a:latin typeface="メイリオ"/>
                <a:ea typeface="メイリオ"/>
                <a:cs typeface="メイリオ" panose="020B0604030504040204" pitchFamily="50" charset="-128"/>
              </a:rPr>
              <a:t>。</a:t>
            </a:r>
            <a:endParaRPr kumimoji="1" lang="en-US" altLang="ja-JP" sz="1193" b="0" i="0" u="none" strike="noStrike" kern="1200" cap="none" spc="0" normalizeH="0" baseline="0" noProof="0">
              <a:ln>
                <a:noFill/>
              </a:ln>
              <a:solidFill>
                <a:prstClr val="black"/>
              </a:solidFill>
              <a:effectLst/>
              <a:uLnTx/>
              <a:uFillTx/>
              <a:latin typeface="メイリオ"/>
              <a:ea typeface="メイリオ"/>
              <a:cs typeface="メイリオ"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45860031"/>
              </p:ext>
            </p:extLst>
          </p:nvPr>
        </p:nvGraphicFramePr>
        <p:xfrm>
          <a:off x="1014048" y="2527779"/>
          <a:ext cx="7896730" cy="3826316"/>
        </p:xfrm>
        <a:graphic>
          <a:graphicData uri="http://schemas.openxmlformats.org/drawingml/2006/table">
            <a:tbl>
              <a:tblPr firstRow="1" bandRow="1">
                <a:tableStyleId>{5C22544A-7EE6-4342-B048-85BDC9FD1C3A}</a:tableStyleId>
              </a:tblPr>
              <a:tblGrid>
                <a:gridCol w="1648940">
                  <a:extLst>
                    <a:ext uri="{9D8B030D-6E8A-4147-A177-3AD203B41FA5}">
                      <a16:colId xmlns:a16="http://schemas.microsoft.com/office/drawing/2014/main" val="20000"/>
                    </a:ext>
                  </a:extLst>
                </a:gridCol>
                <a:gridCol w="6247790">
                  <a:extLst>
                    <a:ext uri="{9D8B030D-6E8A-4147-A177-3AD203B41FA5}">
                      <a16:colId xmlns:a16="http://schemas.microsoft.com/office/drawing/2014/main" val="20001"/>
                    </a:ext>
                  </a:extLst>
                </a:gridCol>
              </a:tblGrid>
              <a:tr h="1036406">
                <a:tc>
                  <a:txBody>
                    <a:bodyPr/>
                    <a:lstStyle/>
                    <a:p>
                      <a:r>
                        <a:rPr kumimoji="1" lang="ja-JP" altLang="en-US" sz="900" b="0">
                          <a:solidFill>
                            <a:schemeClr val="tx1"/>
                          </a:solidFill>
                          <a:latin typeface="メイリオ" panose="020B0604030504040204" pitchFamily="50" charset="-128"/>
                          <a:ea typeface="メイリオ" panose="020B0604030504040204" pitchFamily="50" charset="-128"/>
                        </a:rPr>
                        <a:t>プラチナ</a:t>
                      </a:r>
                      <a:endParaRPr kumimoji="1" lang="en-US" altLang="ja-JP" sz="900" b="0">
                        <a:solidFill>
                          <a:schemeClr val="tx1"/>
                        </a:solidFill>
                        <a:latin typeface="メイリオ" panose="020B0604030504040204" pitchFamily="50" charset="-128"/>
                        <a:ea typeface="メイリオ" panose="020B0604030504040204" pitchFamily="50" charset="-128"/>
                      </a:endParaRPr>
                    </a:p>
                    <a:p>
                      <a:r>
                        <a:rPr kumimoji="1" lang="ja-JP" altLang="en-US" sz="900" b="0">
                          <a:solidFill>
                            <a:schemeClr val="tx1"/>
                          </a:solidFill>
                          <a:latin typeface="メイリオ" panose="020B0604030504040204" pitchFamily="50" charset="-128"/>
                          <a:ea typeface="メイリオ" panose="020B0604030504040204" pitchFamily="50" charset="-128"/>
                        </a:rPr>
                        <a:t>えるぼし </a:t>
                      </a:r>
                    </a:p>
                  </a:txBody>
                  <a:tcPr marL="77916" marR="77916" marT="38948" marB="3894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2660" rtl="0" eaLnBrk="1" fontAlgn="auto" latinLnBrk="0" hangingPunct="1">
                        <a:lnSpc>
                          <a:spcPts val="5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endParaRPr>
                    </a:p>
                    <a:p>
                      <a:pPr marL="0" marR="0" lvl="0" indent="0" algn="just" defTabSz="91266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 策定した一般事業主行動計画に基づく取組を実施し、</a:t>
                      </a:r>
                      <a:r>
                        <a:rPr kumimoji="1" lang="ja-JP" altLang="en-US" sz="900" b="1"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当該行動計画に定めた目標を達成</a:t>
                      </a:r>
                      <a:r>
                        <a:rPr kumimoji="1" lang="ja-JP" altLang="en-US"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したこと。</a:t>
                      </a:r>
                      <a:endParaRPr kumimoji="1" lang="en-US" altLang="ja-JP"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endParaRPr>
                    </a:p>
                    <a:p>
                      <a:pPr marL="0" marR="0" lvl="0" indent="0" algn="just" defTabSz="91266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 男女雇用機会均等推進者、職業家庭両立推進者を選任していること。（</a:t>
                      </a:r>
                      <a:r>
                        <a:rPr kumimoji="1" lang="en-US" altLang="ja-JP"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a:t>
                      </a:r>
                      <a:r>
                        <a:rPr kumimoji="1" lang="ja-JP" altLang="en-US"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a:t>
                      </a:r>
                      <a:endParaRPr kumimoji="1" lang="en-US" altLang="ja-JP"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endParaRPr>
                    </a:p>
                    <a:p>
                      <a:pPr marL="0" marR="0" lvl="0" indent="0" algn="just" defTabSz="91266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 プラチナえるぼしの管理職比率、労働時間等の５つの基準</a:t>
                      </a:r>
                      <a:r>
                        <a:rPr kumimoji="1" lang="ja-JP" altLang="en-US" sz="900" b="0" i="0" u="none" strike="noStrike" kern="1200" cap="none" spc="-3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の</a:t>
                      </a:r>
                      <a:r>
                        <a:rPr kumimoji="1" lang="ja-JP" altLang="en-US" sz="900" b="1" i="0" u="none" strike="noStrike" kern="1200" cap="none" spc="-3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全て</a:t>
                      </a:r>
                      <a:r>
                        <a:rPr kumimoji="1" lang="ja-JP" altLang="en-US" sz="900" b="0" i="0" u="none" strike="noStrike" kern="1200" cap="none" spc="-3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を満たしていること（</a:t>
                      </a:r>
                      <a:r>
                        <a:rPr kumimoji="1" lang="en-US" altLang="ja-JP" sz="900" b="0" i="0" u="none" strike="noStrike" kern="1200" cap="none" spc="-3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a:t>
                      </a:r>
                      <a:r>
                        <a:rPr kumimoji="1" lang="ja-JP" altLang="en-US" sz="900" b="0" i="0" u="none" strike="noStrike" kern="1200" cap="none" spc="-3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a:t>
                      </a:r>
                      <a:endParaRPr kumimoji="1" lang="en-US" altLang="ja-JP"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endParaRPr>
                    </a:p>
                    <a:p>
                      <a:pPr marL="84138" marR="0" lvl="0" indent="-84138" algn="just" defTabSz="91266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 女性活躍推進法に基づく情報公表項目（社内制度の概要を除く。）のうち、</a:t>
                      </a:r>
                      <a:r>
                        <a:rPr kumimoji="1" lang="ja-JP" altLang="en-US" sz="900" b="1" i="0" u="none" strike="noStrike" kern="1200" cap="none" spc="-3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８項目以上</a:t>
                      </a:r>
                      <a:r>
                        <a:rPr kumimoji="1" lang="ja-JP" altLang="en-US"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を「女性の活躍推進企業データベース」で公表していること。（</a:t>
                      </a:r>
                      <a:r>
                        <a:rPr kumimoji="1" lang="en-US" altLang="ja-JP"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a:t>
                      </a:r>
                      <a:r>
                        <a:rPr kumimoji="1" lang="ja-JP" altLang="en-US"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a:t>
                      </a:r>
                      <a:endParaRPr kumimoji="1" lang="en-US" altLang="ja-JP"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endParaRPr>
                    </a:p>
                    <a:p>
                      <a:pPr marL="84138" marR="0" lvl="0" indent="-84138" algn="r" defTabSz="91266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3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　</a:t>
                      </a:r>
                      <a:r>
                        <a:rPr kumimoji="1" lang="en-US" altLang="ja-JP" sz="900" b="0" i="0" u="none" strike="noStrike" kern="1200" cap="none" spc="-3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a:t>
                      </a:r>
                      <a:r>
                        <a:rPr kumimoji="1" lang="ja-JP" altLang="en-US" sz="900" b="0" i="0" u="none" strike="noStrike" kern="1200" cap="none" spc="-3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実績を</a:t>
                      </a:r>
                      <a:r>
                        <a:rPr kumimoji="1" lang="ja-JP" altLang="en-US" sz="900" b="1"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「女性の活躍推進企業データベース」に毎年公表する</a:t>
                      </a:r>
                      <a:r>
                        <a:rPr kumimoji="1" lang="ja-JP" altLang="en-US"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ことが必要</a:t>
                      </a:r>
                      <a:endParaRPr kumimoji="1" lang="en-US" altLang="ja-JP"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endParaRPr>
                    </a:p>
                  </a:txBody>
                  <a:tcPr marL="77916" marR="77916" marT="38948" marB="3894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29970">
                <a:tc>
                  <a:txBody>
                    <a:bodyPr/>
                    <a:lstStyle/>
                    <a:p>
                      <a:r>
                        <a:rPr kumimoji="1" lang="ja-JP" altLang="en-US" sz="900" b="0">
                          <a:solidFill>
                            <a:schemeClr val="tx1"/>
                          </a:solidFill>
                          <a:latin typeface="メイリオ" panose="020B0604030504040204" pitchFamily="50" charset="-128"/>
                          <a:ea typeface="メイリオ" panose="020B0604030504040204" pitchFamily="50" charset="-128"/>
                        </a:rPr>
                        <a:t>えるぼし</a:t>
                      </a:r>
                      <a:endParaRPr kumimoji="1" lang="en-US" altLang="ja-JP" sz="900" b="0">
                        <a:solidFill>
                          <a:schemeClr val="tx1"/>
                        </a:solidFill>
                        <a:latin typeface="メイリオ" panose="020B0604030504040204" pitchFamily="50" charset="-128"/>
                        <a:ea typeface="メイリオ" panose="020B0604030504040204" pitchFamily="50" charset="-128"/>
                      </a:endParaRPr>
                    </a:p>
                    <a:p>
                      <a:r>
                        <a:rPr kumimoji="1" lang="ja-JP" altLang="en-US" sz="900" b="0">
                          <a:solidFill>
                            <a:schemeClr val="tx1"/>
                          </a:solidFill>
                          <a:latin typeface="メイリオ" panose="020B0604030504040204" pitchFamily="50" charset="-128"/>
                          <a:ea typeface="メイリオ" panose="020B0604030504040204" pitchFamily="50" charset="-128"/>
                        </a:rPr>
                        <a:t>（３段階目）</a:t>
                      </a:r>
                    </a:p>
                  </a:txBody>
                  <a:tcPr marL="77916" marR="77916" marT="38948" marB="3894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lgn="just">
                        <a:defRPr/>
                      </a:pPr>
                      <a:r>
                        <a:rPr lang="ja-JP" altLang="en-US" sz="900" spc="0" dirty="0">
                          <a:solidFill>
                            <a:schemeClr val="tx1"/>
                          </a:solidFill>
                          <a:latin typeface="メイリオ" pitchFamily="50" charset="-128"/>
                          <a:ea typeface="メイリオ" pitchFamily="50" charset="-128"/>
                          <a:cs typeface="メイリオ" pitchFamily="50" charset="-128"/>
                        </a:rPr>
                        <a:t>● えるぼしの</a:t>
                      </a:r>
                      <a:r>
                        <a:rPr kumimoji="1" lang="ja-JP" altLang="en-US"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管理職比率、労働時間等の５つの基準</a:t>
                      </a:r>
                      <a:r>
                        <a:rPr lang="ja-JP" altLang="en-US" sz="900" spc="-20" dirty="0">
                          <a:solidFill>
                            <a:schemeClr val="tx1"/>
                          </a:solidFill>
                          <a:latin typeface="メイリオ" pitchFamily="50" charset="-128"/>
                          <a:ea typeface="メイリオ" pitchFamily="50" charset="-128"/>
                          <a:cs typeface="メイリオ" pitchFamily="50" charset="-128"/>
                        </a:rPr>
                        <a:t>の</a:t>
                      </a:r>
                      <a:r>
                        <a:rPr lang="ja-JP" altLang="en-US" sz="900" b="1" spc="-20" dirty="0">
                          <a:solidFill>
                            <a:schemeClr val="tx1"/>
                          </a:solidFill>
                          <a:latin typeface="メイリオ" pitchFamily="50" charset="-128"/>
                          <a:ea typeface="メイリオ" pitchFamily="50" charset="-128"/>
                          <a:cs typeface="メイリオ" pitchFamily="50" charset="-128"/>
                        </a:rPr>
                        <a:t>全て</a:t>
                      </a:r>
                      <a:r>
                        <a:rPr lang="ja-JP" altLang="en-US" sz="900" spc="-20" dirty="0">
                          <a:solidFill>
                            <a:schemeClr val="tx1"/>
                          </a:solidFill>
                          <a:latin typeface="メイリオ" pitchFamily="50" charset="-128"/>
                          <a:ea typeface="メイリオ" pitchFamily="50" charset="-128"/>
                          <a:cs typeface="メイリオ" pitchFamily="50" charset="-128"/>
                        </a:rPr>
                        <a:t>を満たし、その実績を</a:t>
                      </a:r>
                      <a:r>
                        <a:rPr lang="ja-JP" altLang="en-US" sz="900" b="1" spc="-20" dirty="0">
                          <a:solidFill>
                            <a:schemeClr val="tx1"/>
                          </a:solidFill>
                          <a:latin typeface="メイリオ" pitchFamily="50" charset="-128"/>
                          <a:ea typeface="メイリオ" pitchFamily="50" charset="-128"/>
                          <a:cs typeface="メイリオ" pitchFamily="50" charset="-128"/>
                        </a:rPr>
                        <a:t>「女性の活躍推進企業データベース」に毎年公表</a:t>
                      </a:r>
                      <a:r>
                        <a:rPr lang="ja-JP" altLang="en-US" sz="900" spc="-20" dirty="0">
                          <a:solidFill>
                            <a:schemeClr val="tx1"/>
                          </a:solidFill>
                          <a:latin typeface="メイリオ" pitchFamily="50" charset="-128"/>
                          <a:ea typeface="メイリオ" pitchFamily="50" charset="-128"/>
                          <a:cs typeface="メイリオ" pitchFamily="50" charset="-128"/>
                        </a:rPr>
                        <a:t>していること。</a:t>
                      </a:r>
                      <a:endParaRPr lang="en-US" altLang="ja-JP" sz="900" spc="-20" dirty="0">
                        <a:solidFill>
                          <a:schemeClr val="tx1"/>
                        </a:solidFill>
                        <a:latin typeface="メイリオ" pitchFamily="50" charset="-128"/>
                        <a:ea typeface="メイリオ" pitchFamily="50" charset="-128"/>
                        <a:cs typeface="メイリオ" pitchFamily="50" charset="-128"/>
                      </a:endParaRPr>
                    </a:p>
                  </a:txBody>
                  <a:tcPr marL="77916" marR="77916" marT="38948" marB="3894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2917896"/>
                  </a:ext>
                </a:extLst>
              </a:tr>
              <a:tr h="929970">
                <a:tc>
                  <a:txBody>
                    <a:bodyPr/>
                    <a:lstStyle/>
                    <a:p>
                      <a:r>
                        <a:rPr kumimoji="1" lang="ja-JP" altLang="en-US" sz="900">
                          <a:solidFill>
                            <a:schemeClr val="tx1"/>
                          </a:solidFill>
                          <a:latin typeface="メイリオ" panose="020B0604030504040204" pitchFamily="50" charset="-128"/>
                          <a:ea typeface="メイリオ" panose="020B0604030504040204" pitchFamily="50" charset="-128"/>
                        </a:rPr>
                        <a:t>えるぼし</a:t>
                      </a:r>
                      <a:endParaRPr kumimoji="1" lang="en-US" altLang="ja-JP" sz="900">
                        <a:solidFill>
                          <a:schemeClr val="tx1"/>
                        </a:solidFill>
                        <a:latin typeface="メイリオ" panose="020B0604030504040204" pitchFamily="50" charset="-128"/>
                        <a:ea typeface="メイリオ" panose="020B0604030504040204" pitchFamily="50" charset="-128"/>
                      </a:endParaRPr>
                    </a:p>
                    <a:p>
                      <a:r>
                        <a:rPr kumimoji="1" lang="ja-JP" altLang="en-US" sz="900">
                          <a:solidFill>
                            <a:schemeClr val="tx1"/>
                          </a:solidFill>
                          <a:latin typeface="メイリオ" panose="020B0604030504040204" pitchFamily="50" charset="-128"/>
                          <a:ea typeface="メイリオ" panose="020B0604030504040204" pitchFamily="50" charset="-128"/>
                        </a:rPr>
                        <a:t>（２段階目）</a:t>
                      </a:r>
                    </a:p>
                  </a:txBody>
                  <a:tcPr marL="77916" marR="77916" marT="38948" marB="3894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500"/>
                        </a:lnSpc>
                        <a:defRPr/>
                      </a:pPr>
                      <a:endParaRPr lang="en-US" altLang="ja-JP" sz="900" dirty="0">
                        <a:solidFill>
                          <a:schemeClr val="tx1"/>
                        </a:solidFill>
                        <a:latin typeface="メイリオ" pitchFamily="50" charset="-128"/>
                        <a:ea typeface="メイリオ" pitchFamily="50" charset="-128"/>
                        <a:cs typeface="メイリオ" pitchFamily="50" charset="-128"/>
                      </a:endParaRPr>
                    </a:p>
                    <a:p>
                      <a:pPr marL="88900" indent="-88900" algn="just">
                        <a:defRPr/>
                      </a:pPr>
                      <a:r>
                        <a:rPr lang="ja-JP" altLang="en-US" sz="900" dirty="0">
                          <a:solidFill>
                            <a:schemeClr val="tx1"/>
                          </a:solidFill>
                          <a:latin typeface="メイリオ" pitchFamily="50" charset="-128"/>
                          <a:ea typeface="メイリオ" pitchFamily="50" charset="-128"/>
                          <a:cs typeface="メイリオ" pitchFamily="50" charset="-128"/>
                        </a:rPr>
                        <a:t>● えるぼしの</a:t>
                      </a:r>
                      <a:r>
                        <a:rPr kumimoji="1" lang="ja-JP" altLang="en-US"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管理職比率、労働時間等の５つの基準</a:t>
                      </a:r>
                      <a:r>
                        <a:rPr lang="ja-JP" altLang="en-US" sz="900" spc="-30" baseline="0" dirty="0">
                          <a:solidFill>
                            <a:schemeClr val="tx1"/>
                          </a:solidFill>
                          <a:latin typeface="メイリオ" pitchFamily="50" charset="-128"/>
                          <a:ea typeface="メイリオ" pitchFamily="50" charset="-128"/>
                          <a:cs typeface="メイリオ" pitchFamily="50" charset="-128"/>
                        </a:rPr>
                        <a:t>のうち</a:t>
                      </a:r>
                      <a:r>
                        <a:rPr lang="ja-JP" altLang="en-US" sz="900" b="1" spc="-30" baseline="0" dirty="0">
                          <a:solidFill>
                            <a:schemeClr val="tx1"/>
                          </a:solidFill>
                          <a:latin typeface="メイリオ" pitchFamily="50" charset="-128"/>
                          <a:ea typeface="メイリオ" pitchFamily="50" charset="-128"/>
                          <a:cs typeface="メイリオ" pitchFamily="50" charset="-128"/>
                        </a:rPr>
                        <a:t>３つ又は４つ</a:t>
                      </a:r>
                      <a:r>
                        <a:rPr lang="ja-JP" altLang="en-US" sz="900" spc="-30" baseline="0" dirty="0">
                          <a:solidFill>
                            <a:schemeClr val="tx1"/>
                          </a:solidFill>
                          <a:latin typeface="メイリオ" pitchFamily="50" charset="-128"/>
                          <a:ea typeface="メイリオ" pitchFamily="50" charset="-128"/>
                          <a:cs typeface="メイリオ" pitchFamily="50" charset="-128"/>
                        </a:rPr>
                        <a:t>の基準を満たし、その実績を</a:t>
                      </a:r>
                      <a:r>
                        <a:rPr lang="ja-JP" altLang="en-US" sz="900" b="1" dirty="0">
                          <a:solidFill>
                            <a:schemeClr val="tx1"/>
                          </a:solidFill>
                          <a:latin typeface="メイリオ" pitchFamily="50" charset="-128"/>
                          <a:ea typeface="メイリオ" pitchFamily="50" charset="-128"/>
                          <a:cs typeface="メイリオ" pitchFamily="50" charset="-128"/>
                        </a:rPr>
                        <a:t>「女性の活躍推進企業データベース」に毎年公表</a:t>
                      </a:r>
                      <a:r>
                        <a:rPr lang="ja-JP" altLang="en-US" sz="900" dirty="0">
                          <a:solidFill>
                            <a:schemeClr val="tx1"/>
                          </a:solidFill>
                          <a:latin typeface="メイリオ" pitchFamily="50" charset="-128"/>
                          <a:ea typeface="メイリオ" pitchFamily="50" charset="-128"/>
                          <a:cs typeface="メイリオ" pitchFamily="50" charset="-128"/>
                        </a:rPr>
                        <a:t>していること。</a:t>
                      </a:r>
                      <a:endParaRPr lang="en-US" altLang="ja-JP" sz="900" dirty="0">
                        <a:solidFill>
                          <a:schemeClr val="tx1"/>
                        </a:solidFill>
                        <a:latin typeface="メイリオ" pitchFamily="50" charset="-128"/>
                        <a:ea typeface="メイリオ" pitchFamily="50" charset="-128"/>
                        <a:cs typeface="メイリオ" pitchFamily="50" charset="-128"/>
                      </a:endParaRPr>
                    </a:p>
                    <a:p>
                      <a:pPr algn="just">
                        <a:lnSpc>
                          <a:spcPts val="600"/>
                        </a:lnSpc>
                        <a:defRPr/>
                      </a:pPr>
                      <a:endParaRPr lang="en-US" altLang="ja-JP" sz="900" dirty="0">
                        <a:solidFill>
                          <a:schemeClr val="tx1"/>
                        </a:solidFill>
                        <a:latin typeface="メイリオ" pitchFamily="50" charset="-128"/>
                        <a:ea typeface="メイリオ" pitchFamily="50" charset="-128"/>
                        <a:cs typeface="メイリオ" pitchFamily="50" charset="-128"/>
                      </a:endParaRPr>
                    </a:p>
                    <a:p>
                      <a:pPr marL="88900" indent="-88900" algn="just">
                        <a:defRPr/>
                      </a:pPr>
                      <a:r>
                        <a:rPr lang="ja-JP" altLang="en-US" sz="900" spc="0" baseline="0" dirty="0">
                          <a:solidFill>
                            <a:schemeClr val="tx1"/>
                          </a:solidFill>
                          <a:latin typeface="メイリオ" pitchFamily="50" charset="-128"/>
                          <a:ea typeface="メイリオ" pitchFamily="50" charset="-128"/>
                          <a:cs typeface="メイリオ" pitchFamily="50" charset="-128"/>
                        </a:rPr>
                        <a:t>● </a:t>
                      </a:r>
                      <a:r>
                        <a:rPr lang="ja-JP" altLang="en-US" sz="900" spc="-20" baseline="0" dirty="0">
                          <a:solidFill>
                            <a:schemeClr val="tx1"/>
                          </a:solidFill>
                          <a:latin typeface="メイリオ" pitchFamily="50" charset="-128"/>
                          <a:ea typeface="メイリオ" pitchFamily="50" charset="-128"/>
                          <a:cs typeface="メイリオ" pitchFamily="50" charset="-128"/>
                        </a:rPr>
                        <a:t>満たさない基準については、事業主行動計画策定指針に定められた取組の中から当該</a:t>
                      </a:r>
                      <a:r>
                        <a:rPr lang="ja-JP" altLang="en-US" sz="900" spc="-20" dirty="0">
                          <a:solidFill>
                            <a:schemeClr val="tx1"/>
                          </a:solidFill>
                          <a:latin typeface="メイリオ" pitchFamily="50" charset="-128"/>
                          <a:ea typeface="メイリオ" pitchFamily="50" charset="-128"/>
                          <a:cs typeface="メイリオ" pitchFamily="50" charset="-128"/>
                        </a:rPr>
                        <a:t>基準に関連するものを実施し、その取組の実施状況について「女性の活躍推進企業データベース」に公表するとともに、２年以上連続してその実績が改善していること。</a:t>
                      </a:r>
                      <a:endParaRPr lang="en-US" altLang="ja-JP" sz="900" spc="-20" dirty="0">
                        <a:solidFill>
                          <a:schemeClr val="tx1"/>
                        </a:solidFill>
                        <a:latin typeface="メイリオ" pitchFamily="50" charset="-128"/>
                        <a:ea typeface="メイリオ" pitchFamily="50" charset="-128"/>
                        <a:cs typeface="メイリオ" pitchFamily="50" charset="-128"/>
                      </a:endParaRPr>
                    </a:p>
                  </a:txBody>
                  <a:tcPr marL="77916" marR="77916" marT="38948" marB="3894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29970">
                <a:tc>
                  <a:txBody>
                    <a:bodyPr/>
                    <a:lstStyle/>
                    <a:p>
                      <a:r>
                        <a:rPr kumimoji="1" lang="ja-JP" altLang="en-US" sz="900">
                          <a:solidFill>
                            <a:schemeClr val="tx1"/>
                          </a:solidFill>
                          <a:latin typeface="メイリオ" panose="020B0604030504040204" pitchFamily="50" charset="-128"/>
                          <a:ea typeface="メイリオ" panose="020B0604030504040204" pitchFamily="50" charset="-128"/>
                        </a:rPr>
                        <a:t>えるぼし</a:t>
                      </a:r>
                      <a:endParaRPr kumimoji="1" lang="en-US" altLang="ja-JP" sz="900">
                        <a:solidFill>
                          <a:schemeClr val="tx1"/>
                        </a:solidFill>
                        <a:latin typeface="メイリオ" panose="020B0604030504040204" pitchFamily="50" charset="-128"/>
                        <a:ea typeface="メイリオ" panose="020B0604030504040204" pitchFamily="50" charset="-128"/>
                      </a:endParaRPr>
                    </a:p>
                    <a:p>
                      <a:r>
                        <a:rPr kumimoji="1" lang="ja-JP" altLang="en-US" sz="900">
                          <a:solidFill>
                            <a:schemeClr val="tx1"/>
                          </a:solidFill>
                          <a:latin typeface="メイリオ" panose="020B0604030504040204" pitchFamily="50" charset="-128"/>
                          <a:ea typeface="メイリオ" panose="020B0604030504040204" pitchFamily="50" charset="-128"/>
                        </a:rPr>
                        <a:t>（１段階目）</a:t>
                      </a:r>
                    </a:p>
                  </a:txBody>
                  <a:tcPr marL="77916" marR="77916" marT="38948" marB="3894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lgn="just">
                        <a:defRPr/>
                      </a:pPr>
                      <a:r>
                        <a:rPr lang="ja-JP" altLang="en-US" sz="900" b="0" spc="0" dirty="0">
                          <a:solidFill>
                            <a:schemeClr val="tx1"/>
                          </a:solidFill>
                          <a:latin typeface="メイリオ" pitchFamily="50" charset="-128"/>
                          <a:ea typeface="メイリオ" pitchFamily="50" charset="-128"/>
                          <a:cs typeface="メイリオ" pitchFamily="50" charset="-128"/>
                        </a:rPr>
                        <a:t>● えるぼしの</a:t>
                      </a:r>
                      <a:r>
                        <a:rPr kumimoji="1" lang="ja-JP" altLang="en-US" sz="9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管理職比率、労働時間等の５つの基準</a:t>
                      </a:r>
                      <a:r>
                        <a:rPr lang="ja-JP" altLang="en-US" sz="900" b="0" spc="-30" dirty="0">
                          <a:solidFill>
                            <a:schemeClr val="tx1"/>
                          </a:solidFill>
                          <a:latin typeface="メイリオ" pitchFamily="50" charset="-128"/>
                          <a:ea typeface="メイリオ" pitchFamily="50" charset="-128"/>
                          <a:cs typeface="メイリオ" pitchFamily="50" charset="-128"/>
                        </a:rPr>
                        <a:t>のうち</a:t>
                      </a:r>
                      <a:r>
                        <a:rPr lang="ja-JP" altLang="en-US" sz="900" b="1" spc="-30" dirty="0">
                          <a:solidFill>
                            <a:schemeClr val="tx1"/>
                          </a:solidFill>
                          <a:latin typeface="メイリオ" pitchFamily="50" charset="-128"/>
                          <a:ea typeface="メイリオ" pitchFamily="50" charset="-128"/>
                          <a:cs typeface="メイリオ" pitchFamily="50" charset="-128"/>
                        </a:rPr>
                        <a:t>１つ又は２つ</a:t>
                      </a:r>
                      <a:r>
                        <a:rPr lang="ja-JP" altLang="en-US" sz="900" b="0" spc="-30" dirty="0">
                          <a:solidFill>
                            <a:schemeClr val="tx1"/>
                          </a:solidFill>
                          <a:latin typeface="メイリオ" pitchFamily="50" charset="-128"/>
                          <a:ea typeface="メイリオ" pitchFamily="50" charset="-128"/>
                          <a:cs typeface="メイリオ" pitchFamily="50" charset="-128"/>
                        </a:rPr>
                        <a:t>の基準を満たし、その実績を</a:t>
                      </a:r>
                      <a:r>
                        <a:rPr lang="ja-JP" altLang="en-US" sz="900" b="1" spc="-30" dirty="0">
                          <a:solidFill>
                            <a:schemeClr val="tx1"/>
                          </a:solidFill>
                          <a:latin typeface="メイリオ" pitchFamily="50" charset="-128"/>
                          <a:ea typeface="メイリオ" pitchFamily="50" charset="-128"/>
                          <a:cs typeface="メイリオ" pitchFamily="50" charset="-128"/>
                        </a:rPr>
                        <a:t>「女性の活躍推進企業データベース」に毎年公表</a:t>
                      </a:r>
                      <a:r>
                        <a:rPr lang="ja-JP" altLang="en-US" sz="900" b="0" dirty="0">
                          <a:solidFill>
                            <a:schemeClr val="tx1"/>
                          </a:solidFill>
                          <a:latin typeface="メイリオ" pitchFamily="50" charset="-128"/>
                          <a:ea typeface="メイリオ" pitchFamily="50" charset="-128"/>
                          <a:cs typeface="メイリオ" pitchFamily="50" charset="-128"/>
                        </a:rPr>
                        <a:t>していること。</a:t>
                      </a:r>
                      <a:endParaRPr lang="en-US" altLang="ja-JP" sz="900" b="0" dirty="0">
                        <a:solidFill>
                          <a:schemeClr val="tx1"/>
                        </a:solidFill>
                        <a:latin typeface="メイリオ" pitchFamily="50" charset="-128"/>
                        <a:ea typeface="メイリオ" pitchFamily="50" charset="-128"/>
                        <a:cs typeface="メイリオ" pitchFamily="50" charset="-128"/>
                      </a:endParaRPr>
                    </a:p>
                    <a:p>
                      <a:pPr algn="just">
                        <a:lnSpc>
                          <a:spcPts val="600"/>
                        </a:lnSpc>
                        <a:defRPr/>
                      </a:pPr>
                      <a:endParaRPr lang="en-US" altLang="ja-JP" sz="900" b="0" dirty="0">
                        <a:solidFill>
                          <a:schemeClr val="tx1"/>
                        </a:solidFill>
                        <a:latin typeface="メイリオ" pitchFamily="50" charset="-128"/>
                        <a:ea typeface="メイリオ" pitchFamily="50" charset="-128"/>
                        <a:cs typeface="メイリオ" pitchFamily="50" charset="-128"/>
                      </a:endParaRPr>
                    </a:p>
                    <a:p>
                      <a:pPr marL="88900" indent="-88900" algn="just">
                        <a:defRPr/>
                      </a:pPr>
                      <a:r>
                        <a:rPr lang="ja-JP" altLang="en-US" sz="900" b="0" spc="0" dirty="0">
                          <a:solidFill>
                            <a:schemeClr val="tx1"/>
                          </a:solidFill>
                          <a:latin typeface="メイリオ" pitchFamily="50" charset="-128"/>
                          <a:ea typeface="メイリオ" pitchFamily="50" charset="-128"/>
                          <a:cs typeface="メイリオ" pitchFamily="50" charset="-128"/>
                        </a:rPr>
                        <a:t>● </a:t>
                      </a:r>
                      <a:r>
                        <a:rPr lang="ja-JP" altLang="en-US" sz="900" b="0" spc="-20" dirty="0">
                          <a:solidFill>
                            <a:schemeClr val="tx1"/>
                          </a:solidFill>
                          <a:latin typeface="メイリオ" pitchFamily="50" charset="-128"/>
                          <a:ea typeface="メイリオ" pitchFamily="50" charset="-128"/>
                          <a:cs typeface="メイリオ" pitchFamily="50" charset="-128"/>
                        </a:rPr>
                        <a:t>満たさない基準については、事業主行動計画策定指針に定められた取組の中から当該基準に関連するものを実施し、その取組の実施状況について「女性の活躍推進企業データベース」に公表するとともに、</a:t>
                      </a:r>
                      <a:r>
                        <a:rPr lang="ja-JP" altLang="en-US" sz="900" b="0" u="sng" spc="-20" dirty="0">
                          <a:solidFill>
                            <a:schemeClr val="tx1"/>
                          </a:solidFill>
                          <a:latin typeface="メイリオ" pitchFamily="50" charset="-128"/>
                          <a:ea typeface="メイリオ" pitchFamily="50" charset="-128"/>
                          <a:cs typeface="メイリオ" pitchFamily="50" charset="-128"/>
                        </a:rPr>
                        <a:t>２年以上連続してその</a:t>
                      </a:r>
                      <a:r>
                        <a:rPr lang="ja-JP" altLang="en-US" sz="900" b="0" u="sng" dirty="0">
                          <a:solidFill>
                            <a:schemeClr val="tx1"/>
                          </a:solidFill>
                          <a:latin typeface="メイリオ" pitchFamily="50" charset="-128"/>
                          <a:ea typeface="メイリオ" pitchFamily="50" charset="-128"/>
                          <a:cs typeface="メイリオ" pitchFamily="50" charset="-128"/>
                        </a:rPr>
                        <a:t>実績が改善している</a:t>
                      </a:r>
                      <a:r>
                        <a:rPr lang="ja-JP" altLang="en-US" sz="900" b="0" dirty="0">
                          <a:solidFill>
                            <a:schemeClr val="tx1"/>
                          </a:solidFill>
                          <a:latin typeface="メイリオ" pitchFamily="50" charset="-128"/>
                          <a:ea typeface="メイリオ" pitchFamily="50" charset="-128"/>
                          <a:cs typeface="メイリオ" pitchFamily="50" charset="-128"/>
                        </a:rPr>
                        <a:t>こと。</a:t>
                      </a:r>
                      <a:endParaRPr lang="en-US" altLang="ja-JP" sz="900" b="0" dirty="0">
                        <a:solidFill>
                          <a:schemeClr val="tx1"/>
                        </a:solidFill>
                        <a:latin typeface="メイリオ" pitchFamily="50" charset="-128"/>
                        <a:ea typeface="メイリオ" pitchFamily="50" charset="-128"/>
                        <a:cs typeface="メイリオ" pitchFamily="50" charset="-128"/>
                      </a:endParaRPr>
                    </a:p>
                  </a:txBody>
                  <a:tcPr marL="77916" marR="77916" marT="38948" marB="3894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5" name="図 25"/>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765734" y="5522241"/>
            <a:ext cx="764696" cy="81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26"/>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765734" y="4522295"/>
            <a:ext cx="767292" cy="79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4"/>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765735" y="3609085"/>
            <a:ext cx="762451" cy="831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下矢印 7"/>
          <p:cNvSpPr/>
          <p:nvPr/>
        </p:nvSpPr>
        <p:spPr>
          <a:xfrm rot="16200000">
            <a:off x="1125461" y="2072909"/>
            <a:ext cx="230086" cy="222833"/>
          </a:xfrm>
          <a:prstGeom prst="down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t"/>
          <a:lstStyle/>
          <a:p>
            <a:pPr marL="0" marR="0" lvl="0" indent="0" algn="ctr" defTabSz="779101" rtl="0" eaLnBrk="1" fontAlgn="base" latinLnBrk="0" hangingPunct="1">
              <a:lnSpc>
                <a:spcPct val="100000"/>
              </a:lnSpc>
              <a:spcBef>
                <a:spcPct val="0"/>
              </a:spcBef>
              <a:spcAft>
                <a:spcPct val="0"/>
              </a:spcAft>
              <a:buClrTx/>
              <a:buSzTx/>
              <a:buFontTx/>
              <a:buNone/>
              <a:tabLst/>
              <a:defRPr/>
            </a:pPr>
            <a:endParaRPr kumimoji="1" lang="ja-JP" altLang="en-US" sz="1704" b="1" i="0" u="none" strike="noStrike" kern="1200" cap="none" spc="-127"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pic>
        <p:nvPicPr>
          <p:cNvPr id="6" name="図 5"/>
          <p:cNvPicPr>
            <a:picLocks noChangeAspect="1"/>
          </p:cNvPicPr>
          <p:nvPr/>
        </p:nvPicPr>
        <p:blipFill>
          <a:blip r:embed="rId5"/>
          <a:stretch>
            <a:fillRect/>
          </a:stretch>
        </p:blipFill>
        <p:spPr>
          <a:xfrm>
            <a:off x="1705651" y="2558494"/>
            <a:ext cx="882617" cy="936575"/>
          </a:xfrm>
          <a:prstGeom prst="rect">
            <a:avLst/>
          </a:prstGeom>
        </p:spPr>
      </p:pic>
      <p:sp>
        <p:nvSpPr>
          <p:cNvPr id="7" name="スライド番号プレースホルダー 2">
            <a:extLst>
              <a:ext uri="{FF2B5EF4-FFF2-40B4-BE49-F238E27FC236}">
                <a16:creationId xmlns:a16="http://schemas.microsoft.com/office/drawing/2014/main" id="{070CEBE6-5471-26B4-9770-73AF80705269}"/>
              </a:ext>
            </a:extLst>
          </p:cNvPr>
          <p:cNvSpPr txBox="1">
            <a:spLocks/>
          </p:cNvSpPr>
          <p:nvPr/>
        </p:nvSpPr>
        <p:spPr>
          <a:xfrm>
            <a:off x="9127138" y="6381083"/>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18</a:t>
            </a:r>
          </a:p>
        </p:txBody>
      </p:sp>
      <p:sp>
        <p:nvSpPr>
          <p:cNvPr id="9" name="テキスト ボックス 8">
            <a:extLst>
              <a:ext uri="{FF2B5EF4-FFF2-40B4-BE49-F238E27FC236}">
                <a16:creationId xmlns:a16="http://schemas.microsoft.com/office/drawing/2014/main" id="{9DA75AB2-D11C-4A3C-2891-B042D37216E3}"/>
              </a:ext>
            </a:extLst>
          </p:cNvPr>
          <p:cNvSpPr txBox="1"/>
          <p:nvPr/>
        </p:nvSpPr>
        <p:spPr>
          <a:xfrm>
            <a:off x="7030720" y="6055360"/>
            <a:ext cx="1861232" cy="251607"/>
          </a:xfrm>
          <a:prstGeom prst="rect">
            <a:avLst/>
          </a:prstGeom>
          <a:noFill/>
        </p:spPr>
        <p:txBody>
          <a:bodyPr wrap="square" rtlCol="0">
            <a:spAutoFit/>
          </a:bodyPr>
          <a:lstStyle/>
          <a:p>
            <a:pPr algn="l">
              <a:lnSpc>
                <a:spcPct val="120000"/>
              </a:lnSpc>
              <a:spcAft>
                <a:spcPts val="600"/>
              </a:spcAft>
              <a:buClr>
                <a:schemeClr val="tx2"/>
              </a:buClr>
            </a:pPr>
            <a:r>
              <a:rPr kumimoji="1" lang="ja-JP" altLang="en-US" sz="900" dirty="0"/>
              <a:t>　（令和８年４月改正あり）</a:t>
            </a:r>
          </a:p>
        </p:txBody>
      </p:sp>
    </p:spTree>
    <p:extLst>
      <p:ext uri="{BB962C8B-B14F-4D97-AF65-F5344CB8AC3E}">
        <p14:creationId xmlns:p14="http://schemas.microsoft.com/office/powerpoint/2010/main" val="3999772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24895" y="219913"/>
            <a:ext cx="7151410" cy="338554"/>
          </a:xfrm>
          <a:prstGeom prst="rect">
            <a:avLst/>
          </a:prstGeom>
          <a:noFill/>
        </p:spPr>
        <p:txBody>
          <a:bodyPr wrap="square" rtlCol="0">
            <a:spAutoFit/>
          </a:bodyPr>
          <a:lstStyle/>
          <a:p>
            <a:pPr marL="0" marR="0" lvl="0" indent="0" algn="ctr" defTabSz="844005"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本文"/>
                <a:ea typeface="ＭＳ Ｐゴシック" pitchFamily="50" charset="-128"/>
              </a:rPr>
              <a:t>（参考）女性の職業生活における活躍の状況に関する実績に係る基準①</a:t>
            </a:r>
            <a:endParaRPr kumimoji="1" lang="en-US" altLang="ja-JP" sz="1600" b="1" i="0" u="none" strike="noStrike" kern="1200" cap="none" spc="0" normalizeH="0" baseline="0" noProof="0" dirty="0">
              <a:ln>
                <a:noFill/>
              </a:ln>
              <a:solidFill>
                <a:prstClr val="black"/>
              </a:solidFill>
              <a:effectLst/>
              <a:uLnTx/>
              <a:uFillTx/>
              <a:latin typeface="メイリオ 本文"/>
              <a:ea typeface="ＭＳ Ｐゴシック"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840220256"/>
              </p:ext>
            </p:extLst>
          </p:nvPr>
        </p:nvGraphicFramePr>
        <p:xfrm>
          <a:off x="417459" y="701560"/>
          <a:ext cx="8766282" cy="5936527"/>
        </p:xfrm>
        <a:graphic>
          <a:graphicData uri="http://schemas.openxmlformats.org/drawingml/2006/table">
            <a:tbl>
              <a:tblPr firstRow="1" bandRow="1">
                <a:tableStyleId>{5940675A-B579-460E-94D1-54222C63F5DA}</a:tableStyleId>
              </a:tblPr>
              <a:tblGrid>
                <a:gridCol w="1121174">
                  <a:extLst>
                    <a:ext uri="{9D8B030D-6E8A-4147-A177-3AD203B41FA5}">
                      <a16:colId xmlns:a16="http://schemas.microsoft.com/office/drawing/2014/main" val="20000"/>
                    </a:ext>
                  </a:extLst>
                </a:gridCol>
                <a:gridCol w="5167791">
                  <a:extLst>
                    <a:ext uri="{9D8B030D-6E8A-4147-A177-3AD203B41FA5}">
                      <a16:colId xmlns:a16="http://schemas.microsoft.com/office/drawing/2014/main" val="20001"/>
                    </a:ext>
                  </a:extLst>
                </a:gridCol>
                <a:gridCol w="2477317">
                  <a:extLst>
                    <a:ext uri="{9D8B030D-6E8A-4147-A177-3AD203B41FA5}">
                      <a16:colId xmlns:a16="http://schemas.microsoft.com/office/drawing/2014/main" val="683598610"/>
                    </a:ext>
                  </a:extLst>
                </a:gridCol>
              </a:tblGrid>
              <a:tr h="285997">
                <a:tc>
                  <a:txBody>
                    <a:bodyPr/>
                    <a:lstStyle/>
                    <a:p>
                      <a:pPr algn="ctr"/>
                      <a:r>
                        <a:rPr kumimoji="1" lang="ja-JP" altLang="en-US" sz="1200">
                          <a:solidFill>
                            <a:schemeClr val="tx1"/>
                          </a:solidFill>
                          <a:latin typeface="メイリオ" panose="020B0604030504040204" pitchFamily="50" charset="-128"/>
                          <a:ea typeface="メイリオ" panose="020B0604030504040204" pitchFamily="50" charset="-128"/>
                        </a:rPr>
                        <a:t>評価項目</a:t>
                      </a:r>
                    </a:p>
                  </a:txBody>
                  <a:tcPr marL="84406" marR="84406" marT="42203" marB="42203"/>
                </a:tc>
                <a:tc>
                  <a:txBody>
                    <a:bodyPr/>
                    <a:lstStyle/>
                    <a:p>
                      <a:pPr algn="ctr"/>
                      <a:r>
                        <a:rPr kumimoji="1" lang="ja-JP" altLang="en-US" sz="1200">
                          <a:solidFill>
                            <a:schemeClr val="tx1"/>
                          </a:solidFill>
                          <a:latin typeface="メイリオ" panose="020B0604030504040204" pitchFamily="50" charset="-128"/>
                          <a:ea typeface="メイリオ" panose="020B0604030504040204" pitchFamily="50" charset="-128"/>
                        </a:rPr>
                        <a:t>えるぼし</a:t>
                      </a:r>
                    </a:p>
                  </a:txBody>
                  <a:tcPr marL="84406" marR="84406" marT="42203" marB="42203"/>
                </a:tc>
                <a:tc>
                  <a:txBody>
                    <a:bodyPr/>
                    <a:lstStyle/>
                    <a:p>
                      <a:pPr algn="ctr"/>
                      <a:r>
                        <a:rPr kumimoji="1" lang="ja-JP" altLang="en-US" sz="1200">
                          <a:solidFill>
                            <a:schemeClr val="tx1"/>
                          </a:solidFill>
                          <a:latin typeface="メイリオ" panose="020B0604030504040204" pitchFamily="50" charset="-128"/>
                          <a:ea typeface="メイリオ" panose="020B0604030504040204" pitchFamily="50" charset="-128"/>
                        </a:rPr>
                        <a:t>プラチナえるぼし</a:t>
                      </a:r>
                    </a:p>
                  </a:txBody>
                  <a:tcPr marL="84406" marR="84406" marT="42203" marB="42203"/>
                </a:tc>
                <a:extLst>
                  <a:ext uri="{0D108BD9-81ED-4DB2-BD59-A6C34878D82A}">
                    <a16:rowId xmlns:a16="http://schemas.microsoft.com/office/drawing/2014/main" val="10000"/>
                  </a:ext>
                </a:extLst>
              </a:tr>
              <a:tr h="2373810">
                <a:tc>
                  <a:txBody>
                    <a:bodyPr/>
                    <a:lstStyle/>
                    <a:p>
                      <a:r>
                        <a:rPr kumimoji="1" lang="ja-JP" altLang="en-US" sz="1200">
                          <a:solidFill>
                            <a:schemeClr val="tx1"/>
                          </a:solidFill>
                          <a:latin typeface="メイリオ"/>
                          <a:ea typeface="メイリオ"/>
                        </a:rPr>
                        <a:t>１</a:t>
                      </a:r>
                      <a:r>
                        <a:rPr kumimoji="1" lang="en-US" altLang="ja-JP" sz="1200">
                          <a:solidFill>
                            <a:schemeClr val="tx1"/>
                          </a:solidFill>
                          <a:latin typeface="メイリオ"/>
                          <a:ea typeface="メイリオ"/>
                        </a:rPr>
                        <a:t>.</a:t>
                      </a:r>
                      <a:r>
                        <a:rPr kumimoji="1" lang="ja-JP" altLang="en-US" sz="1200">
                          <a:solidFill>
                            <a:schemeClr val="tx1"/>
                          </a:solidFill>
                          <a:latin typeface="メイリオ"/>
                          <a:ea typeface="メイリオ"/>
                        </a:rPr>
                        <a:t>採用</a:t>
                      </a:r>
                    </a:p>
                  </a:txBody>
                  <a:tcPr marL="84406" marR="84406" marT="42203" marB="42203"/>
                </a:tc>
                <a:tc>
                  <a:txBody>
                    <a:bodyPr/>
                    <a:lstStyle/>
                    <a:p>
                      <a:pPr algn="just"/>
                      <a:endParaRPr kumimoji="1" lang="en-US" altLang="ja-JP" sz="500" strike="noStrike" baseline="0" dirty="0">
                        <a:solidFill>
                          <a:schemeClr val="tx1"/>
                        </a:solidFill>
                        <a:latin typeface="メイリオ" panose="020B0604030504040204" pitchFamily="50" charset="-128"/>
                        <a:ea typeface="メイリオ" panose="020B0604030504040204" pitchFamily="50" charset="-128"/>
                      </a:endParaRPr>
                    </a:p>
                    <a:p>
                      <a:pPr marL="179070" indent="-179070" algn="just"/>
                      <a:r>
                        <a:rPr kumimoji="1" lang="ja-JP" altLang="en-US" sz="1200" strike="noStrike" baseline="0" dirty="0">
                          <a:solidFill>
                            <a:schemeClr val="tx1"/>
                          </a:solidFill>
                          <a:latin typeface="メイリオ"/>
                          <a:ea typeface="メイリオ"/>
                        </a:rPr>
                        <a:t>① 男女別の採用における競争倍率（応募者数／採用者数）が同程度であること。（直近３事業年度の平均した「採用における女性の競争倍率</a:t>
                      </a:r>
                      <a:r>
                        <a:rPr kumimoji="1" lang="en-US" altLang="ja-JP" sz="1200" strike="noStrike" baseline="0" dirty="0">
                          <a:solidFill>
                            <a:schemeClr val="tx1"/>
                          </a:solidFill>
                          <a:latin typeface="メイリオ"/>
                          <a:ea typeface="メイリオ"/>
                        </a:rPr>
                        <a:t>×0.8</a:t>
                      </a:r>
                      <a:r>
                        <a:rPr kumimoji="1" lang="ja-JP" altLang="en-US" sz="1200" strike="noStrike" baseline="0" dirty="0">
                          <a:solidFill>
                            <a:schemeClr val="tx1"/>
                          </a:solidFill>
                          <a:latin typeface="メイリオ"/>
                          <a:ea typeface="メイリオ"/>
                        </a:rPr>
                        <a:t>」 が、直近３事業年度の平均した「採用における男性の競争倍率」よりも雇用管理区分ごとにそれぞれ低いこと。）</a:t>
                      </a:r>
                      <a:endParaRPr kumimoji="1" lang="en-US" altLang="ja-JP" sz="1200" strike="noStrike" baseline="0" dirty="0">
                        <a:solidFill>
                          <a:schemeClr val="tx1"/>
                        </a:solidFill>
                        <a:latin typeface="メイリオ"/>
                        <a:ea typeface="メイリオ"/>
                      </a:endParaRPr>
                    </a:p>
                    <a:p>
                      <a:pPr algn="just">
                        <a:spcBef>
                          <a:spcPts val="600"/>
                        </a:spcBef>
                        <a:spcAft>
                          <a:spcPts val="600"/>
                        </a:spcAft>
                      </a:pPr>
                      <a:r>
                        <a:rPr kumimoji="1" lang="ja-JP" altLang="en-US" sz="1200" b="0" u="none" strike="noStrike" baseline="0" dirty="0">
                          <a:solidFill>
                            <a:schemeClr val="tx1"/>
                          </a:solidFill>
                          <a:latin typeface="メイリオ" panose="020B0604030504040204" pitchFamily="50" charset="-128"/>
                          <a:ea typeface="メイリオ" panose="020B0604030504040204" pitchFamily="50" charset="-128"/>
                        </a:rPr>
                        <a:t>　</a:t>
                      </a:r>
                      <a:r>
                        <a:rPr kumimoji="1" lang="ja-JP" altLang="en-US" sz="1200" b="0" u="none" strike="noStrike" baseline="0" dirty="0">
                          <a:solidFill>
                            <a:srgbClr val="0070C0"/>
                          </a:solidFill>
                          <a:latin typeface="メイリオ" panose="020B0604030504040204" pitchFamily="50" charset="-128"/>
                          <a:ea typeface="メイリオ" panose="020B0604030504040204" pitchFamily="50" charset="-128"/>
                        </a:rPr>
                        <a:t>   </a:t>
                      </a:r>
                      <a:r>
                        <a:rPr kumimoji="1" lang="ja-JP" altLang="en-US" sz="1200" b="0" u="none" strike="noStrike" baseline="0" dirty="0">
                          <a:solidFill>
                            <a:schemeClr val="tx1"/>
                          </a:solidFill>
                          <a:latin typeface="メイリオ" panose="020B0604030504040204" pitchFamily="50" charset="-128"/>
                          <a:ea typeface="メイリオ" panose="020B0604030504040204" pitchFamily="50" charset="-128"/>
                        </a:rPr>
                        <a:t>又は</a:t>
                      </a:r>
                      <a:endParaRPr kumimoji="1" lang="en-US" altLang="ja-JP" sz="1200" b="0" u="none" strike="noStrike" baseline="0" dirty="0">
                        <a:solidFill>
                          <a:schemeClr val="tx1"/>
                        </a:solidFill>
                        <a:latin typeface="メイリオ" panose="020B0604030504040204" pitchFamily="50" charset="-128"/>
                        <a:ea typeface="メイリオ" panose="020B0604030504040204" pitchFamily="50" charset="-128"/>
                      </a:endParaRPr>
                    </a:p>
                    <a:p>
                      <a:pPr marL="179070" marR="0" lvl="0" indent="-17907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strike="noStrike" baseline="0" dirty="0">
                          <a:solidFill>
                            <a:schemeClr val="tx1"/>
                          </a:solidFill>
                          <a:latin typeface="メイリオ"/>
                          <a:ea typeface="メイリオ"/>
                        </a:rPr>
                        <a:t>② 直近の事業年度において、次の</a:t>
                      </a:r>
                      <a:r>
                        <a:rPr kumimoji="1" lang="en-US" altLang="ja-JP" sz="1200" b="0" u="none" strike="noStrike" baseline="0" dirty="0">
                          <a:solidFill>
                            <a:schemeClr val="tx1"/>
                          </a:solidFill>
                          <a:latin typeface="メイリオ"/>
                          <a:ea typeface="メイリオ"/>
                        </a:rPr>
                        <a:t>(</a:t>
                      </a:r>
                      <a:r>
                        <a:rPr kumimoji="1" lang="en-US" altLang="ja-JP" sz="1200" b="0" u="none" strike="noStrike" baseline="0" dirty="0" err="1">
                          <a:solidFill>
                            <a:schemeClr val="tx1"/>
                          </a:solidFill>
                          <a:latin typeface="メイリオ"/>
                          <a:ea typeface="メイリオ"/>
                        </a:rPr>
                        <a:t>i</a:t>
                      </a:r>
                      <a:r>
                        <a:rPr kumimoji="1" lang="en-US" altLang="ja-JP" sz="1200" b="0" u="none" strike="noStrike" baseline="0" dirty="0">
                          <a:solidFill>
                            <a:schemeClr val="tx1"/>
                          </a:solidFill>
                          <a:latin typeface="メイリオ"/>
                          <a:ea typeface="メイリオ"/>
                        </a:rPr>
                        <a:t>)</a:t>
                      </a:r>
                      <a:r>
                        <a:rPr kumimoji="1" lang="ja-JP" altLang="en-US" sz="1200" b="0" u="none" strike="noStrike" baseline="0" dirty="0">
                          <a:solidFill>
                            <a:schemeClr val="tx1"/>
                          </a:solidFill>
                          <a:latin typeface="メイリオ"/>
                          <a:ea typeface="メイリオ"/>
                        </a:rPr>
                        <a:t>と</a:t>
                      </a:r>
                      <a:r>
                        <a:rPr kumimoji="1" lang="en-US" altLang="ja-JP" sz="1200" b="0" u="none" strike="noStrike" baseline="0" dirty="0">
                          <a:solidFill>
                            <a:schemeClr val="tx1"/>
                          </a:solidFill>
                          <a:latin typeface="メイリオ"/>
                          <a:ea typeface="メイリオ"/>
                        </a:rPr>
                        <a:t>(ii)</a:t>
                      </a:r>
                      <a:r>
                        <a:rPr kumimoji="1" lang="ja-JP" altLang="en-US" sz="1200" b="0" u="none" strike="noStrike" baseline="0" dirty="0">
                          <a:solidFill>
                            <a:schemeClr val="tx1"/>
                          </a:solidFill>
                          <a:latin typeface="メイリオ"/>
                          <a:ea typeface="メイリオ"/>
                        </a:rPr>
                        <a:t>の両方に該当すること。</a:t>
                      </a:r>
                      <a:endParaRPr kumimoji="1" lang="en-US" altLang="ja-JP" sz="1200" b="0" u="none" strike="noStrike" baseline="0" dirty="0">
                        <a:solidFill>
                          <a:schemeClr val="tx1"/>
                        </a:solidFill>
                        <a:latin typeface="メイリオ"/>
                        <a:ea typeface="メイリオ"/>
                      </a:endParaRPr>
                    </a:p>
                    <a:p>
                      <a:pPr marL="358775" marR="0" lvl="0" indent="-358775" algn="just" defTabSz="914400" rtl="0" eaLnBrk="1" fontAlgn="auto" latinLnBrk="0" hangingPunct="1">
                        <a:lnSpc>
                          <a:spcPct val="100000"/>
                        </a:lnSpc>
                        <a:spcBef>
                          <a:spcPts val="0"/>
                        </a:spcBef>
                        <a:spcAft>
                          <a:spcPts val="0"/>
                        </a:spcAft>
                        <a:buClrTx/>
                        <a:buSzTx/>
                        <a:buFontTx/>
                        <a:buNone/>
                        <a:tabLst/>
                        <a:defRPr/>
                      </a:pPr>
                      <a:r>
                        <a:rPr kumimoji="1" lang="ja-JP" altLang="en-US" sz="1200" b="0" u="none" strike="noStrike" baseline="0" dirty="0">
                          <a:solidFill>
                            <a:schemeClr val="tx1"/>
                          </a:solidFill>
                          <a:latin typeface="メイリオ"/>
                          <a:ea typeface="メイリオ"/>
                        </a:rPr>
                        <a:t>　</a:t>
                      </a:r>
                      <a:r>
                        <a:rPr kumimoji="1" lang="en-US" altLang="ja-JP" sz="1200" b="0" u="none" strike="noStrike" baseline="0" dirty="0">
                          <a:solidFill>
                            <a:schemeClr val="tx1"/>
                          </a:solidFill>
                          <a:latin typeface="メイリオ"/>
                          <a:ea typeface="メイリオ"/>
                        </a:rPr>
                        <a:t>(</a:t>
                      </a:r>
                      <a:r>
                        <a:rPr kumimoji="1" lang="en-US" altLang="ja-JP" sz="1200" b="0" u="none" strike="noStrike" baseline="0" dirty="0" err="1">
                          <a:solidFill>
                            <a:schemeClr val="tx1"/>
                          </a:solidFill>
                          <a:latin typeface="メイリオ"/>
                          <a:ea typeface="メイリオ"/>
                        </a:rPr>
                        <a:t>i</a:t>
                      </a:r>
                      <a:r>
                        <a:rPr kumimoji="1" lang="en-US" altLang="ja-JP" sz="1200" b="0" u="none" strike="noStrike" baseline="0" dirty="0">
                          <a:solidFill>
                            <a:schemeClr val="tx1"/>
                          </a:solidFill>
                          <a:latin typeface="メイリオ"/>
                          <a:ea typeface="メイリオ"/>
                        </a:rPr>
                        <a:t>) </a:t>
                      </a:r>
                      <a:r>
                        <a:rPr kumimoji="1" lang="ja-JP" altLang="en-US" sz="1200" b="0" u="none" strike="noStrike" baseline="0" dirty="0">
                          <a:solidFill>
                            <a:schemeClr val="tx1"/>
                          </a:solidFill>
                          <a:latin typeface="メイリオ"/>
                          <a:ea typeface="メイリオ"/>
                        </a:rPr>
                        <a:t>正社員に占める女性労働者の割合が産業ごとの平均値（平均値が４割を超える場合は４割）以上であること。</a:t>
                      </a:r>
                      <a:endParaRPr kumimoji="1" lang="en-US" altLang="ja-JP" sz="1200" b="0" u="none" strike="noStrike" baseline="0" dirty="0">
                        <a:solidFill>
                          <a:schemeClr val="tx1"/>
                        </a:solidFill>
                        <a:latin typeface="メイリオ"/>
                        <a:ea typeface="メイリオ"/>
                      </a:endParaRPr>
                    </a:p>
                    <a:p>
                      <a:pPr marL="626745" marR="0" lvl="0" indent="-626745" algn="just" defTabSz="912660" rtl="0" eaLnBrk="1" fontAlgn="auto" latinLnBrk="0" hangingPunct="1">
                        <a:lnSpc>
                          <a:spcPct val="100000"/>
                        </a:lnSpc>
                        <a:spcBef>
                          <a:spcPts val="0"/>
                        </a:spcBef>
                        <a:spcAft>
                          <a:spcPts val="0"/>
                        </a:spcAft>
                        <a:buClrTx/>
                        <a:buSzTx/>
                        <a:buFontTx/>
                        <a:buNone/>
                        <a:tabLst/>
                        <a:defRPr/>
                      </a:pPr>
                      <a:r>
                        <a:rPr kumimoji="1" lang="ja-JP" altLang="en-US" sz="1200" b="0" u="none" strike="noStrike" baseline="0" dirty="0">
                          <a:solidFill>
                            <a:schemeClr val="tx1"/>
                          </a:solidFill>
                          <a:latin typeface="メイリオ"/>
                          <a:ea typeface="メイリオ"/>
                        </a:rPr>
                        <a:t>　</a:t>
                      </a:r>
                      <a:r>
                        <a:rPr kumimoji="1" lang="en-US" altLang="ja-JP" sz="1200" b="0" u="none" strike="noStrike" baseline="0" dirty="0">
                          <a:solidFill>
                            <a:schemeClr val="tx1"/>
                          </a:solidFill>
                          <a:latin typeface="メイリオ"/>
                          <a:ea typeface="メイリオ"/>
                        </a:rPr>
                        <a:t>(ii) </a:t>
                      </a:r>
                      <a:r>
                        <a:rPr kumimoji="1" lang="ja-JP" altLang="en-US" sz="1200" b="0" u="none" strike="noStrike" baseline="0" dirty="0">
                          <a:solidFill>
                            <a:schemeClr val="tx1"/>
                          </a:solidFill>
                          <a:latin typeface="メイリオ"/>
                          <a:ea typeface="メイリオ"/>
                        </a:rPr>
                        <a:t>正社員の基幹的な雇用管理区分における女性労働者の割合が産業</a:t>
                      </a:r>
                    </a:p>
                    <a:p>
                      <a:pPr marL="626745" marR="0" lvl="0" indent="-626745" algn="just" defTabSz="912660" rtl="0" eaLnBrk="1" fontAlgn="auto" latinLnBrk="0" hangingPunct="1">
                        <a:lnSpc>
                          <a:spcPct val="100000"/>
                        </a:lnSpc>
                        <a:spcBef>
                          <a:spcPts val="0"/>
                        </a:spcBef>
                        <a:spcAft>
                          <a:spcPts val="0"/>
                        </a:spcAft>
                        <a:buClrTx/>
                        <a:buSzTx/>
                        <a:buFontTx/>
                        <a:buNone/>
                        <a:tabLst/>
                        <a:defRPr/>
                      </a:pPr>
                      <a:r>
                        <a:rPr kumimoji="1" lang="ja-JP" altLang="en-US" sz="1200" b="0" u="none" strike="noStrike" baseline="0" dirty="0">
                          <a:solidFill>
                            <a:schemeClr val="tx1"/>
                          </a:solidFill>
                          <a:latin typeface="メイリオ"/>
                          <a:ea typeface="メイリオ"/>
                        </a:rPr>
                        <a:t>　　ごとの平均値（平均値が４割を超える場合は４割）以上であること　</a:t>
                      </a:r>
                      <a:r>
                        <a:rPr kumimoji="1" lang="ja-JP" altLang="en-US" sz="1200" b="0" u="none" strike="noStrike" kern="1200" baseline="0" dirty="0">
                          <a:solidFill>
                            <a:schemeClr val="tx1"/>
                          </a:solidFill>
                          <a:latin typeface="メイリオ"/>
                          <a:ea typeface="メイリオ"/>
                          <a:cs typeface="+mn-cs"/>
                        </a:rPr>
                        <a:t>　</a:t>
                      </a:r>
                      <a:endParaRPr kumimoji="1" lang="en-US" altLang="ja-JP" sz="1200" b="0" u="none" strike="noStrike" kern="1200" baseline="0" dirty="0">
                        <a:solidFill>
                          <a:schemeClr val="tx1"/>
                        </a:solidFill>
                        <a:latin typeface="メイリオ"/>
                        <a:ea typeface="メイリオ"/>
                        <a:cs typeface="+mn-cs"/>
                      </a:endParaRPr>
                    </a:p>
                    <a:p>
                      <a:pPr marL="626745" marR="0" lvl="0" indent="-626745" algn="just" defTabSz="912660" rtl="0" eaLnBrk="1" fontAlgn="auto" latinLnBrk="0" hangingPunct="1">
                        <a:lnSpc>
                          <a:spcPct val="100000"/>
                        </a:lnSpc>
                        <a:spcBef>
                          <a:spcPts val="0"/>
                        </a:spcBef>
                        <a:spcAft>
                          <a:spcPts val="0"/>
                        </a:spcAft>
                        <a:buClrTx/>
                        <a:buSzTx/>
                        <a:buFontTx/>
                        <a:buNone/>
                        <a:tabLst/>
                        <a:defRPr/>
                      </a:pPr>
                      <a:r>
                        <a:rPr kumimoji="1" lang="ja-JP" altLang="en-US" sz="1200" u="none" strike="noStrike" kern="1200" baseline="0" dirty="0">
                          <a:solidFill>
                            <a:schemeClr val="tx1"/>
                          </a:solidFill>
                          <a:latin typeface="メイリオ"/>
                          <a:ea typeface="メイリオ"/>
                          <a:cs typeface="+mn-cs"/>
                        </a:rPr>
                        <a:t>　　</a:t>
                      </a:r>
                      <a:r>
                        <a:rPr kumimoji="1" lang="en-US" altLang="ja-JP" sz="1100" u="none" strike="noStrike" kern="1200" baseline="0" dirty="0">
                          <a:solidFill>
                            <a:schemeClr val="tx1"/>
                          </a:solidFill>
                          <a:latin typeface="メイリオ"/>
                          <a:ea typeface="メイリオ"/>
                          <a:cs typeface="+mn-cs"/>
                        </a:rPr>
                        <a:t> </a:t>
                      </a:r>
                      <a:r>
                        <a:rPr kumimoji="1" lang="en-US" altLang="ja-JP" sz="1100" strike="noStrike" kern="1200" baseline="0" dirty="0">
                          <a:solidFill>
                            <a:schemeClr val="tx1"/>
                          </a:solidFill>
                          <a:latin typeface="ＭＳ 明朝"/>
                          <a:ea typeface="ＭＳ 明朝"/>
                          <a:cs typeface="+mn-cs"/>
                        </a:rPr>
                        <a:t>(※)</a:t>
                      </a:r>
                      <a:r>
                        <a:rPr kumimoji="1" lang="ja-JP" altLang="en-US" sz="1100" strike="noStrike" kern="1200" baseline="0" dirty="0">
                          <a:solidFill>
                            <a:schemeClr val="tx1"/>
                          </a:solidFill>
                          <a:latin typeface="ＭＳ 明朝"/>
                          <a:ea typeface="ＭＳ 明朝"/>
                          <a:cs typeface="+mn-cs"/>
                        </a:rPr>
                        <a:t> 正社員に雇用管理区分を設定していない場合は</a:t>
                      </a:r>
                      <a:r>
                        <a:rPr kumimoji="1" lang="en-US" altLang="ja-JP" sz="1100" strike="noStrike" kern="1200" baseline="0" dirty="0">
                          <a:solidFill>
                            <a:schemeClr val="tx1"/>
                          </a:solidFill>
                          <a:latin typeface="ＭＳ 明朝"/>
                          <a:ea typeface="ＭＳ 明朝"/>
                          <a:cs typeface="+mn-cs"/>
                        </a:rPr>
                        <a:t>(</a:t>
                      </a:r>
                      <a:r>
                        <a:rPr kumimoji="1" lang="en-US" altLang="ja-JP" sz="1100" strike="noStrike" kern="1200" baseline="0" dirty="0" err="1">
                          <a:solidFill>
                            <a:schemeClr val="tx1"/>
                          </a:solidFill>
                          <a:latin typeface="ＭＳ 明朝"/>
                          <a:ea typeface="ＭＳ 明朝"/>
                          <a:cs typeface="+mn-cs"/>
                        </a:rPr>
                        <a:t>i</a:t>
                      </a:r>
                      <a:r>
                        <a:rPr kumimoji="1" lang="en-US" altLang="ja-JP" sz="1100" strike="noStrike" kern="1200" baseline="0" dirty="0">
                          <a:solidFill>
                            <a:schemeClr val="tx1"/>
                          </a:solidFill>
                          <a:latin typeface="ＭＳ 明朝"/>
                          <a:ea typeface="ＭＳ 明朝"/>
                          <a:cs typeface="+mn-cs"/>
                        </a:rPr>
                        <a:t>)</a:t>
                      </a:r>
                      <a:r>
                        <a:rPr kumimoji="1" lang="ja-JP" altLang="en-US" sz="1100" strike="noStrike" kern="1200" baseline="0" dirty="0">
                          <a:solidFill>
                            <a:schemeClr val="tx1"/>
                          </a:solidFill>
                          <a:latin typeface="ＭＳ 明朝"/>
                          <a:ea typeface="ＭＳ 明朝"/>
                          <a:cs typeface="+mn-cs"/>
                        </a:rPr>
                        <a:t>のみで可</a:t>
                      </a:r>
                      <a:r>
                        <a:rPr kumimoji="1" lang="ja-JP" altLang="en-US" sz="1200" strike="noStrike" kern="1200" baseline="0" dirty="0">
                          <a:solidFill>
                            <a:schemeClr val="tx1"/>
                          </a:solidFill>
                          <a:latin typeface="ＭＳ 明朝"/>
                          <a:ea typeface="ＭＳ 明朝"/>
                          <a:cs typeface="+mn-cs"/>
                        </a:rPr>
                        <a:t>。</a:t>
                      </a:r>
                      <a:endParaRPr kumimoji="1" lang="en-US" altLang="ja-JP" sz="1200" strike="noStrike" kern="1200" baseline="0" dirty="0">
                        <a:solidFill>
                          <a:schemeClr val="tx1"/>
                        </a:solidFill>
                        <a:latin typeface="ＭＳ 明朝"/>
                        <a:ea typeface="ＭＳ 明朝"/>
                        <a:cs typeface="+mn-cs"/>
                      </a:endParaRPr>
                    </a:p>
                  </a:txBody>
                  <a:tcPr marL="84406" marR="84406" marT="42203" marB="42203"/>
                </a:tc>
                <a:tc>
                  <a:txBody>
                    <a:bodyPr/>
                    <a:lstStyle/>
                    <a:p>
                      <a:pPr marL="179388" indent="-179388" algn="just"/>
                      <a:endParaRPr kumimoji="1" lang="en-US" altLang="ja-JP" sz="500" strike="noStrike" baseline="0" dirty="0">
                        <a:solidFill>
                          <a:schemeClr val="tx1"/>
                        </a:solidFill>
                        <a:latin typeface="メイリオ" panose="020B0604030504040204" pitchFamily="50" charset="-128"/>
                        <a:ea typeface="メイリオ" panose="020B0604030504040204" pitchFamily="50" charset="-128"/>
                      </a:endParaRPr>
                    </a:p>
                    <a:p>
                      <a:pPr marL="179070" indent="-179070" algn="just"/>
                      <a:r>
                        <a:rPr kumimoji="1" lang="ja-JP" altLang="en-US" sz="1200" strike="noStrike" baseline="0" dirty="0">
                          <a:solidFill>
                            <a:schemeClr val="tx1"/>
                          </a:solidFill>
                          <a:latin typeface="メイリオ" panose="020B0604030504040204" pitchFamily="50" charset="-128"/>
                          <a:ea typeface="メイリオ" panose="020B0604030504040204" pitchFamily="50" charset="-128"/>
                        </a:rPr>
                        <a:t>同左</a:t>
                      </a:r>
                      <a:endParaRPr kumimoji="1" lang="en-US" altLang="ja-JP" sz="1200" strike="noStrike" baseline="0" dirty="0">
                        <a:solidFill>
                          <a:schemeClr val="tx1"/>
                        </a:solidFill>
                        <a:latin typeface="メイリオ" panose="020B0604030504040204" pitchFamily="50" charset="-128"/>
                        <a:ea typeface="メイリオ" panose="020B0604030504040204" pitchFamily="50" charset="-128"/>
                      </a:endParaRPr>
                    </a:p>
                    <a:p>
                      <a:pPr marL="179388" indent="-179388" algn="just"/>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marL="84406" marR="84406" marT="42203" marB="42203"/>
                </a:tc>
                <a:extLst>
                  <a:ext uri="{0D108BD9-81ED-4DB2-BD59-A6C34878D82A}">
                    <a16:rowId xmlns:a16="http://schemas.microsoft.com/office/drawing/2014/main" val="10001"/>
                  </a:ext>
                </a:extLst>
              </a:tr>
              <a:tr h="2512080">
                <a:tc>
                  <a:txBody>
                    <a:bodyPr/>
                    <a:lstStyle/>
                    <a:p>
                      <a:pPr marL="0" marR="0" lvl="0" indent="0" algn="l" defTabSz="91266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メイリオ"/>
                          <a:ea typeface="メイリオ"/>
                        </a:rPr>
                        <a:t>２</a:t>
                      </a:r>
                      <a:r>
                        <a:rPr kumimoji="1" lang="en-US" altLang="ja-JP" sz="1200">
                          <a:solidFill>
                            <a:schemeClr val="tx1"/>
                          </a:solidFill>
                          <a:latin typeface="メイリオ"/>
                          <a:ea typeface="メイリオ"/>
                        </a:rPr>
                        <a:t>.</a:t>
                      </a:r>
                      <a:r>
                        <a:rPr kumimoji="1" lang="ja-JP" altLang="en-US" sz="1200" baseline="0">
                          <a:solidFill>
                            <a:schemeClr val="tx1"/>
                          </a:solidFill>
                          <a:latin typeface="メイリオ"/>
                          <a:ea typeface="メイリオ"/>
                        </a:rPr>
                        <a:t> </a:t>
                      </a:r>
                      <a:r>
                        <a:rPr kumimoji="1" lang="ja-JP" altLang="en-US" sz="1200">
                          <a:solidFill>
                            <a:schemeClr val="tx1"/>
                          </a:solidFill>
                          <a:latin typeface="メイリオ"/>
                          <a:ea typeface="メイリオ"/>
                        </a:rPr>
                        <a:t>継続就業</a:t>
                      </a:r>
                    </a:p>
                    <a:p>
                      <a:endParaRPr kumimoji="1" lang="ja-JP" altLang="en-US" sz="1200">
                        <a:solidFill>
                          <a:schemeClr val="tx1"/>
                        </a:solidFill>
                        <a:latin typeface="メイリオ" panose="020B0604030504040204" pitchFamily="50" charset="-128"/>
                        <a:ea typeface="メイリオ" panose="020B0604030504040204" pitchFamily="50" charset="-128"/>
                      </a:endParaRPr>
                    </a:p>
                  </a:txBody>
                  <a:tcPr marL="84406" marR="84406" marT="42203" marB="42203"/>
                </a:tc>
                <a:tc>
                  <a:txBody>
                    <a:bodyPr/>
                    <a:lstStyle/>
                    <a:p>
                      <a:pPr marL="179388" indent="-179388" algn="just"/>
                      <a:endParaRPr kumimoji="1" lang="en-US" altLang="ja-JP" sz="500" strike="noStrike" baseline="0" dirty="0">
                        <a:solidFill>
                          <a:schemeClr val="tx1"/>
                        </a:solidFill>
                        <a:latin typeface="メイリオ" panose="020B0604030504040204" pitchFamily="50" charset="-128"/>
                        <a:ea typeface="メイリオ" panose="020B0604030504040204" pitchFamily="50" charset="-128"/>
                      </a:endParaRPr>
                    </a:p>
                    <a:p>
                      <a:pPr marL="179070" indent="-179070" algn="just"/>
                      <a:r>
                        <a:rPr kumimoji="1" lang="ja-JP" altLang="en-US" sz="1200" strike="noStrike" baseline="0" dirty="0">
                          <a:solidFill>
                            <a:schemeClr val="tx1"/>
                          </a:solidFill>
                          <a:latin typeface="メイリオ"/>
                          <a:ea typeface="メイリオ"/>
                        </a:rPr>
                        <a:t>〇 直近の事業年度において、次の</a:t>
                      </a:r>
                      <a:r>
                        <a:rPr kumimoji="1" lang="en-US" altLang="ja-JP" sz="1200" strike="noStrike" baseline="0" dirty="0">
                          <a:solidFill>
                            <a:schemeClr val="tx1"/>
                          </a:solidFill>
                          <a:latin typeface="メイリオ"/>
                          <a:ea typeface="メイリオ"/>
                        </a:rPr>
                        <a:t>(</a:t>
                      </a:r>
                      <a:r>
                        <a:rPr kumimoji="1" lang="en-US" altLang="ja-JP" sz="1200" strike="noStrike" baseline="0" dirty="0" err="1">
                          <a:solidFill>
                            <a:schemeClr val="tx1"/>
                          </a:solidFill>
                          <a:latin typeface="メイリオ"/>
                          <a:ea typeface="メイリオ"/>
                        </a:rPr>
                        <a:t>i</a:t>
                      </a:r>
                      <a:r>
                        <a:rPr kumimoji="1" lang="en-US" altLang="ja-JP" sz="1200" strike="noStrike" baseline="0" dirty="0">
                          <a:solidFill>
                            <a:schemeClr val="tx1"/>
                          </a:solidFill>
                          <a:latin typeface="メイリオ"/>
                          <a:ea typeface="メイリオ"/>
                        </a:rPr>
                        <a:t>)</a:t>
                      </a:r>
                      <a:r>
                        <a:rPr kumimoji="1" lang="ja-JP" altLang="en-US" sz="1200" strike="noStrike" baseline="0" dirty="0">
                          <a:solidFill>
                            <a:schemeClr val="tx1"/>
                          </a:solidFill>
                          <a:latin typeface="メイリオ"/>
                          <a:ea typeface="メイリオ"/>
                        </a:rPr>
                        <a:t>と</a:t>
                      </a:r>
                      <a:r>
                        <a:rPr kumimoji="1" lang="en-US" altLang="ja-JP" sz="1200" strike="noStrike" baseline="0" dirty="0">
                          <a:solidFill>
                            <a:schemeClr val="tx1"/>
                          </a:solidFill>
                          <a:latin typeface="メイリオ"/>
                          <a:ea typeface="メイリオ"/>
                        </a:rPr>
                        <a:t>(ii)</a:t>
                      </a:r>
                      <a:r>
                        <a:rPr kumimoji="1" lang="ja-JP" altLang="en-US" sz="1200" strike="noStrike" baseline="0" dirty="0">
                          <a:solidFill>
                            <a:schemeClr val="tx1"/>
                          </a:solidFill>
                          <a:latin typeface="メイリオ"/>
                          <a:ea typeface="メイリオ"/>
                        </a:rPr>
                        <a:t>どちらかに該当すること。</a:t>
                      </a:r>
                      <a:endParaRPr kumimoji="1" lang="en-US" altLang="ja-JP" sz="1200" strike="noStrike" baseline="0" dirty="0">
                        <a:solidFill>
                          <a:schemeClr val="tx1"/>
                        </a:solidFill>
                        <a:latin typeface="メイリオ"/>
                        <a:ea typeface="メイリオ"/>
                      </a:endParaRPr>
                    </a:p>
                    <a:p>
                      <a:pPr marL="447675" indent="-447675" algn="just"/>
                      <a:r>
                        <a:rPr kumimoji="1" lang="ja-JP" altLang="en-US" sz="1200" strike="noStrike" dirty="0">
                          <a:solidFill>
                            <a:schemeClr val="tx1"/>
                          </a:solidFill>
                          <a:latin typeface="メイリオ"/>
                          <a:ea typeface="メイリオ"/>
                        </a:rPr>
                        <a:t>　</a:t>
                      </a:r>
                      <a:r>
                        <a:rPr kumimoji="1" lang="en-US" altLang="ja-JP" sz="1200" strike="noStrike" dirty="0">
                          <a:solidFill>
                            <a:schemeClr val="tx1"/>
                          </a:solidFill>
                          <a:latin typeface="メイリオ"/>
                          <a:ea typeface="メイリオ"/>
                        </a:rPr>
                        <a:t>(</a:t>
                      </a:r>
                      <a:r>
                        <a:rPr kumimoji="1" lang="en-US" altLang="ja-JP" sz="1200" strike="noStrike" dirty="0" err="1">
                          <a:solidFill>
                            <a:schemeClr val="tx1"/>
                          </a:solidFill>
                          <a:latin typeface="メイリオ"/>
                          <a:ea typeface="メイリオ"/>
                        </a:rPr>
                        <a:t>i</a:t>
                      </a:r>
                      <a:r>
                        <a:rPr kumimoji="1" lang="en-US" altLang="ja-JP" sz="1200" strike="noStrike" dirty="0">
                          <a:solidFill>
                            <a:schemeClr val="tx1"/>
                          </a:solidFill>
                          <a:latin typeface="メイリオ"/>
                          <a:ea typeface="メイリオ"/>
                        </a:rPr>
                        <a:t>) </a:t>
                      </a:r>
                      <a:r>
                        <a:rPr kumimoji="1" lang="ja-JP" altLang="en-US" sz="1200" strike="noStrike" dirty="0">
                          <a:solidFill>
                            <a:schemeClr val="tx1"/>
                          </a:solidFill>
                          <a:latin typeface="メイリオ"/>
                          <a:ea typeface="メイリオ"/>
                        </a:rPr>
                        <a:t>「女性労働者の平均継続勤務年数」</a:t>
                      </a:r>
                      <a:r>
                        <a:rPr kumimoji="1" lang="en-US" altLang="ja-JP" sz="1200" strike="noStrike" dirty="0">
                          <a:solidFill>
                            <a:schemeClr val="tx1"/>
                          </a:solidFill>
                          <a:latin typeface="メイリオ"/>
                          <a:ea typeface="メイリオ"/>
                        </a:rPr>
                        <a:t>÷</a:t>
                      </a:r>
                      <a:r>
                        <a:rPr kumimoji="1" lang="ja-JP" altLang="en-US" sz="1200" strike="noStrike" dirty="0">
                          <a:solidFill>
                            <a:schemeClr val="tx1"/>
                          </a:solidFill>
                          <a:latin typeface="メイリオ"/>
                          <a:ea typeface="メイリオ"/>
                        </a:rPr>
                        <a:t>「男性労働者の平均継続勤務年数」が雇用管理区分ごとにそれぞれ</a:t>
                      </a:r>
                      <a:r>
                        <a:rPr kumimoji="1" lang="ja-JP" altLang="en-US" sz="1200" b="1" strike="noStrike" dirty="0">
                          <a:solidFill>
                            <a:schemeClr val="tx1"/>
                          </a:solidFill>
                          <a:latin typeface="メイリオ"/>
                          <a:ea typeface="メイリオ"/>
                        </a:rPr>
                        <a:t>７割以上</a:t>
                      </a:r>
                      <a:r>
                        <a:rPr kumimoji="1" lang="ja-JP" altLang="en-US" sz="1200" strike="noStrike" dirty="0">
                          <a:solidFill>
                            <a:schemeClr val="tx1"/>
                          </a:solidFill>
                          <a:latin typeface="メイリオ"/>
                          <a:ea typeface="メイリオ"/>
                        </a:rPr>
                        <a:t>であること。</a:t>
                      </a:r>
                      <a:endParaRPr kumimoji="1" lang="en-US" altLang="ja-JP" sz="1200" strike="noStrike" dirty="0">
                        <a:solidFill>
                          <a:schemeClr val="tx1"/>
                        </a:solidFill>
                        <a:latin typeface="メイリオ"/>
                        <a:ea typeface="メイリオ"/>
                      </a:endParaRPr>
                    </a:p>
                    <a:p>
                      <a:pPr marL="626745" indent="-626745" algn="just"/>
                      <a:r>
                        <a:rPr kumimoji="1" lang="ja-JP" altLang="en-US" sz="1200" strike="noStrike" dirty="0">
                          <a:solidFill>
                            <a:schemeClr val="tx1"/>
                          </a:solidFill>
                          <a:latin typeface="メイリオ"/>
                          <a:ea typeface="メイリオ"/>
                        </a:rPr>
                        <a:t>　　</a:t>
                      </a:r>
                      <a:r>
                        <a:rPr kumimoji="1" lang="ja-JP" altLang="en-US" sz="1100" strike="noStrike" dirty="0">
                          <a:solidFill>
                            <a:schemeClr val="tx1"/>
                          </a:solidFill>
                          <a:latin typeface="メイリオ"/>
                          <a:ea typeface="メイリオ"/>
                        </a:rPr>
                        <a:t>　</a:t>
                      </a:r>
                      <a:r>
                        <a:rPr kumimoji="1" lang="en-US" altLang="ja-JP" sz="1100" strike="noStrike" baseline="0" dirty="0">
                          <a:solidFill>
                            <a:schemeClr val="tx1"/>
                          </a:solidFill>
                          <a:latin typeface="ＭＳ 明朝"/>
                          <a:ea typeface="ＭＳ 明朝"/>
                        </a:rPr>
                        <a:t>(※) </a:t>
                      </a:r>
                      <a:r>
                        <a:rPr kumimoji="1" lang="ja-JP" altLang="en-US" sz="1100" strike="noStrike" baseline="0" dirty="0">
                          <a:solidFill>
                            <a:schemeClr val="tx1"/>
                          </a:solidFill>
                          <a:latin typeface="ＭＳ 明朝"/>
                          <a:ea typeface="ＭＳ 明朝"/>
                        </a:rPr>
                        <a:t>期間の定めのない労働契約を締結している労働者に限る。</a:t>
                      </a:r>
                      <a:endParaRPr kumimoji="1" lang="en-US" altLang="ja-JP" sz="1100" strike="noStrike" baseline="0" dirty="0">
                        <a:solidFill>
                          <a:schemeClr val="tx1"/>
                        </a:solidFill>
                        <a:latin typeface="ＭＳ 明朝"/>
                        <a:ea typeface="ＭＳ 明朝"/>
                      </a:endParaRPr>
                    </a:p>
                    <a:p>
                      <a:pPr marL="447675" indent="-447675" algn="just"/>
                      <a:r>
                        <a:rPr kumimoji="1" lang="ja-JP" altLang="en-US" sz="1200" strike="noStrike" baseline="0" dirty="0">
                          <a:solidFill>
                            <a:schemeClr val="tx1"/>
                          </a:solidFill>
                          <a:latin typeface="メイリオ"/>
                          <a:ea typeface="メイリオ"/>
                        </a:rPr>
                        <a:t>　</a:t>
                      </a:r>
                      <a:r>
                        <a:rPr kumimoji="1" lang="en-US" altLang="ja-JP" sz="1200" u="none" strike="noStrike" kern="1200" dirty="0">
                          <a:solidFill>
                            <a:schemeClr val="tx1"/>
                          </a:solidFill>
                          <a:latin typeface="メイリオ"/>
                          <a:ea typeface="メイリオ"/>
                          <a:cs typeface="+mn-cs"/>
                        </a:rPr>
                        <a:t>(ii) </a:t>
                      </a:r>
                      <a:r>
                        <a:rPr kumimoji="1" lang="ja-JP" altLang="en-US" sz="1200" u="none" strike="noStrike" kern="1200" dirty="0">
                          <a:solidFill>
                            <a:schemeClr val="tx1"/>
                          </a:solidFill>
                          <a:latin typeface="メイリオ"/>
                          <a:ea typeface="メイリオ"/>
                          <a:cs typeface="+mn-cs"/>
                        </a:rPr>
                        <a:t>「女性労働者の継続雇用割合</a:t>
                      </a:r>
                      <a:r>
                        <a:rPr kumimoji="1" lang="ja-JP" altLang="en-US" sz="1200" u="none" strike="noStrike" dirty="0">
                          <a:solidFill>
                            <a:schemeClr val="tx1"/>
                          </a:solidFill>
                          <a:latin typeface="メイリオ"/>
                          <a:ea typeface="メイリオ"/>
                        </a:rPr>
                        <a:t>」</a:t>
                      </a:r>
                      <a:r>
                        <a:rPr kumimoji="1" lang="en-US" altLang="ja-JP" sz="1200" u="none" strike="noStrike" dirty="0">
                          <a:solidFill>
                            <a:schemeClr val="tx1"/>
                          </a:solidFill>
                          <a:latin typeface="メイリオ"/>
                          <a:ea typeface="メイリオ"/>
                        </a:rPr>
                        <a:t>÷</a:t>
                      </a:r>
                      <a:r>
                        <a:rPr kumimoji="1" lang="ja-JP" altLang="en-US" sz="1200" u="none" strike="noStrike" dirty="0">
                          <a:solidFill>
                            <a:schemeClr val="tx1"/>
                          </a:solidFill>
                          <a:latin typeface="メイリオ"/>
                          <a:ea typeface="メイリオ"/>
                        </a:rPr>
                        <a:t>「男性労働者継続雇用割合」が雇用管理区分ごとにそれぞれ</a:t>
                      </a:r>
                      <a:r>
                        <a:rPr kumimoji="1" lang="ja-JP" altLang="en-US" sz="1200" b="1" u="none" strike="noStrike" dirty="0">
                          <a:solidFill>
                            <a:schemeClr val="tx1"/>
                          </a:solidFill>
                          <a:latin typeface="メイリオ"/>
                          <a:ea typeface="メイリオ"/>
                        </a:rPr>
                        <a:t>８割以上</a:t>
                      </a:r>
                      <a:r>
                        <a:rPr kumimoji="1" lang="ja-JP" altLang="en-US" sz="1200" u="none" strike="noStrike" dirty="0">
                          <a:solidFill>
                            <a:schemeClr val="tx1"/>
                          </a:solidFill>
                          <a:latin typeface="メイリオ"/>
                          <a:ea typeface="メイリオ"/>
                        </a:rPr>
                        <a:t>であること。</a:t>
                      </a:r>
                      <a:endParaRPr kumimoji="1" lang="en-US" altLang="ja-JP" sz="1200" u="none" strike="noStrike" dirty="0">
                        <a:solidFill>
                          <a:schemeClr val="tx1"/>
                        </a:solidFill>
                        <a:latin typeface="メイリオ"/>
                        <a:ea typeface="メイリオ"/>
                      </a:endParaRPr>
                    </a:p>
                    <a:p>
                      <a:pPr marL="626745" indent="-626745" algn="just"/>
                      <a:r>
                        <a:rPr kumimoji="1" lang="ja-JP" altLang="en-US" sz="1200" strike="noStrike" kern="1200" baseline="0" dirty="0">
                          <a:solidFill>
                            <a:schemeClr val="tx1"/>
                          </a:solidFill>
                          <a:latin typeface="メイリオ"/>
                          <a:ea typeface="メイリオ"/>
                          <a:cs typeface="+mn-cs"/>
                        </a:rPr>
                        <a:t>　　</a:t>
                      </a:r>
                      <a:r>
                        <a:rPr kumimoji="1" lang="ja-JP" altLang="en-US" sz="1100" strike="noStrike" kern="1200" baseline="0" dirty="0">
                          <a:solidFill>
                            <a:schemeClr val="tx1"/>
                          </a:solidFill>
                          <a:latin typeface="ＭＳ 明朝"/>
                          <a:ea typeface="ＭＳ 明朝"/>
                          <a:cs typeface="+mn-cs"/>
                        </a:rPr>
                        <a:t>　</a:t>
                      </a:r>
                      <a:r>
                        <a:rPr kumimoji="1" lang="en-US" altLang="ja-JP" sz="1100" strike="noStrike" kern="1200" baseline="0" dirty="0">
                          <a:solidFill>
                            <a:schemeClr val="tx1"/>
                          </a:solidFill>
                          <a:latin typeface="ＭＳ 明朝"/>
                          <a:ea typeface="ＭＳ 明朝"/>
                          <a:cs typeface="+mn-cs"/>
                        </a:rPr>
                        <a:t>(※) </a:t>
                      </a:r>
                      <a:r>
                        <a:rPr kumimoji="1" lang="ja-JP" altLang="en-US" sz="1100" strike="noStrike" kern="1200" baseline="0" dirty="0">
                          <a:solidFill>
                            <a:schemeClr val="tx1"/>
                          </a:solidFill>
                          <a:latin typeface="ＭＳ 明朝"/>
                          <a:ea typeface="ＭＳ 明朝"/>
                          <a:cs typeface="+mn-cs"/>
                        </a:rPr>
                        <a:t>継続雇用割合は、</a:t>
                      </a:r>
                      <a:r>
                        <a:rPr kumimoji="1" lang="en-US" altLang="ja-JP" sz="1100" strike="noStrike" kern="1200" baseline="0" dirty="0">
                          <a:solidFill>
                            <a:schemeClr val="tx1"/>
                          </a:solidFill>
                          <a:latin typeface="ＭＳ 明朝"/>
                          <a:ea typeface="ＭＳ 明朝"/>
                          <a:cs typeface="+mn-cs"/>
                        </a:rPr>
                        <a:t>10</a:t>
                      </a:r>
                      <a:r>
                        <a:rPr kumimoji="1" lang="ja-JP" altLang="en-US" sz="1100" strike="noStrike" kern="1200" baseline="0" dirty="0">
                          <a:solidFill>
                            <a:schemeClr val="tx1"/>
                          </a:solidFill>
                          <a:latin typeface="ＭＳ 明朝"/>
                          <a:ea typeface="ＭＳ 明朝"/>
                          <a:cs typeface="+mn-cs"/>
                        </a:rPr>
                        <a:t>事業年度前及びその前後の事業年度に採用された労働者</a:t>
                      </a:r>
                      <a:r>
                        <a:rPr kumimoji="1" lang="en-US" altLang="ja-JP" sz="1100" strike="noStrike" kern="1200" baseline="0" dirty="0">
                          <a:solidFill>
                            <a:schemeClr val="tx1"/>
                          </a:solidFill>
                          <a:latin typeface="ＭＳ 明朝"/>
                          <a:ea typeface="ＭＳ 明朝"/>
                          <a:cs typeface="+mn-cs"/>
                        </a:rPr>
                        <a:t>(</a:t>
                      </a:r>
                      <a:r>
                        <a:rPr kumimoji="1" lang="ja-JP" altLang="en-US" sz="1100" strike="noStrike" kern="1200" baseline="0" dirty="0">
                          <a:solidFill>
                            <a:schemeClr val="tx1"/>
                          </a:solidFill>
                          <a:latin typeface="ＭＳ 明朝"/>
                          <a:ea typeface="ＭＳ 明朝"/>
                          <a:cs typeface="+mn-cs"/>
                        </a:rPr>
                        <a:t>新規学卒者等に限る。</a:t>
                      </a:r>
                      <a:r>
                        <a:rPr kumimoji="1" lang="en-US" altLang="ja-JP" sz="1100" strike="noStrike" kern="1200" baseline="0" dirty="0">
                          <a:solidFill>
                            <a:schemeClr val="tx1"/>
                          </a:solidFill>
                          <a:latin typeface="ＭＳ 明朝"/>
                          <a:ea typeface="ＭＳ 明朝"/>
                          <a:cs typeface="+mn-cs"/>
                        </a:rPr>
                        <a:t>)</a:t>
                      </a:r>
                      <a:r>
                        <a:rPr kumimoji="1" lang="ja-JP" altLang="en-US" sz="1100" strike="noStrike" kern="1200" baseline="0" dirty="0">
                          <a:solidFill>
                            <a:schemeClr val="tx1"/>
                          </a:solidFill>
                          <a:latin typeface="ＭＳ 明朝"/>
                          <a:ea typeface="ＭＳ 明朝"/>
                          <a:cs typeface="+mn-cs"/>
                        </a:rPr>
                        <a:t>のうち継続して雇用されている者の割合</a:t>
                      </a:r>
                      <a:endParaRPr kumimoji="1" lang="en-US" altLang="ja-JP" sz="1100" u="sng" strike="noStrike" kern="1200" baseline="0" dirty="0">
                        <a:solidFill>
                          <a:schemeClr val="tx1"/>
                        </a:solidFill>
                        <a:uFill>
                          <a:solidFill>
                            <a:srgbClr val="FF0000"/>
                          </a:solidFill>
                        </a:uFill>
                        <a:latin typeface="ＭＳ 明朝"/>
                        <a:ea typeface="ＭＳ 明朝"/>
                        <a:cs typeface="+mn-cs"/>
                      </a:endParaRPr>
                    </a:p>
                    <a:p>
                      <a:pPr marL="179070" indent="-179070" algn="just">
                        <a:spcBef>
                          <a:spcPts val="600"/>
                        </a:spcBef>
                        <a:spcAft>
                          <a:spcPts val="600"/>
                        </a:spcAft>
                      </a:pPr>
                      <a:r>
                        <a:rPr kumimoji="1" lang="ja-JP" altLang="en-US" sz="1200" u="none" strike="noStrike" kern="1200" baseline="0" dirty="0">
                          <a:solidFill>
                            <a:schemeClr val="tx1"/>
                          </a:solidFill>
                          <a:uFillTx/>
                          <a:latin typeface="メイリオ"/>
                          <a:ea typeface="メイリオ"/>
                          <a:cs typeface="+mn-cs"/>
                        </a:rPr>
                        <a:t>〇 上記を算出することができない場合は、以下でも可。</a:t>
                      </a:r>
                      <a:endParaRPr kumimoji="1" lang="en-US" altLang="ja-JP" sz="1200" u="none" strike="noStrike" kern="1200" baseline="0" dirty="0">
                        <a:solidFill>
                          <a:schemeClr val="tx1"/>
                        </a:solidFill>
                        <a:uFillTx/>
                        <a:latin typeface="メイリオ"/>
                        <a:ea typeface="メイリオ"/>
                        <a:cs typeface="+mn-cs"/>
                      </a:endParaRPr>
                    </a:p>
                    <a:p>
                      <a:pPr marL="360045" indent="-360045" algn="just">
                        <a:spcBef>
                          <a:spcPts val="0"/>
                        </a:spcBef>
                        <a:spcAft>
                          <a:spcPts val="0"/>
                        </a:spcAft>
                      </a:pPr>
                      <a:r>
                        <a:rPr kumimoji="1" lang="ja-JP" altLang="en-US" sz="1200" i="1" u="none" strike="noStrike" kern="1200" baseline="0" dirty="0">
                          <a:solidFill>
                            <a:schemeClr val="tx1"/>
                          </a:solidFill>
                          <a:uFillTx/>
                          <a:latin typeface="メイリオ"/>
                          <a:ea typeface="メイリオ"/>
                          <a:cs typeface="+mn-cs"/>
                        </a:rPr>
                        <a:t>　・ </a:t>
                      </a:r>
                      <a:r>
                        <a:rPr kumimoji="1" lang="ja-JP" altLang="en-US" sz="1200" i="1" u="none" strike="noStrike" baseline="0" dirty="0">
                          <a:solidFill>
                            <a:schemeClr val="tx1"/>
                          </a:solidFill>
                          <a:uFillTx/>
                          <a:latin typeface="メイリオ"/>
                          <a:ea typeface="メイリオ"/>
                        </a:rPr>
                        <a:t>直近の事業年度において、正社員の女性労働者の平均継続勤務年数　　が産業ごとの平均値以上であること。</a:t>
                      </a:r>
                      <a:endParaRPr kumimoji="1" lang="en-US" altLang="ja-JP" sz="1200" u="none" strike="noStrike" baseline="0" dirty="0">
                        <a:solidFill>
                          <a:schemeClr val="tx1"/>
                        </a:solidFill>
                        <a:uFillTx/>
                        <a:latin typeface="メイリオ"/>
                        <a:ea typeface="メイリオ"/>
                      </a:endParaRPr>
                    </a:p>
                  </a:txBody>
                  <a:tcPr marL="84406" marR="84406" marT="42203" marB="42203"/>
                </a:tc>
                <a:tc>
                  <a:txBody>
                    <a:bodyPr/>
                    <a:lstStyle/>
                    <a:p>
                      <a:pPr marL="179388" indent="-179388" algn="just"/>
                      <a:endParaRPr kumimoji="1" lang="en-US" altLang="ja-JP" sz="500" strike="noStrike" baseline="0" dirty="0">
                        <a:solidFill>
                          <a:schemeClr val="tx1"/>
                        </a:solidFill>
                        <a:latin typeface="メイリオ" panose="020B0604030504040204" pitchFamily="50" charset="-128"/>
                        <a:ea typeface="メイリオ" panose="020B0604030504040204" pitchFamily="50" charset="-128"/>
                      </a:endParaRPr>
                    </a:p>
                    <a:p>
                      <a:pPr marL="179070" indent="-179070" algn="just"/>
                      <a:r>
                        <a:rPr kumimoji="1" lang="ja-JP" altLang="en-US" sz="1200" strike="noStrike" baseline="0" dirty="0">
                          <a:solidFill>
                            <a:schemeClr val="tx1"/>
                          </a:solidFill>
                          <a:latin typeface="メイリオ" panose="020B0604030504040204" pitchFamily="50" charset="-128"/>
                          <a:ea typeface="メイリオ" panose="020B0604030504040204" pitchFamily="50" charset="-128"/>
                        </a:rPr>
                        <a:t>〇  左に掲げる基準のうち、</a:t>
                      </a:r>
                      <a:endParaRPr kumimoji="1" lang="en-US" altLang="ja-JP" sz="1200" strike="noStrike" baseline="0" dirty="0">
                        <a:solidFill>
                          <a:schemeClr val="tx1"/>
                        </a:solidFill>
                        <a:latin typeface="メイリオ" panose="020B0604030504040204" pitchFamily="50" charset="-128"/>
                        <a:ea typeface="メイリオ" panose="020B0604030504040204" pitchFamily="50" charset="-128"/>
                      </a:endParaRPr>
                    </a:p>
                    <a:p>
                      <a:pPr marL="179070" indent="-179070" algn="just"/>
                      <a:r>
                        <a:rPr kumimoji="1" lang="ja-JP" altLang="en-US" sz="1200" strike="noStrike" baseline="0" dirty="0">
                          <a:solidFill>
                            <a:schemeClr val="tx1"/>
                          </a:solidFill>
                          <a:latin typeface="メイリオ"/>
                          <a:ea typeface="メイリオ"/>
                        </a:rPr>
                        <a:t> ・ </a:t>
                      </a:r>
                      <a:r>
                        <a:rPr kumimoji="1" lang="en-US" altLang="ja-JP" sz="1200" strike="noStrike" dirty="0">
                          <a:solidFill>
                            <a:schemeClr val="tx1"/>
                          </a:solidFill>
                          <a:latin typeface="メイリオ"/>
                          <a:ea typeface="メイリオ"/>
                        </a:rPr>
                        <a:t>(</a:t>
                      </a:r>
                      <a:r>
                        <a:rPr kumimoji="1" lang="en-US" altLang="ja-JP" sz="1200" strike="noStrike" dirty="0" err="1">
                          <a:solidFill>
                            <a:schemeClr val="tx1"/>
                          </a:solidFill>
                          <a:latin typeface="メイリオ"/>
                          <a:ea typeface="メイリオ"/>
                        </a:rPr>
                        <a:t>i</a:t>
                      </a:r>
                      <a:r>
                        <a:rPr kumimoji="1" lang="en-US" altLang="ja-JP" sz="1200" strike="noStrike" dirty="0">
                          <a:solidFill>
                            <a:schemeClr val="tx1"/>
                          </a:solidFill>
                          <a:latin typeface="メイリオ"/>
                          <a:ea typeface="メイリオ"/>
                        </a:rPr>
                        <a:t>)</a:t>
                      </a:r>
                      <a:r>
                        <a:rPr kumimoji="1" lang="ja-JP" altLang="en-US" sz="1200" strike="noStrike" dirty="0">
                          <a:solidFill>
                            <a:schemeClr val="tx1"/>
                          </a:solidFill>
                          <a:latin typeface="メイリオ"/>
                          <a:ea typeface="メイリオ"/>
                        </a:rPr>
                        <a:t>について、</a:t>
                      </a:r>
                      <a:r>
                        <a:rPr kumimoji="1" lang="ja-JP" altLang="en-US" sz="1200" b="1" strike="noStrike" dirty="0">
                          <a:solidFill>
                            <a:schemeClr val="tx1"/>
                          </a:solidFill>
                          <a:latin typeface="メイリオ"/>
                          <a:ea typeface="メイリオ"/>
                        </a:rPr>
                        <a:t>８割以上</a:t>
                      </a:r>
                      <a:endParaRPr kumimoji="1" lang="en-US" altLang="ja-JP" sz="1200" b="1" strike="noStrike" dirty="0">
                        <a:solidFill>
                          <a:schemeClr val="tx1"/>
                        </a:solidFill>
                        <a:latin typeface="メイリオ"/>
                        <a:ea typeface="メイリオ"/>
                      </a:endParaRPr>
                    </a:p>
                    <a:p>
                      <a:pPr marL="447675" indent="-447675" algn="just"/>
                      <a:r>
                        <a:rPr kumimoji="1" lang="ja-JP" altLang="en-US" sz="1200" strike="noStrike" baseline="0" dirty="0">
                          <a:solidFill>
                            <a:schemeClr val="tx1"/>
                          </a:solidFill>
                          <a:latin typeface="メイリオ"/>
                          <a:ea typeface="メイリオ"/>
                        </a:rPr>
                        <a:t> </a:t>
                      </a:r>
                      <a:r>
                        <a:rPr kumimoji="1" lang="ja-JP" altLang="en-US" sz="1200" strike="noStrike" kern="1200" baseline="0" dirty="0">
                          <a:solidFill>
                            <a:schemeClr val="tx1"/>
                          </a:solidFill>
                          <a:latin typeface="メイリオ"/>
                          <a:ea typeface="メイリオ"/>
                          <a:cs typeface="+mn-cs"/>
                        </a:rPr>
                        <a:t>・</a:t>
                      </a:r>
                      <a:r>
                        <a:rPr kumimoji="1" lang="ja-JP" altLang="en-US" sz="1200" strike="noStrike" baseline="0" dirty="0">
                          <a:solidFill>
                            <a:schemeClr val="tx1"/>
                          </a:solidFill>
                          <a:latin typeface="メイリオ"/>
                          <a:ea typeface="メイリオ"/>
                        </a:rPr>
                        <a:t> </a:t>
                      </a:r>
                      <a:r>
                        <a:rPr kumimoji="1" lang="en-US" altLang="ja-JP" sz="1200" strike="noStrike" kern="1200" dirty="0">
                          <a:solidFill>
                            <a:schemeClr val="tx1"/>
                          </a:solidFill>
                          <a:latin typeface="メイリオ"/>
                          <a:ea typeface="メイリオ"/>
                          <a:cs typeface="+mn-cs"/>
                        </a:rPr>
                        <a:t>(ii)</a:t>
                      </a:r>
                      <a:r>
                        <a:rPr kumimoji="1" lang="ja-JP" altLang="en-US" sz="1200" strike="noStrike" kern="1200" dirty="0">
                          <a:solidFill>
                            <a:schemeClr val="tx1"/>
                          </a:solidFill>
                          <a:latin typeface="メイリオ"/>
                          <a:ea typeface="メイリオ"/>
                          <a:cs typeface="+mn-cs"/>
                        </a:rPr>
                        <a:t> について、</a:t>
                      </a:r>
                      <a:r>
                        <a:rPr kumimoji="1" lang="ja-JP" altLang="en-US" sz="1200" b="1" strike="noStrike" dirty="0">
                          <a:solidFill>
                            <a:schemeClr val="tx1"/>
                          </a:solidFill>
                          <a:latin typeface="メイリオ"/>
                          <a:ea typeface="メイリオ"/>
                        </a:rPr>
                        <a:t>９割以上</a:t>
                      </a:r>
                      <a:r>
                        <a:rPr kumimoji="1" lang="en-US" altLang="ja-JP" sz="1200" b="1" strike="noStrike" baseline="0" dirty="0">
                          <a:solidFill>
                            <a:schemeClr val="tx1"/>
                          </a:solidFill>
                          <a:latin typeface="メイリオ"/>
                          <a:ea typeface="メイリオ"/>
                        </a:rPr>
                        <a:t> </a:t>
                      </a:r>
                    </a:p>
                    <a:p>
                      <a:pPr marL="447675" indent="-447675" algn="just"/>
                      <a:r>
                        <a:rPr kumimoji="1" lang="en-US" altLang="ja-JP" sz="1200" b="1" strike="noStrike" baseline="0" dirty="0">
                          <a:solidFill>
                            <a:schemeClr val="tx1"/>
                          </a:solidFill>
                          <a:latin typeface="メイリオ"/>
                          <a:ea typeface="メイリオ"/>
                        </a:rPr>
                        <a:t> </a:t>
                      </a:r>
                      <a:r>
                        <a:rPr kumimoji="1" lang="ja-JP" altLang="en-US" sz="1200" strike="noStrike" dirty="0">
                          <a:solidFill>
                            <a:schemeClr val="tx1"/>
                          </a:solidFill>
                          <a:latin typeface="メイリオ"/>
                          <a:ea typeface="メイリオ"/>
                        </a:rPr>
                        <a:t>であること。</a:t>
                      </a:r>
                      <a:r>
                        <a:rPr kumimoji="1" lang="en-US" altLang="ja-JP" sz="900" strike="noStrike" kern="1200" baseline="0" dirty="0">
                          <a:solidFill>
                            <a:schemeClr val="tx1"/>
                          </a:solidFill>
                          <a:latin typeface="メイリオ"/>
                          <a:ea typeface="メイリオ"/>
                          <a:cs typeface="+mn-cs"/>
                        </a:rPr>
                        <a:t>(</a:t>
                      </a:r>
                      <a:r>
                        <a:rPr kumimoji="1" lang="ja-JP" altLang="en-US" sz="900" strike="noStrike" kern="1200" baseline="0" dirty="0">
                          <a:solidFill>
                            <a:schemeClr val="tx1"/>
                          </a:solidFill>
                          <a:latin typeface="メイリオ"/>
                          <a:ea typeface="メイリオ"/>
                          <a:cs typeface="+mn-cs"/>
                        </a:rPr>
                        <a:t>その他の基準は同左）</a:t>
                      </a:r>
                      <a:endParaRPr kumimoji="1" lang="en-US" altLang="ja-JP" sz="1200" strike="noStrike" kern="1200" baseline="0" dirty="0">
                        <a:solidFill>
                          <a:schemeClr val="tx1"/>
                        </a:solidFill>
                        <a:latin typeface="メイリオ"/>
                        <a:ea typeface="メイリオ"/>
                        <a:cs typeface="+mn-cs"/>
                      </a:endParaRPr>
                    </a:p>
                    <a:p>
                      <a:pPr marL="179388" indent="-179388" algn="just"/>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marL="84406" marR="84406" marT="42203" marB="42203"/>
                </a:tc>
                <a:extLst>
                  <a:ext uri="{0D108BD9-81ED-4DB2-BD59-A6C34878D82A}">
                    <a16:rowId xmlns:a16="http://schemas.microsoft.com/office/drawing/2014/main" val="2623950735"/>
                  </a:ext>
                </a:extLst>
              </a:tr>
              <a:tr h="633135">
                <a:tc>
                  <a:txBody>
                    <a:bodyPr/>
                    <a:lstStyle/>
                    <a:p>
                      <a:pPr marL="88900" indent="-88900"/>
                      <a:r>
                        <a:rPr kumimoji="1" lang="ja-JP" altLang="en-US" sz="1200">
                          <a:solidFill>
                            <a:schemeClr val="tx1"/>
                          </a:solidFill>
                          <a:latin typeface="メイリオ"/>
                          <a:ea typeface="メイリオ"/>
                        </a:rPr>
                        <a:t>３</a:t>
                      </a:r>
                      <a:r>
                        <a:rPr kumimoji="1" lang="en-US" altLang="ja-JP" sz="1200">
                          <a:solidFill>
                            <a:schemeClr val="tx1"/>
                          </a:solidFill>
                          <a:latin typeface="メイリオ"/>
                          <a:ea typeface="メイリオ"/>
                        </a:rPr>
                        <a:t>.</a:t>
                      </a:r>
                      <a:r>
                        <a:rPr kumimoji="1" lang="ja-JP" altLang="en-US" sz="1200">
                          <a:solidFill>
                            <a:schemeClr val="tx1"/>
                          </a:solidFill>
                          <a:latin typeface="メイリオ"/>
                          <a:ea typeface="メイリオ"/>
                        </a:rPr>
                        <a:t>労働時間等の働き方</a:t>
                      </a:r>
                    </a:p>
                  </a:txBody>
                  <a:tcPr marL="84406" marR="84406" marT="42203" marB="42203"/>
                </a:tc>
                <a:tc>
                  <a:txBody>
                    <a:bodyPr/>
                    <a:lstStyle/>
                    <a:p>
                      <a:pPr marL="179070" indent="-179070" algn="just"/>
                      <a:r>
                        <a:rPr kumimoji="1" lang="ja-JP" altLang="en-US" sz="1200" dirty="0">
                          <a:solidFill>
                            <a:schemeClr val="tx1"/>
                          </a:solidFill>
                          <a:latin typeface="メイリオ"/>
                          <a:ea typeface="メイリオ"/>
                        </a:rPr>
                        <a:t>〇</a:t>
                      </a:r>
                      <a:r>
                        <a:rPr kumimoji="1" lang="ja-JP" altLang="en-US" sz="1200" baseline="0" dirty="0">
                          <a:solidFill>
                            <a:schemeClr val="tx1"/>
                          </a:solidFill>
                          <a:latin typeface="メイリオ"/>
                          <a:ea typeface="メイリオ"/>
                        </a:rPr>
                        <a:t> </a:t>
                      </a:r>
                      <a:r>
                        <a:rPr kumimoji="1" lang="ja-JP" altLang="en-US" sz="1200" dirty="0">
                          <a:solidFill>
                            <a:schemeClr val="tx1"/>
                          </a:solidFill>
                          <a:latin typeface="メイリオ"/>
                          <a:ea typeface="メイリオ"/>
                        </a:rPr>
                        <a:t>雇用管理区分ごとの労働者の法定時間外労働及び法定休日労働時間の合計時間数の平均が、直近の事業年度の各月ごとに全て</a:t>
                      </a:r>
                      <a:r>
                        <a:rPr kumimoji="1" lang="en-US" altLang="ja-JP" sz="1200" dirty="0">
                          <a:solidFill>
                            <a:schemeClr val="tx1"/>
                          </a:solidFill>
                          <a:latin typeface="メイリオ"/>
                          <a:ea typeface="メイリオ"/>
                        </a:rPr>
                        <a:t>45</a:t>
                      </a:r>
                      <a:r>
                        <a:rPr kumimoji="1" lang="ja-JP" altLang="en-US" sz="1200" dirty="0">
                          <a:solidFill>
                            <a:schemeClr val="tx1"/>
                          </a:solidFill>
                          <a:latin typeface="メイリオ"/>
                          <a:ea typeface="メイリオ"/>
                        </a:rPr>
                        <a:t>時間未満であること。</a:t>
                      </a:r>
                      <a:endParaRPr kumimoji="1" lang="en-US" altLang="ja-JP" sz="1200" dirty="0">
                        <a:solidFill>
                          <a:schemeClr val="tx1"/>
                        </a:solidFill>
                        <a:latin typeface="メイリオ"/>
                        <a:ea typeface="メイリオ"/>
                      </a:endParaRPr>
                    </a:p>
                  </a:txBody>
                  <a:tcPr marL="84406" marR="84406" marT="108000" marB="108000"/>
                </a:tc>
                <a:tc>
                  <a:txBody>
                    <a:bodyPr/>
                    <a:lstStyle/>
                    <a:p>
                      <a:pPr marL="0" marR="0" lvl="0" indent="0" algn="just" defTabSz="91266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同左</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marL="84406" marR="84406" marT="42203" marB="42203"/>
                </a:tc>
                <a:extLst>
                  <a:ext uri="{0D108BD9-81ED-4DB2-BD59-A6C34878D82A}">
                    <a16:rowId xmlns:a16="http://schemas.microsoft.com/office/drawing/2014/main" val="3248511436"/>
                  </a:ext>
                </a:extLst>
              </a:tr>
            </a:tbl>
          </a:graphicData>
        </a:graphic>
      </p:graphicFrame>
      <p:sp>
        <p:nvSpPr>
          <p:cNvPr id="3" name="スライド番号プレースホルダー 2">
            <a:extLst>
              <a:ext uri="{FF2B5EF4-FFF2-40B4-BE49-F238E27FC236}">
                <a16:creationId xmlns:a16="http://schemas.microsoft.com/office/drawing/2014/main" id="{4208AED8-BAEC-60AC-5CEA-5756D0ACF92E}"/>
              </a:ext>
            </a:extLst>
          </p:cNvPr>
          <p:cNvSpPr txBox="1">
            <a:spLocks/>
          </p:cNvSpPr>
          <p:nvPr/>
        </p:nvSpPr>
        <p:spPr>
          <a:xfrm>
            <a:off x="9127138" y="6381083"/>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19</a:t>
            </a:r>
          </a:p>
        </p:txBody>
      </p:sp>
    </p:spTree>
    <p:extLst>
      <p:ext uri="{BB962C8B-B14F-4D97-AF65-F5344CB8AC3E}">
        <p14:creationId xmlns:p14="http://schemas.microsoft.com/office/powerpoint/2010/main" val="358089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810861634"/>
              </p:ext>
            </p:extLst>
          </p:nvPr>
        </p:nvGraphicFramePr>
        <p:xfrm>
          <a:off x="439452" y="463613"/>
          <a:ext cx="9026300" cy="4308650"/>
        </p:xfrm>
        <a:graphic>
          <a:graphicData uri="http://schemas.openxmlformats.org/drawingml/2006/table">
            <a:tbl>
              <a:tblPr firstRow="1" bandRow="1">
                <a:tableStyleId>{5940675A-B579-460E-94D1-54222C63F5DA}</a:tableStyleId>
              </a:tblPr>
              <a:tblGrid>
                <a:gridCol w="1169946">
                  <a:extLst>
                    <a:ext uri="{9D8B030D-6E8A-4147-A177-3AD203B41FA5}">
                      <a16:colId xmlns:a16="http://schemas.microsoft.com/office/drawing/2014/main" val="20000"/>
                    </a:ext>
                  </a:extLst>
                </a:gridCol>
                <a:gridCol w="3510358">
                  <a:extLst>
                    <a:ext uri="{9D8B030D-6E8A-4147-A177-3AD203B41FA5}">
                      <a16:colId xmlns:a16="http://schemas.microsoft.com/office/drawing/2014/main" val="20001"/>
                    </a:ext>
                  </a:extLst>
                </a:gridCol>
                <a:gridCol w="4345996">
                  <a:extLst>
                    <a:ext uri="{9D8B030D-6E8A-4147-A177-3AD203B41FA5}">
                      <a16:colId xmlns:a16="http://schemas.microsoft.com/office/drawing/2014/main" val="683598610"/>
                    </a:ext>
                  </a:extLst>
                </a:gridCol>
              </a:tblGrid>
              <a:tr h="267316">
                <a:tc>
                  <a:txBody>
                    <a:bodyPr/>
                    <a:lstStyle/>
                    <a:p>
                      <a:pPr algn="ctr"/>
                      <a:r>
                        <a:rPr kumimoji="1" lang="ja-JP" altLang="en-US" sz="1200">
                          <a:solidFill>
                            <a:schemeClr val="tx1"/>
                          </a:solidFill>
                          <a:latin typeface="メイリオ" panose="020B0604030504040204" pitchFamily="50" charset="-128"/>
                          <a:ea typeface="メイリオ" panose="020B0604030504040204" pitchFamily="50" charset="-128"/>
                        </a:rPr>
                        <a:t>評価項目</a:t>
                      </a:r>
                    </a:p>
                  </a:txBody>
                  <a:tcPr marL="84406" marR="84406" marT="42203" marB="42203"/>
                </a:tc>
                <a:tc>
                  <a:txBody>
                    <a:bodyPr/>
                    <a:lstStyle/>
                    <a:p>
                      <a:pPr algn="ctr"/>
                      <a:r>
                        <a:rPr kumimoji="1" lang="ja-JP" altLang="en-US" sz="1200">
                          <a:solidFill>
                            <a:schemeClr val="tx1"/>
                          </a:solidFill>
                          <a:latin typeface="メイリオ" panose="020B0604030504040204" pitchFamily="50" charset="-128"/>
                          <a:ea typeface="メイリオ" panose="020B0604030504040204" pitchFamily="50" charset="-128"/>
                        </a:rPr>
                        <a:t>えるぼし</a:t>
                      </a:r>
                    </a:p>
                  </a:txBody>
                  <a:tcPr marL="84406" marR="84406" marT="42203" marB="42203"/>
                </a:tc>
                <a:tc>
                  <a:txBody>
                    <a:bodyPr/>
                    <a:lstStyle/>
                    <a:p>
                      <a:pPr algn="ctr"/>
                      <a:r>
                        <a:rPr kumimoji="1" lang="ja-JP" altLang="en-US" sz="1200">
                          <a:solidFill>
                            <a:schemeClr val="tx1"/>
                          </a:solidFill>
                          <a:latin typeface="メイリオ" panose="020B0604030504040204" pitchFamily="50" charset="-128"/>
                          <a:ea typeface="メイリオ" panose="020B0604030504040204" pitchFamily="50" charset="-128"/>
                        </a:rPr>
                        <a:t>プラチナえるぼし</a:t>
                      </a:r>
                    </a:p>
                  </a:txBody>
                  <a:tcPr marL="84406" marR="84406" marT="42203" marB="42203"/>
                </a:tc>
                <a:extLst>
                  <a:ext uri="{0D108BD9-81ED-4DB2-BD59-A6C34878D82A}">
                    <a16:rowId xmlns:a16="http://schemas.microsoft.com/office/drawing/2014/main" val="10000"/>
                  </a:ext>
                </a:extLst>
              </a:tr>
              <a:tr h="2415328">
                <a:tc>
                  <a:txBody>
                    <a:bodyPr/>
                    <a:lstStyle/>
                    <a:p>
                      <a:pPr marL="88900" indent="-88900"/>
                      <a:r>
                        <a:rPr kumimoji="1" lang="ja-JP" altLang="en-US" sz="1200">
                          <a:solidFill>
                            <a:schemeClr val="tx1"/>
                          </a:solidFill>
                          <a:latin typeface="メイリオ" panose="020B0604030504040204" pitchFamily="50" charset="-128"/>
                          <a:ea typeface="メイリオ" panose="020B0604030504040204" pitchFamily="50" charset="-128"/>
                        </a:rPr>
                        <a:t>４</a:t>
                      </a:r>
                      <a:r>
                        <a:rPr kumimoji="1" lang="en-US" altLang="ja-JP" sz="1200">
                          <a:solidFill>
                            <a:schemeClr val="tx1"/>
                          </a:solidFill>
                          <a:latin typeface="メイリオ" panose="020B0604030504040204" pitchFamily="50" charset="-128"/>
                          <a:ea typeface="メイリオ" panose="020B0604030504040204" pitchFamily="50" charset="-128"/>
                        </a:rPr>
                        <a:t>.</a:t>
                      </a:r>
                      <a:r>
                        <a:rPr kumimoji="1" lang="ja-JP" altLang="en-US" sz="1200">
                          <a:solidFill>
                            <a:schemeClr val="tx1"/>
                          </a:solidFill>
                          <a:latin typeface="メイリオ" panose="020B0604030504040204" pitchFamily="50" charset="-128"/>
                          <a:ea typeface="メイリオ" panose="020B0604030504040204" pitchFamily="50" charset="-128"/>
                        </a:rPr>
                        <a:t>管理職比率</a:t>
                      </a:r>
                    </a:p>
                  </a:txBody>
                  <a:tcPr marL="84406" marR="84406" marT="42203" marB="42203"/>
                </a:tc>
                <a:tc>
                  <a:txBody>
                    <a:bodyPr/>
                    <a:lstStyle/>
                    <a:p>
                      <a:pPr marL="179388" indent="-179388" algn="just"/>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179388" indent="-179388" algn="just"/>
                      <a:r>
                        <a:rPr kumimoji="1" lang="ja-JP" altLang="en-US" sz="1200" b="0" dirty="0">
                          <a:solidFill>
                            <a:schemeClr val="tx1"/>
                          </a:solidFill>
                          <a:latin typeface="メイリオ" panose="020B0604030504040204" pitchFamily="50" charset="-128"/>
                          <a:ea typeface="メイリオ" panose="020B0604030504040204" pitchFamily="50" charset="-128"/>
                        </a:rPr>
                        <a:t>① 直近の事業年度において、管理職に占める女性労働者の割合が産業ごとの平均値以上であること。</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algn="just"/>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algn="just"/>
                      <a:r>
                        <a:rPr kumimoji="1" lang="ja-JP" altLang="en-US" sz="1200" b="0" dirty="0">
                          <a:solidFill>
                            <a:schemeClr val="tx1"/>
                          </a:solidFill>
                          <a:latin typeface="メイリオ" panose="020B0604030504040204" pitchFamily="50" charset="-128"/>
                          <a:ea typeface="メイリオ" panose="020B0604030504040204" pitchFamily="50" charset="-128"/>
                        </a:rPr>
                        <a:t>又は　</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algn="just"/>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179388" marR="0" indent="-179388" algn="just"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メイリオ" panose="020B0604030504040204" pitchFamily="50" charset="-128"/>
                          <a:ea typeface="メイリオ" panose="020B0604030504040204" pitchFamily="50" charset="-128"/>
                        </a:rPr>
                        <a:t>②</a:t>
                      </a:r>
                      <a:r>
                        <a:rPr kumimoji="1" lang="ja-JP" altLang="en-US" sz="1200" b="0" baseline="0" dirty="0">
                          <a:solidFill>
                            <a:schemeClr val="tx1"/>
                          </a:solidFill>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直近３事業年度の平均した１つ下位の職階から課長級に昇進した女性労働者の割合」</a:t>
                      </a:r>
                      <a:r>
                        <a:rPr kumimoji="1" lang="en-US" altLang="ja-JP" sz="1200" b="0" dirty="0">
                          <a:solidFill>
                            <a:schemeClr val="tx1"/>
                          </a:solidFill>
                          <a:latin typeface="メイリオ" panose="020B0604030504040204" pitchFamily="50" charset="-128"/>
                          <a:ea typeface="メイリオ" panose="020B0604030504040204" pitchFamily="50" charset="-128"/>
                        </a:rPr>
                        <a:t>÷</a:t>
                      </a:r>
                      <a:r>
                        <a:rPr kumimoji="1" lang="ja-JP" altLang="en-US" sz="1200" b="0" dirty="0">
                          <a:solidFill>
                            <a:schemeClr val="tx1"/>
                          </a:solidFill>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直近３事業年度の平均した１つ下位の職階から課長級に昇進した男性労働者の割合」</a:t>
                      </a:r>
                      <a:r>
                        <a:rPr kumimoji="1" lang="ja-JP" altLang="en-US" sz="1200" b="0" dirty="0">
                          <a:solidFill>
                            <a:schemeClr val="tx1"/>
                          </a:solidFill>
                          <a:latin typeface="メイリオ" panose="020B0604030504040204" pitchFamily="50" charset="-128"/>
                          <a:ea typeface="メイリオ" panose="020B0604030504040204" pitchFamily="50" charset="-128"/>
                        </a:rPr>
                        <a:t>が８割以上であること。</a:t>
                      </a:r>
                      <a:endParaRPr kumimoji="1" lang="en-US" altLang="ja-JP" sz="1200" b="0" dirty="0">
                        <a:solidFill>
                          <a:schemeClr val="tx1"/>
                        </a:solidFill>
                        <a:latin typeface="メイリオ" panose="020B0604030504040204" pitchFamily="50" charset="-128"/>
                        <a:ea typeface="メイリオ" panose="020B0604030504040204" pitchFamily="50" charset="-128"/>
                      </a:endParaRPr>
                    </a:p>
                  </a:txBody>
                  <a:tcPr marL="84406" marR="84406" marT="108000" marB="42203"/>
                </a:tc>
                <a:tc>
                  <a:txBody>
                    <a:bodyPr/>
                    <a:lstStyle/>
                    <a:p>
                      <a:pPr marL="179388" marR="0" indent="-179388" algn="just"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〇 直近の事業年度において、管理職に占める女性労働者の割合が産業ごとの</a:t>
                      </a:r>
                      <a:r>
                        <a:rPr kumimoji="1" lang="ja-JP" altLang="en-US" sz="1200" b="1" dirty="0">
                          <a:solidFill>
                            <a:schemeClr val="tx1"/>
                          </a:solidFill>
                          <a:latin typeface="メイリオ" panose="020B0604030504040204" pitchFamily="50" charset="-128"/>
                          <a:ea typeface="メイリオ" panose="020B0604030504040204" pitchFamily="50" charset="-128"/>
                        </a:rPr>
                        <a:t>平均値の</a:t>
                      </a:r>
                      <a:r>
                        <a:rPr kumimoji="1" lang="en-US" altLang="ja-JP" sz="1200" b="1" dirty="0">
                          <a:solidFill>
                            <a:schemeClr val="tx1"/>
                          </a:solidFill>
                          <a:latin typeface="メイリオ" panose="020B0604030504040204" pitchFamily="50" charset="-128"/>
                          <a:ea typeface="メイリオ" panose="020B0604030504040204" pitchFamily="50" charset="-128"/>
                        </a:rPr>
                        <a:t>1.5</a:t>
                      </a:r>
                      <a:r>
                        <a:rPr kumimoji="1" lang="ja-JP" altLang="en-US" sz="1200" b="1" dirty="0">
                          <a:solidFill>
                            <a:schemeClr val="tx1"/>
                          </a:solidFill>
                          <a:latin typeface="メイリオ" panose="020B0604030504040204" pitchFamily="50" charset="-128"/>
                          <a:ea typeface="メイリオ" panose="020B0604030504040204" pitchFamily="50" charset="-128"/>
                        </a:rPr>
                        <a:t>倍以上</a:t>
                      </a:r>
                      <a:r>
                        <a:rPr kumimoji="1" lang="ja-JP" altLang="en-US" sz="1200" dirty="0">
                          <a:solidFill>
                            <a:schemeClr val="tx1"/>
                          </a:solidFill>
                          <a:latin typeface="メイリオ" panose="020B0604030504040204" pitchFamily="50" charset="-128"/>
                          <a:ea typeface="メイリオ" panose="020B0604030504040204" pitchFamily="50" charset="-128"/>
                        </a:rPr>
                        <a:t>であること。</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9388" marR="0" indent="-179388" algn="just" defTabSz="914400" rtl="0" eaLnBrk="1" fontAlgn="auto" latinLnBrk="0" hangingPunct="1">
                        <a:lnSpc>
                          <a:spcPct val="100000"/>
                        </a:lnSpc>
                        <a:spcBef>
                          <a:spcPts val="600"/>
                        </a:spcBef>
                        <a:spcAft>
                          <a:spcPts val="60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　ただし、</a:t>
                      </a:r>
                      <a:r>
                        <a:rPr kumimoji="1" lang="en-US" altLang="ja-JP" sz="1200" b="0" strike="noStrike" dirty="0">
                          <a:solidFill>
                            <a:schemeClr val="tx1"/>
                          </a:solidFill>
                          <a:latin typeface="メイリオ" panose="020B0604030504040204" pitchFamily="50" charset="-128"/>
                          <a:ea typeface="メイリオ" panose="020B0604030504040204" pitchFamily="50" charset="-128"/>
                        </a:rPr>
                        <a:t>1.5</a:t>
                      </a:r>
                      <a:r>
                        <a:rPr kumimoji="1" lang="ja-JP" altLang="en-US" sz="1200" b="0" strike="noStrike" dirty="0">
                          <a:solidFill>
                            <a:schemeClr val="tx1"/>
                          </a:solidFill>
                          <a:latin typeface="メイリオ" panose="020B0604030504040204" pitchFamily="50" charset="-128"/>
                          <a:ea typeface="メイリオ" panose="020B0604030504040204" pitchFamily="50" charset="-128"/>
                        </a:rPr>
                        <a:t>倍後の数字が、</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358775" marR="0" indent="-358775" algn="just"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 </a:t>
                      </a:r>
                      <a:r>
                        <a:rPr kumimoji="1" lang="ja-JP" altLang="en-US" sz="1200" baseline="0" dirty="0">
                          <a:solidFill>
                            <a:schemeClr val="tx1"/>
                          </a:solidFill>
                          <a:latin typeface="メイリオ" panose="020B0604030504040204" pitchFamily="50" charset="-128"/>
                          <a:ea typeface="メイリオ" panose="020B0604030504040204" pitchFamily="50" charset="-128"/>
                        </a:rPr>
                        <a:t>  </a:t>
                      </a:r>
                      <a:r>
                        <a:rPr kumimoji="1" lang="ja-JP" altLang="en-US" sz="1200" strike="noStrike" dirty="0">
                          <a:solidFill>
                            <a:schemeClr val="tx1"/>
                          </a:solidFill>
                          <a:latin typeface="メイリオ" panose="020B0604030504040204" pitchFamily="50" charset="-128"/>
                          <a:ea typeface="メイリオ" panose="020B0604030504040204" pitchFamily="50" charset="-128"/>
                        </a:rPr>
                        <a:t>① </a:t>
                      </a:r>
                      <a:r>
                        <a:rPr kumimoji="1" lang="en-US" altLang="ja-JP" sz="1200" b="1" strike="noStrike" dirty="0">
                          <a:solidFill>
                            <a:schemeClr val="tx1"/>
                          </a:solidFill>
                          <a:latin typeface="メイリオ" panose="020B0604030504040204" pitchFamily="50" charset="-128"/>
                          <a:ea typeface="メイリオ" panose="020B0604030504040204" pitchFamily="50" charset="-128"/>
                        </a:rPr>
                        <a:t>15</a:t>
                      </a:r>
                      <a:r>
                        <a:rPr kumimoji="1" lang="ja-JP" altLang="en-US" sz="1200" b="1" strike="noStrike" dirty="0">
                          <a:solidFill>
                            <a:schemeClr val="tx1"/>
                          </a:solidFill>
                          <a:latin typeface="メイリオ" panose="020B0604030504040204" pitchFamily="50" charset="-128"/>
                          <a:ea typeface="メイリオ" panose="020B0604030504040204" pitchFamily="50" charset="-128"/>
                        </a:rPr>
                        <a:t>％以下</a:t>
                      </a:r>
                      <a:r>
                        <a:rPr kumimoji="1" lang="ja-JP" altLang="en-US" sz="1200" strike="noStrike" dirty="0">
                          <a:solidFill>
                            <a:schemeClr val="tx1"/>
                          </a:solidFill>
                          <a:latin typeface="メイリオ" panose="020B0604030504040204" pitchFamily="50" charset="-128"/>
                          <a:ea typeface="メイリオ" panose="020B0604030504040204" pitchFamily="50" charset="-128"/>
                        </a:rPr>
                        <a:t>の場合は、</a:t>
                      </a:r>
                      <a:r>
                        <a:rPr kumimoji="1" lang="ja-JP" altLang="en-US" sz="1200" dirty="0">
                          <a:solidFill>
                            <a:schemeClr val="tx1"/>
                          </a:solidFill>
                          <a:latin typeface="メイリオ" panose="020B0604030504040204" pitchFamily="50" charset="-128"/>
                          <a:ea typeface="メイリオ" panose="020B0604030504040204" pitchFamily="50" charset="-128"/>
                        </a:rPr>
                        <a:t>管理職に占める女性労働者の割合が</a:t>
                      </a:r>
                      <a:r>
                        <a:rPr kumimoji="1" lang="en-US" altLang="ja-JP" sz="1200" b="1" strike="noStrike" dirty="0">
                          <a:solidFill>
                            <a:schemeClr val="tx1"/>
                          </a:solidFill>
                          <a:latin typeface="メイリオ" panose="020B0604030504040204" pitchFamily="50" charset="-128"/>
                          <a:ea typeface="メイリオ" panose="020B0604030504040204" pitchFamily="50" charset="-128"/>
                        </a:rPr>
                        <a:t>15</a:t>
                      </a:r>
                      <a:r>
                        <a:rPr kumimoji="1" lang="ja-JP" altLang="en-US" sz="1200" b="1" strike="noStrike" dirty="0">
                          <a:solidFill>
                            <a:schemeClr val="tx1"/>
                          </a:solidFill>
                          <a:latin typeface="メイリオ" panose="020B0604030504040204" pitchFamily="50" charset="-128"/>
                          <a:ea typeface="メイリオ" panose="020B0604030504040204" pitchFamily="50" charset="-128"/>
                        </a:rPr>
                        <a:t>％以上</a:t>
                      </a:r>
                      <a:r>
                        <a:rPr kumimoji="1" lang="ja-JP" altLang="en-US" sz="1200" strike="noStrike" dirty="0">
                          <a:solidFill>
                            <a:schemeClr val="tx1"/>
                          </a:solidFill>
                          <a:latin typeface="メイリオ" panose="020B0604030504040204" pitchFamily="50" charset="-128"/>
                          <a:ea typeface="メイリオ" panose="020B0604030504040204" pitchFamily="50" charset="-128"/>
                        </a:rPr>
                        <a:t>であること。</a:t>
                      </a:r>
                      <a:endParaRPr kumimoji="1" lang="en-US" altLang="ja-JP" sz="1200" strike="noStrike" dirty="0">
                        <a:solidFill>
                          <a:schemeClr val="tx1"/>
                        </a:solidFill>
                        <a:latin typeface="メイリオ" panose="020B0604030504040204" pitchFamily="50" charset="-128"/>
                        <a:ea typeface="メイリオ" panose="020B0604030504040204" pitchFamily="50" charset="-128"/>
                      </a:endParaRPr>
                    </a:p>
                    <a:p>
                      <a:pPr marL="538163" marR="0" lvl="0" indent="-538163" algn="just" defTabSz="914400" rtl="0" eaLnBrk="1" fontAlgn="auto" latinLnBrk="0" hangingPunct="1">
                        <a:lnSpc>
                          <a:spcPts val="1200"/>
                        </a:lnSpc>
                        <a:spcBef>
                          <a:spcPts val="0"/>
                        </a:spcBef>
                        <a:spcAft>
                          <a:spcPts val="600"/>
                        </a:spcAft>
                        <a:buClrTx/>
                        <a:buSzTx/>
                        <a:buFontTx/>
                        <a:buNone/>
                        <a:tabLst/>
                        <a:defRPr/>
                      </a:pPr>
                      <a:r>
                        <a:rPr kumimoji="1" lang="ja-JP" altLang="en-US" sz="1200" strike="noStrike" dirty="0">
                          <a:solidFill>
                            <a:schemeClr val="tx1"/>
                          </a:solidFill>
                          <a:latin typeface="メイリオ" panose="020B0604030504040204" pitchFamily="50" charset="-128"/>
                          <a:ea typeface="メイリオ" panose="020B0604030504040204" pitchFamily="50" charset="-128"/>
                        </a:rPr>
                        <a:t>　　</a:t>
                      </a:r>
                      <a:r>
                        <a:rPr kumimoji="1" lang="en-US" altLang="ja-JP" sz="1100" strike="noStrike" spc="-100" dirty="0">
                          <a:solidFill>
                            <a:schemeClr val="tx1"/>
                          </a:solidFill>
                          <a:latin typeface="ＭＳ 明朝" panose="02020609040205080304" pitchFamily="17" charset="-128"/>
                          <a:ea typeface="ＭＳ 明朝" panose="02020609040205080304" pitchFamily="17" charset="-128"/>
                        </a:rPr>
                        <a:t>(※)</a:t>
                      </a:r>
                      <a:r>
                        <a:rPr kumimoji="1" lang="ja-JP" altLang="en-US" sz="1100" strike="noStrike" spc="-100" baseline="0" dirty="0">
                          <a:solidFill>
                            <a:schemeClr val="tx1"/>
                          </a:solidFill>
                          <a:latin typeface="ＭＳ 明朝" panose="02020609040205080304" pitchFamily="17" charset="-128"/>
                          <a:ea typeface="ＭＳ 明朝" panose="02020609040205080304" pitchFamily="17" charset="-128"/>
                        </a:rPr>
                        <a:t> 「</a:t>
                      </a:r>
                      <a:r>
                        <a:rPr kumimoji="1" lang="ja-JP" altLang="en-US" sz="1100" strike="noStrike" spc="-100" dirty="0">
                          <a:solidFill>
                            <a:schemeClr val="tx1"/>
                          </a:solidFill>
                          <a:latin typeface="ＭＳ 明朝" panose="02020609040205080304" pitchFamily="17" charset="-128"/>
                          <a:ea typeface="ＭＳ 明朝" panose="02020609040205080304" pitchFamily="17" charset="-128"/>
                        </a:rPr>
                        <a:t>直近３事業年度の</a:t>
                      </a:r>
                      <a:r>
                        <a:rPr kumimoji="1" lang="ja-JP" altLang="en-US" sz="1100" b="0" i="0" u="none" strike="noStrike" kern="1200" cap="none" spc="-10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平均した１つ下位の職階から課長級に昇進した女性労働者の割合」が「直近３事業年度の平均した１つ下位の職階から課長級に昇進した男性労働者の割合」以上である場合は、産業計の平均値以上で可。</a:t>
                      </a:r>
                      <a:endParaRPr kumimoji="1" lang="en-US" altLang="ja-JP" sz="1100" strike="noStrike" spc="-100" dirty="0">
                        <a:solidFill>
                          <a:schemeClr val="tx1"/>
                        </a:solidFill>
                        <a:latin typeface="ＭＳ 明朝" panose="02020609040205080304" pitchFamily="17" charset="-128"/>
                        <a:ea typeface="ＭＳ 明朝" panose="02020609040205080304" pitchFamily="17" charset="-128"/>
                      </a:endParaRPr>
                    </a:p>
                    <a:p>
                      <a:pPr marL="358775" marR="0" lvl="0" indent="-358775" algn="just" defTabSz="914400" rtl="0" eaLnBrk="1" fontAlgn="auto" latinLnBrk="0" hangingPunct="1">
                        <a:lnSpc>
                          <a:spcPct val="100000"/>
                        </a:lnSpc>
                        <a:spcBef>
                          <a:spcPts val="0"/>
                        </a:spcBef>
                        <a:spcAft>
                          <a:spcPts val="0"/>
                        </a:spcAft>
                        <a:buClrTx/>
                        <a:buSzTx/>
                        <a:buFontTx/>
                        <a:buNone/>
                        <a:tabLst/>
                        <a:defRPr/>
                      </a:pPr>
                      <a:r>
                        <a:rPr kumimoji="1" lang="ja-JP" altLang="en-US" sz="1200" strike="noStrike" dirty="0">
                          <a:solidFill>
                            <a:schemeClr val="tx1"/>
                          </a:solidFill>
                          <a:latin typeface="メイリオ" panose="020B0604030504040204" pitchFamily="50" charset="-128"/>
                          <a:ea typeface="メイリオ" panose="020B0604030504040204" pitchFamily="50" charset="-128"/>
                        </a:rPr>
                        <a:t>　②</a:t>
                      </a:r>
                      <a:r>
                        <a:rPr kumimoji="1" lang="ja-JP" altLang="en-US" sz="1200" strike="noStrike" baseline="0" dirty="0">
                          <a:solidFill>
                            <a:schemeClr val="tx1"/>
                          </a:solidFill>
                          <a:latin typeface="メイリオ" panose="020B0604030504040204" pitchFamily="50" charset="-128"/>
                          <a:ea typeface="メイリオ" panose="020B0604030504040204" pitchFamily="50" charset="-128"/>
                        </a:rPr>
                        <a:t> </a:t>
                      </a:r>
                      <a:r>
                        <a:rPr kumimoji="1" lang="en-US" altLang="ja-JP" sz="1200" b="1" strike="noStrike" dirty="0">
                          <a:solidFill>
                            <a:schemeClr val="tx1"/>
                          </a:solidFill>
                          <a:latin typeface="メイリオ" panose="020B0604030504040204" pitchFamily="50" charset="-128"/>
                          <a:ea typeface="メイリオ" panose="020B0604030504040204" pitchFamily="50" charset="-128"/>
                        </a:rPr>
                        <a:t>40</a:t>
                      </a:r>
                      <a:r>
                        <a:rPr kumimoji="1" lang="ja-JP" altLang="en-US" sz="1200" b="1" strike="noStrike" dirty="0">
                          <a:solidFill>
                            <a:schemeClr val="tx1"/>
                          </a:solidFill>
                          <a:latin typeface="メイリオ" panose="020B0604030504040204" pitchFamily="50" charset="-128"/>
                          <a:ea typeface="メイリオ" panose="020B0604030504040204" pitchFamily="50" charset="-128"/>
                        </a:rPr>
                        <a:t>％以上</a:t>
                      </a:r>
                      <a:r>
                        <a:rPr kumimoji="1" lang="ja-JP" altLang="en-US" sz="1200" strike="noStrike" dirty="0">
                          <a:solidFill>
                            <a:schemeClr val="tx1"/>
                          </a:solidFill>
                          <a:latin typeface="メイリオ" panose="020B0604030504040204" pitchFamily="50" charset="-128"/>
                          <a:ea typeface="メイリオ" panose="020B0604030504040204" pitchFamily="50" charset="-128"/>
                        </a:rPr>
                        <a:t>の場合は、</a:t>
                      </a:r>
                      <a:r>
                        <a:rPr kumimoji="1" lang="ja-JP" altLang="en-US" sz="1200" dirty="0">
                          <a:solidFill>
                            <a:schemeClr val="tx1"/>
                          </a:solidFill>
                          <a:latin typeface="メイリオ" panose="020B0604030504040204" pitchFamily="50" charset="-128"/>
                          <a:ea typeface="メイリオ" panose="020B0604030504040204" pitchFamily="50" charset="-128"/>
                        </a:rPr>
                        <a:t>管理職に占める女性労働者の割合が</a:t>
                      </a:r>
                      <a:r>
                        <a:rPr kumimoji="1" lang="ja-JP" altLang="en-US" sz="1200" b="1" strike="noStrike" dirty="0">
                          <a:solidFill>
                            <a:schemeClr val="tx1"/>
                          </a:solidFill>
                          <a:latin typeface="メイリオ" panose="020B0604030504040204" pitchFamily="50" charset="-128"/>
                          <a:ea typeface="メイリオ" panose="020B0604030504040204" pitchFamily="50" charset="-128"/>
                        </a:rPr>
                        <a:t>正社員に占める女性比率の８割以上</a:t>
                      </a:r>
                      <a:r>
                        <a:rPr kumimoji="1" lang="ja-JP" altLang="en-US" sz="1200" strike="noStrike" dirty="0">
                          <a:solidFill>
                            <a:schemeClr val="tx1"/>
                          </a:solidFill>
                          <a:latin typeface="メイリオ" panose="020B0604030504040204" pitchFamily="50" charset="-128"/>
                          <a:ea typeface="メイリオ" panose="020B0604030504040204" pitchFamily="50" charset="-128"/>
                        </a:rPr>
                        <a:t>であること。</a:t>
                      </a:r>
                      <a:endParaRPr kumimoji="1" lang="en-US" altLang="ja-JP" sz="1200" strike="noStrike" dirty="0">
                        <a:solidFill>
                          <a:schemeClr val="tx1"/>
                        </a:solidFill>
                        <a:latin typeface="メイリオ" panose="020B0604030504040204" pitchFamily="50" charset="-128"/>
                        <a:ea typeface="メイリオ" panose="020B0604030504040204" pitchFamily="50" charset="-128"/>
                      </a:endParaRPr>
                    </a:p>
                    <a:p>
                      <a:pPr marL="538163" marR="0" lvl="0" indent="-538163"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00" b="0" i="0" u="none" strike="noStrike" kern="1200" cap="none" spc="-8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a:t>
                      </a:r>
                      <a:r>
                        <a:rPr kumimoji="1" lang="ja-JP" altLang="en-US" sz="1000" b="0" strike="noStrike" kern="1200" spc="-80" dirty="0">
                          <a:solidFill>
                            <a:schemeClr val="tx1"/>
                          </a:solidFill>
                          <a:latin typeface="ＭＳ 明朝" panose="02020609040205080304" pitchFamily="17" charset="-128"/>
                          <a:ea typeface="ＭＳ 明朝" panose="02020609040205080304" pitchFamily="17" charset="-128"/>
                        </a:rPr>
                        <a:t>正社員に占める女性比率の８割が</a:t>
                      </a:r>
                      <a:r>
                        <a:rPr kumimoji="1" lang="en-US" altLang="ja-JP" sz="1000" b="0" strike="noStrike" kern="1200" spc="-80" dirty="0">
                          <a:solidFill>
                            <a:schemeClr val="tx1"/>
                          </a:solidFill>
                          <a:latin typeface="ＭＳ 明朝" panose="02020609040205080304" pitchFamily="17" charset="-128"/>
                          <a:ea typeface="ＭＳ 明朝" panose="02020609040205080304" pitchFamily="17" charset="-128"/>
                        </a:rPr>
                        <a:t>40</a:t>
                      </a:r>
                      <a:r>
                        <a:rPr kumimoji="1" lang="ja-JP" altLang="en-US" sz="1000" b="0" strike="noStrike" kern="1200" spc="-80" dirty="0">
                          <a:solidFill>
                            <a:schemeClr val="tx1"/>
                          </a:solidFill>
                          <a:latin typeface="ＭＳ 明朝" panose="02020609040205080304" pitchFamily="17" charset="-128"/>
                          <a:ea typeface="ＭＳ 明朝" panose="02020609040205080304" pitchFamily="17" charset="-128"/>
                        </a:rPr>
                        <a:t>％以下の場合は、</a:t>
                      </a:r>
                      <a:r>
                        <a:rPr kumimoji="1" lang="en-US" altLang="ja-JP" sz="1000" b="0" strike="noStrike" kern="1200" spc="-80" dirty="0">
                          <a:solidFill>
                            <a:schemeClr val="tx1"/>
                          </a:solidFill>
                          <a:latin typeface="ＭＳ 明朝" panose="02020609040205080304" pitchFamily="17" charset="-128"/>
                          <a:ea typeface="ＭＳ 明朝" panose="02020609040205080304" pitchFamily="17" charset="-128"/>
                        </a:rPr>
                        <a:t>40</a:t>
                      </a:r>
                      <a:r>
                        <a:rPr kumimoji="1" lang="ja-JP" altLang="en-US" sz="1000" b="0" strike="noStrike" kern="1200" spc="-80" dirty="0">
                          <a:solidFill>
                            <a:schemeClr val="tx1"/>
                          </a:solidFill>
                          <a:latin typeface="ＭＳ 明朝" panose="02020609040205080304" pitchFamily="17" charset="-128"/>
                          <a:ea typeface="ＭＳ 明朝" panose="02020609040205080304" pitchFamily="17" charset="-128"/>
                        </a:rPr>
                        <a:t>％以上</a:t>
                      </a:r>
                      <a:endParaRPr kumimoji="1" lang="en-US" altLang="ja-JP" sz="1000" b="0" strike="noStrike" kern="1200" spc="-80" dirty="0">
                        <a:solidFill>
                          <a:schemeClr val="tx1"/>
                        </a:solidFill>
                        <a:latin typeface="ＭＳ 明朝" panose="02020609040205080304" pitchFamily="17" charset="-128"/>
                        <a:ea typeface="ＭＳ 明朝" panose="02020609040205080304" pitchFamily="17" charset="-128"/>
                      </a:endParaRPr>
                    </a:p>
                  </a:txBody>
                  <a:tcPr marL="84406" marR="84406" marT="108000" marB="42203"/>
                </a:tc>
                <a:extLst>
                  <a:ext uri="{0D108BD9-81ED-4DB2-BD59-A6C34878D82A}">
                    <a16:rowId xmlns:a16="http://schemas.microsoft.com/office/drawing/2014/main" val="4254244956"/>
                  </a:ext>
                </a:extLst>
              </a:tr>
              <a:tr h="1589891">
                <a:tc>
                  <a:txBody>
                    <a:bodyPr/>
                    <a:lstStyle/>
                    <a:p>
                      <a:pPr marL="88900" indent="-88900" algn="l"/>
                      <a:r>
                        <a:rPr kumimoji="1" lang="ja-JP" altLang="en-US" sz="1200">
                          <a:solidFill>
                            <a:schemeClr val="tx1"/>
                          </a:solidFill>
                          <a:latin typeface="メイリオ" panose="020B0604030504040204" pitchFamily="50" charset="-128"/>
                          <a:ea typeface="メイリオ" panose="020B0604030504040204" pitchFamily="50" charset="-128"/>
                        </a:rPr>
                        <a:t>５</a:t>
                      </a:r>
                      <a:r>
                        <a:rPr kumimoji="1" lang="en-US" altLang="ja-JP" sz="1200">
                          <a:solidFill>
                            <a:schemeClr val="tx1"/>
                          </a:solidFill>
                          <a:latin typeface="メイリオ" panose="020B0604030504040204" pitchFamily="50" charset="-128"/>
                          <a:ea typeface="メイリオ" panose="020B0604030504040204" pitchFamily="50" charset="-128"/>
                        </a:rPr>
                        <a:t>.</a:t>
                      </a:r>
                      <a:r>
                        <a:rPr kumimoji="1" lang="ja-JP" altLang="en-US" sz="1200">
                          <a:solidFill>
                            <a:schemeClr val="tx1"/>
                          </a:solidFill>
                          <a:latin typeface="メイリオ" panose="020B0604030504040204" pitchFamily="50" charset="-128"/>
                          <a:ea typeface="メイリオ" panose="020B0604030504040204" pitchFamily="50" charset="-128"/>
                        </a:rPr>
                        <a:t>多様なキャリアコース</a:t>
                      </a:r>
                    </a:p>
                  </a:txBody>
                  <a:tcPr marL="84406" marR="84406" marT="42203" marB="42203"/>
                </a:tc>
                <a:tc>
                  <a:txBody>
                    <a:bodyPr/>
                    <a:lstStyle/>
                    <a:p>
                      <a:pPr marL="179388" indent="-179388" algn="just"/>
                      <a:r>
                        <a:rPr kumimoji="1" lang="ja-JP" altLang="en-US" sz="1200" dirty="0">
                          <a:solidFill>
                            <a:schemeClr val="tx1"/>
                          </a:solidFill>
                          <a:latin typeface="メイリオ" panose="020B0604030504040204" pitchFamily="50" charset="-128"/>
                          <a:ea typeface="メイリオ" panose="020B0604030504040204" pitchFamily="50" charset="-128"/>
                        </a:rPr>
                        <a:t>〇 直近の３事業年度に</a:t>
                      </a: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大企業については２項目以上（非正社員がいる場合は必ず</a:t>
                      </a:r>
                      <a:r>
                        <a:rPr kumimoji="1" lang="en-US" altLang="ja-JP" sz="1200" dirty="0">
                          <a:solidFill>
                            <a:schemeClr val="tx1"/>
                          </a:solidFill>
                          <a:latin typeface="メイリオ" panose="020B0604030504040204" pitchFamily="50" charset="-128"/>
                          <a:ea typeface="メイリオ" panose="020B0604030504040204" pitchFamily="50" charset="-128"/>
                        </a:rPr>
                        <a:t>A</a:t>
                      </a:r>
                      <a:r>
                        <a:rPr kumimoji="1" lang="ja-JP" altLang="en-US" sz="1200" dirty="0">
                          <a:solidFill>
                            <a:schemeClr val="tx1"/>
                          </a:solidFill>
                          <a:latin typeface="メイリオ" panose="020B0604030504040204" pitchFamily="50" charset="-128"/>
                          <a:ea typeface="メイリオ" panose="020B0604030504040204" pitchFamily="50" charset="-128"/>
                        </a:rPr>
                        <a:t>を含むこと）、中小企業については１項目以上の実績を有すること。</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9388" indent="-90488" algn="just"/>
                      <a:r>
                        <a:rPr kumimoji="1" lang="en-US" altLang="ja-JP" sz="1000" spc="-150" dirty="0">
                          <a:solidFill>
                            <a:schemeClr val="tx1"/>
                          </a:solidFill>
                          <a:latin typeface="メイリオ" panose="020B0604030504040204" pitchFamily="50" charset="-128"/>
                          <a:ea typeface="メイリオ" panose="020B0604030504040204" pitchFamily="50" charset="-128"/>
                        </a:rPr>
                        <a:t>A</a:t>
                      </a:r>
                      <a:r>
                        <a:rPr kumimoji="1" lang="ja-JP" altLang="en-US" sz="1000" spc="-150" dirty="0">
                          <a:solidFill>
                            <a:schemeClr val="tx1"/>
                          </a:solidFill>
                          <a:latin typeface="メイリオ" panose="020B0604030504040204" pitchFamily="50" charset="-128"/>
                          <a:ea typeface="メイリオ" panose="020B0604030504040204" pitchFamily="50" charset="-128"/>
                        </a:rPr>
                        <a:t>　女性の非正社員から正社員への転換</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marL="179388" indent="-90488" algn="just"/>
                      <a:r>
                        <a:rPr kumimoji="1" lang="en-US" altLang="ja-JP" sz="1000" spc="-150" dirty="0">
                          <a:solidFill>
                            <a:schemeClr val="tx1"/>
                          </a:solidFill>
                          <a:latin typeface="メイリオ" panose="020B0604030504040204" pitchFamily="50" charset="-128"/>
                          <a:ea typeface="メイリオ" panose="020B0604030504040204" pitchFamily="50" charset="-128"/>
                        </a:rPr>
                        <a:t>B</a:t>
                      </a:r>
                      <a:r>
                        <a:rPr kumimoji="1" lang="ja-JP" altLang="en-US" sz="1000" spc="-150" dirty="0">
                          <a:solidFill>
                            <a:schemeClr val="tx1"/>
                          </a:solidFill>
                          <a:latin typeface="メイリオ" panose="020B0604030504040204" pitchFamily="50" charset="-128"/>
                          <a:ea typeface="メイリオ" panose="020B0604030504040204" pitchFamily="50" charset="-128"/>
                        </a:rPr>
                        <a:t>　</a:t>
                      </a:r>
                      <a:r>
                        <a:rPr kumimoji="1" lang="ja-JP" altLang="en-US" sz="1000" spc="0" baseline="0" dirty="0">
                          <a:solidFill>
                            <a:schemeClr val="tx1"/>
                          </a:solidFill>
                          <a:latin typeface="メイリオ" panose="020B0604030504040204" pitchFamily="50" charset="-128"/>
                          <a:ea typeface="メイリオ" panose="020B0604030504040204" pitchFamily="50" charset="-128"/>
                        </a:rPr>
                        <a:t>女性労働者のキャリアアップに資する雇用管理区分間の転換</a:t>
                      </a:r>
                      <a:endParaRPr kumimoji="1" lang="en-US" altLang="ja-JP" sz="1000" spc="0" baseline="0" dirty="0">
                        <a:solidFill>
                          <a:schemeClr val="tx1"/>
                        </a:solidFill>
                        <a:latin typeface="メイリオ" panose="020B0604030504040204" pitchFamily="50" charset="-128"/>
                        <a:ea typeface="メイリオ" panose="020B0604030504040204" pitchFamily="50" charset="-128"/>
                      </a:endParaRPr>
                    </a:p>
                    <a:p>
                      <a:pPr marL="179388" indent="-90488" algn="just">
                        <a:tabLst>
                          <a:tab pos="84138" algn="l"/>
                        </a:tabLst>
                      </a:pPr>
                      <a:r>
                        <a:rPr kumimoji="1" lang="en-US" altLang="ja-JP" sz="1000" dirty="0">
                          <a:solidFill>
                            <a:schemeClr val="tx1"/>
                          </a:solidFill>
                          <a:latin typeface="メイリオ" panose="020B0604030504040204" pitchFamily="50" charset="-128"/>
                          <a:ea typeface="メイリオ" panose="020B0604030504040204" pitchFamily="50" charset="-128"/>
                        </a:rPr>
                        <a:t>C</a:t>
                      </a:r>
                      <a:r>
                        <a:rPr kumimoji="1" lang="ja-JP" altLang="en-US" sz="1000" baseline="0" dirty="0">
                          <a:solidFill>
                            <a:schemeClr val="tx1"/>
                          </a:solidFill>
                          <a:latin typeface="メイリオ" panose="020B0604030504040204" pitchFamily="50" charset="-128"/>
                          <a:ea typeface="メイリオ" panose="020B0604030504040204" pitchFamily="50" charset="-128"/>
                        </a:rPr>
                        <a:t> </a:t>
                      </a:r>
                      <a:r>
                        <a:rPr kumimoji="1" lang="ja-JP" altLang="en-US" sz="1000" dirty="0">
                          <a:solidFill>
                            <a:schemeClr val="tx1"/>
                          </a:solidFill>
                          <a:latin typeface="メイリオ" panose="020B0604030504040204" pitchFamily="50" charset="-128"/>
                          <a:ea typeface="メイリオ" panose="020B0604030504040204" pitchFamily="50" charset="-128"/>
                        </a:rPr>
                        <a:t>過去に在籍した女性の正社員としての再雇用</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marL="179388" indent="-90488" algn="just">
                        <a:tabLst>
                          <a:tab pos="84138" algn="l"/>
                        </a:tabLst>
                      </a:pPr>
                      <a:r>
                        <a:rPr kumimoji="1" lang="en-US" altLang="ja-JP" sz="1000" dirty="0">
                          <a:solidFill>
                            <a:schemeClr val="tx1"/>
                          </a:solidFill>
                          <a:latin typeface="メイリオ" panose="020B0604030504040204" pitchFamily="50" charset="-128"/>
                          <a:ea typeface="メイリオ" panose="020B0604030504040204" pitchFamily="50" charset="-128"/>
                        </a:rPr>
                        <a:t>D</a:t>
                      </a:r>
                      <a:r>
                        <a:rPr kumimoji="1" lang="ja-JP" altLang="en-US" sz="1000" baseline="0" dirty="0">
                          <a:solidFill>
                            <a:schemeClr val="tx1"/>
                          </a:solidFill>
                          <a:latin typeface="メイリオ" panose="020B0604030504040204" pitchFamily="50" charset="-128"/>
                          <a:ea typeface="メイリオ" panose="020B0604030504040204" pitchFamily="50" charset="-128"/>
                        </a:rPr>
                        <a:t> </a:t>
                      </a:r>
                      <a:r>
                        <a:rPr kumimoji="1" lang="ja-JP" altLang="en-US" sz="1000" dirty="0">
                          <a:solidFill>
                            <a:schemeClr val="tx1"/>
                          </a:solidFill>
                          <a:latin typeface="メイリオ" panose="020B0604030504040204" pitchFamily="50" charset="-128"/>
                          <a:ea typeface="メイリオ" panose="020B0604030504040204" pitchFamily="50" charset="-128"/>
                        </a:rPr>
                        <a:t>おおむね</a:t>
                      </a:r>
                      <a:r>
                        <a:rPr kumimoji="1" lang="en-US" altLang="ja-JP" sz="1000" dirty="0">
                          <a:solidFill>
                            <a:schemeClr val="tx1"/>
                          </a:solidFill>
                          <a:latin typeface="メイリオ" panose="020B0604030504040204" pitchFamily="50" charset="-128"/>
                          <a:ea typeface="メイリオ" panose="020B0604030504040204" pitchFamily="50" charset="-128"/>
                        </a:rPr>
                        <a:t>30</a:t>
                      </a:r>
                      <a:r>
                        <a:rPr kumimoji="1" lang="ja-JP" altLang="en-US" sz="1000" dirty="0">
                          <a:solidFill>
                            <a:schemeClr val="tx1"/>
                          </a:solidFill>
                          <a:latin typeface="メイリオ" panose="020B0604030504040204" pitchFamily="50" charset="-128"/>
                          <a:ea typeface="メイリオ" panose="020B0604030504040204" pitchFamily="50" charset="-128"/>
                        </a:rPr>
                        <a:t>歳以上の女性の正社員としての採用</a:t>
                      </a:r>
                      <a:endParaRPr kumimoji="1" lang="en-US" altLang="ja-JP" sz="1000" dirty="0">
                        <a:solidFill>
                          <a:schemeClr val="tx1"/>
                        </a:solidFill>
                        <a:latin typeface="メイリオ" panose="020B0604030504040204" pitchFamily="50" charset="-128"/>
                        <a:ea typeface="メイリオ" panose="020B0604030504040204" pitchFamily="50" charset="-128"/>
                      </a:endParaRPr>
                    </a:p>
                  </a:txBody>
                  <a:tcPr marL="84406" marR="84406" marT="42203" marB="42203"/>
                </a:tc>
                <a:tc>
                  <a:txBody>
                    <a:bodyPr/>
                    <a:lstStyle/>
                    <a:p>
                      <a:pPr marL="0" marR="0" lvl="0" indent="0" algn="just" defTabSz="91266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 同左</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marL="84406" marR="84406" marT="42203" marB="42203"/>
                </a:tc>
                <a:extLst>
                  <a:ext uri="{0D108BD9-81ED-4DB2-BD59-A6C34878D82A}">
                    <a16:rowId xmlns:a16="http://schemas.microsoft.com/office/drawing/2014/main" val="1077955857"/>
                  </a:ext>
                </a:extLst>
              </a:tr>
            </a:tbl>
          </a:graphicData>
        </a:graphic>
      </p:graphicFrame>
      <p:sp>
        <p:nvSpPr>
          <p:cNvPr id="11" name="テキスト ボックス 10"/>
          <p:cNvSpPr txBox="1"/>
          <p:nvPr/>
        </p:nvSpPr>
        <p:spPr>
          <a:xfrm>
            <a:off x="1529695" y="87776"/>
            <a:ext cx="7151410" cy="338554"/>
          </a:xfrm>
          <a:prstGeom prst="rect">
            <a:avLst/>
          </a:prstGeom>
          <a:noFill/>
        </p:spPr>
        <p:txBody>
          <a:bodyPr wrap="square" rtlCol="0">
            <a:spAutoFit/>
          </a:bodyPr>
          <a:lstStyle/>
          <a:p>
            <a:pPr marL="0" marR="0" lvl="0" indent="0" algn="ctr" defTabSz="844005"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本文"/>
                <a:ea typeface="ＭＳ Ｐゴシック" pitchFamily="50" charset="-128"/>
              </a:rPr>
              <a:t>（参考）女性の職業生活における活躍の状況に関する実績に係る基準②</a:t>
            </a:r>
            <a:endParaRPr kumimoji="1" lang="en-US" altLang="ja-JP" sz="1600" b="0" i="0" u="none" strike="noStrike" kern="1200" cap="none" spc="0" normalizeH="0" baseline="0" noProof="0" dirty="0">
              <a:ln>
                <a:noFill/>
              </a:ln>
              <a:solidFill>
                <a:prstClr val="black"/>
              </a:solidFill>
              <a:effectLst/>
              <a:uLnTx/>
              <a:uFillTx/>
              <a:latin typeface="メイリオ 本文"/>
              <a:ea typeface="ＭＳ Ｐゴシック" pitchFamily="50" charset="-128"/>
            </a:endParaRPr>
          </a:p>
        </p:txBody>
      </p:sp>
      <p:sp>
        <p:nvSpPr>
          <p:cNvPr id="8" name="テキスト ボックス 7"/>
          <p:cNvSpPr txBox="1">
            <a:spLocks/>
          </p:cNvSpPr>
          <p:nvPr/>
        </p:nvSpPr>
        <p:spPr>
          <a:xfrm>
            <a:off x="439452" y="4884659"/>
            <a:ext cx="9026299" cy="1592744"/>
          </a:xfrm>
          <a:prstGeom prst="rect">
            <a:avLst/>
          </a:prstGeom>
          <a:noFill/>
          <a:ln>
            <a:solidFill>
              <a:schemeClr val="tx1"/>
            </a:solidFill>
            <a:prstDash val="dash"/>
          </a:ln>
        </p:spPr>
        <p:txBody>
          <a:bodyPr wrap="square" rtlCol="0">
            <a:spAutoFit/>
          </a:bodyPr>
          <a:lstStyle/>
          <a:p>
            <a:pPr marL="133071" marR="0" lvl="0" indent="-133071" algn="l" defTabSz="844005" rtl="0" eaLnBrk="1" fontAlgn="base" latinLnBrk="0" hangingPunct="1">
              <a:lnSpc>
                <a:spcPct val="9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＜その他＞</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33071" marR="0" lvl="0" indent="-133071" algn="just" defTabSz="844005" rtl="0" eaLnBrk="1" fontAlgn="base" latinLnBrk="0" hangingPunct="1">
              <a:lnSpc>
                <a:spcPct val="9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　雇用管理区分ごとのその雇用する労働者の男女の賃金の差異の状況について把握したこと（プラチナえるぼしのみ）。</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33071" marR="0" lvl="0" indent="-133071" algn="just" defTabSz="844005" rtl="0" eaLnBrk="1" fontAlgn="base" latinLnBrk="0" hangingPunct="1">
              <a:lnSpc>
                <a:spcPct val="9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en-US" altLang="ja-JP" sz="1200" b="1" i="0" u="none" strike="noStrike" kern="1200" cap="none" spc="-3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3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未施行</a:t>
            </a:r>
            <a:r>
              <a:rPr kumimoji="1" lang="en-US" altLang="ja-JP" sz="1200" b="1" i="0" u="none" strike="noStrike" kern="1200" cap="none" spc="-3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3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求職者等に対するセクシュアルハラスメント防止に係る措置の内容を公表していること（プラチナえるぼしのみ）。</a:t>
            </a:r>
            <a:endParaRPr kumimoji="1" lang="en-US" altLang="ja-JP" sz="1200" b="1" i="0" u="none" strike="noStrike" kern="1200" cap="none" spc="-3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133071" marR="0" lvl="0" indent="-133071" algn="just" defTabSz="844005" rtl="0" eaLnBrk="1" fontAlgn="base" latinLnBrk="0" hangingPunct="1">
              <a:lnSpc>
                <a:spcPct val="9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1200" b="1" i="0" u="none" strike="noStrike"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mn-cs"/>
              </a:rPr>
              <a:t>（</a:t>
            </a:r>
            <a:r>
              <a:rPr kumimoji="1" lang="en-US" altLang="ja-JP" sz="1200" b="1" i="0" u="none" strike="noStrike"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mn-cs"/>
              </a:rPr>
              <a:t>）令和７年の女性活躍推進法改正によるもの。公布の日（令和７年６月</a:t>
            </a:r>
            <a:r>
              <a:rPr kumimoji="1" lang="en-US" altLang="ja-JP" sz="1200" b="1" i="0" u="none" strike="noStrike"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mn-cs"/>
              </a:rPr>
              <a:t>11</a:t>
            </a:r>
            <a:r>
              <a:rPr kumimoji="1" lang="ja-JP" altLang="en-US" sz="1200" b="1" i="0" u="none" strike="noStrike"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mn-cs"/>
              </a:rPr>
              <a:t>日）から起算して１年６月以内で政令で</a:t>
            </a:r>
          </a:p>
          <a:p>
            <a:pPr marL="133071" marR="0" lvl="0" indent="-133071" algn="just" defTabSz="844005" rtl="0" eaLnBrk="1" fontAlgn="base" latinLnBrk="0" hangingPunct="1">
              <a:lnSpc>
                <a:spcPct val="9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mn-cs"/>
              </a:rPr>
              <a:t>　　　定める日より施行。令和８年</a:t>
            </a:r>
            <a:r>
              <a:rPr kumimoji="1" lang="en-US" altLang="ja-JP" sz="1200" b="1" i="0" u="none" strike="noStrike"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mn-cs"/>
              </a:rPr>
              <a:t>10</a:t>
            </a:r>
            <a:r>
              <a:rPr kumimoji="1" lang="ja-JP" altLang="en-US" sz="1200" b="1" dirty="0">
                <a:solidFill>
                  <a:schemeClr val="tx2"/>
                </a:solidFill>
                <a:latin typeface="メイリオ" panose="020B0604030504040204" pitchFamily="50" charset="-128"/>
                <a:ea typeface="メイリオ" panose="020B0604030504040204" pitchFamily="50" charset="-128"/>
              </a:rPr>
              <a:t>月１日施行予定</a:t>
            </a:r>
            <a:endParaRPr kumimoji="1" lang="en-US" altLang="ja-JP" sz="1200" b="1" i="0" u="none" strike="noStrike"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mn-cs"/>
            </a:endParaRPr>
          </a:p>
          <a:p>
            <a:pPr marL="334086" marR="0" lvl="0" indent="-334086" algn="just" defTabSz="844005" rtl="0" eaLnBrk="1" fontAlgn="base" latinLnBrk="0" hangingPunct="1">
              <a:lnSpc>
                <a:spcPct val="9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　えるぼし認定又はプラチナえるぼし認定を取り消され、又は辞退の申出を行い、その取消し又は辞退の日から３年を経過していること（辞退の日前に、雇用環境・均等局長が定める基準に該当しないことにより、辞退の申出をした場合を除く。）。 </a:t>
            </a:r>
          </a:p>
          <a:p>
            <a:pPr marL="334086" marR="0" lvl="0" indent="-334086" algn="just" defTabSz="844005" rtl="0" eaLnBrk="1" fontAlgn="base" latinLnBrk="0" hangingPunct="1">
              <a:lnSpc>
                <a:spcPct val="9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 　職業安定法施行令第１条で定める規定の違反に関し、法律に基づく処分、公表その他の措置が講じられていないこと。 </a:t>
            </a:r>
          </a:p>
          <a:p>
            <a:pPr marL="0" marR="0" lvl="0" indent="0" algn="just" defTabSz="844005" rtl="0" eaLnBrk="1" fontAlgn="base" latinLnBrk="0" hangingPunct="1">
              <a:lnSpc>
                <a:spcPct val="9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　 法又は法に基づく命令その他関係法令に違反する重大な事実がないこと。</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スライド番号プレースホルダー 2">
            <a:extLst>
              <a:ext uri="{FF2B5EF4-FFF2-40B4-BE49-F238E27FC236}">
                <a16:creationId xmlns:a16="http://schemas.microsoft.com/office/drawing/2014/main" id="{BA7AEA35-01CC-AF1A-6696-E72C3F283D7D}"/>
              </a:ext>
            </a:extLst>
          </p:cNvPr>
          <p:cNvSpPr txBox="1">
            <a:spLocks/>
          </p:cNvSpPr>
          <p:nvPr/>
        </p:nvSpPr>
        <p:spPr>
          <a:xfrm>
            <a:off x="9174745" y="6477403"/>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20</a:t>
            </a:r>
          </a:p>
        </p:txBody>
      </p:sp>
    </p:spTree>
    <p:extLst>
      <p:ext uri="{BB962C8B-B14F-4D97-AF65-F5344CB8AC3E}">
        <p14:creationId xmlns:p14="http://schemas.microsoft.com/office/powerpoint/2010/main" val="3473264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75B70-820E-09EB-DE97-CE1082BB7C55}"/>
            </a:ext>
          </a:extLst>
        </p:cNvPr>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A321A9EC-15C5-0970-35FF-E88DBBB53748}"/>
              </a:ext>
            </a:extLst>
          </p:cNvPr>
          <p:cNvGrpSpPr/>
          <p:nvPr/>
        </p:nvGrpSpPr>
        <p:grpSpPr>
          <a:xfrm>
            <a:off x="0" y="0"/>
            <a:ext cx="9906000" cy="689477"/>
            <a:chOff x="351181" y="-11057"/>
            <a:chExt cx="8441638" cy="631385"/>
          </a:xfrm>
        </p:grpSpPr>
        <p:sp>
          <p:nvSpPr>
            <p:cNvPr id="16" name="テキスト プレースホルダー 6">
              <a:extLst>
                <a:ext uri="{FF2B5EF4-FFF2-40B4-BE49-F238E27FC236}">
                  <a16:creationId xmlns:a16="http://schemas.microsoft.com/office/drawing/2014/main" id="{32FA6CEB-DA7F-8B54-88AF-E536807A744B}"/>
                </a:ext>
              </a:extLst>
            </p:cNvPr>
            <p:cNvSpPr txBox="1">
              <a:spLocks/>
            </p:cNvSpPr>
            <p:nvPr/>
          </p:nvSpPr>
          <p:spPr>
            <a:xfrm>
              <a:off x="351181" y="-11057"/>
              <a:ext cx="8441638" cy="631385"/>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779173" rtl="0" eaLnBrk="1" fontAlgn="auto" latinLnBrk="0" hangingPunct="1">
                <a:lnSpc>
                  <a:spcPct val="100000"/>
                </a:lnSpc>
                <a:spcBef>
                  <a:spcPts val="0"/>
                </a:spcBef>
                <a:spcAft>
                  <a:spcPts val="0"/>
                </a:spcAft>
                <a:buClrTx/>
                <a:buSzTx/>
                <a:buFontTx/>
                <a:buNone/>
                <a:tabLst/>
                <a:defRPr/>
              </a:pPr>
              <a:endParaRPr kumimoji="1" lang="en" altLang="ja-JP" sz="1427" b="1" i="0" u="none" strike="noStrike" kern="1200" cap="none" spc="214"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17" name="テキスト プレースホルダー 6">
              <a:extLst>
                <a:ext uri="{FF2B5EF4-FFF2-40B4-BE49-F238E27FC236}">
                  <a16:creationId xmlns:a16="http://schemas.microsoft.com/office/drawing/2014/main" id="{B913301D-E2B5-8071-2468-D83537174469}"/>
                </a:ext>
              </a:extLst>
            </p:cNvPr>
            <p:cNvSpPr txBox="1">
              <a:spLocks/>
            </p:cNvSpPr>
            <p:nvPr/>
          </p:nvSpPr>
          <p:spPr>
            <a:xfrm>
              <a:off x="5194834" y="-11057"/>
              <a:ext cx="3596963" cy="631385"/>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779173" rtl="0" eaLnBrk="1" fontAlgn="auto" latinLnBrk="0" hangingPunct="1">
                <a:lnSpc>
                  <a:spcPct val="100000"/>
                </a:lnSpc>
                <a:spcBef>
                  <a:spcPts val="0"/>
                </a:spcBef>
                <a:spcAft>
                  <a:spcPts val="0"/>
                </a:spcAft>
                <a:buClrTx/>
                <a:buSzTx/>
                <a:buFontTx/>
                <a:buNone/>
                <a:tabLst/>
                <a:defRPr/>
              </a:pPr>
              <a:endParaRPr kumimoji="1" lang="en" altLang="ja-JP" sz="1546" b="1" i="0" u="none" strike="noStrike" kern="1200" cap="none" spc="232"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grpSp>
      <p:sp>
        <p:nvSpPr>
          <p:cNvPr id="11" name="テキスト ボックス 10">
            <a:extLst>
              <a:ext uri="{FF2B5EF4-FFF2-40B4-BE49-F238E27FC236}">
                <a16:creationId xmlns:a16="http://schemas.microsoft.com/office/drawing/2014/main" id="{693ED0B8-2701-FCD2-4CB3-9B9878CD5AC7}"/>
              </a:ext>
            </a:extLst>
          </p:cNvPr>
          <p:cNvSpPr txBox="1"/>
          <p:nvPr/>
        </p:nvSpPr>
        <p:spPr>
          <a:xfrm>
            <a:off x="1338997" y="232665"/>
            <a:ext cx="7151410" cy="400110"/>
          </a:xfrm>
          <a:prstGeom prst="rect">
            <a:avLst/>
          </a:prstGeom>
          <a:noFill/>
        </p:spPr>
        <p:txBody>
          <a:bodyPr wrap="square" rtlCol="0">
            <a:spAutoFit/>
          </a:bodyPr>
          <a:lstStyle/>
          <a:p>
            <a:pPr marL="0" marR="0" lvl="0" indent="0" algn="ctr" defTabSz="844005"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えるぼしプラス（仮称）認定の創設</a:t>
            </a:r>
            <a:endParaRPr kumimoji="1" lang="en-US" altLang="ja-JP" sz="20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9025B24-2C0B-3F6E-66F3-70B2F3CEA95B}"/>
              </a:ext>
            </a:extLst>
          </p:cNvPr>
          <p:cNvSpPr txBox="1"/>
          <p:nvPr/>
        </p:nvSpPr>
        <p:spPr>
          <a:xfrm>
            <a:off x="186325" y="955898"/>
            <a:ext cx="9281525" cy="646331"/>
          </a:xfrm>
          <a:prstGeom prst="rect">
            <a:avLst/>
          </a:prstGeom>
          <a:noFill/>
        </p:spPr>
        <p:txBody>
          <a:bodyPr wrap="square">
            <a:spAutoFit/>
          </a:bodyPr>
          <a:lstStyle/>
          <a:p>
            <a:pPr algn="just"/>
            <a:r>
              <a:rPr lang="ja-JP" altLang="en-US" dirty="0">
                <a:latin typeface="メイリオ" panose="020B0604030504040204" pitchFamily="50" charset="-128"/>
                <a:ea typeface="メイリオ" panose="020B0604030504040204" pitchFamily="50" charset="-128"/>
              </a:rPr>
              <a:t>えるぼし認定（１・２・３段階目）及びプラチナえるぼしについて、女性の健康支援に関する基準を追加した新しい認定を創設します。</a:t>
            </a:r>
          </a:p>
        </p:txBody>
      </p:sp>
      <p:sp>
        <p:nvSpPr>
          <p:cNvPr id="14" name="正方形/長方形 13">
            <a:extLst>
              <a:ext uri="{FF2B5EF4-FFF2-40B4-BE49-F238E27FC236}">
                <a16:creationId xmlns:a16="http://schemas.microsoft.com/office/drawing/2014/main" id="{88BC4FB5-DFE9-EED4-7B60-569D71A7D944}"/>
              </a:ext>
            </a:extLst>
          </p:cNvPr>
          <p:cNvSpPr/>
          <p:nvPr/>
        </p:nvSpPr>
        <p:spPr>
          <a:xfrm>
            <a:off x="163216" y="1796977"/>
            <a:ext cx="9502972" cy="386087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F0E8001-1EF0-CC02-9EEC-95A26B055A0A}"/>
              </a:ext>
            </a:extLst>
          </p:cNvPr>
          <p:cNvSpPr txBox="1"/>
          <p:nvPr/>
        </p:nvSpPr>
        <p:spPr>
          <a:xfrm>
            <a:off x="186325" y="1902976"/>
            <a:ext cx="9458338" cy="3831818"/>
          </a:xfrm>
          <a:prstGeom prst="rect">
            <a:avLst/>
          </a:prstGeom>
          <a:solidFill>
            <a:schemeClr val="accent5">
              <a:lumMod val="20000"/>
              <a:lumOff val="80000"/>
            </a:schemeClr>
          </a:solidFill>
        </p:spPr>
        <p:txBody>
          <a:bodyPr wrap="square">
            <a:spAutoFit/>
          </a:bodyPr>
          <a:lstStyle/>
          <a:p>
            <a:pPr algn="just"/>
            <a:r>
              <a:rPr lang="en-US" altLang="ja-JP" sz="2000" b="1" dirty="0">
                <a:solidFill>
                  <a:srgbClr val="0000FF"/>
                </a:solidFill>
                <a:latin typeface="メイリオ" panose="020B0604030504040204" pitchFamily="50" charset="-128"/>
                <a:ea typeface="メイリオ" panose="020B0604030504040204" pitchFamily="50" charset="-128"/>
              </a:rPr>
              <a:t>【</a:t>
            </a:r>
            <a:r>
              <a:rPr lang="ja-JP" altLang="en-US" sz="2000" b="1" dirty="0">
                <a:solidFill>
                  <a:srgbClr val="0000FF"/>
                </a:solidFill>
                <a:latin typeface="メイリオ" panose="020B0604030504040204" pitchFamily="50" charset="-128"/>
                <a:ea typeface="メイリオ" panose="020B0604030504040204" pitchFamily="50" charset="-128"/>
              </a:rPr>
              <a:t>女性の健康支援に関する認定基準</a:t>
            </a:r>
            <a:r>
              <a:rPr lang="en-US" altLang="ja-JP" sz="2000" b="1" dirty="0">
                <a:solidFill>
                  <a:srgbClr val="0000FF"/>
                </a:solidFill>
                <a:latin typeface="メイリオ" panose="020B0604030504040204" pitchFamily="50" charset="-128"/>
                <a:ea typeface="メイリオ" panose="020B0604030504040204" pitchFamily="50" charset="-128"/>
              </a:rPr>
              <a:t>】</a:t>
            </a:r>
          </a:p>
          <a:p>
            <a:pPr algn="just"/>
            <a:r>
              <a:rPr lang="ja-JP" altLang="en-US" sz="13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えるぼしプラス（仮称）・プラチナえるぼしプラス（仮称）の全てで、女性の健康支援に関する基準は共通</a:t>
            </a:r>
            <a:endParaRPr lang="en-US" altLang="ja-JP" sz="1200" dirty="0">
              <a:latin typeface="メイリオ" panose="020B0604030504040204" pitchFamily="50" charset="-128"/>
              <a:ea typeface="メイリオ" panose="020B0604030504040204" pitchFamily="50" charset="-128"/>
            </a:endParaRPr>
          </a:p>
          <a:p>
            <a:pPr algn="just"/>
            <a:endParaRPr lang="ja-JP" altLang="en-US" sz="1400" dirty="0">
              <a:latin typeface="メイリオ" panose="020B0604030504040204" pitchFamily="50" charset="-128"/>
              <a:ea typeface="メイリオ" panose="020B0604030504040204" pitchFamily="50" charset="-128"/>
            </a:endParaRPr>
          </a:p>
          <a:p>
            <a:pPr algn="just"/>
            <a:r>
              <a:rPr lang="ja-JP" altLang="en-US" sz="1400" dirty="0">
                <a:latin typeface="メイリオ" panose="020B0604030504040204" pitchFamily="50" charset="-128"/>
                <a:ea typeface="メイリオ" panose="020B0604030504040204" pitchFamily="50" charset="-128"/>
              </a:rPr>
              <a:t>① 「女性の健康上の特性に配慮した休暇制度」及び「女性の健康上の特性への配慮のために利用することができる、半日単位・時間単位の年次有給休暇、所定外労働の制限、時差出勤、フレックスタイム制、短時間勤務、在宅労働等のうちいずれかの制度」を設けていること。</a:t>
            </a:r>
            <a:endParaRPr lang="en-US" altLang="ja-JP" sz="1400" dirty="0">
              <a:latin typeface="メイリオ" panose="020B0604030504040204" pitchFamily="50" charset="-128"/>
              <a:ea typeface="メイリオ" panose="020B0604030504040204" pitchFamily="50" charset="-128"/>
            </a:endParaRPr>
          </a:p>
          <a:p>
            <a:pPr algn="just"/>
            <a:r>
              <a:rPr lang="ja-JP" altLang="en-US" sz="1400" dirty="0">
                <a:latin typeface="メイリオ" panose="020B0604030504040204" pitchFamily="50" charset="-128"/>
                <a:ea typeface="メイリオ" panose="020B0604030504040204" pitchFamily="50" charset="-128"/>
              </a:rPr>
              <a:t>（休暇制度は、多様な目的で利用することができる休暇制度及び利用目的を限定しない休暇制度を含み、年次有給休暇を除く。）</a:t>
            </a:r>
            <a:endParaRPr lang="en-US" altLang="ja-JP" sz="1400" dirty="0">
              <a:latin typeface="メイリオ" panose="020B0604030504040204" pitchFamily="50" charset="-128"/>
              <a:ea typeface="メイリオ" panose="020B0604030504040204" pitchFamily="50" charset="-128"/>
            </a:endParaRPr>
          </a:p>
          <a:p>
            <a:pPr algn="just"/>
            <a:endParaRPr lang="ja-JP" altLang="en-US" sz="1400" dirty="0">
              <a:latin typeface="メイリオ" panose="020B0604030504040204" pitchFamily="50" charset="-128"/>
              <a:ea typeface="メイリオ" panose="020B0604030504040204" pitchFamily="50" charset="-128"/>
            </a:endParaRPr>
          </a:p>
          <a:p>
            <a:pPr algn="just"/>
            <a:r>
              <a:rPr lang="ja-JP" altLang="en-US" sz="1400" dirty="0">
                <a:latin typeface="メイリオ" panose="020B0604030504040204" pitchFamily="50" charset="-128"/>
                <a:ea typeface="メイリオ" panose="020B0604030504040204" pitchFamily="50" charset="-128"/>
              </a:rPr>
              <a:t>② 女性の健康上の特性への配慮に関する方針を示し、①に掲げる制度の内容とともに労働者に周知させるための取組を実施していること</a:t>
            </a:r>
            <a:endParaRPr lang="en-US" altLang="ja-JP" sz="1400" dirty="0">
              <a:latin typeface="メイリオ" panose="020B0604030504040204" pitchFamily="50" charset="-128"/>
              <a:ea typeface="メイリオ" panose="020B0604030504040204" pitchFamily="50" charset="-128"/>
            </a:endParaRPr>
          </a:p>
          <a:p>
            <a:pPr algn="just"/>
            <a:endParaRPr lang="ja-JP" altLang="en-US" sz="1400" dirty="0">
              <a:latin typeface="メイリオ" panose="020B0604030504040204" pitchFamily="50" charset="-128"/>
              <a:ea typeface="メイリオ" panose="020B0604030504040204" pitchFamily="50" charset="-128"/>
            </a:endParaRPr>
          </a:p>
          <a:p>
            <a:pPr algn="just"/>
            <a:r>
              <a:rPr lang="ja-JP" altLang="en-US" sz="1400" dirty="0">
                <a:latin typeface="メイリオ" panose="020B0604030504040204" pitchFamily="50" charset="-128"/>
                <a:ea typeface="メイリオ" panose="020B0604030504040204" pitchFamily="50" charset="-128"/>
              </a:rPr>
              <a:t>③ 女性の健康上の特性への配慮に関する研修その他の女性の健康上の特性への配慮に関する労働者の理解を促進するための取組を実施していること</a:t>
            </a:r>
            <a:endParaRPr lang="en-US" altLang="ja-JP" sz="1400" dirty="0">
              <a:latin typeface="メイリオ" panose="020B0604030504040204" pitchFamily="50" charset="-128"/>
              <a:ea typeface="メイリオ" panose="020B0604030504040204" pitchFamily="50" charset="-128"/>
            </a:endParaRPr>
          </a:p>
          <a:p>
            <a:pPr algn="just"/>
            <a:endParaRPr lang="ja-JP" altLang="en-US" sz="1400" dirty="0">
              <a:latin typeface="メイリオ" panose="020B0604030504040204" pitchFamily="50" charset="-128"/>
              <a:ea typeface="メイリオ" panose="020B0604030504040204" pitchFamily="50" charset="-128"/>
            </a:endParaRPr>
          </a:p>
          <a:p>
            <a:pPr algn="just"/>
            <a:r>
              <a:rPr lang="ja-JP" altLang="en-US" sz="1400" dirty="0">
                <a:latin typeface="メイリオ" panose="020B0604030504040204" pitchFamily="50" charset="-128"/>
                <a:ea typeface="メイリオ" panose="020B0604030504040204" pitchFamily="50" charset="-128"/>
              </a:rPr>
              <a:t>④ 労働者からの女性の健康上の特性への配慮に関する業務を担当する者を選任し、労働者からの女性の健康上の特性に関する相談に応じさせる措置を講ずるとともに、労働者に周知させるための措置を講じていること</a:t>
            </a:r>
          </a:p>
        </p:txBody>
      </p:sp>
      <p:sp>
        <p:nvSpPr>
          <p:cNvPr id="13" name="テキスト ボックス 12">
            <a:extLst>
              <a:ext uri="{FF2B5EF4-FFF2-40B4-BE49-F238E27FC236}">
                <a16:creationId xmlns:a16="http://schemas.microsoft.com/office/drawing/2014/main" id="{31BAC6BB-B68B-018E-11A2-4E9C2D4C7DD2}"/>
              </a:ext>
            </a:extLst>
          </p:cNvPr>
          <p:cNvSpPr txBox="1"/>
          <p:nvPr/>
        </p:nvSpPr>
        <p:spPr>
          <a:xfrm>
            <a:off x="223830" y="5829969"/>
            <a:ext cx="8520120"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正式名称と新しい認定マークのデザインは追って示す予定です。令和８年４月１日から申請できます。最新の情報や申請方法は厚生労働省ホームページ「女性活躍推進法特集ページ」でご確認ください。</a:t>
            </a:r>
            <a:r>
              <a:rPr lang="en-US" altLang="ja-JP" sz="1400" dirty="0">
                <a:latin typeface="メイリオ" panose="020B0604030504040204" pitchFamily="50" charset="-128"/>
                <a:ea typeface="メイリオ" panose="020B0604030504040204" pitchFamily="50" charset="-128"/>
              </a:rPr>
              <a:t>URL</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https://www.mhlw.go.jp/stf/seisakunitsuite/bunya/0000091025.html</a:t>
            </a:r>
            <a:endParaRPr lang="ja-JP" altLang="en-US" sz="1400" dirty="0">
              <a:latin typeface="メイリオ" panose="020B0604030504040204" pitchFamily="50" charset="-128"/>
              <a:ea typeface="メイリオ" panose="020B0604030504040204" pitchFamily="50" charset="-128"/>
            </a:endParaRPr>
          </a:p>
        </p:txBody>
      </p:sp>
      <p:sp>
        <p:nvSpPr>
          <p:cNvPr id="2" name="スライド番号プレースホルダー 2">
            <a:extLst>
              <a:ext uri="{FF2B5EF4-FFF2-40B4-BE49-F238E27FC236}">
                <a16:creationId xmlns:a16="http://schemas.microsoft.com/office/drawing/2014/main" id="{1B4AEF31-3099-BB7B-E3E0-5EBF314BB8A2}"/>
              </a:ext>
            </a:extLst>
          </p:cNvPr>
          <p:cNvSpPr txBox="1">
            <a:spLocks/>
          </p:cNvSpPr>
          <p:nvPr/>
        </p:nvSpPr>
        <p:spPr>
          <a:xfrm>
            <a:off x="9127138" y="6381083"/>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21</a:t>
            </a:r>
          </a:p>
        </p:txBody>
      </p:sp>
      <p:pic>
        <p:nvPicPr>
          <p:cNvPr id="3" name="図 2">
            <a:extLst>
              <a:ext uri="{FF2B5EF4-FFF2-40B4-BE49-F238E27FC236}">
                <a16:creationId xmlns:a16="http://schemas.microsoft.com/office/drawing/2014/main" id="{4B36D051-FAA1-421A-8DB0-487B0A1660FB}"/>
              </a:ext>
            </a:extLst>
          </p:cNvPr>
          <p:cNvPicPr>
            <a:picLocks noChangeAspect="1"/>
          </p:cNvPicPr>
          <p:nvPr/>
        </p:nvPicPr>
        <p:blipFill>
          <a:blip r:embed="rId3"/>
          <a:stretch>
            <a:fillRect/>
          </a:stretch>
        </p:blipFill>
        <p:spPr>
          <a:xfrm>
            <a:off x="8531408" y="5843900"/>
            <a:ext cx="727721" cy="738664"/>
          </a:xfrm>
          <a:prstGeom prst="rect">
            <a:avLst/>
          </a:prstGeom>
        </p:spPr>
      </p:pic>
    </p:spTree>
    <p:extLst>
      <p:ext uri="{BB962C8B-B14F-4D97-AF65-F5344CB8AC3E}">
        <p14:creationId xmlns:p14="http://schemas.microsoft.com/office/powerpoint/2010/main" val="2475779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FACFCC42-5942-0131-CF7D-3756DCE821C3}"/>
              </a:ext>
            </a:extLst>
          </p:cNvPr>
          <p:cNvSpPr/>
          <p:nvPr/>
        </p:nvSpPr>
        <p:spPr>
          <a:xfrm>
            <a:off x="117544" y="2966721"/>
            <a:ext cx="3929558" cy="16678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Segoe UI"/>
              <a:ea typeface="メイリオ"/>
              <a:cs typeface="+mn-cs"/>
            </a:endParaRPr>
          </a:p>
        </p:txBody>
      </p:sp>
      <p:sp>
        <p:nvSpPr>
          <p:cNvPr id="11" name="正方形/長方形 10">
            <a:extLst>
              <a:ext uri="{FF2B5EF4-FFF2-40B4-BE49-F238E27FC236}">
                <a16:creationId xmlns:a16="http://schemas.microsoft.com/office/drawing/2014/main" id="{15F6EE01-97D2-4359-BDFA-0C83CE66AD96}"/>
              </a:ext>
            </a:extLst>
          </p:cNvPr>
          <p:cNvSpPr/>
          <p:nvPr/>
        </p:nvSpPr>
        <p:spPr>
          <a:xfrm>
            <a:off x="3980199" y="2966721"/>
            <a:ext cx="5833518" cy="33330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Segoe UI"/>
              <a:ea typeface="メイリオ"/>
              <a:cs typeface="+mn-cs"/>
            </a:endParaRPr>
          </a:p>
        </p:txBody>
      </p:sp>
      <p:graphicFrame>
        <p:nvGraphicFramePr>
          <p:cNvPr id="4" name="表 3">
            <a:extLst>
              <a:ext uri="{FF2B5EF4-FFF2-40B4-BE49-F238E27FC236}">
                <a16:creationId xmlns:a16="http://schemas.microsoft.com/office/drawing/2014/main" id="{F7C9E86F-7BAC-C2AB-5D7F-5ADBF14BA384}"/>
              </a:ext>
            </a:extLst>
          </p:cNvPr>
          <p:cNvGraphicFramePr>
            <a:graphicFrameLocks noGrp="1"/>
          </p:cNvGraphicFramePr>
          <p:nvPr/>
        </p:nvGraphicFramePr>
        <p:xfrm>
          <a:off x="117544" y="1680195"/>
          <a:ext cx="9719187" cy="5046702"/>
        </p:xfrm>
        <a:graphic>
          <a:graphicData uri="http://schemas.openxmlformats.org/drawingml/2006/table">
            <a:tbl>
              <a:tblPr firstRow="1" firstCol="1" bandRow="1"/>
              <a:tblGrid>
                <a:gridCol w="3871893">
                  <a:extLst>
                    <a:ext uri="{9D8B030D-6E8A-4147-A177-3AD203B41FA5}">
                      <a16:colId xmlns:a16="http://schemas.microsoft.com/office/drawing/2014/main" val="2775984464"/>
                    </a:ext>
                  </a:extLst>
                </a:gridCol>
                <a:gridCol w="5847294">
                  <a:extLst>
                    <a:ext uri="{9D8B030D-6E8A-4147-A177-3AD203B41FA5}">
                      <a16:colId xmlns:a16="http://schemas.microsoft.com/office/drawing/2014/main" val="1580971637"/>
                    </a:ext>
                  </a:extLst>
                </a:gridCol>
              </a:tblGrid>
              <a:tr h="267523">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a:r>
                        <a:rPr lang="ja-JP" sz="14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現行</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9975" marR="59975"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a:r>
                        <a:rPr lang="en-US" sz="1400" b="1" kern="0" dirty="0">
                          <a:solidFill>
                            <a:schemeClr val="accent4">
                              <a:lumMod val="50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en-US" sz="1400" b="1" kern="0" dirty="0">
                          <a:solidFill>
                            <a:schemeClr val="accent4">
                              <a:lumMod val="50000"/>
                            </a:schemeClr>
                          </a:solidFill>
                          <a:effectLst/>
                          <a:latin typeface="メイリオ" panose="020B0604030504040204" pitchFamily="50" charset="-128"/>
                          <a:ea typeface="メイリオ" panose="020B0604030504040204" pitchFamily="50" charset="-128"/>
                        </a:rPr>
                        <a:t>改正後</a:t>
                      </a:r>
                      <a:r>
                        <a:rPr lang="en-US" altLang="ja-JP" sz="1400" b="1" kern="0" dirty="0">
                          <a:solidFill>
                            <a:schemeClr val="accent4">
                              <a:lumMod val="50000"/>
                            </a:schemeClr>
                          </a:solidFill>
                          <a:effectLst/>
                          <a:latin typeface="メイリオ" panose="020B0604030504040204" pitchFamily="50" charset="-128"/>
                          <a:ea typeface="メイリオ" panose="020B0604030504040204" pitchFamily="50" charset="-128"/>
                        </a:rPr>
                        <a:t>【</a:t>
                      </a:r>
                      <a:r>
                        <a:rPr lang="ja-JP" altLang="en-US" sz="1400" b="1" kern="0" dirty="0">
                          <a:solidFill>
                            <a:schemeClr val="accent4">
                              <a:lumMod val="50000"/>
                            </a:schemeClr>
                          </a:solidFill>
                          <a:effectLst/>
                          <a:latin typeface="メイリオ" panose="020B0604030504040204" pitchFamily="50" charset="-128"/>
                          <a:ea typeface="メイリオ" panose="020B0604030504040204" pitchFamily="50" charset="-128"/>
                        </a:rPr>
                        <a:t>令和８年４月１日施行</a:t>
                      </a:r>
                      <a:r>
                        <a:rPr lang="en-US" altLang="ja-JP" sz="1400" b="1" kern="0" dirty="0">
                          <a:solidFill>
                            <a:schemeClr val="accent4">
                              <a:lumMod val="50000"/>
                            </a:schemeClr>
                          </a:solidFill>
                          <a:effectLst/>
                          <a:latin typeface="メイリオ" panose="020B0604030504040204" pitchFamily="50" charset="-128"/>
                          <a:ea typeface="メイリオ" panose="020B0604030504040204" pitchFamily="50" charset="-128"/>
                        </a:rPr>
                        <a:t>】</a:t>
                      </a:r>
                      <a:endParaRPr lang="ja-JP" altLang="en-US" sz="1400" b="1" kern="100"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9975" marR="59975"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875315831"/>
                  </a:ext>
                </a:extLst>
              </a:tr>
              <a:tr h="4779179">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a:endParaRPr lang="en-US" altLang="ja-JP" sz="13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gn="l"/>
                      <a:r>
                        <a:rPr lang="ja-JP" altLang="en-US"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① </a:t>
                      </a:r>
                      <a:r>
                        <a:rPr lang="ja-JP"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１～２項目の</a:t>
                      </a:r>
                      <a:r>
                        <a:rPr lang="ja-JP" altLang="en-US"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基準</a:t>
                      </a:r>
                      <a:r>
                        <a:rPr lang="ja-JP"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を満た</a:t>
                      </a:r>
                      <a:r>
                        <a:rPr lang="ja-JP" altLang="en-US"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し、実績を毎年公表</a:t>
                      </a:r>
                      <a:endParaRPr lang="en-US" altLang="ja-JP"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gn="l"/>
                      <a:endParaRPr lang="en-US"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gn="l"/>
                      <a:r>
                        <a:rPr lang="ja-JP" altLang="en-US"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② 基準を満たさない項目に関する取組の実施状況について毎年公表</a:t>
                      </a:r>
                      <a:endParaRPr lang="en-US"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gn="l"/>
                      <a:endParaRPr lang="en-US" sz="13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gn="l"/>
                      <a:r>
                        <a:rPr lang="ja-JP" sz="14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4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基準</a:t>
                      </a:r>
                      <a:r>
                        <a:rPr lang="ja-JP" sz="14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を満たさない項目につ</a:t>
                      </a:r>
                      <a:r>
                        <a:rPr lang="ja-JP" altLang="en-US" sz="14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き</a:t>
                      </a:r>
                      <a:r>
                        <a:rPr lang="ja-JP" sz="14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br>
                        <a:rPr lang="en-US" sz="14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en-US" sz="14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③ </a:t>
                      </a:r>
                      <a:r>
                        <a:rPr lang="ja-JP" sz="14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２年以上連続しての実績改善</a:t>
                      </a:r>
                      <a:r>
                        <a:rPr lang="ja-JP" altLang="en-US" sz="14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endParaRPr lang="en-US" altLang="ja-JP" sz="1400" kern="0" dirty="0">
                        <a:solidFill>
                          <a:srgbClr val="000000"/>
                        </a:solidFill>
                        <a:effectLst/>
                        <a:highlight>
                          <a:srgbClr val="00FFFF"/>
                        </a:highlight>
                        <a:latin typeface="メイリオ" panose="020B0604030504040204" pitchFamily="50" charset="-128"/>
                        <a:ea typeface="メイリオ" panose="020B0604030504040204" pitchFamily="50" charset="-128"/>
                        <a:cs typeface="ＭＳ Ｐゴシック" panose="020B0600070205080204" pitchFamily="50" charset="-128"/>
                      </a:endParaRPr>
                    </a:p>
                    <a:p>
                      <a:pPr algn="l"/>
                      <a:endParaRPr lang="en-US" altLang="ja-JP" sz="1050" kern="100" dirty="0">
                        <a:effectLst/>
                        <a:highlight>
                          <a:srgbClr val="00FFFF"/>
                        </a:highlight>
                        <a:latin typeface="メイリオ" panose="020B0604030504040204" pitchFamily="50" charset="-128"/>
                        <a:ea typeface="メイリオ" panose="020B0604030504040204" pitchFamily="50" charset="-128"/>
                        <a:cs typeface="Times New Roman" panose="02020603050405020304" pitchFamily="18" charset="0"/>
                      </a:endParaRPr>
                    </a:p>
                    <a:p>
                      <a:pPr marL="180975" indent="-180975" algn="l"/>
                      <a:endParaRPr lang="en-US" altLang="ja-JP" sz="1050" kern="100" dirty="0">
                        <a:effectLst/>
                        <a:highlight>
                          <a:srgbClr val="00FFFF"/>
                        </a:highlight>
                        <a:latin typeface="メイリオ" panose="020B0604030504040204" pitchFamily="50" charset="-128"/>
                        <a:ea typeface="メイリオ" panose="020B0604030504040204" pitchFamily="50" charset="-128"/>
                        <a:cs typeface="Times New Roman" panose="02020603050405020304" pitchFamily="18" charset="0"/>
                      </a:endParaRPr>
                    </a:p>
                    <a:p>
                      <a:pPr marL="180975" indent="-180975" algn="l"/>
                      <a:endParaRPr lang="en-US" altLang="ja-JP" sz="1050" kern="100" dirty="0">
                        <a:effectLst/>
                        <a:highlight>
                          <a:srgbClr val="00FFFF"/>
                        </a:highlight>
                        <a:latin typeface="メイリオ" panose="020B0604030504040204" pitchFamily="50" charset="-128"/>
                        <a:ea typeface="メイリオ" panose="020B0604030504040204" pitchFamily="50" charset="-128"/>
                        <a:cs typeface="Times New Roman" panose="02020603050405020304" pitchFamily="18" charset="0"/>
                      </a:endParaRPr>
                    </a:p>
                  </a:txBody>
                  <a:tcPr marL="59975" marR="59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a:endParaRPr lang="en-US" altLang="ja-JP" sz="14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gn="l"/>
                      <a:r>
                        <a:rPr lang="ja-JP"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①</a:t>
                      </a:r>
                      <a:r>
                        <a:rPr lang="ja-JP" altLang="en-US"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１～２項目の</a:t>
                      </a:r>
                      <a:r>
                        <a:rPr lang="ja-JP" altLang="en-US"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基準</a:t>
                      </a:r>
                      <a:r>
                        <a:rPr lang="ja-JP"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を満た</a:t>
                      </a:r>
                      <a:r>
                        <a:rPr lang="ja-JP" altLang="en-US"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し、実績を毎年公表</a:t>
                      </a:r>
                      <a:endParaRPr lang="en-US" altLang="ja-JP"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gn="l"/>
                      <a:r>
                        <a:rPr lang="ja-JP" altLang="en-US"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endParaRPr lang="en-US"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gn="l"/>
                      <a:r>
                        <a:rPr lang="ja-JP" altLang="en-US"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② 基準を満たさない項目に関する取組の実施状況について毎年公表</a:t>
                      </a:r>
                      <a:endParaRPr lang="en-US" altLang="ja-JP"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gn="l"/>
                      <a:endParaRPr lang="en-US" sz="12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gn="l"/>
                      <a:endParaRPr lang="en-US" sz="1300" kern="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gn="l">
                        <a:lnSpc>
                          <a:spcPct val="100000"/>
                        </a:lnSpc>
                        <a:spcAft>
                          <a:spcPts val="600"/>
                        </a:spcAft>
                      </a:pPr>
                      <a:r>
                        <a:rPr lang="ja-JP" sz="14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4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基準</a:t>
                      </a:r>
                      <a:r>
                        <a:rPr lang="ja-JP" sz="14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を満たさない項目につき）</a:t>
                      </a:r>
                      <a:br>
                        <a:rPr lang="en-US" sz="14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en-US" sz="14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③</a:t>
                      </a:r>
                      <a:r>
                        <a:rPr lang="ja-JP" sz="14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－ⅰ ２年以上連続しての実績改善</a:t>
                      </a:r>
                      <a:endParaRPr lang="ja-JP" sz="14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152400" algn="l">
                        <a:lnSpc>
                          <a:spcPct val="100000"/>
                        </a:lnSpc>
                        <a:spcAft>
                          <a:spcPts val="600"/>
                        </a:spcAft>
                      </a:pPr>
                      <a:r>
                        <a:rPr lang="ja-JP" sz="14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又は</a:t>
                      </a:r>
                      <a:endParaRPr lang="ja-JP" sz="1400" u="sng"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176213" indent="-176213" algn="l">
                        <a:lnSpc>
                          <a:spcPct val="100000"/>
                        </a:lnSpc>
                        <a:spcAft>
                          <a:spcPts val="0"/>
                        </a:spcAft>
                      </a:pPr>
                      <a:r>
                        <a:rPr lang="ja-JP" altLang="en-US" sz="1400" b="1" u="none"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③</a:t>
                      </a:r>
                      <a:r>
                        <a:rPr lang="ja-JP" sz="1400" b="1" u="none"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―ⅱ</a:t>
                      </a:r>
                      <a:r>
                        <a:rPr lang="ja-JP" altLang="ja-JP" sz="1400" b="1" u="none"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en-US" sz="1400" b="1" u="none"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左の❶に掲げる</a:t>
                      </a:r>
                      <a:r>
                        <a:rPr kumimoji="1" lang="ja-JP" altLang="en-US" sz="1400" b="1" i="0" u="none" strike="noStrike" kern="100" cap="none" spc="0" normalizeH="0" baseline="0" noProof="0" dirty="0">
                          <a:ln>
                            <a:noFill/>
                          </a:ln>
                          <a:effectLst/>
                          <a:uLnTx/>
                          <a:uFillTx/>
                          <a:latin typeface="メイリオ"/>
                          <a:ea typeface="メイリオ"/>
                          <a:cs typeface="Times New Roman" panose="02020603050405020304" pitchFamily="18" charset="0"/>
                        </a:rPr>
                        <a:t>「１．採用②」、「２．就業継続」、</a:t>
                      </a:r>
                      <a:endParaRPr kumimoji="1" lang="en-US" altLang="ja-JP" sz="1400" b="1" i="0" u="none" strike="noStrike" kern="100" cap="none" spc="0" normalizeH="0" baseline="0" noProof="0" dirty="0">
                        <a:ln>
                          <a:noFill/>
                        </a:ln>
                        <a:effectLst/>
                        <a:uLnTx/>
                        <a:uFillTx/>
                        <a:latin typeface="メイリオ"/>
                        <a:ea typeface="メイリオ"/>
                        <a:cs typeface="Times New Roman" panose="02020603050405020304" pitchFamily="18" charset="0"/>
                      </a:endParaRPr>
                    </a:p>
                    <a:p>
                      <a:pPr marL="176213" indent="-176213" algn="l">
                        <a:lnSpc>
                          <a:spcPct val="100000"/>
                        </a:lnSpc>
                        <a:spcAft>
                          <a:spcPts val="0"/>
                        </a:spcAft>
                      </a:pPr>
                      <a:r>
                        <a:rPr kumimoji="1" lang="ja-JP" altLang="en-US" sz="1400" b="1" i="0" u="none" strike="noStrike" kern="100" cap="none" spc="0" normalizeH="0" baseline="0" noProof="0" dirty="0">
                          <a:ln>
                            <a:noFill/>
                          </a:ln>
                          <a:effectLst/>
                          <a:uLnTx/>
                          <a:uFillTx/>
                          <a:latin typeface="メイリオ"/>
                          <a:ea typeface="メイリオ"/>
                          <a:cs typeface="Times New Roman" panose="02020603050405020304" pitchFamily="18" charset="0"/>
                        </a:rPr>
                        <a:t>　「３．労働時間等の働き方」及び「４．管理職比率①」</a:t>
                      </a:r>
                      <a:r>
                        <a:rPr lang="ja-JP" altLang="en-US" sz="1400" b="1" u="none"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について</a:t>
                      </a:r>
                      <a:endParaRPr lang="en-US" altLang="ja-JP" sz="1400" b="1" u="none"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176213" indent="-176213" algn="l">
                        <a:lnSpc>
                          <a:spcPct val="100000"/>
                        </a:lnSpc>
                        <a:spcAft>
                          <a:spcPts val="0"/>
                        </a:spcAft>
                      </a:pPr>
                      <a:r>
                        <a:rPr lang="ja-JP" altLang="en-US" sz="1400" b="1" u="none"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⑴が⑵より、⑵が⑶より改善していること</a:t>
                      </a:r>
                      <a:endParaRPr lang="en-US" altLang="ja-JP" sz="1400" b="1" u="none"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175895" indent="-175895" algn="l">
                        <a:lnSpc>
                          <a:spcPts val="1800"/>
                        </a:lnSpc>
                        <a:spcAft>
                          <a:spcPts val="600"/>
                        </a:spcAft>
                      </a:pPr>
                      <a:r>
                        <a:rPr lang="ja-JP" altLang="en-US"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⑴  直近の事業年度までの連続する３事業年度の平均値 </a:t>
                      </a:r>
                      <a:r>
                        <a:rPr lang="en-US" altLang="ja-JP"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例：</a:t>
                      </a:r>
                      <a:r>
                        <a:rPr lang="en-US" altLang="ja-JP"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R4</a:t>
                      </a:r>
                      <a:r>
                        <a:rPr lang="ja-JP" altLang="en-US"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r>
                        <a:rPr lang="en-US" altLang="ja-JP"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R6)</a:t>
                      </a:r>
                    </a:p>
                    <a:p>
                      <a:pPr marL="175895" indent="-175895" algn="l">
                        <a:lnSpc>
                          <a:spcPts val="1800"/>
                        </a:lnSpc>
                        <a:spcAft>
                          <a:spcPts val="600"/>
                        </a:spcAft>
                      </a:pPr>
                      <a:r>
                        <a:rPr lang="ja-JP" altLang="en-US"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⑵  直近の事業年度の前年度までの連続する３事業年度の平均値（例：</a:t>
                      </a:r>
                      <a:r>
                        <a:rPr lang="en-US" altLang="ja-JP"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R3</a:t>
                      </a:r>
                      <a:r>
                        <a:rPr lang="ja-JP" altLang="en-US"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r>
                        <a:rPr lang="en-US" altLang="ja-JP"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R5</a:t>
                      </a:r>
                      <a:r>
                        <a:rPr lang="ja-JP" altLang="en-US"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en-US" altLang="ja-JP"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175895" indent="-175895" algn="l">
                        <a:lnSpc>
                          <a:spcPts val="1800"/>
                        </a:lnSpc>
                        <a:spcAft>
                          <a:spcPts val="600"/>
                        </a:spcAft>
                      </a:pPr>
                      <a:r>
                        <a:rPr lang="ja-JP" altLang="en-US"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⑶  </a:t>
                      </a:r>
                      <a:r>
                        <a:rPr lang="ja-JP" altLang="en-US" sz="1200" b="1" u="sng" kern="0" spc="-30" baseline="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直近の</a:t>
                      </a:r>
                      <a:r>
                        <a:rPr lang="ja-JP" altLang="en-US"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事業年度</a:t>
                      </a:r>
                      <a:r>
                        <a:rPr lang="ja-JP" altLang="en-US" sz="1200" b="1" u="sng" kern="0" spc="-30" baseline="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の前々年</a:t>
                      </a:r>
                      <a:r>
                        <a:rPr lang="ja-JP" altLang="en-US"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度</a:t>
                      </a:r>
                      <a:r>
                        <a:rPr lang="ja-JP" altLang="en-US" sz="1200" b="1" u="sng" kern="0" spc="-30" baseline="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までの連続する３</a:t>
                      </a:r>
                      <a:r>
                        <a:rPr lang="ja-JP" altLang="en-US"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事業年度の平均値（例：</a:t>
                      </a:r>
                      <a:r>
                        <a:rPr lang="en-US" altLang="ja-JP"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R2</a:t>
                      </a:r>
                      <a:r>
                        <a:rPr lang="ja-JP" altLang="en-US"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r>
                        <a:rPr lang="en-US" altLang="ja-JP"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R4</a:t>
                      </a:r>
                      <a:r>
                        <a:rPr lang="ja-JP" altLang="en-US"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en-US" altLang="ja-JP" sz="12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175895" indent="-175895" algn="l">
                        <a:lnSpc>
                          <a:spcPts val="1800"/>
                        </a:lnSpc>
                        <a:spcAft>
                          <a:spcPts val="0"/>
                        </a:spcAft>
                      </a:pPr>
                      <a:r>
                        <a:rPr lang="ja-JP" altLang="en-US" sz="1100" b="1" u="none"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例えば、⑴が</a:t>
                      </a:r>
                      <a:r>
                        <a:rPr lang="en-US" altLang="ja-JP"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R4</a:t>
                      </a:r>
                      <a:r>
                        <a:rPr lang="ja-JP" altLang="en-US"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r>
                        <a:rPr lang="en-US" altLang="ja-JP"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R6</a:t>
                      </a:r>
                      <a:r>
                        <a:rPr lang="ja-JP" altLang="en-US"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、⑵が</a:t>
                      </a:r>
                      <a:r>
                        <a:rPr lang="en-US" altLang="ja-JP"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R3</a:t>
                      </a:r>
                      <a:r>
                        <a:rPr lang="ja-JP" altLang="en-US"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r>
                        <a:rPr lang="en-US" altLang="ja-JP"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R5</a:t>
                      </a:r>
                      <a:r>
                        <a:rPr lang="ja-JP" altLang="en-US"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、⑶が</a:t>
                      </a:r>
                      <a:r>
                        <a:rPr lang="en-US" altLang="ja-JP"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R2</a:t>
                      </a:r>
                      <a:r>
                        <a:rPr lang="ja-JP" altLang="en-US"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r>
                        <a:rPr lang="en-US" altLang="ja-JP"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R4</a:t>
                      </a:r>
                      <a:r>
                        <a:rPr lang="ja-JP" altLang="en-US"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のそれぞれ平均値の場合、</a:t>
                      </a:r>
                      <a:endParaRPr lang="en-US" altLang="ja-JP"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175895" indent="-175895" algn="l">
                        <a:lnSpc>
                          <a:spcPts val="1800"/>
                        </a:lnSpc>
                        <a:spcAft>
                          <a:spcPts val="0"/>
                        </a:spcAft>
                      </a:pPr>
                      <a:r>
                        <a:rPr lang="ja-JP" altLang="en-US" sz="1100" b="1" u="none"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en-US"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⑴の数値が⑵の数値より改善し、かつ⑵の数値が⑶の数値より改善していれば、③の　</a:t>
                      </a:r>
                      <a:endParaRPr lang="en-US" altLang="ja-JP"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175895" indent="-175895" algn="l">
                        <a:lnSpc>
                          <a:spcPts val="1800"/>
                        </a:lnSpc>
                        <a:spcAft>
                          <a:spcPts val="0"/>
                        </a:spcAft>
                      </a:pPr>
                      <a:r>
                        <a:rPr lang="ja-JP" altLang="en-US" sz="1100" b="1" u="none"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en-US"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要件に該当することとする。</a:t>
                      </a:r>
                      <a:endParaRPr lang="en-US" altLang="ja-JP" sz="1100" b="1" u="sng"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175895" indent="-175895" algn="l">
                        <a:lnSpc>
                          <a:spcPts val="1400"/>
                        </a:lnSpc>
                        <a:spcAft>
                          <a:spcPts val="0"/>
                        </a:spcAft>
                      </a:pPr>
                      <a:endParaRPr lang="en-US" altLang="ja-JP" sz="1400" kern="0" dirty="0">
                        <a:solidFill>
                          <a:srgbClr val="FF0000"/>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175895" indent="-175895" algn="l">
                        <a:lnSpc>
                          <a:spcPts val="1400"/>
                        </a:lnSpc>
                        <a:spcAft>
                          <a:spcPts val="0"/>
                        </a:spcAft>
                      </a:pPr>
                      <a:r>
                        <a:rPr lang="ja-JP" altLang="en-US" sz="11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（注）当該事項のうち左の❷に掲げる事項については、現状でも平均を用いているため、　　</a:t>
                      </a:r>
                      <a:endParaRPr lang="en-US" altLang="ja-JP" sz="11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175895" indent="-175895" algn="l">
                        <a:lnSpc>
                          <a:spcPts val="1400"/>
                        </a:lnSpc>
                        <a:spcAft>
                          <a:spcPts val="0"/>
                        </a:spcAft>
                      </a:pPr>
                      <a:r>
                        <a:rPr lang="ja-JP" altLang="en-US" sz="11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引き続き同じ要件。</a:t>
                      </a:r>
                      <a:endParaRPr lang="en-US" altLang="ja-JP" sz="11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59975" marR="59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5527554"/>
                  </a:ext>
                </a:extLst>
              </a:tr>
            </a:tbl>
          </a:graphicData>
        </a:graphic>
      </p:graphicFrame>
      <p:sp>
        <p:nvSpPr>
          <p:cNvPr id="2" name="タイトル 1"/>
          <p:cNvSpPr>
            <a:spLocks noGrp="1"/>
          </p:cNvSpPr>
          <p:nvPr>
            <p:ph type="title"/>
          </p:nvPr>
        </p:nvSpPr>
        <p:spPr>
          <a:xfrm>
            <a:off x="338326" y="175748"/>
            <a:ext cx="9144000" cy="543059"/>
          </a:xfrm>
        </p:spPr>
        <p:txBody>
          <a:bodyPr/>
          <a:lstStyle/>
          <a:p>
            <a:r>
              <a:rPr lang="ja-JP" altLang="en-US" sz="1800"/>
              <a:t>えるぼし認定基準（１段階目）の見直し</a:t>
            </a:r>
          </a:p>
        </p:txBody>
      </p:sp>
      <p:sp>
        <p:nvSpPr>
          <p:cNvPr id="3" name="テキスト ボックス 2">
            <a:extLst>
              <a:ext uri="{FF2B5EF4-FFF2-40B4-BE49-F238E27FC236}">
                <a16:creationId xmlns:a16="http://schemas.microsoft.com/office/drawing/2014/main" id="{16B9FB8C-A8FF-4E02-B87D-A6550015EC03}"/>
              </a:ext>
            </a:extLst>
          </p:cNvPr>
          <p:cNvSpPr txBox="1"/>
          <p:nvPr/>
        </p:nvSpPr>
        <p:spPr>
          <a:xfrm>
            <a:off x="-20766" y="1348988"/>
            <a:ext cx="9503092" cy="388568"/>
          </a:xfrm>
          <a:prstGeom prst="rect">
            <a:avLst/>
          </a:prstGeom>
          <a:noFill/>
          <a:ln>
            <a:noFill/>
          </a:ln>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srgbClr val="000000"/>
                </a:solidFill>
                <a:effectLst/>
                <a:uLnTx/>
                <a:uFillTx/>
                <a:latin typeface="メイリオ"/>
                <a:ea typeface="メイリオ"/>
                <a:cs typeface="Arial" panose="020B0604020202020204" pitchFamily="34" charset="0"/>
              </a:rPr>
              <a:t>【</a:t>
            </a:r>
            <a:r>
              <a:rPr kumimoji="0" lang="ja-JP" altLang="en-US" sz="1400" b="0" i="0" u="none" strike="noStrike" kern="100" cap="none" spc="0" normalizeH="0" baseline="0" noProof="0" dirty="0">
                <a:ln>
                  <a:noFill/>
                </a:ln>
                <a:solidFill>
                  <a:srgbClr val="000000"/>
                </a:solidFill>
                <a:effectLst/>
                <a:uLnTx/>
                <a:uFillTx/>
                <a:latin typeface="メイリオ"/>
                <a:ea typeface="メイリオ"/>
                <a:cs typeface="Arial" panose="020B0604020202020204" pitchFamily="34" charset="0"/>
              </a:rPr>
              <a:t>女性の職業生活における活躍の推進に関する法律に基づく一般事業主行動計画等に関する省令</a:t>
            </a:r>
            <a:r>
              <a:rPr kumimoji="0" lang="en-US" altLang="ja-JP" sz="1400" b="0" i="0" u="none" strike="noStrike" kern="100" cap="none" spc="0" normalizeH="0" baseline="0" noProof="0" dirty="0">
                <a:ln>
                  <a:noFill/>
                </a:ln>
                <a:solidFill>
                  <a:srgbClr val="000000"/>
                </a:solidFill>
                <a:effectLst/>
                <a:uLnTx/>
                <a:uFillTx/>
                <a:latin typeface="メイリオ"/>
                <a:ea typeface="メイリオ"/>
                <a:cs typeface="Arial" panose="020B0604020202020204" pitchFamily="34" charset="0"/>
              </a:rPr>
              <a:t>】</a:t>
            </a:r>
            <a:endParaRPr kumimoji="0" lang="ja-JP" altLang="ja-JP" sz="1400" b="0" i="0" u="none" strike="noStrike" kern="100" cap="none" spc="0" normalizeH="0" baseline="0" noProof="0" dirty="0">
              <a:ln>
                <a:noFill/>
              </a:ln>
              <a:solidFill>
                <a:srgbClr val="000000"/>
              </a:solidFill>
              <a:effectLst/>
              <a:uLnTx/>
              <a:uFillTx/>
              <a:latin typeface="メイリオ"/>
              <a:ea typeface="メイリオ"/>
              <a:cs typeface="Arial" panose="020B0604020202020204" pitchFamily="34" charset="0"/>
            </a:endParaRPr>
          </a:p>
        </p:txBody>
      </p:sp>
      <p:sp>
        <p:nvSpPr>
          <p:cNvPr id="5" name="テキスト プレースホルダー 7">
            <a:extLst>
              <a:ext uri="{FF2B5EF4-FFF2-40B4-BE49-F238E27FC236}">
                <a16:creationId xmlns:a16="http://schemas.microsoft.com/office/drawing/2014/main" id="{DEB39EFB-96D9-7232-FA51-E601506E687B}"/>
              </a:ext>
            </a:extLst>
          </p:cNvPr>
          <p:cNvSpPr txBox="1">
            <a:spLocks/>
          </p:cNvSpPr>
          <p:nvPr/>
        </p:nvSpPr>
        <p:spPr>
          <a:xfrm>
            <a:off x="-1" y="824124"/>
            <a:ext cx="9906001" cy="576293"/>
          </a:xfrm>
          <a:prstGeom prst="rect">
            <a:avLst/>
          </a:prstGeom>
          <a:solidFill>
            <a:srgbClr val="E4E2ED"/>
          </a:solidFill>
          <a:ln w="12700" cap="flat" cmpd="sng" algn="ctr">
            <a:noFill/>
            <a:prstDash val="solid"/>
            <a:miter lim="800000"/>
          </a:ln>
          <a:effectLst/>
        </p:spPr>
        <p:txBody>
          <a:bodyPr vert="horz" wrap="square" lIns="180000" tIns="72000" rIns="180000" bIns="72000" rtlCol="0" anchor="t">
            <a:spAutoFit/>
          </a:bodyPr>
          <a:lstStyle>
            <a:lvl1pPr marL="0" indent="0" algn="l" defTabSz="844083" rtl="0" eaLnBrk="1" latinLnBrk="0" hangingPunct="1">
              <a:lnSpc>
                <a:spcPct val="130000"/>
              </a:lnSpc>
              <a:spcBef>
                <a:spcPts val="923"/>
              </a:spcBef>
              <a:spcAft>
                <a:spcPts val="738"/>
              </a:spcAft>
              <a:buClr>
                <a:schemeClr val="tx2"/>
              </a:buClr>
              <a:buFont typeface="Arial" panose="020B0604020202020204" pitchFamily="34" charset="0"/>
              <a:buNone/>
              <a:defRPr kumimoji="1" lang="ja-JP" altLang="en-US" sz="1200" b="0" i="0" kern="900" spc="64" smtClean="0">
                <a:solidFill>
                  <a:schemeClr val="tx1"/>
                </a:solidFill>
                <a:latin typeface="+mn-lt"/>
                <a:ea typeface="+mn-ea"/>
                <a:cs typeface="+mn-cs"/>
              </a:defRPr>
            </a:lvl1pPr>
            <a:lvl2pPr marL="329720"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lang="ja-JP" altLang="en-US" sz="1662" b="0" i="0" kern="1200" smtClean="0">
                <a:solidFill>
                  <a:schemeClr val="tx1"/>
                </a:solidFill>
                <a:latin typeface="+mn-lt"/>
                <a:ea typeface="+mn-ea"/>
                <a:cs typeface="+mn-cs"/>
              </a:defRPr>
            </a:lvl2pPr>
            <a:lvl3pPr marL="578842"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lang="ja-JP" altLang="en-US" sz="1662" b="0" i="0" kern="1200" smtClean="0">
                <a:solidFill>
                  <a:schemeClr val="tx1"/>
                </a:solidFill>
                <a:latin typeface="+mn-lt"/>
                <a:ea typeface="+mn-ea"/>
                <a:cs typeface="+mn-cs"/>
              </a:defRPr>
            </a:lvl3pPr>
            <a:lvl4pPr marL="745900"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lang="ja-JP" altLang="en-US" sz="1662" b="0" i="0" kern="1200" smtClean="0">
                <a:solidFill>
                  <a:schemeClr val="tx1"/>
                </a:solidFill>
                <a:latin typeface="+mn-lt"/>
                <a:ea typeface="+mn-ea"/>
                <a:cs typeface="+mn-cs"/>
              </a:defRPr>
            </a:lvl4pPr>
            <a:lvl5pPr marL="908561"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lang="ja-JP" altLang="en-US" sz="1662" b="0" i="0"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lt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lt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lt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lt1"/>
                </a:solidFill>
                <a:latin typeface="+mn-lt"/>
                <a:ea typeface="+mn-ea"/>
                <a:cs typeface="+mn-cs"/>
              </a:defRPr>
            </a:lvl9pPr>
          </a:lstStyle>
          <a:p>
            <a:pPr marL="182563" marR="0" lvl="0" indent="-182563" algn="l" defTabSz="844083" rtl="0" eaLnBrk="1" fontAlgn="auto" latinLnBrk="0" hangingPunct="1">
              <a:lnSpc>
                <a:spcPct val="100000"/>
              </a:lnSpc>
              <a:spcBef>
                <a:spcPts val="0"/>
              </a:spcBef>
              <a:spcAft>
                <a:spcPts val="0"/>
              </a:spcAft>
              <a:buClr>
                <a:srgbClr val="103185"/>
              </a:buClr>
              <a:buSzTx/>
              <a:buFont typeface="Arial" panose="020B0604020202020204" pitchFamily="34" charset="0"/>
              <a:buNone/>
              <a:tabLst/>
              <a:defRPr/>
            </a:pPr>
            <a:r>
              <a:rPr kumimoji="1" lang="ja-JP" altLang="en-US" sz="1400" b="0" i="0" u="none" strike="noStrike" kern="900" cap="none" spc="64"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以下のように省令が改正され、基準を満たさない項目について、２年以上連続しての実績改善の他に、改善傾向にあることを評価する選択肢を示しました。</a:t>
            </a:r>
            <a:endParaRPr kumimoji="1" lang="en-US" altLang="ja-JP" sz="1400" b="0" i="0" u="none" strike="noStrike" kern="900" cap="none" spc="64"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8CE11D9B-277D-3B56-1492-66F73FD381D3}"/>
              </a:ext>
            </a:extLst>
          </p:cNvPr>
          <p:cNvSpPr txBox="1"/>
          <p:nvPr/>
        </p:nvSpPr>
        <p:spPr>
          <a:xfrm>
            <a:off x="105851" y="3594372"/>
            <a:ext cx="3818633" cy="2754600"/>
          </a:xfrm>
          <a:prstGeom prst="rect">
            <a:avLst/>
          </a:prstGeom>
          <a:noFill/>
          <a:ln>
            <a:noFill/>
            <a:prstDash val="dash"/>
          </a:ln>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各項目における「実績改善」の評価の方法</a:t>
            </a:r>
            <a:endParaRPr kumimoji="1" lang="en-US" altLang="ja-JP"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❶「１．採用②」、「２．就業継続」、「３．労働時間等の働き方」及び「４．管理職比率①」については、</a:t>
            </a:r>
            <a:endParaRPr kumimoji="1" lang="en-US" altLang="ja-JP" sz="1100" b="1"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    </a:t>
            </a:r>
            <a:r>
              <a:rPr kumimoji="1" lang="ja-JP" altLang="en-US" sz="1100" b="1" i="0" u="sng"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２事業年度以上連続して実績が改善</a:t>
            </a:r>
            <a:r>
              <a:rPr kumimoji="1" lang="ja-JP" altLang="en-US" sz="1100" b="1"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している必要。</a:t>
            </a:r>
            <a:endParaRPr kumimoji="1" lang="en-US" altLang="ja-JP" sz="1100" b="1"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❷「１．採用①」及び「４．管理職比率②」については、</a:t>
            </a:r>
            <a:r>
              <a:rPr kumimoji="1" lang="ja-JP" altLang="en-US" sz="1100" b="0" i="0" u="sng"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a:t>
            </a:r>
            <a:r>
              <a:rPr kumimoji="1" lang="en-US" altLang="ja-JP" sz="1100" b="0" i="0" u="sng"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ⅰ</a:t>
            </a:r>
            <a:r>
              <a:rPr kumimoji="1" lang="ja-JP" altLang="en-US" sz="1100" b="0" i="0" u="sng"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）が（</a:t>
            </a:r>
            <a:r>
              <a:rPr kumimoji="1" lang="en-US" altLang="ja-JP" sz="1100" b="0" i="0" u="sng"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ⅱ</a:t>
            </a:r>
            <a:r>
              <a:rPr kumimoji="1" lang="ja-JP" altLang="en-US" sz="1100" b="0" i="0" u="sng"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）より、（</a:t>
            </a:r>
            <a:r>
              <a:rPr kumimoji="1" lang="en-US" altLang="ja-JP" sz="1100" b="0" i="0" u="sng"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ⅱ</a:t>
            </a:r>
            <a:r>
              <a:rPr kumimoji="1" lang="ja-JP" altLang="en-US" sz="1100" b="0" i="0" u="sng"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）が（</a:t>
            </a:r>
            <a:r>
              <a:rPr kumimoji="1" lang="en-US" altLang="ja-JP" sz="1100" b="0" i="0" u="sng"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ⅲ</a:t>
            </a:r>
            <a:r>
              <a:rPr kumimoji="1" lang="ja-JP" altLang="en-US" sz="1100" b="0" i="0" u="sng"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）より改善</a:t>
            </a:r>
            <a:r>
              <a:rPr kumimoji="1" lang="ja-JP" altLang="en-US"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している必要。</a:t>
            </a:r>
            <a:endParaRPr kumimoji="1" lang="en-US" altLang="ja-JP"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 （</a:t>
            </a:r>
            <a:r>
              <a:rPr kumimoji="1" lang="en-US" altLang="ja-JP"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ⅰ</a:t>
            </a:r>
            <a:r>
              <a:rPr kumimoji="1" lang="ja-JP" altLang="en-US"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）直近３事業年度</a:t>
            </a:r>
            <a:r>
              <a:rPr kumimoji="1" lang="ja-JP" altLang="en-US" sz="9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a:t>
            </a:r>
            <a:r>
              <a:rPr kumimoji="1" lang="en-US" altLang="ja-JP" sz="9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R4</a:t>
            </a:r>
            <a:r>
              <a:rPr kumimoji="1" lang="ja-JP" altLang="en-US" sz="9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a:t>
            </a:r>
            <a:r>
              <a:rPr kumimoji="1" lang="en-US" altLang="ja-JP" sz="9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R6</a:t>
            </a:r>
            <a:r>
              <a:rPr kumimoji="1" lang="ja-JP" altLang="en-US" sz="9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a:t>
            </a:r>
            <a:r>
              <a:rPr kumimoji="1" lang="ja-JP" altLang="en-US"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の平均</a:t>
            </a:r>
            <a:endParaRPr kumimoji="1" lang="en-US" altLang="ja-JP"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 （</a:t>
            </a:r>
            <a:r>
              <a:rPr kumimoji="1" lang="en-US" altLang="ja-JP"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ⅱ</a:t>
            </a:r>
            <a:r>
              <a:rPr kumimoji="1" lang="ja-JP" altLang="en-US"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a:t>
            </a:r>
            <a:r>
              <a:rPr kumimoji="1" lang="en-US" altLang="ja-JP"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ⅰ</a:t>
            </a:r>
            <a:r>
              <a:rPr kumimoji="1" lang="ja-JP" altLang="en-US"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）の前年度までの３事業年度</a:t>
            </a:r>
            <a:r>
              <a:rPr kumimoji="1" lang="ja-JP" altLang="en-US" sz="9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a:t>
            </a:r>
            <a:r>
              <a:rPr kumimoji="1" lang="en-US" altLang="ja-JP" sz="9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R3</a:t>
            </a:r>
            <a:r>
              <a:rPr kumimoji="1" lang="ja-JP" altLang="en-US" sz="9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a:t>
            </a:r>
            <a:r>
              <a:rPr kumimoji="1" lang="en-US" altLang="ja-JP" sz="9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R5</a:t>
            </a:r>
            <a:r>
              <a:rPr kumimoji="1" lang="ja-JP" altLang="en-US" sz="9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a:t>
            </a:r>
            <a:r>
              <a:rPr kumimoji="1" lang="ja-JP" altLang="en-US" sz="11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の平均</a:t>
            </a:r>
            <a:r>
              <a:rPr kumimoji="1" lang="ja-JP" altLang="en-US" sz="11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rPr>
              <a:t>　</a:t>
            </a:r>
            <a:endParaRPr kumimoji="1" lang="en-US" altLang="ja-JP" sz="11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rPr>
              <a:t> （</a:t>
            </a:r>
            <a:r>
              <a:rPr kumimoji="1" lang="en-US" altLang="ja-JP" sz="11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rPr>
              <a:t>ⅲ</a:t>
            </a:r>
            <a:r>
              <a:rPr kumimoji="1" lang="ja-JP" altLang="en-US" sz="11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rPr>
              <a:t>）（</a:t>
            </a:r>
            <a:r>
              <a:rPr kumimoji="1" lang="en-US" altLang="ja-JP" sz="11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rPr>
              <a:t>ⅰ</a:t>
            </a:r>
            <a:r>
              <a:rPr kumimoji="1" lang="ja-JP" altLang="en-US" sz="11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rPr>
              <a:t>）の前々年度までの３事業年度</a:t>
            </a:r>
            <a:r>
              <a:rPr kumimoji="1" lang="ja-JP" altLang="en-US" sz="9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rPr>
              <a:t>（</a:t>
            </a:r>
            <a:r>
              <a:rPr kumimoji="1" lang="en-US" altLang="ja-JP" sz="9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rPr>
              <a:t>R2</a:t>
            </a:r>
            <a:r>
              <a:rPr kumimoji="1" lang="ja-JP" altLang="en-US" sz="9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rPr>
              <a:t>～</a:t>
            </a:r>
            <a:r>
              <a:rPr kumimoji="1" lang="en-US" altLang="ja-JP" sz="9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rPr>
              <a:t>R4</a:t>
            </a:r>
            <a:r>
              <a:rPr kumimoji="1" lang="ja-JP" altLang="en-US" sz="9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rPr>
              <a:t>）</a:t>
            </a:r>
            <a:r>
              <a:rPr kumimoji="1" lang="ja-JP" altLang="en-US" sz="11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rPr>
              <a:t>の平均</a:t>
            </a:r>
            <a:endParaRPr kumimoji="1" lang="en-US" altLang="ja-JP" sz="105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rPr>
              <a:t>　</a:t>
            </a:r>
            <a:endParaRPr kumimoji="1" lang="en-US" altLang="ja-JP" sz="11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rPr>
              <a:t>※</a:t>
            </a:r>
            <a:r>
              <a:rPr kumimoji="1" lang="ja-JP" altLang="en-US" sz="10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rPr>
              <a:t>「５．多様なキャリアコース」は、直近３事業年度のいずれかにおける項目の該当数を評価する基準であるため、❶❷いずれにも該当しない方法で確認している。</a:t>
            </a:r>
            <a:endParaRPr kumimoji="1" lang="en-US" altLang="ja-JP" sz="1000" b="0" i="0" u="none" strike="noStrike" kern="100" cap="none" spc="-40" normalizeH="0" baseline="0" noProof="0" dirty="0">
              <a:ln>
                <a:noFill/>
              </a:ln>
              <a:solidFill>
                <a:srgbClr val="000000"/>
              </a:solidFill>
              <a:effectLst/>
              <a:uLnTx/>
              <a:uFillTx/>
              <a:latin typeface="メイリオ"/>
              <a:ea typeface="メイリオ"/>
              <a:cs typeface="Times New Roman" panose="02020603050405020304" pitchFamily="18" charset="0"/>
            </a:endParaRPr>
          </a:p>
        </p:txBody>
      </p:sp>
      <p:sp>
        <p:nvSpPr>
          <p:cNvPr id="10" name="矢印: 右 9">
            <a:extLst>
              <a:ext uri="{FF2B5EF4-FFF2-40B4-BE49-F238E27FC236}">
                <a16:creationId xmlns:a16="http://schemas.microsoft.com/office/drawing/2014/main" id="{ADD58E31-0136-B98A-DFD8-266D1FC13AB6}"/>
              </a:ext>
            </a:extLst>
          </p:cNvPr>
          <p:cNvSpPr/>
          <p:nvPr/>
        </p:nvSpPr>
        <p:spPr>
          <a:xfrm>
            <a:off x="3605816" y="4108849"/>
            <a:ext cx="635405" cy="433021"/>
          </a:xfrm>
          <a:prstGeom prst="right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Segoe UI"/>
              <a:ea typeface="メイリオ"/>
              <a:cs typeface="+mn-cs"/>
            </a:endParaRPr>
          </a:p>
        </p:txBody>
      </p:sp>
      <p:sp>
        <p:nvSpPr>
          <p:cNvPr id="7" name="テキスト ボックス 6">
            <a:extLst>
              <a:ext uri="{FF2B5EF4-FFF2-40B4-BE49-F238E27FC236}">
                <a16:creationId xmlns:a16="http://schemas.microsoft.com/office/drawing/2014/main" id="{A961B8C9-588F-4317-3CC2-5A044FC2FCE9}"/>
              </a:ext>
            </a:extLst>
          </p:cNvPr>
          <p:cNvSpPr txBox="1"/>
          <p:nvPr/>
        </p:nvSpPr>
        <p:spPr>
          <a:xfrm>
            <a:off x="3550102" y="4167045"/>
            <a:ext cx="751840" cy="304699"/>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200" b="1" i="0" u="none" strike="noStrike" kern="1200" cap="none" spc="0" normalizeH="0" baseline="0" noProof="0" dirty="0">
                <a:ln>
                  <a:noFill/>
                </a:ln>
                <a:solidFill>
                  <a:srgbClr val="FFFFFF"/>
                </a:solidFill>
                <a:effectLst/>
                <a:uLnTx/>
                <a:uFillTx/>
                <a:latin typeface="Segoe UI"/>
                <a:ea typeface="メイリオ"/>
                <a:cs typeface="+mn-cs"/>
              </a:rPr>
              <a:t>ⅱ</a:t>
            </a:r>
            <a:r>
              <a:rPr kumimoji="1" lang="ja-JP" altLang="en-US" sz="1200" b="1" i="0" u="none" strike="noStrike" kern="1200" cap="none" spc="0" normalizeH="0" baseline="0" noProof="0" dirty="0">
                <a:ln>
                  <a:noFill/>
                </a:ln>
                <a:solidFill>
                  <a:srgbClr val="FFFFFF"/>
                </a:solidFill>
                <a:effectLst/>
                <a:uLnTx/>
                <a:uFillTx/>
                <a:latin typeface="Segoe UI"/>
                <a:ea typeface="メイリオ"/>
                <a:cs typeface="+mn-cs"/>
              </a:rPr>
              <a:t>追加</a:t>
            </a:r>
          </a:p>
        </p:txBody>
      </p:sp>
      <p:sp>
        <p:nvSpPr>
          <p:cNvPr id="13" name="矢印: 右 12">
            <a:extLst>
              <a:ext uri="{FF2B5EF4-FFF2-40B4-BE49-F238E27FC236}">
                <a16:creationId xmlns:a16="http://schemas.microsoft.com/office/drawing/2014/main" id="{1D81D18F-B884-D331-7469-A71009CA38DB}"/>
              </a:ext>
            </a:extLst>
          </p:cNvPr>
          <p:cNvSpPr/>
          <p:nvPr/>
        </p:nvSpPr>
        <p:spPr>
          <a:xfrm rot="20040625">
            <a:off x="2879600" y="3445948"/>
            <a:ext cx="1211004" cy="363268"/>
          </a:xfrm>
          <a:prstGeom prst="rightArrow">
            <a:avLst>
              <a:gd name="adj1" fmla="val 57908"/>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200" b="1" i="0" u="none" strike="noStrike" kern="1200" cap="none" spc="0" normalizeH="0" baseline="0" noProof="0" dirty="0">
                <a:ln>
                  <a:noFill/>
                </a:ln>
                <a:solidFill>
                  <a:srgbClr val="FFFFFF"/>
                </a:solidFill>
                <a:effectLst/>
                <a:uLnTx/>
                <a:uFillTx/>
                <a:latin typeface="Segoe UI"/>
                <a:ea typeface="メイリオ"/>
                <a:cs typeface="+mn-cs"/>
              </a:rPr>
              <a:t>ⅰ</a:t>
            </a:r>
            <a:r>
              <a:rPr kumimoji="1" lang="ja-JP" altLang="en-US" sz="1200" b="1" i="0" u="none" strike="noStrike" kern="1200" cap="none" spc="0" normalizeH="0" baseline="0" noProof="0" dirty="0">
                <a:ln>
                  <a:noFill/>
                </a:ln>
                <a:solidFill>
                  <a:srgbClr val="FFFFFF"/>
                </a:solidFill>
                <a:effectLst/>
                <a:uLnTx/>
                <a:uFillTx/>
                <a:latin typeface="Segoe UI"/>
                <a:ea typeface="メイリオ"/>
                <a:cs typeface="+mn-cs"/>
              </a:rPr>
              <a:t>として維持</a:t>
            </a:r>
          </a:p>
        </p:txBody>
      </p:sp>
      <p:sp>
        <p:nvSpPr>
          <p:cNvPr id="6" name="テキスト ボックス 5">
            <a:extLst>
              <a:ext uri="{FF2B5EF4-FFF2-40B4-BE49-F238E27FC236}">
                <a16:creationId xmlns:a16="http://schemas.microsoft.com/office/drawing/2014/main" id="{DF3D48A7-D4A3-92AB-2337-9BC0E5DC7165}"/>
              </a:ext>
            </a:extLst>
          </p:cNvPr>
          <p:cNvSpPr txBox="1"/>
          <p:nvPr/>
        </p:nvSpPr>
        <p:spPr>
          <a:xfrm>
            <a:off x="7002966" y="2966721"/>
            <a:ext cx="2810751" cy="693267"/>
          </a:xfrm>
          <a:prstGeom prst="rect">
            <a:avLst/>
          </a:prstGeom>
          <a:solidFill>
            <a:srgbClr val="FFFFCC"/>
          </a:solidFill>
        </p:spPr>
        <p:txBody>
          <a:bodyPr wrap="square" rtlCol="0">
            <a:spAutoFit/>
          </a:bodyPr>
          <a:lstStyle/>
          <a:p>
            <a:pPr algn="l">
              <a:lnSpc>
                <a:spcPct val="120000"/>
              </a:lnSpc>
              <a:spcAft>
                <a:spcPts val="600"/>
              </a:spcAft>
              <a:buClr>
                <a:schemeClr val="tx2"/>
              </a:buClr>
            </a:pPr>
            <a:r>
              <a:rPr kumimoji="1" lang="ja-JP" altLang="en-US" sz="1100" dirty="0">
                <a:latin typeface="+mn-ea"/>
              </a:rPr>
              <a:t>従来の要件である③</a:t>
            </a:r>
            <a:r>
              <a:rPr kumimoji="1" lang="en-US" altLang="ja-JP" sz="1100" dirty="0">
                <a:latin typeface="+mn-ea"/>
              </a:rPr>
              <a:t>-ⅰ</a:t>
            </a:r>
            <a:r>
              <a:rPr kumimoji="1" lang="ja-JP" altLang="en-US" sz="1100" dirty="0">
                <a:latin typeface="+mn-ea"/>
              </a:rPr>
              <a:t>に該当しなくても③</a:t>
            </a:r>
            <a:r>
              <a:rPr kumimoji="1" lang="en-US" altLang="ja-JP" sz="1100" dirty="0">
                <a:latin typeface="+mn-ea"/>
              </a:rPr>
              <a:t>-ⅱ</a:t>
            </a:r>
            <a:r>
              <a:rPr kumimoji="1" lang="ja-JP" altLang="en-US" sz="1100" dirty="0">
                <a:latin typeface="+mn-ea"/>
              </a:rPr>
              <a:t>に該当すれば、③の要件を満たせるように要件が緩和されます</a:t>
            </a:r>
          </a:p>
        </p:txBody>
      </p:sp>
      <p:sp>
        <p:nvSpPr>
          <p:cNvPr id="14" name="スライド番号プレースホルダー 2">
            <a:extLst>
              <a:ext uri="{FF2B5EF4-FFF2-40B4-BE49-F238E27FC236}">
                <a16:creationId xmlns:a16="http://schemas.microsoft.com/office/drawing/2014/main" id="{706AB2EC-1DFC-7F19-78CC-48DDA53131C2}"/>
              </a:ext>
            </a:extLst>
          </p:cNvPr>
          <p:cNvSpPr txBox="1">
            <a:spLocks/>
          </p:cNvSpPr>
          <p:nvPr/>
        </p:nvSpPr>
        <p:spPr>
          <a:xfrm>
            <a:off x="9191320" y="6425248"/>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2172631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504DE-38BC-6CD4-C3E5-3BE9B74069B7}"/>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2A6B2C0-16D9-E1F1-F814-31557AFB014C}"/>
              </a:ext>
            </a:extLst>
          </p:cNvPr>
          <p:cNvSpPr>
            <a:spLocks noGrp="1"/>
          </p:cNvSpPr>
          <p:nvPr>
            <p:ph type="title"/>
          </p:nvPr>
        </p:nvSpPr>
        <p:spPr>
          <a:xfrm>
            <a:off x="2199050" y="1519351"/>
            <a:ext cx="8052948" cy="2304191"/>
          </a:xfrm>
        </p:spPr>
        <p:txBody>
          <a:bodyPr/>
          <a:lstStyle/>
          <a:p>
            <a:pPr lvl="0">
              <a:lnSpc>
                <a:spcPct val="130000"/>
              </a:lnSpc>
              <a:spcBef>
                <a:spcPts val="1000"/>
              </a:spcBef>
              <a:spcAft>
                <a:spcPts val="800"/>
              </a:spcAft>
              <a:buClr>
                <a:srgbClr val="000000"/>
              </a:buClr>
              <a:defRPr/>
            </a:pPr>
            <a:r>
              <a:rPr lang="ja-JP" altLang="en-US" dirty="0">
                <a:solidFill>
                  <a:srgbClr val="000000"/>
                </a:solidFill>
                <a:latin typeface="Meiryo" panose="020B0604030504040204" pitchFamily="34" charset="-128"/>
                <a:ea typeface="Meiryo" panose="020B0604030504040204" pitchFamily="34" charset="-128"/>
              </a:rPr>
              <a:t>参考</a:t>
            </a:r>
            <a:r>
              <a:rPr lang="en-US" altLang="ja-JP" dirty="0">
                <a:solidFill>
                  <a:srgbClr val="000000"/>
                </a:solidFill>
                <a:latin typeface="Meiryo" panose="020B0604030504040204" pitchFamily="34" charset="-128"/>
                <a:ea typeface="Meiryo" panose="020B0604030504040204" pitchFamily="34" charset="-128"/>
              </a:rPr>
              <a:t>:</a:t>
            </a:r>
            <a:r>
              <a:rPr lang="ja-JP" altLang="en-US" dirty="0">
                <a:solidFill>
                  <a:srgbClr val="000000"/>
                </a:solidFill>
                <a:latin typeface="Meiryo" panose="020B0604030504040204" pitchFamily="34" charset="-128"/>
                <a:ea typeface="Meiryo" panose="020B0604030504040204" pitchFamily="34" charset="-128"/>
              </a:rPr>
              <a:t>治療</a:t>
            </a:r>
            <a:r>
              <a:rPr lang="ja-JP" altLang="en-US" dirty="0">
                <a:latin typeface="Meiryo UI" panose="020B0604030504040204" pitchFamily="50" charset="-128"/>
                <a:ea typeface="Meiryo UI" panose="020B0604030504040204" pitchFamily="50" charset="-128"/>
              </a:rPr>
              <a:t>と仕事の両立支援の推進について</a:t>
            </a:r>
            <a:br>
              <a:rPr kumimoji="0" lang="en-US" altLang="ja-JP" sz="1000" spc="0" dirty="0">
                <a:solidFill>
                  <a:srgbClr val="FFFFFF"/>
                </a:solidFill>
                <a:latin typeface="Meiryo UI" panose="020B0604030504040204" pitchFamily="50" charset="-128"/>
                <a:ea typeface="Meiryo UI" panose="020B0604030504040204" pitchFamily="50" charset="-128"/>
              </a:rPr>
            </a:br>
            <a:r>
              <a:rPr kumimoji="0" lang="ja-JP" altLang="en-US" sz="1000" spc="0" dirty="0">
                <a:solidFill>
                  <a:srgbClr val="FFFFFF"/>
                </a:solidFill>
                <a:latin typeface="Meiryo UI" panose="020B0604030504040204" pitchFamily="50" charset="-128"/>
                <a:ea typeface="Meiryo UI" panose="020B0604030504040204" pitchFamily="50" charset="-128"/>
              </a:rPr>
              <a:t>　　　　　　　　　　　　　　　　　　　　　　　　　　　　　　　　　　　　　　　　　　　　　　　　　　　　　　　　　　　</a:t>
            </a:r>
            <a:r>
              <a:rPr kumimoji="0" lang="en-US" altLang="ja-JP" sz="1800" spc="0" dirty="0">
                <a:latin typeface="Meiryo UI" panose="020B0604030504040204" pitchFamily="50" charset="-128"/>
                <a:ea typeface="Meiryo UI" panose="020B0604030504040204" pitchFamily="50" charset="-128"/>
              </a:rPr>
              <a:t>【</a:t>
            </a:r>
            <a:r>
              <a:rPr kumimoji="0" lang="ja-JP" altLang="en-US" sz="1800" spc="0" dirty="0">
                <a:latin typeface="Meiryo UI" panose="020B0604030504040204" pitchFamily="50" charset="-128"/>
                <a:ea typeface="Meiryo UI" panose="020B0604030504040204" pitchFamily="50" charset="-128"/>
              </a:rPr>
              <a:t>労働施策総合推進法</a:t>
            </a:r>
            <a:r>
              <a:rPr kumimoji="0" lang="en-US" altLang="ja-JP" sz="1800" spc="0" dirty="0">
                <a:latin typeface="Meiryo UI" panose="020B0604030504040204" pitchFamily="50" charset="-128"/>
                <a:ea typeface="Meiryo UI" panose="020B0604030504040204" pitchFamily="50" charset="-128"/>
              </a:rPr>
              <a:t>】</a:t>
            </a:r>
            <a:endParaRPr kumimoji="1" lang="ja-JP" altLang="en-US" sz="2000" b="1" i="0" u="none" strike="noStrike" kern="1200" cap="none" spc="272" normalizeH="0" baseline="0" noProof="0" dirty="0">
              <a:ln>
                <a:noFill/>
              </a:ln>
              <a:effectLst/>
              <a:uLnTx/>
              <a:uFillTx/>
              <a:latin typeface="Meiryo" panose="020B0604030504040204" pitchFamily="34" charset="-128"/>
              <a:ea typeface="Meiryo" panose="020B0604030504040204" pitchFamily="34" charset="-128"/>
              <a:cs typeface="+mn-cs"/>
            </a:endParaRPr>
          </a:p>
        </p:txBody>
      </p:sp>
      <p:sp>
        <p:nvSpPr>
          <p:cNvPr id="2" name="正方形/長方形 1">
            <a:extLst>
              <a:ext uri="{FF2B5EF4-FFF2-40B4-BE49-F238E27FC236}">
                <a16:creationId xmlns:a16="http://schemas.microsoft.com/office/drawing/2014/main" id="{AC95EE00-C874-7A9A-560E-4A6E92F1BA88}"/>
              </a:ext>
            </a:extLst>
          </p:cNvPr>
          <p:cNvSpPr/>
          <p:nvPr/>
        </p:nvSpPr>
        <p:spPr>
          <a:xfrm>
            <a:off x="0" y="4148384"/>
            <a:ext cx="3297313" cy="378565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0" b="0" i="0" u="none" strike="noStrike" kern="1200" cap="none" spc="272" normalizeH="0" baseline="0" noProof="0" dirty="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４</a:t>
            </a:r>
            <a:endParaRPr kumimoji="1" lang="en" altLang="ja-JP" sz="24000" b="0" i="0" u="none" strike="noStrike" kern="1200" cap="none" spc="272" normalizeH="0" baseline="0" noProof="0" dirty="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sp>
        <p:nvSpPr>
          <p:cNvPr id="4" name="スライド番号プレースホルダー 2">
            <a:extLst>
              <a:ext uri="{FF2B5EF4-FFF2-40B4-BE49-F238E27FC236}">
                <a16:creationId xmlns:a16="http://schemas.microsoft.com/office/drawing/2014/main" id="{F47BBAF5-2171-51D8-0A80-717A0953ED2A}"/>
              </a:ext>
            </a:extLst>
          </p:cNvPr>
          <p:cNvSpPr txBox="1">
            <a:spLocks/>
          </p:cNvSpPr>
          <p:nvPr/>
        </p:nvSpPr>
        <p:spPr>
          <a:xfrm>
            <a:off x="9127138" y="6381083"/>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23</a:t>
            </a:r>
          </a:p>
        </p:txBody>
      </p:sp>
    </p:spTree>
    <p:extLst>
      <p:ext uri="{BB962C8B-B14F-4D97-AF65-F5344CB8AC3E}">
        <p14:creationId xmlns:p14="http://schemas.microsoft.com/office/powerpoint/2010/main" val="1445301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811A5-7CEC-66E9-93CD-A7570E35C795}"/>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CCDFBE75-C3B2-A5B3-8FB1-F537DB7FCEA8}"/>
              </a:ext>
            </a:extLst>
          </p:cNvPr>
          <p:cNvSpPr/>
          <p:nvPr/>
        </p:nvSpPr>
        <p:spPr>
          <a:xfrm>
            <a:off x="2831709" y="5695967"/>
            <a:ext cx="4940691" cy="10727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6" name="テキスト ボックス 15">
            <a:extLst>
              <a:ext uri="{FF2B5EF4-FFF2-40B4-BE49-F238E27FC236}">
                <a16:creationId xmlns:a16="http://schemas.microsoft.com/office/drawing/2014/main" id="{BE273530-2191-74FA-5B8A-38C4537A2241}"/>
              </a:ext>
            </a:extLst>
          </p:cNvPr>
          <p:cNvSpPr txBox="1"/>
          <p:nvPr/>
        </p:nvSpPr>
        <p:spPr>
          <a:xfrm>
            <a:off x="4548202" y="3943717"/>
            <a:ext cx="4824398" cy="1408014"/>
          </a:xfrm>
          <a:prstGeom prst="rect">
            <a:avLst/>
          </a:prstGeom>
          <a:noFill/>
        </p:spPr>
        <p:txBody>
          <a:bodyPr wrap="none" rtlCol="0">
            <a:spAutoFit/>
          </a:bodyPr>
          <a:lstStyle/>
          <a:p>
            <a:pPr>
              <a:lnSpc>
                <a:spcPct val="120000"/>
              </a:lnSpc>
              <a:spcAft>
                <a:spcPts val="554"/>
              </a:spcAft>
              <a:buClr>
                <a:schemeClr val="tx2"/>
              </a:buClr>
            </a:pPr>
            <a:endParaRPr lang="en-US" altLang="ja-JP" sz="1108" dirty="0">
              <a:solidFill>
                <a:srgbClr val="000000"/>
              </a:solidFill>
              <a:latin typeface="Meiryo UI" panose="020B0604030504040204" pitchFamily="50" charset="-128"/>
              <a:ea typeface="Meiryo UI" panose="020B0604030504040204" pitchFamily="50" charset="-128"/>
            </a:endParaRPr>
          </a:p>
          <a:p>
            <a:pPr marL="162661" defTabSz="422039">
              <a:defRPr/>
            </a:pPr>
            <a:r>
              <a:rPr lang="ja-JP" altLang="en-US" sz="1108" b="1" dirty="0">
                <a:solidFill>
                  <a:schemeClr val="tx2"/>
                </a:solidFill>
                <a:latin typeface="Meiryo UI" panose="020B0604030504040204" pitchFamily="50" charset="-128"/>
                <a:ea typeface="Meiryo UI" panose="020B0604030504040204" pitchFamily="50" charset="-128"/>
              </a:rPr>
              <a:t>　</a:t>
            </a:r>
            <a:r>
              <a:rPr lang="en-US" altLang="ja-JP" sz="1108" b="1" dirty="0">
                <a:solidFill>
                  <a:schemeClr val="tx2"/>
                </a:solidFill>
                <a:latin typeface="Meiryo UI" panose="020B0604030504040204" pitchFamily="50" charset="-128"/>
                <a:ea typeface="Meiryo UI" panose="020B0604030504040204" pitchFamily="50" charset="-128"/>
              </a:rPr>
              <a:t>【</a:t>
            </a:r>
            <a:r>
              <a:rPr lang="ja-JP" altLang="en-US" sz="1108" b="1" dirty="0">
                <a:solidFill>
                  <a:schemeClr val="tx2"/>
                </a:solidFill>
                <a:latin typeface="Meiryo UI" panose="020B0604030504040204" pitchFamily="50" charset="-128"/>
                <a:ea typeface="Meiryo UI" panose="020B0604030504040204" pitchFamily="50" charset="-128"/>
              </a:rPr>
              <a:t>個別の両立支援</a:t>
            </a:r>
            <a:r>
              <a:rPr lang="en-US" altLang="ja-JP" sz="1108" b="1" dirty="0">
                <a:solidFill>
                  <a:schemeClr val="tx2"/>
                </a:solidFill>
                <a:latin typeface="Meiryo UI" panose="020B0604030504040204" pitchFamily="50" charset="-128"/>
                <a:ea typeface="Meiryo UI" panose="020B0604030504040204" pitchFamily="50" charset="-128"/>
              </a:rPr>
              <a:t>】</a:t>
            </a:r>
            <a:r>
              <a:rPr lang="ja-JP" altLang="en-US" sz="1108" b="1" dirty="0">
                <a:solidFill>
                  <a:schemeClr val="tx2"/>
                </a:solidFill>
                <a:latin typeface="Meiryo UI" panose="020B0604030504040204" pitchFamily="50" charset="-128"/>
                <a:ea typeface="Meiryo UI" panose="020B0604030504040204" pitchFamily="50" charset="-128"/>
              </a:rPr>
              <a:t>　</a:t>
            </a:r>
            <a:endParaRPr lang="en-US" altLang="ja-JP" sz="1108" b="1" dirty="0">
              <a:solidFill>
                <a:schemeClr val="tx2"/>
              </a:solidFill>
              <a:latin typeface="Meiryo UI" panose="020B0604030504040204" pitchFamily="50" charset="-128"/>
              <a:ea typeface="Meiryo UI" panose="020B0604030504040204" pitchFamily="50" charset="-128"/>
            </a:endParaRPr>
          </a:p>
          <a:p>
            <a:pPr marL="162661" defTabSz="422039">
              <a:defRPr/>
            </a:pPr>
            <a:r>
              <a:rPr lang="ja-JP" altLang="en-US" sz="1108" dirty="0">
                <a:solidFill>
                  <a:srgbClr val="000000"/>
                </a:solidFill>
                <a:latin typeface="Meiryo UI" panose="020B0604030504040204" pitchFamily="50" charset="-128"/>
                <a:ea typeface="Meiryo UI" panose="020B0604030504040204" pitchFamily="50" charset="-128"/>
              </a:rPr>
              <a:t>　　 主治医や産業医等の意見を踏まえた具体的な両立支援策の検討・実施</a:t>
            </a:r>
            <a:endParaRPr lang="en-US" altLang="ja-JP" sz="1108" dirty="0">
              <a:solidFill>
                <a:srgbClr val="000000"/>
              </a:solidFill>
              <a:latin typeface="Meiryo UI" panose="020B0604030504040204" pitchFamily="50" charset="-128"/>
              <a:ea typeface="Meiryo UI" panose="020B0604030504040204" pitchFamily="50" charset="-128"/>
            </a:endParaRPr>
          </a:p>
          <a:p>
            <a:pPr marL="162661" defTabSz="422039">
              <a:defRPr/>
            </a:pPr>
            <a:r>
              <a:rPr lang="ja-JP" altLang="en-US" sz="1108" dirty="0">
                <a:solidFill>
                  <a:srgbClr val="000000"/>
                </a:solidFill>
                <a:latin typeface="Meiryo UI" panose="020B0604030504040204" pitchFamily="50" charset="-128"/>
                <a:ea typeface="Meiryo UI" panose="020B0604030504040204" pitchFamily="50" charset="-128"/>
              </a:rPr>
              <a:t>　　　・</a:t>
            </a:r>
            <a:r>
              <a:rPr lang="ja-JP" altLang="ja-JP" sz="1108" dirty="0">
                <a:solidFill>
                  <a:srgbClr val="000000"/>
                </a:solidFill>
                <a:latin typeface="Meiryo UI" panose="020B0604030504040204" pitchFamily="50" charset="-128"/>
                <a:ea typeface="Meiryo UI" panose="020B0604030504040204" pitchFamily="50" charset="-128"/>
              </a:rPr>
              <a:t>就業上の措置（避けるべき作業、時間外労働の可否、出張の可否等）</a:t>
            </a:r>
            <a:endParaRPr lang="en-US" altLang="ja-JP" sz="1108" dirty="0">
              <a:solidFill>
                <a:srgbClr val="000000"/>
              </a:solidFill>
              <a:latin typeface="Meiryo UI" panose="020B0604030504040204" pitchFamily="50" charset="-128"/>
              <a:ea typeface="Meiryo UI" panose="020B0604030504040204" pitchFamily="50" charset="-128"/>
            </a:endParaRPr>
          </a:p>
          <a:p>
            <a:pPr marL="162661" defTabSz="422039">
              <a:defRPr/>
            </a:pPr>
            <a:r>
              <a:rPr lang="ja-JP" altLang="en-US" sz="1108" dirty="0">
                <a:solidFill>
                  <a:srgbClr val="000000"/>
                </a:solidFill>
                <a:latin typeface="Meiryo UI" panose="020B0604030504040204" pitchFamily="50" charset="-128"/>
                <a:ea typeface="Meiryo UI" panose="020B0604030504040204" pitchFamily="50" charset="-128"/>
              </a:rPr>
              <a:t>　　　・</a:t>
            </a:r>
            <a:r>
              <a:rPr lang="ja-JP" altLang="ja-JP" sz="1108" dirty="0">
                <a:solidFill>
                  <a:srgbClr val="000000"/>
                </a:solidFill>
                <a:latin typeface="Meiryo UI" panose="020B0604030504040204" pitchFamily="50" charset="-128"/>
                <a:ea typeface="Meiryo UI" panose="020B0604030504040204" pitchFamily="50" charset="-128"/>
              </a:rPr>
              <a:t>治療</a:t>
            </a:r>
            <a:r>
              <a:rPr lang="ja-JP" altLang="en-US" sz="1108" dirty="0">
                <a:solidFill>
                  <a:srgbClr val="000000"/>
                </a:solidFill>
                <a:latin typeface="Meiryo UI" panose="020B0604030504040204" pitchFamily="50" charset="-128"/>
                <a:ea typeface="Meiryo UI" panose="020B0604030504040204" pitchFamily="50" charset="-128"/>
              </a:rPr>
              <a:t>へ</a:t>
            </a:r>
            <a:r>
              <a:rPr lang="ja-JP" altLang="ja-JP" sz="1108" dirty="0">
                <a:solidFill>
                  <a:srgbClr val="000000"/>
                </a:solidFill>
                <a:latin typeface="Meiryo UI" panose="020B0604030504040204" pitchFamily="50" charset="-128"/>
                <a:ea typeface="Meiryo UI" panose="020B0604030504040204" pitchFamily="50" charset="-128"/>
              </a:rPr>
              <a:t>の配慮（通院時間の確保、休憩場所の確保等）</a:t>
            </a:r>
          </a:p>
          <a:p>
            <a:pPr marL="162661" defTabSz="422039">
              <a:defRPr/>
            </a:pPr>
            <a:endParaRPr lang="en-US" altLang="ja-JP" sz="1108" dirty="0">
              <a:solidFill>
                <a:srgbClr val="000000"/>
              </a:solidFill>
              <a:latin typeface="Meiryo UI" panose="020B0604030504040204" pitchFamily="50" charset="-128"/>
              <a:ea typeface="Meiryo UI" panose="020B0604030504040204" pitchFamily="50" charset="-128"/>
            </a:endParaRPr>
          </a:p>
          <a:p>
            <a:pPr>
              <a:lnSpc>
                <a:spcPct val="120000"/>
              </a:lnSpc>
              <a:spcAft>
                <a:spcPts val="554"/>
              </a:spcAft>
              <a:buClr>
                <a:schemeClr val="tx2"/>
              </a:buClr>
            </a:pPr>
            <a:endParaRPr lang="en-US" altLang="ja-JP" sz="1108" dirty="0">
              <a:solidFill>
                <a:srgbClr val="000000"/>
              </a:solidFill>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C1C31FAE-64CE-68FB-3719-BA3075235607}"/>
              </a:ext>
            </a:extLst>
          </p:cNvPr>
          <p:cNvSpPr txBox="1">
            <a:spLocks/>
          </p:cNvSpPr>
          <p:nvPr/>
        </p:nvSpPr>
        <p:spPr>
          <a:xfrm>
            <a:off x="228600" y="249023"/>
            <a:ext cx="9144000" cy="379947"/>
          </a:xfrm>
          <a:prstGeom prst="rect">
            <a:avLst/>
          </a:prstGeom>
          <a:solidFill>
            <a:srgbClr val="1F497D"/>
          </a:solidFill>
          <a:ln w="12700" cap="flat" cmpd="sng" algn="ctr">
            <a:noFill/>
            <a:prstDash val="solid"/>
            <a:miter lim="800000"/>
          </a:ln>
          <a:effectLst/>
        </p:spPr>
        <p:txBody>
          <a:bodyPr lIns="332308" tIns="119631" rIns="301463" bIns="120585" rtlCol="0" anchor="ctr"/>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ja-JP" altLang="en-US" sz="2000" dirty="0">
                <a:latin typeface="+mn-ea"/>
              </a:rPr>
              <a:t>参考：</a:t>
            </a:r>
            <a:r>
              <a:rPr lang="ja-JP" altLang="en-US" sz="2200" dirty="0">
                <a:latin typeface="+mn-ea"/>
              </a:rPr>
              <a:t>治療</a:t>
            </a:r>
            <a:r>
              <a:rPr lang="ja-JP" altLang="en-US" sz="2000" dirty="0">
                <a:latin typeface="+mn-ea"/>
              </a:rPr>
              <a:t>と仕事の両立支援の推進 </a:t>
            </a:r>
            <a:r>
              <a:rPr kumimoji="0" lang="en-US" altLang="ja-JP" sz="1600" spc="0" dirty="0">
                <a:solidFill>
                  <a:srgbClr val="FFFFFF"/>
                </a:solidFill>
                <a:latin typeface="+mn-ea"/>
              </a:rPr>
              <a:t>【</a:t>
            </a:r>
            <a:r>
              <a:rPr kumimoji="0" lang="ja-JP" altLang="en-US" sz="1600" spc="0" dirty="0">
                <a:solidFill>
                  <a:srgbClr val="FFFFFF"/>
                </a:solidFill>
                <a:latin typeface="+mn-ea"/>
              </a:rPr>
              <a:t>労働施策総合推進法</a:t>
            </a:r>
            <a:r>
              <a:rPr kumimoji="0" lang="en-US" altLang="ja-JP" sz="1600" spc="0" dirty="0">
                <a:solidFill>
                  <a:srgbClr val="FFFFFF"/>
                </a:solidFill>
                <a:latin typeface="+mn-ea"/>
              </a:rPr>
              <a:t>】</a:t>
            </a:r>
            <a:endParaRPr lang="ja-JP" altLang="en-US" sz="1600" dirty="0">
              <a:latin typeface="+mn-ea"/>
            </a:endParaRPr>
          </a:p>
        </p:txBody>
      </p:sp>
      <p:sp>
        <p:nvSpPr>
          <p:cNvPr id="9" name="正方形/長方形 8">
            <a:extLst>
              <a:ext uri="{FF2B5EF4-FFF2-40B4-BE49-F238E27FC236}">
                <a16:creationId xmlns:a16="http://schemas.microsoft.com/office/drawing/2014/main" id="{32407AAF-5383-895B-3AF8-3B8781EE30E4}"/>
              </a:ext>
            </a:extLst>
          </p:cNvPr>
          <p:cNvSpPr/>
          <p:nvPr/>
        </p:nvSpPr>
        <p:spPr>
          <a:xfrm>
            <a:off x="625828" y="3288361"/>
            <a:ext cx="8501310" cy="1661538"/>
          </a:xfrm>
          <a:prstGeom prst="rect">
            <a:avLst/>
          </a:prstGeom>
          <a:noFill/>
          <a:ln w="635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83077" tIns="43200" rIns="83077" bIns="66462" rtlCol="0" anchor="t"/>
          <a:lstStyle/>
          <a:p>
            <a:pPr marL="81915" indent="-81915" defTabSz="422039">
              <a:defRPr/>
            </a:pPr>
            <a:r>
              <a:rPr lang="ja-JP" altLang="en-US" sz="1292" dirty="0">
                <a:solidFill>
                  <a:srgbClr val="000000"/>
                </a:solidFill>
                <a:latin typeface="Meiryo UI" panose="020B0604030504040204" pitchFamily="50" charset="-128"/>
                <a:ea typeface="Meiryo UI" panose="020B0604030504040204" pitchFamily="50" charset="-128"/>
              </a:rPr>
              <a:t>○　事業主に対し、</a:t>
            </a:r>
            <a:r>
              <a:rPr lang="ja-JP" altLang="en-US" sz="1292" b="1" dirty="0">
                <a:solidFill>
                  <a:srgbClr val="000000"/>
                </a:solidFill>
                <a:latin typeface="Meiryo UI" panose="020B0604030504040204" pitchFamily="50" charset="-128"/>
                <a:ea typeface="Meiryo UI" panose="020B0604030504040204" pitchFamily="50" charset="-128"/>
              </a:rPr>
              <a:t>職場における治療と就業の両立を促進するため必要な措置を講じる努力義務を課す</a:t>
            </a:r>
            <a:r>
              <a:rPr lang="ja-JP" altLang="en-US" sz="1292" dirty="0">
                <a:solidFill>
                  <a:srgbClr val="000000"/>
                </a:solidFill>
                <a:latin typeface="Meiryo UI" panose="020B0604030504040204" pitchFamily="50" charset="-128"/>
                <a:ea typeface="Meiryo UI" panose="020B0604030504040204" pitchFamily="50" charset="-128"/>
              </a:rPr>
              <a:t>とともに、当該措置の適切・有効な実施を図るための指針の根拠規定を整備する。</a:t>
            </a:r>
            <a:endParaRPr lang="en-US" altLang="ja-JP" sz="1015" dirty="0">
              <a:solidFill>
                <a:srgbClr val="000000"/>
              </a:solidFill>
              <a:latin typeface="Meiryo UI" panose="020B0604030504040204" pitchFamily="50" charset="-128"/>
              <a:ea typeface="Meiryo UI" panose="020B0604030504040204" pitchFamily="50" charset="-128"/>
            </a:endParaRPr>
          </a:p>
          <a:p>
            <a:pPr marL="81915" indent="-81915" defTabSz="422039">
              <a:defRPr/>
            </a:pPr>
            <a:endParaRPr lang="ja-JP" altLang="en-US" sz="1250" dirty="0">
              <a:solidFill>
                <a:srgbClr val="000000"/>
              </a:solidFill>
              <a:latin typeface="Meiryo UI"/>
              <a:ea typeface="Meiryo UI"/>
            </a:endParaRPr>
          </a:p>
          <a:p>
            <a:pPr marL="81915" defTabSz="422039">
              <a:spcBef>
                <a:spcPts val="554"/>
              </a:spcBef>
              <a:spcAft>
                <a:spcPts val="554"/>
              </a:spcAft>
              <a:defRPr/>
            </a:pPr>
            <a:r>
              <a:rPr lang="ja-JP" altLang="en-US" sz="1108" dirty="0">
                <a:solidFill>
                  <a:srgbClr val="000000"/>
                </a:solidFill>
                <a:latin typeface="Meiryo UI" panose="020B0604030504040204" pitchFamily="50" charset="-128"/>
                <a:ea typeface="Meiryo UI" panose="020B0604030504040204" pitchFamily="50" charset="-128"/>
              </a:rPr>
              <a:t>→ 現在、「治療と仕事の両立支援ガイドライン」により、事業主に次のような取組を求めており、これを参考に指針を策定。</a:t>
            </a:r>
            <a:endParaRPr lang="en-US" altLang="ja-JP" sz="1108" b="1" dirty="0">
              <a:solidFill>
                <a:srgbClr val="000000"/>
              </a:solidFill>
              <a:latin typeface="Meiryo UI" panose="020B0604030504040204" pitchFamily="50" charset="-128"/>
              <a:ea typeface="Meiryo UI" panose="020B0604030504040204" pitchFamily="50" charset="-128"/>
            </a:endParaRPr>
          </a:p>
          <a:p>
            <a:pPr marL="162560" defTabSz="422039">
              <a:defRPr/>
            </a:pPr>
            <a:r>
              <a:rPr lang="ja-JP" altLang="en-US" sz="1000" b="1" dirty="0">
                <a:solidFill>
                  <a:schemeClr val="tx2"/>
                </a:solidFill>
                <a:latin typeface="Meiryo UI"/>
                <a:ea typeface="Meiryo UI"/>
              </a:rPr>
              <a:t>　</a:t>
            </a:r>
            <a:r>
              <a:rPr lang="en-US" altLang="ja-JP" sz="1100" b="1" dirty="0">
                <a:solidFill>
                  <a:schemeClr val="tx2"/>
                </a:solidFill>
                <a:latin typeface="Meiryo UI"/>
                <a:ea typeface="Meiryo UI"/>
              </a:rPr>
              <a:t>【</a:t>
            </a:r>
            <a:r>
              <a:rPr lang="ja-JP" altLang="en-US" sz="1100" b="1" dirty="0">
                <a:solidFill>
                  <a:schemeClr val="tx2"/>
                </a:solidFill>
                <a:latin typeface="Meiryo UI"/>
                <a:ea typeface="Meiryo UI"/>
              </a:rPr>
              <a:t>環境整備</a:t>
            </a:r>
            <a:r>
              <a:rPr lang="en-US" altLang="ja-JP" sz="1100" b="1" dirty="0">
                <a:solidFill>
                  <a:schemeClr val="tx2"/>
                </a:solidFill>
                <a:latin typeface="Meiryo UI"/>
                <a:ea typeface="Meiryo UI"/>
              </a:rPr>
              <a:t>】</a:t>
            </a:r>
            <a:r>
              <a:rPr lang="ja-JP" altLang="en-US" sz="1100" b="1" dirty="0">
                <a:solidFill>
                  <a:schemeClr val="tx2"/>
                </a:solidFill>
                <a:latin typeface="Meiryo UI"/>
                <a:ea typeface="Meiryo UI"/>
              </a:rPr>
              <a:t>　</a:t>
            </a:r>
            <a:endParaRPr lang="en-US" altLang="ja-JP" sz="1100" b="1" dirty="0">
              <a:solidFill>
                <a:schemeClr val="tx2"/>
              </a:solidFill>
              <a:latin typeface="Meiryo UI"/>
              <a:ea typeface="Meiryo UI"/>
            </a:endParaRPr>
          </a:p>
          <a:p>
            <a:pPr marL="162560" defTabSz="422039">
              <a:defRPr/>
            </a:pPr>
            <a:r>
              <a:rPr lang="ja-JP" altLang="en-US" sz="1108" dirty="0">
                <a:solidFill>
                  <a:srgbClr val="000000"/>
                </a:solidFill>
                <a:latin typeface="Meiryo UI" panose="020B0604030504040204" pitchFamily="50" charset="-128"/>
                <a:ea typeface="Meiryo UI" panose="020B0604030504040204" pitchFamily="50" charset="-128"/>
              </a:rPr>
              <a:t>　　・事業者による基本方針等の表明と労働者への周知</a:t>
            </a:r>
            <a:endParaRPr lang="en-US" altLang="ja-JP" sz="1108" dirty="0">
              <a:solidFill>
                <a:srgbClr val="000000"/>
              </a:solidFill>
              <a:latin typeface="Meiryo UI" panose="020B0604030504040204" pitchFamily="50" charset="-128"/>
              <a:ea typeface="Meiryo UI" panose="020B0604030504040204" pitchFamily="50" charset="-128"/>
            </a:endParaRPr>
          </a:p>
          <a:p>
            <a:pPr marL="162560" defTabSz="422039">
              <a:defRPr/>
            </a:pPr>
            <a:r>
              <a:rPr lang="ja-JP" altLang="en-US" sz="1108" dirty="0">
                <a:solidFill>
                  <a:srgbClr val="000000"/>
                </a:solidFill>
                <a:latin typeface="Meiryo UI" panose="020B0604030504040204" pitchFamily="50" charset="-128"/>
                <a:ea typeface="Meiryo UI" panose="020B0604030504040204" pitchFamily="50" charset="-128"/>
              </a:rPr>
              <a:t>　　・研修等による両立支援に関する意識啓発</a:t>
            </a:r>
            <a:endParaRPr lang="en-US" altLang="ja-JP" sz="1108" dirty="0">
              <a:solidFill>
                <a:srgbClr val="000000"/>
              </a:solidFill>
              <a:latin typeface="Meiryo UI" panose="020B0604030504040204" pitchFamily="50" charset="-128"/>
              <a:ea typeface="Meiryo UI" panose="020B0604030504040204" pitchFamily="50" charset="-128"/>
            </a:endParaRPr>
          </a:p>
          <a:p>
            <a:pPr marL="162560" defTabSz="422039">
              <a:defRPr/>
            </a:pPr>
            <a:r>
              <a:rPr lang="ja-JP" altLang="en-US" sz="1108" dirty="0">
                <a:solidFill>
                  <a:srgbClr val="000000"/>
                </a:solidFill>
                <a:latin typeface="Meiryo UI" panose="020B0604030504040204" pitchFamily="50" charset="-128"/>
                <a:ea typeface="Meiryo UI" panose="020B0604030504040204" pitchFamily="50" charset="-128"/>
              </a:rPr>
              <a:t>　　・相談窓口等の明確化</a:t>
            </a:r>
            <a:endParaRPr lang="en-US" altLang="ja-JP" sz="1108" dirty="0">
              <a:solidFill>
                <a:srgbClr val="000000"/>
              </a:solidFill>
              <a:latin typeface="Meiryo UI" panose="020B0604030504040204" pitchFamily="50" charset="-128"/>
              <a:ea typeface="Meiryo UI" panose="020B0604030504040204" pitchFamily="50" charset="-128"/>
            </a:endParaRPr>
          </a:p>
          <a:p>
            <a:pPr marL="162560" defTabSz="422039">
              <a:defRPr/>
            </a:pPr>
            <a:r>
              <a:rPr lang="ja-JP" altLang="en-US" sz="1108" dirty="0">
                <a:solidFill>
                  <a:srgbClr val="000000"/>
                </a:solidFill>
                <a:latin typeface="Meiryo UI" panose="020B0604030504040204" pitchFamily="50" charset="-128"/>
                <a:ea typeface="Meiryo UI" panose="020B0604030504040204" pitchFamily="50" charset="-128"/>
              </a:rPr>
              <a:t>　　・両立支援に関する休暇制度・勤務制度等の整備　　　　　等</a:t>
            </a:r>
          </a:p>
          <a:p>
            <a:pPr marL="162560" defTabSz="422039">
              <a:defRPr/>
            </a:pPr>
            <a:r>
              <a:rPr lang="ja-JP" altLang="en-US" sz="1108" dirty="0">
                <a:solidFill>
                  <a:srgbClr val="000000"/>
                </a:solidFill>
                <a:latin typeface="Meiryo UI" panose="020B0604030504040204" pitchFamily="50" charset="-128"/>
                <a:ea typeface="Meiryo UI" panose="020B0604030504040204" pitchFamily="50" charset="-128"/>
              </a:rPr>
              <a:t> 　　</a:t>
            </a:r>
            <a:r>
              <a:rPr lang="ja-JP" altLang="en-US" sz="923" dirty="0">
                <a:solidFill>
                  <a:srgbClr val="000000"/>
                </a:solidFill>
                <a:latin typeface="Meiryo UI" panose="020B0604030504040204" pitchFamily="50" charset="-128"/>
                <a:ea typeface="Meiryo UI" panose="020B0604030504040204" pitchFamily="50" charset="-128"/>
              </a:rPr>
              <a:t>（例）時間単位の有給休暇、病気休暇、時差出勤、テレワーク、短時間勤務等</a:t>
            </a:r>
          </a:p>
          <a:p>
            <a:pPr marL="162560" defTabSz="422039">
              <a:defRPr/>
            </a:pPr>
            <a:endParaRPr lang="ja-JP" altLang="en-US" sz="1108" dirty="0">
              <a:solidFill>
                <a:srgbClr val="000000"/>
              </a:solidFill>
              <a:latin typeface="Meiryo UI" panose="020B0604030504040204" pitchFamily="50" charset="-128"/>
              <a:ea typeface="Meiryo UI" panose="020B0604030504040204" pitchFamily="50" charset="-128"/>
            </a:endParaRPr>
          </a:p>
          <a:p>
            <a:pPr marL="162560" defTabSz="422039">
              <a:defRPr/>
            </a:pPr>
            <a:endParaRPr lang="en-US" altLang="ja-JP" sz="1292" b="1" dirty="0">
              <a:solidFill>
                <a:srgbClr val="000000"/>
              </a:solidFill>
              <a:latin typeface="Meiryo UI" panose="020B0604030504040204" pitchFamily="50" charset="-128"/>
              <a:ea typeface="Meiryo UI" panose="020B0604030504040204" pitchFamily="50" charset="-128"/>
            </a:endParaRPr>
          </a:p>
          <a:p>
            <a:pPr marL="81915" indent="-81915" defTabSz="422039">
              <a:defRPr/>
            </a:pPr>
            <a:endParaRPr lang="en-US" altLang="ja-JP" sz="1292" dirty="0">
              <a:solidFill>
                <a:srgbClr val="000000"/>
              </a:solidFill>
              <a:latin typeface="Meiryo UI" panose="020B0604030504040204" pitchFamily="50" charset="-128"/>
              <a:ea typeface="Meiryo UI" panose="020B0604030504040204" pitchFamily="50" charset="-128"/>
            </a:endParaRPr>
          </a:p>
          <a:p>
            <a:pPr marL="81915" indent="-81915" defTabSz="422039">
              <a:defRPr/>
            </a:pPr>
            <a:endParaRPr lang="en-US" altLang="ja-JP" sz="1292" dirty="0">
              <a:solidFill>
                <a:srgbClr val="000000"/>
              </a:solidFill>
              <a:latin typeface="Meiryo UI" panose="020B0604030504040204" pitchFamily="50" charset="-128"/>
              <a:ea typeface="Meiryo UI" panose="020B0604030504040204" pitchFamily="50" charset="-128"/>
            </a:endParaRPr>
          </a:p>
          <a:p>
            <a:pPr marL="81915" indent="-81915" defTabSz="422039">
              <a:defRPr/>
            </a:pPr>
            <a:endParaRPr lang="en-US" altLang="ja-JP" sz="1292" dirty="0">
              <a:solidFill>
                <a:srgbClr val="000000"/>
              </a:solidFill>
              <a:latin typeface="Meiryo UI" panose="020B0604030504040204" pitchFamily="50" charset="-128"/>
              <a:ea typeface="Meiryo UI" panose="020B0604030504040204" pitchFamily="50" charset="-128"/>
            </a:endParaRPr>
          </a:p>
          <a:p>
            <a:pPr marL="81915" indent="-81915" defTabSz="422039">
              <a:defRPr/>
            </a:pPr>
            <a:endParaRPr lang="en-US" altLang="ja-JP" sz="1292" dirty="0">
              <a:solidFill>
                <a:srgbClr val="00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822EF6DC-0A58-00E8-5C51-5BD0DC14D929}"/>
              </a:ext>
            </a:extLst>
          </p:cNvPr>
          <p:cNvSpPr txBox="1"/>
          <p:nvPr/>
        </p:nvSpPr>
        <p:spPr>
          <a:xfrm>
            <a:off x="540925" y="1429149"/>
            <a:ext cx="8823196" cy="941896"/>
          </a:xfrm>
          <a:prstGeom prst="rect">
            <a:avLst/>
          </a:prstGeom>
          <a:noFill/>
          <a:ln>
            <a:solidFill>
              <a:schemeClr val="tx1"/>
            </a:solidFill>
          </a:ln>
        </p:spPr>
        <p:txBody>
          <a:bodyPr wrap="square" lIns="84406" tIns="132923" rIns="84406" bIns="132923" rtlCol="0" anchor="ctr">
            <a:spAutoFit/>
          </a:bodyPr>
          <a:lstStyle/>
          <a:p>
            <a:pPr marL="82064" indent="-82064" defTabSz="422039">
              <a:spcAft>
                <a:spcPts val="554"/>
              </a:spcAft>
              <a:buClr>
                <a:srgbClr val="103185"/>
              </a:buClr>
              <a:defRPr/>
            </a:pPr>
            <a:r>
              <a:rPr kumimoji="1" lang="ja-JP" altLang="en-US" sz="1292" dirty="0">
                <a:solidFill>
                  <a:srgbClr val="000000"/>
                </a:solidFill>
                <a:latin typeface="Meiryo UI"/>
                <a:ea typeface="Meiryo UI"/>
              </a:rPr>
              <a:t>・　高齢者の就労の増加や、医療技術の進歩等を背景に、病気を治療しながら仕事をする労働者は年々増加しており、今後も一層の増加が見込まれている。</a:t>
            </a:r>
            <a:endParaRPr kumimoji="1" lang="en-US" altLang="ja-JP" sz="1292" dirty="0">
              <a:solidFill>
                <a:srgbClr val="000000"/>
              </a:solidFill>
              <a:latin typeface="Meiryo UI"/>
              <a:ea typeface="Meiryo UI"/>
            </a:endParaRPr>
          </a:p>
          <a:p>
            <a:pPr marL="82064" indent="-82064" defTabSz="422039">
              <a:spcAft>
                <a:spcPts val="554"/>
              </a:spcAft>
              <a:buClr>
                <a:srgbClr val="103185"/>
              </a:buClr>
              <a:defRPr/>
            </a:pPr>
            <a:r>
              <a:rPr kumimoji="1" lang="ja-JP" altLang="en-US" sz="1292" b="1" dirty="0">
                <a:solidFill>
                  <a:srgbClr val="000000"/>
                </a:solidFill>
                <a:latin typeface="Meiryo UI"/>
                <a:ea typeface="Meiryo UI"/>
              </a:rPr>
              <a:t>⇒　「治療と仕事の両立支援ガイドライン」による事業主の取組の更なる促進を図る</a:t>
            </a:r>
            <a:r>
              <a:rPr kumimoji="1" lang="ja-JP" altLang="en-US" sz="1292" dirty="0">
                <a:solidFill>
                  <a:srgbClr val="000000"/>
                </a:solidFill>
                <a:latin typeface="Meiryo UI"/>
                <a:ea typeface="Meiryo UI"/>
              </a:rPr>
              <a:t>。</a:t>
            </a:r>
            <a:endParaRPr kumimoji="1" lang="en-US" altLang="ja-JP" sz="1292" dirty="0">
              <a:solidFill>
                <a:srgbClr val="000000"/>
              </a:solidFill>
              <a:latin typeface="Meiryo UI"/>
              <a:ea typeface="Meiryo UI"/>
            </a:endParaRPr>
          </a:p>
        </p:txBody>
      </p:sp>
      <p:sp>
        <p:nvSpPr>
          <p:cNvPr id="11" name="正方形/長方形 10">
            <a:extLst>
              <a:ext uri="{FF2B5EF4-FFF2-40B4-BE49-F238E27FC236}">
                <a16:creationId xmlns:a16="http://schemas.microsoft.com/office/drawing/2014/main" id="{76DCC9BD-0397-4474-611B-BA67C2393014}"/>
              </a:ext>
            </a:extLst>
          </p:cNvPr>
          <p:cNvSpPr/>
          <p:nvPr/>
        </p:nvSpPr>
        <p:spPr>
          <a:xfrm>
            <a:off x="540925" y="3105743"/>
            <a:ext cx="8857378" cy="2274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39">
              <a:defRPr/>
            </a:pPr>
            <a:endParaRPr kumimoji="1" lang="ja-JP" altLang="en-US" sz="1108">
              <a:solidFill>
                <a:sysClr val="windowText" lastClr="000000"/>
              </a:solidFill>
              <a:latin typeface="Segoe UI"/>
              <a:ea typeface="メイリオ"/>
            </a:endParaRPr>
          </a:p>
        </p:txBody>
      </p:sp>
      <p:sp>
        <p:nvSpPr>
          <p:cNvPr id="14" name="角丸四角形 12">
            <a:extLst>
              <a:ext uri="{FF2B5EF4-FFF2-40B4-BE49-F238E27FC236}">
                <a16:creationId xmlns:a16="http://schemas.microsoft.com/office/drawing/2014/main" id="{83287E8B-B753-DB17-813A-852E98596868}"/>
              </a:ext>
            </a:extLst>
          </p:cNvPr>
          <p:cNvSpPr/>
          <p:nvPr/>
        </p:nvSpPr>
        <p:spPr>
          <a:xfrm>
            <a:off x="540924" y="1055690"/>
            <a:ext cx="1098187" cy="253821"/>
          </a:xfrm>
          <a:prstGeom prst="roundRect">
            <a:avLst>
              <a:gd name="adj" fmla="val 0"/>
            </a:avLst>
          </a:prstGeom>
          <a:solidFill>
            <a:schemeClr val="bg1"/>
          </a:solidFill>
          <a:ln w="28575">
            <a:solidFill>
              <a:srgbClr val="1F497D"/>
            </a:solidFill>
          </a:ln>
        </p:spPr>
        <p:txBody>
          <a:bodyPr lIns="66462" tIns="42203" rIns="66462" bIns="42203" anchor="ctr"/>
          <a:lstStyle/>
          <a:p>
            <a:pPr algn="ctr" defTabSz="503643">
              <a:defRPr/>
            </a:pPr>
            <a:r>
              <a:rPr lang="ja-JP" altLang="en-US" sz="1292" b="1" spc="204" dirty="0">
                <a:solidFill>
                  <a:srgbClr val="1F497D"/>
                </a:solidFill>
                <a:latin typeface="Meiryo UI"/>
                <a:ea typeface="Meiryo UI"/>
                <a:cs typeface="Noto Sans CJK JP DemiLight" charset="-128"/>
              </a:rPr>
              <a:t>改正の趣旨</a:t>
            </a:r>
          </a:p>
        </p:txBody>
      </p:sp>
      <p:sp>
        <p:nvSpPr>
          <p:cNvPr id="15" name="角丸四角形 12">
            <a:extLst>
              <a:ext uri="{FF2B5EF4-FFF2-40B4-BE49-F238E27FC236}">
                <a16:creationId xmlns:a16="http://schemas.microsoft.com/office/drawing/2014/main" id="{2389C281-2E25-8419-5FD0-170B78837145}"/>
              </a:ext>
            </a:extLst>
          </p:cNvPr>
          <p:cNvSpPr/>
          <p:nvPr/>
        </p:nvSpPr>
        <p:spPr>
          <a:xfrm>
            <a:off x="540924" y="2744504"/>
            <a:ext cx="1098187" cy="253820"/>
          </a:xfrm>
          <a:prstGeom prst="roundRect">
            <a:avLst>
              <a:gd name="adj" fmla="val 0"/>
            </a:avLst>
          </a:prstGeom>
          <a:solidFill>
            <a:schemeClr val="bg1"/>
          </a:solidFill>
          <a:ln w="28575">
            <a:solidFill>
              <a:srgbClr val="C00000"/>
            </a:solidFill>
          </a:ln>
        </p:spPr>
        <p:txBody>
          <a:bodyPr lIns="84406" tIns="42203" rIns="84406" bIns="42203" anchor="ctr"/>
          <a:lstStyle/>
          <a:p>
            <a:pPr algn="ctr" defTabSz="503643">
              <a:lnSpc>
                <a:spcPct val="130000"/>
              </a:lnSpc>
              <a:spcAft>
                <a:spcPts val="678"/>
              </a:spcAft>
              <a:defRPr/>
            </a:pPr>
            <a:r>
              <a:rPr lang="ja-JP" altLang="en-US" sz="1292" b="1" spc="204" dirty="0">
                <a:solidFill>
                  <a:srgbClr val="C00000"/>
                </a:solidFill>
                <a:latin typeface="Meiryo UI"/>
                <a:ea typeface="Meiryo UI"/>
                <a:cs typeface="Noto Sans CJK JP DemiLight" charset="-128"/>
              </a:rPr>
              <a:t>見直し内容</a:t>
            </a:r>
          </a:p>
        </p:txBody>
      </p:sp>
      <p:sp>
        <p:nvSpPr>
          <p:cNvPr id="4" name="TextBox 3">
            <a:extLst>
              <a:ext uri="{FF2B5EF4-FFF2-40B4-BE49-F238E27FC236}">
                <a16:creationId xmlns:a16="http://schemas.microsoft.com/office/drawing/2014/main" id="{2BF455C4-0FC4-7039-05EA-20921E9AB885}"/>
              </a:ext>
            </a:extLst>
          </p:cNvPr>
          <p:cNvSpPr txBox="1"/>
          <p:nvPr/>
        </p:nvSpPr>
        <p:spPr>
          <a:xfrm>
            <a:off x="5017738" y="3513272"/>
            <a:ext cx="4442524" cy="304699"/>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chemeClr val="tx2"/>
              </a:buClr>
            </a:pPr>
            <a:r>
              <a:rPr lang="ja-JP" altLang="en-US" sz="1200" b="1" dirty="0">
                <a:solidFill>
                  <a:srgbClr val="005CAF"/>
                </a:solidFill>
                <a:cs typeface="Segoe UI"/>
              </a:rPr>
              <a:t>施行日：令和８年４月１日</a:t>
            </a:r>
            <a:endParaRPr lang="en-US" sz="1200" b="1" dirty="0">
              <a:solidFill>
                <a:srgbClr val="005CAF"/>
              </a:solidFill>
              <a:cs typeface="Segoe UI"/>
            </a:endParaRPr>
          </a:p>
        </p:txBody>
      </p:sp>
      <p:sp>
        <p:nvSpPr>
          <p:cNvPr id="2" name="AutoShape 2">
            <a:extLst>
              <a:ext uri="{FF2B5EF4-FFF2-40B4-BE49-F238E27FC236}">
                <a16:creationId xmlns:a16="http://schemas.microsoft.com/office/drawing/2014/main" id="{6D047CE8-6657-AC7E-4119-005CC708D6A8}"/>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a:extLst>
              <a:ext uri="{FF2B5EF4-FFF2-40B4-BE49-F238E27FC236}">
                <a16:creationId xmlns:a16="http://schemas.microsoft.com/office/drawing/2014/main" id="{72FCAB2B-462C-0D8C-B4FF-A6F3A2FA3084}"/>
              </a:ext>
            </a:extLst>
          </p:cNvPr>
          <p:cNvPicPr>
            <a:picLocks noChangeAspect="1"/>
          </p:cNvPicPr>
          <p:nvPr/>
        </p:nvPicPr>
        <p:blipFill>
          <a:blip r:embed="rId3"/>
          <a:srcRect t="5170"/>
          <a:stretch/>
        </p:blipFill>
        <p:spPr>
          <a:xfrm>
            <a:off x="2058987" y="5530159"/>
            <a:ext cx="1006863" cy="1288185"/>
          </a:xfrm>
          <a:prstGeom prst="rect">
            <a:avLst/>
          </a:prstGeom>
        </p:spPr>
      </p:pic>
      <p:sp>
        <p:nvSpPr>
          <p:cNvPr id="12" name="テキスト ボックス 11">
            <a:extLst>
              <a:ext uri="{FF2B5EF4-FFF2-40B4-BE49-F238E27FC236}">
                <a16:creationId xmlns:a16="http://schemas.microsoft.com/office/drawing/2014/main" id="{A3FF31BD-419C-2B2E-6D0B-4D8E99D0FF34}"/>
              </a:ext>
            </a:extLst>
          </p:cNvPr>
          <p:cNvSpPr txBox="1"/>
          <p:nvPr/>
        </p:nvSpPr>
        <p:spPr>
          <a:xfrm>
            <a:off x="3565709" y="5646385"/>
            <a:ext cx="4085624" cy="1152623"/>
          </a:xfrm>
          <a:prstGeom prst="rect">
            <a:avLst/>
          </a:prstGeom>
          <a:noFill/>
        </p:spPr>
        <p:txBody>
          <a:bodyPr wrap="square" rtlCol="0">
            <a:spAutoFit/>
          </a:bodyPr>
          <a:lstStyle/>
          <a:p>
            <a:pPr algn="l">
              <a:lnSpc>
                <a:spcPct val="120000"/>
              </a:lnSpc>
              <a:spcAft>
                <a:spcPts val="600"/>
              </a:spcAft>
              <a:buClr>
                <a:schemeClr val="tx2"/>
              </a:buClr>
            </a:pPr>
            <a:r>
              <a:rPr kumimoji="1" lang="ja-JP" altLang="en-US" b="1" dirty="0">
                <a:latin typeface="+mn-ea"/>
              </a:rPr>
              <a:t>問い合わせ先</a:t>
            </a:r>
            <a:endParaRPr kumimoji="1" lang="en-US" altLang="ja-JP" b="1" dirty="0">
              <a:latin typeface="+mn-ea"/>
            </a:endParaRPr>
          </a:p>
          <a:p>
            <a:pPr algn="l">
              <a:lnSpc>
                <a:spcPct val="120000"/>
              </a:lnSpc>
              <a:spcAft>
                <a:spcPts val="600"/>
              </a:spcAft>
              <a:buClr>
                <a:schemeClr val="tx2"/>
              </a:buClr>
            </a:pPr>
            <a:r>
              <a:rPr kumimoji="1" lang="ja-JP" altLang="en-US" dirty="0">
                <a:latin typeface="+mn-ea"/>
              </a:rPr>
              <a:t>千葉労働局 労働基準部健康安全課　  </a:t>
            </a:r>
            <a:r>
              <a:rPr kumimoji="1" lang="en-US" altLang="ja-JP" dirty="0">
                <a:latin typeface="+mn-ea"/>
              </a:rPr>
              <a:t>043-221-4312</a:t>
            </a:r>
            <a:r>
              <a:rPr kumimoji="1" lang="ja-JP" altLang="en-US" dirty="0"/>
              <a:t>　　</a:t>
            </a:r>
          </a:p>
        </p:txBody>
      </p:sp>
      <p:sp>
        <p:nvSpPr>
          <p:cNvPr id="3" name="スライド番号プレースホルダー 2">
            <a:extLst>
              <a:ext uri="{FF2B5EF4-FFF2-40B4-BE49-F238E27FC236}">
                <a16:creationId xmlns:a16="http://schemas.microsoft.com/office/drawing/2014/main" id="{3A706772-E098-25DF-3614-AF6A9F271691}"/>
              </a:ext>
            </a:extLst>
          </p:cNvPr>
          <p:cNvSpPr txBox="1">
            <a:spLocks/>
          </p:cNvSpPr>
          <p:nvPr/>
        </p:nvSpPr>
        <p:spPr>
          <a:xfrm>
            <a:off x="9127138" y="6381083"/>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24</a:t>
            </a:r>
          </a:p>
        </p:txBody>
      </p:sp>
    </p:spTree>
    <p:extLst>
      <p:ext uri="{BB962C8B-B14F-4D97-AF65-F5344CB8AC3E}">
        <p14:creationId xmlns:p14="http://schemas.microsoft.com/office/powerpoint/2010/main" val="185246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a:extLst>
              <a:ext uri="{FF2B5EF4-FFF2-40B4-BE49-F238E27FC236}">
                <a16:creationId xmlns:a16="http://schemas.microsoft.com/office/drawing/2014/main" id="{E66E4748-34A3-8167-3498-BAACF344CA66}"/>
              </a:ext>
            </a:extLst>
          </p:cNvPr>
          <p:cNvSpPr>
            <a:spLocks noGrp="1"/>
          </p:cNvSpPr>
          <p:nvPr>
            <p:ph type="body" sz="quarter" idx="13"/>
          </p:nvPr>
        </p:nvSpPr>
        <p:spPr>
          <a:xfrm>
            <a:off x="381000" y="828028"/>
            <a:ext cx="9144000" cy="676246"/>
          </a:xfrm>
          <a:solidFill>
            <a:schemeClr val="bg2"/>
          </a:solidFill>
        </p:spPr>
        <p:txBody>
          <a:bodyPr vert="horz" wrap="square" lIns="245396" tIns="132923" rIns="332308" bIns="132923" rtlCol="0" anchor="ctr">
            <a:spAutoFit/>
          </a:bodyPr>
          <a:lstStyle/>
          <a:p>
            <a:pPr marL="158265" indent="-158265">
              <a:lnSpc>
                <a:spcPct val="100000"/>
              </a:lnSpc>
              <a:spcBef>
                <a:spcPts val="256"/>
              </a:spcBef>
              <a:spcAft>
                <a:spcPts val="0"/>
              </a:spcAft>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治療が必要な疾病を抱える労働者が、業務によって疾病を増悪させることなく、適切な治療を受けながら</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spcBef>
                <a:spcPts val="256"/>
              </a:spcBef>
              <a:spcAft>
                <a:spcPts val="0"/>
              </a:spcAft>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就労を続けられるよう、事業場における両立支援のための取組事項をまとめたもの</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角丸四角形 22">
            <a:extLst>
              <a:ext uri="{FF2B5EF4-FFF2-40B4-BE49-F238E27FC236}">
                <a16:creationId xmlns:a16="http://schemas.microsoft.com/office/drawing/2014/main" id="{47689E49-CEB4-524D-544A-3EBE3FA303C8}"/>
              </a:ext>
            </a:extLst>
          </p:cNvPr>
          <p:cNvSpPr/>
          <p:nvPr/>
        </p:nvSpPr>
        <p:spPr>
          <a:xfrm>
            <a:off x="920756" y="1813870"/>
            <a:ext cx="1135872" cy="422874"/>
          </a:xfrm>
          <a:prstGeom prst="roundRect">
            <a:avLst/>
          </a:prstGeom>
          <a:noFill/>
          <a:ln w="19050" cap="flat" cmpd="sng" algn="ctr">
            <a:solidFill>
              <a:srgbClr val="FF0066"/>
            </a:solidFill>
            <a:prstDash val="solid"/>
          </a:ln>
          <a:effectLst/>
        </p:spPr>
        <p:txBody>
          <a:bodyPr rot="0" spcFirstLastPara="0" vertOverflow="overflow" horzOverflow="overflow" vert="horz" wrap="square" lIns="43826" tIns="21914" rIns="43826" bIns="21914" numCol="1" spcCol="0" rtlCol="0" fromWordArt="0" anchor="ctr" anchorCtr="0" forceAA="0" compatLnSpc="1">
            <a:prstTxWarp prst="textNoShape">
              <a:avLst/>
            </a:prstTxWarp>
            <a:noAutofit/>
          </a:bodyPr>
          <a:lstStyle/>
          <a:p>
            <a:pPr marL="169902" indent="-359625" algn="ctr" defTabSz="779168" fontAlgn="base">
              <a:spcAft>
                <a:spcPct val="0"/>
              </a:spcAft>
              <a:defRPr/>
            </a:pPr>
            <a:r>
              <a:rPr kumimoji="1" lang="ja-JP" altLang="en-US" sz="1534" b="1" kern="0" dirty="0">
                <a:solidFill>
                  <a:srgbClr val="FF0066"/>
                </a:solidFill>
                <a:latin typeface="メイリオ"/>
                <a:ea typeface="メイリオ"/>
                <a:cs typeface="メイリオ" panose="020B0604030504040204" pitchFamily="50" charset="-128"/>
              </a:rPr>
              <a:t>対象労働者</a:t>
            </a:r>
          </a:p>
        </p:txBody>
      </p:sp>
      <p:sp>
        <p:nvSpPr>
          <p:cNvPr id="50" name="テキスト ボックス 49">
            <a:extLst>
              <a:ext uri="{FF2B5EF4-FFF2-40B4-BE49-F238E27FC236}">
                <a16:creationId xmlns:a16="http://schemas.microsoft.com/office/drawing/2014/main" id="{DD392BCE-2F52-B541-1534-E063FC102EA0}"/>
              </a:ext>
            </a:extLst>
          </p:cNvPr>
          <p:cNvSpPr txBox="1"/>
          <p:nvPr/>
        </p:nvSpPr>
        <p:spPr>
          <a:xfrm>
            <a:off x="2132309" y="1825670"/>
            <a:ext cx="2092480" cy="459485"/>
          </a:xfrm>
          <a:prstGeom prst="rect">
            <a:avLst/>
          </a:prstGeom>
          <a:noFill/>
        </p:spPr>
        <p:txBody>
          <a:bodyPr wrap="square" rtlCol="0" anchor="b">
            <a:spAutoFit/>
          </a:bodyPr>
          <a:lstStyle/>
          <a:p>
            <a:pPr defTabSz="779168" fontAlgn="base">
              <a:spcBef>
                <a:spcPct val="0"/>
              </a:spcBef>
              <a:spcAft>
                <a:spcPct val="0"/>
              </a:spcAft>
              <a:defRPr/>
            </a:pPr>
            <a:r>
              <a:rPr kumimoji="1" lang="ja-JP" altLang="en-US" sz="1200" dirty="0">
                <a:solidFill>
                  <a:prstClr val="black"/>
                </a:solidFill>
                <a:latin typeface="メイリオ"/>
                <a:ea typeface="メイリオ"/>
                <a:cs typeface="メイリオ" panose="020B0604030504040204" pitchFamily="50" charset="-128"/>
              </a:rPr>
              <a:t>雇用形態いかんに関わらず全ての労働者　</a:t>
            </a:r>
            <a:endParaRPr kumimoji="1" lang="en-US" altLang="ja-JP" sz="1200" dirty="0">
              <a:solidFill>
                <a:prstClr val="black"/>
              </a:solidFill>
              <a:latin typeface="メイリオ"/>
              <a:ea typeface="メイリオ"/>
              <a:cs typeface="メイリオ" panose="020B0604030504040204" pitchFamily="50" charset="-128"/>
            </a:endParaRPr>
          </a:p>
        </p:txBody>
      </p:sp>
      <p:sp>
        <p:nvSpPr>
          <p:cNvPr id="51" name="角丸四角形 22">
            <a:extLst>
              <a:ext uri="{FF2B5EF4-FFF2-40B4-BE49-F238E27FC236}">
                <a16:creationId xmlns:a16="http://schemas.microsoft.com/office/drawing/2014/main" id="{FBE51EB7-5337-B8E0-0C43-424FE9D90B68}"/>
              </a:ext>
            </a:extLst>
          </p:cNvPr>
          <p:cNvSpPr/>
          <p:nvPr/>
        </p:nvSpPr>
        <p:spPr>
          <a:xfrm>
            <a:off x="4300470" y="1861205"/>
            <a:ext cx="1000082" cy="428591"/>
          </a:xfrm>
          <a:prstGeom prst="roundRect">
            <a:avLst/>
          </a:prstGeom>
          <a:noFill/>
          <a:ln w="19050" cap="flat" cmpd="sng" algn="ctr">
            <a:solidFill>
              <a:srgbClr val="FF0066"/>
            </a:solidFill>
            <a:prstDash val="solid"/>
          </a:ln>
          <a:effectLst/>
        </p:spPr>
        <p:txBody>
          <a:bodyPr rot="0" spcFirstLastPara="0" vertOverflow="overflow" horzOverflow="overflow" vert="horz" wrap="square" lIns="43826" tIns="21914" rIns="43826" bIns="21914" numCol="1" spcCol="0" rtlCol="0" fromWordArt="0" anchor="ctr" anchorCtr="0" forceAA="0" compatLnSpc="1">
            <a:prstTxWarp prst="textNoShape">
              <a:avLst/>
            </a:prstTxWarp>
            <a:noAutofit/>
          </a:bodyPr>
          <a:lstStyle/>
          <a:p>
            <a:pPr marL="169902" indent="-359625" algn="ctr" defTabSz="779168" fontAlgn="base">
              <a:spcAft>
                <a:spcPct val="0"/>
              </a:spcAft>
              <a:defRPr/>
            </a:pPr>
            <a:r>
              <a:rPr kumimoji="1" lang="ja-JP" altLang="en-US" sz="1534" b="1" kern="0">
                <a:solidFill>
                  <a:srgbClr val="FF0066"/>
                </a:solidFill>
                <a:latin typeface="メイリオ"/>
                <a:ea typeface="メイリオ"/>
                <a:cs typeface="メイリオ" panose="020B0604030504040204" pitchFamily="50" charset="-128"/>
              </a:rPr>
              <a:t>対象疾患</a:t>
            </a:r>
          </a:p>
        </p:txBody>
      </p:sp>
      <p:sp>
        <p:nvSpPr>
          <p:cNvPr id="52" name="テキスト ボックス 51">
            <a:extLst>
              <a:ext uri="{FF2B5EF4-FFF2-40B4-BE49-F238E27FC236}">
                <a16:creationId xmlns:a16="http://schemas.microsoft.com/office/drawing/2014/main" id="{0D464580-EE9F-1228-D255-E45F83D20F8E}"/>
              </a:ext>
            </a:extLst>
          </p:cNvPr>
          <p:cNvSpPr txBox="1"/>
          <p:nvPr/>
        </p:nvSpPr>
        <p:spPr>
          <a:xfrm>
            <a:off x="5336278" y="1831414"/>
            <a:ext cx="2738644" cy="459485"/>
          </a:xfrm>
          <a:prstGeom prst="rect">
            <a:avLst/>
          </a:prstGeom>
          <a:noFill/>
        </p:spPr>
        <p:txBody>
          <a:bodyPr wrap="square" rIns="0" rtlCol="0" anchor="b">
            <a:spAutoFit/>
          </a:bodyPr>
          <a:lstStyle/>
          <a:p>
            <a:pPr defTabSz="779168" fontAlgn="base">
              <a:spcBef>
                <a:spcPct val="0"/>
              </a:spcBef>
              <a:spcAft>
                <a:spcPct val="0"/>
              </a:spcAft>
              <a:defRPr/>
            </a:pPr>
            <a:r>
              <a:rPr kumimoji="1" lang="ja-JP" altLang="en-US" sz="1200" dirty="0">
                <a:solidFill>
                  <a:prstClr val="black"/>
                </a:solidFill>
                <a:latin typeface="メイリオ"/>
                <a:ea typeface="メイリオ"/>
                <a:cs typeface="メイリオ" panose="020B0604030504040204" pitchFamily="50" charset="-128"/>
              </a:rPr>
              <a:t>反復・継続した治療が必要な</a:t>
            </a:r>
            <a:endParaRPr kumimoji="1" lang="en-US" altLang="ja-JP" sz="1200" dirty="0">
              <a:solidFill>
                <a:prstClr val="black"/>
              </a:solidFill>
              <a:latin typeface="メイリオ"/>
              <a:ea typeface="メイリオ"/>
              <a:cs typeface="メイリオ" panose="020B0604030504040204" pitchFamily="50" charset="-128"/>
            </a:endParaRPr>
          </a:p>
          <a:p>
            <a:pPr defTabSz="779168" fontAlgn="base">
              <a:spcBef>
                <a:spcPct val="0"/>
              </a:spcBef>
              <a:spcAft>
                <a:spcPct val="0"/>
              </a:spcAft>
              <a:defRPr/>
            </a:pPr>
            <a:r>
              <a:rPr kumimoji="1" lang="ja-JP" altLang="en-US" sz="1200" dirty="0">
                <a:solidFill>
                  <a:prstClr val="black"/>
                </a:solidFill>
                <a:latin typeface="メイリオ"/>
                <a:ea typeface="メイリオ"/>
                <a:cs typeface="メイリオ" panose="020B0604030504040204" pitchFamily="50" charset="-128"/>
              </a:rPr>
              <a:t>全ての疾病</a:t>
            </a:r>
            <a:endParaRPr kumimoji="1" lang="en-US" altLang="ja-JP" sz="1200" dirty="0">
              <a:solidFill>
                <a:prstClr val="black"/>
              </a:solidFill>
              <a:latin typeface="メイリオ"/>
              <a:ea typeface="メイリオ"/>
              <a:cs typeface="メイリオ" panose="020B0604030504040204" pitchFamily="50" charset="-128"/>
            </a:endParaRPr>
          </a:p>
        </p:txBody>
      </p:sp>
      <p:sp>
        <p:nvSpPr>
          <p:cNvPr id="54" name="角丸四角形 6">
            <a:extLst>
              <a:ext uri="{FF2B5EF4-FFF2-40B4-BE49-F238E27FC236}">
                <a16:creationId xmlns:a16="http://schemas.microsoft.com/office/drawing/2014/main" id="{48136461-49E4-0929-A523-2CD4A87C8194}"/>
              </a:ext>
            </a:extLst>
          </p:cNvPr>
          <p:cNvSpPr/>
          <p:nvPr/>
        </p:nvSpPr>
        <p:spPr>
          <a:xfrm>
            <a:off x="935911" y="2631373"/>
            <a:ext cx="8482232" cy="1656482"/>
          </a:xfrm>
          <a:prstGeom prst="roundRect">
            <a:avLst>
              <a:gd name="adj" fmla="val 6217"/>
            </a:avLst>
          </a:prstGeom>
          <a:solidFill>
            <a:srgbClr val="FFCCCC">
              <a:alpha val="30000"/>
            </a:srgbClr>
          </a:solidFill>
          <a:ln w="25400" cap="flat" cmpd="sng" algn="ctr">
            <a:noFill/>
            <a:prstDash val="solid"/>
          </a:ln>
          <a:effectLst/>
        </p:spPr>
        <p:txBody>
          <a:bodyPr tIns="122698" bIns="30675" rtlCol="0" anchor="ctr"/>
          <a:lstStyle/>
          <a:p>
            <a:pPr defTabSz="779168" fontAlgn="base">
              <a:spcBef>
                <a:spcPct val="0"/>
              </a:spcBef>
              <a:spcAft>
                <a:spcPct val="0"/>
              </a:spcAft>
              <a:defRPr/>
            </a:pPr>
            <a:endParaRPr kumimoji="1" lang="en-US" altLang="ja-JP" sz="1193" kern="0">
              <a:solidFill>
                <a:prstClr val="black">
                  <a:lumMod val="75000"/>
                  <a:lumOff val="25000"/>
                </a:prstClr>
              </a:solidFill>
              <a:latin typeface="メイリオ" panose="020B0604030504040204" pitchFamily="50" charset="-128"/>
              <a:ea typeface="ＭＳ Ｐゴシック" panose="020B0600070205080204" pitchFamily="50" charset="-128"/>
            </a:endParaRPr>
          </a:p>
        </p:txBody>
      </p:sp>
      <p:sp>
        <p:nvSpPr>
          <p:cNvPr id="55" name="正方形/長方形 54">
            <a:extLst>
              <a:ext uri="{FF2B5EF4-FFF2-40B4-BE49-F238E27FC236}">
                <a16:creationId xmlns:a16="http://schemas.microsoft.com/office/drawing/2014/main" id="{E657AEFC-2CD5-BD91-4DDF-C3AED6C27354}"/>
              </a:ext>
            </a:extLst>
          </p:cNvPr>
          <p:cNvSpPr/>
          <p:nvPr/>
        </p:nvSpPr>
        <p:spPr>
          <a:xfrm>
            <a:off x="1082451" y="2867339"/>
            <a:ext cx="5560627" cy="1363508"/>
          </a:xfrm>
          <a:prstGeom prst="rect">
            <a:avLst/>
          </a:prstGeom>
          <a:noFill/>
          <a:ln w="25400" cap="flat" cmpd="sng" algn="ctr">
            <a:noFill/>
            <a:prstDash val="solid"/>
          </a:ln>
          <a:effectLst/>
        </p:spPr>
        <p:txBody>
          <a:bodyPr wrap="square" lIns="0" tIns="69018" rIns="58428" bIns="0" rtlCol="0" anchor="t" anchorCtr="0">
            <a:spAutoFit/>
          </a:bodyPr>
          <a:lstStyle/>
          <a:p>
            <a:pPr marL="282044" indent="-282044" defTabSz="779168" fontAlgn="base">
              <a:spcBef>
                <a:spcPts val="256"/>
              </a:spcBef>
              <a:spcAft>
                <a:spcPct val="0"/>
              </a:spcAft>
              <a:buFont typeface="Wingdings" panose="05000000000000000000" pitchFamily="2" charset="2"/>
              <a:buChar char="n"/>
              <a:defRPr/>
            </a:pPr>
            <a:r>
              <a:rPr kumimoji="1" lang="ja-JP" altLang="ja-JP" sz="1193" kern="0" dirty="0">
                <a:solidFill>
                  <a:prstClr val="black"/>
                </a:solidFill>
                <a:latin typeface="メイリオ"/>
                <a:ea typeface="メイリオ"/>
                <a:cs typeface="メイリオ" panose="020B0604030504040204" pitchFamily="50" charset="-128"/>
              </a:rPr>
              <a:t>事業者による基本方針の表明</a:t>
            </a:r>
            <a:endParaRPr kumimoji="1" lang="en-US" altLang="ja-JP" sz="1193" kern="0" dirty="0">
              <a:solidFill>
                <a:prstClr val="black"/>
              </a:solidFill>
              <a:latin typeface="メイリオ"/>
              <a:ea typeface="メイリオ"/>
              <a:cs typeface="メイリオ" panose="020B0604030504040204" pitchFamily="50" charset="-128"/>
            </a:endParaRPr>
          </a:p>
          <a:p>
            <a:pPr marL="282044" indent="-282044" defTabSz="779168" fontAlgn="base">
              <a:spcBef>
                <a:spcPts val="256"/>
              </a:spcBef>
              <a:spcAft>
                <a:spcPct val="0"/>
              </a:spcAft>
              <a:buFont typeface="Wingdings" panose="05000000000000000000" pitchFamily="2" charset="2"/>
              <a:buChar char="n"/>
              <a:defRPr/>
            </a:pPr>
            <a:r>
              <a:rPr kumimoji="1" lang="ja-JP" altLang="en-US" sz="1193" kern="0" dirty="0">
                <a:solidFill>
                  <a:prstClr val="black"/>
                </a:solidFill>
                <a:latin typeface="メイリオ"/>
                <a:ea typeface="メイリオ"/>
                <a:cs typeface="メイリオ" panose="020B0604030504040204" pitchFamily="50" charset="-128"/>
              </a:rPr>
              <a:t>研修等を通じた意識啓発</a:t>
            </a:r>
            <a:endParaRPr kumimoji="1" lang="en-US" altLang="ja-JP" sz="1193" kern="0" dirty="0">
              <a:solidFill>
                <a:prstClr val="black"/>
              </a:solidFill>
              <a:latin typeface="メイリオ"/>
              <a:ea typeface="メイリオ"/>
              <a:cs typeface="メイリオ" panose="020B0604030504040204" pitchFamily="50" charset="-128"/>
            </a:endParaRPr>
          </a:p>
          <a:p>
            <a:pPr marL="282044" indent="-282044" defTabSz="779168" fontAlgn="base">
              <a:spcBef>
                <a:spcPts val="256"/>
              </a:spcBef>
              <a:spcAft>
                <a:spcPct val="0"/>
              </a:spcAft>
              <a:buFont typeface="Wingdings" panose="05000000000000000000" pitchFamily="2" charset="2"/>
              <a:buChar char="n"/>
              <a:defRPr/>
            </a:pPr>
            <a:r>
              <a:rPr kumimoji="1" lang="ja-JP" altLang="en-US" sz="1193" kern="0" dirty="0">
                <a:solidFill>
                  <a:prstClr val="black"/>
                </a:solidFill>
                <a:latin typeface="メイリオ"/>
                <a:ea typeface="メイリオ"/>
                <a:cs typeface="メイリオ" panose="020B0604030504040204" pitchFamily="50" charset="-128"/>
              </a:rPr>
              <a:t>相談窓口の明確化、社内における両立支援体制の整備</a:t>
            </a:r>
            <a:endParaRPr kumimoji="1" lang="en-US" altLang="ja-JP" sz="1193" kern="0" dirty="0">
              <a:solidFill>
                <a:prstClr val="black"/>
              </a:solidFill>
              <a:latin typeface="メイリオ"/>
              <a:ea typeface="メイリオ"/>
              <a:cs typeface="メイリオ" panose="020B0604030504040204" pitchFamily="50" charset="-128"/>
            </a:endParaRPr>
          </a:p>
          <a:p>
            <a:pPr marL="282044" indent="-282044" defTabSz="779168" fontAlgn="base">
              <a:spcBef>
                <a:spcPts val="256"/>
              </a:spcBef>
              <a:spcAft>
                <a:spcPct val="0"/>
              </a:spcAft>
              <a:buFont typeface="Wingdings" panose="05000000000000000000" pitchFamily="2" charset="2"/>
              <a:buChar char="n"/>
              <a:defRPr/>
            </a:pPr>
            <a:r>
              <a:rPr kumimoji="1" lang="ja-JP" altLang="en-US" sz="1193" kern="0" dirty="0">
                <a:solidFill>
                  <a:prstClr val="black"/>
                </a:solidFill>
                <a:latin typeface="メイリオ"/>
                <a:ea typeface="メイリオ"/>
                <a:cs typeface="メイリオ" panose="020B0604030504040204" pitchFamily="50" charset="-128"/>
              </a:rPr>
              <a:t>個人情報</a:t>
            </a:r>
            <a:r>
              <a:rPr kumimoji="1" lang="ja-JP" altLang="en-US" sz="1193" kern="0" dirty="0">
                <a:solidFill>
                  <a:prstClr val="black"/>
                </a:solidFill>
                <a:latin typeface="メイリオ"/>
                <a:ea typeface="メイリオ"/>
              </a:rPr>
              <a:t>保護のための適切な情報管理</a:t>
            </a:r>
            <a:endParaRPr kumimoji="1" lang="en-US" altLang="ja-JP" sz="1193" kern="0" dirty="0">
              <a:solidFill>
                <a:prstClr val="black"/>
              </a:solidFill>
              <a:latin typeface="メイリオ"/>
              <a:ea typeface="メイリオ"/>
            </a:endParaRPr>
          </a:p>
          <a:p>
            <a:pPr marL="282044" indent="-282044" defTabSz="779168" fontAlgn="base">
              <a:spcBef>
                <a:spcPts val="256"/>
              </a:spcBef>
              <a:spcAft>
                <a:spcPct val="0"/>
              </a:spcAft>
              <a:buFont typeface="Wingdings" panose="05000000000000000000" pitchFamily="2" charset="2"/>
              <a:buChar char="n"/>
              <a:defRPr/>
            </a:pPr>
            <a:r>
              <a:rPr kumimoji="1" lang="ja-JP" altLang="en-US" sz="1193" kern="0" dirty="0">
                <a:solidFill>
                  <a:prstClr val="black"/>
                </a:solidFill>
                <a:latin typeface="メイリオ"/>
                <a:ea typeface="メイリオ"/>
                <a:cs typeface="メイリオ" panose="020B0604030504040204" pitchFamily="50" charset="-128"/>
              </a:rPr>
              <a:t>両立支援に</a:t>
            </a:r>
            <a:r>
              <a:rPr kumimoji="1" lang="ja-JP" altLang="en-US" sz="1193" kern="0" dirty="0">
                <a:solidFill>
                  <a:prstClr val="black"/>
                </a:solidFill>
                <a:latin typeface="メイリオ"/>
                <a:ea typeface="メイリオ"/>
              </a:rPr>
              <a:t>関する休暇制度・勤務制度等の整備</a:t>
            </a:r>
            <a:endParaRPr kumimoji="1" lang="en-US" altLang="ja-JP" sz="1193" kern="0" dirty="0">
              <a:solidFill>
                <a:prstClr val="black"/>
              </a:solidFill>
              <a:latin typeface="メイリオ"/>
              <a:ea typeface="メイリオ"/>
            </a:endParaRPr>
          </a:p>
          <a:p>
            <a:pPr defTabSz="779168" fontAlgn="base">
              <a:spcBef>
                <a:spcPts val="256"/>
              </a:spcBef>
              <a:spcAft>
                <a:spcPct val="0"/>
              </a:spcAft>
              <a:defRPr/>
            </a:pPr>
            <a:r>
              <a:rPr kumimoji="1" lang="ja-JP" altLang="en-US" sz="1193" kern="0" dirty="0">
                <a:solidFill>
                  <a:prstClr val="black"/>
                </a:solidFill>
                <a:latin typeface="メイリオ"/>
                <a:ea typeface="メイリオ"/>
              </a:rPr>
              <a:t>　　</a:t>
            </a:r>
            <a:r>
              <a:rPr kumimoji="1" lang="ja-JP" altLang="en-US" sz="1108" kern="0" dirty="0">
                <a:solidFill>
                  <a:prstClr val="black"/>
                </a:solidFill>
                <a:latin typeface="メイリオ"/>
                <a:ea typeface="メイリオ"/>
              </a:rPr>
              <a:t>（例：時間単位の有給休暇、病気休暇、時差出勤、テレワーク、短時間勤務等）</a:t>
            </a:r>
            <a:endParaRPr kumimoji="1" lang="en-US" altLang="ja-JP" sz="1108" kern="0" dirty="0">
              <a:solidFill>
                <a:prstClr val="black"/>
              </a:solidFill>
              <a:latin typeface="メイリオ"/>
              <a:ea typeface="メイリオ"/>
            </a:endParaRPr>
          </a:p>
        </p:txBody>
      </p:sp>
      <p:sp>
        <p:nvSpPr>
          <p:cNvPr id="56" name="角丸四角形 49">
            <a:extLst>
              <a:ext uri="{FF2B5EF4-FFF2-40B4-BE49-F238E27FC236}">
                <a16:creationId xmlns:a16="http://schemas.microsoft.com/office/drawing/2014/main" id="{2DC18D29-8201-3591-85E6-19C7D56BEB35}"/>
              </a:ext>
            </a:extLst>
          </p:cNvPr>
          <p:cNvSpPr/>
          <p:nvPr/>
        </p:nvSpPr>
        <p:spPr>
          <a:xfrm>
            <a:off x="935907" y="2451758"/>
            <a:ext cx="2997186" cy="363686"/>
          </a:xfrm>
          <a:prstGeom prst="roundRect">
            <a:avLst/>
          </a:prstGeom>
          <a:solidFill>
            <a:srgbClr val="FF5399"/>
          </a:solidFill>
          <a:ln w="25400" cap="flat" cmpd="sng" algn="ctr">
            <a:noFill/>
            <a:prstDash val="solid"/>
          </a:ln>
          <a:effectLst/>
        </p:spPr>
        <p:txBody>
          <a:bodyPr rot="0" spcFirstLastPara="0" vertOverflow="overflow" horzOverflow="overflow" vert="horz" wrap="square" lIns="99692" tIns="21914" rIns="99692" bIns="21914" numCol="1" spcCol="0" rtlCol="0" fromWordArt="0" anchor="b" anchorCtr="0" forceAA="0" compatLnSpc="1">
            <a:prstTxWarp prst="textNoShape">
              <a:avLst/>
            </a:prstTxWarp>
            <a:noAutofit/>
          </a:bodyPr>
          <a:lstStyle/>
          <a:p>
            <a:pPr algn="dist" defTabSz="779168" fontAlgn="base">
              <a:spcBef>
                <a:spcPct val="0"/>
              </a:spcBef>
              <a:spcAft>
                <a:spcPct val="0"/>
              </a:spcAft>
              <a:defRPr/>
            </a:pPr>
            <a:r>
              <a:rPr kumimoji="1" lang="ja-JP" altLang="en-US" sz="1534" b="1" kern="0">
                <a:solidFill>
                  <a:prstClr val="white"/>
                </a:solidFill>
                <a:latin typeface="メイリオ"/>
                <a:ea typeface="メイリオ"/>
              </a:rPr>
              <a:t>１　両立支援のための環境整備</a:t>
            </a:r>
            <a:endParaRPr kumimoji="1" lang="en-US" altLang="ja-JP" sz="1534" b="1" kern="0">
              <a:solidFill>
                <a:prstClr val="white"/>
              </a:solidFill>
              <a:latin typeface="メイリオ"/>
              <a:ea typeface="メイリオ"/>
            </a:endParaRPr>
          </a:p>
        </p:txBody>
      </p:sp>
      <p:pic>
        <p:nvPicPr>
          <p:cNvPr id="57" name="図 56">
            <a:extLst>
              <a:ext uri="{FF2B5EF4-FFF2-40B4-BE49-F238E27FC236}">
                <a16:creationId xmlns:a16="http://schemas.microsoft.com/office/drawing/2014/main" id="{895580E9-967F-EF29-818B-1548346432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6939" y="2854595"/>
            <a:ext cx="1909125" cy="1363522"/>
          </a:xfrm>
          <a:prstGeom prst="rect">
            <a:avLst/>
          </a:prstGeom>
        </p:spPr>
      </p:pic>
      <p:sp>
        <p:nvSpPr>
          <p:cNvPr id="60" name="角丸四角形 6">
            <a:extLst>
              <a:ext uri="{FF2B5EF4-FFF2-40B4-BE49-F238E27FC236}">
                <a16:creationId xmlns:a16="http://schemas.microsoft.com/office/drawing/2014/main" id="{1DB3B736-8E41-54AA-7462-C96D81AFED04}"/>
              </a:ext>
            </a:extLst>
          </p:cNvPr>
          <p:cNvSpPr/>
          <p:nvPr/>
        </p:nvSpPr>
        <p:spPr>
          <a:xfrm>
            <a:off x="935908" y="4571053"/>
            <a:ext cx="8482235" cy="1752317"/>
          </a:xfrm>
          <a:prstGeom prst="roundRect">
            <a:avLst>
              <a:gd name="adj" fmla="val 6217"/>
            </a:avLst>
          </a:prstGeom>
          <a:solidFill>
            <a:srgbClr val="FFCCCC">
              <a:alpha val="30000"/>
            </a:srgbClr>
          </a:solidFill>
          <a:ln w="25400" cap="flat" cmpd="sng" algn="ctr">
            <a:noFill/>
            <a:prstDash val="solid"/>
          </a:ln>
          <a:effectLst/>
        </p:spPr>
        <p:txBody>
          <a:bodyPr tIns="122698" bIns="30675" rtlCol="0" anchor="ctr"/>
          <a:lstStyle/>
          <a:p>
            <a:pPr defTabSz="779168" fontAlgn="base">
              <a:spcBef>
                <a:spcPct val="0"/>
              </a:spcBef>
              <a:spcAft>
                <a:spcPct val="0"/>
              </a:spcAft>
              <a:defRPr/>
            </a:pPr>
            <a:endParaRPr kumimoji="1" lang="en-US" altLang="ja-JP" sz="1193" kern="0">
              <a:solidFill>
                <a:prstClr val="black">
                  <a:lumMod val="75000"/>
                  <a:lumOff val="25000"/>
                </a:prstClr>
              </a:solidFill>
              <a:latin typeface="メイリオ" panose="020B0604030504040204" pitchFamily="50" charset="-128"/>
              <a:ea typeface="ＭＳ Ｐゴシック" panose="020B0600070205080204" pitchFamily="50" charset="-128"/>
            </a:endParaRPr>
          </a:p>
        </p:txBody>
      </p:sp>
      <p:sp>
        <p:nvSpPr>
          <p:cNvPr id="61" name="角丸四角形 49">
            <a:extLst>
              <a:ext uri="{FF2B5EF4-FFF2-40B4-BE49-F238E27FC236}">
                <a16:creationId xmlns:a16="http://schemas.microsoft.com/office/drawing/2014/main" id="{7587F769-04AE-1EDB-0406-A702BB284375}"/>
              </a:ext>
            </a:extLst>
          </p:cNvPr>
          <p:cNvSpPr/>
          <p:nvPr/>
        </p:nvSpPr>
        <p:spPr>
          <a:xfrm>
            <a:off x="935909" y="4387995"/>
            <a:ext cx="2997185" cy="368982"/>
          </a:xfrm>
          <a:prstGeom prst="roundRect">
            <a:avLst/>
          </a:prstGeom>
          <a:solidFill>
            <a:srgbClr val="FF5399"/>
          </a:solidFill>
          <a:ln w="25400" cap="flat" cmpd="sng" algn="ctr">
            <a:noFill/>
            <a:prstDash val="solid"/>
          </a:ln>
          <a:effectLst/>
        </p:spPr>
        <p:txBody>
          <a:bodyPr rot="0" spcFirstLastPara="0" vertOverflow="overflow" horzOverflow="overflow" vert="horz" wrap="square" lIns="99692" tIns="21914" rIns="99692" bIns="21914" numCol="1" spcCol="0" rtlCol="0" fromWordArt="0" anchor="b" anchorCtr="0" forceAA="0" compatLnSpc="1">
            <a:prstTxWarp prst="textNoShape">
              <a:avLst/>
            </a:prstTxWarp>
            <a:noAutofit/>
          </a:bodyPr>
          <a:lstStyle/>
          <a:p>
            <a:pPr algn="dist" defTabSz="779168" fontAlgn="base">
              <a:spcBef>
                <a:spcPct val="0"/>
              </a:spcBef>
              <a:spcAft>
                <a:spcPct val="0"/>
              </a:spcAft>
              <a:defRPr/>
            </a:pPr>
            <a:r>
              <a:rPr kumimoji="1" lang="ja-JP" altLang="en-US" sz="1534" b="1" kern="0">
                <a:solidFill>
                  <a:prstClr val="white"/>
                </a:solidFill>
                <a:latin typeface="メイリオ"/>
                <a:ea typeface="メイリオ"/>
              </a:rPr>
              <a:t>２</a:t>
            </a:r>
            <a:r>
              <a:rPr kumimoji="1" lang="ja-JP" altLang="en-US" sz="1108" b="1" kern="0">
                <a:solidFill>
                  <a:prstClr val="white"/>
                </a:solidFill>
                <a:latin typeface="メイリオ"/>
                <a:ea typeface="メイリオ"/>
              </a:rPr>
              <a:t>　</a:t>
            </a:r>
            <a:r>
              <a:rPr kumimoji="1" lang="ja-JP" altLang="en-US" sz="1534" b="1" kern="0">
                <a:solidFill>
                  <a:prstClr val="white"/>
                </a:solidFill>
                <a:latin typeface="メイリオ"/>
                <a:ea typeface="メイリオ"/>
              </a:rPr>
              <a:t>個別の両立支援の進め方</a:t>
            </a:r>
            <a:endParaRPr kumimoji="1" lang="en-US" altLang="ja-JP" sz="1534" b="1" kern="0">
              <a:solidFill>
                <a:prstClr val="white"/>
              </a:solidFill>
              <a:latin typeface="メイリオ"/>
              <a:ea typeface="メイリオ"/>
            </a:endParaRPr>
          </a:p>
        </p:txBody>
      </p:sp>
      <p:sp>
        <p:nvSpPr>
          <p:cNvPr id="67" name="月 66">
            <a:extLst>
              <a:ext uri="{FF2B5EF4-FFF2-40B4-BE49-F238E27FC236}">
                <a16:creationId xmlns:a16="http://schemas.microsoft.com/office/drawing/2014/main" id="{911A8B4C-FD51-2C36-53BF-298D7416B2B8}"/>
              </a:ext>
            </a:extLst>
          </p:cNvPr>
          <p:cNvSpPr/>
          <p:nvPr/>
        </p:nvSpPr>
        <p:spPr>
          <a:xfrm flipH="1">
            <a:off x="8263137" y="4753141"/>
            <a:ext cx="324788" cy="270204"/>
          </a:xfrm>
          <a:prstGeom prst="moon">
            <a:avLst/>
          </a:prstGeom>
          <a:solidFill>
            <a:schemeClr val="accent5"/>
          </a:solidFill>
          <a:ln w="25400" cap="flat" cmpd="sng" algn="ctr">
            <a:noFill/>
            <a:prstDash val="solid"/>
          </a:ln>
          <a:effectLst/>
        </p:spPr>
        <p:txBody>
          <a:bodyPr rtlCol="0" anchor="ctr"/>
          <a:lstStyle/>
          <a:p>
            <a:pPr algn="ctr" defTabSz="779168" fontAlgn="base">
              <a:spcBef>
                <a:spcPct val="0"/>
              </a:spcBef>
              <a:spcAft>
                <a:spcPct val="0"/>
              </a:spcAft>
              <a:defRPr/>
            </a:pPr>
            <a:endParaRPr kumimoji="1" lang="ja-JP" altLang="en-US" sz="1534" kern="0">
              <a:solidFill>
                <a:prstClr val="white"/>
              </a:solidFill>
              <a:latin typeface="Calibri"/>
              <a:ea typeface="ＭＳ Ｐゴシック" panose="020B0600070205080204" pitchFamily="50" charset="-128"/>
            </a:endParaRPr>
          </a:p>
        </p:txBody>
      </p:sp>
      <p:sp>
        <p:nvSpPr>
          <p:cNvPr id="68" name="角丸四角形 10">
            <a:extLst>
              <a:ext uri="{FF2B5EF4-FFF2-40B4-BE49-F238E27FC236}">
                <a16:creationId xmlns:a16="http://schemas.microsoft.com/office/drawing/2014/main" id="{864C86B7-F92B-DD83-EFC0-C7DBB02965F2}"/>
              </a:ext>
            </a:extLst>
          </p:cNvPr>
          <p:cNvSpPr/>
          <p:nvPr/>
        </p:nvSpPr>
        <p:spPr>
          <a:xfrm>
            <a:off x="6300840" y="4438234"/>
            <a:ext cx="3224160" cy="433143"/>
          </a:xfrm>
          <a:prstGeom prst="roundRect">
            <a:avLst>
              <a:gd name="adj" fmla="val 17511"/>
            </a:avLst>
          </a:prstGeom>
          <a:solidFill>
            <a:schemeClr val="accent5"/>
          </a:solidFill>
          <a:ln w="25400" cap="flat" cmpd="sng" algn="ctr">
            <a:noFill/>
            <a:prstDash val="solid"/>
          </a:ln>
          <a:effectLst/>
        </p:spPr>
        <p:txBody>
          <a:bodyPr tIns="66462" rtlCol="0" anchor="ctr"/>
          <a:lstStyle/>
          <a:p>
            <a:pPr defTabSz="422041"/>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主治医・企業間の適切な情報のやりとりをサポートする各種様式例を掲載</a:t>
            </a:r>
            <a:endParaRPr lang="ja-JP" altLang="en-US" sz="1200" dirty="0">
              <a:solidFill>
                <a:srgbClr val="000000"/>
              </a:solidFill>
              <a:latin typeface="Segoe UI"/>
              <a:ea typeface="メイリオ"/>
            </a:endParaRPr>
          </a:p>
        </p:txBody>
      </p:sp>
      <p:grpSp>
        <p:nvGrpSpPr>
          <p:cNvPr id="63" name="グループ化 62">
            <a:extLst>
              <a:ext uri="{FF2B5EF4-FFF2-40B4-BE49-F238E27FC236}">
                <a16:creationId xmlns:a16="http://schemas.microsoft.com/office/drawing/2014/main" id="{CC5BF52E-CA66-3997-AD79-1BDC1E18E067}"/>
              </a:ext>
            </a:extLst>
          </p:cNvPr>
          <p:cNvGrpSpPr/>
          <p:nvPr/>
        </p:nvGrpSpPr>
        <p:grpSpPr>
          <a:xfrm>
            <a:off x="7446551" y="5071997"/>
            <a:ext cx="1424231" cy="1100803"/>
            <a:chOff x="6302270" y="5141721"/>
            <a:chExt cx="1855441" cy="1354143"/>
          </a:xfrm>
        </p:grpSpPr>
        <p:pic>
          <p:nvPicPr>
            <p:cNvPr id="64" name="図 63">
              <a:extLst>
                <a:ext uri="{FF2B5EF4-FFF2-40B4-BE49-F238E27FC236}">
                  <a16:creationId xmlns:a16="http://schemas.microsoft.com/office/drawing/2014/main" id="{E55F9483-9BD5-7DBA-9BFE-B238527FCAF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02270" y="5141721"/>
              <a:ext cx="860265" cy="1000545"/>
            </a:xfrm>
            <a:prstGeom prst="rect">
              <a:avLst/>
            </a:prstGeom>
            <a:effectLst>
              <a:outerShdw blurRad="63500" sx="102000" sy="102000" algn="ctr" rotWithShape="0">
                <a:srgbClr val="FF0066">
                  <a:alpha val="40000"/>
                </a:srgbClr>
              </a:outerShdw>
            </a:effectLst>
          </p:spPr>
        </p:pic>
        <p:pic>
          <p:nvPicPr>
            <p:cNvPr id="65" name="図 64">
              <a:extLst>
                <a:ext uri="{FF2B5EF4-FFF2-40B4-BE49-F238E27FC236}">
                  <a16:creationId xmlns:a16="http://schemas.microsoft.com/office/drawing/2014/main" id="{F2118235-1855-76AF-BFFD-66B94E2BF19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047387">
              <a:off x="6906970" y="5209881"/>
              <a:ext cx="803662" cy="1000545"/>
            </a:xfrm>
            <a:prstGeom prst="rect">
              <a:avLst/>
            </a:prstGeom>
            <a:effectLst>
              <a:outerShdw blurRad="63500" sx="102000" sy="102000" algn="ctr" rotWithShape="0">
                <a:srgbClr val="0070C0">
                  <a:alpha val="40000"/>
                </a:srgbClr>
              </a:outerShdw>
            </a:effectLst>
          </p:spPr>
        </p:pic>
        <p:pic>
          <p:nvPicPr>
            <p:cNvPr id="66" name="図 65">
              <a:extLst>
                <a:ext uri="{FF2B5EF4-FFF2-40B4-BE49-F238E27FC236}">
                  <a16:creationId xmlns:a16="http://schemas.microsoft.com/office/drawing/2014/main" id="{2F386685-3237-45CB-C3E5-431EACCC4AA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01055">
              <a:off x="7297446" y="5495319"/>
              <a:ext cx="860265" cy="1000545"/>
            </a:xfrm>
            <a:prstGeom prst="rect">
              <a:avLst/>
            </a:prstGeom>
            <a:effectLst>
              <a:outerShdw blurRad="63500" sx="102000" sy="102000" algn="ctr" rotWithShape="0">
                <a:srgbClr val="FF0066">
                  <a:alpha val="40000"/>
                </a:srgbClr>
              </a:outerShdw>
            </a:effectLst>
          </p:spPr>
        </p:pic>
      </p:grpSp>
      <p:pic>
        <p:nvPicPr>
          <p:cNvPr id="92" name="図 91">
            <a:extLst>
              <a:ext uri="{FF2B5EF4-FFF2-40B4-BE49-F238E27FC236}">
                <a16:creationId xmlns:a16="http://schemas.microsoft.com/office/drawing/2014/main" id="{1985860E-737C-C695-5E91-62239B64720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507572" y="704868"/>
            <a:ext cx="990942" cy="1404102"/>
          </a:xfrm>
          <a:prstGeom prst="rect">
            <a:avLst/>
          </a:prstGeom>
          <a:effectLst>
            <a:outerShdw blurRad="63500" sx="102000" sy="102000" algn="ctr" rotWithShape="0">
              <a:prstClr val="black">
                <a:alpha val="40000"/>
              </a:prstClr>
            </a:outerShdw>
          </a:effectLst>
        </p:spPr>
      </p:pic>
      <p:sp>
        <p:nvSpPr>
          <p:cNvPr id="96" name="角丸四角形 46">
            <a:extLst>
              <a:ext uri="{FF2B5EF4-FFF2-40B4-BE49-F238E27FC236}">
                <a16:creationId xmlns:a16="http://schemas.microsoft.com/office/drawing/2014/main" id="{5364964C-4FE8-AB6E-7A86-ACCC7C7CF7E2}"/>
              </a:ext>
            </a:extLst>
          </p:cNvPr>
          <p:cNvSpPr/>
          <p:nvPr/>
        </p:nvSpPr>
        <p:spPr>
          <a:xfrm>
            <a:off x="4386319" y="6023723"/>
            <a:ext cx="584161" cy="231434"/>
          </a:xfrm>
          <a:prstGeom prst="roundRect">
            <a:avLst/>
          </a:prstGeom>
          <a:solidFill>
            <a:schemeClr val="bg1"/>
          </a:solidFill>
          <a:ln w="12700">
            <a:solidFill>
              <a:srgbClr val="FE5491"/>
            </a:solidFill>
          </a:ln>
        </p:spPr>
        <p:style>
          <a:lnRef idx="2">
            <a:schemeClr val="accent1">
              <a:shade val="50000"/>
            </a:schemeClr>
          </a:lnRef>
          <a:fillRef idx="1">
            <a:schemeClr val="accent1"/>
          </a:fillRef>
          <a:effectRef idx="0">
            <a:schemeClr val="accent1"/>
          </a:effectRef>
          <a:fontRef idx="minor">
            <a:schemeClr val="lt1"/>
          </a:fontRef>
        </p:style>
        <p:txBody>
          <a:bodyPr lIns="28315" tIns="28315" rIns="28315" bIns="0" anchor="ctr"/>
          <a:lstStyle/>
          <a:p>
            <a:pPr algn="ctr" defTabSz="359625">
              <a:defRPr/>
            </a:pPr>
            <a:r>
              <a:rPr lang="ja-JP" altLang="en-US" sz="1193">
                <a:solidFill>
                  <a:prstClr val="black"/>
                </a:solidFill>
                <a:latin typeface="メイリオ"/>
                <a:ea typeface="メイリオ"/>
                <a:cs typeface="メイリオ" panose="020B0604030504040204" pitchFamily="50" charset="-128"/>
              </a:rPr>
              <a:t>労働者</a:t>
            </a:r>
          </a:p>
        </p:txBody>
      </p:sp>
      <p:pic>
        <p:nvPicPr>
          <p:cNvPr id="97" name="Picture 2" descr="https://4.bp.blogspot.com/-DYTCrnj68gM/WDASD9q6HnI/AAAAAAAA_5g/KJfENGfh2q8KA_43J3clFUszWCNGGlyZwCLcB/s800/doctor2_01_smile.png">
            <a:extLst>
              <a:ext uri="{FF2B5EF4-FFF2-40B4-BE49-F238E27FC236}">
                <a16:creationId xmlns:a16="http://schemas.microsoft.com/office/drawing/2014/main" id="{88087172-E988-B3E3-D156-DC7949B8D659}"/>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428927" y="5050300"/>
            <a:ext cx="761546" cy="921696"/>
          </a:xfrm>
          <a:prstGeom prst="rect">
            <a:avLst/>
          </a:prstGeom>
          <a:noFill/>
          <a:extLst>
            <a:ext uri="{909E8E84-426E-40DD-AFC4-6F175D3DCCD1}">
              <a14:hiddenFill xmlns:a14="http://schemas.microsoft.com/office/drawing/2010/main">
                <a:solidFill>
                  <a:srgbClr val="FFFFFF"/>
                </a:solidFill>
              </a14:hiddenFill>
            </a:ext>
          </a:extLst>
        </p:spPr>
      </p:pic>
      <p:sp>
        <p:nvSpPr>
          <p:cNvPr id="98" name="矢印: 左 97">
            <a:extLst>
              <a:ext uri="{FF2B5EF4-FFF2-40B4-BE49-F238E27FC236}">
                <a16:creationId xmlns:a16="http://schemas.microsoft.com/office/drawing/2014/main" id="{5FB71B83-5125-2B01-5CBC-2E34D7FFE039}"/>
              </a:ext>
            </a:extLst>
          </p:cNvPr>
          <p:cNvSpPr/>
          <p:nvPr/>
        </p:nvSpPr>
        <p:spPr>
          <a:xfrm>
            <a:off x="2819929" y="5747530"/>
            <a:ext cx="1341964" cy="156698"/>
          </a:xfrm>
          <a:prstGeom prst="leftArrow">
            <a:avLst/>
          </a:prstGeom>
          <a:solidFill>
            <a:srgbClr val="FF6699"/>
          </a:solidFill>
          <a:ln>
            <a:solidFill>
              <a:srgbClr val="CC00FF"/>
            </a:solidFill>
          </a:ln>
          <a:effectLst>
            <a:outerShdw blurRad="50800" dist="38100" dir="2700000" algn="tl" rotWithShape="0">
              <a:prstClr val="black">
                <a:alpha val="40000"/>
              </a:prstClr>
            </a:outerShdw>
          </a:effectLst>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tIns="56631" bIns="28315" rtlCol="0" anchor="ctr"/>
          <a:lstStyle/>
          <a:p>
            <a:pPr marL="169897" indent="-359617" algn="ctr" defTabSz="359625">
              <a:defRPr/>
            </a:pPr>
            <a:endParaRPr kumimoji="1" lang="ja-JP" altLang="en-US" sz="1416">
              <a:solidFill>
                <a:prstClr val="black"/>
              </a:solidFill>
              <a:latin typeface="メイリオ"/>
              <a:ea typeface="メイリオ"/>
              <a:cs typeface="メイリオ" panose="020B0604030504040204" pitchFamily="50" charset="-128"/>
            </a:endParaRPr>
          </a:p>
        </p:txBody>
      </p:sp>
      <p:sp>
        <p:nvSpPr>
          <p:cNvPr id="99" name="角丸四角形 44">
            <a:extLst>
              <a:ext uri="{FF2B5EF4-FFF2-40B4-BE49-F238E27FC236}">
                <a16:creationId xmlns:a16="http://schemas.microsoft.com/office/drawing/2014/main" id="{90911521-9049-CB4E-34D6-3E97BFB8CEA1}"/>
              </a:ext>
            </a:extLst>
          </p:cNvPr>
          <p:cNvSpPr/>
          <p:nvPr/>
        </p:nvSpPr>
        <p:spPr>
          <a:xfrm>
            <a:off x="6518691" y="6023723"/>
            <a:ext cx="583810" cy="231434"/>
          </a:xfrm>
          <a:prstGeom prst="roundRect">
            <a:avLst/>
          </a:prstGeom>
          <a:solidFill>
            <a:schemeClr val="bg1"/>
          </a:solidFill>
          <a:ln w="12700">
            <a:solidFill>
              <a:srgbClr val="FE5491"/>
            </a:solidFill>
          </a:ln>
        </p:spPr>
        <p:style>
          <a:lnRef idx="2">
            <a:schemeClr val="accent1">
              <a:shade val="50000"/>
            </a:schemeClr>
          </a:lnRef>
          <a:fillRef idx="1">
            <a:schemeClr val="accent1"/>
          </a:fillRef>
          <a:effectRef idx="0">
            <a:schemeClr val="accent1"/>
          </a:effectRef>
          <a:fontRef idx="minor">
            <a:schemeClr val="lt1"/>
          </a:fontRef>
        </p:style>
        <p:txBody>
          <a:bodyPr lIns="28315" tIns="28315" rIns="28315" bIns="0" anchor="ctr"/>
          <a:lstStyle/>
          <a:p>
            <a:pPr algn="ctr" defTabSz="359625">
              <a:defRPr/>
            </a:pPr>
            <a:r>
              <a:rPr lang="ja-JP" altLang="en-US" sz="1193">
                <a:solidFill>
                  <a:prstClr val="black"/>
                </a:solidFill>
                <a:latin typeface="メイリオ"/>
                <a:ea typeface="メイリオ"/>
                <a:cs typeface="メイリオ" panose="020B0604030504040204" pitchFamily="50" charset="-128"/>
              </a:rPr>
              <a:t>主治医</a:t>
            </a:r>
          </a:p>
        </p:txBody>
      </p:sp>
      <p:sp>
        <p:nvSpPr>
          <p:cNvPr id="100" name="角丸四角形 46">
            <a:extLst>
              <a:ext uri="{FF2B5EF4-FFF2-40B4-BE49-F238E27FC236}">
                <a16:creationId xmlns:a16="http://schemas.microsoft.com/office/drawing/2014/main" id="{443894FF-9BBE-EA83-39C5-B9B838E976E6}"/>
              </a:ext>
            </a:extLst>
          </p:cNvPr>
          <p:cNvSpPr/>
          <p:nvPr/>
        </p:nvSpPr>
        <p:spPr>
          <a:xfrm>
            <a:off x="1914894" y="6023723"/>
            <a:ext cx="544990" cy="231434"/>
          </a:xfrm>
          <a:prstGeom prst="roundRect">
            <a:avLst/>
          </a:prstGeom>
          <a:solidFill>
            <a:schemeClr val="bg1"/>
          </a:solidFill>
          <a:ln w="12700">
            <a:solidFill>
              <a:srgbClr val="FE5491"/>
            </a:solidFill>
          </a:ln>
        </p:spPr>
        <p:style>
          <a:lnRef idx="2">
            <a:schemeClr val="accent1">
              <a:shade val="50000"/>
            </a:schemeClr>
          </a:lnRef>
          <a:fillRef idx="1">
            <a:schemeClr val="accent1"/>
          </a:fillRef>
          <a:effectRef idx="0">
            <a:schemeClr val="accent1"/>
          </a:effectRef>
          <a:fontRef idx="minor">
            <a:schemeClr val="lt1"/>
          </a:fontRef>
        </p:style>
        <p:txBody>
          <a:bodyPr lIns="28315" tIns="28315" rIns="28315" bIns="0" anchor="ctr"/>
          <a:lstStyle/>
          <a:p>
            <a:pPr algn="ctr" defTabSz="359625">
              <a:defRPr/>
            </a:pPr>
            <a:r>
              <a:rPr lang="ja-JP" altLang="en-US" sz="1193">
                <a:solidFill>
                  <a:prstClr val="black"/>
                </a:solidFill>
                <a:latin typeface="メイリオ"/>
                <a:ea typeface="メイリオ"/>
                <a:cs typeface="メイリオ" panose="020B0604030504040204" pitchFamily="50" charset="-128"/>
              </a:rPr>
              <a:t>企　業</a:t>
            </a:r>
            <a:endParaRPr lang="en-US" altLang="ja-JP" sz="1193">
              <a:solidFill>
                <a:prstClr val="black"/>
              </a:solidFill>
              <a:latin typeface="メイリオ"/>
              <a:ea typeface="メイリオ"/>
              <a:cs typeface="メイリオ" panose="020B0604030504040204" pitchFamily="50" charset="-128"/>
            </a:endParaRPr>
          </a:p>
        </p:txBody>
      </p:sp>
      <p:sp>
        <p:nvSpPr>
          <p:cNvPr id="102" name="角丸四角形 38">
            <a:extLst>
              <a:ext uri="{FF2B5EF4-FFF2-40B4-BE49-F238E27FC236}">
                <a16:creationId xmlns:a16="http://schemas.microsoft.com/office/drawing/2014/main" id="{4EAC85BA-A280-E2D7-C23F-0810E00FC804}"/>
              </a:ext>
            </a:extLst>
          </p:cNvPr>
          <p:cNvSpPr/>
          <p:nvPr/>
        </p:nvSpPr>
        <p:spPr>
          <a:xfrm>
            <a:off x="2801179" y="5297143"/>
            <a:ext cx="1435917" cy="25554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8315" tIns="28315" rIns="28315" bIns="0" anchor="ctr"/>
          <a:lstStyle/>
          <a:p>
            <a:pPr marL="198214" indent="-359617" defTabSz="359625">
              <a:defRPr/>
            </a:pPr>
            <a:r>
              <a:rPr lang="ja-JP" altLang="en-US" sz="1023" b="1">
                <a:solidFill>
                  <a:srgbClr val="FF5399"/>
                </a:solidFill>
                <a:latin typeface="メイリオ"/>
                <a:ea typeface="メイリオ"/>
                <a:cs typeface="メイリオ" panose="020B0604030504040204" pitchFamily="50" charset="-128"/>
              </a:rPr>
              <a:t>❶</a:t>
            </a:r>
            <a:r>
              <a:rPr lang="ja-JP" altLang="en-US" sz="1023">
                <a:solidFill>
                  <a:prstClr val="black"/>
                </a:solidFill>
                <a:latin typeface="メイリオ"/>
                <a:ea typeface="メイリオ"/>
                <a:cs typeface="メイリオ" panose="020B0604030504040204" pitchFamily="50" charset="-128"/>
              </a:rPr>
              <a:t> 勤務情報提供支援</a:t>
            </a:r>
            <a:endParaRPr lang="en-US" altLang="ja-JP" sz="1023">
              <a:solidFill>
                <a:prstClr val="black"/>
              </a:solidFill>
              <a:latin typeface="メイリオ"/>
              <a:ea typeface="メイリオ"/>
              <a:cs typeface="メイリオ" panose="020B0604030504040204" pitchFamily="50" charset="-128"/>
            </a:endParaRPr>
          </a:p>
        </p:txBody>
      </p:sp>
      <p:sp>
        <p:nvSpPr>
          <p:cNvPr id="103" name="角丸四角形 38">
            <a:extLst>
              <a:ext uri="{FF2B5EF4-FFF2-40B4-BE49-F238E27FC236}">
                <a16:creationId xmlns:a16="http://schemas.microsoft.com/office/drawing/2014/main" id="{9AA26734-A516-BAE4-71E0-94CF4B9B8BEC}"/>
              </a:ext>
            </a:extLst>
          </p:cNvPr>
          <p:cNvSpPr/>
          <p:nvPr/>
        </p:nvSpPr>
        <p:spPr>
          <a:xfrm>
            <a:off x="5003518" y="5300311"/>
            <a:ext cx="1421672" cy="25554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8315" tIns="28315" rIns="28315" bIns="0" anchor="ctr"/>
          <a:lstStyle/>
          <a:p>
            <a:pPr marL="198214" indent="-359617" algn="ctr" defTabSz="359625">
              <a:defRPr/>
            </a:pPr>
            <a:r>
              <a:rPr lang="ja-JP" altLang="en-US" sz="1023">
                <a:solidFill>
                  <a:srgbClr val="FF5399"/>
                </a:solidFill>
                <a:latin typeface="メイリオ"/>
                <a:ea typeface="メイリオ"/>
                <a:cs typeface="メイリオ" panose="020B0604030504040204" pitchFamily="50" charset="-128"/>
              </a:rPr>
              <a:t>➋</a:t>
            </a:r>
            <a:r>
              <a:rPr lang="ja-JP" altLang="en-US" sz="1023" b="1">
                <a:solidFill>
                  <a:prstClr val="black"/>
                </a:solidFill>
                <a:latin typeface="メイリオ"/>
                <a:ea typeface="メイリオ"/>
                <a:cs typeface="メイリオ" panose="020B0604030504040204" pitchFamily="50" charset="-128"/>
              </a:rPr>
              <a:t> 勤務情報提供書</a:t>
            </a:r>
          </a:p>
        </p:txBody>
      </p:sp>
      <p:sp>
        <p:nvSpPr>
          <p:cNvPr id="104" name="角丸四角形 38">
            <a:extLst>
              <a:ext uri="{FF2B5EF4-FFF2-40B4-BE49-F238E27FC236}">
                <a16:creationId xmlns:a16="http://schemas.microsoft.com/office/drawing/2014/main" id="{B2EC44D0-9E39-D3B0-BA4F-925465272DFC}"/>
              </a:ext>
            </a:extLst>
          </p:cNvPr>
          <p:cNvSpPr/>
          <p:nvPr/>
        </p:nvSpPr>
        <p:spPr>
          <a:xfrm>
            <a:off x="5025338" y="5910224"/>
            <a:ext cx="1453144" cy="25554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8315" tIns="28315" rIns="28315" bIns="0" anchor="ctr"/>
          <a:lstStyle/>
          <a:p>
            <a:pPr marL="198214" indent="-359617" algn="ctr" defTabSz="359625">
              <a:defRPr/>
            </a:pPr>
            <a:r>
              <a:rPr lang="ja-JP" altLang="en-US" sz="1023" b="1">
                <a:solidFill>
                  <a:srgbClr val="FF5399"/>
                </a:solidFill>
                <a:latin typeface="メイリオ"/>
                <a:ea typeface="メイリオ"/>
                <a:cs typeface="メイリオ" panose="020B0604030504040204" pitchFamily="50" charset="-128"/>
              </a:rPr>
              <a:t>❸</a:t>
            </a:r>
            <a:r>
              <a:rPr lang="ja-JP" altLang="en-US" sz="1023" b="1">
                <a:solidFill>
                  <a:prstClr val="black"/>
                </a:solidFill>
                <a:latin typeface="メイリオ"/>
                <a:ea typeface="メイリオ"/>
                <a:cs typeface="メイリオ" panose="020B0604030504040204" pitchFamily="50" charset="-128"/>
              </a:rPr>
              <a:t> 主治医意見書</a:t>
            </a:r>
          </a:p>
        </p:txBody>
      </p:sp>
      <p:sp>
        <p:nvSpPr>
          <p:cNvPr id="105" name="角丸四角形 38">
            <a:extLst>
              <a:ext uri="{FF2B5EF4-FFF2-40B4-BE49-F238E27FC236}">
                <a16:creationId xmlns:a16="http://schemas.microsoft.com/office/drawing/2014/main" id="{6C7CA8BD-A290-1D88-2971-3E3706ED50B5}"/>
              </a:ext>
            </a:extLst>
          </p:cNvPr>
          <p:cNvSpPr/>
          <p:nvPr/>
        </p:nvSpPr>
        <p:spPr>
          <a:xfrm>
            <a:off x="2691879" y="5910224"/>
            <a:ext cx="1617567" cy="25554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8315" tIns="28315" rIns="28315" bIns="0" anchor="ctr"/>
          <a:lstStyle/>
          <a:p>
            <a:pPr marL="198214" indent="-359617" algn="ctr" defTabSz="359625">
              <a:defRPr/>
            </a:pPr>
            <a:r>
              <a:rPr lang="ja-JP" altLang="en-US" sz="1023" b="1">
                <a:solidFill>
                  <a:srgbClr val="FF5399"/>
                </a:solidFill>
                <a:latin typeface="メイリオ"/>
                <a:ea typeface="メイリオ"/>
                <a:cs typeface="メイリオ" panose="020B0604030504040204" pitchFamily="50" charset="-128"/>
              </a:rPr>
              <a:t>➍</a:t>
            </a:r>
            <a:r>
              <a:rPr lang="ja-JP" altLang="en-US" sz="1023">
                <a:solidFill>
                  <a:prstClr val="black"/>
                </a:solidFill>
                <a:latin typeface="メイリオ"/>
                <a:ea typeface="メイリオ"/>
                <a:cs typeface="メイリオ" panose="020B0604030504040204" pitchFamily="50" charset="-128"/>
              </a:rPr>
              <a:t> 主治医意見書提出</a:t>
            </a:r>
          </a:p>
        </p:txBody>
      </p:sp>
      <p:pic>
        <p:nvPicPr>
          <p:cNvPr id="108" name="図 107">
            <a:extLst>
              <a:ext uri="{FF2B5EF4-FFF2-40B4-BE49-F238E27FC236}">
                <a16:creationId xmlns:a16="http://schemas.microsoft.com/office/drawing/2014/main" id="{505C332E-7A57-1F45-EF75-D7829BBAB371}"/>
              </a:ext>
            </a:extLst>
          </p:cNvPr>
          <p:cNvPicPr>
            <a:picLocks noChangeAspect="1"/>
          </p:cNvPicPr>
          <p:nvPr/>
        </p:nvPicPr>
        <p:blipFill>
          <a:blip r:embed="rId9"/>
          <a:stretch>
            <a:fillRect/>
          </a:stretch>
        </p:blipFill>
        <p:spPr>
          <a:xfrm>
            <a:off x="2792345" y="5493463"/>
            <a:ext cx="1493250" cy="278926"/>
          </a:xfrm>
          <a:prstGeom prst="rect">
            <a:avLst/>
          </a:prstGeom>
        </p:spPr>
      </p:pic>
      <p:pic>
        <p:nvPicPr>
          <p:cNvPr id="3" name="図 2">
            <a:extLst>
              <a:ext uri="{FF2B5EF4-FFF2-40B4-BE49-F238E27FC236}">
                <a16:creationId xmlns:a16="http://schemas.microsoft.com/office/drawing/2014/main" id="{D0357AD7-A049-8833-E2DD-D4BB4BA8A9A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80612" y="5035051"/>
            <a:ext cx="791148" cy="936442"/>
          </a:xfrm>
          <a:prstGeom prst="rect">
            <a:avLst/>
          </a:prstGeom>
        </p:spPr>
      </p:pic>
      <p:sp>
        <p:nvSpPr>
          <p:cNvPr id="4" name="矢印: 左 3">
            <a:extLst>
              <a:ext uri="{FF2B5EF4-FFF2-40B4-BE49-F238E27FC236}">
                <a16:creationId xmlns:a16="http://schemas.microsoft.com/office/drawing/2014/main" id="{F002CAC7-F237-9ECC-4FB0-79472B3A3868}"/>
              </a:ext>
            </a:extLst>
          </p:cNvPr>
          <p:cNvSpPr/>
          <p:nvPr/>
        </p:nvSpPr>
        <p:spPr>
          <a:xfrm>
            <a:off x="5088330" y="5746909"/>
            <a:ext cx="1341964" cy="156698"/>
          </a:xfrm>
          <a:prstGeom prst="leftArrow">
            <a:avLst/>
          </a:prstGeom>
          <a:solidFill>
            <a:srgbClr val="FF6699"/>
          </a:solidFill>
          <a:ln>
            <a:solidFill>
              <a:srgbClr val="CC00FF"/>
            </a:solidFill>
          </a:ln>
          <a:effectLst>
            <a:outerShdw blurRad="50800" dist="38100" dir="2700000" algn="tl" rotWithShape="0">
              <a:prstClr val="black">
                <a:alpha val="40000"/>
              </a:prstClr>
            </a:outerShdw>
          </a:effectLst>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tIns="56631" bIns="28315" rtlCol="0" anchor="ctr"/>
          <a:lstStyle/>
          <a:p>
            <a:pPr marL="169897" indent="-359617" algn="ctr" defTabSz="359625">
              <a:defRPr/>
            </a:pPr>
            <a:endParaRPr kumimoji="1" lang="ja-JP" altLang="en-US" sz="1416">
              <a:solidFill>
                <a:prstClr val="black"/>
              </a:solidFill>
              <a:latin typeface="メイリオ"/>
              <a:ea typeface="メイリオ"/>
              <a:cs typeface="メイリオ" panose="020B0604030504040204" pitchFamily="50" charset="-128"/>
            </a:endParaRPr>
          </a:p>
        </p:txBody>
      </p:sp>
      <p:pic>
        <p:nvPicPr>
          <p:cNvPr id="5" name="図 4">
            <a:extLst>
              <a:ext uri="{FF2B5EF4-FFF2-40B4-BE49-F238E27FC236}">
                <a16:creationId xmlns:a16="http://schemas.microsoft.com/office/drawing/2014/main" id="{A6600D6F-EC80-683D-AEAF-5B926927EF65}"/>
              </a:ext>
            </a:extLst>
          </p:cNvPr>
          <p:cNvPicPr>
            <a:picLocks noChangeAspect="1"/>
          </p:cNvPicPr>
          <p:nvPr/>
        </p:nvPicPr>
        <p:blipFill>
          <a:blip r:embed="rId9"/>
          <a:stretch>
            <a:fillRect/>
          </a:stretch>
        </p:blipFill>
        <p:spPr>
          <a:xfrm>
            <a:off x="5060746" y="5492841"/>
            <a:ext cx="1493250" cy="278926"/>
          </a:xfrm>
          <a:prstGeom prst="rect">
            <a:avLst/>
          </a:prstGeom>
        </p:spPr>
      </p:pic>
      <p:sp>
        <p:nvSpPr>
          <p:cNvPr id="10" name="角丸四角形 38">
            <a:extLst>
              <a:ext uri="{FF2B5EF4-FFF2-40B4-BE49-F238E27FC236}">
                <a16:creationId xmlns:a16="http://schemas.microsoft.com/office/drawing/2014/main" id="{DCFA2EAF-060C-3FD5-0B78-45E835BC0402}"/>
              </a:ext>
            </a:extLst>
          </p:cNvPr>
          <p:cNvSpPr/>
          <p:nvPr/>
        </p:nvSpPr>
        <p:spPr>
          <a:xfrm>
            <a:off x="2802910" y="4855029"/>
            <a:ext cx="1461978" cy="25554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8315" tIns="28315" rIns="28315" bIns="0" anchor="ctr"/>
          <a:lstStyle/>
          <a:p>
            <a:pPr marL="198214" indent="-359617" defTabSz="359625">
              <a:defRPr/>
            </a:pPr>
            <a:r>
              <a:rPr lang="ja-JP" altLang="en-US" sz="1023" b="1">
                <a:solidFill>
                  <a:srgbClr val="FF5A9C"/>
                </a:solidFill>
                <a:latin typeface="メイリオ"/>
                <a:ea typeface="メイリオ"/>
                <a:cs typeface="メイリオ" panose="020B0604030504040204" pitchFamily="50" charset="-128"/>
              </a:rPr>
              <a:t>⓪</a:t>
            </a:r>
            <a:r>
              <a:rPr lang="ja-JP" altLang="en-US" sz="1023">
                <a:solidFill>
                  <a:prstClr val="black"/>
                </a:solidFill>
                <a:latin typeface="メイリオ"/>
                <a:ea typeface="メイリオ"/>
                <a:cs typeface="メイリオ" panose="020B0604030504040204" pitchFamily="50" charset="-128"/>
              </a:rPr>
              <a:t> 両立支援の申し出</a:t>
            </a:r>
            <a:endParaRPr lang="en-US" altLang="ja-JP" sz="1023">
              <a:solidFill>
                <a:prstClr val="black"/>
              </a:solidFill>
              <a:latin typeface="メイリオ"/>
              <a:ea typeface="メイリオ"/>
              <a:cs typeface="メイリオ" panose="020B0604030504040204" pitchFamily="50" charset="-128"/>
            </a:endParaRPr>
          </a:p>
        </p:txBody>
      </p:sp>
      <p:sp>
        <p:nvSpPr>
          <p:cNvPr id="13" name="角丸四角形 38">
            <a:extLst>
              <a:ext uri="{FF2B5EF4-FFF2-40B4-BE49-F238E27FC236}">
                <a16:creationId xmlns:a16="http://schemas.microsoft.com/office/drawing/2014/main" id="{3BD30E60-E02E-B4BC-2542-E1B572444DCE}"/>
              </a:ext>
            </a:extLst>
          </p:cNvPr>
          <p:cNvSpPr/>
          <p:nvPr/>
        </p:nvSpPr>
        <p:spPr>
          <a:xfrm>
            <a:off x="944764" y="5201807"/>
            <a:ext cx="963936" cy="52782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8315" tIns="28315" rIns="28315" bIns="0" anchor="ctr"/>
          <a:lstStyle/>
          <a:p>
            <a:pPr marL="160975" indent="-160975" defTabSz="359625">
              <a:defRPr/>
            </a:pPr>
            <a:r>
              <a:rPr lang="ja-JP" altLang="en-US" sz="1023" b="1">
                <a:solidFill>
                  <a:srgbClr val="FF5399"/>
                </a:solidFill>
                <a:latin typeface="メイリオ"/>
                <a:ea typeface="メイリオ"/>
                <a:cs typeface="メイリオ" panose="020B0604030504040204" pitchFamily="50" charset="-128"/>
              </a:rPr>
              <a:t>➎</a:t>
            </a:r>
            <a:r>
              <a:rPr lang="ja-JP" altLang="en-US" sz="1023" b="1">
                <a:solidFill>
                  <a:prstClr val="black"/>
                </a:solidFill>
                <a:latin typeface="メイリオ"/>
                <a:ea typeface="メイリオ"/>
                <a:cs typeface="メイリオ" panose="020B0604030504040204" pitchFamily="50" charset="-128"/>
              </a:rPr>
              <a:t> 両立支援</a:t>
            </a:r>
            <a:endParaRPr lang="en-US" altLang="ja-JP" sz="1023" b="1">
              <a:solidFill>
                <a:prstClr val="black"/>
              </a:solidFill>
              <a:latin typeface="メイリオ"/>
              <a:ea typeface="メイリオ"/>
              <a:cs typeface="メイリオ" panose="020B0604030504040204" pitchFamily="50" charset="-128"/>
            </a:endParaRPr>
          </a:p>
          <a:p>
            <a:pPr marL="160975" indent="-160975" defTabSz="359625">
              <a:defRPr/>
            </a:pPr>
            <a:r>
              <a:rPr lang="ja-JP" altLang="en-US" sz="1023" b="1">
                <a:solidFill>
                  <a:prstClr val="black"/>
                </a:solidFill>
                <a:latin typeface="メイリオ"/>
                <a:ea typeface="メイリオ"/>
                <a:cs typeface="メイリオ" panose="020B0604030504040204" pitchFamily="50" charset="-128"/>
              </a:rPr>
              <a:t>　 プランの</a:t>
            </a:r>
            <a:endParaRPr lang="en-US" altLang="ja-JP" sz="1023" b="1">
              <a:solidFill>
                <a:prstClr val="black"/>
              </a:solidFill>
              <a:latin typeface="メイリオ"/>
              <a:ea typeface="メイリオ"/>
              <a:cs typeface="メイリオ" panose="020B0604030504040204" pitchFamily="50" charset="-128"/>
            </a:endParaRPr>
          </a:p>
          <a:p>
            <a:pPr marL="160975" indent="-160975" defTabSz="359625">
              <a:defRPr/>
            </a:pPr>
            <a:r>
              <a:rPr lang="ja-JP" altLang="en-US" sz="1023" b="1">
                <a:solidFill>
                  <a:prstClr val="black"/>
                </a:solidFill>
                <a:latin typeface="メイリオ"/>
                <a:ea typeface="メイリオ"/>
                <a:cs typeface="メイリオ" panose="020B0604030504040204" pitchFamily="50" charset="-128"/>
              </a:rPr>
              <a:t>　 作成</a:t>
            </a:r>
          </a:p>
        </p:txBody>
      </p:sp>
      <p:cxnSp>
        <p:nvCxnSpPr>
          <p:cNvPr id="8" name="直線矢印コネクタ 7">
            <a:extLst>
              <a:ext uri="{FF2B5EF4-FFF2-40B4-BE49-F238E27FC236}">
                <a16:creationId xmlns:a16="http://schemas.microsoft.com/office/drawing/2014/main" id="{01596FA0-0855-70E4-7D24-C314ECDAC73F}"/>
              </a:ext>
            </a:extLst>
          </p:cNvPr>
          <p:cNvCxnSpPr>
            <a:cxnSpLocks/>
          </p:cNvCxnSpPr>
          <p:nvPr/>
        </p:nvCxnSpPr>
        <p:spPr>
          <a:xfrm flipH="1">
            <a:off x="2819933" y="5161752"/>
            <a:ext cx="1380355" cy="0"/>
          </a:xfrm>
          <a:prstGeom prst="straightConnector1">
            <a:avLst/>
          </a:prstGeom>
          <a:ln w="25400">
            <a:solidFill>
              <a:srgbClr val="FF5399"/>
            </a:solidFill>
            <a:headEnd w="lg" len="me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タイトル 6">
            <a:extLst>
              <a:ext uri="{FF2B5EF4-FFF2-40B4-BE49-F238E27FC236}">
                <a16:creationId xmlns:a16="http://schemas.microsoft.com/office/drawing/2014/main" id="{C3D14020-0F6E-8766-9385-26DEF92458EF}"/>
              </a:ext>
            </a:extLst>
          </p:cNvPr>
          <p:cNvSpPr txBox="1">
            <a:spLocks/>
          </p:cNvSpPr>
          <p:nvPr/>
        </p:nvSpPr>
        <p:spPr>
          <a:xfrm>
            <a:off x="304800" y="-126756"/>
            <a:ext cx="9220200" cy="1129459"/>
          </a:xfrm>
          <a:prstGeom prst="rect">
            <a:avLst/>
          </a:prstGeom>
          <a:noFill/>
          <a:ln w="12700" cap="flat" cmpd="sng" algn="ctr">
            <a:noFill/>
            <a:prstDash val="solid"/>
            <a:miter lim="800000"/>
          </a:ln>
          <a:effectLst/>
        </p:spPr>
        <p:txBody>
          <a:bodyPr lIns="332308" tIns="301463" rIns="301463" bIns="120585" rtlCol="0" anchor="ctr"/>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11923">
              <a:lnSpc>
                <a:spcPct val="100000"/>
              </a:lnSpc>
              <a:spcBef>
                <a:spcPts val="0"/>
              </a:spcBef>
              <a:defRPr/>
            </a:pPr>
            <a:r>
              <a:rPr lang="ja-JP" altLang="en-US" sz="2200" spc="0" dirty="0">
                <a:solidFill>
                  <a:srgbClr val="FFFFFF"/>
                </a:solidFill>
                <a:latin typeface="メイリオ"/>
                <a:ea typeface="メイリオ"/>
              </a:rPr>
              <a:t>治療と仕事の両立支援ガイドライン</a:t>
            </a:r>
            <a:endParaRPr lang="ja-JP" altLang="en-US" sz="2200" spc="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4" descr="https://4.bp.blogspot.com/-C4HSiJSU3R4/VtofRuNhiAI/AAAAAAAA4Wg/xY35DGulaec/s800/building.png">
            <a:extLst>
              <a:ext uri="{FF2B5EF4-FFF2-40B4-BE49-F238E27FC236}">
                <a16:creationId xmlns:a16="http://schemas.microsoft.com/office/drawing/2014/main" id="{1F12009B-44FB-871D-A6B9-3D9361304B96}"/>
              </a:ext>
            </a:extLst>
          </p:cNvPr>
          <p:cNvPicPr>
            <a:picLocks noChangeAspect="1" noChangeArrowheads="1"/>
          </p:cNvPicPr>
          <p:nvPr/>
        </p:nvPicPr>
        <p:blipFill>
          <a:blip r:embed="rId11" cstate="print">
            <a:clrChange>
              <a:clrFrom>
                <a:srgbClr val="0C4161"/>
              </a:clrFrom>
              <a:clrTo>
                <a:srgbClr val="0C4161">
                  <a:alpha val="0"/>
                </a:srgbClr>
              </a:clrTo>
            </a:clrChange>
            <a:extLst>
              <a:ext uri="{28A0092B-C50C-407E-A947-70E740481C1C}">
                <a14:useLocalDpi xmlns:a14="http://schemas.microsoft.com/office/drawing/2010/main" val="0"/>
              </a:ext>
            </a:extLst>
          </a:blip>
          <a:srcRect/>
          <a:stretch>
            <a:fillRect/>
          </a:stretch>
        </p:blipFill>
        <p:spPr bwMode="auto">
          <a:xfrm>
            <a:off x="1698399" y="4961921"/>
            <a:ext cx="877884" cy="702876"/>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50">
            <a:extLst>
              <a:ext uri="{FF2B5EF4-FFF2-40B4-BE49-F238E27FC236}">
                <a16:creationId xmlns:a16="http://schemas.microsoft.com/office/drawing/2014/main" id="{9C0D7D35-E2EB-3DD5-CDBD-481470D85ABA}"/>
              </a:ext>
            </a:extLst>
          </p:cNvPr>
          <p:cNvPicPr>
            <a:picLocks noChangeAspect="1"/>
          </p:cNvPicPr>
          <p:nvPr/>
        </p:nvPicPr>
        <p:blipFill rotWithShape="1">
          <a:blip r:embed="rId12" cstate="print">
            <a:clrChange>
              <a:clrFrom>
                <a:srgbClr val="0C4161"/>
              </a:clrFrom>
              <a:clrTo>
                <a:srgbClr val="0C4161">
                  <a:alpha val="0"/>
                </a:srgbClr>
              </a:clrTo>
            </a:clrChange>
            <a:extLst>
              <a:ext uri="{28A0092B-C50C-407E-A947-70E740481C1C}">
                <a14:useLocalDpi xmlns:a14="http://schemas.microsoft.com/office/drawing/2010/main" val="0"/>
              </a:ext>
            </a:extLst>
          </a:blip>
          <a:srcRect b="17618"/>
          <a:stretch/>
        </p:blipFill>
        <p:spPr bwMode="auto">
          <a:xfrm>
            <a:off x="2250410" y="5302228"/>
            <a:ext cx="405535" cy="43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21" descr="帽子 が含まれている画像&#10;&#10;自動的に生成された説明">
            <a:extLst>
              <a:ext uri="{FF2B5EF4-FFF2-40B4-BE49-F238E27FC236}">
                <a16:creationId xmlns:a16="http://schemas.microsoft.com/office/drawing/2014/main" id="{9D85281D-8986-E61B-BB07-2F971AE7ED5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12956" y="5319292"/>
            <a:ext cx="398720" cy="399422"/>
          </a:xfrm>
          <a:prstGeom prst="rect">
            <a:avLst/>
          </a:prstGeom>
        </p:spPr>
      </p:pic>
      <p:sp>
        <p:nvSpPr>
          <p:cNvPr id="23" name="テキスト ボックス 22">
            <a:extLst>
              <a:ext uri="{FF2B5EF4-FFF2-40B4-BE49-F238E27FC236}">
                <a16:creationId xmlns:a16="http://schemas.microsoft.com/office/drawing/2014/main" id="{99022386-C6F6-A43F-51B1-2A402FE1CE25}"/>
              </a:ext>
            </a:extLst>
          </p:cNvPr>
          <p:cNvSpPr txBox="1"/>
          <p:nvPr/>
        </p:nvSpPr>
        <p:spPr>
          <a:xfrm>
            <a:off x="1590437" y="5715991"/>
            <a:ext cx="630082" cy="222946"/>
          </a:xfrm>
          <a:prstGeom prst="rect">
            <a:avLst/>
          </a:prstGeom>
          <a:noFill/>
        </p:spPr>
        <p:txBody>
          <a:bodyPr wrap="square" rtlCol="0">
            <a:spAutoFit/>
          </a:bodyPr>
          <a:lstStyle/>
          <a:p>
            <a:pPr algn="ctr" defTabSz="811923">
              <a:lnSpc>
                <a:spcPct val="120000"/>
              </a:lnSpc>
              <a:spcAft>
                <a:spcPts val="533"/>
              </a:spcAft>
              <a:buClr>
                <a:srgbClr val="103185"/>
              </a:buClr>
              <a:defRPr/>
            </a:pPr>
            <a:r>
              <a:rPr kumimoji="1" lang="ja-JP" altLang="en-US" sz="738">
                <a:solidFill>
                  <a:srgbClr val="000000"/>
                </a:solidFill>
                <a:latin typeface="Segoe UI"/>
                <a:ea typeface="メイリオ"/>
              </a:rPr>
              <a:t>（人事）</a:t>
            </a:r>
          </a:p>
        </p:txBody>
      </p:sp>
      <p:sp>
        <p:nvSpPr>
          <p:cNvPr id="24" name="テキスト ボックス 23">
            <a:extLst>
              <a:ext uri="{FF2B5EF4-FFF2-40B4-BE49-F238E27FC236}">
                <a16:creationId xmlns:a16="http://schemas.microsoft.com/office/drawing/2014/main" id="{B6B4D29A-ED71-51B6-D74B-5E7E4EFD3CEA}"/>
              </a:ext>
            </a:extLst>
          </p:cNvPr>
          <p:cNvSpPr txBox="1"/>
          <p:nvPr/>
        </p:nvSpPr>
        <p:spPr>
          <a:xfrm>
            <a:off x="2038765" y="5714127"/>
            <a:ext cx="962311" cy="319446"/>
          </a:xfrm>
          <a:prstGeom prst="rect">
            <a:avLst/>
          </a:prstGeom>
          <a:noFill/>
        </p:spPr>
        <p:txBody>
          <a:bodyPr wrap="square" rtlCol="0">
            <a:spAutoFit/>
          </a:bodyPr>
          <a:lstStyle/>
          <a:p>
            <a:pPr defTabSz="811923">
              <a:buClr>
                <a:srgbClr val="103185"/>
              </a:buClr>
              <a:defRPr/>
            </a:pPr>
            <a:r>
              <a:rPr kumimoji="1" lang="ja-JP" altLang="en-US" sz="738">
                <a:solidFill>
                  <a:srgbClr val="000000"/>
                </a:solidFill>
                <a:latin typeface="Meiryo UI" panose="020B0604030504040204" pitchFamily="50" charset="-128"/>
                <a:ea typeface="Meiryo UI" panose="020B0604030504040204" pitchFamily="50" charset="-128"/>
              </a:rPr>
              <a:t>（産業医等の</a:t>
            </a:r>
            <a:endParaRPr kumimoji="1" lang="en-US" altLang="ja-JP" sz="738">
              <a:solidFill>
                <a:srgbClr val="000000"/>
              </a:solidFill>
              <a:latin typeface="Meiryo UI" panose="020B0604030504040204" pitchFamily="50" charset="-128"/>
              <a:ea typeface="Meiryo UI" panose="020B0604030504040204" pitchFamily="50" charset="-128"/>
            </a:endParaRPr>
          </a:p>
          <a:p>
            <a:pPr defTabSz="811923">
              <a:buClr>
                <a:srgbClr val="103185"/>
              </a:buClr>
              <a:defRPr/>
            </a:pPr>
            <a:r>
              <a:rPr kumimoji="1" lang="ja-JP" altLang="en-US" sz="738">
                <a:solidFill>
                  <a:srgbClr val="000000"/>
                </a:solidFill>
                <a:latin typeface="Meiryo UI" panose="020B0604030504040204" pitchFamily="50" charset="-128"/>
                <a:ea typeface="Meiryo UI" panose="020B0604030504040204" pitchFamily="50" charset="-128"/>
              </a:rPr>
              <a:t>産業保健スタッフ）</a:t>
            </a:r>
          </a:p>
        </p:txBody>
      </p:sp>
      <p:sp>
        <p:nvSpPr>
          <p:cNvPr id="11" name="テキスト ボックス 10">
            <a:extLst>
              <a:ext uri="{FF2B5EF4-FFF2-40B4-BE49-F238E27FC236}">
                <a16:creationId xmlns:a16="http://schemas.microsoft.com/office/drawing/2014/main" id="{1A9AF8DE-D09F-A655-385A-B74C979D0CF1}"/>
              </a:ext>
            </a:extLst>
          </p:cNvPr>
          <p:cNvSpPr txBox="1"/>
          <p:nvPr/>
        </p:nvSpPr>
        <p:spPr>
          <a:xfrm>
            <a:off x="7970579" y="2204616"/>
            <a:ext cx="1918322" cy="262829"/>
          </a:xfrm>
          <a:prstGeom prst="rect">
            <a:avLst/>
          </a:prstGeom>
          <a:noFill/>
        </p:spPr>
        <p:txBody>
          <a:bodyPr wrap="square">
            <a:spAutoFit/>
          </a:bodyPr>
          <a:lstStyle/>
          <a:p>
            <a:pPr algn="ctr" defTabSz="422041"/>
            <a:r>
              <a:rPr lang="ja-JP" altLang="en-US" sz="1108"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8"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8"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８年２月公表）</a:t>
            </a:r>
            <a:endParaRPr lang="ja-JP" altLang="en-US" sz="1108" dirty="0">
              <a:solidFill>
                <a:srgbClr val="000000"/>
              </a:solidFill>
              <a:latin typeface="Segoe UI"/>
              <a:ea typeface="メイリオ"/>
            </a:endParaRPr>
          </a:p>
        </p:txBody>
      </p:sp>
      <p:sp>
        <p:nvSpPr>
          <p:cNvPr id="6" name="スライド番号プレースホルダー 2">
            <a:extLst>
              <a:ext uri="{FF2B5EF4-FFF2-40B4-BE49-F238E27FC236}">
                <a16:creationId xmlns:a16="http://schemas.microsoft.com/office/drawing/2014/main" id="{8E2660EE-9868-74AA-14BE-F160C1D17196}"/>
              </a:ext>
            </a:extLst>
          </p:cNvPr>
          <p:cNvSpPr txBox="1">
            <a:spLocks/>
          </p:cNvSpPr>
          <p:nvPr/>
        </p:nvSpPr>
        <p:spPr>
          <a:xfrm>
            <a:off x="9127138" y="6381083"/>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25</a:t>
            </a:r>
          </a:p>
        </p:txBody>
      </p:sp>
    </p:spTree>
    <p:extLst>
      <p:ext uri="{BB962C8B-B14F-4D97-AF65-F5344CB8AC3E}">
        <p14:creationId xmlns:p14="http://schemas.microsoft.com/office/powerpoint/2010/main" val="2443899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B9141-97C5-BE60-317D-DCC25499E1AA}"/>
            </a:ext>
          </a:extLst>
        </p:cNvPr>
        <p:cNvGrpSpPr/>
        <p:nvPr/>
      </p:nvGrpSpPr>
      <p:grpSpPr>
        <a:xfrm>
          <a:off x="0" y="0"/>
          <a:ext cx="0" cy="0"/>
          <a:chOff x="0" y="0"/>
          <a:chExt cx="0" cy="0"/>
        </a:xfrm>
      </p:grpSpPr>
      <p:sp>
        <p:nvSpPr>
          <p:cNvPr id="10" name="楕円 9">
            <a:extLst>
              <a:ext uri="{FF2B5EF4-FFF2-40B4-BE49-F238E27FC236}">
                <a16:creationId xmlns:a16="http://schemas.microsoft.com/office/drawing/2014/main" id="{358ED949-B3EB-F42C-0929-ABB8DE0758A1}"/>
              </a:ext>
            </a:extLst>
          </p:cNvPr>
          <p:cNvSpPr/>
          <p:nvPr/>
        </p:nvSpPr>
        <p:spPr>
          <a:xfrm>
            <a:off x="1314450" y="2133600"/>
            <a:ext cx="6972300" cy="186690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highlight>
                <a:srgbClr val="FEDFE1"/>
              </a:highlight>
            </a:endParaRPr>
          </a:p>
        </p:txBody>
      </p:sp>
      <p:sp>
        <p:nvSpPr>
          <p:cNvPr id="6" name="タイトル 7">
            <a:extLst>
              <a:ext uri="{FF2B5EF4-FFF2-40B4-BE49-F238E27FC236}">
                <a16:creationId xmlns:a16="http://schemas.microsoft.com/office/drawing/2014/main" id="{153996D4-C122-819E-6471-028A263959C4}"/>
              </a:ext>
            </a:extLst>
          </p:cNvPr>
          <p:cNvSpPr txBox="1">
            <a:spLocks/>
          </p:cNvSpPr>
          <p:nvPr/>
        </p:nvSpPr>
        <p:spPr>
          <a:xfrm>
            <a:off x="1192161" y="1658046"/>
            <a:ext cx="7521678" cy="2580579"/>
          </a:xfrm>
          <a:prstGeom prst="rect">
            <a:avLst/>
          </a:prstGeom>
          <a:noFill/>
          <a:ln w="12700" cap="flat" cmpd="sng" algn="ctr">
            <a:noFill/>
            <a:prstDash val="solid"/>
            <a:miter lim="800000"/>
          </a:ln>
          <a:effectLst/>
        </p:spPr>
        <p:txBody>
          <a:bodyPr lIns="360000" tIns="326585" rIns="326585" bIns="130634" rtlCol="0" anchor="b">
            <a:normAutofit/>
          </a:bodyPr>
          <a:lstStyle>
            <a:lvl1pPr algn="ctr" defTabSz="914400" rtl="0" eaLnBrk="1" latinLnBrk="0" hangingPunct="1">
              <a:lnSpc>
                <a:spcPct val="90000"/>
              </a:lnSpc>
              <a:spcBef>
                <a:spcPct val="0"/>
              </a:spcBef>
              <a:buNone/>
              <a:defRPr kumimoji="1" lang="en-US" altLang="en-US" sz="6000" b="1" i="0" kern="1200" spc="272">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200" dirty="0">
                <a:solidFill>
                  <a:schemeClr val="tx1"/>
                </a:solidFill>
              </a:rPr>
              <a:t>ご清聴ありがとうございました</a:t>
            </a:r>
            <a:br>
              <a:rPr lang="ja-JP" altLang="en-US" dirty="0">
                <a:solidFill>
                  <a:schemeClr val="tx1"/>
                </a:solidFill>
              </a:rPr>
            </a:br>
            <a:endParaRPr lang="ja-JP" altLang="en-US" dirty="0">
              <a:solidFill>
                <a:schemeClr val="tx1"/>
              </a:solidFill>
            </a:endParaRPr>
          </a:p>
        </p:txBody>
      </p:sp>
      <p:sp>
        <p:nvSpPr>
          <p:cNvPr id="7" name="テキスト ボックス 6">
            <a:extLst>
              <a:ext uri="{FF2B5EF4-FFF2-40B4-BE49-F238E27FC236}">
                <a16:creationId xmlns:a16="http://schemas.microsoft.com/office/drawing/2014/main" id="{138AD550-BE0E-2D47-5C26-D9A88FF5108B}"/>
              </a:ext>
            </a:extLst>
          </p:cNvPr>
          <p:cNvSpPr txBox="1"/>
          <p:nvPr/>
        </p:nvSpPr>
        <p:spPr>
          <a:xfrm>
            <a:off x="919710" y="5199954"/>
            <a:ext cx="8789440" cy="707886"/>
          </a:xfrm>
          <a:prstGeom prst="rect">
            <a:avLst/>
          </a:prstGeom>
          <a:noFill/>
        </p:spPr>
        <p:txBody>
          <a:bodyPr wrap="square">
            <a:spAutoFit/>
          </a:bodyPr>
          <a:lstStyle/>
          <a:p>
            <a:r>
              <a:rPr lang="ja-JP" altLang="en-US" sz="2000" dirty="0">
                <a:latin typeface="+mn-ea"/>
              </a:rPr>
              <a:t>今回の説明会に関するお問い合わせは</a:t>
            </a:r>
            <a:endParaRPr lang="en-US" altLang="ja-JP" sz="2000" dirty="0">
              <a:latin typeface="+mn-ea"/>
            </a:endParaRPr>
          </a:p>
          <a:p>
            <a:r>
              <a:rPr lang="ja-JP" altLang="en-US" sz="2000" dirty="0">
                <a:latin typeface="+mn-ea"/>
              </a:rPr>
              <a:t>千葉労働局　雇用環境・均等室（指導） </a:t>
            </a:r>
            <a:r>
              <a:rPr lang="en-US" altLang="ja-JP" sz="2000" b="1" dirty="0">
                <a:solidFill>
                  <a:schemeClr val="tx2"/>
                </a:solidFill>
                <a:latin typeface="+mn-ea"/>
              </a:rPr>
              <a:t>043‐221‐2307</a:t>
            </a:r>
            <a:r>
              <a:rPr lang="en-US" altLang="ja-JP" sz="2000" dirty="0">
                <a:latin typeface="+mn-ea"/>
              </a:rPr>
              <a:t> </a:t>
            </a:r>
            <a:r>
              <a:rPr lang="ja-JP" altLang="en-US" sz="2000" dirty="0">
                <a:latin typeface="+mn-ea"/>
              </a:rPr>
              <a:t>へお願いします。</a:t>
            </a:r>
          </a:p>
        </p:txBody>
      </p:sp>
      <p:sp>
        <p:nvSpPr>
          <p:cNvPr id="9" name="スライド番号プレースホルダー 2">
            <a:extLst>
              <a:ext uri="{FF2B5EF4-FFF2-40B4-BE49-F238E27FC236}">
                <a16:creationId xmlns:a16="http://schemas.microsoft.com/office/drawing/2014/main" id="{74AF285A-327E-C7BC-E241-1110F56C111E}"/>
              </a:ext>
            </a:extLst>
          </p:cNvPr>
          <p:cNvSpPr txBox="1">
            <a:spLocks/>
          </p:cNvSpPr>
          <p:nvPr/>
        </p:nvSpPr>
        <p:spPr>
          <a:xfrm>
            <a:off x="9127138" y="6381083"/>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26</a:t>
            </a:r>
          </a:p>
        </p:txBody>
      </p:sp>
    </p:spTree>
    <p:extLst>
      <p:ext uri="{BB962C8B-B14F-4D97-AF65-F5344CB8AC3E}">
        <p14:creationId xmlns:p14="http://schemas.microsoft.com/office/powerpoint/2010/main" val="38629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3602C-A863-F32E-C193-8914790E2B5D}"/>
            </a:ext>
          </a:extLst>
        </p:cNvPr>
        <p:cNvGrpSpPr/>
        <p:nvPr/>
      </p:nvGrpSpPr>
      <p:grpSpPr>
        <a:xfrm>
          <a:off x="0" y="0"/>
          <a:ext cx="0" cy="0"/>
          <a:chOff x="0" y="0"/>
          <a:chExt cx="0" cy="0"/>
        </a:xfrm>
      </p:grpSpPr>
      <p:sp>
        <p:nvSpPr>
          <p:cNvPr id="3" name="楕円 2">
            <a:extLst>
              <a:ext uri="{FF2B5EF4-FFF2-40B4-BE49-F238E27FC236}">
                <a16:creationId xmlns:a16="http://schemas.microsoft.com/office/drawing/2014/main" id="{398FC4D9-8052-B059-2876-B9928A36A652}"/>
              </a:ext>
            </a:extLst>
          </p:cNvPr>
          <p:cNvSpPr/>
          <p:nvPr/>
        </p:nvSpPr>
        <p:spPr>
          <a:xfrm>
            <a:off x="1528762" y="2692400"/>
            <a:ext cx="6848475" cy="16192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8" name="タイトル 7">
            <a:extLst>
              <a:ext uri="{FF2B5EF4-FFF2-40B4-BE49-F238E27FC236}">
                <a16:creationId xmlns:a16="http://schemas.microsoft.com/office/drawing/2014/main" id="{0F415B58-2566-7DFA-02E1-645809864018}"/>
              </a:ext>
            </a:extLst>
          </p:cNvPr>
          <p:cNvSpPr>
            <a:spLocks noGrp="1"/>
          </p:cNvSpPr>
          <p:nvPr>
            <p:ph type="ctrTitle"/>
          </p:nvPr>
        </p:nvSpPr>
        <p:spPr>
          <a:xfrm>
            <a:off x="1860908" y="3117850"/>
            <a:ext cx="5978167" cy="1193800"/>
          </a:xfrm>
        </p:spPr>
        <p:txBody>
          <a:bodyPr/>
          <a:lstStyle/>
          <a:p>
            <a:r>
              <a:rPr lang="en-US" altLang="ja-JP" sz="3600" dirty="0">
                <a:solidFill>
                  <a:schemeClr val="tx1"/>
                </a:solidFill>
                <a:latin typeface="+mn-ea"/>
              </a:rPr>
              <a:t>Ⅰ</a:t>
            </a:r>
            <a:r>
              <a:rPr lang="ja-JP" altLang="en-US" sz="3600" dirty="0">
                <a:solidFill>
                  <a:schemeClr val="tx1"/>
                </a:solidFill>
                <a:latin typeface="+mn-ea"/>
              </a:rPr>
              <a:t>　女性活躍推進法の改正概要</a:t>
            </a:r>
          </a:p>
        </p:txBody>
      </p:sp>
      <p:sp>
        <p:nvSpPr>
          <p:cNvPr id="2" name="スライド番号プレースホルダー 2">
            <a:extLst>
              <a:ext uri="{FF2B5EF4-FFF2-40B4-BE49-F238E27FC236}">
                <a16:creationId xmlns:a16="http://schemas.microsoft.com/office/drawing/2014/main" id="{FA2AD555-C507-DFAF-E75C-B991C0E6BFB0}"/>
              </a:ext>
            </a:extLst>
          </p:cNvPr>
          <p:cNvSpPr txBox="1">
            <a:spLocks/>
          </p:cNvSpPr>
          <p:nvPr/>
        </p:nvSpPr>
        <p:spPr>
          <a:xfrm>
            <a:off x="8980609" y="6426777"/>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val="388970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16"/>
          <p:cNvSpPr txBox="1">
            <a:spLocks noChangeArrowheads="1"/>
          </p:cNvSpPr>
          <p:nvPr/>
        </p:nvSpPr>
        <p:spPr bwMode="auto">
          <a:xfrm>
            <a:off x="641414" y="1639944"/>
            <a:ext cx="8254767" cy="4847353"/>
          </a:xfrm>
          <a:prstGeom prst="rect">
            <a:avLst/>
          </a:prstGeom>
          <a:ln w="9525">
            <a:noFill/>
            <a:headEnd/>
            <a:tailEnd/>
          </a:ln>
        </p:spPr>
        <p:style>
          <a:lnRef idx="2">
            <a:schemeClr val="accent1"/>
          </a:lnRef>
          <a:fillRef idx="1">
            <a:schemeClr val="lt1"/>
          </a:fillRef>
          <a:effectRef idx="0">
            <a:schemeClr val="accent1"/>
          </a:effectRef>
          <a:fontRef idx="minor">
            <a:schemeClr val="dk1"/>
          </a:fontRef>
        </p:style>
        <p:txBody>
          <a:bodyPr wrap="square" lIns="56631" tIns="0" rIns="0" bIns="0">
            <a:spAutoFit/>
          </a:bodyPr>
          <a:lstStyle>
            <a:lvl1pPr marL="263525" indent="-263525">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indent="0" algn="just" defTabSz="422041">
              <a:lnSpc>
                <a:spcPct val="150000"/>
              </a:lnSpc>
              <a:spcBef>
                <a:spcPts val="554"/>
              </a:spcBef>
              <a:buNone/>
              <a:defRPr/>
            </a:pPr>
            <a:endParaRPr lang="en-US" altLang="ja-JP" sz="3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lgn="just" defTabSz="422041">
              <a:lnSpc>
                <a:spcPct val="150000"/>
              </a:lnSpc>
              <a:spcBef>
                <a:spcPts val="0"/>
              </a:spcBef>
              <a:buNone/>
              <a:defRPr/>
            </a:pP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lgn="just" defTabSz="422041">
              <a:lnSpc>
                <a:spcPct val="150000"/>
              </a:lnSpc>
              <a:spcBef>
                <a:spcPts val="0"/>
              </a:spcBef>
              <a:buNone/>
              <a:defRPr/>
            </a:pP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一般事業主</a:t>
            </a:r>
            <a:r>
              <a:rPr lang="ja-JP" altLang="en-US" sz="101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（民間企業等）</a:t>
            </a:r>
            <a:r>
              <a:rPr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、特定事業主</a:t>
            </a:r>
            <a:r>
              <a:rPr lang="ja-JP" altLang="en-US" sz="101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（国・地方公共団体）</a:t>
            </a: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50000"/>
              </a:lnSpc>
              <a:spcBef>
                <a:spcPts val="0"/>
              </a:spcBef>
              <a:buNone/>
              <a:defRPr/>
            </a:pP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⑴ 職場の女性の活躍に関する</a:t>
            </a:r>
            <a:r>
              <a:rPr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状況の把握・課題の分析</a:t>
            </a:r>
            <a:r>
              <a:rPr lang="ja-JP" altLang="en-US" sz="1108"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を実施、</a:t>
            </a:r>
            <a:r>
              <a:rPr lang="en-US" altLang="ja-JP" sz="1108"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50000"/>
              </a:lnSpc>
              <a:spcBef>
                <a:spcPts val="554"/>
              </a:spcBef>
              <a:buNone/>
              <a:defRPr/>
            </a:pPr>
            <a:r>
              <a:rPr lang="ja-JP" altLang="en-US"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⑵ 状況把握、課題分析を踏まえた</a:t>
            </a:r>
            <a:r>
              <a:rPr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事業主行動計画を策定・公表、</a:t>
            </a:r>
            <a:endParaRPr lang="en-US" altLang="ja-JP"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00000"/>
              </a:lnSpc>
              <a:spcBef>
                <a:spcPts val="0"/>
              </a:spcBef>
              <a:buNone/>
              <a:defRPr/>
            </a:pP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［事業主行動計画の必須記載事項］</a:t>
            </a:r>
            <a:endParaRPr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00000"/>
              </a:lnSpc>
              <a:spcBef>
                <a:spcPts val="0"/>
              </a:spcBef>
              <a:buNone/>
              <a:defRPr/>
            </a:pPr>
            <a:r>
              <a:rPr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23"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23"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r>
              <a:rPr lang="ja-JP" altLang="en-US" sz="923"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（数値を用いて設定）</a:t>
            </a:r>
            <a:r>
              <a:rPr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・取組内容　　・取組の実施時期　　・計画期間</a:t>
            </a:r>
            <a:endParaRPr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50000"/>
              </a:lnSpc>
              <a:spcBef>
                <a:spcPts val="554"/>
              </a:spcBef>
              <a:buNone/>
              <a:defRPr/>
            </a:pPr>
            <a:r>
              <a:rPr lang="ja-JP" altLang="en-US"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⑶ 女性の職業選択に資するよう、</a:t>
            </a:r>
            <a:r>
              <a:rPr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女性の活躍に関する情報を公表</a:t>
            </a:r>
            <a:endParaRPr lang="en-US" altLang="ja-JP"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00000"/>
              </a:lnSpc>
              <a:spcBef>
                <a:spcPts val="0"/>
              </a:spcBef>
              <a:buNone/>
              <a:defRPr/>
            </a:pPr>
            <a:r>
              <a:rPr lang="ja-JP" altLang="en-US"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・常用労働者</a:t>
            </a:r>
            <a:r>
              <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301</a:t>
            </a: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人以上の一般事業主及び全ての特定事業主は、　</a:t>
            </a:r>
            <a:r>
              <a:rPr lang="en-US" altLang="ja-JP" sz="101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1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endParaRPr lang="en-US" altLang="ja-JP" sz="1015"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00000"/>
              </a:lnSpc>
              <a:spcBef>
                <a:spcPts val="277"/>
              </a:spcBef>
              <a:buNone/>
              <a:defRPr/>
            </a:pP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①職業生活に関する機会の提供に関する実績のうち</a:t>
            </a:r>
            <a:endPar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00000"/>
              </a:lnSpc>
              <a:spcBef>
                <a:spcPts val="0"/>
              </a:spcBef>
              <a:buNone/>
              <a:defRPr/>
            </a:pPr>
            <a:r>
              <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1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男女の賃金</a:t>
            </a:r>
            <a:r>
              <a:rPr lang="ja-JP" altLang="en-US" sz="1015"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（給与）</a:t>
            </a:r>
            <a:r>
              <a:rPr lang="ja-JP" altLang="en-US" sz="101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の差異」の項目</a:t>
            </a:r>
            <a:r>
              <a:rPr lang="ja-JP" altLang="en-US" sz="10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1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1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00000"/>
              </a:lnSpc>
              <a:spcBef>
                <a:spcPts val="185"/>
              </a:spcBef>
              <a:buNone/>
              <a:defRPr/>
            </a:pP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②職業生活に関する機会の提供に関する実績のうち</a:t>
            </a:r>
            <a:r>
              <a:rPr lang="ja-JP" altLang="en-US" sz="101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①以外の項目から１項目以上</a:t>
            </a:r>
            <a:endParaRPr lang="en-US" altLang="ja-JP" sz="101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00000"/>
              </a:lnSpc>
              <a:spcBef>
                <a:spcPts val="185"/>
              </a:spcBef>
              <a:buNone/>
              <a:defRPr/>
            </a:pP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③職業生活と家庭生活との両立に資する雇用環境の整備に関する実績から</a:t>
            </a:r>
            <a:r>
              <a:rPr lang="ja-JP" altLang="en-US" sz="101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１項目以上</a:t>
            </a:r>
            <a:endParaRPr lang="en-US" altLang="ja-JP" sz="101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00000"/>
              </a:lnSpc>
              <a:spcBef>
                <a:spcPts val="0"/>
              </a:spcBef>
              <a:buNone/>
              <a:defRPr/>
            </a:pP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を公表</a:t>
            </a:r>
            <a:endParaRPr lang="en-US" altLang="ja-JP" sz="1015"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00000"/>
              </a:lnSpc>
              <a:spcBef>
                <a:spcPts val="462"/>
              </a:spcBef>
              <a:buNone/>
              <a:defRPr/>
            </a:pP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・常用労働者</a:t>
            </a:r>
            <a:r>
              <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101</a:t>
            </a: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人以上</a:t>
            </a:r>
            <a:r>
              <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人以下の一般事業主は、　</a:t>
            </a:r>
            <a:r>
              <a:rPr lang="en-US" altLang="ja-JP" sz="101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15"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endParaRPr lang="en-US" altLang="ja-JP" sz="1015"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00000"/>
              </a:lnSpc>
              <a:spcBef>
                <a:spcPts val="0"/>
              </a:spcBef>
              <a:buNone/>
              <a:defRPr/>
            </a:pPr>
            <a:r>
              <a:rPr lang="ja-JP" altLang="en-US" sz="10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「職業生活に関する機会の提供に関する実績」及び</a:t>
            </a:r>
            <a:endPar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00000"/>
              </a:lnSpc>
              <a:spcBef>
                <a:spcPts val="0"/>
              </a:spcBef>
              <a:buNone/>
              <a:defRPr/>
            </a:pP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「職業生活と家庭生活との両立に資する雇用環境の整備に関する実績」の</a:t>
            </a:r>
            <a:endPar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00000"/>
              </a:lnSpc>
              <a:spcBef>
                <a:spcPts val="0"/>
              </a:spcBef>
              <a:buNone/>
              <a:defRPr/>
            </a:pPr>
            <a:r>
              <a:rPr lang="ja-JP" altLang="en-US" sz="10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1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全ての項目から１項目以上</a:t>
            </a:r>
            <a:r>
              <a:rPr lang="ja-JP" altLang="en-US" sz="10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を公表</a:t>
            </a:r>
            <a:r>
              <a:rPr lang="ja-JP" altLang="en-US" sz="101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15"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ts val="767"/>
              </a:lnSpc>
              <a:spcBef>
                <a:spcPts val="0"/>
              </a:spcBef>
              <a:buNone/>
              <a:defRPr/>
            </a:pPr>
            <a:r>
              <a:rPr lang="ja-JP" altLang="en-US" sz="10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15"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ts val="767"/>
              </a:lnSpc>
              <a:spcBef>
                <a:spcPts val="0"/>
              </a:spcBef>
              <a:buNone/>
              <a:defRPr/>
            </a:pPr>
            <a:endPar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00000"/>
              </a:lnSpc>
              <a:spcBef>
                <a:spcPts val="0"/>
              </a:spcBef>
              <a:buNone/>
              <a:defRPr/>
            </a:pP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00000"/>
              </a:lnSpc>
              <a:spcBef>
                <a:spcPts val="0"/>
              </a:spcBef>
              <a:buNone/>
              <a:defRPr/>
            </a:pP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国等</a:t>
            </a: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優良な一般事業主に対する認定</a:t>
            </a:r>
            <a:r>
              <a:rPr lang="ja-JP" altLang="en-US" sz="101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（えるぼし認定・プラチナえるぼし認定）</a:t>
            </a: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00000"/>
              </a:lnSpc>
              <a:spcBef>
                <a:spcPts val="277"/>
              </a:spcBef>
              <a:buNone/>
              <a:defRPr/>
            </a:pPr>
            <a:r>
              <a:rPr lang="ja-JP" altLang="en-US"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公共調達における受注機会の増大</a:t>
            </a: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等の施策を実施。</a:t>
            </a: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00000"/>
              </a:lnSpc>
              <a:spcBef>
                <a:spcPts val="277"/>
              </a:spcBef>
              <a:buNone/>
              <a:defRPr/>
            </a:pP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地方公共団体は、国の施策に準じて受注機会の増大等の施策を実施</a:t>
            </a: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（努力義務）</a:t>
            </a: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ts val="767"/>
              </a:lnSpc>
              <a:spcBef>
                <a:spcPts val="0"/>
              </a:spcBef>
              <a:buNone/>
              <a:defRPr/>
            </a:pPr>
            <a:endParaRPr lang="en-US" altLang="ja-JP" sz="1015" dirty="0">
              <a:solidFill>
                <a:srgbClr val="9B254F"/>
              </a:solidFill>
              <a:latin typeface="Meiryo UI" panose="020B0604030504040204" pitchFamily="50" charset="-128"/>
              <a:ea typeface="Meiryo UI" panose="020B0604030504040204" pitchFamily="50" charset="-128"/>
              <a:cs typeface="Meiryo UI" panose="020B0604030504040204" pitchFamily="50" charset="-128"/>
            </a:endParaRPr>
          </a:p>
          <a:p>
            <a:pPr marL="0" indent="0" defTabSz="422041">
              <a:lnSpc>
                <a:spcPct val="150000"/>
              </a:lnSpc>
              <a:spcBef>
                <a:spcPts val="0"/>
              </a:spcBef>
              <a:buNone/>
              <a:defRPr/>
            </a:pP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地方公共団体は、推進計画（区域内の女性活躍の推進に係る計画）を策定、公表（努力義務）</a:t>
            </a: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ED6B97A6-1E57-3D58-9069-3A2957922987}"/>
              </a:ext>
            </a:extLst>
          </p:cNvPr>
          <p:cNvSpPr/>
          <p:nvPr/>
        </p:nvSpPr>
        <p:spPr>
          <a:xfrm>
            <a:off x="614051" y="1639944"/>
            <a:ext cx="8751238" cy="3644105"/>
          </a:xfrm>
          <a:prstGeom prst="rect">
            <a:avLst/>
          </a:pr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0" name="テキスト ボックス 29"/>
          <p:cNvSpPr txBox="1"/>
          <p:nvPr/>
        </p:nvSpPr>
        <p:spPr>
          <a:xfrm>
            <a:off x="614051" y="857293"/>
            <a:ext cx="856674" cy="232615"/>
          </a:xfrm>
          <a:prstGeom prst="rect">
            <a:avLst/>
          </a:prstGeom>
          <a:solidFill>
            <a:srgbClr val="99BCE4"/>
          </a:solidFill>
          <a:ln/>
        </p:spPr>
        <p:style>
          <a:lnRef idx="1">
            <a:schemeClr val="accent1"/>
          </a:lnRef>
          <a:fillRef idx="2">
            <a:schemeClr val="accent1"/>
          </a:fillRef>
          <a:effectRef idx="1">
            <a:schemeClr val="accent1"/>
          </a:effectRef>
          <a:fontRef idx="minor">
            <a:schemeClr val="dk1"/>
          </a:fontRef>
        </p:style>
        <p:txBody>
          <a:bodyPr wrap="none" tIns="61350" bIns="30675" anchor="ctr" anchorCtr="0">
            <a:noAutofit/>
          </a:bodyPr>
          <a:lstStyle/>
          <a:p>
            <a:pPr defTabSz="718994">
              <a:lnSpc>
                <a:spcPts val="1023"/>
              </a:lnSpc>
              <a:defRPr/>
            </a:pPr>
            <a:r>
              <a:rPr lang="ja-JP" altLang="en-US" sz="1292" b="1">
                <a:solidFill>
                  <a:prstClr val="black"/>
                </a:solidFill>
                <a:latin typeface="Meiryo UI" panose="020B0604030504040204" pitchFamily="50" charset="-128"/>
                <a:ea typeface="Meiryo UI" panose="020B0604030504040204" pitchFamily="50" charset="-128"/>
                <a:cs typeface="Meiryo UI" panose="020B0604030504040204" pitchFamily="50" charset="-128"/>
              </a:rPr>
              <a:t>１．目的</a:t>
            </a:r>
            <a:endParaRPr lang="en-US" altLang="ja-JP" sz="1292"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641414" y="1550644"/>
            <a:ext cx="856674" cy="232615"/>
          </a:xfrm>
          <a:prstGeom prst="rect">
            <a:avLst/>
          </a:prstGeom>
          <a:ln/>
        </p:spPr>
        <p:style>
          <a:lnRef idx="1">
            <a:schemeClr val="accent1"/>
          </a:lnRef>
          <a:fillRef idx="2">
            <a:schemeClr val="accent1"/>
          </a:fillRef>
          <a:effectRef idx="1">
            <a:schemeClr val="accent1"/>
          </a:effectRef>
          <a:fontRef idx="minor">
            <a:schemeClr val="dk1"/>
          </a:fontRef>
        </p:style>
        <p:txBody>
          <a:bodyPr wrap="none" tIns="61350" bIns="30675" anchor="ctr" anchorCtr="0">
            <a:noAutofit/>
          </a:bodyPr>
          <a:lstStyle>
            <a:defPPr>
              <a:defRPr lang="ja-JP"/>
            </a:defPPr>
            <a:lvl1pPr defTabSz="843778">
              <a:lnSpc>
                <a:spcPts val="1200"/>
              </a:lnSpc>
              <a:defRPr sz="1600" b="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stStyle>
          <a:p>
            <a:pPr defTabSz="778891">
              <a:lnSpc>
                <a:spcPts val="1108"/>
              </a:lnSpc>
              <a:defRPr/>
            </a:pPr>
            <a:r>
              <a:rPr lang="ja-JP" altLang="en-US" sz="1292"/>
              <a:t>２．概要</a:t>
            </a:r>
            <a:endParaRPr lang="en-US" altLang="ja-JP" sz="1292"/>
          </a:p>
        </p:txBody>
      </p:sp>
      <p:sp>
        <p:nvSpPr>
          <p:cNvPr id="33" name="大かっこ 32"/>
          <p:cNvSpPr/>
          <p:nvPr/>
        </p:nvSpPr>
        <p:spPr>
          <a:xfrm>
            <a:off x="1254520" y="2810385"/>
            <a:ext cx="4049491" cy="30678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defTabSz="422041">
              <a:defRPr/>
            </a:pPr>
            <a:endParaRPr lang="ja-JP" altLang="en-US" sz="1534">
              <a:solidFill>
                <a:prstClr val="black"/>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1423357" y="1504662"/>
            <a:ext cx="7685297" cy="342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41">
              <a:defRPr/>
            </a:pP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22041">
              <a:defRPr/>
            </a:pP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（一般事業主（</a:t>
            </a:r>
            <a:r>
              <a:rPr lang="ja-JP"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企業等）に関する部分</a:t>
            </a:r>
            <a:r>
              <a:rPr lang="ja-JP"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831"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厚生労働省</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特定事業主</a:t>
            </a:r>
            <a:r>
              <a:rPr lang="ja-JP"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（国・地方公共団体）</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に関する部分</a:t>
            </a:r>
            <a:r>
              <a:rPr lang="ja-JP"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831"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内閣府</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（内閣官房、総務省と共管）</a:t>
            </a:r>
            <a:r>
              <a:rPr lang="ja-JP"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が所管</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右中かっこ 34"/>
          <p:cNvSpPr/>
          <p:nvPr/>
        </p:nvSpPr>
        <p:spPr>
          <a:xfrm>
            <a:off x="5499328" y="1931241"/>
            <a:ext cx="245424" cy="1512979"/>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22041">
              <a:defRPr/>
            </a:pPr>
            <a:endParaRPr lang="ja-JP" altLang="en-US" sz="1534">
              <a:solidFill>
                <a:prstClr val="black"/>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5885867" y="2177472"/>
            <a:ext cx="3206192" cy="721993"/>
          </a:xfrm>
          <a:prstGeom prst="rect">
            <a:avLst/>
          </a:prstGeom>
          <a:noFill/>
        </p:spPr>
        <p:txBody>
          <a:bodyPr wrap="square" rtlCol="0">
            <a:spAutoFit/>
          </a:bodyPr>
          <a:lstStyle/>
          <a:p>
            <a:pPr defTabSz="422041">
              <a:defRPr/>
            </a:pPr>
            <a:r>
              <a:rPr lang="ja-JP" altLang="en-US" sz="1023" dirty="0">
                <a:solidFill>
                  <a:prstClr val="black"/>
                </a:solidFill>
                <a:latin typeface="Meiryo UI" panose="020B0604030504040204" pitchFamily="50" charset="-128"/>
                <a:ea typeface="Meiryo UI" panose="020B0604030504040204" pitchFamily="50" charset="-128"/>
              </a:rPr>
              <a:t>⑴～⑶の対象は、</a:t>
            </a:r>
            <a:endParaRPr lang="en-US" altLang="ja-JP" sz="1023" dirty="0">
              <a:solidFill>
                <a:prstClr val="black"/>
              </a:solidFill>
              <a:latin typeface="Meiryo UI" panose="020B0604030504040204" pitchFamily="50" charset="-128"/>
              <a:ea typeface="Meiryo UI" panose="020B0604030504040204" pitchFamily="50" charset="-128"/>
            </a:endParaRPr>
          </a:p>
          <a:p>
            <a:pPr defTabSz="422041">
              <a:defRPr/>
            </a:pPr>
            <a:r>
              <a:rPr lang="ja-JP" altLang="en-US" sz="1023" b="1" dirty="0">
                <a:solidFill>
                  <a:prstClr val="black"/>
                </a:solidFill>
                <a:latin typeface="Meiryo UI" panose="020B0604030504040204" pitchFamily="50" charset="-128"/>
                <a:ea typeface="Meiryo UI" panose="020B0604030504040204" pitchFamily="50" charset="-128"/>
              </a:rPr>
              <a:t>①常用労働者</a:t>
            </a:r>
            <a:r>
              <a:rPr lang="en-US" altLang="ja-JP" sz="1023" b="1" dirty="0">
                <a:solidFill>
                  <a:prstClr val="black"/>
                </a:solidFill>
                <a:latin typeface="Meiryo UI" panose="020B0604030504040204" pitchFamily="50" charset="-128"/>
                <a:ea typeface="Meiryo UI" panose="020B0604030504040204" pitchFamily="50" charset="-128"/>
              </a:rPr>
              <a:t>101</a:t>
            </a:r>
            <a:r>
              <a:rPr lang="ja-JP" altLang="en-US" sz="1023" b="1" dirty="0">
                <a:solidFill>
                  <a:prstClr val="black"/>
                </a:solidFill>
                <a:latin typeface="Meiryo UI" panose="020B0604030504040204" pitchFamily="50" charset="-128"/>
                <a:ea typeface="Meiryo UI" panose="020B0604030504040204" pitchFamily="50" charset="-128"/>
              </a:rPr>
              <a:t>人以上の一般事業主　　</a:t>
            </a:r>
            <a:r>
              <a:rPr lang="ja-JP" altLang="en-US" sz="1023" dirty="0">
                <a:solidFill>
                  <a:prstClr val="black"/>
                </a:solidFill>
                <a:latin typeface="Meiryo UI" panose="020B0604030504040204" pitchFamily="50" charset="-128"/>
                <a:ea typeface="Meiryo UI" panose="020B0604030504040204" pitchFamily="50" charset="-128"/>
              </a:rPr>
              <a:t>及び</a:t>
            </a:r>
            <a:endParaRPr lang="en-US" altLang="ja-JP" sz="1025" dirty="0">
              <a:solidFill>
                <a:srgbClr val="C00000"/>
              </a:solidFill>
              <a:latin typeface="Meiryo UI" panose="020B0604030504040204" pitchFamily="50" charset="-128"/>
              <a:ea typeface="Meiryo UI" panose="020B0604030504040204" pitchFamily="50" charset="-128"/>
            </a:endParaRPr>
          </a:p>
          <a:p>
            <a:pPr defTabSz="422041">
              <a:defRPr/>
            </a:pPr>
            <a:r>
              <a:rPr lang="ja-JP" altLang="en-US" sz="1023" dirty="0">
                <a:solidFill>
                  <a:prstClr val="black"/>
                </a:solidFill>
                <a:latin typeface="Meiryo UI" panose="020B0604030504040204" pitchFamily="50" charset="-128"/>
                <a:ea typeface="Meiryo UI" panose="020B0604030504040204" pitchFamily="50" charset="-128"/>
              </a:rPr>
              <a:t>　（常用労働者</a:t>
            </a:r>
            <a:r>
              <a:rPr lang="en-US" altLang="ja-JP" sz="1023" dirty="0">
                <a:solidFill>
                  <a:prstClr val="black"/>
                </a:solidFill>
                <a:latin typeface="Meiryo UI" panose="020B0604030504040204" pitchFamily="50" charset="-128"/>
                <a:ea typeface="Meiryo UI" panose="020B0604030504040204" pitchFamily="50" charset="-128"/>
              </a:rPr>
              <a:t>100</a:t>
            </a:r>
            <a:r>
              <a:rPr lang="ja-JP" altLang="en-US" sz="1023" dirty="0">
                <a:solidFill>
                  <a:prstClr val="black"/>
                </a:solidFill>
                <a:latin typeface="Meiryo UI" panose="020B0604030504040204" pitchFamily="50" charset="-128"/>
                <a:ea typeface="Meiryo UI" panose="020B0604030504040204" pitchFamily="50" charset="-128"/>
              </a:rPr>
              <a:t>人以下の一般事業主は努力義務）</a:t>
            </a:r>
            <a:endParaRPr lang="en-US" altLang="ja-JP" sz="1023" dirty="0">
              <a:solidFill>
                <a:prstClr val="black"/>
              </a:solidFill>
              <a:latin typeface="Meiryo UI" panose="020B0604030504040204" pitchFamily="50" charset="-128"/>
              <a:ea typeface="Meiryo UI" panose="020B0604030504040204" pitchFamily="50" charset="-128"/>
            </a:endParaRPr>
          </a:p>
          <a:p>
            <a:pPr defTabSz="422041">
              <a:defRPr/>
            </a:pPr>
            <a:r>
              <a:rPr lang="ja-JP" altLang="en-US" sz="1023" b="1" dirty="0">
                <a:solidFill>
                  <a:prstClr val="black"/>
                </a:solidFill>
                <a:latin typeface="Meiryo UI" panose="020B0604030504040204" pitchFamily="50" charset="-128"/>
                <a:ea typeface="Meiryo UI" panose="020B0604030504040204" pitchFamily="50" charset="-128"/>
              </a:rPr>
              <a:t>②全ての特定事業主</a:t>
            </a:r>
          </a:p>
        </p:txBody>
      </p:sp>
      <p:graphicFrame>
        <p:nvGraphicFramePr>
          <p:cNvPr id="37" name="表 36"/>
          <p:cNvGraphicFramePr>
            <a:graphicFrameLocks noGrp="1"/>
          </p:cNvGraphicFramePr>
          <p:nvPr/>
        </p:nvGraphicFramePr>
        <p:xfrm>
          <a:off x="6629565" y="3170660"/>
          <a:ext cx="2400546" cy="1652233"/>
        </p:xfrm>
        <a:graphic>
          <a:graphicData uri="http://schemas.openxmlformats.org/drawingml/2006/table">
            <a:tbl>
              <a:tblPr firstRow="1" bandRow="1">
                <a:tableStyleId>{69012ECD-51FC-41F1-AA8D-1B2483CD663E}</a:tableStyleId>
              </a:tblPr>
              <a:tblGrid>
                <a:gridCol w="2400546">
                  <a:extLst>
                    <a:ext uri="{9D8B030D-6E8A-4147-A177-3AD203B41FA5}">
                      <a16:colId xmlns:a16="http://schemas.microsoft.com/office/drawing/2014/main" val="1897835055"/>
                    </a:ext>
                  </a:extLst>
                </a:gridCol>
              </a:tblGrid>
              <a:tr h="225624">
                <a:tc>
                  <a:txBody>
                    <a:bodyPr/>
                    <a:lstStyle/>
                    <a:p>
                      <a:pPr algn="ctr"/>
                      <a:r>
                        <a:rPr kumimoji="1" lang="ja-JP" altLang="en-US" sz="1000" dirty="0">
                          <a:solidFill>
                            <a:schemeClr val="tx1"/>
                          </a:solidFill>
                        </a:rPr>
                        <a:t>情報公表項目</a:t>
                      </a:r>
                    </a:p>
                  </a:txBody>
                  <a:tcPr marL="77913" marR="77913" marT="38957" marB="38957">
                    <a:solidFill>
                      <a:schemeClr val="accent1">
                        <a:lumMod val="60000"/>
                        <a:lumOff val="40000"/>
                      </a:schemeClr>
                    </a:solidFill>
                  </a:tcPr>
                </a:tc>
                <a:extLst>
                  <a:ext uri="{0D108BD9-81ED-4DB2-BD59-A6C34878D82A}">
                    <a16:rowId xmlns:a16="http://schemas.microsoft.com/office/drawing/2014/main" val="3351473889"/>
                  </a:ext>
                </a:extLst>
              </a:tr>
              <a:tr h="781298">
                <a:tc>
                  <a:txBody>
                    <a:bodyPr/>
                    <a:lstStyle/>
                    <a:p>
                      <a:r>
                        <a:rPr kumimoji="1" lang="ja-JP" altLang="en-US" sz="900" dirty="0">
                          <a:solidFill>
                            <a:schemeClr val="tx1"/>
                          </a:solidFill>
                        </a:rPr>
                        <a:t>・採用者に占める女性の割合</a:t>
                      </a:r>
                      <a:endParaRPr kumimoji="1" lang="en-US" altLang="ja-JP" sz="900" dirty="0">
                        <a:solidFill>
                          <a:schemeClr val="tx1"/>
                        </a:solidFill>
                      </a:endParaRPr>
                    </a:p>
                    <a:p>
                      <a:r>
                        <a:rPr kumimoji="1" lang="ja-JP" altLang="en-US" sz="900" dirty="0">
                          <a:solidFill>
                            <a:schemeClr val="tx1"/>
                          </a:solidFill>
                        </a:rPr>
                        <a:t>・管理職等に占める女性の割合</a:t>
                      </a:r>
                      <a:endParaRPr kumimoji="1" lang="en-US" altLang="ja-JP" sz="900" dirty="0">
                        <a:solidFill>
                          <a:schemeClr val="tx1"/>
                        </a:solidFill>
                      </a:endParaRPr>
                    </a:p>
                    <a:p>
                      <a:r>
                        <a:rPr kumimoji="1" lang="ja-JP" altLang="en-US" sz="900" dirty="0">
                          <a:solidFill>
                            <a:schemeClr val="tx1"/>
                          </a:solidFill>
                        </a:rPr>
                        <a:t>・男女別の職種又は雇用形態の転換の実績</a:t>
                      </a:r>
                      <a:endParaRPr kumimoji="1" lang="en-US" altLang="ja-JP" sz="900" dirty="0">
                        <a:solidFill>
                          <a:schemeClr val="tx1"/>
                        </a:solidFill>
                      </a:endParaRPr>
                    </a:p>
                    <a:p>
                      <a:r>
                        <a:rPr kumimoji="1" lang="ja-JP" altLang="en-US" sz="900" dirty="0">
                          <a:solidFill>
                            <a:schemeClr val="tx1"/>
                          </a:solidFill>
                        </a:rPr>
                        <a:t>・男女別の再雇用又は中途採用の実績</a:t>
                      </a:r>
                      <a:endParaRPr kumimoji="1" lang="en-US" altLang="ja-JP" sz="900" dirty="0">
                        <a:solidFill>
                          <a:schemeClr val="tx1"/>
                        </a:solidFill>
                      </a:endParaRPr>
                    </a:p>
                    <a:p>
                      <a:r>
                        <a:rPr kumimoji="1" lang="ja-JP" altLang="en-US" sz="900" dirty="0">
                          <a:solidFill>
                            <a:schemeClr val="tx1"/>
                          </a:solidFill>
                        </a:rPr>
                        <a:t>・男女の賃金の差異　　　　　　　　　等</a:t>
                      </a:r>
                      <a:endParaRPr kumimoji="1" lang="en-US" altLang="ja-JP" sz="900" dirty="0">
                        <a:solidFill>
                          <a:schemeClr val="tx1"/>
                        </a:solidFill>
                      </a:endParaRPr>
                    </a:p>
                  </a:txBody>
                  <a:tcPr marL="77913" marR="77913" marT="38957" marB="38957"/>
                </a:tc>
                <a:extLst>
                  <a:ext uri="{0D108BD9-81ED-4DB2-BD59-A6C34878D82A}">
                    <a16:rowId xmlns:a16="http://schemas.microsoft.com/office/drawing/2014/main" val="833439248"/>
                  </a:ext>
                </a:extLst>
              </a:tr>
              <a:tr h="640621">
                <a:tc>
                  <a:txBody>
                    <a:bodyPr/>
                    <a:lstStyle/>
                    <a:p>
                      <a:r>
                        <a:rPr kumimoji="1" lang="ja-JP" altLang="en-US" sz="900" dirty="0">
                          <a:solidFill>
                            <a:schemeClr val="tx1"/>
                          </a:solidFill>
                        </a:rPr>
                        <a:t>・男女の平均継続勤務年数の差異</a:t>
                      </a:r>
                      <a:endParaRPr kumimoji="1" lang="en-US" altLang="ja-JP" sz="900" dirty="0">
                        <a:solidFill>
                          <a:schemeClr val="tx1"/>
                        </a:solidFill>
                      </a:endParaRPr>
                    </a:p>
                    <a:p>
                      <a:r>
                        <a:rPr kumimoji="1" lang="ja-JP" altLang="en-US" sz="900" dirty="0">
                          <a:solidFill>
                            <a:schemeClr val="tx1"/>
                          </a:solidFill>
                        </a:rPr>
                        <a:t>・残業時間の状況</a:t>
                      </a:r>
                      <a:endParaRPr kumimoji="1" lang="en-US" altLang="ja-JP" sz="900" dirty="0">
                        <a:solidFill>
                          <a:schemeClr val="tx1"/>
                        </a:solidFill>
                      </a:endParaRPr>
                    </a:p>
                    <a:p>
                      <a:r>
                        <a:rPr kumimoji="1" lang="ja-JP" altLang="en-US" sz="900" dirty="0">
                          <a:solidFill>
                            <a:schemeClr val="tx1"/>
                          </a:solidFill>
                        </a:rPr>
                        <a:t>・男女別の育児休業取得率</a:t>
                      </a:r>
                      <a:endParaRPr kumimoji="1" lang="en-US" altLang="ja-JP" sz="900" dirty="0">
                        <a:solidFill>
                          <a:schemeClr val="tx1"/>
                        </a:solidFill>
                      </a:endParaRPr>
                    </a:p>
                    <a:p>
                      <a:r>
                        <a:rPr kumimoji="1" lang="ja-JP" altLang="en-US" sz="900" dirty="0">
                          <a:solidFill>
                            <a:schemeClr val="tx1"/>
                          </a:solidFill>
                        </a:rPr>
                        <a:t>・有給休暇取得率　　　　　　　　　　等</a:t>
                      </a:r>
                    </a:p>
                  </a:txBody>
                  <a:tcPr marL="77913" marR="77913" marT="38957" marB="38957"/>
                </a:tc>
                <a:extLst>
                  <a:ext uri="{0D108BD9-81ED-4DB2-BD59-A6C34878D82A}">
                    <a16:rowId xmlns:a16="http://schemas.microsoft.com/office/drawing/2014/main" val="2849725551"/>
                  </a:ext>
                </a:extLst>
              </a:tr>
            </a:tbl>
          </a:graphicData>
        </a:graphic>
      </p:graphicFrame>
      <p:sp>
        <p:nvSpPr>
          <p:cNvPr id="38" name="左中かっこ 37"/>
          <p:cNvSpPr/>
          <p:nvPr/>
        </p:nvSpPr>
        <p:spPr>
          <a:xfrm>
            <a:off x="6547760" y="3445930"/>
            <a:ext cx="43084" cy="7007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422041">
              <a:defRPr/>
            </a:pPr>
            <a:endParaRPr lang="ja-JP" altLang="en-US" sz="1534">
              <a:solidFill>
                <a:prstClr val="black"/>
              </a:solidFill>
              <a:latin typeface="Meiryo UI" panose="020B0604030504040204" pitchFamily="50" charset="-128"/>
              <a:ea typeface="Meiryo UI" panose="020B0604030504040204" pitchFamily="50" charset="-128"/>
            </a:endParaRPr>
          </a:p>
        </p:txBody>
      </p:sp>
      <p:sp>
        <p:nvSpPr>
          <p:cNvPr id="39" name="左中かっこ 38"/>
          <p:cNvSpPr/>
          <p:nvPr/>
        </p:nvSpPr>
        <p:spPr>
          <a:xfrm>
            <a:off x="6555504" y="4204162"/>
            <a:ext cx="50832" cy="6140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422041">
              <a:defRPr/>
            </a:pPr>
            <a:endParaRPr lang="ja-JP" altLang="en-US" sz="1534">
              <a:solidFill>
                <a:prstClr val="black"/>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5837292" y="4251909"/>
            <a:ext cx="916533" cy="546560"/>
          </a:xfrm>
          <a:prstGeom prst="rect">
            <a:avLst/>
          </a:prstGeom>
          <a:noFill/>
        </p:spPr>
        <p:txBody>
          <a:bodyPr wrap="square" rtlCol="0">
            <a:spAutoFit/>
          </a:bodyPr>
          <a:lstStyle/>
          <a:p>
            <a:pPr defTabSz="422041">
              <a:defRPr/>
            </a:pPr>
            <a:r>
              <a:rPr lang="ja-JP" altLang="en-US" sz="738">
                <a:solidFill>
                  <a:prstClr val="black"/>
                </a:solidFill>
                <a:latin typeface="Meiryo UI" panose="020B0604030504040204" pitchFamily="50" charset="-128"/>
                <a:ea typeface="Meiryo UI" panose="020B0604030504040204" pitchFamily="50" charset="-128"/>
                <a:cs typeface="Meiryo UI" panose="020B0604030504040204" pitchFamily="50" charset="-128"/>
              </a:rPr>
              <a:t>職業生活と家庭</a:t>
            </a:r>
            <a:endParaRPr lang="en-US" altLang="ja-JP" sz="738">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22041">
              <a:defRPr/>
            </a:pPr>
            <a:r>
              <a:rPr lang="ja-JP" altLang="en-US" sz="738">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生活との両立に</a:t>
            </a:r>
            <a:endParaRPr lang="en-US" altLang="ja-JP" sz="738">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22041">
              <a:defRPr/>
            </a:pPr>
            <a:r>
              <a:rPr lang="ja-JP" altLang="en-US" sz="738">
                <a:solidFill>
                  <a:prstClr val="black"/>
                </a:solidFill>
                <a:latin typeface="Meiryo UI" panose="020B0604030504040204" pitchFamily="50" charset="-128"/>
                <a:ea typeface="Meiryo UI" panose="020B0604030504040204" pitchFamily="50" charset="-128"/>
                <a:cs typeface="Meiryo UI" panose="020B0604030504040204" pitchFamily="50" charset="-128"/>
              </a:rPr>
              <a:t>資する雇用環境</a:t>
            </a:r>
            <a:endParaRPr lang="en-US" altLang="ja-JP" sz="738">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22041">
              <a:defRPr/>
            </a:pPr>
            <a:r>
              <a:rPr lang="ja-JP" altLang="en-US" sz="738">
                <a:solidFill>
                  <a:prstClr val="black"/>
                </a:solidFill>
                <a:latin typeface="Meiryo UI" panose="020B0604030504040204" pitchFamily="50" charset="-128"/>
                <a:ea typeface="Meiryo UI" panose="020B0604030504040204" pitchFamily="50" charset="-128"/>
                <a:cs typeface="Meiryo UI" panose="020B0604030504040204" pitchFamily="50" charset="-128"/>
              </a:rPr>
              <a:t>の整備の実績</a:t>
            </a:r>
            <a:endParaRPr lang="ja-JP" altLang="en-US" sz="738">
              <a:solidFill>
                <a:prstClr val="black"/>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5874386" y="3566192"/>
            <a:ext cx="856206" cy="433004"/>
          </a:xfrm>
          <a:prstGeom prst="rect">
            <a:avLst/>
          </a:prstGeom>
          <a:noFill/>
        </p:spPr>
        <p:txBody>
          <a:bodyPr wrap="square" rtlCol="0">
            <a:spAutoFit/>
          </a:bodyPr>
          <a:lstStyle/>
          <a:p>
            <a:pPr defTabSz="422041">
              <a:defRPr/>
            </a:pPr>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職業生活に</a:t>
            </a:r>
            <a:endPar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22041">
              <a:defRPr/>
            </a:pPr>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関する機会の</a:t>
            </a:r>
            <a:endPar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22041">
              <a:defRPr/>
            </a:pPr>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提供の実績</a:t>
            </a:r>
            <a:endParaRPr kumimoji="1" lang="ja-JP" altLang="en-US" sz="738" dirty="0">
              <a:solidFill>
                <a:prstClr val="black"/>
              </a:solidFill>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a:blip r:embed="rId3"/>
          <a:stretch>
            <a:fillRect/>
          </a:stretch>
        </p:blipFill>
        <p:spPr>
          <a:xfrm>
            <a:off x="6860678" y="5372929"/>
            <a:ext cx="548302" cy="580087"/>
          </a:xfrm>
          <a:prstGeom prst="rect">
            <a:avLst/>
          </a:prstGeom>
        </p:spPr>
      </p:pic>
      <p:grpSp>
        <p:nvGrpSpPr>
          <p:cNvPr id="7" name="グループ化 6"/>
          <p:cNvGrpSpPr/>
          <p:nvPr/>
        </p:nvGrpSpPr>
        <p:grpSpPr>
          <a:xfrm>
            <a:off x="7488963" y="5574359"/>
            <a:ext cx="1119521" cy="392324"/>
            <a:chOff x="7322861" y="5568989"/>
            <a:chExt cx="1212814" cy="425018"/>
          </a:xfrm>
        </p:grpSpPr>
        <p:pic>
          <p:nvPicPr>
            <p:cNvPr id="20" name="図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0626">
              <a:off x="7322861" y="5568989"/>
              <a:ext cx="411425" cy="408139"/>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0626">
              <a:off x="7699064" y="5585365"/>
              <a:ext cx="436913" cy="395781"/>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0626">
              <a:off x="8135637" y="5607348"/>
              <a:ext cx="400038" cy="386659"/>
            </a:xfrm>
            <a:prstGeom prst="rect">
              <a:avLst/>
            </a:prstGeom>
            <a:noFill/>
          </p:spPr>
        </p:pic>
      </p:grpSp>
      <p:grpSp>
        <p:nvGrpSpPr>
          <p:cNvPr id="23" name="グループ化 22"/>
          <p:cNvGrpSpPr/>
          <p:nvPr/>
        </p:nvGrpSpPr>
        <p:grpSpPr>
          <a:xfrm>
            <a:off x="0" y="2513"/>
            <a:ext cx="9906000" cy="795963"/>
            <a:chOff x="351181" y="-11057"/>
            <a:chExt cx="8441638" cy="631385"/>
          </a:xfrm>
        </p:grpSpPr>
        <p:sp>
          <p:nvSpPr>
            <p:cNvPr id="25" name="テキスト プレースホルダー 6">
              <a:extLst>
                <a:ext uri="{FF2B5EF4-FFF2-40B4-BE49-F238E27FC236}">
                  <a16:creationId xmlns:a16="http://schemas.microsoft.com/office/drawing/2014/main" id="{4B66BDE1-5ABE-1A49-831A-CACBD5DC5471}"/>
                </a:ext>
              </a:extLst>
            </p:cNvPr>
            <p:cNvSpPr txBox="1">
              <a:spLocks/>
            </p:cNvSpPr>
            <p:nvPr/>
          </p:nvSpPr>
          <p:spPr>
            <a:xfrm>
              <a:off x="351181" y="-11057"/>
              <a:ext cx="8441638" cy="631385"/>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47977" tIns="224960" rIns="224960" bIns="89983"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682400">
                <a:defRPr/>
              </a:pPr>
              <a:endParaRPr lang="en" altLang="ja-JP" sz="1250" b="1" spc="187">
                <a:solidFill>
                  <a:srgbClr val="FFFFFF"/>
                </a:solidFill>
                <a:latin typeface="Meiryo UI" panose="020B0604030504040204" pitchFamily="50" charset="-128"/>
                <a:ea typeface="Meiryo UI" panose="020B0604030504040204" pitchFamily="50" charset="-128"/>
              </a:endParaRPr>
            </a:p>
          </p:txBody>
        </p:sp>
        <p:sp>
          <p:nvSpPr>
            <p:cNvPr id="26" name="テキスト プレースホルダー 6">
              <a:extLst>
                <a:ext uri="{FF2B5EF4-FFF2-40B4-BE49-F238E27FC236}">
                  <a16:creationId xmlns:a16="http://schemas.microsoft.com/office/drawing/2014/main" id="{B714221B-43CA-D24B-BCAF-0768E1FC8C9F}"/>
                </a:ext>
              </a:extLst>
            </p:cNvPr>
            <p:cNvSpPr txBox="1">
              <a:spLocks/>
            </p:cNvSpPr>
            <p:nvPr/>
          </p:nvSpPr>
          <p:spPr>
            <a:xfrm>
              <a:off x="5194834" y="-11057"/>
              <a:ext cx="3596963" cy="631385"/>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68641" tIns="243706" rIns="243706" bIns="97482"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682400">
                <a:defRPr/>
              </a:pPr>
              <a:endParaRPr lang="en" altLang="ja-JP" sz="1354" b="1" spc="203">
                <a:solidFill>
                  <a:srgbClr val="FFFFFF"/>
                </a:solidFill>
                <a:latin typeface="Meiryo UI" panose="020B0604030504040204" pitchFamily="50" charset="-128"/>
                <a:ea typeface="Meiryo UI" panose="020B0604030504040204" pitchFamily="50" charset="-128"/>
              </a:endParaRPr>
            </a:p>
          </p:txBody>
        </p:sp>
      </p:grpSp>
      <p:sp>
        <p:nvSpPr>
          <p:cNvPr id="29" name="テキスト ボックス 28"/>
          <p:cNvSpPr txBox="1"/>
          <p:nvPr/>
        </p:nvSpPr>
        <p:spPr>
          <a:xfrm>
            <a:off x="614051" y="1093564"/>
            <a:ext cx="5714838" cy="344821"/>
          </a:xfrm>
          <a:prstGeom prst="rect">
            <a:avLst/>
          </a:prstGeom>
          <a:ln w="9525"/>
        </p:spPr>
        <p:style>
          <a:lnRef idx="2">
            <a:schemeClr val="accent1"/>
          </a:lnRef>
          <a:fillRef idx="1">
            <a:schemeClr val="lt1"/>
          </a:fillRef>
          <a:effectRef idx="0">
            <a:schemeClr val="accent1"/>
          </a:effectRef>
          <a:fontRef idx="minor">
            <a:schemeClr val="dk1"/>
          </a:fontRef>
        </p:style>
        <p:txBody>
          <a:bodyPr wrap="square" tIns="56631" bIns="28315" anchor="ctr" anchorCtr="0">
            <a:spAutoFit/>
          </a:bodyPr>
          <a:lstStyle/>
          <a:p>
            <a:pPr defTabSz="718994">
              <a:lnSpc>
                <a:spcPts val="1023"/>
              </a:lnSpc>
              <a:defRPr/>
            </a:pPr>
            <a:endParaRPr lang="en-US" altLang="ja-JP" sz="1363">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718994">
              <a:lnSpc>
                <a:spcPts val="1023"/>
              </a:lnSpc>
              <a:defRPr/>
            </a:pPr>
            <a:r>
              <a:rPr lang="ja-JP" altLang="en-US" sz="1363">
                <a:solidFill>
                  <a:prstClr val="black"/>
                </a:solidFill>
                <a:latin typeface="Meiryo UI" panose="020B0604030504040204" pitchFamily="50" charset="-128"/>
                <a:ea typeface="Meiryo UI" panose="020B0604030504040204" pitchFamily="50" charset="-128"/>
                <a:cs typeface="Meiryo UI" panose="020B0604030504040204" pitchFamily="50" charset="-128"/>
              </a:rPr>
              <a:t>　女性の職業生活における活躍を推進し、豊かで活力ある社会の実現を図る。</a:t>
            </a:r>
            <a:endParaRPr lang="en-US" altLang="ja-JP" sz="1363">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6">
            <a:extLst>
              <a:ext uri="{FF2B5EF4-FFF2-40B4-BE49-F238E27FC236}">
                <a16:creationId xmlns:a16="http://schemas.microsoft.com/office/drawing/2014/main" id="{EBCDB646-AB5B-DE37-B466-997E75BCA33F}"/>
              </a:ext>
            </a:extLst>
          </p:cNvPr>
          <p:cNvSpPr txBox="1">
            <a:spLocks/>
          </p:cNvSpPr>
          <p:nvPr/>
        </p:nvSpPr>
        <p:spPr>
          <a:xfrm>
            <a:off x="381554" y="185247"/>
            <a:ext cx="9142892" cy="467843"/>
          </a:xfrm>
          <a:prstGeom prst="rect">
            <a:avLst/>
          </a:prstGeom>
          <a:noFill/>
          <a:ln w="12700" cap="flat" cmpd="sng" algn="ctr">
            <a:noFill/>
            <a:prstDash val="solid"/>
            <a:miter lim="800000"/>
          </a:ln>
          <a:effectLst/>
        </p:spPr>
        <p:txBody>
          <a:bodyPr lIns="214913" tIns="134321" rIns="214913" bIns="97482" rtlCol="0" anchor="b"/>
          <a:lstStyle>
            <a:lvl1pPr algn="l" defTabSz="844083" rtl="0" eaLnBrk="1" latinLnBrk="0" hangingPunct="1">
              <a:lnSpc>
                <a:spcPct val="90000"/>
              </a:lnSpc>
              <a:spcBef>
                <a:spcPct val="0"/>
              </a:spcBef>
              <a:buNone/>
              <a:defRPr kumimoji="1" lang="en-US" altLang="en-US" sz="1675" b="1" i="0" kern="1200" spc="251"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29923">
              <a:defRPr/>
            </a:pPr>
            <a:r>
              <a:rPr lang="ja-JP" altLang="en-US" sz="2000" dirty="0">
                <a:solidFill>
                  <a:schemeClr val="bg1"/>
                </a:solidFill>
              </a:rPr>
              <a:t>女性活躍推進法の改正概要</a:t>
            </a:r>
            <a:endParaRPr lang="ja-JP" altLang="en-US" sz="2000" spc="187"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2">
            <a:extLst>
              <a:ext uri="{FF2B5EF4-FFF2-40B4-BE49-F238E27FC236}">
                <a16:creationId xmlns:a16="http://schemas.microsoft.com/office/drawing/2014/main" id="{4A1CB081-D2CD-AE61-9BD2-4B9BB9C1D426}"/>
              </a:ext>
            </a:extLst>
          </p:cNvPr>
          <p:cNvSpPr txBox="1">
            <a:spLocks/>
          </p:cNvSpPr>
          <p:nvPr/>
        </p:nvSpPr>
        <p:spPr>
          <a:xfrm>
            <a:off x="9338928" y="6304134"/>
            <a:ext cx="582012" cy="25700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altLang="ja-JP" sz="2000" b="1" dirty="0">
                <a:solidFill>
                  <a:srgbClr val="000000"/>
                </a:solidFill>
                <a:latin typeface="Calibri" panose="020F0502020204030204" pitchFamily="34" charset="0"/>
                <a:ea typeface="Calibri" panose="020F0502020204030204" pitchFamily="34" charset="0"/>
                <a:cs typeface="Calibri" panose="020F0502020204030204" pitchFamily="34" charset="0"/>
              </a:rPr>
              <a:t>2</a:t>
            </a:r>
            <a:endPar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4803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1C3E81BE-3A4B-0630-73C2-7A4A87E5A4D5}"/>
              </a:ext>
            </a:extLst>
          </p:cNvPr>
          <p:cNvSpPr txBox="1"/>
          <p:nvPr/>
        </p:nvSpPr>
        <p:spPr>
          <a:xfrm>
            <a:off x="200613" y="1026404"/>
            <a:ext cx="5684409" cy="1355493"/>
          </a:xfrm>
          <a:prstGeom prst="rect">
            <a:avLst/>
          </a:prstGeom>
          <a:noFill/>
          <a:ln>
            <a:solidFill>
              <a:schemeClr val="tx1"/>
            </a:solidFill>
          </a:ln>
        </p:spPr>
        <p:txBody>
          <a:bodyPr wrap="square" lIns="84406" tIns="99692" rIns="84406" bIns="99692" rtlCol="0" anchor="ctr">
            <a:spAutoFit/>
          </a:bodyPr>
          <a:lstStyle/>
          <a:p>
            <a:pPr marL="162368" indent="-162368">
              <a:lnSpc>
                <a:spcPts val="1400"/>
              </a:lnSpc>
              <a:buClr>
                <a:srgbClr val="103185"/>
              </a:buClr>
              <a:defRPr/>
            </a:pPr>
            <a:r>
              <a:rPr kumimoji="1" lang="ja-JP" altLang="en-US" sz="1292" dirty="0">
                <a:solidFill>
                  <a:srgbClr val="000000"/>
                </a:solidFill>
                <a:latin typeface="Meiryo UI"/>
                <a:ea typeface="Meiryo UI"/>
              </a:rPr>
              <a:t>・　我が国における</a:t>
            </a:r>
            <a:r>
              <a:rPr kumimoji="1" lang="ja-JP" altLang="en-US" sz="1292" b="1" u="sng" dirty="0">
                <a:solidFill>
                  <a:srgbClr val="000000"/>
                </a:solidFill>
                <a:latin typeface="Meiryo UI"/>
                <a:ea typeface="Meiryo UI"/>
              </a:rPr>
              <a:t>男女間賃金差異は長期的に縮小傾向にあるが、国際的に見れば依然として差異が大きい状況</a:t>
            </a:r>
            <a:r>
              <a:rPr kumimoji="1" lang="ja-JP" altLang="en-US" sz="1292" dirty="0">
                <a:solidFill>
                  <a:srgbClr val="000000"/>
                </a:solidFill>
                <a:latin typeface="Meiryo UI"/>
                <a:ea typeface="Meiryo UI"/>
              </a:rPr>
              <a:t>にある。</a:t>
            </a:r>
            <a:endParaRPr kumimoji="1" lang="en-US" altLang="ja-JP" sz="1292" dirty="0">
              <a:solidFill>
                <a:srgbClr val="000000"/>
              </a:solidFill>
              <a:latin typeface="Meiryo UI"/>
              <a:ea typeface="Meiryo UI"/>
            </a:endParaRPr>
          </a:p>
          <a:p>
            <a:pPr marL="162368" indent="-162368">
              <a:lnSpc>
                <a:spcPts val="1400"/>
              </a:lnSpc>
              <a:spcAft>
                <a:spcPts val="554"/>
              </a:spcAft>
              <a:buClr>
                <a:srgbClr val="103185"/>
              </a:buClr>
              <a:defRPr/>
            </a:pPr>
            <a:r>
              <a:rPr kumimoji="1" lang="ja-JP" altLang="en-US" sz="1292" dirty="0">
                <a:solidFill>
                  <a:srgbClr val="000000"/>
                </a:solidFill>
                <a:latin typeface="Meiryo UI"/>
                <a:ea typeface="Meiryo UI"/>
              </a:rPr>
              <a:t>・　男女間賃金差異の大きな要因の１つとされる</a:t>
            </a:r>
            <a:r>
              <a:rPr kumimoji="1" lang="ja-JP" altLang="en-US" sz="1292" b="1" u="sng" dirty="0">
                <a:solidFill>
                  <a:srgbClr val="000000"/>
                </a:solidFill>
                <a:latin typeface="Meiryo UI"/>
                <a:ea typeface="Meiryo UI"/>
              </a:rPr>
              <a:t>管理職に占める女性の割合についても、長期的には上昇傾向にあるが、依然として低い水準に留まっている。</a:t>
            </a:r>
            <a:endParaRPr kumimoji="1" lang="en-US" altLang="ja-JP" sz="1292" b="1" u="sng" dirty="0">
              <a:solidFill>
                <a:srgbClr val="000000"/>
              </a:solidFill>
              <a:latin typeface="Meiryo UI"/>
              <a:ea typeface="Meiryo UI"/>
            </a:endParaRPr>
          </a:p>
          <a:p>
            <a:pPr marL="162368" indent="-162368">
              <a:lnSpc>
                <a:spcPts val="1400"/>
              </a:lnSpc>
              <a:buClr>
                <a:srgbClr val="103185"/>
              </a:buClr>
              <a:defRPr/>
            </a:pPr>
            <a:r>
              <a:rPr kumimoji="1" lang="ja-JP" altLang="en-US" sz="1292" b="1" dirty="0">
                <a:solidFill>
                  <a:srgbClr val="000000"/>
                </a:solidFill>
                <a:latin typeface="Meiryo UI"/>
                <a:ea typeface="Meiryo UI"/>
              </a:rPr>
              <a:t>⇒　</a:t>
            </a:r>
            <a:r>
              <a:rPr kumimoji="1" lang="ja-JP" altLang="en-US" sz="1292" b="1" dirty="0">
                <a:solidFill>
                  <a:srgbClr val="000000"/>
                </a:solidFill>
                <a:latin typeface="Meiryo UI" panose="020B0604030504040204" pitchFamily="50" charset="-128"/>
                <a:ea typeface="Meiryo UI" panose="020B0604030504040204" pitchFamily="50" charset="-128"/>
              </a:rPr>
              <a:t>女性活躍推進法の期限を</a:t>
            </a:r>
            <a:r>
              <a:rPr kumimoji="1" lang="en-US" altLang="ja-JP" sz="1292" b="1" dirty="0">
                <a:solidFill>
                  <a:srgbClr val="000000"/>
                </a:solidFill>
                <a:latin typeface="Meiryo UI" panose="020B0604030504040204" pitchFamily="50" charset="-128"/>
                <a:ea typeface="Meiryo UI" panose="020B0604030504040204" pitchFamily="50" charset="-128"/>
              </a:rPr>
              <a:t>10</a:t>
            </a:r>
            <a:r>
              <a:rPr kumimoji="1" lang="ja-JP" altLang="en-US" sz="1292" b="1" dirty="0">
                <a:solidFill>
                  <a:srgbClr val="000000"/>
                </a:solidFill>
                <a:latin typeface="Meiryo UI" panose="020B0604030504040204" pitchFamily="50" charset="-128"/>
                <a:ea typeface="Meiryo UI" panose="020B0604030504040204" pitchFamily="50" charset="-128"/>
              </a:rPr>
              <a:t>年間延長した上で、以下の見直しを行い、</a:t>
            </a:r>
            <a:r>
              <a:rPr kumimoji="1" lang="ja-JP" altLang="en-US" sz="1292" b="1" dirty="0">
                <a:solidFill>
                  <a:srgbClr val="000000"/>
                </a:solidFill>
                <a:latin typeface="Meiryo UI"/>
                <a:ea typeface="Meiryo UI"/>
              </a:rPr>
              <a:t>女性活躍の更なる推進を図る。</a:t>
            </a:r>
            <a:endParaRPr lang="ja-JP" altLang="en-US" sz="1292" b="1" dirty="0">
              <a:solidFill>
                <a:srgbClr val="000000"/>
              </a:solidFill>
              <a:latin typeface="Meiryo UI"/>
              <a:ea typeface="Meiryo UI"/>
            </a:endParaRPr>
          </a:p>
        </p:txBody>
      </p:sp>
      <p:sp>
        <p:nvSpPr>
          <p:cNvPr id="13" name="吹き出し: 角を丸めた四角形 12">
            <a:extLst>
              <a:ext uri="{FF2B5EF4-FFF2-40B4-BE49-F238E27FC236}">
                <a16:creationId xmlns:a16="http://schemas.microsoft.com/office/drawing/2014/main" id="{A9897C45-FFDE-924C-9B2E-0D4DB316DCA9}"/>
              </a:ext>
            </a:extLst>
          </p:cNvPr>
          <p:cNvSpPr/>
          <p:nvPr/>
        </p:nvSpPr>
        <p:spPr>
          <a:xfrm>
            <a:off x="6243346" y="917773"/>
            <a:ext cx="3558165" cy="1832496"/>
          </a:xfrm>
          <a:prstGeom prst="wedgeRoundRectCallout">
            <a:avLst>
              <a:gd name="adj1" fmla="val -57225"/>
              <a:gd name="adj2" fmla="val -30767"/>
              <a:gd name="adj3" fmla="val 16667"/>
            </a:avLst>
          </a:prstGeom>
          <a:solidFill>
            <a:srgbClr val="C9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4" name="角丸四角形 12">
            <a:extLst>
              <a:ext uri="{FF2B5EF4-FFF2-40B4-BE49-F238E27FC236}">
                <a16:creationId xmlns:a16="http://schemas.microsoft.com/office/drawing/2014/main" id="{87AFD75B-E29E-A528-4A18-D9D0058D8240}"/>
              </a:ext>
            </a:extLst>
          </p:cNvPr>
          <p:cNvSpPr/>
          <p:nvPr/>
        </p:nvSpPr>
        <p:spPr>
          <a:xfrm>
            <a:off x="131187" y="2435532"/>
            <a:ext cx="1224258" cy="253820"/>
          </a:xfrm>
          <a:prstGeom prst="roundRect">
            <a:avLst>
              <a:gd name="adj" fmla="val 0"/>
            </a:avLst>
          </a:prstGeom>
          <a:solidFill>
            <a:schemeClr val="bg1"/>
          </a:solidFill>
          <a:ln w="28575">
            <a:solidFill>
              <a:srgbClr val="C00000"/>
            </a:solidFill>
          </a:ln>
        </p:spPr>
        <p:txBody>
          <a:bodyPr lIns="84406" tIns="42203" rIns="84406" bIns="42203" anchor="ctr"/>
          <a:lstStyle/>
          <a:p>
            <a:pPr algn="ctr" defTabSz="503643">
              <a:lnSpc>
                <a:spcPct val="130000"/>
              </a:lnSpc>
              <a:spcAft>
                <a:spcPts val="678"/>
              </a:spcAft>
              <a:defRPr/>
            </a:pPr>
            <a:r>
              <a:rPr lang="ja-JP" altLang="en-US" sz="1292" b="1" spc="204" dirty="0">
                <a:solidFill>
                  <a:srgbClr val="C00000"/>
                </a:solidFill>
                <a:latin typeface="Meiryo UI"/>
                <a:ea typeface="Meiryo UI"/>
                <a:cs typeface="Noto Sans CJK JP DemiLight" charset="-128"/>
              </a:rPr>
              <a:t>見直し内容</a:t>
            </a:r>
          </a:p>
        </p:txBody>
      </p:sp>
      <p:sp>
        <p:nvSpPr>
          <p:cNvPr id="8" name="テキスト ボックス 7">
            <a:extLst>
              <a:ext uri="{FF2B5EF4-FFF2-40B4-BE49-F238E27FC236}">
                <a16:creationId xmlns:a16="http://schemas.microsoft.com/office/drawing/2014/main" id="{90A04ABB-7CF5-26AF-CDF5-6ABB8C9483A8}"/>
              </a:ext>
            </a:extLst>
          </p:cNvPr>
          <p:cNvSpPr txBox="1"/>
          <p:nvPr/>
        </p:nvSpPr>
        <p:spPr>
          <a:xfrm>
            <a:off x="87888" y="2720212"/>
            <a:ext cx="9697025" cy="3474028"/>
          </a:xfrm>
          <a:prstGeom prst="rect">
            <a:avLst/>
          </a:prstGeom>
          <a:noFill/>
          <a:ln>
            <a:noFill/>
          </a:ln>
        </p:spPr>
        <p:txBody>
          <a:bodyPr wrap="square" lIns="91440" tIns="45720" rIns="91440" bIns="45720" rtlCol="0" anchor="t">
            <a:spAutoFit/>
          </a:bodyPr>
          <a:lstStyle/>
          <a:p>
            <a:pPr marL="265430" indent="-421640" algn="just" defTabSz="422039">
              <a:defRPr/>
            </a:pPr>
            <a:r>
              <a:rPr lang="ja-JP" altLang="en-US" sz="1400" b="1" dirty="0">
                <a:solidFill>
                  <a:prstClr val="black"/>
                </a:solidFill>
                <a:highlight>
                  <a:srgbClr val="FEDFE1"/>
                </a:highlight>
                <a:latin typeface="Meiryo UI" panose="020B0604030504040204" pitchFamily="50" charset="-128"/>
                <a:ea typeface="Meiryo UI" panose="020B0604030504040204" pitchFamily="50" charset="-128"/>
              </a:rPr>
              <a:t>（１）女性の職業生活における活躍に関する情報公表の強化</a:t>
            </a:r>
            <a:endParaRPr lang="en-US" altLang="ja-JP" sz="1400" b="1" dirty="0">
              <a:solidFill>
                <a:prstClr val="black"/>
              </a:solidFill>
              <a:highlight>
                <a:srgbClr val="FEDFE1"/>
              </a:highlight>
              <a:latin typeface="Meiryo UI" panose="020B0604030504040204" pitchFamily="50" charset="-128"/>
              <a:ea typeface="Meiryo UI" panose="020B0604030504040204" pitchFamily="50" charset="-128"/>
            </a:endParaRPr>
          </a:p>
          <a:p>
            <a:pPr marL="265430" indent="-421640" algn="just" defTabSz="422039">
              <a:spcBef>
                <a:spcPts val="600"/>
              </a:spcBef>
              <a:defRPr/>
            </a:pPr>
            <a:r>
              <a:rPr lang="ja-JP" altLang="en-US" sz="1400" dirty="0">
                <a:solidFill>
                  <a:prstClr val="black"/>
                </a:solidFill>
                <a:latin typeface="Meiryo UI"/>
                <a:ea typeface="Meiryo UI"/>
              </a:rPr>
              <a:t>　 　</a:t>
            </a:r>
            <a:r>
              <a:rPr lang="ja-JP" altLang="en-US" sz="1200" b="1" dirty="0">
                <a:solidFill>
                  <a:schemeClr val="accent4">
                    <a:lumMod val="50000"/>
                  </a:schemeClr>
                </a:solidFill>
                <a:latin typeface="Meiryo UI"/>
                <a:ea typeface="Meiryo UI"/>
              </a:rPr>
              <a:t>男女間賃金差異</a:t>
            </a:r>
            <a:r>
              <a:rPr lang="ja-JP" altLang="en-US" sz="1200" dirty="0">
                <a:solidFill>
                  <a:prstClr val="black"/>
                </a:solidFill>
                <a:latin typeface="Meiryo UI"/>
                <a:ea typeface="Meiryo UI"/>
              </a:rPr>
              <a:t>及び</a:t>
            </a:r>
            <a:r>
              <a:rPr lang="ja-JP" altLang="en-US" sz="1200" b="1" dirty="0">
                <a:solidFill>
                  <a:schemeClr val="accent4">
                    <a:lumMod val="50000"/>
                  </a:schemeClr>
                </a:solidFill>
                <a:latin typeface="Meiryo UI"/>
                <a:ea typeface="Meiryo UI"/>
              </a:rPr>
              <a:t>女性管理職比率の情報公表</a:t>
            </a:r>
            <a:r>
              <a:rPr lang="ja-JP" altLang="en-US" sz="1200" dirty="0">
                <a:solidFill>
                  <a:prstClr val="black"/>
                </a:solidFill>
                <a:latin typeface="Meiryo UI"/>
                <a:ea typeface="Meiryo UI"/>
              </a:rPr>
              <a:t>を、</a:t>
            </a:r>
            <a:r>
              <a:rPr lang="ja-JP" altLang="en-US" sz="1200" b="1" dirty="0">
                <a:solidFill>
                  <a:prstClr val="black"/>
                </a:solidFill>
                <a:latin typeface="Meiryo UI"/>
                <a:ea typeface="Meiryo UI"/>
              </a:rPr>
              <a:t>常時雇用する労働者の数が</a:t>
            </a:r>
            <a:r>
              <a:rPr lang="en-US" altLang="ja-JP" sz="1200" b="1" dirty="0">
                <a:solidFill>
                  <a:prstClr val="black"/>
                </a:solidFill>
                <a:latin typeface="Meiryo UI"/>
                <a:ea typeface="Meiryo UI"/>
              </a:rPr>
              <a:t>101</a:t>
            </a:r>
            <a:r>
              <a:rPr lang="ja-JP" altLang="en-US" sz="1200" b="1" dirty="0">
                <a:solidFill>
                  <a:prstClr val="black"/>
                </a:solidFill>
                <a:latin typeface="Meiryo UI"/>
                <a:ea typeface="Meiryo UI"/>
              </a:rPr>
              <a:t>人以上の一般事業主（民間企業等）</a:t>
            </a:r>
            <a:r>
              <a:rPr lang="ja-JP" altLang="en-US" sz="1200" dirty="0">
                <a:solidFill>
                  <a:prstClr val="black"/>
                </a:solidFill>
                <a:latin typeface="Meiryo UI"/>
                <a:ea typeface="Meiryo UI"/>
              </a:rPr>
              <a:t>及び特定事業主（国・地方公共団体）</a:t>
            </a:r>
            <a:r>
              <a:rPr lang="ja-JP" altLang="en-US" sz="1200" b="1" dirty="0">
                <a:solidFill>
                  <a:prstClr val="black"/>
                </a:solidFill>
                <a:latin typeface="Meiryo UI"/>
                <a:ea typeface="Meiryo UI"/>
              </a:rPr>
              <a:t>に義務付ける。</a:t>
            </a:r>
            <a:endParaRPr lang="en-US" altLang="ja-JP" sz="1200" b="1" dirty="0">
              <a:solidFill>
                <a:prstClr val="black"/>
              </a:solidFill>
              <a:latin typeface="Meiryo UI"/>
              <a:ea typeface="Meiryo UI"/>
            </a:endParaRPr>
          </a:p>
          <a:p>
            <a:pPr marL="265430" indent="-421640" algn="just" defTabSz="422039">
              <a:defRPr/>
            </a:pPr>
            <a:endParaRPr lang="ja-JP" altLang="en-US" sz="1250" dirty="0">
              <a:solidFill>
                <a:prstClr val="black"/>
              </a:solidFill>
              <a:latin typeface="Meiryo UI" panose="020B0604030504040204" pitchFamily="50" charset="-128"/>
              <a:ea typeface="Meiryo UI" panose="020B0604030504040204" pitchFamily="50" charset="-128"/>
            </a:endParaRPr>
          </a:p>
          <a:p>
            <a:pPr marL="265430" indent="-421640" algn="just" defTabSz="422039">
              <a:defRPr/>
            </a:pPr>
            <a:endParaRPr lang="en-US" altLang="ja-JP" sz="1292" dirty="0">
              <a:solidFill>
                <a:prstClr val="black"/>
              </a:solidFill>
              <a:latin typeface="Meiryo UI" panose="020B0604030504040204" pitchFamily="50" charset="-128"/>
              <a:ea typeface="Meiryo UI" panose="020B0604030504040204" pitchFamily="50" charset="-128"/>
            </a:endParaRPr>
          </a:p>
          <a:p>
            <a:pPr marL="265430" indent="-421640" algn="just" defTabSz="422039">
              <a:defRPr/>
            </a:pPr>
            <a:r>
              <a:rPr lang="ja-JP" altLang="en-US" sz="1250" dirty="0">
                <a:solidFill>
                  <a:prstClr val="black"/>
                </a:solidFill>
                <a:latin typeface="Meiryo UI"/>
                <a:ea typeface="Meiryo UI"/>
              </a:rPr>
              <a:t>　</a:t>
            </a:r>
            <a:endParaRPr lang="en-US" altLang="ja-JP" sz="1250" dirty="0">
              <a:solidFill>
                <a:prstClr val="black"/>
              </a:solidFill>
              <a:latin typeface="Meiryo UI"/>
              <a:ea typeface="Meiryo UI"/>
            </a:endParaRPr>
          </a:p>
          <a:p>
            <a:pPr marL="265430" indent="-421640" algn="just" defTabSz="422039">
              <a:defRPr/>
            </a:pPr>
            <a:endParaRPr lang="en-US" altLang="ja-JP" sz="1292" dirty="0">
              <a:solidFill>
                <a:prstClr val="black"/>
              </a:solidFill>
              <a:latin typeface="Meiryo UI" panose="020B0604030504040204" pitchFamily="50" charset="-128"/>
              <a:ea typeface="Meiryo UI" panose="020B0604030504040204" pitchFamily="50" charset="-128"/>
            </a:endParaRPr>
          </a:p>
          <a:p>
            <a:pPr marL="265430" indent="-421640" algn="just" defTabSz="422039">
              <a:defRPr/>
            </a:pPr>
            <a:endParaRPr lang="en-US" altLang="ja-JP" sz="1292" dirty="0">
              <a:solidFill>
                <a:prstClr val="black"/>
              </a:solidFill>
              <a:latin typeface="Meiryo UI" panose="020B0604030504040204" pitchFamily="50" charset="-128"/>
              <a:ea typeface="Meiryo UI" panose="020B0604030504040204" pitchFamily="50" charset="-128"/>
            </a:endParaRPr>
          </a:p>
          <a:p>
            <a:pPr marL="265430" indent="-421640" algn="just" defTabSz="422039">
              <a:defRPr/>
            </a:pPr>
            <a:endParaRPr lang="en-US" altLang="ja-JP" sz="1292" dirty="0">
              <a:solidFill>
                <a:prstClr val="black"/>
              </a:solidFill>
              <a:latin typeface="Meiryo UI" panose="020B0604030504040204" pitchFamily="50" charset="-128"/>
              <a:ea typeface="Meiryo UI" panose="020B0604030504040204" pitchFamily="50" charset="-128"/>
            </a:endParaRPr>
          </a:p>
          <a:p>
            <a:pPr marL="265430" indent="-421640" algn="just" defTabSz="422039">
              <a:defRPr/>
            </a:pPr>
            <a:endParaRPr lang="en-US" altLang="ja-JP" sz="738" dirty="0">
              <a:solidFill>
                <a:prstClr val="black"/>
              </a:solidFill>
              <a:latin typeface="Meiryo UI" panose="020B0604030504040204" pitchFamily="50" charset="-128"/>
              <a:ea typeface="Meiryo UI" panose="020B0604030504040204" pitchFamily="50" charset="-128"/>
            </a:endParaRPr>
          </a:p>
          <a:p>
            <a:pPr marL="265430" indent="-421640" algn="just" defTabSz="422039">
              <a:defRPr/>
            </a:pPr>
            <a:endParaRPr lang="en-US" altLang="ja-JP" sz="738" dirty="0">
              <a:solidFill>
                <a:prstClr val="black"/>
              </a:solidFill>
              <a:latin typeface="Meiryo UI" panose="020B0604030504040204" pitchFamily="50" charset="-128"/>
              <a:ea typeface="Meiryo UI" panose="020B0604030504040204" pitchFamily="50" charset="-128"/>
            </a:endParaRPr>
          </a:p>
          <a:p>
            <a:pPr marL="483235" indent="-640080" algn="just" defTabSz="422039">
              <a:spcAft>
                <a:spcPts val="277"/>
              </a:spcAft>
              <a:defRPr/>
            </a:pPr>
            <a:r>
              <a:rPr lang="ja-JP" altLang="en-US" sz="950" dirty="0">
                <a:solidFill>
                  <a:prstClr val="black"/>
                </a:solidFill>
                <a:latin typeface="Meiryo UI"/>
                <a:ea typeface="Meiryo UI"/>
              </a:rPr>
              <a:t>　　　　</a:t>
            </a:r>
            <a:endParaRPr lang="ja-JP" altLang="en-US" sz="1250" b="1" dirty="0">
              <a:solidFill>
                <a:prstClr val="black"/>
              </a:solidFill>
              <a:highlight>
                <a:srgbClr val="FEDFE1"/>
              </a:highlight>
              <a:latin typeface="Meiryo UI"/>
              <a:ea typeface="Meiryo UI"/>
            </a:endParaRPr>
          </a:p>
          <a:p>
            <a:pPr marL="265430" indent="-421640" algn="just" defTabSz="422039">
              <a:defRPr/>
            </a:pPr>
            <a:endParaRPr lang="en-US" altLang="ja-JP" sz="1250" b="1" dirty="0">
              <a:solidFill>
                <a:prstClr val="black"/>
              </a:solidFill>
              <a:highlight>
                <a:srgbClr val="FEDFE1"/>
              </a:highlight>
              <a:latin typeface="Meiryo UI"/>
              <a:ea typeface="Meiryo UI"/>
            </a:endParaRPr>
          </a:p>
          <a:p>
            <a:pPr marL="265430" indent="-421640" algn="just" defTabSz="422039">
              <a:defRPr/>
            </a:pPr>
            <a:endParaRPr lang="en-US" altLang="ja-JP" sz="1250" b="1" dirty="0">
              <a:solidFill>
                <a:prstClr val="black"/>
              </a:solidFill>
              <a:highlight>
                <a:srgbClr val="FEDFE1"/>
              </a:highlight>
              <a:latin typeface="Meiryo UI"/>
              <a:ea typeface="Meiryo UI"/>
            </a:endParaRPr>
          </a:p>
          <a:p>
            <a:pPr marL="265430" indent="-421640" algn="just" defTabSz="422039">
              <a:defRPr/>
            </a:pPr>
            <a:endParaRPr lang="en-US" altLang="ja-JP" sz="1250" b="1" dirty="0">
              <a:solidFill>
                <a:prstClr val="black"/>
              </a:solidFill>
              <a:highlight>
                <a:srgbClr val="FEDFE1"/>
              </a:highlight>
              <a:latin typeface="Meiryo UI"/>
              <a:ea typeface="Meiryo UI"/>
            </a:endParaRPr>
          </a:p>
          <a:p>
            <a:pPr marL="265430" indent="-421640" algn="just" defTabSz="422039">
              <a:defRPr/>
            </a:pPr>
            <a:endParaRPr lang="en-US" altLang="ja-JP" sz="1250" b="1" dirty="0">
              <a:solidFill>
                <a:prstClr val="black"/>
              </a:solidFill>
              <a:highlight>
                <a:srgbClr val="FEDFE1"/>
              </a:highlight>
              <a:latin typeface="Meiryo UI"/>
              <a:ea typeface="Meiryo UI"/>
            </a:endParaRPr>
          </a:p>
          <a:p>
            <a:pPr marL="265430" indent="-421640" algn="just" defTabSz="422039">
              <a:defRPr/>
            </a:pPr>
            <a:endParaRPr lang="en-US" altLang="ja-JP" sz="1250" b="1" dirty="0">
              <a:solidFill>
                <a:prstClr val="black"/>
              </a:solidFill>
              <a:highlight>
                <a:srgbClr val="FEDFE1"/>
              </a:highlight>
              <a:latin typeface="Meiryo UI"/>
              <a:ea typeface="Meiryo UI"/>
            </a:endParaRPr>
          </a:p>
          <a:p>
            <a:pPr marL="265430" indent="-421640" algn="just" defTabSz="422039">
              <a:defRPr/>
            </a:pPr>
            <a:endParaRPr lang="en-US" altLang="ja-JP" sz="831" dirty="0">
              <a:solidFill>
                <a:prstClr val="black"/>
              </a:solidFill>
              <a:latin typeface="Meiryo UI" panose="020B0604030504040204" pitchFamily="50" charset="-128"/>
              <a:ea typeface="Meiryo UI" panose="020B0604030504040204" pitchFamily="50" charset="-128"/>
            </a:endParaRPr>
          </a:p>
        </p:txBody>
      </p:sp>
      <p:graphicFrame>
        <p:nvGraphicFramePr>
          <p:cNvPr id="76" name="表 75">
            <a:extLst>
              <a:ext uri="{FF2B5EF4-FFF2-40B4-BE49-F238E27FC236}">
                <a16:creationId xmlns:a16="http://schemas.microsoft.com/office/drawing/2014/main" id="{9601E7C2-C428-9284-93A4-B6CE3A580828}"/>
              </a:ext>
            </a:extLst>
          </p:cNvPr>
          <p:cNvGraphicFramePr>
            <a:graphicFrameLocks noGrp="1"/>
          </p:cNvGraphicFramePr>
          <p:nvPr>
            <p:extLst>
              <p:ext uri="{D42A27DB-BD31-4B8C-83A1-F6EECF244321}">
                <p14:modId xmlns:p14="http://schemas.microsoft.com/office/powerpoint/2010/main" val="2161423708"/>
              </p:ext>
            </p:extLst>
          </p:nvPr>
        </p:nvGraphicFramePr>
        <p:xfrm>
          <a:off x="367870" y="3719510"/>
          <a:ext cx="8747311" cy="1167618"/>
        </p:xfrm>
        <a:graphic>
          <a:graphicData uri="http://schemas.openxmlformats.org/drawingml/2006/table">
            <a:tbl>
              <a:tblPr firstRow="1" bandRow="1">
                <a:tableStyleId>{5C22544A-7EE6-4342-B048-85BDC9FD1C3A}</a:tableStyleId>
              </a:tblPr>
              <a:tblGrid>
                <a:gridCol w="1432355">
                  <a:extLst>
                    <a:ext uri="{9D8B030D-6E8A-4147-A177-3AD203B41FA5}">
                      <a16:colId xmlns:a16="http://schemas.microsoft.com/office/drawing/2014/main" val="2575124032"/>
                    </a:ext>
                  </a:extLst>
                </a:gridCol>
                <a:gridCol w="3803605">
                  <a:extLst>
                    <a:ext uri="{9D8B030D-6E8A-4147-A177-3AD203B41FA5}">
                      <a16:colId xmlns:a16="http://schemas.microsoft.com/office/drawing/2014/main" val="3704724814"/>
                    </a:ext>
                  </a:extLst>
                </a:gridCol>
                <a:gridCol w="3511351">
                  <a:extLst>
                    <a:ext uri="{9D8B030D-6E8A-4147-A177-3AD203B41FA5}">
                      <a16:colId xmlns:a16="http://schemas.microsoft.com/office/drawing/2014/main" val="2425935806"/>
                    </a:ext>
                  </a:extLst>
                </a:gridCol>
              </a:tblGrid>
              <a:tr h="21488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企業等規模</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見直し前</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200" dirty="0">
                          <a:solidFill>
                            <a:srgbClr val="C00000"/>
                          </a:solidFill>
                          <a:latin typeface="Meiryo UI" panose="020B0604030504040204" pitchFamily="50" charset="-128"/>
                          <a:ea typeface="Meiryo UI" panose="020B0604030504040204" pitchFamily="50" charset="-128"/>
                        </a:rPr>
                        <a:t>見直し後</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515391575"/>
                  </a:ext>
                </a:extLst>
              </a:tr>
              <a:tr h="335017">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301</a:t>
                      </a:r>
                      <a:r>
                        <a:rPr kumimoji="1" lang="ja-JP" altLang="en-US" sz="1200" b="1" dirty="0">
                          <a:solidFill>
                            <a:schemeClr val="tx1"/>
                          </a:solidFill>
                          <a:latin typeface="Meiryo UI" panose="020B0604030504040204" pitchFamily="50" charset="-128"/>
                          <a:ea typeface="Meiryo UI" panose="020B0604030504040204" pitchFamily="50" charset="-128"/>
                        </a:rPr>
                        <a:t>人以上</a:t>
                      </a:r>
                      <a:endParaRPr kumimoji="1" lang="en-US" altLang="ja-JP" sz="1200" b="1"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男女間賃金差異</a:t>
                      </a:r>
                      <a:r>
                        <a:rPr kumimoji="1" lang="ja-JP" altLang="en-US" sz="1200" dirty="0">
                          <a:solidFill>
                            <a:schemeClr val="tx1"/>
                          </a:solidFill>
                          <a:latin typeface="Meiryo UI" panose="020B0604030504040204" pitchFamily="50" charset="-128"/>
                          <a:ea typeface="Meiryo UI" panose="020B0604030504040204" pitchFamily="50" charset="-128"/>
                        </a:rPr>
                        <a:t>に加えて、①と②から</a:t>
                      </a:r>
                      <a:r>
                        <a:rPr kumimoji="1" lang="ja-JP" altLang="en-US" sz="1200" b="1" dirty="0">
                          <a:solidFill>
                            <a:schemeClr val="tx1"/>
                          </a:solidFill>
                          <a:latin typeface="Meiryo UI" panose="020B0604030504040204" pitchFamily="50" charset="-128"/>
                          <a:ea typeface="Meiryo UI" panose="020B0604030504040204" pitchFamily="50" charset="-128"/>
                        </a:rPr>
                        <a:t>２項目以上 </a:t>
                      </a:r>
                      <a:r>
                        <a:rPr kumimoji="1" lang="ja-JP" altLang="en-US" sz="1200" dirty="0">
                          <a:solidFill>
                            <a:schemeClr val="tx1"/>
                          </a:solidFill>
                          <a:latin typeface="Meiryo UI" panose="020B0604030504040204" pitchFamily="50" charset="-128"/>
                          <a:ea typeface="Meiryo UI" panose="020B0604030504040204" pitchFamily="50" charset="-128"/>
                        </a:rPr>
                        <a:t>を公表 </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男女間賃金差異</a:t>
                      </a:r>
                      <a:r>
                        <a:rPr kumimoji="1" lang="ja-JP" altLang="en-US" sz="1200" dirty="0">
                          <a:solidFill>
                            <a:schemeClr val="tx1"/>
                          </a:solidFill>
                          <a:latin typeface="Meiryo UI" panose="020B0604030504040204" pitchFamily="50" charset="-128"/>
                          <a:ea typeface="Meiryo UI" panose="020B0604030504040204" pitchFamily="50" charset="-128"/>
                        </a:rPr>
                        <a:t>及び</a:t>
                      </a:r>
                      <a:r>
                        <a:rPr kumimoji="1" lang="ja-JP" altLang="en-US" sz="1200" b="1" u="sng" dirty="0">
                          <a:solidFill>
                            <a:schemeClr val="tx1"/>
                          </a:solidFill>
                          <a:latin typeface="Meiryo UI" panose="020B0604030504040204" pitchFamily="50" charset="-128"/>
                          <a:ea typeface="Meiryo UI" panose="020B0604030504040204" pitchFamily="50" charset="-128"/>
                        </a:rPr>
                        <a:t>女性管理職比率</a:t>
                      </a:r>
                      <a:r>
                        <a:rPr kumimoji="1" lang="ja-JP" altLang="en-US" sz="1200" b="0" u="none" dirty="0">
                          <a:solidFill>
                            <a:schemeClr val="tx1"/>
                          </a:solidFill>
                          <a:latin typeface="Meiryo UI" panose="020B0604030504040204" pitchFamily="50" charset="-128"/>
                          <a:ea typeface="Meiryo UI" panose="020B0604030504040204" pitchFamily="50" charset="-128"/>
                        </a:rPr>
                        <a:t>に</a:t>
                      </a:r>
                      <a:r>
                        <a:rPr kumimoji="1" lang="ja-JP" altLang="en-US" sz="1200" dirty="0">
                          <a:solidFill>
                            <a:schemeClr val="tx1"/>
                          </a:solidFill>
                          <a:latin typeface="Meiryo UI" panose="020B0604030504040204" pitchFamily="50" charset="-128"/>
                          <a:ea typeface="Meiryo UI" panose="020B0604030504040204" pitchFamily="50" charset="-128"/>
                        </a:rPr>
                        <a:t>加えて、</a:t>
                      </a:r>
                      <a:r>
                        <a:rPr kumimoji="1" lang="ja-JP" altLang="en-US" sz="1200" b="1" dirty="0">
                          <a:solidFill>
                            <a:schemeClr val="tx1"/>
                          </a:solidFill>
                          <a:latin typeface="Meiryo UI" panose="020B0604030504040204" pitchFamily="50" charset="-128"/>
                          <a:ea typeface="Meiryo UI" panose="020B0604030504040204" pitchFamily="50" charset="-128"/>
                        </a:rPr>
                        <a:t>①と②から２項目以上 </a:t>
                      </a:r>
                      <a:r>
                        <a:rPr kumimoji="1" lang="ja-JP" altLang="en-US" sz="1200" dirty="0">
                          <a:solidFill>
                            <a:schemeClr val="tx1"/>
                          </a:solidFill>
                          <a:latin typeface="Meiryo UI" panose="020B0604030504040204" pitchFamily="50" charset="-128"/>
                          <a:ea typeface="Meiryo UI" panose="020B0604030504040204" pitchFamily="50" charset="-128"/>
                        </a:rPr>
                        <a:t>を公表</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3212371"/>
                  </a:ext>
                </a:extLst>
              </a:tr>
              <a:tr h="361904">
                <a:tc>
                  <a:txBody>
                    <a:bodyPr/>
                    <a:lstStyle/>
                    <a:p>
                      <a:pPr algn="ctr"/>
                      <a:r>
                        <a:rPr kumimoji="1" lang="en-US" altLang="ja-JP" sz="1200" b="1">
                          <a:solidFill>
                            <a:schemeClr val="tx1"/>
                          </a:solidFill>
                          <a:latin typeface="Meiryo UI" panose="020B0604030504040204" pitchFamily="50" charset="-128"/>
                          <a:ea typeface="Meiryo UI" panose="020B0604030504040204" pitchFamily="50" charset="-128"/>
                        </a:rPr>
                        <a:t>101</a:t>
                      </a:r>
                      <a:r>
                        <a:rPr kumimoji="1" lang="ja-JP" altLang="en-US" sz="1200" b="1">
                          <a:solidFill>
                            <a:schemeClr val="tx1"/>
                          </a:solidFill>
                          <a:latin typeface="Meiryo UI" panose="020B0604030504040204" pitchFamily="50" charset="-128"/>
                          <a:ea typeface="Meiryo UI" panose="020B0604030504040204" pitchFamily="50" charset="-128"/>
                        </a:rPr>
                        <a:t>人～</a:t>
                      </a:r>
                      <a:r>
                        <a:rPr kumimoji="1" lang="en-US" altLang="ja-JP" sz="1200" b="1">
                          <a:solidFill>
                            <a:schemeClr val="tx1"/>
                          </a:solidFill>
                          <a:latin typeface="Meiryo UI" panose="020B0604030504040204" pitchFamily="50" charset="-128"/>
                          <a:ea typeface="Meiryo UI" panose="020B0604030504040204" pitchFamily="50" charset="-128"/>
                        </a:rPr>
                        <a:t>300</a:t>
                      </a:r>
                      <a:r>
                        <a:rPr kumimoji="1" lang="ja-JP" altLang="en-US" sz="1200" b="1">
                          <a:solidFill>
                            <a:schemeClr val="tx1"/>
                          </a:solidFill>
                          <a:latin typeface="Meiryo UI" panose="020B0604030504040204" pitchFamily="50" charset="-128"/>
                          <a:ea typeface="Meiryo UI" panose="020B0604030504040204" pitchFamily="50" charset="-128"/>
                        </a:rPr>
                        <a:t>人</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①と②のいずれかから１項目以上</a:t>
                      </a:r>
                      <a:r>
                        <a:rPr kumimoji="1" lang="ja-JP" altLang="en-US" sz="1200" dirty="0">
                          <a:solidFill>
                            <a:schemeClr val="tx1"/>
                          </a:solidFill>
                          <a:latin typeface="Meiryo UI" panose="020B0604030504040204" pitchFamily="50" charset="-128"/>
                          <a:ea typeface="Meiryo UI" panose="020B0604030504040204" pitchFamily="50" charset="-128"/>
                        </a:rPr>
                        <a:t>を公表 </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u="sng" dirty="0">
                          <a:solidFill>
                            <a:schemeClr val="tx1"/>
                          </a:solidFill>
                          <a:latin typeface="Meiryo UI" panose="020B0604030504040204" pitchFamily="50" charset="-128"/>
                          <a:ea typeface="Meiryo UI" panose="020B0604030504040204" pitchFamily="50" charset="-128"/>
                        </a:rPr>
                        <a:t>男女間賃金差異</a:t>
                      </a:r>
                      <a:r>
                        <a:rPr kumimoji="1" lang="ja-JP" altLang="en-US" sz="1200" dirty="0">
                          <a:solidFill>
                            <a:schemeClr val="tx1"/>
                          </a:solidFill>
                          <a:latin typeface="Meiryo UI" panose="020B0604030504040204" pitchFamily="50" charset="-128"/>
                          <a:ea typeface="Meiryo UI" panose="020B0604030504040204" pitchFamily="50" charset="-128"/>
                        </a:rPr>
                        <a:t>及び</a:t>
                      </a:r>
                      <a:r>
                        <a:rPr kumimoji="1" lang="ja-JP" altLang="en-US" sz="1200" b="1" u="sng" dirty="0">
                          <a:solidFill>
                            <a:schemeClr val="tx1"/>
                          </a:solidFill>
                          <a:latin typeface="Meiryo UI" panose="020B0604030504040204" pitchFamily="50" charset="-128"/>
                          <a:ea typeface="Meiryo UI" panose="020B0604030504040204" pitchFamily="50" charset="-128"/>
                        </a:rPr>
                        <a:t>女性管理職比率</a:t>
                      </a:r>
                      <a:r>
                        <a:rPr kumimoji="1" lang="ja-JP" altLang="en-US" sz="1200" dirty="0">
                          <a:solidFill>
                            <a:schemeClr val="tx1"/>
                          </a:solidFill>
                          <a:latin typeface="Meiryo UI" panose="020B0604030504040204" pitchFamily="50" charset="-128"/>
                          <a:ea typeface="Meiryo UI" panose="020B0604030504040204" pitchFamily="50" charset="-128"/>
                        </a:rPr>
                        <a:t>に加えて、</a:t>
                      </a:r>
                      <a:r>
                        <a:rPr kumimoji="1" lang="ja-JP" altLang="en-US" sz="1200" b="1" dirty="0">
                          <a:solidFill>
                            <a:schemeClr val="tx1"/>
                          </a:solidFill>
                          <a:latin typeface="Meiryo UI" panose="020B0604030504040204" pitchFamily="50" charset="-128"/>
                          <a:ea typeface="Meiryo UI" panose="020B0604030504040204" pitchFamily="50" charset="-128"/>
                        </a:rPr>
                        <a:t>①と②のいずれかから１項目以上</a:t>
                      </a:r>
                      <a:r>
                        <a:rPr kumimoji="1" lang="ja-JP" altLang="en-US" sz="1200" dirty="0">
                          <a:solidFill>
                            <a:schemeClr val="tx1"/>
                          </a:solidFill>
                          <a:latin typeface="Meiryo UI" panose="020B0604030504040204" pitchFamily="50" charset="-128"/>
                          <a:ea typeface="Meiryo UI" panose="020B0604030504040204" pitchFamily="50" charset="-128"/>
                        </a:rPr>
                        <a:t>を公表 </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6817460"/>
                  </a:ext>
                </a:extLst>
              </a:tr>
            </a:tbl>
          </a:graphicData>
        </a:graphic>
      </p:graphicFrame>
      <p:sp>
        <p:nvSpPr>
          <p:cNvPr id="17" name="角丸四角形 12">
            <a:extLst>
              <a:ext uri="{FF2B5EF4-FFF2-40B4-BE49-F238E27FC236}">
                <a16:creationId xmlns:a16="http://schemas.microsoft.com/office/drawing/2014/main" id="{149A810E-B24D-93F0-2336-C88448F76D38}"/>
              </a:ext>
            </a:extLst>
          </p:cNvPr>
          <p:cNvSpPr/>
          <p:nvPr/>
        </p:nvSpPr>
        <p:spPr>
          <a:xfrm>
            <a:off x="131187" y="741724"/>
            <a:ext cx="1224258" cy="253820"/>
          </a:xfrm>
          <a:prstGeom prst="roundRect">
            <a:avLst>
              <a:gd name="adj" fmla="val 0"/>
            </a:avLst>
          </a:prstGeom>
          <a:solidFill>
            <a:schemeClr val="bg1"/>
          </a:solidFill>
          <a:ln w="28575">
            <a:solidFill>
              <a:srgbClr val="1F497D"/>
            </a:solidFill>
          </a:ln>
        </p:spPr>
        <p:txBody>
          <a:bodyPr lIns="84406" tIns="42203" rIns="84406" bIns="42203" anchor="ctr"/>
          <a:lstStyle/>
          <a:p>
            <a:pPr algn="ctr" defTabSz="503643">
              <a:lnSpc>
                <a:spcPct val="130000"/>
              </a:lnSpc>
              <a:spcAft>
                <a:spcPts val="678"/>
              </a:spcAft>
              <a:defRPr/>
            </a:pPr>
            <a:r>
              <a:rPr lang="ja-JP" altLang="en-US" sz="1292" b="1" spc="204">
                <a:solidFill>
                  <a:srgbClr val="1F497D"/>
                </a:solidFill>
                <a:latin typeface="Meiryo UI"/>
                <a:ea typeface="Meiryo UI"/>
                <a:cs typeface="Noto Sans CJK JP DemiLight" charset="-128"/>
              </a:rPr>
              <a:t>改正の趣旨</a:t>
            </a:r>
            <a:endParaRPr lang="en-US" altLang="ja-JP" sz="1292" b="1" spc="204">
              <a:solidFill>
                <a:srgbClr val="1F497D"/>
              </a:solidFill>
              <a:latin typeface="Meiryo UI"/>
              <a:ea typeface="Meiryo UI"/>
              <a:cs typeface="Noto Sans CJK JP DemiLight" charset="-128"/>
            </a:endParaRPr>
          </a:p>
        </p:txBody>
      </p:sp>
      <p:sp>
        <p:nvSpPr>
          <p:cNvPr id="3" name="テキスト ボックス 2">
            <a:extLst>
              <a:ext uri="{FF2B5EF4-FFF2-40B4-BE49-F238E27FC236}">
                <a16:creationId xmlns:a16="http://schemas.microsoft.com/office/drawing/2014/main" id="{C82DDA5A-6666-F96E-F781-A56A109F195D}"/>
              </a:ext>
            </a:extLst>
          </p:cNvPr>
          <p:cNvSpPr txBox="1"/>
          <p:nvPr/>
        </p:nvSpPr>
        <p:spPr>
          <a:xfrm>
            <a:off x="216026" y="3462037"/>
            <a:ext cx="2278837" cy="272703"/>
          </a:xfrm>
          <a:prstGeom prst="rect">
            <a:avLst/>
          </a:prstGeom>
          <a:noFill/>
        </p:spPr>
        <p:txBody>
          <a:bodyPr wrap="square" rtlCol="0">
            <a:spAutoFit/>
          </a:bodyPr>
          <a:lstStyle/>
          <a:p>
            <a:pPr>
              <a:lnSpc>
                <a:spcPct val="120000"/>
              </a:lnSpc>
              <a:spcAft>
                <a:spcPts val="554"/>
              </a:spcAft>
              <a:buClr>
                <a:srgbClr val="44546A"/>
              </a:buClr>
              <a:defRPr/>
            </a:pPr>
            <a:r>
              <a:rPr kumimoji="1" lang="en-US" altLang="ja-JP" sz="1100" dirty="0">
                <a:solidFill>
                  <a:prstClr val="black"/>
                </a:solidFill>
                <a:latin typeface="Meiryo UI" panose="020B0604030504040204" pitchFamily="50" charset="-128"/>
                <a:ea typeface="Meiryo UI" panose="020B0604030504040204" pitchFamily="50" charset="-128"/>
              </a:rPr>
              <a:t>【</a:t>
            </a:r>
            <a:r>
              <a:rPr kumimoji="1" lang="ja-JP" altLang="en-US" sz="1100" dirty="0">
                <a:solidFill>
                  <a:prstClr val="black"/>
                </a:solidFill>
                <a:latin typeface="Meiryo UI" panose="020B0604030504040204" pitchFamily="50" charset="-128"/>
                <a:ea typeface="Meiryo UI" panose="020B0604030504040204" pitchFamily="50" charset="-128"/>
              </a:rPr>
              <a:t>一般事業主の見直し前後の比較</a:t>
            </a:r>
            <a:r>
              <a:rPr kumimoji="1" lang="en-US" altLang="ja-JP" sz="1100" dirty="0">
                <a:solidFill>
                  <a:prstClr val="black"/>
                </a:solidFill>
                <a:latin typeface="Meiryo UI" panose="020B0604030504040204" pitchFamily="50" charset="-128"/>
                <a:ea typeface="Meiryo UI" panose="020B0604030504040204" pitchFamily="50" charset="-128"/>
              </a:rPr>
              <a:t>】</a:t>
            </a:r>
            <a:endParaRPr kumimoji="1" lang="ja-JP" altLang="en-US" dirty="0">
              <a:solidFill>
                <a:prstClr val="black"/>
              </a:solidFill>
              <a:latin typeface="Meiryo UI" panose="020B0604030504040204" pitchFamily="50" charset="-128"/>
              <a:ea typeface="Meiryo UI" panose="020B0604030504040204" pitchFamily="50" charset="-128"/>
            </a:endParaRPr>
          </a:p>
        </p:txBody>
      </p:sp>
      <p:sp>
        <p:nvSpPr>
          <p:cNvPr id="7" name="TextBox 6">
            <a:extLst>
              <a:ext uri="{FF2B5EF4-FFF2-40B4-BE49-F238E27FC236}">
                <a16:creationId xmlns:a16="http://schemas.microsoft.com/office/drawing/2014/main" id="{D088619F-40F4-47C9-B921-E7EB4F77E35F}"/>
              </a:ext>
            </a:extLst>
          </p:cNvPr>
          <p:cNvSpPr txBox="1"/>
          <p:nvPr/>
        </p:nvSpPr>
        <p:spPr>
          <a:xfrm>
            <a:off x="4897315" y="2747036"/>
            <a:ext cx="2991096" cy="33566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rgbClr val="44546A"/>
              </a:buClr>
              <a:defRPr/>
            </a:pPr>
            <a:r>
              <a:rPr lang="ja-JP" altLang="en-US" sz="1400" b="1" dirty="0">
                <a:solidFill>
                  <a:srgbClr val="005CAF"/>
                </a:solidFill>
                <a:latin typeface="Calibri" panose="020F0502020204030204"/>
                <a:ea typeface="游ゴシック"/>
                <a:cs typeface="Segoe UI"/>
              </a:rPr>
              <a:t>施行日：令和８年４月１日</a:t>
            </a:r>
            <a:endParaRPr lang="en-US" sz="1400" b="1" dirty="0">
              <a:solidFill>
                <a:srgbClr val="005CAF"/>
              </a:solidFill>
              <a:latin typeface="Calibri" panose="020F0502020204030204"/>
              <a:ea typeface="游ゴシック"/>
              <a:cs typeface="Segoe UI"/>
            </a:endParaRPr>
          </a:p>
        </p:txBody>
      </p:sp>
      <p:graphicFrame>
        <p:nvGraphicFramePr>
          <p:cNvPr id="2" name="表 1">
            <a:extLst>
              <a:ext uri="{FF2B5EF4-FFF2-40B4-BE49-F238E27FC236}">
                <a16:creationId xmlns:a16="http://schemas.microsoft.com/office/drawing/2014/main" id="{2BF56334-E2D8-F677-5D97-1E3C47847800}"/>
              </a:ext>
            </a:extLst>
          </p:cNvPr>
          <p:cNvGraphicFramePr>
            <a:graphicFrameLocks noGrp="1"/>
          </p:cNvGraphicFramePr>
          <p:nvPr>
            <p:extLst>
              <p:ext uri="{D42A27DB-BD31-4B8C-83A1-F6EECF244321}">
                <p14:modId xmlns:p14="http://schemas.microsoft.com/office/powerpoint/2010/main" val="2404264757"/>
              </p:ext>
            </p:extLst>
          </p:nvPr>
        </p:nvGraphicFramePr>
        <p:xfrm>
          <a:off x="4648200" y="4924393"/>
          <a:ext cx="3381375" cy="1910142"/>
        </p:xfrm>
        <a:graphic>
          <a:graphicData uri="http://schemas.openxmlformats.org/drawingml/2006/table">
            <a:tbl>
              <a:tblPr firstRow="1" bandRow="1">
                <a:tableStyleId>{69012ECD-51FC-41F1-AA8D-1B2483CD663E}</a:tableStyleId>
              </a:tblPr>
              <a:tblGrid>
                <a:gridCol w="3381375">
                  <a:extLst>
                    <a:ext uri="{9D8B030D-6E8A-4147-A177-3AD203B41FA5}">
                      <a16:colId xmlns:a16="http://schemas.microsoft.com/office/drawing/2014/main" val="1897835055"/>
                    </a:ext>
                  </a:extLst>
                </a:gridCol>
              </a:tblGrid>
              <a:tr h="217246">
                <a:tc>
                  <a:txBody>
                    <a:bodyPr/>
                    <a:lstStyle/>
                    <a:p>
                      <a:pPr algn="ctr"/>
                      <a:r>
                        <a:rPr kumimoji="1" lang="ja-JP" altLang="en-US" sz="1100" dirty="0">
                          <a:solidFill>
                            <a:schemeClr val="tx1"/>
                          </a:solidFill>
                        </a:rPr>
                        <a:t>情報公表項目</a:t>
                      </a:r>
                    </a:p>
                  </a:txBody>
                  <a:tcPr marL="77913" marR="77913" marT="38957" marB="38957">
                    <a:solidFill>
                      <a:srgbClr val="66BAB7"/>
                    </a:solidFill>
                  </a:tcPr>
                </a:tc>
                <a:extLst>
                  <a:ext uri="{0D108BD9-81ED-4DB2-BD59-A6C34878D82A}">
                    <a16:rowId xmlns:a16="http://schemas.microsoft.com/office/drawing/2014/main" val="3351473889"/>
                  </a:ext>
                </a:extLst>
              </a:tr>
              <a:tr h="810502">
                <a:tc>
                  <a:txBody>
                    <a:bodyPr/>
                    <a:lstStyle/>
                    <a:p>
                      <a:r>
                        <a:rPr kumimoji="1" lang="ja-JP" altLang="en-US" sz="1100" dirty="0">
                          <a:solidFill>
                            <a:schemeClr val="tx1"/>
                          </a:solidFill>
                        </a:rPr>
                        <a:t>・採用者に占める女性の割合</a:t>
                      </a:r>
                      <a:endParaRPr kumimoji="1" lang="en-US" altLang="ja-JP" sz="1100" dirty="0">
                        <a:solidFill>
                          <a:schemeClr val="tx1"/>
                        </a:solidFill>
                      </a:endParaRPr>
                    </a:p>
                    <a:p>
                      <a:r>
                        <a:rPr kumimoji="1" lang="ja-JP" altLang="en-US" sz="1100" dirty="0">
                          <a:solidFill>
                            <a:schemeClr val="tx1"/>
                          </a:solidFill>
                        </a:rPr>
                        <a:t>・管理職等に占める女性の割合</a:t>
                      </a:r>
                      <a:endParaRPr kumimoji="1" lang="en-US" altLang="ja-JP" sz="1100" dirty="0">
                        <a:solidFill>
                          <a:schemeClr val="tx1"/>
                        </a:solidFill>
                      </a:endParaRPr>
                    </a:p>
                    <a:p>
                      <a:r>
                        <a:rPr kumimoji="1" lang="ja-JP" altLang="en-US" sz="1100" dirty="0">
                          <a:solidFill>
                            <a:schemeClr val="tx1"/>
                          </a:solidFill>
                        </a:rPr>
                        <a:t>・男女別の職種又は雇用形態の転換の実績</a:t>
                      </a:r>
                      <a:endParaRPr kumimoji="1" lang="en-US" altLang="ja-JP" sz="1100" dirty="0">
                        <a:solidFill>
                          <a:schemeClr val="tx1"/>
                        </a:solidFill>
                      </a:endParaRPr>
                    </a:p>
                    <a:p>
                      <a:r>
                        <a:rPr kumimoji="1" lang="ja-JP" altLang="en-US" sz="1100" dirty="0">
                          <a:solidFill>
                            <a:schemeClr val="tx1"/>
                          </a:solidFill>
                        </a:rPr>
                        <a:t>・男女別の再雇用又は中途採用の実績</a:t>
                      </a:r>
                      <a:endParaRPr kumimoji="1" lang="en-US" altLang="ja-JP" sz="1100" dirty="0">
                        <a:solidFill>
                          <a:schemeClr val="tx1"/>
                        </a:solidFill>
                      </a:endParaRPr>
                    </a:p>
                    <a:p>
                      <a:r>
                        <a:rPr kumimoji="1" lang="ja-JP" altLang="en-US" sz="1100" dirty="0">
                          <a:solidFill>
                            <a:schemeClr val="tx1"/>
                          </a:solidFill>
                        </a:rPr>
                        <a:t>・男女の賃金の差異　　　　　　　　　等</a:t>
                      </a:r>
                      <a:endParaRPr kumimoji="1" lang="en-US" altLang="ja-JP" sz="1100" dirty="0">
                        <a:solidFill>
                          <a:schemeClr val="tx1"/>
                        </a:solidFill>
                      </a:endParaRPr>
                    </a:p>
                  </a:txBody>
                  <a:tcPr marL="77913" marR="77913" marT="38957" marB="38957"/>
                </a:tc>
                <a:extLst>
                  <a:ext uri="{0D108BD9-81ED-4DB2-BD59-A6C34878D82A}">
                    <a16:rowId xmlns:a16="http://schemas.microsoft.com/office/drawing/2014/main" val="833439248"/>
                  </a:ext>
                </a:extLst>
              </a:tr>
              <a:tr h="662188">
                <a:tc>
                  <a:txBody>
                    <a:bodyPr/>
                    <a:lstStyle/>
                    <a:p>
                      <a:r>
                        <a:rPr kumimoji="1" lang="ja-JP" altLang="en-US" sz="1100" dirty="0">
                          <a:solidFill>
                            <a:schemeClr val="tx1"/>
                          </a:solidFill>
                        </a:rPr>
                        <a:t>・男女の平均継続勤務年数の差異</a:t>
                      </a:r>
                      <a:endParaRPr kumimoji="1" lang="en-US" altLang="ja-JP" sz="1100" dirty="0">
                        <a:solidFill>
                          <a:schemeClr val="tx1"/>
                        </a:solidFill>
                      </a:endParaRPr>
                    </a:p>
                    <a:p>
                      <a:r>
                        <a:rPr kumimoji="1" lang="ja-JP" altLang="en-US" sz="1100" dirty="0">
                          <a:solidFill>
                            <a:schemeClr val="tx1"/>
                          </a:solidFill>
                        </a:rPr>
                        <a:t>・残業時間の状況</a:t>
                      </a:r>
                      <a:endParaRPr kumimoji="1" lang="en-US" altLang="ja-JP" sz="1100" dirty="0">
                        <a:solidFill>
                          <a:schemeClr val="tx1"/>
                        </a:solidFill>
                      </a:endParaRPr>
                    </a:p>
                    <a:p>
                      <a:r>
                        <a:rPr kumimoji="1" lang="ja-JP" altLang="en-US" sz="1100" dirty="0">
                          <a:solidFill>
                            <a:schemeClr val="tx1"/>
                          </a:solidFill>
                        </a:rPr>
                        <a:t>・男女別の育児休業取得率</a:t>
                      </a:r>
                      <a:endParaRPr kumimoji="1" lang="en-US" altLang="ja-JP" sz="1100" dirty="0">
                        <a:solidFill>
                          <a:schemeClr val="tx1"/>
                        </a:solidFill>
                      </a:endParaRPr>
                    </a:p>
                    <a:p>
                      <a:r>
                        <a:rPr kumimoji="1" lang="ja-JP" altLang="en-US" sz="1100" dirty="0">
                          <a:solidFill>
                            <a:schemeClr val="tx1"/>
                          </a:solidFill>
                        </a:rPr>
                        <a:t>・有給休暇取得率　　　　　　　　　　等</a:t>
                      </a:r>
                    </a:p>
                  </a:txBody>
                  <a:tcPr marL="77913" marR="77913" marT="38957" marB="38957"/>
                </a:tc>
                <a:extLst>
                  <a:ext uri="{0D108BD9-81ED-4DB2-BD59-A6C34878D82A}">
                    <a16:rowId xmlns:a16="http://schemas.microsoft.com/office/drawing/2014/main" val="2849725551"/>
                  </a:ext>
                </a:extLst>
              </a:tr>
            </a:tbl>
          </a:graphicData>
        </a:graphic>
      </p:graphicFrame>
      <p:sp>
        <p:nvSpPr>
          <p:cNvPr id="9" name="テキスト ボックス 8">
            <a:extLst>
              <a:ext uri="{FF2B5EF4-FFF2-40B4-BE49-F238E27FC236}">
                <a16:creationId xmlns:a16="http://schemas.microsoft.com/office/drawing/2014/main" id="{CAE3306A-A48C-5F01-63D1-79691A865853}"/>
              </a:ext>
            </a:extLst>
          </p:cNvPr>
          <p:cNvSpPr txBox="1"/>
          <p:nvPr/>
        </p:nvSpPr>
        <p:spPr>
          <a:xfrm>
            <a:off x="1285898" y="5439418"/>
            <a:ext cx="3242716" cy="276999"/>
          </a:xfrm>
          <a:prstGeom prst="rect">
            <a:avLst/>
          </a:prstGeom>
          <a:noFill/>
        </p:spPr>
        <p:txBody>
          <a:bodyPr wrap="square" rtlCol="0">
            <a:spAutoFit/>
          </a:bodyPr>
          <a:lstStyle/>
          <a:p>
            <a:pPr algn="ctr" defTabSz="422041">
              <a:defRPr/>
            </a:pP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①職業生活に関する機会の提供の実績</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ACE4BE4-32A9-744D-6DC5-8B0B542D37E4}"/>
              </a:ext>
            </a:extLst>
          </p:cNvPr>
          <p:cNvSpPr txBox="1"/>
          <p:nvPr/>
        </p:nvSpPr>
        <p:spPr>
          <a:xfrm>
            <a:off x="1563006" y="6099473"/>
            <a:ext cx="2831865" cy="461665"/>
          </a:xfrm>
          <a:prstGeom prst="rect">
            <a:avLst/>
          </a:prstGeom>
          <a:noFill/>
        </p:spPr>
        <p:txBody>
          <a:bodyPr wrap="square" rtlCol="0">
            <a:spAutoFit/>
          </a:bodyPr>
          <a:lstStyle/>
          <a:p>
            <a:pPr defTabSz="422041">
              <a:defRPr/>
            </a:pP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②職業生活と家庭生活との両立に資する雇用環境の整備の実績</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srgbClr val="FF0000"/>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D0A964B1-0978-9B18-2D31-A08550C694CA}"/>
              </a:ext>
            </a:extLst>
          </p:cNvPr>
          <p:cNvSpPr txBox="1"/>
          <p:nvPr/>
        </p:nvSpPr>
        <p:spPr>
          <a:xfrm>
            <a:off x="6314729" y="1019642"/>
            <a:ext cx="3390658" cy="969496"/>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a:latin typeface="+mn-ea"/>
              </a:rPr>
              <a:t>●パートタイム労働者を除く女性一般労働者の</a:t>
            </a:r>
            <a:r>
              <a:rPr kumimoji="1" lang="en-US" altLang="ja-JP" sz="1200" dirty="0">
                <a:latin typeface="+mn-ea"/>
              </a:rPr>
              <a:t>1</a:t>
            </a:r>
            <a:r>
              <a:rPr kumimoji="1" lang="ja-JP" altLang="en-US" sz="1200" dirty="0">
                <a:latin typeface="+mn-ea"/>
              </a:rPr>
              <a:t>時間当たりの平均所定内給与額（</a:t>
            </a:r>
            <a:r>
              <a:rPr kumimoji="1" lang="en-US" altLang="ja-JP" sz="1200" dirty="0">
                <a:latin typeface="+mn-ea"/>
              </a:rPr>
              <a:t>1,701</a:t>
            </a:r>
            <a:r>
              <a:rPr kumimoji="1" lang="ja-JP" altLang="en-US" sz="1200" dirty="0">
                <a:latin typeface="+mn-ea"/>
              </a:rPr>
              <a:t>円）は、男性一般労働者（</a:t>
            </a:r>
            <a:r>
              <a:rPr kumimoji="1" lang="en-US" altLang="ja-JP" sz="1200" dirty="0">
                <a:latin typeface="+mn-ea"/>
              </a:rPr>
              <a:t>2,162</a:t>
            </a:r>
            <a:r>
              <a:rPr kumimoji="1" lang="ja-JP" altLang="en-US" sz="1200" dirty="0">
                <a:latin typeface="+mn-ea"/>
              </a:rPr>
              <a:t>円）の</a:t>
            </a:r>
            <a:r>
              <a:rPr kumimoji="1" lang="en-US" altLang="ja-JP" sz="1200" b="1" u="sng" dirty="0">
                <a:latin typeface="+mn-ea"/>
              </a:rPr>
              <a:t>78.7</a:t>
            </a:r>
            <a:r>
              <a:rPr kumimoji="1" lang="ja-JP" altLang="en-US" sz="1200" b="1" u="sng" dirty="0">
                <a:latin typeface="+mn-ea"/>
              </a:rPr>
              <a:t>％</a:t>
            </a:r>
            <a:r>
              <a:rPr kumimoji="1" lang="ja-JP" altLang="en-US" sz="1200" dirty="0">
                <a:latin typeface="+mn-ea"/>
              </a:rPr>
              <a:t>　（全国</a:t>
            </a:r>
            <a:r>
              <a:rPr kumimoji="1" lang="en-US" altLang="ja-JP" sz="1200" dirty="0">
                <a:latin typeface="+mn-ea"/>
              </a:rPr>
              <a:t>77.7</a:t>
            </a:r>
            <a:r>
              <a:rPr kumimoji="1" lang="ja-JP" altLang="en-US" sz="1200" dirty="0">
                <a:latin typeface="+mn-ea"/>
              </a:rPr>
              <a:t>％）</a:t>
            </a:r>
            <a:r>
              <a:rPr kumimoji="1" lang="en-US" altLang="ja-JP" sz="1050" dirty="0">
                <a:latin typeface="+mn-ea"/>
              </a:rPr>
              <a:t>※</a:t>
            </a:r>
            <a:r>
              <a:rPr kumimoji="1" lang="ja-JP" altLang="en-US" sz="1050" dirty="0">
                <a:latin typeface="+mn-ea"/>
              </a:rPr>
              <a:t>１</a:t>
            </a:r>
            <a:endParaRPr kumimoji="1" lang="en-US" altLang="ja-JP" sz="1200" dirty="0">
              <a:latin typeface="+mn-ea"/>
            </a:endParaRPr>
          </a:p>
        </p:txBody>
      </p:sp>
      <p:sp>
        <p:nvSpPr>
          <p:cNvPr id="11" name="テキスト ボックス 10">
            <a:extLst>
              <a:ext uri="{FF2B5EF4-FFF2-40B4-BE49-F238E27FC236}">
                <a16:creationId xmlns:a16="http://schemas.microsoft.com/office/drawing/2014/main" id="{AED535AA-2301-C878-7065-A88F6109987C}"/>
              </a:ext>
            </a:extLst>
          </p:cNvPr>
          <p:cNvSpPr txBox="1"/>
          <p:nvPr/>
        </p:nvSpPr>
        <p:spPr>
          <a:xfrm>
            <a:off x="6350420" y="1953439"/>
            <a:ext cx="3319275" cy="526298"/>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a:latin typeface="+mn-ea"/>
              </a:rPr>
              <a:t>●千葉県における女性の管理職比率は</a:t>
            </a:r>
            <a:r>
              <a:rPr kumimoji="1" lang="en-US" altLang="ja-JP" sz="1200" b="1" u="sng" dirty="0">
                <a:latin typeface="+mn-ea"/>
              </a:rPr>
              <a:t>13.1</a:t>
            </a:r>
            <a:r>
              <a:rPr kumimoji="1" lang="ja-JP" altLang="en-US" sz="1200" b="1" u="sng" dirty="0">
                <a:latin typeface="+mn-ea"/>
              </a:rPr>
              <a:t>％</a:t>
            </a:r>
            <a:r>
              <a:rPr kumimoji="1" lang="ja-JP" altLang="en-US" sz="1200" dirty="0">
                <a:latin typeface="+mn-ea"/>
              </a:rPr>
              <a:t>（全国は</a:t>
            </a:r>
            <a:r>
              <a:rPr kumimoji="1" lang="en-US" altLang="ja-JP" sz="1200" dirty="0">
                <a:latin typeface="+mn-ea"/>
              </a:rPr>
              <a:t>15.3</a:t>
            </a:r>
            <a:r>
              <a:rPr kumimoji="1" lang="ja-JP" altLang="en-US" sz="1200" dirty="0">
                <a:latin typeface="+mn-ea"/>
              </a:rPr>
              <a:t>％）</a:t>
            </a:r>
            <a:r>
              <a:rPr kumimoji="1" lang="en-US" altLang="ja-JP" sz="1050" dirty="0">
                <a:latin typeface="+mn-ea"/>
              </a:rPr>
              <a:t>※2</a:t>
            </a:r>
            <a:endParaRPr kumimoji="1" lang="ja-JP" altLang="en-US" sz="1200" dirty="0">
              <a:latin typeface="+mn-ea"/>
            </a:endParaRPr>
          </a:p>
        </p:txBody>
      </p:sp>
      <p:sp>
        <p:nvSpPr>
          <p:cNvPr id="23" name="タイトル 6">
            <a:extLst>
              <a:ext uri="{FF2B5EF4-FFF2-40B4-BE49-F238E27FC236}">
                <a16:creationId xmlns:a16="http://schemas.microsoft.com/office/drawing/2014/main" id="{BAE88A3B-FF79-5C8A-7616-F09D7BA9E06D}"/>
              </a:ext>
            </a:extLst>
          </p:cNvPr>
          <p:cNvSpPr txBox="1">
            <a:spLocks/>
          </p:cNvSpPr>
          <p:nvPr/>
        </p:nvSpPr>
        <p:spPr>
          <a:xfrm>
            <a:off x="320490" y="138458"/>
            <a:ext cx="9142892" cy="467843"/>
          </a:xfrm>
          <a:prstGeom prst="rect">
            <a:avLst/>
          </a:prstGeom>
          <a:noFill/>
          <a:ln w="12700" cap="flat" cmpd="sng" algn="ctr">
            <a:noFill/>
            <a:prstDash val="solid"/>
            <a:miter lim="800000"/>
          </a:ln>
          <a:effectLst/>
        </p:spPr>
        <p:txBody>
          <a:bodyPr lIns="214913" tIns="134321" rIns="214913" bIns="97482" rtlCol="0" anchor="b"/>
          <a:lstStyle>
            <a:lvl1pPr algn="l" defTabSz="844083" rtl="0" eaLnBrk="1" latinLnBrk="0" hangingPunct="1">
              <a:lnSpc>
                <a:spcPct val="90000"/>
              </a:lnSpc>
              <a:spcBef>
                <a:spcPct val="0"/>
              </a:spcBef>
              <a:buNone/>
              <a:defRPr kumimoji="1" lang="en-US" altLang="en-US" sz="1675" b="1" i="0" kern="1200" spc="251"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29923">
              <a:defRPr/>
            </a:pPr>
            <a:r>
              <a:rPr lang="ja-JP" altLang="en-US" sz="2000" dirty="0">
                <a:solidFill>
                  <a:schemeClr val="bg1"/>
                </a:solidFill>
              </a:rPr>
              <a:t>女性活躍推進法の改正概要</a:t>
            </a:r>
            <a:endParaRPr lang="ja-JP" altLang="en-US" sz="2000" spc="187"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0823DBC0-C956-48C0-D363-9A6F5005A6BA}"/>
              </a:ext>
            </a:extLst>
          </p:cNvPr>
          <p:cNvSpPr txBox="1">
            <a:spLocks/>
          </p:cNvSpPr>
          <p:nvPr/>
        </p:nvSpPr>
        <p:spPr>
          <a:xfrm>
            <a:off x="9414381" y="6434750"/>
            <a:ext cx="582012" cy="25700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3</a:t>
            </a:r>
          </a:p>
        </p:txBody>
      </p:sp>
      <p:sp>
        <p:nvSpPr>
          <p:cNvPr id="6" name="テキスト ボックス 5">
            <a:extLst>
              <a:ext uri="{FF2B5EF4-FFF2-40B4-BE49-F238E27FC236}">
                <a16:creationId xmlns:a16="http://schemas.microsoft.com/office/drawing/2014/main" id="{1C8008F6-E61C-81B8-32B5-3A1E73AA5B5E}"/>
              </a:ext>
            </a:extLst>
          </p:cNvPr>
          <p:cNvSpPr txBox="1"/>
          <p:nvPr/>
        </p:nvSpPr>
        <p:spPr>
          <a:xfrm>
            <a:off x="7373464" y="2428556"/>
            <a:ext cx="2493955" cy="461665"/>
          </a:xfrm>
          <a:prstGeom prst="rect">
            <a:avLst/>
          </a:prstGeom>
          <a:noFill/>
        </p:spPr>
        <p:txBody>
          <a:bodyPr wrap="square">
            <a:spAutoFit/>
          </a:bodyPr>
          <a:lstStyle/>
          <a:p>
            <a:r>
              <a:rPr lang="en-US" altLang="ja-JP" sz="800" dirty="0"/>
              <a:t>※1</a:t>
            </a:r>
            <a:r>
              <a:rPr lang="ja-JP" altLang="en-US" sz="800" dirty="0"/>
              <a:t>　資料出所：令和</a:t>
            </a:r>
            <a:r>
              <a:rPr lang="en-US" altLang="ja-JP" sz="800" dirty="0"/>
              <a:t>6</a:t>
            </a:r>
            <a:r>
              <a:rPr lang="ja-JP" altLang="en-US" sz="800" dirty="0"/>
              <a:t>年賃金構造基本統計調査</a:t>
            </a:r>
            <a:endParaRPr lang="en-US" altLang="ja-JP" sz="800" dirty="0"/>
          </a:p>
          <a:p>
            <a:r>
              <a:rPr lang="en-US" altLang="ja-JP" sz="800" dirty="0"/>
              <a:t>※2</a:t>
            </a:r>
            <a:r>
              <a:rPr lang="ja-JP" altLang="en-US" sz="800" dirty="0"/>
              <a:t>　資料出所：就業構造基本調査（令和</a:t>
            </a:r>
            <a:r>
              <a:rPr lang="en-US" altLang="ja-JP" sz="800" dirty="0"/>
              <a:t>4</a:t>
            </a:r>
            <a:r>
              <a:rPr lang="ja-JP" altLang="en-US" sz="800" dirty="0"/>
              <a:t>年）</a:t>
            </a:r>
            <a:endParaRPr lang="en-US" altLang="ja-JP" sz="800" dirty="0"/>
          </a:p>
          <a:p>
            <a:endParaRPr lang="en-US" altLang="ja-JP" sz="800" dirty="0"/>
          </a:p>
        </p:txBody>
      </p:sp>
      <p:sp>
        <p:nvSpPr>
          <p:cNvPr id="15" name="左中かっこ 14">
            <a:extLst>
              <a:ext uri="{FF2B5EF4-FFF2-40B4-BE49-F238E27FC236}">
                <a16:creationId xmlns:a16="http://schemas.microsoft.com/office/drawing/2014/main" id="{9D027209-80CA-7807-BACA-09A0804803B9}"/>
              </a:ext>
            </a:extLst>
          </p:cNvPr>
          <p:cNvSpPr/>
          <p:nvPr/>
        </p:nvSpPr>
        <p:spPr>
          <a:xfrm>
            <a:off x="4308794" y="5225443"/>
            <a:ext cx="191245" cy="700756"/>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defTabSz="422041">
              <a:defRPr/>
            </a:pPr>
            <a:endParaRPr lang="ja-JP" altLang="en-US" sz="1534" dirty="0">
              <a:solidFill>
                <a:prstClr val="black"/>
              </a:solidFill>
              <a:latin typeface="Meiryo UI" panose="020B0604030504040204" pitchFamily="50" charset="-128"/>
              <a:ea typeface="Meiryo UI" panose="020B0604030504040204" pitchFamily="50" charset="-128"/>
            </a:endParaRPr>
          </a:p>
        </p:txBody>
      </p:sp>
      <p:sp>
        <p:nvSpPr>
          <p:cNvPr id="18" name="左中かっこ 17">
            <a:extLst>
              <a:ext uri="{FF2B5EF4-FFF2-40B4-BE49-F238E27FC236}">
                <a16:creationId xmlns:a16="http://schemas.microsoft.com/office/drawing/2014/main" id="{CCE99BD4-0074-87FF-60F5-E1F72BC520AE}"/>
              </a:ext>
            </a:extLst>
          </p:cNvPr>
          <p:cNvSpPr/>
          <p:nvPr/>
        </p:nvSpPr>
        <p:spPr>
          <a:xfrm>
            <a:off x="4308794" y="6076817"/>
            <a:ext cx="172155" cy="700756"/>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defTabSz="422041">
              <a:defRPr/>
            </a:pPr>
            <a:endParaRPr lang="ja-JP" altLang="en-US" sz="1534">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00087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2">
            <a:extLst>
              <a:ext uri="{FF2B5EF4-FFF2-40B4-BE49-F238E27FC236}">
                <a16:creationId xmlns:a16="http://schemas.microsoft.com/office/drawing/2014/main" id="{D850D58E-0DA4-A317-C0E7-4D2181752D3D}"/>
              </a:ext>
            </a:extLst>
          </p:cNvPr>
          <p:cNvSpPr/>
          <p:nvPr/>
        </p:nvSpPr>
        <p:spPr>
          <a:xfrm>
            <a:off x="381554" y="1028419"/>
            <a:ext cx="1594730" cy="370358"/>
          </a:xfrm>
          <a:prstGeom prst="roundRect">
            <a:avLst>
              <a:gd name="adj" fmla="val 0"/>
            </a:avLst>
          </a:prstGeom>
          <a:solidFill>
            <a:schemeClr val="bg1"/>
          </a:solidFill>
          <a:ln w="28575">
            <a:solidFill>
              <a:srgbClr val="C00000"/>
            </a:solidFill>
          </a:ln>
        </p:spPr>
        <p:txBody>
          <a:bodyPr lIns="84406" tIns="42203" rIns="84406" bIns="42203" anchor="ctr"/>
          <a:lstStyle/>
          <a:p>
            <a:pPr algn="ctr" defTabSz="503643">
              <a:lnSpc>
                <a:spcPct val="130000"/>
              </a:lnSpc>
              <a:spcAft>
                <a:spcPts val="678"/>
              </a:spcAft>
              <a:defRPr/>
            </a:pPr>
            <a:r>
              <a:rPr lang="ja-JP" altLang="en-US" b="1" spc="204" dirty="0">
                <a:solidFill>
                  <a:srgbClr val="C00000"/>
                </a:solidFill>
                <a:latin typeface="Meiryo UI"/>
                <a:ea typeface="Meiryo UI"/>
                <a:cs typeface="Noto Sans CJK JP DemiLight" charset="-128"/>
              </a:rPr>
              <a:t>見直し内容</a:t>
            </a:r>
          </a:p>
        </p:txBody>
      </p:sp>
      <p:sp>
        <p:nvSpPr>
          <p:cNvPr id="8" name="テキスト ボックス 7">
            <a:extLst>
              <a:ext uri="{FF2B5EF4-FFF2-40B4-BE49-F238E27FC236}">
                <a16:creationId xmlns:a16="http://schemas.microsoft.com/office/drawing/2014/main" id="{894EC2E5-6F1D-4BF3-5CFB-7B1D733CFBB8}"/>
              </a:ext>
            </a:extLst>
          </p:cNvPr>
          <p:cNvSpPr txBox="1"/>
          <p:nvPr/>
        </p:nvSpPr>
        <p:spPr>
          <a:xfrm>
            <a:off x="51108" y="1473254"/>
            <a:ext cx="9803784" cy="4739759"/>
          </a:xfrm>
          <a:prstGeom prst="rect">
            <a:avLst/>
          </a:prstGeom>
          <a:noFill/>
          <a:ln>
            <a:noFill/>
          </a:ln>
        </p:spPr>
        <p:txBody>
          <a:bodyPr wrap="square" lIns="91440" tIns="45720" rIns="91440" bIns="45720" rtlCol="0" anchor="t">
            <a:spAutoFit/>
          </a:bodyPr>
          <a:lstStyle/>
          <a:p>
            <a:pPr marL="265430" indent="-421640" algn="just" defTabSz="422039">
              <a:defRPr/>
            </a:pPr>
            <a:endParaRPr lang="en-US" altLang="ja-JP" sz="1600" dirty="0">
              <a:solidFill>
                <a:prstClr val="black"/>
              </a:solidFill>
              <a:latin typeface="Meiryo UI" panose="020B0604030504040204" pitchFamily="50" charset="-128"/>
              <a:ea typeface="Meiryo UI" panose="020B0604030504040204" pitchFamily="50" charset="-128"/>
            </a:endParaRPr>
          </a:p>
          <a:p>
            <a:pPr marL="265430" indent="-421640" algn="just" defTabSz="422039">
              <a:defRPr/>
            </a:pPr>
            <a:r>
              <a:rPr lang="ja-JP" altLang="en-US" sz="1600" b="1" dirty="0">
                <a:solidFill>
                  <a:prstClr val="black"/>
                </a:solidFill>
                <a:highlight>
                  <a:srgbClr val="FEDFE1"/>
                </a:highlight>
                <a:latin typeface="Meiryo UI"/>
                <a:ea typeface="Meiryo UI"/>
              </a:rPr>
              <a:t>（２）女性活躍推進法の有効期限の延長</a:t>
            </a:r>
            <a:endParaRPr lang="en-US" altLang="ja-JP" sz="1600" b="1" dirty="0">
              <a:solidFill>
                <a:prstClr val="black"/>
              </a:solidFill>
              <a:highlight>
                <a:srgbClr val="FEDFE1"/>
              </a:highlight>
              <a:latin typeface="Meiryo UI"/>
              <a:ea typeface="Meiryo UI"/>
            </a:endParaRPr>
          </a:p>
          <a:p>
            <a:pPr marL="265430" indent="-421640" algn="just" defTabSz="422039">
              <a:spcBef>
                <a:spcPts val="600"/>
              </a:spcBef>
              <a:defRPr/>
            </a:pPr>
            <a:r>
              <a:rPr lang="ja-JP" altLang="en-US" sz="1600" dirty="0">
                <a:solidFill>
                  <a:prstClr val="black"/>
                </a:solidFill>
                <a:latin typeface="Meiryo UI"/>
                <a:ea typeface="Meiryo UI"/>
              </a:rPr>
              <a:t>　   女性活躍推進法の</a:t>
            </a:r>
            <a:r>
              <a:rPr lang="ja-JP" altLang="en-US" sz="1600" b="1" dirty="0">
                <a:solidFill>
                  <a:prstClr val="black"/>
                </a:solidFill>
                <a:latin typeface="Meiryo UI"/>
                <a:ea typeface="Meiryo UI"/>
              </a:rPr>
              <a:t>有効期限</a:t>
            </a:r>
            <a:r>
              <a:rPr lang="ja-JP" altLang="en-US" sz="1600" dirty="0">
                <a:solidFill>
                  <a:prstClr val="black"/>
                </a:solidFill>
                <a:latin typeface="Meiryo UI"/>
                <a:ea typeface="Meiryo UI"/>
              </a:rPr>
              <a:t>（令和８年３月</a:t>
            </a:r>
            <a:r>
              <a:rPr lang="en-US" altLang="ja-JP" sz="1600" dirty="0">
                <a:solidFill>
                  <a:prstClr val="black"/>
                </a:solidFill>
                <a:latin typeface="Meiryo UI"/>
                <a:ea typeface="Meiryo UI"/>
              </a:rPr>
              <a:t>31</a:t>
            </a:r>
            <a:r>
              <a:rPr lang="ja-JP" altLang="en-US" sz="1600" dirty="0">
                <a:solidFill>
                  <a:prstClr val="black"/>
                </a:solidFill>
                <a:latin typeface="Meiryo UI"/>
                <a:ea typeface="Meiryo UI"/>
              </a:rPr>
              <a:t>日まで）を令和</a:t>
            </a:r>
            <a:r>
              <a:rPr lang="en-US" altLang="ja-JP" sz="1600" dirty="0">
                <a:solidFill>
                  <a:prstClr val="black"/>
                </a:solidFill>
                <a:latin typeface="Meiryo UI"/>
                <a:ea typeface="Meiryo UI"/>
              </a:rPr>
              <a:t>18</a:t>
            </a:r>
            <a:r>
              <a:rPr lang="ja-JP" altLang="en-US" sz="1600" dirty="0">
                <a:solidFill>
                  <a:prstClr val="black"/>
                </a:solidFill>
                <a:latin typeface="Meiryo UI"/>
                <a:ea typeface="Meiryo UI"/>
              </a:rPr>
              <a:t>年３月</a:t>
            </a:r>
            <a:r>
              <a:rPr lang="en-US" altLang="ja-JP" sz="1600" dirty="0">
                <a:solidFill>
                  <a:prstClr val="black"/>
                </a:solidFill>
                <a:latin typeface="Meiryo UI"/>
                <a:ea typeface="Meiryo UI"/>
              </a:rPr>
              <a:t>31</a:t>
            </a:r>
            <a:r>
              <a:rPr lang="ja-JP" altLang="en-US" sz="1600" dirty="0">
                <a:solidFill>
                  <a:prstClr val="black"/>
                </a:solidFill>
                <a:latin typeface="Meiryo UI"/>
                <a:ea typeface="Meiryo UI"/>
              </a:rPr>
              <a:t>日まで、</a:t>
            </a:r>
            <a:r>
              <a:rPr lang="en-US" altLang="ja-JP" sz="1600" b="1" dirty="0">
                <a:solidFill>
                  <a:prstClr val="black"/>
                </a:solidFill>
                <a:latin typeface="Meiryo UI"/>
                <a:ea typeface="Meiryo UI"/>
              </a:rPr>
              <a:t>10</a:t>
            </a:r>
            <a:r>
              <a:rPr lang="ja-JP" altLang="en-US" sz="1600" b="1" dirty="0">
                <a:solidFill>
                  <a:prstClr val="black"/>
                </a:solidFill>
                <a:latin typeface="Meiryo UI"/>
                <a:ea typeface="Meiryo UI"/>
              </a:rPr>
              <a:t>年間延長</a:t>
            </a:r>
            <a:r>
              <a:rPr lang="ja-JP" altLang="en-US" sz="1600" dirty="0">
                <a:solidFill>
                  <a:prstClr val="black"/>
                </a:solidFill>
                <a:latin typeface="Meiryo UI"/>
                <a:ea typeface="Meiryo UI"/>
              </a:rPr>
              <a:t>する。</a:t>
            </a:r>
            <a:endParaRPr lang="en-US" altLang="ja-JP" sz="1600" dirty="0">
              <a:solidFill>
                <a:prstClr val="black"/>
              </a:solidFill>
              <a:latin typeface="Meiryo UI"/>
              <a:ea typeface="Meiryo UI"/>
            </a:endParaRPr>
          </a:p>
          <a:p>
            <a:pPr marL="265430" indent="-421640" algn="just" defTabSz="422039">
              <a:defRPr/>
            </a:pPr>
            <a:endParaRPr lang="en-US" altLang="ja-JP" sz="1600" b="1" dirty="0">
              <a:solidFill>
                <a:prstClr val="black"/>
              </a:solidFill>
              <a:highlight>
                <a:srgbClr val="FEDFE1"/>
              </a:highlight>
              <a:latin typeface="Meiryo UI"/>
              <a:ea typeface="Meiryo UI"/>
            </a:endParaRPr>
          </a:p>
          <a:p>
            <a:pPr marL="265430" indent="-421640" algn="just" defTabSz="422039">
              <a:defRPr/>
            </a:pPr>
            <a:r>
              <a:rPr lang="ja-JP" altLang="en-US" sz="1600" b="1" dirty="0">
                <a:solidFill>
                  <a:prstClr val="black"/>
                </a:solidFill>
                <a:highlight>
                  <a:srgbClr val="FEDFE1"/>
                </a:highlight>
                <a:latin typeface="Meiryo UI"/>
                <a:ea typeface="Meiryo UI"/>
              </a:rPr>
              <a:t>（３）女性の健康課題</a:t>
            </a:r>
            <a:endParaRPr lang="en-US" altLang="ja-JP" sz="1600" dirty="0">
              <a:solidFill>
                <a:prstClr val="black"/>
              </a:solidFill>
              <a:highlight>
                <a:srgbClr val="FEDFE1"/>
              </a:highlight>
              <a:latin typeface="Meiryo UI"/>
              <a:ea typeface="Meiryo UI"/>
            </a:endParaRPr>
          </a:p>
          <a:p>
            <a:pPr marL="265430" indent="-421640" algn="just" defTabSz="422039">
              <a:spcBef>
                <a:spcPts val="600"/>
              </a:spcBef>
              <a:defRPr/>
            </a:pPr>
            <a:r>
              <a:rPr lang="ja-JP" altLang="en-US" sz="1600" b="1" dirty="0">
                <a:solidFill>
                  <a:prstClr val="black"/>
                </a:solidFill>
                <a:latin typeface="Meiryo UI"/>
                <a:ea typeface="Meiryo UI"/>
              </a:rPr>
              <a:t>　 　</a:t>
            </a:r>
            <a:r>
              <a:rPr lang="ja-JP" altLang="en-US" sz="1600" dirty="0">
                <a:solidFill>
                  <a:prstClr val="black"/>
                </a:solidFill>
                <a:latin typeface="Meiryo UI"/>
                <a:ea typeface="Meiryo UI"/>
              </a:rPr>
              <a:t>女性の職業生活における活躍の推進は、</a:t>
            </a:r>
            <a:r>
              <a:rPr lang="ja-JP" altLang="en-US" sz="1600" b="1" dirty="0">
                <a:solidFill>
                  <a:prstClr val="black"/>
                </a:solidFill>
                <a:latin typeface="Meiryo UI"/>
                <a:ea typeface="Meiryo UI"/>
              </a:rPr>
              <a:t>女性の健康上の特性に配慮して行われるべき旨を、基本原則において</a:t>
            </a:r>
            <a:endParaRPr lang="en-US" altLang="ja-JP" sz="1600" b="1" dirty="0">
              <a:solidFill>
                <a:prstClr val="black"/>
              </a:solidFill>
              <a:latin typeface="Meiryo UI"/>
              <a:ea typeface="Meiryo UI"/>
            </a:endParaRPr>
          </a:p>
          <a:p>
            <a:pPr marL="241300" indent="-396875" algn="just" defTabSz="422039">
              <a:spcBef>
                <a:spcPts val="600"/>
              </a:spcBef>
              <a:defRPr/>
            </a:pPr>
            <a:r>
              <a:rPr lang="ja-JP" altLang="en-US" sz="1600" b="1" dirty="0">
                <a:solidFill>
                  <a:prstClr val="black"/>
                </a:solidFill>
                <a:latin typeface="Meiryo UI"/>
                <a:ea typeface="Meiryo UI"/>
              </a:rPr>
              <a:t>　　 明確化</a:t>
            </a:r>
            <a:r>
              <a:rPr lang="ja-JP" altLang="en-US" sz="1600" dirty="0">
                <a:solidFill>
                  <a:prstClr val="black"/>
                </a:solidFill>
                <a:latin typeface="Meiryo UI"/>
                <a:ea typeface="Meiryo UI"/>
              </a:rPr>
              <a:t>する。</a:t>
            </a:r>
            <a:endParaRPr lang="en-US" altLang="ja-JP" sz="1600" dirty="0">
              <a:solidFill>
                <a:prstClr val="black"/>
              </a:solidFill>
              <a:latin typeface="Meiryo UI"/>
              <a:ea typeface="Meiryo UI"/>
            </a:endParaRPr>
          </a:p>
          <a:p>
            <a:pPr marL="265430" indent="-421640" algn="just" defTabSz="422039">
              <a:defRPr/>
            </a:pPr>
            <a:endParaRPr lang="en-US" altLang="ja-JP" sz="1600" dirty="0">
              <a:solidFill>
                <a:prstClr val="black"/>
              </a:solidFill>
              <a:highlight>
                <a:srgbClr val="FEDFE1"/>
              </a:highlight>
              <a:latin typeface="Meiryo UI"/>
              <a:ea typeface="Meiryo UI"/>
            </a:endParaRPr>
          </a:p>
          <a:p>
            <a:pPr marL="265430" indent="-421640" algn="just" defTabSz="422039">
              <a:defRPr/>
            </a:pPr>
            <a:r>
              <a:rPr lang="ja-JP" altLang="en-US" sz="1600" b="1" dirty="0">
                <a:solidFill>
                  <a:prstClr val="black"/>
                </a:solidFill>
                <a:highlight>
                  <a:srgbClr val="FEDFE1"/>
                </a:highlight>
                <a:latin typeface="Meiryo UI"/>
                <a:ea typeface="Meiryo UI"/>
              </a:rPr>
              <a:t>（４）女性活躍推進に関する基本方針へのハラスメント対策の位置付け</a:t>
            </a:r>
            <a:endParaRPr lang="en-US" altLang="ja-JP" sz="1600" dirty="0">
              <a:solidFill>
                <a:prstClr val="black"/>
              </a:solidFill>
              <a:highlight>
                <a:srgbClr val="FEDFE1"/>
              </a:highlight>
              <a:latin typeface="Meiryo UI"/>
              <a:ea typeface="Meiryo UI"/>
            </a:endParaRPr>
          </a:p>
          <a:p>
            <a:pPr marL="265430" indent="-421640" algn="just" defTabSz="422039">
              <a:spcBef>
                <a:spcPts val="600"/>
              </a:spcBef>
              <a:defRPr/>
            </a:pPr>
            <a:r>
              <a:rPr lang="ja-JP" altLang="en-US" sz="1600" dirty="0">
                <a:solidFill>
                  <a:prstClr val="black"/>
                </a:solidFill>
                <a:latin typeface="Meiryo UI"/>
                <a:ea typeface="Meiryo UI"/>
              </a:rPr>
              <a:t>　　 政府が策定する女性活躍の推進に関する</a:t>
            </a:r>
            <a:r>
              <a:rPr lang="ja-JP" altLang="en-US" sz="1600" b="1" dirty="0">
                <a:solidFill>
                  <a:prstClr val="black"/>
                </a:solidFill>
                <a:latin typeface="Meiryo UI"/>
                <a:ea typeface="Meiryo UI"/>
              </a:rPr>
              <a:t>基本方針の記載事項の一つに、ハラスメント対策を位置付け</a:t>
            </a:r>
            <a:r>
              <a:rPr lang="ja-JP" altLang="en-US" sz="1600" dirty="0">
                <a:solidFill>
                  <a:prstClr val="black"/>
                </a:solidFill>
                <a:latin typeface="Meiryo UI"/>
                <a:ea typeface="Meiryo UI"/>
              </a:rPr>
              <a:t>る。</a:t>
            </a:r>
            <a:endParaRPr lang="ja-JP" altLang="en-US" sz="1600" dirty="0">
              <a:solidFill>
                <a:prstClr val="black"/>
              </a:solidFill>
              <a:latin typeface="Calibri" panose="020F0502020204030204"/>
              <a:ea typeface="游ゴシック"/>
              <a:cs typeface="Calibri"/>
            </a:endParaRPr>
          </a:p>
          <a:p>
            <a:pPr marL="265430" indent="-421640" algn="just" defTabSz="422039">
              <a:defRPr/>
            </a:pPr>
            <a:endParaRPr lang="ja-JP" altLang="en-US" sz="1600" b="1" dirty="0">
              <a:solidFill>
                <a:prstClr val="black"/>
              </a:solidFill>
              <a:highlight>
                <a:srgbClr val="FEDFE1"/>
              </a:highlight>
              <a:latin typeface="Meiryo UI"/>
              <a:ea typeface="Meiryo UI"/>
            </a:endParaRPr>
          </a:p>
          <a:p>
            <a:pPr marL="265430" indent="-421640" algn="just" defTabSz="422039">
              <a:defRPr/>
            </a:pPr>
            <a:r>
              <a:rPr lang="ja-JP" altLang="en-US" sz="1600" b="1" dirty="0">
                <a:solidFill>
                  <a:prstClr val="black"/>
                </a:solidFill>
                <a:highlight>
                  <a:srgbClr val="FEDFE1"/>
                </a:highlight>
                <a:latin typeface="Meiryo UI"/>
                <a:ea typeface="Meiryo UI"/>
              </a:rPr>
              <a:t>（５）プラチナえるぼし認定の要件の見直し</a:t>
            </a:r>
            <a:endParaRPr lang="en-US" altLang="ja-JP" sz="1600" b="1" dirty="0">
              <a:solidFill>
                <a:prstClr val="black"/>
              </a:solidFill>
              <a:highlight>
                <a:srgbClr val="FEDFE1"/>
              </a:highlight>
              <a:latin typeface="Meiryo UI"/>
              <a:ea typeface="Meiryo UI"/>
            </a:endParaRPr>
          </a:p>
          <a:p>
            <a:pPr marL="156210" indent="-156210" algn="just" defTabSz="422039">
              <a:spcBef>
                <a:spcPts val="600"/>
              </a:spcBef>
              <a:defRPr/>
            </a:pPr>
            <a:r>
              <a:rPr lang="ja-JP" altLang="en-US" sz="1600" dirty="0">
                <a:solidFill>
                  <a:prstClr val="black"/>
                </a:solidFill>
                <a:latin typeface="Meiryo UI" panose="020B0604030504040204" pitchFamily="50" charset="-128"/>
                <a:ea typeface="Meiryo UI" panose="020B0604030504040204" pitchFamily="50" charset="-128"/>
              </a:rPr>
              <a:t>　　 女性活躍の推進に関する取組が特に優良な事業主に対する特例認定制度（プラチナえるぼし）の認定要件に、</a:t>
            </a:r>
            <a:endParaRPr lang="en-US" altLang="ja-JP" sz="1600" dirty="0">
              <a:solidFill>
                <a:prstClr val="black"/>
              </a:solidFill>
              <a:latin typeface="Meiryo UI" panose="020B0604030504040204" pitchFamily="50" charset="-128"/>
              <a:ea typeface="Meiryo UI" panose="020B0604030504040204" pitchFamily="50" charset="-128"/>
            </a:endParaRPr>
          </a:p>
          <a:p>
            <a:pPr marL="156210" indent="-156210" algn="just" defTabSz="422039">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事業主が講じている求職者等に対するセクシュアルハラスメント防止に係る措置の内容を公表していることを追加する。　</a:t>
            </a:r>
            <a:endParaRPr lang="en-US" altLang="ja-JP" sz="1600" dirty="0">
              <a:solidFill>
                <a:prstClr val="black"/>
              </a:solidFill>
              <a:latin typeface="Meiryo UI" panose="020B0604030504040204" pitchFamily="50" charset="-128"/>
              <a:ea typeface="Meiryo UI" panose="020B0604030504040204" pitchFamily="50" charset="-128"/>
            </a:endParaRPr>
          </a:p>
          <a:p>
            <a:pPr marL="265430" indent="-421640" algn="just" defTabSz="422039">
              <a:defRPr/>
            </a:pPr>
            <a:endParaRPr lang="en-US" altLang="ja-JP" sz="1600" dirty="0">
              <a:solidFill>
                <a:prstClr val="black"/>
              </a:solidFill>
              <a:latin typeface="Meiryo UI" panose="020B0604030504040204" pitchFamily="50" charset="-128"/>
              <a:ea typeface="Meiryo UI" panose="020B0604030504040204" pitchFamily="50" charset="-128"/>
            </a:endParaRPr>
          </a:p>
          <a:p>
            <a:pPr marL="265430" indent="-421640" algn="just" defTabSz="422039">
              <a:defRPr/>
            </a:pPr>
            <a:r>
              <a:rPr lang="ja-JP" altLang="en-US" sz="1600" b="1" dirty="0">
                <a:solidFill>
                  <a:prstClr val="black"/>
                </a:solidFill>
                <a:highlight>
                  <a:srgbClr val="FEDFE1"/>
                </a:highlight>
                <a:latin typeface="Meiryo UI" panose="020B0604030504040204" pitchFamily="50" charset="-128"/>
                <a:ea typeface="Meiryo UI" panose="020B0604030504040204" pitchFamily="50" charset="-128"/>
              </a:rPr>
              <a:t>（６）特定事業主行動計画に係る手続の効率化</a:t>
            </a:r>
            <a:endParaRPr lang="en-US" altLang="ja-JP" sz="1600" b="1" strike="sngStrike" dirty="0">
              <a:solidFill>
                <a:prstClr val="black"/>
              </a:solidFill>
              <a:highlight>
                <a:srgbClr val="FEDFE1"/>
              </a:highlight>
              <a:latin typeface="Meiryo UI" panose="020B0604030504040204" pitchFamily="50" charset="-128"/>
              <a:ea typeface="Meiryo UI" panose="020B0604030504040204" pitchFamily="50" charset="-128"/>
            </a:endParaRPr>
          </a:p>
          <a:p>
            <a:pPr marL="265430" indent="-421640" algn="just">
              <a:spcBef>
                <a:spcPts val="600"/>
              </a:spcBef>
              <a:defRPr/>
            </a:pPr>
            <a:r>
              <a:rPr lang="ja-JP" altLang="en-US" sz="1600" dirty="0">
                <a:solidFill>
                  <a:prstClr val="black"/>
                </a:solidFill>
                <a:latin typeface="Meiryo UI"/>
                <a:ea typeface="Meiryo UI"/>
              </a:rPr>
              <a:t>　　 </a:t>
            </a:r>
            <a:r>
              <a:rPr lang="ja-JP" altLang="en-US" sz="1600" dirty="0">
                <a:solidFill>
                  <a:prstClr val="black"/>
                </a:solidFill>
                <a:latin typeface="メイリオ"/>
                <a:ea typeface="メイリオ"/>
              </a:rPr>
              <a:t>特定事業主（国・地方公共団体）の行動計画に係る手続の効率化を図り、取組の実効性を確保する。</a:t>
            </a:r>
            <a:endParaRPr lang="en-US" altLang="ja-JP" sz="1600" dirty="0">
              <a:solidFill>
                <a:prstClr val="black"/>
              </a:solidFill>
              <a:latin typeface="メイリオ"/>
              <a:ea typeface="メイリオ"/>
            </a:endParaRPr>
          </a:p>
        </p:txBody>
      </p:sp>
      <p:pic>
        <p:nvPicPr>
          <p:cNvPr id="12" name="図 11" descr="C:\Users\KTTAA\AppData\Local\Microsoft\Windows\INetCache\Content.Word\プラチナえるぼし_大-透明_s.png">
            <a:extLst>
              <a:ext uri="{FF2B5EF4-FFF2-40B4-BE49-F238E27FC236}">
                <a16:creationId xmlns:a16="http://schemas.microsoft.com/office/drawing/2014/main" id="{2EB1141C-4004-7AE1-5E53-D000ED5958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3431" y="4228679"/>
            <a:ext cx="540362" cy="527523"/>
          </a:xfrm>
          <a:prstGeom prst="rect">
            <a:avLst/>
          </a:prstGeom>
          <a:noFill/>
          <a:ln>
            <a:noFill/>
          </a:ln>
        </p:spPr>
      </p:pic>
      <p:sp>
        <p:nvSpPr>
          <p:cNvPr id="5" name="TextBox 4">
            <a:extLst>
              <a:ext uri="{FF2B5EF4-FFF2-40B4-BE49-F238E27FC236}">
                <a16:creationId xmlns:a16="http://schemas.microsoft.com/office/drawing/2014/main" id="{CB6302A4-16D2-108B-4776-C1C25F446BF9}"/>
              </a:ext>
            </a:extLst>
          </p:cNvPr>
          <p:cNvSpPr txBox="1"/>
          <p:nvPr/>
        </p:nvSpPr>
        <p:spPr>
          <a:xfrm>
            <a:off x="2260549" y="2513084"/>
            <a:ext cx="2768651" cy="375487"/>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rgbClr val="44546A"/>
              </a:buClr>
              <a:defRPr/>
            </a:pPr>
            <a:r>
              <a:rPr lang="ja-JP" altLang="en-US" sz="1600" b="1" dirty="0">
                <a:solidFill>
                  <a:srgbClr val="005CAF"/>
                </a:solidFill>
                <a:latin typeface="メイリオ" panose="020B0604030504040204" pitchFamily="50" charset="-128"/>
                <a:ea typeface="メイリオ" panose="020B0604030504040204" pitchFamily="50" charset="-128"/>
                <a:cs typeface="Segoe UI"/>
              </a:rPr>
              <a:t>施行日：令和7年6月11日</a:t>
            </a:r>
            <a:endParaRPr lang="en-US" sz="1600" b="1" dirty="0">
              <a:solidFill>
                <a:srgbClr val="005CAF"/>
              </a:solidFill>
              <a:latin typeface="メイリオ" panose="020B0604030504040204" pitchFamily="50" charset="-128"/>
              <a:ea typeface="メイリオ" panose="020B0604030504040204" pitchFamily="50" charset="-128"/>
              <a:cs typeface="Segoe UI"/>
            </a:endParaRPr>
          </a:p>
        </p:txBody>
      </p:sp>
      <p:sp>
        <p:nvSpPr>
          <p:cNvPr id="6" name="TextBox 5">
            <a:extLst>
              <a:ext uri="{FF2B5EF4-FFF2-40B4-BE49-F238E27FC236}">
                <a16:creationId xmlns:a16="http://schemas.microsoft.com/office/drawing/2014/main" id="{CCF90098-3392-86EA-62AF-4F45F057F4C9}"/>
              </a:ext>
            </a:extLst>
          </p:cNvPr>
          <p:cNvSpPr txBox="1"/>
          <p:nvPr/>
        </p:nvSpPr>
        <p:spPr>
          <a:xfrm>
            <a:off x="6348245" y="3604201"/>
            <a:ext cx="2991096" cy="375487"/>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rgbClr val="44546A"/>
              </a:buClr>
              <a:defRPr/>
            </a:pPr>
            <a:r>
              <a:rPr lang="ja-JP" altLang="en-US" sz="1600" b="1" dirty="0">
                <a:solidFill>
                  <a:srgbClr val="005CAF"/>
                </a:solidFill>
                <a:latin typeface="メイリオ" panose="020B0604030504040204" pitchFamily="50" charset="-128"/>
                <a:ea typeface="メイリオ" panose="020B0604030504040204" pitchFamily="50" charset="-128"/>
                <a:cs typeface="Segoe UI"/>
              </a:rPr>
              <a:t>施行日：令和7年6月11日</a:t>
            </a:r>
            <a:endParaRPr lang="en-US" sz="1600" b="1" dirty="0">
              <a:solidFill>
                <a:srgbClr val="005CAF"/>
              </a:solidFill>
              <a:latin typeface="メイリオ" panose="020B0604030504040204" pitchFamily="50" charset="-128"/>
              <a:ea typeface="メイリオ" panose="020B0604030504040204" pitchFamily="50" charset="-128"/>
              <a:cs typeface="Segoe UI"/>
            </a:endParaRPr>
          </a:p>
        </p:txBody>
      </p:sp>
      <p:sp>
        <p:nvSpPr>
          <p:cNvPr id="9" name="TextBox 8">
            <a:extLst>
              <a:ext uri="{FF2B5EF4-FFF2-40B4-BE49-F238E27FC236}">
                <a16:creationId xmlns:a16="http://schemas.microsoft.com/office/drawing/2014/main" id="{D967FDDA-E04B-09AA-9D10-3B8E7DA09105}"/>
              </a:ext>
            </a:extLst>
          </p:cNvPr>
          <p:cNvSpPr txBox="1"/>
          <p:nvPr/>
        </p:nvSpPr>
        <p:spPr>
          <a:xfrm>
            <a:off x="3851473" y="4435617"/>
            <a:ext cx="3665339" cy="375487"/>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rgbClr val="44546A"/>
              </a:buClr>
              <a:defRPr/>
            </a:pPr>
            <a:r>
              <a:rPr lang="ja-JP" altLang="en-US" sz="1600" b="1" dirty="0">
                <a:solidFill>
                  <a:srgbClr val="005CAF"/>
                </a:solidFill>
                <a:latin typeface="メイリオ" panose="020B0604030504040204" pitchFamily="50" charset="-128"/>
                <a:ea typeface="メイリオ" panose="020B0604030504040204" pitchFamily="50" charset="-128"/>
                <a:cs typeface="Segoe UI"/>
              </a:rPr>
              <a:t>施行日：令和</a:t>
            </a:r>
            <a:r>
              <a:rPr lang="en-US" altLang="ja-JP" sz="1600" b="1" dirty="0">
                <a:solidFill>
                  <a:srgbClr val="005CAF"/>
                </a:solidFill>
                <a:latin typeface="メイリオ" panose="020B0604030504040204" pitchFamily="50" charset="-128"/>
                <a:ea typeface="メイリオ" panose="020B0604030504040204" pitchFamily="50" charset="-128"/>
                <a:cs typeface="Segoe UI"/>
              </a:rPr>
              <a:t>8</a:t>
            </a:r>
            <a:r>
              <a:rPr lang="ja-JP" altLang="en-US" sz="1600" b="1" dirty="0">
                <a:solidFill>
                  <a:srgbClr val="005CAF"/>
                </a:solidFill>
                <a:latin typeface="メイリオ" panose="020B0604030504040204" pitchFamily="50" charset="-128"/>
                <a:ea typeface="メイリオ" panose="020B0604030504040204" pitchFamily="50" charset="-128"/>
                <a:cs typeface="Segoe UI"/>
              </a:rPr>
              <a:t>年</a:t>
            </a:r>
            <a:r>
              <a:rPr lang="en-US" altLang="ja-JP" sz="1600" b="1" dirty="0">
                <a:solidFill>
                  <a:srgbClr val="005CAF"/>
                </a:solidFill>
                <a:latin typeface="メイリオ" panose="020B0604030504040204" pitchFamily="50" charset="-128"/>
                <a:ea typeface="メイリオ" panose="020B0604030504040204" pitchFamily="50" charset="-128"/>
                <a:cs typeface="Segoe UI"/>
              </a:rPr>
              <a:t>10</a:t>
            </a:r>
            <a:r>
              <a:rPr lang="ja-JP" altLang="en-US" sz="1600" b="1" dirty="0">
                <a:solidFill>
                  <a:srgbClr val="005CAF"/>
                </a:solidFill>
                <a:latin typeface="メイリオ" panose="020B0604030504040204" pitchFamily="50" charset="-128"/>
                <a:ea typeface="メイリオ" panose="020B0604030504040204" pitchFamily="50" charset="-128"/>
                <a:cs typeface="Segoe UI"/>
              </a:rPr>
              <a:t>月</a:t>
            </a:r>
            <a:r>
              <a:rPr lang="en-US" altLang="ja-JP" sz="1600" b="1" dirty="0">
                <a:solidFill>
                  <a:srgbClr val="005CAF"/>
                </a:solidFill>
                <a:latin typeface="メイリオ" panose="020B0604030504040204" pitchFamily="50" charset="-128"/>
                <a:ea typeface="メイリオ" panose="020B0604030504040204" pitchFamily="50" charset="-128"/>
                <a:cs typeface="Segoe UI"/>
              </a:rPr>
              <a:t>1</a:t>
            </a:r>
            <a:r>
              <a:rPr lang="ja-JP" altLang="en-US" sz="1600" b="1" dirty="0">
                <a:solidFill>
                  <a:srgbClr val="005CAF"/>
                </a:solidFill>
                <a:latin typeface="メイリオ" panose="020B0604030504040204" pitchFamily="50" charset="-128"/>
                <a:ea typeface="メイリオ" panose="020B0604030504040204" pitchFamily="50" charset="-128"/>
                <a:cs typeface="Segoe UI"/>
              </a:rPr>
              <a:t>日</a:t>
            </a:r>
            <a:r>
              <a:rPr lang="en-US" altLang="ja-JP" sz="1600" b="1" dirty="0">
                <a:solidFill>
                  <a:srgbClr val="005CAF"/>
                </a:solidFill>
                <a:latin typeface="メイリオ" panose="020B0604030504040204" pitchFamily="50" charset="-128"/>
                <a:ea typeface="メイリオ" panose="020B0604030504040204" pitchFamily="50" charset="-128"/>
                <a:cs typeface="Segoe UI"/>
              </a:rPr>
              <a:t>(</a:t>
            </a:r>
            <a:r>
              <a:rPr lang="ja-JP" altLang="en-US" sz="1600" b="1" dirty="0">
                <a:solidFill>
                  <a:srgbClr val="005CAF"/>
                </a:solidFill>
                <a:latin typeface="メイリオ" panose="020B0604030504040204" pitchFamily="50" charset="-128"/>
                <a:ea typeface="メイリオ" panose="020B0604030504040204" pitchFamily="50" charset="-128"/>
                <a:cs typeface="Segoe UI"/>
              </a:rPr>
              <a:t>予定）</a:t>
            </a:r>
            <a:endParaRPr lang="en-US" sz="1600" b="1" dirty="0">
              <a:solidFill>
                <a:srgbClr val="005CAF"/>
              </a:solidFill>
              <a:latin typeface="メイリオ" panose="020B0604030504040204" pitchFamily="50" charset="-128"/>
              <a:ea typeface="メイリオ" panose="020B0604030504040204" pitchFamily="50" charset="-128"/>
              <a:cs typeface="Segoe UI"/>
            </a:endParaRPr>
          </a:p>
        </p:txBody>
      </p:sp>
      <p:sp>
        <p:nvSpPr>
          <p:cNvPr id="11" name="TextBox 4">
            <a:extLst>
              <a:ext uri="{FF2B5EF4-FFF2-40B4-BE49-F238E27FC236}">
                <a16:creationId xmlns:a16="http://schemas.microsoft.com/office/drawing/2014/main" id="{4A7FA5CC-DE8E-B28C-5011-606B3B1A6D76}"/>
              </a:ext>
            </a:extLst>
          </p:cNvPr>
          <p:cNvSpPr txBox="1"/>
          <p:nvPr/>
        </p:nvSpPr>
        <p:spPr>
          <a:xfrm>
            <a:off x="3857014" y="1692920"/>
            <a:ext cx="2848586" cy="375487"/>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rgbClr val="44546A"/>
              </a:buClr>
              <a:defRPr/>
            </a:pPr>
            <a:r>
              <a:rPr lang="ja-JP" altLang="en-US" sz="1600" b="1" dirty="0">
                <a:solidFill>
                  <a:srgbClr val="005CAF"/>
                </a:solidFill>
                <a:latin typeface="メイリオ" panose="020B0604030504040204" pitchFamily="50" charset="-128"/>
                <a:ea typeface="メイリオ" panose="020B0604030504040204" pitchFamily="50" charset="-128"/>
                <a:cs typeface="Segoe UI"/>
              </a:rPr>
              <a:t>施行日：令和7年6月11日</a:t>
            </a:r>
            <a:endParaRPr lang="en-US" sz="1600" b="1" dirty="0">
              <a:solidFill>
                <a:srgbClr val="005CAF"/>
              </a:solidFill>
              <a:latin typeface="メイリオ" panose="020B0604030504040204" pitchFamily="50" charset="-128"/>
              <a:ea typeface="メイリオ" panose="020B0604030504040204" pitchFamily="50" charset="-128"/>
              <a:cs typeface="Segoe UI"/>
            </a:endParaRPr>
          </a:p>
        </p:txBody>
      </p:sp>
      <p:sp>
        <p:nvSpPr>
          <p:cNvPr id="2" name="タイトル 6">
            <a:extLst>
              <a:ext uri="{FF2B5EF4-FFF2-40B4-BE49-F238E27FC236}">
                <a16:creationId xmlns:a16="http://schemas.microsoft.com/office/drawing/2014/main" id="{B7A1721B-FE4E-965D-7D7B-B172F70E8691}"/>
              </a:ext>
            </a:extLst>
          </p:cNvPr>
          <p:cNvSpPr txBox="1">
            <a:spLocks/>
          </p:cNvSpPr>
          <p:nvPr/>
        </p:nvSpPr>
        <p:spPr>
          <a:xfrm>
            <a:off x="381554" y="185247"/>
            <a:ext cx="9142892" cy="467843"/>
          </a:xfrm>
          <a:prstGeom prst="rect">
            <a:avLst/>
          </a:prstGeom>
          <a:noFill/>
          <a:ln w="12700" cap="flat" cmpd="sng" algn="ctr">
            <a:noFill/>
            <a:prstDash val="solid"/>
            <a:miter lim="800000"/>
          </a:ln>
          <a:effectLst/>
        </p:spPr>
        <p:txBody>
          <a:bodyPr lIns="214913" tIns="134321" rIns="214913" bIns="97482" rtlCol="0" anchor="b"/>
          <a:lstStyle>
            <a:lvl1pPr algn="l" defTabSz="844083" rtl="0" eaLnBrk="1" latinLnBrk="0" hangingPunct="1">
              <a:lnSpc>
                <a:spcPct val="90000"/>
              </a:lnSpc>
              <a:spcBef>
                <a:spcPct val="0"/>
              </a:spcBef>
              <a:buNone/>
              <a:defRPr kumimoji="1" lang="en-US" altLang="en-US" sz="1675" b="1" i="0" kern="1200" spc="251"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29923">
              <a:defRPr/>
            </a:pPr>
            <a:r>
              <a:rPr lang="ja-JP" altLang="en-US" sz="2000" dirty="0">
                <a:solidFill>
                  <a:schemeClr val="bg1"/>
                </a:solidFill>
              </a:rPr>
              <a:t>女性活躍推進法の改正概要</a:t>
            </a:r>
            <a:endParaRPr lang="ja-JP" altLang="en-US" sz="2000" spc="187" dirty="0">
              <a:solidFill>
                <a:schemeClr val="bg1"/>
              </a:solidFill>
              <a:latin typeface="Meiryo UI" panose="020B0604030504040204" pitchFamily="50" charset="-128"/>
              <a:ea typeface="Meiryo UI" panose="020B0604030504040204" pitchFamily="50" charset="-128"/>
            </a:endParaRPr>
          </a:p>
        </p:txBody>
      </p:sp>
      <p:sp>
        <p:nvSpPr>
          <p:cNvPr id="18" name="TextBox 8">
            <a:extLst>
              <a:ext uri="{FF2B5EF4-FFF2-40B4-BE49-F238E27FC236}">
                <a16:creationId xmlns:a16="http://schemas.microsoft.com/office/drawing/2014/main" id="{38A0A5AF-9A7D-52A7-F79E-ADD4BFA61D47}"/>
              </a:ext>
            </a:extLst>
          </p:cNvPr>
          <p:cNvSpPr txBox="1"/>
          <p:nvPr/>
        </p:nvSpPr>
        <p:spPr>
          <a:xfrm>
            <a:off x="4435755" y="5482230"/>
            <a:ext cx="3665339" cy="375487"/>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rgbClr val="44546A"/>
              </a:buClr>
              <a:defRPr/>
            </a:pPr>
            <a:r>
              <a:rPr lang="ja-JP" altLang="en-US" sz="1600" b="1" dirty="0">
                <a:solidFill>
                  <a:srgbClr val="005CAF"/>
                </a:solidFill>
                <a:latin typeface="+mn-ea"/>
                <a:cs typeface="Segoe UI"/>
              </a:rPr>
              <a:t>施行日：令和</a:t>
            </a:r>
            <a:r>
              <a:rPr lang="en-US" altLang="ja-JP" sz="1600" b="1" dirty="0">
                <a:solidFill>
                  <a:srgbClr val="005CAF"/>
                </a:solidFill>
                <a:latin typeface="+mn-ea"/>
                <a:cs typeface="Segoe UI"/>
              </a:rPr>
              <a:t>8</a:t>
            </a:r>
            <a:r>
              <a:rPr lang="ja-JP" altLang="en-US" sz="1600" b="1" dirty="0">
                <a:solidFill>
                  <a:srgbClr val="005CAF"/>
                </a:solidFill>
                <a:latin typeface="+mn-ea"/>
                <a:cs typeface="Segoe UI"/>
              </a:rPr>
              <a:t>年</a:t>
            </a:r>
            <a:r>
              <a:rPr lang="en-US" altLang="ja-JP" sz="1600" b="1" dirty="0">
                <a:solidFill>
                  <a:srgbClr val="005CAF"/>
                </a:solidFill>
                <a:latin typeface="+mn-ea"/>
                <a:cs typeface="Segoe UI"/>
              </a:rPr>
              <a:t>10</a:t>
            </a:r>
            <a:r>
              <a:rPr lang="ja-JP" altLang="en-US" sz="1600" b="1" dirty="0">
                <a:solidFill>
                  <a:srgbClr val="005CAF"/>
                </a:solidFill>
                <a:latin typeface="+mn-ea"/>
                <a:cs typeface="Segoe UI"/>
              </a:rPr>
              <a:t>月</a:t>
            </a:r>
            <a:r>
              <a:rPr lang="en-US" altLang="ja-JP" sz="1600" b="1" dirty="0">
                <a:solidFill>
                  <a:srgbClr val="005CAF"/>
                </a:solidFill>
                <a:latin typeface="+mn-ea"/>
                <a:cs typeface="Segoe UI"/>
              </a:rPr>
              <a:t>1</a:t>
            </a:r>
            <a:r>
              <a:rPr lang="ja-JP" altLang="en-US" sz="1600" b="1" dirty="0">
                <a:solidFill>
                  <a:srgbClr val="005CAF"/>
                </a:solidFill>
                <a:latin typeface="+mn-ea"/>
                <a:cs typeface="Segoe UI"/>
              </a:rPr>
              <a:t>日</a:t>
            </a:r>
            <a:r>
              <a:rPr lang="en-US" altLang="ja-JP" sz="1600" b="1" dirty="0">
                <a:solidFill>
                  <a:srgbClr val="005CAF"/>
                </a:solidFill>
                <a:latin typeface="+mn-ea"/>
                <a:cs typeface="Segoe UI"/>
              </a:rPr>
              <a:t>(</a:t>
            </a:r>
            <a:r>
              <a:rPr lang="ja-JP" altLang="en-US" sz="1600" b="1" dirty="0">
                <a:solidFill>
                  <a:srgbClr val="005CAF"/>
                </a:solidFill>
                <a:latin typeface="+mn-ea"/>
                <a:cs typeface="Segoe UI"/>
              </a:rPr>
              <a:t>予定）</a:t>
            </a:r>
            <a:endParaRPr lang="en-US" sz="1600" b="1" dirty="0">
              <a:solidFill>
                <a:srgbClr val="005CAF"/>
              </a:solidFill>
              <a:latin typeface="+mn-ea"/>
              <a:cs typeface="Segoe UI"/>
            </a:endParaRPr>
          </a:p>
        </p:txBody>
      </p:sp>
      <p:sp>
        <p:nvSpPr>
          <p:cNvPr id="3" name="スライド番号プレースホルダー 2">
            <a:extLst>
              <a:ext uri="{FF2B5EF4-FFF2-40B4-BE49-F238E27FC236}">
                <a16:creationId xmlns:a16="http://schemas.microsoft.com/office/drawing/2014/main" id="{828ACA1A-9D3F-259E-63F8-7D28E963F3D6}"/>
              </a:ext>
            </a:extLst>
          </p:cNvPr>
          <p:cNvSpPr txBox="1">
            <a:spLocks/>
          </p:cNvSpPr>
          <p:nvPr/>
        </p:nvSpPr>
        <p:spPr>
          <a:xfrm>
            <a:off x="8980609" y="6426777"/>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159161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9B42D-2F2B-D55D-A649-B5D14CA60E1F}"/>
            </a:ext>
          </a:extLst>
        </p:cNvPr>
        <p:cNvGrpSpPr/>
        <p:nvPr/>
      </p:nvGrpSpPr>
      <p:grpSpPr>
        <a:xfrm>
          <a:off x="0" y="0"/>
          <a:ext cx="0" cy="0"/>
          <a:chOff x="0" y="0"/>
          <a:chExt cx="0" cy="0"/>
        </a:xfrm>
      </p:grpSpPr>
      <p:sp>
        <p:nvSpPr>
          <p:cNvPr id="3" name="楕円 2">
            <a:extLst>
              <a:ext uri="{FF2B5EF4-FFF2-40B4-BE49-F238E27FC236}">
                <a16:creationId xmlns:a16="http://schemas.microsoft.com/office/drawing/2014/main" id="{005AA26A-587E-E3A8-ABE7-21FD808F956F}"/>
              </a:ext>
            </a:extLst>
          </p:cNvPr>
          <p:cNvSpPr/>
          <p:nvPr/>
        </p:nvSpPr>
        <p:spPr>
          <a:xfrm>
            <a:off x="1533525" y="2590800"/>
            <a:ext cx="6848475" cy="16192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8" name="タイトル 7">
            <a:extLst>
              <a:ext uri="{FF2B5EF4-FFF2-40B4-BE49-F238E27FC236}">
                <a16:creationId xmlns:a16="http://schemas.microsoft.com/office/drawing/2014/main" id="{94773577-C8C7-CBEA-42CD-E5A31C6DEB44}"/>
              </a:ext>
            </a:extLst>
          </p:cNvPr>
          <p:cNvSpPr>
            <a:spLocks noGrp="1"/>
          </p:cNvSpPr>
          <p:nvPr>
            <p:ph type="ctrTitle"/>
          </p:nvPr>
        </p:nvSpPr>
        <p:spPr>
          <a:xfrm>
            <a:off x="2121616" y="2717800"/>
            <a:ext cx="5215399" cy="1193800"/>
          </a:xfrm>
        </p:spPr>
        <p:txBody>
          <a:bodyPr/>
          <a:lstStyle/>
          <a:p>
            <a:r>
              <a:rPr lang="en-US" altLang="ja-JP" sz="3600" dirty="0">
                <a:solidFill>
                  <a:schemeClr val="tx1"/>
                </a:solidFill>
                <a:latin typeface="+mn-ea"/>
              </a:rPr>
              <a:t>Ⅱ</a:t>
            </a:r>
            <a:r>
              <a:rPr lang="ja-JP" altLang="en-US" sz="3600" dirty="0">
                <a:solidFill>
                  <a:schemeClr val="tx1"/>
                </a:solidFill>
                <a:latin typeface="+mn-ea"/>
              </a:rPr>
              <a:t>　改正内容</a:t>
            </a:r>
          </a:p>
        </p:txBody>
      </p:sp>
      <p:sp>
        <p:nvSpPr>
          <p:cNvPr id="2" name="スライド番号プレースホルダー 2">
            <a:extLst>
              <a:ext uri="{FF2B5EF4-FFF2-40B4-BE49-F238E27FC236}">
                <a16:creationId xmlns:a16="http://schemas.microsoft.com/office/drawing/2014/main" id="{80319612-4748-5B4C-EAB5-4098914D0EB2}"/>
              </a:ext>
            </a:extLst>
          </p:cNvPr>
          <p:cNvSpPr txBox="1">
            <a:spLocks/>
          </p:cNvSpPr>
          <p:nvPr/>
        </p:nvSpPr>
        <p:spPr>
          <a:xfrm>
            <a:off x="8980609" y="6426777"/>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424496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AB759B1-D048-D2F2-1B1E-4194386D681D}"/>
              </a:ext>
            </a:extLst>
          </p:cNvPr>
          <p:cNvSpPr>
            <a:spLocks noGrp="1"/>
          </p:cNvSpPr>
          <p:nvPr>
            <p:ph type="title"/>
          </p:nvPr>
        </p:nvSpPr>
        <p:spPr>
          <a:xfrm>
            <a:off x="2401888" y="2780961"/>
            <a:ext cx="8052948" cy="1129587"/>
          </a:xfrm>
        </p:spPr>
        <p:txBody>
          <a:bodyPr/>
          <a:lstStyle/>
          <a:p>
            <a:pPr marR="0" lvl="0" algn="l" defTabSz="914400" rtl="0" eaLnBrk="1" fontAlgn="auto" latinLnBrk="0" hangingPunct="1">
              <a:lnSpc>
                <a:spcPct val="130000"/>
              </a:lnSpc>
              <a:spcBef>
                <a:spcPts val="1000"/>
              </a:spcBef>
              <a:spcAft>
                <a:spcPts val="800"/>
              </a:spcAft>
              <a:buClr>
                <a:srgbClr val="000000"/>
              </a:buClr>
              <a:buSzTx/>
              <a:tabLst/>
              <a:defRPr/>
            </a:pPr>
            <a:r>
              <a:rPr kumimoji="1" lang="ja-JP" altLang="en-US" sz="2400" b="1" i="0" u="none" strike="noStrike" kern="1200" cap="none" spc="272"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男女間賃金差異及び</a:t>
            </a:r>
            <a:br>
              <a:rPr kumimoji="1" lang="en-US" altLang="ja-JP" sz="2400" b="1" i="0" u="none" strike="noStrike" kern="1200" cap="none" spc="272"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br>
            <a:r>
              <a:rPr kumimoji="1" lang="ja-JP" altLang="en-US" sz="2400" b="1" i="0" u="none" strike="noStrike" kern="1200" cap="none" spc="272"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女性管理職比率の情報公表について</a:t>
            </a:r>
          </a:p>
        </p:txBody>
      </p:sp>
      <p:sp>
        <p:nvSpPr>
          <p:cNvPr id="2" name="正方形/長方形 1">
            <a:extLst>
              <a:ext uri="{FF2B5EF4-FFF2-40B4-BE49-F238E27FC236}">
                <a16:creationId xmlns:a16="http://schemas.microsoft.com/office/drawing/2014/main" id="{C8B1B11D-0A23-10C7-5EB7-8F5C52DBD747}"/>
              </a:ext>
            </a:extLst>
          </p:cNvPr>
          <p:cNvSpPr/>
          <p:nvPr/>
        </p:nvSpPr>
        <p:spPr>
          <a:xfrm>
            <a:off x="659247" y="3910548"/>
            <a:ext cx="1931554" cy="378565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0" b="0" i="0" u="none" strike="noStrike" kern="1200" cap="none" spc="272" normalizeH="0" baseline="0" noProof="0" dirty="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1</a:t>
            </a:r>
            <a:endParaRPr kumimoji="1" lang="en" altLang="ja-JP" sz="24000" b="0" i="0" u="none" strike="noStrike" kern="1200" cap="none" spc="272" normalizeH="0" baseline="0" noProof="0" dirty="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sp>
        <p:nvSpPr>
          <p:cNvPr id="4" name="スライド番号プレースホルダー 2">
            <a:extLst>
              <a:ext uri="{FF2B5EF4-FFF2-40B4-BE49-F238E27FC236}">
                <a16:creationId xmlns:a16="http://schemas.microsoft.com/office/drawing/2014/main" id="{199B4D12-19A8-CCE0-3749-98FF1B9AA1B7}"/>
              </a:ext>
            </a:extLst>
          </p:cNvPr>
          <p:cNvSpPr txBox="1">
            <a:spLocks/>
          </p:cNvSpPr>
          <p:nvPr/>
        </p:nvSpPr>
        <p:spPr>
          <a:xfrm>
            <a:off x="8980609" y="6426777"/>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6</a:t>
            </a:r>
          </a:p>
          <a:p>
            <a:pPr defTabSz="914400">
              <a:defRPr/>
            </a:pPr>
            <a:endPar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430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表 37"/>
          <p:cNvGraphicFramePr>
            <a:graphicFrameLocks noGrp="1"/>
          </p:cNvGraphicFramePr>
          <p:nvPr>
            <p:extLst>
              <p:ext uri="{D42A27DB-BD31-4B8C-83A1-F6EECF244321}">
                <p14:modId xmlns:p14="http://schemas.microsoft.com/office/powerpoint/2010/main" val="178633055"/>
              </p:ext>
            </p:extLst>
          </p:nvPr>
        </p:nvGraphicFramePr>
        <p:xfrm>
          <a:off x="1071866" y="3247420"/>
          <a:ext cx="3628646" cy="2617717"/>
        </p:xfrm>
        <a:graphic>
          <a:graphicData uri="http://schemas.openxmlformats.org/drawingml/2006/table">
            <a:tbl>
              <a:tblPr firstRow="1" bandRow="1">
                <a:tableStyleId>{5C22544A-7EE6-4342-B048-85BDC9FD1C3A}</a:tableStyleId>
              </a:tblPr>
              <a:tblGrid>
                <a:gridCol w="3628646">
                  <a:extLst>
                    <a:ext uri="{9D8B030D-6E8A-4147-A177-3AD203B41FA5}">
                      <a16:colId xmlns:a16="http://schemas.microsoft.com/office/drawing/2014/main" val="430785560"/>
                    </a:ext>
                  </a:extLst>
                </a:gridCol>
              </a:tblGrid>
              <a:tr h="476716">
                <a:tc>
                  <a:txBody>
                    <a:bodyPr/>
                    <a:lstStyle/>
                    <a:p>
                      <a:pPr algn="ctr">
                        <a:lnSpc>
                          <a:spcPts val="1500"/>
                        </a:lnSpc>
                      </a:pPr>
                      <a:r>
                        <a:rPr lang="ja-JP" altLang="en-US" sz="1200"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女性労働者に対する職業生活に</a:t>
                      </a:r>
                      <a:endParaRPr lang="en-US" altLang="ja-JP" sz="1200"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500"/>
                        </a:lnSpc>
                      </a:pPr>
                      <a:r>
                        <a:rPr lang="ja-JP" altLang="en-US" sz="1200"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関する機会の提供</a:t>
                      </a:r>
                      <a:endParaRPr kumimoji="1" lang="ja-JP" altLang="en-US" sz="1200" u="none" dirty="0">
                        <a:solidFill>
                          <a:schemeClr val="tx1"/>
                        </a:solidFill>
                      </a:endParaRPr>
                    </a:p>
                  </a:txBody>
                  <a:tcPr marL="66388" marR="66388" marT="48253" marB="24126"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C9E7E7"/>
                    </a:solidFill>
                  </a:tcPr>
                </a:tc>
                <a:extLst>
                  <a:ext uri="{0D108BD9-81ED-4DB2-BD59-A6C34878D82A}">
                    <a16:rowId xmlns:a16="http://schemas.microsoft.com/office/drawing/2014/main" val="1177083970"/>
                  </a:ext>
                </a:extLst>
              </a:tr>
              <a:tr h="2141001">
                <a:tc>
                  <a:txBody>
                    <a:bodyPr/>
                    <a:lstStyle/>
                    <a:p>
                      <a:pPr>
                        <a:lnSpc>
                          <a:spcPts val="1500"/>
                        </a:lnSpc>
                        <a:spcAft>
                          <a:spcPts val="400"/>
                        </a:spcAft>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・採用した労働者に占める女性労働者の割合</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区</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spcAft>
                          <a:spcPts val="400"/>
                        </a:spcAft>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・男女別の採用における競争倍率</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区</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spcAft>
                          <a:spcPts val="400"/>
                        </a:spcAft>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・労働者に占める女性労働者の割合</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区</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派</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2462" rtl="0" eaLnBrk="1" fontAlgn="auto" latinLnBrk="0" hangingPunct="1">
                        <a:lnSpc>
                          <a:spcPts val="1500"/>
                        </a:lnSpc>
                        <a:spcBef>
                          <a:spcPts val="0"/>
                        </a:spcBef>
                        <a:spcAft>
                          <a:spcPts val="400"/>
                        </a:spcAft>
                        <a:buClrTx/>
                        <a:buSzTx/>
                        <a:buFontTx/>
                        <a:buNone/>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・係長級にある者に占める女性労働者の割合</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spcAft>
                          <a:spcPts val="400"/>
                        </a:spcAft>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・役員に占める女性の割合</a:t>
                      </a:r>
                    </a:p>
                    <a:p>
                      <a:pPr>
                        <a:lnSpc>
                          <a:spcPts val="1500"/>
                        </a:lnSpc>
                        <a:spcAft>
                          <a:spcPts val="400"/>
                        </a:spcAft>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・男女別の職種又は雇用形態の転換実績</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区</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派</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spcAft>
                          <a:spcPts val="400"/>
                        </a:spcAft>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・男女別の再雇用又は中途採用の実績</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66388" marR="66388" marT="33194" marB="33194"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957605471"/>
                  </a:ext>
                </a:extLst>
              </a:tr>
            </a:tbl>
          </a:graphicData>
        </a:graphic>
      </p:graphicFrame>
      <p:graphicFrame>
        <p:nvGraphicFramePr>
          <p:cNvPr id="39" name="表 38"/>
          <p:cNvGraphicFramePr>
            <a:graphicFrameLocks noGrp="1"/>
          </p:cNvGraphicFramePr>
          <p:nvPr>
            <p:extLst>
              <p:ext uri="{D42A27DB-BD31-4B8C-83A1-F6EECF244321}">
                <p14:modId xmlns:p14="http://schemas.microsoft.com/office/powerpoint/2010/main" val="3964843666"/>
              </p:ext>
            </p:extLst>
          </p:nvPr>
        </p:nvGraphicFramePr>
        <p:xfrm>
          <a:off x="4993333" y="3244335"/>
          <a:ext cx="3547709" cy="2640667"/>
        </p:xfrm>
        <a:graphic>
          <a:graphicData uri="http://schemas.openxmlformats.org/drawingml/2006/table">
            <a:tbl>
              <a:tblPr firstRow="1" bandRow="1">
                <a:tableStyleId>{5C22544A-7EE6-4342-B048-85BDC9FD1C3A}</a:tableStyleId>
              </a:tblPr>
              <a:tblGrid>
                <a:gridCol w="3547709">
                  <a:extLst>
                    <a:ext uri="{9D8B030D-6E8A-4147-A177-3AD203B41FA5}">
                      <a16:colId xmlns:a16="http://schemas.microsoft.com/office/drawing/2014/main" val="3737014029"/>
                    </a:ext>
                  </a:extLst>
                </a:gridCol>
              </a:tblGrid>
              <a:tr h="434028">
                <a:tc>
                  <a:txBody>
                    <a:bodyPr/>
                    <a:lstStyle/>
                    <a:p>
                      <a:pPr marL="0" marR="0" lvl="0" indent="0" algn="ctr" defTabSz="844083" rtl="0" eaLnBrk="1" fontAlgn="auto" latinLnBrk="0" hangingPunct="1">
                        <a:lnSpc>
                          <a:spcPts val="1500"/>
                        </a:lnSpc>
                        <a:spcBef>
                          <a:spcPts val="0"/>
                        </a:spcBef>
                        <a:spcAft>
                          <a:spcPts val="0"/>
                        </a:spcAft>
                        <a:buClrTx/>
                        <a:buSzTx/>
                        <a:buFontTx/>
                        <a:buNone/>
                        <a:tabLst/>
                        <a:defRPr/>
                      </a:pPr>
                      <a:r>
                        <a:rPr kumimoji="1" lang="ja-JP" altLang="en-US" sz="1200" b="1"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職業生活と家庭生活との両立に</a:t>
                      </a:r>
                      <a:endParaRPr kumimoji="1" lang="en-US" altLang="ja-JP" sz="1200" b="1"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844083" rtl="0" eaLnBrk="1" fontAlgn="auto" latinLnBrk="0" hangingPunct="1">
                        <a:lnSpc>
                          <a:spcPts val="1500"/>
                        </a:lnSpc>
                        <a:spcBef>
                          <a:spcPts val="0"/>
                        </a:spcBef>
                        <a:spcAft>
                          <a:spcPts val="0"/>
                        </a:spcAft>
                        <a:buClrTx/>
                        <a:buSzTx/>
                        <a:buFontTx/>
                        <a:buNone/>
                        <a:tabLst/>
                        <a:defRPr/>
                      </a:pPr>
                      <a:r>
                        <a:rPr kumimoji="1" lang="ja-JP" altLang="en-US" sz="1200" b="1"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資する雇用環境の整備</a:t>
                      </a:r>
                      <a:endParaRPr kumimoji="1" lang="ja-JP" altLang="en-US" sz="1200" b="1" u="none" kern="1200" dirty="0">
                        <a:solidFill>
                          <a:schemeClr val="tx1"/>
                        </a:solidFill>
                        <a:latin typeface="メイリオ" panose="020B0604030504040204" pitchFamily="50" charset="-128"/>
                        <a:ea typeface="メイリオ" panose="020B0604030504040204" pitchFamily="50" charset="-128"/>
                      </a:endParaRPr>
                    </a:p>
                  </a:txBody>
                  <a:tcPr marL="66388" marR="66388" marT="48253" marB="24126"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C9E7E7"/>
                    </a:solidFill>
                  </a:tcPr>
                </a:tc>
                <a:extLst>
                  <a:ext uri="{0D108BD9-81ED-4DB2-BD59-A6C34878D82A}">
                    <a16:rowId xmlns:a16="http://schemas.microsoft.com/office/drawing/2014/main" val="1177083970"/>
                  </a:ext>
                </a:extLst>
              </a:tr>
              <a:tr h="2028637">
                <a:tc>
                  <a:txBody>
                    <a:bodyPr/>
                    <a:lstStyle/>
                    <a:p>
                      <a:pPr marL="0" algn="l" defTabSz="844083" rtl="0" eaLnBrk="1" latinLnBrk="0" hangingPunct="1">
                        <a:lnSpc>
                          <a:spcPts val="1500"/>
                        </a:lnSpc>
                        <a:spcAft>
                          <a:spcPts val="400"/>
                        </a:spcAft>
                      </a:pPr>
                      <a:r>
                        <a:rPr kumimoji="1" lang="ja-JP" altLang="en-US"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・男女の平均継続勤務年数の差異</a:t>
                      </a:r>
                    </a:p>
                    <a:p>
                      <a:pPr marL="0" algn="l" defTabSz="844083" rtl="0" eaLnBrk="1" latinLnBrk="0" hangingPunct="1">
                        <a:lnSpc>
                          <a:spcPts val="1500"/>
                        </a:lnSpc>
                        <a:spcAft>
                          <a:spcPts val="400"/>
                        </a:spcAft>
                      </a:pPr>
                      <a:r>
                        <a:rPr kumimoji="1" lang="ja-JP" altLang="en-US"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事業年度前及びその前後の事業年度に</a:t>
                      </a:r>
                      <a:endParaRPr kumimoji="1" lang="en-US" altLang="ja-JP"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844083" rtl="0" eaLnBrk="1" latinLnBrk="0" hangingPunct="1">
                        <a:lnSpc>
                          <a:spcPts val="1500"/>
                        </a:lnSpc>
                        <a:spcAft>
                          <a:spcPts val="400"/>
                        </a:spcAft>
                      </a:pPr>
                      <a:r>
                        <a:rPr kumimoji="1" lang="ja-JP" altLang="en-US"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採用された労働者の男女別の継続雇用割合</a:t>
                      </a:r>
                    </a:p>
                    <a:p>
                      <a:pPr marL="0" algn="l" defTabSz="844083" rtl="0" eaLnBrk="1" latinLnBrk="0" hangingPunct="1">
                        <a:lnSpc>
                          <a:spcPts val="1500"/>
                        </a:lnSpc>
                        <a:spcAft>
                          <a:spcPts val="400"/>
                        </a:spcAft>
                      </a:pPr>
                      <a:r>
                        <a:rPr kumimoji="1" lang="ja-JP" altLang="en-US"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・男女別の育児休業取得率</a:t>
                      </a:r>
                      <a:r>
                        <a:rPr kumimoji="1" lang="en-US" altLang="ja-JP"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a:t>
                      </a:r>
                      <a:r>
                        <a:rPr kumimoji="1" lang="en-US" altLang="ja-JP"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844083" rtl="0" eaLnBrk="1" latinLnBrk="0" hangingPunct="1">
                        <a:lnSpc>
                          <a:spcPts val="1500"/>
                        </a:lnSpc>
                        <a:spcAft>
                          <a:spcPts val="400"/>
                        </a:spcAft>
                      </a:pPr>
                      <a:r>
                        <a:rPr kumimoji="1" lang="ja-JP" altLang="en-US"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・労働者の一月当たりの平均残業時間</a:t>
                      </a:r>
                    </a:p>
                    <a:p>
                      <a:pPr marL="0" algn="l" defTabSz="844083" rtl="0" eaLnBrk="1" latinLnBrk="0" hangingPunct="1">
                        <a:lnSpc>
                          <a:spcPts val="1500"/>
                        </a:lnSpc>
                        <a:spcAft>
                          <a:spcPts val="400"/>
                        </a:spcAft>
                      </a:pPr>
                      <a:r>
                        <a:rPr kumimoji="1" lang="ja-JP" altLang="en-US"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・雇用管理区分ごとの労働者の一月当たりの</a:t>
                      </a:r>
                      <a:endParaRPr kumimoji="1" lang="en-US" altLang="ja-JP"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844083" rtl="0" eaLnBrk="1" latinLnBrk="0" hangingPunct="1">
                        <a:lnSpc>
                          <a:spcPts val="1500"/>
                        </a:lnSpc>
                        <a:spcAft>
                          <a:spcPts val="400"/>
                        </a:spcAft>
                      </a:pPr>
                      <a:r>
                        <a:rPr kumimoji="1" lang="ja-JP" altLang="en-US"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平均残業時間</a:t>
                      </a:r>
                      <a:r>
                        <a:rPr kumimoji="1" lang="en-US" altLang="ja-JP"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a:t>
                      </a:r>
                      <a:r>
                        <a:rPr kumimoji="1" lang="en-US" altLang="ja-JP"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a:t>
                      </a:r>
                      <a:r>
                        <a:rPr kumimoji="1" lang="en-US" altLang="ja-JP"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marL="0" algn="l" defTabSz="844083" rtl="0" eaLnBrk="1" latinLnBrk="0" hangingPunct="1">
                        <a:lnSpc>
                          <a:spcPts val="1500"/>
                        </a:lnSpc>
                        <a:spcAft>
                          <a:spcPts val="400"/>
                        </a:spcAft>
                      </a:pPr>
                      <a:r>
                        <a:rPr kumimoji="1" lang="ja-JP" altLang="en-US"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・有給休暇取得率</a:t>
                      </a:r>
                    </a:p>
                    <a:p>
                      <a:pPr marL="0" algn="l" defTabSz="844083" rtl="0" eaLnBrk="1" latinLnBrk="0" hangingPunct="1">
                        <a:lnSpc>
                          <a:spcPts val="1500"/>
                        </a:lnSpc>
                        <a:spcAft>
                          <a:spcPts val="400"/>
                        </a:spcAft>
                      </a:pPr>
                      <a:r>
                        <a:rPr kumimoji="1" lang="ja-JP" altLang="en-US"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・雇用管理区分ごとの有給休暇取得率</a:t>
                      </a:r>
                      <a:r>
                        <a:rPr kumimoji="1" lang="en-US" altLang="ja-JP"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a:t>
                      </a:r>
                      <a:r>
                        <a:rPr kumimoji="1" lang="en-US" altLang="ja-JP" sz="1200" b="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txBody>
                  <a:tcPr marL="66388" marR="66388" marT="33194" marB="33194"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957605471"/>
                  </a:ext>
                </a:extLst>
              </a:tr>
            </a:tbl>
          </a:graphicData>
        </a:graphic>
      </p:graphicFrame>
      <p:sp>
        <p:nvSpPr>
          <p:cNvPr id="5" name="テキスト ボックス 4">
            <a:extLst>
              <a:ext uri="{FF2B5EF4-FFF2-40B4-BE49-F238E27FC236}">
                <a16:creationId xmlns:a16="http://schemas.microsoft.com/office/drawing/2014/main" id="{C2F8161B-C0B8-728C-333A-C9316B2D45B8}"/>
              </a:ext>
            </a:extLst>
          </p:cNvPr>
          <p:cNvSpPr txBox="1"/>
          <p:nvPr/>
        </p:nvSpPr>
        <p:spPr>
          <a:xfrm>
            <a:off x="1180866" y="5846748"/>
            <a:ext cx="7661491" cy="707886"/>
          </a:xfrm>
          <a:prstGeom prst="rect">
            <a:avLst/>
          </a:prstGeom>
          <a:noFill/>
        </p:spPr>
        <p:txBody>
          <a:bodyPr wrap="square" rtlCol="0">
            <a:spAutoFit/>
          </a:bodyPr>
          <a:lstStyle/>
          <a:p>
            <a:pPr defTabSz="719255">
              <a:lnSpc>
                <a:spcPts val="1193"/>
              </a:lnSpc>
              <a:defRPr/>
            </a:pPr>
            <a:r>
              <a:rPr kumimoji="1" lang="ja-JP" altLang="en-US" sz="894" dirty="0">
                <a:solidFill>
                  <a:srgbClr val="000000"/>
                </a:solidFill>
                <a:latin typeface="メイリオ" panose="020B0604030504040204" pitchFamily="50" charset="-128"/>
                <a:ea typeface="メイリオ" panose="020B0604030504040204" pitchFamily="50" charset="-128"/>
              </a:rPr>
              <a:t>（注）</a:t>
            </a:r>
            <a:endParaRPr kumimoji="1" lang="en-US" altLang="ja-JP" sz="894" dirty="0">
              <a:solidFill>
                <a:srgbClr val="000000"/>
              </a:solidFill>
              <a:latin typeface="メイリオ" panose="020B0604030504040204" pitchFamily="50" charset="-128"/>
              <a:ea typeface="メイリオ" panose="020B0604030504040204" pitchFamily="50" charset="-128"/>
            </a:endParaRPr>
          </a:p>
          <a:p>
            <a:pPr marL="72425" indent="-72425" defTabSz="719255">
              <a:lnSpc>
                <a:spcPts val="1193"/>
              </a:lnSpc>
              <a:defRPr/>
            </a:pPr>
            <a:r>
              <a:rPr kumimoji="1" lang="ja-JP" altLang="en-US" sz="894" dirty="0">
                <a:solidFill>
                  <a:srgbClr val="000000"/>
                </a:solidFill>
                <a:latin typeface="メイリオ" panose="020B0604030504040204" pitchFamily="50" charset="-128"/>
                <a:ea typeface="メイリオ" panose="020B0604030504040204" pitchFamily="50" charset="-128"/>
              </a:rPr>
              <a:t>①「</a:t>
            </a:r>
            <a:r>
              <a:rPr kumimoji="1" lang="en-US" altLang="ja-JP" sz="894" dirty="0">
                <a:solidFill>
                  <a:srgbClr val="000000"/>
                </a:solidFill>
                <a:latin typeface="メイリオ" panose="020B0604030504040204" pitchFamily="50" charset="-128"/>
                <a:ea typeface="メイリオ" panose="020B0604030504040204" pitchFamily="50" charset="-128"/>
              </a:rPr>
              <a:t>(</a:t>
            </a:r>
            <a:r>
              <a:rPr kumimoji="1" lang="ja-JP" altLang="en-US" sz="894" dirty="0">
                <a:solidFill>
                  <a:srgbClr val="000000"/>
                </a:solidFill>
                <a:latin typeface="メイリオ" panose="020B0604030504040204" pitchFamily="50" charset="-128"/>
                <a:ea typeface="メイリオ" panose="020B0604030504040204" pitchFamily="50" charset="-128"/>
              </a:rPr>
              <a:t>区</a:t>
            </a:r>
            <a:r>
              <a:rPr kumimoji="1" lang="en-US" altLang="ja-JP" sz="894" dirty="0">
                <a:solidFill>
                  <a:srgbClr val="000000"/>
                </a:solidFill>
                <a:latin typeface="メイリオ" panose="020B0604030504040204" pitchFamily="50" charset="-128"/>
                <a:ea typeface="メイリオ" panose="020B0604030504040204" pitchFamily="50" charset="-128"/>
              </a:rPr>
              <a:t>)</a:t>
            </a:r>
            <a:r>
              <a:rPr kumimoji="1" lang="ja-JP" altLang="en-US" sz="894" dirty="0">
                <a:solidFill>
                  <a:srgbClr val="000000"/>
                </a:solidFill>
                <a:latin typeface="メイリオ" panose="020B0604030504040204" pitchFamily="50" charset="-128"/>
                <a:ea typeface="メイリオ" panose="020B0604030504040204" pitchFamily="50" charset="-128"/>
              </a:rPr>
              <a:t>」の表示のある項目については、雇用管理区分ごとに公表を行うことが必要。</a:t>
            </a:r>
            <a:endParaRPr kumimoji="1" lang="en-US" altLang="ja-JP" sz="894" dirty="0">
              <a:solidFill>
                <a:srgbClr val="000000"/>
              </a:solidFill>
              <a:latin typeface="メイリオ" panose="020B0604030504040204" pitchFamily="50" charset="-128"/>
              <a:ea typeface="メイリオ" panose="020B0604030504040204" pitchFamily="50" charset="-128"/>
            </a:endParaRPr>
          </a:p>
          <a:p>
            <a:pPr marL="72425" indent="-72425" defTabSz="719255">
              <a:lnSpc>
                <a:spcPts val="1193"/>
              </a:lnSpc>
              <a:defRPr/>
            </a:pPr>
            <a:r>
              <a:rPr kumimoji="1" lang="ja-JP" altLang="en-US" sz="894" dirty="0">
                <a:solidFill>
                  <a:srgbClr val="000000"/>
                </a:solidFill>
                <a:latin typeface="メイリオ" panose="020B0604030504040204" pitchFamily="50" charset="-128"/>
                <a:ea typeface="メイリオ" panose="020B0604030504040204" pitchFamily="50" charset="-128"/>
              </a:rPr>
              <a:t>②「</a:t>
            </a:r>
            <a:r>
              <a:rPr kumimoji="1" lang="en-US" altLang="ja-JP" sz="894" dirty="0">
                <a:solidFill>
                  <a:srgbClr val="000000"/>
                </a:solidFill>
                <a:latin typeface="メイリオ" panose="020B0604030504040204" pitchFamily="50" charset="-128"/>
                <a:ea typeface="メイリオ" panose="020B0604030504040204" pitchFamily="50" charset="-128"/>
              </a:rPr>
              <a:t>(</a:t>
            </a:r>
            <a:r>
              <a:rPr kumimoji="1" lang="ja-JP" altLang="en-US" sz="894" dirty="0">
                <a:solidFill>
                  <a:srgbClr val="000000"/>
                </a:solidFill>
                <a:latin typeface="メイリオ" panose="020B0604030504040204" pitchFamily="50" charset="-128"/>
                <a:ea typeface="メイリオ" panose="020B0604030504040204" pitchFamily="50" charset="-128"/>
              </a:rPr>
              <a:t>派</a:t>
            </a:r>
            <a:r>
              <a:rPr kumimoji="1" lang="en-US" altLang="ja-JP" sz="894" dirty="0">
                <a:solidFill>
                  <a:srgbClr val="000000"/>
                </a:solidFill>
                <a:latin typeface="メイリオ" panose="020B0604030504040204" pitchFamily="50" charset="-128"/>
                <a:ea typeface="メイリオ" panose="020B0604030504040204" pitchFamily="50" charset="-128"/>
              </a:rPr>
              <a:t>)</a:t>
            </a:r>
            <a:r>
              <a:rPr kumimoji="1" lang="ja-JP" altLang="en-US" sz="894" dirty="0">
                <a:solidFill>
                  <a:srgbClr val="000000"/>
                </a:solidFill>
                <a:latin typeface="メイリオ" panose="020B0604030504040204" pitchFamily="50" charset="-128"/>
                <a:ea typeface="メイリオ" panose="020B0604030504040204" pitchFamily="50" charset="-128"/>
              </a:rPr>
              <a:t>」の表示のある項目については、労働者派遣の役務の提供を受ける場合には、派遣労働者を含めて公表を行うことが必要。</a:t>
            </a:r>
            <a:endParaRPr kumimoji="1" lang="en-US" altLang="ja-JP" sz="894" dirty="0">
              <a:solidFill>
                <a:srgbClr val="000000"/>
              </a:solidFill>
              <a:latin typeface="メイリオ" panose="020B0604030504040204" pitchFamily="50" charset="-128"/>
              <a:ea typeface="メイリオ" panose="020B0604030504040204" pitchFamily="50" charset="-128"/>
            </a:endParaRPr>
          </a:p>
          <a:p>
            <a:pPr marL="72425" indent="-72425" defTabSz="719255">
              <a:lnSpc>
                <a:spcPts val="1193"/>
              </a:lnSpc>
              <a:defRPr/>
            </a:pPr>
            <a:r>
              <a:rPr kumimoji="1" lang="ja-JP" altLang="en-US" sz="894" dirty="0">
                <a:solidFill>
                  <a:srgbClr val="000000"/>
                </a:solidFill>
                <a:latin typeface="メイリオ" panose="020B0604030504040204" pitchFamily="50" charset="-128"/>
                <a:ea typeface="メイリオ" panose="020B0604030504040204" pitchFamily="50" charset="-128"/>
              </a:rPr>
              <a:t>③「男女の賃金の差異」については、全労働者、正規雇用労働者、パート・有期雇用労働者の区分で公表を行うことが必要。</a:t>
            </a:r>
            <a:endParaRPr kumimoji="1" lang="ja-JP" altLang="en-US" sz="1023" dirty="0">
              <a:solidFill>
                <a:srgbClr val="000000"/>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51D88E62-D4CA-215E-3140-1D98C7F1E202}"/>
              </a:ext>
            </a:extLst>
          </p:cNvPr>
          <p:cNvSpPr/>
          <p:nvPr/>
        </p:nvSpPr>
        <p:spPr>
          <a:xfrm>
            <a:off x="1180866" y="6436507"/>
            <a:ext cx="7661491" cy="468333"/>
          </a:xfrm>
          <a:prstGeom prst="rect">
            <a:avLst/>
          </a:prstGeom>
        </p:spPr>
        <p:txBody>
          <a:bodyPr wrap="square">
            <a:spAutoFit/>
          </a:bodyPr>
          <a:lstStyle/>
          <a:p>
            <a:pPr defTabSz="719255">
              <a:lnSpc>
                <a:spcPts val="1534"/>
              </a:lnSpc>
              <a:defRPr/>
            </a:pPr>
            <a:r>
              <a:rPr kumimoji="1" lang="ja-JP" altLang="en-US" sz="800" dirty="0">
                <a:solidFill>
                  <a:srgbClr val="000000"/>
                </a:solidFill>
                <a:latin typeface="メイリオ" panose="020B0604030504040204" pitchFamily="50" charset="-128"/>
                <a:ea typeface="メイリオ" panose="020B0604030504040204" pitchFamily="50" charset="-128"/>
              </a:rPr>
              <a:t>＊上記に加えて、「女性労働者に対する職業生活に関する機会の提供に資する社内制度の概要」、「労働者の職業生活と家庭生活の両立に資する社内制度の概要」を任意で公表することも可能。</a:t>
            </a:r>
            <a:endParaRPr kumimoji="1" lang="en-US" altLang="ja-JP" sz="800" dirty="0">
              <a:solidFill>
                <a:srgbClr val="000000"/>
              </a:solidFill>
              <a:latin typeface="メイリオ" panose="020B0604030504040204" pitchFamily="50" charset="-128"/>
              <a:ea typeface="メイリオ" panose="020B0604030504040204" pitchFamily="50" charset="-128"/>
            </a:endParaRPr>
          </a:p>
        </p:txBody>
      </p:sp>
      <p:sp>
        <p:nvSpPr>
          <p:cNvPr id="6" name="テキスト ボックス 7">
            <a:extLst>
              <a:ext uri="{FF2B5EF4-FFF2-40B4-BE49-F238E27FC236}">
                <a16:creationId xmlns:a16="http://schemas.microsoft.com/office/drawing/2014/main" id="{974BBFD6-2AFC-B647-534A-02014AFD83DD}"/>
              </a:ext>
            </a:extLst>
          </p:cNvPr>
          <p:cNvSpPr txBox="1">
            <a:spLocks noChangeArrowheads="1"/>
          </p:cNvSpPr>
          <p:nvPr/>
        </p:nvSpPr>
        <p:spPr bwMode="auto">
          <a:xfrm>
            <a:off x="732691" y="525693"/>
            <a:ext cx="8440615" cy="20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862" tIns="38932" rIns="77862" bIns="38932">
            <a:spAutoFit/>
          </a:bodyPr>
          <a:lstStyle>
            <a:lvl1pPr>
              <a:spcBef>
                <a:spcPct val="20000"/>
              </a:spcBef>
              <a:buClr>
                <a:schemeClr val="bg2"/>
              </a:buClr>
              <a:buFont typeface="Wingdings" panose="05000000000000000000" pitchFamily="2" charset="2"/>
              <a:buChar char="n"/>
              <a:defRPr kumimoji="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bg2"/>
              </a:buClr>
              <a:buFont typeface="Wingdings" panose="05000000000000000000" pitchFamily="2" charset="2"/>
              <a:buChar char="l"/>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Char char="•"/>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bg2"/>
              </a:buClr>
              <a:buFont typeface="Wingdings" panose="05000000000000000000" pitchFamily="2" charset="2"/>
              <a:buChar char="Ø"/>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defRPr kumimoji="1" sz="1200">
                <a:solidFill>
                  <a:schemeClr val="tx1"/>
                </a:solidFill>
                <a:latin typeface="Arial" panose="020B0604020202020204" pitchFamily="34" charset="0"/>
                <a:ea typeface="ＭＳ Ｐゴシック" panose="020B0600070205080204" pitchFamily="50" charset="-128"/>
              </a:defRPr>
            </a:lvl9pPr>
          </a:lstStyle>
          <a:p>
            <a:pPr defTabSz="389586">
              <a:lnSpc>
                <a:spcPts val="1662"/>
              </a:lnSpc>
              <a:spcBef>
                <a:spcPts val="0"/>
              </a:spcBef>
              <a:buClrTx/>
              <a:buNone/>
              <a:defRPr/>
            </a:pPr>
            <a:endParaRPr lang="en-US" altLang="ja-JP" sz="1108" b="1" dirty="0">
              <a:solidFill>
                <a:srgbClr val="000000"/>
              </a:solidFill>
              <a:latin typeface="メイリオ" panose="020B0604030504040204" pitchFamily="50" charset="-128"/>
              <a:ea typeface="メイリオ" panose="020B0604030504040204" pitchFamily="50" charset="-128"/>
            </a:endParaRPr>
          </a:p>
          <a:p>
            <a:pPr defTabSz="389586">
              <a:lnSpc>
                <a:spcPts val="1662"/>
              </a:lnSpc>
              <a:spcBef>
                <a:spcPts val="0"/>
              </a:spcBef>
              <a:buClrTx/>
              <a:buNone/>
              <a:defRPr/>
            </a:pPr>
            <a:endParaRPr lang="en-US" altLang="ja-JP" sz="1200" b="1" dirty="0">
              <a:solidFill>
                <a:srgbClr val="000000"/>
              </a:solidFill>
              <a:latin typeface="メイリオ" panose="020B0604030504040204" pitchFamily="50" charset="-128"/>
              <a:ea typeface="メイリオ" panose="020B0604030504040204" pitchFamily="50" charset="-128"/>
            </a:endParaRPr>
          </a:p>
          <a:p>
            <a:pPr defTabSz="389586">
              <a:lnSpc>
                <a:spcPts val="1662"/>
              </a:lnSpc>
              <a:spcBef>
                <a:spcPts val="0"/>
              </a:spcBef>
              <a:buClrTx/>
              <a:buNone/>
              <a:defRPr/>
            </a:pPr>
            <a:r>
              <a:rPr lang="ja-JP" altLang="en-US" sz="1200" b="1" dirty="0">
                <a:solidFill>
                  <a:srgbClr val="000000"/>
                </a:solidFill>
                <a:latin typeface="メイリオ" panose="020B0604030504040204" pitchFamily="50" charset="-128"/>
                <a:ea typeface="メイリオ" panose="020B0604030504040204" pitchFamily="50" charset="-128"/>
              </a:rPr>
              <a:t>○令和８年４月１日以降、</a:t>
            </a:r>
            <a:endParaRPr lang="en-US" altLang="ja-JP" sz="1200" b="1" dirty="0">
              <a:solidFill>
                <a:srgbClr val="000000"/>
              </a:solidFill>
              <a:latin typeface="メイリオ" panose="020B0604030504040204" pitchFamily="50" charset="-128"/>
              <a:ea typeface="メイリオ" panose="020B0604030504040204" pitchFamily="50" charset="-128"/>
            </a:endParaRPr>
          </a:p>
          <a:p>
            <a:pPr defTabSz="389586">
              <a:lnSpc>
                <a:spcPts val="1662"/>
              </a:lnSpc>
              <a:spcBef>
                <a:spcPts val="0"/>
              </a:spcBef>
              <a:buClrTx/>
              <a:buNone/>
              <a:defRPr/>
            </a:pPr>
            <a:r>
              <a:rPr lang="ja-JP" altLang="en-US" sz="1200" b="1" dirty="0">
                <a:solidFill>
                  <a:srgbClr val="000000"/>
                </a:solidFill>
                <a:latin typeface="メイリオ" panose="020B0604030504040204" pitchFamily="50" charset="-128"/>
                <a:ea typeface="メイリオ" panose="020B0604030504040204" pitchFamily="50" charset="-128"/>
              </a:rPr>
              <a:t>・常時雇用する労働者数が</a:t>
            </a:r>
            <a:r>
              <a:rPr lang="en-US" altLang="ja-JP" sz="1200" b="1" dirty="0">
                <a:solidFill>
                  <a:srgbClr val="FF0000"/>
                </a:solidFill>
                <a:latin typeface="メイリオ" panose="020B0604030504040204" pitchFamily="50" charset="-128"/>
                <a:ea typeface="メイリオ" panose="020B0604030504040204" pitchFamily="50" charset="-128"/>
              </a:rPr>
              <a:t>301</a:t>
            </a:r>
            <a:r>
              <a:rPr lang="ja-JP" altLang="en-US" sz="1200" b="1" dirty="0">
                <a:solidFill>
                  <a:srgbClr val="FF0000"/>
                </a:solidFill>
                <a:latin typeface="メイリオ" panose="020B0604030504040204" pitchFamily="50" charset="-128"/>
                <a:ea typeface="メイリオ" panose="020B0604030504040204" pitchFamily="50" charset="-128"/>
              </a:rPr>
              <a:t>人以上</a:t>
            </a:r>
            <a:r>
              <a:rPr lang="ja-JP" altLang="en-US" sz="1200" b="1" dirty="0">
                <a:solidFill>
                  <a:srgbClr val="000000"/>
                </a:solidFill>
                <a:latin typeface="メイリオ" panose="020B0604030504040204" pitchFamily="50" charset="-128"/>
                <a:ea typeface="メイリオ" panose="020B0604030504040204" pitchFamily="50" charset="-128"/>
              </a:rPr>
              <a:t>の事業主</a:t>
            </a:r>
            <a:r>
              <a:rPr lang="ja-JP" altLang="en-US" sz="1200" dirty="0">
                <a:solidFill>
                  <a:srgbClr val="000000"/>
                </a:solidFill>
                <a:latin typeface="メイリオ" panose="020B0604030504040204" pitchFamily="50" charset="-128"/>
                <a:ea typeface="メイリオ" panose="020B0604030504040204" pitchFamily="50" charset="-128"/>
              </a:rPr>
              <a:t>については、</a:t>
            </a:r>
            <a:r>
              <a:rPr lang="ja-JP" altLang="en-US" sz="1200" b="1" dirty="0">
                <a:solidFill>
                  <a:srgbClr val="FF0000"/>
                </a:solidFill>
                <a:latin typeface="メイリオ" panose="020B0604030504040204" pitchFamily="50" charset="-128"/>
                <a:ea typeface="メイリオ" panose="020B0604030504040204" pitchFamily="50" charset="-128"/>
              </a:rPr>
              <a:t>①男女の賃金の差異</a:t>
            </a:r>
            <a:r>
              <a:rPr lang="ja-JP" altLang="en-US" sz="1200" dirty="0">
                <a:solidFill>
                  <a:srgbClr val="000000"/>
                </a:solidFill>
                <a:latin typeface="メイリオ" panose="020B0604030504040204" pitchFamily="50" charset="-128"/>
                <a:ea typeface="メイリオ" panose="020B0604030504040204" pitchFamily="50" charset="-128"/>
              </a:rPr>
              <a:t>及び</a:t>
            </a:r>
            <a:r>
              <a:rPr lang="ja-JP" altLang="en-US" sz="1200" b="1" dirty="0">
                <a:solidFill>
                  <a:srgbClr val="FF0000"/>
                </a:solidFill>
                <a:latin typeface="メイリオ" panose="020B0604030504040204" pitchFamily="50" charset="-128"/>
                <a:ea typeface="メイリオ" panose="020B0604030504040204" pitchFamily="50" charset="-128"/>
              </a:rPr>
              <a:t>②管理職に占める女性労働者の割合</a:t>
            </a:r>
            <a:r>
              <a:rPr lang="ja-JP" altLang="en-US" sz="1200" dirty="0">
                <a:solidFill>
                  <a:srgbClr val="000000"/>
                </a:solidFill>
                <a:latin typeface="メイリオ" panose="020B0604030504040204" pitchFamily="50" charset="-128"/>
                <a:ea typeface="メイリオ" panose="020B0604030504040204" pitchFamily="50" charset="-128"/>
              </a:rPr>
              <a:t>に加え、「③ 女性労働者に対する職業生活に関する機会の提供」 と「④ 職業生活と家庭生活との両立に資する雇用環境整備」のうちからそれぞれ１項目以上　</a:t>
            </a:r>
            <a:r>
              <a:rPr lang="ja-JP" altLang="en-US" sz="1200" b="1" dirty="0">
                <a:solidFill>
                  <a:srgbClr val="000000"/>
                </a:solidFill>
                <a:latin typeface="メイリオ" panose="020B0604030504040204" pitchFamily="50" charset="-128"/>
                <a:ea typeface="メイリオ" panose="020B0604030504040204" pitchFamily="50" charset="-128"/>
              </a:rPr>
              <a:t>計４項目以上を公表</a:t>
            </a:r>
            <a:r>
              <a:rPr lang="ja-JP" altLang="en-US" sz="1200" dirty="0">
                <a:solidFill>
                  <a:srgbClr val="000000"/>
                </a:solidFill>
                <a:latin typeface="メイリオ" panose="020B0604030504040204" pitchFamily="50" charset="-128"/>
                <a:ea typeface="メイリオ" panose="020B0604030504040204" pitchFamily="50" charset="-128"/>
              </a:rPr>
              <a:t>することが必要。</a:t>
            </a:r>
            <a:endParaRPr lang="en-US" altLang="ja-JP" sz="1200" dirty="0">
              <a:solidFill>
                <a:srgbClr val="000000"/>
              </a:solidFill>
              <a:latin typeface="メイリオ" panose="020B0604030504040204" pitchFamily="50" charset="-128"/>
              <a:ea typeface="メイリオ" panose="020B0604030504040204" pitchFamily="50" charset="-128"/>
            </a:endParaRPr>
          </a:p>
          <a:p>
            <a:pPr defTabSz="389586">
              <a:lnSpc>
                <a:spcPts val="1662"/>
              </a:lnSpc>
              <a:spcBef>
                <a:spcPts val="0"/>
              </a:spcBef>
              <a:buClrTx/>
              <a:buNone/>
              <a:defRPr/>
            </a:pPr>
            <a:r>
              <a:rPr lang="ja-JP" altLang="en-US" sz="1200" dirty="0">
                <a:solidFill>
                  <a:srgbClr val="000000"/>
                </a:solidFill>
                <a:latin typeface="メイリオ" panose="020B0604030504040204" pitchFamily="50" charset="-128"/>
                <a:ea typeface="メイリオ" panose="020B0604030504040204" pitchFamily="50" charset="-128"/>
              </a:rPr>
              <a:t>・</a:t>
            </a:r>
            <a:r>
              <a:rPr lang="ja-JP" altLang="en-US" sz="1200" b="1" dirty="0">
                <a:solidFill>
                  <a:srgbClr val="000000"/>
                </a:solidFill>
                <a:latin typeface="メイリオ" panose="020B0604030504040204" pitchFamily="50" charset="-128"/>
                <a:ea typeface="メイリオ" panose="020B0604030504040204" pitchFamily="50" charset="-128"/>
              </a:rPr>
              <a:t>常時雇用する労働者数が</a:t>
            </a:r>
            <a:r>
              <a:rPr lang="en-US" altLang="ja-JP" sz="1200" b="1" dirty="0">
                <a:solidFill>
                  <a:srgbClr val="FF0000"/>
                </a:solidFill>
                <a:latin typeface="メイリオ" panose="020B0604030504040204" pitchFamily="50" charset="-128"/>
                <a:ea typeface="メイリオ" panose="020B0604030504040204" pitchFamily="50" charset="-128"/>
              </a:rPr>
              <a:t>101</a:t>
            </a:r>
            <a:r>
              <a:rPr lang="ja-JP" altLang="en-US" sz="1200" b="1" dirty="0">
                <a:solidFill>
                  <a:srgbClr val="FF0000"/>
                </a:solidFill>
                <a:latin typeface="メイリオ" panose="020B0604030504040204" pitchFamily="50" charset="-128"/>
                <a:ea typeface="メイリオ" panose="020B0604030504040204" pitchFamily="50" charset="-128"/>
              </a:rPr>
              <a:t>人以上</a:t>
            </a:r>
            <a:r>
              <a:rPr lang="en-US" altLang="ja-JP" sz="1200" b="1" dirty="0">
                <a:solidFill>
                  <a:srgbClr val="FF0000"/>
                </a:solidFill>
                <a:latin typeface="メイリオ" panose="020B0604030504040204" pitchFamily="50" charset="-128"/>
                <a:ea typeface="メイリオ" panose="020B0604030504040204" pitchFamily="50" charset="-128"/>
              </a:rPr>
              <a:t>300</a:t>
            </a:r>
            <a:r>
              <a:rPr lang="ja-JP" altLang="en-US" sz="1200" b="1" dirty="0">
                <a:solidFill>
                  <a:srgbClr val="FF0000"/>
                </a:solidFill>
                <a:latin typeface="メイリオ" panose="020B0604030504040204" pitchFamily="50" charset="-128"/>
                <a:ea typeface="メイリオ" panose="020B0604030504040204" pitchFamily="50" charset="-128"/>
              </a:rPr>
              <a:t>人以下</a:t>
            </a:r>
            <a:r>
              <a:rPr lang="ja-JP" altLang="en-US" sz="1200" b="1" dirty="0">
                <a:solidFill>
                  <a:srgbClr val="000000"/>
                </a:solidFill>
                <a:latin typeface="メイリオ" panose="020B0604030504040204" pitchFamily="50" charset="-128"/>
                <a:ea typeface="メイリオ" panose="020B0604030504040204" pitchFamily="50" charset="-128"/>
              </a:rPr>
              <a:t>の事業主</a:t>
            </a:r>
            <a:r>
              <a:rPr lang="ja-JP" altLang="en-US" sz="1200" dirty="0">
                <a:solidFill>
                  <a:srgbClr val="000000"/>
                </a:solidFill>
                <a:latin typeface="メイリオ" panose="020B0604030504040204" pitchFamily="50" charset="-128"/>
                <a:ea typeface="メイリオ" panose="020B0604030504040204" pitchFamily="50" charset="-128"/>
              </a:rPr>
              <a:t>については、</a:t>
            </a:r>
            <a:r>
              <a:rPr lang="ja-JP" altLang="en-US" sz="1200" b="1" dirty="0">
                <a:solidFill>
                  <a:srgbClr val="FF0000"/>
                </a:solidFill>
                <a:latin typeface="メイリオ" panose="020B0604030504040204" pitchFamily="50" charset="-128"/>
                <a:ea typeface="メイリオ" panose="020B0604030504040204" pitchFamily="50" charset="-128"/>
              </a:rPr>
              <a:t>①男女の賃金の差異</a:t>
            </a:r>
            <a:r>
              <a:rPr lang="ja-JP" altLang="en-US" sz="1200" dirty="0">
                <a:solidFill>
                  <a:srgbClr val="000000"/>
                </a:solidFill>
                <a:latin typeface="メイリオ" panose="020B0604030504040204" pitchFamily="50" charset="-128"/>
                <a:ea typeface="メイリオ" panose="020B0604030504040204" pitchFamily="50" charset="-128"/>
              </a:rPr>
              <a:t>及び</a:t>
            </a:r>
            <a:r>
              <a:rPr lang="ja-JP" altLang="en-US" sz="1200" b="1" dirty="0">
                <a:solidFill>
                  <a:srgbClr val="FF0000"/>
                </a:solidFill>
                <a:latin typeface="メイリオ" panose="020B0604030504040204" pitchFamily="50" charset="-128"/>
                <a:ea typeface="メイリオ" panose="020B0604030504040204" pitchFamily="50" charset="-128"/>
              </a:rPr>
              <a:t>②管理職に占める女性労働者の割合</a:t>
            </a:r>
            <a:r>
              <a:rPr lang="ja-JP" altLang="en-US" sz="1200" dirty="0">
                <a:solidFill>
                  <a:srgbClr val="000000"/>
                </a:solidFill>
                <a:latin typeface="メイリオ" panose="020B0604030504040204" pitchFamily="50" charset="-128"/>
                <a:ea typeface="メイリオ" panose="020B0604030504040204" pitchFamily="50" charset="-128"/>
              </a:rPr>
              <a:t>に加え、「③女性労働者に対する職業生活に関する機会の提供」と「④職業生活と家庭生活との両立に資する雇用環境整備」のうちからいずれか１項目以上　</a:t>
            </a:r>
            <a:r>
              <a:rPr lang="ja-JP" altLang="en-US" sz="1200" b="1" dirty="0">
                <a:solidFill>
                  <a:srgbClr val="000000"/>
                </a:solidFill>
                <a:latin typeface="メイリオ" panose="020B0604030504040204" pitchFamily="50" charset="-128"/>
                <a:ea typeface="メイリオ" panose="020B0604030504040204" pitchFamily="50" charset="-128"/>
              </a:rPr>
              <a:t>計３項目以上を公表</a:t>
            </a:r>
            <a:r>
              <a:rPr lang="ja-JP" altLang="en-US" sz="1200" dirty="0">
                <a:solidFill>
                  <a:srgbClr val="000000"/>
                </a:solidFill>
                <a:latin typeface="メイリオ" panose="020B0604030504040204" pitchFamily="50" charset="-128"/>
                <a:ea typeface="メイリオ" panose="020B0604030504040204" pitchFamily="50" charset="-128"/>
              </a:rPr>
              <a:t>することが必要。</a:t>
            </a:r>
            <a:endParaRPr lang="en-US" altLang="ja-JP" sz="1200" dirty="0">
              <a:solidFill>
                <a:srgbClr val="000000"/>
              </a:solidFill>
              <a:latin typeface="メイリオ" panose="020B0604030504040204" pitchFamily="50" charset="-128"/>
              <a:ea typeface="メイリオ" panose="020B0604030504040204" pitchFamily="50" charset="-128"/>
            </a:endParaRPr>
          </a:p>
        </p:txBody>
      </p:sp>
      <p:sp>
        <p:nvSpPr>
          <p:cNvPr id="16" name="タイトル 1">
            <a:extLst>
              <a:ext uri="{FF2B5EF4-FFF2-40B4-BE49-F238E27FC236}">
                <a16:creationId xmlns:a16="http://schemas.microsoft.com/office/drawing/2014/main" id="{4AC4CFD1-0D71-37C7-CA17-8A6D0B92103E}"/>
              </a:ext>
            </a:extLst>
          </p:cNvPr>
          <p:cNvSpPr>
            <a:spLocks noGrp="1"/>
          </p:cNvSpPr>
          <p:nvPr>
            <p:ph type="title"/>
          </p:nvPr>
        </p:nvSpPr>
        <p:spPr>
          <a:xfrm>
            <a:off x="1076015" y="-53842"/>
            <a:ext cx="8440615" cy="764931"/>
          </a:xfrm>
        </p:spPr>
        <p:txBody>
          <a:bodyPr/>
          <a:lstStyle/>
          <a:p>
            <a:r>
              <a:rPr lang="ja-JP" altLang="en-US" sz="1800" dirty="0">
                <a:solidFill>
                  <a:schemeClr val="bg1"/>
                </a:solidFill>
                <a:latin typeface="Meiryo" panose="020B0604030504040204" pitchFamily="34" charset="-128"/>
                <a:ea typeface="Meiryo" panose="020B0604030504040204" pitchFamily="34" charset="-128"/>
              </a:rPr>
              <a:t>男女間賃金差異及び女性管理職比率の情報公表について　</a:t>
            </a:r>
            <a:endParaRPr lang="ja-JP" altLang="en-US" sz="1800" dirty="0">
              <a:solidFill>
                <a:schemeClr val="bg1"/>
              </a:solidFill>
            </a:endParaRPr>
          </a:p>
        </p:txBody>
      </p:sp>
      <p:graphicFrame>
        <p:nvGraphicFramePr>
          <p:cNvPr id="4" name="表 3">
            <a:extLst>
              <a:ext uri="{FF2B5EF4-FFF2-40B4-BE49-F238E27FC236}">
                <a16:creationId xmlns:a16="http://schemas.microsoft.com/office/drawing/2014/main" id="{84C034FD-E891-2CB4-0573-66CE2DE071B0}"/>
              </a:ext>
            </a:extLst>
          </p:cNvPr>
          <p:cNvGraphicFramePr>
            <a:graphicFrameLocks noGrp="1"/>
          </p:cNvGraphicFramePr>
          <p:nvPr>
            <p:extLst>
              <p:ext uri="{D42A27DB-BD31-4B8C-83A1-F6EECF244321}">
                <p14:modId xmlns:p14="http://schemas.microsoft.com/office/powerpoint/2010/main" val="146167096"/>
              </p:ext>
            </p:extLst>
          </p:nvPr>
        </p:nvGraphicFramePr>
        <p:xfrm>
          <a:off x="1071866" y="2881104"/>
          <a:ext cx="3628646" cy="262879"/>
        </p:xfrm>
        <a:graphic>
          <a:graphicData uri="http://schemas.openxmlformats.org/drawingml/2006/table">
            <a:tbl>
              <a:tblPr firstRow="1" bandRow="1">
                <a:tableStyleId>{5C22544A-7EE6-4342-B048-85BDC9FD1C3A}</a:tableStyleId>
              </a:tblPr>
              <a:tblGrid>
                <a:gridCol w="3628646">
                  <a:extLst>
                    <a:ext uri="{9D8B030D-6E8A-4147-A177-3AD203B41FA5}">
                      <a16:colId xmlns:a16="http://schemas.microsoft.com/office/drawing/2014/main" val="430785560"/>
                    </a:ext>
                  </a:extLst>
                </a:gridCol>
              </a:tblGrid>
              <a:tr h="249984">
                <a:tc>
                  <a:txBody>
                    <a:bodyPr/>
                    <a:lstStyle/>
                    <a:p>
                      <a:pPr algn="ctr">
                        <a:lnSpc>
                          <a:spcPts val="1500"/>
                        </a:lnSpc>
                      </a:pPr>
                      <a:r>
                        <a:rPr lang="ja-JP" altLang="en-US" sz="1200"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①男女の賃金の差異</a:t>
                      </a:r>
                      <a:endParaRPr lang="en-US" altLang="ja-JP" sz="1200"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66388" marR="66388" marT="48253" marB="24126"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4">
                        <a:lumMod val="90000"/>
                      </a:schemeClr>
                    </a:solidFill>
                  </a:tcPr>
                </a:tc>
                <a:extLst>
                  <a:ext uri="{0D108BD9-81ED-4DB2-BD59-A6C34878D82A}">
                    <a16:rowId xmlns:a16="http://schemas.microsoft.com/office/drawing/2014/main" val="1177083970"/>
                  </a:ext>
                </a:extLst>
              </a:tr>
            </a:tbl>
          </a:graphicData>
        </a:graphic>
      </p:graphicFrame>
      <p:graphicFrame>
        <p:nvGraphicFramePr>
          <p:cNvPr id="8" name="表 7">
            <a:extLst>
              <a:ext uri="{FF2B5EF4-FFF2-40B4-BE49-F238E27FC236}">
                <a16:creationId xmlns:a16="http://schemas.microsoft.com/office/drawing/2014/main" id="{BEC87D5A-5ACB-E3F8-482F-320D42CF72BC}"/>
              </a:ext>
            </a:extLst>
          </p:cNvPr>
          <p:cNvGraphicFramePr>
            <a:graphicFrameLocks noGrp="1"/>
          </p:cNvGraphicFramePr>
          <p:nvPr>
            <p:extLst>
              <p:ext uri="{D42A27DB-BD31-4B8C-83A1-F6EECF244321}">
                <p14:modId xmlns:p14="http://schemas.microsoft.com/office/powerpoint/2010/main" val="996218894"/>
              </p:ext>
            </p:extLst>
          </p:nvPr>
        </p:nvGraphicFramePr>
        <p:xfrm>
          <a:off x="4993333" y="2883688"/>
          <a:ext cx="3547709" cy="262879"/>
        </p:xfrm>
        <a:graphic>
          <a:graphicData uri="http://schemas.openxmlformats.org/drawingml/2006/table">
            <a:tbl>
              <a:tblPr firstRow="1" bandRow="1">
                <a:tableStyleId>{5C22544A-7EE6-4342-B048-85BDC9FD1C3A}</a:tableStyleId>
              </a:tblPr>
              <a:tblGrid>
                <a:gridCol w="3547709">
                  <a:extLst>
                    <a:ext uri="{9D8B030D-6E8A-4147-A177-3AD203B41FA5}">
                      <a16:colId xmlns:a16="http://schemas.microsoft.com/office/drawing/2014/main" val="430785560"/>
                    </a:ext>
                  </a:extLst>
                </a:gridCol>
              </a:tblGrid>
              <a:tr h="249984">
                <a:tc>
                  <a:txBody>
                    <a:bodyPr/>
                    <a:lstStyle/>
                    <a:p>
                      <a:pPr algn="ctr">
                        <a:lnSpc>
                          <a:spcPts val="1500"/>
                        </a:lnSpc>
                      </a:pPr>
                      <a:r>
                        <a:rPr lang="ja-JP" altLang="en-US" sz="1200"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②管理職に占める女性労働者の割合</a:t>
                      </a:r>
                      <a:endParaRPr lang="en-US" altLang="ja-JP" sz="1200"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66388" marR="66388" marT="48253" marB="24126"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4">
                        <a:lumMod val="90000"/>
                      </a:schemeClr>
                    </a:solidFill>
                  </a:tcPr>
                </a:tc>
                <a:extLst>
                  <a:ext uri="{0D108BD9-81ED-4DB2-BD59-A6C34878D82A}">
                    <a16:rowId xmlns:a16="http://schemas.microsoft.com/office/drawing/2014/main" val="1177083970"/>
                  </a:ext>
                </a:extLst>
              </a:tr>
            </a:tbl>
          </a:graphicData>
        </a:graphic>
      </p:graphicFrame>
      <p:sp>
        <p:nvSpPr>
          <p:cNvPr id="15" name="吹き出し: 円形 14">
            <a:extLst>
              <a:ext uri="{FF2B5EF4-FFF2-40B4-BE49-F238E27FC236}">
                <a16:creationId xmlns:a16="http://schemas.microsoft.com/office/drawing/2014/main" id="{7BDBBFE6-3397-5E40-8C31-2C3117C1FDFF}"/>
              </a:ext>
            </a:extLst>
          </p:cNvPr>
          <p:cNvSpPr/>
          <p:nvPr/>
        </p:nvSpPr>
        <p:spPr>
          <a:xfrm>
            <a:off x="7824763" y="442123"/>
            <a:ext cx="2035191" cy="797509"/>
          </a:xfrm>
          <a:prstGeom prst="wedgeEllipseCallout">
            <a:avLst>
              <a:gd name="adj1" fmla="val -57483"/>
              <a:gd name="adj2" fmla="val 34198"/>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4" name="テキスト ボックス 13">
            <a:extLst>
              <a:ext uri="{FF2B5EF4-FFF2-40B4-BE49-F238E27FC236}">
                <a16:creationId xmlns:a16="http://schemas.microsoft.com/office/drawing/2014/main" id="{2129AFF4-0225-2B29-8FDC-01484C95B900}"/>
              </a:ext>
            </a:extLst>
          </p:cNvPr>
          <p:cNvSpPr txBox="1"/>
          <p:nvPr/>
        </p:nvSpPr>
        <p:spPr>
          <a:xfrm>
            <a:off x="7993140" y="563881"/>
            <a:ext cx="1866814" cy="539763"/>
          </a:xfrm>
          <a:prstGeom prst="rect">
            <a:avLst/>
          </a:prstGeom>
          <a:noFill/>
        </p:spPr>
        <p:txBody>
          <a:bodyPr wrap="square" rtlCol="0">
            <a:spAutoFit/>
          </a:bodyPr>
          <a:lstStyle/>
          <a:p>
            <a:pPr algn="l">
              <a:lnSpc>
                <a:spcPct val="120000"/>
              </a:lnSpc>
              <a:spcAft>
                <a:spcPts val="600"/>
              </a:spcAft>
              <a:buClr>
                <a:schemeClr val="tx2"/>
              </a:buClr>
            </a:pPr>
            <a:r>
              <a:rPr kumimoji="1" lang="en-US" altLang="ja-JP" sz="1000" b="1" dirty="0"/>
              <a:t>301</a:t>
            </a:r>
            <a:r>
              <a:rPr kumimoji="1" lang="ja-JP" altLang="en-US" sz="1000" b="1" dirty="0"/>
              <a:t>人以上の事業主は</a:t>
            </a:r>
            <a:endParaRPr kumimoji="1" lang="en-US" altLang="ja-JP" sz="1000" b="1" dirty="0"/>
          </a:p>
          <a:p>
            <a:pPr algn="l">
              <a:lnSpc>
                <a:spcPct val="120000"/>
              </a:lnSpc>
              <a:spcAft>
                <a:spcPts val="600"/>
              </a:spcAft>
              <a:buClr>
                <a:schemeClr val="tx2"/>
              </a:buClr>
            </a:pPr>
            <a:r>
              <a:rPr kumimoji="1" lang="ja-JP" altLang="en-US" sz="1050" b="1" dirty="0"/>
              <a:t>①＋②＋③＋④の情報公表</a:t>
            </a:r>
            <a:endParaRPr kumimoji="1" lang="ja-JP" altLang="en-US" sz="1000" b="1" dirty="0"/>
          </a:p>
        </p:txBody>
      </p:sp>
      <p:sp>
        <p:nvSpPr>
          <p:cNvPr id="18" name="吹き出し: 円形 17">
            <a:extLst>
              <a:ext uri="{FF2B5EF4-FFF2-40B4-BE49-F238E27FC236}">
                <a16:creationId xmlns:a16="http://schemas.microsoft.com/office/drawing/2014/main" id="{63C3EEEE-ADB2-6104-367B-A53DC48D1B61}"/>
              </a:ext>
            </a:extLst>
          </p:cNvPr>
          <p:cNvSpPr/>
          <p:nvPr/>
        </p:nvSpPr>
        <p:spPr>
          <a:xfrm>
            <a:off x="7866856" y="2257449"/>
            <a:ext cx="2039144" cy="886534"/>
          </a:xfrm>
          <a:prstGeom prst="wedgeEllipseCallout">
            <a:avLst>
              <a:gd name="adj1" fmla="val -70420"/>
              <a:gd name="adj2" fmla="val -29648"/>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9" name="テキスト ボックス 18">
            <a:extLst>
              <a:ext uri="{FF2B5EF4-FFF2-40B4-BE49-F238E27FC236}">
                <a16:creationId xmlns:a16="http://schemas.microsoft.com/office/drawing/2014/main" id="{788EBEB5-D13C-8EBE-393B-9CA19BA3195E}"/>
              </a:ext>
            </a:extLst>
          </p:cNvPr>
          <p:cNvSpPr txBox="1"/>
          <p:nvPr/>
        </p:nvSpPr>
        <p:spPr>
          <a:xfrm>
            <a:off x="7993140" y="2422948"/>
            <a:ext cx="1951002" cy="539763"/>
          </a:xfrm>
          <a:prstGeom prst="rect">
            <a:avLst/>
          </a:prstGeom>
          <a:noFill/>
        </p:spPr>
        <p:txBody>
          <a:bodyPr wrap="square" rtlCol="0">
            <a:spAutoFit/>
          </a:bodyPr>
          <a:lstStyle/>
          <a:p>
            <a:pPr algn="l">
              <a:lnSpc>
                <a:spcPct val="120000"/>
              </a:lnSpc>
              <a:spcAft>
                <a:spcPts val="600"/>
              </a:spcAft>
              <a:buClr>
                <a:schemeClr val="tx2"/>
              </a:buClr>
            </a:pPr>
            <a:r>
              <a:rPr kumimoji="1" lang="en-US" altLang="ja-JP" sz="1000" b="1" dirty="0"/>
              <a:t>101</a:t>
            </a:r>
            <a:r>
              <a:rPr kumimoji="1" lang="ja-JP" altLang="en-US" sz="1000" b="1" dirty="0"/>
              <a:t>人以上の事業主は</a:t>
            </a:r>
            <a:endParaRPr kumimoji="1" lang="en-US" altLang="ja-JP" sz="1000" b="1" dirty="0"/>
          </a:p>
          <a:p>
            <a:pPr algn="l">
              <a:lnSpc>
                <a:spcPct val="120000"/>
              </a:lnSpc>
              <a:spcAft>
                <a:spcPts val="600"/>
              </a:spcAft>
              <a:buClr>
                <a:schemeClr val="tx2"/>
              </a:buClr>
            </a:pPr>
            <a:r>
              <a:rPr kumimoji="1" lang="ja-JP" altLang="en-US" sz="1050" b="1" dirty="0"/>
              <a:t>①＋②、③又は④の情報公表</a:t>
            </a:r>
            <a:endParaRPr kumimoji="1" lang="ja-JP" altLang="en-US" sz="1000" b="1" dirty="0"/>
          </a:p>
        </p:txBody>
      </p:sp>
      <p:sp>
        <p:nvSpPr>
          <p:cNvPr id="3" name="スライド番号プレースホルダー 2">
            <a:extLst>
              <a:ext uri="{FF2B5EF4-FFF2-40B4-BE49-F238E27FC236}">
                <a16:creationId xmlns:a16="http://schemas.microsoft.com/office/drawing/2014/main" id="{6D0F24BC-4BA0-7647-1932-71AF79709BD2}"/>
              </a:ext>
            </a:extLst>
          </p:cNvPr>
          <p:cNvSpPr txBox="1">
            <a:spLocks/>
          </p:cNvSpPr>
          <p:nvPr/>
        </p:nvSpPr>
        <p:spPr>
          <a:xfrm>
            <a:off x="9050938" y="6347384"/>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スライド番号プレースホルダー 2">
            <a:extLst>
              <a:ext uri="{FF2B5EF4-FFF2-40B4-BE49-F238E27FC236}">
                <a16:creationId xmlns:a16="http://schemas.microsoft.com/office/drawing/2014/main" id="{0E53D56F-CB34-7F49-3C6A-1BEFDBB8B01B}"/>
              </a:ext>
            </a:extLst>
          </p:cNvPr>
          <p:cNvSpPr txBox="1">
            <a:spLocks/>
          </p:cNvSpPr>
          <p:nvPr/>
        </p:nvSpPr>
        <p:spPr>
          <a:xfrm>
            <a:off x="8980609" y="6426777"/>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1"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7</a:t>
            </a:r>
          </a:p>
        </p:txBody>
      </p:sp>
    </p:spTree>
    <p:extLst>
      <p:ext uri="{BB962C8B-B14F-4D97-AF65-F5344CB8AC3E}">
        <p14:creationId xmlns:p14="http://schemas.microsoft.com/office/powerpoint/2010/main" val="2262276132"/>
      </p:ext>
    </p:extLst>
  </p:cSld>
  <p:clrMapOvr>
    <a:masterClrMapping/>
  </p:clrMapOvr>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10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3.xml><?xml version="1.0" encoding="utf-8"?>
<a:theme xmlns:a="http://schemas.openxmlformats.org/drawingml/2006/main" name="5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パワポ様式ーA4横標準v16.pptx" id="{B1E3EA2A-E5A3-4DFE-97FD-0B466684FC1C}" vid="{BE51988C-80F6-49EA-B19A-5358C68E081E}"/>
    </a:ext>
  </a:extLst>
</a:theme>
</file>

<file path=ppt/theme/theme4.xml><?xml version="1.0" encoding="utf-8"?>
<a:theme xmlns:a="http://schemas.openxmlformats.org/drawingml/2006/main" name="2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A526ADB6-D1C0-4275-97C1-4EB8E89A4B9A}" vid="{6616BCD0-3548-4AD2-ACEF-413AE500A00C}"/>
    </a:ext>
  </a:ext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BE332E710E3934E802D65118215BE64" ma:contentTypeVersion="14" ma:contentTypeDescription="新しいドキュメントを作成します。" ma:contentTypeScope="" ma:versionID="3c9961f6bf13dd50deef36305a5e27ee">
  <xsd:schema xmlns:xsd="http://www.w3.org/2001/XMLSchema" xmlns:xs="http://www.w3.org/2001/XMLSchema" xmlns:p="http://schemas.microsoft.com/office/2006/metadata/properties" xmlns:ns2="a6c89237-71e3-440e-874e-7dad258e52bd" xmlns:ns3="5d97817f-4418-4126-80a6-5cc4da4a022f" targetNamespace="http://schemas.microsoft.com/office/2006/metadata/properties" ma:root="true" ma:fieldsID="286e47ab71645afb76e04ac91ad2961c" ns2:_="" ns3:_="">
    <xsd:import namespace="a6c89237-71e3-440e-874e-7dad258e52bd"/>
    <xsd:import namespace="5d97817f-4418-4126-80a6-5cc4da4a022f"/>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89237-71e3-440e-874e-7dad258e52bd"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97817f-4418-4126-80a6-5cc4da4a022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78157b-4635-40f3-a5c3-1326c9e72b6d}" ma:internalName="TaxCatchAll" ma:showField="CatchAllData" ma:web="5d97817f-4418-4126-80a6-5cc4da4a02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d97817f-4418-4126-80a6-5cc4da4a022f" xsi:nil="true"/>
    <lcf76f155ced4ddcb4097134ff3c332f xmlns="a6c89237-71e3-440e-874e-7dad258e52bd">
      <Terms xmlns="http://schemas.microsoft.com/office/infopath/2007/PartnerControls"/>
    </lcf76f155ced4ddcb4097134ff3c332f>
    <Owner xmlns="a6c89237-71e3-440e-874e-7dad258e52bd">
      <UserInfo>
        <DisplayName/>
        <AccountId xsi:nil="true"/>
        <AccountType/>
      </UserInfo>
    </Owner>
  </documentManagement>
</p:properties>
</file>

<file path=customXml/itemProps1.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2.xml><?xml version="1.0" encoding="utf-8"?>
<ds:datastoreItem xmlns:ds="http://schemas.openxmlformats.org/officeDocument/2006/customXml" ds:itemID="{1E62F8A8-9966-4F8F-B0C8-8998020037A8}"/>
</file>

<file path=customXml/itemProps3.xml><?xml version="1.0" encoding="utf-8"?>
<ds:datastoreItem xmlns:ds="http://schemas.openxmlformats.org/officeDocument/2006/customXml" ds:itemID="{2BCEF1F3-83CB-4ED3-A3F4-8761232B3425}">
  <ds:schemaRefs>
    <ds:schemaRef ds:uri="bdb4dda2-c017-4446-a60e-466aa962acbb"/>
    <ds:schemaRef ds:uri="http://purl.org/dc/dcmitype/"/>
    <ds:schemaRef ds:uri="http://purl.org/dc/terms/"/>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263dbbe5-076b-4606-a03b-9598f5f2f35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Integral</Template>
  <Words>7639</Words>
  <PresentationFormat>A4 210 x 297 mm</PresentationFormat>
  <Paragraphs>616</Paragraphs>
  <Slides>28</Slides>
  <Notes>17</Notes>
  <HiddenSlides>0</HiddenSlides>
  <MMClips>0</MMClips>
  <ScaleCrop>false</ScaleCrop>
  <HeadingPairs>
    <vt:vector size="6" baseType="variant">
      <vt:variant>
        <vt:lpstr>使用されているフォント</vt:lpstr>
      </vt:variant>
      <vt:variant>
        <vt:i4>12</vt:i4>
      </vt:variant>
      <vt:variant>
        <vt:lpstr>テーマ</vt:lpstr>
      </vt:variant>
      <vt:variant>
        <vt:i4>5</vt:i4>
      </vt:variant>
      <vt:variant>
        <vt:lpstr>スライド タイトル</vt:lpstr>
      </vt:variant>
      <vt:variant>
        <vt:i4>28</vt:i4>
      </vt:variant>
    </vt:vector>
  </HeadingPairs>
  <TitlesOfParts>
    <vt:vector size="45" baseType="lpstr">
      <vt:lpstr>ＤＦ平成ゴシック体W5</vt:lpstr>
      <vt:lpstr>Meiryo UI</vt:lpstr>
      <vt:lpstr>ＭＳ Ｐゴシック</vt:lpstr>
      <vt:lpstr>ＭＳ 明朝</vt:lpstr>
      <vt:lpstr>メイリオ</vt:lpstr>
      <vt:lpstr>メイリオ</vt:lpstr>
      <vt:lpstr>メイリオ 本文</vt:lpstr>
      <vt:lpstr>游ゴシック</vt:lpstr>
      <vt:lpstr>Arial</vt:lpstr>
      <vt:lpstr>Calibri</vt:lpstr>
      <vt:lpstr>Segoe UI</vt:lpstr>
      <vt:lpstr>Wingdings</vt:lpstr>
      <vt:lpstr>Office テーマ</vt:lpstr>
      <vt:lpstr>10_Office テーマ</vt:lpstr>
      <vt:lpstr>5_Office テーマ</vt:lpstr>
      <vt:lpstr>2_Office テーマ</vt:lpstr>
      <vt:lpstr>2_Office ​​テーマ</vt:lpstr>
      <vt:lpstr>  　　 　　改正女性活躍推進法について</vt:lpstr>
      <vt:lpstr>PowerPoint プレゼンテーション</vt:lpstr>
      <vt:lpstr>Ⅰ　女性活躍推進法の改正概要</vt:lpstr>
      <vt:lpstr>PowerPoint プレゼンテーション</vt:lpstr>
      <vt:lpstr>PowerPoint プレゼンテーション</vt:lpstr>
      <vt:lpstr>PowerPoint プレゼンテーション</vt:lpstr>
      <vt:lpstr>Ⅱ　改正内容</vt:lpstr>
      <vt:lpstr>男女間賃金差異及び 女性管理職比率の情報公表について</vt:lpstr>
      <vt:lpstr>男女間賃金差異及び女性管理職比率の情報公表について　</vt:lpstr>
      <vt:lpstr>男女間賃金差異及び女性管理職比率の情報公表について　</vt:lpstr>
      <vt:lpstr>男女間賃金差異及び女性管理職比率の情報公表について　</vt:lpstr>
      <vt:lpstr>男女間賃金差異及び女性管理職比率の情報公表について　</vt:lpstr>
      <vt:lpstr>PowerPoint プレゼンテーション</vt:lpstr>
      <vt:lpstr>職場における女性の健康支援について</vt:lpstr>
      <vt:lpstr>職場における女性の健康支援について</vt:lpstr>
      <vt:lpstr>働く女性の心とからだの応援サイト　https://www.bosei-navi.mhlw.go.jp/</vt:lpstr>
      <vt:lpstr>　（参考）働く女性の心とからだの応援サイトに掲載している 　　　　女性の健康支援のための職場の取組のポイント</vt:lpstr>
      <vt:lpstr> 両立支援等助成金  不妊治療及び女性の健康課題対応両立支援コースについて</vt:lpstr>
      <vt:lpstr>えるぼし認定制度について</vt:lpstr>
      <vt:lpstr>えるぼし認定、プラチナえるぼし認定</vt:lpstr>
      <vt:lpstr>PowerPoint プレゼンテーション</vt:lpstr>
      <vt:lpstr>PowerPoint プレゼンテーション</vt:lpstr>
      <vt:lpstr>PowerPoint プレゼンテーション</vt:lpstr>
      <vt:lpstr>えるぼし認定基準（１段階目）の見直し</vt:lpstr>
      <vt:lpstr>参考:治療と仕事の両立支援の推進について 　　　　　　　　　　　　　　　　　　　　　　　　　　　　　　　　　　　　　　　　　　　　　　　　　　　　　　　　　　　【労働施策総合推進法】</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0x010100FBE332E710E3934E802D65118215BE64</vt:lpwstr>
  </property>
  <property fmtid="{D5CDD505-2E9C-101B-9397-08002B2CF9AE}" pid="3" name="MediaServiceImageTags">
    <vt:lpwstr/>
  </property>
  <property fmtid="{D5CDD505-2E9C-101B-9397-08002B2CF9AE}" pid="4" name="ComplianceAssetId">
    <vt:lpwstr/>
  </property>
  <property fmtid="{D5CDD505-2E9C-101B-9397-08002B2CF9AE}" pid="5" name="TriggerFlowInfo">
    <vt:lpwstr/>
  </property>
</Properties>
</file>