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57" r:id="rId3"/>
    <p:sldId id="278" r:id="rId4"/>
    <p:sldId id="287" r:id="rId5"/>
    <p:sldId id="274" r:id="rId6"/>
    <p:sldId id="272" r:id="rId7"/>
    <p:sldId id="273" r:id="rId8"/>
    <p:sldId id="275" r:id="rId9"/>
    <p:sldId id="298" r:id="rId10"/>
    <p:sldId id="276" r:id="rId11"/>
    <p:sldId id="277" r:id="rId12"/>
    <p:sldId id="288" r:id="rId13"/>
    <p:sldId id="291" r:id="rId14"/>
    <p:sldId id="297" r:id="rId15"/>
    <p:sldId id="264" r:id="rId16"/>
    <p:sldId id="285" r:id="rId17"/>
    <p:sldId id="290" r:id="rId18"/>
  </p:sldIdLst>
  <p:sldSz cx="7561263" cy="10693400"/>
  <p:notesSz cx="6735763" cy="9866313"/>
  <p:defaultTextStyle>
    <a:defPPr>
      <a:defRPr lang="ja-JP"/>
    </a:defPPr>
    <a:lvl1pPr marL="0" algn="l" defTabSz="914343" rtl="0" eaLnBrk="1" latinLnBrk="0" hangingPunct="1">
      <a:defRPr kumimoji="1" sz="1900" kern="1200">
        <a:solidFill>
          <a:schemeClr val="tx1"/>
        </a:solidFill>
        <a:latin typeface="+mn-lt"/>
        <a:ea typeface="+mn-ea"/>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 userDrawn="1">
          <p15:clr>
            <a:srgbClr val="A4A3A4"/>
          </p15:clr>
        </p15:guide>
        <p15:guide id="2" orient="horz" pos="6735">
          <p15:clr>
            <a:srgbClr val="A4A3A4"/>
          </p15:clr>
        </p15:guide>
        <p15:guide id="3" orient="horz">
          <p15:clr>
            <a:srgbClr val="A4A3A4"/>
          </p15:clr>
        </p15:guide>
        <p15:guide id="4" orient="horz" pos="260">
          <p15:clr>
            <a:srgbClr val="A4A3A4"/>
          </p15:clr>
        </p15:guide>
        <p15:guide id="5" orient="horz" pos="607">
          <p15:clr>
            <a:srgbClr val="A4A3A4"/>
          </p15:clr>
        </p15:guide>
        <p15:guide id="6" orient="horz" pos="1220">
          <p15:clr>
            <a:srgbClr val="A4A3A4"/>
          </p15:clr>
        </p15:guide>
        <p15:guide id="7" pos="2382" userDrawn="1">
          <p15:clr>
            <a:srgbClr val="A4A3A4"/>
          </p15:clr>
        </p15:guide>
        <p15:guide id="8" pos="4437">
          <p15:clr>
            <a:srgbClr val="A4A3A4"/>
          </p15:clr>
        </p15:guide>
        <p15:guide id="9" pos="229">
          <p15:clr>
            <a:srgbClr val="A4A3A4"/>
          </p15:clr>
        </p15:guide>
        <p15:guide id="10" pos="340">
          <p15:clr>
            <a:srgbClr val="A4A3A4"/>
          </p15:clr>
        </p15:guide>
        <p15:guide id="11" pos="4536" userDrawn="1">
          <p15:clr>
            <a:srgbClr val="A4A3A4"/>
          </p15:clr>
        </p15:guide>
        <p15:guide id="12" pos="4219" userDrawn="1">
          <p15:clr>
            <a:srgbClr val="A4A3A4"/>
          </p15:clr>
        </p15:guide>
        <p15:guide id="13" pos="3266" userDrawn="1">
          <p15:clr>
            <a:srgbClr val="A4A3A4"/>
          </p15:clr>
        </p15:guide>
        <p15:guide id="14" pos="567"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2CB01005" initials="1" lastIdx="4" clrIdx="0">
    <p:extLst>
      <p:ext uri="{19B8F6BF-5375-455C-9EA6-DF929625EA0E}">
        <p15:presenceInfo xmlns:p15="http://schemas.microsoft.com/office/powerpoint/2012/main" userId="12CB0100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E6AA0"/>
    <a:srgbClr val="B1E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3437" autoAdjust="0"/>
  </p:normalViewPr>
  <p:slideViewPr>
    <p:cSldViewPr snapToGrid="0">
      <p:cViewPr varScale="1">
        <p:scale>
          <a:sx n="74" d="100"/>
          <a:sy n="74" d="100"/>
        </p:scale>
        <p:origin x="3408" y="60"/>
      </p:cViewPr>
      <p:guideLst>
        <p:guide orient="horz" pos="170"/>
        <p:guide orient="horz" pos="6735"/>
        <p:guide orient="horz"/>
        <p:guide orient="horz" pos="260"/>
        <p:guide orient="horz" pos="607"/>
        <p:guide orient="horz" pos="1220"/>
        <p:guide pos="2382"/>
        <p:guide pos="4437"/>
        <p:guide pos="229"/>
        <p:guide pos="340"/>
        <p:guide pos="4536"/>
        <p:guide pos="4219"/>
        <p:guide pos="3266"/>
        <p:guide pos="5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4032" y="108"/>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E3F0B2AF-0EBE-4BCA-9824-A213510A13F7}" type="datetimeFigureOut">
              <a:rPr kumimoji="1" lang="ja-JP" altLang="en-US" smtClean="0"/>
              <a:t>2022/12/28</a:t>
            </a:fld>
            <a:endParaRPr kumimoji="1" lang="ja-JP" altLang="en-US" dirty="0"/>
          </a:p>
        </p:txBody>
      </p:sp>
      <p:sp>
        <p:nvSpPr>
          <p:cNvPr id="4" name="スライド イメージ プレースホルダー 3"/>
          <p:cNvSpPr>
            <a:spLocks noGrp="1" noRot="1" noChangeAspect="1"/>
          </p:cNvSpPr>
          <p:nvPr>
            <p:ph type="sldImg" idx="2"/>
          </p:nvPr>
        </p:nvSpPr>
        <p:spPr>
          <a:xfrm>
            <a:off x="2060575" y="739775"/>
            <a:ext cx="261461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1227DB6A-2C82-43E2-AC02-BF39D1CEC0A2}" type="slidenum">
              <a:rPr kumimoji="1" lang="ja-JP" altLang="en-US" smtClean="0"/>
              <a:t>‹#›</a:t>
            </a:fld>
            <a:endParaRPr kumimoji="1" lang="ja-JP" altLang="en-US" dirty="0"/>
          </a:p>
        </p:txBody>
      </p:sp>
    </p:spTree>
    <p:extLst>
      <p:ext uri="{BB962C8B-B14F-4D97-AF65-F5344CB8AC3E}">
        <p14:creationId xmlns:p14="http://schemas.microsoft.com/office/powerpoint/2010/main" val="3613549981"/>
      </p:ext>
    </p:extLst>
  </p:cSld>
  <p:clrMap bg1="lt1" tx1="dk1" bg2="lt2" tx2="dk2" accent1="accent1" accent2="accent2" accent3="accent3" accent4="accent4" accent5="accent5" accent6="accent6" hlink="hlink" folHlink="folHlink"/>
  <p:notesStyle>
    <a:lvl1pPr marL="0" algn="l" defTabSz="914343" rtl="0" eaLnBrk="1" latinLnBrk="0" hangingPunct="1">
      <a:defRPr kumimoji="1" sz="1200" kern="1200">
        <a:solidFill>
          <a:schemeClr val="tx1"/>
        </a:solidFill>
        <a:latin typeface="+mn-lt"/>
        <a:ea typeface="+mn-ea"/>
        <a:cs typeface="+mn-cs"/>
      </a:defRPr>
    </a:lvl1pPr>
    <a:lvl2pPr marL="457171" algn="l" defTabSz="914343" rtl="0" eaLnBrk="1" latinLnBrk="0" hangingPunct="1">
      <a:defRPr kumimoji="1" sz="1200" kern="1200">
        <a:solidFill>
          <a:schemeClr val="tx1"/>
        </a:solidFill>
        <a:latin typeface="+mn-lt"/>
        <a:ea typeface="+mn-ea"/>
        <a:cs typeface="+mn-cs"/>
      </a:defRPr>
    </a:lvl2pPr>
    <a:lvl3pPr marL="914343" algn="l" defTabSz="914343" rtl="0" eaLnBrk="1" latinLnBrk="0" hangingPunct="1">
      <a:defRPr kumimoji="1" sz="1200" kern="1200">
        <a:solidFill>
          <a:schemeClr val="tx1"/>
        </a:solidFill>
        <a:latin typeface="+mn-lt"/>
        <a:ea typeface="+mn-ea"/>
        <a:cs typeface="+mn-cs"/>
      </a:defRPr>
    </a:lvl3pPr>
    <a:lvl4pPr marL="1371513" algn="l" defTabSz="914343" rtl="0" eaLnBrk="1" latinLnBrk="0" hangingPunct="1">
      <a:defRPr kumimoji="1" sz="1200" kern="1200">
        <a:solidFill>
          <a:schemeClr val="tx1"/>
        </a:solidFill>
        <a:latin typeface="+mn-lt"/>
        <a:ea typeface="+mn-ea"/>
        <a:cs typeface="+mn-cs"/>
      </a:defRPr>
    </a:lvl4pPr>
    <a:lvl5pPr marL="1828685" algn="l" defTabSz="914343" rtl="0" eaLnBrk="1" latinLnBrk="0" hangingPunct="1">
      <a:defRPr kumimoji="1" sz="1200" kern="1200">
        <a:solidFill>
          <a:schemeClr val="tx1"/>
        </a:solidFill>
        <a:latin typeface="+mn-lt"/>
        <a:ea typeface="+mn-ea"/>
        <a:cs typeface="+mn-cs"/>
      </a:defRPr>
    </a:lvl5pPr>
    <a:lvl6pPr marL="2285856" algn="l" defTabSz="914343" rtl="0" eaLnBrk="1" latinLnBrk="0" hangingPunct="1">
      <a:defRPr kumimoji="1" sz="1200" kern="1200">
        <a:solidFill>
          <a:schemeClr val="tx1"/>
        </a:solidFill>
        <a:latin typeface="+mn-lt"/>
        <a:ea typeface="+mn-ea"/>
        <a:cs typeface="+mn-cs"/>
      </a:defRPr>
    </a:lvl6pPr>
    <a:lvl7pPr marL="2743027" algn="l" defTabSz="914343" rtl="0" eaLnBrk="1" latinLnBrk="0" hangingPunct="1">
      <a:defRPr kumimoji="1" sz="1200" kern="1200">
        <a:solidFill>
          <a:schemeClr val="tx1"/>
        </a:solidFill>
        <a:latin typeface="+mn-lt"/>
        <a:ea typeface="+mn-ea"/>
        <a:cs typeface="+mn-cs"/>
      </a:defRPr>
    </a:lvl7pPr>
    <a:lvl8pPr marL="3200198" algn="l" defTabSz="914343" rtl="0" eaLnBrk="1" latinLnBrk="0" hangingPunct="1">
      <a:defRPr kumimoji="1" sz="1200" kern="1200">
        <a:solidFill>
          <a:schemeClr val="tx1"/>
        </a:solidFill>
        <a:latin typeface="+mn-lt"/>
        <a:ea typeface="+mn-ea"/>
        <a:cs typeface="+mn-cs"/>
      </a:defRPr>
    </a:lvl8pPr>
    <a:lvl9pPr marL="3657369" algn="l" defTabSz="91434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1</a:t>
            </a:fld>
            <a:endParaRPr kumimoji="1" lang="ja-JP" altLang="en-US" dirty="0"/>
          </a:p>
        </p:txBody>
      </p:sp>
    </p:spTree>
    <p:extLst>
      <p:ext uri="{BB962C8B-B14F-4D97-AF65-F5344CB8AC3E}">
        <p14:creationId xmlns:p14="http://schemas.microsoft.com/office/powerpoint/2010/main" val="17405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11</a:t>
            </a:fld>
            <a:endParaRPr kumimoji="1" lang="ja-JP" altLang="en-US" dirty="0"/>
          </a:p>
        </p:txBody>
      </p:sp>
    </p:spTree>
    <p:extLst>
      <p:ext uri="{BB962C8B-B14F-4D97-AF65-F5344CB8AC3E}">
        <p14:creationId xmlns:p14="http://schemas.microsoft.com/office/powerpoint/2010/main" val="330422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13</a:t>
            </a:fld>
            <a:endParaRPr kumimoji="1" lang="ja-JP" altLang="en-US" dirty="0"/>
          </a:p>
        </p:txBody>
      </p:sp>
    </p:spTree>
    <p:extLst>
      <p:ext uri="{BB962C8B-B14F-4D97-AF65-F5344CB8AC3E}">
        <p14:creationId xmlns:p14="http://schemas.microsoft.com/office/powerpoint/2010/main" val="167220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2</a:t>
            </a:fld>
            <a:endParaRPr kumimoji="1" lang="ja-JP" altLang="en-US" dirty="0"/>
          </a:p>
        </p:txBody>
      </p:sp>
    </p:spTree>
    <p:extLst>
      <p:ext uri="{BB962C8B-B14F-4D97-AF65-F5344CB8AC3E}">
        <p14:creationId xmlns:p14="http://schemas.microsoft.com/office/powerpoint/2010/main" val="426076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4</a:t>
            </a:fld>
            <a:endParaRPr kumimoji="1" lang="ja-JP" altLang="en-US" dirty="0"/>
          </a:p>
        </p:txBody>
      </p:sp>
    </p:spTree>
    <p:extLst>
      <p:ext uri="{BB962C8B-B14F-4D97-AF65-F5344CB8AC3E}">
        <p14:creationId xmlns:p14="http://schemas.microsoft.com/office/powerpoint/2010/main" val="37008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5</a:t>
            </a:fld>
            <a:endParaRPr kumimoji="1" lang="ja-JP" altLang="en-US" dirty="0"/>
          </a:p>
        </p:txBody>
      </p:sp>
    </p:spTree>
    <p:extLst>
      <p:ext uri="{BB962C8B-B14F-4D97-AF65-F5344CB8AC3E}">
        <p14:creationId xmlns:p14="http://schemas.microsoft.com/office/powerpoint/2010/main" val="252911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6</a:t>
            </a:fld>
            <a:endParaRPr kumimoji="1" lang="ja-JP" altLang="en-US" dirty="0"/>
          </a:p>
        </p:txBody>
      </p:sp>
    </p:spTree>
    <p:extLst>
      <p:ext uri="{BB962C8B-B14F-4D97-AF65-F5344CB8AC3E}">
        <p14:creationId xmlns:p14="http://schemas.microsoft.com/office/powerpoint/2010/main" val="14358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7</a:t>
            </a:fld>
            <a:endParaRPr kumimoji="1" lang="ja-JP" altLang="en-US" dirty="0"/>
          </a:p>
        </p:txBody>
      </p:sp>
    </p:spTree>
    <p:extLst>
      <p:ext uri="{BB962C8B-B14F-4D97-AF65-F5344CB8AC3E}">
        <p14:creationId xmlns:p14="http://schemas.microsoft.com/office/powerpoint/2010/main" val="92688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8</a:t>
            </a:fld>
            <a:endParaRPr kumimoji="1" lang="ja-JP" altLang="en-US" dirty="0"/>
          </a:p>
        </p:txBody>
      </p:sp>
    </p:spTree>
    <p:extLst>
      <p:ext uri="{BB962C8B-B14F-4D97-AF65-F5344CB8AC3E}">
        <p14:creationId xmlns:p14="http://schemas.microsoft.com/office/powerpoint/2010/main" val="288974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9</a:t>
            </a:fld>
            <a:endParaRPr kumimoji="1" lang="ja-JP" altLang="en-US" dirty="0"/>
          </a:p>
        </p:txBody>
      </p:sp>
    </p:spTree>
    <p:extLst>
      <p:ext uri="{BB962C8B-B14F-4D97-AF65-F5344CB8AC3E}">
        <p14:creationId xmlns:p14="http://schemas.microsoft.com/office/powerpoint/2010/main" val="33042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0575" y="739775"/>
            <a:ext cx="26146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27DB6A-2C82-43E2-AC02-BF39D1CEC0A2}" type="slidenum">
              <a:rPr kumimoji="1" lang="ja-JP" altLang="en-US" smtClean="0"/>
              <a:t>10</a:t>
            </a:fld>
            <a:endParaRPr kumimoji="1" lang="ja-JP" altLang="en-US" dirty="0"/>
          </a:p>
        </p:txBody>
      </p:sp>
    </p:spTree>
    <p:extLst>
      <p:ext uri="{BB962C8B-B14F-4D97-AF65-F5344CB8AC3E}">
        <p14:creationId xmlns:p14="http://schemas.microsoft.com/office/powerpoint/2010/main" val="297239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2000">
                <a:solidFill>
                  <a:schemeClr val="accent5">
                    <a:lumMod val="7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78064" y="2495130"/>
            <a:ext cx="6805137" cy="2009479"/>
          </a:xfrm>
        </p:spPr>
        <p:txBody>
          <a:bodyPr>
            <a:normAutofit/>
          </a:bodyPr>
          <a:lstStyle>
            <a:lvl1pPr>
              <a:defRPr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12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atin typeface="メイリオ" panose="020B0604030504040204" pitchFamily="50" charset="-128"/>
                <a:ea typeface="メイリオ" panose="020B0604030504040204" pitchFamily="50" charset="-128"/>
                <a:cs typeface="メイリオ" panose="020B0604030504040204" pitchFamily="50" charset="-128"/>
              </a:defRPr>
            </a:lvl4pPr>
            <a:lvl5pPr>
              <a:defRPr sz="1000">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00BBFEAA-5A74-4664-99CC-5037FF120386}" type="datetime1">
              <a:rPr lang="ja-JP" altLang="en-US" smtClean="0">
                <a:solidFill>
                  <a:prstClr val="black">
                    <a:tint val="75000"/>
                  </a:prstClr>
                </a:solidFill>
              </a:rPr>
              <a:t>2022/12/28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8996F6-A184-46A6-AD8D-BD7CE30B71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コンテンツ プレースホルダー 2"/>
          <p:cNvSpPr>
            <a:spLocks noGrp="1"/>
          </p:cNvSpPr>
          <p:nvPr>
            <p:ph idx="13"/>
          </p:nvPr>
        </p:nvSpPr>
        <p:spPr>
          <a:xfrm>
            <a:off x="378064" y="5009865"/>
            <a:ext cx="6805137" cy="2009479"/>
          </a:xfrm>
        </p:spPr>
        <p:txBody>
          <a:bodyPr/>
          <a:lstStyle>
            <a:lvl1pPr>
              <a:defRPr sz="2000">
                <a:solidFill>
                  <a:schemeClr val="accent5">
                    <a:lumMod val="75000"/>
                  </a:schemeClr>
                </a:solidFill>
                <a:latin typeface="HGS創英角ｺﾞｼｯｸUB" panose="020B0900000000000000" pitchFamily="50" charset="-128"/>
                <a:ea typeface="HGS創英角ｺﾞｼｯｸUB" panose="020B0900000000000000" pitchFamily="50" charset="-128"/>
              </a:defRPr>
            </a:lvl1pPr>
            <a:lvl2pPr>
              <a:defRPr sz="1400">
                <a:solidFill>
                  <a:schemeClr val="accent5">
                    <a:lumMod val="60000"/>
                    <a:lumOff val="40000"/>
                  </a:schemeClr>
                </a:solidFill>
                <a:latin typeface="HGSｺﾞｼｯｸE" panose="020B0900000000000000" pitchFamily="50" charset="-128"/>
                <a:ea typeface="HGSｺﾞｼｯｸE" panose="020B0900000000000000"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atin typeface="メイリオ" panose="020B0604030504040204" pitchFamily="50" charset="-128"/>
                <a:ea typeface="メイリオ" panose="020B0604030504040204" pitchFamily="50" charset="-128"/>
                <a:cs typeface="メイリオ" panose="020B0604030504040204" pitchFamily="50" charset="-128"/>
              </a:defRPr>
            </a:lvl4pPr>
            <a:lvl5pPr>
              <a:defRPr sz="1000">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6617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スライドNo.右">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sz="1400">
                <a:solidFill>
                  <a:schemeClr val="accent5">
                    <a:lumMod val="75000"/>
                  </a:schemeClr>
                </a:solidFill>
                <a:latin typeface="HGｺﾞｼｯｸE" panose="020B0909000000000000" pitchFamily="49" charset="-128"/>
                <a:ea typeface="HGｺﾞｼｯｸE" panose="020B0909000000000000" pitchFamily="49" charset="-128"/>
              </a:defRPr>
            </a:lvl1pPr>
          </a:lstStyle>
          <a:p>
            <a:fld id="{398996F6-A184-46A6-AD8D-BD7CE30B71E5}" type="slidenum">
              <a:rPr lang="ja-JP" altLang="en-US" smtClean="0"/>
              <a:pPr/>
              <a:t>‹#›</a:t>
            </a:fld>
            <a:endParaRPr lang="ja-JP" altLang="en-US" dirty="0"/>
          </a:p>
        </p:txBody>
      </p:sp>
    </p:spTree>
    <p:extLst>
      <p:ext uri="{BB962C8B-B14F-4D97-AF65-F5344CB8AC3E}">
        <p14:creationId xmlns:p14="http://schemas.microsoft.com/office/powerpoint/2010/main" val="261621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641DBC-08D4-4C19-ABAA-EC8CAECED581}" type="datetime1">
              <a:rPr kumimoji="1" lang="ja-JP" altLang="en-US" smtClean="0"/>
              <a:t>2022/12/28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5580831" y="9997956"/>
            <a:ext cx="1764295" cy="569324"/>
          </a:xfrm>
        </p:spPr>
        <p:txBody>
          <a:bodyPr/>
          <a:lstStyle>
            <a:lvl1pPr>
              <a:defRPr sz="1400">
                <a:solidFill>
                  <a:schemeClr val="accent5">
                    <a:lumMod val="75000"/>
                  </a:schemeClr>
                </a:solidFill>
                <a:latin typeface="HGｺﾞｼｯｸE" panose="020B0909000000000000" pitchFamily="49" charset="-128"/>
                <a:ea typeface="HGｺﾞｼｯｸE" panose="020B0909000000000000" pitchFamily="49" charset="-128"/>
              </a:defRPr>
            </a:lvl1pPr>
          </a:lstStyle>
          <a:p>
            <a:fld id="{398996F6-A184-46A6-AD8D-BD7CE30B71E5}" type="slidenum">
              <a:rPr lang="ja-JP" altLang="en-US" smtClean="0"/>
              <a:pPr/>
              <a:t>‹#›</a:t>
            </a:fld>
            <a:endParaRPr lang="ja-JP" altLang="en-US" dirty="0"/>
          </a:p>
        </p:txBody>
      </p:sp>
    </p:spTree>
    <p:extLst>
      <p:ext uri="{BB962C8B-B14F-4D97-AF65-F5344CB8AC3E}">
        <p14:creationId xmlns:p14="http://schemas.microsoft.com/office/powerpoint/2010/main" val="167725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6"/>
            <a:ext cx="2487604" cy="181193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6" y="425759"/>
            <a:ext cx="4226957"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5" y="2237695"/>
            <a:ext cx="2487604" cy="7314584"/>
          </a:xfrm>
        </p:spPr>
        <p:txBody>
          <a:bodyPr/>
          <a:lstStyle>
            <a:lvl1pPr marL="0" indent="0">
              <a:buNone/>
              <a:defRPr sz="1400"/>
            </a:lvl1pPr>
            <a:lvl2pPr marL="457171" indent="0">
              <a:buNone/>
              <a:defRPr sz="1200"/>
            </a:lvl2pPr>
            <a:lvl3pPr marL="914343" indent="0">
              <a:buNone/>
              <a:defRPr sz="1000"/>
            </a:lvl3pPr>
            <a:lvl4pPr marL="1371513" indent="0">
              <a:buNone/>
              <a:defRPr sz="900"/>
            </a:lvl4pPr>
            <a:lvl5pPr marL="1828685" indent="0">
              <a:buNone/>
              <a:defRPr sz="900"/>
            </a:lvl5pPr>
            <a:lvl6pPr marL="2285856" indent="0">
              <a:buNone/>
              <a:defRPr sz="900"/>
            </a:lvl6pPr>
            <a:lvl7pPr marL="2743027" indent="0">
              <a:buNone/>
              <a:defRPr sz="900"/>
            </a:lvl7pPr>
            <a:lvl8pPr marL="3200198" indent="0">
              <a:buNone/>
              <a:defRPr sz="900"/>
            </a:lvl8pPr>
            <a:lvl9pPr marL="365736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EFB319-94B9-4198-848B-83BA4E3F1A66}" type="datetime1">
              <a:rPr kumimoji="1" lang="ja-JP" altLang="en-US" smtClean="0"/>
              <a:t>2022/12/28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3446830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2"/>
            <a:ext cx="4536758" cy="88369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200"/>
            </a:lvl1pPr>
            <a:lvl2pPr marL="457171" indent="0">
              <a:buNone/>
              <a:defRPr sz="2800"/>
            </a:lvl2pPr>
            <a:lvl3pPr marL="914343" indent="0">
              <a:buNone/>
              <a:defRPr sz="2400"/>
            </a:lvl3pPr>
            <a:lvl4pPr marL="1371513" indent="0">
              <a:buNone/>
              <a:defRPr sz="2000"/>
            </a:lvl4pPr>
            <a:lvl5pPr marL="1828685" indent="0">
              <a:buNone/>
              <a:defRPr sz="2000"/>
            </a:lvl5pPr>
            <a:lvl6pPr marL="2285856" indent="0">
              <a:buNone/>
              <a:defRPr sz="2000"/>
            </a:lvl6pPr>
            <a:lvl7pPr marL="2743027" indent="0">
              <a:buNone/>
              <a:defRPr sz="2000"/>
            </a:lvl7pPr>
            <a:lvl8pPr marL="3200198" indent="0">
              <a:buNone/>
              <a:defRPr sz="2000"/>
            </a:lvl8pPr>
            <a:lvl9pPr marL="3657369"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482060" y="8369074"/>
            <a:ext cx="4536758" cy="1254988"/>
          </a:xfrm>
        </p:spPr>
        <p:txBody>
          <a:bodyPr/>
          <a:lstStyle>
            <a:lvl1pPr marL="0" indent="0">
              <a:buNone/>
              <a:defRPr sz="1400"/>
            </a:lvl1pPr>
            <a:lvl2pPr marL="457171" indent="0">
              <a:buNone/>
              <a:defRPr sz="1200"/>
            </a:lvl2pPr>
            <a:lvl3pPr marL="914343" indent="0">
              <a:buNone/>
              <a:defRPr sz="1000"/>
            </a:lvl3pPr>
            <a:lvl4pPr marL="1371513" indent="0">
              <a:buNone/>
              <a:defRPr sz="900"/>
            </a:lvl4pPr>
            <a:lvl5pPr marL="1828685" indent="0">
              <a:buNone/>
              <a:defRPr sz="900"/>
            </a:lvl5pPr>
            <a:lvl6pPr marL="2285856" indent="0">
              <a:buNone/>
              <a:defRPr sz="900"/>
            </a:lvl6pPr>
            <a:lvl7pPr marL="2743027" indent="0">
              <a:buNone/>
              <a:defRPr sz="900"/>
            </a:lvl7pPr>
            <a:lvl8pPr marL="3200198" indent="0">
              <a:buNone/>
              <a:defRPr sz="900"/>
            </a:lvl8pPr>
            <a:lvl9pPr marL="365736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9C1D156-9B11-41F6-BFC8-5DCA9118EAF9}" type="datetime1">
              <a:rPr kumimoji="1" lang="ja-JP" altLang="en-US" smtClean="0"/>
              <a:t>2022/12/28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282202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161E52-F01B-4A65-8121-BD28B56B01C6}" type="datetime1">
              <a:rPr kumimoji="1" lang="ja-JP" altLang="en-US" smtClean="0"/>
              <a:t>2022/12/28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272464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571802"/>
            <a:ext cx="1275964" cy="1216374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83550" y="571802"/>
            <a:ext cx="3701869" cy="1216374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9B9982-6AA8-4670-830B-D2EAECF5E4B6}" type="datetime1">
              <a:rPr kumimoji="1" lang="ja-JP" altLang="en-US" smtClean="0"/>
              <a:t>2022/12/28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14325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CFA0AF35-37FE-4F25-9715-A13055018FB3}" type="datetime1">
              <a:rPr kumimoji="1" lang="ja-JP" altLang="en-US" smtClean="0"/>
              <a:t>2022/12/28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grpSp>
        <p:nvGrpSpPr>
          <p:cNvPr id="2" name="グループ化 1"/>
          <p:cNvGrpSpPr/>
          <p:nvPr userDrawn="1"/>
        </p:nvGrpSpPr>
        <p:grpSpPr>
          <a:xfrm>
            <a:off x="525552" y="542313"/>
            <a:ext cx="6430766" cy="1014854"/>
            <a:chOff x="476671" y="463734"/>
            <a:chExt cx="5832649" cy="867809"/>
          </a:xfrm>
        </p:grpSpPr>
        <p:sp>
          <p:nvSpPr>
            <p:cNvPr id="12" name="正方形/長方形 11"/>
            <p:cNvSpPr/>
            <p:nvPr userDrawn="1"/>
          </p:nvSpPr>
          <p:spPr>
            <a:xfrm>
              <a:off x="909400" y="467544"/>
              <a:ext cx="5399920" cy="50400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userDrawn="1"/>
          </p:nvSpPr>
          <p:spPr>
            <a:xfrm>
              <a:off x="476671" y="467543"/>
              <a:ext cx="864051" cy="864000"/>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endParaRPr lang="ja-JP" altLang="en-US" sz="3600" dirty="0"/>
            </a:p>
          </p:txBody>
        </p:sp>
        <p:sp>
          <p:nvSpPr>
            <p:cNvPr id="10" name="タイトル 1"/>
            <p:cNvSpPr txBox="1">
              <a:spLocks/>
            </p:cNvSpPr>
            <p:nvPr userDrawn="1"/>
          </p:nvSpPr>
          <p:spPr>
            <a:xfrm>
              <a:off x="548696" y="463734"/>
              <a:ext cx="72000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pPr algn="ctr"/>
              <a:r>
                <a:rPr lang="ja-JP" altLang="en-US" sz="1600" dirty="0">
                  <a:solidFill>
                    <a:schemeClr val="bg1"/>
                  </a:solidFill>
                  <a:latin typeface="HGPｺﾞｼｯｸM" panose="020B0600000000000000" pitchFamily="50" charset="-128"/>
                  <a:ea typeface="HGPｺﾞｼｯｸM" panose="020B0600000000000000" pitchFamily="50" charset="-128"/>
                  <a:cs typeface="メイリオ" panose="020B0604030504040204" pitchFamily="50" charset="-128"/>
                </a:rPr>
                <a:t>Ｓｔｅｐ</a:t>
              </a:r>
            </a:p>
          </p:txBody>
        </p:sp>
      </p:grpSp>
      <p:sp>
        <p:nvSpPr>
          <p:cNvPr id="14" name="コンテンツ プレースホルダー 2"/>
          <p:cNvSpPr>
            <a:spLocks noGrp="1"/>
          </p:cNvSpPr>
          <p:nvPr>
            <p:ph idx="13" hasCustomPrompt="1"/>
          </p:nvPr>
        </p:nvSpPr>
        <p:spPr>
          <a:xfrm>
            <a:off x="1478209" y="1220245"/>
            <a:ext cx="5875115" cy="336984"/>
          </a:xfrm>
        </p:spPr>
        <p:txBody>
          <a:bodyPr anchor="ctr"/>
          <a:lstStyle>
            <a:lvl1pPr marL="0" indent="0">
              <a:buNone/>
              <a:defRPr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15" name="コンテンツ プレースホルダー 2"/>
          <p:cNvSpPr>
            <a:spLocks noGrp="1"/>
          </p:cNvSpPr>
          <p:nvPr>
            <p:ph idx="14" hasCustomPrompt="1"/>
          </p:nvPr>
        </p:nvSpPr>
        <p:spPr>
          <a:xfrm>
            <a:off x="1478208" y="542311"/>
            <a:ext cx="5478110" cy="509684"/>
          </a:xfrm>
        </p:spPr>
        <p:txBody>
          <a:bodyPr anchor="ctr">
            <a:normAutofit/>
          </a:bodyPr>
          <a:lstStyle>
            <a:lvl1pPr marL="0" indent="0" algn="ctr">
              <a:buNone/>
              <a:defRPr sz="2000">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17" name="コンテンツ プレースホルダー 2"/>
          <p:cNvSpPr>
            <a:spLocks noGrp="1"/>
          </p:cNvSpPr>
          <p:nvPr>
            <p:ph idx="16" hasCustomPrompt="1"/>
          </p:nvPr>
        </p:nvSpPr>
        <p:spPr>
          <a:xfrm>
            <a:off x="1795802" y="3662491"/>
            <a:ext cx="1984833" cy="3789474"/>
          </a:xfrm>
        </p:spPr>
        <p:txBody>
          <a:bodyPr>
            <a:normAutofit/>
          </a:bodyPr>
          <a:lstStyle>
            <a:lvl1pPr marL="0" indent="0">
              <a:buNone/>
              <a:defRPr sz="1200">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22" name="正方形/長方形 21"/>
          <p:cNvSpPr/>
          <p:nvPr userDrawn="1"/>
        </p:nvSpPr>
        <p:spPr>
          <a:xfrm>
            <a:off x="1002656" y="2146908"/>
            <a:ext cx="5953662" cy="58940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18" name="タイトル 1"/>
          <p:cNvSpPr txBox="1">
            <a:spLocks noChangeAspect="1"/>
          </p:cNvSpPr>
          <p:nvPr userDrawn="1"/>
        </p:nvSpPr>
        <p:spPr>
          <a:xfrm>
            <a:off x="525552" y="2146907"/>
            <a:ext cx="1002737" cy="1010400"/>
          </a:xfrm>
          <a:prstGeom prst="rect">
            <a:avLst/>
          </a:prstGeom>
          <a:solidFill>
            <a:schemeClr val="accent5">
              <a:lumMod val="75000"/>
            </a:schemeClr>
          </a:solidFill>
          <a:ln>
            <a:noFill/>
          </a:ln>
        </p:spPr>
        <p:txBody>
          <a:bodyPr vert="horz" lIns="91434" tIns="45717" rIns="91434" bIns="45717"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endParaRPr lang="ja-JP" altLang="en-US" sz="3600" dirty="0"/>
          </a:p>
        </p:txBody>
      </p:sp>
      <p:sp>
        <p:nvSpPr>
          <p:cNvPr id="19" name="タイトル 1"/>
          <p:cNvSpPr txBox="1">
            <a:spLocks/>
          </p:cNvSpPr>
          <p:nvPr userDrawn="1"/>
        </p:nvSpPr>
        <p:spPr>
          <a:xfrm>
            <a:off x="604963" y="2142453"/>
            <a:ext cx="793833" cy="421047"/>
          </a:xfrm>
          <a:prstGeom prst="rect">
            <a:avLst/>
          </a:prstGeom>
        </p:spPr>
        <p:txBody>
          <a:bodyPr vert="horz" lIns="91434" tIns="45717" rIns="91434" bIns="45717"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pPr algn="ctr"/>
            <a:r>
              <a:rPr lang="ja-JP" altLang="en-US" sz="1600" dirty="0">
                <a:solidFill>
                  <a:schemeClr val="bg1"/>
                </a:solidFill>
                <a:latin typeface="HGPｺﾞｼｯｸM" panose="020B0600000000000000" pitchFamily="50" charset="-128"/>
                <a:ea typeface="HGPｺﾞｼｯｸM" panose="020B0600000000000000" pitchFamily="50" charset="-128"/>
                <a:cs typeface="メイリオ" panose="020B0604030504040204" pitchFamily="50" charset="-128"/>
              </a:rPr>
              <a:t>Ｓｔｅｐ</a:t>
            </a:r>
          </a:p>
        </p:txBody>
      </p:sp>
      <p:sp>
        <p:nvSpPr>
          <p:cNvPr id="20" name="コンテンツ プレースホルダー 2"/>
          <p:cNvSpPr>
            <a:spLocks noGrp="1"/>
          </p:cNvSpPr>
          <p:nvPr>
            <p:ph idx="17" hasCustomPrompt="1"/>
          </p:nvPr>
        </p:nvSpPr>
        <p:spPr>
          <a:xfrm>
            <a:off x="1478209" y="2820386"/>
            <a:ext cx="5875115" cy="336984"/>
          </a:xfrm>
        </p:spPr>
        <p:txBody>
          <a:bodyPr anchor="ctr"/>
          <a:lstStyle>
            <a:lvl1pPr marL="0" indent="0">
              <a:buNone/>
              <a:defRPr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21" name="コンテンツ プレースホルダー 2"/>
          <p:cNvSpPr>
            <a:spLocks noGrp="1"/>
          </p:cNvSpPr>
          <p:nvPr>
            <p:ph idx="18" hasCustomPrompt="1"/>
          </p:nvPr>
        </p:nvSpPr>
        <p:spPr>
          <a:xfrm>
            <a:off x="1478208" y="2151435"/>
            <a:ext cx="5478110" cy="593863"/>
          </a:xfrm>
        </p:spPr>
        <p:txBody>
          <a:bodyPr anchor="ctr">
            <a:normAutofit/>
          </a:bodyPr>
          <a:lstStyle>
            <a:lvl1pPr marL="0" indent="0" algn="ctr">
              <a:buNone/>
              <a:defRPr sz="2000">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grpSp>
        <p:nvGrpSpPr>
          <p:cNvPr id="6" name="グループ化 5"/>
          <p:cNvGrpSpPr/>
          <p:nvPr userDrawn="1"/>
        </p:nvGrpSpPr>
        <p:grpSpPr>
          <a:xfrm>
            <a:off x="525553" y="7616139"/>
            <a:ext cx="6430767" cy="1014854"/>
            <a:chOff x="476670" y="6512611"/>
            <a:chExt cx="5832650" cy="867809"/>
          </a:xfrm>
        </p:grpSpPr>
        <p:sp>
          <p:nvSpPr>
            <p:cNvPr id="30" name="正方形/長方形 29"/>
            <p:cNvSpPr/>
            <p:nvPr userDrawn="1"/>
          </p:nvSpPr>
          <p:spPr>
            <a:xfrm>
              <a:off x="909400" y="6696417"/>
              <a:ext cx="5399920" cy="50400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タイトル 1"/>
            <p:cNvSpPr txBox="1">
              <a:spLocks noChangeAspect="1"/>
            </p:cNvSpPr>
            <p:nvPr userDrawn="1"/>
          </p:nvSpPr>
          <p:spPr>
            <a:xfrm>
              <a:off x="476670" y="6516420"/>
              <a:ext cx="909474" cy="864000"/>
            </a:xfrm>
            <a:prstGeom prst="rect">
              <a:avLst/>
            </a:prstGeom>
            <a:solidFill>
              <a:schemeClr val="accent5">
                <a:lumMod val="75000"/>
              </a:schemeClr>
            </a:solidFill>
            <a:ln>
              <a:noFill/>
            </a:ln>
          </p:spPr>
          <p:txBody>
            <a:bodyPr vert="horz" lIns="91440" tIns="45720" rIns="91440" bIns="45720"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endParaRPr lang="ja-JP" altLang="en-US" sz="3600" dirty="0"/>
            </a:p>
          </p:txBody>
        </p:sp>
        <p:sp>
          <p:nvSpPr>
            <p:cNvPr id="24" name="タイトル 1"/>
            <p:cNvSpPr txBox="1">
              <a:spLocks/>
            </p:cNvSpPr>
            <p:nvPr userDrawn="1"/>
          </p:nvSpPr>
          <p:spPr>
            <a:xfrm>
              <a:off x="548696" y="6512611"/>
              <a:ext cx="72000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pPr algn="ctr"/>
              <a:r>
                <a:rPr lang="ja-JP" altLang="en-US" sz="1600" dirty="0">
                  <a:solidFill>
                    <a:schemeClr val="bg1"/>
                  </a:solidFill>
                  <a:latin typeface="HGPｺﾞｼｯｸM" panose="020B0600000000000000" pitchFamily="50" charset="-128"/>
                  <a:ea typeface="HGPｺﾞｼｯｸM" panose="020B0600000000000000" pitchFamily="50" charset="-128"/>
                  <a:cs typeface="メイリオ" panose="020B0604030504040204" pitchFamily="50" charset="-128"/>
                </a:rPr>
                <a:t>Ｓｔｅｐ</a:t>
              </a:r>
            </a:p>
          </p:txBody>
        </p:sp>
      </p:grpSp>
      <p:sp>
        <p:nvSpPr>
          <p:cNvPr id="26" name="コンテンツ プレースホルダー 2"/>
          <p:cNvSpPr>
            <a:spLocks noGrp="1"/>
          </p:cNvSpPr>
          <p:nvPr>
            <p:ph idx="20" hasCustomPrompt="1"/>
          </p:nvPr>
        </p:nvSpPr>
        <p:spPr>
          <a:xfrm>
            <a:off x="1478208" y="7826633"/>
            <a:ext cx="5478110" cy="593863"/>
          </a:xfrm>
        </p:spPr>
        <p:txBody>
          <a:bodyPr anchor="ctr">
            <a:normAutofit/>
          </a:bodyPr>
          <a:lstStyle>
            <a:lvl1pPr marL="0" indent="0" algn="ctr">
              <a:buNone/>
              <a:defRPr sz="2000">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31" name="コンテンツ プレースホルダー 2"/>
          <p:cNvSpPr>
            <a:spLocks noGrp="1"/>
          </p:cNvSpPr>
          <p:nvPr>
            <p:ph idx="21" hasCustomPrompt="1"/>
          </p:nvPr>
        </p:nvSpPr>
        <p:spPr>
          <a:xfrm>
            <a:off x="525552" y="8715124"/>
            <a:ext cx="1667215" cy="505182"/>
          </a:xfrm>
        </p:spPr>
        <p:txBody>
          <a:bodyPr>
            <a:normAutofit/>
          </a:bodyPr>
          <a:lstStyle>
            <a:lvl1pPr marL="0" indent="0">
              <a:buNone/>
              <a:defRPr sz="900">
                <a:solidFill>
                  <a:schemeClr val="accent5">
                    <a:lumMod val="50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32" name="コンテンツ プレースホルダー 2"/>
          <p:cNvSpPr>
            <a:spLocks noGrp="1"/>
          </p:cNvSpPr>
          <p:nvPr>
            <p:ph idx="22" hasCustomPrompt="1"/>
          </p:nvPr>
        </p:nvSpPr>
        <p:spPr>
          <a:xfrm>
            <a:off x="525552" y="9557228"/>
            <a:ext cx="1667215" cy="505182"/>
          </a:xfrm>
        </p:spPr>
        <p:txBody>
          <a:bodyPr>
            <a:normAutofit/>
          </a:bodyPr>
          <a:lstStyle>
            <a:lvl1pPr marL="0" indent="0">
              <a:buNone/>
              <a:defRPr sz="900">
                <a:solidFill>
                  <a:schemeClr val="accent5">
                    <a:lumMod val="50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33" name="コンテンツ プレースホルダー 2"/>
          <p:cNvSpPr>
            <a:spLocks noGrp="1"/>
          </p:cNvSpPr>
          <p:nvPr>
            <p:ph idx="23" hasCustomPrompt="1"/>
          </p:nvPr>
        </p:nvSpPr>
        <p:spPr>
          <a:xfrm>
            <a:off x="2986700" y="8715124"/>
            <a:ext cx="1667215" cy="505182"/>
          </a:xfrm>
        </p:spPr>
        <p:txBody>
          <a:bodyPr>
            <a:noAutofit/>
          </a:bodyPr>
          <a:lstStyle>
            <a:lvl1pPr marL="0" indent="0">
              <a:buNone/>
              <a:defRPr sz="2000">
                <a:solidFill>
                  <a:schemeClr val="tx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34" name="コンテンツ プレースホルダー 2"/>
          <p:cNvSpPr>
            <a:spLocks noGrp="1"/>
          </p:cNvSpPr>
          <p:nvPr>
            <p:ph idx="24" hasCustomPrompt="1"/>
          </p:nvPr>
        </p:nvSpPr>
        <p:spPr>
          <a:xfrm>
            <a:off x="2986700" y="9557228"/>
            <a:ext cx="1667215" cy="505182"/>
          </a:xfrm>
        </p:spPr>
        <p:txBody>
          <a:bodyPr>
            <a:noAutofit/>
          </a:bodyPr>
          <a:lstStyle>
            <a:lvl1pPr marL="0" indent="0">
              <a:buNone/>
              <a:defRPr sz="2000">
                <a:solidFill>
                  <a:schemeClr val="tx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35" name="コンテンツ プレースホルダー 2"/>
          <p:cNvSpPr>
            <a:spLocks noGrp="1"/>
          </p:cNvSpPr>
          <p:nvPr>
            <p:ph idx="25" hasCustomPrompt="1"/>
          </p:nvPr>
        </p:nvSpPr>
        <p:spPr>
          <a:xfrm>
            <a:off x="4971533" y="8715124"/>
            <a:ext cx="1667215" cy="505182"/>
          </a:xfrm>
        </p:spPr>
        <p:txBody>
          <a:bodyPr>
            <a:noAutofit/>
          </a:bodyPr>
          <a:lstStyle>
            <a:lvl1pPr marL="0" indent="0">
              <a:buNone/>
              <a:defRPr sz="110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36" name="コンテンツ プレースホルダー 2"/>
          <p:cNvSpPr>
            <a:spLocks noGrp="1"/>
          </p:cNvSpPr>
          <p:nvPr>
            <p:ph idx="26" hasCustomPrompt="1"/>
          </p:nvPr>
        </p:nvSpPr>
        <p:spPr>
          <a:xfrm>
            <a:off x="4971533" y="9557228"/>
            <a:ext cx="1667215" cy="505182"/>
          </a:xfrm>
        </p:spPr>
        <p:txBody>
          <a:bodyPr>
            <a:noAutofit/>
          </a:bodyPr>
          <a:lstStyle>
            <a:lvl1pPr marL="0" indent="0">
              <a:buNone/>
              <a:defRPr sz="110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Tree>
    <p:extLst>
      <p:ext uri="{BB962C8B-B14F-4D97-AF65-F5344CB8AC3E}">
        <p14:creationId xmlns:p14="http://schemas.microsoft.com/office/powerpoint/2010/main" val="297009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2" name="正方形/長方形 11"/>
          <p:cNvSpPr/>
          <p:nvPr userDrawn="1"/>
        </p:nvSpPr>
        <p:spPr>
          <a:xfrm>
            <a:off x="1002658" y="883698"/>
            <a:ext cx="6350667" cy="84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3" name="日付プレースホルダー 2"/>
          <p:cNvSpPr>
            <a:spLocks noGrp="1"/>
          </p:cNvSpPr>
          <p:nvPr>
            <p:ph type="dt" sz="half" idx="10"/>
          </p:nvPr>
        </p:nvSpPr>
        <p:spPr/>
        <p:txBody>
          <a:bodyPr/>
          <a:lstStyle/>
          <a:p>
            <a:fld id="{297B65CA-F32F-44EB-84C0-BC0235262BDF}" type="datetime1">
              <a:rPr kumimoji="1" lang="ja-JP" altLang="en-US" smtClean="0"/>
              <a:t>2022/12/28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
        <p:nvSpPr>
          <p:cNvPr id="6" name="コンテンツ プレースホルダー 2"/>
          <p:cNvSpPr>
            <a:spLocks noGrp="1"/>
          </p:cNvSpPr>
          <p:nvPr>
            <p:ph idx="1" hasCustomPrompt="1"/>
          </p:nvPr>
        </p:nvSpPr>
        <p:spPr>
          <a:xfrm>
            <a:off x="378064" y="3157257"/>
            <a:ext cx="6805137" cy="6395020"/>
          </a:xfrm>
        </p:spPr>
        <p:txBody>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タイトル 1"/>
          <p:cNvSpPr txBox="1">
            <a:spLocks/>
          </p:cNvSpPr>
          <p:nvPr userDrawn="1"/>
        </p:nvSpPr>
        <p:spPr>
          <a:xfrm>
            <a:off x="525554" y="546767"/>
            <a:ext cx="793833" cy="842000"/>
          </a:xfrm>
          <a:prstGeom prst="rect">
            <a:avLst/>
          </a:prstGeom>
          <a:solidFill>
            <a:schemeClr val="accent5">
              <a:lumMod val="75000"/>
            </a:schemeClr>
          </a:solidFill>
          <a:ln>
            <a:noFill/>
          </a:ln>
        </p:spPr>
        <p:txBody>
          <a:bodyPr vert="horz" lIns="91434" tIns="45717" rIns="91434" bIns="45717"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endParaRPr lang="ja-JP" altLang="en-US" sz="3600" dirty="0"/>
          </a:p>
        </p:txBody>
      </p:sp>
      <p:sp>
        <p:nvSpPr>
          <p:cNvPr id="10" name="タイトル 1"/>
          <p:cNvSpPr txBox="1">
            <a:spLocks/>
          </p:cNvSpPr>
          <p:nvPr userDrawn="1"/>
        </p:nvSpPr>
        <p:spPr>
          <a:xfrm>
            <a:off x="525554" y="542312"/>
            <a:ext cx="793833" cy="421047"/>
          </a:xfrm>
          <a:prstGeom prst="rect">
            <a:avLst/>
          </a:prstGeom>
        </p:spPr>
        <p:txBody>
          <a:bodyPr vert="horz" lIns="91434" tIns="45717" rIns="91434" bIns="45717" rtlCol="0" anchor="ctr">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pPr algn="ctr"/>
            <a:r>
              <a:rPr lang="en-US" altLang="ja-JP" sz="1600" dirty="0">
                <a:solidFill>
                  <a:schemeClr val="bg1"/>
                </a:solidFill>
                <a:latin typeface="HGPｺﾞｼｯｸM" panose="020B0600000000000000" pitchFamily="50" charset="-128"/>
                <a:ea typeface="HGPｺﾞｼｯｸM" panose="020B0600000000000000" pitchFamily="50" charset="-128"/>
                <a:cs typeface="メイリオ" panose="020B0604030504040204" pitchFamily="50" charset="-128"/>
              </a:rPr>
              <a:t>Step</a:t>
            </a:r>
            <a:endParaRPr lang="ja-JP" altLang="en-US" sz="1600" dirty="0">
              <a:solidFill>
                <a:schemeClr val="bg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3" name="正方形/長方形 12"/>
          <p:cNvSpPr/>
          <p:nvPr userDrawn="1"/>
        </p:nvSpPr>
        <p:spPr>
          <a:xfrm>
            <a:off x="1002658" y="1713626"/>
            <a:ext cx="6350667" cy="14436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14" name="コンテンツ プレースホルダー 2"/>
          <p:cNvSpPr>
            <a:spLocks noGrp="1"/>
          </p:cNvSpPr>
          <p:nvPr>
            <p:ph idx="13" hasCustomPrompt="1"/>
          </p:nvPr>
        </p:nvSpPr>
        <p:spPr>
          <a:xfrm>
            <a:off x="1319387" y="546716"/>
            <a:ext cx="6033936" cy="336984"/>
          </a:xfrm>
        </p:spPr>
        <p:txBody>
          <a:bodyPr anchor="ctr"/>
          <a:lstStyle>
            <a:lvl1pPr marL="0" indent="0">
              <a:buNone/>
              <a:defRPr sz="140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15" name="コンテンツ プレースホルダー 2"/>
          <p:cNvSpPr>
            <a:spLocks noGrp="1"/>
          </p:cNvSpPr>
          <p:nvPr>
            <p:ph idx="14" hasCustomPrompt="1"/>
          </p:nvPr>
        </p:nvSpPr>
        <p:spPr>
          <a:xfrm>
            <a:off x="949776" y="1052025"/>
            <a:ext cx="6403549" cy="673674"/>
          </a:xfrm>
        </p:spPr>
        <p:txBody>
          <a:bodyPr anchor="ctr">
            <a:normAutofit/>
          </a:bodyPr>
          <a:lstStyle>
            <a:lvl1pPr marL="0" indent="0" algn="ctr">
              <a:buNone/>
              <a:defRPr sz="2400">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16" name="コンテンツ プレースホルダー 2"/>
          <p:cNvSpPr>
            <a:spLocks noGrp="1"/>
          </p:cNvSpPr>
          <p:nvPr>
            <p:ph idx="15" hasCustomPrompt="1"/>
          </p:nvPr>
        </p:nvSpPr>
        <p:spPr>
          <a:xfrm>
            <a:off x="604901" y="752837"/>
            <a:ext cx="6748422" cy="551863"/>
          </a:xfrm>
        </p:spPr>
        <p:txBody>
          <a:bodyPr anchor="ctr">
            <a:normAutofit/>
          </a:bodyPr>
          <a:lstStyle>
            <a:lvl1pPr marL="0" indent="0" algn="ctr">
              <a:buNone/>
              <a:defRPr sz="1600">
                <a:solidFill>
                  <a:schemeClr val="accent5">
                    <a:lumMod val="50000"/>
                  </a:schemeClr>
                </a:solidFill>
                <a:latin typeface="HGSｺﾞｼｯｸE" panose="020B0900000000000000" pitchFamily="50" charset="-128"/>
                <a:ea typeface="HGSｺﾞｼｯｸE" panose="020B0900000000000000"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
        <p:nvSpPr>
          <p:cNvPr id="17" name="コンテンツ プレースホルダー 2"/>
          <p:cNvSpPr>
            <a:spLocks noGrp="1"/>
          </p:cNvSpPr>
          <p:nvPr>
            <p:ph idx="16" hasCustomPrompt="1"/>
          </p:nvPr>
        </p:nvSpPr>
        <p:spPr>
          <a:xfrm>
            <a:off x="1795799" y="1725699"/>
            <a:ext cx="5387400" cy="1431559"/>
          </a:xfrm>
        </p:spPr>
        <p:txBody>
          <a:bodyPr>
            <a:normAutofit/>
          </a:bodyPr>
          <a:lstStyle>
            <a:lvl1pPr marL="0" indent="0">
              <a:buNone/>
              <a:defRPr sz="1200">
                <a:latin typeface="メイリオ" panose="020B0604030504040204" pitchFamily="50" charset="-128"/>
                <a:ea typeface="メイリオ" panose="020B0604030504040204" pitchFamily="50" charset="-128"/>
                <a:cs typeface="メイリオ" panose="020B0604030504040204" pitchFamily="50" charset="-128"/>
              </a:defRPr>
            </a:lvl1pPr>
            <a:lvl2pPr>
              <a:defRPr sz="1400">
                <a:latin typeface="メイリオ" panose="020B0604030504040204" pitchFamily="50" charset="-128"/>
                <a:ea typeface="メイリオ" panose="020B0604030504040204"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p:txBody>
      </p:sp>
    </p:spTree>
    <p:extLst>
      <p:ext uri="{BB962C8B-B14F-4D97-AF65-F5344CB8AC3E}">
        <p14:creationId xmlns:p14="http://schemas.microsoft.com/office/powerpoint/2010/main" val="59123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12" name="正方形/長方形 11"/>
          <p:cNvSpPr/>
          <p:nvPr userDrawn="1"/>
        </p:nvSpPr>
        <p:spPr>
          <a:xfrm>
            <a:off x="1002658" y="546767"/>
            <a:ext cx="6350667" cy="5473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sz="2400" dirty="0">
              <a:latin typeface="HGS創英角ｺﾞｼｯｸUB" panose="020B0900000000000000" pitchFamily="50" charset="-128"/>
              <a:ea typeface="HGS創英角ｺﾞｼｯｸUB" panose="020B0900000000000000" pitchFamily="50" charset="-128"/>
            </a:endParaRPr>
          </a:p>
        </p:txBody>
      </p:sp>
      <p:sp>
        <p:nvSpPr>
          <p:cNvPr id="3" name="日付プレースホルダー 2"/>
          <p:cNvSpPr>
            <a:spLocks noGrp="1"/>
          </p:cNvSpPr>
          <p:nvPr>
            <p:ph type="dt" sz="half" idx="10"/>
          </p:nvPr>
        </p:nvSpPr>
        <p:spPr/>
        <p:txBody>
          <a:bodyPr/>
          <a:lstStyle/>
          <a:p>
            <a:fld id="{A0085A56-D5C2-4D83-A6F7-DD7B92E52E68}" type="datetime1">
              <a:rPr kumimoji="1" lang="ja-JP" altLang="en-US" smtClean="0"/>
              <a:t>2022/12/28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
        <p:nvSpPr>
          <p:cNvPr id="6" name="コンテンツ プレースホルダー 2"/>
          <p:cNvSpPr>
            <a:spLocks noGrp="1"/>
          </p:cNvSpPr>
          <p:nvPr>
            <p:ph idx="1" hasCustomPrompt="1"/>
          </p:nvPr>
        </p:nvSpPr>
        <p:spPr>
          <a:xfrm>
            <a:off x="378064" y="2495130"/>
            <a:ext cx="6805137" cy="1841060"/>
          </a:xfrm>
        </p:spPr>
        <p:txBody>
          <a:bodyPr/>
          <a:lstStyle>
            <a:lvl1pPr marL="0" indent="0">
              <a:buNone/>
              <a:defRPr sz="140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900">
                <a:solidFill>
                  <a:schemeClr val="accent5">
                    <a:lumMod val="75000"/>
                  </a:schemeClr>
                </a:solidFill>
                <a:latin typeface="HGSｺﾞｼｯｸE" panose="020B0900000000000000" pitchFamily="50" charset="-128"/>
                <a:ea typeface="HGSｺﾞｼｯｸE" panose="020B0900000000000000"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テキスト</a:t>
            </a:r>
            <a:r>
              <a:rPr kumimoji="1" lang="en-US" altLang="ja-JP" dirty="0"/>
              <a:t>1</a:t>
            </a:r>
            <a:r>
              <a:rPr kumimoji="1" lang="ja-JP" altLang="en-US" dirty="0"/>
              <a:t>の書式設定</a:t>
            </a:r>
          </a:p>
          <a:p>
            <a:pPr lvl="1"/>
            <a:r>
              <a:rPr kumimoji="1" lang="ja-JP" altLang="en-US" dirty="0"/>
              <a:t>第 </a:t>
            </a:r>
            <a:r>
              <a:rPr kumimoji="1" lang="en-US" altLang="ja-JP" dirty="0"/>
              <a:t>2 </a:t>
            </a:r>
            <a:r>
              <a:rPr kumimoji="1" lang="ja-JP" altLang="en-US" dirty="0"/>
              <a:t>レベル</a:t>
            </a:r>
          </a:p>
        </p:txBody>
      </p:sp>
      <p:sp>
        <p:nvSpPr>
          <p:cNvPr id="9" name="タイトル 1"/>
          <p:cNvSpPr txBox="1">
            <a:spLocks/>
          </p:cNvSpPr>
          <p:nvPr userDrawn="1"/>
        </p:nvSpPr>
        <p:spPr>
          <a:xfrm>
            <a:off x="525554" y="546767"/>
            <a:ext cx="793833" cy="842000"/>
          </a:xfrm>
          <a:prstGeom prst="rect">
            <a:avLst/>
          </a:prstGeom>
          <a:solidFill>
            <a:schemeClr val="accent5">
              <a:lumMod val="75000"/>
            </a:schemeClr>
          </a:solidFill>
          <a:ln>
            <a:noFill/>
          </a:ln>
        </p:spPr>
        <p:txBody>
          <a:bodyPr vert="horz" lIns="91434" tIns="45717" rIns="91434" bIns="45717" rtlCol="0" anchor="t">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endParaRPr lang="ja-JP" altLang="en-US" sz="3600" dirty="0"/>
          </a:p>
        </p:txBody>
      </p:sp>
      <p:sp>
        <p:nvSpPr>
          <p:cNvPr id="10" name="タイトル 1"/>
          <p:cNvSpPr txBox="1">
            <a:spLocks/>
          </p:cNvSpPr>
          <p:nvPr userDrawn="1"/>
        </p:nvSpPr>
        <p:spPr>
          <a:xfrm>
            <a:off x="520551" y="462557"/>
            <a:ext cx="793833" cy="421047"/>
          </a:xfrm>
          <a:prstGeom prst="rect">
            <a:avLst/>
          </a:prstGeom>
        </p:spPr>
        <p:txBody>
          <a:bodyPr vert="horz" lIns="91434" tIns="45717" rIns="91434" bIns="45717" rtlCol="0" anchor="t">
            <a:noAutofit/>
          </a:bodyPr>
          <a:lstStyle>
            <a:lvl1pPr algn="ctr" defTabSz="914400"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pPr algn="ctr"/>
            <a:r>
              <a:rPr lang="ja-JP" altLang="en-US" sz="1600" dirty="0">
                <a:solidFill>
                  <a:schemeClr val="bg1"/>
                </a:solidFill>
                <a:latin typeface="HGPｺﾞｼｯｸM" panose="020B0600000000000000" pitchFamily="50" charset="-128"/>
                <a:ea typeface="HGPｺﾞｼｯｸM" panose="020B0600000000000000" pitchFamily="50" charset="-128"/>
                <a:cs typeface="メイリオ" panose="020B0604030504040204" pitchFamily="50" charset="-128"/>
              </a:rPr>
              <a:t>Ｓｔｅｐ</a:t>
            </a:r>
          </a:p>
        </p:txBody>
      </p:sp>
      <p:sp>
        <p:nvSpPr>
          <p:cNvPr id="14" name="コンテンツ プレースホルダー 2"/>
          <p:cNvSpPr>
            <a:spLocks noGrp="1"/>
          </p:cNvSpPr>
          <p:nvPr>
            <p:ph idx="13" hasCustomPrompt="1"/>
          </p:nvPr>
        </p:nvSpPr>
        <p:spPr>
          <a:xfrm>
            <a:off x="378064" y="5009865"/>
            <a:ext cx="6805137" cy="1841060"/>
          </a:xfrm>
        </p:spPr>
        <p:txBody>
          <a:bodyPr/>
          <a:lstStyle>
            <a:lvl1pPr marL="0" indent="0">
              <a:buNone/>
              <a:defRPr sz="2000">
                <a:solidFill>
                  <a:schemeClr val="accent5">
                    <a:lumMod val="50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2000">
                <a:solidFill>
                  <a:schemeClr val="tx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2pPr>
            <a:lvl3pPr>
              <a:defRPr sz="110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3pPr>
            <a:lvl4pPr>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a:defRPr sz="1000"/>
            </a:lvl5pPr>
          </a:lstStyle>
          <a:p>
            <a:pPr lvl="0"/>
            <a:r>
              <a:rPr kumimoji="1" lang="ja-JP" altLang="en-US" dirty="0"/>
              <a:t>テキスト</a:t>
            </a:r>
            <a:r>
              <a:rPr kumimoji="1" lang="en-US" altLang="ja-JP" dirty="0"/>
              <a:t>1</a:t>
            </a:r>
            <a:r>
              <a:rPr kumimoji="1" lang="ja-JP" altLang="en-US" dirty="0"/>
              <a:t>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13" name="コンテンツ プレースホルダー 2"/>
          <p:cNvSpPr>
            <a:spLocks noGrp="1"/>
          </p:cNvSpPr>
          <p:nvPr>
            <p:ph idx="14" hasCustomPrompt="1"/>
          </p:nvPr>
        </p:nvSpPr>
        <p:spPr>
          <a:xfrm>
            <a:off x="1319387" y="1080753"/>
            <a:ext cx="6033936" cy="336837"/>
          </a:xfrm>
        </p:spPr>
        <p:txBody>
          <a:bodyPr/>
          <a:lstStyle>
            <a:lvl1pPr marL="0" indent="0" algn="l">
              <a:buNone/>
              <a:defRPr sz="1400">
                <a:solidFill>
                  <a:schemeClr val="tx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1900">
                <a:solidFill>
                  <a:schemeClr val="accent5">
                    <a:lumMod val="75000"/>
                  </a:schemeClr>
                </a:solidFill>
                <a:latin typeface="HGSｺﾞｼｯｸE" panose="020B0900000000000000" pitchFamily="50" charset="-128"/>
                <a:ea typeface="HGSｺﾞｼｯｸE" panose="020B0900000000000000"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algn="l"/>
            <a:r>
              <a:rPr lang="ja-JP" altLang="en-US" sz="1400" dirty="0">
                <a:solidFill>
                  <a:schemeClr val="tx1"/>
                </a:solidFill>
                <a:latin typeface="HGSｺﾞｼｯｸM" panose="020B0600000000000000" pitchFamily="50" charset="-128"/>
                <a:ea typeface="HGSｺﾞｼｯｸM" panose="020B0600000000000000" pitchFamily="50" charset="-128"/>
                <a:cs typeface="メイリオ" panose="020B0604030504040204" pitchFamily="50" charset="-128"/>
              </a:rPr>
              <a:t>マスター </a:t>
            </a:r>
            <a:r>
              <a:rPr lang="en-US" altLang="ja-JP" sz="1400" dirty="0">
                <a:solidFill>
                  <a:schemeClr val="tx1"/>
                </a:solidFill>
                <a:latin typeface="HGSｺﾞｼｯｸM" panose="020B0600000000000000" pitchFamily="50" charset="-128"/>
                <a:ea typeface="HGSｺﾞｼｯｸM" panose="020B0600000000000000" pitchFamily="50" charset="-128"/>
                <a:cs typeface="メイリオ" panose="020B0604030504040204" pitchFamily="50" charset="-128"/>
              </a:rPr>
              <a:t>Case</a:t>
            </a:r>
            <a:r>
              <a:rPr lang="ja-JP" altLang="en-US" sz="1400" dirty="0">
                <a:solidFill>
                  <a:schemeClr val="tx1"/>
                </a:solidFill>
                <a:latin typeface="HGSｺﾞｼｯｸM" panose="020B0600000000000000" pitchFamily="50" charset="-128"/>
                <a:ea typeface="HGSｺﾞｼｯｸM" panose="020B0600000000000000" pitchFamily="50" charset="-128"/>
                <a:cs typeface="メイリオ" panose="020B0604030504040204" pitchFamily="50" charset="-128"/>
              </a:rPr>
              <a:t>キャッチの書式設定</a:t>
            </a:r>
          </a:p>
        </p:txBody>
      </p:sp>
      <p:sp>
        <p:nvSpPr>
          <p:cNvPr id="17" name="コンテンツ プレースホルダー 2"/>
          <p:cNvSpPr>
            <a:spLocks noGrp="1"/>
          </p:cNvSpPr>
          <p:nvPr>
            <p:ph idx="15" hasCustomPrompt="1"/>
          </p:nvPr>
        </p:nvSpPr>
        <p:spPr>
          <a:xfrm>
            <a:off x="1319387" y="515334"/>
            <a:ext cx="6033936" cy="578733"/>
          </a:xfrm>
        </p:spPr>
        <p:txBody>
          <a:bodyPr>
            <a:normAutofit/>
          </a:bodyPr>
          <a:lstStyle>
            <a:lvl1pPr marL="0" indent="0" algn="ctr">
              <a:buNone/>
              <a:defRPr sz="2400">
                <a:solidFill>
                  <a:schemeClr val="accent5">
                    <a:lumMod val="50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2400">
                <a:solidFill>
                  <a:schemeClr val="accent5">
                    <a:lumMod val="75000"/>
                  </a:schemeClr>
                </a:solidFill>
                <a:latin typeface="HGSｺﾞｼｯｸE" panose="020B0900000000000000" pitchFamily="50" charset="-128"/>
                <a:ea typeface="HGSｺﾞｼｯｸE" panose="020B0900000000000000"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マスタータイトルの書式設定</a:t>
            </a:r>
          </a:p>
        </p:txBody>
      </p:sp>
      <p:sp>
        <p:nvSpPr>
          <p:cNvPr id="18" name="コンテンツ プレースホルダー 2"/>
          <p:cNvSpPr>
            <a:spLocks noGrp="1"/>
          </p:cNvSpPr>
          <p:nvPr>
            <p:ph idx="16" hasCustomPrompt="1"/>
          </p:nvPr>
        </p:nvSpPr>
        <p:spPr>
          <a:xfrm>
            <a:off x="451809" y="715188"/>
            <a:ext cx="941323" cy="554762"/>
          </a:xfrm>
        </p:spPr>
        <p:txBody>
          <a:bodyPr>
            <a:noAutofit/>
          </a:bodyPr>
          <a:lstStyle>
            <a:lvl1pPr marL="0" indent="0" algn="ctr">
              <a:buNone/>
              <a:defRPr sz="300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defRPr>
            </a:lvl1pPr>
            <a:lvl2pPr>
              <a:defRPr sz="3600">
                <a:solidFill>
                  <a:schemeClr val="accent5">
                    <a:lumMod val="75000"/>
                  </a:schemeClr>
                </a:solidFill>
                <a:latin typeface="HGSｺﾞｼｯｸE" panose="020B0900000000000000" pitchFamily="50" charset="-128"/>
                <a:ea typeface="HGSｺﾞｼｯｸE" panose="020B0900000000000000" pitchFamily="50" charset="-128"/>
                <a:cs typeface="メイリオ" panose="020B0604030504040204" pitchFamily="50" charset="-128"/>
              </a:defRPr>
            </a:lvl2pPr>
            <a:lvl3pPr>
              <a:defRPr sz="1100">
                <a:latin typeface="メイリオ" panose="020B0604030504040204" pitchFamily="50" charset="-128"/>
                <a:ea typeface="メイリオ" panose="020B0604030504040204" pitchFamily="50" charset="-128"/>
                <a:cs typeface="メイリオ" panose="020B0604030504040204" pitchFamily="50" charset="-128"/>
              </a:defRPr>
            </a:lvl3pPr>
            <a:lvl4pPr>
              <a:defRPr sz="1100"/>
            </a:lvl4pPr>
            <a:lvl5pPr>
              <a:defRPr sz="1000"/>
            </a:lvl5pPr>
          </a:lstStyle>
          <a:p>
            <a:pPr lvl="0"/>
            <a:r>
              <a:rPr kumimoji="1" lang="ja-JP" altLang="en-US" dirty="0"/>
              <a:t>番号の書式設定</a:t>
            </a:r>
          </a:p>
        </p:txBody>
      </p:sp>
    </p:spTree>
    <p:extLst>
      <p:ext uri="{BB962C8B-B14F-4D97-AF65-F5344CB8AC3E}">
        <p14:creationId xmlns:p14="http://schemas.microsoft.com/office/powerpoint/2010/main" val="33379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4D6E175F-DB90-4672-AB75-A5386DB346E0}" type="datetime1">
              <a:rPr kumimoji="1" lang="ja-JP" altLang="en-US" smtClean="0"/>
              <a:t>2022/12/28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337959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83549" y="3326837"/>
            <a:ext cx="2488916" cy="940870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898486" y="3326837"/>
            <a:ext cx="2488916" cy="940870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BD6C60AC-77FA-4212-B7B9-B6C108DFFDB5}" type="datetime1">
              <a:rPr kumimoji="1" lang="ja-JP" altLang="en-US" smtClean="0"/>
              <a:t>2022/12/28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164215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8233"/>
            <a:ext cx="6805137" cy="178223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6" y="2393640"/>
            <a:ext cx="3340871" cy="997555"/>
          </a:xfrm>
        </p:spPr>
        <p:txBody>
          <a:bodyPr anchor="b"/>
          <a:lstStyle>
            <a:lvl1pPr marL="0" indent="0">
              <a:buNone/>
              <a:defRPr sz="2400" b="1"/>
            </a:lvl1pPr>
            <a:lvl2pPr marL="457171" indent="0">
              <a:buNone/>
              <a:defRPr sz="2000" b="1"/>
            </a:lvl2pPr>
            <a:lvl3pPr marL="914343" indent="0">
              <a:buNone/>
              <a:defRPr sz="1900" b="1"/>
            </a:lvl3pPr>
            <a:lvl4pPr marL="1371513" indent="0">
              <a:buNone/>
              <a:defRPr sz="1600" b="1"/>
            </a:lvl4pPr>
            <a:lvl5pPr marL="1828685" indent="0">
              <a:buNone/>
              <a:defRPr sz="1600" b="1"/>
            </a:lvl5pPr>
            <a:lvl6pPr marL="2285856" indent="0">
              <a:buNone/>
              <a:defRPr sz="1600" b="1"/>
            </a:lvl6pPr>
            <a:lvl7pPr marL="2743027" indent="0">
              <a:buNone/>
              <a:defRPr sz="1600" b="1"/>
            </a:lvl7pPr>
            <a:lvl8pPr marL="3200198" indent="0">
              <a:buNone/>
              <a:defRPr sz="1600" b="1"/>
            </a:lvl8pPr>
            <a:lvl9pPr marL="365736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6" y="3391194"/>
            <a:ext cx="3340871" cy="6161082"/>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9" y="2393640"/>
            <a:ext cx="3342183" cy="997555"/>
          </a:xfrm>
        </p:spPr>
        <p:txBody>
          <a:bodyPr anchor="b"/>
          <a:lstStyle>
            <a:lvl1pPr marL="0" indent="0">
              <a:buNone/>
              <a:defRPr sz="2400" b="1"/>
            </a:lvl1pPr>
            <a:lvl2pPr marL="457171" indent="0">
              <a:buNone/>
              <a:defRPr sz="2000" b="1"/>
            </a:lvl2pPr>
            <a:lvl3pPr marL="914343" indent="0">
              <a:buNone/>
              <a:defRPr sz="1900" b="1"/>
            </a:lvl3pPr>
            <a:lvl4pPr marL="1371513" indent="0">
              <a:buNone/>
              <a:defRPr sz="1600" b="1"/>
            </a:lvl4pPr>
            <a:lvl5pPr marL="1828685" indent="0">
              <a:buNone/>
              <a:defRPr sz="1600" b="1"/>
            </a:lvl5pPr>
            <a:lvl6pPr marL="2285856" indent="0">
              <a:buNone/>
              <a:defRPr sz="1600" b="1"/>
            </a:lvl6pPr>
            <a:lvl7pPr marL="2743027" indent="0">
              <a:buNone/>
              <a:defRPr sz="1600" b="1"/>
            </a:lvl7pPr>
            <a:lvl8pPr marL="3200198" indent="0">
              <a:buNone/>
              <a:defRPr sz="1600" b="1"/>
            </a:lvl8pPr>
            <a:lvl9pPr marL="365736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9" y="3391194"/>
            <a:ext cx="3342183" cy="6161082"/>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8591113-DC11-412C-A654-BACBA6A8D5FB}" type="datetime1">
              <a:rPr kumimoji="1" lang="ja-JP" altLang="en-US" smtClean="0"/>
              <a:t>2022/12/28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200018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6BFAD8-6D15-45B3-A057-13BA81075536}" type="datetime1">
              <a:rPr kumimoji="1" lang="ja-JP" altLang="en-US" smtClean="0"/>
              <a:t>2022/12/28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16779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スライドNo.左">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378064" y="9911200"/>
            <a:ext cx="1764295" cy="569324"/>
          </a:xfrm>
        </p:spPr>
        <p:txBody>
          <a:bodyPr/>
          <a:lstStyle>
            <a:lvl1pPr algn="l">
              <a:defRPr sz="1400">
                <a:solidFill>
                  <a:schemeClr val="accent5">
                    <a:lumMod val="75000"/>
                  </a:schemeClr>
                </a:solidFill>
                <a:latin typeface="HGｺﾞｼｯｸE" panose="020B0909000000000000" pitchFamily="49" charset="-128"/>
                <a:ea typeface="HGｺﾞｼｯｸE" panose="020B0909000000000000" pitchFamily="49" charset="-128"/>
              </a:defRPr>
            </a:lvl1pPr>
          </a:lstStyle>
          <a:p>
            <a:fld id="{398996F6-A184-46A6-AD8D-BD7CE30B71E5}" type="slidenum">
              <a:rPr lang="ja-JP" altLang="en-US" smtClean="0"/>
              <a:pPr/>
              <a:t>‹#›</a:t>
            </a:fld>
            <a:endParaRPr lang="ja-JP" altLang="en-US" dirty="0"/>
          </a:p>
        </p:txBody>
      </p:sp>
    </p:spTree>
    <p:extLst>
      <p:ext uri="{BB962C8B-B14F-4D97-AF65-F5344CB8AC3E}">
        <p14:creationId xmlns:p14="http://schemas.microsoft.com/office/powerpoint/2010/main" val="153870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3"/>
            <a:ext cx="6805137" cy="1782233"/>
          </a:xfrm>
          <a:prstGeom prst="rect">
            <a:avLst/>
          </a:prstGeom>
        </p:spPr>
        <p:txBody>
          <a:bodyPr vert="horz" lIns="91434" tIns="45717" rIns="91434" bIns="45717"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78064" y="2495131"/>
            <a:ext cx="6805137" cy="7057149"/>
          </a:xfrm>
          <a:prstGeom prst="rect">
            <a:avLst/>
          </a:prstGeom>
        </p:spPr>
        <p:txBody>
          <a:bodyPr vert="horz" lIns="91434" tIns="45717" rIns="91434" bIns="45717"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91434" tIns="45717" rIns="91434" bIns="45717" rtlCol="0" anchor="ctr"/>
          <a:lstStyle>
            <a:lvl1pPr algn="l">
              <a:defRPr sz="1200">
                <a:solidFill>
                  <a:schemeClr val="tx1">
                    <a:tint val="75000"/>
                  </a:schemeClr>
                </a:solidFill>
              </a:defRPr>
            </a:lvl1pPr>
          </a:lstStyle>
          <a:p>
            <a:fld id="{41022FF0-D32F-4392-B499-D8FF5273FCC4}" type="datetime1">
              <a:rPr kumimoji="1" lang="ja-JP" altLang="en-US" smtClean="0"/>
              <a:t>2022/12/28</a:t>
            </a:fld>
            <a:endParaRPr kumimoji="1" lang="ja-JP" altLang="en-US" dirty="0"/>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91434" tIns="45717" rIns="91434" bIns="45717" rtlCol="0" anchor="ctr"/>
          <a:lstStyle>
            <a:lvl1pPr algn="r">
              <a:defRPr sz="1200">
                <a:solidFill>
                  <a:schemeClr val="tx1">
                    <a:tint val="75000"/>
                  </a:schemeClr>
                </a:solidFill>
              </a:defRPr>
            </a:lvl1pPr>
          </a:lstStyle>
          <a:p>
            <a:fld id="{398996F6-A184-46A6-AD8D-BD7CE30B71E5}" type="slidenum">
              <a:rPr kumimoji="1" lang="ja-JP" altLang="en-US" smtClean="0"/>
              <a:t>‹#›</a:t>
            </a:fld>
            <a:endParaRPr kumimoji="1" lang="ja-JP" altLang="en-US" dirty="0"/>
          </a:p>
        </p:txBody>
      </p:sp>
    </p:spTree>
    <p:extLst>
      <p:ext uri="{BB962C8B-B14F-4D97-AF65-F5344CB8AC3E}">
        <p14:creationId xmlns:p14="http://schemas.microsoft.com/office/powerpoint/2010/main" val="3512193454"/>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0" r:id="rId4"/>
    <p:sldLayoutId id="2147483650" r:id="rId5"/>
    <p:sldLayoutId id="2147483652" r:id="rId6"/>
    <p:sldLayoutId id="2147483653" r:id="rId7"/>
    <p:sldLayoutId id="2147483654" r:id="rId8"/>
    <p:sldLayoutId id="2147483667" r:id="rId9"/>
    <p:sldLayoutId id="2147483668" r:id="rId10"/>
    <p:sldLayoutId id="2147483665" r:id="rId11"/>
    <p:sldLayoutId id="2147483656" r:id="rId12"/>
    <p:sldLayoutId id="2147483657" r:id="rId13"/>
    <p:sldLayoutId id="2147483658" r:id="rId14"/>
    <p:sldLayoutId id="2147483659" r:id="rId15"/>
  </p:sldLayoutIdLst>
  <p:hf sldNum="0" hdr="0" ftr="0" dt="0"/>
  <p:txStyles>
    <p:titleStyle>
      <a:lvl1pPr algn="ctr" defTabSz="914343"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p:titleStyle>
    <p:body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43" rtl="0" eaLnBrk="1" latinLnBrk="0" hangingPunct="1">
        <a:defRPr kumimoji="1" sz="1900" kern="1200">
          <a:solidFill>
            <a:schemeClr val="tx1"/>
          </a:solidFill>
          <a:latin typeface="+mn-lt"/>
          <a:ea typeface="+mn-ea"/>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3"/>
            <a:ext cx="6805137" cy="1782233"/>
          </a:xfrm>
          <a:prstGeom prst="rect">
            <a:avLst/>
          </a:prstGeom>
        </p:spPr>
        <p:txBody>
          <a:bodyPr vert="horz" lIns="91434" tIns="45717" rIns="91434" bIns="45717"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78064" y="2495131"/>
            <a:ext cx="6805137" cy="7057149"/>
          </a:xfrm>
          <a:prstGeom prst="rect">
            <a:avLst/>
          </a:prstGeom>
        </p:spPr>
        <p:txBody>
          <a:bodyPr vert="horz" lIns="91434" tIns="45717" rIns="91434" bIns="45717"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91434" tIns="45717" rIns="91434" bIns="45717" rtlCol="0" anchor="ctr"/>
          <a:lstStyle>
            <a:lvl1pPr algn="l">
              <a:defRPr sz="1200">
                <a:solidFill>
                  <a:schemeClr val="tx1">
                    <a:tint val="75000"/>
                  </a:schemeClr>
                </a:solidFill>
              </a:defRPr>
            </a:lvl1pPr>
          </a:lstStyle>
          <a:p>
            <a:fld id="{B39597BC-D0D6-43CE-9017-C2ACB87ED1E7}" type="datetime1">
              <a:rPr lang="ja-JP" altLang="en-US" smtClean="0">
                <a:solidFill>
                  <a:prstClr val="black">
                    <a:tint val="75000"/>
                  </a:prstClr>
                </a:solidFill>
              </a:rPr>
              <a:t>2022/12/28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91434" tIns="45717" rIns="91434" bIns="45717" rtlCol="0" anchor="ctr"/>
          <a:lstStyle>
            <a:lvl1pPr algn="r">
              <a:defRPr sz="1200">
                <a:solidFill>
                  <a:schemeClr val="tx1">
                    <a:tint val="75000"/>
                  </a:schemeClr>
                </a:solidFill>
              </a:defRPr>
            </a:lvl1pPr>
          </a:lstStyle>
          <a:p>
            <a:fld id="{398996F6-A184-46A6-AD8D-BD7CE30B71E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6989820"/>
      </p:ext>
    </p:extLst>
  </p:cSld>
  <p:clrMap bg1="lt1" tx1="dk1" bg2="lt2" tx2="dk2" accent1="accent1" accent2="accent2" accent3="accent3" accent4="accent4" accent5="accent5" accent6="accent6" hlink="hlink" folHlink="folHlink"/>
  <p:hf sldNum="0" hdr="0" ftr="0" dt="0"/>
  <p:txStyles>
    <p:titleStyle>
      <a:lvl1pPr algn="ctr" defTabSz="914343"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p:titleStyle>
    <p:body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43" rtl="0" eaLnBrk="1" latinLnBrk="0" hangingPunct="1">
        <a:defRPr kumimoji="1" sz="1900" kern="1200">
          <a:solidFill>
            <a:schemeClr val="tx1"/>
          </a:solidFill>
          <a:latin typeface="+mn-lt"/>
          <a:ea typeface="+mn-ea"/>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917886" y="0"/>
            <a:ext cx="3726358" cy="10693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0" name="タイトル 1"/>
          <p:cNvSpPr txBox="1">
            <a:spLocks/>
          </p:cNvSpPr>
          <p:nvPr/>
        </p:nvSpPr>
        <p:spPr>
          <a:xfrm>
            <a:off x="567095" y="2577860"/>
            <a:ext cx="6427074" cy="1858214"/>
          </a:xfrm>
          <a:prstGeom prst="rect">
            <a:avLst/>
          </a:prstGeom>
        </p:spPr>
        <p:txBody>
          <a:bodyPr anchor="ctr"/>
          <a:lstStyle>
            <a:lvl1pPr algn="ctr" defTabSz="914343" rtl="0" eaLnBrk="1" latinLnBrk="0" hangingPunct="1">
              <a:spcBef>
                <a:spcPct val="0"/>
              </a:spcBef>
              <a:buNone/>
              <a:defRPr kumimoji="1" sz="2400" kern="1200">
                <a:solidFill>
                  <a:schemeClr val="tx1"/>
                </a:solidFill>
                <a:latin typeface="HGS創英角ｺﾞｼｯｸUB" panose="020B0900000000000000" pitchFamily="50" charset="-128"/>
                <a:ea typeface="HGS創英角ｺﾞｼｯｸUB" panose="020B0900000000000000" pitchFamily="50" charset="-128"/>
                <a:cs typeface="+mj-cs"/>
              </a:defRPr>
            </a:lvl1pPr>
          </a:lstStyle>
          <a:p>
            <a:r>
              <a:rPr lang="ja-JP" altLang="ja-JP" sz="4200" dirty="0">
                <a:solidFill>
                  <a:schemeClr val="tx1">
                    <a:lumMod val="65000"/>
                    <a:lumOff val="35000"/>
                  </a:schemeClr>
                </a:solidFill>
              </a:rPr>
              <a:t>継続事業一括申請の</a:t>
            </a:r>
            <a:br>
              <a:rPr lang="ja-JP" altLang="en-US" sz="4200" dirty="0">
                <a:solidFill>
                  <a:schemeClr val="tx1">
                    <a:lumMod val="65000"/>
                    <a:lumOff val="35000"/>
                  </a:schemeClr>
                </a:solidFill>
              </a:rPr>
            </a:br>
            <a:r>
              <a:rPr lang="ja-JP" altLang="en-US" sz="4200" dirty="0">
                <a:solidFill>
                  <a:schemeClr val="tx1">
                    <a:lumMod val="65000"/>
                    <a:lumOff val="35000"/>
                  </a:schemeClr>
                </a:solidFill>
              </a:rPr>
              <a:t>手引き</a:t>
            </a:r>
          </a:p>
        </p:txBody>
      </p:sp>
      <p:sp>
        <p:nvSpPr>
          <p:cNvPr id="11" name="サブタイトル 2"/>
          <p:cNvSpPr txBox="1">
            <a:spLocks/>
          </p:cNvSpPr>
          <p:nvPr/>
        </p:nvSpPr>
        <p:spPr>
          <a:xfrm>
            <a:off x="1134190" y="1725699"/>
            <a:ext cx="5292884" cy="926303"/>
          </a:xfrm>
          <a:prstGeom prst="rect">
            <a:avLst/>
          </a:prstGeom>
        </p:spPr>
        <p:txBody>
          <a:bodyPr anchor="ct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ja-JP" sz="3200" b="1" dirty="0">
                <a:solidFill>
                  <a:schemeClr val="accent5">
                    <a:lumMod val="75000"/>
                  </a:schemeClr>
                </a:solidFill>
                <a:latin typeface="+mj-ea"/>
                <a:ea typeface="+mj-ea"/>
              </a:rPr>
              <a:t>労働保険</a:t>
            </a:r>
          </a:p>
        </p:txBody>
      </p:sp>
      <p:sp>
        <p:nvSpPr>
          <p:cNvPr id="12" name="テキスト ボックス 11"/>
          <p:cNvSpPr txBox="1"/>
          <p:nvPr/>
        </p:nvSpPr>
        <p:spPr>
          <a:xfrm>
            <a:off x="1557652" y="8747185"/>
            <a:ext cx="4445961" cy="523214"/>
          </a:xfrm>
          <a:prstGeom prst="rect">
            <a:avLst/>
          </a:prstGeom>
          <a:noFill/>
        </p:spPr>
        <p:txBody>
          <a:bodyPr wrap="square" lIns="91434" tIns="45717" rIns="91434" bIns="45717" rtlCol="0" anchor="ctr">
            <a:spAutoFit/>
          </a:bodyPr>
          <a:lstStyle/>
          <a:p>
            <a:pPr algn="ctr"/>
            <a:r>
              <a:rPr lang="ja-JP" altLang="en-US" sz="2800" dirty="0">
                <a:solidFill>
                  <a:schemeClr val="accent5">
                    <a:lumMod val="75000"/>
                  </a:schemeClr>
                </a:solidFill>
                <a:latin typeface="HGSｺﾞｼｯｸE" panose="020B0900000000000000" pitchFamily="50" charset="-128"/>
                <a:ea typeface="HGSｺﾞｼｯｸE" panose="020B0900000000000000" pitchFamily="50" charset="-128"/>
              </a:rPr>
              <a:t>千葉</a:t>
            </a:r>
            <a:r>
              <a:rPr lang="ja-JP" altLang="ja-JP" sz="2800" dirty="0">
                <a:solidFill>
                  <a:schemeClr val="accent5">
                    <a:lumMod val="75000"/>
                  </a:schemeClr>
                </a:solidFill>
                <a:latin typeface="HGSｺﾞｼｯｸE" panose="020B0900000000000000" pitchFamily="50" charset="-128"/>
                <a:ea typeface="HGSｺﾞｼｯｸE" panose="020B0900000000000000" pitchFamily="50" charset="-128"/>
              </a:rPr>
              <a:t>労働局</a:t>
            </a:r>
          </a:p>
        </p:txBody>
      </p:sp>
      <p:pic>
        <p:nvPicPr>
          <p:cNvPr id="8" name="図 7" descr="緑の背景に咲いている白い花"/>
          <p:cNvPicPr>
            <a:picLocks noChangeAspect="1"/>
          </p:cNvPicPr>
          <p:nvPr/>
        </p:nvPicPr>
        <p:blipFill>
          <a:blip r:embed="rId3" cstate="print">
            <a:extLst>
              <a:ext uri="{28A0092B-C50C-407E-A947-70E740481C1C}">
                <a14:useLocalDpi xmlns:a14="http://schemas.microsoft.com/office/drawing/2010/main" val="0"/>
              </a:ext>
            </a:extLst>
          </a:blip>
          <a:srcRect l="12227" r="12227"/>
          <a:stretch/>
        </p:blipFill>
        <p:spPr>
          <a:xfrm>
            <a:off x="1917452" y="4714492"/>
            <a:ext cx="3726358" cy="3287963"/>
          </a:xfrm>
          <a:prstGeom prst="rect">
            <a:avLst/>
          </a:prstGeom>
        </p:spPr>
      </p:pic>
    </p:spTree>
    <p:extLst>
      <p:ext uri="{BB962C8B-B14F-4D97-AF65-F5344CB8AC3E}">
        <p14:creationId xmlns:p14="http://schemas.microsoft.com/office/powerpoint/2010/main" val="139486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49" y="2948181"/>
            <a:ext cx="4202087" cy="72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947526" y="7893242"/>
            <a:ext cx="1965641" cy="38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9</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4947527" y="3277490"/>
            <a:ext cx="1965640" cy="243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「指定事業の変更」に○印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4928477" y="3849943"/>
            <a:ext cx="205937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変更前の指定事業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の労働保険番号・名称・所在地等を記入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4930648" y="8649873"/>
            <a:ext cx="2076250" cy="809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新たに指定事業となる変更後の指定事業の名称・所在地等および労働保険番号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個別加入</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035738" y="4348773"/>
            <a:ext cx="3304442" cy="3472154"/>
          </a:xfrm>
          <a:prstGeom prst="rect">
            <a:avLst/>
          </a:prstGeom>
          <a:solidFill>
            <a:schemeClr val="tx1">
              <a:lumMod val="95000"/>
              <a:lumOff val="5000"/>
              <a:alpha val="2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r>
              <a:rPr kumimoji="1" lang="ja-JP" altLang="en-US"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rPr>
              <a:t>記入不要</a:t>
            </a:r>
          </a:p>
        </p:txBody>
      </p:sp>
      <p:sp>
        <p:nvSpPr>
          <p:cNvPr id="18" name="正方形/長方形 17"/>
          <p:cNvSpPr/>
          <p:nvPr/>
        </p:nvSpPr>
        <p:spPr>
          <a:xfrm>
            <a:off x="3780631" y="7867533"/>
            <a:ext cx="555424" cy="451423"/>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9" name="正方形/長方形 18"/>
          <p:cNvSpPr/>
          <p:nvPr/>
        </p:nvSpPr>
        <p:spPr>
          <a:xfrm>
            <a:off x="774977" y="7885201"/>
            <a:ext cx="2672770" cy="661699"/>
          </a:xfrm>
          <a:custGeom>
            <a:avLst/>
            <a:gdLst/>
            <a:ahLst/>
            <a:cxnLst/>
            <a:rect l="l" t="t" r="r" b="b"/>
            <a:pathLst>
              <a:path w="2536323" h="661699">
                <a:moveTo>
                  <a:pt x="0" y="0"/>
                </a:moveTo>
                <a:lnTo>
                  <a:pt x="2536323" y="0"/>
                </a:lnTo>
                <a:lnTo>
                  <a:pt x="2536323" y="373666"/>
                </a:lnTo>
                <a:lnTo>
                  <a:pt x="2052229" y="373666"/>
                </a:lnTo>
                <a:lnTo>
                  <a:pt x="2052229" y="661699"/>
                </a:lnTo>
                <a:lnTo>
                  <a:pt x="0" y="661699"/>
                </a:lnTo>
                <a:lnTo>
                  <a:pt x="0" y="373666"/>
                </a:lnTo>
                <a:close/>
              </a:path>
            </a:pathLst>
          </a:cu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0" name="正方形/長方形 19"/>
          <p:cNvSpPr/>
          <p:nvPr/>
        </p:nvSpPr>
        <p:spPr>
          <a:xfrm>
            <a:off x="3185551" y="3306284"/>
            <a:ext cx="684076" cy="21602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24" name="直線矢印コネクタ 23"/>
          <p:cNvCxnSpPr>
            <a:cxnSpLocks/>
          </p:cNvCxnSpPr>
          <p:nvPr/>
        </p:nvCxnSpPr>
        <p:spPr>
          <a:xfrm flipH="1">
            <a:off x="4391091" y="8103347"/>
            <a:ext cx="584481"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2421002" y="8594159"/>
            <a:ext cx="2526524" cy="506041"/>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7620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grpSp>
        <p:nvGrpSpPr>
          <p:cNvPr id="169" name="グループ化 168"/>
          <p:cNvGrpSpPr>
            <a:grpSpLocks noChangeAspect="1"/>
          </p:cNvGrpSpPr>
          <p:nvPr/>
        </p:nvGrpSpPr>
        <p:grpSpPr>
          <a:xfrm>
            <a:off x="5428769" y="1145349"/>
            <a:ext cx="646706" cy="1097881"/>
            <a:chOff x="871893" y="2135687"/>
            <a:chExt cx="648895" cy="1125125"/>
          </a:xfrm>
        </p:grpSpPr>
        <p:grpSp>
          <p:nvGrpSpPr>
            <p:cNvPr id="170" name="グループ化 169"/>
            <p:cNvGrpSpPr/>
            <p:nvPr/>
          </p:nvGrpSpPr>
          <p:grpSpPr>
            <a:xfrm>
              <a:off x="871893" y="2783759"/>
              <a:ext cx="648895" cy="477053"/>
              <a:chOff x="786765" y="1928664"/>
              <a:chExt cx="648895" cy="477053"/>
            </a:xfrm>
          </p:grpSpPr>
          <p:grpSp>
            <p:nvGrpSpPr>
              <p:cNvPr id="179" name="グループ化 178"/>
              <p:cNvGrpSpPr/>
              <p:nvPr/>
            </p:nvGrpSpPr>
            <p:grpSpPr>
              <a:xfrm>
                <a:off x="876775" y="1928664"/>
                <a:ext cx="459874" cy="324036"/>
                <a:chOff x="876775" y="2468724"/>
                <a:chExt cx="459874" cy="324036"/>
              </a:xfrm>
            </p:grpSpPr>
            <p:sp>
              <p:nvSpPr>
                <p:cNvPr id="183" name="フリーフォーム 182"/>
                <p:cNvSpPr/>
                <p:nvPr/>
              </p:nvSpPr>
              <p:spPr>
                <a:xfrm>
                  <a:off x="876775" y="2656402"/>
                  <a:ext cx="459874" cy="136358"/>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4" name="直線コネクタ 183"/>
                <p:cNvCxnSpPr/>
                <p:nvPr/>
              </p:nvCxnSpPr>
              <p:spPr>
                <a:xfrm>
                  <a:off x="1106712" y="2468724"/>
                  <a:ext cx="0" cy="324036"/>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0" name="円/楕円 179"/>
              <p:cNvSpPr>
                <a:spLocks noChangeAspect="1"/>
              </p:cNvSpPr>
              <p:nvPr/>
            </p:nvSpPr>
            <p:spPr>
              <a:xfrm>
                <a:off x="786765"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HGS創英角ｺﾞｼｯｸUB" panose="020B0900000000000000" pitchFamily="50" charset="-128"/>
                    <a:ea typeface="HGS創英角ｺﾞｼｯｸUB" panose="020B0900000000000000" pitchFamily="50" charset="-128"/>
                  </a:rPr>
                  <a:t>1</a:t>
                </a:r>
                <a:endParaRPr lang="ja-JP" altLang="en-US" sz="1100" dirty="0">
                  <a:latin typeface="HGS創英角ｺﾞｼｯｸUB" panose="020B0900000000000000" pitchFamily="50" charset="-128"/>
                  <a:ea typeface="HGS創英角ｺﾞｼｯｸUB" panose="020B0900000000000000" pitchFamily="50" charset="-128"/>
                </a:endParaRPr>
              </a:p>
            </p:txBody>
          </p:sp>
          <p:sp>
            <p:nvSpPr>
              <p:cNvPr id="181" name="円/楕円 180"/>
              <p:cNvSpPr>
                <a:spLocks noChangeAspect="1"/>
              </p:cNvSpPr>
              <p:nvPr/>
            </p:nvSpPr>
            <p:spPr>
              <a:xfrm>
                <a:off x="1016702"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HGS創英角ｺﾞｼｯｸUB" panose="020B0900000000000000" pitchFamily="50" charset="-128"/>
                    <a:ea typeface="HGS創英角ｺﾞｼｯｸUB" panose="020B0900000000000000" pitchFamily="50" charset="-128"/>
                  </a:rPr>
                  <a:t>2</a:t>
                </a:r>
                <a:endParaRPr lang="ja-JP" altLang="en-US" sz="1100" dirty="0">
                  <a:latin typeface="HGS創英角ｺﾞｼｯｸUB" panose="020B0900000000000000" pitchFamily="50" charset="-128"/>
                  <a:ea typeface="HGS創英角ｺﾞｼｯｸUB" panose="020B0900000000000000" pitchFamily="50" charset="-128"/>
                </a:endParaRPr>
              </a:p>
            </p:txBody>
          </p:sp>
          <p:sp>
            <p:nvSpPr>
              <p:cNvPr id="182" name="円/楕円 181"/>
              <p:cNvSpPr>
                <a:spLocks noChangeAspect="1"/>
              </p:cNvSpPr>
              <p:nvPr/>
            </p:nvSpPr>
            <p:spPr>
              <a:xfrm>
                <a:off x="1246639"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HGS創英角ｺﾞｼｯｸUB" panose="020B0900000000000000" pitchFamily="50" charset="-128"/>
                    <a:ea typeface="HGS創英角ｺﾞｼｯｸUB" panose="020B0900000000000000" pitchFamily="50" charset="-128"/>
                  </a:rPr>
                  <a:t>3</a:t>
                </a:r>
                <a:endParaRPr lang="ja-JP" altLang="en-US" sz="1100" dirty="0">
                  <a:latin typeface="HGS創英角ｺﾞｼｯｸUB" panose="020B0900000000000000" pitchFamily="50" charset="-128"/>
                  <a:ea typeface="HGS創英角ｺﾞｼｯｸUB" panose="020B0900000000000000" pitchFamily="50" charset="-128"/>
                </a:endParaRPr>
              </a:p>
            </p:txBody>
          </p:sp>
        </p:grpSp>
        <p:grpSp>
          <p:nvGrpSpPr>
            <p:cNvPr id="171" name="グループ化 170"/>
            <p:cNvGrpSpPr>
              <a:grpSpLocks noChangeAspect="1"/>
            </p:cNvGrpSpPr>
            <p:nvPr/>
          </p:nvGrpSpPr>
          <p:grpSpPr>
            <a:xfrm>
              <a:off x="921840" y="2135687"/>
              <a:ext cx="540000" cy="757214"/>
              <a:chOff x="2529000" y="2428954"/>
              <a:chExt cx="1800000" cy="2524046"/>
            </a:xfrm>
          </p:grpSpPr>
          <p:sp>
            <p:nvSpPr>
              <p:cNvPr id="172" name="正方形/長方形 171"/>
              <p:cNvSpPr>
                <a:spLocks noChangeAspect="1"/>
              </p:cNvSpPr>
              <p:nvPr/>
            </p:nvSpPr>
            <p:spPr>
              <a:xfrm>
                <a:off x="2529000" y="2428954"/>
                <a:ext cx="1800000" cy="252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3" name="正方形/長方形 172"/>
              <p:cNvSpPr/>
              <p:nvPr/>
            </p:nvSpPr>
            <p:spPr>
              <a:xfrm>
                <a:off x="3068960" y="4301164"/>
                <a:ext cx="720080" cy="651836"/>
              </a:xfrm>
              <a:prstGeom prst="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4" name="直線コネクタ 173"/>
              <p:cNvCxnSpPr/>
              <p:nvPr/>
            </p:nvCxnSpPr>
            <p:spPr>
              <a:xfrm>
                <a:off x="2529000" y="2716986"/>
                <a:ext cx="1800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2529000" y="3149034"/>
                <a:ext cx="1800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2529000" y="3581082"/>
                <a:ext cx="1800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2529000" y="4013130"/>
                <a:ext cx="1800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85" name="正方形/長方形 184"/>
          <p:cNvSpPr/>
          <p:nvPr/>
        </p:nvSpPr>
        <p:spPr>
          <a:xfrm>
            <a:off x="5095213" y="763535"/>
            <a:ext cx="1284550" cy="290018"/>
          </a:xfrm>
          <a:prstGeom prst="rect">
            <a:avLst/>
          </a:prstGeom>
          <a:noFill/>
        </p:spPr>
        <p:txBody>
          <a:bodyPr wrap="square" lIns="99569" tIns="49785" rIns="99569" bIns="49785" anchor="ctr">
            <a:spAutoFit/>
          </a:bodyPr>
          <a:lstStyle/>
          <a:p>
            <a:pPr algn="ctr">
              <a:lnSpc>
                <a:spcPts val="1700"/>
              </a:lnSpc>
            </a:pPr>
            <a:r>
              <a:rPr lang="ja-JP" altLang="en-US" sz="12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事務組合委託</a:t>
            </a:r>
          </a:p>
        </p:txBody>
      </p:sp>
      <p:grpSp>
        <p:nvGrpSpPr>
          <p:cNvPr id="186" name="グループ化 185"/>
          <p:cNvGrpSpPr>
            <a:grpSpLocks noChangeAspect="1"/>
          </p:cNvGrpSpPr>
          <p:nvPr/>
        </p:nvGrpSpPr>
        <p:grpSpPr>
          <a:xfrm>
            <a:off x="6616908" y="1145349"/>
            <a:ext cx="646706" cy="1097881"/>
            <a:chOff x="871893" y="2135687"/>
            <a:chExt cx="648895" cy="1125125"/>
          </a:xfrm>
        </p:grpSpPr>
        <p:grpSp>
          <p:nvGrpSpPr>
            <p:cNvPr id="187" name="グループ化 186"/>
            <p:cNvGrpSpPr/>
            <p:nvPr/>
          </p:nvGrpSpPr>
          <p:grpSpPr>
            <a:xfrm>
              <a:off x="871893" y="2783759"/>
              <a:ext cx="648895" cy="477053"/>
              <a:chOff x="786765" y="1928664"/>
              <a:chExt cx="648895" cy="477053"/>
            </a:xfrm>
          </p:grpSpPr>
          <p:grpSp>
            <p:nvGrpSpPr>
              <p:cNvPr id="196" name="グループ化 195"/>
              <p:cNvGrpSpPr/>
              <p:nvPr/>
            </p:nvGrpSpPr>
            <p:grpSpPr>
              <a:xfrm>
                <a:off x="876775" y="1928664"/>
                <a:ext cx="459874" cy="324036"/>
                <a:chOff x="876775" y="2468724"/>
                <a:chExt cx="459874" cy="324036"/>
              </a:xfrm>
            </p:grpSpPr>
            <p:sp>
              <p:nvSpPr>
                <p:cNvPr id="200" name="フリーフォーム 199"/>
                <p:cNvSpPr/>
                <p:nvPr/>
              </p:nvSpPr>
              <p:spPr>
                <a:xfrm>
                  <a:off x="876775" y="2656402"/>
                  <a:ext cx="459874" cy="136358"/>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1" name="直線コネクタ 200"/>
                <p:cNvCxnSpPr/>
                <p:nvPr/>
              </p:nvCxnSpPr>
              <p:spPr>
                <a:xfrm>
                  <a:off x="1106712" y="2468724"/>
                  <a:ext cx="0" cy="324036"/>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7" name="円/楕円 196"/>
              <p:cNvSpPr>
                <a:spLocks noChangeAspect="1"/>
              </p:cNvSpPr>
              <p:nvPr/>
            </p:nvSpPr>
            <p:spPr>
              <a:xfrm>
                <a:off x="786765"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HGS創英角ｺﾞｼｯｸUB" panose="020B0900000000000000" pitchFamily="50" charset="-128"/>
                    <a:ea typeface="HGS創英角ｺﾞｼｯｸUB" panose="020B0900000000000000" pitchFamily="50" charset="-128"/>
                  </a:rPr>
                  <a:t>1</a:t>
                </a:r>
                <a:endParaRPr lang="ja-JP" altLang="en-US" sz="1100" dirty="0">
                  <a:latin typeface="HGS創英角ｺﾞｼｯｸUB" panose="020B0900000000000000" pitchFamily="50" charset="-128"/>
                  <a:ea typeface="HGS創英角ｺﾞｼｯｸUB" panose="020B0900000000000000" pitchFamily="50" charset="-128"/>
                </a:endParaRPr>
              </a:p>
            </p:txBody>
          </p:sp>
          <p:sp>
            <p:nvSpPr>
              <p:cNvPr id="198" name="円/楕円 197"/>
              <p:cNvSpPr>
                <a:spLocks noChangeAspect="1"/>
              </p:cNvSpPr>
              <p:nvPr/>
            </p:nvSpPr>
            <p:spPr>
              <a:xfrm>
                <a:off x="1016702"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HGS創英角ｺﾞｼｯｸUB" panose="020B0900000000000000" pitchFamily="50" charset="-128"/>
                    <a:ea typeface="HGS創英角ｺﾞｼｯｸUB" panose="020B0900000000000000" pitchFamily="50" charset="-128"/>
                  </a:rPr>
                  <a:t>2</a:t>
                </a:r>
                <a:endParaRPr lang="ja-JP" altLang="en-US" sz="1100" dirty="0">
                  <a:latin typeface="HGS創英角ｺﾞｼｯｸUB" panose="020B0900000000000000" pitchFamily="50" charset="-128"/>
                  <a:ea typeface="HGS創英角ｺﾞｼｯｸUB" panose="020B0900000000000000" pitchFamily="50" charset="-128"/>
                </a:endParaRPr>
              </a:p>
            </p:txBody>
          </p:sp>
          <p:sp>
            <p:nvSpPr>
              <p:cNvPr id="199" name="円/楕円 198"/>
              <p:cNvSpPr>
                <a:spLocks noChangeAspect="1"/>
              </p:cNvSpPr>
              <p:nvPr/>
            </p:nvSpPr>
            <p:spPr>
              <a:xfrm>
                <a:off x="1246639"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latin typeface="HGS創英角ｺﾞｼｯｸUB" panose="020B0900000000000000" pitchFamily="50" charset="-128"/>
                    <a:ea typeface="HGS創英角ｺﾞｼｯｸUB" panose="020B0900000000000000" pitchFamily="50" charset="-128"/>
                  </a:rPr>
                  <a:t>3</a:t>
                </a:r>
                <a:endParaRPr lang="ja-JP" altLang="en-US" sz="1100" dirty="0">
                  <a:latin typeface="HGS創英角ｺﾞｼｯｸUB" panose="020B0900000000000000" pitchFamily="50" charset="-128"/>
                  <a:ea typeface="HGS創英角ｺﾞｼｯｸUB" panose="020B0900000000000000" pitchFamily="50" charset="-128"/>
                </a:endParaRPr>
              </a:p>
            </p:txBody>
          </p:sp>
        </p:grpSp>
        <p:grpSp>
          <p:nvGrpSpPr>
            <p:cNvPr id="188" name="グループ化 187"/>
            <p:cNvGrpSpPr>
              <a:grpSpLocks noChangeAspect="1"/>
            </p:cNvGrpSpPr>
            <p:nvPr/>
          </p:nvGrpSpPr>
          <p:grpSpPr>
            <a:xfrm>
              <a:off x="921840" y="2135687"/>
              <a:ext cx="540000" cy="757214"/>
              <a:chOff x="2529000" y="2428954"/>
              <a:chExt cx="1800000" cy="2524046"/>
            </a:xfrm>
          </p:grpSpPr>
          <p:sp>
            <p:nvSpPr>
              <p:cNvPr id="189" name="正方形/長方形 188"/>
              <p:cNvSpPr>
                <a:spLocks noChangeAspect="1"/>
              </p:cNvSpPr>
              <p:nvPr/>
            </p:nvSpPr>
            <p:spPr>
              <a:xfrm>
                <a:off x="2529000" y="2428954"/>
                <a:ext cx="1800000" cy="25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0" name="正方形/長方形 189"/>
              <p:cNvSpPr/>
              <p:nvPr/>
            </p:nvSpPr>
            <p:spPr>
              <a:xfrm>
                <a:off x="3068960" y="4301164"/>
                <a:ext cx="720080" cy="651836"/>
              </a:xfrm>
              <a:prstGeom prst="rect">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1" name="直線コネクタ 190"/>
              <p:cNvCxnSpPr/>
              <p:nvPr/>
            </p:nvCxnSpPr>
            <p:spPr>
              <a:xfrm>
                <a:off x="2529000" y="2716986"/>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2529000" y="3149034"/>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a:off x="2529000" y="3581082"/>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a:off x="2529000" y="4013130"/>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02" name="正方形/長方形 201"/>
          <p:cNvSpPr/>
          <p:nvPr/>
        </p:nvSpPr>
        <p:spPr>
          <a:xfrm>
            <a:off x="6381980" y="763536"/>
            <a:ext cx="1124884" cy="290018"/>
          </a:xfrm>
          <a:prstGeom prst="rect">
            <a:avLst/>
          </a:prstGeom>
          <a:noFill/>
        </p:spPr>
        <p:txBody>
          <a:bodyPr wrap="square" lIns="99569" tIns="49785" rIns="99569" bIns="49785" anchor="ctr">
            <a:spAutoFit/>
          </a:bodyPr>
          <a:lstStyle/>
          <a:p>
            <a:pPr algn="ctr">
              <a:lnSpc>
                <a:spcPts val="1700"/>
              </a:lnSpc>
            </a:pPr>
            <a:r>
              <a:rPr lang="ja-JP" altLang="en-US" sz="12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個別加入</a:t>
            </a:r>
          </a:p>
        </p:txBody>
      </p:sp>
      <p:sp>
        <p:nvSpPr>
          <p:cNvPr id="203" name="右矢印 202"/>
          <p:cNvSpPr/>
          <p:nvPr/>
        </p:nvSpPr>
        <p:spPr>
          <a:xfrm rot="10800000" flipH="1">
            <a:off x="6146057" y="1351272"/>
            <a:ext cx="399290" cy="29153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14" name="正方形/長方形 113"/>
          <p:cNvSpPr/>
          <p:nvPr/>
        </p:nvSpPr>
        <p:spPr>
          <a:xfrm>
            <a:off x="380213" y="292811"/>
            <a:ext cx="4802565" cy="234103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grpSp>
        <p:nvGrpSpPr>
          <p:cNvPr id="118" name="グループ化 117"/>
          <p:cNvGrpSpPr/>
          <p:nvPr/>
        </p:nvGrpSpPr>
        <p:grpSpPr>
          <a:xfrm>
            <a:off x="717288" y="1650867"/>
            <a:ext cx="232511" cy="267884"/>
            <a:chOff x="1397911" y="1164031"/>
            <a:chExt cx="232511" cy="267884"/>
          </a:xfrm>
        </p:grpSpPr>
        <p:sp>
          <p:nvSpPr>
            <p:cNvPr id="125" name="正方形/長方形 124"/>
            <p:cNvSpPr/>
            <p:nvPr/>
          </p:nvSpPr>
          <p:spPr>
            <a:xfrm>
              <a:off x="1397911" y="1216234"/>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フリーフォーム 125"/>
            <p:cNvSpPr/>
            <p:nvPr/>
          </p:nvSpPr>
          <p:spPr>
            <a:xfrm>
              <a:off x="1414741" y="1164031"/>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9" name="グループ化 118"/>
          <p:cNvGrpSpPr/>
          <p:nvPr/>
        </p:nvGrpSpPr>
        <p:grpSpPr>
          <a:xfrm>
            <a:off x="717288" y="2127787"/>
            <a:ext cx="232511" cy="267884"/>
            <a:chOff x="1397911" y="1347316"/>
            <a:chExt cx="232511" cy="267884"/>
          </a:xfrm>
        </p:grpSpPr>
        <p:sp>
          <p:nvSpPr>
            <p:cNvPr id="123" name="正方形/長方形 122"/>
            <p:cNvSpPr/>
            <p:nvPr/>
          </p:nvSpPr>
          <p:spPr>
            <a:xfrm>
              <a:off x="1397911" y="1399519"/>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4" name="フリーフォーム 123"/>
            <p:cNvSpPr/>
            <p:nvPr/>
          </p:nvSpPr>
          <p:spPr>
            <a:xfrm>
              <a:off x="1414741" y="1347316"/>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8" name="コンテンツ プレースホルダー 5"/>
          <p:cNvSpPr txBox="1">
            <a:spLocks/>
          </p:cNvSpPr>
          <p:nvPr/>
        </p:nvSpPr>
        <p:spPr>
          <a:xfrm>
            <a:off x="1491441" y="466318"/>
            <a:ext cx="3251731" cy="290759"/>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000"/>
              </a:lnSpc>
              <a:buNone/>
            </a:pPr>
            <a:endPar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ホームベース 112"/>
          <p:cNvSpPr/>
          <p:nvPr/>
        </p:nvSpPr>
        <p:spPr>
          <a:xfrm>
            <a:off x="549841" y="420106"/>
            <a:ext cx="816530" cy="317653"/>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kumimoji="1" lang="ja-JP" altLang="en-US" sz="1100" spc="-300" dirty="0">
                <a:latin typeface="HGS創英角ｺﾞｼｯｸUB" panose="020B0900000000000000" pitchFamily="50" charset="-128"/>
                <a:ea typeface="HGS創英角ｺﾞｼｯｸUB" panose="020B0900000000000000" pitchFamily="50" charset="-128"/>
              </a:rPr>
              <a:t>Ｃａｓｅ２</a:t>
            </a:r>
          </a:p>
        </p:txBody>
      </p:sp>
      <p:cxnSp>
        <p:nvCxnSpPr>
          <p:cNvPr id="77" name="直線矢印コネクタ 76"/>
          <p:cNvCxnSpPr>
            <a:cxnSpLocks/>
          </p:cNvCxnSpPr>
          <p:nvPr/>
        </p:nvCxnSpPr>
        <p:spPr>
          <a:xfrm flipH="1">
            <a:off x="4352608" y="4137892"/>
            <a:ext cx="584481" cy="5836"/>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cxnSpLocks/>
            <a:stCxn id="12" idx="1"/>
          </p:cNvCxnSpPr>
          <p:nvPr/>
        </p:nvCxnSpPr>
        <p:spPr>
          <a:xfrm flipH="1">
            <a:off x="3928056" y="3399004"/>
            <a:ext cx="1019471" cy="13897"/>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1039864" y="1629475"/>
            <a:ext cx="4008787" cy="482297"/>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「継続事業一括変更申請書／継続被一括事業名称・所在地変更届</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号の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」を記入する。</a:t>
            </a:r>
          </a:p>
        </p:txBody>
      </p:sp>
      <p:sp>
        <p:nvSpPr>
          <p:cNvPr id="65" name="正方形/長方形 142"/>
          <p:cNvSpPr/>
          <p:nvPr/>
        </p:nvSpPr>
        <p:spPr>
          <a:xfrm>
            <a:off x="1035738" y="3812145"/>
            <a:ext cx="3300317" cy="498169"/>
          </a:xfrm>
          <a:custGeom>
            <a:avLst/>
            <a:gdLst/>
            <a:ahLst/>
            <a:cxnLst/>
            <a:rect l="l" t="t" r="r" b="b"/>
            <a:pathLst>
              <a:path w="3358419" h="615557">
                <a:moveTo>
                  <a:pt x="0" y="0"/>
                </a:moveTo>
                <a:lnTo>
                  <a:pt x="2004231" y="0"/>
                </a:lnTo>
                <a:lnTo>
                  <a:pt x="2004231" y="276932"/>
                </a:lnTo>
                <a:lnTo>
                  <a:pt x="3358419" y="276932"/>
                </a:lnTo>
                <a:lnTo>
                  <a:pt x="3358419" y="615557"/>
                </a:lnTo>
                <a:lnTo>
                  <a:pt x="0" y="615557"/>
                </a:lnTo>
                <a:lnTo>
                  <a:pt x="0" y="338625"/>
                </a:lnTo>
                <a:lnTo>
                  <a:pt x="0" y="276932"/>
                </a:lnTo>
                <a:close/>
              </a:path>
            </a:pathLst>
          </a:cu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grpSp>
        <p:nvGrpSpPr>
          <p:cNvPr id="4" name="グループ化 3"/>
          <p:cNvGrpSpPr/>
          <p:nvPr/>
        </p:nvGrpSpPr>
        <p:grpSpPr>
          <a:xfrm>
            <a:off x="957411" y="3745019"/>
            <a:ext cx="3420770" cy="578451"/>
            <a:chOff x="1320265" y="3964523"/>
            <a:chExt cx="3420770" cy="578451"/>
          </a:xfrm>
        </p:grpSpPr>
        <p:sp>
          <p:nvSpPr>
            <p:cNvPr id="67" name="テキスト ボックス 66"/>
            <p:cNvSpPr txBox="1"/>
            <p:nvPr/>
          </p:nvSpPr>
          <p:spPr>
            <a:xfrm>
              <a:off x="1320265" y="4013727"/>
              <a:ext cx="1502346" cy="127467"/>
            </a:xfrm>
            <a:prstGeom prst="rect">
              <a:avLst/>
            </a:prstGeom>
            <a:ln>
              <a:noFill/>
            </a:ln>
          </p:spPr>
          <p:txBody>
            <a:bodyPr vert="horz" wrap="square" lIns="91434" tIns="45717" rIns="91434" bIns="45717" rtlCol="0" anchor="ctr">
              <a:noAutofit/>
            </a:bodyPr>
            <a:lstStyle/>
            <a:p>
              <a:pPr>
                <a:lnSpc>
                  <a:spcPct val="150000"/>
                </a:lnSpc>
              </a:pPr>
              <a:r>
                <a:rPr lang="ja-JP" altLang="en-US" sz="900" kern="0" spc="30" dirty="0">
                  <a:latin typeface="HG正楷書体-PRO" panose="03000600000000000000" pitchFamily="66" charset="-128"/>
                  <a:ea typeface="HG正楷書体-PRO" panose="03000600000000000000" pitchFamily="66" charset="-128"/>
                </a:rPr>
                <a:t>１３１０１９０００００　</a:t>
              </a:r>
              <a:endParaRPr kumimoji="1" lang="ja-JP" altLang="en-US" sz="900" kern="0" spc="30" dirty="0">
                <a:latin typeface="HG正楷書体-PRO" panose="03000600000000000000" pitchFamily="66" charset="-128"/>
                <a:ea typeface="HG正楷書体-PRO" panose="03000600000000000000" pitchFamily="66" charset="-128"/>
              </a:endParaRPr>
            </a:p>
          </p:txBody>
        </p:sp>
        <p:sp>
          <p:nvSpPr>
            <p:cNvPr id="69" name="テキスト ボックス 68"/>
            <p:cNvSpPr txBox="1"/>
            <p:nvPr/>
          </p:nvSpPr>
          <p:spPr>
            <a:xfrm>
              <a:off x="1417757" y="4363232"/>
              <a:ext cx="1441016" cy="179742"/>
            </a:xfrm>
            <a:prstGeom prst="rect">
              <a:avLst/>
            </a:prstGeom>
            <a:ln>
              <a:noFill/>
            </a:ln>
          </p:spPr>
          <p:txBody>
            <a:bodyPr vert="horz" wrap="square" lIns="91434" tIns="45717" rIns="91434" bIns="45717" rtlCol="0" anchor="ctr">
              <a:noAutofit/>
            </a:bodyPr>
            <a:lstStyle/>
            <a:p>
              <a:pPr>
                <a:lnSpc>
                  <a:spcPts val="800"/>
                </a:lnSpc>
              </a:pPr>
              <a:r>
                <a:rPr lang="ja-JP" altLang="en-US" sz="900" spc="300" dirty="0">
                  <a:latin typeface="HG正楷書体-PRO" panose="03000600000000000000" pitchFamily="66" charset="-128"/>
                  <a:ea typeface="HG正楷書体-PRO" panose="03000600000000000000" pitchFamily="66" charset="-128"/>
                </a:rPr>
                <a:t>千葉労働株式会社</a:t>
              </a:r>
            </a:p>
          </p:txBody>
        </p:sp>
        <p:sp>
          <p:nvSpPr>
            <p:cNvPr id="70" name="テキスト ボックス 69"/>
            <p:cNvSpPr txBox="1"/>
            <p:nvPr/>
          </p:nvSpPr>
          <p:spPr>
            <a:xfrm>
              <a:off x="3267526" y="4217817"/>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700" dirty="0">
                  <a:latin typeface="HG正楷書体-PRO" panose="03000600000000000000" pitchFamily="66" charset="-128"/>
                  <a:ea typeface="HG正楷書体-PRO" panose="03000600000000000000" pitchFamily="66" charset="-128"/>
                </a:rPr>
                <a:t>260-8612</a:t>
              </a:r>
              <a:endParaRPr kumimoji="1" lang="ja-JP" altLang="en-US" sz="700" dirty="0">
                <a:latin typeface="HG正楷書体-PRO" panose="03000600000000000000" pitchFamily="66" charset="-128"/>
                <a:ea typeface="HG正楷書体-PRO" panose="03000600000000000000" pitchFamily="66" charset="-128"/>
              </a:endParaRPr>
            </a:p>
          </p:txBody>
        </p:sp>
        <p:sp>
          <p:nvSpPr>
            <p:cNvPr id="71" name="テキスト ボックス 70"/>
            <p:cNvSpPr txBox="1"/>
            <p:nvPr/>
          </p:nvSpPr>
          <p:spPr>
            <a:xfrm>
              <a:off x="3254697" y="4348444"/>
              <a:ext cx="635746" cy="178401"/>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a:t>
              </a:r>
              <a:r>
                <a:rPr lang="en-US" altLang="ja-JP" sz="650" dirty="0">
                  <a:latin typeface="HG正楷書体-PRO" panose="03000600000000000000" pitchFamily="66" charset="-128"/>
                  <a:ea typeface="HG正楷書体-PRO" panose="03000600000000000000" pitchFamily="66" charset="-128"/>
                </a:rPr>
                <a:t>043-</a:t>
              </a:r>
              <a:r>
                <a:rPr lang="ja-JP" altLang="en-US" sz="650" dirty="0">
                  <a:latin typeface="HG正楷書体-PRO" panose="03000600000000000000" pitchFamily="66" charset="-128"/>
                  <a:ea typeface="HG正楷書体-PRO" panose="03000600000000000000" pitchFamily="66" charset="-128"/>
                </a:rPr>
                <a:t>　</a:t>
              </a:r>
              <a:endParaRPr lang="en-US" altLang="ja-JP" sz="650" dirty="0">
                <a:latin typeface="HG正楷書体-PRO" panose="03000600000000000000" pitchFamily="66" charset="-128"/>
                <a:ea typeface="HG正楷書体-PRO" panose="03000600000000000000" pitchFamily="66" charset="-128"/>
              </a:endParaRPr>
            </a:p>
            <a:p>
              <a:pPr>
                <a:lnSpc>
                  <a:spcPts val="600"/>
                </a:lnSpc>
              </a:pPr>
              <a:r>
                <a:rPr lang="en-US" altLang="ja-JP" sz="650" dirty="0">
                  <a:latin typeface="HG正楷書体-PRO" panose="03000600000000000000" pitchFamily="66" charset="-128"/>
                  <a:ea typeface="HG正楷書体-PRO" panose="03000600000000000000" pitchFamily="66" charset="-128"/>
                </a:rPr>
                <a:t>221-4317</a:t>
              </a:r>
              <a:endParaRPr kumimoji="1" lang="ja-JP" altLang="en-US" sz="650" dirty="0">
                <a:latin typeface="HG正楷書体-PRO" panose="03000600000000000000" pitchFamily="66" charset="-128"/>
                <a:ea typeface="HG正楷書体-PRO" panose="03000600000000000000" pitchFamily="66" charset="-128"/>
              </a:endParaRPr>
            </a:p>
          </p:txBody>
        </p:sp>
        <p:sp>
          <p:nvSpPr>
            <p:cNvPr id="72" name="テキスト ボックス 71"/>
            <p:cNvSpPr txBox="1"/>
            <p:nvPr/>
          </p:nvSpPr>
          <p:spPr>
            <a:xfrm>
              <a:off x="4224673" y="4333088"/>
              <a:ext cx="516362" cy="179742"/>
            </a:xfrm>
            <a:prstGeom prst="rect">
              <a:avLst/>
            </a:prstGeom>
            <a:ln>
              <a:noFill/>
            </a:ln>
          </p:spPr>
          <p:txBody>
            <a:bodyPr vert="horz" wrap="square" lIns="91434" tIns="45717" rIns="91434" bIns="45717" rtlCol="0" anchor="ctr">
              <a:noAutofit/>
            </a:bodyPr>
            <a:lstStyle/>
            <a:p>
              <a:pPr>
                <a:lnSpc>
                  <a:spcPts val="800"/>
                </a:lnSpc>
              </a:pPr>
              <a:r>
                <a:rPr lang="ja-JP" altLang="en-US" sz="800" dirty="0">
                  <a:latin typeface="HG正楷書体-PRO" panose="03000600000000000000" pitchFamily="66" charset="-128"/>
                  <a:ea typeface="HG正楷書体-PRO" panose="03000600000000000000" pitchFamily="66" charset="-128"/>
                </a:rPr>
                <a:t>小売業</a:t>
              </a:r>
            </a:p>
          </p:txBody>
        </p:sp>
        <p:sp>
          <p:nvSpPr>
            <p:cNvPr id="73" name="テキスト ボックス 72"/>
            <p:cNvSpPr txBox="1"/>
            <p:nvPr/>
          </p:nvSpPr>
          <p:spPr>
            <a:xfrm>
              <a:off x="2744284" y="3964523"/>
              <a:ext cx="575697"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００１</a:t>
              </a:r>
              <a:endParaRPr kumimoji="1" lang="ja-JP" altLang="en-US" sz="900" kern="0" spc="20" dirty="0">
                <a:latin typeface="HG正楷書体-PRO" panose="03000600000000000000" pitchFamily="66" charset="-128"/>
                <a:ea typeface="HG正楷書体-PRO" panose="03000600000000000000" pitchFamily="66" charset="-128"/>
              </a:endParaRPr>
            </a:p>
          </p:txBody>
        </p:sp>
      </p:grpSp>
      <p:grpSp>
        <p:nvGrpSpPr>
          <p:cNvPr id="74" name="グループ化 73"/>
          <p:cNvGrpSpPr/>
          <p:nvPr/>
        </p:nvGrpSpPr>
        <p:grpSpPr>
          <a:xfrm>
            <a:off x="925958" y="7887527"/>
            <a:ext cx="2646130" cy="683336"/>
            <a:chOff x="913506" y="7841129"/>
            <a:chExt cx="2646130" cy="683336"/>
          </a:xfrm>
        </p:grpSpPr>
        <p:sp>
          <p:nvSpPr>
            <p:cNvPr id="75" name="テキスト ボックス 74"/>
            <p:cNvSpPr txBox="1"/>
            <p:nvPr/>
          </p:nvSpPr>
          <p:spPr>
            <a:xfrm>
              <a:off x="913506" y="8291290"/>
              <a:ext cx="1533799"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40" dirty="0">
                  <a:latin typeface="HG正楷書体-PRO" panose="03000600000000000000" pitchFamily="66" charset="-128"/>
                  <a:ea typeface="HG正楷書体-PRO" panose="03000600000000000000" pitchFamily="66" charset="-128"/>
                </a:rPr>
                <a:t>１２１０１０１２３４５</a:t>
              </a:r>
              <a:endParaRPr kumimoji="1" lang="ja-JP" altLang="en-US" sz="900" kern="0" spc="40" dirty="0">
                <a:latin typeface="HG正楷書体-PRO" panose="03000600000000000000" pitchFamily="66" charset="-128"/>
                <a:ea typeface="HG正楷書体-PRO" panose="03000600000000000000" pitchFamily="66" charset="-128"/>
              </a:endParaRPr>
            </a:p>
          </p:txBody>
        </p:sp>
        <p:sp>
          <p:nvSpPr>
            <p:cNvPr id="76" name="テキスト ボックス 75"/>
            <p:cNvSpPr txBox="1"/>
            <p:nvPr/>
          </p:nvSpPr>
          <p:spPr>
            <a:xfrm>
              <a:off x="1224428" y="7841129"/>
              <a:ext cx="1842949" cy="220352"/>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千葉市中央区中央４－１１－</a:t>
              </a:r>
              <a:r>
                <a:rPr lang="en-US" altLang="ja-JP" sz="650" dirty="0">
                  <a:latin typeface="HG正楷書体-PRO" panose="03000600000000000000" pitchFamily="66" charset="-128"/>
                  <a:ea typeface="HG正楷書体-PRO" panose="03000600000000000000" pitchFamily="66" charset="-128"/>
                </a:rPr>
                <a:t>1</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ja-JP" altLang="en-US" sz="650" dirty="0">
                  <a:latin typeface="HG正楷書体-PRO" panose="03000600000000000000" pitchFamily="66" charset="-128"/>
                  <a:ea typeface="HG正楷書体-PRO" panose="03000600000000000000" pitchFamily="66" charset="-128"/>
                </a:rPr>
                <a:t>　　　　　アイランドビル１２</a:t>
              </a:r>
              <a:r>
                <a:rPr lang="en-US" altLang="ja-JP" sz="650" dirty="0">
                  <a:latin typeface="HG正楷書体-PRO" panose="03000600000000000000" pitchFamily="66" charset="-128"/>
                  <a:ea typeface="HG正楷書体-PRO" panose="03000600000000000000" pitchFamily="66" charset="-128"/>
                </a:rPr>
                <a:t>F</a:t>
              </a:r>
              <a:endParaRPr kumimoji="1" lang="ja-JP" altLang="en-US" sz="650" dirty="0">
                <a:latin typeface="HG正楷書体-PRO" panose="03000600000000000000" pitchFamily="66" charset="-128"/>
                <a:ea typeface="HG正楷書体-PRO" panose="03000600000000000000" pitchFamily="66" charset="-128"/>
              </a:endParaRPr>
            </a:p>
          </p:txBody>
        </p:sp>
        <p:sp>
          <p:nvSpPr>
            <p:cNvPr id="78" name="テキスト ボックス 77"/>
            <p:cNvSpPr txBox="1"/>
            <p:nvPr/>
          </p:nvSpPr>
          <p:spPr>
            <a:xfrm>
              <a:off x="1327033" y="8043245"/>
              <a:ext cx="1441016" cy="179742"/>
            </a:xfrm>
            <a:prstGeom prst="rect">
              <a:avLst/>
            </a:prstGeom>
            <a:ln>
              <a:noFill/>
            </a:ln>
          </p:spPr>
          <p:txBody>
            <a:bodyPr vert="horz" wrap="square" lIns="91434" tIns="45717" rIns="91434" bIns="45717" rtlCol="0" anchor="ctr">
              <a:noAutofit/>
            </a:bodyPr>
            <a:lstStyle/>
            <a:p>
              <a:pPr>
                <a:lnSpc>
                  <a:spcPts val="800"/>
                </a:lnSpc>
              </a:pPr>
              <a:r>
                <a:rPr lang="ja-JP" altLang="en-US" sz="800" spc="300" dirty="0">
                  <a:latin typeface="HG正楷書体-PRO" panose="03000600000000000000" pitchFamily="66" charset="-128"/>
                  <a:ea typeface="HG正楷書体-PRO" panose="03000600000000000000" pitchFamily="66" charset="-128"/>
                </a:rPr>
                <a:t>千葉労働株式会社</a:t>
              </a:r>
            </a:p>
          </p:txBody>
        </p:sp>
        <p:sp>
          <p:nvSpPr>
            <p:cNvPr id="79" name="テキスト ボックス 78"/>
            <p:cNvSpPr txBox="1"/>
            <p:nvPr/>
          </p:nvSpPr>
          <p:spPr>
            <a:xfrm>
              <a:off x="2898770" y="7933678"/>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700" dirty="0">
                  <a:latin typeface="HG正楷書体-PRO" panose="03000600000000000000" pitchFamily="66" charset="-128"/>
                  <a:ea typeface="HG正楷書体-PRO" panose="03000600000000000000" pitchFamily="66" charset="-128"/>
                </a:rPr>
                <a:t>260-8612</a:t>
              </a:r>
            </a:p>
            <a:p>
              <a:pPr>
                <a:lnSpc>
                  <a:spcPct val="150000"/>
                </a:lnSpc>
              </a:pPr>
              <a:endParaRPr kumimoji="1" lang="ja-JP" altLang="en-US" sz="700" dirty="0">
                <a:latin typeface="HG正楷書体-PRO" panose="03000600000000000000" pitchFamily="66" charset="-128"/>
                <a:ea typeface="HG正楷書体-PRO" panose="03000600000000000000" pitchFamily="66" charset="-128"/>
              </a:endParaRPr>
            </a:p>
          </p:txBody>
        </p:sp>
        <p:sp>
          <p:nvSpPr>
            <p:cNvPr id="81" name="テキスト ボックス 80"/>
            <p:cNvSpPr txBox="1"/>
            <p:nvPr/>
          </p:nvSpPr>
          <p:spPr>
            <a:xfrm>
              <a:off x="2930637" y="8014735"/>
              <a:ext cx="584032" cy="211589"/>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a:t>
              </a:r>
              <a:r>
                <a:rPr lang="en-US" altLang="ja-JP" sz="650" dirty="0">
                  <a:latin typeface="HG正楷書体-PRO" panose="03000600000000000000" pitchFamily="66" charset="-128"/>
                  <a:ea typeface="HG正楷書体-PRO" panose="03000600000000000000" pitchFamily="66" charset="-128"/>
                </a:rPr>
                <a:t>043-</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en-US" altLang="ja-JP" sz="650" dirty="0">
                  <a:latin typeface="HG正楷書体-PRO" panose="03000600000000000000" pitchFamily="66" charset="-128"/>
                  <a:ea typeface="HG正楷書体-PRO" panose="03000600000000000000" pitchFamily="66" charset="-128"/>
                </a:rPr>
                <a:t>221-4317</a:t>
              </a:r>
              <a:endParaRPr kumimoji="1" lang="ja-JP" altLang="en-US" sz="650" dirty="0">
                <a:latin typeface="HG正楷書体-PRO" panose="03000600000000000000" pitchFamily="66" charset="-128"/>
                <a:ea typeface="HG正楷書体-PRO" panose="03000600000000000000" pitchFamily="66" charset="-128"/>
              </a:endParaRPr>
            </a:p>
          </p:txBody>
        </p:sp>
        <p:sp>
          <p:nvSpPr>
            <p:cNvPr id="82" name="テキスト ボックス 81"/>
            <p:cNvSpPr txBox="1"/>
            <p:nvPr/>
          </p:nvSpPr>
          <p:spPr>
            <a:xfrm>
              <a:off x="2383551" y="8304113"/>
              <a:ext cx="727883"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０００</a:t>
              </a:r>
              <a:endParaRPr kumimoji="1" lang="ja-JP" altLang="en-US" sz="900" kern="0" spc="20" dirty="0">
                <a:latin typeface="HG正楷書体-PRO" panose="03000600000000000000" pitchFamily="66" charset="-128"/>
                <a:ea typeface="HG正楷書体-PRO" panose="03000600000000000000" pitchFamily="66" charset="-128"/>
              </a:endParaRPr>
            </a:p>
          </p:txBody>
        </p:sp>
      </p:grpSp>
      <p:sp>
        <p:nvSpPr>
          <p:cNvPr id="83" name="円/楕円 82"/>
          <p:cNvSpPr/>
          <p:nvPr/>
        </p:nvSpPr>
        <p:spPr>
          <a:xfrm>
            <a:off x="3547419" y="4087514"/>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4" name="円/楕円 83"/>
          <p:cNvSpPr/>
          <p:nvPr/>
        </p:nvSpPr>
        <p:spPr>
          <a:xfrm>
            <a:off x="3211081" y="3357980"/>
            <a:ext cx="432012" cy="678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5" name="円/楕円 84"/>
          <p:cNvSpPr/>
          <p:nvPr/>
        </p:nvSpPr>
        <p:spPr>
          <a:xfrm>
            <a:off x="3810654" y="8186082"/>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86" name="グループ化 85"/>
          <p:cNvGrpSpPr/>
          <p:nvPr/>
        </p:nvGrpSpPr>
        <p:grpSpPr>
          <a:xfrm>
            <a:off x="3431808" y="9499112"/>
            <a:ext cx="1339622" cy="639098"/>
            <a:chOff x="3846444" y="9321981"/>
            <a:chExt cx="1339622" cy="639098"/>
          </a:xfrm>
        </p:grpSpPr>
        <p:sp>
          <p:nvSpPr>
            <p:cNvPr id="87" name="テキスト ボックス 20"/>
            <p:cNvSpPr txBox="1"/>
            <p:nvPr/>
          </p:nvSpPr>
          <p:spPr>
            <a:xfrm>
              <a:off x="3846444" y="9321981"/>
              <a:ext cx="1339622"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千葉市中央区中央４－１１－</a:t>
              </a:r>
              <a:r>
                <a:rPr lang="en-US" altLang="ja-JP" sz="600" kern="100" spc="-100" dirty="0">
                  <a:latin typeface="HG正楷書体-PRO" panose="03000600000000000000" pitchFamily="66" charset="-128"/>
                  <a:ea typeface="HG正楷書体-PRO" panose="03000600000000000000" pitchFamily="66" charset="-128"/>
                  <a:cs typeface="Times New Roman"/>
                </a:rPr>
                <a:t>1</a:t>
              </a:r>
              <a:endParaRPr lang="ja-JP" altLang="en-US" sz="600" kern="100" spc="-100" dirty="0">
                <a:effectLst/>
                <a:latin typeface="HG正楷書体-PRO" panose="03000600000000000000" pitchFamily="66" charset="-128"/>
                <a:ea typeface="HG正楷書体-PRO" panose="03000600000000000000" pitchFamily="66" charset="-128"/>
                <a:cs typeface="Times New Roman"/>
              </a:endParaRPr>
            </a:p>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　　アイランドビル１２</a:t>
              </a:r>
              <a:r>
                <a:rPr lang="en-US" altLang="ja-JP" sz="600" kern="100" spc="-100" dirty="0">
                  <a:latin typeface="HG正楷書体-PRO" panose="03000600000000000000" pitchFamily="66" charset="-128"/>
                  <a:ea typeface="HG正楷書体-PRO" panose="03000600000000000000" pitchFamily="66" charset="-128"/>
                  <a:cs typeface="Times New Roman"/>
                </a:rPr>
                <a:t>F</a:t>
              </a:r>
              <a:endParaRPr lang="ja-JP" sz="900" kern="100" dirty="0">
                <a:effectLst/>
                <a:latin typeface="HG正楷書体-PRO" panose="03000600000000000000" pitchFamily="66" charset="-128"/>
                <a:ea typeface="HG正楷書体-PRO" panose="03000600000000000000" pitchFamily="66" charset="-128"/>
                <a:cs typeface="Times New Roman"/>
              </a:endParaRPr>
            </a:p>
          </p:txBody>
        </p:sp>
        <p:sp>
          <p:nvSpPr>
            <p:cNvPr id="88" name="テキスト ボックス 21"/>
            <p:cNvSpPr txBox="1"/>
            <p:nvPr/>
          </p:nvSpPr>
          <p:spPr>
            <a:xfrm>
              <a:off x="3860154" y="9570554"/>
              <a:ext cx="1325912"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spcAft>
                  <a:spcPts val="0"/>
                </a:spcAft>
              </a:pPr>
              <a:r>
                <a:rPr lang="ja-JP" altLang="en-US" sz="700" kern="100" dirty="0">
                  <a:ea typeface="HG正楷書体-PRO"/>
                  <a:cs typeface="Times New Roman"/>
                </a:rPr>
                <a:t>千葉</a:t>
              </a:r>
              <a:r>
                <a:rPr lang="ja-JP" sz="700" kern="100" dirty="0">
                  <a:effectLst/>
                  <a:ea typeface="HG正楷書体-PRO"/>
                  <a:cs typeface="Times New Roman"/>
                </a:rPr>
                <a:t>労働株式会社</a:t>
              </a:r>
              <a:endParaRPr lang="ja-JP" sz="900" kern="100" dirty="0">
                <a:effectLst/>
                <a:ea typeface="ＭＳ 明朝"/>
                <a:cs typeface="Times New Roman"/>
              </a:endParaRPr>
            </a:p>
            <a:p>
              <a:pPr algn="l">
                <a:lnSpc>
                  <a:spcPts val="900"/>
                </a:lnSpc>
                <a:spcAft>
                  <a:spcPts val="0"/>
                </a:spcAft>
              </a:pPr>
              <a:r>
                <a:rPr lang="ja-JP" sz="600" kern="100" dirty="0">
                  <a:effectLst/>
                  <a:ea typeface="HG正楷書体-PRO"/>
                  <a:cs typeface="Times New Roman"/>
                </a:rPr>
                <a:t>代表取締役</a:t>
              </a:r>
              <a:r>
                <a:rPr lang="en-US" altLang="ja-JP" sz="800" kern="100" dirty="0">
                  <a:ea typeface="HG正楷書体-PRO"/>
                  <a:cs typeface="Times New Roman"/>
                </a:rPr>
                <a:t> </a:t>
              </a:r>
              <a:r>
                <a:rPr lang="ja-JP" altLang="en-US" sz="700" kern="100" dirty="0">
                  <a:ea typeface="HG正楷書体-PRO"/>
                  <a:cs typeface="Times New Roman"/>
                </a:rPr>
                <a:t>厚生</a:t>
              </a:r>
              <a:r>
                <a:rPr lang="en-US" altLang="ja-JP" sz="700" kern="100" dirty="0">
                  <a:ea typeface="HG正楷書体-PRO"/>
                  <a:cs typeface="Times New Roman"/>
                </a:rPr>
                <a:t> </a:t>
              </a:r>
              <a:r>
                <a:rPr lang="ja-JP" altLang="en-US" sz="700" kern="100" dirty="0">
                  <a:ea typeface="HG正楷書体-PRO"/>
                  <a:cs typeface="Times New Roman"/>
                </a:rPr>
                <a:t>海雄</a:t>
              </a:r>
              <a:endParaRPr lang="ja-JP" sz="900" kern="100" dirty="0">
                <a:effectLst/>
                <a:ea typeface="ＭＳ 明朝"/>
                <a:cs typeface="Times New Roman"/>
              </a:endParaRPr>
            </a:p>
          </p:txBody>
        </p:sp>
      </p:grpSp>
      <p:grpSp>
        <p:nvGrpSpPr>
          <p:cNvPr id="89" name="グループ化 88"/>
          <p:cNvGrpSpPr/>
          <p:nvPr/>
        </p:nvGrpSpPr>
        <p:grpSpPr>
          <a:xfrm>
            <a:off x="4352608" y="9677556"/>
            <a:ext cx="222885" cy="222885"/>
            <a:chOff x="0" y="0"/>
            <a:chExt cx="222885" cy="222885"/>
          </a:xfrm>
        </p:grpSpPr>
        <p:sp>
          <p:nvSpPr>
            <p:cNvPr id="90" name="円/楕円 89"/>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91" name="円/楕円 90"/>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92" name="円/楕円 91"/>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sp>
        <p:nvSpPr>
          <p:cNvPr id="93" name="コンテンツ プレースホルダー 5"/>
          <p:cNvSpPr txBox="1">
            <a:spLocks/>
          </p:cNvSpPr>
          <p:nvPr/>
        </p:nvSpPr>
        <p:spPr>
          <a:xfrm>
            <a:off x="1344707" y="399961"/>
            <a:ext cx="3945824" cy="360480"/>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dirty="0">
                <a:solidFill>
                  <a:schemeClr val="accent5">
                    <a:lumMod val="50000"/>
                  </a:schemeClr>
                </a:solidFill>
                <a:cs typeface="メイリオ" panose="020B0604030504040204" pitchFamily="50" charset="-128"/>
              </a:rPr>
              <a:t>事務組合加入から個別加入へ変更した場合</a:t>
            </a:r>
            <a:endParaRPr lang="ja-JP" altLang="ja-JP" sz="1400" dirty="0">
              <a:solidFill>
                <a:schemeClr val="accent5">
                  <a:lumMod val="50000"/>
                </a:schemeClr>
              </a:solidFill>
              <a:cs typeface="メイリオ" panose="020B0604030504040204" pitchFamily="50" charset="-128"/>
            </a:endParaRPr>
          </a:p>
        </p:txBody>
      </p:sp>
      <p:sp>
        <p:nvSpPr>
          <p:cNvPr id="95" name="フリーフォーム 94"/>
          <p:cNvSpPr/>
          <p:nvPr/>
        </p:nvSpPr>
        <p:spPr>
          <a:xfrm>
            <a:off x="1121711" y="2354114"/>
            <a:ext cx="1800000" cy="360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テキスト ボックス 95"/>
          <p:cNvSpPr txBox="1"/>
          <p:nvPr/>
        </p:nvSpPr>
        <p:spPr>
          <a:xfrm>
            <a:off x="997610" y="9867410"/>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dirty="0">
                <a:latin typeface="HG正楷書体-PRO" panose="03000600000000000000" pitchFamily="66" charset="-128"/>
                <a:ea typeface="HG正楷書体-PRO" panose="03000600000000000000" pitchFamily="66" charset="-128"/>
              </a:rPr>
              <a:t>千葉</a:t>
            </a:r>
          </a:p>
        </p:txBody>
      </p:sp>
      <p:sp>
        <p:nvSpPr>
          <p:cNvPr id="99" name="テキスト ボックス 98"/>
          <p:cNvSpPr txBox="1"/>
          <p:nvPr/>
        </p:nvSpPr>
        <p:spPr>
          <a:xfrm>
            <a:off x="1036548" y="3933338"/>
            <a:ext cx="1842949" cy="220352"/>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千葉市中央区中央４－１１－</a:t>
            </a:r>
            <a:r>
              <a:rPr lang="en-US" altLang="ja-JP" sz="650" dirty="0">
                <a:latin typeface="HG正楷書体-PRO" panose="03000600000000000000" pitchFamily="66" charset="-128"/>
                <a:ea typeface="HG正楷書体-PRO" panose="03000600000000000000" pitchFamily="66" charset="-128"/>
              </a:rPr>
              <a:t>1</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ja-JP" altLang="en-US" sz="650" dirty="0">
                <a:latin typeface="HG正楷書体-PRO" panose="03000600000000000000" pitchFamily="66" charset="-128"/>
                <a:ea typeface="HG正楷書体-PRO" panose="03000600000000000000" pitchFamily="66" charset="-128"/>
              </a:rPr>
              <a:t>　　　　　         アイランドビル１２</a:t>
            </a:r>
            <a:r>
              <a:rPr lang="en-US" altLang="ja-JP" sz="650" dirty="0">
                <a:latin typeface="HG正楷書体-PRO" panose="03000600000000000000" pitchFamily="66" charset="-128"/>
                <a:ea typeface="HG正楷書体-PRO" panose="03000600000000000000" pitchFamily="66" charset="-128"/>
              </a:rPr>
              <a:t>F</a:t>
            </a:r>
            <a:endParaRPr kumimoji="1" lang="ja-JP" altLang="en-US" sz="650" dirty="0">
              <a:latin typeface="HG正楷書体-PRO" panose="03000600000000000000" pitchFamily="66" charset="-128"/>
              <a:ea typeface="HG正楷書体-PRO" panose="03000600000000000000" pitchFamily="66" charset="-128"/>
            </a:endParaRPr>
          </a:p>
        </p:txBody>
      </p:sp>
      <p:sp>
        <p:nvSpPr>
          <p:cNvPr id="100" name="コンテンツ プレースホルダー 5"/>
          <p:cNvSpPr txBox="1">
            <a:spLocks/>
          </p:cNvSpPr>
          <p:nvPr/>
        </p:nvSpPr>
        <p:spPr>
          <a:xfrm>
            <a:off x="1338147" y="794146"/>
            <a:ext cx="3458969" cy="336689"/>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0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正方形/長方形 103"/>
          <p:cNvSpPr/>
          <p:nvPr/>
        </p:nvSpPr>
        <p:spPr>
          <a:xfrm>
            <a:off x="506300" y="829708"/>
            <a:ext cx="4542351" cy="75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200" dirty="0">
                <a:solidFill>
                  <a:schemeClr val="accent5">
                    <a:lumMod val="75000"/>
                  </a:schemeClr>
                </a:solidFill>
                <a:latin typeface="HG丸ｺﾞｼｯｸM-PRO" panose="020F0600000000000000" pitchFamily="50" charset="-128"/>
                <a:ea typeface="HG丸ｺﾞｼｯｸM-PRO" panose="020F0600000000000000" pitchFamily="50" charset="-128"/>
              </a:rPr>
              <a:t>　事務組合の被一括事業を、個別加入の労働保険番号に引き継ぐことができます。</a:t>
            </a: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個別加入の労働保険の成立手続をおこなった後</a:t>
            </a:r>
            <a:r>
              <a:rPr lang="ja-JP" altLang="en-US" sz="1200" dirty="0">
                <a:solidFill>
                  <a:schemeClr val="accent5">
                    <a:lumMod val="75000"/>
                  </a:schemeClr>
                </a:solidFill>
                <a:latin typeface="HG丸ｺﾞｼｯｸM-PRO" panose="020F0600000000000000" pitchFamily="50" charset="-128"/>
                <a:ea typeface="HG丸ｺﾞｼｯｸM-PRO" panose="020F0600000000000000" pitchFamily="50" charset="-128"/>
              </a:rPr>
              <a:t>、以下の手続きをします。</a:t>
            </a:r>
          </a:p>
        </p:txBody>
      </p:sp>
      <p:sp>
        <p:nvSpPr>
          <p:cNvPr id="94" name="スライド番号プレースホルダー 3"/>
          <p:cNvSpPr>
            <a:spLocks noGrp="1"/>
          </p:cNvSpPr>
          <p:nvPr>
            <p:ph type="sldNum" sz="quarter" idx="12"/>
          </p:nvPr>
        </p:nvSpPr>
        <p:spPr>
          <a:xfrm>
            <a:off x="178891" y="9997956"/>
            <a:ext cx="1764295" cy="569324"/>
          </a:xfrm>
        </p:spPr>
        <p:txBody>
          <a:bodyPr/>
          <a:lstStyle/>
          <a:p>
            <a:pPr algn="l"/>
            <a:r>
              <a:rPr lang="en-US" altLang="ja-JP" dirty="0"/>
              <a:t>10</a:t>
            </a:r>
            <a:endParaRPr lang="ja-JP" altLang="en-US" dirty="0"/>
          </a:p>
        </p:txBody>
      </p:sp>
      <p:sp>
        <p:nvSpPr>
          <p:cNvPr id="97" name="テキスト ボックス 96"/>
          <p:cNvSpPr txBox="1"/>
          <p:nvPr/>
        </p:nvSpPr>
        <p:spPr>
          <a:xfrm>
            <a:off x="1039863" y="2160201"/>
            <a:ext cx="4008787" cy="217287"/>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変更後の指定事業を管轄する労働基準監督署に提出する。</a:t>
            </a:r>
          </a:p>
        </p:txBody>
      </p:sp>
      <p:sp>
        <p:nvSpPr>
          <p:cNvPr id="2" name="テキスト ボックス 1"/>
          <p:cNvSpPr txBox="1"/>
          <p:nvPr/>
        </p:nvSpPr>
        <p:spPr>
          <a:xfrm>
            <a:off x="4336055" y="9677556"/>
            <a:ext cx="407117" cy="320400"/>
          </a:xfrm>
          <a:prstGeom prst="rect">
            <a:avLst/>
          </a:prstGeom>
          <a:solidFill>
            <a:schemeClr val="bg1"/>
          </a:solidFill>
        </p:spPr>
        <p:txBody>
          <a:bodyPr vert="horz" wrap="square" lIns="91434" tIns="45717" rIns="91434" bIns="45717" rtlCol="0" anchor="ctr">
            <a:normAutofit fontScale="70000" lnSpcReduction="2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4966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正方形/長方形 226"/>
          <p:cNvSpPr/>
          <p:nvPr/>
        </p:nvSpPr>
        <p:spPr>
          <a:xfrm>
            <a:off x="5654864" y="234807"/>
            <a:ext cx="1517908" cy="1615316"/>
          </a:xfrm>
          <a:custGeom>
            <a:avLst/>
            <a:gdLst/>
            <a:ahLst/>
            <a:cxnLst/>
            <a:rect l="l" t="t" r="r" b="b"/>
            <a:pathLst>
              <a:path w="1398398" h="1618858">
                <a:moveTo>
                  <a:pt x="0" y="0"/>
                </a:moveTo>
                <a:lnTo>
                  <a:pt x="1398398" y="0"/>
                </a:lnTo>
                <a:lnTo>
                  <a:pt x="1398398" y="1055388"/>
                </a:lnTo>
                <a:lnTo>
                  <a:pt x="699199" y="1055388"/>
                </a:lnTo>
                <a:lnTo>
                  <a:pt x="699199" y="1618858"/>
                </a:lnTo>
                <a:lnTo>
                  <a:pt x="0" y="1618858"/>
                </a:lnTo>
                <a:lnTo>
                  <a:pt x="0" y="1055388"/>
                </a:lnTo>
                <a:lnTo>
                  <a:pt x="0" y="563470"/>
                </a:lnTo>
                <a:close/>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97" y="2923712"/>
            <a:ext cx="4202086" cy="72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4971511" y="7748797"/>
            <a:ext cx="1964959"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6</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053778" y="4568919"/>
            <a:ext cx="2230845" cy="822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旧指定事業Ａ</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altLang="en-US" sz="1100" dirty="0">
                <a:solidFill>
                  <a:schemeClr val="tx1"/>
                </a:solidFill>
                <a:latin typeface="HG丸ｺﾞｼｯｸM-PRO" panose="020F0600000000000000" pitchFamily="50" charset="-128"/>
                <a:ea typeface="HG丸ｺﾞｼｯｸM-PRO" panose="020F0600000000000000" pitchFamily="50" charset="-128"/>
              </a:rPr>
              <a:t>労働保険番号・名称・所在地等を記入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025165" y="4302022"/>
            <a:ext cx="3303165" cy="3492388"/>
          </a:xfrm>
          <a:prstGeom prst="rect">
            <a:avLst/>
          </a:prstGeom>
          <a:solidFill>
            <a:schemeClr val="tx1">
              <a:lumMod val="95000"/>
              <a:lumOff val="5000"/>
              <a:alpha val="2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r>
              <a:rPr kumimoji="1" lang="ja-JP" altLang="en-US"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rPr>
              <a:t>記入不要</a:t>
            </a:r>
          </a:p>
        </p:txBody>
      </p:sp>
      <p:sp>
        <p:nvSpPr>
          <p:cNvPr id="18" name="正方形/長方形 17"/>
          <p:cNvSpPr/>
          <p:nvPr/>
        </p:nvSpPr>
        <p:spPr>
          <a:xfrm>
            <a:off x="3765395" y="7827916"/>
            <a:ext cx="562936" cy="442937"/>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0" name="正方形/長方形 19"/>
          <p:cNvSpPr/>
          <p:nvPr/>
        </p:nvSpPr>
        <p:spPr>
          <a:xfrm>
            <a:off x="3164039" y="3302303"/>
            <a:ext cx="684076" cy="21602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1" name="正方形/長方形 20"/>
          <p:cNvSpPr/>
          <p:nvPr/>
        </p:nvSpPr>
        <p:spPr>
          <a:xfrm>
            <a:off x="4971512" y="8221030"/>
            <a:ext cx="207222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新たに指定事業となるＣ</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４ケタの整理番号を記入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957356" y="9005490"/>
            <a:ext cx="3412167" cy="3238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 新たに指定事業となるＣ</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の名称・所在地等を記入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cxnSp>
        <p:nvCxnSpPr>
          <p:cNvPr id="26" name="直線矢印コネクタ 25"/>
          <p:cNvCxnSpPr>
            <a:stCxn id="13" idx="1"/>
          </p:cNvCxnSpPr>
          <p:nvPr/>
        </p:nvCxnSpPr>
        <p:spPr>
          <a:xfrm flipH="1">
            <a:off x="4336380" y="7991824"/>
            <a:ext cx="635131" cy="9002"/>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cxnSpLocks/>
          </p:cNvCxnSpPr>
          <p:nvPr/>
        </p:nvCxnSpPr>
        <p:spPr>
          <a:xfrm flipV="1">
            <a:off x="1946128" y="8270853"/>
            <a:ext cx="0" cy="734637"/>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99" name="右矢印 3098"/>
          <p:cNvSpPr/>
          <p:nvPr/>
        </p:nvSpPr>
        <p:spPr>
          <a:xfrm rot="5400000">
            <a:off x="6269946" y="1906643"/>
            <a:ext cx="304343" cy="29153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17" name="フリーフォーム 116"/>
          <p:cNvSpPr/>
          <p:nvPr/>
        </p:nvSpPr>
        <p:spPr>
          <a:xfrm>
            <a:off x="3885802" y="3406531"/>
            <a:ext cx="1643087" cy="1089348"/>
          </a:xfrm>
          <a:custGeom>
            <a:avLst/>
            <a:gdLst>
              <a:gd name="connsiteX0" fmla="*/ 0 w 1365662"/>
              <a:gd name="connsiteY0" fmla="*/ 0 h 1662546"/>
              <a:gd name="connsiteX1" fmla="*/ 938151 w 1365662"/>
              <a:gd name="connsiteY1" fmla="*/ 0 h 1662546"/>
              <a:gd name="connsiteX2" fmla="*/ 938151 w 1365662"/>
              <a:gd name="connsiteY2" fmla="*/ 1662546 h 1662546"/>
              <a:gd name="connsiteX3" fmla="*/ 1365662 w 1365662"/>
              <a:gd name="connsiteY3" fmla="*/ 1662546 h 1662546"/>
            </a:gdLst>
            <a:ahLst/>
            <a:cxnLst>
              <a:cxn ang="0">
                <a:pos x="connsiteX0" y="connsiteY0"/>
              </a:cxn>
              <a:cxn ang="0">
                <a:pos x="connsiteX1" y="connsiteY1"/>
              </a:cxn>
              <a:cxn ang="0">
                <a:pos x="connsiteX2" y="connsiteY2"/>
              </a:cxn>
              <a:cxn ang="0">
                <a:pos x="connsiteX3" y="connsiteY3"/>
              </a:cxn>
            </a:cxnLst>
            <a:rect l="l" t="t" r="r" b="b"/>
            <a:pathLst>
              <a:path w="1365662" h="1662546">
                <a:moveTo>
                  <a:pt x="0" y="0"/>
                </a:moveTo>
                <a:lnTo>
                  <a:pt x="938151" y="0"/>
                </a:lnTo>
                <a:lnTo>
                  <a:pt x="938151" y="1662546"/>
                </a:lnTo>
                <a:lnTo>
                  <a:pt x="1365662" y="1662546"/>
                </a:lnTo>
              </a:path>
            </a:pathLst>
          </a:custGeom>
          <a:noFill/>
          <a:ln w="76200">
            <a:solidFill>
              <a:schemeClr val="accent5">
                <a:lumMod val="50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23" name="フリーフォーム 122"/>
          <p:cNvSpPr/>
          <p:nvPr/>
        </p:nvSpPr>
        <p:spPr>
          <a:xfrm>
            <a:off x="4343670" y="4182207"/>
            <a:ext cx="767079" cy="738370"/>
          </a:xfrm>
          <a:custGeom>
            <a:avLst/>
            <a:gdLst>
              <a:gd name="connsiteX0" fmla="*/ 0 w 1365662"/>
              <a:gd name="connsiteY0" fmla="*/ 0 h 1662546"/>
              <a:gd name="connsiteX1" fmla="*/ 938151 w 1365662"/>
              <a:gd name="connsiteY1" fmla="*/ 0 h 1662546"/>
              <a:gd name="connsiteX2" fmla="*/ 938151 w 1365662"/>
              <a:gd name="connsiteY2" fmla="*/ 1662546 h 1662546"/>
              <a:gd name="connsiteX3" fmla="*/ 1365662 w 1365662"/>
              <a:gd name="connsiteY3" fmla="*/ 1662546 h 1662546"/>
            </a:gdLst>
            <a:ahLst/>
            <a:cxnLst>
              <a:cxn ang="0">
                <a:pos x="connsiteX0" y="connsiteY0"/>
              </a:cxn>
              <a:cxn ang="0">
                <a:pos x="connsiteX1" y="connsiteY1"/>
              </a:cxn>
              <a:cxn ang="0">
                <a:pos x="connsiteX2" y="connsiteY2"/>
              </a:cxn>
              <a:cxn ang="0">
                <a:pos x="connsiteX3" y="connsiteY3"/>
              </a:cxn>
            </a:cxnLst>
            <a:rect l="l" t="t" r="r" b="b"/>
            <a:pathLst>
              <a:path w="1365662" h="1662546">
                <a:moveTo>
                  <a:pt x="0" y="0"/>
                </a:moveTo>
                <a:lnTo>
                  <a:pt x="938151" y="0"/>
                </a:lnTo>
                <a:lnTo>
                  <a:pt x="938151" y="1662546"/>
                </a:lnTo>
                <a:lnTo>
                  <a:pt x="1365662" y="1662546"/>
                </a:lnTo>
              </a:path>
            </a:pathLst>
          </a:custGeom>
          <a:noFill/>
          <a:ln w="76200">
            <a:solidFill>
              <a:schemeClr val="accent5">
                <a:lumMod val="50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97" name="正方形/長方形 96"/>
          <p:cNvSpPr/>
          <p:nvPr/>
        </p:nvSpPr>
        <p:spPr>
          <a:xfrm>
            <a:off x="370869" y="293538"/>
            <a:ext cx="4809909" cy="222326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98" name="コンテンツ プレースホルダー 5"/>
          <p:cNvSpPr txBox="1">
            <a:spLocks/>
          </p:cNvSpPr>
          <p:nvPr/>
        </p:nvSpPr>
        <p:spPr>
          <a:xfrm>
            <a:off x="1531345" y="544747"/>
            <a:ext cx="3650850" cy="312979"/>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ja-JP" altLang="ja-JP" sz="1150"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ホームベース 2"/>
          <p:cNvSpPr/>
          <p:nvPr/>
        </p:nvSpPr>
        <p:spPr>
          <a:xfrm>
            <a:off x="555161" y="417809"/>
            <a:ext cx="816530" cy="3168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kumimoji="1" lang="ja-JP" altLang="en-US" sz="1100" spc="-300" dirty="0">
                <a:latin typeface="HGS創英角ｺﾞｼｯｸUB" panose="020B0900000000000000" pitchFamily="50" charset="-128"/>
                <a:ea typeface="HGS創英角ｺﾞｼｯｸUB" panose="020B0900000000000000" pitchFamily="50" charset="-128"/>
              </a:rPr>
              <a:t>Ｃａｓｅ３</a:t>
            </a:r>
          </a:p>
        </p:txBody>
      </p:sp>
      <p:sp>
        <p:nvSpPr>
          <p:cNvPr id="148" name="正方形/長方形 147"/>
          <p:cNvSpPr/>
          <p:nvPr/>
        </p:nvSpPr>
        <p:spPr>
          <a:xfrm>
            <a:off x="5424853" y="4224528"/>
            <a:ext cx="1934582"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「指定事業の変更」に○印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683717" y="1191571"/>
            <a:ext cx="232511" cy="267884"/>
            <a:chOff x="1036591" y="1286882"/>
            <a:chExt cx="232511" cy="267884"/>
          </a:xfrm>
        </p:grpSpPr>
        <p:sp>
          <p:nvSpPr>
            <p:cNvPr id="128" name="正方形/長方形 127"/>
            <p:cNvSpPr/>
            <p:nvPr/>
          </p:nvSpPr>
          <p:spPr>
            <a:xfrm>
              <a:off x="1036591" y="1339085"/>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フリーフォーム 145"/>
            <p:cNvSpPr/>
            <p:nvPr/>
          </p:nvSpPr>
          <p:spPr>
            <a:xfrm>
              <a:off x="1053421" y="1286882"/>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0" name="コンテンツ プレースホルダー 5"/>
          <p:cNvSpPr txBox="1">
            <a:spLocks/>
          </p:cNvSpPr>
          <p:nvPr/>
        </p:nvSpPr>
        <p:spPr>
          <a:xfrm>
            <a:off x="1373564" y="485941"/>
            <a:ext cx="3527111" cy="414897"/>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solidFill>
                  <a:schemeClr val="accent5">
                    <a:lumMod val="50000"/>
                  </a:schemeClr>
                </a:solidFill>
                <a:cs typeface="メイリオ" panose="020B0604030504040204" pitchFamily="50" charset="-128"/>
              </a:rPr>
              <a:t>指定事業と被一括事業を入れ替える場合</a:t>
            </a:r>
            <a:endParaRPr lang="en-US" altLang="ja-JP" sz="1400" dirty="0">
              <a:solidFill>
                <a:schemeClr val="accent5">
                  <a:lumMod val="50000"/>
                </a:schemeClr>
              </a:solidFill>
              <a:cs typeface="メイリオ" panose="020B0604030504040204" pitchFamily="50" charset="-128"/>
            </a:endParaRPr>
          </a:p>
          <a:p>
            <a:pPr marL="0" indent="0" algn="ctr">
              <a:buNone/>
            </a:pPr>
            <a:r>
              <a:rPr lang="ja-JP" altLang="en-US" sz="1400" dirty="0">
                <a:solidFill>
                  <a:schemeClr val="accent5">
                    <a:lumMod val="50000"/>
                  </a:schemeClr>
                </a:solidFill>
                <a:cs typeface="メイリオ" panose="020B0604030504040204" pitchFamily="50" charset="-128"/>
              </a:rPr>
              <a:t>（同一管轄内の入れ替えに限る）</a:t>
            </a:r>
            <a:endParaRPr lang="ja-JP" altLang="ja-JP" sz="1400" dirty="0">
              <a:solidFill>
                <a:schemeClr val="accent5">
                  <a:lumMod val="75000"/>
                </a:schemeClr>
              </a:solidFill>
              <a:cs typeface="メイリオ" panose="020B0604030504040204" pitchFamily="50" charset="-128"/>
            </a:endParaRPr>
          </a:p>
        </p:txBody>
      </p:sp>
      <p:grpSp>
        <p:nvGrpSpPr>
          <p:cNvPr id="151" name="グループ化 150"/>
          <p:cNvGrpSpPr/>
          <p:nvPr/>
        </p:nvGrpSpPr>
        <p:grpSpPr>
          <a:xfrm>
            <a:off x="683717" y="1740800"/>
            <a:ext cx="232511" cy="267884"/>
            <a:chOff x="1747755" y="1074660"/>
            <a:chExt cx="232511" cy="267884"/>
          </a:xfrm>
        </p:grpSpPr>
        <p:sp>
          <p:nvSpPr>
            <p:cNvPr id="152" name="正方形/長方形 151"/>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フリーフォーム 152"/>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9" name="テキスト ボックス 98"/>
          <p:cNvSpPr txBox="1"/>
          <p:nvPr/>
        </p:nvSpPr>
        <p:spPr>
          <a:xfrm>
            <a:off x="1005098" y="1182989"/>
            <a:ext cx="3965733" cy="470558"/>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「継続事業一括変更申請書／継続被一括事業名称・所在地変更届</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号の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」を記入する。</a:t>
            </a:r>
          </a:p>
        </p:txBody>
      </p:sp>
      <p:sp>
        <p:nvSpPr>
          <p:cNvPr id="143" name="正方形/長方形 142"/>
          <p:cNvSpPr/>
          <p:nvPr/>
        </p:nvSpPr>
        <p:spPr>
          <a:xfrm>
            <a:off x="1024518" y="3757671"/>
            <a:ext cx="3303165" cy="532074"/>
          </a:xfrm>
          <a:custGeom>
            <a:avLst/>
            <a:gdLst/>
            <a:ahLst/>
            <a:cxnLst/>
            <a:rect l="l" t="t" r="r" b="b"/>
            <a:pathLst>
              <a:path w="3358419" h="615557">
                <a:moveTo>
                  <a:pt x="0" y="0"/>
                </a:moveTo>
                <a:lnTo>
                  <a:pt x="2004231" y="0"/>
                </a:lnTo>
                <a:lnTo>
                  <a:pt x="2004231" y="276932"/>
                </a:lnTo>
                <a:lnTo>
                  <a:pt x="3358419" y="276932"/>
                </a:lnTo>
                <a:lnTo>
                  <a:pt x="3358419" y="615557"/>
                </a:lnTo>
                <a:lnTo>
                  <a:pt x="0" y="615557"/>
                </a:lnTo>
                <a:lnTo>
                  <a:pt x="0" y="338625"/>
                </a:lnTo>
                <a:lnTo>
                  <a:pt x="0" y="276932"/>
                </a:lnTo>
                <a:close/>
              </a:path>
            </a:pathLst>
          </a:cu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grpSp>
        <p:nvGrpSpPr>
          <p:cNvPr id="12" name="グループ化 11"/>
          <p:cNvGrpSpPr/>
          <p:nvPr/>
        </p:nvGrpSpPr>
        <p:grpSpPr>
          <a:xfrm>
            <a:off x="967976" y="3717793"/>
            <a:ext cx="3388957" cy="609257"/>
            <a:chOff x="1006620" y="3704795"/>
            <a:chExt cx="3388957" cy="609257"/>
          </a:xfrm>
        </p:grpSpPr>
        <p:sp>
          <p:nvSpPr>
            <p:cNvPr id="130" name="テキスト ボックス 129"/>
            <p:cNvSpPr txBox="1"/>
            <p:nvPr/>
          </p:nvSpPr>
          <p:spPr>
            <a:xfrm>
              <a:off x="1006620" y="3704795"/>
              <a:ext cx="1563335"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１２１０１０１１１１１　</a:t>
              </a:r>
              <a:endParaRPr kumimoji="1" lang="ja-JP" altLang="en-US" sz="900" kern="0" spc="20" dirty="0">
                <a:latin typeface="HG正楷書体-PRO" panose="03000600000000000000" pitchFamily="66" charset="-128"/>
                <a:ea typeface="HG正楷書体-PRO" panose="03000600000000000000" pitchFamily="66" charset="-128"/>
              </a:endParaRPr>
            </a:p>
          </p:txBody>
        </p:sp>
        <p:sp>
          <p:nvSpPr>
            <p:cNvPr id="135" name="テキスト ボックス 134"/>
            <p:cNvSpPr txBox="1"/>
            <p:nvPr/>
          </p:nvSpPr>
          <p:spPr>
            <a:xfrm>
              <a:off x="1043258" y="3899339"/>
              <a:ext cx="2063885" cy="200586"/>
            </a:xfrm>
            <a:prstGeom prst="rect">
              <a:avLst/>
            </a:prstGeom>
            <a:ln>
              <a:noFill/>
            </a:ln>
          </p:spPr>
          <p:txBody>
            <a:bodyPr vert="horz" wrap="square" lIns="91434" tIns="45717" rIns="91434" bIns="45717" rtlCol="0" anchor="ctr">
              <a:noAutofit/>
            </a:bodyPr>
            <a:lstStyle/>
            <a:p>
              <a:pPr>
                <a:lnSpc>
                  <a:spcPts val="800"/>
                </a:lnSpc>
              </a:pPr>
              <a:r>
                <a:rPr kumimoji="1" lang="ja-JP" altLang="en-US" sz="800" dirty="0">
                  <a:latin typeface="HG正楷書体-PRO" panose="03000600000000000000" pitchFamily="66" charset="-128"/>
                  <a:ea typeface="HG正楷書体-PRO" panose="03000600000000000000" pitchFamily="66" charset="-128"/>
                </a:rPr>
                <a:t> 千葉市美浜区海岸通</a:t>
              </a:r>
              <a:r>
                <a:rPr lang="ja-JP" altLang="en-US" sz="800" dirty="0">
                  <a:latin typeface="HG正楷書体-PRO" panose="03000600000000000000" pitchFamily="66" charset="-128"/>
                  <a:ea typeface="HG正楷書体-PRO" panose="03000600000000000000" pitchFamily="66" charset="-128"/>
                </a:rPr>
                <a:t>７７</a:t>
              </a:r>
              <a:endParaRPr kumimoji="1" lang="ja-JP" altLang="en-US" sz="600" dirty="0">
                <a:latin typeface="HG正楷書体-PRO" panose="03000600000000000000" pitchFamily="66" charset="-128"/>
                <a:ea typeface="HG正楷書体-PRO" panose="03000600000000000000" pitchFamily="66" charset="-128"/>
              </a:endParaRPr>
            </a:p>
          </p:txBody>
        </p:sp>
        <p:sp>
          <p:nvSpPr>
            <p:cNvPr id="136" name="テキスト ボックス 135"/>
            <p:cNvSpPr txBox="1"/>
            <p:nvPr/>
          </p:nvSpPr>
          <p:spPr>
            <a:xfrm>
              <a:off x="1043258" y="4047089"/>
              <a:ext cx="1990807" cy="266963"/>
            </a:xfrm>
            <a:prstGeom prst="rect">
              <a:avLst/>
            </a:prstGeom>
            <a:ln>
              <a:noFill/>
            </a:ln>
          </p:spPr>
          <p:txBody>
            <a:bodyPr vert="horz" wrap="square" lIns="91434" tIns="45717" rIns="91434" bIns="45717" rtlCol="0" anchor="ctr">
              <a:noAutofit/>
            </a:bodyPr>
            <a:lstStyle/>
            <a:p>
              <a:pPr>
                <a:lnSpc>
                  <a:spcPts val="800"/>
                </a:lnSpc>
              </a:pPr>
              <a:r>
                <a:rPr lang="ja-JP" altLang="en-US" sz="800" spc="300" dirty="0">
                  <a:latin typeface="HG正楷書体-PRO" panose="03000600000000000000" pitchFamily="66" charset="-128"/>
                  <a:ea typeface="HG正楷書体-PRO" panose="03000600000000000000" pitchFamily="66" charset="-128"/>
                </a:rPr>
                <a:t>千葉労働株式会社 </a:t>
              </a:r>
              <a:r>
                <a:rPr lang="en-US" altLang="ja-JP" sz="800" spc="300" dirty="0">
                  <a:latin typeface="HG正楷書体-PRO" panose="03000600000000000000" pitchFamily="66" charset="-128"/>
                  <a:ea typeface="HG正楷書体-PRO" panose="03000600000000000000" pitchFamily="66" charset="-128"/>
                </a:rPr>
                <a:t>M</a:t>
              </a:r>
              <a:r>
                <a:rPr lang="ja-JP" altLang="en-US" sz="800" spc="300" dirty="0">
                  <a:latin typeface="HG正楷書体-PRO" panose="03000600000000000000" pitchFamily="66" charset="-128"/>
                  <a:ea typeface="HG正楷書体-PRO" panose="03000600000000000000" pitchFamily="66" charset="-128"/>
                </a:rPr>
                <a:t>営業所</a:t>
              </a:r>
            </a:p>
          </p:txBody>
        </p:sp>
        <p:sp>
          <p:nvSpPr>
            <p:cNvPr id="137" name="テキスト ボックス 136"/>
            <p:cNvSpPr txBox="1"/>
            <p:nvPr/>
          </p:nvSpPr>
          <p:spPr>
            <a:xfrm>
              <a:off x="3038845" y="3962529"/>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600" dirty="0">
                  <a:latin typeface="HG正楷書体-PRO" panose="03000600000000000000" pitchFamily="66" charset="-128"/>
                  <a:ea typeface="HG正楷書体-PRO" panose="03000600000000000000" pitchFamily="66" charset="-128"/>
                </a:rPr>
                <a:t>261-7777</a:t>
              </a:r>
              <a:endParaRPr kumimoji="1" lang="ja-JP" altLang="en-US" sz="600" dirty="0">
                <a:latin typeface="HG正楷書体-PRO" panose="03000600000000000000" pitchFamily="66" charset="-128"/>
                <a:ea typeface="HG正楷書体-PRO" panose="03000600000000000000" pitchFamily="66" charset="-128"/>
              </a:endParaRPr>
            </a:p>
          </p:txBody>
        </p:sp>
        <p:sp>
          <p:nvSpPr>
            <p:cNvPr id="138" name="テキスト ボックス 137"/>
            <p:cNvSpPr txBox="1"/>
            <p:nvPr/>
          </p:nvSpPr>
          <p:spPr>
            <a:xfrm>
              <a:off x="2960515" y="4112439"/>
              <a:ext cx="584032" cy="178401"/>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a:t>
              </a:r>
              <a:r>
                <a:rPr lang="en-US" altLang="ja-JP" sz="650" dirty="0">
                  <a:latin typeface="HG正楷書体-PRO" panose="03000600000000000000" pitchFamily="66" charset="-128"/>
                  <a:ea typeface="HG正楷書体-PRO" panose="03000600000000000000" pitchFamily="66" charset="-128"/>
                </a:rPr>
                <a:t>043-</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en-US" altLang="ja-JP" sz="650" dirty="0">
                  <a:latin typeface="HG正楷書体-PRO" panose="03000600000000000000" pitchFamily="66" charset="-128"/>
                  <a:ea typeface="HG正楷書体-PRO" panose="03000600000000000000" pitchFamily="66" charset="-128"/>
                </a:rPr>
                <a:t>308-0673</a:t>
              </a:r>
              <a:endParaRPr kumimoji="1" lang="ja-JP" altLang="en-US" sz="650" dirty="0">
                <a:latin typeface="HG正楷書体-PRO" panose="03000600000000000000" pitchFamily="66" charset="-128"/>
                <a:ea typeface="HG正楷書体-PRO" panose="03000600000000000000" pitchFamily="66" charset="-128"/>
              </a:endParaRPr>
            </a:p>
          </p:txBody>
        </p:sp>
        <p:sp>
          <p:nvSpPr>
            <p:cNvPr id="142" name="テキスト ボックス 141"/>
            <p:cNvSpPr txBox="1"/>
            <p:nvPr/>
          </p:nvSpPr>
          <p:spPr>
            <a:xfrm>
              <a:off x="3879215" y="4084646"/>
              <a:ext cx="516362" cy="179742"/>
            </a:xfrm>
            <a:prstGeom prst="rect">
              <a:avLst/>
            </a:prstGeom>
            <a:ln>
              <a:noFill/>
            </a:ln>
          </p:spPr>
          <p:txBody>
            <a:bodyPr vert="horz" wrap="square" lIns="91434" tIns="45717" rIns="91434" bIns="45717" rtlCol="0" anchor="ctr">
              <a:noAutofit/>
            </a:bodyPr>
            <a:lstStyle/>
            <a:p>
              <a:pPr>
                <a:lnSpc>
                  <a:spcPts val="800"/>
                </a:lnSpc>
              </a:pPr>
              <a:r>
                <a:rPr lang="ja-JP" altLang="en-US" sz="800" dirty="0">
                  <a:latin typeface="HG正楷書体-PRO" panose="03000600000000000000" pitchFamily="66" charset="-128"/>
                  <a:ea typeface="HG正楷書体-PRO" panose="03000600000000000000" pitchFamily="66" charset="-128"/>
                </a:rPr>
                <a:t>小売業</a:t>
              </a:r>
            </a:p>
          </p:txBody>
        </p:sp>
        <p:sp>
          <p:nvSpPr>
            <p:cNvPr id="164" name="テキスト ボックス 163"/>
            <p:cNvSpPr txBox="1"/>
            <p:nvPr/>
          </p:nvSpPr>
          <p:spPr>
            <a:xfrm>
              <a:off x="2435214" y="3704795"/>
              <a:ext cx="575697" cy="220352"/>
            </a:xfrm>
            <a:prstGeom prst="rect">
              <a:avLst/>
            </a:prstGeom>
            <a:ln>
              <a:noFill/>
            </a:ln>
          </p:spPr>
          <p:txBody>
            <a:bodyPr vert="horz" wrap="square" lIns="91434" tIns="45717" rIns="91434" bIns="45717" rtlCol="0" anchor="ctr">
              <a:noAutofit/>
            </a:bodyPr>
            <a:lstStyle/>
            <a:p>
              <a:pPr>
                <a:lnSpc>
                  <a:spcPct val="150000"/>
                </a:lnSpc>
              </a:pPr>
              <a:r>
                <a:rPr lang="ja-JP" altLang="en-US" sz="950" kern="0" spc="-20" dirty="0">
                  <a:latin typeface="HG正楷書体-PRO" panose="03000600000000000000" pitchFamily="66" charset="-128"/>
                  <a:ea typeface="HG正楷書体-PRO" panose="03000600000000000000" pitchFamily="66" charset="-128"/>
                </a:rPr>
                <a:t>０００</a:t>
              </a:r>
              <a:endParaRPr kumimoji="1" lang="ja-JP" altLang="en-US" sz="950" kern="0" spc="-20" dirty="0">
                <a:latin typeface="HG正楷書体-PRO" panose="03000600000000000000" pitchFamily="66" charset="-128"/>
                <a:ea typeface="HG正楷書体-PRO" panose="03000600000000000000" pitchFamily="66" charset="-128"/>
              </a:endParaRPr>
            </a:p>
          </p:txBody>
        </p:sp>
      </p:grpSp>
      <p:sp>
        <p:nvSpPr>
          <p:cNvPr id="149" name="円/楕円 148"/>
          <p:cNvSpPr/>
          <p:nvPr/>
        </p:nvSpPr>
        <p:spPr>
          <a:xfrm>
            <a:off x="3219289" y="3325838"/>
            <a:ext cx="432012" cy="844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61" name="円/楕円 160"/>
          <p:cNvSpPr/>
          <p:nvPr/>
        </p:nvSpPr>
        <p:spPr>
          <a:xfrm>
            <a:off x="3544553" y="4060087"/>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62" name="円/楕円 161"/>
          <p:cNvSpPr/>
          <p:nvPr/>
        </p:nvSpPr>
        <p:spPr>
          <a:xfrm>
            <a:off x="3802298" y="7971670"/>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165" name="グループ化 164"/>
          <p:cNvGrpSpPr/>
          <p:nvPr/>
        </p:nvGrpSpPr>
        <p:grpSpPr>
          <a:xfrm>
            <a:off x="3424861" y="9503647"/>
            <a:ext cx="1355610" cy="609291"/>
            <a:chOff x="3717661" y="9373426"/>
            <a:chExt cx="1355610" cy="609291"/>
          </a:xfrm>
        </p:grpSpPr>
        <p:sp>
          <p:nvSpPr>
            <p:cNvPr id="166" name="テキスト ボックス 20"/>
            <p:cNvSpPr txBox="1"/>
            <p:nvPr/>
          </p:nvSpPr>
          <p:spPr>
            <a:xfrm>
              <a:off x="3733649" y="9373426"/>
              <a:ext cx="1339622"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千葉市中央区中央</a:t>
              </a:r>
              <a:r>
                <a:rPr lang="en-US" altLang="ja-JP" sz="600" kern="100" spc="-100" dirty="0">
                  <a:latin typeface="HG正楷書体-PRO" panose="03000600000000000000" pitchFamily="66" charset="-128"/>
                  <a:ea typeface="HG正楷書体-PRO" panose="03000600000000000000" pitchFamily="66" charset="-128"/>
                  <a:cs typeface="Times New Roman"/>
                </a:rPr>
                <a:t>4-11-7</a:t>
              </a:r>
              <a:endParaRPr lang="ja-JP" altLang="en-US" sz="600" kern="100" spc="-100" dirty="0">
                <a:effectLst/>
                <a:latin typeface="HG正楷書体-PRO" panose="03000600000000000000" pitchFamily="66" charset="-128"/>
                <a:ea typeface="HG正楷書体-PRO" panose="03000600000000000000" pitchFamily="66" charset="-128"/>
                <a:cs typeface="Times New Roman"/>
              </a:endParaRPr>
            </a:p>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　　アイランドビル</a:t>
              </a:r>
              <a:r>
                <a:rPr lang="en-US" altLang="ja-JP" sz="600" kern="100" spc="-100" dirty="0">
                  <a:latin typeface="HG正楷書体-PRO" panose="03000600000000000000" pitchFamily="66" charset="-128"/>
                  <a:ea typeface="HG正楷書体-PRO" panose="03000600000000000000" pitchFamily="66" charset="-128"/>
                  <a:cs typeface="Times New Roman"/>
                </a:rPr>
                <a:t>12</a:t>
              </a:r>
              <a:r>
                <a:rPr lang="en-US" sz="600" kern="100" spc="-100" dirty="0">
                  <a:effectLst/>
                  <a:latin typeface="HG正楷書体-PRO" panose="03000600000000000000" pitchFamily="66" charset="-128"/>
                  <a:ea typeface="HG正楷書体-PRO" panose="03000600000000000000" pitchFamily="66" charset="-128"/>
                  <a:cs typeface="Times New Roman"/>
                </a:rPr>
                <a:t>F</a:t>
              </a:r>
              <a:endParaRPr lang="ja-JP" sz="900" kern="100" dirty="0">
                <a:effectLst/>
                <a:latin typeface="HG正楷書体-PRO" panose="03000600000000000000" pitchFamily="66" charset="-128"/>
                <a:ea typeface="HG正楷書体-PRO" panose="03000600000000000000" pitchFamily="66" charset="-128"/>
                <a:cs typeface="Times New Roman"/>
              </a:endParaRPr>
            </a:p>
          </p:txBody>
        </p:sp>
        <p:sp>
          <p:nvSpPr>
            <p:cNvPr id="167" name="テキスト ボックス 21"/>
            <p:cNvSpPr txBox="1"/>
            <p:nvPr/>
          </p:nvSpPr>
          <p:spPr>
            <a:xfrm>
              <a:off x="3717661" y="9576195"/>
              <a:ext cx="1339622" cy="4065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spcAft>
                  <a:spcPts val="0"/>
                </a:spcAft>
              </a:pPr>
              <a:r>
                <a:rPr lang="ja-JP" altLang="en-US" sz="700" kern="100" dirty="0">
                  <a:ea typeface="HG正楷書体-PRO"/>
                  <a:cs typeface="Times New Roman"/>
                </a:rPr>
                <a:t>千葉</a:t>
              </a:r>
              <a:r>
                <a:rPr lang="ja-JP" sz="700" kern="100" dirty="0">
                  <a:effectLst/>
                  <a:ea typeface="HG正楷書体-PRO"/>
                  <a:cs typeface="Times New Roman"/>
                </a:rPr>
                <a:t>労働株式会社</a:t>
              </a:r>
              <a:endParaRPr lang="ja-JP" sz="900" kern="100" dirty="0">
                <a:effectLst/>
                <a:ea typeface="ＭＳ 明朝"/>
                <a:cs typeface="Times New Roman"/>
              </a:endParaRPr>
            </a:p>
            <a:p>
              <a:pPr algn="l">
                <a:lnSpc>
                  <a:spcPts val="900"/>
                </a:lnSpc>
                <a:spcAft>
                  <a:spcPts val="0"/>
                </a:spcAft>
              </a:pPr>
              <a:r>
                <a:rPr lang="ja-JP" sz="600" kern="100" dirty="0">
                  <a:effectLst/>
                  <a:ea typeface="HG正楷書体-PRO"/>
                  <a:cs typeface="Times New Roman"/>
                </a:rPr>
                <a:t>代表取締役</a:t>
              </a:r>
              <a:r>
                <a:rPr lang="en-US" altLang="ja-JP" sz="800" kern="100" dirty="0">
                  <a:ea typeface="HG正楷書体-PRO"/>
                  <a:cs typeface="Times New Roman"/>
                </a:rPr>
                <a:t> </a:t>
              </a:r>
              <a:r>
                <a:rPr lang="ja-JP" altLang="en-US" sz="700" kern="100" dirty="0">
                  <a:ea typeface="HG正楷書体-PRO"/>
                  <a:cs typeface="Times New Roman"/>
                </a:rPr>
                <a:t>厚生  海雄</a:t>
              </a:r>
              <a:endParaRPr lang="ja-JP" sz="900" kern="100" dirty="0">
                <a:effectLst/>
                <a:ea typeface="ＭＳ 明朝"/>
                <a:cs typeface="Times New Roman"/>
              </a:endParaRPr>
            </a:p>
          </p:txBody>
        </p:sp>
      </p:grpSp>
      <p:grpSp>
        <p:nvGrpSpPr>
          <p:cNvPr id="168" name="グループ化 167"/>
          <p:cNvGrpSpPr/>
          <p:nvPr/>
        </p:nvGrpSpPr>
        <p:grpSpPr>
          <a:xfrm>
            <a:off x="4453804" y="9815931"/>
            <a:ext cx="222885" cy="222885"/>
            <a:chOff x="0" y="0"/>
            <a:chExt cx="222885" cy="222885"/>
          </a:xfrm>
        </p:grpSpPr>
        <p:sp>
          <p:nvSpPr>
            <p:cNvPr id="169" name="円/楕円 168"/>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170" name="円/楕円 169"/>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171" name="円/楕円 170"/>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sp>
        <p:nvSpPr>
          <p:cNvPr id="144" name="フリーフォーム 143"/>
          <p:cNvSpPr/>
          <p:nvPr/>
        </p:nvSpPr>
        <p:spPr>
          <a:xfrm>
            <a:off x="1120445" y="1983304"/>
            <a:ext cx="1205441" cy="45719"/>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72" name="グループ化 171"/>
          <p:cNvGrpSpPr/>
          <p:nvPr/>
        </p:nvGrpSpPr>
        <p:grpSpPr>
          <a:xfrm>
            <a:off x="5654864" y="310786"/>
            <a:ext cx="1498126" cy="2899026"/>
            <a:chOff x="435026" y="8562850"/>
            <a:chExt cx="1498126" cy="2940479"/>
          </a:xfrm>
        </p:grpSpPr>
        <p:grpSp>
          <p:nvGrpSpPr>
            <p:cNvPr id="173" name="グループ化 172"/>
            <p:cNvGrpSpPr/>
            <p:nvPr/>
          </p:nvGrpSpPr>
          <p:grpSpPr>
            <a:xfrm>
              <a:off x="435026" y="9272542"/>
              <a:ext cx="1498126" cy="2230787"/>
              <a:chOff x="435026" y="9272542"/>
              <a:chExt cx="1498126" cy="2230787"/>
            </a:xfrm>
          </p:grpSpPr>
          <p:cxnSp>
            <p:nvCxnSpPr>
              <p:cNvPr id="193" name="直線コネクタ 192"/>
              <p:cNvCxnSpPr/>
              <p:nvPr/>
            </p:nvCxnSpPr>
            <p:spPr>
              <a:xfrm flipH="1">
                <a:off x="1362314" y="9272542"/>
                <a:ext cx="6621" cy="362586"/>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4" name="フリーフォーム 193"/>
              <p:cNvSpPr/>
              <p:nvPr/>
            </p:nvSpPr>
            <p:spPr>
              <a:xfrm>
                <a:off x="825003" y="9465031"/>
                <a:ext cx="932827" cy="262014"/>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95" name="円/楕円 194"/>
              <p:cNvSpPr>
                <a:spLocks noChangeAspect="1"/>
              </p:cNvSpPr>
              <p:nvPr/>
            </p:nvSpPr>
            <p:spPr>
              <a:xfrm>
                <a:off x="1228196" y="9622971"/>
                <a:ext cx="312570" cy="306035"/>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18" name="円/楕円 117"/>
              <p:cNvSpPr>
                <a:spLocks noChangeAspect="1"/>
              </p:cNvSpPr>
              <p:nvPr/>
            </p:nvSpPr>
            <p:spPr>
              <a:xfrm>
                <a:off x="1620582" y="9634521"/>
                <a:ext cx="312570" cy="306035"/>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25" name="フリーフォーム 124"/>
              <p:cNvSpPr/>
              <p:nvPr/>
            </p:nvSpPr>
            <p:spPr>
              <a:xfrm>
                <a:off x="435026" y="11338221"/>
                <a:ext cx="1360299" cy="165108"/>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grpSp>
        <p:grpSp>
          <p:nvGrpSpPr>
            <p:cNvPr id="174" name="グループ化 173"/>
            <p:cNvGrpSpPr/>
            <p:nvPr/>
          </p:nvGrpSpPr>
          <p:grpSpPr>
            <a:xfrm>
              <a:off x="763730" y="8562850"/>
              <a:ext cx="1096184" cy="816093"/>
              <a:chOff x="763730" y="8562850"/>
              <a:chExt cx="1096184" cy="816093"/>
            </a:xfrm>
          </p:grpSpPr>
          <p:grpSp>
            <p:nvGrpSpPr>
              <p:cNvPr id="184" name="グループ化 183"/>
              <p:cNvGrpSpPr>
                <a:grpSpLocks noChangeAspect="1"/>
              </p:cNvGrpSpPr>
              <p:nvPr/>
            </p:nvGrpSpPr>
            <p:grpSpPr>
              <a:xfrm>
                <a:off x="1008393" y="8562850"/>
                <a:ext cx="595375" cy="816093"/>
                <a:chOff x="2503404" y="2428954"/>
                <a:chExt cx="1800000" cy="2520000"/>
              </a:xfrm>
            </p:grpSpPr>
            <p:sp>
              <p:nvSpPr>
                <p:cNvPr id="186" name="正方形/長方形 185"/>
                <p:cNvSpPr>
                  <a:spLocks noChangeAspect="1"/>
                </p:cNvSpPr>
                <p:nvPr/>
              </p:nvSpPr>
              <p:spPr>
                <a:xfrm>
                  <a:off x="2503404" y="2428954"/>
                  <a:ext cx="1800000" cy="252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正方形/長方形 186"/>
                <p:cNvSpPr/>
                <p:nvPr/>
              </p:nvSpPr>
              <p:spPr>
                <a:xfrm>
                  <a:off x="3043364" y="4275020"/>
                  <a:ext cx="720079" cy="651837"/>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8" name="直線コネクタ 187"/>
                <p:cNvCxnSpPr/>
                <p:nvPr/>
              </p:nvCxnSpPr>
              <p:spPr>
                <a:xfrm>
                  <a:off x="2503404" y="2716986"/>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a:off x="2503404" y="3149033"/>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a:off x="2503404" y="3581083"/>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2503404" y="4013131"/>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3403406" y="4275020"/>
                  <a:ext cx="0" cy="6518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5" name="正方形/長方形 184"/>
              <p:cNvSpPr/>
              <p:nvPr/>
            </p:nvSpPr>
            <p:spPr>
              <a:xfrm>
                <a:off x="763730" y="8617066"/>
                <a:ext cx="1096184" cy="564809"/>
              </a:xfrm>
              <a:prstGeom prst="rect">
                <a:avLst/>
              </a:prstGeom>
              <a:noFill/>
            </p:spPr>
            <p:txBody>
              <a:bodyPr wrap="square" lIns="99569" tIns="49785" rIns="99569" bIns="49785" anchor="ctr">
                <a:spAutoFit/>
              </a:bodyPr>
              <a:lstStyle/>
              <a:p>
                <a:pPr algn="ctr"/>
                <a:r>
                  <a:rPr lang="ja-JP" altLang="en-US" sz="30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p>
            </p:txBody>
          </p:sp>
        </p:grpSp>
        <p:grpSp>
          <p:nvGrpSpPr>
            <p:cNvPr id="175" name="グループ化 174"/>
            <p:cNvGrpSpPr/>
            <p:nvPr/>
          </p:nvGrpSpPr>
          <p:grpSpPr>
            <a:xfrm>
              <a:off x="535285" y="9640473"/>
              <a:ext cx="533456" cy="410382"/>
              <a:chOff x="535285" y="9640473"/>
              <a:chExt cx="533456" cy="410382"/>
            </a:xfrm>
          </p:grpSpPr>
          <p:grpSp>
            <p:nvGrpSpPr>
              <p:cNvPr id="176" name="グループ化 175"/>
              <p:cNvGrpSpPr>
                <a:grpSpLocks noChangeAspect="1"/>
              </p:cNvGrpSpPr>
              <p:nvPr/>
            </p:nvGrpSpPr>
            <p:grpSpPr>
              <a:xfrm>
                <a:off x="535285" y="9640473"/>
                <a:ext cx="533456" cy="343224"/>
                <a:chOff x="1887957" y="6285099"/>
                <a:chExt cx="2519997" cy="1656035"/>
              </a:xfrm>
            </p:grpSpPr>
            <p:sp>
              <p:nvSpPr>
                <p:cNvPr id="178" name="正方形/長方形 177"/>
                <p:cNvSpPr/>
                <p:nvPr/>
              </p:nvSpPr>
              <p:spPr>
                <a:xfrm rot="16200000">
                  <a:off x="2319938" y="5853118"/>
                  <a:ext cx="1656035" cy="2519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9" name="正方形/長方形 178"/>
                <p:cNvSpPr>
                  <a:spLocks noChangeAspect="1"/>
                </p:cNvSpPr>
                <p:nvPr/>
              </p:nvSpPr>
              <p:spPr>
                <a:xfrm>
                  <a:off x="2438165" y="6777378"/>
                  <a:ext cx="1517088" cy="1163756"/>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0" name="直線コネクタ 179"/>
                <p:cNvCxnSpPr/>
                <p:nvPr/>
              </p:nvCxnSpPr>
              <p:spPr>
                <a:xfrm>
                  <a:off x="3209173" y="6789107"/>
                  <a:ext cx="0" cy="11520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2145046" y="6704565"/>
                  <a:ext cx="2054531"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a:cxnSpLocks noChangeAspect="1"/>
                </p:cNvCxnSpPr>
                <p:nvPr/>
              </p:nvCxnSpPr>
              <p:spPr>
                <a:xfrm>
                  <a:off x="3353384" y="7311243"/>
                  <a:ext cx="0" cy="1260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a:cxnSpLocks noChangeAspect="1"/>
                </p:cNvCxnSpPr>
                <p:nvPr/>
              </p:nvCxnSpPr>
              <p:spPr>
                <a:xfrm>
                  <a:off x="3065353" y="7311243"/>
                  <a:ext cx="0" cy="1260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正方形/長方形 176"/>
              <p:cNvSpPr/>
              <p:nvPr/>
            </p:nvSpPr>
            <p:spPr>
              <a:xfrm>
                <a:off x="550784" y="9642536"/>
                <a:ext cx="498105" cy="408319"/>
              </a:xfrm>
              <a:prstGeom prst="rect">
                <a:avLst/>
              </a:prstGeom>
              <a:noFill/>
            </p:spPr>
            <p:txBody>
              <a:bodyPr wrap="square" lIns="99569" tIns="49785" rIns="99569" bIns="49785" anchor="ctr">
                <a:spAutoFit/>
              </a:bodyPr>
              <a:lstStyle/>
              <a:p>
                <a:pPr algn="ctr"/>
                <a:r>
                  <a:rPr lang="ja-JP" altLang="en-US" sz="20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Ｃ</a:t>
                </a:r>
              </a:p>
            </p:txBody>
          </p:sp>
        </p:grpSp>
      </p:grpSp>
      <p:cxnSp>
        <p:nvCxnSpPr>
          <p:cNvPr id="208" name="直線コネクタ 207"/>
          <p:cNvCxnSpPr/>
          <p:nvPr/>
        </p:nvCxnSpPr>
        <p:spPr>
          <a:xfrm flipH="1">
            <a:off x="6529356" y="2858544"/>
            <a:ext cx="1562" cy="205729"/>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2" name="グループ化 211"/>
          <p:cNvGrpSpPr>
            <a:grpSpLocks noChangeAspect="1"/>
          </p:cNvGrpSpPr>
          <p:nvPr/>
        </p:nvGrpSpPr>
        <p:grpSpPr>
          <a:xfrm>
            <a:off x="6880623" y="3196775"/>
            <a:ext cx="297688" cy="408701"/>
            <a:chOff x="7582650" y="2428954"/>
            <a:chExt cx="1800002" cy="2524046"/>
          </a:xfrm>
        </p:grpSpPr>
        <p:sp>
          <p:nvSpPr>
            <p:cNvPr id="214" name="正方形/長方形 213"/>
            <p:cNvSpPr>
              <a:spLocks noChangeAspect="1"/>
            </p:cNvSpPr>
            <p:nvPr/>
          </p:nvSpPr>
          <p:spPr>
            <a:xfrm>
              <a:off x="7582650" y="2428954"/>
              <a:ext cx="1800002" cy="25200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5" name="正方形/長方形 214"/>
            <p:cNvSpPr/>
            <p:nvPr/>
          </p:nvSpPr>
          <p:spPr>
            <a:xfrm>
              <a:off x="8122612" y="4301165"/>
              <a:ext cx="720078" cy="651835"/>
            </a:xfrm>
            <a:prstGeom prst="rect">
              <a:avLst/>
            </a:prstGeom>
            <a:solidFill>
              <a:schemeClr val="accent5">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6" name="直線コネクタ 215"/>
            <p:cNvCxnSpPr/>
            <p:nvPr/>
          </p:nvCxnSpPr>
          <p:spPr>
            <a:xfrm>
              <a:off x="7582650" y="2716986"/>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7582650" y="3149031"/>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7582650" y="3581082"/>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a:off x="7582650" y="4013127"/>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8482651" y="4301165"/>
              <a:ext cx="0" cy="65183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3" name="正方形/長方形 212"/>
          <p:cNvSpPr/>
          <p:nvPr/>
        </p:nvSpPr>
        <p:spPr>
          <a:xfrm>
            <a:off x="6782239" y="3119358"/>
            <a:ext cx="498105" cy="439097"/>
          </a:xfrm>
          <a:prstGeom prst="rect">
            <a:avLst/>
          </a:prstGeom>
          <a:noFill/>
        </p:spPr>
        <p:txBody>
          <a:bodyPr wrap="square" lIns="99569" tIns="49785" rIns="99569" bIns="49785" anchor="ctr">
            <a:spAutoFit/>
          </a:bodyPr>
          <a:lstStyle/>
          <a:p>
            <a:pPr algn="ctr"/>
            <a:r>
              <a:rPr lang="ja-JP" altLang="en-US" sz="22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p>
        </p:txBody>
      </p:sp>
      <p:grpSp>
        <p:nvGrpSpPr>
          <p:cNvPr id="199" name="グループ化 198"/>
          <p:cNvGrpSpPr/>
          <p:nvPr/>
        </p:nvGrpSpPr>
        <p:grpSpPr>
          <a:xfrm>
            <a:off x="5971950" y="2340056"/>
            <a:ext cx="1096184" cy="626500"/>
            <a:chOff x="2576435" y="8716644"/>
            <a:chExt cx="1096184" cy="626500"/>
          </a:xfrm>
        </p:grpSpPr>
        <p:grpSp>
          <p:nvGrpSpPr>
            <p:cNvPr id="200" name="グループ化 199"/>
            <p:cNvGrpSpPr>
              <a:grpSpLocks noChangeAspect="1"/>
            </p:cNvGrpSpPr>
            <p:nvPr/>
          </p:nvGrpSpPr>
          <p:grpSpPr>
            <a:xfrm>
              <a:off x="2710665" y="8716644"/>
              <a:ext cx="871487" cy="560710"/>
              <a:chOff x="2205141" y="5961112"/>
              <a:chExt cx="2519997" cy="1655984"/>
            </a:xfrm>
          </p:grpSpPr>
          <p:sp>
            <p:nvSpPr>
              <p:cNvPr id="202" name="正方形/長方形 201"/>
              <p:cNvSpPr/>
              <p:nvPr/>
            </p:nvSpPr>
            <p:spPr>
              <a:xfrm rot="16200000">
                <a:off x="2637148" y="5529105"/>
                <a:ext cx="1655984" cy="2519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正方形/長方形 202"/>
              <p:cNvSpPr>
                <a:spLocks noChangeAspect="1"/>
              </p:cNvSpPr>
              <p:nvPr/>
            </p:nvSpPr>
            <p:spPr>
              <a:xfrm>
                <a:off x="2706598" y="6285233"/>
                <a:ext cx="1517090" cy="1294359"/>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4" name="直線コネクタ 203"/>
              <p:cNvCxnSpPr/>
              <p:nvPr/>
            </p:nvCxnSpPr>
            <p:spPr>
              <a:xfrm>
                <a:off x="3428799" y="6429071"/>
                <a:ext cx="0" cy="11336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a:cxnSpLocks noChangeAspect="1"/>
              </p:cNvCxnSpPr>
              <p:nvPr/>
            </p:nvCxnSpPr>
            <p:spPr>
              <a:xfrm>
                <a:off x="3573016" y="6987202"/>
                <a:ext cx="0" cy="1260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a:cxnSpLocks noChangeAspect="1"/>
              </p:cNvCxnSpPr>
              <p:nvPr/>
            </p:nvCxnSpPr>
            <p:spPr>
              <a:xfrm>
                <a:off x="3284984" y="6987202"/>
                <a:ext cx="0" cy="1260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2437875" y="6322738"/>
                <a:ext cx="2054532"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1" name="正方形/長方形 200"/>
            <p:cNvSpPr/>
            <p:nvPr/>
          </p:nvSpPr>
          <p:spPr>
            <a:xfrm>
              <a:off x="2576435" y="8778335"/>
              <a:ext cx="1096184" cy="564809"/>
            </a:xfrm>
            <a:prstGeom prst="rect">
              <a:avLst/>
            </a:prstGeom>
            <a:noFill/>
          </p:spPr>
          <p:txBody>
            <a:bodyPr wrap="square" lIns="99569" tIns="49785" rIns="99569" bIns="49785" anchor="ctr">
              <a:spAutoFit/>
            </a:bodyPr>
            <a:lstStyle/>
            <a:p>
              <a:pPr algn="ctr"/>
              <a:r>
                <a:rPr lang="ja-JP" altLang="en-US" sz="30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Ｃ</a:t>
              </a:r>
            </a:p>
          </p:txBody>
        </p:sp>
      </p:grpSp>
      <p:grpSp>
        <p:nvGrpSpPr>
          <p:cNvPr id="11" name="グループ化 10"/>
          <p:cNvGrpSpPr/>
          <p:nvPr/>
        </p:nvGrpSpPr>
        <p:grpSpPr>
          <a:xfrm>
            <a:off x="1184318" y="7861184"/>
            <a:ext cx="2407091" cy="373750"/>
            <a:chOff x="1184318" y="7861184"/>
            <a:chExt cx="2407091" cy="373750"/>
          </a:xfrm>
        </p:grpSpPr>
        <p:sp>
          <p:nvSpPr>
            <p:cNvPr id="156" name="テキスト ボックス 155"/>
            <p:cNvSpPr txBox="1"/>
            <p:nvPr/>
          </p:nvSpPr>
          <p:spPr>
            <a:xfrm>
              <a:off x="1184318" y="7861184"/>
              <a:ext cx="1842949" cy="220352"/>
            </a:xfrm>
            <a:prstGeom prst="rect">
              <a:avLst/>
            </a:prstGeom>
            <a:ln>
              <a:noFill/>
            </a:ln>
          </p:spPr>
          <p:txBody>
            <a:bodyPr vert="horz" wrap="square" lIns="91434" tIns="45717" rIns="91434" bIns="45717" rtlCol="0" anchor="ctr">
              <a:noAutofit/>
            </a:bodyPr>
            <a:lstStyle/>
            <a:p>
              <a:pPr>
                <a:lnSpc>
                  <a:spcPts val="700"/>
                </a:lnSpc>
              </a:pPr>
              <a:r>
                <a:rPr lang="ja-JP" altLang="en-US" sz="700" dirty="0">
                  <a:latin typeface="HG正楷書体-PRO" panose="03000600000000000000" pitchFamily="66" charset="-128"/>
                  <a:ea typeface="HG正楷書体-PRO" panose="03000600000000000000" pitchFamily="66" charset="-128"/>
                </a:rPr>
                <a:t>千葉市中央区中央</a:t>
              </a:r>
              <a:r>
                <a:rPr lang="en-US" altLang="ja-JP" sz="700" dirty="0">
                  <a:latin typeface="HG正楷書体-PRO" panose="03000600000000000000" pitchFamily="66" charset="-128"/>
                  <a:ea typeface="HG正楷書体-PRO" panose="03000600000000000000" pitchFamily="66" charset="-128"/>
                </a:rPr>
                <a:t>4-11-1</a:t>
              </a:r>
              <a:endParaRPr lang="ja-JP" altLang="en-US" sz="700" dirty="0">
                <a:latin typeface="HG正楷書体-PRO" panose="03000600000000000000" pitchFamily="66" charset="-128"/>
                <a:ea typeface="HG正楷書体-PRO" panose="03000600000000000000" pitchFamily="66" charset="-128"/>
              </a:endParaRPr>
            </a:p>
            <a:p>
              <a:pPr>
                <a:lnSpc>
                  <a:spcPts val="700"/>
                </a:lnSpc>
              </a:pPr>
              <a:r>
                <a:rPr lang="ja-JP" altLang="en-US" sz="700" dirty="0">
                  <a:latin typeface="HG正楷書体-PRO" panose="03000600000000000000" pitchFamily="66" charset="-128"/>
                  <a:ea typeface="HG正楷書体-PRO" panose="03000600000000000000" pitchFamily="66" charset="-128"/>
                </a:rPr>
                <a:t>　　　アイランドビル</a:t>
              </a:r>
              <a:r>
                <a:rPr lang="en-US" altLang="ja-JP" sz="700" dirty="0">
                  <a:latin typeface="HG正楷書体-PRO" panose="03000600000000000000" pitchFamily="66" charset="-128"/>
                  <a:ea typeface="HG正楷書体-PRO" panose="03000600000000000000" pitchFamily="66" charset="-128"/>
                </a:rPr>
                <a:t>12F</a:t>
              </a:r>
              <a:endParaRPr kumimoji="1" lang="ja-JP" altLang="en-US" sz="700" dirty="0">
                <a:latin typeface="HG正楷書体-PRO" panose="03000600000000000000" pitchFamily="66" charset="-128"/>
                <a:ea typeface="HG正楷書体-PRO" panose="03000600000000000000" pitchFamily="66" charset="-128"/>
              </a:endParaRPr>
            </a:p>
          </p:txBody>
        </p:sp>
        <p:sp>
          <p:nvSpPr>
            <p:cNvPr id="157" name="テキスト ボックス 156"/>
            <p:cNvSpPr txBox="1"/>
            <p:nvPr/>
          </p:nvSpPr>
          <p:spPr>
            <a:xfrm>
              <a:off x="1286922" y="8063300"/>
              <a:ext cx="1735777" cy="157730"/>
            </a:xfrm>
            <a:prstGeom prst="rect">
              <a:avLst/>
            </a:prstGeom>
            <a:ln>
              <a:noFill/>
            </a:ln>
          </p:spPr>
          <p:txBody>
            <a:bodyPr vert="horz" wrap="square" lIns="91434" tIns="45717" rIns="91434" bIns="45717" rtlCol="0" anchor="ctr">
              <a:noAutofit/>
            </a:bodyPr>
            <a:lstStyle/>
            <a:p>
              <a:pPr>
                <a:lnSpc>
                  <a:spcPts val="800"/>
                </a:lnSpc>
              </a:pPr>
              <a:r>
                <a:rPr lang="ja-JP" altLang="en-US" sz="700" spc="300" dirty="0">
                  <a:latin typeface="HG正楷書体-PRO" panose="03000600000000000000" pitchFamily="66" charset="-128"/>
                  <a:ea typeface="HG正楷書体-PRO" panose="03000600000000000000" pitchFamily="66" charset="-128"/>
                </a:rPr>
                <a:t>千葉労働株式会社</a:t>
              </a:r>
              <a:r>
                <a:rPr lang="en-US" altLang="ja-JP" sz="700" spc="300" dirty="0">
                  <a:latin typeface="HG正楷書体-PRO" panose="03000600000000000000" pitchFamily="66" charset="-128"/>
                  <a:ea typeface="HG正楷書体-PRO" panose="03000600000000000000" pitchFamily="66" charset="-128"/>
                </a:rPr>
                <a:t>E</a:t>
              </a:r>
              <a:r>
                <a:rPr lang="ja-JP" altLang="en-US" sz="700" spc="300" dirty="0">
                  <a:latin typeface="HG正楷書体-PRO" panose="03000600000000000000" pitchFamily="66" charset="-128"/>
                  <a:ea typeface="HG正楷書体-PRO" panose="03000600000000000000" pitchFamily="66" charset="-128"/>
                </a:rPr>
                <a:t>営業所</a:t>
              </a:r>
            </a:p>
          </p:txBody>
        </p:sp>
        <p:sp>
          <p:nvSpPr>
            <p:cNvPr id="158" name="テキスト ボックス 157"/>
            <p:cNvSpPr txBox="1"/>
            <p:nvPr/>
          </p:nvSpPr>
          <p:spPr>
            <a:xfrm>
              <a:off x="2930543" y="7878970"/>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700" dirty="0">
                  <a:latin typeface="HG正楷書体-PRO" panose="03000600000000000000" pitchFamily="66" charset="-128"/>
                  <a:ea typeface="HG正楷書体-PRO" panose="03000600000000000000" pitchFamily="66" charset="-128"/>
                </a:rPr>
                <a:t>260-8612</a:t>
              </a:r>
              <a:endParaRPr kumimoji="1" lang="ja-JP" altLang="en-US" sz="700" dirty="0">
                <a:latin typeface="HG正楷書体-PRO" panose="03000600000000000000" pitchFamily="66" charset="-128"/>
                <a:ea typeface="HG正楷書体-PRO" panose="03000600000000000000" pitchFamily="66" charset="-128"/>
              </a:endParaRPr>
            </a:p>
          </p:txBody>
        </p:sp>
        <p:sp>
          <p:nvSpPr>
            <p:cNvPr id="159" name="テキスト ボックス 158"/>
            <p:cNvSpPr txBox="1"/>
            <p:nvPr/>
          </p:nvSpPr>
          <p:spPr>
            <a:xfrm>
              <a:off x="2980113" y="8056533"/>
              <a:ext cx="584032" cy="178401"/>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a:t>
              </a:r>
              <a:r>
                <a:rPr lang="en-US" altLang="ja-JP" sz="650" dirty="0">
                  <a:latin typeface="HG正楷書体-PRO" panose="03000600000000000000" pitchFamily="66" charset="-128"/>
                  <a:ea typeface="HG正楷書体-PRO" panose="03000600000000000000" pitchFamily="66" charset="-128"/>
                </a:rPr>
                <a:t>043-</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en-US" altLang="ja-JP" sz="650" dirty="0">
                  <a:latin typeface="HG正楷書体-PRO" panose="03000600000000000000" pitchFamily="66" charset="-128"/>
                  <a:ea typeface="HG正楷書体-PRO" panose="03000600000000000000" pitchFamily="66" charset="-128"/>
                </a:rPr>
                <a:t>221-4317</a:t>
              </a:r>
              <a:endParaRPr kumimoji="1" lang="ja-JP" altLang="en-US" sz="650" dirty="0">
                <a:latin typeface="HG正楷書体-PRO" panose="03000600000000000000" pitchFamily="66" charset="-128"/>
                <a:ea typeface="HG正楷書体-PRO" panose="03000600000000000000" pitchFamily="66" charset="-128"/>
              </a:endParaRPr>
            </a:p>
          </p:txBody>
        </p:sp>
      </p:grpSp>
      <p:sp>
        <p:nvSpPr>
          <p:cNvPr id="222" name="正方形/長方形 221"/>
          <p:cNvSpPr/>
          <p:nvPr/>
        </p:nvSpPr>
        <p:spPr>
          <a:xfrm>
            <a:off x="2996748" y="8387197"/>
            <a:ext cx="496211" cy="148906"/>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24" name="テキスト ボックス 223"/>
          <p:cNvSpPr txBox="1"/>
          <p:nvPr/>
        </p:nvSpPr>
        <p:spPr>
          <a:xfrm>
            <a:off x="2932271" y="8330607"/>
            <a:ext cx="659137"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０００１</a:t>
            </a:r>
            <a:endParaRPr kumimoji="1" lang="ja-JP" altLang="en-US" sz="900" kern="0" spc="20" dirty="0">
              <a:latin typeface="HG正楷書体-PRO" panose="03000600000000000000" pitchFamily="66" charset="-128"/>
              <a:ea typeface="HG正楷書体-PRO" panose="03000600000000000000" pitchFamily="66" charset="-128"/>
            </a:endParaRPr>
          </a:p>
        </p:txBody>
      </p:sp>
      <p:cxnSp>
        <p:nvCxnSpPr>
          <p:cNvPr id="225" name="直線矢印コネクタ 224"/>
          <p:cNvCxnSpPr>
            <a:cxnSpLocks/>
          </p:cNvCxnSpPr>
          <p:nvPr/>
        </p:nvCxnSpPr>
        <p:spPr>
          <a:xfrm flipH="1" flipV="1">
            <a:off x="3497391" y="8470213"/>
            <a:ext cx="1473440" cy="25822"/>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9" name="正方形/長方形 228"/>
          <p:cNvSpPr/>
          <p:nvPr/>
        </p:nvSpPr>
        <p:spPr>
          <a:xfrm>
            <a:off x="5449600" y="177084"/>
            <a:ext cx="983558" cy="281361"/>
          </a:xfrm>
          <a:prstGeom prst="rect">
            <a:avLst/>
          </a:prstGeom>
          <a:noFill/>
        </p:spPr>
        <p:txBody>
          <a:bodyPr wrap="square" lIns="99569" tIns="49785" rIns="99569" bIns="49785" anchor="ctr">
            <a:spAutoFit/>
          </a:bodyPr>
          <a:lstStyle/>
          <a:p>
            <a:pPr algn="ctr">
              <a:lnSpc>
                <a:spcPts val="1700"/>
              </a:lnSpc>
            </a:pPr>
            <a:r>
              <a:rPr lang="ja-JP" altLang="en-US" sz="800"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千葉市</a:t>
            </a:r>
          </a:p>
        </p:txBody>
      </p:sp>
      <p:sp>
        <p:nvSpPr>
          <p:cNvPr id="112" name="正方形/長方形 111"/>
          <p:cNvSpPr/>
          <p:nvPr/>
        </p:nvSpPr>
        <p:spPr>
          <a:xfrm>
            <a:off x="5450269" y="2130795"/>
            <a:ext cx="983558" cy="281361"/>
          </a:xfrm>
          <a:prstGeom prst="rect">
            <a:avLst/>
          </a:prstGeom>
          <a:noFill/>
        </p:spPr>
        <p:txBody>
          <a:bodyPr wrap="square" lIns="99569" tIns="49785" rIns="99569" bIns="49785" anchor="ctr">
            <a:spAutoFit/>
          </a:bodyPr>
          <a:lstStyle/>
          <a:p>
            <a:pPr algn="ctr">
              <a:lnSpc>
                <a:spcPts val="1700"/>
              </a:lnSpc>
            </a:pPr>
            <a:r>
              <a:rPr lang="ja-JP" altLang="en-US" sz="800"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千葉市</a:t>
            </a:r>
          </a:p>
        </p:txBody>
      </p:sp>
      <p:sp>
        <p:nvSpPr>
          <p:cNvPr id="113" name="テキスト ボックス 112"/>
          <p:cNvSpPr txBox="1"/>
          <p:nvPr/>
        </p:nvSpPr>
        <p:spPr>
          <a:xfrm>
            <a:off x="1004812" y="9843532"/>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dirty="0">
                <a:latin typeface="HG正楷書体-PRO" panose="03000600000000000000" pitchFamily="66" charset="-128"/>
                <a:ea typeface="HG正楷書体-PRO" panose="03000600000000000000" pitchFamily="66" charset="-128"/>
              </a:rPr>
              <a:t>千葉</a:t>
            </a:r>
          </a:p>
        </p:txBody>
      </p:sp>
      <p:sp>
        <p:nvSpPr>
          <p:cNvPr id="115" name="正方形/長方形 114"/>
          <p:cNvSpPr/>
          <p:nvPr/>
        </p:nvSpPr>
        <p:spPr>
          <a:xfrm>
            <a:off x="5758002" y="1620353"/>
            <a:ext cx="549627"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accent5">
                    <a:lumMod val="75000"/>
                  </a:schemeClr>
                </a:solidFill>
                <a:latin typeface="HGS創英角ｺﾞｼｯｸUB" panose="020B0900000000000000" pitchFamily="50" charset="-128"/>
                <a:ea typeface="HGS創英角ｺﾞｼｯｸUB" panose="020B0900000000000000" pitchFamily="50" charset="-128"/>
              </a:rPr>
              <a:t>0001</a:t>
            </a:r>
            <a:endParaRPr lang="ja-JP" altLang="en-US" sz="900" dirty="0">
              <a:solidFill>
                <a:schemeClr val="accent5">
                  <a:lumMod val="75000"/>
                </a:schemeClr>
              </a:solidFill>
              <a:latin typeface="HGS創英角ｺﾞｼｯｸUB" panose="020B0900000000000000" pitchFamily="50" charset="-128"/>
              <a:ea typeface="HGS創英角ｺﾞｼｯｸUB" panose="020B0900000000000000" pitchFamily="50" charset="-128"/>
            </a:endParaRPr>
          </a:p>
        </p:txBody>
      </p:sp>
      <p:sp>
        <p:nvSpPr>
          <p:cNvPr id="116" name="正方形/長方形 115"/>
          <p:cNvSpPr/>
          <p:nvPr/>
        </p:nvSpPr>
        <p:spPr>
          <a:xfrm>
            <a:off x="6355057" y="1341240"/>
            <a:ext cx="502106" cy="31855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0002</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L 字 5"/>
          <p:cNvSpPr/>
          <p:nvPr/>
        </p:nvSpPr>
        <p:spPr>
          <a:xfrm rot="10800000">
            <a:off x="5654864" y="2212941"/>
            <a:ext cx="1601266" cy="1535662"/>
          </a:xfrm>
          <a:prstGeom prst="corner">
            <a:avLst>
              <a:gd name="adj1" fmla="val 50000"/>
              <a:gd name="adj2" fmla="val 33253"/>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正方形/長方形 121"/>
          <p:cNvSpPr/>
          <p:nvPr/>
        </p:nvSpPr>
        <p:spPr>
          <a:xfrm>
            <a:off x="6756020" y="3507810"/>
            <a:ext cx="549627" cy="31855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accent5">
                    <a:lumMod val="75000"/>
                  </a:schemeClr>
                </a:solidFill>
                <a:latin typeface="HGS創英角ｺﾞｼｯｸUB" panose="020B0900000000000000" pitchFamily="50" charset="-128"/>
                <a:ea typeface="HGS創英角ｺﾞｼｯｸUB" panose="020B0900000000000000" pitchFamily="50" charset="-128"/>
              </a:rPr>
              <a:t>0004</a:t>
            </a:r>
            <a:endParaRPr lang="ja-JP" altLang="en-US" sz="900" dirty="0">
              <a:solidFill>
                <a:schemeClr val="accent5">
                  <a:lumMod val="75000"/>
                </a:schemeClr>
              </a:solidFill>
              <a:latin typeface="HGS創英角ｺﾞｼｯｸUB" panose="020B0900000000000000" pitchFamily="50" charset="-128"/>
              <a:ea typeface="HGS創英角ｺﾞｼｯｸUB" panose="020B0900000000000000" pitchFamily="50" charset="-128"/>
            </a:endParaRPr>
          </a:p>
        </p:txBody>
      </p:sp>
      <p:cxnSp>
        <p:nvCxnSpPr>
          <p:cNvPr id="127" name="直線コネクタ 126"/>
          <p:cNvCxnSpPr/>
          <p:nvPr/>
        </p:nvCxnSpPr>
        <p:spPr>
          <a:xfrm>
            <a:off x="6451766" y="3056820"/>
            <a:ext cx="3731" cy="148704"/>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6052561" y="3039365"/>
            <a:ext cx="1299" cy="166159"/>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2" name="乗算記号 21"/>
          <p:cNvSpPr/>
          <p:nvPr/>
        </p:nvSpPr>
        <p:spPr>
          <a:xfrm>
            <a:off x="5445905" y="3170617"/>
            <a:ext cx="424657" cy="423463"/>
          </a:xfrm>
          <a:prstGeom prst="mathMultipl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正方形/長方形 132"/>
          <p:cNvSpPr/>
          <p:nvPr/>
        </p:nvSpPr>
        <p:spPr>
          <a:xfrm>
            <a:off x="5394695" y="3224043"/>
            <a:ext cx="549627"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accent5">
                    <a:lumMod val="75000"/>
                  </a:schemeClr>
                </a:solidFill>
                <a:latin typeface="HGS創英角ｺﾞｼｯｸUB" panose="020B0900000000000000" pitchFamily="50" charset="-128"/>
                <a:ea typeface="HGS創英角ｺﾞｼｯｸUB" panose="020B0900000000000000" pitchFamily="50" charset="-128"/>
              </a:rPr>
              <a:t>0001</a:t>
            </a:r>
            <a:endParaRPr lang="ja-JP" altLang="en-US" sz="900" dirty="0">
              <a:solidFill>
                <a:schemeClr val="accent5">
                  <a:lumMod val="75000"/>
                </a:schemeClr>
              </a:solidFill>
              <a:latin typeface="HGS創英角ｺﾞｼｯｸUB" panose="020B0900000000000000" pitchFamily="50" charset="-128"/>
              <a:ea typeface="HGS創英角ｺﾞｼｯｸUB" panose="020B0900000000000000" pitchFamily="50" charset="-128"/>
            </a:endParaRPr>
          </a:p>
        </p:txBody>
      </p:sp>
      <p:sp>
        <p:nvSpPr>
          <p:cNvPr id="139" name="円/楕円 138"/>
          <p:cNvSpPr>
            <a:spLocks noChangeAspect="1"/>
          </p:cNvSpPr>
          <p:nvPr/>
        </p:nvSpPr>
        <p:spPr>
          <a:xfrm>
            <a:off x="6306298" y="3187478"/>
            <a:ext cx="312570" cy="316422"/>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19" name="正方形/長方形 118"/>
          <p:cNvSpPr/>
          <p:nvPr/>
        </p:nvSpPr>
        <p:spPr>
          <a:xfrm>
            <a:off x="6207775" y="3205997"/>
            <a:ext cx="502106"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0003</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40" name="円/楕円 139"/>
          <p:cNvSpPr>
            <a:spLocks noChangeAspect="1"/>
          </p:cNvSpPr>
          <p:nvPr/>
        </p:nvSpPr>
        <p:spPr>
          <a:xfrm>
            <a:off x="5896921" y="3197379"/>
            <a:ext cx="312570" cy="316422"/>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41" name="正方形/長方形 140"/>
          <p:cNvSpPr/>
          <p:nvPr/>
        </p:nvSpPr>
        <p:spPr>
          <a:xfrm>
            <a:off x="5807582" y="3198384"/>
            <a:ext cx="502106" cy="31855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0002</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45" name="正方形/長方形 144"/>
          <p:cNvSpPr/>
          <p:nvPr/>
        </p:nvSpPr>
        <p:spPr>
          <a:xfrm>
            <a:off x="5205920" y="3550456"/>
            <a:ext cx="1966852" cy="510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t"/>
          <a:lstStyle/>
          <a:p>
            <a:pPr marL="72000" indent="-72000">
              <a:buFont typeface="メイリオ" panose="020B0604030504040204" pitchFamily="50" charset="-128"/>
              <a:buChar char="※"/>
            </a:pPr>
            <a:r>
              <a:rPr lang="ja-JP" altLang="en-US"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旧被一括事業の整理番号</a:t>
            </a:r>
            <a:r>
              <a:rPr lang="en-US"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0001</a:t>
            </a:r>
            <a:r>
              <a:rPr lang="ja-JP" altLang="en-US"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欠番となる</a:t>
            </a:r>
            <a:endParaRPr lang="en-US"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72000" indent="-72000">
              <a:buFont typeface="メイリオ" panose="020B0604030504040204" pitchFamily="50" charset="-128"/>
              <a:buChar char="※"/>
            </a:pPr>
            <a:r>
              <a:rPr lang="ja-JP" altLang="en-US"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新被一括事業Ａの整理番号が付与される</a:t>
            </a:r>
            <a:endParaRPr lang="ja-JP"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正方形/長方形 146"/>
          <p:cNvSpPr/>
          <p:nvPr/>
        </p:nvSpPr>
        <p:spPr>
          <a:xfrm>
            <a:off x="6740869" y="1366694"/>
            <a:ext cx="502106"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0003</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26" name="スライド番号プレースホルダー 1"/>
          <p:cNvSpPr txBox="1">
            <a:spLocks/>
          </p:cNvSpPr>
          <p:nvPr/>
        </p:nvSpPr>
        <p:spPr>
          <a:xfrm>
            <a:off x="5580831" y="9997956"/>
            <a:ext cx="1764295" cy="569324"/>
          </a:xfrm>
          <a:prstGeom prst="rect">
            <a:avLst/>
          </a:prstGeom>
        </p:spPr>
        <p:txBody>
          <a:bodyPr vert="horz" lIns="91434" tIns="45717" rIns="91434" bIns="45717" rtlCol="0" anchor="ctr"/>
          <a:lstStyle>
            <a:defPPr>
              <a:defRPr lang="ja-JP"/>
            </a:defPPr>
            <a:lvl1pPr marL="0" algn="r" defTabSz="914343" rtl="0" eaLnBrk="1" latinLnBrk="0" hangingPunct="1">
              <a:defRPr kumimoji="1" sz="1400" kern="1200">
                <a:solidFill>
                  <a:schemeClr val="accent5">
                    <a:lumMod val="75000"/>
                  </a:schemeClr>
                </a:solidFill>
                <a:latin typeface="HGｺﾞｼｯｸE" panose="020B0909000000000000" pitchFamily="49" charset="-128"/>
                <a:ea typeface="HGｺﾞｼｯｸE" panose="020B0909000000000000" pitchFamily="49" charset="-128"/>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a:lstStyle>
          <a:p>
            <a:r>
              <a:rPr lang="en-US" altLang="ja-JP" dirty="0"/>
              <a:t>11</a:t>
            </a:r>
            <a:endParaRPr lang="ja-JP" altLang="en-US" dirty="0"/>
          </a:p>
        </p:txBody>
      </p:sp>
      <p:sp>
        <p:nvSpPr>
          <p:cNvPr id="131" name="テキスト ボックス 130"/>
          <p:cNvSpPr txBox="1"/>
          <p:nvPr/>
        </p:nvSpPr>
        <p:spPr>
          <a:xfrm>
            <a:off x="1014166" y="1786698"/>
            <a:ext cx="4119041" cy="372551"/>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指定事業を管轄する労働基準監督署に提出する。</a:t>
            </a:r>
          </a:p>
        </p:txBody>
      </p:sp>
      <p:sp>
        <p:nvSpPr>
          <p:cNvPr id="121" name="コンテンツ プレースホルダー 2"/>
          <p:cNvSpPr txBox="1">
            <a:spLocks/>
          </p:cNvSpPr>
          <p:nvPr/>
        </p:nvSpPr>
        <p:spPr>
          <a:xfrm>
            <a:off x="1077562" y="2157297"/>
            <a:ext cx="3597417" cy="267831"/>
          </a:xfrm>
          <a:prstGeom prst="rect">
            <a:avLst/>
          </a:prstGeom>
        </p:spPr>
        <p:txBody>
          <a:bodyPr lIns="91434" tIns="45717" rIns="91434" bIns="45717">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0" indent="-171440">
              <a:lnSpc>
                <a:spcPts val="1499"/>
              </a:lnSpc>
              <a:buFont typeface="メイリオ" panose="020B0604030504040204" pitchFamily="50" charset="-128"/>
              <a:buChar char="※"/>
            </a:pP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千葉労働局の管轄区域については</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P.14</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をご参照ください。</a:t>
            </a:r>
          </a:p>
        </p:txBody>
      </p:sp>
      <p:sp>
        <p:nvSpPr>
          <p:cNvPr id="4" name="テキスト ボックス 3"/>
          <p:cNvSpPr txBox="1"/>
          <p:nvPr/>
        </p:nvSpPr>
        <p:spPr>
          <a:xfrm>
            <a:off x="4453804" y="9739546"/>
            <a:ext cx="310679" cy="326390"/>
          </a:xfrm>
          <a:prstGeom prst="rect">
            <a:avLst/>
          </a:prstGeom>
          <a:solidFill>
            <a:schemeClr val="bg1"/>
          </a:solidFill>
        </p:spPr>
        <p:txBody>
          <a:bodyPr vert="horz" wrap="square" lIns="91434" tIns="45717" rIns="91434" bIns="45717" rtlCol="0" anchor="ctr">
            <a:normAutofit fontScale="70000" lnSpcReduction="2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
        <p:nvSpPr>
          <p:cNvPr id="124" name="正方形/長方形 123">
            <a:extLst>
              <a:ext uri="{FF2B5EF4-FFF2-40B4-BE49-F238E27FC236}">
                <a16:creationId xmlns:a16="http://schemas.microsoft.com/office/drawing/2014/main" id="{632B66C1-0BAC-4A41-BD19-E0207037B98F}"/>
              </a:ext>
            </a:extLst>
          </p:cNvPr>
          <p:cNvSpPr/>
          <p:nvPr/>
        </p:nvSpPr>
        <p:spPr>
          <a:xfrm>
            <a:off x="1262445" y="7861043"/>
            <a:ext cx="2217951" cy="409810"/>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Tree>
    <p:extLst>
      <p:ext uri="{BB962C8B-B14F-4D97-AF65-F5344CB8AC3E}">
        <p14:creationId xmlns:p14="http://schemas.microsoft.com/office/powerpoint/2010/main" val="54301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p:cNvSpPr txBox="1">
            <a:spLocks/>
          </p:cNvSpPr>
          <p:nvPr/>
        </p:nvSpPr>
        <p:spPr>
          <a:xfrm>
            <a:off x="178891" y="9997956"/>
            <a:ext cx="1764295" cy="569324"/>
          </a:xfrm>
          <a:prstGeom prst="rect">
            <a:avLst/>
          </a:prstGeom>
        </p:spPr>
        <p:txBody>
          <a:bodyPr vert="horz" lIns="91434" tIns="45717" rIns="91434" bIns="45717" rtlCol="0" anchor="ctr"/>
          <a:lstStyle>
            <a:defPPr>
              <a:defRPr lang="ja-JP"/>
            </a:defPPr>
            <a:lvl1pPr marL="0" algn="r" defTabSz="914343" rtl="0" eaLnBrk="1" latinLnBrk="0" hangingPunct="1">
              <a:defRPr kumimoji="1" sz="1400" kern="1200">
                <a:solidFill>
                  <a:schemeClr val="accent5">
                    <a:lumMod val="75000"/>
                  </a:schemeClr>
                </a:solidFill>
                <a:latin typeface="HGｺﾞｼｯｸE" panose="020B0909000000000000" pitchFamily="49" charset="-128"/>
                <a:ea typeface="HGｺﾞｼｯｸE" panose="020B0909000000000000" pitchFamily="49" charset="-128"/>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a:lstStyle>
          <a:p>
            <a:pPr algn="l"/>
            <a:r>
              <a:rPr lang="en-US" altLang="ja-JP" dirty="0"/>
              <a:t>12</a:t>
            </a:r>
            <a:endParaRPr lang="ja-JP" altLang="en-US" dirty="0"/>
          </a:p>
        </p:txBody>
      </p:sp>
      <p:sp>
        <p:nvSpPr>
          <p:cNvPr id="14" name="右矢印 13"/>
          <p:cNvSpPr/>
          <p:nvPr/>
        </p:nvSpPr>
        <p:spPr>
          <a:xfrm rot="5400000">
            <a:off x="5950636" y="1906643"/>
            <a:ext cx="304343" cy="29153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7" name="正方形/長方形 16"/>
          <p:cNvSpPr/>
          <p:nvPr/>
        </p:nvSpPr>
        <p:spPr>
          <a:xfrm>
            <a:off x="384360" y="290420"/>
            <a:ext cx="4800415" cy="353591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18" name="コンテンツ プレースホルダー 5"/>
          <p:cNvSpPr txBox="1">
            <a:spLocks/>
          </p:cNvSpPr>
          <p:nvPr/>
        </p:nvSpPr>
        <p:spPr>
          <a:xfrm>
            <a:off x="1473509" y="470558"/>
            <a:ext cx="3650850" cy="312979"/>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ja-JP" altLang="ja-JP" sz="1150"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ホームベース 18"/>
          <p:cNvSpPr/>
          <p:nvPr/>
        </p:nvSpPr>
        <p:spPr>
          <a:xfrm>
            <a:off x="555381" y="416194"/>
            <a:ext cx="816530" cy="3168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kumimoji="1" lang="ja-JP" altLang="en-US" sz="1100" spc="-300" dirty="0">
                <a:latin typeface="HGS創英角ｺﾞｼｯｸUB" panose="020B0900000000000000" pitchFamily="50" charset="-128"/>
                <a:ea typeface="HGS創英角ｺﾞｼｯｸUB" panose="020B0900000000000000" pitchFamily="50" charset="-128"/>
              </a:rPr>
              <a:t>Ｃａｓｅ４</a:t>
            </a:r>
          </a:p>
        </p:txBody>
      </p:sp>
      <p:grpSp>
        <p:nvGrpSpPr>
          <p:cNvPr id="21" name="グループ化 20"/>
          <p:cNvGrpSpPr/>
          <p:nvPr/>
        </p:nvGrpSpPr>
        <p:grpSpPr>
          <a:xfrm>
            <a:off x="683937" y="1320578"/>
            <a:ext cx="232511" cy="267884"/>
            <a:chOff x="1036591" y="1286882"/>
            <a:chExt cx="232511" cy="267884"/>
          </a:xfrm>
        </p:grpSpPr>
        <p:sp>
          <p:nvSpPr>
            <p:cNvPr id="22" name="正方形/長方形 21"/>
            <p:cNvSpPr/>
            <p:nvPr/>
          </p:nvSpPr>
          <p:spPr>
            <a:xfrm>
              <a:off x="1036591" y="1339085"/>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リーフォーム 22"/>
            <p:cNvSpPr/>
            <p:nvPr/>
          </p:nvSpPr>
          <p:spPr>
            <a:xfrm>
              <a:off x="1053421" y="1286882"/>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 name="グループ化 24"/>
          <p:cNvGrpSpPr/>
          <p:nvPr/>
        </p:nvGrpSpPr>
        <p:grpSpPr>
          <a:xfrm>
            <a:off x="683937" y="2073007"/>
            <a:ext cx="232511" cy="267884"/>
            <a:chOff x="1747755" y="1074660"/>
            <a:chExt cx="232511" cy="267884"/>
          </a:xfrm>
        </p:grpSpPr>
        <p:sp>
          <p:nvSpPr>
            <p:cNvPr id="26" name="正方形/長方形 25"/>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 name="グループ化 48"/>
          <p:cNvGrpSpPr/>
          <p:nvPr/>
        </p:nvGrpSpPr>
        <p:grpSpPr>
          <a:xfrm>
            <a:off x="5435813" y="310786"/>
            <a:ext cx="1397867" cy="1467028"/>
            <a:chOff x="535285" y="8562850"/>
            <a:chExt cx="1397867" cy="1488005"/>
          </a:xfrm>
        </p:grpSpPr>
        <p:grpSp>
          <p:nvGrpSpPr>
            <p:cNvPr id="50" name="グループ化 49"/>
            <p:cNvGrpSpPr/>
            <p:nvPr/>
          </p:nvGrpSpPr>
          <p:grpSpPr>
            <a:xfrm>
              <a:off x="825003" y="9272542"/>
              <a:ext cx="1108149" cy="668014"/>
              <a:chOff x="825003" y="9272542"/>
              <a:chExt cx="1108149" cy="668014"/>
            </a:xfrm>
          </p:grpSpPr>
          <p:cxnSp>
            <p:nvCxnSpPr>
              <p:cNvPr id="70" name="直線コネクタ 69"/>
              <p:cNvCxnSpPr/>
              <p:nvPr/>
            </p:nvCxnSpPr>
            <p:spPr>
              <a:xfrm flipH="1">
                <a:off x="1362314" y="9272542"/>
                <a:ext cx="6621" cy="362586"/>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1" name="フリーフォーム 70"/>
              <p:cNvSpPr/>
              <p:nvPr/>
            </p:nvSpPr>
            <p:spPr>
              <a:xfrm>
                <a:off x="825003" y="9465031"/>
                <a:ext cx="932827" cy="262014"/>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72" name="円/楕円 71"/>
              <p:cNvSpPr>
                <a:spLocks noChangeAspect="1"/>
              </p:cNvSpPr>
              <p:nvPr/>
            </p:nvSpPr>
            <p:spPr>
              <a:xfrm>
                <a:off x="1228196" y="9622971"/>
                <a:ext cx="312570" cy="306035"/>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73" name="円/楕円 72"/>
              <p:cNvSpPr>
                <a:spLocks noChangeAspect="1"/>
              </p:cNvSpPr>
              <p:nvPr/>
            </p:nvSpPr>
            <p:spPr>
              <a:xfrm>
                <a:off x="1620582" y="9634521"/>
                <a:ext cx="312570" cy="306035"/>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grpSp>
        <p:grpSp>
          <p:nvGrpSpPr>
            <p:cNvPr id="51" name="グループ化 50"/>
            <p:cNvGrpSpPr/>
            <p:nvPr/>
          </p:nvGrpSpPr>
          <p:grpSpPr>
            <a:xfrm>
              <a:off x="763730" y="8562850"/>
              <a:ext cx="1096184" cy="816093"/>
              <a:chOff x="763730" y="8562850"/>
              <a:chExt cx="1096184" cy="816093"/>
            </a:xfrm>
          </p:grpSpPr>
          <p:grpSp>
            <p:nvGrpSpPr>
              <p:cNvPr id="61" name="グループ化 60"/>
              <p:cNvGrpSpPr>
                <a:grpSpLocks noChangeAspect="1"/>
              </p:cNvGrpSpPr>
              <p:nvPr/>
            </p:nvGrpSpPr>
            <p:grpSpPr>
              <a:xfrm>
                <a:off x="1008393" y="8562850"/>
                <a:ext cx="595375" cy="816093"/>
                <a:chOff x="2503404" y="2428954"/>
                <a:chExt cx="1800000" cy="2520000"/>
              </a:xfrm>
            </p:grpSpPr>
            <p:sp>
              <p:nvSpPr>
                <p:cNvPr id="63" name="正方形/長方形 62"/>
                <p:cNvSpPr>
                  <a:spLocks noChangeAspect="1"/>
                </p:cNvSpPr>
                <p:nvPr/>
              </p:nvSpPr>
              <p:spPr>
                <a:xfrm>
                  <a:off x="2503404" y="2428954"/>
                  <a:ext cx="1800000" cy="252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p:cNvSpPr/>
                <p:nvPr/>
              </p:nvSpPr>
              <p:spPr>
                <a:xfrm>
                  <a:off x="3043364" y="4275020"/>
                  <a:ext cx="720079" cy="651837"/>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5" name="直線コネクタ 64"/>
                <p:cNvCxnSpPr/>
                <p:nvPr/>
              </p:nvCxnSpPr>
              <p:spPr>
                <a:xfrm>
                  <a:off x="2503404" y="2716986"/>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03404" y="3149033"/>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03404" y="3581083"/>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03404" y="4013131"/>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403406" y="4275020"/>
                  <a:ext cx="0" cy="6518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正方形/長方形 61"/>
              <p:cNvSpPr/>
              <p:nvPr/>
            </p:nvSpPr>
            <p:spPr>
              <a:xfrm>
                <a:off x="763730" y="8617066"/>
                <a:ext cx="1096184" cy="564809"/>
              </a:xfrm>
              <a:prstGeom prst="rect">
                <a:avLst/>
              </a:prstGeom>
              <a:noFill/>
            </p:spPr>
            <p:txBody>
              <a:bodyPr wrap="square" lIns="99569" tIns="49785" rIns="99569" bIns="49785" anchor="ctr">
                <a:spAutoFit/>
              </a:bodyPr>
              <a:lstStyle/>
              <a:p>
                <a:pPr algn="ctr"/>
                <a:r>
                  <a:rPr lang="ja-JP" altLang="en-US" sz="30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p>
            </p:txBody>
          </p:sp>
        </p:grpSp>
        <p:grpSp>
          <p:nvGrpSpPr>
            <p:cNvPr id="52" name="グループ化 51"/>
            <p:cNvGrpSpPr/>
            <p:nvPr/>
          </p:nvGrpSpPr>
          <p:grpSpPr>
            <a:xfrm>
              <a:off x="535285" y="9640473"/>
              <a:ext cx="533456" cy="410382"/>
              <a:chOff x="535285" y="9640473"/>
              <a:chExt cx="533456" cy="410382"/>
            </a:xfrm>
          </p:grpSpPr>
          <p:grpSp>
            <p:nvGrpSpPr>
              <p:cNvPr id="53" name="グループ化 52"/>
              <p:cNvGrpSpPr>
                <a:grpSpLocks noChangeAspect="1"/>
              </p:cNvGrpSpPr>
              <p:nvPr/>
            </p:nvGrpSpPr>
            <p:grpSpPr>
              <a:xfrm>
                <a:off x="535285" y="9640473"/>
                <a:ext cx="533456" cy="343224"/>
                <a:chOff x="1887957" y="6285099"/>
                <a:chExt cx="2519997" cy="1656035"/>
              </a:xfrm>
            </p:grpSpPr>
            <p:sp>
              <p:nvSpPr>
                <p:cNvPr id="55" name="正方形/長方形 54"/>
                <p:cNvSpPr/>
                <p:nvPr/>
              </p:nvSpPr>
              <p:spPr>
                <a:xfrm rot="16200000">
                  <a:off x="2319938" y="5853118"/>
                  <a:ext cx="1656035" cy="2519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a:spLocks noChangeAspect="1"/>
                </p:cNvSpPr>
                <p:nvPr/>
              </p:nvSpPr>
              <p:spPr>
                <a:xfrm>
                  <a:off x="2438165" y="6777378"/>
                  <a:ext cx="1517088" cy="1163756"/>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7" name="直線コネクタ 56"/>
                <p:cNvCxnSpPr/>
                <p:nvPr/>
              </p:nvCxnSpPr>
              <p:spPr>
                <a:xfrm>
                  <a:off x="3209173" y="6789107"/>
                  <a:ext cx="0" cy="11520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145046" y="6704565"/>
                  <a:ext cx="2054531"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cxnSpLocks noChangeAspect="1"/>
                </p:cNvCxnSpPr>
                <p:nvPr/>
              </p:nvCxnSpPr>
              <p:spPr>
                <a:xfrm>
                  <a:off x="3353384" y="7311243"/>
                  <a:ext cx="0" cy="1260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cxnSpLocks noChangeAspect="1"/>
                </p:cNvCxnSpPr>
                <p:nvPr/>
              </p:nvCxnSpPr>
              <p:spPr>
                <a:xfrm>
                  <a:off x="3065353" y="7311243"/>
                  <a:ext cx="0" cy="1260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4" name="正方形/長方形 53"/>
              <p:cNvSpPr/>
              <p:nvPr/>
            </p:nvSpPr>
            <p:spPr>
              <a:xfrm>
                <a:off x="550784" y="9642536"/>
                <a:ext cx="498105" cy="408319"/>
              </a:xfrm>
              <a:prstGeom prst="rect">
                <a:avLst/>
              </a:prstGeom>
              <a:noFill/>
            </p:spPr>
            <p:txBody>
              <a:bodyPr wrap="square" lIns="99569" tIns="49785" rIns="99569" bIns="49785" anchor="ctr">
                <a:spAutoFit/>
              </a:bodyPr>
              <a:lstStyle/>
              <a:p>
                <a:pPr algn="ctr"/>
                <a:r>
                  <a:rPr lang="ja-JP" altLang="en-US" sz="20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Ｃ</a:t>
                </a:r>
              </a:p>
            </p:txBody>
          </p:sp>
        </p:grpSp>
      </p:grpSp>
      <p:cxnSp>
        <p:nvCxnSpPr>
          <p:cNvPr id="75" name="直線コネクタ 74"/>
          <p:cNvCxnSpPr/>
          <p:nvPr/>
        </p:nvCxnSpPr>
        <p:spPr>
          <a:xfrm flipH="1">
            <a:off x="6206609" y="2858544"/>
            <a:ext cx="4999" cy="467294"/>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76" name="グループ化 75"/>
          <p:cNvGrpSpPr>
            <a:grpSpLocks noChangeAspect="1"/>
          </p:cNvGrpSpPr>
          <p:nvPr/>
        </p:nvGrpSpPr>
        <p:grpSpPr>
          <a:xfrm>
            <a:off x="5579507" y="3313130"/>
            <a:ext cx="297688" cy="408701"/>
            <a:chOff x="7582650" y="2428954"/>
            <a:chExt cx="1800002" cy="2524046"/>
          </a:xfrm>
        </p:grpSpPr>
        <p:sp>
          <p:nvSpPr>
            <p:cNvPr id="77" name="正方形/長方形 76"/>
            <p:cNvSpPr>
              <a:spLocks noChangeAspect="1"/>
            </p:cNvSpPr>
            <p:nvPr/>
          </p:nvSpPr>
          <p:spPr>
            <a:xfrm>
              <a:off x="7582650" y="2428954"/>
              <a:ext cx="1800002" cy="25200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8122612" y="4301165"/>
              <a:ext cx="720078" cy="651835"/>
            </a:xfrm>
            <a:prstGeom prst="rect">
              <a:avLst/>
            </a:prstGeom>
            <a:solidFill>
              <a:schemeClr val="accent5">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9" name="直線コネクタ 78"/>
            <p:cNvCxnSpPr/>
            <p:nvPr/>
          </p:nvCxnSpPr>
          <p:spPr>
            <a:xfrm>
              <a:off x="7582650" y="2716986"/>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582650" y="3149031"/>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582650" y="3581082"/>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582650" y="4013127"/>
              <a:ext cx="1800002"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482651" y="4301165"/>
              <a:ext cx="0" cy="65183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a:xfrm>
            <a:off x="5481123" y="3235713"/>
            <a:ext cx="498105" cy="439097"/>
          </a:xfrm>
          <a:prstGeom prst="rect">
            <a:avLst/>
          </a:prstGeom>
          <a:noFill/>
        </p:spPr>
        <p:txBody>
          <a:bodyPr wrap="square" lIns="99569" tIns="49785" rIns="99569" bIns="49785" anchor="ctr">
            <a:spAutoFit/>
          </a:bodyPr>
          <a:lstStyle/>
          <a:p>
            <a:pPr algn="ctr"/>
            <a:r>
              <a:rPr lang="ja-JP" altLang="en-US" sz="22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p>
        </p:txBody>
      </p:sp>
      <p:grpSp>
        <p:nvGrpSpPr>
          <p:cNvPr id="85" name="グループ化 84"/>
          <p:cNvGrpSpPr/>
          <p:nvPr/>
        </p:nvGrpSpPr>
        <p:grpSpPr>
          <a:xfrm>
            <a:off x="5652640" y="2340056"/>
            <a:ext cx="1096184" cy="626500"/>
            <a:chOff x="2576435" y="8716644"/>
            <a:chExt cx="1096184" cy="626500"/>
          </a:xfrm>
        </p:grpSpPr>
        <p:grpSp>
          <p:nvGrpSpPr>
            <p:cNvPr id="86" name="グループ化 85"/>
            <p:cNvGrpSpPr>
              <a:grpSpLocks noChangeAspect="1"/>
            </p:cNvGrpSpPr>
            <p:nvPr/>
          </p:nvGrpSpPr>
          <p:grpSpPr>
            <a:xfrm>
              <a:off x="2710665" y="8716644"/>
              <a:ext cx="871487" cy="560710"/>
              <a:chOff x="2205141" y="5961112"/>
              <a:chExt cx="2519997" cy="1655984"/>
            </a:xfrm>
          </p:grpSpPr>
          <p:sp>
            <p:nvSpPr>
              <p:cNvPr id="88" name="正方形/長方形 87"/>
              <p:cNvSpPr/>
              <p:nvPr/>
            </p:nvSpPr>
            <p:spPr>
              <a:xfrm rot="16200000">
                <a:off x="2637148" y="5529105"/>
                <a:ext cx="1655984" cy="2519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p:cNvSpPr>
                <a:spLocks noChangeAspect="1"/>
              </p:cNvSpPr>
              <p:nvPr/>
            </p:nvSpPr>
            <p:spPr>
              <a:xfrm>
                <a:off x="2706598" y="6285233"/>
                <a:ext cx="1517090" cy="1294359"/>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0" name="直線コネクタ 89"/>
              <p:cNvCxnSpPr/>
              <p:nvPr/>
            </p:nvCxnSpPr>
            <p:spPr>
              <a:xfrm>
                <a:off x="3428799" y="6429071"/>
                <a:ext cx="0" cy="11336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cxnSpLocks noChangeAspect="1"/>
              </p:cNvCxnSpPr>
              <p:nvPr/>
            </p:nvCxnSpPr>
            <p:spPr>
              <a:xfrm>
                <a:off x="3573016" y="6987202"/>
                <a:ext cx="0" cy="1260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a:cxnSpLocks noChangeAspect="1"/>
              </p:cNvCxnSpPr>
              <p:nvPr/>
            </p:nvCxnSpPr>
            <p:spPr>
              <a:xfrm>
                <a:off x="3284984" y="6987202"/>
                <a:ext cx="0" cy="1260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437875" y="6322738"/>
                <a:ext cx="2054532"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7" name="正方形/長方形 86"/>
            <p:cNvSpPr/>
            <p:nvPr/>
          </p:nvSpPr>
          <p:spPr>
            <a:xfrm>
              <a:off x="2576435" y="8778335"/>
              <a:ext cx="1096184" cy="564809"/>
            </a:xfrm>
            <a:prstGeom prst="rect">
              <a:avLst/>
            </a:prstGeom>
            <a:noFill/>
          </p:spPr>
          <p:txBody>
            <a:bodyPr wrap="square" lIns="99569" tIns="49785" rIns="99569" bIns="49785" anchor="ctr">
              <a:spAutoFit/>
            </a:bodyPr>
            <a:lstStyle/>
            <a:p>
              <a:pPr algn="ctr"/>
              <a:r>
                <a:rPr lang="ja-JP" altLang="en-US" sz="30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Ｃ</a:t>
              </a:r>
            </a:p>
          </p:txBody>
        </p:sp>
      </p:grpSp>
      <p:sp>
        <p:nvSpPr>
          <p:cNvPr id="105" name="正方形/長方形 104"/>
          <p:cNvSpPr/>
          <p:nvPr/>
        </p:nvSpPr>
        <p:spPr>
          <a:xfrm>
            <a:off x="5438692" y="1620353"/>
            <a:ext cx="549627"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accent5">
                    <a:lumMod val="75000"/>
                  </a:schemeClr>
                </a:solidFill>
                <a:latin typeface="HGS創英角ｺﾞｼｯｸUB" panose="020B0900000000000000" pitchFamily="50" charset="-128"/>
                <a:ea typeface="HGS創英角ｺﾞｼｯｸUB" panose="020B0900000000000000" pitchFamily="50" charset="-128"/>
              </a:rPr>
              <a:t>0001</a:t>
            </a:r>
            <a:endParaRPr lang="ja-JP" altLang="en-US" sz="900" dirty="0">
              <a:solidFill>
                <a:schemeClr val="accent5">
                  <a:lumMod val="75000"/>
                </a:schemeClr>
              </a:solidFill>
              <a:latin typeface="HGS創英角ｺﾞｼｯｸUB" panose="020B0900000000000000" pitchFamily="50" charset="-128"/>
              <a:ea typeface="HGS創英角ｺﾞｼｯｸUB" panose="020B0900000000000000" pitchFamily="50" charset="-128"/>
            </a:endParaRPr>
          </a:p>
        </p:txBody>
      </p:sp>
      <p:sp>
        <p:nvSpPr>
          <p:cNvPr id="106" name="正方形/長方形 105"/>
          <p:cNvSpPr/>
          <p:nvPr/>
        </p:nvSpPr>
        <p:spPr>
          <a:xfrm>
            <a:off x="6035747" y="1341240"/>
            <a:ext cx="502106" cy="31855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0002</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18" name="正方形/長方形 117"/>
          <p:cNvSpPr/>
          <p:nvPr/>
        </p:nvSpPr>
        <p:spPr>
          <a:xfrm>
            <a:off x="6421559" y="1366694"/>
            <a:ext cx="502106"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0003</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22" name="フリーフォーム 121"/>
          <p:cNvSpPr/>
          <p:nvPr/>
        </p:nvSpPr>
        <p:spPr>
          <a:xfrm>
            <a:off x="5725531" y="3051825"/>
            <a:ext cx="932827" cy="258320"/>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32" name="円/楕円 131"/>
          <p:cNvSpPr>
            <a:spLocks noChangeAspect="1"/>
          </p:cNvSpPr>
          <p:nvPr/>
        </p:nvSpPr>
        <p:spPr>
          <a:xfrm>
            <a:off x="6516327" y="3310145"/>
            <a:ext cx="312570" cy="3017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33" name="円/楕円 132"/>
          <p:cNvSpPr>
            <a:spLocks noChangeAspect="1"/>
          </p:cNvSpPr>
          <p:nvPr/>
        </p:nvSpPr>
        <p:spPr>
          <a:xfrm>
            <a:off x="6058718" y="3314858"/>
            <a:ext cx="312570" cy="3017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34" name="正方形/長方形 133"/>
          <p:cNvSpPr/>
          <p:nvPr/>
        </p:nvSpPr>
        <p:spPr>
          <a:xfrm>
            <a:off x="5958487" y="3305276"/>
            <a:ext cx="502106" cy="31855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0002</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35" name="正方形/長方形 134"/>
          <p:cNvSpPr/>
          <p:nvPr/>
        </p:nvSpPr>
        <p:spPr>
          <a:xfrm>
            <a:off x="6420505" y="3325967"/>
            <a:ext cx="502106"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bg1"/>
                </a:solidFill>
                <a:latin typeface="HGS創英角ｺﾞｼｯｸUB" panose="020B0900000000000000" pitchFamily="50" charset="-128"/>
                <a:ea typeface="HGS創英角ｺﾞｼｯｸUB" panose="020B0900000000000000" pitchFamily="50" charset="-128"/>
              </a:rPr>
              <a:t>0003</a:t>
            </a:r>
            <a:endParaRPr lang="ja-JP" altLang="en-US" sz="9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14" name="正方形/長方形 113"/>
          <p:cNvSpPr/>
          <p:nvPr/>
        </p:nvSpPr>
        <p:spPr>
          <a:xfrm>
            <a:off x="372506" y="4223865"/>
            <a:ext cx="6318092" cy="330419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115" name="テキスト ボックス 114"/>
          <p:cNvSpPr txBox="1"/>
          <p:nvPr/>
        </p:nvSpPr>
        <p:spPr>
          <a:xfrm>
            <a:off x="1068979" y="5011932"/>
            <a:ext cx="5508893" cy="450727"/>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指定事業をＡ市からＢ市へ住所変更するための</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「名称</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所在地等変更届</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Ｂ市を</a:t>
            </a:r>
            <a:r>
              <a:rPr lang="ja-JP" altLang="ja-JP"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管轄する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労働基準監督署に提出</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P.8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上記の手続きによりＡ市の労働保険番号が廃止となるため、新たに以下の手続きも必要となります（Ａ市に残る事業場の新規成立、認可の追加）。</a:t>
            </a:r>
          </a:p>
        </p:txBody>
      </p:sp>
      <p:sp>
        <p:nvSpPr>
          <p:cNvPr id="116" name="右矢印 115"/>
          <p:cNvSpPr/>
          <p:nvPr/>
        </p:nvSpPr>
        <p:spPr>
          <a:xfrm>
            <a:off x="3179394" y="8779748"/>
            <a:ext cx="476353" cy="29153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grpSp>
        <p:nvGrpSpPr>
          <p:cNvPr id="117" name="グループ化 116"/>
          <p:cNvGrpSpPr/>
          <p:nvPr/>
        </p:nvGrpSpPr>
        <p:grpSpPr>
          <a:xfrm>
            <a:off x="1633579" y="8473111"/>
            <a:ext cx="1096184" cy="1214558"/>
            <a:chOff x="601404" y="2043910"/>
            <a:chExt cx="1096184" cy="1214558"/>
          </a:xfrm>
        </p:grpSpPr>
        <p:grpSp>
          <p:nvGrpSpPr>
            <p:cNvPr id="121" name="グループ化 120"/>
            <p:cNvGrpSpPr/>
            <p:nvPr/>
          </p:nvGrpSpPr>
          <p:grpSpPr>
            <a:xfrm>
              <a:off x="792299" y="2043910"/>
              <a:ext cx="715437" cy="1214558"/>
              <a:chOff x="871893" y="2135687"/>
              <a:chExt cx="648895" cy="1125125"/>
            </a:xfrm>
          </p:grpSpPr>
          <p:grpSp>
            <p:nvGrpSpPr>
              <p:cNvPr id="124" name="グループ化 123"/>
              <p:cNvGrpSpPr/>
              <p:nvPr/>
            </p:nvGrpSpPr>
            <p:grpSpPr>
              <a:xfrm>
                <a:off x="871893" y="2783759"/>
                <a:ext cx="648895" cy="477053"/>
                <a:chOff x="786765" y="1928664"/>
                <a:chExt cx="648895" cy="477053"/>
              </a:xfrm>
            </p:grpSpPr>
            <p:grpSp>
              <p:nvGrpSpPr>
                <p:cNvPr id="137" name="グループ化 136"/>
                <p:cNvGrpSpPr/>
                <p:nvPr/>
              </p:nvGrpSpPr>
              <p:grpSpPr>
                <a:xfrm>
                  <a:off x="876775" y="1928664"/>
                  <a:ext cx="459874" cy="324036"/>
                  <a:chOff x="876775" y="2468724"/>
                  <a:chExt cx="459874" cy="324036"/>
                </a:xfrm>
              </p:grpSpPr>
              <p:sp>
                <p:nvSpPr>
                  <p:cNvPr id="141" name="フリーフォーム 140"/>
                  <p:cNvSpPr/>
                  <p:nvPr/>
                </p:nvSpPr>
                <p:spPr>
                  <a:xfrm>
                    <a:off x="876775" y="2656402"/>
                    <a:ext cx="459874" cy="136358"/>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2" name="直線コネクタ 141"/>
                  <p:cNvCxnSpPr/>
                  <p:nvPr/>
                </p:nvCxnSpPr>
                <p:spPr>
                  <a:xfrm>
                    <a:off x="1106712" y="2468724"/>
                    <a:ext cx="0" cy="324036"/>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8" name="円/楕円 137"/>
                <p:cNvSpPr>
                  <a:spLocks noChangeAspect="1"/>
                </p:cNvSpPr>
                <p:nvPr/>
              </p:nvSpPr>
              <p:spPr>
                <a:xfrm>
                  <a:off x="786765"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1</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39" name="円/楕円 138"/>
                <p:cNvSpPr>
                  <a:spLocks noChangeAspect="1"/>
                </p:cNvSpPr>
                <p:nvPr/>
              </p:nvSpPr>
              <p:spPr>
                <a:xfrm>
                  <a:off x="1016702"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2</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40" name="円/楕円 139"/>
                <p:cNvSpPr>
                  <a:spLocks noChangeAspect="1"/>
                </p:cNvSpPr>
                <p:nvPr/>
              </p:nvSpPr>
              <p:spPr>
                <a:xfrm>
                  <a:off x="1246639"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3</a:t>
                  </a:r>
                  <a:endParaRPr lang="ja-JP" altLang="en-US" sz="1300" dirty="0">
                    <a:latin typeface="HGS創英角ｺﾞｼｯｸUB" panose="020B0900000000000000" pitchFamily="50" charset="-128"/>
                    <a:ea typeface="HGS創英角ｺﾞｼｯｸUB" panose="020B0900000000000000" pitchFamily="50" charset="-128"/>
                  </a:endParaRPr>
                </a:p>
              </p:txBody>
            </p:sp>
          </p:grpSp>
          <p:grpSp>
            <p:nvGrpSpPr>
              <p:cNvPr id="125" name="グループ化 124"/>
              <p:cNvGrpSpPr>
                <a:grpSpLocks noChangeAspect="1"/>
              </p:cNvGrpSpPr>
              <p:nvPr/>
            </p:nvGrpSpPr>
            <p:grpSpPr>
              <a:xfrm>
                <a:off x="921840" y="2135687"/>
                <a:ext cx="540000" cy="757214"/>
                <a:chOff x="2529000" y="2428954"/>
                <a:chExt cx="1800000" cy="2524046"/>
              </a:xfrm>
            </p:grpSpPr>
            <p:sp>
              <p:nvSpPr>
                <p:cNvPr id="126" name="正方形/長方形 125"/>
                <p:cNvSpPr>
                  <a:spLocks noChangeAspect="1"/>
                </p:cNvSpPr>
                <p:nvPr/>
              </p:nvSpPr>
              <p:spPr>
                <a:xfrm>
                  <a:off x="2529000" y="2428954"/>
                  <a:ext cx="1800000" cy="252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正方形/長方形 126"/>
                <p:cNvSpPr/>
                <p:nvPr/>
              </p:nvSpPr>
              <p:spPr>
                <a:xfrm>
                  <a:off x="3068960" y="4301164"/>
                  <a:ext cx="720080" cy="651836"/>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8" name="直線コネクタ 127"/>
                <p:cNvCxnSpPr/>
                <p:nvPr/>
              </p:nvCxnSpPr>
              <p:spPr>
                <a:xfrm>
                  <a:off x="2529000" y="2716986"/>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2529000" y="3149034"/>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2529000" y="3581082"/>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529000" y="4013130"/>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3" name="正方形/長方形 122"/>
            <p:cNvSpPr/>
            <p:nvPr/>
          </p:nvSpPr>
          <p:spPr>
            <a:xfrm>
              <a:off x="601404" y="2057965"/>
              <a:ext cx="1096184" cy="564809"/>
            </a:xfrm>
            <a:prstGeom prst="rect">
              <a:avLst/>
            </a:prstGeom>
            <a:noFill/>
          </p:spPr>
          <p:txBody>
            <a:bodyPr wrap="square" lIns="99569" tIns="49785" rIns="99569" bIns="49785" anchor="ctr">
              <a:spAutoFit/>
            </a:bodyPr>
            <a:lstStyle/>
            <a:p>
              <a:pPr algn="ctr"/>
              <a:endParaRPr lang="ja-JP" altLang="en-US" sz="3000" dirty="0">
                <a:solidFill>
                  <a:schemeClr val="accent5">
                    <a:lumMod val="50000"/>
                  </a:schemeClr>
                </a:solidFill>
                <a:latin typeface="HGS創英角ｺﾞｼｯｸUB" panose="020B0900000000000000" pitchFamily="50" charset="-128"/>
                <a:ea typeface="HGS創英角ｺﾞｼｯｸUB" panose="020B0900000000000000" pitchFamily="50" charset="-128"/>
              </a:endParaRPr>
            </a:p>
          </p:txBody>
        </p:sp>
      </p:grpSp>
      <p:grpSp>
        <p:nvGrpSpPr>
          <p:cNvPr id="143" name="グループ化 142"/>
          <p:cNvGrpSpPr/>
          <p:nvPr/>
        </p:nvGrpSpPr>
        <p:grpSpPr>
          <a:xfrm>
            <a:off x="4260740" y="8477943"/>
            <a:ext cx="916983" cy="1065942"/>
            <a:chOff x="811978" y="2135687"/>
            <a:chExt cx="831696" cy="987454"/>
          </a:xfrm>
        </p:grpSpPr>
        <p:grpSp>
          <p:nvGrpSpPr>
            <p:cNvPr id="144" name="グループ化 143"/>
            <p:cNvGrpSpPr/>
            <p:nvPr/>
          </p:nvGrpSpPr>
          <p:grpSpPr>
            <a:xfrm>
              <a:off x="811978" y="2892901"/>
              <a:ext cx="831696" cy="230240"/>
              <a:chOff x="726850" y="2577866"/>
              <a:chExt cx="831696" cy="230240"/>
            </a:xfrm>
          </p:grpSpPr>
          <p:sp>
            <p:nvSpPr>
              <p:cNvPr id="153" name="フリーフォーム 152"/>
              <p:cNvSpPr/>
              <p:nvPr/>
            </p:nvSpPr>
            <p:spPr>
              <a:xfrm>
                <a:off x="726850" y="2684664"/>
                <a:ext cx="831696" cy="109684"/>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4" name="直線コネクタ 153"/>
              <p:cNvCxnSpPr/>
              <p:nvPr/>
            </p:nvCxnSpPr>
            <p:spPr>
              <a:xfrm>
                <a:off x="1273230" y="2688004"/>
                <a:ext cx="0" cy="11471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1007032" y="2693388"/>
                <a:ext cx="0" cy="11471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147" idx="2"/>
              </p:cNvCxnSpPr>
              <p:nvPr/>
            </p:nvCxnSpPr>
            <p:spPr>
              <a:xfrm flipH="1">
                <a:off x="1106711" y="2577866"/>
                <a:ext cx="1" cy="113217"/>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グループ化 144"/>
            <p:cNvGrpSpPr>
              <a:grpSpLocks noChangeAspect="1"/>
            </p:cNvGrpSpPr>
            <p:nvPr/>
          </p:nvGrpSpPr>
          <p:grpSpPr>
            <a:xfrm>
              <a:off x="921840" y="2135687"/>
              <a:ext cx="540000" cy="757214"/>
              <a:chOff x="2529000" y="2428954"/>
              <a:chExt cx="1800000" cy="2524046"/>
            </a:xfrm>
          </p:grpSpPr>
          <p:sp>
            <p:nvSpPr>
              <p:cNvPr id="146" name="正方形/長方形 145"/>
              <p:cNvSpPr>
                <a:spLocks noChangeAspect="1"/>
              </p:cNvSpPr>
              <p:nvPr/>
            </p:nvSpPr>
            <p:spPr>
              <a:xfrm>
                <a:off x="2529000" y="2428954"/>
                <a:ext cx="1800000" cy="25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7" name="正方形/長方形 146"/>
              <p:cNvSpPr/>
              <p:nvPr/>
            </p:nvSpPr>
            <p:spPr>
              <a:xfrm>
                <a:off x="3068960" y="4301164"/>
                <a:ext cx="720080" cy="651836"/>
              </a:xfrm>
              <a:prstGeom prst="rect">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8" name="直線コネクタ 147"/>
              <p:cNvCxnSpPr/>
              <p:nvPr/>
            </p:nvCxnSpPr>
            <p:spPr>
              <a:xfrm>
                <a:off x="2529000" y="2716986"/>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2529000" y="3149034"/>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2529000" y="3581082"/>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2529000" y="4013130"/>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8" name="コンテンツ プレースホルダー 5"/>
          <p:cNvSpPr txBox="1">
            <a:spLocks/>
          </p:cNvSpPr>
          <p:nvPr/>
        </p:nvSpPr>
        <p:spPr>
          <a:xfrm>
            <a:off x="665051" y="7488235"/>
            <a:ext cx="6481675" cy="652888"/>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dirty="0">
                <a:solidFill>
                  <a:schemeClr val="accent5">
                    <a:lumMod val="75000"/>
                  </a:schemeClr>
                </a:solidFill>
                <a:latin typeface="HG丸ｺﾞｼｯｸM-PRO" panose="020F0600000000000000" pitchFamily="50" charset="-128"/>
                <a:ea typeface="HG丸ｺﾞｼｯｸM-PRO" panose="020F0600000000000000" pitchFamily="50" charset="-128"/>
              </a:rPr>
              <a:t>本社がＡ市からＢ市に移転したが、Ａ市の旧本社に支店が残るような場合</a:t>
            </a:r>
          </a:p>
        </p:txBody>
      </p:sp>
      <p:grpSp>
        <p:nvGrpSpPr>
          <p:cNvPr id="165" name="グループ化 164"/>
          <p:cNvGrpSpPr/>
          <p:nvPr/>
        </p:nvGrpSpPr>
        <p:grpSpPr>
          <a:xfrm>
            <a:off x="4779873" y="9473265"/>
            <a:ext cx="1245751" cy="454539"/>
            <a:chOff x="341512" y="1954302"/>
            <a:chExt cx="2444489" cy="907007"/>
          </a:xfrm>
        </p:grpSpPr>
        <p:grpSp>
          <p:nvGrpSpPr>
            <p:cNvPr id="166" name="グループ化 165"/>
            <p:cNvGrpSpPr>
              <a:grpSpLocks noChangeAspect="1"/>
            </p:cNvGrpSpPr>
            <p:nvPr/>
          </p:nvGrpSpPr>
          <p:grpSpPr>
            <a:xfrm>
              <a:off x="847367" y="2043907"/>
              <a:ext cx="595374" cy="817402"/>
              <a:chOff x="2529000" y="2428954"/>
              <a:chExt cx="1800000" cy="2524046"/>
            </a:xfrm>
          </p:grpSpPr>
          <p:sp>
            <p:nvSpPr>
              <p:cNvPr id="168" name="正方形/長方形 167"/>
              <p:cNvSpPr>
                <a:spLocks noChangeAspect="1"/>
              </p:cNvSpPr>
              <p:nvPr/>
            </p:nvSpPr>
            <p:spPr>
              <a:xfrm>
                <a:off x="2529000" y="2428954"/>
                <a:ext cx="1800000" cy="252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9" name="正方形/長方形 168"/>
              <p:cNvSpPr/>
              <p:nvPr/>
            </p:nvSpPr>
            <p:spPr>
              <a:xfrm>
                <a:off x="3068960" y="4301164"/>
                <a:ext cx="720080" cy="651836"/>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0" name="直線コネクタ 169"/>
              <p:cNvCxnSpPr/>
              <p:nvPr/>
            </p:nvCxnSpPr>
            <p:spPr>
              <a:xfrm>
                <a:off x="2529000" y="2716986"/>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2529000" y="3149034"/>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2529000" y="3581082"/>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2529000" y="4013130"/>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7" name="正方形/長方形 166"/>
            <p:cNvSpPr/>
            <p:nvPr/>
          </p:nvSpPr>
          <p:spPr>
            <a:xfrm>
              <a:off x="341512" y="1954302"/>
              <a:ext cx="2444489" cy="753362"/>
            </a:xfrm>
            <a:prstGeom prst="rect">
              <a:avLst/>
            </a:prstGeom>
            <a:noFill/>
          </p:spPr>
          <p:txBody>
            <a:bodyPr wrap="square" lIns="99569" tIns="49785" rIns="99569" bIns="49785" anchor="ctr">
              <a:spAutoFit/>
            </a:bodyPr>
            <a:lstStyle/>
            <a:p>
              <a:pPr algn="ctr"/>
              <a:r>
                <a:rPr lang="ja-JP" altLang="en-US" sz="18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r>
                <a:rPr lang="ja-JP" altLang="en-US" sz="11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市支店</a:t>
              </a:r>
            </a:p>
          </p:txBody>
        </p:sp>
      </p:grpSp>
      <p:sp>
        <p:nvSpPr>
          <p:cNvPr id="175" name="円/楕円 174"/>
          <p:cNvSpPr>
            <a:spLocks noChangeAspect="1"/>
          </p:cNvSpPr>
          <p:nvPr/>
        </p:nvSpPr>
        <p:spPr>
          <a:xfrm>
            <a:off x="4161499" y="9501136"/>
            <a:ext cx="208405" cy="200357"/>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1</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76" name="円/楕円 175"/>
          <p:cNvSpPr>
            <a:spLocks noChangeAspect="1"/>
          </p:cNvSpPr>
          <p:nvPr/>
        </p:nvSpPr>
        <p:spPr>
          <a:xfrm>
            <a:off x="4459051" y="9501324"/>
            <a:ext cx="208404" cy="200357"/>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2</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77" name="円/楕円 176"/>
          <p:cNvSpPr>
            <a:spLocks noChangeAspect="1"/>
          </p:cNvSpPr>
          <p:nvPr/>
        </p:nvSpPr>
        <p:spPr>
          <a:xfrm>
            <a:off x="4767965" y="9506031"/>
            <a:ext cx="208404" cy="200357"/>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3</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78" name="正方形/長方形 177"/>
          <p:cNvSpPr/>
          <p:nvPr/>
        </p:nvSpPr>
        <p:spPr>
          <a:xfrm>
            <a:off x="1543570" y="8166906"/>
            <a:ext cx="1284550" cy="318551"/>
          </a:xfrm>
          <a:prstGeom prst="rect">
            <a:avLst/>
          </a:prstGeom>
          <a:noFill/>
        </p:spPr>
        <p:txBody>
          <a:bodyPr wrap="square" lIns="99569" tIns="49785" rIns="99569" bIns="49785" anchor="ctr">
            <a:spAutoFit/>
          </a:bodyPr>
          <a:lstStyle/>
          <a:p>
            <a:pPr algn="ctr">
              <a:lnSpc>
                <a:spcPts val="1700"/>
              </a:lnSpc>
            </a:pPr>
            <a:r>
              <a:rPr lang="ja-JP" altLang="en-US" sz="18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r>
              <a:rPr lang="ja-JP" altLang="en-US" sz="12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市本社</a:t>
            </a:r>
          </a:p>
        </p:txBody>
      </p:sp>
      <p:sp>
        <p:nvSpPr>
          <p:cNvPr id="179" name="正方形/長方形 178"/>
          <p:cNvSpPr/>
          <p:nvPr/>
        </p:nvSpPr>
        <p:spPr>
          <a:xfrm>
            <a:off x="4014415" y="8181793"/>
            <a:ext cx="1284550" cy="318551"/>
          </a:xfrm>
          <a:prstGeom prst="rect">
            <a:avLst/>
          </a:prstGeom>
          <a:noFill/>
        </p:spPr>
        <p:txBody>
          <a:bodyPr wrap="square" lIns="99569" tIns="49785" rIns="99569" bIns="49785" anchor="ctr">
            <a:spAutoFit/>
          </a:bodyPr>
          <a:lstStyle/>
          <a:p>
            <a:pPr algn="ctr">
              <a:lnSpc>
                <a:spcPts val="1700"/>
              </a:lnSpc>
            </a:pPr>
            <a:r>
              <a:rPr lang="ja-JP" altLang="en-US" sz="18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Ｂ</a:t>
            </a:r>
            <a:r>
              <a:rPr lang="ja-JP" altLang="en-US" sz="12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市本社</a:t>
            </a:r>
          </a:p>
        </p:txBody>
      </p:sp>
      <p:sp>
        <p:nvSpPr>
          <p:cNvPr id="180" name="テキスト ボックス 179"/>
          <p:cNvSpPr txBox="1"/>
          <p:nvPr/>
        </p:nvSpPr>
        <p:spPr>
          <a:xfrm>
            <a:off x="1068979" y="6127439"/>
            <a:ext cx="5508893" cy="450727"/>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Ａ市に残る事業場の</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保険関係成立届</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Ａ市</a:t>
            </a:r>
            <a:r>
              <a:rPr lang="ja-JP" altLang="ja-JP"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を管轄する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労働基準監督署に提出</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P.4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 name="テキスト ボックス 183"/>
          <p:cNvSpPr txBox="1"/>
          <p:nvPr/>
        </p:nvSpPr>
        <p:spPr>
          <a:xfrm>
            <a:off x="1068978" y="6912866"/>
            <a:ext cx="5508893" cy="450727"/>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Ａ市に残る事業場をＢ市の指定事業に一括するための</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継続事業一括認可・追加・取消申請書</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号</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Ｂ市</a:t>
            </a:r>
            <a:r>
              <a:rPr lang="ja-JP" altLang="ja-JP"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を管轄する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労働基準監督署に提出</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P.5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5" name="コンテンツ プレースホルダー 5"/>
          <p:cNvSpPr txBox="1">
            <a:spLocks/>
          </p:cNvSpPr>
          <p:nvPr/>
        </p:nvSpPr>
        <p:spPr>
          <a:xfrm>
            <a:off x="1575107" y="4378586"/>
            <a:ext cx="5416521" cy="358154"/>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000"/>
              </a:lnSpc>
              <a:buNone/>
            </a:pPr>
            <a:endPar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6" name="ホームベース 185"/>
          <p:cNvSpPr/>
          <p:nvPr/>
        </p:nvSpPr>
        <p:spPr>
          <a:xfrm>
            <a:off x="557695" y="4463454"/>
            <a:ext cx="816530" cy="317653"/>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kumimoji="1" lang="ja-JP" altLang="en-US" sz="1100" spc="-300" dirty="0">
                <a:latin typeface="HGS創英角ｺﾞｼｯｸUB" panose="020B0900000000000000" pitchFamily="50" charset="-128"/>
                <a:ea typeface="HGS創英角ｺﾞｼｯｸUB" panose="020B0900000000000000" pitchFamily="50" charset="-128"/>
              </a:rPr>
              <a:t>Ｃａｓｅ５</a:t>
            </a:r>
          </a:p>
        </p:txBody>
      </p:sp>
      <p:sp>
        <p:nvSpPr>
          <p:cNvPr id="187" name="コンテンツ プレースホルダー 5"/>
          <p:cNvSpPr txBox="1">
            <a:spLocks/>
          </p:cNvSpPr>
          <p:nvPr/>
        </p:nvSpPr>
        <p:spPr>
          <a:xfrm>
            <a:off x="1372895" y="4460465"/>
            <a:ext cx="3945824" cy="360480"/>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dirty="0">
                <a:solidFill>
                  <a:schemeClr val="accent5">
                    <a:lumMod val="50000"/>
                  </a:schemeClr>
                </a:solidFill>
                <a:cs typeface="メイリオ" panose="020B0604030504040204" pitchFamily="50" charset="-128"/>
              </a:rPr>
              <a:t>指定事業が移転したが、一部事業が残る場合</a:t>
            </a:r>
            <a:endParaRPr lang="ja-JP" altLang="ja-JP" sz="1400" dirty="0">
              <a:solidFill>
                <a:schemeClr val="accent5">
                  <a:lumMod val="75000"/>
                </a:schemeClr>
              </a:solidFill>
              <a:cs typeface="メイリオ" panose="020B0604030504040204" pitchFamily="50" charset="-128"/>
            </a:endParaRPr>
          </a:p>
          <a:p>
            <a:pPr marL="0" indent="0">
              <a:buNone/>
            </a:pPr>
            <a:endParaRPr lang="ja-JP" altLang="ja-JP" sz="1800" dirty="0">
              <a:solidFill>
                <a:schemeClr val="accent5">
                  <a:lumMod val="50000"/>
                </a:schemeClr>
              </a:solidFill>
              <a:cs typeface="メイリオ" panose="020B0604030504040204" pitchFamily="50" charset="-128"/>
            </a:endParaRPr>
          </a:p>
        </p:txBody>
      </p:sp>
      <p:sp>
        <p:nvSpPr>
          <p:cNvPr id="188" name="コンテンツ プレースホルダー 5"/>
          <p:cNvSpPr txBox="1">
            <a:spLocks/>
          </p:cNvSpPr>
          <p:nvPr/>
        </p:nvSpPr>
        <p:spPr>
          <a:xfrm>
            <a:off x="1373784" y="498836"/>
            <a:ext cx="3527111" cy="414897"/>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solidFill>
                  <a:schemeClr val="accent5">
                    <a:lumMod val="50000"/>
                  </a:schemeClr>
                </a:solidFill>
                <a:cs typeface="メイリオ" panose="020B0604030504040204" pitchFamily="50" charset="-128"/>
              </a:rPr>
              <a:t>指定事業と被一括事業を入れ替える場合</a:t>
            </a:r>
            <a:endParaRPr lang="en-US" altLang="ja-JP" sz="1400" dirty="0">
              <a:solidFill>
                <a:schemeClr val="accent5">
                  <a:lumMod val="50000"/>
                </a:schemeClr>
              </a:solidFill>
              <a:cs typeface="メイリオ" panose="020B0604030504040204" pitchFamily="50" charset="-128"/>
            </a:endParaRPr>
          </a:p>
          <a:p>
            <a:pPr marL="0" indent="0" algn="ctr">
              <a:buNone/>
            </a:pPr>
            <a:r>
              <a:rPr lang="ja-JP" altLang="en-US" sz="1400" dirty="0">
                <a:solidFill>
                  <a:schemeClr val="accent5">
                    <a:lumMod val="50000"/>
                  </a:schemeClr>
                </a:solidFill>
                <a:cs typeface="メイリオ" panose="020B0604030504040204" pitchFamily="50" charset="-128"/>
              </a:rPr>
              <a:t>（管轄が変わる入れ替え）</a:t>
            </a:r>
            <a:endParaRPr lang="ja-JP" altLang="ja-JP" sz="1400" dirty="0">
              <a:solidFill>
                <a:schemeClr val="accent5">
                  <a:lumMod val="75000"/>
                </a:schemeClr>
              </a:solidFill>
              <a:cs typeface="メイリオ" panose="020B0604030504040204" pitchFamily="50" charset="-128"/>
            </a:endParaRPr>
          </a:p>
        </p:txBody>
      </p:sp>
      <p:sp>
        <p:nvSpPr>
          <p:cNvPr id="189" name="テキスト ボックス 188"/>
          <p:cNvSpPr txBox="1"/>
          <p:nvPr/>
        </p:nvSpPr>
        <p:spPr>
          <a:xfrm>
            <a:off x="1017422" y="1259256"/>
            <a:ext cx="3998377" cy="1408568"/>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指定事業をＡから</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へ変更するための</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「名称</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所在地等変更届</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Ｃを</a:t>
            </a:r>
            <a:r>
              <a:rPr lang="ja-JP" altLang="ja-JP"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管轄する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労働基準監督署に提出</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P.8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被一括事業を</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変更するための</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「継続事業一括変更申請書／継続被一括事業名称・所在地変更届</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号の</a:t>
            </a:r>
            <a:r>
              <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Ｃを</a:t>
            </a:r>
            <a:r>
              <a:rPr lang="ja-JP" altLang="ja-JP" sz="1100" dirty="0">
                <a:solidFill>
                  <a:schemeClr val="accent5">
                    <a:lumMod val="75000"/>
                  </a:schemeClr>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管轄する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労働基準監督署に提出</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P.7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0" name="正方形/長方形 189"/>
          <p:cNvSpPr/>
          <p:nvPr/>
        </p:nvSpPr>
        <p:spPr>
          <a:xfrm>
            <a:off x="5461911" y="3616588"/>
            <a:ext cx="549627" cy="283541"/>
          </a:xfrm>
          <a:prstGeom prst="rect">
            <a:avLst/>
          </a:prstGeom>
          <a:noFill/>
        </p:spPr>
        <p:txBody>
          <a:bodyPr wrap="square" lIns="99569" tIns="49785" rIns="99569" bIns="49785" anchor="ctr">
            <a:spAutoFit/>
          </a:bodyPr>
          <a:lstStyle/>
          <a:p>
            <a:pPr algn="ctr">
              <a:lnSpc>
                <a:spcPts val="1700"/>
              </a:lnSpc>
            </a:pPr>
            <a:r>
              <a:rPr lang="en-US" altLang="ja-JP" sz="900" dirty="0">
                <a:solidFill>
                  <a:schemeClr val="accent5">
                    <a:lumMod val="75000"/>
                  </a:schemeClr>
                </a:solidFill>
                <a:latin typeface="HGS創英角ｺﾞｼｯｸUB" panose="020B0900000000000000" pitchFamily="50" charset="-128"/>
                <a:ea typeface="HGS創英角ｺﾞｼｯｸUB" panose="020B0900000000000000" pitchFamily="50" charset="-128"/>
              </a:rPr>
              <a:t>0001</a:t>
            </a:r>
            <a:endParaRPr lang="ja-JP" altLang="en-US" sz="900" dirty="0">
              <a:solidFill>
                <a:schemeClr val="accent5">
                  <a:lumMod val="75000"/>
                </a:schemeClr>
              </a:solidFill>
              <a:latin typeface="HGS創英角ｺﾞｼｯｸUB" panose="020B0900000000000000" pitchFamily="50" charset="-128"/>
              <a:ea typeface="HGS創英角ｺﾞｼｯｸUB" panose="020B0900000000000000" pitchFamily="50" charset="-128"/>
            </a:endParaRPr>
          </a:p>
        </p:txBody>
      </p:sp>
      <p:sp>
        <p:nvSpPr>
          <p:cNvPr id="191" name="コンテンツ プレースホルダー 2"/>
          <p:cNvSpPr txBox="1">
            <a:spLocks/>
          </p:cNvSpPr>
          <p:nvPr/>
        </p:nvSpPr>
        <p:spPr>
          <a:xfrm>
            <a:off x="555381" y="2897793"/>
            <a:ext cx="4626721" cy="718491"/>
          </a:xfrm>
          <a:prstGeom prst="rect">
            <a:avLst/>
          </a:prstGeom>
        </p:spPr>
        <p:txBody>
          <a:bodyPr lIns="91434" tIns="45717" rIns="91434" bIns="45717">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0" indent="-171440">
              <a:lnSpc>
                <a:spcPts val="1499"/>
              </a:lnSpc>
              <a:buFont typeface="メイリオ" panose="020B0604030504040204" pitchFamily="50" charset="-128"/>
              <a:buChar char="※"/>
            </a:pP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管轄が変わる場合は、指定事業の労働保険番号の変更を伴うため、</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Case3</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の手続きではできません。</a:t>
            </a:r>
            <a:endPar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40" indent="-171440">
              <a:lnSpc>
                <a:spcPts val="1499"/>
              </a:lnSpc>
              <a:buFont typeface="メイリオ" panose="020B0604030504040204" pitchFamily="50" charset="-128"/>
              <a:buChar char="※"/>
            </a:pP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が実際に移転するわけではありませんが、登録内容を入れ替えるため、それぞれの名称、所在地を変更します。</a:t>
            </a:r>
          </a:p>
          <a:p>
            <a:pPr marL="0" indent="0">
              <a:lnSpc>
                <a:spcPts val="1499"/>
              </a:lnSpc>
              <a:buNone/>
            </a:pP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2" name="正方形/長方形 191"/>
          <p:cNvSpPr/>
          <p:nvPr/>
        </p:nvSpPr>
        <p:spPr>
          <a:xfrm>
            <a:off x="4830271" y="9859954"/>
            <a:ext cx="698582" cy="318551"/>
          </a:xfrm>
          <a:prstGeom prst="rect">
            <a:avLst/>
          </a:prstGeom>
          <a:noFill/>
        </p:spPr>
        <p:txBody>
          <a:bodyPr wrap="square" lIns="99569" tIns="49785" rIns="99569" bIns="49785" anchor="ctr">
            <a:spAutoFit/>
          </a:bodyPr>
          <a:lstStyle/>
          <a:p>
            <a:pPr algn="ctr">
              <a:lnSpc>
                <a:spcPts val="1700"/>
              </a:lnSpc>
            </a:pPr>
            <a:r>
              <a:rPr lang="ja-JP" altLang="en-US" sz="900" dirty="0">
                <a:solidFill>
                  <a:schemeClr val="accent5">
                    <a:lumMod val="75000"/>
                  </a:schemeClr>
                </a:solidFill>
                <a:latin typeface="HGS創英角ｺﾞｼｯｸUB" panose="020B0900000000000000" pitchFamily="50" charset="-128"/>
                <a:ea typeface="HGS創英角ｺﾞｼｯｸUB" panose="020B0900000000000000" pitchFamily="50" charset="-128"/>
              </a:rPr>
              <a:t>新規成立</a:t>
            </a:r>
          </a:p>
        </p:txBody>
      </p:sp>
      <p:grpSp>
        <p:nvGrpSpPr>
          <p:cNvPr id="193" name="グループ化 192"/>
          <p:cNvGrpSpPr/>
          <p:nvPr/>
        </p:nvGrpSpPr>
        <p:grpSpPr>
          <a:xfrm>
            <a:off x="688993" y="5041925"/>
            <a:ext cx="232511" cy="267884"/>
            <a:chOff x="1036591" y="1286882"/>
            <a:chExt cx="232511" cy="267884"/>
          </a:xfrm>
        </p:grpSpPr>
        <p:sp>
          <p:nvSpPr>
            <p:cNvPr id="194" name="正方形/長方形 193"/>
            <p:cNvSpPr/>
            <p:nvPr/>
          </p:nvSpPr>
          <p:spPr>
            <a:xfrm>
              <a:off x="1036591" y="1339085"/>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フリーフォーム 194"/>
            <p:cNvSpPr/>
            <p:nvPr/>
          </p:nvSpPr>
          <p:spPr>
            <a:xfrm>
              <a:off x="1053421" y="1286882"/>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6" name="グループ化 195"/>
          <p:cNvGrpSpPr/>
          <p:nvPr/>
        </p:nvGrpSpPr>
        <p:grpSpPr>
          <a:xfrm>
            <a:off x="688993" y="6142690"/>
            <a:ext cx="232511" cy="267884"/>
            <a:chOff x="1747755" y="1074660"/>
            <a:chExt cx="232511" cy="267884"/>
          </a:xfrm>
        </p:grpSpPr>
        <p:sp>
          <p:nvSpPr>
            <p:cNvPr id="197" name="正方形/長方形 196"/>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8" name="フリーフォーム 197"/>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9" name="グループ化 198"/>
          <p:cNvGrpSpPr/>
          <p:nvPr/>
        </p:nvGrpSpPr>
        <p:grpSpPr>
          <a:xfrm>
            <a:off x="692351" y="6934216"/>
            <a:ext cx="232511" cy="267884"/>
            <a:chOff x="1747755" y="1074660"/>
            <a:chExt cx="232511" cy="267884"/>
          </a:xfrm>
        </p:grpSpPr>
        <p:sp>
          <p:nvSpPr>
            <p:cNvPr id="200" name="正方形/長方形 199"/>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1" name="フリーフォーム 200"/>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25144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p:cNvGrpSpPr/>
          <p:nvPr/>
        </p:nvGrpSpPr>
        <p:grpSpPr>
          <a:xfrm>
            <a:off x="1085513" y="196340"/>
            <a:ext cx="5906496" cy="3289232"/>
            <a:chOff x="989886" y="381755"/>
            <a:chExt cx="5726389" cy="3381279"/>
          </a:xfrm>
        </p:grpSpPr>
        <p:sp>
          <p:nvSpPr>
            <p:cNvPr id="58" name="正方形/長方形 57"/>
            <p:cNvSpPr/>
            <p:nvPr/>
          </p:nvSpPr>
          <p:spPr>
            <a:xfrm>
              <a:off x="989886" y="381755"/>
              <a:ext cx="5726389" cy="338127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grpSp>
          <p:nvGrpSpPr>
            <p:cNvPr id="59" name="グループ化 58"/>
            <p:cNvGrpSpPr/>
            <p:nvPr/>
          </p:nvGrpSpPr>
          <p:grpSpPr>
            <a:xfrm>
              <a:off x="1186919" y="644520"/>
              <a:ext cx="148019" cy="1476604"/>
              <a:chOff x="728565" y="638915"/>
              <a:chExt cx="148019" cy="1476604"/>
            </a:xfrm>
          </p:grpSpPr>
          <p:sp>
            <p:nvSpPr>
              <p:cNvPr id="61" name="円/楕円 60"/>
              <p:cNvSpPr/>
              <p:nvPr/>
            </p:nvSpPr>
            <p:spPr>
              <a:xfrm>
                <a:off x="728565" y="63891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円/楕円 61"/>
              <p:cNvSpPr/>
              <p:nvPr/>
            </p:nvSpPr>
            <p:spPr>
              <a:xfrm>
                <a:off x="728565" y="90463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円/楕円 62"/>
              <p:cNvSpPr/>
              <p:nvPr/>
            </p:nvSpPr>
            <p:spPr>
              <a:xfrm>
                <a:off x="728565" y="1170349"/>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円/楕円 63"/>
              <p:cNvSpPr/>
              <p:nvPr/>
            </p:nvSpPr>
            <p:spPr>
              <a:xfrm>
                <a:off x="728565" y="1436066"/>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円/楕円 64"/>
              <p:cNvSpPr/>
              <p:nvPr/>
            </p:nvSpPr>
            <p:spPr>
              <a:xfrm>
                <a:off x="728565" y="1701783"/>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円/楕円 65"/>
              <p:cNvSpPr/>
              <p:nvPr/>
            </p:nvSpPr>
            <p:spPr>
              <a:xfrm>
                <a:off x="728565" y="1967500"/>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3" name="テキスト ボックス 22"/>
          <p:cNvSpPr txBox="1"/>
          <p:nvPr/>
        </p:nvSpPr>
        <p:spPr>
          <a:xfrm>
            <a:off x="1927287" y="1568714"/>
            <a:ext cx="4786216" cy="252728"/>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「労働保険継続事業一括認可等確認照会票」を記入する。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コンテンツ プレースホルダー 2"/>
          <p:cNvSpPr txBox="1">
            <a:spLocks/>
          </p:cNvSpPr>
          <p:nvPr/>
        </p:nvSpPr>
        <p:spPr>
          <a:xfrm>
            <a:off x="1985027" y="2978119"/>
            <a:ext cx="4182829" cy="501823"/>
          </a:xfrm>
          <a:prstGeom prst="rect">
            <a:avLst/>
          </a:prstGeom>
        </p:spPr>
        <p:txBody>
          <a:bodyPr lIns="91434" tIns="45717" rIns="91434" bIns="45717">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0" indent="-171440">
              <a:lnSpc>
                <a:spcPts val="1499"/>
              </a:lnSpc>
              <a:buFont typeface="メイリオ" panose="020B0604030504040204" pitchFamily="50" charset="-128"/>
              <a:buChar char="※"/>
            </a:pP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や電話による照会依頼はお受けしておりません。</a:t>
            </a:r>
          </a:p>
          <a:p>
            <a:pPr marL="171440" indent="-171440">
              <a:lnSpc>
                <a:spcPts val="1499"/>
              </a:lnSpc>
              <a:buFont typeface="メイリオ" panose="020B0604030504040204" pitchFamily="50" charset="-128"/>
              <a:buChar char="※"/>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必ず返信用封筒</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切手貼付</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を同封してください</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1499"/>
              </a:lnSpc>
              <a:buNone/>
            </a:pP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1605906" y="1532861"/>
            <a:ext cx="232511" cy="267884"/>
            <a:chOff x="1036591" y="1286882"/>
            <a:chExt cx="232511" cy="267884"/>
          </a:xfrm>
        </p:grpSpPr>
        <p:sp>
          <p:nvSpPr>
            <p:cNvPr id="29" name="正方形/長方形 28"/>
            <p:cNvSpPr/>
            <p:nvPr/>
          </p:nvSpPr>
          <p:spPr>
            <a:xfrm>
              <a:off x="1036591" y="1339085"/>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フリーフォーム 29"/>
            <p:cNvSpPr/>
            <p:nvPr/>
          </p:nvSpPr>
          <p:spPr>
            <a:xfrm>
              <a:off x="1053421" y="1286882"/>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コンテンツ プレースホルダー 5"/>
          <p:cNvSpPr txBox="1">
            <a:spLocks/>
          </p:cNvSpPr>
          <p:nvPr/>
        </p:nvSpPr>
        <p:spPr>
          <a:xfrm>
            <a:off x="1589117" y="470076"/>
            <a:ext cx="4710762" cy="414897"/>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700" dirty="0">
                <a:solidFill>
                  <a:schemeClr val="accent5">
                    <a:lumMod val="50000"/>
                  </a:schemeClr>
                </a:solidFill>
                <a:cs typeface="メイリオ" panose="020B0604030504040204" pitchFamily="50" charset="-128"/>
              </a:rPr>
              <a:t>継続一括認可状況の照会方法</a:t>
            </a:r>
            <a:endParaRPr lang="ja-JP" altLang="ja-JP" sz="1700" dirty="0">
              <a:solidFill>
                <a:schemeClr val="accent5">
                  <a:lumMod val="50000"/>
                </a:schemeClr>
              </a:solidFill>
              <a:cs typeface="メイリオ" panose="020B0604030504040204" pitchFamily="50" charset="-128"/>
            </a:endParaRPr>
          </a:p>
        </p:txBody>
      </p:sp>
      <p:grpSp>
        <p:nvGrpSpPr>
          <p:cNvPr id="35" name="グループ化 34"/>
          <p:cNvGrpSpPr/>
          <p:nvPr/>
        </p:nvGrpSpPr>
        <p:grpSpPr>
          <a:xfrm>
            <a:off x="1605906" y="2656117"/>
            <a:ext cx="232511" cy="267884"/>
            <a:chOff x="1747755" y="1074660"/>
            <a:chExt cx="232511" cy="267884"/>
          </a:xfrm>
        </p:grpSpPr>
        <p:sp>
          <p:nvSpPr>
            <p:cNvPr id="36" name="正方形/長方形 35"/>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フリーフォーム 36"/>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 name="テキスト ボックス 7"/>
          <p:cNvSpPr txBox="1"/>
          <p:nvPr/>
        </p:nvSpPr>
        <p:spPr>
          <a:xfrm>
            <a:off x="3281871" y="5512783"/>
            <a:ext cx="3401652" cy="4769835"/>
          </a:xfrm>
          <a:prstGeom prst="rect">
            <a:avLst/>
          </a:prstGeom>
        </p:spPr>
        <p:txBody>
          <a:bodyPr vert="horz" wrap="square" lIns="91434" tIns="45717" rIns="91434" bIns="45717" rtlCol="0" anchor="ctr">
            <a:normAutofit/>
          </a:bodyPr>
          <a:lstStyle/>
          <a:p>
            <a:pPr>
              <a:lnSpc>
                <a:spcPct val="150000"/>
              </a:lnSpc>
            </a:pPr>
            <a:endParaRPr kumimoji="1" lang="ja-JP" altLang="en-US" sz="1900" dirty="0">
              <a:solidFill>
                <a:schemeClr val="accent5">
                  <a:lumMod val="50000"/>
                </a:schemeClr>
              </a:solidFill>
            </a:endParaRPr>
          </a:p>
        </p:txBody>
      </p:sp>
      <p:sp>
        <p:nvSpPr>
          <p:cNvPr id="15" name="正方形/長方形 14"/>
          <p:cNvSpPr/>
          <p:nvPr/>
        </p:nvSpPr>
        <p:spPr>
          <a:xfrm>
            <a:off x="6132008" y="4171142"/>
            <a:ext cx="1433527" cy="941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事業主の所在地・名称・代表者名を記入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99" name="正方形/長方形 98"/>
          <p:cNvSpPr/>
          <p:nvPr/>
        </p:nvSpPr>
        <p:spPr>
          <a:xfrm>
            <a:off x="6092494" y="5811212"/>
            <a:ext cx="1333927" cy="66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75000"/>
                  </a:schemeClr>
                </a:solidFill>
                <a:latin typeface="HGｺﾞｼｯｸE" panose="020B0909000000000000" pitchFamily="49" charset="-128"/>
                <a:ea typeface="HGｺﾞｼｯｸE" panose="020B0909000000000000" pitchFamily="49" charset="-128"/>
              </a:rPr>
              <a:t>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の労働保険番号、所在地、名称、担当者氏名、連絡先を記入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129" name="正方形/長方形 128"/>
          <p:cNvSpPr/>
          <p:nvPr/>
        </p:nvSpPr>
        <p:spPr>
          <a:xfrm>
            <a:off x="6092495" y="3267187"/>
            <a:ext cx="1327203" cy="105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提出日または発送日を記入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grpSp>
        <p:nvGrpSpPr>
          <p:cNvPr id="41" name="グループ化 40"/>
          <p:cNvGrpSpPr/>
          <p:nvPr/>
        </p:nvGrpSpPr>
        <p:grpSpPr>
          <a:xfrm>
            <a:off x="5165511" y="8485467"/>
            <a:ext cx="222885" cy="222885"/>
            <a:chOff x="0" y="0"/>
            <a:chExt cx="222885" cy="222885"/>
          </a:xfrm>
        </p:grpSpPr>
        <p:sp>
          <p:nvSpPr>
            <p:cNvPr id="42" name="円/楕円 41"/>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43" name="円/楕円 42"/>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44" name="円/楕円 43"/>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sp>
        <p:nvSpPr>
          <p:cNvPr id="54" name="正方形/長方形 53"/>
          <p:cNvSpPr/>
          <p:nvPr/>
        </p:nvSpPr>
        <p:spPr>
          <a:xfrm>
            <a:off x="6101285" y="8810235"/>
            <a:ext cx="1360377" cy="1001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代理人による照会</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依頼をする場合は、</a:t>
            </a:r>
            <a:r>
              <a:rPr lang="ja-JP" altLang="en-US" sz="1100" dirty="0">
                <a:solidFill>
                  <a:schemeClr val="accent5">
                    <a:lumMod val="75000"/>
                  </a:schemeClr>
                </a:solidFill>
                <a:latin typeface="HGｺﾞｼｯｸE" panose="020B0909000000000000" pitchFamily="49" charset="-128"/>
                <a:ea typeface="HGｺﾞｼｯｸE" panose="020B0909000000000000" pitchFamily="49" charset="-128"/>
              </a:rPr>
              <a:t>代理人の</a:t>
            </a:r>
            <a:r>
              <a:rPr lang="ja-JP" altLang="en-US" sz="1100" dirty="0">
                <a:solidFill>
                  <a:schemeClr val="tx1"/>
                </a:solidFill>
                <a:latin typeface="HG丸ｺﾞｼｯｸM-PRO" panose="020F0600000000000000" pitchFamily="50" charset="-128"/>
                <a:ea typeface="HG丸ｺﾞｼｯｸM-PRO" panose="020F0600000000000000" pitchFamily="50" charset="-128"/>
              </a:rPr>
              <a:t>住所・氏名・電話番号・担</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当者名を記入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49" name="スライド番号プレースホルダー 1"/>
          <p:cNvSpPr txBox="1">
            <a:spLocks/>
          </p:cNvSpPr>
          <p:nvPr/>
        </p:nvSpPr>
        <p:spPr>
          <a:xfrm>
            <a:off x="5580831" y="9997956"/>
            <a:ext cx="1764295" cy="569324"/>
          </a:xfrm>
          <a:prstGeom prst="rect">
            <a:avLst/>
          </a:prstGeom>
        </p:spPr>
        <p:txBody>
          <a:bodyPr vert="horz" lIns="91434" tIns="45717" rIns="91434" bIns="45717" rtlCol="0" anchor="ctr"/>
          <a:lstStyle>
            <a:defPPr>
              <a:defRPr lang="ja-JP"/>
            </a:defPPr>
            <a:lvl1pPr marL="0" algn="r" defTabSz="914343" rtl="0" eaLnBrk="1" latinLnBrk="0" hangingPunct="1">
              <a:defRPr kumimoji="1" sz="1400" kern="1200">
                <a:solidFill>
                  <a:schemeClr val="accent5">
                    <a:lumMod val="75000"/>
                  </a:schemeClr>
                </a:solidFill>
                <a:latin typeface="HGｺﾞｼｯｸE" panose="020B0909000000000000" pitchFamily="49" charset="-128"/>
                <a:ea typeface="HGｺﾞｼｯｸE" panose="020B0909000000000000" pitchFamily="49" charset="-128"/>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a:lstStyle>
          <a:p>
            <a:r>
              <a:rPr lang="en-US" altLang="ja-JP" dirty="0"/>
              <a:t>13</a:t>
            </a:r>
            <a:endParaRPr lang="ja-JP" altLang="en-US" dirty="0"/>
          </a:p>
        </p:txBody>
      </p:sp>
      <p:grpSp>
        <p:nvGrpSpPr>
          <p:cNvPr id="67" name="グループ化 66"/>
          <p:cNvGrpSpPr/>
          <p:nvPr/>
        </p:nvGrpSpPr>
        <p:grpSpPr>
          <a:xfrm>
            <a:off x="1064479" y="247586"/>
            <a:ext cx="373567" cy="541316"/>
            <a:chOff x="490363" y="578276"/>
            <a:chExt cx="282558" cy="409439"/>
          </a:xfrm>
          <a:effectLst>
            <a:outerShdw blurRad="76200" dir="18900000" sy="23000" kx="-1200000" algn="bl" rotWithShape="0">
              <a:prstClr val="black">
                <a:alpha val="20000"/>
              </a:prstClr>
            </a:outerShdw>
          </a:effectLst>
        </p:grpSpPr>
        <p:sp>
          <p:nvSpPr>
            <p:cNvPr id="68" name="二等辺三角形 67"/>
            <p:cNvSpPr/>
            <p:nvPr/>
          </p:nvSpPr>
          <p:spPr>
            <a:xfrm rot="13108857">
              <a:off x="490363" y="753820"/>
              <a:ext cx="79843" cy="233895"/>
            </a:xfrm>
            <a:prstGeom prst="triangle">
              <a:avLst/>
            </a:prstGeom>
            <a:solidFill>
              <a:schemeClr val="bg1"/>
            </a:solidFill>
            <a:ln>
              <a:noFill/>
            </a:ln>
            <a:effectLst>
              <a:innerShdw blurRad="63500" dist="38100" dir="150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円/楕円 68"/>
            <p:cNvSpPr/>
            <p:nvPr/>
          </p:nvSpPr>
          <p:spPr>
            <a:xfrm>
              <a:off x="530285" y="578276"/>
              <a:ext cx="242636" cy="242636"/>
            </a:xfrm>
            <a:prstGeom prst="ellipse">
              <a:avLst/>
            </a:prstGeom>
            <a:solidFill>
              <a:schemeClr val="accent5">
                <a:lumMod val="7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円/楕円 69"/>
            <p:cNvSpPr>
              <a:spLocks noChangeAspect="1"/>
            </p:cNvSpPr>
            <p:nvPr/>
          </p:nvSpPr>
          <p:spPr>
            <a:xfrm>
              <a:off x="530284" y="578276"/>
              <a:ext cx="194109" cy="194109"/>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4" name="円/楕円 83"/>
          <p:cNvSpPr/>
          <p:nvPr/>
        </p:nvSpPr>
        <p:spPr>
          <a:xfrm>
            <a:off x="1207376" y="2294584"/>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円/楕円 84"/>
          <p:cNvSpPr/>
          <p:nvPr/>
        </p:nvSpPr>
        <p:spPr>
          <a:xfrm>
            <a:off x="1207376" y="2560301"/>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円/楕円 85"/>
          <p:cNvSpPr/>
          <p:nvPr/>
        </p:nvSpPr>
        <p:spPr>
          <a:xfrm>
            <a:off x="1207376" y="2826018"/>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円/楕円 86"/>
          <p:cNvSpPr/>
          <p:nvPr/>
        </p:nvSpPr>
        <p:spPr>
          <a:xfrm>
            <a:off x="1207376" y="309173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円/楕円 87"/>
          <p:cNvSpPr/>
          <p:nvPr/>
        </p:nvSpPr>
        <p:spPr>
          <a:xfrm>
            <a:off x="1207376" y="335745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円/楕円 88"/>
          <p:cNvSpPr/>
          <p:nvPr/>
        </p:nvSpPr>
        <p:spPr>
          <a:xfrm>
            <a:off x="1207376" y="3623169"/>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コンテンツ プレースホルダー 2"/>
          <p:cNvSpPr txBox="1">
            <a:spLocks/>
          </p:cNvSpPr>
          <p:nvPr/>
        </p:nvSpPr>
        <p:spPr>
          <a:xfrm>
            <a:off x="1985027" y="1822934"/>
            <a:ext cx="4182829" cy="715428"/>
          </a:xfrm>
          <a:prstGeom prst="rect">
            <a:avLst/>
          </a:prstGeom>
        </p:spPr>
        <p:txBody>
          <a:bodyPr lIns="91434" tIns="45717" rIns="91434" bIns="45717">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0" indent="-171440">
              <a:lnSpc>
                <a:spcPts val="1499"/>
              </a:lnSpc>
              <a:buFont typeface="メイリオ" panose="020B0604030504040204" pitchFamily="50" charset="-128"/>
              <a:buChar char="※"/>
            </a:pP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P.15</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の様式をコピーして使用できます。</a:t>
            </a:r>
            <a:endPar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40" indent="-171440">
              <a:lnSpc>
                <a:spcPts val="1499"/>
              </a:lnSpc>
              <a:buFont typeface="メイリオ" panose="020B0604030504040204" pitchFamily="50" charset="-128"/>
              <a:buChar char="※"/>
            </a:pP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千葉労働局ホームページ（労働保険関係）からダウンロードも可能です。</a:t>
            </a:r>
          </a:p>
        </p:txBody>
      </p:sp>
      <p:sp>
        <p:nvSpPr>
          <p:cNvPr id="91" name="正方形/長方形 90"/>
          <p:cNvSpPr/>
          <p:nvPr/>
        </p:nvSpPr>
        <p:spPr>
          <a:xfrm>
            <a:off x="1875209" y="845392"/>
            <a:ext cx="4542351" cy="48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200" dirty="0">
                <a:solidFill>
                  <a:schemeClr val="accent5">
                    <a:lumMod val="75000"/>
                  </a:schemeClr>
                </a:solidFill>
                <a:latin typeface="HG丸ｺﾞｼｯｸM-PRO" panose="020F0600000000000000" pitchFamily="50" charset="-128"/>
                <a:ea typeface="HG丸ｺﾞｼｯｸM-PRO" panose="020F0600000000000000" pitchFamily="50" charset="-128"/>
              </a:rPr>
              <a:t>認可状況を一覧表で確認することができます。</a:t>
            </a:r>
          </a:p>
        </p:txBody>
      </p:sp>
      <p:sp>
        <p:nvSpPr>
          <p:cNvPr id="71" name="テキスト ボックス 70"/>
          <p:cNvSpPr txBox="1"/>
          <p:nvPr/>
        </p:nvSpPr>
        <p:spPr>
          <a:xfrm>
            <a:off x="1921303" y="2708723"/>
            <a:ext cx="4786216" cy="284929"/>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千葉労働局労働保険徴収課に郵送する。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5165511" y="8374743"/>
            <a:ext cx="234689" cy="478971"/>
          </a:xfrm>
          <a:prstGeom prst="rect">
            <a:avLst/>
          </a:prstGeom>
          <a:solidFill>
            <a:schemeClr val="accent1">
              <a:lumMod val="20000"/>
              <a:lumOff val="80000"/>
            </a:schemeClr>
          </a:solidFill>
        </p:spPr>
        <p:txBody>
          <a:bodyPr vert="horz" wrap="square" lIns="91434" tIns="45717" rIns="91434" bIns="45717" rtlCol="0" anchor="ctr">
            <a:normAutofit/>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graphicFrame>
        <p:nvGraphicFramePr>
          <p:cNvPr id="55" name="オブジェクト 54">
            <a:extLst>
              <a:ext uri="{FF2B5EF4-FFF2-40B4-BE49-F238E27FC236}">
                <a16:creationId xmlns:a16="http://schemas.microsoft.com/office/drawing/2014/main" id="{5777BD8E-F335-47F3-89B8-B817EB52FD8B}"/>
              </a:ext>
            </a:extLst>
          </p:cNvPr>
          <p:cNvGraphicFramePr>
            <a:graphicFrameLocks noChangeAspect="1"/>
          </p:cNvGraphicFramePr>
          <p:nvPr>
            <p:extLst>
              <p:ext uri="{D42A27DB-BD31-4B8C-83A1-F6EECF244321}">
                <p14:modId xmlns:p14="http://schemas.microsoft.com/office/powerpoint/2010/main" val="131089531"/>
              </p:ext>
            </p:extLst>
          </p:nvPr>
        </p:nvGraphicFramePr>
        <p:xfrm>
          <a:off x="1721600" y="3681433"/>
          <a:ext cx="4313237" cy="6605587"/>
        </p:xfrm>
        <a:graphic>
          <a:graphicData uri="http://schemas.openxmlformats.org/presentationml/2006/ole">
            <mc:AlternateContent xmlns:mc="http://schemas.openxmlformats.org/markup-compatibility/2006">
              <mc:Choice xmlns:v="urn:schemas-microsoft-com:vml" Requires="v">
                <p:oleObj spid="_x0000_s12401" name="Document" r:id="rId4" imgW="5386310" imgH="8240516" progId="Word.Document.12">
                  <p:embed/>
                </p:oleObj>
              </mc:Choice>
              <mc:Fallback>
                <p:oleObj name="Document" r:id="rId4" imgW="5386310" imgH="8240516" progId="Word.Document.12">
                  <p:embed/>
                  <p:pic>
                    <p:nvPicPr>
                      <p:cNvPr id="55" name="オブジェクト 54">
                        <a:extLst>
                          <a:ext uri="{FF2B5EF4-FFF2-40B4-BE49-F238E27FC236}">
                            <a16:creationId xmlns:a16="http://schemas.microsoft.com/office/drawing/2014/main" id="{5777BD8E-F335-47F3-89B8-B817EB52FD8B}"/>
                          </a:ext>
                        </a:extLst>
                      </p:cNvPr>
                      <p:cNvPicPr/>
                      <p:nvPr/>
                    </p:nvPicPr>
                    <p:blipFill>
                      <a:blip r:embed="rId5"/>
                      <a:stretch>
                        <a:fillRect/>
                      </a:stretch>
                    </p:blipFill>
                    <p:spPr>
                      <a:xfrm>
                        <a:off x="1721600" y="3681433"/>
                        <a:ext cx="4313237" cy="6605587"/>
                      </a:xfrm>
                      <a:prstGeom prst="rect">
                        <a:avLst/>
                      </a:prstGeom>
                      <a:solidFill>
                        <a:schemeClr val="bg1"/>
                      </a:solidFill>
                      <a:ln w="6350">
                        <a:solidFill>
                          <a:schemeClr val="tx1"/>
                        </a:solidFill>
                      </a:ln>
                    </p:spPr>
                  </p:pic>
                </p:oleObj>
              </mc:Fallback>
            </mc:AlternateContent>
          </a:graphicData>
        </a:graphic>
      </p:graphicFrame>
      <p:sp>
        <p:nvSpPr>
          <p:cNvPr id="4" name="テキスト ボックス 3">
            <a:extLst>
              <a:ext uri="{FF2B5EF4-FFF2-40B4-BE49-F238E27FC236}">
                <a16:creationId xmlns:a16="http://schemas.microsoft.com/office/drawing/2014/main" id="{1B840737-C677-4831-8CBC-97D332B0C87F}"/>
              </a:ext>
            </a:extLst>
          </p:cNvPr>
          <p:cNvSpPr txBox="1"/>
          <p:nvPr/>
        </p:nvSpPr>
        <p:spPr>
          <a:xfrm>
            <a:off x="2859110" y="4887532"/>
            <a:ext cx="914400" cy="914400"/>
          </a:xfrm>
          <a:prstGeom prst="rect">
            <a:avLst/>
          </a:prstGeom>
        </p:spPr>
        <p:txBody>
          <a:bodyPr vert="horz" wrap="square" lIns="91434" tIns="45717" rIns="91434" bIns="45717" rtlCol="0" anchor="ctr">
            <a:normAutofit/>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
        <p:nvSpPr>
          <p:cNvPr id="50" name="正方形/長方形 49">
            <a:extLst>
              <a:ext uri="{FF2B5EF4-FFF2-40B4-BE49-F238E27FC236}">
                <a16:creationId xmlns:a16="http://schemas.microsoft.com/office/drawing/2014/main" id="{006C4816-E063-4322-8D17-D7791D8C47C5}"/>
              </a:ext>
            </a:extLst>
          </p:cNvPr>
          <p:cNvSpPr/>
          <p:nvPr/>
        </p:nvSpPr>
        <p:spPr>
          <a:xfrm>
            <a:off x="4559361" y="3673901"/>
            <a:ext cx="1327203" cy="226362"/>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51" name="正方形/長方形 50">
            <a:extLst>
              <a:ext uri="{FF2B5EF4-FFF2-40B4-BE49-F238E27FC236}">
                <a16:creationId xmlns:a16="http://schemas.microsoft.com/office/drawing/2014/main" id="{AB184F07-58BC-4BE8-8008-F8178220CC1E}"/>
              </a:ext>
            </a:extLst>
          </p:cNvPr>
          <p:cNvSpPr/>
          <p:nvPr/>
        </p:nvSpPr>
        <p:spPr>
          <a:xfrm>
            <a:off x="2970873" y="8961974"/>
            <a:ext cx="2361005" cy="850063"/>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DEC2523C-CDF2-4D94-9644-2309D1FC69E1}"/>
              </a:ext>
            </a:extLst>
          </p:cNvPr>
          <p:cNvCxnSpPr>
            <a:cxnSpLocks/>
          </p:cNvCxnSpPr>
          <p:nvPr/>
        </p:nvCxnSpPr>
        <p:spPr>
          <a:xfrm flipH="1">
            <a:off x="5869849" y="3771188"/>
            <a:ext cx="298008"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131A7230-25D8-4A8C-9E0E-413E2DFCAD55}"/>
              </a:ext>
            </a:extLst>
          </p:cNvPr>
          <p:cNvCxnSpPr>
            <a:cxnSpLocks/>
          </p:cNvCxnSpPr>
          <p:nvPr/>
        </p:nvCxnSpPr>
        <p:spPr>
          <a:xfrm flipH="1">
            <a:off x="5400200" y="5259159"/>
            <a:ext cx="742813"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84EE7899-CF85-4EAB-B86E-222D86AE8868}"/>
              </a:ext>
            </a:extLst>
          </p:cNvPr>
          <p:cNvSpPr/>
          <p:nvPr/>
        </p:nvSpPr>
        <p:spPr>
          <a:xfrm>
            <a:off x="6101285" y="4984832"/>
            <a:ext cx="1327203" cy="524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照会することとなった理由を記入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74" name="直線矢印コネクタ 73">
            <a:extLst>
              <a:ext uri="{FF2B5EF4-FFF2-40B4-BE49-F238E27FC236}">
                <a16:creationId xmlns:a16="http://schemas.microsoft.com/office/drawing/2014/main" id="{B7BDFB3B-1E7C-4896-90EC-D6C06690E5DD}"/>
              </a:ext>
            </a:extLst>
          </p:cNvPr>
          <p:cNvCxnSpPr>
            <a:cxnSpLocks/>
          </p:cNvCxnSpPr>
          <p:nvPr/>
        </p:nvCxnSpPr>
        <p:spPr>
          <a:xfrm flipH="1">
            <a:off x="5670610" y="6152800"/>
            <a:ext cx="461399"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874AE7CF-9815-4FE3-8A20-37B24D144DC6}"/>
              </a:ext>
            </a:extLst>
          </p:cNvPr>
          <p:cNvCxnSpPr>
            <a:cxnSpLocks/>
          </p:cNvCxnSpPr>
          <p:nvPr/>
        </p:nvCxnSpPr>
        <p:spPr>
          <a:xfrm flipH="1">
            <a:off x="5869849" y="4641986"/>
            <a:ext cx="298008"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659EE59A-F052-4E31-8E3A-B48A6EB142AE}"/>
              </a:ext>
            </a:extLst>
          </p:cNvPr>
          <p:cNvSpPr/>
          <p:nvPr/>
        </p:nvSpPr>
        <p:spPr>
          <a:xfrm>
            <a:off x="3153174" y="5168619"/>
            <a:ext cx="2247026" cy="146863"/>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76" name="正方形/長方形 75">
            <a:extLst>
              <a:ext uri="{FF2B5EF4-FFF2-40B4-BE49-F238E27FC236}">
                <a16:creationId xmlns:a16="http://schemas.microsoft.com/office/drawing/2014/main" id="{A571A4CB-1ABF-4D42-941F-51177AD01800}"/>
              </a:ext>
            </a:extLst>
          </p:cNvPr>
          <p:cNvSpPr/>
          <p:nvPr/>
        </p:nvSpPr>
        <p:spPr>
          <a:xfrm>
            <a:off x="4173154" y="4395569"/>
            <a:ext cx="1666509" cy="642371"/>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77" name="正方形/長方形 76">
            <a:extLst>
              <a:ext uri="{FF2B5EF4-FFF2-40B4-BE49-F238E27FC236}">
                <a16:creationId xmlns:a16="http://schemas.microsoft.com/office/drawing/2014/main" id="{444AA5AF-780B-4049-A753-3866250078C1}"/>
              </a:ext>
            </a:extLst>
          </p:cNvPr>
          <p:cNvSpPr/>
          <p:nvPr/>
        </p:nvSpPr>
        <p:spPr>
          <a:xfrm>
            <a:off x="2783403" y="5752076"/>
            <a:ext cx="2887207" cy="791580"/>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57" name="直線矢印コネクタ 56">
            <a:extLst>
              <a:ext uri="{FF2B5EF4-FFF2-40B4-BE49-F238E27FC236}">
                <a16:creationId xmlns:a16="http://schemas.microsoft.com/office/drawing/2014/main" id="{3EE7D754-98B4-4F91-A3CC-891039D8C314}"/>
              </a:ext>
            </a:extLst>
          </p:cNvPr>
          <p:cNvCxnSpPr>
            <a:cxnSpLocks/>
          </p:cNvCxnSpPr>
          <p:nvPr/>
        </p:nvCxnSpPr>
        <p:spPr>
          <a:xfrm flipH="1">
            <a:off x="5368737" y="9256232"/>
            <a:ext cx="799119" cy="0"/>
          </a:xfrm>
          <a:prstGeom prst="straightConnector1">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2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599" y="728087"/>
            <a:ext cx="6442826" cy="315053"/>
          </a:xfrm>
        </p:spPr>
        <p:txBody>
          <a:bodyPr>
            <a:normAutofit fontScale="90000"/>
          </a:bodyPr>
          <a:lstStyle/>
          <a:p>
            <a:pPr algn="ctr"/>
            <a:r>
              <a:rPr lang="ja-JP" altLang="en-US" sz="2233" dirty="0"/>
              <a:t>労働基準監督署一覧表（千葉労働局管内）</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776847502"/>
              </p:ext>
            </p:extLst>
          </p:nvPr>
        </p:nvGraphicFramePr>
        <p:xfrm>
          <a:off x="113089" y="1433915"/>
          <a:ext cx="7413846" cy="5372211"/>
        </p:xfrm>
        <a:graphic>
          <a:graphicData uri="http://schemas.openxmlformats.org/drawingml/2006/table">
            <a:tbl>
              <a:tblPr firstRow="1" bandRow="1">
                <a:tableStyleId>{7DF18680-E054-41AD-8BC1-D1AEF772440D}</a:tableStyleId>
              </a:tblPr>
              <a:tblGrid>
                <a:gridCol w="1782386">
                  <a:extLst>
                    <a:ext uri="{9D8B030D-6E8A-4147-A177-3AD203B41FA5}">
                      <a16:colId xmlns:a16="http://schemas.microsoft.com/office/drawing/2014/main" val="20000"/>
                    </a:ext>
                  </a:extLst>
                </a:gridCol>
                <a:gridCol w="2033588">
                  <a:extLst>
                    <a:ext uri="{9D8B030D-6E8A-4147-A177-3AD203B41FA5}">
                      <a16:colId xmlns:a16="http://schemas.microsoft.com/office/drawing/2014/main" val="20001"/>
                    </a:ext>
                  </a:extLst>
                </a:gridCol>
                <a:gridCol w="2157412">
                  <a:extLst>
                    <a:ext uri="{9D8B030D-6E8A-4147-A177-3AD203B41FA5}">
                      <a16:colId xmlns:a16="http://schemas.microsoft.com/office/drawing/2014/main" val="20002"/>
                    </a:ext>
                  </a:extLst>
                </a:gridCol>
                <a:gridCol w="1440460">
                  <a:extLst>
                    <a:ext uri="{9D8B030D-6E8A-4147-A177-3AD203B41FA5}">
                      <a16:colId xmlns:a16="http://schemas.microsoft.com/office/drawing/2014/main" val="20003"/>
                    </a:ext>
                  </a:extLst>
                </a:gridCol>
              </a:tblGrid>
              <a:tr h="323448">
                <a:tc>
                  <a:txBody>
                    <a:bodyPr/>
                    <a:lstStyle/>
                    <a:p>
                      <a:pPr algn="ctr"/>
                      <a:r>
                        <a:rPr kumimoji="1" lang="ja-JP" altLang="en-US" sz="1100" dirty="0"/>
                        <a:t>監督署名称</a:t>
                      </a:r>
                    </a:p>
                  </a:txBody>
                  <a:tcPr marL="56709" marR="56709" marT="28355" marB="28355"/>
                </a:tc>
                <a:tc>
                  <a:txBody>
                    <a:bodyPr/>
                    <a:lstStyle/>
                    <a:p>
                      <a:pPr algn="ctr"/>
                      <a:r>
                        <a:rPr kumimoji="1" lang="ja-JP" altLang="en-US" sz="1100" dirty="0"/>
                        <a:t>管　轄　区　域</a:t>
                      </a:r>
                    </a:p>
                  </a:txBody>
                  <a:tcPr marL="56709" marR="56709" marT="28355" marB="28355"/>
                </a:tc>
                <a:tc>
                  <a:txBody>
                    <a:bodyPr/>
                    <a:lstStyle/>
                    <a:p>
                      <a:pPr algn="ctr"/>
                      <a:r>
                        <a:rPr kumimoji="1" lang="ja-JP" altLang="en-US" sz="1100" dirty="0"/>
                        <a:t>所　在　地</a:t>
                      </a:r>
                    </a:p>
                  </a:txBody>
                  <a:tcPr marL="56709" marR="56709" marT="28355" marB="28355"/>
                </a:tc>
                <a:tc>
                  <a:txBody>
                    <a:bodyPr/>
                    <a:lstStyle/>
                    <a:p>
                      <a:pPr algn="ctr"/>
                      <a:r>
                        <a:rPr kumimoji="1" lang="ja-JP" altLang="en-US" sz="1100" dirty="0"/>
                        <a:t>電話番号</a:t>
                      </a:r>
                    </a:p>
                  </a:txBody>
                  <a:tcPr marL="56709" marR="56709" marT="28355" marB="28355"/>
                </a:tc>
                <a:extLst>
                  <a:ext uri="{0D108BD9-81ED-4DB2-BD59-A6C34878D82A}">
                    <a16:rowId xmlns:a16="http://schemas.microsoft.com/office/drawing/2014/main" val="10000"/>
                  </a:ext>
                </a:extLst>
              </a:tr>
              <a:tr h="609600">
                <a:tc>
                  <a:txBody>
                    <a:bodyPr/>
                    <a:lstStyle/>
                    <a:p>
                      <a:r>
                        <a:rPr kumimoji="1" lang="ja-JP" altLang="en-US" sz="1200" dirty="0"/>
                        <a:t>　</a:t>
                      </a:r>
                      <a:endParaRPr kumimoji="1" lang="en-US" altLang="ja-JP" sz="1200" dirty="0"/>
                    </a:p>
                    <a:p>
                      <a:pPr algn="ctr"/>
                      <a:r>
                        <a:rPr kumimoji="1" lang="ja-JP" altLang="en-US" sz="1200" dirty="0"/>
                        <a:t>千葉労働基準監督署</a:t>
                      </a:r>
                      <a:endParaRPr kumimoji="1" lang="ja-JP" altLang="en-US" sz="1200" dirty="0">
                        <a:latin typeface="+mn-ea"/>
                        <a:ea typeface="+mn-ea"/>
                      </a:endParaRPr>
                    </a:p>
                  </a:txBody>
                  <a:tcPr marL="56709" marR="56709" marT="28355" marB="28355"/>
                </a:tc>
                <a:tc>
                  <a:txBody>
                    <a:bodyPr/>
                    <a:lstStyle/>
                    <a:p>
                      <a:endParaRPr kumimoji="1" lang="en-US" altLang="ja-JP" sz="1200" dirty="0"/>
                    </a:p>
                    <a:p>
                      <a:r>
                        <a:rPr kumimoji="1" lang="ja-JP" altLang="en-US" sz="1200" dirty="0"/>
                        <a:t>千葉市、市原市、四街道市</a:t>
                      </a:r>
                      <a:endParaRPr kumimoji="1" lang="ja-JP" altLang="en-US" sz="1200" dirty="0">
                        <a:latin typeface="+mn-ea"/>
                        <a:ea typeface="+mn-ea"/>
                      </a:endParaRPr>
                    </a:p>
                  </a:txBody>
                  <a:tcPr marL="56709" marR="56709" marT="28355" marB="28355"/>
                </a:tc>
                <a:tc>
                  <a:txBody>
                    <a:bodyPr/>
                    <a:lstStyle/>
                    <a:p>
                      <a:r>
                        <a:rPr kumimoji="1" lang="ja-JP" altLang="en-US" sz="1200" dirty="0"/>
                        <a:t>〒</a:t>
                      </a:r>
                      <a:r>
                        <a:rPr kumimoji="1" lang="en-US" altLang="ja-JP" sz="1200" dirty="0"/>
                        <a:t>260-8506</a:t>
                      </a:r>
                      <a:r>
                        <a:rPr kumimoji="1" lang="ja-JP" altLang="en-US" sz="1200" dirty="0"/>
                        <a:t>　</a:t>
                      </a:r>
                      <a:endParaRPr kumimoji="1" lang="en-US" altLang="ja-JP" sz="1200" dirty="0"/>
                    </a:p>
                    <a:p>
                      <a:r>
                        <a:rPr kumimoji="1" lang="ja-JP" altLang="en-US" sz="1200" dirty="0"/>
                        <a:t>千葉市中央区中央４－１１－１</a:t>
                      </a:r>
                      <a:endParaRPr kumimoji="1" lang="en-US" altLang="ja-JP" sz="1200" dirty="0"/>
                    </a:p>
                    <a:p>
                      <a:r>
                        <a:rPr kumimoji="1" lang="ja-JP" altLang="en-US" sz="1200" dirty="0"/>
                        <a:t>　　</a:t>
                      </a:r>
                      <a:r>
                        <a:rPr kumimoji="1" lang="ja-JP" altLang="en-US" sz="1150" dirty="0"/>
                        <a:t>千葉第二地方合同庁舎３階</a:t>
                      </a:r>
                      <a:endParaRPr kumimoji="1" lang="ja-JP" altLang="en-US" sz="1150" dirty="0">
                        <a:latin typeface="+mn-ea"/>
                        <a:ea typeface="+mn-ea"/>
                      </a:endParaRPr>
                    </a:p>
                  </a:txBody>
                  <a:tcPr marL="56709" marR="56709" marT="28355" marB="28355"/>
                </a:tc>
                <a:tc>
                  <a:txBody>
                    <a:bodyPr/>
                    <a:lstStyle/>
                    <a:p>
                      <a:r>
                        <a:rPr kumimoji="1" lang="en-US" altLang="ja-JP" sz="1200" dirty="0"/>
                        <a:t>043-308-0673</a:t>
                      </a:r>
                    </a:p>
                    <a:p>
                      <a:r>
                        <a:rPr kumimoji="1" lang="ja-JP" altLang="en-US" sz="1200" dirty="0"/>
                        <a:t>　</a:t>
                      </a:r>
                      <a:r>
                        <a:rPr kumimoji="1" lang="ja-JP" altLang="en-US" sz="1100" dirty="0"/>
                        <a:t>労災第一課、第二課</a:t>
                      </a:r>
                      <a:endParaRPr kumimoji="1" lang="ja-JP" altLang="en-US" sz="1100" dirty="0">
                        <a:latin typeface="+mn-ea"/>
                        <a:ea typeface="+mn-ea"/>
                      </a:endParaRPr>
                    </a:p>
                  </a:txBody>
                  <a:tcPr marL="56709" marR="56709" marT="28355" marB="28355"/>
                </a:tc>
                <a:extLst>
                  <a:ext uri="{0D108BD9-81ED-4DB2-BD59-A6C34878D82A}">
                    <a16:rowId xmlns:a16="http://schemas.microsoft.com/office/drawing/2014/main" val="10001"/>
                  </a:ext>
                </a:extLst>
              </a:tr>
              <a:tr h="649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船橋労働基準監督署</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船橋市、市川市、習志野市、八千代市、鎌ヶ谷市、浦安市、白井市</a:t>
                      </a:r>
                      <a:endParaRPr kumimoji="1" lang="en-US" altLang="ja-JP"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r>
                        <a:rPr kumimoji="1" lang="en-US" altLang="ja-JP" sz="1200" dirty="0"/>
                        <a:t>273-0022</a:t>
                      </a:r>
                      <a:r>
                        <a:rPr kumimoji="1" lang="ja-JP" altLang="en-US" sz="1200" dirty="0"/>
                        <a:t>　</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船橋市海神町２－３－１３</a:t>
                      </a:r>
                      <a:endParaRPr kumimoji="1" lang="ja-JP" altLang="en-US" sz="1200" dirty="0">
                        <a:latin typeface="+mn-ea"/>
                        <a:ea typeface="+mn-ea"/>
                      </a:endParaRPr>
                    </a:p>
                  </a:txBody>
                  <a:tcPr marL="56709" marR="56709" marT="28355" marB="28355"/>
                </a:tc>
                <a:tc>
                  <a:txBody>
                    <a:bodyPr/>
                    <a:lstStyle/>
                    <a:p>
                      <a:r>
                        <a:rPr kumimoji="1" lang="en-US" altLang="ja-JP" sz="1200" dirty="0"/>
                        <a:t>047-431-0183</a:t>
                      </a:r>
                    </a:p>
                    <a:p>
                      <a:r>
                        <a:rPr kumimoji="1" lang="ja-JP" altLang="en-US" sz="1200" dirty="0"/>
                        <a:t>　</a:t>
                      </a:r>
                      <a:r>
                        <a:rPr kumimoji="1" lang="ja-JP" altLang="en-US" sz="1100" dirty="0"/>
                        <a:t>労災</a:t>
                      </a:r>
                      <a:r>
                        <a:rPr kumimoji="1" lang="ja-JP" altLang="en-US" sz="1100"/>
                        <a:t>第一課、第二課</a:t>
                      </a:r>
                      <a:endParaRPr kumimoji="1" lang="ja-JP" altLang="en-US" sz="1100" dirty="0"/>
                    </a:p>
                    <a:p>
                      <a:endParaRPr kumimoji="1" lang="ja-JP" altLang="en-US" sz="1200" dirty="0">
                        <a:latin typeface="+mn-ea"/>
                        <a:ea typeface="+mn-ea"/>
                      </a:endParaRPr>
                    </a:p>
                  </a:txBody>
                  <a:tcPr marL="56709" marR="56709" marT="28355" marB="28355"/>
                </a:tc>
                <a:extLst>
                  <a:ext uri="{0D108BD9-81ED-4DB2-BD59-A6C34878D82A}">
                    <a16:rowId xmlns:a16="http://schemas.microsoft.com/office/drawing/2014/main" val="10002"/>
                  </a:ext>
                </a:extLst>
              </a:tr>
              <a:tr h="627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柏労働基準監督署</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柏市、松戸市、野田市、</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流山市、我孫子市</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r>
                        <a:rPr kumimoji="1" lang="en-US" altLang="ja-JP" sz="1200" dirty="0"/>
                        <a:t>277-0021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  </a:t>
                      </a:r>
                      <a:r>
                        <a:rPr kumimoji="1" lang="ja-JP" altLang="en-US" sz="1200" baseline="0" dirty="0"/>
                        <a:t>柏市中央町３－２</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mn-ea"/>
                          <a:ea typeface="+mn-ea"/>
                        </a:rPr>
                        <a:t>　柏トーセイビル３階</a:t>
                      </a:r>
                      <a:endParaRPr kumimoji="1" lang="ja-JP" altLang="en-US" sz="1200" dirty="0">
                        <a:latin typeface="+mn-ea"/>
                        <a:ea typeface="+mn-ea"/>
                      </a:endParaRPr>
                    </a:p>
                  </a:txBody>
                  <a:tcPr marL="56709" marR="56709" marT="28355" marB="28355"/>
                </a:tc>
                <a:tc>
                  <a:txBody>
                    <a:bodyPr/>
                    <a:lstStyle/>
                    <a:p>
                      <a:r>
                        <a:rPr kumimoji="1" lang="en-US" altLang="ja-JP" sz="1200" dirty="0"/>
                        <a:t>04-7163-0248</a:t>
                      </a:r>
                      <a:r>
                        <a:rPr kumimoji="1" lang="ja-JP" altLang="en-US" sz="1200" dirty="0"/>
                        <a:t>　</a:t>
                      </a:r>
                      <a:endParaRPr kumimoji="1" lang="en-US" altLang="ja-JP" sz="1200" dirty="0"/>
                    </a:p>
                    <a:p>
                      <a:r>
                        <a:rPr kumimoji="1" lang="ja-JP" altLang="en-US" sz="1200" dirty="0"/>
                        <a:t>　</a:t>
                      </a:r>
                      <a:r>
                        <a:rPr kumimoji="1" lang="ja-JP" altLang="en-US" sz="1100" dirty="0"/>
                        <a:t>労災第一課、第二課</a:t>
                      </a:r>
                      <a:endParaRPr kumimoji="1" lang="ja-JP" altLang="en-US" sz="1100" dirty="0">
                        <a:latin typeface="+mn-ea"/>
                        <a:ea typeface="+mn-ea"/>
                      </a:endParaRPr>
                    </a:p>
                  </a:txBody>
                  <a:tcPr marL="56709" marR="56709" marT="28355" marB="28355"/>
                </a:tc>
                <a:extLst>
                  <a:ext uri="{0D108BD9-81ED-4DB2-BD59-A6C34878D82A}">
                    <a16:rowId xmlns:a16="http://schemas.microsoft.com/office/drawing/2014/main" val="10003"/>
                  </a:ext>
                </a:extLst>
              </a:tr>
              <a:tr h="618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銚子労働基準監督署</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銚子市、匝瑳市、旭市、</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香取郡のうち東庄町</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r>
                        <a:rPr kumimoji="1" lang="en-US" altLang="ja-JP" sz="1200" dirty="0"/>
                        <a:t>288-0041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銚子市中央町８－１６</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a:t>
                      </a:r>
                      <a:r>
                        <a:rPr kumimoji="1" lang="ja-JP" altLang="en-US" sz="1150" baseline="0" dirty="0"/>
                        <a:t>銚子労働総合庁舎４階</a:t>
                      </a:r>
                      <a:endParaRPr kumimoji="1" lang="ja-JP" altLang="en-US" sz="1150" dirty="0">
                        <a:latin typeface="+mn-ea"/>
                        <a:ea typeface="+mn-ea"/>
                      </a:endParaRPr>
                    </a:p>
                  </a:txBody>
                  <a:tcPr marL="56709" marR="56709" marT="28355" marB="28355"/>
                </a:tc>
                <a:tc>
                  <a:txBody>
                    <a:bodyPr/>
                    <a:lstStyle/>
                    <a:p>
                      <a:r>
                        <a:rPr kumimoji="1" lang="en-US" altLang="ja-JP" sz="1200" dirty="0"/>
                        <a:t>0479-22-8100</a:t>
                      </a:r>
                    </a:p>
                    <a:p>
                      <a:r>
                        <a:rPr kumimoji="1" lang="en-US" altLang="ja-JP" sz="1200" dirty="0"/>
                        <a:t>   </a:t>
                      </a:r>
                      <a:r>
                        <a:rPr kumimoji="1" lang="ja-JP" altLang="en-US" sz="1100" dirty="0"/>
                        <a:t>労災課</a:t>
                      </a:r>
                      <a:r>
                        <a:rPr kumimoji="1" lang="ja-JP" altLang="en-US" sz="1200" dirty="0"/>
                        <a:t>　</a:t>
                      </a:r>
                      <a:endParaRPr kumimoji="1" lang="en-US" altLang="ja-JP" sz="1200" dirty="0"/>
                    </a:p>
                    <a:p>
                      <a:endParaRPr kumimoji="1" lang="ja-JP" altLang="en-US" sz="1200" dirty="0">
                        <a:latin typeface="+mn-ea"/>
                        <a:ea typeface="+mn-ea"/>
                      </a:endParaRPr>
                    </a:p>
                  </a:txBody>
                  <a:tcPr marL="56709" marR="56709" marT="28355" marB="28355"/>
                </a:tc>
                <a:extLst>
                  <a:ext uri="{0D108BD9-81ED-4DB2-BD59-A6C34878D82A}">
                    <a16:rowId xmlns:a16="http://schemas.microsoft.com/office/drawing/2014/main" val="10004"/>
                  </a:ext>
                </a:extLst>
              </a:tr>
              <a:tr h="666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木更津労働基準監督署</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木更津市、君津市、富津市、袖ヶ浦市、館山市、鴨川市、南房総市、安房郡</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r>
                        <a:rPr kumimoji="1" lang="en-US" altLang="ja-JP" sz="1200" dirty="0"/>
                        <a:t>292-0831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 </a:t>
                      </a:r>
                      <a:r>
                        <a:rPr kumimoji="1" lang="ja-JP" altLang="en-US" sz="1200" baseline="0" dirty="0"/>
                        <a:t> 木更津市富士見２－４－１４</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a:t>
                      </a:r>
                      <a:r>
                        <a:rPr kumimoji="1" lang="ja-JP" altLang="en-US" sz="1150" baseline="0" dirty="0"/>
                        <a:t>木更津地方合同庁舎</a:t>
                      </a:r>
                      <a:endParaRPr kumimoji="1" lang="ja-JP" altLang="en-US" sz="115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0438-80-2831</a:t>
                      </a:r>
                      <a:r>
                        <a:rPr kumimoji="1" lang="ja-JP" altLang="en-US" sz="1200" dirty="0"/>
                        <a:t>　</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r>
                        <a:rPr kumimoji="1" lang="ja-JP" altLang="en-US" sz="1100" dirty="0"/>
                        <a:t>労災課</a:t>
                      </a:r>
                      <a:endParaRPr kumimoji="1" lang="ja-JP" altLang="en-US" sz="1100" dirty="0">
                        <a:latin typeface="+mn-ea"/>
                        <a:ea typeface="+mn-ea"/>
                      </a:endParaRPr>
                    </a:p>
                  </a:txBody>
                  <a:tcPr marL="56709" marR="56709" marT="28355" marB="28355"/>
                </a:tc>
                <a:extLst>
                  <a:ext uri="{0D108BD9-81ED-4DB2-BD59-A6C34878D82A}">
                    <a16:rowId xmlns:a16="http://schemas.microsoft.com/office/drawing/2014/main" val="10005"/>
                  </a:ext>
                </a:extLst>
              </a:tr>
              <a:tr h="5572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茂原労働基準監督署</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茂原市、勝浦市、いすみ市、長生郡、夷隅郡</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r>
                        <a:rPr kumimoji="1" lang="en-US" altLang="ja-JP" sz="1200" dirty="0"/>
                        <a:t>297-0018</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茂原市萩原町３－２０－３</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a:t>
                      </a:r>
                      <a:endParaRPr kumimoji="1" lang="ja-JP" altLang="en-US" sz="1200" dirty="0">
                        <a:latin typeface="+mn-ea"/>
                        <a:ea typeface="+mn-ea"/>
                      </a:endParaRPr>
                    </a:p>
                  </a:txBody>
                  <a:tcPr marL="56709" marR="56709" marT="28355" marB="28355"/>
                </a:tc>
                <a:tc>
                  <a:txBody>
                    <a:bodyPr/>
                    <a:lstStyle/>
                    <a:p>
                      <a:r>
                        <a:rPr kumimoji="1" lang="en-US" altLang="ja-JP" sz="1200" dirty="0"/>
                        <a:t>0475-22-4551</a:t>
                      </a:r>
                    </a:p>
                    <a:p>
                      <a:r>
                        <a:rPr kumimoji="1" lang="ja-JP" altLang="en-US" sz="1100" dirty="0"/>
                        <a:t>　労災課　</a:t>
                      </a:r>
                      <a:endParaRPr kumimoji="1" lang="ja-JP" altLang="en-US" sz="1100" dirty="0">
                        <a:latin typeface="+mn-ea"/>
                        <a:ea typeface="+mn-ea"/>
                      </a:endParaRPr>
                    </a:p>
                  </a:txBody>
                  <a:tcPr marL="56709" marR="56709" marT="28355" marB="28355"/>
                </a:tc>
                <a:extLst>
                  <a:ext uri="{0D108BD9-81ED-4DB2-BD59-A6C34878D82A}">
                    <a16:rowId xmlns:a16="http://schemas.microsoft.com/office/drawing/2014/main" val="10006"/>
                  </a:ext>
                </a:extLst>
              </a:tr>
              <a:tr h="666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成田労働基準監督署</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成田市、香取市、印西市、</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富里市、印旛郡栄町、</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香取郡（東庄町を除く）</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a:t>〒</a:t>
                      </a:r>
                      <a:r>
                        <a:rPr kumimoji="1" lang="en-US" altLang="ja-JP" sz="1200" dirty="0"/>
                        <a:t>286-0134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t>　成田市東和田５５３－４</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0476-22-5666</a:t>
                      </a:r>
                      <a:r>
                        <a:rPr kumimoji="1" lang="ja-JP" altLang="en-US" sz="1200" dirty="0"/>
                        <a:t>　</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r>
                        <a:rPr kumimoji="1" lang="ja-JP" altLang="en-US" sz="1100" dirty="0"/>
                        <a:t>労災課</a:t>
                      </a:r>
                      <a:endParaRPr kumimoji="1" lang="ja-JP" altLang="en-US" sz="1100" dirty="0">
                        <a:latin typeface="+mn-ea"/>
                        <a:ea typeface="+mn-ea"/>
                      </a:endParaRPr>
                    </a:p>
                  </a:txBody>
                  <a:tcPr marL="56709" marR="56709" marT="28355" marB="28355"/>
                </a:tc>
                <a:extLst>
                  <a:ext uri="{0D108BD9-81ED-4DB2-BD59-A6C34878D82A}">
                    <a16:rowId xmlns:a16="http://schemas.microsoft.com/office/drawing/2014/main" val="10007"/>
                  </a:ext>
                </a:extLst>
              </a:tr>
              <a:tr h="559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endParaRPr kumimoji="1" lang="en-US" altLang="ja-JP" sz="12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東金労働基準監督署</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東金市、佐倉市、八街市、</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山武市、山武郡、大網白里市、印旛郡酒々井町</a:t>
                      </a:r>
                      <a:endParaRPr kumimoji="1" lang="ja-JP" altLang="en-US" sz="1200" dirty="0">
                        <a:latin typeface="+mn-ea"/>
                        <a:ea typeface="+mn-ea"/>
                      </a:endParaRPr>
                    </a:p>
                  </a:txBody>
                  <a:tcPr marL="56709" marR="56709" marT="28355" marB="283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r>
                        <a:rPr kumimoji="1" lang="en-US" altLang="ja-JP" sz="1200" dirty="0"/>
                        <a:t>283-0005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 </a:t>
                      </a:r>
                      <a:r>
                        <a:rPr kumimoji="1" lang="ja-JP" altLang="en-US" sz="1200" baseline="0" dirty="0"/>
                        <a:t>東金市田間６５</a:t>
                      </a:r>
                      <a:endParaRPr kumimoji="1" lang="en-US" altLang="ja-JP"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t> </a:t>
                      </a:r>
                      <a:r>
                        <a:rPr kumimoji="1" lang="ja-JP" altLang="en-US" sz="1200" baseline="0" dirty="0"/>
                        <a:t>                          </a:t>
                      </a:r>
                      <a:endParaRPr kumimoji="1" lang="ja-JP" altLang="en-US" sz="1200" dirty="0">
                        <a:latin typeface="+mn-ea"/>
                        <a:ea typeface="+mn-ea"/>
                      </a:endParaRPr>
                    </a:p>
                  </a:txBody>
                  <a:tcPr marL="56709" marR="56709" marT="28355" marB="28355"/>
                </a:tc>
                <a:tc>
                  <a:txBody>
                    <a:bodyPr/>
                    <a:lstStyle/>
                    <a:p>
                      <a:r>
                        <a:rPr kumimoji="1" lang="en-US" altLang="ja-JP" sz="1200" dirty="0"/>
                        <a:t>0475-52-4358</a:t>
                      </a:r>
                    </a:p>
                    <a:p>
                      <a:r>
                        <a:rPr kumimoji="1" lang="ja-JP" altLang="en-US" sz="1200" dirty="0"/>
                        <a:t>　</a:t>
                      </a:r>
                      <a:r>
                        <a:rPr kumimoji="1" lang="ja-JP" altLang="en-US" sz="1100" dirty="0"/>
                        <a:t>労災課</a:t>
                      </a:r>
                      <a:endParaRPr kumimoji="1" lang="ja-JP" altLang="en-US" sz="1100" dirty="0">
                        <a:latin typeface="+mn-ea"/>
                        <a:ea typeface="+mn-ea"/>
                      </a:endParaRPr>
                    </a:p>
                  </a:txBody>
                  <a:tcPr marL="56709" marR="56709" marT="28355" marB="28355"/>
                </a:tc>
                <a:extLst>
                  <a:ext uri="{0D108BD9-81ED-4DB2-BD59-A6C34878D82A}">
                    <a16:rowId xmlns:a16="http://schemas.microsoft.com/office/drawing/2014/main" val="10008"/>
                  </a:ext>
                </a:extLst>
              </a:tr>
            </a:tbl>
          </a:graphicData>
        </a:graphic>
      </p:graphicFrame>
      <p:sp>
        <p:nvSpPr>
          <p:cNvPr id="5" name="テキスト ボックス 4">
            <a:extLst>
              <a:ext uri="{FF2B5EF4-FFF2-40B4-BE49-F238E27FC236}">
                <a16:creationId xmlns:a16="http://schemas.microsoft.com/office/drawing/2014/main" id="{8B500102-EE56-48A3-8BE3-3FE5E41AC757}"/>
              </a:ext>
            </a:extLst>
          </p:cNvPr>
          <p:cNvSpPr txBox="1"/>
          <p:nvPr/>
        </p:nvSpPr>
        <p:spPr>
          <a:xfrm>
            <a:off x="113089" y="7146336"/>
            <a:ext cx="7165365" cy="579900"/>
          </a:xfrm>
          <a:prstGeom prst="rect">
            <a:avLst/>
          </a:prstGeom>
        </p:spPr>
        <p:txBody>
          <a:bodyPr vert="horz" wrap="square" lIns="91434" tIns="45717" rIns="91434" bIns="45717" rtlCol="0">
            <a:noAutofit/>
          </a:bodyPr>
          <a:lstStyle/>
          <a:p>
            <a:pPr>
              <a:lnSpc>
                <a:spcPts val="1300"/>
              </a:lnSpc>
              <a:buClr>
                <a:schemeClr val="accent5">
                  <a:lumMod val="50000"/>
                </a:schemeClr>
              </a:buClr>
              <a:buSzPct val="150000"/>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雇用保険のみが成立している事業の場合における書類提出先は、管轄の公共職業</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buClr>
                <a:schemeClr val="accent5">
                  <a:lumMod val="50000"/>
                </a:schemeClr>
              </a:buClr>
              <a:buSzPct val="150000"/>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安定所（ハローワーク）になります。</a:t>
            </a:r>
          </a:p>
        </p:txBody>
      </p:sp>
      <p:sp>
        <p:nvSpPr>
          <p:cNvPr id="6" name="テキスト ボックス 5">
            <a:extLst>
              <a:ext uri="{FF2B5EF4-FFF2-40B4-BE49-F238E27FC236}">
                <a16:creationId xmlns:a16="http://schemas.microsoft.com/office/drawing/2014/main" id="{E5300913-F8B9-46E8-9364-619720E8D166}"/>
              </a:ext>
            </a:extLst>
          </p:cNvPr>
          <p:cNvSpPr txBox="1"/>
          <p:nvPr/>
        </p:nvSpPr>
        <p:spPr>
          <a:xfrm>
            <a:off x="222291" y="10119859"/>
            <a:ext cx="3747751" cy="307777"/>
          </a:xfrm>
          <a:prstGeom prst="rect">
            <a:avLst/>
          </a:prstGeom>
          <a:noFill/>
        </p:spPr>
        <p:txBody>
          <a:bodyPr wrap="square">
            <a:spAutoFit/>
          </a:bodyPr>
          <a:lstStyle/>
          <a:p>
            <a:r>
              <a:rPr lang="en-US" altLang="ja-JP" sz="1400" dirty="0">
                <a:solidFill>
                  <a:schemeClr val="accent5">
                    <a:lumMod val="75000"/>
                  </a:schemeClr>
                </a:solidFill>
                <a:latin typeface="HGｺﾞｼｯｸE" panose="020B0909000000000000" pitchFamily="49" charset="-128"/>
                <a:ea typeface="HGｺﾞｼｯｸE" panose="020B0909000000000000" pitchFamily="49" charset="-128"/>
              </a:rPr>
              <a:t>14</a:t>
            </a:r>
            <a:endParaRPr lang="ja-JP" altLang="en-US" sz="1400" dirty="0">
              <a:solidFill>
                <a:schemeClr val="accent5">
                  <a:lumMod val="75000"/>
                </a:schemeClr>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92831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 name="オブジェクト 166"/>
          <p:cNvGraphicFramePr>
            <a:graphicFrameLocks noChangeAspect="1"/>
          </p:cNvGraphicFramePr>
          <p:nvPr>
            <p:extLst>
              <p:ext uri="{D42A27DB-BD31-4B8C-83A1-F6EECF244321}">
                <p14:modId xmlns:p14="http://schemas.microsoft.com/office/powerpoint/2010/main" val="1513446272"/>
              </p:ext>
            </p:extLst>
          </p:nvPr>
        </p:nvGraphicFramePr>
        <p:xfrm>
          <a:off x="531813" y="177800"/>
          <a:ext cx="6700837" cy="10317163"/>
        </p:xfrm>
        <a:graphic>
          <a:graphicData uri="http://schemas.openxmlformats.org/presentationml/2006/ole">
            <mc:AlternateContent xmlns:mc="http://schemas.openxmlformats.org/markup-compatibility/2006">
              <mc:Choice xmlns:v="urn:schemas-microsoft-com:vml" Requires="v">
                <p:oleObj spid="_x0000_s2230" name="Document" r:id="rId3" imgW="5386310" imgH="8268933" progId="Word.Document.12">
                  <p:embed/>
                </p:oleObj>
              </mc:Choice>
              <mc:Fallback>
                <p:oleObj name="Document" r:id="rId3" imgW="5386310" imgH="8268933" progId="Word.Document.12">
                  <p:embed/>
                  <p:pic>
                    <p:nvPicPr>
                      <p:cNvPr id="0" name=""/>
                      <p:cNvPicPr/>
                      <p:nvPr/>
                    </p:nvPicPr>
                    <p:blipFill>
                      <a:blip r:embed="rId4"/>
                      <a:stretch>
                        <a:fillRect/>
                      </a:stretch>
                    </p:blipFill>
                    <p:spPr>
                      <a:xfrm>
                        <a:off x="531813" y="177800"/>
                        <a:ext cx="6700837" cy="10317163"/>
                      </a:xfrm>
                      <a:prstGeom prst="rect">
                        <a:avLst/>
                      </a:prstGeom>
                      <a:solidFill>
                        <a:schemeClr val="bg1"/>
                      </a:solidFill>
                    </p:spPr>
                  </p:pic>
                </p:oleObj>
              </mc:Fallback>
            </mc:AlternateContent>
          </a:graphicData>
        </a:graphic>
      </p:graphicFrame>
      <p:sp>
        <p:nvSpPr>
          <p:cNvPr id="2" name="テキスト ボックス 1"/>
          <p:cNvSpPr txBox="1"/>
          <p:nvPr/>
        </p:nvSpPr>
        <p:spPr>
          <a:xfrm>
            <a:off x="6821715" y="8752113"/>
            <a:ext cx="203200" cy="232229"/>
          </a:xfrm>
          <a:prstGeom prst="rect">
            <a:avLst/>
          </a:prstGeom>
          <a:solidFill>
            <a:schemeClr val="bg1"/>
          </a:solidFill>
        </p:spPr>
        <p:txBody>
          <a:bodyPr vert="horz" wrap="square" lIns="91434" tIns="45717" rIns="91434" bIns="45717" rtlCol="0" anchor="ctr">
            <a:normAutofit fontScale="40000" lnSpcReduction="2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95BF59E2-1600-4C7F-8D09-AAE02E039CCE}"/>
              </a:ext>
            </a:extLst>
          </p:cNvPr>
          <p:cNvSpPr txBox="1"/>
          <p:nvPr/>
        </p:nvSpPr>
        <p:spPr>
          <a:xfrm>
            <a:off x="7024915" y="10019764"/>
            <a:ext cx="3945023" cy="307777"/>
          </a:xfrm>
          <a:prstGeom prst="rect">
            <a:avLst/>
          </a:prstGeom>
          <a:noFill/>
        </p:spPr>
        <p:txBody>
          <a:bodyPr wrap="square">
            <a:spAutoFit/>
          </a:bodyPr>
          <a:lstStyle/>
          <a:p>
            <a:pPr algn="l"/>
            <a:r>
              <a:rPr lang="en-US" altLang="ja-JP" sz="1400" dirty="0">
                <a:solidFill>
                  <a:schemeClr val="accent5">
                    <a:lumMod val="75000"/>
                  </a:schemeClr>
                </a:solidFill>
                <a:latin typeface="HGｺﾞｼｯｸE" panose="020B0909000000000000" pitchFamily="49" charset="-128"/>
                <a:ea typeface="HGｺﾞｼｯｸE" panose="020B0909000000000000" pitchFamily="49" charset="-128"/>
              </a:rPr>
              <a:t>15</a:t>
            </a:r>
            <a:endParaRPr lang="ja-JP" altLang="en-US" sz="1400" dirty="0">
              <a:solidFill>
                <a:schemeClr val="accent5">
                  <a:lumMod val="75000"/>
                </a:schemeClr>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96130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22204" y="6227692"/>
            <a:ext cx="4932550" cy="3012141"/>
          </a:xfrm>
          <a:prstGeom prst="rect">
            <a:avLst/>
          </a:prstGeom>
          <a:noFill/>
          <a:ln>
            <a:solidFill>
              <a:schemeClr val="tx1"/>
            </a:solidFill>
          </a:ln>
        </p:spPr>
        <p:txBody>
          <a:bodyPr vert="horz" wrap="square" lIns="91434" tIns="45717" rIns="91434" bIns="45717" rtlCol="0" anchor="ctr">
            <a:normAutofit/>
          </a:bodyPr>
          <a:lstStyle/>
          <a:p>
            <a:pPr algn="ctr">
              <a:lnSpc>
                <a:spcPct val="150000"/>
              </a:lnSpc>
            </a:pPr>
            <a:r>
              <a:rPr lang="ja-JP" altLang="en-US" sz="2400" dirty="0">
                <a:solidFill>
                  <a:schemeClr val="tx1">
                    <a:lumMod val="65000"/>
                    <a:lumOff val="35000"/>
                  </a:schemeClr>
                </a:solidFill>
                <a:latin typeface="HGｺﾞｼｯｸE" panose="020B0909000000000000" pitchFamily="49" charset="-128"/>
                <a:ea typeface="HGｺﾞｼｯｸE" panose="020B0909000000000000" pitchFamily="49" charset="-128"/>
              </a:rPr>
              <a:t>千葉労働局</a:t>
            </a:r>
          </a:p>
          <a:p>
            <a:pPr algn="ctr">
              <a:lnSpc>
                <a:spcPct val="110000"/>
              </a:lnSpc>
            </a:pPr>
            <a:r>
              <a:rPr kumimoji="1" lang="ja-JP" altLang="en-US" sz="1900" dirty="0">
                <a:solidFill>
                  <a:schemeClr val="tx1">
                    <a:lumMod val="65000"/>
                    <a:lumOff val="35000"/>
                  </a:schemeClr>
                </a:solidFill>
                <a:latin typeface="HGｺﾞｼｯｸE" panose="020B0909000000000000" pitchFamily="49" charset="-128"/>
                <a:ea typeface="HGｺﾞｼｯｸE" panose="020B0909000000000000" pitchFamily="49" charset="-128"/>
              </a:rPr>
              <a:t>総務部労働保険徴収課</a:t>
            </a:r>
          </a:p>
          <a:p>
            <a:pPr algn="ctr">
              <a:lnSpc>
                <a:spcPct val="110000"/>
              </a:lnSpc>
            </a:pPr>
            <a:endParaRPr kumimoji="1" lang="ja-JP" altLang="en-US" sz="1900" dirty="0">
              <a:solidFill>
                <a:schemeClr val="tx1">
                  <a:lumMod val="65000"/>
                  <a:lumOff val="35000"/>
                </a:schemeClr>
              </a:solidFill>
              <a:latin typeface="HGｺﾞｼｯｸE" panose="020B0909000000000000" pitchFamily="49" charset="-128"/>
              <a:ea typeface="HGｺﾞｼｯｸE" panose="020B0909000000000000" pitchFamily="49" charset="-128"/>
            </a:endParaRPr>
          </a:p>
          <a:p>
            <a:pPr algn="ctr"/>
            <a:r>
              <a:rPr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rPr>
              <a:t>〒</a:t>
            </a:r>
            <a:r>
              <a:rPr lang="en-US" altLang="ja-JP" sz="1600" dirty="0">
                <a:solidFill>
                  <a:schemeClr val="tx1">
                    <a:lumMod val="65000"/>
                    <a:lumOff val="35000"/>
                  </a:schemeClr>
                </a:solidFill>
                <a:latin typeface="HGｺﾞｼｯｸM" panose="020B0609000000000000" pitchFamily="49" charset="-128"/>
                <a:ea typeface="HGｺﾞｼｯｸM" panose="020B0609000000000000" pitchFamily="49" charset="-128"/>
              </a:rPr>
              <a:t>260-8612</a:t>
            </a:r>
            <a:r>
              <a:rPr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rPr>
              <a:t>　千葉</a:t>
            </a:r>
            <a:r>
              <a:rPr kumimoji="1"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rPr>
              <a:t>市中央区</a:t>
            </a:r>
            <a:r>
              <a:rPr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rPr>
              <a:t>中央</a:t>
            </a:r>
            <a:r>
              <a:rPr lang="en-US" altLang="ja-JP" sz="1600" dirty="0">
                <a:solidFill>
                  <a:schemeClr val="tx1">
                    <a:lumMod val="65000"/>
                    <a:lumOff val="35000"/>
                  </a:schemeClr>
                </a:solidFill>
                <a:latin typeface="HGｺﾞｼｯｸM" panose="020B0609000000000000" pitchFamily="49" charset="-128"/>
                <a:ea typeface="HGｺﾞｼｯｸM" panose="020B0609000000000000" pitchFamily="49" charset="-128"/>
              </a:rPr>
              <a:t>4-11-1</a:t>
            </a:r>
            <a:endParaRPr kumimoji="1"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endParaRPr>
          </a:p>
          <a:p>
            <a:pPr algn="ctr"/>
            <a:r>
              <a:rPr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rPr>
              <a:t>　　　　　　</a:t>
            </a:r>
            <a:r>
              <a:rPr lang="ja-JP" altLang="en-US" sz="1400" dirty="0">
                <a:solidFill>
                  <a:schemeClr val="tx1">
                    <a:lumMod val="65000"/>
                    <a:lumOff val="35000"/>
                  </a:schemeClr>
                </a:solidFill>
                <a:latin typeface="HGｺﾞｼｯｸM" panose="020B0609000000000000" pitchFamily="49" charset="-128"/>
                <a:ea typeface="HGｺﾞｼｯｸM" panose="020B0609000000000000" pitchFamily="49" charset="-128"/>
              </a:rPr>
              <a:t>千葉第二地方合同庁舎２階</a:t>
            </a:r>
          </a:p>
          <a:p>
            <a:pPr algn="ctr"/>
            <a:r>
              <a:rPr kumimoji="1"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rPr>
              <a:t>　　　　　　 </a:t>
            </a:r>
            <a:r>
              <a:rPr kumimoji="1" lang="en-US" altLang="ja-JP" sz="1600" dirty="0">
                <a:solidFill>
                  <a:schemeClr val="tx1">
                    <a:lumMod val="65000"/>
                    <a:lumOff val="35000"/>
                  </a:schemeClr>
                </a:solidFill>
                <a:latin typeface="HGｺﾞｼｯｸM" panose="020B0609000000000000" pitchFamily="49" charset="-128"/>
                <a:ea typeface="HGｺﾞｼｯｸM" panose="020B0609000000000000" pitchFamily="49" charset="-128"/>
              </a:rPr>
              <a:t>TEL 043-221-4317(</a:t>
            </a:r>
            <a:r>
              <a:rPr lang="ja-JP" altLang="en-US" sz="1600" dirty="0">
                <a:solidFill>
                  <a:schemeClr val="tx1">
                    <a:lumMod val="65000"/>
                    <a:lumOff val="35000"/>
                  </a:schemeClr>
                </a:solidFill>
                <a:latin typeface="HGｺﾞｼｯｸM" panose="020B0609000000000000" pitchFamily="49" charset="-128"/>
                <a:ea typeface="HGｺﾞｼｯｸM" panose="020B0609000000000000" pitchFamily="49" charset="-128"/>
              </a:rPr>
              <a:t>代表</a:t>
            </a:r>
            <a:r>
              <a:rPr lang="en-US" altLang="ja-JP" sz="1600" dirty="0">
                <a:solidFill>
                  <a:schemeClr val="tx1">
                    <a:lumMod val="65000"/>
                    <a:lumOff val="35000"/>
                  </a:schemeClr>
                </a:solidFill>
                <a:latin typeface="HGｺﾞｼｯｸM" panose="020B0609000000000000" pitchFamily="49" charset="-128"/>
                <a:ea typeface="HGｺﾞｼｯｸM" panose="020B0609000000000000" pitchFamily="49" charset="-128"/>
              </a:rPr>
              <a:t>)</a:t>
            </a:r>
            <a:endParaRPr kumimoji="1" lang="en-US" altLang="ja-JP" sz="1600" dirty="0">
              <a:solidFill>
                <a:schemeClr val="tx1">
                  <a:lumMod val="65000"/>
                  <a:lumOff val="35000"/>
                </a:schemeClr>
              </a:solidFill>
              <a:latin typeface="HGｺﾞｼｯｸM" panose="020B0609000000000000" pitchFamily="49" charset="-128"/>
              <a:ea typeface="HGｺﾞｼｯｸM" panose="020B0609000000000000" pitchFamily="49" charset="-128"/>
            </a:endParaRPr>
          </a:p>
        </p:txBody>
      </p:sp>
      <p:sp>
        <p:nvSpPr>
          <p:cNvPr id="5" name="テキスト ボックス 4"/>
          <p:cNvSpPr txBox="1"/>
          <p:nvPr/>
        </p:nvSpPr>
        <p:spPr>
          <a:xfrm>
            <a:off x="1073087" y="9449000"/>
            <a:ext cx="5400000" cy="780849"/>
          </a:xfrm>
          <a:prstGeom prst="rect">
            <a:avLst/>
          </a:prstGeom>
          <a:noFill/>
        </p:spPr>
        <p:txBody>
          <a:bodyPr vert="horz" wrap="square" lIns="91434" tIns="45717" rIns="91434" bIns="45717" rtlCol="0" anchor="ctr">
            <a:noAutofit/>
          </a:bodyPr>
          <a:lstStyle/>
          <a:p>
            <a:pPr algn="ctr">
              <a:lnSpc>
                <a:spcPct val="150000"/>
              </a:lnSpc>
            </a:pP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記入例は見本であり、実際に記入する内容とは異なりますのでご注意ください。</a:t>
            </a:r>
            <a:endPar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endPar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R5.1</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2420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角丸四角形 3"/>
          <p:cNvSpPr/>
          <p:nvPr/>
        </p:nvSpPr>
        <p:spPr>
          <a:xfrm>
            <a:off x="366768" y="363885"/>
            <a:ext cx="6827726" cy="10081119"/>
          </a:xfrm>
          <a:prstGeom prst="roundRect">
            <a:avLst>
              <a:gd name="adj" fmla="val 90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5" name="タイトル 4"/>
          <p:cNvSpPr>
            <a:spLocks noGrp="1"/>
          </p:cNvSpPr>
          <p:nvPr>
            <p:ph type="title"/>
          </p:nvPr>
        </p:nvSpPr>
        <p:spPr>
          <a:xfrm>
            <a:off x="900311" y="605624"/>
            <a:ext cx="5724636" cy="688814"/>
          </a:xfrm>
        </p:spPr>
        <p:txBody>
          <a:bodyPr anchor="ctr">
            <a:normAutofit/>
          </a:bodyPr>
          <a:lstStyle/>
          <a:p>
            <a:r>
              <a:rPr lang="ja-JP" altLang="ja-JP" sz="1800" dirty="0">
                <a:solidFill>
                  <a:schemeClr val="accent5">
                    <a:lumMod val="50000"/>
                  </a:schemeClr>
                </a:solidFill>
              </a:rPr>
              <a:t>継続事業の一括とは</a:t>
            </a:r>
            <a:r>
              <a:rPr lang="ja-JP" altLang="en-US" sz="1800" dirty="0">
                <a:solidFill>
                  <a:schemeClr val="accent5">
                    <a:lumMod val="50000"/>
                  </a:schemeClr>
                </a:solidFill>
              </a:rPr>
              <a:t>？</a:t>
            </a:r>
          </a:p>
        </p:txBody>
      </p:sp>
      <p:sp>
        <p:nvSpPr>
          <p:cNvPr id="6" name="コンテンツ プレースホルダー 5"/>
          <p:cNvSpPr>
            <a:spLocks noGrp="1"/>
          </p:cNvSpPr>
          <p:nvPr>
            <p:ph idx="1"/>
          </p:nvPr>
        </p:nvSpPr>
        <p:spPr>
          <a:xfrm>
            <a:off x="1390063" y="1164734"/>
            <a:ext cx="4681595" cy="2650120"/>
          </a:xfrm>
        </p:spPr>
        <p:txBody>
          <a:bodyPr>
            <a:noAutofit/>
          </a:bodyPr>
          <a:lstStyle/>
          <a:p>
            <a:pPr marL="0" indent="0">
              <a:lnSpc>
                <a:spcPct val="150000"/>
              </a:lnSpc>
              <a:buNone/>
            </a:pPr>
            <a:r>
              <a:rPr lang="ja-JP" altLang="ja-JP" dirty="0"/>
              <a:t>　労働保険の保険関係は、個々の適用事業単位に成立するのが原則で</a:t>
            </a:r>
            <a:r>
              <a:rPr lang="ja-JP" altLang="en-US" dirty="0"/>
              <a:t>す。そのため、</a:t>
            </a:r>
            <a:r>
              <a:rPr lang="ja-JP" altLang="ja-JP" dirty="0"/>
              <a:t>一つの会社でも支店や営業所等ごとに複数の保険関係が成立</a:t>
            </a:r>
            <a:r>
              <a:rPr lang="ja-JP" altLang="en-US" dirty="0"/>
              <a:t>し、それぞれの事業について成立届の提出と労働保険料の申告が必要となりますが、</a:t>
            </a:r>
            <a:r>
              <a:rPr lang="ja-JP" altLang="ja-JP" dirty="0"/>
              <a:t>事業主及び政府の事務処理の便宜と簡素化を図るため、一定の要件を満たす継続事業</a:t>
            </a:r>
            <a:r>
              <a:rPr lang="ja-JP" altLang="en-US" dirty="0"/>
              <a:t>であれば</a:t>
            </a:r>
            <a:r>
              <a:rPr lang="ja-JP" altLang="ja-JP" dirty="0"/>
              <a:t>、同一会社の支店や営業所等の労働保険料を一つの事業でまとめて申告納付をすることができます。これを継続事業の一括といいます。</a:t>
            </a:r>
          </a:p>
          <a:p>
            <a:pPr marL="144000" indent="-144000">
              <a:buFont typeface="メイリオ" panose="020B0604030504040204" pitchFamily="50" charset="-128"/>
              <a:buChar char="※"/>
            </a:pPr>
            <a:r>
              <a:rPr lang="ja-JP" altLang="ja-JP" sz="1000" dirty="0">
                <a:solidFill>
                  <a:schemeClr val="tx1">
                    <a:lumMod val="65000"/>
                    <a:lumOff val="35000"/>
                  </a:schemeClr>
                </a:solidFill>
              </a:rPr>
              <a:t>被一括事業に所属する労働者が労災保険の請求等をする場合はそれぞれの事業を管轄する労働基準監督署へ行います。</a:t>
            </a:r>
          </a:p>
        </p:txBody>
      </p:sp>
      <p:sp>
        <p:nvSpPr>
          <p:cNvPr id="8" name="タイトル 4"/>
          <p:cNvSpPr txBox="1">
            <a:spLocks/>
          </p:cNvSpPr>
          <p:nvPr/>
        </p:nvSpPr>
        <p:spPr>
          <a:xfrm>
            <a:off x="900311" y="3898943"/>
            <a:ext cx="5724636" cy="589467"/>
          </a:xfrm>
          <a:prstGeom prst="rect">
            <a:avLst/>
          </a:prstGeom>
        </p:spPr>
        <p:txBody>
          <a:bodyPr vert="horz" lIns="91434" tIns="45717" rIns="91434" bIns="45717" rtlCol="0" anchor="ctr">
            <a:normAutofit/>
          </a:bodyPr>
          <a:lstStyle>
            <a:lvl1pPr algn="ctr" defTabSz="914400" rtl="0" eaLnBrk="1" latinLnBrk="0" hangingPunct="1">
              <a:spcBef>
                <a:spcPct val="0"/>
              </a:spcBef>
              <a:buNone/>
              <a:defRPr kumimoji="1" sz="2000" kern="1200">
                <a:solidFill>
                  <a:schemeClr val="accent5">
                    <a:lumMod val="75000"/>
                  </a:schemeClr>
                </a:solidFill>
                <a:latin typeface="HGS創英角ｺﾞｼｯｸUB" panose="020B0900000000000000" pitchFamily="50" charset="-128"/>
                <a:ea typeface="HGS創英角ｺﾞｼｯｸUB" panose="020B0900000000000000" pitchFamily="50" charset="-128"/>
                <a:cs typeface="+mj-cs"/>
              </a:defRPr>
            </a:lvl1pPr>
          </a:lstStyle>
          <a:p>
            <a:r>
              <a:rPr lang="ja-JP" altLang="ja-JP" sz="1800" dirty="0">
                <a:solidFill>
                  <a:schemeClr val="accent5">
                    <a:lumMod val="50000"/>
                  </a:schemeClr>
                </a:solidFill>
              </a:rPr>
              <a:t>継続事業の一括の要件</a:t>
            </a:r>
          </a:p>
        </p:txBody>
      </p:sp>
      <p:sp>
        <p:nvSpPr>
          <p:cNvPr id="46" name="角丸四角形 45"/>
          <p:cNvSpPr/>
          <p:nvPr/>
        </p:nvSpPr>
        <p:spPr>
          <a:xfrm>
            <a:off x="1176720" y="7544589"/>
            <a:ext cx="5188223" cy="108012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dirty="0"/>
          </a:p>
        </p:txBody>
      </p:sp>
      <p:grpSp>
        <p:nvGrpSpPr>
          <p:cNvPr id="44" name="グループ化 43"/>
          <p:cNvGrpSpPr/>
          <p:nvPr/>
        </p:nvGrpSpPr>
        <p:grpSpPr>
          <a:xfrm>
            <a:off x="1301418" y="4419724"/>
            <a:ext cx="4907823" cy="2111637"/>
            <a:chOff x="1301418" y="4419724"/>
            <a:chExt cx="4907823" cy="2111637"/>
          </a:xfrm>
        </p:grpSpPr>
        <p:sp>
          <p:nvSpPr>
            <p:cNvPr id="9" name="コンテンツ プレースホルダー 5"/>
            <p:cNvSpPr txBox="1">
              <a:spLocks/>
            </p:cNvSpPr>
            <p:nvPr/>
          </p:nvSpPr>
          <p:spPr>
            <a:xfrm>
              <a:off x="1346198" y="4419724"/>
              <a:ext cx="4863043" cy="1864968"/>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11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buClr>
                  <a:schemeClr val="accent5">
                    <a:lumMod val="50000"/>
                  </a:schemeClr>
                </a:buClr>
                <a:buSzPct val="150000"/>
                <a:buFont typeface="Wingdings" panose="05000000000000000000" pitchFamily="2" charset="2"/>
                <a:buChar char="l"/>
              </a:pPr>
              <a:r>
                <a:rPr lang="ja-JP" altLang="ja-JP" dirty="0"/>
                <a:t>継続事業</a:t>
              </a:r>
              <a:r>
                <a:rPr lang="ja-JP" altLang="en-US" dirty="0"/>
                <a:t>であること</a:t>
              </a:r>
            </a:p>
            <a:p>
              <a:pPr lvl="0">
                <a:lnSpc>
                  <a:spcPct val="150000"/>
                </a:lnSpc>
                <a:buClr>
                  <a:schemeClr val="accent5">
                    <a:lumMod val="50000"/>
                  </a:schemeClr>
                </a:buClr>
                <a:buSzPct val="150000"/>
                <a:buFont typeface="Wingdings" panose="05000000000000000000" pitchFamily="2" charset="2"/>
                <a:buChar char="l"/>
              </a:pPr>
              <a:r>
                <a:rPr lang="ja-JP" altLang="ja-JP" dirty="0"/>
                <a:t>指定事業と被一括事業の事業主が同一であること</a:t>
              </a:r>
              <a:r>
                <a:rPr lang="ja-JP" altLang="en-US" dirty="0"/>
                <a:t>　　　　　　　　　　　　</a:t>
              </a:r>
              <a:r>
                <a:rPr lang="en-US" altLang="ja-JP" sz="1100" dirty="0"/>
                <a:t>(</a:t>
              </a:r>
              <a:r>
                <a:rPr lang="ja-JP" altLang="en-US" sz="1100" dirty="0"/>
                <a:t>事業主が</a:t>
              </a:r>
              <a:r>
                <a:rPr lang="ja-JP" altLang="ja-JP" sz="1100" dirty="0"/>
                <a:t>法人の場合は同</a:t>
              </a:r>
              <a:r>
                <a:rPr lang="ja-JP" altLang="en-US" sz="1100" dirty="0"/>
                <a:t>一</a:t>
              </a:r>
              <a:r>
                <a:rPr lang="ja-JP" altLang="ja-JP" sz="1100" dirty="0"/>
                <a:t>法人の支店、営業所等に限る</a:t>
              </a:r>
              <a:r>
                <a:rPr lang="en-US" altLang="ja-JP" sz="1100" dirty="0"/>
                <a:t>)</a:t>
              </a:r>
              <a:endParaRPr lang="ja-JP" altLang="ja-JP" sz="1100" dirty="0"/>
            </a:p>
            <a:p>
              <a:pPr lvl="0">
                <a:lnSpc>
                  <a:spcPct val="150000"/>
                </a:lnSpc>
                <a:buClr>
                  <a:schemeClr val="accent5">
                    <a:lumMod val="50000"/>
                  </a:schemeClr>
                </a:buClr>
                <a:buSzPct val="150000"/>
                <a:buFont typeface="Wingdings" panose="05000000000000000000" pitchFamily="2" charset="2"/>
                <a:buChar char="l"/>
              </a:pPr>
              <a:r>
                <a:rPr lang="ja-JP" altLang="ja-JP" dirty="0"/>
                <a:t>それぞれの事業が『労災保険率表』による「事業の種類」が</a:t>
              </a:r>
              <a:br>
                <a:rPr lang="ja-JP" altLang="en-US" dirty="0"/>
              </a:br>
              <a:r>
                <a:rPr lang="ja-JP" altLang="ja-JP" dirty="0"/>
                <a:t>同じであること</a:t>
              </a:r>
            </a:p>
            <a:p>
              <a:pPr lvl="0">
                <a:lnSpc>
                  <a:spcPct val="150000"/>
                </a:lnSpc>
                <a:buClr>
                  <a:schemeClr val="accent5">
                    <a:lumMod val="50000"/>
                  </a:schemeClr>
                </a:buClr>
                <a:buSzPct val="150000"/>
                <a:buFont typeface="Wingdings" panose="05000000000000000000" pitchFamily="2" charset="2"/>
                <a:buChar char="l"/>
              </a:pPr>
              <a:r>
                <a:rPr lang="ja-JP" altLang="ja-JP" dirty="0"/>
                <a:t>保険関係区分</a:t>
              </a:r>
              <a:r>
                <a:rPr lang="ja-JP" altLang="en-US" dirty="0"/>
                <a:t>　 </a:t>
              </a:r>
              <a:r>
                <a:rPr lang="ja-JP" altLang="ja-JP" dirty="0"/>
                <a:t>が同一であること</a:t>
              </a:r>
            </a:p>
          </p:txBody>
        </p:sp>
        <p:sp>
          <p:nvSpPr>
            <p:cNvPr id="2" name="テキスト ボックス 1"/>
            <p:cNvSpPr txBox="1"/>
            <p:nvPr/>
          </p:nvSpPr>
          <p:spPr>
            <a:xfrm>
              <a:off x="2583889" y="5870114"/>
              <a:ext cx="432048" cy="274629"/>
            </a:xfrm>
            <a:prstGeom prst="rect">
              <a:avLst/>
            </a:prstGeom>
          </p:spPr>
          <p:txBody>
            <a:bodyPr vert="horz" wrap="square" lIns="91440" tIns="45720" rIns="91440" bIns="45720" rtlCol="0">
              <a:normAutofit/>
            </a:bodyPr>
            <a:lstStyle/>
            <a:p>
              <a:pPr marL="0" indent="0">
                <a:buNone/>
              </a:pPr>
              <a:r>
                <a:rPr kumimoji="1" lang="ja-JP" altLang="en-US" sz="1000" b="1"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000" b="1"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1301418" y="6256732"/>
              <a:ext cx="432048" cy="274629"/>
            </a:xfrm>
            <a:prstGeom prst="rect">
              <a:avLst/>
            </a:prstGeom>
          </p:spPr>
          <p:txBody>
            <a:bodyPr vert="horz" wrap="square" lIns="91440" tIns="45720" rIns="91440" bIns="45720" rtlCol="0">
              <a:normAutofit/>
            </a:bodyPr>
            <a:lstStyle/>
            <a:p>
              <a:pPr marL="0" indent="0">
                <a:buNone/>
              </a:pPr>
              <a:r>
                <a:rPr kumimoji="1" lang="ja-JP" altLang="en-US" sz="1000" b="1"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000" b="1" spc="-1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 name="タイトル 4"/>
          <p:cNvSpPr txBox="1">
            <a:spLocks/>
          </p:cNvSpPr>
          <p:nvPr/>
        </p:nvSpPr>
        <p:spPr>
          <a:xfrm>
            <a:off x="1301418" y="7628748"/>
            <a:ext cx="2676857" cy="824754"/>
          </a:xfrm>
          <a:prstGeom prst="rect">
            <a:avLst/>
          </a:prstGeom>
        </p:spPr>
        <p:txBody>
          <a:bodyPr vert="horz" lIns="91434" tIns="45717" rIns="91434" bIns="45717" rtlCol="0" anchor="ctr">
            <a:noAutofit/>
          </a:bodyPr>
          <a:lstStyle>
            <a:lvl1pPr algn="ctr" defTabSz="914400" rtl="0" eaLnBrk="1" latinLnBrk="0" hangingPunct="1">
              <a:spcBef>
                <a:spcPct val="0"/>
              </a:spcBef>
              <a:buNone/>
              <a:defRPr kumimoji="1" sz="2000" kern="1200">
                <a:solidFill>
                  <a:schemeClr val="accent5">
                    <a:lumMod val="75000"/>
                  </a:schemeClr>
                </a:solidFill>
                <a:latin typeface="HGS創英角ｺﾞｼｯｸUB" panose="020B0900000000000000" pitchFamily="50" charset="-128"/>
                <a:ea typeface="HGS創英角ｺﾞｼｯｸUB" panose="020B0900000000000000" pitchFamily="50" charset="-128"/>
                <a:cs typeface="+mj-cs"/>
              </a:defRPr>
            </a:lvl1pPr>
          </a:lstStyle>
          <a:p>
            <a:pPr>
              <a:lnSpc>
                <a:spcPct val="150000"/>
              </a:lnSpc>
            </a:pPr>
            <a:r>
              <a:rPr lang="ja-JP" altLang="en-US" sz="1800" dirty="0">
                <a:solidFill>
                  <a:schemeClr val="accent5">
                    <a:lumMod val="50000"/>
                  </a:schemeClr>
                </a:solidFill>
              </a:rPr>
              <a:t>指定</a:t>
            </a:r>
            <a:r>
              <a:rPr lang="ja-JP" altLang="ja-JP" sz="1800" dirty="0">
                <a:solidFill>
                  <a:schemeClr val="accent5">
                    <a:lumMod val="50000"/>
                  </a:schemeClr>
                </a:solidFill>
              </a:rPr>
              <a:t>事業</a:t>
            </a:r>
            <a:endParaRPr lang="ja-JP" altLang="en-US" sz="1800" dirty="0">
              <a:solidFill>
                <a:schemeClr val="accent5">
                  <a:lumMod val="50000"/>
                </a:schemeClr>
              </a:solidFill>
            </a:endParaRPr>
          </a:p>
          <a:p>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指定事業</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労働保険料を</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一括して申告することができる</a:t>
            </a:r>
          </a:p>
        </p:txBody>
      </p:sp>
      <p:grpSp>
        <p:nvGrpSpPr>
          <p:cNvPr id="14" name="グループ化 13"/>
          <p:cNvGrpSpPr>
            <a:grpSpLocks noChangeAspect="1"/>
          </p:cNvGrpSpPr>
          <p:nvPr/>
        </p:nvGrpSpPr>
        <p:grpSpPr>
          <a:xfrm>
            <a:off x="4524201" y="7630980"/>
            <a:ext cx="654913" cy="899143"/>
            <a:chOff x="2529000" y="2428954"/>
            <a:chExt cx="1800000" cy="2524046"/>
          </a:xfrm>
        </p:grpSpPr>
        <p:sp>
          <p:nvSpPr>
            <p:cNvPr id="15" name="正方形/長方形 14"/>
            <p:cNvSpPr>
              <a:spLocks noChangeAspect="1"/>
            </p:cNvSpPr>
            <p:nvPr/>
          </p:nvSpPr>
          <p:spPr>
            <a:xfrm>
              <a:off x="2529000" y="2428954"/>
              <a:ext cx="1800000" cy="2520000"/>
            </a:xfrm>
            <a:prstGeom prst="rect">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3068959" y="4290003"/>
              <a:ext cx="720079" cy="651836"/>
            </a:xfrm>
            <a:prstGeom prst="rect">
              <a:avLst/>
            </a:prstGeom>
            <a:solidFill>
              <a:schemeClr val="accent5">
                <a:lumMod val="40000"/>
                <a:lumOff val="6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 name="直線コネクタ 16"/>
            <p:cNvCxnSpPr/>
            <p:nvPr/>
          </p:nvCxnSpPr>
          <p:spPr>
            <a:xfrm>
              <a:off x="2529000" y="2716986"/>
              <a:ext cx="18000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29000" y="3149034"/>
              <a:ext cx="18000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29000" y="3581082"/>
              <a:ext cx="18000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29000" y="4013130"/>
              <a:ext cx="18000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429000" y="4301164"/>
              <a:ext cx="0" cy="651836"/>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角丸四角形 62"/>
          <p:cNvSpPr/>
          <p:nvPr/>
        </p:nvSpPr>
        <p:spPr>
          <a:xfrm>
            <a:off x="1186868" y="9105358"/>
            <a:ext cx="5188223" cy="96190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dirty="0"/>
          </a:p>
        </p:txBody>
      </p:sp>
      <p:sp>
        <p:nvSpPr>
          <p:cNvPr id="11" name="タイトル 4"/>
          <p:cNvSpPr txBox="1">
            <a:spLocks/>
          </p:cNvSpPr>
          <p:nvPr/>
        </p:nvSpPr>
        <p:spPr>
          <a:xfrm>
            <a:off x="1207760" y="9146075"/>
            <a:ext cx="2668915" cy="864096"/>
          </a:xfrm>
          <a:prstGeom prst="rect">
            <a:avLst/>
          </a:prstGeom>
        </p:spPr>
        <p:txBody>
          <a:bodyPr vert="horz" lIns="91434" tIns="45717" rIns="91434" bIns="45717" rtlCol="0" anchor="ctr">
            <a:noAutofit/>
          </a:bodyPr>
          <a:lstStyle>
            <a:lvl1pPr algn="ctr" defTabSz="914400" rtl="0" eaLnBrk="1" latinLnBrk="0" hangingPunct="1">
              <a:spcBef>
                <a:spcPct val="0"/>
              </a:spcBef>
              <a:buNone/>
              <a:defRPr kumimoji="1" sz="2000" kern="1200">
                <a:solidFill>
                  <a:schemeClr val="accent5">
                    <a:lumMod val="75000"/>
                  </a:schemeClr>
                </a:solidFill>
                <a:latin typeface="HGS創英角ｺﾞｼｯｸUB" panose="020B0900000000000000" pitchFamily="50" charset="-128"/>
                <a:ea typeface="HGS創英角ｺﾞｼｯｸUB" panose="020B0900000000000000" pitchFamily="50" charset="-128"/>
                <a:cs typeface="+mj-cs"/>
              </a:defRPr>
            </a:lvl1pPr>
          </a:lstStyle>
          <a:p>
            <a:r>
              <a:rPr lang="ja-JP" altLang="en-US" sz="1800" dirty="0">
                <a:solidFill>
                  <a:schemeClr val="accent5">
                    <a:lumMod val="50000"/>
                  </a:schemeClr>
                </a:solidFill>
              </a:rPr>
              <a:t>被一括</a:t>
            </a:r>
            <a:r>
              <a:rPr lang="ja-JP" altLang="ja-JP" sz="1800" dirty="0">
                <a:solidFill>
                  <a:schemeClr val="accent5">
                    <a:lumMod val="50000"/>
                  </a:schemeClr>
                </a:solidFill>
              </a:rPr>
              <a:t>事業</a:t>
            </a:r>
            <a:endParaRPr lang="ja-JP" altLang="en-US" sz="1800" dirty="0">
              <a:solidFill>
                <a:schemeClr val="accent5">
                  <a:lumMod val="50000"/>
                </a:schemeClr>
              </a:solidFill>
            </a:endParaRPr>
          </a:p>
          <a:p>
            <a:pPr lvl="0" defTabSz="914343">
              <a:spcBef>
                <a:spcPct val="200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指定</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に付随する事業</a:t>
            </a:r>
          </a:p>
          <a:p>
            <a:pPr lvl="0" defTabSz="914343">
              <a:spcBef>
                <a:spcPct val="20000"/>
              </a:spcBef>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支店や営業所</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等</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フリーフォーム 42"/>
          <p:cNvSpPr/>
          <p:nvPr/>
        </p:nvSpPr>
        <p:spPr>
          <a:xfrm>
            <a:off x="3962642" y="8921633"/>
            <a:ext cx="1800200" cy="436450"/>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w="1143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コネクタ 6"/>
          <p:cNvCxnSpPr>
            <a:stCxn id="16" idx="2"/>
          </p:cNvCxnSpPr>
          <p:nvPr/>
        </p:nvCxnSpPr>
        <p:spPr>
          <a:xfrm>
            <a:off x="4851657" y="8526147"/>
            <a:ext cx="0" cy="831936"/>
          </a:xfrm>
          <a:prstGeom prst="line">
            <a:avLst/>
          </a:prstGeom>
          <a:ln w="1143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3624101" y="9358083"/>
            <a:ext cx="2497390" cy="448568"/>
            <a:chOff x="3960651" y="7310400"/>
            <a:chExt cx="2497390" cy="448568"/>
          </a:xfrm>
        </p:grpSpPr>
        <p:grpSp>
          <p:nvGrpSpPr>
            <p:cNvPr id="22" name="グループ化 21"/>
            <p:cNvGrpSpPr>
              <a:grpSpLocks noChangeAspect="1"/>
            </p:cNvGrpSpPr>
            <p:nvPr/>
          </p:nvGrpSpPr>
          <p:grpSpPr>
            <a:xfrm>
              <a:off x="3960651" y="7310400"/>
              <a:ext cx="697190" cy="448568"/>
              <a:chOff x="2205141" y="5961112"/>
              <a:chExt cx="2519997" cy="1655985"/>
            </a:xfrm>
          </p:grpSpPr>
          <p:sp>
            <p:nvSpPr>
              <p:cNvPr id="23" name="正方形/長方形 22"/>
              <p:cNvSpPr/>
              <p:nvPr/>
            </p:nvSpPr>
            <p:spPr>
              <a:xfrm rot="16200000">
                <a:off x="2637148" y="5529105"/>
                <a:ext cx="1655984" cy="2519997"/>
              </a:xfrm>
              <a:prstGeom prst="rect">
                <a:avLst/>
              </a:prstGeom>
              <a:solidFill>
                <a:schemeClr val="accent5">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a:spLocks noChangeAspect="1"/>
              </p:cNvSpPr>
              <p:nvPr/>
            </p:nvSpPr>
            <p:spPr>
              <a:xfrm>
                <a:off x="2706598" y="6501072"/>
                <a:ext cx="1517089" cy="1116025"/>
              </a:xfrm>
              <a:prstGeom prst="rect">
                <a:avLst/>
              </a:prstGeom>
              <a:solidFill>
                <a:schemeClr val="accent5">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5" name="直線コネクタ 24"/>
              <p:cNvCxnSpPr/>
              <p:nvPr/>
            </p:nvCxnSpPr>
            <p:spPr>
              <a:xfrm>
                <a:off x="3428800" y="6465069"/>
                <a:ext cx="0" cy="1152028"/>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437876" y="6465168"/>
                <a:ext cx="205453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cxnSpLocks noChangeAspect="1"/>
              </p:cNvCxnSpPr>
              <p:nvPr/>
            </p:nvCxnSpPr>
            <p:spPr>
              <a:xfrm>
                <a:off x="3573016" y="6987202"/>
                <a:ext cx="0" cy="12603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cxnSpLocks noChangeAspect="1"/>
              </p:cNvCxnSpPr>
              <p:nvPr/>
            </p:nvCxnSpPr>
            <p:spPr>
              <a:xfrm>
                <a:off x="3284984" y="6987202"/>
                <a:ext cx="0" cy="12603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a:grpSpLocks noChangeAspect="1"/>
            </p:cNvGrpSpPr>
            <p:nvPr/>
          </p:nvGrpSpPr>
          <p:grpSpPr>
            <a:xfrm>
              <a:off x="4860751" y="7310400"/>
              <a:ext cx="697190" cy="448568"/>
              <a:chOff x="2205141" y="5961112"/>
              <a:chExt cx="2519997" cy="1655985"/>
            </a:xfrm>
          </p:grpSpPr>
          <p:sp>
            <p:nvSpPr>
              <p:cNvPr id="30" name="正方形/長方形 29"/>
              <p:cNvSpPr/>
              <p:nvPr/>
            </p:nvSpPr>
            <p:spPr>
              <a:xfrm rot="16200000">
                <a:off x="2637148" y="5529105"/>
                <a:ext cx="1655984" cy="2519997"/>
              </a:xfrm>
              <a:prstGeom prst="rect">
                <a:avLst/>
              </a:prstGeom>
              <a:solidFill>
                <a:schemeClr val="accent5">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a:spLocks noChangeAspect="1"/>
              </p:cNvSpPr>
              <p:nvPr/>
            </p:nvSpPr>
            <p:spPr>
              <a:xfrm>
                <a:off x="2706598" y="6501072"/>
                <a:ext cx="1517089" cy="1116025"/>
              </a:xfrm>
              <a:prstGeom prst="rect">
                <a:avLst/>
              </a:prstGeom>
              <a:solidFill>
                <a:schemeClr val="accent5">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p:cNvCxnSpPr/>
              <p:nvPr/>
            </p:nvCxnSpPr>
            <p:spPr>
              <a:xfrm>
                <a:off x="3428800" y="6465069"/>
                <a:ext cx="0" cy="1152028"/>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437876" y="6465168"/>
                <a:ext cx="205453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noChangeAspect="1"/>
              </p:cNvCxnSpPr>
              <p:nvPr/>
            </p:nvCxnSpPr>
            <p:spPr>
              <a:xfrm>
                <a:off x="3573016" y="6987202"/>
                <a:ext cx="0" cy="12603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noChangeAspect="1"/>
              </p:cNvCxnSpPr>
              <p:nvPr/>
            </p:nvCxnSpPr>
            <p:spPr>
              <a:xfrm>
                <a:off x="3284984" y="6987202"/>
                <a:ext cx="0" cy="12603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35"/>
            <p:cNvGrpSpPr>
              <a:grpSpLocks noChangeAspect="1"/>
            </p:cNvGrpSpPr>
            <p:nvPr/>
          </p:nvGrpSpPr>
          <p:grpSpPr>
            <a:xfrm>
              <a:off x="5760851" y="7310400"/>
              <a:ext cx="697190" cy="448568"/>
              <a:chOff x="2205141" y="5961112"/>
              <a:chExt cx="2519997" cy="1655985"/>
            </a:xfrm>
          </p:grpSpPr>
          <p:sp>
            <p:nvSpPr>
              <p:cNvPr id="37" name="正方形/長方形 36"/>
              <p:cNvSpPr/>
              <p:nvPr/>
            </p:nvSpPr>
            <p:spPr>
              <a:xfrm rot="16200000">
                <a:off x="2637148" y="5529105"/>
                <a:ext cx="1655984" cy="2519997"/>
              </a:xfrm>
              <a:prstGeom prst="rect">
                <a:avLst/>
              </a:prstGeom>
              <a:solidFill>
                <a:schemeClr val="accent5">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a:spLocks noChangeAspect="1"/>
              </p:cNvSpPr>
              <p:nvPr/>
            </p:nvSpPr>
            <p:spPr>
              <a:xfrm>
                <a:off x="2706598" y="6501072"/>
                <a:ext cx="1517089" cy="1116025"/>
              </a:xfrm>
              <a:prstGeom prst="rect">
                <a:avLst/>
              </a:prstGeom>
              <a:solidFill>
                <a:schemeClr val="accent5">
                  <a:lumMod val="40000"/>
                  <a:lumOff val="6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9" name="直線コネクタ 38"/>
              <p:cNvCxnSpPr/>
              <p:nvPr/>
            </p:nvCxnSpPr>
            <p:spPr>
              <a:xfrm>
                <a:off x="3428800" y="6465069"/>
                <a:ext cx="0" cy="1152028"/>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437876" y="6465168"/>
                <a:ext cx="205453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cxnSpLocks noChangeAspect="1"/>
              </p:cNvCxnSpPr>
              <p:nvPr/>
            </p:nvCxnSpPr>
            <p:spPr>
              <a:xfrm>
                <a:off x="3573016" y="6987202"/>
                <a:ext cx="0" cy="12603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cxnSpLocks noChangeAspect="1"/>
              </p:cNvCxnSpPr>
              <p:nvPr/>
            </p:nvCxnSpPr>
            <p:spPr>
              <a:xfrm>
                <a:off x="3284984" y="6987202"/>
                <a:ext cx="0" cy="12603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 name="テキスト ボックス 2"/>
          <p:cNvSpPr txBox="1"/>
          <p:nvPr/>
        </p:nvSpPr>
        <p:spPr>
          <a:xfrm>
            <a:off x="1569168" y="6262734"/>
            <a:ext cx="5355293" cy="858893"/>
          </a:xfrm>
          <a:prstGeom prst="rect">
            <a:avLst/>
          </a:prstGeom>
        </p:spPr>
        <p:txBody>
          <a:bodyPr vert="horz" wrap="square" lIns="91434" tIns="45717" rIns="91434" bIns="45717" rtlCol="0" anchor="t">
            <a:normAutofit/>
          </a:bodyPr>
          <a:lstStyle/>
          <a:p>
            <a:pPr>
              <a:buClr>
                <a:schemeClr val="accent5">
                  <a:lumMod val="50000"/>
                </a:schemeClr>
              </a:buClr>
            </a:pPr>
            <a:r>
              <a:rPr lang="ja-JP" altLang="en-US"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それぞれの事業が次のいずれか１つのみに該当するものであること</a:t>
            </a:r>
            <a:endParaRPr lang="en-US" altLang="ja-JP" sz="11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768244" y="6996869"/>
            <a:ext cx="4353247" cy="382866"/>
          </a:xfrm>
          <a:prstGeom prst="rect">
            <a:avLst/>
          </a:prstGeom>
        </p:spPr>
        <p:txBody>
          <a:bodyPr vert="horz" wrap="square" lIns="91434" tIns="45717" rIns="91434" bIns="45717" rtlCol="0" anchor="ctr">
            <a:noAutofit/>
          </a:bodyPr>
          <a:lstStyle/>
          <a:p>
            <a:pPr>
              <a:buClr>
                <a:schemeClr val="accent5">
                  <a:lumMod val="50000"/>
                </a:schemeClr>
              </a:buCl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一元適用事業とは労災保険と雇用保険をまとめて１つの労働保険番号で成立する事業</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buClr>
                <a:schemeClr val="accent5">
                  <a:lumMod val="50000"/>
                </a:schemeClr>
              </a:buCl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二元適用事業とは労災保険と雇用保険を別々の労働保険番号で成立する事業</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buClr>
                <a:schemeClr val="accent5">
                  <a:lumMod val="50000"/>
                </a:schemeClr>
              </a:buCl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（二元適用事業は都道府県および市町村の行う事業・建設業・農林水産業等）</a:t>
            </a:r>
          </a:p>
          <a:p>
            <a:pPr algn="ctr">
              <a:lnSpc>
                <a:spcPct val="150000"/>
              </a:lnSpc>
            </a:pPr>
            <a:endParaRPr kumimoji="1" lang="ja-JP" altLang="en-US" sz="700" dirty="0">
              <a:latin typeface="ＭＳ 明朝" panose="02020609040205080304" pitchFamily="17" charset="-128"/>
              <a:ea typeface="ＭＳ 明朝" panose="02020609040205080304" pitchFamily="17" charset="-128"/>
            </a:endParaRPr>
          </a:p>
        </p:txBody>
      </p:sp>
      <p:sp>
        <p:nvSpPr>
          <p:cNvPr id="48" name="テキスト ボックス 47"/>
          <p:cNvSpPr txBox="1"/>
          <p:nvPr/>
        </p:nvSpPr>
        <p:spPr>
          <a:xfrm>
            <a:off x="1569168" y="6441838"/>
            <a:ext cx="4874858" cy="461081"/>
          </a:xfrm>
          <a:prstGeom prst="rect">
            <a:avLst/>
          </a:prstGeom>
        </p:spPr>
        <p:txBody>
          <a:bodyPr vert="horz" wrap="square" lIns="91434" tIns="45717" rIns="91434" bIns="45717" rtlCol="0" anchor="t">
            <a:noAutofit/>
          </a:bodyPr>
          <a:lstStyle/>
          <a:p>
            <a:pPr>
              <a:buClr>
                <a:schemeClr val="accent5">
                  <a:lumMod val="50000"/>
                </a:schemeClr>
              </a:buClr>
            </a:pPr>
            <a:r>
              <a:rPr lang="ja-JP" altLang="en-US"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一元適用</a:t>
            </a:r>
            <a:r>
              <a:rPr lang="ja-JP" altLang="en-US"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事業であって労災保険および雇用保険の両保険が成立しているもの</a:t>
            </a:r>
          </a:p>
          <a:p>
            <a:pPr>
              <a:buClr>
                <a:schemeClr val="accent5">
                  <a:lumMod val="50000"/>
                </a:schemeClr>
              </a:buClr>
            </a:pPr>
            <a:r>
              <a:rPr lang="ja-JP" altLang="en-US"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２．二</a:t>
            </a:r>
            <a:r>
              <a:rPr lang="ja-JP" altLang="ja-JP"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元適用</a:t>
            </a:r>
            <a:r>
              <a:rPr lang="ja-JP" altLang="en-US"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事業のうち労災保険が成立している事業</a:t>
            </a:r>
          </a:p>
          <a:p>
            <a:pPr>
              <a:buClr>
                <a:schemeClr val="accent5">
                  <a:lumMod val="50000"/>
                </a:schemeClr>
              </a:buClr>
            </a:pPr>
            <a:r>
              <a:rPr lang="ja-JP" altLang="en-US"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３．二元</a:t>
            </a:r>
            <a:r>
              <a:rPr lang="ja-JP" altLang="ja-JP"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適用</a:t>
            </a:r>
            <a:r>
              <a:rPr lang="ja-JP" altLang="en-US"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事業のうち雇用保険が成立している事業</a:t>
            </a:r>
            <a:endParaRPr lang="en-US" altLang="ja-JP" sz="9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スライド番号プレースホルダー 4">
            <a:extLst>
              <a:ext uri="{FF2B5EF4-FFF2-40B4-BE49-F238E27FC236}">
                <a16:creationId xmlns:a16="http://schemas.microsoft.com/office/drawing/2014/main" id="{F72316ED-62D3-4E7D-8F66-EC2B25DC8A4C}"/>
              </a:ext>
            </a:extLst>
          </p:cNvPr>
          <p:cNvSpPr>
            <a:spLocks noGrp="1"/>
          </p:cNvSpPr>
          <p:nvPr>
            <p:ph type="sldNum" sz="quarter" idx="12"/>
          </p:nvPr>
        </p:nvSpPr>
        <p:spPr>
          <a:xfrm>
            <a:off x="-936763" y="10010171"/>
            <a:ext cx="1764295" cy="569324"/>
          </a:xfrm>
        </p:spPr>
        <p:txBody>
          <a:bodyPr/>
          <a:lstStyle/>
          <a:p>
            <a:r>
              <a:rPr lang="en-US" altLang="ja-JP" sz="1400" dirty="0">
                <a:solidFill>
                  <a:schemeClr val="accent5">
                    <a:lumMod val="75000"/>
                  </a:schemeClr>
                </a:solidFill>
                <a:latin typeface="HGｺﾞｼｯｸE" panose="020B0909000000000000" pitchFamily="49" charset="-128"/>
                <a:ea typeface="HGｺﾞｼｯｸE" panose="020B0909000000000000" pitchFamily="49" charset="-128"/>
              </a:rPr>
              <a:t>2</a:t>
            </a:r>
            <a:endParaRPr lang="ja-JP" altLang="en-US" sz="1400" dirty="0">
              <a:solidFill>
                <a:schemeClr val="accent5">
                  <a:lumMod val="75000"/>
                </a:schemeClr>
              </a:solidFill>
              <a:latin typeface="HGｺﾞｼｯｸE" panose="020B0909000000000000" pitchFamily="49" charset="-128"/>
              <a:ea typeface="HGｺﾞｼｯｸE" panose="020B0909000000000000" pitchFamily="49" charset="-128"/>
            </a:endParaRPr>
          </a:p>
          <a:p>
            <a:endParaRPr lang="ja-JP" altLang="en-US" sz="1400" dirty="0"/>
          </a:p>
          <a:p>
            <a:endParaRPr lang="ja-JP" altLang="en-US" dirty="0"/>
          </a:p>
        </p:txBody>
      </p:sp>
    </p:spTree>
    <p:extLst>
      <p:ext uri="{BB962C8B-B14F-4D97-AF65-F5344CB8AC3E}">
        <p14:creationId xmlns:p14="http://schemas.microsoft.com/office/powerpoint/2010/main" val="392476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グループ化 446"/>
          <p:cNvGrpSpPr/>
          <p:nvPr/>
        </p:nvGrpSpPr>
        <p:grpSpPr>
          <a:xfrm>
            <a:off x="3960420" y="8983282"/>
            <a:ext cx="2511402" cy="45719"/>
            <a:chOff x="3960420" y="7053473"/>
            <a:chExt cx="2511402" cy="45719"/>
          </a:xfrm>
        </p:grpSpPr>
        <p:sp>
          <p:nvSpPr>
            <p:cNvPr id="448" name="円/楕円 447"/>
            <p:cNvSpPr/>
            <p:nvPr/>
          </p:nvSpPr>
          <p:spPr>
            <a:xfrm>
              <a:off x="642610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9" name="円/楕円 448"/>
            <p:cNvSpPr/>
            <p:nvPr/>
          </p:nvSpPr>
          <p:spPr>
            <a:xfrm>
              <a:off x="6341064"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0" name="円/楕円 449"/>
            <p:cNvSpPr/>
            <p:nvPr/>
          </p:nvSpPr>
          <p:spPr>
            <a:xfrm>
              <a:off x="6256041"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1" name="円/楕円 450"/>
            <p:cNvSpPr/>
            <p:nvPr/>
          </p:nvSpPr>
          <p:spPr>
            <a:xfrm>
              <a:off x="6171018"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2" name="円/楕円 451"/>
            <p:cNvSpPr/>
            <p:nvPr/>
          </p:nvSpPr>
          <p:spPr>
            <a:xfrm>
              <a:off x="6085995"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3" name="円/楕円 452"/>
            <p:cNvSpPr/>
            <p:nvPr/>
          </p:nvSpPr>
          <p:spPr>
            <a:xfrm>
              <a:off x="6000972"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4" name="円/楕円 453"/>
            <p:cNvSpPr/>
            <p:nvPr/>
          </p:nvSpPr>
          <p:spPr>
            <a:xfrm>
              <a:off x="5915949"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5" name="円/楕円 454"/>
            <p:cNvSpPr/>
            <p:nvPr/>
          </p:nvSpPr>
          <p:spPr>
            <a:xfrm>
              <a:off x="5830926"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6" name="円/楕円 455"/>
            <p:cNvSpPr/>
            <p:nvPr/>
          </p:nvSpPr>
          <p:spPr>
            <a:xfrm>
              <a:off x="574590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7" name="円/楕円 456"/>
            <p:cNvSpPr/>
            <p:nvPr/>
          </p:nvSpPr>
          <p:spPr>
            <a:xfrm>
              <a:off x="5660880"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8" name="円/楕円 457"/>
            <p:cNvSpPr/>
            <p:nvPr/>
          </p:nvSpPr>
          <p:spPr>
            <a:xfrm>
              <a:off x="5575857"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9" name="円/楕円 458"/>
            <p:cNvSpPr/>
            <p:nvPr/>
          </p:nvSpPr>
          <p:spPr>
            <a:xfrm>
              <a:off x="5490834"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0" name="円/楕円 459"/>
            <p:cNvSpPr/>
            <p:nvPr/>
          </p:nvSpPr>
          <p:spPr>
            <a:xfrm>
              <a:off x="5405811"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1" name="円/楕円 460"/>
            <p:cNvSpPr/>
            <p:nvPr/>
          </p:nvSpPr>
          <p:spPr>
            <a:xfrm>
              <a:off x="5320788"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2" name="円/楕円 461"/>
            <p:cNvSpPr/>
            <p:nvPr/>
          </p:nvSpPr>
          <p:spPr>
            <a:xfrm>
              <a:off x="5235765"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3" name="円/楕円 462"/>
            <p:cNvSpPr/>
            <p:nvPr/>
          </p:nvSpPr>
          <p:spPr>
            <a:xfrm>
              <a:off x="5150742"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4" name="円/楕円 463"/>
            <p:cNvSpPr/>
            <p:nvPr/>
          </p:nvSpPr>
          <p:spPr>
            <a:xfrm>
              <a:off x="5065719"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5" name="円/楕円 464"/>
            <p:cNvSpPr/>
            <p:nvPr/>
          </p:nvSpPr>
          <p:spPr>
            <a:xfrm>
              <a:off x="4980696"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6" name="円/楕円 465"/>
            <p:cNvSpPr/>
            <p:nvPr/>
          </p:nvSpPr>
          <p:spPr>
            <a:xfrm>
              <a:off x="489567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7" name="円/楕円 466"/>
            <p:cNvSpPr/>
            <p:nvPr/>
          </p:nvSpPr>
          <p:spPr>
            <a:xfrm>
              <a:off x="4810650"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8" name="円/楕円 467"/>
            <p:cNvSpPr/>
            <p:nvPr/>
          </p:nvSpPr>
          <p:spPr>
            <a:xfrm>
              <a:off x="4725627"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9" name="円/楕円 468"/>
            <p:cNvSpPr/>
            <p:nvPr/>
          </p:nvSpPr>
          <p:spPr>
            <a:xfrm>
              <a:off x="4640604"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0" name="円/楕円 469"/>
            <p:cNvSpPr/>
            <p:nvPr/>
          </p:nvSpPr>
          <p:spPr>
            <a:xfrm>
              <a:off x="4555581"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1" name="円/楕円 470"/>
            <p:cNvSpPr/>
            <p:nvPr/>
          </p:nvSpPr>
          <p:spPr>
            <a:xfrm>
              <a:off x="4470558"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2" name="円/楕円 471"/>
            <p:cNvSpPr/>
            <p:nvPr/>
          </p:nvSpPr>
          <p:spPr>
            <a:xfrm>
              <a:off x="4385535"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3" name="円/楕円 472"/>
            <p:cNvSpPr/>
            <p:nvPr/>
          </p:nvSpPr>
          <p:spPr>
            <a:xfrm>
              <a:off x="4300512"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4" name="円/楕円 473"/>
            <p:cNvSpPr/>
            <p:nvPr/>
          </p:nvSpPr>
          <p:spPr>
            <a:xfrm>
              <a:off x="4215489"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5" name="円/楕円 474"/>
            <p:cNvSpPr/>
            <p:nvPr/>
          </p:nvSpPr>
          <p:spPr>
            <a:xfrm>
              <a:off x="4130466"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6" name="円/楕円 475"/>
            <p:cNvSpPr/>
            <p:nvPr/>
          </p:nvSpPr>
          <p:spPr>
            <a:xfrm>
              <a:off x="404544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7" name="円/楕円 476"/>
            <p:cNvSpPr/>
            <p:nvPr/>
          </p:nvSpPr>
          <p:spPr>
            <a:xfrm>
              <a:off x="3960420"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正方形/長方形 1"/>
          <p:cNvSpPr/>
          <p:nvPr/>
        </p:nvSpPr>
        <p:spPr>
          <a:xfrm>
            <a:off x="3940668" y="3718251"/>
            <a:ext cx="2880000" cy="1080000"/>
          </a:xfrm>
          <a:prstGeom prst="rect">
            <a:avLst/>
          </a:prstGeom>
          <a:solidFill>
            <a:schemeClr val="accent5">
              <a:lumMod val="20000"/>
              <a:lumOff val="8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816551" y="3718251"/>
            <a:ext cx="2880000" cy="1080000"/>
          </a:xfrm>
          <a:prstGeom prst="rect">
            <a:avLst/>
          </a:prstGeom>
          <a:solidFill>
            <a:schemeClr val="accent5">
              <a:lumMod val="20000"/>
              <a:lumOff val="8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コンテンツ プレースホルダー 8"/>
          <p:cNvSpPr txBox="1">
            <a:spLocks/>
          </p:cNvSpPr>
          <p:nvPr/>
        </p:nvSpPr>
        <p:spPr>
          <a:xfrm>
            <a:off x="773666" y="3228005"/>
            <a:ext cx="2984623" cy="540000"/>
          </a:xfrm>
          <a:prstGeom prst="rect">
            <a:avLst/>
          </a:prstGeom>
          <a:noFill/>
        </p:spPr>
        <p:txBody>
          <a:bodyPr vert="horz" lIns="91434" tIns="45717" rIns="91434" bIns="45717" rtlCol="0" anchor="ctr">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000"/>
              </a:lnSpc>
              <a:buFont typeface="Arial" panose="020B0604020202020204" pitchFamily="34" charset="0"/>
              <a:buNone/>
            </a:pPr>
            <a:r>
              <a:rPr lang="ja-JP" altLang="ja-JP" sz="1000" dirty="0">
                <a:solidFill>
                  <a:schemeClr val="accent5">
                    <a:lumMod val="50000"/>
                  </a:schemeClr>
                </a:solidFill>
                <a:cs typeface="メイリオ" panose="020B0604030504040204" pitchFamily="50" charset="-128"/>
              </a:rPr>
              <a:t>指定事業</a:t>
            </a:r>
            <a:r>
              <a:rPr lang="ja-JP" altLang="en-US" sz="1000" dirty="0">
                <a:solidFill>
                  <a:schemeClr val="accent5">
                    <a:lumMod val="50000"/>
                  </a:schemeClr>
                </a:solidFill>
                <a:cs typeface="メイリオ" panose="020B0604030504040204" pitchFamily="50" charset="-128"/>
              </a:rPr>
              <a:t>の概算保険料の基礎となる賃金見込額が２倍を超えて増加かつ申告済概算保険料との差額が１３万円以上となった場合</a:t>
            </a:r>
          </a:p>
        </p:txBody>
      </p:sp>
      <p:sp>
        <p:nvSpPr>
          <p:cNvPr id="13" name="コンテンツ プレースホルダー 9"/>
          <p:cNvSpPr txBox="1">
            <a:spLocks/>
          </p:cNvSpPr>
          <p:nvPr/>
        </p:nvSpPr>
        <p:spPr>
          <a:xfrm>
            <a:off x="4473229" y="3228005"/>
            <a:ext cx="1980000" cy="540000"/>
          </a:xfrm>
          <a:prstGeom prst="rect">
            <a:avLst/>
          </a:prstGeom>
          <a:noFill/>
        </p:spPr>
        <p:txBody>
          <a:bodyPr vert="horz" lIns="91434" tIns="45717" rIns="91434" bIns="45717" rtlCol="0" anchor="ctr">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000"/>
              </a:lnSpc>
              <a:buFont typeface="Arial" panose="020B0604020202020204" pitchFamily="34" charset="0"/>
              <a:buNone/>
            </a:pPr>
            <a:r>
              <a:rPr lang="ja-JP" altLang="en-US" sz="1000" dirty="0">
                <a:solidFill>
                  <a:schemeClr val="accent5">
                    <a:lumMod val="50000"/>
                  </a:schemeClr>
                </a:solidFill>
                <a:cs typeface="メイリオ" panose="020B0604030504040204" pitchFamily="50" charset="-128"/>
              </a:rPr>
              <a:t>すでに</a:t>
            </a:r>
            <a:r>
              <a:rPr lang="ja-JP" altLang="ja-JP" sz="1000" dirty="0">
                <a:solidFill>
                  <a:schemeClr val="accent5">
                    <a:lumMod val="50000"/>
                  </a:schemeClr>
                </a:solidFill>
                <a:cs typeface="メイリオ" panose="020B0604030504040204" pitchFamily="50" charset="-128"/>
              </a:rPr>
              <a:t>労働保険番号を</a:t>
            </a:r>
            <a:endParaRPr lang="ja-JP" altLang="en-US" sz="1000" dirty="0">
              <a:solidFill>
                <a:schemeClr val="accent5">
                  <a:lumMod val="50000"/>
                </a:schemeClr>
              </a:solidFill>
              <a:cs typeface="メイリオ" panose="020B0604030504040204" pitchFamily="50" charset="-128"/>
            </a:endParaRPr>
          </a:p>
          <a:p>
            <a:pPr marL="0" indent="0" algn="ctr">
              <a:lnSpc>
                <a:spcPts val="1000"/>
              </a:lnSpc>
              <a:buFont typeface="Arial" panose="020B0604020202020204" pitchFamily="34" charset="0"/>
              <a:buNone/>
            </a:pPr>
            <a:r>
              <a:rPr lang="ja-JP" altLang="ja-JP" sz="1000" dirty="0">
                <a:solidFill>
                  <a:schemeClr val="accent5">
                    <a:lumMod val="50000"/>
                  </a:schemeClr>
                </a:solidFill>
                <a:cs typeface="メイリオ" panose="020B0604030504040204" pitchFamily="50" charset="-128"/>
              </a:rPr>
              <a:t>持ってい</a:t>
            </a:r>
            <a:r>
              <a:rPr lang="ja-JP" altLang="en-US" sz="1000" dirty="0">
                <a:solidFill>
                  <a:schemeClr val="accent5">
                    <a:lumMod val="50000"/>
                  </a:schemeClr>
                </a:solidFill>
                <a:cs typeface="メイリオ" panose="020B0604030504040204" pitchFamily="50" charset="-128"/>
              </a:rPr>
              <a:t>た</a:t>
            </a:r>
            <a:r>
              <a:rPr lang="ja-JP" altLang="ja-JP" sz="1000" dirty="0">
                <a:solidFill>
                  <a:schemeClr val="accent5">
                    <a:lumMod val="50000"/>
                  </a:schemeClr>
                </a:solidFill>
                <a:cs typeface="メイリオ" panose="020B0604030504040204" pitchFamily="50" charset="-128"/>
              </a:rPr>
              <a:t>場合</a:t>
            </a:r>
            <a:endParaRPr lang="ja-JP" altLang="en-US" sz="1000" dirty="0">
              <a:solidFill>
                <a:schemeClr val="accent5">
                  <a:lumMod val="50000"/>
                </a:schemeClr>
              </a:solidFill>
              <a:cs typeface="メイリオ" panose="020B0604030504040204" pitchFamily="50" charset="-128"/>
            </a:endParaRPr>
          </a:p>
        </p:txBody>
      </p:sp>
      <p:sp>
        <p:nvSpPr>
          <p:cNvPr id="14" name="コンテンツ プレースホルダー 10"/>
          <p:cNvSpPr txBox="1">
            <a:spLocks/>
          </p:cNvSpPr>
          <p:nvPr/>
        </p:nvSpPr>
        <p:spPr>
          <a:xfrm>
            <a:off x="888551" y="3916942"/>
            <a:ext cx="2736000" cy="504825"/>
          </a:xfrm>
          <a:prstGeom prst="rect">
            <a:avLst/>
          </a:prstGeom>
        </p:spPr>
        <p:txBody>
          <a:bodyPr vert="horz" lIns="91434" tIns="45717" rIns="91434" bIns="45717" rtlCol="0" anchor="ctr">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100"/>
              </a:lnSpc>
              <a:buFont typeface="Arial" panose="020B0604020202020204" pitchFamily="34" charset="0"/>
              <a:buNone/>
            </a:pP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指定事業</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a:t>
            </a:r>
          </a:p>
          <a:p>
            <a:pPr marL="0" indent="0" algn="ctr">
              <a:lnSpc>
                <a:spcPts val="1600"/>
              </a:lnSpc>
              <a:buFont typeface="Arial" panose="020B0604020202020204" pitchFamily="34" charset="0"/>
              <a:buNone/>
            </a:pPr>
            <a:r>
              <a:rPr lang="ja-JP" altLang="ja-JP" sz="1900" dirty="0">
                <a:solidFill>
                  <a:schemeClr val="tx1">
                    <a:lumMod val="65000"/>
                    <a:lumOff val="35000"/>
                  </a:schemeClr>
                </a:solidFill>
              </a:rPr>
              <a:t>増加概算</a:t>
            </a:r>
            <a:r>
              <a:rPr lang="ja-JP" altLang="en-US" sz="1900" dirty="0">
                <a:solidFill>
                  <a:schemeClr val="tx1">
                    <a:lumMod val="65000"/>
                    <a:lumOff val="35000"/>
                  </a:schemeClr>
                </a:solidFill>
              </a:rPr>
              <a:t>保険料</a:t>
            </a:r>
            <a:r>
              <a:rPr lang="ja-JP" altLang="ja-JP" sz="1900" dirty="0">
                <a:solidFill>
                  <a:schemeClr val="tx1">
                    <a:lumMod val="65000"/>
                    <a:lumOff val="35000"/>
                  </a:schemeClr>
                </a:solidFill>
              </a:rPr>
              <a:t>申告書</a:t>
            </a:r>
            <a:endParaRPr lang="ja-JP" altLang="en-US" sz="1900" dirty="0">
              <a:solidFill>
                <a:schemeClr val="tx1">
                  <a:lumMod val="65000"/>
                  <a:lumOff val="35000"/>
                </a:schemeClr>
              </a:solidFill>
            </a:endParaRPr>
          </a:p>
        </p:txBody>
      </p:sp>
      <p:sp>
        <p:nvSpPr>
          <p:cNvPr id="15" name="コンテンツ プレースホルダー 11"/>
          <p:cNvSpPr txBox="1">
            <a:spLocks/>
          </p:cNvSpPr>
          <p:nvPr/>
        </p:nvSpPr>
        <p:spPr>
          <a:xfrm>
            <a:off x="4012668" y="3916942"/>
            <a:ext cx="2736000" cy="504825"/>
          </a:xfrm>
          <a:prstGeom prst="rect">
            <a:avLst/>
          </a:prstGeom>
        </p:spPr>
        <p:txBody>
          <a:bodyPr vert="horz" lIns="91434" tIns="45717" rIns="91434" bIns="45717" rtlCol="0" anchor="ctr">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被一括</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の精算をする</a:t>
            </a:r>
          </a:p>
          <a:p>
            <a:pPr marL="0" indent="0" algn="ctr">
              <a:lnSpc>
                <a:spcPts val="1600"/>
              </a:lnSpc>
              <a:buFont typeface="Arial" panose="020B0604020202020204" pitchFamily="34" charset="0"/>
              <a:buNone/>
            </a:pPr>
            <a:r>
              <a:rPr lang="ja-JP" altLang="ja-JP" sz="1900" spc="300" dirty="0">
                <a:solidFill>
                  <a:schemeClr val="tx1">
                    <a:lumMod val="65000"/>
                    <a:lumOff val="35000"/>
                  </a:schemeClr>
                </a:solidFill>
              </a:rPr>
              <a:t>確定</a:t>
            </a:r>
            <a:r>
              <a:rPr lang="ja-JP" altLang="en-US" sz="1900" spc="300" dirty="0">
                <a:solidFill>
                  <a:schemeClr val="tx1">
                    <a:lumMod val="65000"/>
                    <a:lumOff val="35000"/>
                  </a:schemeClr>
                </a:solidFill>
              </a:rPr>
              <a:t>保険料</a:t>
            </a:r>
            <a:r>
              <a:rPr lang="ja-JP" altLang="ja-JP" sz="1900" spc="300" dirty="0">
                <a:solidFill>
                  <a:schemeClr val="tx1">
                    <a:lumMod val="65000"/>
                    <a:lumOff val="35000"/>
                  </a:schemeClr>
                </a:solidFill>
              </a:rPr>
              <a:t>申告書</a:t>
            </a:r>
          </a:p>
        </p:txBody>
      </p:sp>
      <p:sp>
        <p:nvSpPr>
          <p:cNvPr id="16" name="コンテンツ プレースホルダー 12"/>
          <p:cNvSpPr txBox="1">
            <a:spLocks/>
          </p:cNvSpPr>
          <p:nvPr/>
        </p:nvSpPr>
        <p:spPr>
          <a:xfrm>
            <a:off x="816551" y="4383700"/>
            <a:ext cx="2880000" cy="288000"/>
          </a:xfrm>
          <a:prstGeom prst="rect">
            <a:avLst/>
          </a:prstGeom>
        </p:spPr>
        <p:txBody>
          <a:bodyPr vert="horz" lIns="91434" tIns="45717" rIns="91434" bIns="45717" rtlCol="0" anchor="ctr">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ja-JP"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指定事業</a:t>
            </a:r>
            <a:r>
              <a:rPr lang="ja-JP" altLang="en-US"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管轄する労働基準監督署へ提出</a:t>
            </a:r>
            <a:endParaRPr lang="ja-JP" altLang="en-US"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コンテンツ プレースホルダー 13"/>
          <p:cNvSpPr txBox="1">
            <a:spLocks/>
          </p:cNvSpPr>
          <p:nvPr/>
        </p:nvSpPr>
        <p:spPr>
          <a:xfrm>
            <a:off x="3940668" y="4383700"/>
            <a:ext cx="2880000" cy="288000"/>
          </a:xfrm>
          <a:prstGeom prst="rect">
            <a:avLst/>
          </a:prstGeom>
        </p:spPr>
        <p:txBody>
          <a:bodyPr vert="horz" lIns="91434" tIns="45717" rIns="91434" bIns="45717" rtlCol="0" anchor="ctr">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ja-JP"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被一括事業</a:t>
            </a:r>
            <a:r>
              <a:rPr lang="ja-JP" altLang="en-US"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管轄する労働基準監督署へ提出</a:t>
            </a:r>
            <a:endParaRPr lang="ja-JP" altLang="en-US" sz="10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4"/>
          <p:cNvSpPr>
            <a:spLocks noGrp="1"/>
          </p:cNvSpPr>
          <p:nvPr>
            <p:ph type="sldNum" sz="quarter" idx="12"/>
          </p:nvPr>
        </p:nvSpPr>
        <p:spPr>
          <a:xfrm>
            <a:off x="5580831" y="9997956"/>
            <a:ext cx="1764295" cy="569324"/>
          </a:xfrm>
        </p:spPr>
        <p:txBody>
          <a:bodyPr/>
          <a:lstStyle/>
          <a:p>
            <a:r>
              <a:rPr lang="en-US" altLang="ja-JP" dirty="0"/>
              <a:t>3</a:t>
            </a:r>
            <a:endParaRPr lang="ja-JP" altLang="en-US" dirty="0"/>
          </a:p>
        </p:txBody>
      </p:sp>
      <p:sp>
        <p:nvSpPr>
          <p:cNvPr id="19" name="テキスト ボックス 66"/>
          <p:cNvSpPr txBox="1"/>
          <p:nvPr/>
        </p:nvSpPr>
        <p:spPr>
          <a:xfrm>
            <a:off x="898072" y="834880"/>
            <a:ext cx="5760000" cy="648000"/>
          </a:xfrm>
          <a:prstGeom prst="rect">
            <a:avLst/>
          </a:prstGeom>
          <a:solidFill>
            <a:schemeClr val="accent5">
              <a:lumMod val="20000"/>
              <a:lumOff val="80000"/>
            </a:schemeClr>
          </a:solidFill>
          <a:ln w="38100">
            <a:solidFill>
              <a:schemeClr val="accent5">
                <a:lumMod val="60000"/>
                <a:lumOff val="4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0" rIns="91440" bIns="45720" numCol="1" spcCol="0" rtlCol="0" fromWordArt="0" anchor="ctr" anchorCtr="0" forceAA="0" compatLnSpc="1">
            <a:prstTxWarp prst="textNoShape">
              <a:avLst/>
            </a:prstTxWarp>
            <a:noAutofit/>
          </a:bodyPr>
          <a:lstStyle/>
          <a:p>
            <a:pPr algn="ctr">
              <a:lnSpc>
                <a:spcPts val="2000"/>
              </a:lnSpc>
            </a:pPr>
            <a:r>
              <a:rPr lang="ja-JP" altLang="en-US" sz="2000" kern="1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Times New Roman"/>
              </a:rPr>
              <a:t>被一括事業の保険関係成立届を提出する</a:t>
            </a:r>
            <a:endParaRPr lang="ja-JP" altLang="ja-JP" sz="2000" kern="1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Times New Roman"/>
            </a:endParaRPr>
          </a:p>
        </p:txBody>
      </p:sp>
      <p:sp>
        <p:nvSpPr>
          <p:cNvPr id="20" name="テキスト ボックス 19"/>
          <p:cNvSpPr txBox="1"/>
          <p:nvPr/>
        </p:nvSpPr>
        <p:spPr>
          <a:xfrm>
            <a:off x="683384" y="5082459"/>
            <a:ext cx="1413595" cy="360000"/>
          </a:xfrm>
          <a:prstGeom prst="round2SameRect">
            <a:avLst/>
          </a:prstGeom>
          <a:solidFill>
            <a:schemeClr val="accent5">
              <a:lumMod val="5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b="1" kern="100" dirty="0">
                <a:solidFill>
                  <a:schemeClr val="bg1"/>
                </a:solidFill>
                <a:latin typeface="メイリオ" panose="020B0604030504040204" pitchFamily="50" charset="-128"/>
                <a:ea typeface="メイリオ" panose="020B0604030504040204" pitchFamily="50" charset="-128"/>
                <a:cs typeface="Times New Roman"/>
              </a:rPr>
              <a:t>目　次</a:t>
            </a:r>
            <a:endParaRPr lang="ja-JP" sz="1600" b="1" kern="100" dirty="0">
              <a:solidFill>
                <a:schemeClr val="bg1"/>
              </a:solidFill>
              <a:effectLst/>
              <a:latin typeface="メイリオ" panose="020B0604030504040204" pitchFamily="50" charset="-128"/>
              <a:ea typeface="メイリオ" panose="020B0604030504040204" pitchFamily="50" charset="-128"/>
              <a:cs typeface="Times New Roman"/>
            </a:endParaRPr>
          </a:p>
        </p:txBody>
      </p:sp>
      <p:sp>
        <p:nvSpPr>
          <p:cNvPr id="21" name="コンテンツ プレースホルダー 5"/>
          <p:cNvSpPr txBox="1">
            <a:spLocks/>
          </p:cNvSpPr>
          <p:nvPr/>
        </p:nvSpPr>
        <p:spPr>
          <a:xfrm>
            <a:off x="1181861" y="6599647"/>
            <a:ext cx="2870021"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支店や営業所等を</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廃止</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閉鎖</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したら</a:t>
            </a:r>
            <a:endPar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コンテンツ プレースホルダー 5"/>
          <p:cNvSpPr txBox="1">
            <a:spLocks/>
          </p:cNvSpPr>
          <p:nvPr/>
        </p:nvSpPr>
        <p:spPr>
          <a:xfrm>
            <a:off x="1181862" y="7049857"/>
            <a:ext cx="3414390"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支店や営業所等</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の名称・所在地</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変更</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したら</a:t>
            </a:r>
            <a:endPar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コンテンツ プレースホルダー 5"/>
          <p:cNvSpPr txBox="1">
            <a:spLocks/>
          </p:cNvSpPr>
          <p:nvPr/>
        </p:nvSpPr>
        <p:spPr>
          <a:xfrm>
            <a:off x="1181863" y="8400487"/>
            <a:ext cx="3363526" cy="332613"/>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事務組合加入から個別加入へ変更した場合</a:t>
            </a:r>
          </a:p>
        </p:txBody>
      </p:sp>
      <p:sp>
        <p:nvSpPr>
          <p:cNvPr id="24" name="コンテンツ プレースホルダー 5"/>
          <p:cNvSpPr txBox="1">
            <a:spLocks/>
          </p:cNvSpPr>
          <p:nvPr/>
        </p:nvSpPr>
        <p:spPr>
          <a:xfrm>
            <a:off x="1181862" y="7500067"/>
            <a:ext cx="3140426"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指定事業が移転したら</a:t>
            </a:r>
          </a:p>
        </p:txBody>
      </p:sp>
      <p:sp>
        <p:nvSpPr>
          <p:cNvPr id="25" name="コンテンツ プレースホルダー 5"/>
          <p:cNvSpPr txBox="1">
            <a:spLocks/>
          </p:cNvSpPr>
          <p:nvPr/>
        </p:nvSpPr>
        <p:spPr>
          <a:xfrm>
            <a:off x="1181862" y="9300907"/>
            <a:ext cx="2215352"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その他の事例</a:t>
            </a:r>
            <a:endPar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コンテンツ プレースホルダー 5"/>
          <p:cNvSpPr txBox="1">
            <a:spLocks/>
          </p:cNvSpPr>
          <p:nvPr/>
        </p:nvSpPr>
        <p:spPr>
          <a:xfrm>
            <a:off x="1181864" y="9751119"/>
            <a:ext cx="2870018"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継続一括認可状況の照会方法</a:t>
            </a:r>
            <a:endPar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コンテンツ プレースホルダー 5"/>
          <p:cNvSpPr txBox="1">
            <a:spLocks/>
          </p:cNvSpPr>
          <p:nvPr/>
        </p:nvSpPr>
        <p:spPr>
          <a:xfrm>
            <a:off x="1181863" y="7950277"/>
            <a:ext cx="3181170"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合併等で会社Ａが会社Ｂを吸収した場合</a:t>
            </a:r>
          </a:p>
        </p:txBody>
      </p:sp>
      <p:sp>
        <p:nvSpPr>
          <p:cNvPr id="28" name="テキスト ボックス 27"/>
          <p:cNvSpPr txBox="1"/>
          <p:nvPr/>
        </p:nvSpPr>
        <p:spPr>
          <a:xfrm>
            <a:off x="6449255" y="5706673"/>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4</a:t>
            </a:r>
            <a:endParaRPr kumimoji="1" lang="ja-JP" altLang="en-US" sz="1400" spc="-150" dirty="0">
              <a:solidFill>
                <a:schemeClr val="accent5">
                  <a:lumMod val="75000"/>
                </a:schemeClr>
              </a:solidFill>
              <a:latin typeface="HGｺﾞｼｯｸE" panose="020B0909000000000000" pitchFamily="49" charset="-128"/>
              <a:ea typeface="HGｺﾞｼｯｸE" panose="020B0909000000000000" pitchFamily="49" charset="-128"/>
            </a:endParaRPr>
          </a:p>
        </p:txBody>
      </p:sp>
      <p:cxnSp>
        <p:nvCxnSpPr>
          <p:cNvPr id="30" name="直線矢印コネクタ 29"/>
          <p:cNvCxnSpPr/>
          <p:nvPr/>
        </p:nvCxnSpPr>
        <p:spPr>
          <a:xfrm>
            <a:off x="3759022" y="1548434"/>
            <a:ext cx="7050" cy="379426"/>
          </a:xfrm>
          <a:prstGeom prst="straightConnector1">
            <a:avLst/>
          </a:prstGeom>
          <a:ln w="53975" cap="rnd">
            <a:solidFill>
              <a:schemeClr val="accent5">
                <a:lumMod val="75000"/>
              </a:schemeClr>
            </a:solidFill>
            <a:prstDash val="sysDot"/>
            <a:tailEnd type="triangle" w="med" len="sm"/>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236416" y="2975143"/>
            <a:ext cx="312750" cy="261739"/>
          </a:xfrm>
          <a:prstGeom prst="straightConnector1">
            <a:avLst/>
          </a:prstGeom>
          <a:ln w="53975" cap="rnd">
            <a:solidFill>
              <a:schemeClr val="accent5">
                <a:lumMod val="75000"/>
              </a:schemeClr>
            </a:solidFill>
            <a:prstDash val="sysDot"/>
            <a:tailEnd type="triangle" w="med"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2911501" y="2941720"/>
            <a:ext cx="367440" cy="279138"/>
          </a:xfrm>
          <a:prstGeom prst="straightConnector1">
            <a:avLst/>
          </a:prstGeom>
          <a:ln w="53975" cap="rnd">
            <a:solidFill>
              <a:schemeClr val="accent5">
                <a:lumMod val="75000"/>
              </a:schemeClr>
            </a:solidFill>
            <a:prstDash val="sysDot"/>
            <a:tailEnd type="triangle" w="med" len="sm"/>
          </a:ln>
        </p:spPr>
        <p:style>
          <a:lnRef idx="1">
            <a:schemeClr val="accent1"/>
          </a:lnRef>
          <a:fillRef idx="0">
            <a:schemeClr val="accent1"/>
          </a:fillRef>
          <a:effectRef idx="0">
            <a:schemeClr val="accent1"/>
          </a:effectRef>
          <a:fontRef idx="minor">
            <a:schemeClr val="tx1"/>
          </a:fontRef>
        </p:style>
      </p:cxnSp>
      <p:sp>
        <p:nvSpPr>
          <p:cNvPr id="33" name="コンテンツ プレースホルダー 5"/>
          <p:cNvSpPr txBox="1">
            <a:spLocks/>
          </p:cNvSpPr>
          <p:nvPr/>
        </p:nvSpPr>
        <p:spPr>
          <a:xfrm>
            <a:off x="1181861" y="6149437"/>
            <a:ext cx="2870021"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2000"/>
              </a:lnSpc>
              <a:buNone/>
            </a:pPr>
            <a:r>
              <a:rPr lang="ja-JP" altLang="en-US" sz="1200" kern="1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支店や営業所等を新設したら②</a:t>
            </a:r>
            <a:endParaRPr lang="ja-JP" altLang="ja-JP" sz="1200" kern="1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コンテンツ プレースホルダー 5"/>
          <p:cNvSpPr txBox="1">
            <a:spLocks/>
          </p:cNvSpPr>
          <p:nvPr/>
        </p:nvSpPr>
        <p:spPr>
          <a:xfrm>
            <a:off x="1181860" y="5699227"/>
            <a:ext cx="3236680"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2000"/>
              </a:lnSpc>
              <a:buNone/>
            </a:pPr>
            <a:r>
              <a:rPr lang="ja-JP" altLang="en-US" sz="1200" kern="1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支店や営業所等を新設したら①</a:t>
            </a:r>
            <a:endParaRPr lang="ja-JP" altLang="ja-JP" sz="1200" kern="1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5" name="直線コネクタ 34"/>
          <p:cNvCxnSpPr/>
          <p:nvPr/>
        </p:nvCxnSpPr>
        <p:spPr>
          <a:xfrm>
            <a:off x="683384" y="5442459"/>
            <a:ext cx="6305871"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3450282" y="6300238"/>
            <a:ext cx="3021540" cy="45719"/>
            <a:chOff x="3450282" y="6569455"/>
            <a:chExt cx="3021540" cy="45719"/>
          </a:xfrm>
        </p:grpSpPr>
        <p:sp>
          <p:nvSpPr>
            <p:cNvPr id="37" name="円/楕円 36"/>
            <p:cNvSpPr/>
            <p:nvPr/>
          </p:nvSpPr>
          <p:spPr>
            <a:xfrm>
              <a:off x="64261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p:cNvSpPr/>
            <p:nvPr/>
          </p:nvSpPr>
          <p:spPr>
            <a:xfrm>
              <a:off x="634106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円/楕円 38"/>
            <p:cNvSpPr/>
            <p:nvPr/>
          </p:nvSpPr>
          <p:spPr>
            <a:xfrm>
              <a:off x="625604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円/楕円 39"/>
            <p:cNvSpPr/>
            <p:nvPr/>
          </p:nvSpPr>
          <p:spPr>
            <a:xfrm>
              <a:off x="617101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円/楕円 40"/>
            <p:cNvSpPr/>
            <p:nvPr/>
          </p:nvSpPr>
          <p:spPr>
            <a:xfrm>
              <a:off x="608599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p:cNvSpPr/>
            <p:nvPr/>
          </p:nvSpPr>
          <p:spPr>
            <a:xfrm>
              <a:off x="600097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a:off x="591594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円/楕円 43"/>
            <p:cNvSpPr/>
            <p:nvPr/>
          </p:nvSpPr>
          <p:spPr>
            <a:xfrm>
              <a:off x="583092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円/楕円 44"/>
            <p:cNvSpPr/>
            <p:nvPr/>
          </p:nvSpPr>
          <p:spPr>
            <a:xfrm>
              <a:off x="57459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楕円 45"/>
            <p:cNvSpPr/>
            <p:nvPr/>
          </p:nvSpPr>
          <p:spPr>
            <a:xfrm>
              <a:off x="566088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円/楕円 46"/>
            <p:cNvSpPr/>
            <p:nvPr/>
          </p:nvSpPr>
          <p:spPr>
            <a:xfrm>
              <a:off x="557585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円/楕円 47"/>
            <p:cNvSpPr/>
            <p:nvPr/>
          </p:nvSpPr>
          <p:spPr>
            <a:xfrm>
              <a:off x="549083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円/楕円 48"/>
            <p:cNvSpPr/>
            <p:nvPr/>
          </p:nvSpPr>
          <p:spPr>
            <a:xfrm>
              <a:off x="540581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円/楕円 49"/>
            <p:cNvSpPr/>
            <p:nvPr/>
          </p:nvSpPr>
          <p:spPr>
            <a:xfrm>
              <a:off x="532078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円/楕円 50"/>
            <p:cNvSpPr/>
            <p:nvPr/>
          </p:nvSpPr>
          <p:spPr>
            <a:xfrm>
              <a:off x="523576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円/楕円 51"/>
            <p:cNvSpPr/>
            <p:nvPr/>
          </p:nvSpPr>
          <p:spPr>
            <a:xfrm>
              <a:off x="515074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円/楕円 52"/>
            <p:cNvSpPr/>
            <p:nvPr/>
          </p:nvSpPr>
          <p:spPr>
            <a:xfrm>
              <a:off x="506571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円/楕円 53"/>
            <p:cNvSpPr/>
            <p:nvPr/>
          </p:nvSpPr>
          <p:spPr>
            <a:xfrm>
              <a:off x="498069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a:off x="489567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円/楕円 55"/>
            <p:cNvSpPr/>
            <p:nvPr/>
          </p:nvSpPr>
          <p:spPr>
            <a:xfrm>
              <a:off x="481065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円/楕円 56"/>
            <p:cNvSpPr/>
            <p:nvPr/>
          </p:nvSpPr>
          <p:spPr>
            <a:xfrm>
              <a:off x="472562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楕円 57"/>
            <p:cNvSpPr/>
            <p:nvPr/>
          </p:nvSpPr>
          <p:spPr>
            <a:xfrm>
              <a:off x="464060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楕円 58"/>
            <p:cNvSpPr/>
            <p:nvPr/>
          </p:nvSpPr>
          <p:spPr>
            <a:xfrm>
              <a:off x="455558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円/楕円 59"/>
            <p:cNvSpPr/>
            <p:nvPr/>
          </p:nvSpPr>
          <p:spPr>
            <a:xfrm>
              <a:off x="447055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円/楕円 60"/>
            <p:cNvSpPr/>
            <p:nvPr/>
          </p:nvSpPr>
          <p:spPr>
            <a:xfrm>
              <a:off x="438553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円/楕円 61"/>
            <p:cNvSpPr/>
            <p:nvPr/>
          </p:nvSpPr>
          <p:spPr>
            <a:xfrm>
              <a:off x="430051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円/楕円 62"/>
            <p:cNvSpPr/>
            <p:nvPr/>
          </p:nvSpPr>
          <p:spPr>
            <a:xfrm>
              <a:off x="421548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円/楕円 63"/>
            <p:cNvSpPr/>
            <p:nvPr/>
          </p:nvSpPr>
          <p:spPr>
            <a:xfrm>
              <a:off x="413046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円/楕円 64"/>
            <p:cNvSpPr/>
            <p:nvPr/>
          </p:nvSpPr>
          <p:spPr>
            <a:xfrm>
              <a:off x="404544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円/楕円 65"/>
            <p:cNvSpPr/>
            <p:nvPr/>
          </p:nvSpPr>
          <p:spPr>
            <a:xfrm>
              <a:off x="396042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円/楕円 66"/>
            <p:cNvSpPr/>
            <p:nvPr/>
          </p:nvSpPr>
          <p:spPr>
            <a:xfrm>
              <a:off x="387539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円/楕円 67"/>
            <p:cNvSpPr/>
            <p:nvPr/>
          </p:nvSpPr>
          <p:spPr>
            <a:xfrm>
              <a:off x="379037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円/楕円 68"/>
            <p:cNvSpPr/>
            <p:nvPr/>
          </p:nvSpPr>
          <p:spPr>
            <a:xfrm>
              <a:off x="370535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円/楕円 69"/>
            <p:cNvSpPr/>
            <p:nvPr/>
          </p:nvSpPr>
          <p:spPr>
            <a:xfrm>
              <a:off x="362032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円/楕円 70"/>
            <p:cNvSpPr/>
            <p:nvPr/>
          </p:nvSpPr>
          <p:spPr>
            <a:xfrm>
              <a:off x="353530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円/楕円 71"/>
            <p:cNvSpPr/>
            <p:nvPr/>
          </p:nvSpPr>
          <p:spPr>
            <a:xfrm>
              <a:off x="345028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1" name="グループ化 100"/>
          <p:cNvGrpSpPr/>
          <p:nvPr/>
        </p:nvGrpSpPr>
        <p:grpSpPr>
          <a:xfrm>
            <a:off x="3960420" y="6747787"/>
            <a:ext cx="2511402" cy="45719"/>
            <a:chOff x="3960420" y="7053473"/>
            <a:chExt cx="2511402" cy="45719"/>
          </a:xfrm>
        </p:grpSpPr>
        <p:sp>
          <p:nvSpPr>
            <p:cNvPr id="102" name="円/楕円 101"/>
            <p:cNvSpPr/>
            <p:nvPr/>
          </p:nvSpPr>
          <p:spPr>
            <a:xfrm>
              <a:off x="642610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円/楕円 102"/>
            <p:cNvSpPr/>
            <p:nvPr/>
          </p:nvSpPr>
          <p:spPr>
            <a:xfrm>
              <a:off x="6341064"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円/楕円 103"/>
            <p:cNvSpPr/>
            <p:nvPr/>
          </p:nvSpPr>
          <p:spPr>
            <a:xfrm>
              <a:off x="6256041"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円/楕円 104"/>
            <p:cNvSpPr/>
            <p:nvPr/>
          </p:nvSpPr>
          <p:spPr>
            <a:xfrm>
              <a:off x="6171018"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円/楕円 105"/>
            <p:cNvSpPr/>
            <p:nvPr/>
          </p:nvSpPr>
          <p:spPr>
            <a:xfrm>
              <a:off x="6085995"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円/楕円 106"/>
            <p:cNvSpPr/>
            <p:nvPr/>
          </p:nvSpPr>
          <p:spPr>
            <a:xfrm>
              <a:off x="6000972"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円/楕円 107"/>
            <p:cNvSpPr/>
            <p:nvPr/>
          </p:nvSpPr>
          <p:spPr>
            <a:xfrm>
              <a:off x="5915949"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円/楕円 108"/>
            <p:cNvSpPr/>
            <p:nvPr/>
          </p:nvSpPr>
          <p:spPr>
            <a:xfrm>
              <a:off x="5830926"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円/楕円 109"/>
            <p:cNvSpPr/>
            <p:nvPr/>
          </p:nvSpPr>
          <p:spPr>
            <a:xfrm>
              <a:off x="574590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円/楕円 110"/>
            <p:cNvSpPr/>
            <p:nvPr/>
          </p:nvSpPr>
          <p:spPr>
            <a:xfrm>
              <a:off x="5660880"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円/楕円 111"/>
            <p:cNvSpPr/>
            <p:nvPr/>
          </p:nvSpPr>
          <p:spPr>
            <a:xfrm>
              <a:off x="5575857"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円/楕円 112"/>
            <p:cNvSpPr/>
            <p:nvPr/>
          </p:nvSpPr>
          <p:spPr>
            <a:xfrm>
              <a:off x="5490834"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円/楕円 113"/>
            <p:cNvSpPr/>
            <p:nvPr/>
          </p:nvSpPr>
          <p:spPr>
            <a:xfrm>
              <a:off x="5405811"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円/楕円 114"/>
            <p:cNvSpPr/>
            <p:nvPr/>
          </p:nvSpPr>
          <p:spPr>
            <a:xfrm>
              <a:off x="5320788"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6" name="円/楕円 115"/>
            <p:cNvSpPr/>
            <p:nvPr/>
          </p:nvSpPr>
          <p:spPr>
            <a:xfrm>
              <a:off x="5235765"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円/楕円 116"/>
            <p:cNvSpPr/>
            <p:nvPr/>
          </p:nvSpPr>
          <p:spPr>
            <a:xfrm>
              <a:off x="5150742"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円/楕円 117"/>
            <p:cNvSpPr/>
            <p:nvPr/>
          </p:nvSpPr>
          <p:spPr>
            <a:xfrm>
              <a:off x="5065719"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円/楕円 118"/>
            <p:cNvSpPr/>
            <p:nvPr/>
          </p:nvSpPr>
          <p:spPr>
            <a:xfrm>
              <a:off x="4980696"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円/楕円 119"/>
            <p:cNvSpPr/>
            <p:nvPr/>
          </p:nvSpPr>
          <p:spPr>
            <a:xfrm>
              <a:off x="489567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円/楕円 120"/>
            <p:cNvSpPr/>
            <p:nvPr/>
          </p:nvSpPr>
          <p:spPr>
            <a:xfrm>
              <a:off x="4810650"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円/楕円 121"/>
            <p:cNvSpPr/>
            <p:nvPr/>
          </p:nvSpPr>
          <p:spPr>
            <a:xfrm>
              <a:off x="4725627"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 name="円/楕円 122"/>
            <p:cNvSpPr/>
            <p:nvPr/>
          </p:nvSpPr>
          <p:spPr>
            <a:xfrm>
              <a:off x="4640604"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4" name="円/楕円 123"/>
            <p:cNvSpPr/>
            <p:nvPr/>
          </p:nvSpPr>
          <p:spPr>
            <a:xfrm>
              <a:off x="4555581"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円/楕円 124"/>
            <p:cNvSpPr/>
            <p:nvPr/>
          </p:nvSpPr>
          <p:spPr>
            <a:xfrm>
              <a:off x="4470558"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円/楕円 125"/>
            <p:cNvSpPr/>
            <p:nvPr/>
          </p:nvSpPr>
          <p:spPr>
            <a:xfrm>
              <a:off x="4385535"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円/楕円 126"/>
            <p:cNvSpPr/>
            <p:nvPr/>
          </p:nvSpPr>
          <p:spPr>
            <a:xfrm>
              <a:off x="4300512"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円/楕円 127"/>
            <p:cNvSpPr/>
            <p:nvPr/>
          </p:nvSpPr>
          <p:spPr>
            <a:xfrm>
              <a:off x="4215489"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円/楕円 128"/>
            <p:cNvSpPr/>
            <p:nvPr/>
          </p:nvSpPr>
          <p:spPr>
            <a:xfrm>
              <a:off x="4130466"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円/楕円 129"/>
            <p:cNvSpPr/>
            <p:nvPr/>
          </p:nvSpPr>
          <p:spPr>
            <a:xfrm>
              <a:off x="4045443"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円/楕円 130"/>
            <p:cNvSpPr/>
            <p:nvPr/>
          </p:nvSpPr>
          <p:spPr>
            <a:xfrm>
              <a:off x="3960420" y="70534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2" name="グループ化 131"/>
          <p:cNvGrpSpPr/>
          <p:nvPr/>
        </p:nvGrpSpPr>
        <p:grpSpPr>
          <a:xfrm>
            <a:off x="4640604" y="7197998"/>
            <a:ext cx="1831218" cy="45719"/>
            <a:chOff x="4640604" y="7491773"/>
            <a:chExt cx="1831218" cy="45719"/>
          </a:xfrm>
        </p:grpSpPr>
        <p:sp>
          <p:nvSpPr>
            <p:cNvPr id="133" name="円/楕円 132"/>
            <p:cNvSpPr/>
            <p:nvPr/>
          </p:nvSpPr>
          <p:spPr>
            <a:xfrm>
              <a:off x="6426103"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円/楕円 133"/>
            <p:cNvSpPr/>
            <p:nvPr/>
          </p:nvSpPr>
          <p:spPr>
            <a:xfrm>
              <a:off x="6341064"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円/楕円 134"/>
            <p:cNvSpPr/>
            <p:nvPr/>
          </p:nvSpPr>
          <p:spPr>
            <a:xfrm>
              <a:off x="6256041"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円/楕円 135"/>
            <p:cNvSpPr/>
            <p:nvPr/>
          </p:nvSpPr>
          <p:spPr>
            <a:xfrm>
              <a:off x="6171018"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円/楕円 136"/>
            <p:cNvSpPr/>
            <p:nvPr/>
          </p:nvSpPr>
          <p:spPr>
            <a:xfrm>
              <a:off x="6085995"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8" name="円/楕円 137"/>
            <p:cNvSpPr/>
            <p:nvPr/>
          </p:nvSpPr>
          <p:spPr>
            <a:xfrm>
              <a:off x="6000972"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円/楕円 138"/>
            <p:cNvSpPr/>
            <p:nvPr/>
          </p:nvSpPr>
          <p:spPr>
            <a:xfrm>
              <a:off x="5915949"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円/楕円 139"/>
            <p:cNvSpPr/>
            <p:nvPr/>
          </p:nvSpPr>
          <p:spPr>
            <a:xfrm>
              <a:off x="5830926"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円/楕円 140"/>
            <p:cNvSpPr/>
            <p:nvPr/>
          </p:nvSpPr>
          <p:spPr>
            <a:xfrm>
              <a:off x="5745903"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円/楕円 141"/>
            <p:cNvSpPr/>
            <p:nvPr/>
          </p:nvSpPr>
          <p:spPr>
            <a:xfrm>
              <a:off x="5660880"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円/楕円 142"/>
            <p:cNvSpPr/>
            <p:nvPr/>
          </p:nvSpPr>
          <p:spPr>
            <a:xfrm>
              <a:off x="5575857"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円/楕円 143"/>
            <p:cNvSpPr/>
            <p:nvPr/>
          </p:nvSpPr>
          <p:spPr>
            <a:xfrm>
              <a:off x="5490834"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円/楕円 144"/>
            <p:cNvSpPr/>
            <p:nvPr/>
          </p:nvSpPr>
          <p:spPr>
            <a:xfrm>
              <a:off x="5405811"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円/楕円 145"/>
            <p:cNvSpPr/>
            <p:nvPr/>
          </p:nvSpPr>
          <p:spPr>
            <a:xfrm>
              <a:off x="5320788"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7" name="円/楕円 146"/>
            <p:cNvSpPr/>
            <p:nvPr/>
          </p:nvSpPr>
          <p:spPr>
            <a:xfrm>
              <a:off x="5235765"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円/楕円 147"/>
            <p:cNvSpPr/>
            <p:nvPr/>
          </p:nvSpPr>
          <p:spPr>
            <a:xfrm>
              <a:off x="5150742"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9" name="円/楕円 148"/>
            <p:cNvSpPr/>
            <p:nvPr/>
          </p:nvSpPr>
          <p:spPr>
            <a:xfrm>
              <a:off x="5065719"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円/楕円 149"/>
            <p:cNvSpPr/>
            <p:nvPr/>
          </p:nvSpPr>
          <p:spPr>
            <a:xfrm>
              <a:off x="4980696"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円/楕円 150"/>
            <p:cNvSpPr/>
            <p:nvPr/>
          </p:nvSpPr>
          <p:spPr>
            <a:xfrm>
              <a:off x="4895673"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2" name="円/楕円 151"/>
            <p:cNvSpPr/>
            <p:nvPr/>
          </p:nvSpPr>
          <p:spPr>
            <a:xfrm>
              <a:off x="4810650"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円/楕円 152"/>
            <p:cNvSpPr/>
            <p:nvPr/>
          </p:nvSpPr>
          <p:spPr>
            <a:xfrm>
              <a:off x="4725627"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4" name="円/楕円 153"/>
            <p:cNvSpPr/>
            <p:nvPr/>
          </p:nvSpPr>
          <p:spPr>
            <a:xfrm>
              <a:off x="4640604" y="7491773"/>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2" name="グループ化 181"/>
          <p:cNvGrpSpPr/>
          <p:nvPr/>
        </p:nvGrpSpPr>
        <p:grpSpPr>
          <a:xfrm flipV="1">
            <a:off x="4243368" y="8100544"/>
            <a:ext cx="2256333" cy="45719"/>
            <a:chOff x="3875397" y="8419116"/>
            <a:chExt cx="2596425" cy="45719"/>
          </a:xfrm>
        </p:grpSpPr>
        <p:sp>
          <p:nvSpPr>
            <p:cNvPr id="183" name="円/楕円 182"/>
            <p:cNvSpPr/>
            <p:nvPr/>
          </p:nvSpPr>
          <p:spPr>
            <a:xfrm>
              <a:off x="6426103"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円/楕円 183"/>
            <p:cNvSpPr/>
            <p:nvPr/>
          </p:nvSpPr>
          <p:spPr>
            <a:xfrm>
              <a:off x="6341064"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5" name="円/楕円 184"/>
            <p:cNvSpPr/>
            <p:nvPr/>
          </p:nvSpPr>
          <p:spPr>
            <a:xfrm>
              <a:off x="6256041"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6" name="円/楕円 185"/>
            <p:cNvSpPr/>
            <p:nvPr/>
          </p:nvSpPr>
          <p:spPr>
            <a:xfrm>
              <a:off x="6171018"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円/楕円 186"/>
            <p:cNvSpPr/>
            <p:nvPr/>
          </p:nvSpPr>
          <p:spPr>
            <a:xfrm>
              <a:off x="6085995"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8" name="円/楕円 187"/>
            <p:cNvSpPr/>
            <p:nvPr/>
          </p:nvSpPr>
          <p:spPr>
            <a:xfrm>
              <a:off x="6000972"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円/楕円 188"/>
            <p:cNvSpPr/>
            <p:nvPr/>
          </p:nvSpPr>
          <p:spPr>
            <a:xfrm>
              <a:off x="5915949"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0" name="円/楕円 189"/>
            <p:cNvSpPr/>
            <p:nvPr/>
          </p:nvSpPr>
          <p:spPr>
            <a:xfrm>
              <a:off x="5830926"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円/楕円 190"/>
            <p:cNvSpPr/>
            <p:nvPr/>
          </p:nvSpPr>
          <p:spPr>
            <a:xfrm>
              <a:off x="5745903"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円/楕円 191"/>
            <p:cNvSpPr/>
            <p:nvPr/>
          </p:nvSpPr>
          <p:spPr>
            <a:xfrm>
              <a:off x="5660880"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円/楕円 192"/>
            <p:cNvSpPr/>
            <p:nvPr/>
          </p:nvSpPr>
          <p:spPr>
            <a:xfrm>
              <a:off x="5575857"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円/楕円 193"/>
            <p:cNvSpPr/>
            <p:nvPr/>
          </p:nvSpPr>
          <p:spPr>
            <a:xfrm>
              <a:off x="5490834"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円/楕円 194"/>
            <p:cNvSpPr/>
            <p:nvPr/>
          </p:nvSpPr>
          <p:spPr>
            <a:xfrm>
              <a:off x="5405811"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6" name="円/楕円 195"/>
            <p:cNvSpPr/>
            <p:nvPr/>
          </p:nvSpPr>
          <p:spPr>
            <a:xfrm>
              <a:off x="5320788"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7" name="円/楕円 196"/>
            <p:cNvSpPr/>
            <p:nvPr/>
          </p:nvSpPr>
          <p:spPr>
            <a:xfrm>
              <a:off x="5235765"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8" name="円/楕円 197"/>
            <p:cNvSpPr/>
            <p:nvPr/>
          </p:nvSpPr>
          <p:spPr>
            <a:xfrm>
              <a:off x="5150742"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円/楕円 198"/>
            <p:cNvSpPr/>
            <p:nvPr/>
          </p:nvSpPr>
          <p:spPr>
            <a:xfrm>
              <a:off x="5065719"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0" name="円/楕円 199"/>
            <p:cNvSpPr/>
            <p:nvPr/>
          </p:nvSpPr>
          <p:spPr>
            <a:xfrm>
              <a:off x="4980696"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1" name="円/楕円 200"/>
            <p:cNvSpPr/>
            <p:nvPr/>
          </p:nvSpPr>
          <p:spPr>
            <a:xfrm>
              <a:off x="4895673"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2" name="円/楕円 201"/>
            <p:cNvSpPr/>
            <p:nvPr/>
          </p:nvSpPr>
          <p:spPr>
            <a:xfrm>
              <a:off x="4810650"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円/楕円 202"/>
            <p:cNvSpPr/>
            <p:nvPr/>
          </p:nvSpPr>
          <p:spPr>
            <a:xfrm>
              <a:off x="4725627"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4" name="円/楕円 203"/>
            <p:cNvSpPr/>
            <p:nvPr/>
          </p:nvSpPr>
          <p:spPr>
            <a:xfrm>
              <a:off x="4640604"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 name="円/楕円 204"/>
            <p:cNvSpPr/>
            <p:nvPr/>
          </p:nvSpPr>
          <p:spPr>
            <a:xfrm>
              <a:off x="4555581"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 name="円/楕円 205"/>
            <p:cNvSpPr/>
            <p:nvPr/>
          </p:nvSpPr>
          <p:spPr>
            <a:xfrm>
              <a:off x="4470558"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円/楕円 206"/>
            <p:cNvSpPr/>
            <p:nvPr/>
          </p:nvSpPr>
          <p:spPr>
            <a:xfrm>
              <a:off x="4385535"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8" name="円/楕円 207"/>
            <p:cNvSpPr/>
            <p:nvPr/>
          </p:nvSpPr>
          <p:spPr>
            <a:xfrm>
              <a:off x="4300512"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9" name="円/楕円 208"/>
            <p:cNvSpPr/>
            <p:nvPr/>
          </p:nvSpPr>
          <p:spPr>
            <a:xfrm>
              <a:off x="4215489"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0" name="円/楕円 209"/>
            <p:cNvSpPr/>
            <p:nvPr/>
          </p:nvSpPr>
          <p:spPr>
            <a:xfrm>
              <a:off x="4130466"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円/楕円 210"/>
            <p:cNvSpPr/>
            <p:nvPr/>
          </p:nvSpPr>
          <p:spPr>
            <a:xfrm>
              <a:off x="4045443"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円/楕円 211"/>
            <p:cNvSpPr/>
            <p:nvPr/>
          </p:nvSpPr>
          <p:spPr>
            <a:xfrm>
              <a:off x="3960420"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3" name="円/楕円 212"/>
            <p:cNvSpPr/>
            <p:nvPr/>
          </p:nvSpPr>
          <p:spPr>
            <a:xfrm>
              <a:off x="3875397" y="841911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4" name="グループ化 213"/>
          <p:cNvGrpSpPr/>
          <p:nvPr/>
        </p:nvGrpSpPr>
        <p:grpSpPr>
          <a:xfrm>
            <a:off x="4215489" y="8539241"/>
            <a:ext cx="2256333" cy="45719"/>
            <a:chOff x="4215489" y="8875250"/>
            <a:chExt cx="2256333" cy="45719"/>
          </a:xfrm>
        </p:grpSpPr>
        <p:sp>
          <p:nvSpPr>
            <p:cNvPr id="215" name="円/楕円 214"/>
            <p:cNvSpPr/>
            <p:nvPr/>
          </p:nvSpPr>
          <p:spPr>
            <a:xfrm>
              <a:off x="6426103"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6" name="円/楕円 215"/>
            <p:cNvSpPr/>
            <p:nvPr/>
          </p:nvSpPr>
          <p:spPr>
            <a:xfrm>
              <a:off x="6341064"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7" name="円/楕円 216"/>
            <p:cNvSpPr/>
            <p:nvPr/>
          </p:nvSpPr>
          <p:spPr>
            <a:xfrm>
              <a:off x="6256041"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8" name="円/楕円 217"/>
            <p:cNvSpPr/>
            <p:nvPr/>
          </p:nvSpPr>
          <p:spPr>
            <a:xfrm>
              <a:off x="6171018"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9" name="円/楕円 218"/>
            <p:cNvSpPr/>
            <p:nvPr/>
          </p:nvSpPr>
          <p:spPr>
            <a:xfrm>
              <a:off x="6085995"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0" name="円/楕円 219"/>
            <p:cNvSpPr/>
            <p:nvPr/>
          </p:nvSpPr>
          <p:spPr>
            <a:xfrm>
              <a:off x="6000972"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1" name="円/楕円 220"/>
            <p:cNvSpPr/>
            <p:nvPr/>
          </p:nvSpPr>
          <p:spPr>
            <a:xfrm>
              <a:off x="5915949"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2" name="円/楕円 221"/>
            <p:cNvSpPr/>
            <p:nvPr/>
          </p:nvSpPr>
          <p:spPr>
            <a:xfrm>
              <a:off x="5830926"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3" name="円/楕円 222"/>
            <p:cNvSpPr/>
            <p:nvPr/>
          </p:nvSpPr>
          <p:spPr>
            <a:xfrm>
              <a:off x="5745903"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4" name="円/楕円 223"/>
            <p:cNvSpPr/>
            <p:nvPr/>
          </p:nvSpPr>
          <p:spPr>
            <a:xfrm>
              <a:off x="5660880"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5" name="円/楕円 224"/>
            <p:cNvSpPr/>
            <p:nvPr/>
          </p:nvSpPr>
          <p:spPr>
            <a:xfrm>
              <a:off x="5575857"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6" name="円/楕円 225"/>
            <p:cNvSpPr/>
            <p:nvPr/>
          </p:nvSpPr>
          <p:spPr>
            <a:xfrm>
              <a:off x="5490834"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円/楕円 226"/>
            <p:cNvSpPr/>
            <p:nvPr/>
          </p:nvSpPr>
          <p:spPr>
            <a:xfrm>
              <a:off x="5405811"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8" name="円/楕円 227"/>
            <p:cNvSpPr/>
            <p:nvPr/>
          </p:nvSpPr>
          <p:spPr>
            <a:xfrm>
              <a:off x="5320788"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9" name="円/楕円 228"/>
            <p:cNvSpPr/>
            <p:nvPr/>
          </p:nvSpPr>
          <p:spPr>
            <a:xfrm>
              <a:off x="5235765"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0" name="円/楕円 229"/>
            <p:cNvSpPr/>
            <p:nvPr/>
          </p:nvSpPr>
          <p:spPr>
            <a:xfrm>
              <a:off x="5150742"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1" name="円/楕円 230"/>
            <p:cNvSpPr/>
            <p:nvPr/>
          </p:nvSpPr>
          <p:spPr>
            <a:xfrm>
              <a:off x="5065719"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円/楕円 231"/>
            <p:cNvSpPr/>
            <p:nvPr/>
          </p:nvSpPr>
          <p:spPr>
            <a:xfrm>
              <a:off x="4980696"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3" name="円/楕円 232"/>
            <p:cNvSpPr/>
            <p:nvPr/>
          </p:nvSpPr>
          <p:spPr>
            <a:xfrm>
              <a:off x="4895673"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4" name="円/楕円 233"/>
            <p:cNvSpPr/>
            <p:nvPr/>
          </p:nvSpPr>
          <p:spPr>
            <a:xfrm>
              <a:off x="4810650"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円/楕円 234"/>
            <p:cNvSpPr/>
            <p:nvPr/>
          </p:nvSpPr>
          <p:spPr>
            <a:xfrm>
              <a:off x="4725627"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円/楕円 235"/>
            <p:cNvSpPr/>
            <p:nvPr/>
          </p:nvSpPr>
          <p:spPr>
            <a:xfrm>
              <a:off x="4640604"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7" name="円/楕円 236"/>
            <p:cNvSpPr/>
            <p:nvPr/>
          </p:nvSpPr>
          <p:spPr>
            <a:xfrm>
              <a:off x="4555581"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8" name="円/楕円 237"/>
            <p:cNvSpPr/>
            <p:nvPr/>
          </p:nvSpPr>
          <p:spPr>
            <a:xfrm>
              <a:off x="4470558"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9" name="円/楕円 238"/>
            <p:cNvSpPr/>
            <p:nvPr/>
          </p:nvSpPr>
          <p:spPr>
            <a:xfrm>
              <a:off x="4385535"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0" name="円/楕円 239"/>
            <p:cNvSpPr/>
            <p:nvPr/>
          </p:nvSpPr>
          <p:spPr>
            <a:xfrm>
              <a:off x="4300512"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1" name="円/楕円 240"/>
            <p:cNvSpPr/>
            <p:nvPr/>
          </p:nvSpPr>
          <p:spPr>
            <a:xfrm>
              <a:off x="4215489" y="887525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42" name="グループ化 241"/>
          <p:cNvGrpSpPr/>
          <p:nvPr/>
        </p:nvGrpSpPr>
        <p:grpSpPr>
          <a:xfrm>
            <a:off x="3450282" y="9426188"/>
            <a:ext cx="3021540" cy="45719"/>
            <a:chOff x="3450282" y="6569455"/>
            <a:chExt cx="3021540" cy="45719"/>
          </a:xfrm>
        </p:grpSpPr>
        <p:sp>
          <p:nvSpPr>
            <p:cNvPr id="243" name="円/楕円 242"/>
            <p:cNvSpPr/>
            <p:nvPr/>
          </p:nvSpPr>
          <p:spPr>
            <a:xfrm>
              <a:off x="64261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4" name="円/楕円 243"/>
            <p:cNvSpPr/>
            <p:nvPr/>
          </p:nvSpPr>
          <p:spPr>
            <a:xfrm>
              <a:off x="634106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5" name="円/楕円 244"/>
            <p:cNvSpPr/>
            <p:nvPr/>
          </p:nvSpPr>
          <p:spPr>
            <a:xfrm>
              <a:off x="625604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6" name="円/楕円 245"/>
            <p:cNvSpPr/>
            <p:nvPr/>
          </p:nvSpPr>
          <p:spPr>
            <a:xfrm>
              <a:off x="617101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7" name="円/楕円 246"/>
            <p:cNvSpPr/>
            <p:nvPr/>
          </p:nvSpPr>
          <p:spPr>
            <a:xfrm>
              <a:off x="608599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8" name="円/楕円 247"/>
            <p:cNvSpPr/>
            <p:nvPr/>
          </p:nvSpPr>
          <p:spPr>
            <a:xfrm>
              <a:off x="600097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9" name="円/楕円 248"/>
            <p:cNvSpPr/>
            <p:nvPr/>
          </p:nvSpPr>
          <p:spPr>
            <a:xfrm>
              <a:off x="591594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0" name="円/楕円 249"/>
            <p:cNvSpPr/>
            <p:nvPr/>
          </p:nvSpPr>
          <p:spPr>
            <a:xfrm>
              <a:off x="583092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1" name="円/楕円 250"/>
            <p:cNvSpPr/>
            <p:nvPr/>
          </p:nvSpPr>
          <p:spPr>
            <a:xfrm>
              <a:off x="57459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2" name="円/楕円 251"/>
            <p:cNvSpPr/>
            <p:nvPr/>
          </p:nvSpPr>
          <p:spPr>
            <a:xfrm>
              <a:off x="566088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3" name="円/楕円 252"/>
            <p:cNvSpPr/>
            <p:nvPr/>
          </p:nvSpPr>
          <p:spPr>
            <a:xfrm>
              <a:off x="557585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4" name="円/楕円 253"/>
            <p:cNvSpPr/>
            <p:nvPr/>
          </p:nvSpPr>
          <p:spPr>
            <a:xfrm>
              <a:off x="549083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5" name="円/楕円 254"/>
            <p:cNvSpPr/>
            <p:nvPr/>
          </p:nvSpPr>
          <p:spPr>
            <a:xfrm>
              <a:off x="540581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6" name="円/楕円 255"/>
            <p:cNvSpPr/>
            <p:nvPr/>
          </p:nvSpPr>
          <p:spPr>
            <a:xfrm>
              <a:off x="532078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7" name="円/楕円 256"/>
            <p:cNvSpPr/>
            <p:nvPr/>
          </p:nvSpPr>
          <p:spPr>
            <a:xfrm>
              <a:off x="523576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8" name="円/楕円 257"/>
            <p:cNvSpPr/>
            <p:nvPr/>
          </p:nvSpPr>
          <p:spPr>
            <a:xfrm>
              <a:off x="515074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9" name="円/楕円 258"/>
            <p:cNvSpPr/>
            <p:nvPr/>
          </p:nvSpPr>
          <p:spPr>
            <a:xfrm>
              <a:off x="506571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0" name="円/楕円 259"/>
            <p:cNvSpPr/>
            <p:nvPr/>
          </p:nvSpPr>
          <p:spPr>
            <a:xfrm>
              <a:off x="498069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1" name="円/楕円 260"/>
            <p:cNvSpPr/>
            <p:nvPr/>
          </p:nvSpPr>
          <p:spPr>
            <a:xfrm>
              <a:off x="489567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2" name="円/楕円 261"/>
            <p:cNvSpPr/>
            <p:nvPr/>
          </p:nvSpPr>
          <p:spPr>
            <a:xfrm>
              <a:off x="481065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3" name="円/楕円 262"/>
            <p:cNvSpPr/>
            <p:nvPr/>
          </p:nvSpPr>
          <p:spPr>
            <a:xfrm>
              <a:off x="472562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4" name="円/楕円 263"/>
            <p:cNvSpPr/>
            <p:nvPr/>
          </p:nvSpPr>
          <p:spPr>
            <a:xfrm>
              <a:off x="464060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5" name="円/楕円 264"/>
            <p:cNvSpPr/>
            <p:nvPr/>
          </p:nvSpPr>
          <p:spPr>
            <a:xfrm>
              <a:off x="455558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6" name="円/楕円 265"/>
            <p:cNvSpPr/>
            <p:nvPr/>
          </p:nvSpPr>
          <p:spPr>
            <a:xfrm>
              <a:off x="447055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7" name="円/楕円 266"/>
            <p:cNvSpPr/>
            <p:nvPr/>
          </p:nvSpPr>
          <p:spPr>
            <a:xfrm>
              <a:off x="438553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8" name="円/楕円 267"/>
            <p:cNvSpPr/>
            <p:nvPr/>
          </p:nvSpPr>
          <p:spPr>
            <a:xfrm>
              <a:off x="430051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9" name="円/楕円 268"/>
            <p:cNvSpPr/>
            <p:nvPr/>
          </p:nvSpPr>
          <p:spPr>
            <a:xfrm>
              <a:off x="421548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0" name="円/楕円 269"/>
            <p:cNvSpPr/>
            <p:nvPr/>
          </p:nvSpPr>
          <p:spPr>
            <a:xfrm>
              <a:off x="413046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1" name="円/楕円 270"/>
            <p:cNvSpPr/>
            <p:nvPr/>
          </p:nvSpPr>
          <p:spPr>
            <a:xfrm>
              <a:off x="404544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円/楕円 271"/>
            <p:cNvSpPr/>
            <p:nvPr/>
          </p:nvSpPr>
          <p:spPr>
            <a:xfrm>
              <a:off x="396042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3" name="円/楕円 272"/>
            <p:cNvSpPr/>
            <p:nvPr/>
          </p:nvSpPr>
          <p:spPr>
            <a:xfrm>
              <a:off x="387539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4" name="円/楕円 273"/>
            <p:cNvSpPr/>
            <p:nvPr/>
          </p:nvSpPr>
          <p:spPr>
            <a:xfrm>
              <a:off x="379037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5" name="円/楕円 274"/>
            <p:cNvSpPr/>
            <p:nvPr/>
          </p:nvSpPr>
          <p:spPr>
            <a:xfrm>
              <a:off x="370535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6" name="円/楕円 275"/>
            <p:cNvSpPr/>
            <p:nvPr/>
          </p:nvSpPr>
          <p:spPr>
            <a:xfrm>
              <a:off x="362032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7" name="円/楕円 276"/>
            <p:cNvSpPr/>
            <p:nvPr/>
          </p:nvSpPr>
          <p:spPr>
            <a:xfrm>
              <a:off x="353530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8" name="円/楕円 277"/>
            <p:cNvSpPr/>
            <p:nvPr/>
          </p:nvSpPr>
          <p:spPr>
            <a:xfrm>
              <a:off x="345028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9" name="グループ化 278"/>
          <p:cNvGrpSpPr/>
          <p:nvPr/>
        </p:nvGrpSpPr>
        <p:grpSpPr>
          <a:xfrm>
            <a:off x="3960420" y="9876400"/>
            <a:ext cx="2511402" cy="45719"/>
            <a:chOff x="3960420" y="9797570"/>
            <a:chExt cx="2511402" cy="45719"/>
          </a:xfrm>
        </p:grpSpPr>
        <p:sp>
          <p:nvSpPr>
            <p:cNvPr id="280" name="円/楕円 279"/>
            <p:cNvSpPr/>
            <p:nvPr/>
          </p:nvSpPr>
          <p:spPr>
            <a:xfrm>
              <a:off x="6426103"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1" name="円/楕円 280"/>
            <p:cNvSpPr/>
            <p:nvPr/>
          </p:nvSpPr>
          <p:spPr>
            <a:xfrm>
              <a:off x="6341064"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2" name="円/楕円 281"/>
            <p:cNvSpPr/>
            <p:nvPr/>
          </p:nvSpPr>
          <p:spPr>
            <a:xfrm>
              <a:off x="6256041"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3" name="円/楕円 282"/>
            <p:cNvSpPr/>
            <p:nvPr/>
          </p:nvSpPr>
          <p:spPr>
            <a:xfrm>
              <a:off x="6171018"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4" name="円/楕円 283"/>
            <p:cNvSpPr/>
            <p:nvPr/>
          </p:nvSpPr>
          <p:spPr>
            <a:xfrm>
              <a:off x="6085995"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5" name="円/楕円 284"/>
            <p:cNvSpPr/>
            <p:nvPr/>
          </p:nvSpPr>
          <p:spPr>
            <a:xfrm>
              <a:off x="6000972"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6" name="円/楕円 285"/>
            <p:cNvSpPr/>
            <p:nvPr/>
          </p:nvSpPr>
          <p:spPr>
            <a:xfrm>
              <a:off x="5915949"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7" name="円/楕円 286"/>
            <p:cNvSpPr/>
            <p:nvPr/>
          </p:nvSpPr>
          <p:spPr>
            <a:xfrm>
              <a:off x="5830926"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8" name="円/楕円 287"/>
            <p:cNvSpPr/>
            <p:nvPr/>
          </p:nvSpPr>
          <p:spPr>
            <a:xfrm>
              <a:off x="5745903"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9" name="円/楕円 288"/>
            <p:cNvSpPr/>
            <p:nvPr/>
          </p:nvSpPr>
          <p:spPr>
            <a:xfrm>
              <a:off x="5660880"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0" name="円/楕円 289"/>
            <p:cNvSpPr/>
            <p:nvPr/>
          </p:nvSpPr>
          <p:spPr>
            <a:xfrm>
              <a:off x="5575857"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1" name="円/楕円 290"/>
            <p:cNvSpPr/>
            <p:nvPr/>
          </p:nvSpPr>
          <p:spPr>
            <a:xfrm>
              <a:off x="5490834"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2" name="円/楕円 291"/>
            <p:cNvSpPr/>
            <p:nvPr/>
          </p:nvSpPr>
          <p:spPr>
            <a:xfrm>
              <a:off x="5405811"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3" name="円/楕円 292"/>
            <p:cNvSpPr/>
            <p:nvPr/>
          </p:nvSpPr>
          <p:spPr>
            <a:xfrm>
              <a:off x="5320788"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4" name="円/楕円 293"/>
            <p:cNvSpPr/>
            <p:nvPr/>
          </p:nvSpPr>
          <p:spPr>
            <a:xfrm>
              <a:off x="5235765"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5" name="円/楕円 294"/>
            <p:cNvSpPr/>
            <p:nvPr/>
          </p:nvSpPr>
          <p:spPr>
            <a:xfrm>
              <a:off x="5150742"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6" name="円/楕円 295"/>
            <p:cNvSpPr/>
            <p:nvPr/>
          </p:nvSpPr>
          <p:spPr>
            <a:xfrm>
              <a:off x="5065719"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7" name="円/楕円 296"/>
            <p:cNvSpPr/>
            <p:nvPr/>
          </p:nvSpPr>
          <p:spPr>
            <a:xfrm>
              <a:off x="4980696"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8" name="円/楕円 297"/>
            <p:cNvSpPr/>
            <p:nvPr/>
          </p:nvSpPr>
          <p:spPr>
            <a:xfrm>
              <a:off x="4895673"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9" name="円/楕円 298"/>
            <p:cNvSpPr/>
            <p:nvPr/>
          </p:nvSpPr>
          <p:spPr>
            <a:xfrm>
              <a:off x="4810650"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0" name="円/楕円 299"/>
            <p:cNvSpPr/>
            <p:nvPr/>
          </p:nvSpPr>
          <p:spPr>
            <a:xfrm>
              <a:off x="4725627"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1" name="円/楕円 300"/>
            <p:cNvSpPr/>
            <p:nvPr/>
          </p:nvSpPr>
          <p:spPr>
            <a:xfrm>
              <a:off x="4640604"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2" name="円/楕円 301"/>
            <p:cNvSpPr/>
            <p:nvPr/>
          </p:nvSpPr>
          <p:spPr>
            <a:xfrm>
              <a:off x="4555581"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3" name="円/楕円 302"/>
            <p:cNvSpPr/>
            <p:nvPr/>
          </p:nvSpPr>
          <p:spPr>
            <a:xfrm>
              <a:off x="4470558"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4" name="円/楕円 303"/>
            <p:cNvSpPr/>
            <p:nvPr/>
          </p:nvSpPr>
          <p:spPr>
            <a:xfrm>
              <a:off x="4385535"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5" name="円/楕円 304"/>
            <p:cNvSpPr/>
            <p:nvPr/>
          </p:nvSpPr>
          <p:spPr>
            <a:xfrm>
              <a:off x="4300512"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6" name="円/楕円 305"/>
            <p:cNvSpPr/>
            <p:nvPr/>
          </p:nvSpPr>
          <p:spPr>
            <a:xfrm>
              <a:off x="4215489"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7" name="円/楕円 306"/>
            <p:cNvSpPr/>
            <p:nvPr/>
          </p:nvSpPr>
          <p:spPr>
            <a:xfrm>
              <a:off x="4130466"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8" name="円/楕円 307"/>
            <p:cNvSpPr/>
            <p:nvPr/>
          </p:nvSpPr>
          <p:spPr>
            <a:xfrm>
              <a:off x="4045443"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9" name="円/楕円 308"/>
            <p:cNvSpPr/>
            <p:nvPr/>
          </p:nvSpPr>
          <p:spPr>
            <a:xfrm>
              <a:off x="3960420" y="979757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0" name="テキスト ボックス 309"/>
          <p:cNvSpPr txBox="1"/>
          <p:nvPr/>
        </p:nvSpPr>
        <p:spPr>
          <a:xfrm>
            <a:off x="6449255" y="6166529"/>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5</a:t>
            </a:r>
          </a:p>
        </p:txBody>
      </p:sp>
      <p:sp>
        <p:nvSpPr>
          <p:cNvPr id="311" name="テキスト ボックス 310"/>
          <p:cNvSpPr txBox="1"/>
          <p:nvPr/>
        </p:nvSpPr>
        <p:spPr>
          <a:xfrm>
            <a:off x="6449255" y="6599646"/>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6</a:t>
            </a:r>
          </a:p>
        </p:txBody>
      </p:sp>
      <p:sp>
        <p:nvSpPr>
          <p:cNvPr id="312" name="テキスト ボックス 311"/>
          <p:cNvSpPr txBox="1"/>
          <p:nvPr/>
        </p:nvSpPr>
        <p:spPr>
          <a:xfrm>
            <a:off x="6449255" y="7049857"/>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7</a:t>
            </a:r>
          </a:p>
        </p:txBody>
      </p:sp>
      <p:sp>
        <p:nvSpPr>
          <p:cNvPr id="313" name="テキスト ボックス 312"/>
          <p:cNvSpPr txBox="1"/>
          <p:nvPr/>
        </p:nvSpPr>
        <p:spPr>
          <a:xfrm>
            <a:off x="6449255" y="7500066"/>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8</a:t>
            </a:r>
          </a:p>
        </p:txBody>
      </p:sp>
      <p:sp>
        <p:nvSpPr>
          <p:cNvPr id="314" name="テキスト ボックス 313"/>
          <p:cNvSpPr txBox="1"/>
          <p:nvPr/>
        </p:nvSpPr>
        <p:spPr>
          <a:xfrm>
            <a:off x="6449255" y="7950277"/>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9</a:t>
            </a:r>
          </a:p>
        </p:txBody>
      </p:sp>
      <p:sp>
        <p:nvSpPr>
          <p:cNvPr id="315" name="テキスト ボックス 314"/>
          <p:cNvSpPr txBox="1"/>
          <p:nvPr/>
        </p:nvSpPr>
        <p:spPr>
          <a:xfrm>
            <a:off x="6449255" y="8391100"/>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10</a:t>
            </a:r>
          </a:p>
        </p:txBody>
      </p:sp>
      <p:sp>
        <p:nvSpPr>
          <p:cNvPr id="316" name="テキスト ボックス 315"/>
          <p:cNvSpPr txBox="1"/>
          <p:nvPr/>
        </p:nvSpPr>
        <p:spPr>
          <a:xfrm>
            <a:off x="6449255" y="8827499"/>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11</a:t>
            </a:r>
          </a:p>
        </p:txBody>
      </p:sp>
      <p:sp>
        <p:nvSpPr>
          <p:cNvPr id="317" name="テキスト ボックス 316"/>
          <p:cNvSpPr txBox="1"/>
          <p:nvPr/>
        </p:nvSpPr>
        <p:spPr>
          <a:xfrm>
            <a:off x="6449255" y="9728259"/>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13</a:t>
            </a:r>
          </a:p>
        </p:txBody>
      </p:sp>
      <p:sp>
        <p:nvSpPr>
          <p:cNvPr id="318" name="テキスト ボックス 317"/>
          <p:cNvSpPr txBox="1"/>
          <p:nvPr/>
        </p:nvSpPr>
        <p:spPr>
          <a:xfrm>
            <a:off x="898072" y="466581"/>
            <a:ext cx="5760000" cy="360000"/>
          </a:xfrm>
          <a:prstGeom prst="rect">
            <a:avLst/>
          </a:prstGeom>
          <a:solidFill>
            <a:schemeClr val="accent5">
              <a:lumMod val="60000"/>
              <a:lumOff val="40000"/>
            </a:schemeClr>
          </a:solidFill>
          <a:ln w="38100">
            <a:solidFill>
              <a:schemeClr val="accent5">
                <a:lumMod val="60000"/>
                <a:lumOff val="40000"/>
              </a:schemeClr>
            </a:solidFill>
            <a:miter lim="800000"/>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支店や</a:t>
            </a:r>
            <a:r>
              <a:rPr lang="ja-JP"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営業所等</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を新設したら</a:t>
            </a: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1" name="コンテンツ プレースホルダー 5"/>
          <p:cNvSpPr txBox="1">
            <a:spLocks/>
          </p:cNvSpPr>
          <p:nvPr/>
        </p:nvSpPr>
        <p:spPr>
          <a:xfrm>
            <a:off x="1181862" y="8850697"/>
            <a:ext cx="3689830" cy="342000"/>
          </a:xfrm>
          <a:prstGeom prst="rect">
            <a:avLst/>
          </a:prstGeom>
          <a:solidFill>
            <a:schemeClr val="bg1"/>
          </a:solidFill>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指定事業と被一括事業が入れ替わる</a:t>
            </a: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場合</a:t>
            </a:r>
          </a:p>
        </p:txBody>
      </p:sp>
      <p:sp>
        <p:nvSpPr>
          <p:cNvPr id="345" name="テキスト ボックス 344"/>
          <p:cNvSpPr txBox="1"/>
          <p:nvPr/>
        </p:nvSpPr>
        <p:spPr>
          <a:xfrm>
            <a:off x="6449255" y="9278047"/>
            <a:ext cx="540000" cy="342000"/>
          </a:xfrm>
          <a:prstGeom prst="rect">
            <a:avLst/>
          </a:prstGeom>
        </p:spPr>
        <p:txBody>
          <a:bodyPr vert="horz" wrap="none" lIns="91440" tIns="45720" rIns="91440" bIns="45720" rtlCol="0">
            <a:noAutofit/>
          </a:bodyPr>
          <a:lstStyle/>
          <a:p>
            <a:pPr marL="0" indent="0" algn="ctr">
              <a:buNone/>
            </a:pPr>
            <a:r>
              <a:rPr kumimoji="1" lang="en-US" altLang="ja-JP" sz="1400" spc="-150" dirty="0">
                <a:solidFill>
                  <a:schemeClr val="accent5">
                    <a:lumMod val="75000"/>
                  </a:schemeClr>
                </a:solidFill>
                <a:latin typeface="HGｺﾞｼｯｸE" panose="020B0909000000000000" pitchFamily="49" charset="-128"/>
                <a:ea typeface="HGｺﾞｼｯｸE" panose="020B0909000000000000" pitchFamily="49" charset="-128"/>
              </a:rPr>
              <a:t>12</a:t>
            </a:r>
          </a:p>
        </p:txBody>
      </p:sp>
      <p:sp>
        <p:nvSpPr>
          <p:cNvPr id="346" name="コンテンツ プレースホルダー 12"/>
          <p:cNvSpPr txBox="1">
            <a:spLocks/>
          </p:cNvSpPr>
          <p:nvPr/>
        </p:nvSpPr>
        <p:spPr>
          <a:xfrm>
            <a:off x="1669990" y="1228205"/>
            <a:ext cx="4160935" cy="288000"/>
          </a:xfrm>
          <a:prstGeom prst="rect">
            <a:avLst/>
          </a:prstGeom>
        </p:spPr>
        <p:txBody>
          <a:bodyPr vert="horz" lIns="91434" tIns="45717" rIns="91434" bIns="45717" rtlCol="0" anchor="ctr">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（すでに、労働保険番号がある場合は成立届の提出は不要）</a:t>
            </a:r>
          </a:p>
        </p:txBody>
      </p:sp>
      <p:sp>
        <p:nvSpPr>
          <p:cNvPr id="347" name="テキスト ボックス 66"/>
          <p:cNvSpPr txBox="1"/>
          <p:nvPr/>
        </p:nvSpPr>
        <p:spPr>
          <a:xfrm>
            <a:off x="898072" y="1992306"/>
            <a:ext cx="5760000" cy="457793"/>
          </a:xfrm>
          <a:prstGeom prst="rect">
            <a:avLst/>
          </a:prstGeom>
          <a:solidFill>
            <a:schemeClr val="accent5">
              <a:lumMod val="20000"/>
              <a:lumOff val="80000"/>
            </a:schemeClr>
          </a:solidFill>
          <a:ln w="38100">
            <a:solidFill>
              <a:schemeClr val="accent5">
                <a:lumMod val="60000"/>
                <a:lumOff val="4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000"/>
              </a:lnSpc>
            </a:pPr>
            <a:r>
              <a:rPr lang="ja-JP" altLang="en-US" sz="2000" kern="1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Times New Roman"/>
              </a:rPr>
              <a:t>継続</a:t>
            </a:r>
            <a:r>
              <a:rPr lang="ja-JP" altLang="ja-JP" sz="2000" kern="1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Times New Roman"/>
              </a:rPr>
              <a:t>事業</a:t>
            </a:r>
            <a:r>
              <a:rPr lang="ja-JP" altLang="en-US" sz="2000" kern="1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Times New Roman"/>
              </a:rPr>
              <a:t>一括認可の申請をする</a:t>
            </a:r>
            <a:endParaRPr lang="ja-JP" altLang="ja-JP" sz="2000" kern="100"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Times New Roman"/>
            </a:endParaRPr>
          </a:p>
        </p:txBody>
      </p:sp>
      <p:sp>
        <p:nvSpPr>
          <p:cNvPr id="348" name="コンテンツ プレースホルダー 9"/>
          <p:cNvSpPr txBox="1">
            <a:spLocks/>
          </p:cNvSpPr>
          <p:nvPr/>
        </p:nvSpPr>
        <p:spPr>
          <a:xfrm>
            <a:off x="3358767" y="2792105"/>
            <a:ext cx="752044" cy="267782"/>
          </a:xfrm>
          <a:prstGeom prst="rect">
            <a:avLst/>
          </a:prstGeom>
          <a:noFill/>
          <a:ln w="41275">
            <a:solidFill>
              <a:schemeClr val="accent5">
                <a:lumMod val="60000"/>
                <a:lumOff val="40000"/>
              </a:schemeClr>
            </a:solidFill>
          </a:ln>
        </p:spPr>
        <p:txBody>
          <a:bodyPr vert="horz" lIns="91434" tIns="45717" rIns="91434" bIns="45717" rtlCol="0" anchor="b">
            <a:noAutofit/>
          </a:bodyPr>
          <a:lstStyle>
            <a:lvl1pPr marL="342878" indent="-342878" algn="l" defTabSz="914343"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03" indent="-285732" algn="l" defTabSz="914343"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2928" indent="-228585" algn="l" defTabSz="91434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9"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70"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41"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12"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4" indent="-228585" algn="l" defTabSz="91434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000"/>
              </a:lnSpc>
              <a:buFont typeface="Arial" panose="020B0604020202020204" pitchFamily="34" charset="0"/>
              <a:buNone/>
            </a:pPr>
            <a:r>
              <a:rPr lang="ja-JP" altLang="en-US" sz="1400" dirty="0">
                <a:solidFill>
                  <a:schemeClr val="accent5">
                    <a:lumMod val="50000"/>
                  </a:schemeClr>
                </a:solidFill>
                <a:cs typeface="メイリオ" panose="020B0604030504040204" pitchFamily="50" charset="-128"/>
              </a:rPr>
              <a:t>認可後</a:t>
            </a:r>
          </a:p>
        </p:txBody>
      </p:sp>
      <p:cxnSp>
        <p:nvCxnSpPr>
          <p:cNvPr id="349" name="直線矢印コネクタ 348"/>
          <p:cNvCxnSpPr/>
          <p:nvPr/>
        </p:nvCxnSpPr>
        <p:spPr>
          <a:xfrm>
            <a:off x="3765697" y="2506925"/>
            <a:ext cx="0" cy="273750"/>
          </a:xfrm>
          <a:prstGeom prst="straightConnector1">
            <a:avLst/>
          </a:prstGeom>
          <a:ln w="53975" cap="rnd">
            <a:solidFill>
              <a:schemeClr val="accent5">
                <a:lumMod val="75000"/>
              </a:schemeClr>
            </a:solidFill>
            <a:prstDash val="sysDot"/>
            <a:tailEnd type="none" w="med" len="sm"/>
          </a:ln>
        </p:spPr>
        <p:style>
          <a:lnRef idx="1">
            <a:schemeClr val="accent1"/>
          </a:lnRef>
          <a:fillRef idx="0">
            <a:schemeClr val="accent1"/>
          </a:fillRef>
          <a:effectRef idx="0">
            <a:schemeClr val="accent1"/>
          </a:effectRef>
          <a:fontRef idx="minor">
            <a:schemeClr val="tx1"/>
          </a:fontRef>
        </p:style>
      </p:cxnSp>
      <p:grpSp>
        <p:nvGrpSpPr>
          <p:cNvPr id="350" name="グループ化 349"/>
          <p:cNvGrpSpPr/>
          <p:nvPr/>
        </p:nvGrpSpPr>
        <p:grpSpPr>
          <a:xfrm>
            <a:off x="3473264" y="5862923"/>
            <a:ext cx="3021540" cy="45719"/>
            <a:chOff x="3450282" y="6569455"/>
            <a:chExt cx="3021540" cy="45719"/>
          </a:xfrm>
        </p:grpSpPr>
        <p:sp>
          <p:nvSpPr>
            <p:cNvPr id="351" name="円/楕円 350"/>
            <p:cNvSpPr/>
            <p:nvPr/>
          </p:nvSpPr>
          <p:spPr>
            <a:xfrm>
              <a:off x="64261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2" name="円/楕円 351"/>
            <p:cNvSpPr/>
            <p:nvPr/>
          </p:nvSpPr>
          <p:spPr>
            <a:xfrm>
              <a:off x="634106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3" name="円/楕円 352"/>
            <p:cNvSpPr/>
            <p:nvPr/>
          </p:nvSpPr>
          <p:spPr>
            <a:xfrm>
              <a:off x="625604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4" name="円/楕円 353"/>
            <p:cNvSpPr/>
            <p:nvPr/>
          </p:nvSpPr>
          <p:spPr>
            <a:xfrm>
              <a:off x="617101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5" name="円/楕円 354"/>
            <p:cNvSpPr/>
            <p:nvPr/>
          </p:nvSpPr>
          <p:spPr>
            <a:xfrm>
              <a:off x="608599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6" name="円/楕円 355"/>
            <p:cNvSpPr/>
            <p:nvPr/>
          </p:nvSpPr>
          <p:spPr>
            <a:xfrm>
              <a:off x="600097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7" name="円/楕円 356"/>
            <p:cNvSpPr/>
            <p:nvPr/>
          </p:nvSpPr>
          <p:spPr>
            <a:xfrm>
              <a:off x="591594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8" name="円/楕円 357"/>
            <p:cNvSpPr/>
            <p:nvPr/>
          </p:nvSpPr>
          <p:spPr>
            <a:xfrm>
              <a:off x="583092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9" name="円/楕円 358"/>
            <p:cNvSpPr/>
            <p:nvPr/>
          </p:nvSpPr>
          <p:spPr>
            <a:xfrm>
              <a:off x="57459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0" name="円/楕円 359"/>
            <p:cNvSpPr/>
            <p:nvPr/>
          </p:nvSpPr>
          <p:spPr>
            <a:xfrm>
              <a:off x="566088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1" name="円/楕円 360"/>
            <p:cNvSpPr/>
            <p:nvPr/>
          </p:nvSpPr>
          <p:spPr>
            <a:xfrm>
              <a:off x="557222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2" name="円/楕円 361"/>
            <p:cNvSpPr/>
            <p:nvPr/>
          </p:nvSpPr>
          <p:spPr>
            <a:xfrm>
              <a:off x="549083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3" name="円/楕円 362"/>
            <p:cNvSpPr/>
            <p:nvPr/>
          </p:nvSpPr>
          <p:spPr>
            <a:xfrm>
              <a:off x="540581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4" name="円/楕円 363"/>
            <p:cNvSpPr/>
            <p:nvPr/>
          </p:nvSpPr>
          <p:spPr>
            <a:xfrm>
              <a:off x="532078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5" name="円/楕円 364"/>
            <p:cNvSpPr/>
            <p:nvPr/>
          </p:nvSpPr>
          <p:spPr>
            <a:xfrm>
              <a:off x="523576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6" name="円/楕円 365"/>
            <p:cNvSpPr/>
            <p:nvPr/>
          </p:nvSpPr>
          <p:spPr>
            <a:xfrm>
              <a:off x="515074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7" name="円/楕円 366"/>
            <p:cNvSpPr/>
            <p:nvPr/>
          </p:nvSpPr>
          <p:spPr>
            <a:xfrm>
              <a:off x="506571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8" name="円/楕円 367"/>
            <p:cNvSpPr/>
            <p:nvPr/>
          </p:nvSpPr>
          <p:spPr>
            <a:xfrm>
              <a:off x="498069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9" name="円/楕円 368"/>
            <p:cNvSpPr/>
            <p:nvPr/>
          </p:nvSpPr>
          <p:spPr>
            <a:xfrm>
              <a:off x="489567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0" name="円/楕円 369"/>
            <p:cNvSpPr/>
            <p:nvPr/>
          </p:nvSpPr>
          <p:spPr>
            <a:xfrm>
              <a:off x="481065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1" name="円/楕円 370"/>
            <p:cNvSpPr/>
            <p:nvPr/>
          </p:nvSpPr>
          <p:spPr>
            <a:xfrm>
              <a:off x="472562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2" name="円/楕円 371"/>
            <p:cNvSpPr/>
            <p:nvPr/>
          </p:nvSpPr>
          <p:spPr>
            <a:xfrm>
              <a:off x="464060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3" name="円/楕円 372"/>
            <p:cNvSpPr/>
            <p:nvPr/>
          </p:nvSpPr>
          <p:spPr>
            <a:xfrm>
              <a:off x="455558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4" name="円/楕円 373"/>
            <p:cNvSpPr/>
            <p:nvPr/>
          </p:nvSpPr>
          <p:spPr>
            <a:xfrm>
              <a:off x="447055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5" name="円/楕円 374"/>
            <p:cNvSpPr/>
            <p:nvPr/>
          </p:nvSpPr>
          <p:spPr>
            <a:xfrm>
              <a:off x="438553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6" name="円/楕円 375"/>
            <p:cNvSpPr/>
            <p:nvPr/>
          </p:nvSpPr>
          <p:spPr>
            <a:xfrm>
              <a:off x="430051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7" name="円/楕円 376"/>
            <p:cNvSpPr/>
            <p:nvPr/>
          </p:nvSpPr>
          <p:spPr>
            <a:xfrm>
              <a:off x="421548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8" name="円/楕円 377"/>
            <p:cNvSpPr/>
            <p:nvPr/>
          </p:nvSpPr>
          <p:spPr>
            <a:xfrm>
              <a:off x="413046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9" name="円/楕円 378"/>
            <p:cNvSpPr/>
            <p:nvPr/>
          </p:nvSpPr>
          <p:spPr>
            <a:xfrm>
              <a:off x="404544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0" name="円/楕円 379"/>
            <p:cNvSpPr/>
            <p:nvPr/>
          </p:nvSpPr>
          <p:spPr>
            <a:xfrm>
              <a:off x="396042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1" name="円/楕円 380"/>
            <p:cNvSpPr/>
            <p:nvPr/>
          </p:nvSpPr>
          <p:spPr>
            <a:xfrm>
              <a:off x="387539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2" name="円/楕円 381"/>
            <p:cNvSpPr/>
            <p:nvPr/>
          </p:nvSpPr>
          <p:spPr>
            <a:xfrm>
              <a:off x="379037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3" name="円/楕円 382"/>
            <p:cNvSpPr/>
            <p:nvPr/>
          </p:nvSpPr>
          <p:spPr>
            <a:xfrm>
              <a:off x="370535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4" name="円/楕円 383"/>
            <p:cNvSpPr/>
            <p:nvPr/>
          </p:nvSpPr>
          <p:spPr>
            <a:xfrm>
              <a:off x="362032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5" name="円/楕円 384"/>
            <p:cNvSpPr/>
            <p:nvPr/>
          </p:nvSpPr>
          <p:spPr>
            <a:xfrm>
              <a:off x="353530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6" name="円/楕円 385"/>
            <p:cNvSpPr/>
            <p:nvPr/>
          </p:nvSpPr>
          <p:spPr>
            <a:xfrm>
              <a:off x="345028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87" name="グループ化 386"/>
          <p:cNvGrpSpPr/>
          <p:nvPr/>
        </p:nvGrpSpPr>
        <p:grpSpPr>
          <a:xfrm flipV="1">
            <a:off x="3212661" y="7652546"/>
            <a:ext cx="3277847" cy="45719"/>
            <a:chOff x="3450282" y="6569455"/>
            <a:chExt cx="3021540" cy="45719"/>
          </a:xfrm>
        </p:grpSpPr>
        <p:sp>
          <p:nvSpPr>
            <p:cNvPr id="388" name="円/楕円 387"/>
            <p:cNvSpPr/>
            <p:nvPr/>
          </p:nvSpPr>
          <p:spPr>
            <a:xfrm>
              <a:off x="64261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9" name="円/楕円 388"/>
            <p:cNvSpPr/>
            <p:nvPr/>
          </p:nvSpPr>
          <p:spPr>
            <a:xfrm>
              <a:off x="634106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0" name="円/楕円 389"/>
            <p:cNvSpPr/>
            <p:nvPr/>
          </p:nvSpPr>
          <p:spPr>
            <a:xfrm>
              <a:off x="625604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1" name="円/楕円 390"/>
            <p:cNvSpPr/>
            <p:nvPr/>
          </p:nvSpPr>
          <p:spPr>
            <a:xfrm>
              <a:off x="617101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2" name="円/楕円 391"/>
            <p:cNvSpPr/>
            <p:nvPr/>
          </p:nvSpPr>
          <p:spPr>
            <a:xfrm>
              <a:off x="608599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3" name="円/楕円 392"/>
            <p:cNvSpPr/>
            <p:nvPr/>
          </p:nvSpPr>
          <p:spPr>
            <a:xfrm>
              <a:off x="600097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4" name="円/楕円 393"/>
            <p:cNvSpPr/>
            <p:nvPr/>
          </p:nvSpPr>
          <p:spPr>
            <a:xfrm>
              <a:off x="591594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5" name="円/楕円 394"/>
            <p:cNvSpPr/>
            <p:nvPr/>
          </p:nvSpPr>
          <p:spPr>
            <a:xfrm>
              <a:off x="583092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6" name="円/楕円 395"/>
            <p:cNvSpPr/>
            <p:nvPr/>
          </p:nvSpPr>
          <p:spPr>
            <a:xfrm>
              <a:off x="574590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7" name="円/楕円 396"/>
            <p:cNvSpPr/>
            <p:nvPr/>
          </p:nvSpPr>
          <p:spPr>
            <a:xfrm>
              <a:off x="566088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8" name="円/楕円 397"/>
            <p:cNvSpPr/>
            <p:nvPr/>
          </p:nvSpPr>
          <p:spPr>
            <a:xfrm>
              <a:off x="557585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9" name="円/楕円 398"/>
            <p:cNvSpPr/>
            <p:nvPr/>
          </p:nvSpPr>
          <p:spPr>
            <a:xfrm>
              <a:off x="549083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0" name="円/楕円 399"/>
            <p:cNvSpPr/>
            <p:nvPr/>
          </p:nvSpPr>
          <p:spPr>
            <a:xfrm>
              <a:off x="540581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1" name="円/楕円 400"/>
            <p:cNvSpPr/>
            <p:nvPr/>
          </p:nvSpPr>
          <p:spPr>
            <a:xfrm>
              <a:off x="532078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2" name="円/楕円 401"/>
            <p:cNvSpPr/>
            <p:nvPr/>
          </p:nvSpPr>
          <p:spPr>
            <a:xfrm>
              <a:off x="523576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3" name="円/楕円 402"/>
            <p:cNvSpPr/>
            <p:nvPr/>
          </p:nvSpPr>
          <p:spPr>
            <a:xfrm>
              <a:off x="515074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4" name="円/楕円 403"/>
            <p:cNvSpPr/>
            <p:nvPr/>
          </p:nvSpPr>
          <p:spPr>
            <a:xfrm>
              <a:off x="506571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5" name="円/楕円 404"/>
            <p:cNvSpPr/>
            <p:nvPr/>
          </p:nvSpPr>
          <p:spPr>
            <a:xfrm>
              <a:off x="498069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6" name="円/楕円 405"/>
            <p:cNvSpPr/>
            <p:nvPr/>
          </p:nvSpPr>
          <p:spPr>
            <a:xfrm>
              <a:off x="489567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7" name="円/楕円 406"/>
            <p:cNvSpPr/>
            <p:nvPr/>
          </p:nvSpPr>
          <p:spPr>
            <a:xfrm>
              <a:off x="481065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8" name="円/楕円 407"/>
            <p:cNvSpPr/>
            <p:nvPr/>
          </p:nvSpPr>
          <p:spPr>
            <a:xfrm>
              <a:off x="472562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9" name="円/楕円 408"/>
            <p:cNvSpPr/>
            <p:nvPr/>
          </p:nvSpPr>
          <p:spPr>
            <a:xfrm>
              <a:off x="464060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0" name="円/楕円 409"/>
            <p:cNvSpPr/>
            <p:nvPr/>
          </p:nvSpPr>
          <p:spPr>
            <a:xfrm>
              <a:off x="455558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1" name="円/楕円 410"/>
            <p:cNvSpPr/>
            <p:nvPr/>
          </p:nvSpPr>
          <p:spPr>
            <a:xfrm>
              <a:off x="447055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2" name="円/楕円 411"/>
            <p:cNvSpPr/>
            <p:nvPr/>
          </p:nvSpPr>
          <p:spPr>
            <a:xfrm>
              <a:off x="438553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3" name="円/楕円 412"/>
            <p:cNvSpPr/>
            <p:nvPr/>
          </p:nvSpPr>
          <p:spPr>
            <a:xfrm>
              <a:off x="430051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4" name="円/楕円 413"/>
            <p:cNvSpPr/>
            <p:nvPr/>
          </p:nvSpPr>
          <p:spPr>
            <a:xfrm>
              <a:off x="4215489"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5" name="円/楕円 414"/>
            <p:cNvSpPr/>
            <p:nvPr/>
          </p:nvSpPr>
          <p:spPr>
            <a:xfrm>
              <a:off x="4130466"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6" name="円/楕円 415"/>
            <p:cNvSpPr/>
            <p:nvPr/>
          </p:nvSpPr>
          <p:spPr>
            <a:xfrm>
              <a:off x="4045443"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7" name="円/楕円 416"/>
            <p:cNvSpPr/>
            <p:nvPr/>
          </p:nvSpPr>
          <p:spPr>
            <a:xfrm>
              <a:off x="3960420"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8" name="円/楕円 417"/>
            <p:cNvSpPr/>
            <p:nvPr/>
          </p:nvSpPr>
          <p:spPr>
            <a:xfrm>
              <a:off x="3875397"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9" name="円/楕円 418"/>
            <p:cNvSpPr/>
            <p:nvPr/>
          </p:nvSpPr>
          <p:spPr>
            <a:xfrm>
              <a:off x="3790374"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0" name="円/楕円 419"/>
            <p:cNvSpPr/>
            <p:nvPr/>
          </p:nvSpPr>
          <p:spPr>
            <a:xfrm>
              <a:off x="3705351"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1" name="円/楕円 420"/>
            <p:cNvSpPr/>
            <p:nvPr/>
          </p:nvSpPr>
          <p:spPr>
            <a:xfrm>
              <a:off x="3620328"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2" name="円/楕円 421"/>
            <p:cNvSpPr/>
            <p:nvPr/>
          </p:nvSpPr>
          <p:spPr>
            <a:xfrm>
              <a:off x="3535305"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3" name="円/楕円 422"/>
            <p:cNvSpPr/>
            <p:nvPr/>
          </p:nvSpPr>
          <p:spPr>
            <a:xfrm>
              <a:off x="3450282" y="656945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28" name="円/楕円 427"/>
          <p:cNvSpPr/>
          <p:nvPr/>
        </p:nvSpPr>
        <p:spPr>
          <a:xfrm flipV="1">
            <a:off x="3109564" y="7652546"/>
            <a:ext cx="49597"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9" name="円/楕円 428"/>
          <p:cNvSpPr/>
          <p:nvPr/>
        </p:nvSpPr>
        <p:spPr>
          <a:xfrm flipV="1">
            <a:off x="3017329" y="7652546"/>
            <a:ext cx="49597"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0" name="円/楕円 429"/>
          <p:cNvSpPr/>
          <p:nvPr/>
        </p:nvSpPr>
        <p:spPr>
          <a:xfrm flipV="1">
            <a:off x="4551687" y="7197998"/>
            <a:ext cx="49597"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2" name="円/楕円 431"/>
          <p:cNvSpPr/>
          <p:nvPr/>
        </p:nvSpPr>
        <p:spPr>
          <a:xfrm flipV="1">
            <a:off x="4153448" y="8098415"/>
            <a:ext cx="49597"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3" name="円/楕円 432"/>
          <p:cNvSpPr/>
          <p:nvPr/>
        </p:nvSpPr>
        <p:spPr>
          <a:xfrm flipV="1">
            <a:off x="4061213" y="8098415"/>
            <a:ext cx="49597"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4" name="円/楕円 433"/>
          <p:cNvSpPr/>
          <p:nvPr/>
        </p:nvSpPr>
        <p:spPr>
          <a:xfrm flipV="1">
            <a:off x="3362831" y="9426188"/>
            <a:ext cx="49597"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5" name="円/楕円 434"/>
          <p:cNvSpPr/>
          <p:nvPr/>
        </p:nvSpPr>
        <p:spPr>
          <a:xfrm flipV="1">
            <a:off x="3270596" y="9426188"/>
            <a:ext cx="49597"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6" name="円/楕円 435"/>
          <p:cNvSpPr/>
          <p:nvPr/>
        </p:nvSpPr>
        <p:spPr>
          <a:xfrm>
            <a:off x="3875939"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7" name="円/楕円 436"/>
          <p:cNvSpPr/>
          <p:nvPr/>
        </p:nvSpPr>
        <p:spPr>
          <a:xfrm>
            <a:off x="3790916"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8" name="円/楕円 437"/>
          <p:cNvSpPr/>
          <p:nvPr/>
        </p:nvSpPr>
        <p:spPr>
          <a:xfrm>
            <a:off x="3705893"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9" name="円/楕円 438"/>
          <p:cNvSpPr/>
          <p:nvPr/>
        </p:nvSpPr>
        <p:spPr>
          <a:xfrm>
            <a:off x="3620870"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0" name="円/楕円 439"/>
          <p:cNvSpPr/>
          <p:nvPr/>
        </p:nvSpPr>
        <p:spPr>
          <a:xfrm>
            <a:off x="3535847"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1" name="円/楕円 440"/>
          <p:cNvSpPr/>
          <p:nvPr/>
        </p:nvSpPr>
        <p:spPr>
          <a:xfrm>
            <a:off x="3450824"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2" name="円/楕円 441"/>
          <p:cNvSpPr/>
          <p:nvPr/>
        </p:nvSpPr>
        <p:spPr>
          <a:xfrm>
            <a:off x="3365801"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3" name="円/楕円 442"/>
          <p:cNvSpPr/>
          <p:nvPr/>
        </p:nvSpPr>
        <p:spPr>
          <a:xfrm>
            <a:off x="3280778" y="9876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4" name="円/楕円 423"/>
          <p:cNvSpPr/>
          <p:nvPr/>
        </p:nvSpPr>
        <p:spPr>
          <a:xfrm>
            <a:off x="3182342"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5" name="円/楕円 424"/>
          <p:cNvSpPr/>
          <p:nvPr/>
        </p:nvSpPr>
        <p:spPr>
          <a:xfrm>
            <a:off x="3097319"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6" name="円/楕円 425"/>
          <p:cNvSpPr/>
          <p:nvPr/>
        </p:nvSpPr>
        <p:spPr>
          <a:xfrm>
            <a:off x="3012296"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7" name="円/楕円 426"/>
          <p:cNvSpPr/>
          <p:nvPr/>
        </p:nvSpPr>
        <p:spPr>
          <a:xfrm>
            <a:off x="2927273"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1" name="円/楕円 430"/>
          <p:cNvSpPr/>
          <p:nvPr/>
        </p:nvSpPr>
        <p:spPr>
          <a:xfrm>
            <a:off x="2842250"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6" name="円/楕円 445"/>
          <p:cNvSpPr/>
          <p:nvPr/>
        </p:nvSpPr>
        <p:spPr>
          <a:xfrm>
            <a:off x="2757227"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8" name="円/楕円 477"/>
          <p:cNvSpPr/>
          <p:nvPr/>
        </p:nvSpPr>
        <p:spPr>
          <a:xfrm>
            <a:off x="2672204"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9" name="円/楕円 478"/>
          <p:cNvSpPr/>
          <p:nvPr/>
        </p:nvSpPr>
        <p:spPr>
          <a:xfrm>
            <a:off x="2587181"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0" name="円/楕円 479"/>
          <p:cNvSpPr/>
          <p:nvPr/>
        </p:nvSpPr>
        <p:spPr>
          <a:xfrm>
            <a:off x="2502158"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1" name="円/楕円 480"/>
          <p:cNvSpPr/>
          <p:nvPr/>
        </p:nvSpPr>
        <p:spPr>
          <a:xfrm>
            <a:off x="2417135"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2" name="円/楕円 481"/>
          <p:cNvSpPr/>
          <p:nvPr/>
        </p:nvSpPr>
        <p:spPr>
          <a:xfrm>
            <a:off x="2332112"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3" name="円/楕円 482"/>
          <p:cNvSpPr/>
          <p:nvPr/>
        </p:nvSpPr>
        <p:spPr>
          <a:xfrm>
            <a:off x="2247089" y="9426188"/>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8" name="円/楕円 497"/>
          <p:cNvSpPr/>
          <p:nvPr/>
        </p:nvSpPr>
        <p:spPr>
          <a:xfrm>
            <a:off x="4810555"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9" name="円/楕円 498"/>
          <p:cNvSpPr/>
          <p:nvPr/>
        </p:nvSpPr>
        <p:spPr>
          <a:xfrm>
            <a:off x="4725532"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0" name="円/楕円 499"/>
          <p:cNvSpPr/>
          <p:nvPr/>
        </p:nvSpPr>
        <p:spPr>
          <a:xfrm>
            <a:off x="4640509"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1" name="円/楕円 500"/>
          <p:cNvSpPr/>
          <p:nvPr/>
        </p:nvSpPr>
        <p:spPr>
          <a:xfrm>
            <a:off x="4555486"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2" name="円/楕円 501"/>
          <p:cNvSpPr/>
          <p:nvPr/>
        </p:nvSpPr>
        <p:spPr>
          <a:xfrm>
            <a:off x="4470463"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3" name="円/楕円 502"/>
          <p:cNvSpPr/>
          <p:nvPr/>
        </p:nvSpPr>
        <p:spPr>
          <a:xfrm>
            <a:off x="4385440"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4" name="円/楕円 503"/>
          <p:cNvSpPr/>
          <p:nvPr/>
        </p:nvSpPr>
        <p:spPr>
          <a:xfrm>
            <a:off x="4300417"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5" name="円/楕円 504"/>
          <p:cNvSpPr/>
          <p:nvPr/>
        </p:nvSpPr>
        <p:spPr>
          <a:xfrm>
            <a:off x="4215394"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6" name="円/楕円 505"/>
          <p:cNvSpPr/>
          <p:nvPr/>
        </p:nvSpPr>
        <p:spPr>
          <a:xfrm>
            <a:off x="4130371"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7" name="円/楕円 506"/>
          <p:cNvSpPr/>
          <p:nvPr/>
        </p:nvSpPr>
        <p:spPr>
          <a:xfrm>
            <a:off x="4045348" y="8983282"/>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4" name="円/楕円 443"/>
          <p:cNvSpPr/>
          <p:nvPr/>
        </p:nvSpPr>
        <p:spPr>
          <a:xfrm>
            <a:off x="3872182" y="674778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5" name="円/楕円 444"/>
          <p:cNvSpPr/>
          <p:nvPr/>
        </p:nvSpPr>
        <p:spPr>
          <a:xfrm>
            <a:off x="3787159" y="6747785"/>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5" name="円/楕円 484"/>
          <p:cNvSpPr/>
          <p:nvPr/>
        </p:nvSpPr>
        <p:spPr>
          <a:xfrm>
            <a:off x="4468026" y="7196189"/>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6" name="円/楕円 485"/>
          <p:cNvSpPr/>
          <p:nvPr/>
        </p:nvSpPr>
        <p:spPr>
          <a:xfrm>
            <a:off x="4383003" y="7196189"/>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8" name="円/楕円 487"/>
          <p:cNvSpPr/>
          <p:nvPr/>
        </p:nvSpPr>
        <p:spPr>
          <a:xfrm>
            <a:off x="2925208" y="765254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9" name="円/楕円 488"/>
          <p:cNvSpPr/>
          <p:nvPr/>
        </p:nvSpPr>
        <p:spPr>
          <a:xfrm>
            <a:off x="2840185" y="7652546"/>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9046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662" y="2786943"/>
            <a:ext cx="4424400" cy="7643359"/>
          </a:xfrm>
          <a:prstGeom prst="rect">
            <a:avLst/>
          </a:prstGeom>
          <a:ln>
            <a:noFill/>
          </a:ln>
          <a:effectLst>
            <a:outerShdw blurRad="292100" dist="139700" dir="2700000" algn="tl" rotWithShape="0">
              <a:srgbClr val="333333">
                <a:alpha val="65000"/>
              </a:srgbClr>
            </a:outerShdw>
          </a:effectLst>
        </p:spPr>
      </p:pic>
      <p:grpSp>
        <p:nvGrpSpPr>
          <p:cNvPr id="33" name="グループ化 32"/>
          <p:cNvGrpSpPr/>
          <p:nvPr/>
        </p:nvGrpSpPr>
        <p:grpSpPr>
          <a:xfrm>
            <a:off x="898497" y="293086"/>
            <a:ext cx="5780598" cy="2243977"/>
            <a:chOff x="898497" y="293086"/>
            <a:chExt cx="5780598" cy="2243977"/>
          </a:xfrm>
        </p:grpSpPr>
        <p:sp>
          <p:nvSpPr>
            <p:cNvPr id="48" name="正方形/長方形 47"/>
            <p:cNvSpPr/>
            <p:nvPr/>
          </p:nvSpPr>
          <p:spPr>
            <a:xfrm>
              <a:off x="898497" y="293086"/>
              <a:ext cx="5780598" cy="224397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grpSp>
          <p:nvGrpSpPr>
            <p:cNvPr id="32" name="グループ化 31"/>
            <p:cNvGrpSpPr/>
            <p:nvPr/>
          </p:nvGrpSpPr>
          <p:grpSpPr>
            <a:xfrm>
              <a:off x="1181572" y="697990"/>
              <a:ext cx="148019" cy="1742318"/>
              <a:chOff x="728565" y="681691"/>
              <a:chExt cx="148019" cy="1742318"/>
            </a:xfrm>
          </p:grpSpPr>
          <p:sp>
            <p:nvSpPr>
              <p:cNvPr id="93" name="円/楕円 92"/>
              <p:cNvSpPr/>
              <p:nvPr/>
            </p:nvSpPr>
            <p:spPr>
              <a:xfrm>
                <a:off x="728565" y="681691"/>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円/楕円 94"/>
              <p:cNvSpPr/>
              <p:nvPr/>
            </p:nvSpPr>
            <p:spPr>
              <a:xfrm>
                <a:off x="728565" y="947408"/>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円/楕円 95"/>
              <p:cNvSpPr/>
              <p:nvPr/>
            </p:nvSpPr>
            <p:spPr>
              <a:xfrm>
                <a:off x="728565" y="121312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円/楕円 100"/>
              <p:cNvSpPr/>
              <p:nvPr/>
            </p:nvSpPr>
            <p:spPr>
              <a:xfrm>
                <a:off x="728565" y="147884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円/楕円 101"/>
              <p:cNvSpPr/>
              <p:nvPr/>
            </p:nvSpPr>
            <p:spPr>
              <a:xfrm>
                <a:off x="728565" y="1744559"/>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円/楕円 102"/>
              <p:cNvSpPr/>
              <p:nvPr/>
            </p:nvSpPr>
            <p:spPr>
              <a:xfrm>
                <a:off x="728565" y="2010276"/>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円/楕円 103"/>
              <p:cNvSpPr/>
              <p:nvPr/>
            </p:nvSpPr>
            <p:spPr>
              <a:xfrm>
                <a:off x="728565" y="2275990"/>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 name="正方形/長方形 1"/>
          <p:cNvSpPr/>
          <p:nvPr/>
        </p:nvSpPr>
        <p:spPr>
          <a:xfrm>
            <a:off x="6144943" y="3539916"/>
            <a:ext cx="1036908" cy="61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ja-JP"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ja-JP" sz="1100" dirty="0">
                <a:solidFill>
                  <a:schemeClr val="tx1"/>
                </a:solidFill>
                <a:latin typeface="HG丸ｺﾞｼｯｸM-PRO" panose="020F0600000000000000" pitchFamily="50" charset="-128"/>
                <a:ea typeface="HG丸ｺﾞｼｯｸM-PRO" panose="020F0600000000000000" pitchFamily="50" charset="-128"/>
              </a:rPr>
              <a:t>の所在地・名称を記入</a:t>
            </a:r>
          </a:p>
        </p:txBody>
      </p:sp>
      <p:sp>
        <p:nvSpPr>
          <p:cNvPr id="9" name="正方形/長方形 8"/>
          <p:cNvSpPr/>
          <p:nvPr/>
        </p:nvSpPr>
        <p:spPr>
          <a:xfrm>
            <a:off x="6144942" y="4141675"/>
            <a:ext cx="1036909" cy="57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ja-JP"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ja-JP" sz="1100" dirty="0">
                <a:solidFill>
                  <a:schemeClr val="tx1"/>
                </a:solidFill>
                <a:latin typeface="HG丸ｺﾞｼｯｸM-PRO" panose="020F0600000000000000" pitchFamily="50" charset="-128"/>
                <a:ea typeface="HG丸ｺﾞｼｯｸM-PRO" panose="020F0600000000000000" pitchFamily="50" charset="-128"/>
              </a:rPr>
              <a:t>の事業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内容</a:t>
            </a:r>
            <a:r>
              <a:rPr lang="ja-JP" altLang="ja-JP" sz="1100" dirty="0">
                <a:solidFill>
                  <a:schemeClr val="tx1"/>
                </a:solidFill>
                <a:latin typeface="HG丸ｺﾞｼｯｸM-PRO" panose="020F0600000000000000" pitchFamily="50" charset="-128"/>
                <a:ea typeface="HG丸ｺﾞｼｯｸM-PRO" panose="020F0600000000000000" pitchFamily="50" charset="-128"/>
              </a:rPr>
              <a:t>を</a:t>
            </a:r>
            <a:r>
              <a:rPr lang="ja-JP" altLang="ja-JP" sz="1100" dirty="0">
                <a:solidFill>
                  <a:schemeClr val="tx1"/>
                </a:solidFill>
                <a:uFill>
                  <a:solidFill>
                    <a:schemeClr val="accent5">
                      <a:lumMod val="50000"/>
                    </a:schemeClr>
                  </a:solidFill>
                </a:uFill>
                <a:latin typeface="HG丸ｺﾞｼｯｸM-PRO" panose="020F0600000000000000" pitchFamily="50" charset="-128"/>
                <a:ea typeface="HG丸ｺﾞｼｯｸM-PRO" panose="020F0600000000000000" pitchFamily="50" charset="-128"/>
              </a:rPr>
              <a:t>具体的</a:t>
            </a:r>
            <a:r>
              <a:rPr lang="ja-JP" altLang="ja-JP" sz="1100" dirty="0">
                <a:solidFill>
                  <a:schemeClr val="tx1"/>
                </a:solidFill>
                <a:latin typeface="HG丸ｺﾞｼｯｸM-PRO" panose="020F0600000000000000" pitchFamily="50" charset="-128"/>
                <a:ea typeface="HG丸ｺﾞｼｯｸM-PRO" panose="020F0600000000000000" pitchFamily="50" charset="-128"/>
              </a:rPr>
              <a:t>に記入</a:t>
            </a:r>
          </a:p>
        </p:txBody>
      </p:sp>
      <p:sp>
        <p:nvSpPr>
          <p:cNvPr id="10" name="正方形/長方形 9"/>
          <p:cNvSpPr/>
          <p:nvPr/>
        </p:nvSpPr>
        <p:spPr>
          <a:xfrm>
            <a:off x="6144942" y="4810125"/>
            <a:ext cx="1036909" cy="725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の保険関係の成立年月日を記入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6144942" y="5561506"/>
            <a:ext cx="1036909" cy="83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just"/>
            <a:r>
              <a:rPr lang="ja-JP" altLang="en-US" sz="105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en-US" sz="1050" dirty="0">
                <a:solidFill>
                  <a:schemeClr val="tx1"/>
                </a:solidFill>
                <a:latin typeface="HG丸ｺﾞｼｯｸM-PRO" panose="020F0600000000000000" pitchFamily="50" charset="-128"/>
                <a:ea typeface="HG丸ｺﾞｼｯｸM-PRO" panose="020F0600000000000000" pitchFamily="50" charset="-128"/>
              </a:rPr>
              <a:t>の労働者の中で雇用保険被保険者の人数を記入</a:t>
            </a:r>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6065550" y="7892165"/>
            <a:ext cx="1116301" cy="58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just"/>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の労働者数を記入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282575" y="4505679"/>
            <a:ext cx="1490580" cy="11368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の住所・名称を記入</a:t>
            </a:r>
          </a:p>
          <a:p>
            <a:pPr marL="171450" indent="-171450">
              <a:lnSpc>
                <a:spcPts val="1400"/>
              </a:lnSpc>
              <a:buFont typeface="HG丸ｺﾞｼｯｸM-PRO" panose="020F0600000000000000" pitchFamily="50" charset="-128"/>
              <a:buChar char="※"/>
            </a:pP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指定事業の住所・名称を記入しないこと</a:t>
            </a:r>
          </a:p>
          <a:p>
            <a:pPr marL="144000" indent="-144000">
              <a:lnSpc>
                <a:spcPts val="1200"/>
              </a:lnSpc>
              <a:buFont typeface="HG丸ｺﾞｼｯｸM-PRO" panose="020F0600000000000000" pitchFamily="50" charset="-128"/>
              <a:buChar char="※"/>
            </a:pP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名称は会社名から記入</a:t>
            </a:r>
            <a:r>
              <a:rPr lang="en-US"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支店名・営業所名のみの記載は不可</a:t>
            </a:r>
            <a:r>
              <a:rPr lang="en-US"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endParaRPr lang="ja-JP"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6068742" y="10043191"/>
            <a:ext cx="1172805" cy="414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法人番号を記入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244475" y="6948269"/>
            <a:ext cx="1620952" cy="910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lvl="0"/>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en-US" sz="1100" dirty="0">
                <a:solidFill>
                  <a:prstClr val="black"/>
                </a:solidFill>
                <a:latin typeface="HG丸ｺﾞｼｯｸM-PRO" panose="020F0600000000000000" pitchFamily="50" charset="-128"/>
                <a:ea typeface="HG丸ｺﾞｼｯｸM-PRO" panose="020F0600000000000000" pitchFamily="50" charset="-128"/>
              </a:rPr>
              <a:t>の保険関係の成立年月日を記入</a:t>
            </a:r>
            <a:endParaRPr lang="ja-JP" altLang="ja-JP" sz="1100" dirty="0">
              <a:solidFill>
                <a:prstClr val="black"/>
              </a:solidFill>
              <a:latin typeface="HG丸ｺﾞｼｯｸM-PRO" panose="020F0600000000000000" pitchFamily="50" charset="-128"/>
              <a:ea typeface="HG丸ｺﾞｼｯｸM-PRO" panose="020F0600000000000000" pitchFamily="50" charset="-128"/>
            </a:endParaRPr>
          </a:p>
          <a:p>
            <a:pPr marL="144000" indent="-144000">
              <a:buFont typeface="HG丸ｺﾞｼｯｸM-PRO" panose="020F0600000000000000" pitchFamily="50" charset="-128"/>
              <a:buChar char="※"/>
            </a:pP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労災保険・雇用保険がともに成立している場合は、労災保険の成立年月日を記入</a:t>
            </a:r>
            <a:endParaRPr lang="ja-JP"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2470245" y="3757267"/>
            <a:ext cx="2088000" cy="2160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ここに被一括事業の労働保険番号が付与される</a:t>
            </a:r>
          </a:p>
        </p:txBody>
      </p:sp>
      <p:sp>
        <p:nvSpPr>
          <p:cNvPr id="19" name="正方形/長方形 18"/>
          <p:cNvSpPr/>
          <p:nvPr/>
        </p:nvSpPr>
        <p:spPr>
          <a:xfrm>
            <a:off x="5011525" y="4309337"/>
            <a:ext cx="864890" cy="578014"/>
          </a:xfrm>
          <a:prstGeom prst="rect">
            <a:avLst/>
          </a:pr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0" name="正方形/長方形 19"/>
          <p:cNvSpPr/>
          <p:nvPr/>
        </p:nvSpPr>
        <p:spPr>
          <a:xfrm>
            <a:off x="5109246" y="5046021"/>
            <a:ext cx="755902" cy="154238"/>
          </a:xfrm>
          <a:prstGeom prst="rect">
            <a:avLst/>
          </a:pr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1" name="正方形/長方形 20"/>
          <p:cNvSpPr/>
          <p:nvPr/>
        </p:nvSpPr>
        <p:spPr>
          <a:xfrm>
            <a:off x="5415887" y="5226444"/>
            <a:ext cx="449261" cy="198415"/>
          </a:xfrm>
          <a:prstGeom prst="rect">
            <a:avLst/>
          </a:prstGeom>
          <a:noFill/>
          <a:ln w="381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2" name="正方形/長方形 21"/>
          <p:cNvSpPr/>
          <p:nvPr/>
        </p:nvSpPr>
        <p:spPr>
          <a:xfrm>
            <a:off x="1723095" y="8432816"/>
            <a:ext cx="797396" cy="153018"/>
          </a:xfrm>
          <a:prstGeom prst="rect">
            <a:avLst/>
          </a:prstGeom>
          <a:solidFill>
            <a:schemeClr val="accent5">
              <a:lumMod val="60000"/>
              <a:lumOff val="40000"/>
              <a:alpha val="4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3" name="正方形/長方形 22"/>
          <p:cNvSpPr/>
          <p:nvPr/>
        </p:nvSpPr>
        <p:spPr>
          <a:xfrm>
            <a:off x="4464707" y="8028427"/>
            <a:ext cx="756084" cy="153018"/>
          </a:xfrm>
          <a:prstGeom prst="rect">
            <a:avLst/>
          </a:prstGeom>
          <a:solidFill>
            <a:schemeClr val="accent5">
              <a:lumMod val="60000"/>
              <a:lumOff val="40000"/>
              <a:alpha val="40000"/>
            </a:schemeClr>
          </a:solidFill>
          <a:ln w="2857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4" name="正方形/長方形 23"/>
          <p:cNvSpPr/>
          <p:nvPr/>
        </p:nvSpPr>
        <p:spPr>
          <a:xfrm>
            <a:off x="3072383" y="10144676"/>
            <a:ext cx="1716359" cy="222547"/>
          </a:xfrm>
          <a:prstGeom prst="rect">
            <a:avLst/>
          </a:prstGeom>
          <a:solidFill>
            <a:schemeClr val="accent5">
              <a:lumMod val="60000"/>
              <a:lumOff val="40000"/>
              <a:alpha val="50000"/>
            </a:schemeClr>
          </a:solidFill>
          <a:ln w="38100" cap="rnd">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5" name="正方形/長方形 24"/>
          <p:cNvSpPr/>
          <p:nvPr/>
        </p:nvSpPr>
        <p:spPr>
          <a:xfrm>
            <a:off x="1744842" y="8835714"/>
            <a:ext cx="1951827" cy="203930"/>
          </a:xfrm>
          <a:prstGeom prst="rect">
            <a:avLst/>
          </a:prstGeom>
          <a:solidFill>
            <a:schemeClr val="accent5">
              <a:lumMod val="60000"/>
              <a:lumOff val="40000"/>
              <a:alpha val="4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6" name="正方形/長方形 25"/>
          <p:cNvSpPr/>
          <p:nvPr/>
        </p:nvSpPr>
        <p:spPr>
          <a:xfrm>
            <a:off x="252600" y="8648501"/>
            <a:ext cx="1233300" cy="52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1744842" y="8030471"/>
            <a:ext cx="1269215" cy="153018"/>
          </a:xfrm>
          <a:prstGeom prst="rect">
            <a:avLst/>
          </a:prstGeom>
          <a:solidFill>
            <a:schemeClr val="accent5">
              <a:lumMod val="60000"/>
              <a:lumOff val="40000"/>
              <a:alpha val="40000"/>
            </a:schemeClr>
          </a:solidFill>
          <a:ln w="28575" cap="rnd">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8" name="正方形/長方形 27"/>
          <p:cNvSpPr/>
          <p:nvPr/>
        </p:nvSpPr>
        <p:spPr>
          <a:xfrm>
            <a:off x="1993985" y="4104281"/>
            <a:ext cx="2767784" cy="3765096"/>
          </a:xfrm>
          <a:prstGeom prst="rect">
            <a:avLst/>
          </a:prstGeom>
          <a:solidFill>
            <a:schemeClr val="accent5">
              <a:lumMod val="60000"/>
              <a:lumOff val="40000"/>
              <a:alpha val="40000"/>
            </a:schemeClr>
          </a:solidFill>
          <a:ln w="2857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r>
              <a:rPr lang="ja-JP" altLang="en-US" sz="2000">
                <a:latin typeface="HG正楷書体-PRO" panose="03000600000000000000" pitchFamily="66" charset="-128"/>
                <a:ea typeface="HG正楷書体-PRO" panose="03000600000000000000" pitchFamily="66" charset="-128"/>
              </a:rPr>
              <a:t>゛</a:t>
            </a:r>
            <a:endParaRPr kumimoji="1" lang="ja-JP" altLang="en-US" dirty="0"/>
          </a:p>
        </p:txBody>
      </p:sp>
      <p:sp>
        <p:nvSpPr>
          <p:cNvPr id="38" name="フリーフォーム 37"/>
          <p:cNvSpPr/>
          <p:nvPr/>
        </p:nvSpPr>
        <p:spPr>
          <a:xfrm rot="16200000" flipV="1">
            <a:off x="1292826" y="5445139"/>
            <a:ext cx="423331" cy="942775"/>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5715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cxnSp>
        <p:nvCxnSpPr>
          <p:cNvPr id="43" name="直線矢印コネクタ 42"/>
          <p:cNvCxnSpPr/>
          <p:nvPr/>
        </p:nvCxnSpPr>
        <p:spPr>
          <a:xfrm flipH="1">
            <a:off x="5868863" y="4477734"/>
            <a:ext cx="333229" cy="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5868863" y="5138097"/>
            <a:ext cx="333229" cy="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5249386" y="8119969"/>
            <a:ext cx="891292" cy="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フリーフォーム 48"/>
          <p:cNvSpPr/>
          <p:nvPr/>
        </p:nvSpPr>
        <p:spPr>
          <a:xfrm>
            <a:off x="2520491" y="5909783"/>
            <a:ext cx="3681601" cy="2599542"/>
          </a:xfrm>
          <a:custGeom>
            <a:avLst/>
            <a:gdLst>
              <a:gd name="connsiteX0" fmla="*/ 3248025 w 3248025"/>
              <a:gd name="connsiteY0" fmla="*/ 0 h 2514600"/>
              <a:gd name="connsiteX1" fmla="*/ 2800350 w 3248025"/>
              <a:gd name="connsiteY1" fmla="*/ 47625 h 2514600"/>
              <a:gd name="connsiteX2" fmla="*/ 2800350 w 3248025"/>
              <a:gd name="connsiteY2" fmla="*/ 1847850 h 2514600"/>
              <a:gd name="connsiteX3" fmla="*/ 1076325 w 3248025"/>
              <a:gd name="connsiteY3" fmla="*/ 2057400 h 2514600"/>
              <a:gd name="connsiteX4" fmla="*/ 1076325 w 3248025"/>
              <a:gd name="connsiteY4" fmla="*/ 2514600 h 2514600"/>
              <a:gd name="connsiteX5" fmla="*/ 0 w 3248025"/>
              <a:gd name="connsiteY5"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25" h="2514600">
                <a:moveTo>
                  <a:pt x="3248025" y="0"/>
                </a:moveTo>
                <a:lnTo>
                  <a:pt x="2800350" y="47625"/>
                </a:lnTo>
                <a:lnTo>
                  <a:pt x="2800350" y="1847850"/>
                </a:lnTo>
                <a:lnTo>
                  <a:pt x="1076325" y="2057400"/>
                </a:lnTo>
                <a:lnTo>
                  <a:pt x="1076325" y="2514600"/>
                </a:lnTo>
                <a:lnTo>
                  <a:pt x="0" y="2514600"/>
                </a:lnTo>
              </a:path>
            </a:pathLst>
          </a:custGeom>
          <a:noFill/>
          <a:ln w="57150">
            <a:solidFill>
              <a:schemeClr val="accent5">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solidFill>
                <a:schemeClr val="accent5">
                  <a:lumMod val="50000"/>
                </a:schemeClr>
              </a:solidFill>
            </a:endParaRPr>
          </a:p>
        </p:txBody>
      </p:sp>
      <p:sp>
        <p:nvSpPr>
          <p:cNvPr id="51" name="フリーフォーム 50"/>
          <p:cNvSpPr/>
          <p:nvPr/>
        </p:nvSpPr>
        <p:spPr>
          <a:xfrm rot="16200000" flipV="1">
            <a:off x="1148345" y="7520458"/>
            <a:ext cx="236489" cy="913010"/>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5715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cxnSp>
        <p:nvCxnSpPr>
          <p:cNvPr id="52" name="直線矢印コネクタ 51"/>
          <p:cNvCxnSpPr/>
          <p:nvPr/>
        </p:nvCxnSpPr>
        <p:spPr>
          <a:xfrm>
            <a:off x="1376119" y="8951114"/>
            <a:ext cx="333229" cy="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フリーフォーム 52"/>
          <p:cNvSpPr/>
          <p:nvPr/>
        </p:nvSpPr>
        <p:spPr>
          <a:xfrm rot="10800000" flipH="1" flipV="1">
            <a:off x="5628068" y="5390031"/>
            <a:ext cx="574024" cy="353350"/>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5715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cxnSp>
        <p:nvCxnSpPr>
          <p:cNvPr id="36" name="直線矢印コネクタ 35"/>
          <p:cNvCxnSpPr>
            <a:cxnSpLocks/>
          </p:cNvCxnSpPr>
          <p:nvPr/>
        </p:nvCxnSpPr>
        <p:spPr>
          <a:xfrm flipH="1">
            <a:off x="4803741" y="10255950"/>
            <a:ext cx="1336937" cy="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167339" y="10033960"/>
            <a:ext cx="1764295" cy="569324"/>
          </a:xfrm>
        </p:spPr>
        <p:txBody>
          <a:bodyPr/>
          <a:lstStyle/>
          <a:p>
            <a:pPr algn="l"/>
            <a:r>
              <a:rPr lang="en-US" altLang="ja-JP" dirty="0"/>
              <a:t>4</a:t>
            </a:r>
            <a:endParaRPr lang="ja-JP" altLang="en-US" dirty="0"/>
          </a:p>
        </p:txBody>
      </p:sp>
      <p:sp>
        <p:nvSpPr>
          <p:cNvPr id="40" name="正方形/長方形 39"/>
          <p:cNvSpPr/>
          <p:nvPr/>
        </p:nvSpPr>
        <p:spPr>
          <a:xfrm>
            <a:off x="4979194" y="3542044"/>
            <a:ext cx="897221" cy="785211"/>
          </a:xfrm>
          <a:prstGeom prst="rect">
            <a:avLst/>
          </a:prstGeom>
          <a:noFill/>
          <a:ln w="38100" cap="flat">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47" name="直線矢印コネクタ 46"/>
          <p:cNvCxnSpPr/>
          <p:nvPr/>
        </p:nvCxnSpPr>
        <p:spPr>
          <a:xfrm flipH="1">
            <a:off x="5868863" y="3879865"/>
            <a:ext cx="333229" cy="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コンテンツ プレースホルダー 5"/>
          <p:cNvSpPr txBox="1">
            <a:spLocks/>
          </p:cNvSpPr>
          <p:nvPr/>
        </p:nvSpPr>
        <p:spPr>
          <a:xfrm>
            <a:off x="1508690" y="430002"/>
            <a:ext cx="4818951" cy="718453"/>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支店や</a:t>
            </a:r>
            <a:r>
              <a:rPr lang="ja-JP" altLang="ja-JP"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営業所等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を新設したら</a:t>
            </a:r>
            <a:r>
              <a:rPr lang="en-US" altLang="ja-JP"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➊</a:t>
            </a:r>
          </a:p>
          <a:p>
            <a:pPr marL="0" indent="0">
              <a:buNone/>
            </a:pPr>
            <a:r>
              <a:rPr lang="ja-JP" altLang="en-US" sz="1800" dirty="0">
                <a:solidFill>
                  <a:schemeClr val="accent5">
                    <a:lumMod val="50000"/>
                  </a:schemeClr>
                </a:solidFill>
                <a:cs typeface="メイリオ" panose="020B0604030504040204" pitchFamily="50" charset="-128"/>
              </a:rPr>
              <a:t>被一括事業</a:t>
            </a:r>
            <a:r>
              <a:rPr lang="ja-JP" altLang="ja-JP" sz="1800" dirty="0">
                <a:solidFill>
                  <a:schemeClr val="accent5">
                    <a:lumMod val="50000"/>
                  </a:schemeClr>
                </a:solidFill>
                <a:cs typeface="メイリオ" panose="020B0604030504040204" pitchFamily="50" charset="-128"/>
              </a:rPr>
              <a:t>の</a:t>
            </a:r>
            <a:r>
              <a:rPr lang="ja-JP" altLang="en-US" sz="1800" dirty="0">
                <a:solidFill>
                  <a:schemeClr val="accent5">
                    <a:lumMod val="50000"/>
                  </a:schemeClr>
                </a:solidFill>
                <a:cs typeface="メイリオ" panose="020B0604030504040204" pitchFamily="50" charset="-128"/>
              </a:rPr>
              <a:t>保険関係成立届を提出する</a:t>
            </a:r>
            <a:endParaRPr lang="ja-JP" altLang="ja-JP" sz="1800" dirty="0">
              <a:solidFill>
                <a:schemeClr val="accent5">
                  <a:lumMod val="50000"/>
                </a:schemeClr>
              </a:solidFill>
              <a:cs typeface="メイリオ" panose="020B0604030504040204" pitchFamily="50" charset="-128"/>
            </a:endParaRPr>
          </a:p>
        </p:txBody>
      </p:sp>
      <p:grpSp>
        <p:nvGrpSpPr>
          <p:cNvPr id="60" name="グループ化 59"/>
          <p:cNvGrpSpPr/>
          <p:nvPr/>
        </p:nvGrpSpPr>
        <p:grpSpPr>
          <a:xfrm>
            <a:off x="1632916" y="1093512"/>
            <a:ext cx="232511" cy="267884"/>
            <a:chOff x="1747755" y="1074660"/>
            <a:chExt cx="232511" cy="267884"/>
          </a:xfrm>
        </p:grpSpPr>
        <p:sp>
          <p:nvSpPr>
            <p:cNvPr id="61" name="正方形/長方形 60"/>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フリーフォーム 61"/>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3" name="グループ化 62"/>
          <p:cNvGrpSpPr/>
          <p:nvPr/>
        </p:nvGrpSpPr>
        <p:grpSpPr>
          <a:xfrm>
            <a:off x="1632916" y="1514325"/>
            <a:ext cx="232511" cy="267884"/>
            <a:chOff x="1747755" y="1074660"/>
            <a:chExt cx="232511" cy="267884"/>
          </a:xfrm>
        </p:grpSpPr>
        <p:sp>
          <p:nvSpPr>
            <p:cNvPr id="64" name="正方形/長方形 63"/>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フリーフォーム 64"/>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9" name="テキスト ボックス 68"/>
          <p:cNvSpPr txBox="1"/>
          <p:nvPr/>
        </p:nvSpPr>
        <p:spPr>
          <a:xfrm>
            <a:off x="1840667" y="1961389"/>
            <a:ext cx="3920113" cy="578868"/>
          </a:xfrm>
          <a:prstGeom prst="rect">
            <a:avLst/>
          </a:prstGeom>
        </p:spPr>
        <p:txBody>
          <a:bodyPr vert="horz" wrap="square" lIns="91434" tIns="45717" rIns="91434" bIns="45717" rtlCol="0">
            <a:noAutofit/>
          </a:bodyPr>
          <a:lstStyle/>
          <a:p>
            <a:pPr marL="144000" indent="-144000">
              <a:buFont typeface="メイリオ" panose="020B0604030504040204" pitchFamily="50" charset="-128"/>
              <a:buChar char="※"/>
            </a:pP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窓口で継続事業一括申請をする予定である旨を</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明記します。</a:t>
            </a:r>
          </a:p>
          <a:p>
            <a:pPr marL="144000" indent="-144000">
              <a:lnSpc>
                <a:spcPct val="150000"/>
              </a:lnSpc>
              <a:buFont typeface="メイリオ" panose="020B0604030504040204" pitchFamily="50" charset="-128"/>
              <a:buChar char="※"/>
            </a:pP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すでに</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労働保険番号</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がある</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場合は</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成立届</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提出</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は不</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要</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r>
              <a:rPr lang="ja-JP" altLang="ja-JP" sz="900" spc="-1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spc="-1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1868032" y="1159819"/>
            <a:ext cx="4729887" cy="218769"/>
          </a:xfrm>
          <a:prstGeom prst="rect">
            <a:avLst/>
          </a:prstGeom>
        </p:spPr>
        <p:txBody>
          <a:bodyPr vert="horz" wrap="square" lIns="91434" tIns="45717" rIns="91434" bIns="45717" rtlCol="0">
            <a:noAutofit/>
          </a:bodyPr>
          <a:lstStyle/>
          <a:p>
            <a:r>
              <a:rPr lang="ja-JP" altLang="ja-JP" sz="1100" spc="-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 保険関係成立届</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記入する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p:cNvGrpSpPr/>
          <p:nvPr/>
        </p:nvGrpSpPr>
        <p:grpSpPr>
          <a:xfrm>
            <a:off x="1943729" y="4016088"/>
            <a:ext cx="2399941" cy="773715"/>
            <a:chOff x="1943729" y="4016088"/>
            <a:chExt cx="2399941" cy="773715"/>
          </a:xfrm>
        </p:grpSpPr>
        <p:sp>
          <p:nvSpPr>
            <p:cNvPr id="6" name="テキスト ボックス 5"/>
            <p:cNvSpPr txBox="1"/>
            <p:nvPr/>
          </p:nvSpPr>
          <p:spPr>
            <a:xfrm>
              <a:off x="1943729" y="4035481"/>
              <a:ext cx="1251928" cy="296693"/>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２７３－００２２</a:t>
              </a:r>
              <a:endParaRPr kumimoji="1" lang="ja-JP" altLang="en-US" sz="1000" dirty="0">
                <a:latin typeface="HG正楷書体-PRO" panose="03000600000000000000" pitchFamily="66" charset="-128"/>
                <a:ea typeface="HG正楷書体-PRO" panose="03000600000000000000" pitchFamily="66" charset="-128"/>
              </a:endParaRPr>
            </a:p>
          </p:txBody>
        </p:sp>
        <p:sp>
          <p:nvSpPr>
            <p:cNvPr id="54" name="テキスト ボックス 53"/>
            <p:cNvSpPr txBox="1"/>
            <p:nvPr/>
          </p:nvSpPr>
          <p:spPr>
            <a:xfrm>
              <a:off x="3227130" y="4016088"/>
              <a:ext cx="1116540" cy="296693"/>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フナハ゛シシ</a:t>
              </a:r>
              <a:endParaRPr kumimoji="1" lang="ja-JP" altLang="en-US" sz="1000" dirty="0">
                <a:latin typeface="HG正楷書体-PRO" panose="03000600000000000000" pitchFamily="66" charset="-128"/>
                <a:ea typeface="HG正楷書体-PRO" panose="03000600000000000000" pitchFamily="66" charset="-128"/>
              </a:endParaRPr>
            </a:p>
          </p:txBody>
        </p:sp>
        <p:sp>
          <p:nvSpPr>
            <p:cNvPr id="55" name="テキスト ボックス 54"/>
            <p:cNvSpPr txBox="1"/>
            <p:nvPr/>
          </p:nvSpPr>
          <p:spPr>
            <a:xfrm>
              <a:off x="1949712" y="4259676"/>
              <a:ext cx="1343023" cy="272422"/>
            </a:xfrm>
            <a:prstGeom prst="rect">
              <a:avLst/>
            </a:prstGeom>
            <a:ln>
              <a:noFill/>
            </a:ln>
          </p:spPr>
          <p:txBody>
            <a:bodyPr vert="horz" wrap="square" lIns="91434" tIns="45717" rIns="91434" bIns="45717" rtlCol="0" anchor="ctr">
              <a:noAutofit/>
            </a:bodyPr>
            <a:lstStyle/>
            <a:p>
              <a:pPr>
                <a:lnSpc>
                  <a:spcPct val="150000"/>
                </a:lnSpc>
              </a:pPr>
              <a:r>
                <a:rPr kumimoji="1" lang="ja-JP" altLang="en-US" sz="1000" dirty="0">
                  <a:latin typeface="HG正楷書体-PRO" panose="03000600000000000000" pitchFamily="66" charset="-128"/>
                  <a:ea typeface="HG正楷書体-PRO" panose="03000600000000000000" pitchFamily="66" charset="-128"/>
                </a:rPr>
                <a:t>カイシ゛ンチョウ</a:t>
              </a:r>
            </a:p>
          </p:txBody>
        </p:sp>
        <p:sp>
          <p:nvSpPr>
            <p:cNvPr id="57" name="テキスト ボックス 56"/>
            <p:cNvSpPr txBox="1"/>
            <p:nvPr/>
          </p:nvSpPr>
          <p:spPr>
            <a:xfrm>
              <a:off x="1959117" y="4493110"/>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２－３－１３</a:t>
              </a:r>
              <a:endParaRPr kumimoji="1" lang="ja-JP" altLang="en-US" sz="1000" dirty="0">
                <a:latin typeface="HG正楷書体-PRO" panose="03000600000000000000" pitchFamily="66" charset="-128"/>
                <a:ea typeface="HG正楷書体-PRO" panose="03000600000000000000" pitchFamily="66" charset="-128"/>
              </a:endParaRPr>
            </a:p>
          </p:txBody>
        </p:sp>
      </p:grpSp>
      <p:grpSp>
        <p:nvGrpSpPr>
          <p:cNvPr id="8" name="グループ化 7"/>
          <p:cNvGrpSpPr/>
          <p:nvPr/>
        </p:nvGrpSpPr>
        <p:grpSpPr>
          <a:xfrm>
            <a:off x="1956794" y="3414060"/>
            <a:ext cx="1482372" cy="2401282"/>
            <a:chOff x="1949537" y="3414060"/>
            <a:chExt cx="1482372" cy="2401282"/>
          </a:xfrm>
        </p:grpSpPr>
        <p:sp>
          <p:nvSpPr>
            <p:cNvPr id="66" name="テキスト ボックス 65"/>
            <p:cNvSpPr txBox="1"/>
            <p:nvPr/>
          </p:nvSpPr>
          <p:spPr>
            <a:xfrm>
              <a:off x="1951860" y="4990843"/>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100" spc="300" dirty="0">
                  <a:latin typeface="HG正楷書体-PRO" panose="03000600000000000000" pitchFamily="66" charset="-128"/>
                  <a:ea typeface="HG正楷書体-PRO" panose="03000600000000000000" pitchFamily="66" charset="-128"/>
                </a:rPr>
                <a:t>船橋市</a:t>
              </a:r>
              <a:endParaRPr kumimoji="1" lang="ja-JP" altLang="en-US" sz="1100" spc="300" dirty="0">
                <a:latin typeface="HG正楷書体-PRO" panose="03000600000000000000" pitchFamily="66" charset="-128"/>
                <a:ea typeface="HG正楷書体-PRO" panose="03000600000000000000" pitchFamily="66" charset="-128"/>
              </a:endParaRPr>
            </a:p>
          </p:txBody>
        </p:sp>
        <p:sp>
          <p:nvSpPr>
            <p:cNvPr id="67" name="テキスト ボックス 66"/>
            <p:cNvSpPr txBox="1"/>
            <p:nvPr/>
          </p:nvSpPr>
          <p:spPr>
            <a:xfrm>
              <a:off x="1949537" y="5258026"/>
              <a:ext cx="1398816" cy="257954"/>
            </a:xfrm>
            <a:prstGeom prst="rect">
              <a:avLst/>
            </a:prstGeom>
            <a:ln>
              <a:noFill/>
            </a:ln>
          </p:spPr>
          <p:txBody>
            <a:bodyPr vert="horz" wrap="square" lIns="91434" tIns="45717" rIns="91434" bIns="45717" rtlCol="0" anchor="ctr">
              <a:noAutofit/>
            </a:bodyPr>
            <a:lstStyle/>
            <a:p>
              <a:pPr>
                <a:lnSpc>
                  <a:spcPct val="150000"/>
                </a:lnSpc>
              </a:pPr>
              <a:r>
                <a:rPr lang="ja-JP" altLang="en-US" sz="1100" spc="300" dirty="0">
                  <a:latin typeface="HG正楷書体-PRO" panose="03000600000000000000" pitchFamily="66" charset="-128"/>
                  <a:ea typeface="HG正楷書体-PRO" panose="03000600000000000000" pitchFamily="66" charset="-128"/>
                </a:rPr>
                <a:t>海神町</a:t>
              </a:r>
              <a:endParaRPr kumimoji="1" lang="ja-JP" altLang="en-US" sz="1100" spc="300" dirty="0">
                <a:latin typeface="HG正楷書体-PRO" panose="03000600000000000000" pitchFamily="66" charset="-128"/>
                <a:ea typeface="HG正楷書体-PRO" panose="03000600000000000000" pitchFamily="66" charset="-128"/>
              </a:endParaRPr>
            </a:p>
          </p:txBody>
        </p:sp>
        <p:sp>
          <p:nvSpPr>
            <p:cNvPr id="68" name="テキスト ボックス 67"/>
            <p:cNvSpPr txBox="1"/>
            <p:nvPr/>
          </p:nvSpPr>
          <p:spPr>
            <a:xfrm>
              <a:off x="1981074" y="5518649"/>
              <a:ext cx="1398816" cy="296693"/>
            </a:xfrm>
            <a:prstGeom prst="rect">
              <a:avLst/>
            </a:prstGeom>
            <a:ln>
              <a:noFill/>
            </a:ln>
          </p:spPr>
          <p:txBody>
            <a:bodyPr vert="horz" wrap="square" lIns="91434" tIns="45717" rIns="91434" bIns="45717" rtlCol="0" anchor="ctr">
              <a:noAutofit/>
            </a:bodyPr>
            <a:lstStyle/>
            <a:p>
              <a:pPr>
                <a:lnSpc>
                  <a:spcPct val="150000"/>
                </a:lnSpc>
              </a:pPr>
              <a:r>
                <a:rPr lang="ja-JP" altLang="en-US" sz="1150" spc="300" dirty="0">
                  <a:latin typeface="HG正楷書体-PRO" panose="03000600000000000000" pitchFamily="66" charset="-128"/>
                  <a:ea typeface="HG正楷書体-PRO" panose="03000600000000000000" pitchFamily="66" charset="-128"/>
                </a:rPr>
                <a:t>２－３－１３</a:t>
              </a:r>
              <a:endParaRPr kumimoji="1" lang="ja-JP" altLang="en-US" sz="1150" spc="300" dirty="0">
                <a:latin typeface="HG正楷書体-PRO" panose="03000600000000000000" pitchFamily="66" charset="-128"/>
                <a:ea typeface="HG正楷書体-PRO" panose="03000600000000000000" pitchFamily="66" charset="-128"/>
              </a:endParaRPr>
            </a:p>
          </p:txBody>
        </p:sp>
        <p:sp>
          <p:nvSpPr>
            <p:cNvPr id="116" name="テキスト ボックス 115"/>
            <p:cNvSpPr txBox="1"/>
            <p:nvPr/>
          </p:nvSpPr>
          <p:spPr>
            <a:xfrm>
              <a:off x="2421442" y="3414060"/>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dirty="0">
                  <a:latin typeface="HG正楷書体-PRO" panose="03000600000000000000" pitchFamily="66" charset="-128"/>
                  <a:ea typeface="HG正楷書体-PRO" panose="03000600000000000000" pitchFamily="66" charset="-128"/>
                </a:rPr>
                <a:t>船橋</a:t>
              </a:r>
            </a:p>
          </p:txBody>
        </p:sp>
      </p:grpSp>
      <p:grpSp>
        <p:nvGrpSpPr>
          <p:cNvPr id="16" name="グループ化 15"/>
          <p:cNvGrpSpPr/>
          <p:nvPr/>
        </p:nvGrpSpPr>
        <p:grpSpPr>
          <a:xfrm>
            <a:off x="1945043" y="6182274"/>
            <a:ext cx="2519664" cy="901725"/>
            <a:chOff x="1945043" y="6182274"/>
            <a:chExt cx="2519664" cy="901725"/>
          </a:xfrm>
        </p:grpSpPr>
        <p:sp>
          <p:nvSpPr>
            <p:cNvPr id="74" name="テキスト ボックス 73"/>
            <p:cNvSpPr txBox="1"/>
            <p:nvPr/>
          </p:nvSpPr>
          <p:spPr>
            <a:xfrm>
              <a:off x="1945043" y="6182274"/>
              <a:ext cx="1485391" cy="296693"/>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チハ゛ロウト゛ウ</a:t>
              </a:r>
              <a:endParaRPr kumimoji="1" lang="ja-JP" altLang="en-US" sz="1000" dirty="0">
                <a:latin typeface="HG正楷書体-PRO" panose="03000600000000000000" pitchFamily="66" charset="-128"/>
                <a:ea typeface="HG正楷書体-PRO" panose="03000600000000000000" pitchFamily="66" charset="-128"/>
              </a:endParaRPr>
            </a:p>
            <a:p>
              <a:pPr>
                <a:lnSpc>
                  <a:spcPct val="150000"/>
                </a:lnSpc>
              </a:pPr>
              <a:endParaRPr kumimoji="1" lang="ja-JP" altLang="en-US" sz="1000" dirty="0">
                <a:latin typeface="HG正楷書体-PRO" panose="03000600000000000000" pitchFamily="66" charset="-128"/>
                <a:ea typeface="HG正楷書体-PRO" panose="03000600000000000000" pitchFamily="66" charset="-128"/>
              </a:endParaRPr>
            </a:p>
          </p:txBody>
        </p:sp>
        <p:sp>
          <p:nvSpPr>
            <p:cNvPr id="75" name="テキスト ボックス 74"/>
            <p:cNvSpPr txBox="1"/>
            <p:nvPr/>
          </p:nvSpPr>
          <p:spPr>
            <a:xfrm>
              <a:off x="1956037" y="6314385"/>
              <a:ext cx="1485391" cy="296693"/>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カフ゛シキカ゛イシャ</a:t>
              </a:r>
              <a:endParaRPr kumimoji="1" lang="ja-JP" altLang="en-US" sz="1000" dirty="0">
                <a:latin typeface="HG正楷書体-PRO" panose="03000600000000000000" pitchFamily="66" charset="-128"/>
                <a:ea typeface="HG正楷書体-PRO" panose="03000600000000000000" pitchFamily="66" charset="-128"/>
              </a:endParaRPr>
            </a:p>
          </p:txBody>
        </p:sp>
        <p:sp>
          <p:nvSpPr>
            <p:cNvPr id="76" name="テキスト ボックス 75"/>
            <p:cNvSpPr txBox="1"/>
            <p:nvPr/>
          </p:nvSpPr>
          <p:spPr>
            <a:xfrm>
              <a:off x="1961504" y="6527928"/>
              <a:ext cx="1485391" cy="296693"/>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フナハ゛シシテン</a:t>
              </a:r>
            </a:p>
          </p:txBody>
        </p:sp>
        <p:sp>
          <p:nvSpPr>
            <p:cNvPr id="77" name="テキスト ボックス 76"/>
            <p:cNvSpPr txBox="1"/>
            <p:nvPr/>
          </p:nvSpPr>
          <p:spPr>
            <a:xfrm>
              <a:off x="2332427" y="6787306"/>
              <a:ext cx="2132280"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00" dirty="0">
                  <a:latin typeface="HG正楷書体-PRO" panose="03000600000000000000" pitchFamily="66" charset="-128"/>
                  <a:ea typeface="HG正楷書体-PRO" panose="03000600000000000000" pitchFamily="66" charset="-128"/>
                </a:rPr>
                <a:t>０４７　　４３１　０１８３</a:t>
              </a:r>
            </a:p>
          </p:txBody>
        </p:sp>
      </p:grpSp>
      <p:grpSp>
        <p:nvGrpSpPr>
          <p:cNvPr id="17" name="グループ化 16"/>
          <p:cNvGrpSpPr/>
          <p:nvPr/>
        </p:nvGrpSpPr>
        <p:grpSpPr>
          <a:xfrm>
            <a:off x="1991672" y="7022660"/>
            <a:ext cx="1024670" cy="823620"/>
            <a:chOff x="1991672" y="7022660"/>
            <a:chExt cx="1024670" cy="823620"/>
          </a:xfrm>
        </p:grpSpPr>
        <p:sp>
          <p:nvSpPr>
            <p:cNvPr id="79" name="テキスト ボックス 78"/>
            <p:cNvSpPr txBox="1"/>
            <p:nvPr/>
          </p:nvSpPr>
          <p:spPr>
            <a:xfrm>
              <a:off x="1991672" y="7022660"/>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100" spc="300" dirty="0">
                  <a:latin typeface="HG正楷書体-PRO" panose="03000600000000000000" pitchFamily="66" charset="-128"/>
                  <a:ea typeface="HG正楷書体-PRO" panose="03000600000000000000" pitchFamily="66" charset="-128"/>
                </a:rPr>
                <a:t>千葉労働</a:t>
              </a:r>
              <a:endParaRPr kumimoji="1" lang="ja-JP" altLang="en-US" sz="1100" spc="300" dirty="0">
                <a:latin typeface="HG正楷書体-PRO" panose="03000600000000000000" pitchFamily="66" charset="-128"/>
                <a:ea typeface="HG正楷書体-PRO" panose="03000600000000000000" pitchFamily="66" charset="-128"/>
              </a:endParaRPr>
            </a:p>
          </p:txBody>
        </p:sp>
        <p:sp>
          <p:nvSpPr>
            <p:cNvPr id="80" name="テキスト ボックス 79"/>
            <p:cNvSpPr txBox="1"/>
            <p:nvPr/>
          </p:nvSpPr>
          <p:spPr>
            <a:xfrm>
              <a:off x="1992857" y="7285471"/>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100" spc="300" dirty="0">
                  <a:latin typeface="HG正楷書体-PRO" panose="03000600000000000000" pitchFamily="66" charset="-128"/>
                  <a:ea typeface="HG正楷書体-PRO" panose="03000600000000000000" pitchFamily="66" charset="-128"/>
                </a:rPr>
                <a:t>株式会社</a:t>
              </a:r>
              <a:endParaRPr kumimoji="1" lang="ja-JP" altLang="en-US" sz="1100" spc="300" dirty="0">
                <a:latin typeface="HG正楷書体-PRO" panose="03000600000000000000" pitchFamily="66" charset="-128"/>
                <a:ea typeface="HG正楷書体-PRO" panose="03000600000000000000" pitchFamily="66" charset="-128"/>
              </a:endParaRPr>
            </a:p>
          </p:txBody>
        </p:sp>
        <p:sp>
          <p:nvSpPr>
            <p:cNvPr id="81" name="テキスト ボックス 80"/>
            <p:cNvSpPr txBox="1"/>
            <p:nvPr/>
          </p:nvSpPr>
          <p:spPr>
            <a:xfrm>
              <a:off x="2005875" y="7549587"/>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100" spc="300" dirty="0">
                  <a:latin typeface="HG正楷書体-PRO" panose="03000600000000000000" pitchFamily="66" charset="-128"/>
                  <a:ea typeface="HG正楷書体-PRO" panose="03000600000000000000" pitchFamily="66" charset="-128"/>
                </a:rPr>
                <a:t>船橋支店</a:t>
              </a:r>
              <a:endParaRPr kumimoji="1" lang="ja-JP" altLang="en-US" sz="1100" spc="300" dirty="0">
                <a:latin typeface="HG正楷書体-PRO" panose="03000600000000000000" pitchFamily="66" charset="-128"/>
                <a:ea typeface="HG正楷書体-PRO" panose="03000600000000000000" pitchFamily="66" charset="-128"/>
              </a:endParaRPr>
            </a:p>
          </p:txBody>
        </p:sp>
      </p:grpSp>
      <p:grpSp>
        <p:nvGrpSpPr>
          <p:cNvPr id="18" name="グループ化 17"/>
          <p:cNvGrpSpPr/>
          <p:nvPr/>
        </p:nvGrpSpPr>
        <p:grpSpPr>
          <a:xfrm>
            <a:off x="1635602" y="7933693"/>
            <a:ext cx="3756309" cy="2466397"/>
            <a:chOff x="1635602" y="7933693"/>
            <a:chExt cx="3756309" cy="2466397"/>
          </a:xfrm>
        </p:grpSpPr>
        <p:sp>
          <p:nvSpPr>
            <p:cNvPr id="82" name="テキスト ボックス 81"/>
            <p:cNvSpPr txBox="1"/>
            <p:nvPr/>
          </p:nvSpPr>
          <p:spPr>
            <a:xfrm>
              <a:off x="1635602" y="7933694"/>
              <a:ext cx="1528520" cy="296693"/>
            </a:xfrm>
            <a:prstGeom prst="rect">
              <a:avLst/>
            </a:prstGeom>
            <a:ln>
              <a:noFill/>
            </a:ln>
          </p:spPr>
          <p:txBody>
            <a:bodyPr vert="horz" wrap="square" lIns="91434" tIns="45717" rIns="91434" bIns="45717" rtlCol="0" anchor="ctr">
              <a:noAutofit/>
            </a:bodyPr>
            <a:lstStyle/>
            <a:p>
              <a:pPr>
                <a:lnSpc>
                  <a:spcPct val="150000"/>
                </a:lnSpc>
              </a:pPr>
              <a:r>
                <a:rPr lang="en-US" altLang="ja-JP" sz="1000" dirty="0">
                  <a:latin typeface="HG正楷書体-PRO" panose="03000600000000000000" pitchFamily="66" charset="-128"/>
                  <a:ea typeface="HG正楷書体-PRO" panose="03000600000000000000" pitchFamily="66" charset="-128"/>
                </a:rPr>
                <a:t> 9</a:t>
              </a:r>
              <a:r>
                <a:rPr kumimoji="1" lang="ja-JP" altLang="en-US" sz="1000" dirty="0">
                  <a:latin typeface="HG正楷書体-PRO" panose="03000600000000000000" pitchFamily="66" charset="-128"/>
                  <a:ea typeface="HG正楷書体-PRO" panose="03000600000000000000" pitchFamily="66" charset="-128"/>
                </a:rPr>
                <a:t>　　４　　４　　１</a:t>
              </a:r>
            </a:p>
          </p:txBody>
        </p:sp>
        <p:sp>
          <p:nvSpPr>
            <p:cNvPr id="83" name="テキスト ボックス 82"/>
            <p:cNvSpPr txBox="1"/>
            <p:nvPr/>
          </p:nvSpPr>
          <p:spPr>
            <a:xfrm>
              <a:off x="4856427" y="7933693"/>
              <a:ext cx="535484"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00" dirty="0">
                  <a:latin typeface="HG正楷書体-PRO" panose="03000600000000000000" pitchFamily="66" charset="-128"/>
                  <a:ea typeface="HG正楷書体-PRO" panose="03000600000000000000" pitchFamily="66" charset="-128"/>
                </a:rPr>
                <a:t>１ </a:t>
              </a:r>
              <a:r>
                <a:rPr kumimoji="1" lang="en-US" altLang="ja-JP" sz="1000" dirty="0">
                  <a:latin typeface="HG正楷書体-PRO" panose="03000600000000000000" pitchFamily="66" charset="-128"/>
                  <a:ea typeface="HG正楷書体-PRO" panose="03000600000000000000" pitchFamily="66" charset="-128"/>
                </a:rPr>
                <a:t>0</a:t>
              </a:r>
            </a:p>
          </p:txBody>
        </p:sp>
        <p:sp>
          <p:nvSpPr>
            <p:cNvPr id="84" name="テキスト ボックス 83"/>
            <p:cNvSpPr txBox="1"/>
            <p:nvPr/>
          </p:nvSpPr>
          <p:spPr>
            <a:xfrm>
              <a:off x="2141098" y="8345922"/>
              <a:ext cx="535484"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00" dirty="0">
                  <a:latin typeface="HG正楷書体-PRO" panose="03000600000000000000" pitchFamily="66" charset="-128"/>
                  <a:ea typeface="HG正楷書体-PRO" panose="03000600000000000000" pitchFamily="66" charset="-128"/>
                </a:rPr>
                <a:t>１ </a:t>
              </a:r>
              <a:r>
                <a:rPr kumimoji="1" lang="en-US" altLang="ja-JP" sz="1000" dirty="0">
                  <a:latin typeface="HG正楷書体-PRO" panose="03000600000000000000" pitchFamily="66" charset="-128"/>
                  <a:ea typeface="HG正楷書体-PRO" panose="03000600000000000000" pitchFamily="66" charset="-128"/>
                </a:rPr>
                <a:t>0</a:t>
              </a:r>
            </a:p>
          </p:txBody>
        </p:sp>
        <p:sp>
          <p:nvSpPr>
            <p:cNvPr id="85" name="テキスト ボックス 84"/>
            <p:cNvSpPr txBox="1"/>
            <p:nvPr/>
          </p:nvSpPr>
          <p:spPr>
            <a:xfrm>
              <a:off x="1706061" y="8752045"/>
              <a:ext cx="2126642" cy="296693"/>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１２１０１０１２３４５　０００</a:t>
              </a:r>
              <a:endParaRPr kumimoji="1" lang="ja-JP" altLang="en-US" sz="1000" dirty="0">
                <a:latin typeface="HG正楷書体-PRO" panose="03000600000000000000" pitchFamily="66" charset="-128"/>
                <a:ea typeface="HG正楷書体-PRO" panose="03000600000000000000" pitchFamily="66" charset="-128"/>
              </a:endParaRPr>
            </a:p>
          </p:txBody>
        </p:sp>
        <p:sp>
          <p:nvSpPr>
            <p:cNvPr id="105" name="テキスト ボックス 104"/>
            <p:cNvSpPr txBox="1"/>
            <p:nvPr/>
          </p:nvSpPr>
          <p:spPr>
            <a:xfrm>
              <a:off x="3030182" y="10076543"/>
              <a:ext cx="1894457" cy="323547"/>
            </a:xfrm>
            <a:prstGeom prst="rect">
              <a:avLst/>
            </a:prstGeom>
            <a:ln>
              <a:noFill/>
            </a:ln>
          </p:spPr>
          <p:txBody>
            <a:bodyPr vert="horz" wrap="square" lIns="91434" tIns="45717" rIns="91434" bIns="45717" rtlCol="0" anchor="ctr">
              <a:noAutofit/>
            </a:bodyPr>
            <a:lstStyle/>
            <a:p>
              <a:pPr>
                <a:lnSpc>
                  <a:spcPct val="150000"/>
                </a:lnSpc>
              </a:pPr>
              <a:r>
                <a:rPr lang="ja-JP" altLang="en-US" sz="1000" dirty="0">
                  <a:latin typeface="HG正楷書体-PRO" panose="03000600000000000000" pitchFamily="66" charset="-128"/>
                  <a:ea typeface="HG正楷書体-PRO" panose="03000600000000000000" pitchFamily="66" charset="-128"/>
                </a:rPr>
                <a:t>６００１２３４５１２３４５</a:t>
              </a:r>
            </a:p>
          </p:txBody>
        </p:sp>
      </p:grpSp>
      <p:grpSp>
        <p:nvGrpSpPr>
          <p:cNvPr id="29" name="グループ化 28"/>
          <p:cNvGrpSpPr/>
          <p:nvPr/>
        </p:nvGrpSpPr>
        <p:grpSpPr>
          <a:xfrm>
            <a:off x="4864509" y="3477340"/>
            <a:ext cx="1097470" cy="1902124"/>
            <a:chOff x="4864509" y="3477340"/>
            <a:chExt cx="1097470" cy="1902124"/>
          </a:xfrm>
        </p:grpSpPr>
        <p:sp>
          <p:nvSpPr>
            <p:cNvPr id="86" name="テキスト ボックス 85"/>
            <p:cNvSpPr txBox="1"/>
            <p:nvPr/>
          </p:nvSpPr>
          <p:spPr>
            <a:xfrm>
              <a:off x="4915744" y="3477340"/>
              <a:ext cx="1038765" cy="414166"/>
            </a:xfrm>
            <a:prstGeom prst="rect">
              <a:avLst/>
            </a:prstGeom>
            <a:ln>
              <a:noFill/>
            </a:ln>
          </p:spPr>
          <p:txBody>
            <a:bodyPr vert="horz" wrap="square" lIns="91434" tIns="45717" rIns="91434" bIns="45717" rtlCol="0" anchor="t">
              <a:noAutofit/>
            </a:bodyPr>
            <a:lstStyle/>
            <a:p>
              <a:pPr>
                <a:lnSpc>
                  <a:spcPct val="150000"/>
                </a:lnSpc>
              </a:pPr>
              <a:r>
                <a:rPr lang="ja-JP" altLang="en-US" sz="700" dirty="0">
                  <a:latin typeface="HG正楷書体-PRO" panose="03000600000000000000" pitchFamily="66" charset="-128"/>
                  <a:ea typeface="HG正楷書体-PRO" panose="03000600000000000000" pitchFamily="66" charset="-128"/>
                </a:rPr>
                <a:t>　　</a:t>
              </a:r>
              <a:r>
                <a:rPr lang="en-US" altLang="ja-JP" sz="600" dirty="0">
                  <a:latin typeface="HG正楷書体-PRO" panose="03000600000000000000" pitchFamily="66" charset="-128"/>
                  <a:ea typeface="HG正楷書体-PRO" panose="03000600000000000000" pitchFamily="66" charset="-128"/>
                </a:rPr>
                <a:t>273-0022</a:t>
              </a:r>
              <a:r>
                <a:rPr lang="ja-JP" altLang="en-US" sz="700" dirty="0">
                  <a:latin typeface="HG正楷書体-PRO" panose="03000600000000000000" pitchFamily="66" charset="-128"/>
                  <a:ea typeface="HG正楷書体-PRO" panose="03000600000000000000" pitchFamily="66" charset="-128"/>
                </a:rPr>
                <a:t>　</a:t>
              </a:r>
            </a:p>
            <a:p>
              <a:pPr>
                <a:lnSpc>
                  <a:spcPct val="150000"/>
                </a:lnSpc>
              </a:pPr>
              <a:r>
                <a:rPr kumimoji="1" lang="ja-JP" altLang="en-US" sz="700" dirty="0">
                  <a:latin typeface="HG正楷書体-PRO" panose="03000600000000000000" pitchFamily="66" charset="-128"/>
                  <a:ea typeface="HG正楷書体-PRO" panose="03000600000000000000" pitchFamily="66" charset="-128"/>
                </a:rPr>
                <a:t>船橋市海神町</a:t>
              </a:r>
              <a:r>
                <a:rPr kumimoji="1" lang="en-US" altLang="ja-JP" sz="700" dirty="0">
                  <a:latin typeface="HG正楷書体-PRO" panose="03000600000000000000" pitchFamily="66" charset="-128"/>
                  <a:ea typeface="HG正楷書体-PRO" panose="03000600000000000000" pitchFamily="66" charset="-128"/>
                </a:rPr>
                <a:t>2-3-13</a:t>
              </a:r>
            </a:p>
          </p:txBody>
        </p:sp>
        <p:sp>
          <p:nvSpPr>
            <p:cNvPr id="87" name="テキスト ボックス 86"/>
            <p:cNvSpPr txBox="1"/>
            <p:nvPr/>
          </p:nvSpPr>
          <p:spPr>
            <a:xfrm>
              <a:off x="4864509" y="3797825"/>
              <a:ext cx="1038765" cy="213365"/>
            </a:xfrm>
            <a:prstGeom prst="rect">
              <a:avLst/>
            </a:prstGeom>
            <a:ln>
              <a:noFill/>
            </a:ln>
          </p:spPr>
          <p:txBody>
            <a:bodyPr vert="horz" wrap="square" lIns="91434" tIns="45717" rIns="91434" bIns="45717" rtlCol="0" anchor="t">
              <a:noAutofit/>
            </a:bodyPr>
            <a:lstStyle/>
            <a:p>
              <a:r>
                <a:rPr lang="ja-JP" altLang="en-US" sz="600" dirty="0">
                  <a:latin typeface="HG正楷書体-PRO" panose="03000600000000000000" pitchFamily="66" charset="-128"/>
                  <a:ea typeface="HG正楷書体-PRO" panose="03000600000000000000" pitchFamily="66" charset="-128"/>
                </a:rPr>
                <a:t>　　　</a:t>
              </a:r>
              <a:r>
                <a:rPr lang="en-US" altLang="ja-JP" sz="600" dirty="0">
                  <a:latin typeface="HG正楷書体-PRO" panose="03000600000000000000" pitchFamily="66" charset="-128"/>
                  <a:ea typeface="HG正楷書体-PRO" panose="03000600000000000000" pitchFamily="66" charset="-128"/>
                </a:rPr>
                <a:t>047-431-0183</a:t>
              </a:r>
            </a:p>
            <a:p>
              <a:r>
                <a:rPr lang="ja-JP" altLang="en-US" sz="600" dirty="0">
                  <a:latin typeface="HG正楷書体-PRO" panose="03000600000000000000" pitchFamily="66" charset="-128"/>
                  <a:ea typeface="HG正楷書体-PRO" panose="03000600000000000000" pitchFamily="66" charset="-128"/>
                </a:rPr>
                <a:t>　</a:t>
              </a:r>
            </a:p>
          </p:txBody>
        </p:sp>
        <p:sp>
          <p:nvSpPr>
            <p:cNvPr id="88" name="テキスト ボックス 87"/>
            <p:cNvSpPr txBox="1"/>
            <p:nvPr/>
          </p:nvSpPr>
          <p:spPr>
            <a:xfrm>
              <a:off x="4896944" y="4030345"/>
              <a:ext cx="1065035" cy="274000"/>
            </a:xfrm>
            <a:prstGeom prst="rect">
              <a:avLst/>
            </a:prstGeom>
            <a:ln>
              <a:noFill/>
            </a:ln>
          </p:spPr>
          <p:txBody>
            <a:bodyPr vert="horz" wrap="square" lIns="91434" tIns="45717" rIns="91434" bIns="45717" rtlCol="0" anchor="ctr">
              <a:noAutofit/>
            </a:bodyPr>
            <a:lstStyle/>
            <a:p>
              <a:r>
                <a:rPr lang="ja-JP" altLang="en-US" sz="800" dirty="0">
                  <a:latin typeface="HG正楷書体-PRO" panose="03000600000000000000" pitchFamily="66" charset="-128"/>
                  <a:ea typeface="HG正楷書体-PRO" panose="03000600000000000000" pitchFamily="66" charset="-128"/>
                </a:rPr>
                <a:t> 千葉労働株式会社</a:t>
              </a:r>
            </a:p>
            <a:p>
              <a:r>
                <a:rPr lang="ja-JP" altLang="en-US" sz="800" dirty="0">
                  <a:latin typeface="HG正楷書体-PRO" panose="03000600000000000000" pitchFamily="66" charset="-128"/>
                  <a:ea typeface="HG正楷書体-PRO" panose="03000600000000000000" pitchFamily="66" charset="-128"/>
                </a:rPr>
                <a:t>　　　　船橋支店</a:t>
              </a:r>
              <a:endParaRPr kumimoji="1" lang="ja-JP" altLang="en-US" sz="800" dirty="0">
                <a:latin typeface="HG正楷書体-PRO" panose="03000600000000000000" pitchFamily="66" charset="-128"/>
                <a:ea typeface="HG正楷書体-PRO" panose="03000600000000000000" pitchFamily="66" charset="-128"/>
              </a:endParaRPr>
            </a:p>
          </p:txBody>
        </p:sp>
        <p:sp>
          <p:nvSpPr>
            <p:cNvPr id="89" name="テキスト ボックス 88"/>
            <p:cNvSpPr txBox="1"/>
            <p:nvPr/>
          </p:nvSpPr>
          <p:spPr>
            <a:xfrm>
              <a:off x="4979194" y="4398954"/>
              <a:ext cx="845969" cy="265805"/>
            </a:xfrm>
            <a:prstGeom prst="rect">
              <a:avLst/>
            </a:prstGeom>
            <a:ln>
              <a:noFill/>
            </a:ln>
          </p:spPr>
          <p:txBody>
            <a:bodyPr vert="horz" wrap="square" lIns="91434" tIns="45717" rIns="91434" bIns="45717" rtlCol="0" anchor="ctr">
              <a:noAutofit/>
            </a:bodyPr>
            <a:lstStyle/>
            <a:p>
              <a:r>
                <a:rPr kumimoji="1" lang="ja-JP" altLang="en-US" sz="700" dirty="0">
                  <a:latin typeface="HG正楷書体-PRO" panose="03000600000000000000" pitchFamily="66" charset="-128"/>
                  <a:ea typeface="HG正楷書体-PRO" panose="03000600000000000000" pitchFamily="66" charset="-128"/>
                </a:rPr>
                <a:t>作業服の販売</a:t>
              </a:r>
            </a:p>
          </p:txBody>
        </p:sp>
        <p:sp>
          <p:nvSpPr>
            <p:cNvPr id="90" name="テキスト ボックス 89"/>
            <p:cNvSpPr txBox="1"/>
            <p:nvPr/>
          </p:nvSpPr>
          <p:spPr>
            <a:xfrm>
              <a:off x="5145937" y="4618002"/>
              <a:ext cx="549095" cy="296693"/>
            </a:xfrm>
            <a:prstGeom prst="rect">
              <a:avLst/>
            </a:prstGeom>
            <a:ln>
              <a:noFill/>
            </a:ln>
          </p:spPr>
          <p:txBody>
            <a:bodyPr vert="horz" wrap="square" lIns="91434" tIns="45717" rIns="91434" bIns="45717" rtlCol="0" anchor="ctr">
              <a:noAutofit/>
            </a:bodyPr>
            <a:lstStyle/>
            <a:p>
              <a:endParaRPr kumimoji="1" lang="ja-JP" altLang="en-US" sz="800" dirty="0">
                <a:latin typeface="HG正楷書体-PRO" panose="03000600000000000000" pitchFamily="66" charset="-128"/>
                <a:ea typeface="HG正楷書体-PRO" panose="03000600000000000000" pitchFamily="66" charset="-128"/>
              </a:endParaRPr>
            </a:p>
          </p:txBody>
        </p:sp>
        <p:sp>
          <p:nvSpPr>
            <p:cNvPr id="91" name="テキスト ボックス 90"/>
            <p:cNvSpPr txBox="1"/>
            <p:nvPr/>
          </p:nvSpPr>
          <p:spPr>
            <a:xfrm>
              <a:off x="4979195" y="4981399"/>
              <a:ext cx="935884" cy="340034"/>
            </a:xfrm>
            <a:prstGeom prst="rect">
              <a:avLst/>
            </a:prstGeom>
            <a:ln>
              <a:noFill/>
            </a:ln>
          </p:spPr>
          <p:txBody>
            <a:bodyPr vert="horz" wrap="square" lIns="91434" tIns="45717" rIns="91434" bIns="45717" rtlCol="0" anchor="t">
              <a:noAutofit/>
            </a:bodyPr>
            <a:lstStyle/>
            <a:p>
              <a:r>
                <a:rPr lang="ja-JP" altLang="en-US" sz="600" dirty="0">
                  <a:latin typeface="HG正楷書体-PRO" panose="03000600000000000000" pitchFamily="66" charset="-128"/>
                  <a:ea typeface="HG正楷書体-PRO" panose="03000600000000000000" pitchFamily="66" charset="-128"/>
                </a:rPr>
                <a:t>　　　     ４</a:t>
              </a:r>
              <a:r>
                <a:rPr lang="en-US" altLang="ja-JP" sz="600" dirty="0">
                  <a:latin typeface="HG正楷書体-PRO" panose="03000600000000000000" pitchFamily="66" charset="-128"/>
                  <a:ea typeface="HG正楷書体-PRO" panose="03000600000000000000" pitchFamily="66" charset="-128"/>
                </a:rPr>
                <a:t> </a:t>
              </a:r>
              <a:r>
                <a:rPr lang="ja-JP" altLang="en-US" sz="600" dirty="0">
                  <a:latin typeface="HG正楷書体-PRO" panose="03000600000000000000" pitchFamily="66" charset="-128"/>
                  <a:ea typeface="HG正楷書体-PRO" panose="03000600000000000000" pitchFamily="66" charset="-128"/>
                </a:rPr>
                <a:t>  </a:t>
              </a:r>
              <a:r>
                <a:rPr lang="en-US" altLang="ja-JP" sz="600" dirty="0">
                  <a:latin typeface="HG正楷書体-PRO" panose="03000600000000000000" pitchFamily="66" charset="-128"/>
                  <a:ea typeface="HG正楷書体-PRO" panose="03000600000000000000" pitchFamily="66" charset="-128"/>
                </a:rPr>
                <a:t>4    1</a:t>
              </a:r>
            </a:p>
            <a:p>
              <a:r>
                <a:rPr lang="ja-JP" altLang="en-US" sz="600" dirty="0">
                  <a:latin typeface="HG正楷書体-PRO" panose="03000600000000000000" pitchFamily="66" charset="-128"/>
                  <a:ea typeface="HG正楷書体-PRO" panose="03000600000000000000" pitchFamily="66" charset="-128"/>
                </a:rPr>
                <a:t>　　　     ４</a:t>
              </a:r>
              <a:r>
                <a:rPr lang="en-US" altLang="ja-JP" sz="600" dirty="0">
                  <a:latin typeface="HG正楷書体-PRO" panose="03000600000000000000" pitchFamily="66" charset="-128"/>
                  <a:ea typeface="HG正楷書体-PRO" panose="03000600000000000000" pitchFamily="66" charset="-128"/>
                </a:rPr>
                <a:t> </a:t>
              </a:r>
              <a:r>
                <a:rPr lang="ja-JP" altLang="en-US" sz="600" dirty="0">
                  <a:latin typeface="HG正楷書体-PRO" panose="03000600000000000000" pitchFamily="66" charset="-128"/>
                  <a:ea typeface="HG正楷書体-PRO" panose="03000600000000000000" pitchFamily="66" charset="-128"/>
                </a:rPr>
                <a:t>  </a:t>
              </a:r>
              <a:r>
                <a:rPr lang="en-US" altLang="ja-JP" sz="600" dirty="0">
                  <a:latin typeface="HG正楷書体-PRO" panose="03000600000000000000" pitchFamily="66" charset="-128"/>
                  <a:ea typeface="HG正楷書体-PRO" panose="03000600000000000000" pitchFamily="66" charset="-128"/>
                </a:rPr>
                <a:t>4    1  </a:t>
              </a:r>
              <a:r>
                <a:rPr lang="ja-JP" altLang="en-US" sz="600" dirty="0">
                  <a:latin typeface="HG正楷書体-PRO" panose="03000600000000000000" pitchFamily="66" charset="-128"/>
                  <a:ea typeface="HG正楷書体-PRO" panose="03000600000000000000" pitchFamily="66" charset="-128"/>
                </a:rPr>
                <a:t> 　</a:t>
              </a:r>
            </a:p>
          </p:txBody>
        </p:sp>
        <p:sp>
          <p:nvSpPr>
            <p:cNvPr id="92" name="テキスト ボックス 91"/>
            <p:cNvSpPr txBox="1"/>
            <p:nvPr/>
          </p:nvSpPr>
          <p:spPr>
            <a:xfrm>
              <a:off x="5545169" y="5206000"/>
              <a:ext cx="320612" cy="173464"/>
            </a:xfrm>
            <a:prstGeom prst="rect">
              <a:avLst/>
            </a:prstGeom>
            <a:ln>
              <a:noFill/>
            </a:ln>
          </p:spPr>
          <p:txBody>
            <a:bodyPr vert="horz" wrap="square" lIns="91434" tIns="45717" rIns="91434" bIns="45717" rtlCol="0" anchor="t">
              <a:noAutofit/>
            </a:bodyPr>
            <a:lstStyle/>
            <a:p>
              <a:pPr>
                <a:lnSpc>
                  <a:spcPts val="500"/>
                </a:lnSpc>
              </a:pPr>
              <a:r>
                <a:rPr lang="en-US" altLang="ja-JP" sz="600" dirty="0">
                  <a:latin typeface="HG正楷書体-PRO" panose="03000600000000000000" pitchFamily="66" charset="-128"/>
                  <a:ea typeface="HG正楷書体-PRO" panose="03000600000000000000" pitchFamily="66" charset="-128"/>
                </a:rPr>
                <a:t>10</a:t>
              </a:r>
              <a:r>
                <a:rPr lang="ja-JP" altLang="en-US" sz="600" dirty="0">
                  <a:latin typeface="HG正楷書体-PRO" panose="03000600000000000000" pitchFamily="66" charset="-128"/>
                  <a:ea typeface="HG正楷書体-PRO" panose="03000600000000000000" pitchFamily="66" charset="-128"/>
                </a:rPr>
                <a:t>　</a:t>
              </a:r>
            </a:p>
          </p:txBody>
        </p:sp>
      </p:grpSp>
      <p:sp>
        <p:nvSpPr>
          <p:cNvPr id="94" name="テキスト ボックス 21"/>
          <p:cNvSpPr txBox="1"/>
          <p:nvPr/>
        </p:nvSpPr>
        <p:spPr>
          <a:xfrm>
            <a:off x="4587899" y="9619746"/>
            <a:ext cx="1428552"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ja-JP" altLang="en-US" sz="850" kern="100" dirty="0">
                <a:ea typeface="HG正楷書体-PRO"/>
                <a:cs typeface="Times New Roman"/>
              </a:rPr>
              <a:t>千葉</a:t>
            </a:r>
            <a:r>
              <a:rPr lang="ja-JP" sz="850" kern="100" dirty="0">
                <a:effectLst/>
                <a:ea typeface="HG正楷書体-PRO"/>
                <a:cs typeface="Times New Roman"/>
              </a:rPr>
              <a:t>労働株式会社</a:t>
            </a:r>
            <a:endParaRPr lang="ja-JP" sz="1050" kern="100" dirty="0">
              <a:effectLst/>
              <a:ea typeface="ＭＳ 明朝"/>
              <a:cs typeface="Times New Roman"/>
            </a:endParaRPr>
          </a:p>
          <a:p>
            <a:pPr algn="l">
              <a:lnSpc>
                <a:spcPct val="150000"/>
              </a:lnSpc>
              <a:spcAft>
                <a:spcPts val="0"/>
              </a:spcAft>
            </a:pPr>
            <a:r>
              <a:rPr lang="ja-JP" sz="800" kern="100" dirty="0">
                <a:effectLst/>
                <a:ea typeface="HG正楷書体-PRO"/>
                <a:cs typeface="Times New Roman"/>
              </a:rPr>
              <a:t>代表取締役</a:t>
            </a:r>
            <a:r>
              <a:rPr lang="ja-JP" altLang="en-US" sz="800" kern="100" dirty="0">
                <a:ea typeface="HG正楷書体-PRO"/>
                <a:cs typeface="Times New Roman"/>
              </a:rPr>
              <a:t>  </a:t>
            </a:r>
            <a:r>
              <a:rPr lang="ja-JP" altLang="en-US" sz="800" kern="100" dirty="0">
                <a:effectLst/>
                <a:ea typeface="HG正楷書体-PRO"/>
                <a:cs typeface="Times New Roman"/>
              </a:rPr>
              <a:t>厚生 海雄</a:t>
            </a:r>
            <a:endParaRPr lang="ja-JP" sz="1050" kern="100" dirty="0">
              <a:effectLst/>
              <a:ea typeface="ＭＳ 明朝"/>
              <a:cs typeface="Times New Roman"/>
            </a:endParaRPr>
          </a:p>
        </p:txBody>
      </p:sp>
      <p:grpSp>
        <p:nvGrpSpPr>
          <p:cNvPr id="97" name="グループ化 96"/>
          <p:cNvGrpSpPr/>
          <p:nvPr/>
        </p:nvGrpSpPr>
        <p:grpSpPr>
          <a:xfrm>
            <a:off x="5578231" y="9807044"/>
            <a:ext cx="222885" cy="222885"/>
            <a:chOff x="0" y="0"/>
            <a:chExt cx="222885" cy="222885"/>
          </a:xfrm>
        </p:grpSpPr>
        <p:sp>
          <p:nvSpPr>
            <p:cNvPr id="98" name="円/楕円 97"/>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99" name="円/楕円 98"/>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100" name="円/楕円 99"/>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grpSp>
        <p:nvGrpSpPr>
          <p:cNvPr id="70" name="グループ化 69"/>
          <p:cNvGrpSpPr/>
          <p:nvPr/>
        </p:nvGrpSpPr>
        <p:grpSpPr>
          <a:xfrm>
            <a:off x="1043750" y="252457"/>
            <a:ext cx="373567" cy="541316"/>
            <a:chOff x="490363" y="578276"/>
            <a:chExt cx="282558" cy="409439"/>
          </a:xfrm>
          <a:effectLst>
            <a:outerShdw blurRad="76200" dir="18900000" sy="23000" kx="-1200000" algn="bl" rotWithShape="0">
              <a:prstClr val="black">
                <a:alpha val="20000"/>
              </a:prstClr>
            </a:outerShdw>
          </a:effectLst>
        </p:grpSpPr>
        <p:sp>
          <p:nvSpPr>
            <p:cNvPr id="71" name="二等辺三角形 70"/>
            <p:cNvSpPr/>
            <p:nvPr/>
          </p:nvSpPr>
          <p:spPr>
            <a:xfrm rot="13108857">
              <a:off x="490363" y="753820"/>
              <a:ext cx="79843" cy="233895"/>
            </a:xfrm>
            <a:prstGeom prst="triangle">
              <a:avLst/>
            </a:prstGeom>
            <a:solidFill>
              <a:schemeClr val="bg1"/>
            </a:solidFill>
            <a:ln>
              <a:noFill/>
            </a:ln>
            <a:effectLst>
              <a:innerShdw blurRad="63500" dist="38100" dir="150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円/楕円 71"/>
            <p:cNvSpPr/>
            <p:nvPr/>
          </p:nvSpPr>
          <p:spPr>
            <a:xfrm>
              <a:off x="530285" y="578276"/>
              <a:ext cx="242636" cy="242636"/>
            </a:xfrm>
            <a:prstGeom prst="ellipse">
              <a:avLst/>
            </a:prstGeom>
            <a:solidFill>
              <a:schemeClr val="accent5">
                <a:lumMod val="7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円/楕円 72"/>
            <p:cNvSpPr>
              <a:spLocks noChangeAspect="1"/>
            </p:cNvSpPr>
            <p:nvPr/>
          </p:nvSpPr>
          <p:spPr>
            <a:xfrm>
              <a:off x="530284" y="578276"/>
              <a:ext cx="194109" cy="194109"/>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フリーフォーム 106"/>
          <p:cNvSpPr/>
          <p:nvPr/>
        </p:nvSpPr>
        <p:spPr>
          <a:xfrm>
            <a:off x="1936436" y="1765721"/>
            <a:ext cx="1692000" cy="360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フリーフォーム 105"/>
          <p:cNvSpPr/>
          <p:nvPr/>
        </p:nvSpPr>
        <p:spPr>
          <a:xfrm>
            <a:off x="539750" y="4988929"/>
            <a:ext cx="1008000" cy="252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フリーフォーム 107"/>
          <p:cNvSpPr/>
          <p:nvPr/>
        </p:nvSpPr>
        <p:spPr>
          <a:xfrm>
            <a:off x="539750" y="5167778"/>
            <a:ext cx="1008000" cy="252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テキスト ボックス 109"/>
          <p:cNvSpPr txBox="1"/>
          <p:nvPr/>
        </p:nvSpPr>
        <p:spPr>
          <a:xfrm>
            <a:off x="5134941" y="3353926"/>
            <a:ext cx="828000" cy="179742"/>
          </a:xfrm>
          <a:prstGeom prst="rect">
            <a:avLst/>
          </a:prstGeom>
          <a:ln>
            <a:noFill/>
          </a:ln>
        </p:spPr>
        <p:txBody>
          <a:bodyPr vert="horz" wrap="square" lIns="91434" tIns="45717" rIns="91434" bIns="45717" rtlCol="0" anchor="ctr">
            <a:noAutofit/>
          </a:bodyPr>
          <a:lstStyle/>
          <a:p>
            <a:pPr>
              <a:lnSpc>
                <a:spcPts val="800"/>
              </a:lnSpc>
            </a:pPr>
            <a:r>
              <a:rPr lang="ja-JP" altLang="en-US" sz="600" dirty="0">
                <a:latin typeface="HG正楷書体-PRO" panose="03000600000000000000" pitchFamily="66" charset="-128"/>
                <a:ea typeface="HG正楷書体-PRO" panose="03000600000000000000" pitchFamily="66" charset="-128"/>
              </a:rPr>
              <a:t>千葉労働株式会社</a:t>
            </a:r>
          </a:p>
        </p:txBody>
      </p:sp>
      <p:sp>
        <p:nvSpPr>
          <p:cNvPr id="111" name="正方形/長方形 110"/>
          <p:cNvSpPr/>
          <p:nvPr/>
        </p:nvSpPr>
        <p:spPr>
          <a:xfrm>
            <a:off x="5184358" y="3203208"/>
            <a:ext cx="688407" cy="312723"/>
          </a:xfrm>
          <a:prstGeom prst="rect">
            <a:avLst/>
          </a:prstGeom>
          <a:noFill/>
          <a:ln w="38100" cap="flat">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12" name="正方形/長方形 111"/>
          <p:cNvSpPr/>
          <p:nvPr/>
        </p:nvSpPr>
        <p:spPr>
          <a:xfrm>
            <a:off x="6144943" y="2938014"/>
            <a:ext cx="1036908" cy="61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指定</a:t>
            </a:r>
            <a:r>
              <a:rPr lang="ja-JP" altLang="ja-JP" sz="1100" dirty="0">
                <a:solidFill>
                  <a:schemeClr val="accent5">
                    <a:lumMod val="50000"/>
                  </a:schemeClr>
                </a:solidFill>
                <a:latin typeface="HGｺﾞｼｯｸE" panose="020B0909000000000000" pitchFamily="49" charset="-128"/>
                <a:ea typeface="HGｺﾞｼｯｸE" panose="020B0909000000000000" pitchFamily="49" charset="-128"/>
              </a:rPr>
              <a:t>事業</a:t>
            </a:r>
            <a:r>
              <a:rPr lang="ja-JP" altLang="ja-JP" sz="1100" dirty="0">
                <a:solidFill>
                  <a:schemeClr val="tx1"/>
                </a:solidFill>
                <a:latin typeface="HG丸ｺﾞｼｯｸM-PRO" panose="020F0600000000000000" pitchFamily="50" charset="-128"/>
                <a:ea typeface="HG丸ｺﾞｼｯｸM-PRO" panose="020F0600000000000000" pitchFamily="50" charset="-128"/>
              </a:rPr>
              <a:t>の所在地・名称を記入</a:t>
            </a:r>
          </a:p>
        </p:txBody>
      </p:sp>
      <p:cxnSp>
        <p:nvCxnSpPr>
          <p:cNvPr id="113" name="直線矢印コネクタ 112"/>
          <p:cNvCxnSpPr>
            <a:cxnSpLocks/>
          </p:cNvCxnSpPr>
          <p:nvPr/>
        </p:nvCxnSpPr>
        <p:spPr>
          <a:xfrm flipH="1">
            <a:off x="5915079" y="3322498"/>
            <a:ext cx="287013" cy="4236"/>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5134941" y="3234052"/>
            <a:ext cx="900000" cy="185365"/>
          </a:xfrm>
          <a:prstGeom prst="rect">
            <a:avLst/>
          </a:prstGeom>
          <a:ln>
            <a:noFill/>
          </a:ln>
        </p:spPr>
        <p:txBody>
          <a:bodyPr vert="horz" wrap="square" lIns="91434" tIns="45717" rIns="91434" bIns="45717" rtlCol="0" anchor="ctr">
            <a:noAutofit/>
          </a:bodyPr>
          <a:lstStyle/>
          <a:p>
            <a:pPr>
              <a:lnSpc>
                <a:spcPts val="500"/>
              </a:lnSpc>
            </a:pPr>
            <a:r>
              <a:rPr lang="ja-JP" altLang="en-US" sz="500" kern="0" spc="-150" dirty="0">
                <a:latin typeface="HG正楷書体-PRO" panose="03000600000000000000" pitchFamily="66" charset="-128"/>
                <a:ea typeface="HG正楷書体-PRO" panose="03000600000000000000" pitchFamily="66" charset="-128"/>
              </a:rPr>
              <a:t>千葉</a:t>
            </a:r>
            <a:r>
              <a:rPr lang="ja-JP" altLang="en-US" sz="500" kern="0" spc="-50" dirty="0">
                <a:latin typeface="HG正楷書体-PRO" panose="03000600000000000000" pitchFamily="66" charset="-128"/>
                <a:ea typeface="HG正楷書体-PRO" panose="03000600000000000000" pitchFamily="66" charset="-128"/>
              </a:rPr>
              <a:t>市中央区中央</a:t>
            </a:r>
            <a:r>
              <a:rPr lang="en-US" altLang="ja-JP" sz="500" kern="0" spc="-50" dirty="0">
                <a:latin typeface="HG正楷書体-PRO" panose="03000600000000000000" pitchFamily="66" charset="-128"/>
                <a:ea typeface="HG正楷書体-PRO" panose="03000600000000000000" pitchFamily="66" charset="-128"/>
              </a:rPr>
              <a:t>4-11-1</a:t>
            </a:r>
            <a:endParaRPr lang="ja-JP" altLang="en-US" sz="500" kern="0" spc="-50" dirty="0">
              <a:latin typeface="HG正楷書体-PRO" panose="03000600000000000000" pitchFamily="66" charset="-128"/>
              <a:ea typeface="HG正楷書体-PRO" panose="03000600000000000000" pitchFamily="66" charset="-128"/>
            </a:endParaRPr>
          </a:p>
          <a:p>
            <a:pPr>
              <a:lnSpc>
                <a:spcPts val="500"/>
              </a:lnSpc>
            </a:pPr>
            <a:r>
              <a:rPr lang="ja-JP" altLang="en-US" sz="500" kern="0" spc="-150" dirty="0">
                <a:latin typeface="HG正楷書体-PRO" panose="03000600000000000000" pitchFamily="66" charset="-128"/>
                <a:ea typeface="HG正楷書体-PRO" panose="03000600000000000000" pitchFamily="66" charset="-128"/>
              </a:rPr>
              <a:t>　　  　  アイランドビル   １２</a:t>
            </a:r>
            <a:r>
              <a:rPr lang="en-US" altLang="ja-JP" sz="500" kern="0" spc="-150" dirty="0">
                <a:latin typeface="HG正楷書体-PRO" panose="03000600000000000000" pitchFamily="66" charset="-128"/>
                <a:ea typeface="HG正楷書体-PRO" panose="03000600000000000000" pitchFamily="66" charset="-128"/>
              </a:rPr>
              <a:t>F</a:t>
            </a:r>
            <a:endParaRPr kumimoji="1" lang="ja-JP" altLang="en-US" sz="500" kern="0" spc="-50" dirty="0">
              <a:latin typeface="HG正楷書体-PRO" panose="03000600000000000000" pitchFamily="66" charset="-128"/>
              <a:ea typeface="HG正楷書体-PRO" panose="03000600000000000000" pitchFamily="66" charset="-128"/>
            </a:endParaRPr>
          </a:p>
        </p:txBody>
      </p:sp>
      <p:sp>
        <p:nvSpPr>
          <p:cNvPr id="114" name="正方形/長方形 113"/>
          <p:cNvSpPr/>
          <p:nvPr/>
        </p:nvSpPr>
        <p:spPr>
          <a:xfrm>
            <a:off x="1547751" y="2877505"/>
            <a:ext cx="1284350" cy="347456"/>
          </a:xfrm>
          <a:prstGeom prst="rect">
            <a:avLst/>
          </a:prstGeom>
          <a:noFill/>
          <a:ln w="38100" cap="flat">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r>
              <a:rPr kumimoji="1" lang="ja-JP" altLang="en-US" sz="1050" dirty="0">
                <a:solidFill>
                  <a:srgbClr val="FF0000"/>
                </a:solidFill>
                <a:latin typeface="HG正楷書体-PRO" panose="03000600000000000000" pitchFamily="66" charset="-128"/>
                <a:ea typeface="HG正楷書体-PRO" panose="03000600000000000000" pitchFamily="66" charset="-128"/>
              </a:rPr>
              <a:t>継続一括申請予定</a:t>
            </a:r>
          </a:p>
        </p:txBody>
      </p:sp>
      <p:sp>
        <p:nvSpPr>
          <p:cNvPr id="115" name="フリーフォーム 114"/>
          <p:cNvSpPr/>
          <p:nvPr/>
        </p:nvSpPr>
        <p:spPr>
          <a:xfrm rot="16200000" flipH="1" flipV="1">
            <a:off x="975383" y="2832797"/>
            <a:ext cx="252367" cy="882335"/>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5715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30" name="正方形/長方形 29"/>
          <p:cNvSpPr/>
          <p:nvPr/>
        </p:nvSpPr>
        <p:spPr>
          <a:xfrm>
            <a:off x="167339" y="3392652"/>
            <a:ext cx="1312029" cy="80476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メイリオ" panose="020B0604030504040204" pitchFamily="50" charset="-128"/>
                <a:ea typeface="メイリオ" panose="020B0604030504040204" pitchFamily="50" charset="-128"/>
              </a:rPr>
              <a:t>継続一括申請をする予定であることを明記</a:t>
            </a:r>
          </a:p>
        </p:txBody>
      </p:sp>
      <p:sp>
        <p:nvSpPr>
          <p:cNvPr id="117" name="テキスト ボックス 116"/>
          <p:cNvSpPr txBox="1"/>
          <p:nvPr/>
        </p:nvSpPr>
        <p:spPr>
          <a:xfrm>
            <a:off x="1848596" y="1390714"/>
            <a:ext cx="4016552" cy="643159"/>
          </a:xfrm>
          <a:prstGeom prst="rect">
            <a:avLst/>
          </a:prstGeom>
        </p:spPr>
        <p:txBody>
          <a:bodyPr vert="horz" wrap="square" lIns="91434" tIns="45717" rIns="91434" bIns="45717" rtlCol="0">
            <a:noAutofit/>
          </a:bodyPr>
          <a:lstStyle/>
          <a:p>
            <a:pPr>
              <a:lnSpc>
                <a:spcPct val="250000"/>
              </a:lnSpc>
            </a:pPr>
            <a:r>
              <a:rPr lang="ja-JP" altLang="ja-JP" sz="1100" dirty="0">
                <a:uFill>
                  <a:solidFill>
                    <a:schemeClr val="accent5">
                      <a:lumMod val="50000"/>
                    </a:schemeClr>
                  </a:solidFill>
                </a:uFill>
                <a:latin typeface="メイリオ" panose="020B0604030504040204" pitchFamily="50" charset="-128"/>
                <a:ea typeface="メイリオ" panose="020B0604030504040204" pitchFamily="50" charset="-128"/>
                <a:cs typeface="メイリオ" panose="020B0604030504040204" pitchFamily="50" charset="-128"/>
              </a:rPr>
              <a:t>支店や営業所等を管轄する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労働基準監督署に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提出する。</a:t>
            </a:r>
          </a:p>
        </p:txBody>
      </p:sp>
      <p:sp>
        <p:nvSpPr>
          <p:cNvPr id="31" name="テキスト ボックス 30"/>
          <p:cNvSpPr txBox="1"/>
          <p:nvPr/>
        </p:nvSpPr>
        <p:spPr>
          <a:xfrm>
            <a:off x="5545169" y="9807044"/>
            <a:ext cx="319979" cy="269499"/>
          </a:xfrm>
          <a:prstGeom prst="rect">
            <a:avLst/>
          </a:prstGeom>
          <a:solidFill>
            <a:schemeClr val="bg1"/>
          </a:solidFill>
        </p:spPr>
        <p:txBody>
          <a:bodyPr vert="horz" wrap="square" lIns="91434" tIns="45717" rIns="91434" bIns="45717" rtlCol="0" anchor="ctr">
            <a:normAutofit fontScale="55000" lnSpcReduction="2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
        <p:nvSpPr>
          <p:cNvPr id="118" name="テキスト ボックス 117">
            <a:extLst>
              <a:ext uri="{FF2B5EF4-FFF2-40B4-BE49-F238E27FC236}">
                <a16:creationId xmlns:a16="http://schemas.microsoft.com/office/drawing/2014/main" id="{99FAA34A-3E62-415E-8630-687034366481}"/>
              </a:ext>
            </a:extLst>
          </p:cNvPr>
          <p:cNvSpPr txBox="1"/>
          <p:nvPr/>
        </p:nvSpPr>
        <p:spPr>
          <a:xfrm>
            <a:off x="5118771" y="4674390"/>
            <a:ext cx="781972" cy="197051"/>
          </a:xfrm>
          <a:prstGeom prst="rect">
            <a:avLst/>
          </a:prstGeom>
          <a:ln>
            <a:noFill/>
          </a:ln>
        </p:spPr>
        <p:txBody>
          <a:bodyPr vert="horz" wrap="square" lIns="91434" tIns="45717" rIns="91434" bIns="45717" rtlCol="0" anchor="ctr">
            <a:noAutofit/>
          </a:bodyPr>
          <a:lstStyle/>
          <a:p>
            <a:r>
              <a:rPr lang="ja-JP" altLang="en-US" sz="700" dirty="0">
                <a:latin typeface="HG正楷書体-PRO" panose="03000600000000000000" pitchFamily="66" charset="-128"/>
                <a:ea typeface="HG正楷書体-PRO" panose="03000600000000000000" pitchFamily="66" charset="-128"/>
              </a:rPr>
              <a:t>小売業</a:t>
            </a:r>
            <a:endParaRPr kumimoji="1" lang="ja-JP" altLang="en-US" sz="700" dirty="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409974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898497" y="284907"/>
            <a:ext cx="5780598" cy="2252228"/>
            <a:chOff x="898497" y="313935"/>
            <a:chExt cx="5780598" cy="2252228"/>
          </a:xfrm>
        </p:grpSpPr>
        <p:sp>
          <p:nvSpPr>
            <p:cNvPr id="8" name="正方形/長方形 7"/>
            <p:cNvSpPr/>
            <p:nvPr/>
          </p:nvSpPr>
          <p:spPr>
            <a:xfrm>
              <a:off x="898497" y="313935"/>
              <a:ext cx="5780598" cy="225222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grpSp>
          <p:nvGrpSpPr>
            <p:cNvPr id="64" name="グループ化 63"/>
            <p:cNvGrpSpPr/>
            <p:nvPr/>
          </p:nvGrpSpPr>
          <p:grpSpPr>
            <a:xfrm>
              <a:off x="1181572" y="697990"/>
              <a:ext cx="148019" cy="1742318"/>
              <a:chOff x="728565" y="681691"/>
              <a:chExt cx="148019" cy="1742318"/>
            </a:xfrm>
          </p:grpSpPr>
          <p:sp>
            <p:nvSpPr>
              <p:cNvPr id="66" name="円/楕円 65"/>
              <p:cNvSpPr/>
              <p:nvPr/>
            </p:nvSpPr>
            <p:spPr>
              <a:xfrm>
                <a:off x="728565" y="681691"/>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円/楕円 66"/>
              <p:cNvSpPr/>
              <p:nvPr/>
            </p:nvSpPr>
            <p:spPr>
              <a:xfrm>
                <a:off x="728565" y="947408"/>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円/楕円 67"/>
              <p:cNvSpPr/>
              <p:nvPr/>
            </p:nvSpPr>
            <p:spPr>
              <a:xfrm>
                <a:off x="728565" y="121312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円/楕円 68"/>
              <p:cNvSpPr/>
              <p:nvPr/>
            </p:nvSpPr>
            <p:spPr>
              <a:xfrm>
                <a:off x="728565" y="147884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円/楕円 69"/>
              <p:cNvSpPr/>
              <p:nvPr/>
            </p:nvSpPr>
            <p:spPr>
              <a:xfrm>
                <a:off x="728565" y="1744559"/>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円/楕円 70"/>
              <p:cNvSpPr/>
              <p:nvPr/>
            </p:nvSpPr>
            <p:spPr>
              <a:xfrm>
                <a:off x="728565" y="2010276"/>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円/楕円 71"/>
              <p:cNvSpPr/>
              <p:nvPr/>
            </p:nvSpPr>
            <p:spPr>
              <a:xfrm>
                <a:off x="728565" y="2275990"/>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30" y="2828101"/>
            <a:ext cx="5142447" cy="7272000"/>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5"/>
          <p:cNvSpPr txBox="1">
            <a:spLocks/>
          </p:cNvSpPr>
          <p:nvPr/>
        </p:nvSpPr>
        <p:spPr>
          <a:xfrm>
            <a:off x="1508690" y="432658"/>
            <a:ext cx="4818951" cy="718453"/>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支店や</a:t>
            </a:r>
            <a:r>
              <a:rPr lang="ja-JP" altLang="ja-JP"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営業所等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を新設したら</a:t>
            </a:r>
            <a:r>
              <a:rPr lang="en-US" altLang="ja-JP"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➋</a:t>
            </a:r>
            <a:endParaRPr lang="ja-JP" altLang="en-US" sz="14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a:solidFill>
                  <a:schemeClr val="accent5">
                    <a:lumMod val="50000"/>
                  </a:schemeClr>
                </a:solidFill>
                <a:cs typeface="メイリオ" panose="020B0604030504040204" pitchFamily="50" charset="-128"/>
              </a:rPr>
              <a:t>継続</a:t>
            </a:r>
            <a:r>
              <a:rPr lang="ja-JP" altLang="ja-JP" sz="1800" dirty="0">
                <a:solidFill>
                  <a:schemeClr val="accent5">
                    <a:lumMod val="50000"/>
                  </a:schemeClr>
                </a:solidFill>
                <a:cs typeface="メイリオ" panose="020B0604030504040204" pitchFamily="50" charset="-128"/>
              </a:rPr>
              <a:t>事業</a:t>
            </a:r>
            <a:r>
              <a:rPr lang="ja-JP" altLang="en-US" sz="1800" dirty="0">
                <a:solidFill>
                  <a:schemeClr val="accent5">
                    <a:lumMod val="50000"/>
                  </a:schemeClr>
                </a:solidFill>
                <a:cs typeface="メイリオ" panose="020B0604030504040204" pitchFamily="50" charset="-128"/>
              </a:rPr>
              <a:t>一括認可</a:t>
            </a:r>
            <a:r>
              <a:rPr lang="ja-JP" altLang="ja-JP" sz="1800" dirty="0">
                <a:solidFill>
                  <a:schemeClr val="accent5">
                    <a:lumMod val="50000"/>
                  </a:schemeClr>
                </a:solidFill>
                <a:cs typeface="メイリオ" panose="020B0604030504040204" pitchFamily="50" charset="-128"/>
              </a:rPr>
              <a:t>の申請をする</a:t>
            </a:r>
          </a:p>
        </p:txBody>
      </p:sp>
      <p:sp>
        <p:nvSpPr>
          <p:cNvPr id="6" name="正方形/長方形 5"/>
          <p:cNvSpPr/>
          <p:nvPr/>
        </p:nvSpPr>
        <p:spPr>
          <a:xfrm>
            <a:off x="4500712" y="6162675"/>
            <a:ext cx="2364545" cy="542925"/>
          </a:xfrm>
          <a:prstGeom prst="rect">
            <a:avLst/>
          </a:prstGeom>
          <a:ln w="3175"/>
        </p:spPr>
        <p:style>
          <a:lnRef idx="2">
            <a:schemeClr val="dk1"/>
          </a:lnRef>
          <a:fillRef idx="1">
            <a:schemeClr val="lt1"/>
          </a:fillRef>
          <a:effectRef idx="0">
            <a:schemeClr val="dk1"/>
          </a:effectRef>
          <a:fontRef idx="minor">
            <a:schemeClr val="dk1"/>
          </a:fontRef>
        </p:style>
        <p:txBody>
          <a:bodyPr lIns="91434" tIns="45717" rIns="91434" bIns="45717" spcCol="0" rtlCol="0" anchor="ctr"/>
          <a:lstStyle/>
          <a:p>
            <a:r>
              <a:rPr lang="ja-JP" altLang="ja-JP"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ja-JP" sz="1100" dirty="0">
                <a:solidFill>
                  <a:schemeClr val="tx1"/>
                </a:solidFill>
                <a:latin typeface="HG丸ｺﾞｼｯｸM-PRO" panose="020F0600000000000000" pitchFamily="50" charset="-128"/>
                <a:ea typeface="HG丸ｺﾞｼｯｸM-PRO" panose="020F0600000000000000" pitchFamily="50" charset="-128"/>
              </a:rPr>
              <a:t>の所在地・名称を記入</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marL="171440" indent="-171440">
              <a:buFont typeface="HG丸ｺﾞｼｯｸM-PRO" panose="020F0600000000000000" pitchFamily="50" charset="-128"/>
              <a:buChar char="※"/>
            </a:pP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名称は会社名から記入</a:t>
            </a:r>
            <a:b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br>
            <a:r>
              <a:rPr lang="en-US"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支店名・営業所名のみの記載は不可</a:t>
            </a:r>
            <a:r>
              <a:rPr lang="en-US" altLang="ja-JP" sz="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a:t>
            </a:r>
            <a:endParaRPr lang="ja-JP" altLang="ja-JP" sz="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5961650" y="3873575"/>
            <a:ext cx="1383377" cy="612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の労働保険番号・所在地・名称等を記入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5961651" y="4626116"/>
            <a:ext cx="1383376" cy="612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t"/>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の労働保険番号を記入</a:t>
            </a:r>
          </a:p>
        </p:txBody>
      </p:sp>
      <p:sp>
        <p:nvSpPr>
          <p:cNvPr id="14" name="コンテンツ プレースホルダー 2"/>
          <p:cNvSpPr txBox="1">
            <a:spLocks/>
          </p:cNvSpPr>
          <p:nvPr/>
        </p:nvSpPr>
        <p:spPr>
          <a:xfrm>
            <a:off x="1891442" y="1997795"/>
            <a:ext cx="4129083" cy="428410"/>
          </a:xfrm>
          <a:prstGeom prst="rect">
            <a:avLst/>
          </a:prstGeom>
        </p:spPr>
        <p:txBody>
          <a:bodyPr lIns="91434" tIns="45717" rIns="91434" bIns="45717">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44000" indent="-144000">
              <a:lnSpc>
                <a:spcPct val="150000"/>
              </a:lnSpc>
              <a:buFont typeface="メイリオ" panose="020B0604030504040204" pitchFamily="50" charset="-128"/>
              <a:buChar char="※"/>
            </a:pP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指定事業の労働保険番号に対して初めて申請する場合は</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「新規」</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回目以降は</a:t>
            </a:r>
            <a:r>
              <a:rPr lang="ja-JP" altLang="en-US" sz="9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「認可の追加」</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となります。</a:t>
            </a:r>
            <a:endPar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961649" y="3133276"/>
            <a:ext cx="1272541"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該当するものに○印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238228" y="4713855"/>
            <a:ext cx="2390974" cy="203052"/>
          </a:xfrm>
          <a:prstGeom prst="rect">
            <a:avLst/>
          </a:prstGeom>
          <a:no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9" name="正方形/長方形 18"/>
          <p:cNvSpPr/>
          <p:nvPr/>
        </p:nvSpPr>
        <p:spPr>
          <a:xfrm>
            <a:off x="1329591" y="5000497"/>
            <a:ext cx="4064234" cy="553606"/>
          </a:xfrm>
          <a:prstGeom prst="rect">
            <a:avLst/>
          </a:prstGeom>
          <a:solidFill>
            <a:schemeClr val="accent5">
              <a:lumMod val="60000"/>
              <a:lumOff val="40000"/>
              <a:alpha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0" name="正方形/長方形 19"/>
          <p:cNvSpPr/>
          <p:nvPr/>
        </p:nvSpPr>
        <p:spPr>
          <a:xfrm>
            <a:off x="3733365" y="3228934"/>
            <a:ext cx="432048" cy="324036"/>
          </a:xfrm>
          <a:prstGeom prst="rect">
            <a:avLst/>
          </a:prstGeom>
          <a:noFill/>
          <a:ln w="3810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1" name="正方形/長方形 20"/>
          <p:cNvSpPr/>
          <p:nvPr/>
        </p:nvSpPr>
        <p:spPr>
          <a:xfrm>
            <a:off x="4284687" y="8992440"/>
            <a:ext cx="432048" cy="29610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22" name="直線矢印コネクタ 21"/>
          <p:cNvCxnSpPr>
            <a:cxnSpLocks/>
          </p:cNvCxnSpPr>
          <p:nvPr/>
        </p:nvCxnSpPr>
        <p:spPr>
          <a:xfrm flipH="1">
            <a:off x="4191567" y="3388178"/>
            <a:ext cx="1796237" cy="2774"/>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フリーフォーム 25"/>
          <p:cNvSpPr/>
          <p:nvPr/>
        </p:nvSpPr>
        <p:spPr>
          <a:xfrm>
            <a:off x="3637677" y="5579076"/>
            <a:ext cx="864167" cy="869768"/>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7620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25" name="正方形/長方形 24"/>
          <p:cNvSpPr/>
          <p:nvPr/>
        </p:nvSpPr>
        <p:spPr>
          <a:xfrm>
            <a:off x="5961649" y="8904088"/>
            <a:ext cx="1272541"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該当するものに○印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7" name="直線矢印コネクタ 26"/>
          <p:cNvCxnSpPr>
            <a:cxnSpLocks/>
            <a:stCxn id="25" idx="1"/>
          </p:cNvCxnSpPr>
          <p:nvPr/>
        </p:nvCxnSpPr>
        <p:spPr>
          <a:xfrm flipH="1" flipV="1">
            <a:off x="4724994" y="9137592"/>
            <a:ext cx="1236655" cy="9523"/>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p:cNvCxnSpPr>
          <p:nvPr/>
        </p:nvCxnSpPr>
        <p:spPr>
          <a:xfrm flipH="1">
            <a:off x="3658632" y="4838479"/>
            <a:ext cx="2303022"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5416550" y="4205793"/>
            <a:ext cx="545099"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r>
              <a:rPr lang="en-US" altLang="ja-JP" dirty="0"/>
              <a:t>5</a:t>
            </a:r>
            <a:endParaRPr lang="ja-JP" altLang="en-US" dirty="0"/>
          </a:p>
        </p:txBody>
      </p:sp>
      <p:grpSp>
        <p:nvGrpSpPr>
          <p:cNvPr id="33" name="グループ化 32"/>
          <p:cNvGrpSpPr/>
          <p:nvPr/>
        </p:nvGrpSpPr>
        <p:grpSpPr>
          <a:xfrm>
            <a:off x="1632916" y="1199371"/>
            <a:ext cx="232511" cy="267884"/>
            <a:chOff x="1747755" y="1074660"/>
            <a:chExt cx="232511" cy="267884"/>
          </a:xfrm>
        </p:grpSpPr>
        <p:sp>
          <p:nvSpPr>
            <p:cNvPr id="34" name="正方形/長方形 33"/>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34"/>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6" name="グループ化 35"/>
          <p:cNvGrpSpPr/>
          <p:nvPr/>
        </p:nvGrpSpPr>
        <p:grpSpPr>
          <a:xfrm>
            <a:off x="1632916" y="1620184"/>
            <a:ext cx="232511" cy="267884"/>
            <a:chOff x="1747755" y="1074660"/>
            <a:chExt cx="232511" cy="267884"/>
          </a:xfrm>
        </p:grpSpPr>
        <p:sp>
          <p:nvSpPr>
            <p:cNvPr id="37" name="正方形/長方形 36"/>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37"/>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テキスト ボックス 23"/>
          <p:cNvSpPr txBox="1"/>
          <p:nvPr/>
        </p:nvSpPr>
        <p:spPr>
          <a:xfrm>
            <a:off x="1868033" y="1251987"/>
            <a:ext cx="4647068" cy="316417"/>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「継続事業一括認可・追加・取消申請書</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」を記入する。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084366" y="3795881"/>
            <a:ext cx="4309459" cy="689761"/>
          </a:xfrm>
          <a:custGeom>
            <a:avLst/>
            <a:gdLst/>
            <a:ahLst/>
            <a:cxnLst/>
            <a:rect l="l" t="t" r="r" b="b"/>
            <a:pathLst>
              <a:path w="4291367" h="831716">
                <a:moveTo>
                  <a:pt x="1" y="0"/>
                </a:moveTo>
                <a:lnTo>
                  <a:pt x="2384909" y="0"/>
                </a:lnTo>
                <a:lnTo>
                  <a:pt x="2384909" y="343452"/>
                </a:lnTo>
                <a:lnTo>
                  <a:pt x="4291367" y="343452"/>
                </a:lnTo>
                <a:lnTo>
                  <a:pt x="4291367" y="831716"/>
                </a:lnTo>
                <a:lnTo>
                  <a:pt x="0" y="831716"/>
                </a:lnTo>
                <a:lnTo>
                  <a:pt x="0" y="343452"/>
                </a:lnTo>
                <a:lnTo>
                  <a:pt x="1" y="343452"/>
                </a:lnTo>
                <a:close/>
              </a:path>
            </a:pathLst>
          </a:custGeom>
          <a:solidFill>
            <a:schemeClr val="accent5">
              <a:lumMod val="60000"/>
              <a:lumOff val="40000"/>
              <a:alpha val="40000"/>
            </a:schemeClr>
          </a:soli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grpSp>
        <p:nvGrpSpPr>
          <p:cNvPr id="2" name="グループ化 1"/>
          <p:cNvGrpSpPr/>
          <p:nvPr/>
        </p:nvGrpSpPr>
        <p:grpSpPr>
          <a:xfrm>
            <a:off x="1070180" y="3769590"/>
            <a:ext cx="4208361" cy="825978"/>
            <a:chOff x="1041902" y="3769591"/>
            <a:chExt cx="4208361" cy="825978"/>
          </a:xfrm>
        </p:grpSpPr>
        <p:sp>
          <p:nvSpPr>
            <p:cNvPr id="40" name="テキスト ボックス 2"/>
            <p:cNvSpPr txBox="1"/>
            <p:nvPr/>
          </p:nvSpPr>
          <p:spPr>
            <a:xfrm>
              <a:off x="1041902" y="3769591"/>
              <a:ext cx="181102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dist">
                <a:spcAft>
                  <a:spcPts val="0"/>
                </a:spcAft>
              </a:pPr>
              <a:r>
                <a:rPr lang="ja-JP" sz="1150" kern="100" dirty="0">
                  <a:effectLst/>
                  <a:ea typeface="HG正楷書体-PRO"/>
                  <a:cs typeface="Times New Roman"/>
                </a:rPr>
                <a:t>１</a:t>
              </a:r>
              <a:r>
                <a:rPr lang="ja-JP" altLang="en-US" sz="1150" kern="100" dirty="0">
                  <a:effectLst/>
                  <a:ea typeface="HG正楷書体-PRO"/>
                  <a:cs typeface="Times New Roman"/>
                </a:rPr>
                <a:t>２</a:t>
              </a:r>
              <a:r>
                <a:rPr lang="ja-JP" sz="1150" kern="100" dirty="0">
                  <a:effectLst/>
                  <a:ea typeface="HG正楷書体-PRO"/>
                  <a:cs typeface="Times New Roman"/>
                </a:rPr>
                <a:t>１０１０</a:t>
              </a:r>
              <a:r>
                <a:rPr lang="ja-JP" altLang="en-US" sz="1150" kern="100" dirty="0">
                  <a:effectLst/>
                  <a:ea typeface="HG正楷書体-PRO"/>
                  <a:cs typeface="Times New Roman"/>
                </a:rPr>
                <a:t>１</a:t>
              </a:r>
              <a:r>
                <a:rPr lang="ja-JP" altLang="en-US" sz="1150" kern="100" dirty="0">
                  <a:ea typeface="HG正楷書体-PRO"/>
                  <a:cs typeface="Times New Roman"/>
                </a:rPr>
                <a:t>２３４５</a:t>
              </a:r>
              <a:endParaRPr lang="ja-JP" sz="1050" kern="100" dirty="0">
                <a:effectLst/>
                <a:ea typeface="ＭＳ 明朝"/>
                <a:cs typeface="Times New Roman"/>
              </a:endParaRPr>
            </a:p>
          </p:txBody>
        </p:sp>
        <p:sp>
          <p:nvSpPr>
            <p:cNvPr id="41" name="テキスト ボックス 3"/>
            <p:cNvSpPr txBox="1"/>
            <p:nvPr/>
          </p:nvSpPr>
          <p:spPr>
            <a:xfrm>
              <a:off x="2832399" y="3769591"/>
              <a:ext cx="64262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150" kern="100" dirty="0">
                  <a:effectLst/>
                  <a:ea typeface="HG正楷書体-PRO"/>
                  <a:cs typeface="Times New Roman"/>
                </a:rPr>
                <a:t>０００</a:t>
              </a:r>
              <a:endParaRPr lang="ja-JP" sz="1050" kern="100" dirty="0">
                <a:effectLst/>
                <a:ea typeface="ＭＳ 明朝"/>
                <a:cs typeface="Times New Roman"/>
              </a:endParaRPr>
            </a:p>
          </p:txBody>
        </p:sp>
        <p:sp>
          <p:nvSpPr>
            <p:cNvPr id="42" name="テキスト ボックス 4"/>
            <p:cNvSpPr txBox="1"/>
            <p:nvPr/>
          </p:nvSpPr>
          <p:spPr>
            <a:xfrm>
              <a:off x="1056088" y="4015421"/>
              <a:ext cx="2404745"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altLang="en-US" sz="900" kern="100" spc="-100" dirty="0">
                  <a:ea typeface="HG正楷書体-PRO"/>
                  <a:cs typeface="Times New Roman"/>
                </a:rPr>
                <a:t>千葉市中央区中央４－１１－１</a:t>
              </a:r>
              <a:endParaRPr lang="ja-JP" altLang="en-US" sz="1050" kern="100" dirty="0">
                <a:ea typeface="ＭＳ 明朝"/>
                <a:cs typeface="Times New Roman"/>
              </a:endParaRPr>
            </a:p>
            <a:p>
              <a:pPr algn="just">
                <a:lnSpc>
                  <a:spcPts val="900"/>
                </a:lnSpc>
                <a:spcAft>
                  <a:spcPts val="0"/>
                </a:spcAft>
              </a:pPr>
              <a:r>
                <a:rPr lang="ja-JP" altLang="en-US" sz="1050" kern="100" spc="-100" dirty="0">
                  <a:effectLst/>
                  <a:ea typeface="ＭＳ 明朝"/>
                  <a:cs typeface="Times New Roman"/>
                </a:rPr>
                <a:t>　　　　　　</a:t>
              </a:r>
              <a:r>
                <a:rPr lang="ja-JP" altLang="en-US" sz="900" kern="100" spc="-100" dirty="0">
                  <a:ea typeface="HG正楷書体-PRO"/>
                  <a:cs typeface="Times New Roman"/>
                </a:rPr>
                <a:t>アイランドビル</a:t>
              </a:r>
              <a:r>
                <a:rPr lang="ja-JP" altLang="en-US" sz="900" kern="100" spc="-100" dirty="0">
                  <a:effectLst/>
                  <a:ea typeface="HG正楷書体-PRO"/>
                  <a:cs typeface="Times New Roman"/>
                </a:rPr>
                <a:t>１２Ｆ</a:t>
              </a:r>
              <a:endParaRPr lang="ja-JP" sz="1050" kern="100" dirty="0">
                <a:effectLst/>
                <a:ea typeface="ＭＳ 明朝"/>
                <a:cs typeface="Times New Roman"/>
              </a:endParaRPr>
            </a:p>
          </p:txBody>
        </p:sp>
        <p:sp>
          <p:nvSpPr>
            <p:cNvPr id="44" name="テキスト ボックス 5"/>
            <p:cNvSpPr txBox="1"/>
            <p:nvPr/>
          </p:nvSpPr>
          <p:spPr>
            <a:xfrm>
              <a:off x="1159099" y="4274056"/>
              <a:ext cx="2389351" cy="2979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sz="1100" kern="100" spc="100" dirty="0">
                  <a:ea typeface="HG正楷書体-PRO"/>
                  <a:cs typeface="Times New Roman"/>
                </a:rPr>
                <a:t>千葉</a:t>
              </a:r>
              <a:r>
                <a:rPr lang="ja-JP" sz="1100" kern="100" spc="100" dirty="0">
                  <a:effectLst/>
                  <a:ea typeface="HG正楷書体-PRO"/>
                  <a:cs typeface="Times New Roman"/>
                </a:rPr>
                <a:t>労働株式会社</a:t>
              </a:r>
              <a:endParaRPr lang="ja-JP" sz="1050" kern="100" dirty="0">
                <a:effectLst/>
                <a:ea typeface="ＭＳ 明朝"/>
                <a:cs typeface="Times New Roman"/>
              </a:endParaRPr>
            </a:p>
          </p:txBody>
        </p:sp>
        <p:sp>
          <p:nvSpPr>
            <p:cNvPr id="45" name="テキスト ボックス 6"/>
            <p:cNvSpPr txBox="1"/>
            <p:nvPr/>
          </p:nvSpPr>
          <p:spPr>
            <a:xfrm>
              <a:off x="3414478" y="4070614"/>
              <a:ext cx="727278"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altLang="ja-JP" sz="750" kern="100" dirty="0">
                  <a:latin typeface="HG正楷書体-PRO"/>
                  <a:ea typeface="ＭＳ 明朝"/>
                  <a:cs typeface="Times New Roman"/>
                </a:rPr>
                <a:t>260</a:t>
              </a:r>
              <a:r>
                <a:rPr lang="en-US" sz="750" kern="100" dirty="0">
                  <a:effectLst/>
                  <a:latin typeface="HG正楷書体-PRO"/>
                  <a:ea typeface="ＭＳ 明朝"/>
                  <a:cs typeface="Times New Roman"/>
                </a:rPr>
                <a:t>-</a:t>
              </a:r>
              <a:r>
                <a:rPr lang="en-US" altLang="ja-JP" sz="750" kern="100" dirty="0">
                  <a:effectLst/>
                  <a:latin typeface="HG正楷書体-PRO"/>
                  <a:ea typeface="ＭＳ 明朝"/>
                  <a:cs typeface="Times New Roman"/>
                </a:rPr>
                <a:t>8612</a:t>
              </a:r>
              <a:endParaRPr lang="ja-JP" sz="750" kern="100" dirty="0">
                <a:effectLst/>
                <a:ea typeface="ＭＳ 明朝"/>
                <a:cs typeface="Times New Roman"/>
              </a:endParaRPr>
            </a:p>
          </p:txBody>
        </p:sp>
        <p:sp>
          <p:nvSpPr>
            <p:cNvPr id="46" name="円/楕円 45"/>
            <p:cNvSpPr/>
            <p:nvPr/>
          </p:nvSpPr>
          <p:spPr>
            <a:xfrm>
              <a:off x="4056031" y="4083163"/>
              <a:ext cx="85725" cy="85725"/>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47" name="テキスト ボックス 9"/>
            <p:cNvSpPr txBox="1"/>
            <p:nvPr/>
          </p:nvSpPr>
          <p:spPr>
            <a:xfrm>
              <a:off x="4694638" y="4115509"/>
              <a:ext cx="555625"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800" kern="100" dirty="0">
                  <a:effectLst/>
                  <a:ea typeface="HG正楷書体-PRO"/>
                  <a:cs typeface="Times New Roman"/>
                </a:rPr>
                <a:t>小売業</a:t>
              </a:r>
              <a:endParaRPr lang="ja-JP" sz="1050" kern="100" dirty="0">
                <a:effectLst/>
                <a:ea typeface="ＭＳ 明朝"/>
                <a:cs typeface="Times New Roman"/>
              </a:endParaRPr>
            </a:p>
          </p:txBody>
        </p:sp>
        <p:sp>
          <p:nvSpPr>
            <p:cNvPr id="48" name="テキスト ボックス 10"/>
            <p:cNvSpPr txBox="1"/>
            <p:nvPr/>
          </p:nvSpPr>
          <p:spPr>
            <a:xfrm>
              <a:off x="3781508" y="4307279"/>
              <a:ext cx="145415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750" kern="100" dirty="0">
                  <a:effectLst/>
                  <a:ea typeface="HG正楷書体-PRO"/>
                  <a:cs typeface="Times New Roman"/>
                </a:rPr>
                <a:t>０４</a:t>
              </a:r>
              <a:r>
                <a:rPr lang="ja-JP" altLang="en-US" sz="750" kern="100" dirty="0">
                  <a:effectLst/>
                  <a:ea typeface="HG正楷書体-PRO"/>
                  <a:cs typeface="Times New Roman"/>
                </a:rPr>
                <a:t>３</a:t>
              </a:r>
              <a:r>
                <a:rPr lang="ja-JP" sz="750" kern="100" dirty="0">
                  <a:effectLst/>
                  <a:ea typeface="HG正楷書体-PRO"/>
                  <a:cs typeface="Times New Roman"/>
                </a:rPr>
                <a:t>－</a:t>
              </a:r>
              <a:r>
                <a:rPr lang="ja-JP" altLang="en-US" sz="750" kern="100" dirty="0">
                  <a:ea typeface="HG正楷書体-PRO"/>
                  <a:cs typeface="Times New Roman"/>
                </a:rPr>
                <a:t>２２１</a:t>
              </a:r>
              <a:r>
                <a:rPr lang="ja-JP" sz="750" kern="100" dirty="0">
                  <a:effectLst/>
                  <a:ea typeface="HG正楷書体-PRO"/>
                  <a:cs typeface="Times New Roman"/>
                </a:rPr>
                <a:t>－</a:t>
              </a:r>
              <a:r>
                <a:rPr lang="ja-JP" altLang="en-US" sz="750" kern="100" dirty="0">
                  <a:effectLst/>
                  <a:ea typeface="HG正楷書体-PRO"/>
                  <a:cs typeface="Times New Roman"/>
                </a:rPr>
                <a:t>４３１７</a:t>
              </a:r>
              <a:endParaRPr lang="ja-JP" sz="750" kern="100" dirty="0">
                <a:effectLst/>
                <a:ea typeface="ＭＳ 明朝"/>
                <a:cs typeface="Times New Roman"/>
              </a:endParaRPr>
            </a:p>
          </p:txBody>
        </p:sp>
      </p:grpSp>
      <p:grpSp>
        <p:nvGrpSpPr>
          <p:cNvPr id="16" name="グループ化 15"/>
          <p:cNvGrpSpPr/>
          <p:nvPr/>
        </p:nvGrpSpPr>
        <p:grpSpPr>
          <a:xfrm>
            <a:off x="1196186" y="4688389"/>
            <a:ext cx="4162976" cy="944750"/>
            <a:chOff x="1155242" y="4688478"/>
            <a:chExt cx="4162976" cy="944750"/>
          </a:xfrm>
        </p:grpSpPr>
        <p:sp>
          <p:nvSpPr>
            <p:cNvPr id="49" name="テキスト ボックス 12"/>
            <p:cNvSpPr txBox="1"/>
            <p:nvPr/>
          </p:nvSpPr>
          <p:spPr>
            <a:xfrm>
              <a:off x="1155242" y="4688478"/>
              <a:ext cx="181102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dist">
                <a:spcAft>
                  <a:spcPts val="0"/>
                </a:spcAft>
              </a:pPr>
              <a:r>
                <a:rPr lang="ja-JP" sz="1150" kern="100" dirty="0">
                  <a:effectLst/>
                  <a:ea typeface="HG正楷書体-PRO"/>
                  <a:cs typeface="Times New Roman"/>
                </a:rPr>
                <a:t>１</a:t>
              </a:r>
              <a:r>
                <a:rPr lang="ja-JP" altLang="en-US" sz="1150" kern="100" dirty="0">
                  <a:effectLst/>
                  <a:ea typeface="HG正楷書体-PRO"/>
                  <a:cs typeface="Times New Roman"/>
                </a:rPr>
                <a:t>２</a:t>
              </a:r>
              <a:r>
                <a:rPr lang="ja-JP" sz="1150" kern="100" dirty="0">
                  <a:effectLst/>
                  <a:ea typeface="HG正楷書体-PRO"/>
                  <a:cs typeface="Times New Roman"/>
                </a:rPr>
                <a:t>１０２００</a:t>
              </a:r>
              <a:r>
                <a:rPr lang="ja-JP" altLang="en-US" sz="1150" kern="100" dirty="0">
                  <a:effectLst/>
                  <a:ea typeface="HG正楷書体-PRO"/>
                  <a:cs typeface="Times New Roman"/>
                </a:rPr>
                <a:t>２４６８</a:t>
              </a:r>
              <a:endParaRPr lang="ja-JP" sz="1050" kern="100" dirty="0">
                <a:effectLst/>
                <a:ea typeface="ＭＳ 明朝"/>
                <a:cs typeface="Times New Roman"/>
              </a:endParaRPr>
            </a:p>
          </p:txBody>
        </p:sp>
        <p:sp>
          <p:nvSpPr>
            <p:cNvPr id="50" name="テキスト ボックス 13"/>
            <p:cNvSpPr txBox="1"/>
            <p:nvPr/>
          </p:nvSpPr>
          <p:spPr>
            <a:xfrm>
              <a:off x="2921136" y="4688478"/>
              <a:ext cx="64262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150" kern="100" dirty="0">
                  <a:effectLst/>
                  <a:ea typeface="HG正楷書体-PRO"/>
                  <a:cs typeface="Times New Roman"/>
                </a:rPr>
                <a:t>０００</a:t>
              </a:r>
              <a:endParaRPr lang="ja-JP" sz="1050" kern="100" dirty="0">
                <a:effectLst/>
                <a:ea typeface="ＭＳ 明朝"/>
                <a:cs typeface="Times New Roman"/>
              </a:endParaRPr>
            </a:p>
          </p:txBody>
        </p:sp>
        <p:sp>
          <p:nvSpPr>
            <p:cNvPr id="51" name="テキスト ボックス 14"/>
            <p:cNvSpPr txBox="1"/>
            <p:nvPr/>
          </p:nvSpPr>
          <p:spPr>
            <a:xfrm>
              <a:off x="1350738" y="5047365"/>
              <a:ext cx="2267585" cy="2959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a:ea typeface="HG正楷書体-PRO"/>
                  <a:cs typeface="Times New Roman"/>
                </a:rPr>
                <a:t>船橋市海神町２－３－１３</a:t>
              </a:r>
              <a:endParaRPr lang="ja-JP" sz="1050" kern="100" dirty="0">
                <a:effectLst/>
                <a:ea typeface="ＭＳ 明朝"/>
                <a:cs typeface="Times New Roman"/>
              </a:endParaRPr>
            </a:p>
          </p:txBody>
        </p:sp>
        <p:sp>
          <p:nvSpPr>
            <p:cNvPr id="52" name="テキスト ボックス 15"/>
            <p:cNvSpPr txBox="1"/>
            <p:nvPr/>
          </p:nvSpPr>
          <p:spPr>
            <a:xfrm>
              <a:off x="1350738" y="5297555"/>
              <a:ext cx="2266950" cy="3054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sz="1200" kern="100" dirty="0">
                  <a:ea typeface="HG正楷書体-PRO"/>
                  <a:cs typeface="Times New Roman"/>
                </a:rPr>
                <a:t>千葉</a:t>
              </a:r>
              <a:r>
                <a:rPr lang="ja-JP" sz="1200" kern="100" dirty="0">
                  <a:effectLst/>
                  <a:ea typeface="HG正楷書体-PRO"/>
                  <a:cs typeface="Times New Roman"/>
                </a:rPr>
                <a:t>労働株式会社　</a:t>
              </a:r>
              <a:r>
                <a:rPr lang="ja-JP" altLang="en-US" sz="1200" kern="100" dirty="0">
                  <a:ea typeface="HG正楷書体-PRO"/>
                  <a:cs typeface="Times New Roman"/>
                </a:rPr>
                <a:t>船橋</a:t>
              </a:r>
              <a:r>
                <a:rPr lang="ja-JP" sz="1200" kern="100" dirty="0">
                  <a:effectLst/>
                  <a:ea typeface="HG正楷書体-PRO"/>
                  <a:cs typeface="Times New Roman"/>
                </a:rPr>
                <a:t>支店</a:t>
              </a:r>
              <a:endParaRPr lang="ja-JP" sz="1050" kern="100" dirty="0">
                <a:effectLst/>
                <a:ea typeface="ＭＳ 明朝"/>
                <a:cs typeface="Times New Roman"/>
              </a:endParaRPr>
            </a:p>
          </p:txBody>
        </p:sp>
        <p:sp>
          <p:nvSpPr>
            <p:cNvPr id="53" name="テキスト ボックス 16"/>
            <p:cNvSpPr txBox="1"/>
            <p:nvPr/>
          </p:nvSpPr>
          <p:spPr>
            <a:xfrm>
              <a:off x="3785963" y="5344938"/>
              <a:ext cx="145415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750" kern="100" dirty="0">
                  <a:effectLst/>
                  <a:ea typeface="HG正楷書体-PRO"/>
                  <a:cs typeface="Times New Roman"/>
                </a:rPr>
                <a:t>０４</a:t>
              </a:r>
              <a:r>
                <a:rPr lang="ja-JP" altLang="en-US" sz="750" kern="100" dirty="0">
                  <a:effectLst/>
                  <a:ea typeface="HG正楷書体-PRO"/>
                  <a:cs typeface="Times New Roman"/>
                </a:rPr>
                <a:t>７</a:t>
              </a:r>
              <a:r>
                <a:rPr lang="ja-JP" sz="750" kern="100" dirty="0">
                  <a:effectLst/>
                  <a:ea typeface="HG正楷書体-PRO"/>
                  <a:cs typeface="Times New Roman"/>
                </a:rPr>
                <a:t>－</a:t>
              </a:r>
              <a:r>
                <a:rPr lang="ja-JP" altLang="en-US" sz="750" kern="100" dirty="0">
                  <a:effectLst/>
                  <a:ea typeface="HG正楷書体-PRO"/>
                  <a:cs typeface="Times New Roman"/>
                </a:rPr>
                <a:t>４３１</a:t>
              </a:r>
              <a:r>
                <a:rPr lang="ja-JP" sz="750" kern="100" dirty="0">
                  <a:effectLst/>
                  <a:ea typeface="HG正楷書体-PRO"/>
                  <a:cs typeface="Times New Roman"/>
                </a:rPr>
                <a:t>－</a:t>
              </a:r>
              <a:r>
                <a:rPr lang="ja-JP" altLang="en-US" sz="750" kern="100" dirty="0">
                  <a:ea typeface="HG正楷書体-PRO"/>
                  <a:cs typeface="Times New Roman"/>
                </a:rPr>
                <a:t>０１８３</a:t>
              </a:r>
              <a:endParaRPr lang="ja-JP" sz="750" kern="100" dirty="0">
                <a:effectLst/>
                <a:ea typeface="ＭＳ 明朝"/>
                <a:cs typeface="Times New Roman"/>
              </a:endParaRPr>
            </a:p>
          </p:txBody>
        </p:sp>
        <p:sp>
          <p:nvSpPr>
            <p:cNvPr id="54" name="テキスト ボックス 17"/>
            <p:cNvSpPr txBox="1"/>
            <p:nvPr/>
          </p:nvSpPr>
          <p:spPr>
            <a:xfrm>
              <a:off x="3500899" y="5059995"/>
              <a:ext cx="675005"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altLang="ja-JP" sz="800" kern="100" dirty="0">
                  <a:effectLst/>
                  <a:latin typeface="HG正楷書体-PRO"/>
                  <a:ea typeface="ＭＳ 明朝"/>
                  <a:cs typeface="Times New Roman"/>
                </a:rPr>
                <a:t>273</a:t>
              </a:r>
              <a:r>
                <a:rPr lang="en-US" sz="800" kern="100" dirty="0">
                  <a:effectLst/>
                  <a:latin typeface="HG正楷書体-PRO"/>
                  <a:ea typeface="ＭＳ 明朝"/>
                  <a:cs typeface="Times New Roman"/>
                </a:rPr>
                <a:t>-00</a:t>
              </a:r>
              <a:r>
                <a:rPr lang="en-US" altLang="ja-JP" sz="800" kern="100" dirty="0">
                  <a:effectLst/>
                  <a:latin typeface="HG正楷書体-PRO"/>
                  <a:ea typeface="ＭＳ 明朝"/>
                  <a:cs typeface="Times New Roman"/>
                </a:rPr>
                <a:t>22</a:t>
              </a:r>
              <a:endParaRPr lang="ja-JP" sz="1050" kern="100" dirty="0">
                <a:effectLst/>
                <a:ea typeface="ＭＳ 明朝"/>
                <a:cs typeface="Times New Roman"/>
              </a:endParaRPr>
            </a:p>
          </p:txBody>
        </p:sp>
        <p:sp>
          <p:nvSpPr>
            <p:cNvPr id="55" name="テキスト ボックス 19"/>
            <p:cNvSpPr txBox="1"/>
            <p:nvPr/>
          </p:nvSpPr>
          <p:spPr>
            <a:xfrm>
              <a:off x="4762593" y="5140887"/>
              <a:ext cx="555625"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800" kern="100" dirty="0">
                  <a:effectLst/>
                  <a:ea typeface="HG正楷書体-PRO"/>
                  <a:cs typeface="Times New Roman"/>
                </a:rPr>
                <a:t>小売業</a:t>
              </a:r>
              <a:endParaRPr lang="ja-JP" sz="1050" kern="100" dirty="0">
                <a:effectLst/>
                <a:ea typeface="ＭＳ 明朝"/>
                <a:cs typeface="Times New Roman"/>
              </a:endParaRPr>
            </a:p>
          </p:txBody>
        </p:sp>
        <p:sp>
          <p:nvSpPr>
            <p:cNvPr id="56" name="円/楕円 55"/>
            <p:cNvSpPr/>
            <p:nvPr/>
          </p:nvSpPr>
          <p:spPr>
            <a:xfrm>
              <a:off x="4178494" y="5088296"/>
              <a:ext cx="85725" cy="857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73" name="円/楕円 72"/>
          <p:cNvSpPr/>
          <p:nvPr/>
        </p:nvSpPr>
        <p:spPr>
          <a:xfrm>
            <a:off x="4056031" y="4083163"/>
            <a:ext cx="85725" cy="857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9" name="グループ化 8"/>
          <p:cNvGrpSpPr/>
          <p:nvPr/>
        </p:nvGrpSpPr>
        <p:grpSpPr>
          <a:xfrm>
            <a:off x="3648016" y="9364850"/>
            <a:ext cx="1704975" cy="635000"/>
            <a:chOff x="3648016" y="9364850"/>
            <a:chExt cx="1704975" cy="635000"/>
          </a:xfrm>
        </p:grpSpPr>
        <p:sp>
          <p:nvSpPr>
            <p:cNvPr id="57" name="テキスト ボックス 20"/>
            <p:cNvSpPr txBox="1"/>
            <p:nvPr/>
          </p:nvSpPr>
          <p:spPr>
            <a:xfrm>
              <a:off x="3714691" y="9364850"/>
              <a:ext cx="1470152"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altLang="en-US" sz="800" kern="100" spc="-100" dirty="0">
                  <a:latin typeface="HG正楷書体-PRO" panose="03000600000000000000" pitchFamily="66" charset="-128"/>
                  <a:ea typeface="HG正楷書体-PRO" panose="03000600000000000000" pitchFamily="66" charset="-128"/>
                  <a:cs typeface="Times New Roman"/>
                </a:rPr>
                <a:t>千葉市中央区中央</a:t>
              </a:r>
              <a:r>
                <a:rPr lang="en-US" altLang="ja-JP" sz="800" kern="100" spc="-100" dirty="0">
                  <a:latin typeface="HG正楷書体-PRO" panose="03000600000000000000" pitchFamily="66" charset="-128"/>
                  <a:ea typeface="HG正楷書体-PRO" panose="03000600000000000000" pitchFamily="66" charset="-128"/>
                  <a:cs typeface="Times New Roman"/>
                </a:rPr>
                <a:t>4-11-1</a:t>
              </a:r>
              <a:endParaRPr lang="ja-JP" altLang="en-US" sz="800" kern="100" spc="-100" dirty="0">
                <a:effectLst/>
                <a:latin typeface="HG正楷書体-PRO" panose="03000600000000000000" pitchFamily="66" charset="-128"/>
                <a:ea typeface="HG正楷書体-PRO" panose="03000600000000000000" pitchFamily="66" charset="-128"/>
                <a:cs typeface="Times New Roman"/>
              </a:endParaRPr>
            </a:p>
            <a:p>
              <a:pPr algn="just">
                <a:lnSpc>
                  <a:spcPts val="900"/>
                </a:lnSpc>
                <a:spcAft>
                  <a:spcPts val="0"/>
                </a:spcAft>
              </a:pPr>
              <a:r>
                <a:rPr lang="ja-JP" altLang="en-US" sz="800" kern="100" spc="-100" dirty="0">
                  <a:latin typeface="HG正楷書体-PRO" panose="03000600000000000000" pitchFamily="66" charset="-128"/>
                  <a:ea typeface="HG正楷書体-PRO" panose="03000600000000000000" pitchFamily="66" charset="-128"/>
                  <a:cs typeface="Times New Roman"/>
                </a:rPr>
                <a:t>　　アイランドビル１２</a:t>
              </a:r>
              <a:r>
                <a:rPr lang="en-US" sz="800" kern="100" spc="-100" dirty="0">
                  <a:effectLst/>
                  <a:latin typeface="HG正楷書体-PRO" panose="03000600000000000000" pitchFamily="66" charset="-128"/>
                  <a:ea typeface="HG正楷書体-PRO" panose="03000600000000000000" pitchFamily="66" charset="-128"/>
                  <a:cs typeface="Times New Roman"/>
                </a:rPr>
                <a:t>F</a:t>
              </a:r>
              <a:endParaRPr lang="ja-JP" sz="1050" kern="100" dirty="0">
                <a:effectLst/>
                <a:latin typeface="HG正楷書体-PRO" panose="03000600000000000000" pitchFamily="66" charset="-128"/>
                <a:ea typeface="HG正楷書体-PRO" panose="03000600000000000000" pitchFamily="66" charset="-128"/>
                <a:cs typeface="Times New Roman"/>
              </a:endParaRPr>
            </a:p>
          </p:txBody>
        </p:sp>
        <p:sp>
          <p:nvSpPr>
            <p:cNvPr id="58" name="テキスト ボックス 21"/>
            <p:cNvSpPr txBox="1"/>
            <p:nvPr/>
          </p:nvSpPr>
          <p:spPr>
            <a:xfrm>
              <a:off x="3648016" y="9609325"/>
              <a:ext cx="17049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spcAft>
                  <a:spcPts val="0"/>
                </a:spcAft>
              </a:pPr>
              <a:r>
                <a:rPr lang="ja-JP" altLang="en-US" sz="850" kern="100" dirty="0">
                  <a:ea typeface="HG正楷書体-PRO"/>
                  <a:cs typeface="Times New Roman"/>
                </a:rPr>
                <a:t>千葉</a:t>
              </a:r>
              <a:r>
                <a:rPr lang="ja-JP" sz="850" kern="100" dirty="0">
                  <a:effectLst/>
                  <a:ea typeface="HG正楷書体-PRO"/>
                  <a:cs typeface="Times New Roman"/>
                </a:rPr>
                <a:t>労働株式会社</a:t>
              </a:r>
              <a:endParaRPr lang="ja-JP" sz="1050" kern="100" dirty="0">
                <a:effectLst/>
                <a:ea typeface="ＭＳ 明朝"/>
                <a:cs typeface="Times New Roman"/>
              </a:endParaRPr>
            </a:p>
            <a:p>
              <a:pPr algn="l">
                <a:lnSpc>
                  <a:spcPts val="900"/>
                </a:lnSpc>
                <a:spcAft>
                  <a:spcPts val="0"/>
                </a:spcAft>
              </a:pPr>
              <a:r>
                <a:rPr lang="ja-JP" sz="850" kern="100" dirty="0">
                  <a:effectLst/>
                  <a:ea typeface="HG正楷書体-PRO"/>
                  <a:cs typeface="Times New Roman"/>
                </a:rPr>
                <a:t>代表取締役　</a:t>
              </a:r>
              <a:r>
                <a:rPr lang="ja-JP" altLang="en-US" sz="850" kern="100" dirty="0">
                  <a:effectLst/>
                  <a:ea typeface="HG正楷書体-PRO"/>
                  <a:cs typeface="Times New Roman"/>
                </a:rPr>
                <a:t>厚生</a:t>
              </a:r>
              <a:r>
                <a:rPr lang="ja-JP" altLang="en-US" sz="850" kern="100" dirty="0">
                  <a:ea typeface="HG正楷書体-PRO"/>
                  <a:cs typeface="Times New Roman"/>
                </a:rPr>
                <a:t>  海</a:t>
              </a:r>
              <a:r>
                <a:rPr lang="ja-JP" altLang="en-US" sz="850" kern="100" dirty="0">
                  <a:effectLst/>
                  <a:ea typeface="HG正楷書体-PRO"/>
                  <a:cs typeface="Times New Roman"/>
                </a:rPr>
                <a:t>雄</a:t>
              </a:r>
              <a:endParaRPr lang="ja-JP" sz="1050" kern="100" dirty="0">
                <a:effectLst/>
                <a:ea typeface="ＭＳ 明朝"/>
                <a:cs typeface="Times New Roman"/>
              </a:endParaRPr>
            </a:p>
          </p:txBody>
        </p:sp>
      </p:grpSp>
      <p:grpSp>
        <p:nvGrpSpPr>
          <p:cNvPr id="59" name="グループ化 58"/>
          <p:cNvGrpSpPr/>
          <p:nvPr/>
        </p:nvGrpSpPr>
        <p:grpSpPr>
          <a:xfrm>
            <a:off x="4922991" y="9706237"/>
            <a:ext cx="222885" cy="222885"/>
            <a:chOff x="0" y="0"/>
            <a:chExt cx="222885" cy="222885"/>
          </a:xfrm>
        </p:grpSpPr>
        <p:sp>
          <p:nvSpPr>
            <p:cNvPr id="60" name="円/楕円 59"/>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61" name="円/楕円 60"/>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62" name="円/楕円 61"/>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sp>
        <p:nvSpPr>
          <p:cNvPr id="63" name="円/楕円 62"/>
          <p:cNvSpPr/>
          <p:nvPr/>
        </p:nvSpPr>
        <p:spPr>
          <a:xfrm>
            <a:off x="3788796" y="3314955"/>
            <a:ext cx="223864" cy="857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74" name="円/楕円 73"/>
          <p:cNvSpPr/>
          <p:nvPr/>
        </p:nvSpPr>
        <p:spPr>
          <a:xfrm>
            <a:off x="4311262" y="9016370"/>
            <a:ext cx="85725" cy="857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75" name="グループ化 74"/>
          <p:cNvGrpSpPr/>
          <p:nvPr/>
        </p:nvGrpSpPr>
        <p:grpSpPr>
          <a:xfrm>
            <a:off x="1025055" y="228515"/>
            <a:ext cx="373567" cy="541316"/>
            <a:chOff x="490363" y="578276"/>
            <a:chExt cx="282558" cy="409439"/>
          </a:xfrm>
          <a:effectLst>
            <a:outerShdw blurRad="76200" dir="18900000" sy="23000" kx="-1200000" algn="bl" rotWithShape="0">
              <a:prstClr val="black">
                <a:alpha val="20000"/>
              </a:prstClr>
            </a:outerShdw>
          </a:effectLst>
        </p:grpSpPr>
        <p:sp>
          <p:nvSpPr>
            <p:cNvPr id="76" name="二等辺三角形 75"/>
            <p:cNvSpPr/>
            <p:nvPr/>
          </p:nvSpPr>
          <p:spPr>
            <a:xfrm rot="13108857">
              <a:off x="490363" y="753820"/>
              <a:ext cx="79843" cy="233895"/>
            </a:xfrm>
            <a:prstGeom prst="triangle">
              <a:avLst/>
            </a:prstGeom>
            <a:solidFill>
              <a:schemeClr val="bg1"/>
            </a:solidFill>
            <a:ln>
              <a:noFill/>
            </a:ln>
            <a:effectLst>
              <a:innerShdw blurRad="63500" dist="38100" dir="150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円/楕円 76"/>
            <p:cNvSpPr/>
            <p:nvPr/>
          </p:nvSpPr>
          <p:spPr>
            <a:xfrm>
              <a:off x="530285" y="578276"/>
              <a:ext cx="242636" cy="242636"/>
            </a:xfrm>
            <a:prstGeom prst="ellipse">
              <a:avLst/>
            </a:prstGeom>
            <a:solidFill>
              <a:schemeClr val="accent5">
                <a:lumMod val="7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円/楕円 77"/>
            <p:cNvSpPr>
              <a:spLocks noChangeAspect="1"/>
            </p:cNvSpPr>
            <p:nvPr/>
          </p:nvSpPr>
          <p:spPr>
            <a:xfrm>
              <a:off x="530284" y="578276"/>
              <a:ext cx="194109" cy="194109"/>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9" name="フリーフォーム 78"/>
          <p:cNvSpPr/>
          <p:nvPr/>
        </p:nvSpPr>
        <p:spPr>
          <a:xfrm>
            <a:off x="1952479" y="1857669"/>
            <a:ext cx="1271711" cy="34667"/>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 name="connsiteX0" fmla="*/ 0 w 8285019"/>
              <a:gd name="connsiteY0" fmla="*/ 360220 h 374085"/>
              <a:gd name="connsiteX1" fmla="*/ 374073 w 8285019"/>
              <a:gd name="connsiteY1" fmla="*/ 27710 h 374085"/>
              <a:gd name="connsiteX2" fmla="*/ 720437 w 8285019"/>
              <a:gd name="connsiteY2" fmla="*/ 374074 h 374085"/>
              <a:gd name="connsiteX3" fmla="*/ 1080655 w 8285019"/>
              <a:gd name="connsiteY3" fmla="*/ 27710 h 374085"/>
              <a:gd name="connsiteX4" fmla="*/ 1454728 w 8285019"/>
              <a:gd name="connsiteY4" fmla="*/ 360220 h 374085"/>
              <a:gd name="connsiteX5" fmla="*/ 1814946 w 8285019"/>
              <a:gd name="connsiteY5" fmla="*/ 27710 h 374085"/>
              <a:gd name="connsiteX6" fmla="*/ 2175164 w 8285019"/>
              <a:gd name="connsiteY6" fmla="*/ 374074 h 374085"/>
              <a:gd name="connsiteX7" fmla="*/ 2535382 w 8285019"/>
              <a:gd name="connsiteY7" fmla="*/ 13856 h 374085"/>
              <a:gd name="connsiteX8" fmla="*/ 2895600 w 8285019"/>
              <a:gd name="connsiteY8" fmla="*/ 360220 h 374085"/>
              <a:gd name="connsiteX9" fmla="*/ 3269673 w 8285019"/>
              <a:gd name="connsiteY9" fmla="*/ 27710 h 374085"/>
              <a:gd name="connsiteX10" fmla="*/ 3616037 w 8285019"/>
              <a:gd name="connsiteY10" fmla="*/ 374074 h 374085"/>
              <a:gd name="connsiteX11" fmla="*/ 3962400 w 8285019"/>
              <a:gd name="connsiteY11" fmla="*/ 27710 h 374085"/>
              <a:gd name="connsiteX12" fmla="*/ 4336473 w 8285019"/>
              <a:gd name="connsiteY12" fmla="*/ 374074 h 374085"/>
              <a:gd name="connsiteX13" fmla="*/ 4696691 w 8285019"/>
              <a:gd name="connsiteY13" fmla="*/ 13856 h 374085"/>
              <a:gd name="connsiteX14" fmla="*/ 5070764 w 8285019"/>
              <a:gd name="connsiteY14" fmla="*/ 360220 h 374085"/>
              <a:gd name="connsiteX15" fmla="*/ 5417128 w 8285019"/>
              <a:gd name="connsiteY15" fmla="*/ 41565 h 374085"/>
              <a:gd name="connsiteX16" fmla="*/ 5777346 w 8285019"/>
              <a:gd name="connsiteY16" fmla="*/ 360220 h 374085"/>
              <a:gd name="connsiteX17" fmla="*/ 6123709 w 8285019"/>
              <a:gd name="connsiteY17" fmla="*/ 27710 h 374085"/>
              <a:gd name="connsiteX18" fmla="*/ 6497782 w 8285019"/>
              <a:gd name="connsiteY18" fmla="*/ 360220 h 374085"/>
              <a:gd name="connsiteX19" fmla="*/ 6858000 w 8285019"/>
              <a:gd name="connsiteY19" fmla="*/ 27710 h 374085"/>
              <a:gd name="connsiteX20" fmla="*/ 7218218 w 8285019"/>
              <a:gd name="connsiteY20" fmla="*/ 360220 h 374085"/>
              <a:gd name="connsiteX21" fmla="*/ 7578437 w 8285019"/>
              <a:gd name="connsiteY21" fmla="*/ 13856 h 374085"/>
              <a:gd name="connsiteX22" fmla="*/ 7924800 w 8285019"/>
              <a:gd name="connsiteY22" fmla="*/ 374074 h 374085"/>
              <a:gd name="connsiteX23" fmla="*/ 8285018 w 8285019"/>
              <a:gd name="connsiteY23" fmla="*/ 1 h 374085"/>
              <a:gd name="connsiteX0" fmla="*/ 0 w 7924801"/>
              <a:gd name="connsiteY0" fmla="*/ 346378 h 360243"/>
              <a:gd name="connsiteX1" fmla="*/ 374073 w 7924801"/>
              <a:gd name="connsiteY1" fmla="*/ 13868 h 360243"/>
              <a:gd name="connsiteX2" fmla="*/ 720437 w 7924801"/>
              <a:gd name="connsiteY2" fmla="*/ 360232 h 360243"/>
              <a:gd name="connsiteX3" fmla="*/ 1080655 w 7924801"/>
              <a:gd name="connsiteY3" fmla="*/ 13868 h 360243"/>
              <a:gd name="connsiteX4" fmla="*/ 1454728 w 7924801"/>
              <a:gd name="connsiteY4" fmla="*/ 346378 h 360243"/>
              <a:gd name="connsiteX5" fmla="*/ 1814946 w 7924801"/>
              <a:gd name="connsiteY5" fmla="*/ 13868 h 360243"/>
              <a:gd name="connsiteX6" fmla="*/ 2175164 w 7924801"/>
              <a:gd name="connsiteY6" fmla="*/ 360232 h 360243"/>
              <a:gd name="connsiteX7" fmla="*/ 2535382 w 7924801"/>
              <a:gd name="connsiteY7" fmla="*/ 14 h 360243"/>
              <a:gd name="connsiteX8" fmla="*/ 2895600 w 7924801"/>
              <a:gd name="connsiteY8" fmla="*/ 346378 h 360243"/>
              <a:gd name="connsiteX9" fmla="*/ 3269673 w 7924801"/>
              <a:gd name="connsiteY9" fmla="*/ 13868 h 360243"/>
              <a:gd name="connsiteX10" fmla="*/ 3616037 w 7924801"/>
              <a:gd name="connsiteY10" fmla="*/ 360232 h 360243"/>
              <a:gd name="connsiteX11" fmla="*/ 3962400 w 7924801"/>
              <a:gd name="connsiteY11" fmla="*/ 13868 h 360243"/>
              <a:gd name="connsiteX12" fmla="*/ 4336473 w 7924801"/>
              <a:gd name="connsiteY12" fmla="*/ 360232 h 360243"/>
              <a:gd name="connsiteX13" fmla="*/ 4696691 w 7924801"/>
              <a:gd name="connsiteY13" fmla="*/ 14 h 360243"/>
              <a:gd name="connsiteX14" fmla="*/ 5070764 w 7924801"/>
              <a:gd name="connsiteY14" fmla="*/ 346378 h 360243"/>
              <a:gd name="connsiteX15" fmla="*/ 5417128 w 7924801"/>
              <a:gd name="connsiteY15" fmla="*/ 27723 h 360243"/>
              <a:gd name="connsiteX16" fmla="*/ 5777346 w 7924801"/>
              <a:gd name="connsiteY16" fmla="*/ 346378 h 360243"/>
              <a:gd name="connsiteX17" fmla="*/ 6123709 w 7924801"/>
              <a:gd name="connsiteY17" fmla="*/ 13868 h 360243"/>
              <a:gd name="connsiteX18" fmla="*/ 6497782 w 7924801"/>
              <a:gd name="connsiteY18" fmla="*/ 346378 h 360243"/>
              <a:gd name="connsiteX19" fmla="*/ 6858000 w 7924801"/>
              <a:gd name="connsiteY19" fmla="*/ 13868 h 360243"/>
              <a:gd name="connsiteX20" fmla="*/ 7218218 w 7924801"/>
              <a:gd name="connsiteY20" fmla="*/ 346378 h 360243"/>
              <a:gd name="connsiteX21" fmla="*/ 7578437 w 7924801"/>
              <a:gd name="connsiteY21" fmla="*/ 14 h 360243"/>
              <a:gd name="connsiteX22" fmla="*/ 7924800 w 7924801"/>
              <a:gd name="connsiteY22" fmla="*/ 360232 h 360243"/>
              <a:gd name="connsiteX0" fmla="*/ 0 w 7578435"/>
              <a:gd name="connsiteY0" fmla="*/ 346378 h 360243"/>
              <a:gd name="connsiteX1" fmla="*/ 374073 w 7578435"/>
              <a:gd name="connsiteY1" fmla="*/ 13868 h 360243"/>
              <a:gd name="connsiteX2" fmla="*/ 720437 w 7578435"/>
              <a:gd name="connsiteY2" fmla="*/ 360232 h 360243"/>
              <a:gd name="connsiteX3" fmla="*/ 1080655 w 7578435"/>
              <a:gd name="connsiteY3" fmla="*/ 13868 h 360243"/>
              <a:gd name="connsiteX4" fmla="*/ 1454728 w 7578435"/>
              <a:gd name="connsiteY4" fmla="*/ 346378 h 360243"/>
              <a:gd name="connsiteX5" fmla="*/ 1814946 w 7578435"/>
              <a:gd name="connsiteY5" fmla="*/ 13868 h 360243"/>
              <a:gd name="connsiteX6" fmla="*/ 2175164 w 7578435"/>
              <a:gd name="connsiteY6" fmla="*/ 360232 h 360243"/>
              <a:gd name="connsiteX7" fmla="*/ 2535382 w 7578435"/>
              <a:gd name="connsiteY7" fmla="*/ 14 h 360243"/>
              <a:gd name="connsiteX8" fmla="*/ 2895600 w 7578435"/>
              <a:gd name="connsiteY8" fmla="*/ 346378 h 360243"/>
              <a:gd name="connsiteX9" fmla="*/ 3269673 w 7578435"/>
              <a:gd name="connsiteY9" fmla="*/ 13868 h 360243"/>
              <a:gd name="connsiteX10" fmla="*/ 3616037 w 7578435"/>
              <a:gd name="connsiteY10" fmla="*/ 360232 h 360243"/>
              <a:gd name="connsiteX11" fmla="*/ 3962400 w 7578435"/>
              <a:gd name="connsiteY11" fmla="*/ 13868 h 360243"/>
              <a:gd name="connsiteX12" fmla="*/ 4336473 w 7578435"/>
              <a:gd name="connsiteY12" fmla="*/ 360232 h 360243"/>
              <a:gd name="connsiteX13" fmla="*/ 4696691 w 7578435"/>
              <a:gd name="connsiteY13" fmla="*/ 14 h 360243"/>
              <a:gd name="connsiteX14" fmla="*/ 5070764 w 7578435"/>
              <a:gd name="connsiteY14" fmla="*/ 346378 h 360243"/>
              <a:gd name="connsiteX15" fmla="*/ 5417128 w 7578435"/>
              <a:gd name="connsiteY15" fmla="*/ 27723 h 360243"/>
              <a:gd name="connsiteX16" fmla="*/ 5777346 w 7578435"/>
              <a:gd name="connsiteY16" fmla="*/ 346378 h 360243"/>
              <a:gd name="connsiteX17" fmla="*/ 6123709 w 7578435"/>
              <a:gd name="connsiteY17" fmla="*/ 13868 h 360243"/>
              <a:gd name="connsiteX18" fmla="*/ 6497782 w 7578435"/>
              <a:gd name="connsiteY18" fmla="*/ 346378 h 360243"/>
              <a:gd name="connsiteX19" fmla="*/ 6858000 w 7578435"/>
              <a:gd name="connsiteY19" fmla="*/ 13868 h 360243"/>
              <a:gd name="connsiteX20" fmla="*/ 7218218 w 7578435"/>
              <a:gd name="connsiteY20" fmla="*/ 346378 h 360243"/>
              <a:gd name="connsiteX21" fmla="*/ 7578437 w 7578435"/>
              <a:gd name="connsiteY21" fmla="*/ 14 h 360243"/>
              <a:gd name="connsiteX0" fmla="*/ 0 w 7218217"/>
              <a:gd name="connsiteY0" fmla="*/ 346378 h 360243"/>
              <a:gd name="connsiteX1" fmla="*/ 374073 w 7218217"/>
              <a:gd name="connsiteY1" fmla="*/ 13868 h 360243"/>
              <a:gd name="connsiteX2" fmla="*/ 720437 w 7218217"/>
              <a:gd name="connsiteY2" fmla="*/ 360232 h 360243"/>
              <a:gd name="connsiteX3" fmla="*/ 1080655 w 7218217"/>
              <a:gd name="connsiteY3" fmla="*/ 13868 h 360243"/>
              <a:gd name="connsiteX4" fmla="*/ 1454728 w 7218217"/>
              <a:gd name="connsiteY4" fmla="*/ 346378 h 360243"/>
              <a:gd name="connsiteX5" fmla="*/ 1814946 w 7218217"/>
              <a:gd name="connsiteY5" fmla="*/ 13868 h 360243"/>
              <a:gd name="connsiteX6" fmla="*/ 2175164 w 7218217"/>
              <a:gd name="connsiteY6" fmla="*/ 360232 h 360243"/>
              <a:gd name="connsiteX7" fmla="*/ 2535382 w 7218217"/>
              <a:gd name="connsiteY7" fmla="*/ 14 h 360243"/>
              <a:gd name="connsiteX8" fmla="*/ 2895600 w 7218217"/>
              <a:gd name="connsiteY8" fmla="*/ 346378 h 360243"/>
              <a:gd name="connsiteX9" fmla="*/ 3269673 w 7218217"/>
              <a:gd name="connsiteY9" fmla="*/ 13868 h 360243"/>
              <a:gd name="connsiteX10" fmla="*/ 3616037 w 7218217"/>
              <a:gd name="connsiteY10" fmla="*/ 360232 h 360243"/>
              <a:gd name="connsiteX11" fmla="*/ 3962400 w 7218217"/>
              <a:gd name="connsiteY11" fmla="*/ 13868 h 360243"/>
              <a:gd name="connsiteX12" fmla="*/ 4336473 w 7218217"/>
              <a:gd name="connsiteY12" fmla="*/ 360232 h 360243"/>
              <a:gd name="connsiteX13" fmla="*/ 4696691 w 7218217"/>
              <a:gd name="connsiteY13" fmla="*/ 14 h 360243"/>
              <a:gd name="connsiteX14" fmla="*/ 5070764 w 7218217"/>
              <a:gd name="connsiteY14" fmla="*/ 346378 h 360243"/>
              <a:gd name="connsiteX15" fmla="*/ 5417128 w 7218217"/>
              <a:gd name="connsiteY15" fmla="*/ 27723 h 360243"/>
              <a:gd name="connsiteX16" fmla="*/ 5777346 w 7218217"/>
              <a:gd name="connsiteY16" fmla="*/ 346378 h 360243"/>
              <a:gd name="connsiteX17" fmla="*/ 6123709 w 7218217"/>
              <a:gd name="connsiteY17" fmla="*/ 13868 h 360243"/>
              <a:gd name="connsiteX18" fmla="*/ 6497782 w 7218217"/>
              <a:gd name="connsiteY18" fmla="*/ 346378 h 360243"/>
              <a:gd name="connsiteX19" fmla="*/ 6858000 w 7218217"/>
              <a:gd name="connsiteY19" fmla="*/ 13868 h 360243"/>
              <a:gd name="connsiteX20" fmla="*/ 7218218 w 7218217"/>
              <a:gd name="connsiteY20" fmla="*/ 346378 h 360243"/>
              <a:gd name="connsiteX0" fmla="*/ 0 w 6857999"/>
              <a:gd name="connsiteY0" fmla="*/ 346378 h 360243"/>
              <a:gd name="connsiteX1" fmla="*/ 374073 w 6857999"/>
              <a:gd name="connsiteY1" fmla="*/ 13868 h 360243"/>
              <a:gd name="connsiteX2" fmla="*/ 720437 w 6857999"/>
              <a:gd name="connsiteY2" fmla="*/ 360232 h 360243"/>
              <a:gd name="connsiteX3" fmla="*/ 1080655 w 6857999"/>
              <a:gd name="connsiteY3" fmla="*/ 13868 h 360243"/>
              <a:gd name="connsiteX4" fmla="*/ 1454728 w 6857999"/>
              <a:gd name="connsiteY4" fmla="*/ 346378 h 360243"/>
              <a:gd name="connsiteX5" fmla="*/ 1814946 w 6857999"/>
              <a:gd name="connsiteY5" fmla="*/ 13868 h 360243"/>
              <a:gd name="connsiteX6" fmla="*/ 2175164 w 6857999"/>
              <a:gd name="connsiteY6" fmla="*/ 360232 h 360243"/>
              <a:gd name="connsiteX7" fmla="*/ 2535382 w 6857999"/>
              <a:gd name="connsiteY7" fmla="*/ 14 h 360243"/>
              <a:gd name="connsiteX8" fmla="*/ 2895600 w 6857999"/>
              <a:gd name="connsiteY8" fmla="*/ 346378 h 360243"/>
              <a:gd name="connsiteX9" fmla="*/ 3269673 w 6857999"/>
              <a:gd name="connsiteY9" fmla="*/ 13868 h 360243"/>
              <a:gd name="connsiteX10" fmla="*/ 3616037 w 6857999"/>
              <a:gd name="connsiteY10" fmla="*/ 360232 h 360243"/>
              <a:gd name="connsiteX11" fmla="*/ 3962400 w 6857999"/>
              <a:gd name="connsiteY11" fmla="*/ 13868 h 360243"/>
              <a:gd name="connsiteX12" fmla="*/ 4336473 w 6857999"/>
              <a:gd name="connsiteY12" fmla="*/ 360232 h 360243"/>
              <a:gd name="connsiteX13" fmla="*/ 4696691 w 6857999"/>
              <a:gd name="connsiteY13" fmla="*/ 14 h 360243"/>
              <a:gd name="connsiteX14" fmla="*/ 5070764 w 6857999"/>
              <a:gd name="connsiteY14" fmla="*/ 346378 h 360243"/>
              <a:gd name="connsiteX15" fmla="*/ 5417128 w 6857999"/>
              <a:gd name="connsiteY15" fmla="*/ 27723 h 360243"/>
              <a:gd name="connsiteX16" fmla="*/ 5777346 w 6857999"/>
              <a:gd name="connsiteY16" fmla="*/ 346378 h 360243"/>
              <a:gd name="connsiteX17" fmla="*/ 6123709 w 6857999"/>
              <a:gd name="connsiteY17" fmla="*/ 13868 h 360243"/>
              <a:gd name="connsiteX18" fmla="*/ 6497782 w 6857999"/>
              <a:gd name="connsiteY18" fmla="*/ 346378 h 360243"/>
              <a:gd name="connsiteX19" fmla="*/ 6858000 w 6857999"/>
              <a:gd name="connsiteY19" fmla="*/ 13868 h 360243"/>
              <a:gd name="connsiteX0" fmla="*/ 0 w 6497781"/>
              <a:gd name="connsiteY0" fmla="*/ 346378 h 360243"/>
              <a:gd name="connsiteX1" fmla="*/ 374073 w 6497781"/>
              <a:gd name="connsiteY1" fmla="*/ 13868 h 360243"/>
              <a:gd name="connsiteX2" fmla="*/ 720437 w 6497781"/>
              <a:gd name="connsiteY2" fmla="*/ 360232 h 360243"/>
              <a:gd name="connsiteX3" fmla="*/ 1080655 w 6497781"/>
              <a:gd name="connsiteY3" fmla="*/ 13868 h 360243"/>
              <a:gd name="connsiteX4" fmla="*/ 1454728 w 6497781"/>
              <a:gd name="connsiteY4" fmla="*/ 346378 h 360243"/>
              <a:gd name="connsiteX5" fmla="*/ 1814946 w 6497781"/>
              <a:gd name="connsiteY5" fmla="*/ 13868 h 360243"/>
              <a:gd name="connsiteX6" fmla="*/ 2175164 w 6497781"/>
              <a:gd name="connsiteY6" fmla="*/ 360232 h 360243"/>
              <a:gd name="connsiteX7" fmla="*/ 2535382 w 6497781"/>
              <a:gd name="connsiteY7" fmla="*/ 14 h 360243"/>
              <a:gd name="connsiteX8" fmla="*/ 2895600 w 6497781"/>
              <a:gd name="connsiteY8" fmla="*/ 346378 h 360243"/>
              <a:gd name="connsiteX9" fmla="*/ 3269673 w 6497781"/>
              <a:gd name="connsiteY9" fmla="*/ 13868 h 360243"/>
              <a:gd name="connsiteX10" fmla="*/ 3616037 w 6497781"/>
              <a:gd name="connsiteY10" fmla="*/ 360232 h 360243"/>
              <a:gd name="connsiteX11" fmla="*/ 3962400 w 6497781"/>
              <a:gd name="connsiteY11" fmla="*/ 13868 h 360243"/>
              <a:gd name="connsiteX12" fmla="*/ 4336473 w 6497781"/>
              <a:gd name="connsiteY12" fmla="*/ 360232 h 360243"/>
              <a:gd name="connsiteX13" fmla="*/ 4696691 w 6497781"/>
              <a:gd name="connsiteY13" fmla="*/ 14 h 360243"/>
              <a:gd name="connsiteX14" fmla="*/ 5070764 w 6497781"/>
              <a:gd name="connsiteY14" fmla="*/ 346378 h 360243"/>
              <a:gd name="connsiteX15" fmla="*/ 5417128 w 6497781"/>
              <a:gd name="connsiteY15" fmla="*/ 27723 h 360243"/>
              <a:gd name="connsiteX16" fmla="*/ 5777346 w 6497781"/>
              <a:gd name="connsiteY16" fmla="*/ 346378 h 360243"/>
              <a:gd name="connsiteX17" fmla="*/ 6123709 w 6497781"/>
              <a:gd name="connsiteY17" fmla="*/ 13868 h 360243"/>
              <a:gd name="connsiteX18" fmla="*/ 6497782 w 6497781"/>
              <a:gd name="connsiteY18" fmla="*/ 346378 h 36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7781" h="360243">
                <a:moveTo>
                  <a:pt x="0" y="346378"/>
                </a:moveTo>
                <a:cubicBezTo>
                  <a:pt x="127000" y="178968"/>
                  <a:pt x="254000" y="11559"/>
                  <a:pt x="374073" y="13868"/>
                </a:cubicBezTo>
                <a:cubicBezTo>
                  <a:pt x="494146" y="16177"/>
                  <a:pt x="602673" y="360232"/>
                  <a:pt x="720437" y="360232"/>
                </a:cubicBezTo>
                <a:cubicBezTo>
                  <a:pt x="838201" y="360232"/>
                  <a:pt x="958273" y="16177"/>
                  <a:pt x="1080655" y="13868"/>
                </a:cubicBezTo>
                <a:cubicBezTo>
                  <a:pt x="1203037" y="11559"/>
                  <a:pt x="1332346" y="346378"/>
                  <a:pt x="1454728" y="346378"/>
                </a:cubicBezTo>
                <a:cubicBezTo>
                  <a:pt x="1577110" y="346378"/>
                  <a:pt x="1694873" y="11559"/>
                  <a:pt x="1814946" y="13868"/>
                </a:cubicBezTo>
                <a:cubicBezTo>
                  <a:pt x="1935019" y="16177"/>
                  <a:pt x="2055091" y="362541"/>
                  <a:pt x="2175164" y="360232"/>
                </a:cubicBezTo>
                <a:cubicBezTo>
                  <a:pt x="2295237" y="357923"/>
                  <a:pt x="2415309" y="2323"/>
                  <a:pt x="2535382" y="14"/>
                </a:cubicBezTo>
                <a:cubicBezTo>
                  <a:pt x="2655455" y="-2295"/>
                  <a:pt x="2773218" y="344069"/>
                  <a:pt x="2895600" y="346378"/>
                </a:cubicBezTo>
                <a:cubicBezTo>
                  <a:pt x="3017982" y="348687"/>
                  <a:pt x="3149600" y="11559"/>
                  <a:pt x="3269673" y="13868"/>
                </a:cubicBezTo>
                <a:cubicBezTo>
                  <a:pt x="3389746" y="16177"/>
                  <a:pt x="3500583" y="360232"/>
                  <a:pt x="3616037" y="360232"/>
                </a:cubicBezTo>
                <a:cubicBezTo>
                  <a:pt x="3731491" y="360232"/>
                  <a:pt x="3842327" y="13868"/>
                  <a:pt x="3962400" y="13868"/>
                </a:cubicBezTo>
                <a:cubicBezTo>
                  <a:pt x="4082473" y="13868"/>
                  <a:pt x="4214091" y="362541"/>
                  <a:pt x="4336473" y="360232"/>
                </a:cubicBezTo>
                <a:cubicBezTo>
                  <a:pt x="4458855" y="357923"/>
                  <a:pt x="4574309" y="2323"/>
                  <a:pt x="4696691" y="14"/>
                </a:cubicBezTo>
                <a:cubicBezTo>
                  <a:pt x="4819073" y="-2295"/>
                  <a:pt x="4950691" y="341760"/>
                  <a:pt x="5070764" y="346378"/>
                </a:cubicBezTo>
                <a:cubicBezTo>
                  <a:pt x="5190837" y="350996"/>
                  <a:pt x="5299364" y="27723"/>
                  <a:pt x="5417128" y="27723"/>
                </a:cubicBezTo>
                <a:cubicBezTo>
                  <a:pt x="5534892" y="27723"/>
                  <a:pt x="5659583" y="348687"/>
                  <a:pt x="5777346" y="346378"/>
                </a:cubicBezTo>
                <a:cubicBezTo>
                  <a:pt x="5895110" y="344069"/>
                  <a:pt x="6003636" y="13868"/>
                  <a:pt x="6123709" y="13868"/>
                </a:cubicBezTo>
                <a:cubicBezTo>
                  <a:pt x="6243782" y="13868"/>
                  <a:pt x="6375400" y="346378"/>
                  <a:pt x="6497782" y="346378"/>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テキスト ボックス 79"/>
          <p:cNvSpPr txBox="1"/>
          <p:nvPr/>
        </p:nvSpPr>
        <p:spPr>
          <a:xfrm>
            <a:off x="676338" y="9460978"/>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dirty="0">
                <a:latin typeface="HG正楷書体-PRO" panose="03000600000000000000" pitchFamily="66" charset="-128"/>
                <a:ea typeface="HG正楷書体-PRO" panose="03000600000000000000" pitchFamily="66" charset="-128"/>
              </a:rPr>
              <a:t>千葉</a:t>
            </a:r>
          </a:p>
        </p:txBody>
      </p:sp>
      <p:sp>
        <p:nvSpPr>
          <p:cNvPr id="81" name="テキスト ボックス 80"/>
          <p:cNvSpPr txBox="1"/>
          <p:nvPr/>
        </p:nvSpPr>
        <p:spPr>
          <a:xfrm>
            <a:off x="1869100" y="1535065"/>
            <a:ext cx="4647068" cy="397238"/>
          </a:xfrm>
          <a:prstGeom prst="rect">
            <a:avLst/>
          </a:prstGeom>
        </p:spPr>
        <p:txBody>
          <a:bodyPr vert="horz" wrap="square" lIns="91434" tIns="45717" rIns="91434" bIns="45717" rtlCol="0">
            <a:noAutofit/>
          </a:bodyPr>
          <a:lstStyle/>
          <a:p>
            <a:pPr>
              <a:lnSpc>
                <a:spcPct val="20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指定事業を管轄する労働基準監督署に提出する。</a:t>
            </a:r>
          </a:p>
        </p:txBody>
      </p:sp>
      <p:sp>
        <p:nvSpPr>
          <p:cNvPr id="4" name="テキスト ボックス 3"/>
          <p:cNvSpPr txBox="1"/>
          <p:nvPr/>
        </p:nvSpPr>
        <p:spPr>
          <a:xfrm>
            <a:off x="4922991" y="9633645"/>
            <a:ext cx="327273" cy="364311"/>
          </a:xfrm>
          <a:prstGeom prst="rect">
            <a:avLst/>
          </a:prstGeom>
          <a:solidFill>
            <a:schemeClr val="bg1"/>
          </a:solidFill>
        </p:spPr>
        <p:txBody>
          <a:bodyPr vert="horz" wrap="square" lIns="91434" tIns="45717" rIns="91434" bIns="45717" rtlCol="0" anchor="ctr">
            <a:normAutofit fontScale="85000" lnSpcReduction="2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3161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98497" y="216328"/>
            <a:ext cx="5780598" cy="1904806"/>
            <a:chOff x="898497" y="303414"/>
            <a:chExt cx="5780598" cy="1904806"/>
          </a:xfrm>
        </p:grpSpPr>
        <p:sp>
          <p:nvSpPr>
            <p:cNvPr id="27" name="正方形/長方形 26"/>
            <p:cNvSpPr/>
            <p:nvPr/>
          </p:nvSpPr>
          <p:spPr>
            <a:xfrm>
              <a:off x="898497" y="303414"/>
              <a:ext cx="5780598" cy="190480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grpSp>
          <p:nvGrpSpPr>
            <p:cNvPr id="69" name="グループ化 68"/>
            <p:cNvGrpSpPr/>
            <p:nvPr/>
          </p:nvGrpSpPr>
          <p:grpSpPr>
            <a:xfrm>
              <a:off x="1186919" y="378803"/>
              <a:ext cx="148019" cy="1742321"/>
              <a:chOff x="728565" y="373198"/>
              <a:chExt cx="148019" cy="1742321"/>
            </a:xfrm>
          </p:grpSpPr>
          <p:sp>
            <p:nvSpPr>
              <p:cNvPr id="70" name="円/楕円 69"/>
              <p:cNvSpPr/>
              <p:nvPr/>
            </p:nvSpPr>
            <p:spPr>
              <a:xfrm>
                <a:off x="728565" y="373198"/>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円/楕円 70"/>
              <p:cNvSpPr/>
              <p:nvPr/>
            </p:nvSpPr>
            <p:spPr>
              <a:xfrm>
                <a:off x="728565" y="63891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円/楕円 71"/>
              <p:cNvSpPr/>
              <p:nvPr/>
            </p:nvSpPr>
            <p:spPr>
              <a:xfrm>
                <a:off x="728565" y="90463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円/楕円 72"/>
              <p:cNvSpPr/>
              <p:nvPr/>
            </p:nvSpPr>
            <p:spPr>
              <a:xfrm>
                <a:off x="728565" y="1170349"/>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円/楕円 73"/>
              <p:cNvSpPr/>
              <p:nvPr/>
            </p:nvSpPr>
            <p:spPr>
              <a:xfrm>
                <a:off x="728565" y="1436066"/>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円/楕円 74"/>
              <p:cNvSpPr/>
              <p:nvPr/>
            </p:nvSpPr>
            <p:spPr>
              <a:xfrm>
                <a:off x="728565" y="1701783"/>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円/楕円 75"/>
              <p:cNvSpPr/>
              <p:nvPr/>
            </p:nvSpPr>
            <p:spPr>
              <a:xfrm>
                <a:off x="728565" y="1967500"/>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56" y="2663049"/>
            <a:ext cx="5096623" cy="7207200"/>
          </a:xfrm>
          <a:prstGeom prst="rect">
            <a:avLst/>
          </a:prstGeom>
          <a:effectLst>
            <a:outerShdw blurRad="292100" dist="139700" dir="2700000" algn="ctr" rotWithShape="0">
              <a:srgbClr val="000000">
                <a:alpha val="65000"/>
              </a:srgbClr>
            </a:outerShdw>
          </a:effectLst>
        </p:spPr>
      </p:pic>
      <p:sp>
        <p:nvSpPr>
          <p:cNvPr id="11" name="正方形/長方形 10"/>
          <p:cNvSpPr/>
          <p:nvPr/>
        </p:nvSpPr>
        <p:spPr>
          <a:xfrm>
            <a:off x="5961649" y="4475284"/>
            <a:ext cx="1247189" cy="114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PｺﾞｼｯｸE" panose="020B0900000000000000" pitchFamily="50" charset="-128"/>
                <a:ea typeface="HGPｺﾞｼｯｸE" panose="020B0900000000000000" pitchFamily="50" charset="-128"/>
              </a:rPr>
              <a:t>被一括事業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の整理番号を記入</a:t>
            </a:r>
          </a:p>
          <a:p>
            <a:pPr marL="171440" indent="-171440">
              <a:buFont typeface="HG丸ｺﾞｼｯｸM-PRO" panose="020F0600000000000000" pitchFamily="50" charset="-128"/>
              <a:buChar char="※"/>
            </a:pP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整理番号は認可通知書または継続一括リスト</a:t>
            </a:r>
            <a:r>
              <a:rPr lang="en-US"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(P.13)</a:t>
            </a: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により確認する</a:t>
            </a:r>
            <a:endParaRPr lang="ja-JP"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5922870" y="3625665"/>
            <a:ext cx="1285968" cy="722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の労働保険番号・所在地・名称等を記入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5961649" y="8669500"/>
            <a:ext cx="1383378"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4</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961649" y="2975883"/>
            <a:ext cx="1247189"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「認可の取消」に○印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4686218" y="4575963"/>
            <a:ext cx="688473" cy="205279"/>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8" name="正方形/長方形 17"/>
          <p:cNvSpPr/>
          <p:nvPr/>
        </p:nvSpPr>
        <p:spPr>
          <a:xfrm>
            <a:off x="1391256" y="4827138"/>
            <a:ext cx="3983435" cy="525716"/>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9" name="正方形/長方形 18"/>
          <p:cNvSpPr/>
          <p:nvPr/>
        </p:nvSpPr>
        <p:spPr>
          <a:xfrm>
            <a:off x="4118939" y="3070180"/>
            <a:ext cx="381771" cy="26838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0" name="正方形/長方形 19"/>
          <p:cNvSpPr/>
          <p:nvPr/>
        </p:nvSpPr>
        <p:spPr>
          <a:xfrm>
            <a:off x="4269181" y="8739505"/>
            <a:ext cx="517230" cy="32639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21" name="直線矢印コネクタ 20"/>
          <p:cNvCxnSpPr>
            <a:cxnSpLocks/>
          </p:cNvCxnSpPr>
          <p:nvPr/>
        </p:nvCxnSpPr>
        <p:spPr>
          <a:xfrm flipH="1" flipV="1">
            <a:off x="4520485" y="3206839"/>
            <a:ext cx="1441164" cy="2239"/>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500711" y="5947698"/>
            <a:ext cx="2527152" cy="720079"/>
          </a:xfrm>
          <a:prstGeom prst="rect">
            <a:avLst/>
          </a:prstGeom>
          <a:solidFill>
            <a:schemeClr val="bg1"/>
          </a:solidFill>
          <a:ln w="3175">
            <a:solidFill>
              <a:schemeClr val="tx1"/>
            </a:solidFill>
          </a:ln>
          <a:effectLst>
            <a:outerShdw blurRad="50800" dist="38100" dir="7800000" algn="ctr" rotWithShape="0">
              <a:schemeClr val="tx1">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ja-JP"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ja-JP" sz="1100" dirty="0">
                <a:solidFill>
                  <a:schemeClr val="tx1"/>
                </a:solidFill>
                <a:latin typeface="HG丸ｺﾞｼｯｸM-PRO" panose="020F0600000000000000" pitchFamily="50" charset="-128"/>
                <a:ea typeface="HG丸ｺﾞｼｯｸM-PRO" panose="020F0600000000000000" pitchFamily="50" charset="-128"/>
              </a:rPr>
              <a:t>の所在地・名称を記入</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marL="171440" indent="-171440">
              <a:buFont typeface="HG丸ｺﾞｼｯｸM-PRO" panose="020F0600000000000000" pitchFamily="50" charset="-128"/>
              <a:buChar char="※"/>
            </a:pP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認可通知書または継続一括リスト等で登録されている所在地・名称を記入する。</a:t>
            </a:r>
            <a:b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b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（支店名・営業所名のみの記載は不可）</a:t>
            </a:r>
            <a:endParaRPr lang="ja-JP" altLang="ja-JP" sz="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cxnSp>
        <p:nvCxnSpPr>
          <p:cNvPr id="30" name="直線矢印コネクタ 29"/>
          <p:cNvCxnSpPr>
            <a:cxnSpLocks/>
          </p:cNvCxnSpPr>
          <p:nvPr/>
        </p:nvCxnSpPr>
        <p:spPr>
          <a:xfrm flipH="1">
            <a:off x="4832088" y="8913994"/>
            <a:ext cx="1129561" cy="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フリーフォーム 31"/>
          <p:cNvSpPr/>
          <p:nvPr/>
        </p:nvSpPr>
        <p:spPr>
          <a:xfrm>
            <a:off x="3625596" y="5392800"/>
            <a:ext cx="876577" cy="979233"/>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7620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180231" y="9997956"/>
            <a:ext cx="1764295" cy="569324"/>
          </a:xfrm>
        </p:spPr>
        <p:txBody>
          <a:bodyPr/>
          <a:lstStyle/>
          <a:p>
            <a:pPr algn="l"/>
            <a:r>
              <a:rPr lang="en-US" altLang="ja-JP" dirty="0"/>
              <a:t>6</a:t>
            </a:r>
            <a:endParaRPr lang="ja-JP" altLang="en-US" dirty="0"/>
          </a:p>
        </p:txBody>
      </p:sp>
      <p:sp>
        <p:nvSpPr>
          <p:cNvPr id="29" name="コンテンツ プレースホルダー 5"/>
          <p:cNvSpPr txBox="1">
            <a:spLocks/>
          </p:cNvSpPr>
          <p:nvPr/>
        </p:nvSpPr>
        <p:spPr>
          <a:xfrm>
            <a:off x="1508690" y="436651"/>
            <a:ext cx="4818951" cy="718453"/>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ja-JP"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支店や営業所等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を廃止・閉鎖したら</a:t>
            </a:r>
          </a:p>
          <a:p>
            <a:pPr marL="0" indent="0">
              <a:buNone/>
            </a:pPr>
            <a:r>
              <a:rPr lang="ja-JP" altLang="en-US" sz="1800" dirty="0">
                <a:solidFill>
                  <a:schemeClr val="accent5">
                    <a:lumMod val="50000"/>
                  </a:schemeClr>
                </a:solidFill>
                <a:cs typeface="メイリオ" panose="020B0604030504040204" pitchFamily="50" charset="-128"/>
              </a:rPr>
              <a:t>被一括事業</a:t>
            </a:r>
            <a:r>
              <a:rPr lang="ja-JP" altLang="ja-JP" sz="1800" dirty="0">
                <a:solidFill>
                  <a:schemeClr val="accent5">
                    <a:lumMod val="50000"/>
                  </a:schemeClr>
                </a:solidFill>
                <a:cs typeface="メイリオ" panose="020B0604030504040204" pitchFamily="50" charset="-128"/>
              </a:rPr>
              <a:t>の</a:t>
            </a:r>
            <a:r>
              <a:rPr lang="ja-JP" altLang="en-US" sz="1800" dirty="0">
                <a:solidFill>
                  <a:schemeClr val="accent5">
                    <a:lumMod val="50000"/>
                  </a:schemeClr>
                </a:solidFill>
                <a:cs typeface="メイリオ" panose="020B0604030504040204" pitchFamily="50" charset="-128"/>
              </a:rPr>
              <a:t>取消の</a:t>
            </a:r>
            <a:r>
              <a:rPr lang="ja-JP" altLang="ja-JP" sz="1800" dirty="0">
                <a:solidFill>
                  <a:schemeClr val="accent5">
                    <a:lumMod val="50000"/>
                  </a:schemeClr>
                </a:solidFill>
                <a:cs typeface="メイリオ" panose="020B0604030504040204" pitchFamily="50" charset="-128"/>
              </a:rPr>
              <a:t>申請をする</a:t>
            </a:r>
          </a:p>
        </p:txBody>
      </p:sp>
      <p:grpSp>
        <p:nvGrpSpPr>
          <p:cNvPr id="35" name="グループ化 34"/>
          <p:cNvGrpSpPr/>
          <p:nvPr/>
        </p:nvGrpSpPr>
        <p:grpSpPr>
          <a:xfrm>
            <a:off x="1632916" y="1206443"/>
            <a:ext cx="232511" cy="267884"/>
            <a:chOff x="1747755" y="1074660"/>
            <a:chExt cx="232511" cy="267884"/>
          </a:xfrm>
        </p:grpSpPr>
        <p:sp>
          <p:nvSpPr>
            <p:cNvPr id="36" name="正方形/長方形 35"/>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フリーフォーム 36"/>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8" name="グループ化 37"/>
          <p:cNvGrpSpPr/>
          <p:nvPr/>
        </p:nvGrpSpPr>
        <p:grpSpPr>
          <a:xfrm>
            <a:off x="1632916" y="1608653"/>
            <a:ext cx="232511" cy="267884"/>
            <a:chOff x="1747755" y="1074660"/>
            <a:chExt cx="232511" cy="267884"/>
          </a:xfrm>
        </p:grpSpPr>
        <p:sp>
          <p:nvSpPr>
            <p:cNvPr id="39" name="正方形/長方形 38"/>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39"/>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テキスト ボックス 32"/>
          <p:cNvSpPr txBox="1"/>
          <p:nvPr/>
        </p:nvSpPr>
        <p:spPr>
          <a:xfrm>
            <a:off x="1868032" y="1258852"/>
            <a:ext cx="4729887" cy="307420"/>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「継続事業一括認可・追加・取消申請書</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」を記入する。</a:t>
            </a:r>
          </a:p>
        </p:txBody>
      </p:sp>
      <p:grpSp>
        <p:nvGrpSpPr>
          <p:cNvPr id="5" name="グループ化 4"/>
          <p:cNvGrpSpPr/>
          <p:nvPr/>
        </p:nvGrpSpPr>
        <p:grpSpPr>
          <a:xfrm>
            <a:off x="869458" y="3137999"/>
            <a:ext cx="4589269" cy="2319672"/>
            <a:chOff x="835354" y="3154394"/>
            <a:chExt cx="4589269" cy="2319672"/>
          </a:xfrm>
        </p:grpSpPr>
        <p:sp>
          <p:nvSpPr>
            <p:cNvPr id="16" name="正方形/長方形 15"/>
            <p:cNvSpPr/>
            <p:nvPr/>
          </p:nvSpPr>
          <p:spPr>
            <a:xfrm>
              <a:off x="1124401" y="3645169"/>
              <a:ext cx="4216186" cy="685464"/>
            </a:xfrm>
            <a:custGeom>
              <a:avLst/>
              <a:gdLst/>
              <a:ahLst/>
              <a:cxnLst/>
              <a:rect l="l" t="t" r="r" b="b"/>
              <a:pathLst>
                <a:path w="4593286" h="792088">
                  <a:moveTo>
                    <a:pt x="0" y="0"/>
                  </a:moveTo>
                  <a:lnTo>
                    <a:pt x="2610290" y="0"/>
                  </a:lnTo>
                  <a:lnTo>
                    <a:pt x="2610290" y="288030"/>
                  </a:lnTo>
                  <a:lnTo>
                    <a:pt x="4593286" y="288030"/>
                  </a:lnTo>
                  <a:lnTo>
                    <a:pt x="4593286" y="792087"/>
                  </a:lnTo>
                  <a:lnTo>
                    <a:pt x="2610290" y="792087"/>
                  </a:lnTo>
                  <a:lnTo>
                    <a:pt x="2610290" y="792088"/>
                  </a:lnTo>
                  <a:lnTo>
                    <a:pt x="0" y="792088"/>
                  </a:lnTo>
                  <a:close/>
                </a:path>
              </a:pathLst>
            </a:cu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45" name="円/楕円 44"/>
            <p:cNvSpPr/>
            <p:nvPr/>
          </p:nvSpPr>
          <p:spPr>
            <a:xfrm>
              <a:off x="4090973" y="3154394"/>
              <a:ext cx="355860" cy="8883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46" name="テキスト ボックス 2"/>
            <p:cNvSpPr txBox="1"/>
            <p:nvPr/>
          </p:nvSpPr>
          <p:spPr>
            <a:xfrm>
              <a:off x="835354" y="3599879"/>
              <a:ext cx="2033270" cy="277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dist">
                <a:spcAft>
                  <a:spcPts val="0"/>
                </a:spcAft>
              </a:pPr>
              <a:r>
                <a:rPr lang="ja-JP" altLang="en-US" sz="1150" kern="100" dirty="0">
                  <a:effectLst/>
                  <a:ea typeface="HG正楷書体-PRO"/>
                  <a:cs typeface="Times New Roman"/>
                </a:rPr>
                <a:t>　 </a:t>
              </a:r>
              <a:r>
                <a:rPr lang="ja-JP" sz="1100" kern="100" dirty="0">
                  <a:effectLst/>
                  <a:ea typeface="HG正楷書体-PRO"/>
                  <a:cs typeface="Times New Roman"/>
                </a:rPr>
                <a:t>１</a:t>
              </a:r>
              <a:r>
                <a:rPr lang="ja-JP" altLang="en-US" sz="1100" kern="100" dirty="0">
                  <a:effectLst/>
                  <a:ea typeface="HG正楷書体-PRO"/>
                  <a:cs typeface="Times New Roman"/>
                </a:rPr>
                <a:t>２</a:t>
              </a:r>
              <a:r>
                <a:rPr lang="ja-JP" sz="1100" kern="100" dirty="0">
                  <a:effectLst/>
                  <a:ea typeface="HG正楷書体-PRO"/>
                  <a:cs typeface="Times New Roman"/>
                </a:rPr>
                <a:t>１０１０</a:t>
              </a:r>
              <a:r>
                <a:rPr lang="ja-JP" altLang="en-US" sz="1100" kern="100" dirty="0">
                  <a:effectLst/>
                  <a:ea typeface="HG正楷書体-PRO"/>
                  <a:cs typeface="Times New Roman"/>
                </a:rPr>
                <a:t>１２３４５</a:t>
              </a:r>
              <a:endParaRPr lang="ja-JP" sz="1100" kern="100" dirty="0">
                <a:effectLst/>
                <a:ea typeface="ＭＳ 明朝"/>
                <a:cs typeface="Times New Roman"/>
              </a:endParaRPr>
            </a:p>
          </p:txBody>
        </p:sp>
        <p:sp>
          <p:nvSpPr>
            <p:cNvPr id="47" name="テキスト ボックス 3"/>
            <p:cNvSpPr txBox="1"/>
            <p:nvPr/>
          </p:nvSpPr>
          <p:spPr>
            <a:xfrm>
              <a:off x="2820349" y="3599879"/>
              <a:ext cx="64262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150" kern="100" dirty="0">
                  <a:effectLst/>
                  <a:ea typeface="HG正楷書体-PRO"/>
                  <a:cs typeface="Times New Roman"/>
                </a:rPr>
                <a:t>０００</a:t>
              </a:r>
              <a:endParaRPr lang="ja-JP" sz="1050" kern="100" dirty="0">
                <a:effectLst/>
                <a:ea typeface="ＭＳ 明朝"/>
                <a:cs typeface="Times New Roman"/>
              </a:endParaRPr>
            </a:p>
          </p:txBody>
        </p:sp>
        <p:sp>
          <p:nvSpPr>
            <p:cNvPr id="48" name="テキスト ボックス 4"/>
            <p:cNvSpPr txBox="1"/>
            <p:nvPr/>
          </p:nvSpPr>
          <p:spPr>
            <a:xfrm>
              <a:off x="1058224" y="3858292"/>
              <a:ext cx="2404745"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altLang="en-US" sz="900" kern="100" spc="-100" dirty="0">
                  <a:latin typeface="HG正楷書体-PRO" panose="03000600000000000000" pitchFamily="66" charset="-128"/>
                  <a:ea typeface="HG正楷書体-PRO" panose="03000600000000000000" pitchFamily="66" charset="-128"/>
                  <a:cs typeface="Times New Roman"/>
                </a:rPr>
                <a:t>　千葉市中央区中央４－１１－１</a:t>
              </a:r>
              <a:endParaRPr lang="en-US" sz="1050" kern="100" dirty="0">
                <a:latin typeface="HG正楷書体-PRO" panose="03000600000000000000" pitchFamily="66" charset="-128"/>
                <a:ea typeface="HG正楷書体-PRO" panose="03000600000000000000" pitchFamily="66" charset="-128"/>
                <a:cs typeface="Times New Roman"/>
              </a:endParaRPr>
            </a:p>
            <a:p>
              <a:pPr algn="just">
                <a:lnSpc>
                  <a:spcPts val="900"/>
                </a:lnSpc>
                <a:spcAft>
                  <a:spcPts val="0"/>
                </a:spcAft>
              </a:pPr>
              <a:r>
                <a:rPr lang="ja-JP" altLang="en-US" sz="1050" kern="100" spc="-100" dirty="0">
                  <a:effectLst/>
                  <a:latin typeface="HG正楷書体-PRO" panose="03000600000000000000" pitchFamily="66" charset="-128"/>
                  <a:ea typeface="HG正楷書体-PRO" panose="03000600000000000000" pitchFamily="66" charset="-128"/>
                  <a:cs typeface="Times New Roman"/>
                </a:rPr>
                <a:t>　　　　　　</a:t>
              </a:r>
              <a:r>
                <a:rPr lang="ja-JP" altLang="en-US" sz="900" kern="100" spc="-100" dirty="0">
                  <a:latin typeface="HG正楷書体-PRO" panose="03000600000000000000" pitchFamily="66" charset="-128"/>
                  <a:ea typeface="HG正楷書体-PRO" panose="03000600000000000000" pitchFamily="66" charset="-128"/>
                  <a:cs typeface="Times New Roman"/>
                </a:rPr>
                <a:t>アイランドビル１２</a:t>
              </a:r>
              <a:r>
                <a:rPr lang="en-US" sz="900" kern="100" spc="-100" dirty="0">
                  <a:effectLst/>
                  <a:latin typeface="HG正楷書体-PRO" panose="03000600000000000000" pitchFamily="66" charset="-128"/>
                  <a:ea typeface="HG正楷書体-PRO" panose="03000600000000000000" pitchFamily="66" charset="-128"/>
                  <a:cs typeface="Times New Roman"/>
                </a:rPr>
                <a:t>F</a:t>
              </a:r>
              <a:endParaRPr lang="ja-JP" sz="1050" kern="100" dirty="0">
                <a:effectLst/>
                <a:latin typeface="HG正楷書体-PRO" panose="03000600000000000000" pitchFamily="66" charset="-128"/>
                <a:ea typeface="HG正楷書体-PRO" panose="03000600000000000000" pitchFamily="66" charset="-128"/>
                <a:cs typeface="Times New Roman"/>
              </a:endParaRPr>
            </a:p>
          </p:txBody>
        </p:sp>
        <p:sp>
          <p:nvSpPr>
            <p:cNvPr id="49" name="テキスト ボックス 5"/>
            <p:cNvSpPr txBox="1"/>
            <p:nvPr/>
          </p:nvSpPr>
          <p:spPr>
            <a:xfrm>
              <a:off x="1243961" y="4112046"/>
              <a:ext cx="2033270" cy="3537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sz="1100" kern="100" spc="100" dirty="0">
                  <a:ea typeface="HG正楷書体-PRO"/>
                  <a:cs typeface="Times New Roman"/>
                </a:rPr>
                <a:t>千葉</a:t>
              </a:r>
              <a:r>
                <a:rPr lang="ja-JP" sz="1100" kern="100" spc="100" dirty="0">
                  <a:effectLst/>
                  <a:ea typeface="HG正楷書体-PRO"/>
                  <a:cs typeface="Times New Roman"/>
                </a:rPr>
                <a:t>労働株式会社</a:t>
              </a:r>
              <a:endParaRPr lang="ja-JP" sz="1050" kern="100" dirty="0">
                <a:effectLst/>
                <a:ea typeface="ＭＳ 明朝"/>
                <a:cs typeface="Times New Roman"/>
              </a:endParaRPr>
            </a:p>
          </p:txBody>
        </p:sp>
        <p:sp>
          <p:nvSpPr>
            <p:cNvPr id="50" name="テキスト ボックス 6"/>
            <p:cNvSpPr txBox="1"/>
            <p:nvPr/>
          </p:nvSpPr>
          <p:spPr>
            <a:xfrm>
              <a:off x="3390237" y="3913837"/>
              <a:ext cx="696326" cy="2785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altLang="ja-JP" sz="800" kern="100" dirty="0">
                  <a:latin typeface="HG正楷書体-PRO"/>
                  <a:ea typeface="ＭＳ 明朝"/>
                  <a:cs typeface="Times New Roman"/>
                </a:rPr>
                <a:t>260</a:t>
              </a:r>
              <a:r>
                <a:rPr lang="en-US" sz="800" kern="100" dirty="0">
                  <a:effectLst/>
                  <a:latin typeface="HG正楷書体-PRO"/>
                  <a:ea typeface="ＭＳ 明朝"/>
                  <a:cs typeface="Times New Roman"/>
                </a:rPr>
                <a:t>-</a:t>
              </a:r>
              <a:r>
                <a:rPr lang="en-US" altLang="ja-JP" sz="800" kern="100" dirty="0">
                  <a:effectLst/>
                  <a:latin typeface="HG正楷書体-PRO"/>
                  <a:ea typeface="ＭＳ 明朝"/>
                  <a:cs typeface="Times New Roman"/>
                </a:rPr>
                <a:t>8612</a:t>
              </a:r>
              <a:endParaRPr lang="ja-JP" sz="1050" kern="100" dirty="0">
                <a:effectLst/>
                <a:ea typeface="ＭＳ 明朝"/>
                <a:cs typeface="Times New Roman"/>
              </a:endParaRPr>
            </a:p>
          </p:txBody>
        </p:sp>
        <p:sp>
          <p:nvSpPr>
            <p:cNvPr id="51" name="円/楕円 50"/>
            <p:cNvSpPr/>
            <p:nvPr/>
          </p:nvSpPr>
          <p:spPr>
            <a:xfrm>
              <a:off x="3993206" y="3935762"/>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2" name="テキスト ボックス 9"/>
            <p:cNvSpPr txBox="1"/>
            <p:nvPr/>
          </p:nvSpPr>
          <p:spPr>
            <a:xfrm>
              <a:off x="4616623" y="3960099"/>
              <a:ext cx="555625"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800" kern="100" dirty="0">
                  <a:effectLst/>
                  <a:ea typeface="HG正楷書体-PRO"/>
                  <a:cs typeface="Times New Roman"/>
                </a:rPr>
                <a:t>小売業</a:t>
              </a:r>
              <a:endParaRPr lang="ja-JP" sz="1050" kern="100" dirty="0">
                <a:effectLst/>
                <a:ea typeface="ＭＳ 明朝"/>
                <a:cs typeface="Times New Roman"/>
              </a:endParaRPr>
            </a:p>
          </p:txBody>
        </p:sp>
        <p:sp>
          <p:nvSpPr>
            <p:cNvPr id="53" name="テキスト ボックス 10"/>
            <p:cNvSpPr txBox="1"/>
            <p:nvPr/>
          </p:nvSpPr>
          <p:spPr>
            <a:xfrm>
              <a:off x="3725385" y="4121826"/>
              <a:ext cx="1454150"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800" kern="100" dirty="0">
                  <a:effectLst/>
                  <a:ea typeface="HG正楷書体-PRO"/>
                  <a:cs typeface="Times New Roman"/>
                </a:rPr>
                <a:t>０４</a:t>
              </a:r>
              <a:r>
                <a:rPr lang="ja-JP" altLang="en-US" sz="800" kern="100" dirty="0">
                  <a:effectLst/>
                  <a:ea typeface="HG正楷書体-PRO"/>
                  <a:cs typeface="Times New Roman"/>
                </a:rPr>
                <a:t>３</a:t>
              </a:r>
              <a:r>
                <a:rPr lang="ja-JP" sz="800" kern="100" dirty="0">
                  <a:effectLst/>
                  <a:ea typeface="HG正楷書体-PRO"/>
                  <a:cs typeface="Times New Roman"/>
                </a:rPr>
                <a:t>－</a:t>
              </a:r>
              <a:r>
                <a:rPr lang="ja-JP" altLang="en-US" sz="800" kern="100" dirty="0">
                  <a:effectLst/>
                  <a:ea typeface="HG正楷書体-PRO"/>
                  <a:cs typeface="Times New Roman"/>
                </a:rPr>
                <a:t>２２１</a:t>
              </a:r>
              <a:r>
                <a:rPr lang="ja-JP" sz="800" kern="100" dirty="0">
                  <a:effectLst/>
                  <a:ea typeface="HG正楷書体-PRO"/>
                  <a:cs typeface="Times New Roman"/>
                </a:rPr>
                <a:t>－</a:t>
              </a:r>
              <a:r>
                <a:rPr lang="ja-JP" altLang="en-US" sz="800" kern="100" dirty="0">
                  <a:effectLst/>
                  <a:ea typeface="HG正楷書体-PRO"/>
                  <a:cs typeface="Times New Roman"/>
                </a:rPr>
                <a:t>４３１７</a:t>
              </a:r>
              <a:endParaRPr lang="ja-JP" sz="1050" kern="100" dirty="0">
                <a:effectLst/>
                <a:ea typeface="ＭＳ 明朝"/>
                <a:cs typeface="Times New Roman"/>
              </a:endParaRPr>
            </a:p>
          </p:txBody>
        </p:sp>
        <p:sp>
          <p:nvSpPr>
            <p:cNvPr id="54" name="テキスト ボックス 13"/>
            <p:cNvSpPr txBox="1"/>
            <p:nvPr/>
          </p:nvSpPr>
          <p:spPr>
            <a:xfrm>
              <a:off x="4568077" y="4543649"/>
              <a:ext cx="856546" cy="2737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150" kern="100" dirty="0">
                  <a:effectLst/>
                  <a:ea typeface="HG正楷書体-PRO"/>
                  <a:cs typeface="Times New Roman"/>
                </a:rPr>
                <a:t>０００６</a:t>
              </a:r>
              <a:endParaRPr lang="ja-JP" sz="1050" kern="100" dirty="0">
                <a:effectLst/>
                <a:ea typeface="ＭＳ 明朝"/>
                <a:cs typeface="Times New Roman"/>
              </a:endParaRPr>
            </a:p>
          </p:txBody>
        </p:sp>
        <p:sp>
          <p:nvSpPr>
            <p:cNvPr id="55" name="テキスト ボックス 14"/>
            <p:cNvSpPr txBox="1"/>
            <p:nvPr/>
          </p:nvSpPr>
          <p:spPr>
            <a:xfrm>
              <a:off x="1375092" y="4877846"/>
              <a:ext cx="2200612" cy="2882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a:latin typeface="HG正楷書体-PRO" panose="03000600000000000000" pitchFamily="66" charset="-128"/>
                  <a:ea typeface="HG正楷書体-PRO" panose="03000600000000000000" pitchFamily="66" charset="-128"/>
                  <a:cs typeface="Times New Roman"/>
                </a:rPr>
                <a:t>木更津市富士見２ー４－１４</a:t>
              </a:r>
              <a:endParaRPr lang="ja-JP" sz="1050" kern="100" dirty="0">
                <a:effectLst/>
                <a:latin typeface="HG正楷書体-PRO" panose="03000600000000000000" pitchFamily="66" charset="-128"/>
                <a:ea typeface="HG正楷書体-PRO" panose="03000600000000000000" pitchFamily="66" charset="-128"/>
                <a:cs typeface="Times New Roman"/>
              </a:endParaRPr>
            </a:p>
          </p:txBody>
        </p:sp>
        <p:sp>
          <p:nvSpPr>
            <p:cNvPr id="56" name="テキスト ボックス 15"/>
            <p:cNvSpPr txBox="1"/>
            <p:nvPr/>
          </p:nvSpPr>
          <p:spPr>
            <a:xfrm>
              <a:off x="1342908" y="5120905"/>
              <a:ext cx="2418760" cy="2966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sz="1200" kern="100" dirty="0">
                  <a:ea typeface="HG正楷書体-PRO"/>
                  <a:cs typeface="Times New Roman"/>
                </a:rPr>
                <a:t>千葉</a:t>
              </a:r>
              <a:r>
                <a:rPr lang="ja-JP" sz="1200" kern="100" dirty="0">
                  <a:effectLst/>
                  <a:ea typeface="HG正楷書体-PRO"/>
                  <a:cs typeface="Times New Roman"/>
                </a:rPr>
                <a:t>労働株式会社　</a:t>
              </a:r>
              <a:r>
                <a:rPr lang="ja-JP" altLang="en-US" sz="1200" kern="100" dirty="0">
                  <a:ea typeface="HG正楷書体-PRO"/>
                  <a:cs typeface="Times New Roman"/>
                </a:rPr>
                <a:t>木更津</a:t>
              </a:r>
              <a:r>
                <a:rPr lang="ja-JP" sz="1200" kern="100" dirty="0">
                  <a:effectLst/>
                  <a:ea typeface="HG正楷書体-PRO"/>
                  <a:cs typeface="Times New Roman"/>
                </a:rPr>
                <a:t>支店</a:t>
              </a:r>
              <a:endParaRPr lang="ja-JP" sz="1050" kern="100" dirty="0">
                <a:effectLst/>
                <a:ea typeface="ＭＳ 明朝"/>
                <a:cs typeface="Times New Roman"/>
              </a:endParaRPr>
            </a:p>
          </p:txBody>
        </p:sp>
        <p:sp>
          <p:nvSpPr>
            <p:cNvPr id="57" name="テキスト ボックス 16"/>
            <p:cNvSpPr txBox="1"/>
            <p:nvPr/>
          </p:nvSpPr>
          <p:spPr>
            <a:xfrm>
              <a:off x="3740757" y="5130056"/>
              <a:ext cx="1454150" cy="3440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800" kern="100" dirty="0">
                  <a:effectLst/>
                  <a:ea typeface="HG正楷書体-PRO"/>
                  <a:cs typeface="Times New Roman"/>
                </a:rPr>
                <a:t>０４</a:t>
              </a:r>
              <a:r>
                <a:rPr lang="ja-JP" altLang="en-US" sz="800" kern="100" dirty="0">
                  <a:effectLst/>
                  <a:ea typeface="HG正楷書体-PRO"/>
                  <a:cs typeface="Times New Roman"/>
                </a:rPr>
                <a:t>３</a:t>
              </a:r>
              <a:r>
                <a:rPr lang="ja-JP" sz="800" kern="100" dirty="0">
                  <a:effectLst/>
                  <a:ea typeface="HG正楷書体-PRO"/>
                  <a:cs typeface="Times New Roman"/>
                </a:rPr>
                <a:t>８－</a:t>
              </a:r>
              <a:r>
                <a:rPr lang="ja-JP" altLang="en-US" sz="800" kern="100" dirty="0">
                  <a:ea typeface="HG正楷書体-PRO"/>
                  <a:cs typeface="Times New Roman"/>
                </a:rPr>
                <a:t>８０</a:t>
              </a:r>
              <a:r>
                <a:rPr lang="ja-JP" sz="800" kern="100" dirty="0">
                  <a:effectLst/>
                  <a:ea typeface="HG正楷書体-PRO"/>
                  <a:cs typeface="Times New Roman"/>
                </a:rPr>
                <a:t>－</a:t>
              </a:r>
              <a:r>
                <a:rPr lang="ja-JP" altLang="en-US" sz="800" kern="100" dirty="0">
                  <a:effectLst/>
                  <a:ea typeface="HG正楷書体-PRO"/>
                  <a:cs typeface="Times New Roman"/>
                </a:rPr>
                <a:t>２８３１</a:t>
              </a:r>
              <a:endParaRPr lang="ja-JP" sz="1050" kern="100" dirty="0">
                <a:effectLst/>
                <a:ea typeface="ＭＳ 明朝"/>
                <a:cs typeface="Times New Roman"/>
              </a:endParaRPr>
            </a:p>
          </p:txBody>
        </p:sp>
        <p:sp>
          <p:nvSpPr>
            <p:cNvPr id="58" name="テキスト ボックス 17"/>
            <p:cNvSpPr txBox="1"/>
            <p:nvPr/>
          </p:nvSpPr>
          <p:spPr>
            <a:xfrm>
              <a:off x="3516863" y="4932510"/>
              <a:ext cx="675005"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altLang="ja-JP" sz="800" kern="100" dirty="0">
                  <a:latin typeface="HG正楷書体-PRO"/>
                  <a:ea typeface="ＭＳ 明朝"/>
                  <a:cs typeface="Times New Roman"/>
                </a:rPr>
                <a:t>292</a:t>
              </a:r>
              <a:r>
                <a:rPr lang="en-US" sz="800" kern="100" dirty="0">
                  <a:effectLst/>
                  <a:latin typeface="HG正楷書体-PRO"/>
                  <a:ea typeface="ＭＳ 明朝"/>
                  <a:cs typeface="Times New Roman"/>
                </a:rPr>
                <a:t>-</a:t>
              </a:r>
              <a:r>
                <a:rPr lang="en-US" altLang="ja-JP" sz="800" kern="100" dirty="0">
                  <a:effectLst/>
                  <a:latin typeface="HG正楷書体-PRO"/>
                  <a:ea typeface="ＭＳ 明朝"/>
                  <a:cs typeface="Times New Roman"/>
                </a:rPr>
                <a:t>0831</a:t>
              </a:r>
              <a:endParaRPr lang="ja-JP" sz="1050" kern="100" dirty="0">
                <a:effectLst/>
                <a:ea typeface="ＭＳ 明朝"/>
                <a:cs typeface="Times New Roman"/>
              </a:endParaRPr>
            </a:p>
          </p:txBody>
        </p:sp>
        <p:sp>
          <p:nvSpPr>
            <p:cNvPr id="59" name="テキスト ボックス 19"/>
            <p:cNvSpPr txBox="1"/>
            <p:nvPr/>
          </p:nvSpPr>
          <p:spPr>
            <a:xfrm>
              <a:off x="4709331" y="4969969"/>
              <a:ext cx="555625" cy="288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800" kern="100" dirty="0">
                  <a:effectLst/>
                  <a:ea typeface="HG正楷書体-PRO"/>
                  <a:cs typeface="Times New Roman"/>
                </a:rPr>
                <a:t>小売業</a:t>
              </a:r>
              <a:endParaRPr lang="ja-JP" sz="1050" kern="100" dirty="0">
                <a:effectLst/>
                <a:ea typeface="ＭＳ 明朝"/>
                <a:cs typeface="Times New Roman"/>
              </a:endParaRPr>
            </a:p>
          </p:txBody>
        </p:sp>
        <p:sp>
          <p:nvSpPr>
            <p:cNvPr id="60" name="円/楕円 59"/>
            <p:cNvSpPr/>
            <p:nvPr/>
          </p:nvSpPr>
          <p:spPr>
            <a:xfrm>
              <a:off x="4115946" y="4924154"/>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grpSp>
        <p:nvGrpSpPr>
          <p:cNvPr id="61" name="グループ化 60"/>
          <p:cNvGrpSpPr/>
          <p:nvPr/>
        </p:nvGrpSpPr>
        <p:grpSpPr>
          <a:xfrm>
            <a:off x="3625596" y="9089416"/>
            <a:ext cx="1772193" cy="747357"/>
            <a:chOff x="3665788" y="9290376"/>
            <a:chExt cx="1772193" cy="747357"/>
          </a:xfrm>
        </p:grpSpPr>
        <p:sp>
          <p:nvSpPr>
            <p:cNvPr id="62" name="テキスト ボックス 20"/>
            <p:cNvSpPr txBox="1"/>
            <p:nvPr/>
          </p:nvSpPr>
          <p:spPr>
            <a:xfrm>
              <a:off x="3665788" y="9290376"/>
              <a:ext cx="1576729" cy="3486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altLang="en-US" sz="800" kern="100" spc="-100" dirty="0">
                  <a:latin typeface="HG正楷書体-PRO" panose="03000600000000000000" pitchFamily="66" charset="-128"/>
                  <a:ea typeface="HG正楷書体-PRO" panose="03000600000000000000" pitchFamily="66" charset="-128"/>
                  <a:cs typeface="Times New Roman"/>
                </a:rPr>
                <a:t>    千葉</a:t>
              </a:r>
              <a:r>
                <a:rPr lang="ja-JP" sz="800" kern="100" spc="-100" dirty="0">
                  <a:effectLst/>
                  <a:latin typeface="HG正楷書体-PRO" panose="03000600000000000000" pitchFamily="66" charset="-128"/>
                  <a:ea typeface="HG正楷書体-PRO" panose="03000600000000000000" pitchFamily="66" charset="-128"/>
                  <a:cs typeface="Times New Roman"/>
                </a:rPr>
                <a:t>市中央区</a:t>
              </a:r>
              <a:r>
                <a:rPr lang="ja-JP" altLang="en-US" sz="800" kern="100" spc="-100" dirty="0">
                  <a:effectLst/>
                  <a:latin typeface="HG正楷書体-PRO" panose="03000600000000000000" pitchFamily="66" charset="-128"/>
                  <a:ea typeface="HG正楷書体-PRO" panose="03000600000000000000" pitchFamily="66" charset="-128"/>
                  <a:cs typeface="Times New Roman"/>
                </a:rPr>
                <a:t>中央４－１１－１</a:t>
              </a:r>
            </a:p>
            <a:p>
              <a:pPr algn="just">
                <a:lnSpc>
                  <a:spcPts val="900"/>
                </a:lnSpc>
                <a:spcAft>
                  <a:spcPts val="0"/>
                </a:spcAft>
              </a:pPr>
              <a:r>
                <a:rPr lang="ja-JP" altLang="en-US" sz="800" kern="100" spc="-100" dirty="0">
                  <a:latin typeface="HG正楷書体-PRO" panose="03000600000000000000" pitchFamily="66" charset="-128"/>
                  <a:ea typeface="HG正楷書体-PRO" panose="03000600000000000000" pitchFamily="66" charset="-128"/>
                  <a:cs typeface="Times New Roman"/>
                </a:rPr>
                <a:t>　　　　　アイランドビル１２</a:t>
              </a:r>
              <a:r>
                <a:rPr lang="en-US" altLang="ja-JP" sz="800" kern="100" spc="-100" dirty="0">
                  <a:latin typeface="HG正楷書体-PRO" panose="03000600000000000000" pitchFamily="66" charset="-128"/>
                  <a:ea typeface="HG正楷書体-PRO" panose="03000600000000000000" pitchFamily="66" charset="-128"/>
                  <a:cs typeface="Times New Roman"/>
                </a:rPr>
                <a:t>F</a:t>
              </a:r>
              <a:endParaRPr lang="ja-JP" sz="1050" kern="100" dirty="0">
                <a:effectLst/>
                <a:latin typeface="HG正楷書体-PRO" panose="03000600000000000000" pitchFamily="66" charset="-128"/>
                <a:ea typeface="HG正楷書体-PRO" panose="03000600000000000000" pitchFamily="66" charset="-128"/>
                <a:cs typeface="Times New Roman"/>
              </a:endParaRPr>
            </a:p>
          </p:txBody>
        </p:sp>
        <p:sp>
          <p:nvSpPr>
            <p:cNvPr id="63" name="テキスト ボックス 21"/>
            <p:cNvSpPr txBox="1"/>
            <p:nvPr/>
          </p:nvSpPr>
          <p:spPr>
            <a:xfrm>
              <a:off x="3799681" y="9573477"/>
              <a:ext cx="1638300" cy="4642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spcAft>
                  <a:spcPts val="0"/>
                </a:spcAft>
              </a:pPr>
              <a:r>
                <a:rPr lang="ja-JP" altLang="en-US" sz="850" kern="100" dirty="0">
                  <a:ea typeface="HG正楷書体-PRO"/>
                  <a:cs typeface="Times New Roman"/>
                </a:rPr>
                <a:t>千葉</a:t>
              </a:r>
              <a:r>
                <a:rPr lang="ja-JP" sz="850" kern="100" dirty="0">
                  <a:effectLst/>
                  <a:ea typeface="HG正楷書体-PRO"/>
                  <a:cs typeface="Times New Roman"/>
                </a:rPr>
                <a:t>労働株式会社</a:t>
              </a:r>
              <a:endParaRPr lang="ja-JP" sz="1050" kern="100" dirty="0">
                <a:effectLst/>
                <a:ea typeface="ＭＳ 明朝"/>
                <a:cs typeface="Times New Roman"/>
              </a:endParaRPr>
            </a:p>
            <a:p>
              <a:pPr algn="l">
                <a:lnSpc>
                  <a:spcPts val="900"/>
                </a:lnSpc>
                <a:spcAft>
                  <a:spcPts val="0"/>
                </a:spcAft>
              </a:pPr>
              <a:r>
                <a:rPr lang="ja-JP" sz="850" kern="100" dirty="0">
                  <a:effectLst/>
                  <a:ea typeface="HG正楷書体-PRO"/>
                  <a:cs typeface="Times New Roman"/>
                </a:rPr>
                <a:t>代表取締役</a:t>
              </a:r>
              <a:r>
                <a:rPr lang="en-US" altLang="ja-JP" sz="850" kern="100" dirty="0">
                  <a:effectLst/>
                  <a:ea typeface="HG正楷書体-PRO"/>
                  <a:cs typeface="Times New Roman"/>
                </a:rPr>
                <a:t> </a:t>
              </a:r>
              <a:r>
                <a:rPr lang="ja-JP" altLang="en-US" sz="800" kern="100" dirty="0">
                  <a:ea typeface="HG正楷書体-PRO"/>
                  <a:cs typeface="Times New Roman"/>
                </a:rPr>
                <a:t>厚生  海</a:t>
              </a:r>
              <a:r>
                <a:rPr lang="ja-JP" altLang="en-US" sz="800" kern="100" dirty="0">
                  <a:effectLst/>
                  <a:ea typeface="HG正楷書体-PRO"/>
                  <a:cs typeface="Times New Roman"/>
                </a:rPr>
                <a:t>雄</a:t>
              </a:r>
              <a:endParaRPr lang="ja-JP" sz="800" kern="100" dirty="0">
                <a:effectLst/>
                <a:ea typeface="ＭＳ 明朝"/>
                <a:cs typeface="Times New Roman"/>
              </a:endParaRPr>
            </a:p>
          </p:txBody>
        </p:sp>
      </p:grpSp>
      <p:grpSp>
        <p:nvGrpSpPr>
          <p:cNvPr id="64" name="グループ化 63"/>
          <p:cNvGrpSpPr/>
          <p:nvPr/>
        </p:nvGrpSpPr>
        <p:grpSpPr>
          <a:xfrm>
            <a:off x="4897846" y="9493203"/>
            <a:ext cx="222885" cy="222885"/>
            <a:chOff x="0" y="0"/>
            <a:chExt cx="222885" cy="222885"/>
          </a:xfrm>
        </p:grpSpPr>
        <p:sp>
          <p:nvSpPr>
            <p:cNvPr id="65" name="円/楕円 64"/>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66" name="円/楕円 65"/>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68" name="円/楕円 67"/>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grpSp>
        <p:nvGrpSpPr>
          <p:cNvPr id="77" name="グループ化 76"/>
          <p:cNvGrpSpPr/>
          <p:nvPr/>
        </p:nvGrpSpPr>
        <p:grpSpPr>
          <a:xfrm>
            <a:off x="1048247" y="148363"/>
            <a:ext cx="373567" cy="541316"/>
            <a:chOff x="490363" y="578276"/>
            <a:chExt cx="282558" cy="409439"/>
          </a:xfrm>
          <a:effectLst>
            <a:outerShdw blurRad="76200" dir="18900000" sy="23000" kx="-1200000" algn="bl" rotWithShape="0">
              <a:prstClr val="black">
                <a:alpha val="20000"/>
              </a:prstClr>
            </a:outerShdw>
          </a:effectLst>
        </p:grpSpPr>
        <p:sp>
          <p:nvSpPr>
            <p:cNvPr id="78" name="二等辺三角形 77"/>
            <p:cNvSpPr/>
            <p:nvPr/>
          </p:nvSpPr>
          <p:spPr>
            <a:xfrm rot="13108857">
              <a:off x="490363" y="753820"/>
              <a:ext cx="79843" cy="233895"/>
            </a:xfrm>
            <a:prstGeom prst="triangle">
              <a:avLst/>
            </a:prstGeom>
            <a:solidFill>
              <a:schemeClr val="bg1"/>
            </a:solidFill>
            <a:ln>
              <a:noFill/>
            </a:ln>
            <a:effectLst>
              <a:innerShdw blurRad="63500" dist="38100" dir="150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円/楕円 78"/>
            <p:cNvSpPr/>
            <p:nvPr/>
          </p:nvSpPr>
          <p:spPr>
            <a:xfrm>
              <a:off x="530285" y="578276"/>
              <a:ext cx="242636" cy="242636"/>
            </a:xfrm>
            <a:prstGeom prst="ellipse">
              <a:avLst/>
            </a:prstGeom>
            <a:solidFill>
              <a:schemeClr val="accent5">
                <a:lumMod val="7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円/楕円 79"/>
            <p:cNvSpPr>
              <a:spLocks noChangeAspect="1"/>
            </p:cNvSpPr>
            <p:nvPr/>
          </p:nvSpPr>
          <p:spPr>
            <a:xfrm>
              <a:off x="530284" y="578276"/>
              <a:ext cx="194109" cy="194109"/>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1" name="フリーフォーム 80"/>
          <p:cNvSpPr/>
          <p:nvPr/>
        </p:nvSpPr>
        <p:spPr>
          <a:xfrm>
            <a:off x="1920392" y="1856888"/>
            <a:ext cx="1332000" cy="360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p:cNvSpPr txBox="1"/>
          <p:nvPr/>
        </p:nvSpPr>
        <p:spPr>
          <a:xfrm>
            <a:off x="681685" y="9232741"/>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dirty="0">
                <a:latin typeface="HG正楷書体-PRO" panose="03000600000000000000" pitchFamily="66" charset="-128"/>
                <a:ea typeface="HG正楷書体-PRO" panose="03000600000000000000" pitchFamily="66" charset="-128"/>
              </a:rPr>
              <a:t>千葉</a:t>
            </a:r>
          </a:p>
        </p:txBody>
      </p:sp>
      <p:sp>
        <p:nvSpPr>
          <p:cNvPr id="83" name="テキスト ボックス 82"/>
          <p:cNvSpPr txBox="1"/>
          <p:nvPr/>
        </p:nvSpPr>
        <p:spPr>
          <a:xfrm>
            <a:off x="1861891" y="1527499"/>
            <a:ext cx="4729887" cy="390428"/>
          </a:xfrm>
          <a:prstGeom prst="rect">
            <a:avLst/>
          </a:prstGeom>
        </p:spPr>
        <p:txBody>
          <a:bodyPr vert="horz" wrap="square" lIns="91434" tIns="45717" rIns="91434" bIns="45717" rtlCol="0">
            <a:noAutofit/>
          </a:bodyPr>
          <a:lstStyle/>
          <a:p>
            <a:pPr>
              <a:lnSpc>
                <a:spcPct val="20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指定事業を管轄する労働基準監督署に提出する。</a:t>
            </a:r>
          </a:p>
        </p:txBody>
      </p:sp>
      <p:sp>
        <p:nvSpPr>
          <p:cNvPr id="6" name="テキスト ボックス 5"/>
          <p:cNvSpPr txBox="1"/>
          <p:nvPr/>
        </p:nvSpPr>
        <p:spPr>
          <a:xfrm>
            <a:off x="4897846" y="9490280"/>
            <a:ext cx="246805" cy="260678"/>
          </a:xfrm>
          <a:prstGeom prst="rect">
            <a:avLst/>
          </a:prstGeom>
          <a:solidFill>
            <a:schemeClr val="bg1"/>
          </a:solidFill>
        </p:spPr>
        <p:txBody>
          <a:bodyPr vert="horz" wrap="square" lIns="91434" tIns="45717" rIns="91434" bIns="45717" rtlCol="0" anchor="ctr">
            <a:normAutofit fontScale="47500" lnSpcReduction="2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
        <p:nvSpPr>
          <p:cNvPr id="84" name="円/楕円 80">
            <a:extLst>
              <a:ext uri="{FF2B5EF4-FFF2-40B4-BE49-F238E27FC236}">
                <a16:creationId xmlns:a16="http://schemas.microsoft.com/office/drawing/2014/main" id="{F5AEC132-4E17-40F5-BD24-A7493D5426EC}"/>
              </a:ext>
            </a:extLst>
          </p:cNvPr>
          <p:cNvSpPr/>
          <p:nvPr/>
        </p:nvSpPr>
        <p:spPr>
          <a:xfrm>
            <a:off x="4314858" y="8904306"/>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cxnSp>
        <p:nvCxnSpPr>
          <p:cNvPr id="87" name="直線矢印コネクタ 86">
            <a:extLst>
              <a:ext uri="{FF2B5EF4-FFF2-40B4-BE49-F238E27FC236}">
                <a16:creationId xmlns:a16="http://schemas.microsoft.com/office/drawing/2014/main" id="{B76E2827-039D-4958-A32D-F5DB81EF2B88}"/>
              </a:ext>
            </a:extLst>
          </p:cNvPr>
          <p:cNvCxnSpPr>
            <a:cxnSpLocks/>
          </p:cNvCxnSpPr>
          <p:nvPr/>
        </p:nvCxnSpPr>
        <p:spPr>
          <a:xfrm flipH="1">
            <a:off x="5395107" y="4049634"/>
            <a:ext cx="566542"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A1F37FA0-D9E5-415C-ABB1-4D0DD99CDA90}"/>
              </a:ext>
            </a:extLst>
          </p:cNvPr>
          <p:cNvCxnSpPr/>
          <p:nvPr/>
        </p:nvCxnSpPr>
        <p:spPr>
          <a:xfrm flipH="1">
            <a:off x="5416550" y="4669432"/>
            <a:ext cx="545099"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55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898497" y="288804"/>
            <a:ext cx="5780598" cy="1891471"/>
            <a:chOff x="898497" y="303318"/>
            <a:chExt cx="5780598" cy="1891471"/>
          </a:xfrm>
        </p:grpSpPr>
        <p:sp>
          <p:nvSpPr>
            <p:cNvPr id="29" name="正方形/長方形 28"/>
            <p:cNvSpPr/>
            <p:nvPr/>
          </p:nvSpPr>
          <p:spPr>
            <a:xfrm>
              <a:off x="898497" y="303318"/>
              <a:ext cx="5780598" cy="189147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grpSp>
          <p:nvGrpSpPr>
            <p:cNvPr id="91" name="グループ化 90"/>
            <p:cNvGrpSpPr/>
            <p:nvPr/>
          </p:nvGrpSpPr>
          <p:grpSpPr>
            <a:xfrm>
              <a:off x="1181572" y="649867"/>
              <a:ext cx="148019" cy="1210887"/>
              <a:chOff x="728565" y="681691"/>
              <a:chExt cx="148019" cy="1210887"/>
            </a:xfrm>
          </p:grpSpPr>
          <p:sp>
            <p:nvSpPr>
              <p:cNvPr id="93" name="円/楕円 92"/>
              <p:cNvSpPr/>
              <p:nvPr/>
            </p:nvSpPr>
            <p:spPr>
              <a:xfrm>
                <a:off x="728565" y="681691"/>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円/楕円 93"/>
              <p:cNvSpPr/>
              <p:nvPr/>
            </p:nvSpPr>
            <p:spPr>
              <a:xfrm>
                <a:off x="728565" y="947408"/>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円/楕円 94"/>
              <p:cNvSpPr/>
              <p:nvPr/>
            </p:nvSpPr>
            <p:spPr>
              <a:xfrm>
                <a:off x="728565" y="121312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円/楕円 95"/>
              <p:cNvSpPr/>
              <p:nvPr/>
            </p:nvSpPr>
            <p:spPr>
              <a:xfrm>
                <a:off x="728565" y="147884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円/楕円 96"/>
              <p:cNvSpPr/>
              <p:nvPr/>
            </p:nvSpPr>
            <p:spPr>
              <a:xfrm>
                <a:off x="728565" y="1744559"/>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13" y="2707165"/>
            <a:ext cx="4202087" cy="72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3097531" y="8221346"/>
            <a:ext cx="4088697" cy="836285"/>
          </a:xfrm>
          <a:prstGeom prst="rect">
            <a:avLst/>
          </a:prstGeom>
          <a:solidFill>
            <a:schemeClr val="bg1"/>
          </a:solidFill>
          <a:ln w="3175">
            <a:solidFill>
              <a:schemeClr val="tx1"/>
            </a:solidFill>
          </a:ln>
          <a:effectLst>
            <a:outerShdw blurRad="50800" dist="38100" dir="78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変更前の被一括事業の名称・所在地を記入</a:t>
            </a:r>
          </a:p>
          <a:p>
            <a:pPr marL="171440" indent="-171440">
              <a:buFont typeface="HG丸ｺﾞｼｯｸM-PRO" panose="020F0600000000000000" pitchFamily="50" charset="-128"/>
              <a:buChar char="※"/>
            </a:pPr>
            <a:r>
              <a:rPr lang="ja-JP" altLang="en-US" sz="900" dirty="0">
                <a:solidFill>
                  <a:schemeClr val="tx1">
                    <a:lumMod val="65000"/>
                    <a:lumOff val="35000"/>
                  </a:schemeClr>
                </a:solidFill>
                <a:latin typeface="HGｺﾞｼｯｸM" panose="020B0609000000000000" pitchFamily="49" charset="-128"/>
                <a:ea typeface="HGｺﾞｼｯｸM" panose="020B0609000000000000" pitchFamily="49" charset="-128"/>
              </a:rPr>
              <a:t>認可通知書、継続一括リスト等で登録されている変更前の所在地・名称を記入する。</a:t>
            </a:r>
          </a:p>
          <a:p>
            <a:pPr marL="171440" indent="-171440">
              <a:buFont typeface="HG丸ｺﾞｼｯｸM-PRO" panose="020F0600000000000000" pitchFamily="50" charset="-128"/>
              <a:buChar char="※"/>
            </a:pPr>
            <a:r>
              <a:rPr lang="ja-JP" altLang="en-US" sz="900" dirty="0">
                <a:solidFill>
                  <a:schemeClr val="tx1">
                    <a:lumMod val="65000"/>
                    <a:lumOff val="35000"/>
                  </a:schemeClr>
                </a:solidFill>
                <a:latin typeface="HGｺﾞｼｯｸE" panose="020B0909000000000000" pitchFamily="49" charset="-128"/>
                <a:ea typeface="HGｺﾞｼｯｸE" panose="020B0909000000000000" pitchFamily="49" charset="-128"/>
              </a:rPr>
              <a:t>必ず変更前の所在地と名称を両方とも記入すること。</a:t>
            </a:r>
            <a:endParaRPr lang="ja-JP" altLang="ja-JP" sz="900" dirty="0">
              <a:solidFill>
                <a:schemeClr val="tx1">
                  <a:lumMod val="65000"/>
                  <a:lumOff val="35000"/>
                </a:schemeClr>
              </a:solidFill>
              <a:latin typeface="HGｺﾞｼｯｸE" panose="020B0909000000000000" pitchFamily="49" charset="-128"/>
              <a:ea typeface="HGｺﾞｼｯｸE" panose="020B0909000000000000" pitchFamily="49" charset="-128"/>
            </a:endParaRPr>
          </a:p>
        </p:txBody>
      </p:sp>
      <p:sp>
        <p:nvSpPr>
          <p:cNvPr id="12" name="正方形/長方形 11"/>
          <p:cNvSpPr/>
          <p:nvPr/>
        </p:nvSpPr>
        <p:spPr>
          <a:xfrm>
            <a:off x="5208567" y="3551126"/>
            <a:ext cx="1885565" cy="49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の労働保険番号・所在地・名称等を記入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5208565" y="5512833"/>
            <a:ext cx="2136561" cy="864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変更箇所のみ記入</a:t>
            </a:r>
          </a:p>
          <a:p>
            <a:pPr marL="144000" indent="-144000">
              <a:buFont typeface="HG丸ｺﾞｼｯｸM-PRO" panose="020F0600000000000000" pitchFamily="50" charset="-128"/>
              <a:buChar char="※"/>
            </a:pPr>
            <a:r>
              <a:rPr lang="ja-JP" altLang="en-US" sz="900" dirty="0">
                <a:solidFill>
                  <a:schemeClr val="tx1">
                    <a:lumMod val="65000"/>
                    <a:lumOff val="35000"/>
                  </a:schemeClr>
                </a:solidFill>
                <a:latin typeface="HGｺﾞｼｯｸM" panose="020B0609000000000000" pitchFamily="49" charset="-128"/>
                <a:ea typeface="HGｺﾞｼｯｸM" panose="020B0609000000000000" pitchFamily="49" charset="-128"/>
              </a:rPr>
              <a:t>名称は会社名から記入する </a:t>
            </a:r>
            <a:endParaRPr lang="en-US" altLang="ja-JP" sz="900" dirty="0">
              <a:solidFill>
                <a:schemeClr val="tx1">
                  <a:lumMod val="65000"/>
                  <a:lumOff val="35000"/>
                </a:schemeClr>
              </a:solidFill>
              <a:latin typeface="HGｺﾞｼｯｸM" panose="020B0609000000000000" pitchFamily="49" charset="-128"/>
              <a:ea typeface="HGｺﾞｼｯｸM" panose="020B0609000000000000" pitchFamily="49" charset="-128"/>
            </a:endParaRPr>
          </a:p>
          <a:p>
            <a:r>
              <a:rPr lang="en-US" altLang="ja-JP" sz="900" dirty="0">
                <a:solidFill>
                  <a:schemeClr val="tx1">
                    <a:lumMod val="65000"/>
                    <a:lumOff val="35000"/>
                  </a:schemeClr>
                </a:solidFill>
                <a:latin typeface="HGｺﾞｼｯｸM" panose="020B0609000000000000" pitchFamily="49" charset="-128"/>
                <a:ea typeface="HGｺﾞｼｯｸM" panose="020B0609000000000000" pitchFamily="49" charset="-128"/>
              </a:rPr>
              <a:t>(</a:t>
            </a:r>
            <a:r>
              <a:rPr lang="ja-JP" altLang="en-US" sz="900" dirty="0">
                <a:solidFill>
                  <a:schemeClr val="tx1">
                    <a:lumMod val="65000"/>
                    <a:lumOff val="35000"/>
                  </a:schemeClr>
                </a:solidFill>
                <a:latin typeface="HGｺﾞｼｯｸM" panose="020B0609000000000000" pitchFamily="49" charset="-128"/>
                <a:ea typeface="HGｺﾞｼｯｸM" panose="020B0609000000000000" pitchFamily="49" charset="-128"/>
              </a:rPr>
              <a:t>支店名・営業所名のみの記載は不可</a:t>
            </a:r>
            <a:r>
              <a:rPr lang="en-US" altLang="ja-JP" sz="900" dirty="0">
                <a:solidFill>
                  <a:schemeClr val="tx1">
                    <a:lumMod val="65000"/>
                    <a:lumOff val="35000"/>
                  </a:schemeClr>
                </a:solidFill>
                <a:latin typeface="HGｺﾞｼｯｸM" panose="020B0609000000000000" pitchFamily="49" charset="-128"/>
                <a:ea typeface="HGｺﾞｼｯｸM" panose="020B0609000000000000" pitchFamily="49" charset="-128"/>
              </a:rPr>
              <a:t>)</a:t>
            </a:r>
            <a:endParaRPr lang="ja-JP" altLang="en-US" sz="900" dirty="0">
              <a:solidFill>
                <a:schemeClr val="tx1">
                  <a:lumMod val="65000"/>
                  <a:lumOff val="35000"/>
                </a:schemeClr>
              </a:solidFill>
              <a:latin typeface="HGｺﾞｼｯｸM" panose="020B0609000000000000" pitchFamily="49" charset="-128"/>
              <a:ea typeface="HGｺﾞｼｯｸM" panose="020B0609000000000000" pitchFamily="49" charset="-128"/>
            </a:endParaRPr>
          </a:p>
          <a:p>
            <a:pPr marL="144000" indent="-144000">
              <a:buFont typeface="HG丸ｺﾞｼｯｸM-PRO" panose="020F0600000000000000" pitchFamily="50" charset="-128"/>
              <a:buChar char="※"/>
            </a:pPr>
            <a:r>
              <a:rPr lang="ja-JP" altLang="en-US" sz="900" dirty="0">
                <a:solidFill>
                  <a:schemeClr val="tx1">
                    <a:lumMod val="65000"/>
                    <a:lumOff val="35000"/>
                  </a:schemeClr>
                </a:solidFill>
                <a:latin typeface="HGｺﾞｼｯｸM" panose="020B0609000000000000" pitchFamily="49" charset="-128"/>
                <a:ea typeface="HGｺﾞｼｯｸM" panose="020B0609000000000000" pitchFamily="49" charset="-128"/>
              </a:rPr>
              <a:t>変更しない箇所は記入不要</a:t>
            </a:r>
          </a:p>
        </p:txBody>
      </p:sp>
      <p:sp>
        <p:nvSpPr>
          <p:cNvPr id="14" name="正方形/長方形 13"/>
          <p:cNvSpPr/>
          <p:nvPr/>
        </p:nvSpPr>
        <p:spPr>
          <a:xfrm>
            <a:off x="5208567" y="7542944"/>
            <a:ext cx="1885565"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2</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208567" y="2912755"/>
            <a:ext cx="1885565"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該当するものに○印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5208564" y="4117947"/>
            <a:ext cx="2052755" cy="709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被一括事業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r>
              <a:rPr lang="en-US" altLang="ja-JP" sz="1100" dirty="0">
                <a:solidFill>
                  <a:schemeClr val="tx1"/>
                </a:solidFill>
                <a:latin typeface="HG丸ｺﾞｼｯｸM-PRO" panose="020F0600000000000000" pitchFamily="50" charset="-128"/>
                <a:ea typeface="HG丸ｺﾞｼｯｸM-PRO" panose="020F0600000000000000" pitchFamily="50" charset="-128"/>
              </a:rPr>
              <a:t>4</a:t>
            </a:r>
            <a:r>
              <a:rPr lang="ja-JP" altLang="en-US" sz="1100" dirty="0">
                <a:solidFill>
                  <a:schemeClr val="tx1"/>
                </a:solidFill>
                <a:latin typeface="HG丸ｺﾞｼｯｸM-PRO" panose="020F0600000000000000" pitchFamily="50" charset="-128"/>
                <a:ea typeface="HG丸ｺﾞｼｯｸM-PRO" panose="020F0600000000000000" pitchFamily="50" charset="-128"/>
              </a:rPr>
              <a:t>ケタの整理番号を記入</a:t>
            </a:r>
          </a:p>
          <a:p>
            <a:pPr marL="171440" indent="-171440">
              <a:buFont typeface="HG丸ｺﾞｼｯｸM-PRO" panose="020F0600000000000000" pitchFamily="50" charset="-128"/>
              <a:buChar char="※"/>
            </a:pPr>
            <a:r>
              <a:rPr lang="ja-JP" altLang="en-US"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一括認可待ち等で整理番号が不明の場合、整理番号が通知された後に提出する</a:t>
            </a:r>
            <a:endParaRPr lang="ja-JP" altLang="ja-JP" sz="9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243120" y="4248175"/>
            <a:ext cx="512730" cy="139052"/>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8" name="正方形/長方形 15"/>
          <p:cNvSpPr/>
          <p:nvPr/>
        </p:nvSpPr>
        <p:spPr>
          <a:xfrm>
            <a:off x="1243120" y="3551126"/>
            <a:ext cx="3302100" cy="520724"/>
          </a:xfrm>
          <a:custGeom>
            <a:avLst/>
            <a:gdLst/>
            <a:ahLst/>
            <a:cxnLst/>
            <a:rect l="l" t="t" r="r" b="b"/>
            <a:pathLst>
              <a:path w="4593286" h="792088">
                <a:moveTo>
                  <a:pt x="0" y="0"/>
                </a:moveTo>
                <a:lnTo>
                  <a:pt x="2610290" y="0"/>
                </a:lnTo>
                <a:lnTo>
                  <a:pt x="2610290" y="288030"/>
                </a:lnTo>
                <a:lnTo>
                  <a:pt x="4593286" y="288030"/>
                </a:lnTo>
                <a:lnTo>
                  <a:pt x="4593286" y="792087"/>
                </a:lnTo>
                <a:lnTo>
                  <a:pt x="2610290" y="792087"/>
                </a:lnTo>
                <a:lnTo>
                  <a:pt x="2610290" y="792088"/>
                </a:lnTo>
                <a:lnTo>
                  <a:pt x="0" y="792088"/>
                </a:lnTo>
                <a:close/>
              </a:path>
            </a:pathLst>
          </a:cu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9" name="正方形/長方形 18"/>
          <p:cNvSpPr/>
          <p:nvPr/>
        </p:nvSpPr>
        <p:spPr>
          <a:xfrm>
            <a:off x="1248236" y="4388157"/>
            <a:ext cx="2451297" cy="3204041"/>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0" name="正方形/長方形 19"/>
          <p:cNvSpPr/>
          <p:nvPr/>
        </p:nvSpPr>
        <p:spPr>
          <a:xfrm>
            <a:off x="3978275" y="7542288"/>
            <a:ext cx="562540" cy="48488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1" name="正方形/長方形 20"/>
          <p:cNvSpPr/>
          <p:nvPr/>
        </p:nvSpPr>
        <p:spPr>
          <a:xfrm>
            <a:off x="1508689" y="7622683"/>
            <a:ext cx="2187548" cy="404495"/>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2" name="正方形/長方形 21"/>
          <p:cNvSpPr/>
          <p:nvPr/>
        </p:nvSpPr>
        <p:spPr>
          <a:xfrm>
            <a:off x="3399349" y="3054177"/>
            <a:ext cx="684076" cy="21602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23" name="直線矢印コネクタ 22"/>
          <p:cNvCxnSpPr>
            <a:stCxn id="15" idx="1"/>
          </p:cNvCxnSpPr>
          <p:nvPr/>
        </p:nvCxnSpPr>
        <p:spPr>
          <a:xfrm flipH="1">
            <a:off x="4110670" y="3155782"/>
            <a:ext cx="1097897"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cxnSpLocks/>
          </p:cNvCxnSpPr>
          <p:nvPr/>
        </p:nvCxnSpPr>
        <p:spPr>
          <a:xfrm flipH="1" flipV="1">
            <a:off x="3735626" y="5844913"/>
            <a:ext cx="1447933" cy="15239"/>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4" idx="1"/>
          </p:cNvCxnSpPr>
          <p:nvPr/>
        </p:nvCxnSpPr>
        <p:spPr>
          <a:xfrm flipH="1">
            <a:off x="4563505" y="7785971"/>
            <a:ext cx="645061"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1800530" y="4248175"/>
            <a:ext cx="3450983"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フリーフォーム 36"/>
          <p:cNvSpPr/>
          <p:nvPr/>
        </p:nvSpPr>
        <p:spPr>
          <a:xfrm>
            <a:off x="2253803" y="8062175"/>
            <a:ext cx="842437" cy="577314"/>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7620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r>
              <a:rPr lang="en-US" altLang="ja-JP" dirty="0"/>
              <a:t>7</a:t>
            </a:r>
            <a:endParaRPr lang="ja-JP" altLang="en-US" dirty="0"/>
          </a:p>
        </p:txBody>
      </p:sp>
      <p:sp>
        <p:nvSpPr>
          <p:cNvPr id="30" name="コンテンツ プレースホルダー 5"/>
          <p:cNvSpPr txBox="1">
            <a:spLocks/>
          </p:cNvSpPr>
          <p:nvPr/>
        </p:nvSpPr>
        <p:spPr>
          <a:xfrm>
            <a:off x="1508690" y="436555"/>
            <a:ext cx="5089229" cy="718453"/>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ja-JP"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支店や営業所等の</a:t>
            </a: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名称・所在地を変更したら</a:t>
            </a:r>
          </a:p>
          <a:p>
            <a:pPr marL="0" indent="0">
              <a:buNone/>
            </a:pPr>
            <a:r>
              <a:rPr lang="ja-JP" altLang="en-US" sz="1800" dirty="0">
                <a:solidFill>
                  <a:schemeClr val="accent5">
                    <a:lumMod val="50000"/>
                  </a:schemeClr>
                </a:solidFill>
                <a:cs typeface="メイリオ" panose="020B0604030504040204" pitchFamily="50" charset="-128"/>
              </a:rPr>
              <a:t>被一括事業</a:t>
            </a:r>
            <a:r>
              <a:rPr lang="ja-JP" altLang="ja-JP" sz="1800" dirty="0">
                <a:solidFill>
                  <a:schemeClr val="accent5">
                    <a:lumMod val="50000"/>
                  </a:schemeClr>
                </a:solidFill>
                <a:cs typeface="メイリオ" panose="020B0604030504040204" pitchFamily="50" charset="-128"/>
              </a:rPr>
              <a:t>の</a:t>
            </a:r>
            <a:r>
              <a:rPr lang="ja-JP" altLang="en-US" sz="1800" dirty="0">
                <a:solidFill>
                  <a:schemeClr val="accent5">
                    <a:lumMod val="50000"/>
                  </a:schemeClr>
                </a:solidFill>
                <a:cs typeface="メイリオ" panose="020B0604030504040204" pitchFamily="50" charset="-128"/>
              </a:rPr>
              <a:t>名称・所在地変更届の提出をする</a:t>
            </a:r>
            <a:endParaRPr lang="ja-JP" altLang="ja-JP" sz="1800" dirty="0">
              <a:solidFill>
                <a:schemeClr val="accent5">
                  <a:lumMod val="50000"/>
                </a:schemeClr>
              </a:solidFill>
              <a:cs typeface="メイリオ" panose="020B0604030504040204" pitchFamily="50" charset="-128"/>
            </a:endParaRPr>
          </a:p>
        </p:txBody>
      </p:sp>
      <p:grpSp>
        <p:nvGrpSpPr>
          <p:cNvPr id="36" name="グループ化 35"/>
          <p:cNvGrpSpPr/>
          <p:nvPr/>
        </p:nvGrpSpPr>
        <p:grpSpPr>
          <a:xfrm>
            <a:off x="1632916" y="1241183"/>
            <a:ext cx="232511" cy="267884"/>
            <a:chOff x="1747755" y="1074660"/>
            <a:chExt cx="232511" cy="267884"/>
          </a:xfrm>
        </p:grpSpPr>
        <p:sp>
          <p:nvSpPr>
            <p:cNvPr id="38" name="正方形/長方形 37"/>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フリーフォーム 38"/>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0" name="グループ化 39"/>
          <p:cNvGrpSpPr/>
          <p:nvPr/>
        </p:nvGrpSpPr>
        <p:grpSpPr>
          <a:xfrm>
            <a:off x="1632916" y="1638595"/>
            <a:ext cx="232511" cy="267884"/>
            <a:chOff x="1747755" y="1074660"/>
            <a:chExt cx="232511" cy="267884"/>
          </a:xfrm>
        </p:grpSpPr>
        <p:sp>
          <p:nvSpPr>
            <p:cNvPr id="41" name="正方形/長方形 40"/>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フリーフォーム 41"/>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テキスト ボックス 32"/>
          <p:cNvSpPr txBox="1"/>
          <p:nvPr/>
        </p:nvSpPr>
        <p:spPr>
          <a:xfrm>
            <a:off x="1868032" y="1212344"/>
            <a:ext cx="4729887" cy="705026"/>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「継続事業一括変更申請書／継続被一括事業名称・所在地変更届</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号の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」を記入する。</a:t>
            </a:r>
          </a:p>
          <a:p>
            <a:pPr>
              <a:lnSpc>
                <a:spcPct val="20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指定事業を管轄する労働基準監督署に提出する。</a:t>
            </a:r>
          </a:p>
        </p:txBody>
      </p:sp>
      <p:grpSp>
        <p:nvGrpSpPr>
          <p:cNvPr id="2" name="グループ化 1"/>
          <p:cNvGrpSpPr/>
          <p:nvPr/>
        </p:nvGrpSpPr>
        <p:grpSpPr>
          <a:xfrm>
            <a:off x="1159875" y="3511748"/>
            <a:ext cx="3440292" cy="569574"/>
            <a:chOff x="1014585" y="3432225"/>
            <a:chExt cx="3440292" cy="569574"/>
          </a:xfrm>
        </p:grpSpPr>
        <p:sp>
          <p:nvSpPr>
            <p:cNvPr id="47" name="テキスト ボックス 46"/>
            <p:cNvSpPr txBox="1"/>
            <p:nvPr/>
          </p:nvSpPr>
          <p:spPr>
            <a:xfrm>
              <a:off x="1014585" y="3432225"/>
              <a:ext cx="1504281"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１２１０１０１２３４５</a:t>
              </a:r>
              <a:endParaRPr kumimoji="1" lang="ja-JP" altLang="en-US" sz="900" kern="0" spc="20" dirty="0">
                <a:latin typeface="HG正楷書体-PRO" panose="03000600000000000000" pitchFamily="66" charset="-128"/>
                <a:ea typeface="HG正楷書体-PRO" panose="03000600000000000000" pitchFamily="66" charset="-128"/>
              </a:endParaRPr>
            </a:p>
          </p:txBody>
        </p:sp>
        <p:sp>
          <p:nvSpPr>
            <p:cNvPr id="48" name="テキスト ボックス 47"/>
            <p:cNvSpPr txBox="1"/>
            <p:nvPr/>
          </p:nvSpPr>
          <p:spPr>
            <a:xfrm>
              <a:off x="1146436" y="3624901"/>
              <a:ext cx="1842949" cy="220352"/>
            </a:xfrm>
            <a:prstGeom prst="rect">
              <a:avLst/>
            </a:prstGeom>
            <a:ln>
              <a:noFill/>
            </a:ln>
          </p:spPr>
          <p:txBody>
            <a:bodyPr vert="horz" wrap="square" lIns="91434" tIns="45717" rIns="91434" bIns="45717" rtlCol="0" anchor="ctr">
              <a:noAutofit/>
            </a:bodyPr>
            <a:lstStyle/>
            <a:p>
              <a:pPr>
                <a:lnSpc>
                  <a:spcPts val="700"/>
                </a:lnSpc>
              </a:pPr>
              <a:r>
                <a:rPr lang="ja-JP" altLang="en-US" sz="750" dirty="0">
                  <a:latin typeface="HG正楷書体-PRO" panose="03000600000000000000" pitchFamily="66" charset="-128"/>
                  <a:ea typeface="HG正楷書体-PRO" panose="03000600000000000000" pitchFamily="66" charset="-128"/>
                </a:rPr>
                <a:t>千葉市中央区中央４－１１－１</a:t>
              </a:r>
            </a:p>
            <a:p>
              <a:pPr>
                <a:lnSpc>
                  <a:spcPts val="700"/>
                </a:lnSpc>
              </a:pPr>
              <a:r>
                <a:rPr lang="ja-JP" altLang="en-US" sz="750" dirty="0">
                  <a:latin typeface="HG正楷書体-PRO" panose="03000600000000000000" pitchFamily="66" charset="-128"/>
                  <a:ea typeface="HG正楷書体-PRO" panose="03000600000000000000" pitchFamily="66" charset="-128"/>
                </a:rPr>
                <a:t>　　　　　　アイランドビル１２</a:t>
              </a:r>
              <a:r>
                <a:rPr lang="en-US" altLang="ja-JP" sz="750" dirty="0">
                  <a:latin typeface="HG正楷書体-PRO" panose="03000600000000000000" pitchFamily="66" charset="-128"/>
                  <a:ea typeface="HG正楷書体-PRO" panose="03000600000000000000" pitchFamily="66" charset="-128"/>
                </a:rPr>
                <a:t>F</a:t>
              </a:r>
              <a:endParaRPr kumimoji="1" lang="ja-JP" altLang="en-US" sz="750" dirty="0">
                <a:latin typeface="HG正楷書体-PRO" panose="03000600000000000000" pitchFamily="66" charset="-128"/>
                <a:ea typeface="HG正楷書体-PRO" panose="03000600000000000000" pitchFamily="66" charset="-128"/>
              </a:endParaRPr>
            </a:p>
          </p:txBody>
        </p:sp>
        <p:sp>
          <p:nvSpPr>
            <p:cNvPr id="49" name="テキスト ボックス 48"/>
            <p:cNvSpPr txBox="1"/>
            <p:nvPr/>
          </p:nvSpPr>
          <p:spPr>
            <a:xfrm>
              <a:off x="1181604" y="3818374"/>
              <a:ext cx="1441016" cy="179742"/>
            </a:xfrm>
            <a:prstGeom prst="rect">
              <a:avLst/>
            </a:prstGeom>
            <a:ln>
              <a:noFill/>
            </a:ln>
          </p:spPr>
          <p:txBody>
            <a:bodyPr vert="horz" wrap="square" lIns="91434" tIns="45717" rIns="91434" bIns="45717" rtlCol="0" anchor="ctr">
              <a:noAutofit/>
            </a:bodyPr>
            <a:lstStyle/>
            <a:p>
              <a:pPr>
                <a:lnSpc>
                  <a:spcPts val="800"/>
                </a:lnSpc>
              </a:pPr>
              <a:r>
                <a:rPr lang="ja-JP" altLang="en-US" sz="800" spc="300" dirty="0">
                  <a:latin typeface="HG正楷書体-PRO" panose="03000600000000000000" pitchFamily="66" charset="-128"/>
                  <a:ea typeface="HG正楷書体-PRO" panose="03000600000000000000" pitchFamily="66" charset="-128"/>
                </a:rPr>
                <a:t>千葉労働株式会社</a:t>
              </a:r>
            </a:p>
          </p:txBody>
        </p:sp>
        <p:sp>
          <p:nvSpPr>
            <p:cNvPr id="50" name="テキスト ボックス 49"/>
            <p:cNvSpPr txBox="1"/>
            <p:nvPr/>
          </p:nvSpPr>
          <p:spPr>
            <a:xfrm>
              <a:off x="2974218" y="3626052"/>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800" dirty="0">
                  <a:latin typeface="HG正楷書体-PRO" panose="03000600000000000000" pitchFamily="66" charset="-128"/>
                  <a:ea typeface="HG正楷書体-PRO" panose="03000600000000000000" pitchFamily="66" charset="-128"/>
                </a:rPr>
                <a:t>260-8612</a:t>
              </a:r>
              <a:endParaRPr kumimoji="1" lang="ja-JP" altLang="en-US" sz="800" dirty="0">
                <a:latin typeface="HG正楷書体-PRO" panose="03000600000000000000" pitchFamily="66" charset="-128"/>
                <a:ea typeface="HG正楷書体-PRO" panose="03000600000000000000" pitchFamily="66" charset="-128"/>
              </a:endParaRPr>
            </a:p>
          </p:txBody>
        </p:sp>
        <p:sp>
          <p:nvSpPr>
            <p:cNvPr id="51" name="テキスト ボックス 50"/>
            <p:cNvSpPr txBox="1"/>
            <p:nvPr/>
          </p:nvSpPr>
          <p:spPr>
            <a:xfrm>
              <a:off x="2970211" y="3823398"/>
              <a:ext cx="584032" cy="178401"/>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a:t>
              </a:r>
              <a:r>
                <a:rPr lang="en-US" altLang="ja-JP" sz="650" dirty="0">
                  <a:latin typeface="HG正楷書体-PRO" panose="03000600000000000000" pitchFamily="66" charset="-128"/>
                  <a:ea typeface="HG正楷書体-PRO" panose="03000600000000000000" pitchFamily="66" charset="-128"/>
                </a:rPr>
                <a:t>043-</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en-US" altLang="ja-JP" sz="650" dirty="0">
                  <a:latin typeface="HG正楷書体-PRO" panose="03000600000000000000" pitchFamily="66" charset="-128"/>
                  <a:ea typeface="HG正楷書体-PRO" panose="03000600000000000000" pitchFamily="66" charset="-128"/>
                </a:rPr>
                <a:t>221-4317</a:t>
              </a:r>
              <a:endParaRPr kumimoji="1" lang="ja-JP" altLang="en-US" sz="650" dirty="0">
                <a:latin typeface="HG正楷書体-PRO" panose="03000600000000000000" pitchFamily="66" charset="-128"/>
                <a:ea typeface="HG正楷書体-PRO" panose="03000600000000000000" pitchFamily="66" charset="-128"/>
              </a:endParaRPr>
            </a:p>
          </p:txBody>
        </p:sp>
        <p:sp>
          <p:nvSpPr>
            <p:cNvPr id="52" name="テキスト ボックス 51"/>
            <p:cNvSpPr txBox="1"/>
            <p:nvPr/>
          </p:nvSpPr>
          <p:spPr>
            <a:xfrm>
              <a:off x="3938515" y="3797760"/>
              <a:ext cx="516362" cy="179742"/>
            </a:xfrm>
            <a:prstGeom prst="rect">
              <a:avLst/>
            </a:prstGeom>
            <a:ln>
              <a:noFill/>
            </a:ln>
          </p:spPr>
          <p:txBody>
            <a:bodyPr vert="horz" wrap="square" lIns="91434" tIns="45717" rIns="91434" bIns="45717" rtlCol="0" anchor="ctr">
              <a:noAutofit/>
            </a:bodyPr>
            <a:lstStyle/>
            <a:p>
              <a:pPr>
                <a:lnSpc>
                  <a:spcPts val="800"/>
                </a:lnSpc>
              </a:pPr>
              <a:r>
                <a:rPr lang="ja-JP" altLang="en-US" sz="800" dirty="0">
                  <a:latin typeface="HG正楷書体-PRO" panose="03000600000000000000" pitchFamily="66" charset="-128"/>
                  <a:ea typeface="HG正楷書体-PRO" panose="03000600000000000000" pitchFamily="66" charset="-128"/>
                </a:rPr>
                <a:t>小売業</a:t>
              </a:r>
            </a:p>
          </p:txBody>
        </p:sp>
        <p:sp>
          <p:nvSpPr>
            <p:cNvPr id="80" name="テキスト ボックス 79"/>
            <p:cNvSpPr txBox="1"/>
            <p:nvPr/>
          </p:nvSpPr>
          <p:spPr>
            <a:xfrm>
              <a:off x="2452143" y="3432225"/>
              <a:ext cx="597955"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０００</a:t>
              </a:r>
              <a:endParaRPr kumimoji="1" lang="ja-JP" altLang="en-US" sz="900" kern="0" spc="20" dirty="0">
                <a:latin typeface="HG正楷書体-PRO" panose="03000600000000000000" pitchFamily="66" charset="-128"/>
                <a:ea typeface="HG正楷書体-PRO" panose="03000600000000000000" pitchFamily="66" charset="-128"/>
              </a:endParaRPr>
            </a:p>
          </p:txBody>
        </p:sp>
      </p:grpSp>
      <p:grpSp>
        <p:nvGrpSpPr>
          <p:cNvPr id="3" name="グループ化 2"/>
          <p:cNvGrpSpPr/>
          <p:nvPr/>
        </p:nvGrpSpPr>
        <p:grpSpPr>
          <a:xfrm>
            <a:off x="1177664" y="4210028"/>
            <a:ext cx="2213660" cy="685982"/>
            <a:chOff x="1140235" y="4161905"/>
            <a:chExt cx="2213660" cy="685982"/>
          </a:xfrm>
        </p:grpSpPr>
        <p:sp>
          <p:nvSpPr>
            <p:cNvPr id="53" name="テキスト ボックス 52"/>
            <p:cNvSpPr txBox="1"/>
            <p:nvPr/>
          </p:nvSpPr>
          <p:spPr>
            <a:xfrm>
              <a:off x="1141412" y="4161905"/>
              <a:ext cx="645193" cy="187362"/>
            </a:xfrm>
            <a:prstGeom prst="rect">
              <a:avLst/>
            </a:prstGeom>
            <a:ln>
              <a:noFill/>
            </a:ln>
          </p:spPr>
          <p:txBody>
            <a:bodyPr vert="horz" wrap="square" lIns="91434" tIns="45717" rIns="91434" bIns="45717" rtlCol="0" anchor="ctr">
              <a:noAutofit/>
            </a:bodyPr>
            <a:lstStyle/>
            <a:p>
              <a:pPr>
                <a:lnSpc>
                  <a:spcPct val="150000"/>
                </a:lnSpc>
              </a:pPr>
              <a:r>
                <a:rPr lang="ja-JP" altLang="en-US" sz="900" dirty="0">
                  <a:latin typeface="HG正楷書体-PRO" panose="03000600000000000000" pitchFamily="66" charset="-128"/>
                  <a:ea typeface="HG正楷書体-PRO" panose="03000600000000000000" pitchFamily="66" charset="-128"/>
                </a:rPr>
                <a:t>０００５</a:t>
              </a:r>
              <a:endParaRPr kumimoji="1" lang="ja-JP" altLang="en-US" sz="900" dirty="0">
                <a:latin typeface="HG正楷書体-PRO" panose="03000600000000000000" pitchFamily="66" charset="-128"/>
                <a:ea typeface="HG正楷書体-PRO" panose="03000600000000000000" pitchFamily="66" charset="-128"/>
              </a:endParaRPr>
            </a:p>
          </p:txBody>
        </p:sp>
        <p:sp>
          <p:nvSpPr>
            <p:cNvPr id="55" name="テキスト ボックス 54"/>
            <p:cNvSpPr txBox="1"/>
            <p:nvPr/>
          </p:nvSpPr>
          <p:spPr>
            <a:xfrm>
              <a:off x="1144613" y="4282576"/>
              <a:ext cx="1202203" cy="296693"/>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２８６</a:t>
              </a:r>
              <a:r>
                <a:rPr kumimoji="1" lang="ja-JP" altLang="en-US" sz="850" kern="0" spc="70" dirty="0">
                  <a:latin typeface="HG正楷書体-PRO" panose="03000600000000000000" pitchFamily="66" charset="-128"/>
                  <a:ea typeface="HG正楷書体-PRO" panose="03000600000000000000" pitchFamily="66" charset="-128"/>
                </a:rPr>
                <a:t>　０１３４</a:t>
              </a:r>
            </a:p>
          </p:txBody>
        </p:sp>
        <p:sp>
          <p:nvSpPr>
            <p:cNvPr id="56" name="テキスト ボックス 55"/>
            <p:cNvSpPr txBox="1"/>
            <p:nvPr/>
          </p:nvSpPr>
          <p:spPr>
            <a:xfrm>
              <a:off x="2343428" y="4282899"/>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ナリタシ</a:t>
              </a:r>
              <a:endParaRPr kumimoji="1" lang="ja-JP" altLang="en-US" sz="850" kern="0" spc="70" dirty="0">
                <a:latin typeface="HG正楷書体-PRO" panose="03000600000000000000" pitchFamily="66" charset="-128"/>
                <a:ea typeface="HG正楷書体-PRO" panose="03000600000000000000" pitchFamily="66" charset="-128"/>
              </a:endParaRPr>
            </a:p>
          </p:txBody>
        </p:sp>
        <p:sp>
          <p:nvSpPr>
            <p:cNvPr id="57" name="テキスト ボックス 56"/>
            <p:cNvSpPr txBox="1"/>
            <p:nvPr/>
          </p:nvSpPr>
          <p:spPr>
            <a:xfrm>
              <a:off x="1140235" y="4498650"/>
              <a:ext cx="1010467" cy="242987"/>
            </a:xfrm>
            <a:prstGeom prst="rect">
              <a:avLst/>
            </a:prstGeom>
            <a:ln>
              <a:noFill/>
            </a:ln>
          </p:spPr>
          <p:txBody>
            <a:bodyPr vert="horz" wrap="square" lIns="91434" tIns="45717" rIns="91434" bIns="45717" rtlCol="0" anchor="ctr">
              <a:noAutofit/>
            </a:bodyPr>
            <a:lstStyle/>
            <a:p>
              <a:pPr>
                <a:lnSpc>
                  <a:spcPct val="150000"/>
                </a:lnSpc>
              </a:pPr>
              <a:endParaRPr kumimoji="1" lang="ja-JP" altLang="en-US" sz="850" kern="0" spc="70" dirty="0">
                <a:latin typeface="HG正楷書体-PRO" panose="03000600000000000000" pitchFamily="66" charset="-128"/>
                <a:ea typeface="HG正楷書体-PRO" panose="03000600000000000000" pitchFamily="66" charset="-128"/>
              </a:endParaRPr>
            </a:p>
          </p:txBody>
        </p:sp>
        <p:sp>
          <p:nvSpPr>
            <p:cNvPr id="58" name="テキスト ボックス 57"/>
            <p:cNvSpPr txBox="1"/>
            <p:nvPr/>
          </p:nvSpPr>
          <p:spPr>
            <a:xfrm>
              <a:off x="1146800" y="4369603"/>
              <a:ext cx="1113054" cy="478284"/>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ヒカ゛シワタ゛</a:t>
              </a:r>
              <a:endParaRPr kumimoji="1" lang="ja-JP" altLang="en-US" sz="850" kern="0" spc="70" dirty="0">
                <a:latin typeface="HG正楷書体-PRO" panose="03000600000000000000" pitchFamily="66" charset="-128"/>
                <a:ea typeface="HG正楷書体-PRO" panose="03000600000000000000" pitchFamily="66" charset="-128"/>
              </a:endParaRPr>
            </a:p>
          </p:txBody>
        </p:sp>
      </p:grpSp>
      <p:grpSp>
        <p:nvGrpSpPr>
          <p:cNvPr id="5" name="グループ化 4"/>
          <p:cNvGrpSpPr/>
          <p:nvPr/>
        </p:nvGrpSpPr>
        <p:grpSpPr>
          <a:xfrm>
            <a:off x="1187576" y="5119298"/>
            <a:ext cx="1398816" cy="742949"/>
            <a:chOff x="1144800" y="5060481"/>
            <a:chExt cx="1398816" cy="742949"/>
          </a:xfrm>
        </p:grpSpPr>
        <p:sp>
          <p:nvSpPr>
            <p:cNvPr id="60" name="テキスト ボックス 59"/>
            <p:cNvSpPr txBox="1"/>
            <p:nvPr/>
          </p:nvSpPr>
          <p:spPr>
            <a:xfrm>
              <a:off x="1146579" y="5060481"/>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dirty="0">
                  <a:latin typeface="HG正楷書体-PRO" panose="03000600000000000000" pitchFamily="66" charset="-128"/>
                  <a:ea typeface="HG正楷書体-PRO" panose="03000600000000000000" pitchFamily="66" charset="-128"/>
                </a:rPr>
                <a:t>成田市</a:t>
              </a:r>
            </a:p>
          </p:txBody>
        </p:sp>
        <p:sp>
          <p:nvSpPr>
            <p:cNvPr id="61" name="テキスト ボックス 60"/>
            <p:cNvSpPr txBox="1"/>
            <p:nvPr/>
          </p:nvSpPr>
          <p:spPr>
            <a:xfrm>
              <a:off x="1155191" y="5295162"/>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050" spc="300" dirty="0">
                  <a:latin typeface="HG正楷書体-PRO" panose="03000600000000000000" pitchFamily="66" charset="-128"/>
                  <a:ea typeface="HG正楷書体-PRO" panose="03000600000000000000" pitchFamily="66" charset="-128"/>
                </a:rPr>
                <a:t>東和田</a:t>
              </a:r>
              <a:endParaRPr kumimoji="1" lang="ja-JP" altLang="en-US" sz="1050" spc="300" dirty="0">
                <a:latin typeface="HG正楷書体-PRO" panose="03000600000000000000" pitchFamily="66" charset="-128"/>
                <a:ea typeface="HG正楷書体-PRO" panose="03000600000000000000" pitchFamily="66" charset="-128"/>
              </a:endParaRPr>
            </a:p>
          </p:txBody>
        </p:sp>
        <p:sp>
          <p:nvSpPr>
            <p:cNvPr id="62" name="テキスト ボックス 61"/>
            <p:cNvSpPr txBox="1"/>
            <p:nvPr/>
          </p:nvSpPr>
          <p:spPr>
            <a:xfrm>
              <a:off x="1144800" y="5506737"/>
              <a:ext cx="1398816" cy="296693"/>
            </a:xfrm>
            <a:prstGeom prst="rect">
              <a:avLst/>
            </a:prstGeom>
            <a:ln>
              <a:noFill/>
            </a:ln>
          </p:spPr>
          <p:txBody>
            <a:bodyPr vert="horz" wrap="square" lIns="91434" tIns="45717" rIns="91434" bIns="45717" rtlCol="0" anchor="ctr">
              <a:noAutofit/>
            </a:bodyPr>
            <a:lstStyle/>
            <a:p>
              <a:pPr>
                <a:lnSpc>
                  <a:spcPct val="150000"/>
                </a:lnSpc>
              </a:pPr>
              <a:r>
                <a:rPr lang="ja-JP" altLang="en-US" sz="1100" spc="300" dirty="0">
                  <a:latin typeface="HG正楷書体-PRO" panose="03000600000000000000" pitchFamily="66" charset="-128"/>
                  <a:ea typeface="HG正楷書体-PRO" panose="03000600000000000000" pitchFamily="66" charset="-128"/>
                </a:rPr>
                <a:t>５５３－４</a:t>
              </a:r>
              <a:endParaRPr kumimoji="1" lang="ja-JP" altLang="en-US" sz="1100" spc="300" dirty="0">
                <a:latin typeface="HG正楷書体-PRO" panose="03000600000000000000" pitchFamily="66" charset="-128"/>
                <a:ea typeface="HG正楷書体-PRO" panose="03000600000000000000" pitchFamily="66" charset="-128"/>
              </a:endParaRPr>
            </a:p>
          </p:txBody>
        </p:sp>
      </p:grpSp>
      <p:grpSp>
        <p:nvGrpSpPr>
          <p:cNvPr id="8" name="グループ化 7"/>
          <p:cNvGrpSpPr/>
          <p:nvPr/>
        </p:nvGrpSpPr>
        <p:grpSpPr>
          <a:xfrm>
            <a:off x="1177871" y="5951890"/>
            <a:ext cx="2292940" cy="969281"/>
            <a:chOff x="1177871" y="5951890"/>
            <a:chExt cx="2292940" cy="969281"/>
          </a:xfrm>
        </p:grpSpPr>
        <p:sp>
          <p:nvSpPr>
            <p:cNvPr id="64" name="テキスト ボックス 63"/>
            <p:cNvSpPr txBox="1"/>
            <p:nvPr/>
          </p:nvSpPr>
          <p:spPr>
            <a:xfrm>
              <a:off x="1187576" y="5951890"/>
              <a:ext cx="1249835" cy="462012"/>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チハ゛ロウト゛ウ 　</a:t>
              </a:r>
              <a:endParaRPr kumimoji="1" lang="ja-JP" altLang="en-US" sz="850" kern="0" spc="70" dirty="0">
                <a:latin typeface="HG正楷書体-PRO" panose="03000600000000000000" pitchFamily="66" charset="-128"/>
                <a:ea typeface="HG正楷書体-PRO" panose="03000600000000000000" pitchFamily="66" charset="-128"/>
              </a:endParaRPr>
            </a:p>
          </p:txBody>
        </p:sp>
        <p:sp>
          <p:nvSpPr>
            <p:cNvPr id="67" name="テキスト ボックス 66"/>
            <p:cNvSpPr txBox="1"/>
            <p:nvPr/>
          </p:nvSpPr>
          <p:spPr>
            <a:xfrm>
              <a:off x="1419140" y="6624478"/>
              <a:ext cx="2051671" cy="296693"/>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０４７６　   　２２   ５６６６</a:t>
              </a:r>
              <a:endParaRPr kumimoji="1" lang="ja-JP" altLang="en-US" sz="850" kern="0" spc="70" dirty="0">
                <a:latin typeface="HG正楷書体-PRO" panose="03000600000000000000" pitchFamily="66" charset="-128"/>
                <a:ea typeface="HG正楷書体-PRO" panose="03000600000000000000" pitchFamily="66" charset="-128"/>
              </a:endParaRPr>
            </a:p>
          </p:txBody>
        </p:sp>
        <p:sp>
          <p:nvSpPr>
            <p:cNvPr id="68" name="テキスト ボックス 67"/>
            <p:cNvSpPr txBox="1"/>
            <p:nvPr/>
          </p:nvSpPr>
          <p:spPr>
            <a:xfrm>
              <a:off x="1188565" y="6274460"/>
              <a:ext cx="1579345" cy="236339"/>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カフ゛シキカ゛イシャ</a:t>
              </a:r>
              <a:endParaRPr kumimoji="1" lang="ja-JP" altLang="en-US" sz="850" kern="0" spc="70" dirty="0">
                <a:latin typeface="HG正楷書体-PRO" panose="03000600000000000000" pitchFamily="66" charset="-128"/>
                <a:ea typeface="HG正楷書体-PRO" panose="03000600000000000000" pitchFamily="66" charset="-128"/>
              </a:endParaRPr>
            </a:p>
          </p:txBody>
        </p:sp>
        <p:sp>
          <p:nvSpPr>
            <p:cNvPr id="69" name="テキスト ボックス 68"/>
            <p:cNvSpPr txBox="1"/>
            <p:nvPr/>
          </p:nvSpPr>
          <p:spPr>
            <a:xfrm>
              <a:off x="1177871" y="6464638"/>
              <a:ext cx="1419562" cy="236339"/>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ナリタニシシテン</a:t>
              </a:r>
              <a:endParaRPr kumimoji="1" lang="ja-JP" altLang="en-US" sz="850" kern="0" spc="70" dirty="0">
                <a:latin typeface="HG正楷書体-PRO" panose="03000600000000000000" pitchFamily="66" charset="-128"/>
                <a:ea typeface="HG正楷書体-PRO" panose="03000600000000000000" pitchFamily="66" charset="-128"/>
              </a:endParaRPr>
            </a:p>
          </p:txBody>
        </p:sp>
      </p:grpSp>
      <p:grpSp>
        <p:nvGrpSpPr>
          <p:cNvPr id="70" name="グループ化 69"/>
          <p:cNvGrpSpPr/>
          <p:nvPr/>
        </p:nvGrpSpPr>
        <p:grpSpPr>
          <a:xfrm>
            <a:off x="1187576" y="6842979"/>
            <a:ext cx="1398816" cy="749032"/>
            <a:chOff x="1138323" y="5055780"/>
            <a:chExt cx="1398816" cy="749032"/>
          </a:xfrm>
        </p:grpSpPr>
        <p:sp>
          <p:nvSpPr>
            <p:cNvPr id="71" name="テキスト ボックス 70"/>
            <p:cNvSpPr txBox="1"/>
            <p:nvPr/>
          </p:nvSpPr>
          <p:spPr>
            <a:xfrm>
              <a:off x="1146579" y="5055780"/>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050" spc="300" dirty="0">
                  <a:latin typeface="HG正楷書体-PRO" panose="03000600000000000000" pitchFamily="66" charset="-128"/>
                  <a:ea typeface="HG正楷書体-PRO" panose="03000600000000000000" pitchFamily="66" charset="-128"/>
                </a:rPr>
                <a:t>千葉労働</a:t>
              </a:r>
              <a:endParaRPr kumimoji="1" lang="ja-JP" altLang="en-US" sz="1050" spc="300" dirty="0">
                <a:latin typeface="HG正楷書体-PRO" panose="03000600000000000000" pitchFamily="66" charset="-128"/>
                <a:ea typeface="HG正楷書体-PRO" panose="03000600000000000000" pitchFamily="66" charset="-128"/>
              </a:endParaRPr>
            </a:p>
          </p:txBody>
        </p:sp>
        <p:sp>
          <p:nvSpPr>
            <p:cNvPr id="72" name="テキスト ボックス 71"/>
            <p:cNvSpPr txBox="1"/>
            <p:nvPr/>
          </p:nvSpPr>
          <p:spPr>
            <a:xfrm>
              <a:off x="1151577" y="5275974"/>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1050" spc="300" dirty="0">
                  <a:latin typeface="HG正楷書体-PRO" panose="03000600000000000000" pitchFamily="66" charset="-128"/>
                  <a:ea typeface="HG正楷書体-PRO" panose="03000600000000000000" pitchFamily="66" charset="-128"/>
                </a:rPr>
                <a:t>株式会社</a:t>
              </a:r>
              <a:endParaRPr kumimoji="1" lang="ja-JP" altLang="en-US" sz="1050" spc="300" dirty="0">
                <a:latin typeface="HG正楷書体-PRO" panose="03000600000000000000" pitchFamily="66" charset="-128"/>
                <a:ea typeface="HG正楷書体-PRO" panose="03000600000000000000" pitchFamily="66" charset="-128"/>
              </a:endParaRPr>
            </a:p>
          </p:txBody>
        </p:sp>
        <p:sp>
          <p:nvSpPr>
            <p:cNvPr id="73" name="テキスト ボックス 72"/>
            <p:cNvSpPr txBox="1"/>
            <p:nvPr/>
          </p:nvSpPr>
          <p:spPr>
            <a:xfrm>
              <a:off x="1138323" y="5508119"/>
              <a:ext cx="1398816" cy="296693"/>
            </a:xfrm>
            <a:prstGeom prst="rect">
              <a:avLst/>
            </a:prstGeom>
            <a:ln>
              <a:noFill/>
            </a:ln>
          </p:spPr>
          <p:txBody>
            <a:bodyPr vert="horz" wrap="square" lIns="91434" tIns="45717" rIns="91434" bIns="45717" rtlCol="0" anchor="ctr">
              <a:noAutofit/>
            </a:bodyPr>
            <a:lstStyle/>
            <a:p>
              <a:pPr>
                <a:lnSpc>
                  <a:spcPct val="150000"/>
                </a:lnSpc>
              </a:pPr>
              <a:r>
                <a:rPr lang="ja-JP" altLang="en-US" sz="1100" kern="100" spc="300" dirty="0">
                  <a:latin typeface="HG正楷書体-PRO" panose="03000600000000000000" pitchFamily="66" charset="-128"/>
                  <a:ea typeface="HG正楷書体-PRO" panose="03000600000000000000" pitchFamily="66" charset="-128"/>
                </a:rPr>
                <a:t>成田西支店</a:t>
              </a:r>
              <a:endParaRPr kumimoji="1" lang="ja-JP" altLang="en-US" sz="1100" kern="100" spc="300" dirty="0">
                <a:latin typeface="HG正楷書体-PRO" panose="03000600000000000000" pitchFamily="66" charset="-128"/>
                <a:ea typeface="HG正楷書体-PRO" panose="03000600000000000000" pitchFamily="66" charset="-128"/>
              </a:endParaRPr>
            </a:p>
          </p:txBody>
        </p:sp>
      </p:grpSp>
      <p:grpSp>
        <p:nvGrpSpPr>
          <p:cNvPr id="7" name="グループ化 6"/>
          <p:cNvGrpSpPr/>
          <p:nvPr/>
        </p:nvGrpSpPr>
        <p:grpSpPr>
          <a:xfrm>
            <a:off x="1446457" y="7648467"/>
            <a:ext cx="2347535" cy="378715"/>
            <a:chOff x="1446457" y="7648467"/>
            <a:chExt cx="2347535" cy="378715"/>
          </a:xfrm>
        </p:grpSpPr>
        <p:sp>
          <p:nvSpPr>
            <p:cNvPr id="76" name="テキスト ボックス 75"/>
            <p:cNvSpPr txBox="1"/>
            <p:nvPr/>
          </p:nvSpPr>
          <p:spPr>
            <a:xfrm>
              <a:off x="1539114" y="7648467"/>
              <a:ext cx="1445065" cy="220352"/>
            </a:xfrm>
            <a:prstGeom prst="rect">
              <a:avLst/>
            </a:prstGeom>
            <a:ln>
              <a:noFill/>
            </a:ln>
          </p:spPr>
          <p:txBody>
            <a:bodyPr vert="horz" wrap="square" lIns="91434" tIns="45717" rIns="91434" bIns="45717" rtlCol="0" anchor="ctr">
              <a:noAutofit/>
            </a:bodyPr>
            <a:lstStyle/>
            <a:p>
              <a:pPr>
                <a:lnSpc>
                  <a:spcPts val="800"/>
                </a:lnSpc>
              </a:pPr>
              <a:r>
                <a:rPr lang="ja-JP" altLang="en-US" sz="900" dirty="0">
                  <a:latin typeface="HG正楷書体-PRO" panose="03000600000000000000" pitchFamily="66" charset="-128"/>
                  <a:ea typeface="HG正楷書体-PRO" panose="03000600000000000000" pitchFamily="66" charset="-128"/>
                </a:rPr>
                <a:t>成田市加良部３－４－２</a:t>
              </a:r>
              <a:endParaRPr kumimoji="1" lang="ja-JP" altLang="en-US" sz="900" dirty="0">
                <a:latin typeface="HG正楷書体-PRO" panose="03000600000000000000" pitchFamily="66" charset="-128"/>
                <a:ea typeface="HG正楷書体-PRO" panose="03000600000000000000" pitchFamily="66" charset="-128"/>
              </a:endParaRPr>
            </a:p>
          </p:txBody>
        </p:sp>
        <p:sp>
          <p:nvSpPr>
            <p:cNvPr id="77" name="テキスト ボックス 76"/>
            <p:cNvSpPr txBox="1"/>
            <p:nvPr/>
          </p:nvSpPr>
          <p:spPr>
            <a:xfrm>
              <a:off x="1446457" y="7847440"/>
              <a:ext cx="1673051" cy="179742"/>
            </a:xfrm>
            <a:prstGeom prst="rect">
              <a:avLst/>
            </a:prstGeom>
            <a:ln>
              <a:noFill/>
            </a:ln>
          </p:spPr>
          <p:txBody>
            <a:bodyPr vert="horz" wrap="square" lIns="91434" tIns="45717" rIns="91434" bIns="45717" rtlCol="0" anchor="ctr">
              <a:noAutofit/>
            </a:bodyPr>
            <a:lstStyle/>
            <a:p>
              <a:pPr>
                <a:lnSpc>
                  <a:spcPts val="800"/>
                </a:lnSpc>
              </a:pPr>
              <a:r>
                <a:rPr lang="ja-JP" altLang="en-US" sz="900" dirty="0">
                  <a:latin typeface="HG正楷書体-PRO" panose="03000600000000000000" pitchFamily="66" charset="-128"/>
                  <a:ea typeface="HG正楷書体-PRO" panose="03000600000000000000" pitchFamily="66" charset="-128"/>
                </a:rPr>
                <a:t>千葉労働株式会社  成田支店</a:t>
              </a:r>
            </a:p>
          </p:txBody>
        </p:sp>
        <p:sp>
          <p:nvSpPr>
            <p:cNvPr id="78" name="テキスト ボックス 77"/>
            <p:cNvSpPr txBox="1"/>
            <p:nvPr/>
          </p:nvSpPr>
          <p:spPr>
            <a:xfrm>
              <a:off x="3194888" y="7667529"/>
              <a:ext cx="562540" cy="178401"/>
            </a:xfrm>
            <a:prstGeom prst="rect">
              <a:avLst/>
            </a:prstGeom>
            <a:ln>
              <a:noFill/>
            </a:ln>
          </p:spPr>
          <p:txBody>
            <a:bodyPr vert="horz" wrap="square" lIns="91434" tIns="45717" rIns="91434" bIns="45717" rtlCol="0" anchor="ctr">
              <a:noAutofit/>
            </a:bodyPr>
            <a:lstStyle/>
            <a:p>
              <a:pPr>
                <a:lnSpc>
                  <a:spcPct val="150000"/>
                </a:lnSpc>
              </a:pPr>
              <a:r>
                <a:rPr lang="en-US" altLang="ja-JP" sz="600" dirty="0">
                  <a:latin typeface="HG正楷書体-PRO" panose="03000600000000000000" pitchFamily="66" charset="-128"/>
                  <a:ea typeface="HG正楷書体-PRO" panose="03000600000000000000" pitchFamily="66" charset="-128"/>
                </a:rPr>
                <a:t>286-0036</a:t>
              </a:r>
              <a:endParaRPr kumimoji="1" lang="ja-JP" altLang="en-US" sz="600" dirty="0">
                <a:latin typeface="HG正楷書体-PRO" panose="03000600000000000000" pitchFamily="66" charset="-128"/>
                <a:ea typeface="HG正楷書体-PRO" panose="03000600000000000000" pitchFamily="66" charset="-128"/>
              </a:endParaRPr>
            </a:p>
          </p:txBody>
        </p:sp>
        <p:sp>
          <p:nvSpPr>
            <p:cNvPr id="79" name="テキスト ボックス 78"/>
            <p:cNvSpPr txBox="1"/>
            <p:nvPr/>
          </p:nvSpPr>
          <p:spPr>
            <a:xfrm>
              <a:off x="3209960" y="7829092"/>
              <a:ext cx="584032" cy="178401"/>
            </a:xfrm>
            <a:prstGeom prst="rect">
              <a:avLst/>
            </a:prstGeom>
            <a:ln>
              <a:noFill/>
            </a:ln>
          </p:spPr>
          <p:txBody>
            <a:bodyPr vert="horz" wrap="square" lIns="91434" tIns="45717" rIns="91434" bIns="45717" rtlCol="0" anchor="ctr">
              <a:noAutofit/>
            </a:bodyPr>
            <a:lstStyle/>
            <a:p>
              <a:pPr>
                <a:lnSpc>
                  <a:spcPts val="600"/>
                </a:lnSpc>
              </a:pPr>
              <a:r>
                <a:rPr lang="ja-JP" altLang="en-US" sz="600" dirty="0">
                  <a:latin typeface="HG正楷書体-PRO" panose="03000600000000000000" pitchFamily="66" charset="-128"/>
                  <a:ea typeface="HG正楷書体-PRO" panose="03000600000000000000" pitchFamily="66" charset="-128"/>
                </a:rPr>
                <a:t>　　</a:t>
              </a:r>
              <a:r>
                <a:rPr lang="en-US" altLang="ja-JP" sz="600" dirty="0">
                  <a:latin typeface="HG正楷書体-PRO" panose="03000600000000000000" pitchFamily="66" charset="-128"/>
                  <a:ea typeface="HG正楷書体-PRO" panose="03000600000000000000" pitchFamily="66" charset="-128"/>
                </a:rPr>
                <a:t>0476-</a:t>
              </a:r>
              <a:endParaRPr lang="ja-JP" altLang="en-US" sz="600" dirty="0">
                <a:latin typeface="HG正楷書体-PRO" panose="03000600000000000000" pitchFamily="66" charset="-128"/>
                <a:ea typeface="HG正楷書体-PRO" panose="03000600000000000000" pitchFamily="66" charset="-128"/>
              </a:endParaRPr>
            </a:p>
            <a:p>
              <a:pPr>
                <a:lnSpc>
                  <a:spcPts val="600"/>
                </a:lnSpc>
              </a:pPr>
              <a:r>
                <a:rPr lang="en-US" altLang="ja-JP" sz="600" dirty="0">
                  <a:latin typeface="HG正楷書体-PRO" panose="03000600000000000000" pitchFamily="66" charset="-128"/>
                  <a:ea typeface="HG正楷書体-PRO" panose="03000600000000000000" pitchFamily="66" charset="-128"/>
                </a:rPr>
                <a:t>27-8609</a:t>
              </a:r>
              <a:endParaRPr kumimoji="1" lang="ja-JP" altLang="en-US" sz="600" dirty="0">
                <a:latin typeface="HG正楷書体-PRO" panose="03000600000000000000" pitchFamily="66" charset="-128"/>
                <a:ea typeface="HG正楷書体-PRO" panose="03000600000000000000" pitchFamily="66" charset="-128"/>
              </a:endParaRPr>
            </a:p>
          </p:txBody>
        </p:sp>
      </p:grpSp>
      <p:sp>
        <p:nvSpPr>
          <p:cNvPr id="81" name="円/楕円 80"/>
          <p:cNvSpPr/>
          <p:nvPr/>
        </p:nvSpPr>
        <p:spPr>
          <a:xfrm>
            <a:off x="4019040" y="7576869"/>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82" name="グループ化 81"/>
          <p:cNvGrpSpPr/>
          <p:nvPr/>
        </p:nvGrpSpPr>
        <p:grpSpPr>
          <a:xfrm>
            <a:off x="3649946" y="9282672"/>
            <a:ext cx="1401525" cy="629653"/>
            <a:chOff x="3720038" y="9375544"/>
            <a:chExt cx="1401525" cy="629653"/>
          </a:xfrm>
        </p:grpSpPr>
        <p:sp>
          <p:nvSpPr>
            <p:cNvPr id="83" name="テキスト ボックス 20"/>
            <p:cNvSpPr txBox="1"/>
            <p:nvPr/>
          </p:nvSpPr>
          <p:spPr>
            <a:xfrm>
              <a:off x="3720038" y="9375544"/>
              <a:ext cx="1339622"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altLang="en-US" sz="700" kern="100" spc="-100" dirty="0">
                  <a:latin typeface="HG正楷書体-PRO" panose="03000600000000000000" pitchFamily="66" charset="-128"/>
                  <a:ea typeface="HG正楷書体-PRO" panose="03000600000000000000" pitchFamily="66" charset="-128"/>
                  <a:cs typeface="Times New Roman"/>
                </a:rPr>
                <a:t>千葉市中央区中央</a:t>
              </a:r>
              <a:r>
                <a:rPr lang="en-US" altLang="ja-JP" sz="700" kern="100" spc="-100" dirty="0">
                  <a:latin typeface="HG正楷書体-PRO" panose="03000600000000000000" pitchFamily="66" charset="-128"/>
                  <a:ea typeface="HG正楷書体-PRO" panose="03000600000000000000" pitchFamily="66" charset="-128"/>
                  <a:cs typeface="Times New Roman"/>
                </a:rPr>
                <a:t>4-11-1</a:t>
              </a:r>
              <a:endParaRPr lang="ja-JP" altLang="en-US" sz="700" kern="100" spc="-100" dirty="0">
                <a:effectLst/>
                <a:latin typeface="HG正楷書体-PRO" panose="03000600000000000000" pitchFamily="66" charset="-128"/>
                <a:ea typeface="HG正楷書体-PRO" panose="03000600000000000000" pitchFamily="66" charset="-128"/>
                <a:cs typeface="Times New Roman"/>
              </a:endParaRPr>
            </a:p>
            <a:p>
              <a:pPr algn="just">
                <a:lnSpc>
                  <a:spcPts val="900"/>
                </a:lnSpc>
                <a:spcAft>
                  <a:spcPts val="0"/>
                </a:spcAft>
              </a:pPr>
              <a:r>
                <a:rPr lang="ja-JP" altLang="en-US" sz="700" kern="100" spc="-100" dirty="0">
                  <a:latin typeface="HG正楷書体-PRO" panose="03000600000000000000" pitchFamily="66" charset="-128"/>
                  <a:ea typeface="HG正楷書体-PRO" panose="03000600000000000000" pitchFamily="66" charset="-128"/>
                  <a:cs typeface="Times New Roman"/>
                </a:rPr>
                <a:t>　アイランドビル１２</a:t>
              </a:r>
              <a:r>
                <a:rPr lang="en-US" altLang="ja-JP" sz="700" kern="100" spc="-100" dirty="0">
                  <a:latin typeface="HG正楷書体-PRO" panose="03000600000000000000" pitchFamily="66" charset="-128"/>
                  <a:ea typeface="HG正楷書体-PRO" panose="03000600000000000000" pitchFamily="66" charset="-128"/>
                  <a:cs typeface="Times New Roman"/>
                </a:rPr>
                <a:t>F</a:t>
              </a:r>
              <a:endParaRPr lang="ja-JP" sz="1000" kern="100" dirty="0">
                <a:effectLst/>
                <a:latin typeface="HG正楷書体-PRO" panose="03000600000000000000" pitchFamily="66" charset="-128"/>
                <a:ea typeface="HG正楷書体-PRO" panose="03000600000000000000" pitchFamily="66" charset="-128"/>
                <a:cs typeface="Times New Roman"/>
              </a:endParaRPr>
            </a:p>
          </p:txBody>
        </p:sp>
        <p:sp>
          <p:nvSpPr>
            <p:cNvPr id="84" name="テキスト ボックス 21"/>
            <p:cNvSpPr txBox="1"/>
            <p:nvPr/>
          </p:nvSpPr>
          <p:spPr>
            <a:xfrm>
              <a:off x="3795651" y="9614672"/>
              <a:ext cx="1325912"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spcAft>
                  <a:spcPts val="0"/>
                </a:spcAft>
              </a:pPr>
              <a:r>
                <a:rPr lang="ja-JP" altLang="en-US" sz="700" kern="100" dirty="0">
                  <a:ea typeface="HG正楷書体-PRO"/>
                  <a:cs typeface="Times New Roman"/>
                </a:rPr>
                <a:t>千葉</a:t>
              </a:r>
              <a:r>
                <a:rPr lang="ja-JP" sz="700" kern="100" dirty="0">
                  <a:effectLst/>
                  <a:ea typeface="HG正楷書体-PRO"/>
                  <a:cs typeface="Times New Roman"/>
                </a:rPr>
                <a:t>労働株式会社</a:t>
              </a:r>
              <a:endParaRPr lang="ja-JP" sz="900" kern="100" dirty="0">
                <a:effectLst/>
                <a:ea typeface="ＭＳ 明朝"/>
                <a:cs typeface="Times New Roman"/>
              </a:endParaRPr>
            </a:p>
            <a:p>
              <a:pPr algn="l">
                <a:lnSpc>
                  <a:spcPts val="900"/>
                </a:lnSpc>
                <a:spcAft>
                  <a:spcPts val="0"/>
                </a:spcAft>
              </a:pPr>
              <a:r>
                <a:rPr lang="ja-JP" sz="600" kern="100" dirty="0">
                  <a:effectLst/>
                  <a:ea typeface="HG正楷書体-PRO"/>
                  <a:cs typeface="Times New Roman"/>
                </a:rPr>
                <a:t>代表取締役</a:t>
              </a:r>
              <a:r>
                <a:rPr lang="en-US" altLang="ja-JP" sz="800" kern="100" dirty="0">
                  <a:ea typeface="HG正楷書体-PRO"/>
                  <a:cs typeface="Times New Roman"/>
                </a:rPr>
                <a:t> </a:t>
              </a:r>
              <a:r>
                <a:rPr lang="ja-JP" altLang="en-US" sz="700" kern="100" dirty="0">
                  <a:ea typeface="HG正楷書体-PRO"/>
                  <a:cs typeface="Times New Roman"/>
                </a:rPr>
                <a:t>厚生 海雄</a:t>
              </a:r>
              <a:endParaRPr lang="ja-JP" sz="900" kern="100" dirty="0">
                <a:effectLst/>
                <a:ea typeface="ＭＳ 明朝"/>
                <a:cs typeface="Times New Roman"/>
              </a:endParaRPr>
            </a:p>
          </p:txBody>
        </p:sp>
      </p:grpSp>
      <p:grpSp>
        <p:nvGrpSpPr>
          <p:cNvPr id="85" name="グループ化 84"/>
          <p:cNvGrpSpPr/>
          <p:nvPr/>
        </p:nvGrpSpPr>
        <p:grpSpPr>
          <a:xfrm>
            <a:off x="4671260" y="9620097"/>
            <a:ext cx="222885" cy="222885"/>
            <a:chOff x="0" y="0"/>
            <a:chExt cx="222885" cy="222885"/>
          </a:xfrm>
        </p:grpSpPr>
        <p:sp>
          <p:nvSpPr>
            <p:cNvPr id="86" name="円/楕円 85"/>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chemeClr val="accent5">
                    <a:lumMod val="50000"/>
                  </a:schemeClr>
                </a:solidFill>
              </a:endParaRPr>
            </a:p>
          </p:txBody>
        </p:sp>
        <p:sp>
          <p:nvSpPr>
            <p:cNvPr id="87" name="円/楕円 86"/>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chemeClr val="accent5">
                    <a:lumMod val="50000"/>
                  </a:schemeClr>
                </a:solidFill>
              </a:endParaRPr>
            </a:p>
          </p:txBody>
        </p:sp>
        <p:sp>
          <p:nvSpPr>
            <p:cNvPr id="88" name="円/楕円 87"/>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sp>
        <p:nvSpPr>
          <p:cNvPr id="89" name="円/楕円 88"/>
          <p:cNvSpPr/>
          <p:nvPr/>
        </p:nvSpPr>
        <p:spPr>
          <a:xfrm>
            <a:off x="3456886" y="3162097"/>
            <a:ext cx="569332" cy="930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0" name="円/楕円 89"/>
          <p:cNvSpPr/>
          <p:nvPr/>
        </p:nvSpPr>
        <p:spPr>
          <a:xfrm>
            <a:off x="3767476" y="3843194"/>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98" name="グループ化 97"/>
          <p:cNvGrpSpPr/>
          <p:nvPr/>
        </p:nvGrpSpPr>
        <p:grpSpPr>
          <a:xfrm>
            <a:off x="1045573" y="234843"/>
            <a:ext cx="373567" cy="541316"/>
            <a:chOff x="490363" y="578276"/>
            <a:chExt cx="282558" cy="409439"/>
          </a:xfrm>
          <a:effectLst>
            <a:outerShdw blurRad="76200" dir="18900000" sy="23000" kx="-1200000" algn="bl" rotWithShape="0">
              <a:prstClr val="black">
                <a:alpha val="20000"/>
              </a:prstClr>
            </a:outerShdw>
          </a:effectLst>
        </p:grpSpPr>
        <p:sp>
          <p:nvSpPr>
            <p:cNvPr id="99" name="二等辺三角形 98"/>
            <p:cNvSpPr/>
            <p:nvPr/>
          </p:nvSpPr>
          <p:spPr>
            <a:xfrm rot="13108857">
              <a:off x="490363" y="753820"/>
              <a:ext cx="79843" cy="233895"/>
            </a:xfrm>
            <a:prstGeom prst="triangle">
              <a:avLst/>
            </a:prstGeom>
            <a:solidFill>
              <a:schemeClr val="bg1"/>
            </a:solidFill>
            <a:ln>
              <a:noFill/>
            </a:ln>
            <a:effectLst>
              <a:innerShdw blurRad="63500" dist="38100" dir="150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円/楕円 99"/>
            <p:cNvSpPr/>
            <p:nvPr/>
          </p:nvSpPr>
          <p:spPr>
            <a:xfrm>
              <a:off x="530285" y="578276"/>
              <a:ext cx="242636" cy="242636"/>
            </a:xfrm>
            <a:prstGeom prst="ellipse">
              <a:avLst/>
            </a:prstGeom>
            <a:solidFill>
              <a:schemeClr val="accent5">
                <a:lumMod val="7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円/楕円 100"/>
            <p:cNvSpPr>
              <a:spLocks noChangeAspect="1"/>
            </p:cNvSpPr>
            <p:nvPr/>
          </p:nvSpPr>
          <p:spPr>
            <a:xfrm>
              <a:off x="530284" y="578276"/>
              <a:ext cx="194109" cy="194109"/>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2" name="フリーフォーム 101"/>
          <p:cNvSpPr/>
          <p:nvPr/>
        </p:nvSpPr>
        <p:spPr>
          <a:xfrm>
            <a:off x="1920392" y="1874834"/>
            <a:ext cx="1332000" cy="360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テキスト ボックス 103"/>
          <p:cNvSpPr txBox="1"/>
          <p:nvPr/>
        </p:nvSpPr>
        <p:spPr>
          <a:xfrm>
            <a:off x="1202733" y="9639272"/>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a:latin typeface="HG正楷書体-PRO" panose="03000600000000000000" pitchFamily="66" charset="-128"/>
                <a:ea typeface="HG正楷書体-PRO" panose="03000600000000000000" pitchFamily="66" charset="-128"/>
              </a:rPr>
              <a:t>千葉</a:t>
            </a:r>
            <a:endParaRPr kumimoji="1" lang="ja-JP" altLang="en-US" sz="1050" spc="300" dirty="0">
              <a:latin typeface="HG正楷書体-PRO" panose="03000600000000000000" pitchFamily="66" charset="-128"/>
              <a:ea typeface="HG正楷書体-PRO" panose="03000600000000000000" pitchFamily="66" charset="-128"/>
            </a:endParaRPr>
          </a:p>
        </p:txBody>
      </p:sp>
      <p:sp>
        <p:nvSpPr>
          <p:cNvPr id="105" name="円/楕円 104"/>
          <p:cNvSpPr/>
          <p:nvPr/>
        </p:nvSpPr>
        <p:spPr>
          <a:xfrm>
            <a:off x="1177408" y="1960541"/>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4671260" y="9609062"/>
            <a:ext cx="308240" cy="303263"/>
          </a:xfrm>
          <a:prstGeom prst="rect">
            <a:avLst/>
          </a:prstGeom>
          <a:solidFill>
            <a:schemeClr val="bg1"/>
          </a:solidFill>
        </p:spPr>
        <p:txBody>
          <a:bodyPr vert="horz" wrap="square" lIns="91434" tIns="45717" rIns="91434" bIns="45717" rtlCol="0" anchor="ctr">
            <a:normAutofit fontScale="62500" lnSpcReduction="2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grpSp>
        <p:nvGrpSpPr>
          <p:cNvPr id="92" name="グループ化 91">
            <a:extLst>
              <a:ext uri="{FF2B5EF4-FFF2-40B4-BE49-F238E27FC236}">
                <a16:creationId xmlns:a16="http://schemas.microsoft.com/office/drawing/2014/main" id="{17C8C44D-3E1B-4C24-B84E-3A6C9A26F274}"/>
              </a:ext>
            </a:extLst>
          </p:cNvPr>
          <p:cNvGrpSpPr/>
          <p:nvPr/>
        </p:nvGrpSpPr>
        <p:grpSpPr>
          <a:xfrm>
            <a:off x="1086477" y="4728371"/>
            <a:ext cx="2312872" cy="652199"/>
            <a:chOff x="877885" y="5281043"/>
            <a:chExt cx="2312872" cy="652199"/>
          </a:xfrm>
        </p:grpSpPr>
        <p:sp>
          <p:nvSpPr>
            <p:cNvPr id="103" name="テキスト ボックス 102">
              <a:extLst>
                <a:ext uri="{FF2B5EF4-FFF2-40B4-BE49-F238E27FC236}">
                  <a16:creationId xmlns:a16="http://schemas.microsoft.com/office/drawing/2014/main" id="{318A9BA6-E852-419A-B89C-735236236538}"/>
                </a:ext>
              </a:extLst>
            </p:cNvPr>
            <p:cNvSpPr txBox="1"/>
            <p:nvPr/>
          </p:nvSpPr>
          <p:spPr>
            <a:xfrm>
              <a:off x="877885" y="5281043"/>
              <a:ext cx="1010467" cy="195909"/>
            </a:xfrm>
            <a:prstGeom prst="rect">
              <a:avLst/>
            </a:prstGeom>
            <a:ln>
              <a:noFill/>
            </a:ln>
          </p:spPr>
          <p:txBody>
            <a:bodyPr vert="horz" wrap="square" lIns="91434" tIns="45717" rIns="91434" bIns="45717" rtlCol="0" anchor="ctr">
              <a:noAutofit/>
            </a:bodyPr>
            <a:lstStyle/>
            <a:p>
              <a:pPr>
                <a:lnSpc>
                  <a:spcPct val="150000"/>
                </a:lnSpc>
              </a:pPr>
              <a:r>
                <a:rPr lang="ja-JP" altLang="en-US" sz="800" spc="300" dirty="0">
                  <a:latin typeface="HG正楷書体-PRO" panose="03000600000000000000" pitchFamily="66" charset="-128"/>
                  <a:ea typeface="HG正楷書体-PRO" panose="03000600000000000000" pitchFamily="66" charset="-128"/>
                </a:rPr>
                <a:t> ５５３</a:t>
              </a:r>
              <a:r>
                <a:rPr lang="en-US" altLang="ja-JP" sz="800" spc="300" dirty="0">
                  <a:latin typeface="HG正楷書体-PRO" panose="03000600000000000000" pitchFamily="66" charset="-128"/>
                  <a:ea typeface="HG正楷書体-PRO" panose="03000600000000000000" pitchFamily="66" charset="-128"/>
                </a:rPr>
                <a:t>-</a:t>
              </a:r>
              <a:r>
                <a:rPr lang="ja-JP" altLang="en-US" sz="800" spc="300" dirty="0">
                  <a:latin typeface="HG正楷書体-PRO" panose="03000600000000000000" pitchFamily="66" charset="-128"/>
                  <a:ea typeface="HG正楷書体-PRO" panose="03000600000000000000" pitchFamily="66" charset="-128"/>
                </a:rPr>
                <a:t>４</a:t>
              </a:r>
              <a:endParaRPr kumimoji="1" lang="ja-JP" altLang="en-US" sz="850" spc="300" dirty="0">
                <a:latin typeface="HG正楷書体-PRO" panose="03000600000000000000" pitchFamily="66" charset="-128"/>
                <a:ea typeface="HG正楷書体-PRO" panose="03000600000000000000" pitchFamily="66" charset="-128"/>
              </a:endParaRPr>
            </a:p>
          </p:txBody>
        </p:sp>
        <p:sp>
          <p:nvSpPr>
            <p:cNvPr id="106" name="テキスト ボックス 105">
              <a:extLst>
                <a:ext uri="{FF2B5EF4-FFF2-40B4-BE49-F238E27FC236}">
                  <a16:creationId xmlns:a16="http://schemas.microsoft.com/office/drawing/2014/main" id="{370FAB55-EC65-4EE6-B6AE-9DDB07B1C73F}"/>
                </a:ext>
              </a:extLst>
            </p:cNvPr>
            <p:cNvSpPr txBox="1"/>
            <p:nvPr/>
          </p:nvSpPr>
          <p:spPr>
            <a:xfrm>
              <a:off x="1156627" y="5313978"/>
              <a:ext cx="1010467" cy="296693"/>
            </a:xfrm>
            <a:prstGeom prst="rect">
              <a:avLst/>
            </a:prstGeom>
            <a:ln>
              <a:noFill/>
            </a:ln>
          </p:spPr>
          <p:txBody>
            <a:bodyPr vert="horz" wrap="square" lIns="91434" tIns="45717" rIns="91434" bIns="45717" rtlCol="0" anchor="ctr">
              <a:noAutofit/>
            </a:bodyPr>
            <a:lstStyle/>
            <a:p>
              <a:pPr>
                <a:lnSpc>
                  <a:spcPct val="150000"/>
                </a:lnSpc>
              </a:pPr>
              <a:endParaRPr kumimoji="1" lang="ja-JP" altLang="en-US" sz="1050" spc="300" dirty="0">
                <a:latin typeface="HG正楷書体-PRO" panose="03000600000000000000" pitchFamily="66" charset="-128"/>
                <a:ea typeface="HG正楷書体-PRO" panose="03000600000000000000" pitchFamily="66" charset="-128"/>
              </a:endParaRPr>
            </a:p>
          </p:txBody>
        </p:sp>
        <p:sp>
          <p:nvSpPr>
            <p:cNvPr id="107" name="テキスト ボックス 106">
              <a:extLst>
                <a:ext uri="{FF2B5EF4-FFF2-40B4-BE49-F238E27FC236}">
                  <a16:creationId xmlns:a16="http://schemas.microsoft.com/office/drawing/2014/main" id="{03567194-245C-4C26-92F1-64E22BD61A7E}"/>
                </a:ext>
              </a:extLst>
            </p:cNvPr>
            <p:cNvSpPr txBox="1"/>
            <p:nvPr/>
          </p:nvSpPr>
          <p:spPr>
            <a:xfrm>
              <a:off x="1791941" y="5636549"/>
              <a:ext cx="1398816" cy="296693"/>
            </a:xfrm>
            <a:prstGeom prst="rect">
              <a:avLst/>
            </a:prstGeom>
            <a:ln>
              <a:noFill/>
            </a:ln>
          </p:spPr>
          <p:txBody>
            <a:bodyPr vert="horz" wrap="square" lIns="91434" tIns="45717" rIns="91434" bIns="45717" rtlCol="0" anchor="ctr">
              <a:noAutofit/>
            </a:bodyPr>
            <a:lstStyle/>
            <a:p>
              <a:pPr>
                <a:lnSpc>
                  <a:spcPct val="150000"/>
                </a:lnSpc>
              </a:pPr>
              <a:endParaRPr kumimoji="1" lang="ja-JP" altLang="en-US" sz="1100" spc="300" dirty="0">
                <a:latin typeface="HG正楷書体-PRO" panose="03000600000000000000" pitchFamily="66" charset="-128"/>
                <a:ea typeface="HG正楷書体-PRO" panose="03000600000000000000" pitchFamily="66" charset="-128"/>
              </a:endParaRPr>
            </a:p>
          </p:txBody>
        </p:sp>
      </p:grpSp>
      <p:cxnSp>
        <p:nvCxnSpPr>
          <p:cNvPr id="108" name="直線矢印コネクタ 107">
            <a:extLst>
              <a:ext uri="{FF2B5EF4-FFF2-40B4-BE49-F238E27FC236}">
                <a16:creationId xmlns:a16="http://schemas.microsoft.com/office/drawing/2014/main" id="{37BE27AC-E22A-4C05-ACF8-99FE7D486AFA}"/>
              </a:ext>
            </a:extLst>
          </p:cNvPr>
          <p:cNvCxnSpPr/>
          <p:nvPr/>
        </p:nvCxnSpPr>
        <p:spPr>
          <a:xfrm flipH="1">
            <a:off x="4571614" y="3897897"/>
            <a:ext cx="645061" cy="0"/>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29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図 88">
            <a:extLst>
              <a:ext uri="{FF2B5EF4-FFF2-40B4-BE49-F238E27FC236}">
                <a16:creationId xmlns:a16="http://schemas.microsoft.com/office/drawing/2014/main" id="{03127002-11EE-480B-A00B-93AE9C65D8EA}"/>
              </a:ext>
            </a:extLst>
          </p:cNvPr>
          <p:cNvPicPr>
            <a:picLocks noChangeAspect="1"/>
          </p:cNvPicPr>
          <p:nvPr/>
        </p:nvPicPr>
        <p:blipFill rotWithShape="1">
          <a:blip r:embed="rId3"/>
          <a:srcRect l="7953" t="11861" r="24713" b="18899"/>
          <a:stretch/>
        </p:blipFill>
        <p:spPr>
          <a:xfrm rot="16200000">
            <a:off x="-620400" y="4439487"/>
            <a:ext cx="7271804" cy="4143928"/>
          </a:xfrm>
          <a:prstGeom prst="rect">
            <a:avLst/>
          </a:prstGeom>
        </p:spPr>
      </p:pic>
      <p:grpSp>
        <p:nvGrpSpPr>
          <p:cNvPr id="211" name="グループ化 210"/>
          <p:cNvGrpSpPr/>
          <p:nvPr/>
        </p:nvGrpSpPr>
        <p:grpSpPr>
          <a:xfrm>
            <a:off x="921006" y="213203"/>
            <a:ext cx="5780598" cy="2227597"/>
            <a:chOff x="898497" y="303318"/>
            <a:chExt cx="5780598" cy="2227597"/>
          </a:xfrm>
        </p:grpSpPr>
        <p:sp>
          <p:nvSpPr>
            <p:cNvPr id="212" name="正方形/長方形 211"/>
            <p:cNvSpPr/>
            <p:nvPr/>
          </p:nvSpPr>
          <p:spPr>
            <a:xfrm>
              <a:off x="898497" y="303318"/>
              <a:ext cx="5780598" cy="222759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grpSp>
          <p:nvGrpSpPr>
            <p:cNvPr id="213" name="グループ化 212"/>
            <p:cNvGrpSpPr/>
            <p:nvPr/>
          </p:nvGrpSpPr>
          <p:grpSpPr>
            <a:xfrm>
              <a:off x="1181572" y="384150"/>
              <a:ext cx="148019" cy="1476604"/>
              <a:chOff x="728565" y="415974"/>
              <a:chExt cx="148019" cy="1476604"/>
            </a:xfrm>
          </p:grpSpPr>
          <p:sp>
            <p:nvSpPr>
              <p:cNvPr id="218" name="円/楕円 217"/>
              <p:cNvSpPr/>
              <p:nvPr/>
            </p:nvSpPr>
            <p:spPr>
              <a:xfrm>
                <a:off x="728565" y="415974"/>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2" name="円/楕円 221"/>
              <p:cNvSpPr/>
              <p:nvPr/>
            </p:nvSpPr>
            <p:spPr>
              <a:xfrm>
                <a:off x="728565" y="681691"/>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4" name="円/楕円 223"/>
              <p:cNvSpPr/>
              <p:nvPr/>
            </p:nvSpPr>
            <p:spPr>
              <a:xfrm>
                <a:off x="728565" y="947408"/>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5" name="円/楕円 224"/>
              <p:cNvSpPr/>
              <p:nvPr/>
            </p:nvSpPr>
            <p:spPr>
              <a:xfrm>
                <a:off x="728565" y="121312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6" name="円/楕円 225"/>
              <p:cNvSpPr/>
              <p:nvPr/>
            </p:nvSpPr>
            <p:spPr>
              <a:xfrm>
                <a:off x="728565" y="147884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円/楕円 226"/>
              <p:cNvSpPr/>
              <p:nvPr/>
            </p:nvSpPr>
            <p:spPr>
              <a:xfrm>
                <a:off x="728565" y="1744559"/>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228" name="グループ化 227"/>
          <p:cNvGrpSpPr/>
          <p:nvPr/>
        </p:nvGrpSpPr>
        <p:grpSpPr>
          <a:xfrm>
            <a:off x="1059151" y="145412"/>
            <a:ext cx="373567" cy="541316"/>
            <a:chOff x="490363" y="578276"/>
            <a:chExt cx="282558" cy="409439"/>
          </a:xfrm>
          <a:effectLst>
            <a:outerShdw blurRad="76200" dir="18900000" sy="23000" kx="-1200000" algn="bl" rotWithShape="0">
              <a:prstClr val="black">
                <a:alpha val="20000"/>
              </a:prstClr>
            </a:outerShdw>
          </a:effectLst>
        </p:grpSpPr>
        <p:sp>
          <p:nvSpPr>
            <p:cNvPr id="229" name="二等辺三角形 228"/>
            <p:cNvSpPr/>
            <p:nvPr/>
          </p:nvSpPr>
          <p:spPr>
            <a:xfrm rot="13108857">
              <a:off x="490363" y="753820"/>
              <a:ext cx="79843" cy="233895"/>
            </a:xfrm>
            <a:prstGeom prst="triangle">
              <a:avLst/>
            </a:prstGeom>
            <a:solidFill>
              <a:schemeClr val="bg1"/>
            </a:solidFill>
            <a:ln>
              <a:noFill/>
            </a:ln>
            <a:effectLst>
              <a:innerShdw blurRad="63500" dist="38100" dir="150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0" name="円/楕円 229"/>
            <p:cNvSpPr/>
            <p:nvPr/>
          </p:nvSpPr>
          <p:spPr>
            <a:xfrm>
              <a:off x="530285" y="578276"/>
              <a:ext cx="242636" cy="242636"/>
            </a:xfrm>
            <a:prstGeom prst="ellipse">
              <a:avLst/>
            </a:prstGeom>
            <a:solidFill>
              <a:schemeClr val="accent5">
                <a:lumMod val="7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1" name="円/楕円 230"/>
            <p:cNvSpPr>
              <a:spLocks noChangeAspect="1"/>
            </p:cNvSpPr>
            <p:nvPr/>
          </p:nvSpPr>
          <p:spPr>
            <a:xfrm>
              <a:off x="530284" y="578276"/>
              <a:ext cx="194109" cy="194109"/>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4" name="正方形/長方形 203"/>
          <p:cNvSpPr/>
          <p:nvPr/>
        </p:nvSpPr>
        <p:spPr>
          <a:xfrm>
            <a:off x="1800588" y="3851139"/>
            <a:ext cx="1877466" cy="166139"/>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66" name="正方形/長方形 165"/>
          <p:cNvSpPr/>
          <p:nvPr/>
        </p:nvSpPr>
        <p:spPr>
          <a:xfrm>
            <a:off x="1352100" y="4031496"/>
            <a:ext cx="2556885" cy="3723201"/>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grpSp>
        <p:nvGrpSpPr>
          <p:cNvPr id="118" name="グループ化 117"/>
          <p:cNvGrpSpPr/>
          <p:nvPr/>
        </p:nvGrpSpPr>
        <p:grpSpPr>
          <a:xfrm>
            <a:off x="1584907" y="1633325"/>
            <a:ext cx="232511" cy="267884"/>
            <a:chOff x="1397911" y="1164031"/>
            <a:chExt cx="232511" cy="267884"/>
          </a:xfrm>
        </p:grpSpPr>
        <p:sp>
          <p:nvSpPr>
            <p:cNvPr id="125" name="正方形/長方形 124"/>
            <p:cNvSpPr/>
            <p:nvPr/>
          </p:nvSpPr>
          <p:spPr>
            <a:xfrm>
              <a:off x="1397911" y="1216234"/>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フリーフォーム 125"/>
            <p:cNvSpPr/>
            <p:nvPr/>
          </p:nvSpPr>
          <p:spPr>
            <a:xfrm>
              <a:off x="1414741" y="1164031"/>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9" name="グループ化 118"/>
          <p:cNvGrpSpPr/>
          <p:nvPr/>
        </p:nvGrpSpPr>
        <p:grpSpPr>
          <a:xfrm>
            <a:off x="1584907" y="2014995"/>
            <a:ext cx="232511" cy="267884"/>
            <a:chOff x="1397911" y="1347316"/>
            <a:chExt cx="232511" cy="267884"/>
          </a:xfrm>
        </p:grpSpPr>
        <p:sp>
          <p:nvSpPr>
            <p:cNvPr id="123" name="正方形/長方形 122"/>
            <p:cNvSpPr/>
            <p:nvPr/>
          </p:nvSpPr>
          <p:spPr>
            <a:xfrm>
              <a:off x="1397911" y="1399519"/>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4" name="フリーフォーム 123"/>
            <p:cNvSpPr/>
            <p:nvPr/>
          </p:nvSpPr>
          <p:spPr>
            <a:xfrm>
              <a:off x="1414741" y="1347316"/>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8" name="コンテンツ プレースホルダー 5"/>
          <p:cNvSpPr txBox="1">
            <a:spLocks/>
          </p:cNvSpPr>
          <p:nvPr/>
        </p:nvSpPr>
        <p:spPr>
          <a:xfrm>
            <a:off x="1938146" y="491073"/>
            <a:ext cx="2834579" cy="290759"/>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000"/>
              </a:lnSpc>
              <a:buNone/>
            </a:pPr>
            <a:endPar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テキスト ボックス 115"/>
          <p:cNvSpPr txBox="1"/>
          <p:nvPr/>
        </p:nvSpPr>
        <p:spPr>
          <a:xfrm>
            <a:off x="1907483" y="1706871"/>
            <a:ext cx="4008787" cy="480027"/>
          </a:xfrm>
          <a:prstGeom prst="rect">
            <a:avLst/>
          </a:prstGeom>
        </p:spPr>
        <p:txBody>
          <a:bodyPr vert="horz" wrap="square" lIns="91434" tIns="45717" rIns="91434" bIns="45717" rtlCol="0">
            <a:noAutofit/>
          </a:bodyPr>
          <a:lstStyle/>
          <a:p>
            <a:r>
              <a:rPr lang="ja-JP" altLang="en-US" sz="1100" spc="-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spc="-100" dirty="0">
                <a:latin typeface="メイリオ" panose="020B0604030504040204" pitchFamily="50" charset="-128"/>
                <a:ea typeface="メイリオ" panose="020B0604030504040204" pitchFamily="50" charset="-128"/>
                <a:cs typeface="メイリオ" panose="020B0604030504040204" pitchFamily="50" charset="-128"/>
              </a:rPr>
              <a:t>名称</a:t>
            </a:r>
            <a:r>
              <a:rPr lang="ja-JP" altLang="en-US" sz="1100" spc="-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spc="-100" dirty="0">
                <a:latin typeface="メイリオ" panose="020B0604030504040204" pitchFamily="50" charset="-128"/>
                <a:ea typeface="メイリオ" panose="020B0604030504040204" pitchFamily="50" charset="-128"/>
                <a:cs typeface="メイリオ" panose="020B0604030504040204" pitchFamily="50" charset="-128"/>
              </a:rPr>
              <a:t>所在地</a:t>
            </a:r>
            <a:r>
              <a:rPr lang="ja-JP" altLang="en-US" sz="1100" spc="-100" dirty="0">
                <a:latin typeface="メイリオ" panose="020B0604030504040204" pitchFamily="50" charset="-128"/>
                <a:ea typeface="メイリオ" panose="020B0604030504040204" pitchFamily="50" charset="-128"/>
                <a:cs typeface="メイリオ" panose="020B0604030504040204" pitchFamily="50" charset="-128"/>
              </a:rPr>
              <a:t>等</a:t>
            </a:r>
            <a:r>
              <a:rPr lang="ja-JP" altLang="ja-JP" sz="1100" spc="-100" dirty="0">
                <a:latin typeface="メイリオ" panose="020B0604030504040204" pitchFamily="50" charset="-128"/>
                <a:ea typeface="メイリオ" panose="020B0604030504040204" pitchFamily="50" charset="-128"/>
                <a:cs typeface="メイリオ" panose="020B0604030504040204" pitchFamily="50" charset="-128"/>
              </a:rPr>
              <a:t>変更届</a:t>
            </a:r>
            <a:r>
              <a:rPr lang="en-US" altLang="ja-JP" sz="1100" spc="-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spc="-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spc="-1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1100" spc="-100" dirty="0">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1100" spc="-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spc="-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spc="-100" dirty="0">
                <a:latin typeface="メイリオ" panose="020B0604030504040204" pitchFamily="50" charset="-128"/>
                <a:ea typeface="メイリオ" panose="020B0604030504040204" pitchFamily="50" charset="-128"/>
                <a:cs typeface="メイリオ" panose="020B0604030504040204" pitchFamily="50" charset="-128"/>
              </a:rPr>
              <a:t>」を記入する。</a:t>
            </a:r>
          </a:p>
          <a:p>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変更後の指定事業を管轄する労働基準監督署に提出する。</a:t>
            </a:r>
          </a:p>
        </p:txBody>
      </p:sp>
      <p:grpSp>
        <p:nvGrpSpPr>
          <p:cNvPr id="101" name="グループ化 100"/>
          <p:cNvGrpSpPr/>
          <p:nvPr/>
        </p:nvGrpSpPr>
        <p:grpSpPr>
          <a:xfrm>
            <a:off x="3811305" y="9384616"/>
            <a:ext cx="1463474" cy="645909"/>
            <a:chOff x="3764409" y="9439768"/>
            <a:chExt cx="1463474" cy="645909"/>
          </a:xfrm>
        </p:grpSpPr>
        <p:sp>
          <p:nvSpPr>
            <p:cNvPr id="102" name="テキスト ボックス 20"/>
            <p:cNvSpPr txBox="1"/>
            <p:nvPr/>
          </p:nvSpPr>
          <p:spPr>
            <a:xfrm>
              <a:off x="3764409" y="9439768"/>
              <a:ext cx="1339622"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千葉市中央区中央４－１１－１</a:t>
              </a:r>
              <a:endParaRPr lang="ja-JP" altLang="en-US" sz="600" kern="100" spc="-100" dirty="0">
                <a:effectLst/>
                <a:latin typeface="HG正楷書体-PRO" panose="03000600000000000000" pitchFamily="66" charset="-128"/>
                <a:ea typeface="HG正楷書体-PRO" panose="03000600000000000000" pitchFamily="66" charset="-128"/>
                <a:cs typeface="Times New Roman"/>
              </a:endParaRPr>
            </a:p>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　　　　アイランドビル１２</a:t>
              </a:r>
              <a:r>
                <a:rPr lang="en-US" altLang="ja-JP" sz="600" kern="100" spc="-100" dirty="0">
                  <a:latin typeface="HG正楷書体-PRO" panose="03000600000000000000" pitchFamily="66" charset="-128"/>
                  <a:ea typeface="HG正楷書体-PRO" panose="03000600000000000000" pitchFamily="66" charset="-128"/>
                  <a:cs typeface="Times New Roman"/>
                </a:rPr>
                <a:t>F</a:t>
              </a:r>
              <a:endParaRPr lang="ja-JP" sz="900" kern="100" dirty="0">
                <a:effectLst/>
                <a:latin typeface="HG正楷書体-PRO" panose="03000600000000000000" pitchFamily="66" charset="-128"/>
                <a:ea typeface="HG正楷書体-PRO" panose="03000600000000000000" pitchFamily="66" charset="-128"/>
                <a:cs typeface="Times New Roman"/>
              </a:endParaRPr>
            </a:p>
          </p:txBody>
        </p:sp>
        <p:sp>
          <p:nvSpPr>
            <p:cNvPr id="103" name="テキスト ボックス 21"/>
            <p:cNvSpPr txBox="1"/>
            <p:nvPr/>
          </p:nvSpPr>
          <p:spPr>
            <a:xfrm>
              <a:off x="3779290" y="9693675"/>
              <a:ext cx="1448593" cy="3920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spcAft>
                  <a:spcPts val="0"/>
                </a:spcAft>
              </a:pPr>
              <a:r>
                <a:rPr lang="ja-JP" altLang="en-US" sz="700" kern="100" dirty="0">
                  <a:effectLst/>
                  <a:ea typeface="HG正楷書体-PRO"/>
                  <a:cs typeface="Times New Roman"/>
                </a:rPr>
                <a:t>千葉</a:t>
              </a:r>
              <a:r>
                <a:rPr lang="ja-JP" sz="700" kern="100" dirty="0">
                  <a:effectLst/>
                  <a:ea typeface="HG正楷書体-PRO"/>
                  <a:cs typeface="Times New Roman"/>
                </a:rPr>
                <a:t>労働株式会社</a:t>
              </a:r>
              <a:endParaRPr lang="ja-JP" sz="900" kern="100" dirty="0">
                <a:effectLst/>
                <a:ea typeface="ＭＳ 明朝"/>
                <a:cs typeface="Times New Roman"/>
              </a:endParaRPr>
            </a:p>
            <a:p>
              <a:pPr algn="l">
                <a:lnSpc>
                  <a:spcPts val="900"/>
                </a:lnSpc>
                <a:spcAft>
                  <a:spcPts val="0"/>
                </a:spcAft>
              </a:pPr>
              <a:r>
                <a:rPr lang="ja-JP" sz="600" kern="100" dirty="0">
                  <a:effectLst/>
                  <a:ea typeface="HG正楷書体-PRO"/>
                  <a:cs typeface="Times New Roman"/>
                </a:rPr>
                <a:t>代表取締役</a:t>
              </a:r>
              <a:r>
                <a:rPr lang="en-US" altLang="ja-JP" sz="800" kern="100" dirty="0">
                  <a:ea typeface="HG正楷書体-PRO"/>
                  <a:cs typeface="Times New Roman"/>
                </a:rPr>
                <a:t> </a:t>
              </a:r>
              <a:r>
                <a:rPr lang="ja-JP" altLang="en-US" sz="700" kern="100" dirty="0">
                  <a:ea typeface="HG正楷書体-PRO"/>
                  <a:cs typeface="Times New Roman"/>
                </a:rPr>
                <a:t>厚生</a:t>
              </a:r>
              <a:r>
                <a:rPr lang="en-US" altLang="ja-JP" sz="700" kern="100" dirty="0">
                  <a:ea typeface="HG正楷書体-PRO"/>
                  <a:cs typeface="Times New Roman"/>
                </a:rPr>
                <a:t> </a:t>
              </a:r>
              <a:r>
                <a:rPr lang="ja-JP" altLang="en-US" sz="700" kern="100" dirty="0">
                  <a:ea typeface="HG正楷書体-PRO"/>
                  <a:cs typeface="Times New Roman"/>
                </a:rPr>
                <a:t>海雄</a:t>
              </a:r>
              <a:endParaRPr lang="ja-JP" sz="900" kern="100" dirty="0">
                <a:effectLst/>
                <a:ea typeface="ＭＳ 明朝"/>
                <a:cs typeface="Times New Roman"/>
              </a:endParaRPr>
            </a:p>
          </p:txBody>
        </p:sp>
      </p:grpSp>
      <p:sp>
        <p:nvSpPr>
          <p:cNvPr id="108" name="正方形/長方形 107"/>
          <p:cNvSpPr/>
          <p:nvPr/>
        </p:nvSpPr>
        <p:spPr>
          <a:xfrm>
            <a:off x="5672480" y="7341905"/>
            <a:ext cx="1633395" cy="38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変更理由を記入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9" name="正方形/長方形 108"/>
          <p:cNvSpPr/>
          <p:nvPr/>
        </p:nvSpPr>
        <p:spPr>
          <a:xfrm>
            <a:off x="966091" y="9005069"/>
            <a:ext cx="2380939" cy="7902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t"/>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他府県から移転、または千葉県内で管轄が変わる移転となった場合、新しい労働保険番号が付与される</a:t>
            </a:r>
          </a:p>
          <a:p>
            <a:r>
              <a:rPr lang="en-US" altLang="ja-JP" sz="1000" dirty="0">
                <a:solidFill>
                  <a:srgbClr val="2E6AA0"/>
                </a:solidFill>
                <a:latin typeface="HG丸ｺﾞｼｯｸM-PRO" panose="020F0600000000000000" pitchFamily="50" charset="-128"/>
                <a:ea typeface="HG丸ｺﾞｼｯｸM-PRO" panose="020F0600000000000000" pitchFamily="50" charset="-128"/>
              </a:rPr>
              <a:t>※</a:t>
            </a:r>
            <a:r>
              <a:rPr lang="ja-JP" altLang="en-US" sz="1000" dirty="0">
                <a:solidFill>
                  <a:srgbClr val="2E6AA0"/>
                </a:solidFill>
                <a:latin typeface="HG丸ｺﾞｼｯｸM-PRO" panose="020F0600000000000000" pitchFamily="50" charset="-128"/>
                <a:ea typeface="HG丸ｺﾞｼｯｸM-PRO" panose="020F0600000000000000" pitchFamily="50" charset="-128"/>
              </a:rPr>
              <a:t>労働基準監督署が記入</a:t>
            </a:r>
          </a:p>
        </p:txBody>
      </p:sp>
      <p:sp>
        <p:nvSpPr>
          <p:cNvPr id="110" name="正方形/長方形 109"/>
          <p:cNvSpPr/>
          <p:nvPr/>
        </p:nvSpPr>
        <p:spPr>
          <a:xfrm>
            <a:off x="1111930" y="8230696"/>
            <a:ext cx="1812626" cy="184444"/>
          </a:xfrm>
          <a:prstGeom prst="rect">
            <a:avLst/>
          </a:prstGeom>
          <a:solidFill>
            <a:schemeClr val="accent5">
              <a:lumMod val="60000"/>
              <a:lumOff val="40000"/>
              <a:alpha val="4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grpSp>
        <p:nvGrpSpPr>
          <p:cNvPr id="120" name="グループ化 119"/>
          <p:cNvGrpSpPr/>
          <p:nvPr/>
        </p:nvGrpSpPr>
        <p:grpSpPr>
          <a:xfrm>
            <a:off x="4179983" y="3413255"/>
            <a:ext cx="1690710" cy="926417"/>
            <a:chOff x="4179983" y="3605577"/>
            <a:chExt cx="1690710" cy="926417"/>
          </a:xfrm>
        </p:grpSpPr>
        <p:sp>
          <p:nvSpPr>
            <p:cNvPr id="121" name="テキスト ボックス 120"/>
            <p:cNvSpPr txBox="1"/>
            <p:nvPr/>
          </p:nvSpPr>
          <p:spPr>
            <a:xfrm>
              <a:off x="4336811" y="3605577"/>
              <a:ext cx="677452" cy="272876"/>
            </a:xfrm>
            <a:prstGeom prst="rect">
              <a:avLst/>
            </a:prstGeom>
            <a:ln>
              <a:noFill/>
            </a:ln>
          </p:spPr>
          <p:txBody>
            <a:bodyPr vert="horz" wrap="square" lIns="91434" tIns="45717" rIns="91434" bIns="45717" rtlCol="0" anchor="ctr">
              <a:noAutofit/>
            </a:bodyPr>
            <a:lstStyle/>
            <a:p>
              <a:pPr>
                <a:lnSpc>
                  <a:spcPts val="800"/>
                </a:lnSpc>
              </a:pPr>
              <a:r>
                <a:rPr kumimoji="1" lang="ja-JP" altLang="en-US" sz="600" dirty="0">
                  <a:latin typeface="HG正楷書体-PRO" panose="03000600000000000000" pitchFamily="66" charset="-128"/>
                  <a:ea typeface="HG正楷書体-PRO" panose="03000600000000000000" pitchFamily="66" charset="-128"/>
                </a:rPr>
                <a:t>千代田区</a:t>
              </a:r>
              <a:endParaRPr kumimoji="1" lang="en-US" altLang="ja-JP" sz="600" dirty="0">
                <a:latin typeface="HG正楷書体-PRO" panose="03000600000000000000" pitchFamily="66" charset="-128"/>
                <a:ea typeface="HG正楷書体-PRO" panose="03000600000000000000" pitchFamily="66" charset="-128"/>
              </a:endParaRPr>
            </a:p>
            <a:p>
              <a:pPr>
                <a:lnSpc>
                  <a:spcPts val="800"/>
                </a:lnSpc>
              </a:pPr>
              <a:r>
                <a:rPr lang="ja-JP" altLang="en-US" sz="600" dirty="0">
                  <a:latin typeface="HG正楷書体-PRO" panose="03000600000000000000" pitchFamily="66" charset="-128"/>
                  <a:ea typeface="HG正楷書体-PRO" panose="03000600000000000000" pitchFamily="66" charset="-128"/>
                </a:rPr>
                <a:t>九段南</a:t>
              </a:r>
              <a:r>
                <a:rPr lang="en-US" altLang="ja-JP" sz="600" dirty="0">
                  <a:latin typeface="HG正楷書体-PRO" panose="03000600000000000000" pitchFamily="66" charset="-128"/>
                  <a:ea typeface="HG正楷書体-PRO" panose="03000600000000000000" pitchFamily="66" charset="-128"/>
                </a:rPr>
                <a:t>2-4-5</a:t>
              </a:r>
              <a:endParaRPr kumimoji="1" lang="ja-JP" altLang="en-US" sz="600" dirty="0">
                <a:latin typeface="HG正楷書体-PRO" panose="03000600000000000000" pitchFamily="66" charset="-128"/>
                <a:ea typeface="HG正楷書体-PRO" panose="03000600000000000000" pitchFamily="66" charset="-128"/>
              </a:endParaRPr>
            </a:p>
          </p:txBody>
        </p:sp>
        <p:sp>
          <p:nvSpPr>
            <p:cNvPr id="122" name="テキスト ボックス 121"/>
            <p:cNvSpPr txBox="1"/>
            <p:nvPr/>
          </p:nvSpPr>
          <p:spPr>
            <a:xfrm>
              <a:off x="5209827" y="3732407"/>
              <a:ext cx="660866" cy="178401"/>
            </a:xfrm>
            <a:prstGeom prst="rect">
              <a:avLst/>
            </a:prstGeom>
            <a:ln>
              <a:noFill/>
            </a:ln>
          </p:spPr>
          <p:txBody>
            <a:bodyPr vert="horz" wrap="square" lIns="91434" tIns="45717" rIns="91434" bIns="45717" rtlCol="0" anchor="ctr">
              <a:noAutofit/>
            </a:bodyPr>
            <a:lstStyle/>
            <a:p>
              <a:pPr>
                <a:lnSpc>
                  <a:spcPct val="150000"/>
                </a:lnSpc>
              </a:pPr>
              <a:endParaRPr kumimoji="1" lang="ja-JP" altLang="en-US" sz="500" dirty="0">
                <a:latin typeface="HG正楷書体-PRO" panose="03000600000000000000" pitchFamily="66" charset="-128"/>
                <a:ea typeface="HG正楷書体-PRO" panose="03000600000000000000" pitchFamily="66" charset="-128"/>
              </a:endParaRPr>
            </a:p>
          </p:txBody>
        </p:sp>
        <p:sp>
          <p:nvSpPr>
            <p:cNvPr id="127" name="テキスト ボックス 126"/>
            <p:cNvSpPr txBox="1"/>
            <p:nvPr/>
          </p:nvSpPr>
          <p:spPr>
            <a:xfrm>
              <a:off x="4356695" y="4120400"/>
              <a:ext cx="731666" cy="178401"/>
            </a:xfrm>
            <a:prstGeom prst="rect">
              <a:avLst/>
            </a:prstGeom>
            <a:ln>
              <a:noFill/>
            </a:ln>
          </p:spPr>
          <p:txBody>
            <a:bodyPr vert="horz" wrap="square" lIns="91434" tIns="45717" rIns="91434" bIns="45717" rtlCol="0" anchor="ctr">
              <a:noAutofit/>
            </a:bodyPr>
            <a:lstStyle/>
            <a:p>
              <a:pPr>
                <a:lnSpc>
                  <a:spcPts val="600"/>
                </a:lnSpc>
              </a:pPr>
              <a:endParaRPr kumimoji="1" lang="ja-JP" altLang="en-US" sz="400" dirty="0">
                <a:latin typeface="HG正楷書体-PRO" panose="03000600000000000000" pitchFamily="66" charset="-128"/>
                <a:ea typeface="HG正楷書体-PRO" panose="03000600000000000000" pitchFamily="66" charset="-128"/>
              </a:endParaRPr>
            </a:p>
          </p:txBody>
        </p:sp>
        <p:sp>
          <p:nvSpPr>
            <p:cNvPr id="135" name="テキスト ボックス 134"/>
            <p:cNvSpPr txBox="1"/>
            <p:nvPr/>
          </p:nvSpPr>
          <p:spPr>
            <a:xfrm>
              <a:off x="4179983" y="4190537"/>
              <a:ext cx="1029844" cy="220352"/>
            </a:xfrm>
            <a:prstGeom prst="rect">
              <a:avLst/>
            </a:prstGeom>
            <a:ln>
              <a:noFill/>
            </a:ln>
          </p:spPr>
          <p:txBody>
            <a:bodyPr vert="horz" wrap="square" lIns="91434" tIns="45717" rIns="91434" bIns="45717" rtlCol="0" anchor="ctr">
              <a:noAutofit/>
            </a:bodyPr>
            <a:lstStyle/>
            <a:p>
              <a:pPr>
                <a:lnSpc>
                  <a:spcPts val="800"/>
                </a:lnSpc>
              </a:pPr>
              <a:r>
                <a:rPr lang="zh-CN" altLang="en-US" sz="600" dirty="0">
                  <a:latin typeface="HG正楷書体-PRO" panose="03000600000000000000" pitchFamily="66" charset="-128"/>
                  <a:ea typeface="HG正楷書体-PRO" panose="03000600000000000000" pitchFamily="66" charset="-128"/>
                </a:rPr>
                <a:t>千代田区</a:t>
              </a:r>
              <a:endParaRPr lang="en-US" altLang="zh-CN" sz="600" dirty="0">
                <a:latin typeface="HG正楷書体-PRO" panose="03000600000000000000" pitchFamily="66" charset="-128"/>
                <a:ea typeface="HG正楷書体-PRO" panose="03000600000000000000" pitchFamily="66" charset="-128"/>
              </a:endParaRPr>
            </a:p>
            <a:p>
              <a:pPr>
                <a:lnSpc>
                  <a:spcPts val="800"/>
                </a:lnSpc>
              </a:pPr>
              <a:r>
                <a:rPr lang="ja-JP" altLang="en-US" sz="600" dirty="0">
                  <a:latin typeface="HG正楷書体-PRO" panose="03000600000000000000" pitchFamily="66" charset="-128"/>
                  <a:ea typeface="HG正楷書体-PRO" panose="03000600000000000000" pitchFamily="66" charset="-128"/>
                </a:rPr>
                <a:t>　　九段南</a:t>
              </a:r>
              <a:r>
                <a:rPr lang="en-US" altLang="ja-JP" sz="600" dirty="0">
                  <a:latin typeface="HG正楷書体-PRO" panose="03000600000000000000" pitchFamily="66" charset="-128"/>
                  <a:ea typeface="HG正楷書体-PRO" panose="03000600000000000000" pitchFamily="66" charset="-128"/>
                </a:rPr>
                <a:t>2-4-5</a:t>
              </a:r>
              <a:endParaRPr kumimoji="1" lang="ja-JP" altLang="en-US" sz="600" dirty="0">
                <a:latin typeface="HG正楷書体-PRO" panose="03000600000000000000" pitchFamily="66" charset="-128"/>
                <a:ea typeface="HG正楷書体-PRO" panose="03000600000000000000" pitchFamily="66" charset="-128"/>
              </a:endParaRPr>
            </a:p>
          </p:txBody>
        </p:sp>
        <p:sp>
          <p:nvSpPr>
            <p:cNvPr id="136" name="テキスト ボックス 135"/>
            <p:cNvSpPr txBox="1"/>
            <p:nvPr/>
          </p:nvSpPr>
          <p:spPr>
            <a:xfrm>
              <a:off x="4278901" y="4083761"/>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500" dirty="0">
                  <a:latin typeface="HG正楷書体-PRO" panose="03000600000000000000" pitchFamily="66" charset="-128"/>
                  <a:ea typeface="HG正楷書体-PRO" panose="03000600000000000000" pitchFamily="66" charset="-128"/>
                </a:rPr>
                <a:t>102-8307</a:t>
              </a:r>
              <a:endParaRPr kumimoji="1" lang="ja-JP" altLang="en-US" sz="500" dirty="0">
                <a:latin typeface="HG正楷書体-PRO" panose="03000600000000000000" pitchFamily="66" charset="-128"/>
                <a:ea typeface="HG正楷書体-PRO" panose="03000600000000000000" pitchFamily="66" charset="-128"/>
              </a:endParaRPr>
            </a:p>
          </p:txBody>
        </p:sp>
        <p:sp>
          <p:nvSpPr>
            <p:cNvPr id="137" name="テキスト ボックス 136"/>
            <p:cNvSpPr txBox="1"/>
            <p:nvPr/>
          </p:nvSpPr>
          <p:spPr>
            <a:xfrm>
              <a:off x="4302876" y="4353593"/>
              <a:ext cx="639237" cy="178401"/>
            </a:xfrm>
            <a:prstGeom prst="rect">
              <a:avLst/>
            </a:prstGeom>
            <a:ln>
              <a:noFill/>
            </a:ln>
          </p:spPr>
          <p:txBody>
            <a:bodyPr vert="horz" wrap="square" lIns="91434" tIns="45717" rIns="91434" bIns="45717" rtlCol="0" anchor="ctr">
              <a:noAutofit/>
            </a:bodyPr>
            <a:lstStyle/>
            <a:p>
              <a:pPr>
                <a:lnSpc>
                  <a:spcPts val="600"/>
                </a:lnSpc>
              </a:pPr>
              <a:r>
                <a:rPr lang="en-US" altLang="ja-JP" sz="400" dirty="0">
                  <a:latin typeface="HG正楷書体-PRO" panose="03000600000000000000" pitchFamily="66" charset="-128"/>
                  <a:ea typeface="HG正楷書体-PRO" panose="03000600000000000000" pitchFamily="66" charset="-128"/>
                </a:rPr>
                <a:t>03-3512-1023</a:t>
              </a:r>
              <a:endParaRPr kumimoji="1" lang="ja-JP" altLang="en-US" sz="400" dirty="0">
                <a:latin typeface="HG正楷書体-PRO" panose="03000600000000000000" pitchFamily="66" charset="-128"/>
                <a:ea typeface="HG正楷書体-PRO" panose="03000600000000000000" pitchFamily="66" charset="-128"/>
              </a:endParaRPr>
            </a:p>
          </p:txBody>
        </p:sp>
      </p:grpSp>
      <p:grpSp>
        <p:nvGrpSpPr>
          <p:cNvPr id="7" name="グループ化 6"/>
          <p:cNvGrpSpPr/>
          <p:nvPr/>
        </p:nvGrpSpPr>
        <p:grpSpPr>
          <a:xfrm>
            <a:off x="4119728" y="5995847"/>
            <a:ext cx="988367" cy="1630449"/>
            <a:chOff x="4119728" y="6188169"/>
            <a:chExt cx="988367" cy="1630449"/>
          </a:xfrm>
        </p:grpSpPr>
        <p:grpSp>
          <p:nvGrpSpPr>
            <p:cNvPr id="139" name="グループ化 138"/>
            <p:cNvGrpSpPr/>
            <p:nvPr/>
          </p:nvGrpSpPr>
          <p:grpSpPr>
            <a:xfrm>
              <a:off x="4119728" y="6188169"/>
              <a:ext cx="988367" cy="442863"/>
              <a:chOff x="4119728" y="6188169"/>
              <a:chExt cx="988367" cy="442863"/>
            </a:xfrm>
          </p:grpSpPr>
          <p:sp>
            <p:nvSpPr>
              <p:cNvPr id="140" name="テキスト ボックス 139"/>
              <p:cNvSpPr txBox="1"/>
              <p:nvPr/>
            </p:nvSpPr>
            <p:spPr>
              <a:xfrm>
                <a:off x="4299490" y="6188169"/>
                <a:ext cx="554925" cy="102785"/>
              </a:xfrm>
              <a:prstGeom prst="rect">
                <a:avLst/>
              </a:prstGeom>
              <a:ln>
                <a:noFill/>
              </a:ln>
            </p:spPr>
            <p:txBody>
              <a:bodyPr vert="horz" wrap="square" lIns="91434" tIns="45717" rIns="91434" bIns="45717" rtlCol="0" anchor="ctr">
                <a:noAutofit/>
              </a:bodyPr>
              <a:lstStyle/>
              <a:p>
                <a:pPr>
                  <a:lnSpc>
                    <a:spcPct val="150000"/>
                  </a:lnSpc>
                </a:pPr>
                <a:r>
                  <a:rPr lang="en-US" altLang="ja-JP" sz="500" dirty="0">
                    <a:latin typeface="HG正楷書体-PRO" panose="03000600000000000000" pitchFamily="66" charset="-128"/>
                    <a:ea typeface="HG正楷書体-PRO" panose="03000600000000000000" pitchFamily="66" charset="-128"/>
                  </a:rPr>
                  <a:t>260-8612</a:t>
                </a:r>
                <a:endParaRPr kumimoji="1" lang="ja-JP" altLang="en-US" sz="500" dirty="0">
                  <a:latin typeface="HG正楷書体-PRO" panose="03000600000000000000" pitchFamily="66" charset="-128"/>
                  <a:ea typeface="HG正楷書体-PRO" panose="03000600000000000000" pitchFamily="66" charset="-128"/>
                </a:endParaRPr>
              </a:p>
            </p:txBody>
          </p:sp>
          <p:sp>
            <p:nvSpPr>
              <p:cNvPr id="141" name="テキスト ボックス 140"/>
              <p:cNvSpPr txBox="1"/>
              <p:nvPr/>
            </p:nvSpPr>
            <p:spPr>
              <a:xfrm>
                <a:off x="4119728" y="6293607"/>
                <a:ext cx="988367" cy="220352"/>
              </a:xfrm>
              <a:prstGeom prst="rect">
                <a:avLst/>
              </a:prstGeom>
              <a:ln>
                <a:noFill/>
              </a:ln>
            </p:spPr>
            <p:txBody>
              <a:bodyPr vert="horz" wrap="square" lIns="91434" tIns="45717" rIns="91434" bIns="45717" rtlCol="0" anchor="ctr">
                <a:noAutofit/>
              </a:bodyPr>
              <a:lstStyle/>
              <a:p>
                <a:pPr>
                  <a:lnSpc>
                    <a:spcPts val="600"/>
                  </a:lnSpc>
                </a:pPr>
                <a:r>
                  <a:rPr lang="ja-JP" altLang="en-US" sz="500" kern="0" spc="-50" dirty="0">
                    <a:latin typeface="HG正楷書体-PRO" panose="03000600000000000000" pitchFamily="66" charset="-128"/>
                    <a:ea typeface="HG正楷書体-PRO" panose="03000600000000000000" pitchFamily="66" charset="-128"/>
                  </a:rPr>
                  <a:t>千葉市中央区中央</a:t>
                </a:r>
                <a:r>
                  <a:rPr lang="en-US" altLang="ja-JP" sz="500" kern="0" spc="-50" dirty="0">
                    <a:latin typeface="HG正楷書体-PRO" panose="03000600000000000000" pitchFamily="66" charset="-128"/>
                    <a:ea typeface="HG正楷書体-PRO" panose="03000600000000000000" pitchFamily="66" charset="-128"/>
                  </a:rPr>
                  <a:t>4-11-1</a:t>
                </a:r>
                <a:endParaRPr lang="ja-JP" altLang="en-US" sz="500" kern="0" spc="-50" dirty="0">
                  <a:latin typeface="HG正楷書体-PRO" panose="03000600000000000000" pitchFamily="66" charset="-128"/>
                  <a:ea typeface="HG正楷書体-PRO" panose="03000600000000000000" pitchFamily="66" charset="-128"/>
                </a:endParaRPr>
              </a:p>
              <a:p>
                <a:pPr>
                  <a:lnSpc>
                    <a:spcPts val="600"/>
                  </a:lnSpc>
                </a:pPr>
                <a:r>
                  <a:rPr lang="ja-JP" altLang="en-US" sz="500" kern="0" spc="-50" dirty="0">
                    <a:latin typeface="HG正楷書体-PRO" panose="03000600000000000000" pitchFamily="66" charset="-128"/>
                    <a:ea typeface="HG正楷書体-PRO" panose="03000600000000000000" pitchFamily="66" charset="-128"/>
                  </a:rPr>
                  <a:t>　　　アイランドビル</a:t>
                </a:r>
                <a:r>
                  <a:rPr lang="en-US" altLang="ja-JP" sz="500" kern="0" spc="-50" dirty="0">
                    <a:latin typeface="HG正楷書体-PRO" panose="03000600000000000000" pitchFamily="66" charset="-128"/>
                    <a:ea typeface="HG正楷書体-PRO" panose="03000600000000000000" pitchFamily="66" charset="-128"/>
                  </a:rPr>
                  <a:t>12F</a:t>
                </a:r>
                <a:endParaRPr kumimoji="1" lang="ja-JP" altLang="en-US" sz="500" kern="0" spc="-50" dirty="0">
                  <a:latin typeface="HG正楷書体-PRO" panose="03000600000000000000" pitchFamily="66" charset="-128"/>
                  <a:ea typeface="HG正楷書体-PRO" panose="03000600000000000000" pitchFamily="66" charset="-128"/>
                </a:endParaRPr>
              </a:p>
            </p:txBody>
          </p:sp>
          <p:sp>
            <p:nvSpPr>
              <p:cNvPr id="142" name="テキスト ボックス 141"/>
              <p:cNvSpPr txBox="1"/>
              <p:nvPr/>
            </p:nvSpPr>
            <p:spPr>
              <a:xfrm>
                <a:off x="4291170" y="6452631"/>
                <a:ext cx="662651" cy="178401"/>
              </a:xfrm>
              <a:prstGeom prst="rect">
                <a:avLst/>
              </a:prstGeom>
              <a:ln>
                <a:noFill/>
              </a:ln>
            </p:spPr>
            <p:txBody>
              <a:bodyPr vert="horz" wrap="square" lIns="91434" tIns="45717" rIns="91434" bIns="45717" rtlCol="0" anchor="ctr">
                <a:noAutofit/>
              </a:bodyPr>
              <a:lstStyle/>
              <a:p>
                <a:pPr>
                  <a:lnSpc>
                    <a:spcPts val="600"/>
                  </a:lnSpc>
                </a:pPr>
                <a:r>
                  <a:rPr kumimoji="1" lang="en-US" altLang="ja-JP" sz="400" dirty="0">
                    <a:latin typeface="HG正楷書体-PRO" panose="03000600000000000000" pitchFamily="66" charset="-128"/>
                    <a:ea typeface="HG正楷書体-PRO" panose="03000600000000000000" pitchFamily="66" charset="-128"/>
                  </a:rPr>
                  <a:t>043-221-4317</a:t>
                </a:r>
                <a:endParaRPr kumimoji="1" lang="ja-JP" altLang="en-US" sz="400" dirty="0">
                  <a:latin typeface="HG正楷書体-PRO" panose="03000600000000000000" pitchFamily="66" charset="-128"/>
                  <a:ea typeface="HG正楷書体-PRO" panose="03000600000000000000" pitchFamily="66" charset="-128"/>
                </a:endParaRPr>
              </a:p>
            </p:txBody>
          </p:sp>
        </p:grpSp>
        <p:sp>
          <p:nvSpPr>
            <p:cNvPr id="146" name="テキスト ボックス 145"/>
            <p:cNvSpPr txBox="1"/>
            <p:nvPr/>
          </p:nvSpPr>
          <p:spPr>
            <a:xfrm>
              <a:off x="4179079" y="7638876"/>
              <a:ext cx="908835" cy="179742"/>
            </a:xfrm>
            <a:prstGeom prst="rect">
              <a:avLst/>
            </a:prstGeom>
            <a:ln>
              <a:noFill/>
            </a:ln>
          </p:spPr>
          <p:txBody>
            <a:bodyPr vert="horz" wrap="square" lIns="91434" tIns="45717" rIns="91434" bIns="45717" rtlCol="0" anchor="ctr">
              <a:noAutofit/>
            </a:bodyPr>
            <a:lstStyle/>
            <a:p>
              <a:pPr>
                <a:lnSpc>
                  <a:spcPts val="800"/>
                </a:lnSpc>
              </a:pPr>
              <a:r>
                <a:rPr lang="ja-JP" altLang="en-US" sz="800" dirty="0">
                  <a:latin typeface="HG正楷書体-PRO" panose="03000600000000000000" pitchFamily="66" charset="-128"/>
                  <a:ea typeface="HG正楷書体-PRO" panose="03000600000000000000" pitchFamily="66" charset="-128"/>
                </a:rPr>
                <a:t>移転のため</a:t>
              </a:r>
            </a:p>
          </p:txBody>
        </p:sp>
      </p:grpSp>
      <p:grpSp>
        <p:nvGrpSpPr>
          <p:cNvPr id="5" name="グループ化 4"/>
          <p:cNvGrpSpPr/>
          <p:nvPr/>
        </p:nvGrpSpPr>
        <p:grpSpPr>
          <a:xfrm>
            <a:off x="1280339" y="3806322"/>
            <a:ext cx="2545847" cy="2211840"/>
            <a:chOff x="1280339" y="3998644"/>
            <a:chExt cx="2545847" cy="2211840"/>
          </a:xfrm>
        </p:grpSpPr>
        <p:sp>
          <p:nvSpPr>
            <p:cNvPr id="96" name="テキスト ボックス 95"/>
            <p:cNvSpPr txBox="1"/>
            <p:nvPr/>
          </p:nvSpPr>
          <p:spPr>
            <a:xfrm>
              <a:off x="1746756" y="3998644"/>
              <a:ext cx="1601827"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30" dirty="0">
                  <a:latin typeface="HG正楷書体-PRO" panose="03000600000000000000" pitchFamily="66" charset="-128"/>
                  <a:ea typeface="HG正楷書体-PRO" panose="03000600000000000000" pitchFamily="66" charset="-128"/>
                </a:rPr>
                <a:t>１３１０１０２５２５２　</a:t>
              </a:r>
              <a:endParaRPr kumimoji="1" lang="ja-JP" altLang="en-US" sz="900" kern="0" spc="30" dirty="0">
                <a:latin typeface="HG正楷書体-PRO" panose="03000600000000000000" pitchFamily="66" charset="-128"/>
                <a:ea typeface="HG正楷書体-PRO" panose="03000600000000000000" pitchFamily="66" charset="-128"/>
              </a:endParaRPr>
            </a:p>
          </p:txBody>
        </p:sp>
        <p:sp>
          <p:nvSpPr>
            <p:cNvPr id="97" name="テキスト ボックス 96"/>
            <p:cNvSpPr txBox="1"/>
            <p:nvPr/>
          </p:nvSpPr>
          <p:spPr>
            <a:xfrm>
              <a:off x="3171217" y="3998644"/>
              <a:ext cx="575697"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０００</a:t>
              </a:r>
              <a:endParaRPr kumimoji="1" lang="ja-JP" altLang="en-US" sz="900" kern="0" spc="20" dirty="0">
                <a:latin typeface="HG正楷書体-PRO" panose="03000600000000000000" pitchFamily="66" charset="-128"/>
                <a:ea typeface="HG正楷書体-PRO" panose="03000600000000000000" pitchFamily="66" charset="-128"/>
              </a:endParaRPr>
            </a:p>
          </p:txBody>
        </p:sp>
        <p:sp>
          <p:nvSpPr>
            <p:cNvPr id="138" name="テキスト ボックス 137"/>
            <p:cNvSpPr txBox="1"/>
            <p:nvPr/>
          </p:nvSpPr>
          <p:spPr>
            <a:xfrm>
              <a:off x="1280339" y="4202688"/>
              <a:ext cx="1348978" cy="314153"/>
            </a:xfrm>
            <a:prstGeom prst="rect">
              <a:avLst/>
            </a:prstGeom>
            <a:ln>
              <a:noFill/>
            </a:ln>
          </p:spPr>
          <p:txBody>
            <a:bodyPr vert="horz" wrap="square" lIns="91434" tIns="45717" rIns="91434" bIns="45717" rtlCol="0" anchor="ctr">
              <a:noAutofit/>
            </a:bodyPr>
            <a:lstStyle/>
            <a:p>
              <a:pPr>
                <a:lnSpc>
                  <a:spcPct val="150000"/>
                </a:lnSpc>
              </a:pPr>
              <a:r>
                <a:rPr lang="ja-JP" altLang="en-US" sz="900" kern="0" spc="30" dirty="0">
                  <a:latin typeface="HG正楷書体-PRO" panose="03000600000000000000" pitchFamily="66" charset="-128"/>
                  <a:ea typeface="HG正楷書体-PRO" panose="03000600000000000000" pitchFamily="66" charset="-128"/>
                </a:rPr>
                <a:t>２６０　８６１２</a:t>
              </a:r>
            </a:p>
          </p:txBody>
        </p:sp>
        <p:grpSp>
          <p:nvGrpSpPr>
            <p:cNvPr id="147" name="グループ化 146"/>
            <p:cNvGrpSpPr/>
            <p:nvPr/>
          </p:nvGrpSpPr>
          <p:grpSpPr>
            <a:xfrm>
              <a:off x="1292469" y="5177065"/>
              <a:ext cx="2533717" cy="1033419"/>
              <a:chOff x="1292469" y="5177065"/>
              <a:chExt cx="2533717" cy="1033419"/>
            </a:xfrm>
          </p:grpSpPr>
          <p:sp>
            <p:nvSpPr>
              <p:cNvPr id="148" name="テキスト ボックス 147"/>
              <p:cNvSpPr txBox="1"/>
              <p:nvPr/>
            </p:nvSpPr>
            <p:spPr>
              <a:xfrm>
                <a:off x="1293914" y="5177065"/>
                <a:ext cx="1172847" cy="288032"/>
              </a:xfrm>
              <a:prstGeom prst="rect">
                <a:avLst/>
              </a:prstGeom>
              <a:ln>
                <a:noFill/>
              </a:ln>
            </p:spPr>
            <p:txBody>
              <a:bodyPr vert="horz" wrap="square" lIns="91434" tIns="45717" rIns="91434" bIns="45717" rtlCol="0" anchor="t">
                <a:noAutofit/>
              </a:bodyPr>
              <a:lstStyle/>
              <a:p>
                <a:r>
                  <a:rPr lang="ja-JP" altLang="en-US" sz="1050" kern="0" spc="320" dirty="0">
                    <a:latin typeface="HG正楷書体-PRO" panose="03000600000000000000" pitchFamily="66" charset="-128"/>
                    <a:ea typeface="HG正楷書体-PRO" panose="03000600000000000000" pitchFamily="66" charset="-128"/>
                  </a:rPr>
                  <a:t>千葉市</a:t>
                </a:r>
                <a:endParaRPr kumimoji="1" lang="ja-JP" altLang="en-US" sz="1050" kern="0" spc="320" dirty="0">
                  <a:latin typeface="HG正楷書体-PRO" panose="03000600000000000000" pitchFamily="66" charset="-128"/>
                  <a:ea typeface="HG正楷書体-PRO" panose="03000600000000000000" pitchFamily="66" charset="-128"/>
                </a:endParaRPr>
              </a:p>
            </p:txBody>
          </p:sp>
          <p:sp>
            <p:nvSpPr>
              <p:cNvPr id="149" name="テキスト ボックス 148"/>
              <p:cNvSpPr txBox="1"/>
              <p:nvPr/>
            </p:nvSpPr>
            <p:spPr>
              <a:xfrm>
                <a:off x="1292469" y="5941096"/>
                <a:ext cx="2471277" cy="269388"/>
              </a:xfrm>
              <a:prstGeom prst="rect">
                <a:avLst/>
              </a:prstGeom>
              <a:ln>
                <a:noFill/>
              </a:ln>
            </p:spPr>
            <p:txBody>
              <a:bodyPr vert="horz" wrap="square" lIns="91434" tIns="45717" rIns="91434" bIns="45717" rtlCol="0" anchor="t">
                <a:noAutofit/>
              </a:bodyPr>
              <a:lstStyle/>
              <a:p>
                <a:r>
                  <a:rPr kumimoji="1" lang="ja-JP" altLang="en-US" sz="1050" spc="350" dirty="0">
                    <a:latin typeface="HG正楷書体-PRO" panose="03000600000000000000" pitchFamily="66" charset="-128"/>
                    <a:ea typeface="HG正楷書体-PRO" panose="03000600000000000000" pitchFamily="66" charset="-128"/>
                  </a:rPr>
                  <a:t>アイラント゛ヒ゛ル１２</a:t>
                </a:r>
                <a:r>
                  <a:rPr kumimoji="1" lang="en-US" altLang="ja-JP" sz="1050" spc="350" dirty="0">
                    <a:latin typeface="HG正楷書体-PRO" panose="03000600000000000000" pitchFamily="66" charset="-128"/>
                    <a:ea typeface="HG正楷書体-PRO" panose="03000600000000000000" pitchFamily="66" charset="-128"/>
                  </a:rPr>
                  <a:t>F</a:t>
                </a:r>
                <a:endParaRPr kumimoji="1" lang="ja-JP" altLang="en-US" sz="1050" spc="600" dirty="0">
                  <a:latin typeface="HG正楷書体-PRO" panose="03000600000000000000" pitchFamily="66" charset="-128"/>
                  <a:ea typeface="HG正楷書体-PRO" panose="03000600000000000000" pitchFamily="66" charset="-128"/>
                </a:endParaRPr>
              </a:p>
            </p:txBody>
          </p:sp>
          <p:sp>
            <p:nvSpPr>
              <p:cNvPr id="150" name="テキスト ボックス 149"/>
              <p:cNvSpPr txBox="1"/>
              <p:nvPr/>
            </p:nvSpPr>
            <p:spPr>
              <a:xfrm>
                <a:off x="1308356" y="5425465"/>
                <a:ext cx="1536787" cy="268849"/>
              </a:xfrm>
              <a:prstGeom prst="rect">
                <a:avLst/>
              </a:prstGeom>
              <a:ln>
                <a:noFill/>
              </a:ln>
            </p:spPr>
            <p:txBody>
              <a:bodyPr vert="horz" wrap="square" lIns="91434" tIns="45717" rIns="91434" bIns="45717" rtlCol="0" anchor="t">
                <a:noAutofit/>
              </a:bodyPr>
              <a:lstStyle/>
              <a:p>
                <a:r>
                  <a:rPr lang="ja-JP" altLang="en-US" sz="1050" spc="310" dirty="0">
                    <a:latin typeface="HG正楷書体-PRO" panose="03000600000000000000" pitchFamily="66" charset="-128"/>
                    <a:ea typeface="HG正楷書体-PRO" panose="03000600000000000000" pitchFamily="66" charset="-128"/>
                  </a:rPr>
                  <a:t>中央区</a:t>
                </a:r>
                <a:r>
                  <a:rPr lang="ja-JP" altLang="en-US" sz="1050" spc="350" dirty="0">
                    <a:latin typeface="HG正楷書体-PRO" panose="03000600000000000000" pitchFamily="66" charset="-128"/>
                    <a:ea typeface="HG正楷書体-PRO" panose="03000600000000000000" pitchFamily="66" charset="-128"/>
                  </a:rPr>
                  <a:t>中央</a:t>
                </a:r>
                <a:endParaRPr kumimoji="1" lang="ja-JP" altLang="en-US" sz="1050" kern="1300" spc="310" dirty="0">
                  <a:latin typeface="HG正楷書体-PRO" panose="03000600000000000000" pitchFamily="66" charset="-128"/>
                  <a:ea typeface="HG正楷書体-PRO" panose="03000600000000000000" pitchFamily="66" charset="-128"/>
                </a:endParaRPr>
              </a:p>
            </p:txBody>
          </p:sp>
          <p:sp>
            <p:nvSpPr>
              <p:cNvPr id="151" name="テキスト ボックス 150"/>
              <p:cNvSpPr txBox="1"/>
              <p:nvPr/>
            </p:nvSpPr>
            <p:spPr>
              <a:xfrm>
                <a:off x="1312074" y="5678770"/>
                <a:ext cx="2514112" cy="246421"/>
              </a:xfrm>
              <a:prstGeom prst="rect">
                <a:avLst/>
              </a:prstGeom>
              <a:ln>
                <a:noFill/>
              </a:ln>
            </p:spPr>
            <p:txBody>
              <a:bodyPr vert="horz" wrap="square" lIns="91434" tIns="45717" rIns="91434" bIns="45717" rtlCol="0" anchor="t">
                <a:noAutofit/>
              </a:bodyPr>
              <a:lstStyle/>
              <a:p>
                <a:r>
                  <a:rPr kumimoji="1" lang="ja-JP" altLang="en-US" sz="1050" kern="1300" spc="310" dirty="0">
                    <a:latin typeface="HG正楷書体-PRO" panose="03000600000000000000" pitchFamily="66" charset="-128"/>
                    <a:ea typeface="HG正楷書体-PRO" panose="03000600000000000000" pitchFamily="66" charset="-128"/>
                  </a:rPr>
                  <a:t>４－１１－１</a:t>
                </a:r>
                <a:endParaRPr kumimoji="1" lang="ja-JP" altLang="en-US" sz="1050" spc="350" dirty="0">
                  <a:latin typeface="HG正楷書体-PRO" panose="03000600000000000000" pitchFamily="66" charset="-128"/>
                  <a:ea typeface="HG正楷書体-PRO" panose="03000600000000000000" pitchFamily="66" charset="-128"/>
                </a:endParaRPr>
              </a:p>
            </p:txBody>
          </p:sp>
        </p:grpSp>
      </p:grpSp>
      <p:cxnSp>
        <p:nvCxnSpPr>
          <p:cNvPr id="156" name="直線矢印コネクタ 155"/>
          <p:cNvCxnSpPr>
            <a:cxnSpLocks/>
          </p:cNvCxnSpPr>
          <p:nvPr/>
        </p:nvCxnSpPr>
        <p:spPr>
          <a:xfrm flipH="1">
            <a:off x="4972873" y="4132006"/>
            <a:ext cx="667014" cy="10170"/>
          </a:xfrm>
          <a:prstGeom prst="straightConnector1">
            <a:avLst/>
          </a:prstGeom>
          <a:ln w="762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7" name="正方形/長方形 156"/>
          <p:cNvSpPr/>
          <p:nvPr/>
        </p:nvSpPr>
        <p:spPr>
          <a:xfrm>
            <a:off x="5671778" y="3884159"/>
            <a:ext cx="1531875" cy="5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変更前の指定事業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p>
          <a:p>
            <a:r>
              <a:rPr lang="ja-JP" altLang="en-US" sz="1100" dirty="0">
                <a:solidFill>
                  <a:schemeClr val="tx1"/>
                </a:solidFill>
                <a:latin typeface="HG丸ｺﾞｼｯｸM-PRO" panose="020F0600000000000000" pitchFamily="50" charset="-128"/>
                <a:ea typeface="HG丸ｺﾞｼｯｸM-PRO" panose="020F0600000000000000" pitchFamily="50" charset="-128"/>
              </a:rPr>
              <a:t>所在地を記入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0" name="正方形/長方形 159"/>
          <p:cNvSpPr/>
          <p:nvPr/>
        </p:nvSpPr>
        <p:spPr>
          <a:xfrm>
            <a:off x="4405222" y="3397330"/>
            <a:ext cx="566373" cy="270835"/>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64" name="正方形/長方形 163"/>
          <p:cNvSpPr/>
          <p:nvPr/>
        </p:nvSpPr>
        <p:spPr>
          <a:xfrm>
            <a:off x="4170584" y="5981336"/>
            <a:ext cx="802288" cy="443757"/>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65" name="正方形/長方形 164"/>
          <p:cNvSpPr/>
          <p:nvPr/>
        </p:nvSpPr>
        <p:spPr>
          <a:xfrm>
            <a:off x="4170583" y="7325054"/>
            <a:ext cx="792105" cy="42964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grpSp>
        <p:nvGrpSpPr>
          <p:cNvPr id="8" name="グループ化 7"/>
          <p:cNvGrpSpPr/>
          <p:nvPr/>
        </p:nvGrpSpPr>
        <p:grpSpPr>
          <a:xfrm>
            <a:off x="1035331" y="7807403"/>
            <a:ext cx="3678509" cy="596627"/>
            <a:chOff x="1035331" y="7999725"/>
            <a:chExt cx="3678509" cy="596627"/>
          </a:xfrm>
        </p:grpSpPr>
        <p:sp>
          <p:nvSpPr>
            <p:cNvPr id="98" name="テキスト ボックス 97"/>
            <p:cNvSpPr txBox="1"/>
            <p:nvPr/>
          </p:nvSpPr>
          <p:spPr>
            <a:xfrm>
              <a:off x="1035331" y="8356524"/>
              <a:ext cx="1533799"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50" dirty="0">
                  <a:latin typeface="HG正楷書体-PRO" panose="03000600000000000000" pitchFamily="66" charset="-128"/>
                  <a:ea typeface="HG正楷書体-PRO" panose="03000600000000000000" pitchFamily="66" charset="-128"/>
                </a:rPr>
                <a:t>１２１０１０１２３４５</a:t>
              </a:r>
              <a:endParaRPr kumimoji="1" lang="ja-JP" altLang="en-US" sz="900" kern="0" spc="50" dirty="0">
                <a:latin typeface="HG正楷書体-PRO" panose="03000600000000000000" pitchFamily="66" charset="-128"/>
                <a:ea typeface="HG正楷書体-PRO" panose="03000600000000000000" pitchFamily="66" charset="-128"/>
              </a:endParaRPr>
            </a:p>
          </p:txBody>
        </p:sp>
        <p:sp>
          <p:nvSpPr>
            <p:cNvPr id="100" name="テキスト ボックス 99"/>
            <p:cNvSpPr txBox="1"/>
            <p:nvPr/>
          </p:nvSpPr>
          <p:spPr>
            <a:xfrm>
              <a:off x="2453032" y="8376000"/>
              <a:ext cx="727883"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０００</a:t>
              </a:r>
              <a:endParaRPr kumimoji="1" lang="ja-JP" altLang="en-US" sz="900" kern="0" spc="20" dirty="0">
                <a:latin typeface="HG正楷書体-PRO" panose="03000600000000000000" pitchFamily="66" charset="-128"/>
                <a:ea typeface="HG正楷書体-PRO" panose="03000600000000000000" pitchFamily="66" charset="-128"/>
              </a:endParaRPr>
            </a:p>
          </p:txBody>
        </p:sp>
        <p:sp>
          <p:nvSpPr>
            <p:cNvPr id="215" name="テキスト ボックス 214"/>
            <p:cNvSpPr txBox="1"/>
            <p:nvPr/>
          </p:nvSpPr>
          <p:spPr>
            <a:xfrm>
              <a:off x="3057333" y="7999725"/>
              <a:ext cx="1656507" cy="200980"/>
            </a:xfrm>
            <a:prstGeom prst="rect">
              <a:avLst/>
            </a:prstGeom>
            <a:ln>
              <a:noFill/>
            </a:ln>
          </p:spPr>
          <p:txBody>
            <a:bodyPr vert="horz" wrap="square" lIns="91434" tIns="45717" rIns="91434" bIns="45717" rtlCol="0" anchor="ctr">
              <a:noAutofit/>
            </a:bodyPr>
            <a:lstStyle/>
            <a:p>
              <a:pPr>
                <a:lnSpc>
                  <a:spcPct val="150000"/>
                </a:lnSpc>
              </a:pPr>
              <a:r>
                <a:rPr lang="en-US" altLang="ja-JP" sz="900" kern="0" spc="20" dirty="0">
                  <a:latin typeface="HG正楷書体-PRO" panose="03000600000000000000" pitchFamily="66" charset="-128"/>
                  <a:ea typeface="HG正楷書体-PRO" panose="03000600000000000000" pitchFamily="66" charset="-128"/>
                </a:rPr>
                <a:t>9</a:t>
              </a:r>
              <a:r>
                <a:rPr kumimoji="1" lang="ja-JP" altLang="en-US" sz="900" kern="0" spc="20" dirty="0">
                  <a:latin typeface="HG正楷書体-PRO" panose="03000600000000000000" pitchFamily="66" charset="-128"/>
                  <a:ea typeface="HG正楷書体-PRO" panose="03000600000000000000" pitchFamily="66" charset="-128"/>
                </a:rPr>
                <a:t>　</a:t>
              </a:r>
              <a:r>
                <a:rPr lang="en-US" altLang="ja-JP" sz="900" kern="0" spc="20" dirty="0">
                  <a:latin typeface="HG正楷書体-PRO" panose="03000600000000000000" pitchFamily="66" charset="-128"/>
                  <a:ea typeface="HG正楷書体-PRO" panose="03000600000000000000" pitchFamily="66" charset="-128"/>
                </a:rPr>
                <a:t> </a:t>
              </a:r>
              <a:r>
                <a:rPr lang="ja-JP" altLang="en-US" sz="900" kern="0" spc="20" dirty="0">
                  <a:latin typeface="HG正楷書体-PRO" panose="03000600000000000000" pitchFamily="66" charset="-128"/>
                  <a:ea typeface="HG正楷書体-PRO" panose="03000600000000000000" pitchFamily="66" charset="-128"/>
                </a:rPr>
                <a:t>　４</a:t>
              </a:r>
              <a:r>
                <a:rPr kumimoji="1" lang="ja-JP" altLang="en-US" sz="900" kern="0" spc="20" dirty="0">
                  <a:latin typeface="HG正楷書体-PRO" panose="03000600000000000000" pitchFamily="66" charset="-128"/>
                  <a:ea typeface="HG正楷書体-PRO" panose="03000600000000000000" pitchFamily="66" charset="-128"/>
                </a:rPr>
                <a:t>　　２　　１</a:t>
              </a:r>
            </a:p>
          </p:txBody>
        </p:sp>
      </p:grpSp>
      <p:cxnSp>
        <p:nvCxnSpPr>
          <p:cNvPr id="207" name="直線矢印コネクタ 206"/>
          <p:cNvCxnSpPr>
            <a:cxnSpLocks/>
          </p:cNvCxnSpPr>
          <p:nvPr/>
        </p:nvCxnSpPr>
        <p:spPr>
          <a:xfrm flipV="1">
            <a:off x="1800588" y="8448541"/>
            <a:ext cx="2454" cy="548700"/>
          </a:xfrm>
          <a:prstGeom prst="straightConnector1">
            <a:avLst/>
          </a:prstGeom>
          <a:ln w="762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H="1">
            <a:off x="4972872" y="6190214"/>
            <a:ext cx="675341" cy="12865"/>
          </a:xfrm>
          <a:prstGeom prst="straightConnector1">
            <a:avLst/>
          </a:prstGeom>
          <a:ln w="762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a:cxnSpLocks/>
            <a:stCxn id="108" idx="1"/>
          </p:cNvCxnSpPr>
          <p:nvPr/>
        </p:nvCxnSpPr>
        <p:spPr>
          <a:xfrm flipH="1">
            <a:off x="4972872" y="7534642"/>
            <a:ext cx="699608" cy="0"/>
          </a:xfrm>
          <a:prstGeom prst="straightConnector1">
            <a:avLst/>
          </a:prstGeom>
          <a:ln w="762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フリーフォーム 152"/>
          <p:cNvSpPr/>
          <p:nvPr/>
        </p:nvSpPr>
        <p:spPr>
          <a:xfrm flipV="1">
            <a:off x="1992564" y="2957104"/>
            <a:ext cx="3669769" cy="803614"/>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7620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54" name="正方形/長方形 153"/>
          <p:cNvSpPr/>
          <p:nvPr/>
        </p:nvSpPr>
        <p:spPr>
          <a:xfrm>
            <a:off x="5662333" y="2860207"/>
            <a:ext cx="1633395" cy="38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指定事業の労働保険番号を記入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5" name="フリーフォーム 154"/>
          <p:cNvSpPr/>
          <p:nvPr/>
        </p:nvSpPr>
        <p:spPr>
          <a:xfrm>
            <a:off x="1992564" y="2236786"/>
            <a:ext cx="1800000" cy="360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テキスト ボックス 111"/>
          <p:cNvSpPr txBox="1"/>
          <p:nvPr/>
        </p:nvSpPr>
        <p:spPr>
          <a:xfrm>
            <a:off x="2469622" y="4015194"/>
            <a:ext cx="1010467" cy="296693"/>
          </a:xfrm>
          <a:prstGeom prst="rect">
            <a:avLst/>
          </a:prstGeom>
          <a:ln>
            <a:noFill/>
          </a:ln>
        </p:spPr>
        <p:txBody>
          <a:bodyPr vert="horz" wrap="square" lIns="91434" tIns="45717" rIns="91434" bIns="45717" rtlCol="0" anchor="ctr">
            <a:noAutofit/>
          </a:bodyPr>
          <a:lstStyle/>
          <a:p>
            <a:pPr>
              <a:lnSpc>
                <a:spcPct val="150000"/>
              </a:lnSpc>
            </a:pPr>
            <a:r>
              <a:rPr lang="ja-JP" altLang="en-US" sz="850" kern="0" spc="70" dirty="0">
                <a:latin typeface="HG正楷書体-PRO" panose="03000600000000000000" pitchFamily="66" charset="-128"/>
                <a:ea typeface="HG正楷書体-PRO" panose="03000600000000000000" pitchFamily="66" charset="-128"/>
              </a:rPr>
              <a:t>チハ゛シ</a:t>
            </a:r>
            <a:endParaRPr kumimoji="1" lang="ja-JP" altLang="en-US" sz="850" kern="0" spc="70" dirty="0">
              <a:latin typeface="HG正楷書体-PRO" panose="03000600000000000000" pitchFamily="66" charset="-128"/>
              <a:ea typeface="HG正楷書体-PRO" panose="03000600000000000000" pitchFamily="66" charset="-128"/>
            </a:endParaRPr>
          </a:p>
        </p:txBody>
      </p:sp>
      <p:sp>
        <p:nvSpPr>
          <p:cNvPr id="115" name="テキスト ボックス 114"/>
          <p:cNvSpPr txBox="1"/>
          <p:nvPr/>
        </p:nvSpPr>
        <p:spPr>
          <a:xfrm>
            <a:off x="1290017" y="4244111"/>
            <a:ext cx="1906589"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850" kern="0" spc="70" dirty="0">
                <a:latin typeface="HG正楷書体-PRO" panose="03000600000000000000" pitchFamily="66" charset="-128"/>
                <a:ea typeface="HG正楷書体-PRO" panose="03000600000000000000" pitchFamily="66" charset="-128"/>
              </a:rPr>
              <a:t>チュウオウク</a:t>
            </a:r>
            <a:r>
              <a:rPr kumimoji="1" lang="ja-JP" altLang="en-US" sz="850" kern="0" spc="80" dirty="0">
                <a:latin typeface="HG正楷書体-PRO" panose="03000600000000000000" pitchFamily="66" charset="-128"/>
                <a:ea typeface="HG正楷書体-PRO" panose="03000600000000000000" pitchFamily="66" charset="-128"/>
              </a:rPr>
              <a:t>チュウオウ</a:t>
            </a:r>
            <a:endParaRPr kumimoji="1" lang="ja-JP" altLang="en-US" sz="850" kern="0" spc="70" dirty="0">
              <a:latin typeface="HG正楷書体-PRO" panose="03000600000000000000" pitchFamily="66" charset="-128"/>
              <a:ea typeface="HG正楷書体-PRO" panose="03000600000000000000" pitchFamily="66" charset="-128"/>
            </a:endParaRPr>
          </a:p>
        </p:txBody>
      </p:sp>
      <p:sp>
        <p:nvSpPr>
          <p:cNvPr id="132" name="テキスト ボックス 131"/>
          <p:cNvSpPr txBox="1"/>
          <p:nvPr/>
        </p:nvSpPr>
        <p:spPr>
          <a:xfrm>
            <a:off x="1280339" y="4481477"/>
            <a:ext cx="2644298" cy="296693"/>
          </a:xfrm>
          <a:prstGeom prst="rect">
            <a:avLst/>
          </a:prstGeom>
          <a:ln>
            <a:noFill/>
          </a:ln>
        </p:spPr>
        <p:txBody>
          <a:bodyPr vert="horz" wrap="square" lIns="91434" tIns="45717" rIns="91434" bIns="45717" rtlCol="0" anchor="ctr">
            <a:noAutofit/>
          </a:bodyPr>
          <a:lstStyle/>
          <a:p>
            <a:pPr>
              <a:lnSpc>
                <a:spcPct val="150000"/>
              </a:lnSpc>
            </a:pPr>
            <a:r>
              <a:rPr lang="ja-JP" altLang="en-US" sz="850" kern="0" spc="80" dirty="0">
                <a:latin typeface="HG正楷書体-PRO" panose="03000600000000000000" pitchFamily="66" charset="-128"/>
                <a:ea typeface="HG正楷書体-PRO" panose="03000600000000000000" pitchFamily="66" charset="-128"/>
              </a:rPr>
              <a:t>４</a:t>
            </a:r>
            <a:r>
              <a:rPr kumimoji="1" lang="ja-JP" altLang="en-US" sz="850" kern="0" spc="80" dirty="0">
                <a:latin typeface="HG正楷書体-PRO" panose="03000600000000000000" pitchFamily="66" charset="-128"/>
                <a:ea typeface="HG正楷書体-PRO" panose="03000600000000000000" pitchFamily="66" charset="-128"/>
              </a:rPr>
              <a:t>－１１－１</a:t>
            </a:r>
            <a:endParaRPr lang="ja-JP" altLang="en-US" sz="850" kern="0" spc="80" dirty="0">
              <a:latin typeface="HG正楷書体-PRO" panose="03000600000000000000" pitchFamily="66" charset="-128"/>
              <a:ea typeface="HG正楷書体-PRO" panose="03000600000000000000" pitchFamily="66" charset="-128"/>
            </a:endParaRPr>
          </a:p>
        </p:txBody>
      </p:sp>
      <p:sp>
        <p:nvSpPr>
          <p:cNvPr id="216" name="正方形/長方形 215"/>
          <p:cNvSpPr/>
          <p:nvPr/>
        </p:nvSpPr>
        <p:spPr>
          <a:xfrm>
            <a:off x="3065127" y="7833344"/>
            <a:ext cx="1340096" cy="192816"/>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17" name="正方形/長方形 216"/>
          <p:cNvSpPr/>
          <p:nvPr/>
        </p:nvSpPr>
        <p:spPr>
          <a:xfrm>
            <a:off x="5680126" y="7704952"/>
            <a:ext cx="1633395" cy="38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変更日を記入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19" name="直線矢印コネクタ 218"/>
          <p:cNvCxnSpPr>
            <a:cxnSpLocks/>
            <a:endCxn id="216" idx="3"/>
          </p:cNvCxnSpPr>
          <p:nvPr/>
        </p:nvCxnSpPr>
        <p:spPr>
          <a:xfrm flipH="1">
            <a:off x="4405223" y="7897691"/>
            <a:ext cx="1274904" cy="32061"/>
          </a:xfrm>
          <a:prstGeom prst="straightConnector1">
            <a:avLst/>
          </a:prstGeom>
          <a:ln w="762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フリーフォーム 158"/>
          <p:cNvSpPr/>
          <p:nvPr/>
        </p:nvSpPr>
        <p:spPr>
          <a:xfrm rot="16200000" flipH="1" flipV="1">
            <a:off x="700193" y="4383735"/>
            <a:ext cx="443540" cy="772785"/>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7620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62" name="正方形/長方形 161"/>
          <p:cNvSpPr/>
          <p:nvPr/>
        </p:nvSpPr>
        <p:spPr>
          <a:xfrm>
            <a:off x="5648213" y="5920466"/>
            <a:ext cx="1628909" cy="5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変更後の指定事業</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p>
          <a:p>
            <a:r>
              <a:rPr lang="ja-JP" altLang="en-US" sz="1100" dirty="0">
                <a:solidFill>
                  <a:schemeClr val="tx1"/>
                </a:solidFill>
                <a:latin typeface="HG丸ｺﾞｼｯｸM-PRO" panose="020F0600000000000000" pitchFamily="50" charset="-128"/>
                <a:ea typeface="HG丸ｺﾞｼｯｸM-PRO" panose="020F0600000000000000" pitchFamily="50" charset="-128"/>
              </a:rPr>
              <a:t>所在地を記入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9" name="正方形/長方形 208"/>
          <p:cNvSpPr/>
          <p:nvPr/>
        </p:nvSpPr>
        <p:spPr>
          <a:xfrm>
            <a:off x="4199355" y="3944824"/>
            <a:ext cx="765778" cy="37892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cxnSp>
        <p:nvCxnSpPr>
          <p:cNvPr id="210" name="直線矢印コネクタ 209"/>
          <p:cNvCxnSpPr>
            <a:cxnSpLocks/>
          </p:cNvCxnSpPr>
          <p:nvPr/>
        </p:nvCxnSpPr>
        <p:spPr>
          <a:xfrm flipH="1">
            <a:off x="4972872" y="3532071"/>
            <a:ext cx="688185" cy="17622"/>
          </a:xfrm>
          <a:prstGeom prst="straightConnector1">
            <a:avLst/>
          </a:prstGeom>
          <a:ln w="762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4" name="正方形/長方形 213"/>
          <p:cNvSpPr/>
          <p:nvPr/>
        </p:nvSpPr>
        <p:spPr>
          <a:xfrm>
            <a:off x="5661057" y="3315232"/>
            <a:ext cx="1531875" cy="5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変更前の事業所</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p>
          <a:p>
            <a:r>
              <a:rPr lang="ja-JP" altLang="en-US" sz="1100" dirty="0">
                <a:solidFill>
                  <a:schemeClr val="tx1"/>
                </a:solidFill>
                <a:latin typeface="HG丸ｺﾞｼｯｸM-PRO" panose="020F0600000000000000" pitchFamily="50" charset="-128"/>
                <a:ea typeface="HG丸ｺﾞｼｯｸM-PRO" panose="020F0600000000000000" pitchFamily="50" charset="-128"/>
              </a:rPr>
              <a:t>所在地（申告書等の郵送先）を記入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0" name="正方形/長方形 219"/>
          <p:cNvSpPr/>
          <p:nvPr/>
        </p:nvSpPr>
        <p:spPr>
          <a:xfrm>
            <a:off x="92766" y="4659820"/>
            <a:ext cx="1132665" cy="146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変更後の事業所</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の所在地</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申告書等の郵送先</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を記入</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3" name="テキスト ボックス 142"/>
          <p:cNvSpPr txBox="1"/>
          <p:nvPr/>
        </p:nvSpPr>
        <p:spPr>
          <a:xfrm>
            <a:off x="1638534" y="6665532"/>
            <a:ext cx="2644298" cy="296693"/>
          </a:xfrm>
          <a:prstGeom prst="rect">
            <a:avLst/>
          </a:prstGeom>
          <a:ln>
            <a:noFill/>
          </a:ln>
        </p:spPr>
        <p:txBody>
          <a:bodyPr vert="horz" wrap="square" lIns="91434" tIns="45717" rIns="91434" bIns="45717" rtlCol="0" anchor="ctr">
            <a:noAutofit/>
          </a:bodyPr>
          <a:lstStyle/>
          <a:p>
            <a:pPr>
              <a:lnSpc>
                <a:spcPct val="150000"/>
              </a:lnSpc>
            </a:pPr>
            <a:r>
              <a:rPr lang="ja-JP" altLang="en-US" sz="850" kern="0" spc="80" dirty="0">
                <a:latin typeface="HG正楷書体-PRO" panose="03000600000000000000" pitchFamily="66" charset="-128"/>
                <a:ea typeface="HG正楷書体-PRO" panose="03000600000000000000" pitchFamily="66" charset="-128"/>
              </a:rPr>
              <a:t>０４３　　２２１　４３１７</a:t>
            </a:r>
          </a:p>
        </p:txBody>
      </p:sp>
      <p:sp>
        <p:nvSpPr>
          <p:cNvPr id="129" name="テキスト ボックス 128"/>
          <p:cNvSpPr txBox="1"/>
          <p:nvPr/>
        </p:nvSpPr>
        <p:spPr>
          <a:xfrm>
            <a:off x="1285783" y="4712611"/>
            <a:ext cx="2644298" cy="296693"/>
          </a:xfrm>
          <a:prstGeom prst="rect">
            <a:avLst/>
          </a:prstGeom>
          <a:ln>
            <a:noFill/>
          </a:ln>
        </p:spPr>
        <p:txBody>
          <a:bodyPr vert="horz" wrap="square" lIns="91434" tIns="45717" rIns="91434" bIns="45717" rtlCol="0" anchor="ctr">
            <a:noAutofit/>
          </a:bodyPr>
          <a:lstStyle/>
          <a:p>
            <a:pPr>
              <a:lnSpc>
                <a:spcPct val="150000"/>
              </a:lnSpc>
            </a:pPr>
            <a:r>
              <a:rPr lang="ja-JP" altLang="en-US" sz="850" kern="0" spc="80" dirty="0">
                <a:latin typeface="HG正楷書体-PRO" panose="03000600000000000000" pitchFamily="66" charset="-128"/>
                <a:ea typeface="HG正楷書体-PRO" panose="03000600000000000000" pitchFamily="66" charset="-128"/>
              </a:rPr>
              <a:t>アイラント゛ヒ゛ル１２カイ</a:t>
            </a:r>
          </a:p>
        </p:txBody>
      </p:sp>
      <p:sp>
        <p:nvSpPr>
          <p:cNvPr id="134" name="スライド番号プレースホルダー 2"/>
          <p:cNvSpPr txBox="1">
            <a:spLocks/>
          </p:cNvSpPr>
          <p:nvPr/>
        </p:nvSpPr>
        <p:spPr>
          <a:xfrm>
            <a:off x="180231" y="9997956"/>
            <a:ext cx="1764295" cy="569324"/>
          </a:xfrm>
          <a:prstGeom prst="rect">
            <a:avLst/>
          </a:prstGeom>
        </p:spPr>
        <p:txBody>
          <a:bodyPr vert="horz" lIns="91434" tIns="45717" rIns="91434" bIns="45717" rtlCol="0" anchor="ctr"/>
          <a:lstStyle>
            <a:defPPr>
              <a:defRPr lang="ja-JP"/>
            </a:defPPr>
            <a:lvl1pPr marL="0" algn="r" defTabSz="914343" rtl="0" eaLnBrk="1" latinLnBrk="0" hangingPunct="1">
              <a:defRPr kumimoji="1" sz="1400" kern="1200">
                <a:solidFill>
                  <a:schemeClr val="accent5">
                    <a:lumMod val="75000"/>
                  </a:schemeClr>
                </a:solidFill>
                <a:latin typeface="HGｺﾞｼｯｸE" panose="020B0909000000000000" pitchFamily="49" charset="-128"/>
                <a:ea typeface="HGｺﾞｼｯｸE" panose="020B0909000000000000" pitchFamily="49" charset="-128"/>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a:lstStyle>
          <a:p>
            <a:pPr algn="l"/>
            <a:r>
              <a:rPr lang="en-US" altLang="ja-JP" dirty="0"/>
              <a:t>8</a:t>
            </a:r>
            <a:endParaRPr lang="ja-JP" altLang="en-US" dirty="0"/>
          </a:p>
        </p:txBody>
      </p:sp>
      <p:sp>
        <p:nvSpPr>
          <p:cNvPr id="245" name="コンテンツ プレースホルダー 5"/>
          <p:cNvSpPr txBox="1">
            <a:spLocks/>
          </p:cNvSpPr>
          <p:nvPr/>
        </p:nvSpPr>
        <p:spPr>
          <a:xfrm>
            <a:off x="1465883" y="406948"/>
            <a:ext cx="5089229" cy="718453"/>
          </a:xfrm>
          <a:prstGeom prst="rect">
            <a:avLst/>
          </a:prstGeom>
        </p:spPr>
        <p:txBody>
          <a:bodyPr vert="horz" lIns="91434" tIns="45717" rIns="91434" bIns="45717" rtlCol="0">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指定事業が移転したら</a:t>
            </a:r>
          </a:p>
          <a:p>
            <a:pPr marL="0" indent="0">
              <a:buNone/>
            </a:pPr>
            <a:r>
              <a:rPr lang="ja-JP" altLang="en-US" sz="1800" dirty="0">
                <a:solidFill>
                  <a:schemeClr val="accent5">
                    <a:lumMod val="50000"/>
                  </a:schemeClr>
                </a:solidFill>
                <a:cs typeface="メイリオ" panose="020B0604030504040204" pitchFamily="50" charset="-128"/>
              </a:rPr>
              <a:t>指定事業の名称、所在地等変更届の提出をする</a:t>
            </a:r>
            <a:endParaRPr lang="ja-JP" altLang="ja-JP" sz="1800" dirty="0">
              <a:solidFill>
                <a:schemeClr val="accent5">
                  <a:lumMod val="50000"/>
                </a:schemeClr>
              </a:solidFill>
              <a:cs typeface="メイリオ" panose="020B0604030504040204" pitchFamily="50" charset="-128"/>
            </a:endParaRPr>
          </a:p>
        </p:txBody>
      </p:sp>
      <p:sp>
        <p:nvSpPr>
          <p:cNvPr id="92" name="円/楕円 91"/>
          <p:cNvSpPr/>
          <p:nvPr/>
        </p:nvSpPr>
        <p:spPr>
          <a:xfrm>
            <a:off x="1208152" y="1888795"/>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円/楕円 92"/>
          <p:cNvSpPr/>
          <p:nvPr/>
        </p:nvSpPr>
        <p:spPr>
          <a:xfrm>
            <a:off x="1208152" y="2154512"/>
            <a:ext cx="148019" cy="148019"/>
          </a:xfrm>
          <a:prstGeom prst="ellipse">
            <a:avLst/>
          </a:prstGeom>
          <a:solidFill>
            <a:schemeClr val="bg1"/>
          </a:solidFill>
          <a:ln>
            <a:no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正方形/長方形 98"/>
          <p:cNvSpPr/>
          <p:nvPr/>
        </p:nvSpPr>
        <p:spPr>
          <a:xfrm>
            <a:off x="1630644" y="931306"/>
            <a:ext cx="4808356" cy="75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200" dirty="0">
                <a:solidFill>
                  <a:schemeClr val="accent5">
                    <a:lumMod val="75000"/>
                  </a:schemeClr>
                </a:solidFill>
                <a:latin typeface="HG丸ｺﾞｼｯｸM-PRO" panose="020F0600000000000000" pitchFamily="50" charset="-128"/>
                <a:ea typeface="HG丸ｺﾞｼｯｸM-PRO" panose="020F0600000000000000" pitchFamily="50" charset="-128"/>
              </a:rPr>
              <a:t>　被一括事業はそのまま引き継がれますので、再度、継続事業一括認可の申請をやりなおす必要はありません。</a:t>
            </a:r>
          </a:p>
        </p:txBody>
      </p:sp>
      <p:sp>
        <p:nvSpPr>
          <p:cNvPr id="111" name="正方形/長方形 110"/>
          <p:cNvSpPr/>
          <p:nvPr/>
        </p:nvSpPr>
        <p:spPr>
          <a:xfrm>
            <a:off x="5281162" y="8268636"/>
            <a:ext cx="1801809" cy="18102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050" dirty="0">
                <a:solidFill>
                  <a:schemeClr val="bg1"/>
                </a:solidFill>
                <a:latin typeface="HG丸ｺﾞｼｯｸM-PRO" panose="020F0600000000000000" pitchFamily="50" charset="-128"/>
                <a:ea typeface="HG丸ｺﾞｼｯｸM-PRO" panose="020F0600000000000000" pitchFamily="50" charset="-128"/>
              </a:rPr>
              <a:t>　会社名も変更になった場　　合は、変更前、変更後の名称・氏名（カナ、漢字）もご記入ください。</a:t>
            </a:r>
            <a:endParaRPr lang="en-US" altLang="ja-JP" sz="105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bg1"/>
                </a:solidFill>
                <a:latin typeface="HG丸ｺﾞｼｯｸM-PRO" panose="020F0600000000000000" pitchFamily="50" charset="-128"/>
                <a:ea typeface="HG丸ｺﾞｼｯｸM-PRO" panose="020F0600000000000000" pitchFamily="50" charset="-128"/>
              </a:rPr>
              <a:t>　また、あわせて被一括事業場の会社名も変更が必要なため、「継続被一括事業名称・所在地変更届」を提出する必要があります（</a:t>
            </a:r>
            <a:r>
              <a:rPr lang="en-US" altLang="ja-JP" sz="1050" dirty="0">
                <a:solidFill>
                  <a:schemeClr val="bg1"/>
                </a:solidFill>
                <a:latin typeface="HG丸ｺﾞｼｯｸM-PRO" panose="020F0600000000000000" pitchFamily="50" charset="-128"/>
                <a:ea typeface="HG丸ｺﾞｼｯｸM-PRO" panose="020F0600000000000000" pitchFamily="50" charset="-128"/>
              </a:rPr>
              <a:t>P.7</a:t>
            </a:r>
            <a:r>
              <a:rPr lang="ja-JP" altLang="en-US" sz="1050" dirty="0">
                <a:solidFill>
                  <a:schemeClr val="bg1"/>
                </a:solidFill>
                <a:latin typeface="HG丸ｺﾞｼｯｸM-PRO" panose="020F0600000000000000" pitchFamily="50" charset="-128"/>
                <a:ea typeface="HG丸ｺﾞｼｯｸM-PRO" panose="020F0600000000000000" pitchFamily="50" charset="-128"/>
              </a:rPr>
              <a:t>参照）。</a:t>
            </a:r>
            <a:endParaRPr lang="en-US" altLang="ja-JP" sz="105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7553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97" y="2923712"/>
            <a:ext cx="4202086" cy="72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4971511" y="7748797"/>
            <a:ext cx="1964959"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7</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4971513" y="4569383"/>
            <a:ext cx="2230845" cy="822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en-US" altLang="ja-JP" sz="1100" dirty="0">
                <a:solidFill>
                  <a:schemeClr val="accent5">
                    <a:lumMod val="50000"/>
                  </a:schemeClr>
                </a:solidFill>
                <a:latin typeface="HGｺﾞｼｯｸE" panose="020B0909000000000000" pitchFamily="49" charset="-128"/>
                <a:ea typeface="HGｺﾞｼｯｸE" panose="020B0909000000000000" pitchFamily="49" charset="-128"/>
              </a:rPr>
              <a:t>(</a:t>
            </a:r>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吸収される</a:t>
            </a:r>
            <a:r>
              <a:rPr lang="en-US" altLang="ja-JP" sz="1100" dirty="0">
                <a:solidFill>
                  <a:schemeClr val="accent5">
                    <a:lumMod val="50000"/>
                  </a:schemeClr>
                </a:solidFill>
                <a:latin typeface="HGｺﾞｼｯｸE" panose="020B0909000000000000" pitchFamily="49" charset="-128"/>
                <a:ea typeface="HGｺﾞｼｯｸE" panose="020B0909000000000000" pitchFamily="49" charset="-128"/>
              </a:rPr>
              <a:t>)</a:t>
            </a:r>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会社Ｂ</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の労働保険番号・名称・所在地等を記入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005455" y="4224270"/>
            <a:ext cx="3322876" cy="3570140"/>
          </a:xfrm>
          <a:prstGeom prst="rect">
            <a:avLst/>
          </a:prstGeom>
          <a:solidFill>
            <a:schemeClr val="tx1">
              <a:lumMod val="95000"/>
              <a:lumOff val="5000"/>
              <a:alpha val="2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r>
              <a:rPr kumimoji="1" lang="ja-JP" altLang="en-US" dirty="0">
                <a:solidFill>
                  <a:schemeClr val="tx1">
                    <a:lumMod val="65000"/>
                    <a:lumOff val="35000"/>
                  </a:schemeClr>
                </a:solidFill>
                <a:latin typeface="HGS創英角ｺﾞｼｯｸUB" panose="020B0900000000000000" pitchFamily="50" charset="-128"/>
                <a:ea typeface="HGS創英角ｺﾞｼｯｸUB" panose="020B0900000000000000" pitchFamily="50" charset="-128"/>
              </a:rPr>
              <a:t>記入不要</a:t>
            </a:r>
          </a:p>
        </p:txBody>
      </p:sp>
      <p:sp>
        <p:nvSpPr>
          <p:cNvPr id="18" name="正方形/長方形 17"/>
          <p:cNvSpPr/>
          <p:nvPr/>
        </p:nvSpPr>
        <p:spPr>
          <a:xfrm>
            <a:off x="3765395" y="7827916"/>
            <a:ext cx="562936" cy="442937"/>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19" name="正方形/長方形 18"/>
          <p:cNvSpPr/>
          <p:nvPr/>
        </p:nvSpPr>
        <p:spPr>
          <a:xfrm>
            <a:off x="1286923" y="7854375"/>
            <a:ext cx="2206036" cy="388668"/>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0" name="正方形/長方形 19"/>
          <p:cNvSpPr/>
          <p:nvPr/>
        </p:nvSpPr>
        <p:spPr>
          <a:xfrm>
            <a:off x="3164039" y="3302303"/>
            <a:ext cx="684076" cy="21602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1" name="正方形/長方形 20"/>
          <p:cNvSpPr/>
          <p:nvPr/>
        </p:nvSpPr>
        <p:spPr>
          <a:xfrm>
            <a:off x="4971512" y="8486879"/>
            <a:ext cx="196495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en-US" altLang="ja-JP" sz="1100" dirty="0">
                <a:solidFill>
                  <a:schemeClr val="accent5">
                    <a:lumMod val="50000"/>
                  </a:schemeClr>
                </a:solidFill>
                <a:latin typeface="HGｺﾞｼｯｸE" panose="020B0909000000000000" pitchFamily="49" charset="-128"/>
                <a:ea typeface="HGｺﾞｼｯｸE" panose="020B0909000000000000" pitchFamily="49" charset="-128"/>
              </a:rPr>
              <a:t>(</a:t>
            </a:r>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吸収する</a:t>
            </a:r>
            <a:r>
              <a:rPr lang="en-US" altLang="ja-JP" sz="1100" dirty="0">
                <a:solidFill>
                  <a:schemeClr val="accent5">
                    <a:lumMod val="50000"/>
                  </a:schemeClr>
                </a:solidFill>
                <a:latin typeface="HGｺﾞｼｯｸE" panose="020B0909000000000000" pitchFamily="49" charset="-128"/>
                <a:ea typeface="HGｺﾞｼｯｸE" panose="020B0909000000000000" pitchFamily="49" charset="-128"/>
              </a:rPr>
              <a:t>)</a:t>
            </a:r>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会社Ａ</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の名称・所在地等を記入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1004773" y="8352602"/>
            <a:ext cx="1904351" cy="202074"/>
          </a:xfrm>
          <a:prstGeom prst="rect">
            <a:avLst/>
          </a:pr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sp>
        <p:nvSpPr>
          <p:cNvPr id="23" name="正方形/長方形 22"/>
          <p:cNvSpPr/>
          <p:nvPr/>
        </p:nvSpPr>
        <p:spPr>
          <a:xfrm>
            <a:off x="830680" y="9062942"/>
            <a:ext cx="2760727" cy="43342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en-US" altLang="ja-JP" sz="1100" dirty="0">
                <a:solidFill>
                  <a:schemeClr val="accent5">
                    <a:lumMod val="50000"/>
                  </a:schemeClr>
                </a:solidFill>
                <a:latin typeface="HGｺﾞｼｯｸE" panose="020B0909000000000000" pitchFamily="49" charset="-128"/>
                <a:ea typeface="HGｺﾞｼｯｸE" panose="020B0909000000000000" pitchFamily="49" charset="-128"/>
              </a:rPr>
              <a:t>(</a:t>
            </a:r>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吸収する</a:t>
            </a:r>
            <a:r>
              <a:rPr lang="en-US" altLang="ja-JP" sz="1100" dirty="0">
                <a:solidFill>
                  <a:schemeClr val="accent5">
                    <a:lumMod val="50000"/>
                  </a:schemeClr>
                </a:solidFill>
                <a:latin typeface="HGｺﾞｼｯｸE" panose="020B0909000000000000" pitchFamily="49" charset="-128"/>
                <a:ea typeface="HGｺﾞｼｯｸE" panose="020B0909000000000000" pitchFamily="49" charset="-128"/>
              </a:rPr>
              <a:t>)</a:t>
            </a:r>
            <a:r>
              <a:rPr lang="ja-JP" altLang="en-US" sz="1100" dirty="0">
                <a:solidFill>
                  <a:schemeClr val="accent5">
                    <a:lumMod val="50000"/>
                  </a:schemeClr>
                </a:solidFill>
                <a:latin typeface="HGｺﾞｼｯｸE" panose="020B0909000000000000" pitchFamily="49" charset="-128"/>
                <a:ea typeface="HGｺﾞｼｯｸE" panose="020B0909000000000000" pitchFamily="49" charset="-128"/>
              </a:rPr>
              <a:t>会社Ａ</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r>
              <a:rPr lang="zh-CN" altLang="en-US" sz="1100" dirty="0">
                <a:solidFill>
                  <a:schemeClr val="tx1"/>
                </a:solidFill>
                <a:latin typeface="HG丸ｺﾞｼｯｸM-PRO" panose="020F0600000000000000" pitchFamily="50" charset="-128"/>
                <a:ea typeface="HG丸ｺﾞｼｯｸM-PRO" panose="020F0600000000000000" pitchFamily="50" charset="-128"/>
              </a:rPr>
              <a:t>労働保険番号</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を記入</a:t>
            </a:r>
            <a:endParaRPr lang="ja-JP" altLang="ja-JP" sz="9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cxnSp>
        <p:nvCxnSpPr>
          <p:cNvPr id="26" name="直線矢印コネクタ 25"/>
          <p:cNvCxnSpPr>
            <a:stCxn id="13" idx="1"/>
          </p:cNvCxnSpPr>
          <p:nvPr/>
        </p:nvCxnSpPr>
        <p:spPr>
          <a:xfrm flipH="1">
            <a:off x="4336380" y="7991824"/>
            <a:ext cx="635131" cy="9002"/>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a:xfrm>
            <a:off x="3147144" y="8294898"/>
            <a:ext cx="1823687" cy="562634"/>
          </a:xfrm>
          <a:custGeom>
            <a:avLst/>
            <a:gdLst>
              <a:gd name="connsiteX0" fmla="*/ 438150 w 438150"/>
              <a:gd name="connsiteY0" fmla="*/ 304800 h 304800"/>
              <a:gd name="connsiteX1" fmla="*/ 0 w 438150"/>
              <a:gd name="connsiteY1" fmla="*/ 304800 h 304800"/>
              <a:gd name="connsiteX2" fmla="*/ 0 w 438150"/>
              <a:gd name="connsiteY2" fmla="*/ 0 h 304800"/>
            </a:gdLst>
            <a:ahLst/>
            <a:cxnLst>
              <a:cxn ang="0">
                <a:pos x="connsiteX0" y="connsiteY0"/>
              </a:cxn>
              <a:cxn ang="0">
                <a:pos x="connsiteX1" y="connsiteY1"/>
              </a:cxn>
              <a:cxn ang="0">
                <a:pos x="connsiteX2" y="connsiteY2"/>
              </a:cxn>
            </a:cxnLst>
            <a:rect l="l" t="t" r="r" b="b"/>
            <a:pathLst>
              <a:path w="438150" h="304800">
                <a:moveTo>
                  <a:pt x="438150" y="304800"/>
                </a:moveTo>
                <a:lnTo>
                  <a:pt x="0" y="304800"/>
                </a:lnTo>
                <a:lnTo>
                  <a:pt x="0" y="0"/>
                </a:lnTo>
              </a:path>
            </a:pathLst>
          </a:custGeom>
          <a:noFill/>
          <a:ln w="76200">
            <a:solidFill>
              <a:schemeClr val="accent5">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cxnSp>
        <p:nvCxnSpPr>
          <p:cNvPr id="30" name="直線矢印コネクタ 29"/>
          <p:cNvCxnSpPr>
            <a:cxnSpLocks/>
          </p:cNvCxnSpPr>
          <p:nvPr/>
        </p:nvCxnSpPr>
        <p:spPr>
          <a:xfrm flipV="1">
            <a:off x="1915097" y="8576215"/>
            <a:ext cx="0" cy="486728"/>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99" name="右矢印 3098"/>
          <p:cNvSpPr/>
          <p:nvPr/>
        </p:nvSpPr>
        <p:spPr>
          <a:xfrm rot="5400000">
            <a:off x="6016636" y="1630418"/>
            <a:ext cx="304343" cy="29153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grpSp>
        <p:nvGrpSpPr>
          <p:cNvPr id="5" name="グループ化 4"/>
          <p:cNvGrpSpPr/>
          <p:nvPr/>
        </p:nvGrpSpPr>
        <p:grpSpPr>
          <a:xfrm>
            <a:off x="5372596" y="277053"/>
            <a:ext cx="715437" cy="1230102"/>
            <a:chOff x="548374" y="1215271"/>
            <a:chExt cx="715437" cy="1230102"/>
          </a:xfrm>
        </p:grpSpPr>
        <p:grpSp>
          <p:nvGrpSpPr>
            <p:cNvPr id="3098" name="グループ化 3097"/>
            <p:cNvGrpSpPr/>
            <p:nvPr/>
          </p:nvGrpSpPr>
          <p:grpSpPr>
            <a:xfrm>
              <a:off x="548374" y="1930400"/>
              <a:ext cx="715437" cy="514973"/>
              <a:chOff x="786765" y="1928664"/>
              <a:chExt cx="648895" cy="477053"/>
            </a:xfrm>
          </p:grpSpPr>
          <p:grpSp>
            <p:nvGrpSpPr>
              <p:cNvPr id="3095" name="グループ化 3094"/>
              <p:cNvGrpSpPr/>
              <p:nvPr/>
            </p:nvGrpSpPr>
            <p:grpSpPr>
              <a:xfrm>
                <a:off x="876775" y="1928664"/>
                <a:ext cx="459874" cy="324036"/>
                <a:chOff x="876775" y="2468724"/>
                <a:chExt cx="459874" cy="324036"/>
              </a:xfrm>
            </p:grpSpPr>
            <p:sp>
              <p:nvSpPr>
                <p:cNvPr id="3088" name="フリーフォーム 3087"/>
                <p:cNvSpPr/>
                <p:nvPr/>
              </p:nvSpPr>
              <p:spPr>
                <a:xfrm>
                  <a:off x="876775" y="2656402"/>
                  <a:ext cx="459874" cy="136358"/>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94" name="直線コネクタ 3093"/>
                <p:cNvCxnSpPr/>
                <p:nvPr/>
              </p:nvCxnSpPr>
              <p:spPr>
                <a:xfrm>
                  <a:off x="1106712" y="2468724"/>
                  <a:ext cx="0" cy="324036"/>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96" name="円/楕円 3095"/>
              <p:cNvSpPr>
                <a:spLocks noChangeAspect="1"/>
              </p:cNvSpPr>
              <p:nvPr/>
            </p:nvSpPr>
            <p:spPr>
              <a:xfrm>
                <a:off x="786765"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1</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92" name="円/楕円 91"/>
              <p:cNvSpPr>
                <a:spLocks noChangeAspect="1"/>
              </p:cNvSpPr>
              <p:nvPr/>
            </p:nvSpPr>
            <p:spPr>
              <a:xfrm>
                <a:off x="1016702"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2</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93" name="円/楕円 92"/>
              <p:cNvSpPr>
                <a:spLocks noChangeAspect="1"/>
              </p:cNvSpPr>
              <p:nvPr/>
            </p:nvSpPr>
            <p:spPr>
              <a:xfrm>
                <a:off x="1246639"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3</a:t>
                </a:r>
                <a:endParaRPr lang="ja-JP" altLang="en-US" sz="1300" dirty="0">
                  <a:latin typeface="HGS創英角ｺﾞｼｯｸUB" panose="020B0900000000000000" pitchFamily="50" charset="-128"/>
                  <a:ea typeface="HGS創英角ｺﾞｼｯｸUB" panose="020B0900000000000000" pitchFamily="50" charset="-128"/>
                </a:endParaRPr>
              </a:p>
            </p:txBody>
          </p:sp>
        </p:grpSp>
        <p:grpSp>
          <p:nvGrpSpPr>
            <p:cNvPr id="55" name="グループ化 54"/>
            <p:cNvGrpSpPr>
              <a:grpSpLocks noChangeAspect="1"/>
            </p:cNvGrpSpPr>
            <p:nvPr/>
          </p:nvGrpSpPr>
          <p:grpSpPr>
            <a:xfrm>
              <a:off x="603442" y="1230814"/>
              <a:ext cx="595375" cy="817403"/>
              <a:chOff x="2529000" y="2428954"/>
              <a:chExt cx="1800000" cy="2524046"/>
            </a:xfrm>
          </p:grpSpPr>
          <p:sp>
            <p:nvSpPr>
              <p:cNvPr id="56" name="正方形/長方形 55"/>
              <p:cNvSpPr>
                <a:spLocks noChangeAspect="1"/>
              </p:cNvSpPr>
              <p:nvPr/>
            </p:nvSpPr>
            <p:spPr>
              <a:xfrm>
                <a:off x="2529000" y="2428954"/>
                <a:ext cx="1800000" cy="252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p:cNvSpPr/>
              <p:nvPr/>
            </p:nvSpPr>
            <p:spPr>
              <a:xfrm>
                <a:off x="3068960" y="4301164"/>
                <a:ext cx="720080" cy="651836"/>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8" name="直線コネクタ 57"/>
              <p:cNvCxnSpPr/>
              <p:nvPr/>
            </p:nvCxnSpPr>
            <p:spPr>
              <a:xfrm>
                <a:off x="2529000" y="2716986"/>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29000" y="3149034"/>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29000" y="3581082"/>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29000" y="4013130"/>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正方形/長方形 31"/>
            <p:cNvSpPr/>
            <p:nvPr/>
          </p:nvSpPr>
          <p:spPr>
            <a:xfrm>
              <a:off x="548374" y="1215271"/>
              <a:ext cx="715436" cy="639151"/>
            </a:xfrm>
            <a:prstGeom prst="rect">
              <a:avLst/>
            </a:prstGeom>
            <a:noFill/>
          </p:spPr>
          <p:txBody>
            <a:bodyPr wrap="square" lIns="99569" tIns="49785" rIns="99569" bIns="49785" anchor="ctr">
              <a:spAutoFit/>
            </a:bodyPr>
            <a:lstStyle/>
            <a:p>
              <a:pPr algn="ctr"/>
              <a:r>
                <a:rPr lang="ja-JP" altLang="en-US" sz="35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p>
          </p:txBody>
        </p:sp>
      </p:grpSp>
      <p:grpSp>
        <p:nvGrpSpPr>
          <p:cNvPr id="6" name="グループ化 5"/>
          <p:cNvGrpSpPr/>
          <p:nvPr/>
        </p:nvGrpSpPr>
        <p:grpSpPr>
          <a:xfrm>
            <a:off x="6255412" y="277053"/>
            <a:ext cx="720400" cy="1230102"/>
            <a:chOff x="1431190" y="1215271"/>
            <a:chExt cx="720400" cy="1230102"/>
          </a:xfrm>
        </p:grpSpPr>
        <p:grpSp>
          <p:nvGrpSpPr>
            <p:cNvPr id="3097" name="グループ化 3096"/>
            <p:cNvGrpSpPr/>
            <p:nvPr/>
          </p:nvGrpSpPr>
          <p:grpSpPr>
            <a:xfrm>
              <a:off x="1432894" y="1930400"/>
              <a:ext cx="718696" cy="514973"/>
              <a:chOff x="1556792" y="1928664"/>
              <a:chExt cx="651851" cy="477053"/>
            </a:xfrm>
          </p:grpSpPr>
          <p:grpSp>
            <p:nvGrpSpPr>
              <p:cNvPr id="88" name="グループ化 87"/>
              <p:cNvGrpSpPr/>
              <p:nvPr/>
            </p:nvGrpSpPr>
            <p:grpSpPr>
              <a:xfrm>
                <a:off x="1649758" y="1928664"/>
                <a:ext cx="459874" cy="324036"/>
                <a:chOff x="876775" y="2468724"/>
                <a:chExt cx="459874" cy="324036"/>
              </a:xfrm>
            </p:grpSpPr>
            <p:sp>
              <p:nvSpPr>
                <p:cNvPr id="89" name="フリーフォーム 88"/>
                <p:cNvSpPr/>
                <p:nvPr/>
              </p:nvSpPr>
              <p:spPr>
                <a:xfrm>
                  <a:off x="876775" y="2656402"/>
                  <a:ext cx="459874" cy="136358"/>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0" name="直線コネクタ 89"/>
                <p:cNvCxnSpPr/>
                <p:nvPr/>
              </p:nvCxnSpPr>
              <p:spPr>
                <a:xfrm>
                  <a:off x="1106712" y="2468724"/>
                  <a:ext cx="0" cy="324036"/>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4" name="円/楕円 93"/>
              <p:cNvSpPr>
                <a:spLocks noChangeAspect="1"/>
              </p:cNvSpPr>
              <p:nvPr/>
            </p:nvSpPr>
            <p:spPr>
              <a:xfrm>
                <a:off x="1556792" y="2216696"/>
                <a:ext cx="189021" cy="189021"/>
              </a:xfrm>
              <a:prstGeom prst="ellips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4</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95" name="円/楕円 94"/>
              <p:cNvSpPr>
                <a:spLocks noChangeAspect="1"/>
              </p:cNvSpPr>
              <p:nvPr/>
            </p:nvSpPr>
            <p:spPr>
              <a:xfrm>
                <a:off x="1785184" y="2216696"/>
                <a:ext cx="189021" cy="189021"/>
              </a:xfrm>
              <a:prstGeom prst="ellips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5</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96" name="円/楕円 95"/>
              <p:cNvSpPr>
                <a:spLocks noChangeAspect="1"/>
              </p:cNvSpPr>
              <p:nvPr/>
            </p:nvSpPr>
            <p:spPr>
              <a:xfrm>
                <a:off x="2019622" y="2216696"/>
                <a:ext cx="189021" cy="189021"/>
              </a:xfrm>
              <a:prstGeom prst="ellips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6</a:t>
                </a:r>
                <a:endParaRPr lang="ja-JP" altLang="en-US" sz="1300" dirty="0">
                  <a:latin typeface="HGS創英角ｺﾞｼｯｸUB" panose="020B0900000000000000" pitchFamily="50" charset="-128"/>
                  <a:ea typeface="HGS創英角ｺﾞｼｯｸUB" panose="020B0900000000000000" pitchFamily="50" charset="-128"/>
                </a:endParaRPr>
              </a:p>
            </p:txBody>
          </p:sp>
        </p:grpSp>
        <p:grpSp>
          <p:nvGrpSpPr>
            <p:cNvPr id="63" name="グループ化 62"/>
            <p:cNvGrpSpPr>
              <a:grpSpLocks noChangeAspect="1"/>
            </p:cNvGrpSpPr>
            <p:nvPr/>
          </p:nvGrpSpPr>
          <p:grpSpPr>
            <a:xfrm>
              <a:off x="1491222" y="1230814"/>
              <a:ext cx="595375" cy="817403"/>
              <a:chOff x="2529000" y="2428954"/>
              <a:chExt cx="1800000" cy="2524046"/>
            </a:xfrm>
          </p:grpSpPr>
          <p:sp>
            <p:nvSpPr>
              <p:cNvPr id="64" name="正方形/長方形 63"/>
              <p:cNvSpPr>
                <a:spLocks noChangeAspect="1"/>
              </p:cNvSpPr>
              <p:nvPr/>
            </p:nvSpPr>
            <p:spPr>
              <a:xfrm>
                <a:off x="2529000" y="2428954"/>
                <a:ext cx="1800000" cy="25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p:cNvSpPr/>
              <p:nvPr/>
            </p:nvSpPr>
            <p:spPr>
              <a:xfrm>
                <a:off x="3068960" y="4301164"/>
                <a:ext cx="720080" cy="651836"/>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6" name="直線コネクタ 65"/>
              <p:cNvCxnSpPr/>
              <p:nvPr/>
            </p:nvCxnSpPr>
            <p:spPr>
              <a:xfrm>
                <a:off x="2529000" y="2716986"/>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29000" y="3149034"/>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29000" y="3581082"/>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29000" y="4013130"/>
                <a:ext cx="1800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1" name="正方形/長方形 140"/>
            <p:cNvSpPr/>
            <p:nvPr/>
          </p:nvSpPr>
          <p:spPr>
            <a:xfrm>
              <a:off x="1431190" y="1215271"/>
              <a:ext cx="715436" cy="639151"/>
            </a:xfrm>
            <a:prstGeom prst="rect">
              <a:avLst/>
            </a:prstGeom>
            <a:noFill/>
          </p:spPr>
          <p:txBody>
            <a:bodyPr wrap="square" lIns="99569" tIns="49785" rIns="99569" bIns="49785" anchor="ctr">
              <a:spAutoFit/>
            </a:bodyPr>
            <a:lstStyle/>
            <a:p>
              <a:pPr algn="ctr"/>
              <a:r>
                <a:rPr lang="ja-JP" altLang="en-US" sz="35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Ｂ</a:t>
              </a:r>
            </a:p>
          </p:txBody>
        </p:sp>
      </p:grpSp>
      <p:grpSp>
        <p:nvGrpSpPr>
          <p:cNvPr id="7" name="グループ化 6"/>
          <p:cNvGrpSpPr/>
          <p:nvPr/>
        </p:nvGrpSpPr>
        <p:grpSpPr>
          <a:xfrm>
            <a:off x="5388752" y="1993474"/>
            <a:ext cx="1904781" cy="1867413"/>
            <a:chOff x="2646791" y="1215271"/>
            <a:chExt cx="1904781" cy="1867413"/>
          </a:xfrm>
        </p:grpSpPr>
        <p:grpSp>
          <p:nvGrpSpPr>
            <p:cNvPr id="3102" name="グループ化 3101"/>
            <p:cNvGrpSpPr/>
            <p:nvPr/>
          </p:nvGrpSpPr>
          <p:grpSpPr>
            <a:xfrm>
              <a:off x="2646791" y="1985801"/>
              <a:ext cx="1654902" cy="459574"/>
              <a:chOff x="2780928" y="1979984"/>
              <a:chExt cx="1500984" cy="425733"/>
            </a:xfrm>
          </p:grpSpPr>
          <p:sp>
            <p:nvSpPr>
              <p:cNvPr id="118" name="円/楕円 117"/>
              <p:cNvSpPr>
                <a:spLocks noChangeAspect="1"/>
              </p:cNvSpPr>
              <p:nvPr/>
            </p:nvSpPr>
            <p:spPr>
              <a:xfrm>
                <a:off x="2780928"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1</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19" name="円/楕円 118"/>
              <p:cNvSpPr>
                <a:spLocks noChangeAspect="1"/>
              </p:cNvSpPr>
              <p:nvPr/>
            </p:nvSpPr>
            <p:spPr>
              <a:xfrm>
                <a:off x="3002179"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2</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20" name="円/楕円 119"/>
              <p:cNvSpPr>
                <a:spLocks noChangeAspect="1"/>
              </p:cNvSpPr>
              <p:nvPr/>
            </p:nvSpPr>
            <p:spPr>
              <a:xfrm>
                <a:off x="3223430" y="2216696"/>
                <a:ext cx="189021" cy="189021"/>
              </a:xfrm>
              <a:prstGeom prst="ellipse">
                <a:avLst/>
              </a:pr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3</a:t>
                </a:r>
                <a:endParaRPr lang="ja-JP" altLang="en-US" sz="1300" dirty="0">
                  <a:latin typeface="HGS創英角ｺﾞｼｯｸUB" panose="020B0900000000000000" pitchFamily="50" charset="-128"/>
                  <a:ea typeface="HGS創英角ｺﾞｼｯｸUB" panose="020B0900000000000000" pitchFamily="50" charset="-128"/>
                </a:endParaRPr>
              </a:p>
            </p:txBody>
          </p:sp>
          <p:grpSp>
            <p:nvGrpSpPr>
              <p:cNvPr id="3101" name="グループ化 3100"/>
              <p:cNvGrpSpPr/>
              <p:nvPr/>
            </p:nvGrpSpPr>
            <p:grpSpPr>
              <a:xfrm>
                <a:off x="2875436" y="1979984"/>
                <a:ext cx="1406476" cy="272716"/>
                <a:chOff x="2875436" y="1979984"/>
                <a:chExt cx="1406476" cy="272716"/>
              </a:xfrm>
            </p:grpSpPr>
            <p:sp>
              <p:nvSpPr>
                <p:cNvPr id="121" name="フリーフォーム 120"/>
                <p:cNvSpPr/>
                <p:nvPr/>
              </p:nvSpPr>
              <p:spPr>
                <a:xfrm>
                  <a:off x="2875436" y="2116342"/>
                  <a:ext cx="1406476" cy="136358"/>
                </a:xfrm>
                <a:custGeom>
                  <a:avLst/>
                  <a:gdLst>
                    <a:gd name="connsiteX0" fmla="*/ 0 w 459874"/>
                    <a:gd name="connsiteY0" fmla="*/ 136358 h 136358"/>
                    <a:gd name="connsiteX1" fmla="*/ 0 w 459874"/>
                    <a:gd name="connsiteY1" fmla="*/ 0 h 136358"/>
                    <a:gd name="connsiteX2" fmla="*/ 459874 w 459874"/>
                    <a:gd name="connsiteY2" fmla="*/ 0 h 136358"/>
                    <a:gd name="connsiteX3" fmla="*/ 459874 w 459874"/>
                    <a:gd name="connsiteY3" fmla="*/ 133685 h 136358"/>
                  </a:gdLst>
                  <a:ahLst/>
                  <a:cxnLst>
                    <a:cxn ang="0">
                      <a:pos x="connsiteX0" y="connsiteY0"/>
                    </a:cxn>
                    <a:cxn ang="0">
                      <a:pos x="connsiteX1" y="connsiteY1"/>
                    </a:cxn>
                    <a:cxn ang="0">
                      <a:pos x="connsiteX2" y="connsiteY2"/>
                    </a:cxn>
                    <a:cxn ang="0">
                      <a:pos x="connsiteX3" y="connsiteY3"/>
                    </a:cxn>
                  </a:cxnLst>
                  <a:rect l="l" t="t" r="r" b="b"/>
                  <a:pathLst>
                    <a:path w="459874" h="136358">
                      <a:moveTo>
                        <a:pt x="0" y="136358"/>
                      </a:moveTo>
                      <a:lnTo>
                        <a:pt x="0" y="0"/>
                      </a:lnTo>
                      <a:lnTo>
                        <a:pt x="459874" y="0"/>
                      </a:lnTo>
                      <a:lnTo>
                        <a:pt x="459874" y="133685"/>
                      </a:lnTo>
                    </a:path>
                  </a:pathLst>
                </a:custGeom>
                <a:noFill/>
                <a:ln>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2" name="直線コネクタ 121"/>
                <p:cNvCxnSpPr/>
                <p:nvPr/>
              </p:nvCxnSpPr>
              <p:spPr>
                <a:xfrm>
                  <a:off x="3320988" y="2116342"/>
                  <a:ext cx="0" cy="13635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3762082" y="2116342"/>
                  <a:ext cx="0" cy="13635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3537783" y="2116342"/>
                  <a:ext cx="0" cy="13635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3096689" y="2116342"/>
                  <a:ext cx="0" cy="13635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3428566" y="1979984"/>
                  <a:ext cx="0" cy="13635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3975544" y="2116342"/>
                  <a:ext cx="0" cy="136358"/>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7" name="円/楕円 126"/>
              <p:cNvSpPr>
                <a:spLocks noChangeAspect="1"/>
              </p:cNvSpPr>
              <p:nvPr/>
            </p:nvSpPr>
            <p:spPr>
              <a:xfrm>
                <a:off x="3887185" y="2216696"/>
                <a:ext cx="189021" cy="189021"/>
              </a:xfrm>
              <a:prstGeom prst="ellips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6</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25" name="円/楕円 124"/>
              <p:cNvSpPr>
                <a:spLocks noChangeAspect="1"/>
              </p:cNvSpPr>
              <p:nvPr/>
            </p:nvSpPr>
            <p:spPr>
              <a:xfrm>
                <a:off x="3444681" y="2216696"/>
                <a:ext cx="189021" cy="189021"/>
              </a:xfrm>
              <a:prstGeom prst="ellips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4</a:t>
                </a:r>
                <a:endParaRPr lang="ja-JP" altLang="en-US" sz="1300" dirty="0">
                  <a:latin typeface="HGS創英角ｺﾞｼｯｸUB" panose="020B0900000000000000" pitchFamily="50" charset="-128"/>
                  <a:ea typeface="HGS創英角ｺﾞｼｯｸUB" panose="020B0900000000000000" pitchFamily="50" charset="-128"/>
                </a:endParaRPr>
              </a:p>
            </p:txBody>
          </p:sp>
          <p:sp>
            <p:nvSpPr>
              <p:cNvPr id="126" name="円/楕円 125"/>
              <p:cNvSpPr>
                <a:spLocks noChangeAspect="1"/>
              </p:cNvSpPr>
              <p:nvPr/>
            </p:nvSpPr>
            <p:spPr>
              <a:xfrm>
                <a:off x="3665932" y="2216696"/>
                <a:ext cx="189021" cy="189021"/>
              </a:xfrm>
              <a:prstGeom prst="ellips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dirty="0">
                    <a:latin typeface="HGS創英角ｺﾞｼｯｸUB" panose="020B0900000000000000" pitchFamily="50" charset="-128"/>
                    <a:ea typeface="HGS創英角ｺﾞｼｯｸUB" panose="020B0900000000000000" pitchFamily="50" charset="-128"/>
                  </a:rPr>
                  <a:t>5</a:t>
                </a:r>
                <a:endParaRPr lang="ja-JP" altLang="en-US" sz="1300" dirty="0">
                  <a:latin typeface="HGS創英角ｺﾞｼｯｸUB" panose="020B0900000000000000" pitchFamily="50" charset="-128"/>
                  <a:ea typeface="HGS創英角ｺﾞｼｯｸUB" panose="020B0900000000000000" pitchFamily="50" charset="-128"/>
                </a:endParaRPr>
              </a:p>
            </p:txBody>
          </p:sp>
        </p:grpSp>
        <p:grpSp>
          <p:nvGrpSpPr>
            <p:cNvPr id="108" name="グループ化 107"/>
            <p:cNvGrpSpPr>
              <a:grpSpLocks noChangeAspect="1"/>
            </p:cNvGrpSpPr>
            <p:nvPr/>
          </p:nvGrpSpPr>
          <p:grpSpPr>
            <a:xfrm>
              <a:off x="4152849" y="2242014"/>
              <a:ext cx="297688" cy="408701"/>
              <a:chOff x="3845530" y="8673887"/>
              <a:chExt cx="1800000" cy="2524046"/>
            </a:xfrm>
          </p:grpSpPr>
          <p:sp>
            <p:nvSpPr>
              <p:cNvPr id="109" name="正方形/長方形 108"/>
              <p:cNvSpPr>
                <a:spLocks noChangeAspect="1"/>
              </p:cNvSpPr>
              <p:nvPr/>
            </p:nvSpPr>
            <p:spPr>
              <a:xfrm>
                <a:off x="3845530" y="8673887"/>
                <a:ext cx="1800000" cy="25200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p:nvPr/>
            </p:nvSpPr>
            <p:spPr>
              <a:xfrm>
                <a:off x="4385491" y="10546098"/>
                <a:ext cx="720077" cy="651835"/>
              </a:xfrm>
              <a:prstGeom prst="rect">
                <a:avLst/>
              </a:prstGeom>
              <a:solidFill>
                <a:schemeClr val="accent5">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1" name="直線コネクタ 110"/>
              <p:cNvCxnSpPr/>
              <p:nvPr/>
            </p:nvCxnSpPr>
            <p:spPr>
              <a:xfrm>
                <a:off x="3845530" y="8961919"/>
                <a:ext cx="180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3845530" y="9393964"/>
                <a:ext cx="180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3845530" y="9826015"/>
                <a:ext cx="180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3845530" y="10258060"/>
                <a:ext cx="180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4745530" y="10546098"/>
                <a:ext cx="0" cy="65183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0" name="グループ化 99"/>
            <p:cNvGrpSpPr>
              <a:grpSpLocks noChangeAspect="1"/>
            </p:cNvGrpSpPr>
            <p:nvPr/>
          </p:nvGrpSpPr>
          <p:grpSpPr>
            <a:xfrm>
              <a:off x="3063162" y="1230814"/>
              <a:ext cx="595375" cy="817403"/>
              <a:chOff x="2529000" y="2428954"/>
              <a:chExt cx="1800000" cy="2524046"/>
            </a:xfrm>
          </p:grpSpPr>
          <p:sp>
            <p:nvSpPr>
              <p:cNvPr id="101" name="正方形/長方形 100"/>
              <p:cNvSpPr>
                <a:spLocks noChangeAspect="1"/>
              </p:cNvSpPr>
              <p:nvPr/>
            </p:nvSpPr>
            <p:spPr>
              <a:xfrm>
                <a:off x="2529000" y="2428954"/>
                <a:ext cx="1800000" cy="2520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正方形/長方形 101"/>
              <p:cNvSpPr/>
              <p:nvPr/>
            </p:nvSpPr>
            <p:spPr>
              <a:xfrm>
                <a:off x="3068960" y="4301164"/>
                <a:ext cx="720080" cy="651836"/>
              </a:xfrm>
              <a:prstGeom prst="rect">
                <a:avLst/>
              </a:prstGeom>
              <a:solidFill>
                <a:schemeClr val="accent5">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3" name="直線コネクタ 102"/>
              <p:cNvCxnSpPr/>
              <p:nvPr/>
            </p:nvCxnSpPr>
            <p:spPr>
              <a:xfrm>
                <a:off x="2529000" y="2716986"/>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2529000" y="3149034"/>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529000" y="3581082"/>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2529000" y="4013130"/>
                <a:ext cx="1800000"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3429000" y="4301164"/>
                <a:ext cx="0" cy="6518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9" name="正方形/長方形 138"/>
            <p:cNvSpPr/>
            <p:nvPr/>
          </p:nvSpPr>
          <p:spPr>
            <a:xfrm>
              <a:off x="4131000" y="2176258"/>
              <a:ext cx="350910" cy="408319"/>
            </a:xfrm>
            <a:prstGeom prst="rect">
              <a:avLst/>
            </a:prstGeom>
            <a:noFill/>
          </p:spPr>
          <p:txBody>
            <a:bodyPr wrap="square" lIns="99569" tIns="49785" rIns="99569" bIns="49785" anchor="ctr">
              <a:spAutoFit/>
            </a:bodyPr>
            <a:lstStyle/>
            <a:p>
              <a:pPr algn="ctr"/>
              <a:r>
                <a:rPr lang="ja-JP" altLang="en-US" sz="20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Ｂ</a:t>
              </a:r>
            </a:p>
          </p:txBody>
        </p:sp>
        <p:sp>
          <p:nvSpPr>
            <p:cNvPr id="140" name="正方形/長方形 139"/>
            <p:cNvSpPr/>
            <p:nvPr/>
          </p:nvSpPr>
          <p:spPr>
            <a:xfrm>
              <a:off x="3014006" y="1215271"/>
              <a:ext cx="715436" cy="639151"/>
            </a:xfrm>
            <a:prstGeom prst="rect">
              <a:avLst/>
            </a:prstGeom>
            <a:noFill/>
          </p:spPr>
          <p:txBody>
            <a:bodyPr wrap="square" lIns="99569" tIns="49785" rIns="99569" bIns="49785" anchor="ctr">
              <a:spAutoFit/>
            </a:bodyPr>
            <a:lstStyle/>
            <a:p>
              <a:pPr algn="ctr"/>
              <a:r>
                <a:rPr lang="ja-JP" altLang="en-US" sz="3500" dirty="0">
                  <a:solidFill>
                    <a:schemeClr val="accent5">
                      <a:lumMod val="50000"/>
                    </a:schemeClr>
                  </a:solidFill>
                  <a:latin typeface="HGS創英角ｺﾞｼｯｸUB" panose="020B0900000000000000" pitchFamily="50" charset="-128"/>
                  <a:ea typeface="HGS創英角ｺﾞｼｯｸUB" panose="020B0900000000000000" pitchFamily="50" charset="-128"/>
                </a:rPr>
                <a:t>Ａ</a:t>
              </a:r>
            </a:p>
          </p:txBody>
        </p:sp>
        <p:sp>
          <p:nvSpPr>
            <p:cNvPr id="145" name="正方形/長方形 144"/>
            <p:cNvSpPr/>
            <p:nvPr/>
          </p:nvSpPr>
          <p:spPr>
            <a:xfrm>
              <a:off x="3330250" y="2504172"/>
              <a:ext cx="838405" cy="27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t"/>
            <a:lstStyle/>
            <a:p>
              <a:pPr marL="72000" indent="-72000">
                <a:buFont typeface="メイリオ" panose="020B0604030504040204" pitchFamily="50" charset="-128"/>
                <a:buChar char="※"/>
              </a:pPr>
              <a:r>
                <a:rPr lang="ja-JP"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名称</a:t>
              </a:r>
              <a:r>
                <a:rPr lang="ja-JP" altLang="en-US"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変更が</a:t>
              </a:r>
              <a:br>
                <a:rPr lang="ja-JP" altLang="en-US"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必要</a:t>
              </a:r>
              <a:endParaRPr lang="ja-JP" altLang="ja-JP" sz="6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9" name="正方形/長方形 128"/>
            <p:cNvSpPr/>
            <p:nvPr/>
          </p:nvSpPr>
          <p:spPr>
            <a:xfrm>
              <a:off x="3330250" y="2742584"/>
              <a:ext cx="1221322" cy="34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t"/>
            <a:lstStyle/>
            <a:p>
              <a:pPr marL="72000" indent="-72000">
                <a:buFont typeface="メイリオ" panose="020B0604030504040204" pitchFamily="50" charset="-128"/>
                <a:buChar char="※"/>
              </a:pPr>
              <a:r>
                <a:rPr lang="ja-JP"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旧指定事業</a:t>
              </a:r>
              <a:r>
                <a:rPr lang="en-US"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700" dirty="0" err="1">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も被</a:t>
              </a:r>
              <a:r>
                <a:rPr lang="ja-JP" altLang="en-US"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一括事業場となる</a:t>
              </a:r>
              <a:endParaRPr lang="ja-JP" altLang="ja-JP" sz="7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7" name="フリーフォーム 116"/>
          <p:cNvSpPr/>
          <p:nvPr/>
        </p:nvSpPr>
        <p:spPr>
          <a:xfrm>
            <a:off x="3848114" y="3392258"/>
            <a:ext cx="1140355" cy="607623"/>
          </a:xfrm>
          <a:custGeom>
            <a:avLst/>
            <a:gdLst>
              <a:gd name="connsiteX0" fmla="*/ 0 w 1365662"/>
              <a:gd name="connsiteY0" fmla="*/ 0 h 1662546"/>
              <a:gd name="connsiteX1" fmla="*/ 938151 w 1365662"/>
              <a:gd name="connsiteY1" fmla="*/ 0 h 1662546"/>
              <a:gd name="connsiteX2" fmla="*/ 938151 w 1365662"/>
              <a:gd name="connsiteY2" fmla="*/ 1662546 h 1662546"/>
              <a:gd name="connsiteX3" fmla="*/ 1365662 w 1365662"/>
              <a:gd name="connsiteY3" fmla="*/ 1662546 h 1662546"/>
            </a:gdLst>
            <a:ahLst/>
            <a:cxnLst>
              <a:cxn ang="0">
                <a:pos x="connsiteX0" y="connsiteY0"/>
              </a:cxn>
              <a:cxn ang="0">
                <a:pos x="connsiteX1" y="connsiteY1"/>
              </a:cxn>
              <a:cxn ang="0">
                <a:pos x="connsiteX2" y="connsiteY2"/>
              </a:cxn>
              <a:cxn ang="0">
                <a:pos x="connsiteX3" y="connsiteY3"/>
              </a:cxn>
            </a:cxnLst>
            <a:rect l="l" t="t" r="r" b="b"/>
            <a:pathLst>
              <a:path w="1365662" h="1662546">
                <a:moveTo>
                  <a:pt x="0" y="0"/>
                </a:moveTo>
                <a:lnTo>
                  <a:pt x="938151" y="0"/>
                </a:lnTo>
                <a:lnTo>
                  <a:pt x="938151" y="1662546"/>
                </a:lnTo>
                <a:lnTo>
                  <a:pt x="1365662" y="1662546"/>
                </a:lnTo>
              </a:path>
            </a:pathLst>
          </a:custGeom>
          <a:noFill/>
          <a:ln w="76200">
            <a:solidFill>
              <a:schemeClr val="accent5">
                <a:lumMod val="50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123" name="フリーフォーム 122"/>
          <p:cNvSpPr/>
          <p:nvPr/>
        </p:nvSpPr>
        <p:spPr>
          <a:xfrm>
            <a:off x="4331022" y="4156941"/>
            <a:ext cx="635131" cy="822014"/>
          </a:xfrm>
          <a:custGeom>
            <a:avLst/>
            <a:gdLst>
              <a:gd name="connsiteX0" fmla="*/ 0 w 1365662"/>
              <a:gd name="connsiteY0" fmla="*/ 0 h 1662546"/>
              <a:gd name="connsiteX1" fmla="*/ 938151 w 1365662"/>
              <a:gd name="connsiteY1" fmla="*/ 0 h 1662546"/>
              <a:gd name="connsiteX2" fmla="*/ 938151 w 1365662"/>
              <a:gd name="connsiteY2" fmla="*/ 1662546 h 1662546"/>
              <a:gd name="connsiteX3" fmla="*/ 1365662 w 1365662"/>
              <a:gd name="connsiteY3" fmla="*/ 1662546 h 1662546"/>
            </a:gdLst>
            <a:ahLst/>
            <a:cxnLst>
              <a:cxn ang="0">
                <a:pos x="connsiteX0" y="connsiteY0"/>
              </a:cxn>
              <a:cxn ang="0">
                <a:pos x="connsiteX1" y="connsiteY1"/>
              </a:cxn>
              <a:cxn ang="0">
                <a:pos x="connsiteX2" y="connsiteY2"/>
              </a:cxn>
              <a:cxn ang="0">
                <a:pos x="connsiteX3" y="connsiteY3"/>
              </a:cxn>
            </a:cxnLst>
            <a:rect l="l" t="t" r="r" b="b"/>
            <a:pathLst>
              <a:path w="1365662" h="1662546">
                <a:moveTo>
                  <a:pt x="0" y="0"/>
                </a:moveTo>
                <a:lnTo>
                  <a:pt x="938151" y="0"/>
                </a:lnTo>
                <a:lnTo>
                  <a:pt x="938151" y="1662546"/>
                </a:lnTo>
                <a:lnTo>
                  <a:pt x="1365662" y="1662546"/>
                </a:lnTo>
              </a:path>
            </a:pathLst>
          </a:custGeom>
          <a:noFill/>
          <a:ln w="76200">
            <a:solidFill>
              <a:schemeClr val="accent5">
                <a:lumMod val="50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97" name="正方形/長方形 96"/>
          <p:cNvSpPr/>
          <p:nvPr/>
        </p:nvSpPr>
        <p:spPr>
          <a:xfrm>
            <a:off x="376130" y="291920"/>
            <a:ext cx="4809909" cy="241327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dirty="0"/>
          </a:p>
        </p:txBody>
      </p:sp>
      <p:sp>
        <p:nvSpPr>
          <p:cNvPr id="98" name="コンテンツ プレースホルダー 5"/>
          <p:cNvSpPr txBox="1">
            <a:spLocks/>
          </p:cNvSpPr>
          <p:nvPr/>
        </p:nvSpPr>
        <p:spPr>
          <a:xfrm>
            <a:off x="1535189" y="543129"/>
            <a:ext cx="3458969" cy="312979"/>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ja-JP" altLang="en-US" sz="120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ホームベース 2"/>
          <p:cNvSpPr/>
          <p:nvPr/>
        </p:nvSpPr>
        <p:spPr>
          <a:xfrm>
            <a:off x="544491" y="416197"/>
            <a:ext cx="816530" cy="3168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kumimoji="1" lang="ja-JP" altLang="en-US" sz="1100" spc="-300" dirty="0">
                <a:latin typeface="HGS創英角ｺﾞｼｯｸUB" panose="020B0900000000000000" pitchFamily="50" charset="-128"/>
                <a:ea typeface="HGS創英角ｺﾞｼｯｸUB" panose="020B0900000000000000" pitchFamily="50" charset="-128"/>
              </a:rPr>
              <a:t>Ｃａｓｅ１</a:t>
            </a:r>
          </a:p>
        </p:txBody>
      </p:sp>
      <p:sp>
        <p:nvSpPr>
          <p:cNvPr id="147" name="コンテンツ プレースホルダー 2"/>
          <p:cNvSpPr txBox="1">
            <a:spLocks/>
          </p:cNvSpPr>
          <p:nvPr/>
        </p:nvSpPr>
        <p:spPr>
          <a:xfrm>
            <a:off x="478972" y="2014100"/>
            <a:ext cx="4756224" cy="710945"/>
          </a:xfrm>
          <a:prstGeom prst="rect">
            <a:avLst/>
          </a:prstGeom>
        </p:spPr>
        <p:txBody>
          <a:bodyPr lIns="91434" tIns="45717" rIns="91434" bIns="45717">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44000" indent="-144000">
              <a:lnSpc>
                <a:spcPct val="150000"/>
              </a:lnSpc>
              <a:buFont typeface="メイリオ" panose="020B0604030504040204" pitchFamily="50" charset="-128"/>
              <a:buChar char="※"/>
            </a:pP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合併の事実が確認できる登記簿謄本又は合併契約書の写し等を添付してください。</a:t>
            </a:r>
            <a:endPar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144000">
              <a:lnSpc>
                <a:spcPct val="150000"/>
              </a:lnSpc>
              <a:buFont typeface="メイリオ" panose="020B0604030504040204" pitchFamily="50" charset="-128"/>
              <a:buChar char="※"/>
            </a:pP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右図④～⑥の被一括事業場の会社名の変更が必要となるため、一括認可の通知の到着　後に「継続被一括事業名称・所在地変更届」を提出します（</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P.7</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参照）。</a:t>
            </a:r>
          </a:p>
          <a:p>
            <a:pPr marL="0" indent="0">
              <a:buNone/>
            </a:pP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 name="正方形/長方形 147"/>
          <p:cNvSpPr/>
          <p:nvPr/>
        </p:nvSpPr>
        <p:spPr>
          <a:xfrm>
            <a:off x="5008041" y="3748603"/>
            <a:ext cx="1934582"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「指定事業の変更」に○印</a:t>
            </a:r>
            <a:endParaRPr lang="ja-JP" altLang="ja-JP" sz="11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687561" y="1234401"/>
            <a:ext cx="232511" cy="267884"/>
            <a:chOff x="1036591" y="1286882"/>
            <a:chExt cx="232511" cy="267884"/>
          </a:xfrm>
        </p:grpSpPr>
        <p:sp>
          <p:nvSpPr>
            <p:cNvPr id="128" name="正方形/長方形 127"/>
            <p:cNvSpPr/>
            <p:nvPr/>
          </p:nvSpPr>
          <p:spPr>
            <a:xfrm>
              <a:off x="1036591" y="1339085"/>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フリーフォーム 145"/>
            <p:cNvSpPr/>
            <p:nvPr/>
          </p:nvSpPr>
          <p:spPr>
            <a:xfrm>
              <a:off x="1053421" y="1286882"/>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0" name="コンテンツ プレースホルダー 5"/>
          <p:cNvSpPr txBox="1">
            <a:spLocks/>
          </p:cNvSpPr>
          <p:nvPr/>
        </p:nvSpPr>
        <p:spPr>
          <a:xfrm>
            <a:off x="1416225" y="359863"/>
            <a:ext cx="3519590" cy="414897"/>
          </a:xfrm>
          <a:prstGeom prst="rect">
            <a:avLst/>
          </a:prstGeom>
        </p:spPr>
        <p:txBody>
          <a:bodyPr vert="horz" lIns="91434" tIns="45717" rIns="91434" bIns="45717"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HGS創英角ｺﾞｼｯｸUB" panose="020B0900000000000000" pitchFamily="50" charset="-128"/>
                <a:ea typeface="HGS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ｺﾞｼｯｸE" panose="020B0909000000000000" pitchFamily="49" charset="-128"/>
                <a:ea typeface="HGｺﾞｼｯｸE" panose="020B0909000000000000" pitchFamily="49"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dirty="0">
                <a:solidFill>
                  <a:schemeClr val="accent5">
                    <a:lumMod val="50000"/>
                  </a:schemeClr>
                </a:solidFill>
                <a:cs typeface="メイリオ" panose="020B0604030504040204" pitchFamily="50" charset="-128"/>
              </a:rPr>
              <a:t>合併等で会社Ａが会社Ｂを吸収した場合</a:t>
            </a:r>
            <a:endParaRPr lang="ja-JP" altLang="ja-JP" sz="1400" dirty="0">
              <a:solidFill>
                <a:schemeClr val="accent5">
                  <a:lumMod val="75000"/>
                </a:schemeClr>
              </a:solidFill>
              <a:cs typeface="メイリオ" panose="020B0604030504040204" pitchFamily="50" charset="-128"/>
            </a:endParaRPr>
          </a:p>
        </p:txBody>
      </p:sp>
      <p:grpSp>
        <p:nvGrpSpPr>
          <p:cNvPr id="151" name="グループ化 150"/>
          <p:cNvGrpSpPr/>
          <p:nvPr/>
        </p:nvGrpSpPr>
        <p:grpSpPr>
          <a:xfrm>
            <a:off x="687561" y="1678855"/>
            <a:ext cx="232511" cy="267884"/>
            <a:chOff x="1747755" y="1074660"/>
            <a:chExt cx="232511" cy="267884"/>
          </a:xfrm>
        </p:grpSpPr>
        <p:sp>
          <p:nvSpPr>
            <p:cNvPr id="152" name="正方形/長方形 151"/>
            <p:cNvSpPr/>
            <p:nvPr/>
          </p:nvSpPr>
          <p:spPr>
            <a:xfrm>
              <a:off x="1747755" y="1126863"/>
              <a:ext cx="215681" cy="215681"/>
            </a:xfrm>
            <a:prstGeom prst="rect">
              <a:avLst/>
            </a:prstGeom>
            <a:solidFill>
              <a:schemeClr val="bg1"/>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フリーフォーム 152"/>
            <p:cNvSpPr/>
            <p:nvPr/>
          </p:nvSpPr>
          <p:spPr>
            <a:xfrm>
              <a:off x="1764585" y="1074660"/>
              <a:ext cx="215681" cy="241535"/>
            </a:xfrm>
            <a:custGeom>
              <a:avLst/>
              <a:gdLst>
                <a:gd name="connsiteX0" fmla="*/ 0 w 224392"/>
                <a:gd name="connsiteY0" fmla="*/ 196344 h 370248"/>
                <a:gd name="connsiteX1" fmla="*/ 89757 w 224392"/>
                <a:gd name="connsiteY1" fmla="*/ 370248 h 370248"/>
                <a:gd name="connsiteX2" fmla="*/ 224392 w 224392"/>
                <a:gd name="connsiteY2" fmla="*/ 0 h 370248"/>
              </a:gdLst>
              <a:ahLst/>
              <a:cxnLst>
                <a:cxn ang="0">
                  <a:pos x="connsiteX0" y="connsiteY0"/>
                </a:cxn>
                <a:cxn ang="0">
                  <a:pos x="connsiteX1" y="connsiteY1"/>
                </a:cxn>
                <a:cxn ang="0">
                  <a:pos x="connsiteX2" y="connsiteY2"/>
                </a:cxn>
              </a:cxnLst>
              <a:rect l="l" t="t" r="r" b="b"/>
              <a:pathLst>
                <a:path w="224392" h="370248">
                  <a:moveTo>
                    <a:pt x="0" y="196344"/>
                  </a:moveTo>
                  <a:lnTo>
                    <a:pt x="89757" y="370248"/>
                  </a:lnTo>
                  <a:lnTo>
                    <a:pt x="224392" y="0"/>
                  </a:lnTo>
                </a:path>
              </a:pathLst>
            </a:custGeom>
            <a:noFill/>
            <a:ln w="57150" cap="rnd">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9" name="テキスト ボックス 98"/>
          <p:cNvSpPr txBox="1"/>
          <p:nvPr/>
        </p:nvSpPr>
        <p:spPr>
          <a:xfrm>
            <a:off x="1008942" y="1229449"/>
            <a:ext cx="3999099" cy="788642"/>
          </a:xfrm>
          <a:prstGeom prst="rect">
            <a:avLst/>
          </a:prstGeom>
        </p:spPr>
        <p:txBody>
          <a:bodyPr vert="horz" wrap="square" lIns="91434" tIns="45717" rIns="91434" bIns="45717" rtlCol="0">
            <a:no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「継続事業一括変更申請書／継続被一括事業名称・所在地変更届</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号の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」を記入する。</a:t>
            </a:r>
          </a:p>
          <a:p>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指定事業</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会社</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を管轄する労働基準監督署に提出する。</a:t>
            </a:r>
          </a:p>
        </p:txBody>
      </p:sp>
      <p:sp>
        <p:nvSpPr>
          <p:cNvPr id="143" name="正方形/長方形 142"/>
          <p:cNvSpPr/>
          <p:nvPr/>
        </p:nvSpPr>
        <p:spPr>
          <a:xfrm>
            <a:off x="1004773" y="3763681"/>
            <a:ext cx="3319326" cy="464095"/>
          </a:xfrm>
          <a:custGeom>
            <a:avLst/>
            <a:gdLst/>
            <a:ahLst/>
            <a:cxnLst/>
            <a:rect l="l" t="t" r="r" b="b"/>
            <a:pathLst>
              <a:path w="3358419" h="615557">
                <a:moveTo>
                  <a:pt x="0" y="0"/>
                </a:moveTo>
                <a:lnTo>
                  <a:pt x="2004231" y="0"/>
                </a:lnTo>
                <a:lnTo>
                  <a:pt x="2004231" y="276932"/>
                </a:lnTo>
                <a:lnTo>
                  <a:pt x="3358419" y="276932"/>
                </a:lnTo>
                <a:lnTo>
                  <a:pt x="3358419" y="615557"/>
                </a:lnTo>
                <a:lnTo>
                  <a:pt x="0" y="615557"/>
                </a:lnTo>
                <a:lnTo>
                  <a:pt x="0" y="338625"/>
                </a:lnTo>
                <a:lnTo>
                  <a:pt x="0" y="276932"/>
                </a:lnTo>
                <a:close/>
              </a:path>
            </a:pathLst>
          </a:custGeom>
          <a:solidFill>
            <a:schemeClr val="accent5">
              <a:lumMod val="60000"/>
              <a:lumOff val="40000"/>
              <a:alpha val="4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kumimoji="1" lang="ja-JP" altLang="en-US" dirty="0"/>
          </a:p>
        </p:txBody>
      </p:sp>
      <p:grpSp>
        <p:nvGrpSpPr>
          <p:cNvPr id="12" name="グループ化 11"/>
          <p:cNvGrpSpPr/>
          <p:nvPr/>
        </p:nvGrpSpPr>
        <p:grpSpPr>
          <a:xfrm>
            <a:off x="941589" y="3707643"/>
            <a:ext cx="3481554" cy="520429"/>
            <a:chOff x="914023" y="3745511"/>
            <a:chExt cx="3481554" cy="520429"/>
          </a:xfrm>
        </p:grpSpPr>
        <p:sp>
          <p:nvSpPr>
            <p:cNvPr id="130" name="テキスト ボックス 129"/>
            <p:cNvSpPr txBox="1"/>
            <p:nvPr/>
          </p:nvSpPr>
          <p:spPr>
            <a:xfrm>
              <a:off x="914023" y="3816725"/>
              <a:ext cx="1581649" cy="56406"/>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１２１０１３３３３３３　</a:t>
              </a:r>
              <a:endParaRPr kumimoji="1" lang="ja-JP" altLang="en-US" sz="900" kern="0" spc="20" dirty="0">
                <a:latin typeface="HG正楷書体-PRO" panose="03000600000000000000" pitchFamily="66" charset="-128"/>
                <a:ea typeface="HG正楷書体-PRO" panose="03000600000000000000" pitchFamily="66" charset="-128"/>
              </a:endParaRPr>
            </a:p>
          </p:txBody>
        </p:sp>
        <p:sp>
          <p:nvSpPr>
            <p:cNvPr id="135" name="テキスト ボックス 134"/>
            <p:cNvSpPr txBox="1"/>
            <p:nvPr/>
          </p:nvSpPr>
          <p:spPr>
            <a:xfrm>
              <a:off x="1059741" y="3918627"/>
              <a:ext cx="1842949" cy="220352"/>
            </a:xfrm>
            <a:prstGeom prst="rect">
              <a:avLst/>
            </a:prstGeom>
            <a:ln>
              <a:noFill/>
            </a:ln>
          </p:spPr>
          <p:txBody>
            <a:bodyPr vert="horz" wrap="square" lIns="91434" tIns="45717" rIns="91434" bIns="45717" rtlCol="0" anchor="ctr">
              <a:noAutofit/>
            </a:bodyPr>
            <a:lstStyle/>
            <a:p>
              <a:pPr>
                <a:lnSpc>
                  <a:spcPts val="800"/>
                </a:lnSpc>
              </a:pPr>
              <a:r>
                <a:rPr lang="ja-JP" altLang="en-US" sz="800" dirty="0">
                  <a:latin typeface="HG正楷書体-PRO" panose="03000600000000000000" pitchFamily="66" charset="-128"/>
                  <a:ea typeface="HG正楷書体-PRO" panose="03000600000000000000" pitchFamily="66" charset="-128"/>
                </a:rPr>
                <a:t>千葉市美浜区幸町１－１－３</a:t>
              </a:r>
              <a:endParaRPr kumimoji="1" lang="ja-JP" altLang="en-US" sz="750" dirty="0">
                <a:latin typeface="HG正楷書体-PRO" panose="03000600000000000000" pitchFamily="66" charset="-128"/>
                <a:ea typeface="HG正楷書体-PRO" panose="03000600000000000000" pitchFamily="66" charset="-128"/>
              </a:endParaRPr>
            </a:p>
          </p:txBody>
        </p:sp>
        <p:sp>
          <p:nvSpPr>
            <p:cNvPr id="136" name="テキスト ボックス 135"/>
            <p:cNvSpPr txBox="1"/>
            <p:nvPr/>
          </p:nvSpPr>
          <p:spPr>
            <a:xfrm>
              <a:off x="1053307" y="4114790"/>
              <a:ext cx="2017991" cy="149598"/>
            </a:xfrm>
            <a:prstGeom prst="rect">
              <a:avLst/>
            </a:prstGeom>
            <a:ln>
              <a:noFill/>
            </a:ln>
          </p:spPr>
          <p:txBody>
            <a:bodyPr vert="horz" wrap="square" lIns="91434" tIns="45717" rIns="91434" bIns="45717" rtlCol="0" anchor="ctr">
              <a:noAutofit/>
            </a:bodyPr>
            <a:lstStyle/>
            <a:p>
              <a:pPr>
                <a:lnSpc>
                  <a:spcPts val="800"/>
                </a:lnSpc>
              </a:pPr>
              <a:r>
                <a:rPr lang="ja-JP" altLang="en-US" sz="900" spc="300" dirty="0">
                  <a:latin typeface="HG正楷書体-PRO" panose="03000600000000000000" pitchFamily="66" charset="-128"/>
                  <a:ea typeface="HG正楷書体-PRO" panose="03000600000000000000" pitchFamily="66" charset="-128"/>
                </a:rPr>
                <a:t>Ｂ株式会社（被吸収会社）</a:t>
              </a:r>
            </a:p>
          </p:txBody>
        </p:sp>
        <p:sp>
          <p:nvSpPr>
            <p:cNvPr id="137" name="テキスト ボックス 136"/>
            <p:cNvSpPr txBox="1"/>
            <p:nvPr/>
          </p:nvSpPr>
          <p:spPr>
            <a:xfrm>
              <a:off x="2870805" y="3946437"/>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700" dirty="0">
                  <a:latin typeface="HG正楷書体-PRO" panose="03000600000000000000" pitchFamily="66" charset="-128"/>
                  <a:ea typeface="HG正楷書体-PRO" panose="03000600000000000000" pitchFamily="66" charset="-128"/>
                </a:rPr>
                <a:t>261-0001</a:t>
              </a:r>
              <a:endParaRPr kumimoji="1" lang="ja-JP" altLang="en-US" sz="700" dirty="0">
                <a:latin typeface="HG正楷書体-PRO" panose="03000600000000000000" pitchFamily="66" charset="-128"/>
                <a:ea typeface="HG正楷書体-PRO" panose="03000600000000000000" pitchFamily="66" charset="-128"/>
              </a:endParaRPr>
            </a:p>
          </p:txBody>
        </p:sp>
        <p:sp>
          <p:nvSpPr>
            <p:cNvPr id="138" name="テキスト ボックス 137"/>
            <p:cNvSpPr txBox="1"/>
            <p:nvPr/>
          </p:nvSpPr>
          <p:spPr>
            <a:xfrm>
              <a:off x="2909124" y="4087539"/>
              <a:ext cx="584032" cy="178401"/>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a:t>
              </a:r>
              <a:r>
                <a:rPr lang="en-US" altLang="ja-JP" sz="650" dirty="0">
                  <a:latin typeface="HG正楷書体-PRO" panose="03000600000000000000" pitchFamily="66" charset="-128"/>
                  <a:ea typeface="HG正楷書体-PRO" panose="03000600000000000000" pitchFamily="66" charset="-128"/>
                </a:rPr>
                <a:t>043-</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en-US" altLang="ja-JP" sz="650" dirty="0">
                  <a:latin typeface="HG正楷書体-PRO" panose="03000600000000000000" pitchFamily="66" charset="-128"/>
                  <a:ea typeface="HG正楷書体-PRO" panose="03000600000000000000" pitchFamily="66" charset="-128"/>
                </a:rPr>
                <a:t>242-1181</a:t>
              </a:r>
              <a:endParaRPr kumimoji="1" lang="ja-JP" altLang="en-US" sz="650" dirty="0">
                <a:latin typeface="HG正楷書体-PRO" panose="03000600000000000000" pitchFamily="66" charset="-128"/>
                <a:ea typeface="HG正楷書体-PRO" panose="03000600000000000000" pitchFamily="66" charset="-128"/>
              </a:endParaRPr>
            </a:p>
          </p:txBody>
        </p:sp>
        <p:sp>
          <p:nvSpPr>
            <p:cNvPr id="142" name="テキスト ボックス 141"/>
            <p:cNvSpPr txBox="1"/>
            <p:nvPr/>
          </p:nvSpPr>
          <p:spPr>
            <a:xfrm>
              <a:off x="3852175" y="4071255"/>
              <a:ext cx="543402" cy="193133"/>
            </a:xfrm>
            <a:prstGeom prst="rect">
              <a:avLst/>
            </a:prstGeom>
            <a:ln>
              <a:noFill/>
            </a:ln>
          </p:spPr>
          <p:txBody>
            <a:bodyPr vert="horz" wrap="square" lIns="91434" tIns="45717" rIns="91434" bIns="45717" rtlCol="0" anchor="ctr">
              <a:noAutofit/>
            </a:bodyPr>
            <a:lstStyle/>
            <a:p>
              <a:pPr>
                <a:lnSpc>
                  <a:spcPts val="800"/>
                </a:lnSpc>
              </a:pPr>
              <a:r>
                <a:rPr lang="ja-JP" altLang="en-US" sz="800" dirty="0">
                  <a:latin typeface="HG正楷書体-PRO" panose="03000600000000000000" pitchFamily="66" charset="-128"/>
                  <a:ea typeface="HG正楷書体-PRO" panose="03000600000000000000" pitchFamily="66" charset="-128"/>
                </a:rPr>
                <a:t>小売業</a:t>
              </a:r>
            </a:p>
          </p:txBody>
        </p:sp>
        <p:sp>
          <p:nvSpPr>
            <p:cNvPr id="164" name="テキスト ボックス 163"/>
            <p:cNvSpPr txBox="1"/>
            <p:nvPr/>
          </p:nvSpPr>
          <p:spPr>
            <a:xfrm>
              <a:off x="2346565" y="3745511"/>
              <a:ext cx="575697" cy="220352"/>
            </a:xfrm>
            <a:prstGeom prst="rect">
              <a:avLst/>
            </a:prstGeom>
            <a:ln>
              <a:noFill/>
            </a:ln>
          </p:spPr>
          <p:txBody>
            <a:bodyPr vert="horz" wrap="square" lIns="91434" tIns="45717" rIns="91434" bIns="45717" rtlCol="0" anchor="ctr">
              <a:noAutofit/>
            </a:bodyPr>
            <a:lstStyle/>
            <a:p>
              <a:pPr>
                <a:lnSpc>
                  <a:spcPct val="150000"/>
                </a:lnSpc>
              </a:pPr>
              <a:r>
                <a:rPr lang="ja-JP" altLang="en-US" sz="950" kern="0" spc="-20" dirty="0">
                  <a:latin typeface="HG正楷書体-PRO" panose="03000600000000000000" pitchFamily="66" charset="-128"/>
                  <a:ea typeface="HG正楷書体-PRO" panose="03000600000000000000" pitchFamily="66" charset="-128"/>
                </a:rPr>
                <a:t>０００</a:t>
              </a:r>
              <a:endParaRPr kumimoji="1" lang="ja-JP" altLang="en-US" sz="950" kern="0" spc="-20" dirty="0">
                <a:latin typeface="HG正楷書体-PRO" panose="03000600000000000000" pitchFamily="66" charset="-128"/>
                <a:ea typeface="HG正楷書体-PRO" panose="03000600000000000000" pitchFamily="66" charset="-128"/>
              </a:endParaRPr>
            </a:p>
          </p:txBody>
        </p:sp>
      </p:grpSp>
      <p:sp>
        <p:nvSpPr>
          <p:cNvPr id="149" name="円/楕円 148"/>
          <p:cNvSpPr/>
          <p:nvPr/>
        </p:nvSpPr>
        <p:spPr>
          <a:xfrm>
            <a:off x="3219289" y="3325838"/>
            <a:ext cx="432012" cy="844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61" name="円/楕円 160"/>
          <p:cNvSpPr/>
          <p:nvPr/>
        </p:nvSpPr>
        <p:spPr>
          <a:xfrm>
            <a:off x="3544553" y="4060087"/>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62" name="円/楕円 161"/>
          <p:cNvSpPr/>
          <p:nvPr/>
        </p:nvSpPr>
        <p:spPr>
          <a:xfrm>
            <a:off x="3802300" y="8054103"/>
            <a:ext cx="91630" cy="9163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14" name="グループ化 13"/>
          <p:cNvGrpSpPr/>
          <p:nvPr/>
        </p:nvGrpSpPr>
        <p:grpSpPr>
          <a:xfrm>
            <a:off x="964535" y="7859927"/>
            <a:ext cx="2626874" cy="691032"/>
            <a:chOff x="964535" y="7859927"/>
            <a:chExt cx="2626874" cy="691032"/>
          </a:xfrm>
        </p:grpSpPr>
        <p:sp>
          <p:nvSpPr>
            <p:cNvPr id="155" name="テキスト ボックス 154"/>
            <p:cNvSpPr txBox="1"/>
            <p:nvPr/>
          </p:nvSpPr>
          <p:spPr>
            <a:xfrm>
              <a:off x="964535" y="8326890"/>
              <a:ext cx="1557149"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１２１０１０１２３４５</a:t>
              </a:r>
              <a:endParaRPr kumimoji="1" lang="ja-JP" altLang="en-US" sz="900" kern="0" spc="20" dirty="0">
                <a:latin typeface="HG正楷書体-PRO" panose="03000600000000000000" pitchFamily="66" charset="-128"/>
                <a:ea typeface="HG正楷書体-PRO" panose="03000600000000000000" pitchFamily="66" charset="-128"/>
              </a:endParaRPr>
            </a:p>
          </p:txBody>
        </p:sp>
        <p:sp>
          <p:nvSpPr>
            <p:cNvPr id="156" name="テキスト ボックス 155"/>
            <p:cNvSpPr txBox="1"/>
            <p:nvPr/>
          </p:nvSpPr>
          <p:spPr>
            <a:xfrm>
              <a:off x="1230883" y="7859927"/>
              <a:ext cx="1842949" cy="220352"/>
            </a:xfrm>
            <a:prstGeom prst="rect">
              <a:avLst/>
            </a:prstGeom>
            <a:ln>
              <a:noFill/>
            </a:ln>
          </p:spPr>
          <p:txBody>
            <a:bodyPr vert="horz" wrap="square" lIns="91434" tIns="45717" rIns="91434" bIns="45717" rtlCol="0" anchor="ctr">
              <a:noAutofit/>
            </a:bodyPr>
            <a:lstStyle/>
            <a:p>
              <a:pPr>
                <a:lnSpc>
                  <a:spcPts val="700"/>
                </a:lnSpc>
              </a:pPr>
              <a:r>
                <a:rPr lang="ja-JP" altLang="en-US" sz="700" dirty="0">
                  <a:latin typeface="HG正楷書体-PRO" panose="03000600000000000000" pitchFamily="66" charset="-128"/>
                  <a:ea typeface="HG正楷書体-PRO" panose="03000600000000000000" pitchFamily="66" charset="-128"/>
                </a:rPr>
                <a:t>千葉市中央区中央４－１１－１</a:t>
              </a:r>
            </a:p>
            <a:p>
              <a:pPr>
                <a:lnSpc>
                  <a:spcPts val="700"/>
                </a:lnSpc>
              </a:pPr>
              <a:r>
                <a:rPr lang="ja-JP" altLang="en-US" sz="700" dirty="0">
                  <a:latin typeface="HG正楷書体-PRO" panose="03000600000000000000" pitchFamily="66" charset="-128"/>
                  <a:ea typeface="HG正楷書体-PRO" panose="03000600000000000000" pitchFamily="66" charset="-128"/>
                </a:rPr>
                <a:t>　　　　　　アイランドビル１２</a:t>
              </a:r>
              <a:r>
                <a:rPr lang="en-US" altLang="ja-JP" sz="700" dirty="0">
                  <a:latin typeface="HG正楷書体-PRO" panose="03000600000000000000" pitchFamily="66" charset="-128"/>
                  <a:ea typeface="HG正楷書体-PRO" panose="03000600000000000000" pitchFamily="66" charset="-128"/>
                </a:rPr>
                <a:t>F</a:t>
              </a:r>
              <a:endParaRPr kumimoji="1" lang="ja-JP" altLang="en-US" sz="700" dirty="0">
                <a:latin typeface="HG正楷書体-PRO" panose="03000600000000000000" pitchFamily="66" charset="-128"/>
                <a:ea typeface="HG正楷書体-PRO" panose="03000600000000000000" pitchFamily="66" charset="-128"/>
              </a:endParaRPr>
            </a:p>
          </p:txBody>
        </p:sp>
        <p:sp>
          <p:nvSpPr>
            <p:cNvPr id="157" name="テキスト ボックス 156"/>
            <p:cNvSpPr txBox="1"/>
            <p:nvPr/>
          </p:nvSpPr>
          <p:spPr>
            <a:xfrm>
              <a:off x="1286923" y="8063300"/>
              <a:ext cx="1441016" cy="179742"/>
            </a:xfrm>
            <a:prstGeom prst="rect">
              <a:avLst/>
            </a:prstGeom>
            <a:ln>
              <a:noFill/>
            </a:ln>
          </p:spPr>
          <p:txBody>
            <a:bodyPr vert="horz" wrap="square" lIns="91434" tIns="45717" rIns="91434" bIns="45717" rtlCol="0" anchor="ctr">
              <a:noAutofit/>
            </a:bodyPr>
            <a:lstStyle/>
            <a:p>
              <a:pPr>
                <a:lnSpc>
                  <a:spcPts val="800"/>
                </a:lnSpc>
              </a:pPr>
              <a:r>
                <a:rPr lang="ja-JP" altLang="en-US" sz="800" spc="300" dirty="0">
                  <a:latin typeface="HG正楷書体-PRO" panose="03000600000000000000" pitchFamily="66" charset="-128"/>
                  <a:ea typeface="HG正楷書体-PRO" panose="03000600000000000000" pitchFamily="66" charset="-128"/>
                </a:rPr>
                <a:t>　Ａ株式会社</a:t>
              </a:r>
            </a:p>
          </p:txBody>
        </p:sp>
        <p:sp>
          <p:nvSpPr>
            <p:cNvPr id="158" name="テキスト ボックス 157"/>
            <p:cNvSpPr txBox="1"/>
            <p:nvPr/>
          </p:nvSpPr>
          <p:spPr>
            <a:xfrm>
              <a:off x="2930543" y="7878970"/>
              <a:ext cx="660866" cy="178401"/>
            </a:xfrm>
            <a:prstGeom prst="rect">
              <a:avLst/>
            </a:prstGeom>
            <a:ln>
              <a:noFill/>
            </a:ln>
          </p:spPr>
          <p:txBody>
            <a:bodyPr vert="horz" wrap="square" lIns="91434" tIns="45717" rIns="91434" bIns="45717" rtlCol="0" anchor="ctr">
              <a:noAutofit/>
            </a:bodyPr>
            <a:lstStyle/>
            <a:p>
              <a:pPr>
                <a:lnSpc>
                  <a:spcPct val="150000"/>
                </a:lnSpc>
              </a:pPr>
              <a:r>
                <a:rPr lang="en-US" altLang="ja-JP" sz="700" dirty="0">
                  <a:latin typeface="HG正楷書体-PRO" panose="03000600000000000000" pitchFamily="66" charset="-128"/>
                  <a:ea typeface="HG正楷書体-PRO" panose="03000600000000000000" pitchFamily="66" charset="-128"/>
                </a:rPr>
                <a:t>260-8612</a:t>
              </a:r>
              <a:endParaRPr kumimoji="1" lang="ja-JP" altLang="en-US" sz="700" dirty="0">
                <a:latin typeface="HG正楷書体-PRO" panose="03000600000000000000" pitchFamily="66" charset="-128"/>
                <a:ea typeface="HG正楷書体-PRO" panose="03000600000000000000" pitchFamily="66" charset="-128"/>
              </a:endParaRPr>
            </a:p>
          </p:txBody>
        </p:sp>
        <p:sp>
          <p:nvSpPr>
            <p:cNvPr id="159" name="テキスト ボックス 158"/>
            <p:cNvSpPr txBox="1"/>
            <p:nvPr/>
          </p:nvSpPr>
          <p:spPr>
            <a:xfrm>
              <a:off x="2980113" y="8056533"/>
              <a:ext cx="584032" cy="178401"/>
            </a:xfrm>
            <a:prstGeom prst="rect">
              <a:avLst/>
            </a:prstGeom>
            <a:ln>
              <a:noFill/>
            </a:ln>
          </p:spPr>
          <p:txBody>
            <a:bodyPr vert="horz" wrap="square" lIns="91434" tIns="45717" rIns="91434" bIns="45717" rtlCol="0" anchor="ctr">
              <a:noAutofit/>
            </a:bodyPr>
            <a:lstStyle/>
            <a:p>
              <a:pPr>
                <a:lnSpc>
                  <a:spcPts val="600"/>
                </a:lnSpc>
              </a:pPr>
              <a:r>
                <a:rPr lang="ja-JP" altLang="en-US" sz="650" dirty="0">
                  <a:latin typeface="HG正楷書体-PRO" panose="03000600000000000000" pitchFamily="66" charset="-128"/>
                  <a:ea typeface="HG正楷書体-PRO" panose="03000600000000000000" pitchFamily="66" charset="-128"/>
                </a:rPr>
                <a:t>　　</a:t>
              </a:r>
              <a:r>
                <a:rPr lang="en-US" altLang="ja-JP" sz="650" dirty="0">
                  <a:latin typeface="HG正楷書体-PRO" panose="03000600000000000000" pitchFamily="66" charset="-128"/>
                  <a:ea typeface="HG正楷書体-PRO" panose="03000600000000000000" pitchFamily="66" charset="-128"/>
                </a:rPr>
                <a:t>04</a:t>
              </a:r>
              <a:r>
                <a:rPr lang="ja-JP" altLang="en-US" sz="650" dirty="0">
                  <a:latin typeface="HG正楷書体-PRO" panose="03000600000000000000" pitchFamily="66" charset="-128"/>
                  <a:ea typeface="HG正楷書体-PRO" panose="03000600000000000000" pitchFamily="66" charset="-128"/>
                </a:rPr>
                <a:t>３</a:t>
              </a:r>
              <a:r>
                <a:rPr lang="en-US" altLang="ja-JP" sz="650" dirty="0">
                  <a:latin typeface="HG正楷書体-PRO" panose="03000600000000000000" pitchFamily="66" charset="-128"/>
                  <a:ea typeface="HG正楷書体-PRO" panose="03000600000000000000" pitchFamily="66" charset="-128"/>
                </a:rPr>
                <a:t>-</a:t>
              </a:r>
              <a:endParaRPr lang="ja-JP" altLang="en-US" sz="650" dirty="0">
                <a:latin typeface="HG正楷書体-PRO" panose="03000600000000000000" pitchFamily="66" charset="-128"/>
                <a:ea typeface="HG正楷書体-PRO" panose="03000600000000000000" pitchFamily="66" charset="-128"/>
              </a:endParaRPr>
            </a:p>
            <a:p>
              <a:pPr>
                <a:lnSpc>
                  <a:spcPts val="600"/>
                </a:lnSpc>
              </a:pPr>
              <a:r>
                <a:rPr lang="en-US" altLang="ja-JP" sz="650" dirty="0">
                  <a:latin typeface="HG正楷書体-PRO" panose="03000600000000000000" pitchFamily="66" charset="-128"/>
                  <a:ea typeface="HG正楷書体-PRO" panose="03000600000000000000" pitchFamily="66" charset="-128"/>
                </a:rPr>
                <a:t>221-4317</a:t>
              </a:r>
              <a:endParaRPr kumimoji="1" lang="ja-JP" altLang="en-US" sz="650" dirty="0">
                <a:latin typeface="HG正楷書体-PRO" panose="03000600000000000000" pitchFamily="66" charset="-128"/>
                <a:ea typeface="HG正楷書体-PRO" panose="03000600000000000000" pitchFamily="66" charset="-128"/>
              </a:endParaRPr>
            </a:p>
          </p:txBody>
        </p:sp>
        <p:sp>
          <p:nvSpPr>
            <p:cNvPr id="163" name="テキスト ボックス 162"/>
            <p:cNvSpPr txBox="1"/>
            <p:nvPr/>
          </p:nvSpPr>
          <p:spPr>
            <a:xfrm>
              <a:off x="2394086" y="8330607"/>
              <a:ext cx="597864" cy="220352"/>
            </a:xfrm>
            <a:prstGeom prst="rect">
              <a:avLst/>
            </a:prstGeom>
            <a:ln>
              <a:noFill/>
            </a:ln>
          </p:spPr>
          <p:txBody>
            <a:bodyPr vert="horz" wrap="square" lIns="91434" tIns="45717" rIns="91434" bIns="45717" rtlCol="0" anchor="ctr">
              <a:noAutofit/>
            </a:bodyPr>
            <a:lstStyle/>
            <a:p>
              <a:pPr>
                <a:lnSpc>
                  <a:spcPct val="150000"/>
                </a:lnSpc>
              </a:pPr>
              <a:r>
                <a:rPr lang="ja-JP" altLang="en-US" sz="900" kern="0" spc="20" dirty="0">
                  <a:latin typeface="HG正楷書体-PRO" panose="03000600000000000000" pitchFamily="66" charset="-128"/>
                  <a:ea typeface="HG正楷書体-PRO" panose="03000600000000000000" pitchFamily="66" charset="-128"/>
                </a:rPr>
                <a:t>０００</a:t>
              </a:r>
              <a:endParaRPr kumimoji="1" lang="ja-JP" altLang="en-US" sz="900" kern="0" spc="20" dirty="0">
                <a:latin typeface="HG正楷書体-PRO" panose="03000600000000000000" pitchFamily="66" charset="-128"/>
                <a:ea typeface="HG正楷書体-PRO" panose="03000600000000000000" pitchFamily="66" charset="-128"/>
              </a:endParaRPr>
            </a:p>
          </p:txBody>
        </p:sp>
      </p:grpSp>
      <p:grpSp>
        <p:nvGrpSpPr>
          <p:cNvPr id="165" name="グループ化 164"/>
          <p:cNvGrpSpPr/>
          <p:nvPr/>
        </p:nvGrpSpPr>
        <p:grpSpPr>
          <a:xfrm>
            <a:off x="3469465" y="9487954"/>
            <a:ext cx="1339622" cy="613938"/>
            <a:chOff x="3762265" y="9357733"/>
            <a:chExt cx="1339622" cy="613938"/>
          </a:xfrm>
        </p:grpSpPr>
        <p:sp>
          <p:nvSpPr>
            <p:cNvPr id="166" name="テキスト ボックス 20"/>
            <p:cNvSpPr txBox="1"/>
            <p:nvPr/>
          </p:nvSpPr>
          <p:spPr>
            <a:xfrm>
              <a:off x="3762265" y="9357733"/>
              <a:ext cx="1339622" cy="326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千葉市中央区中央４－１１－</a:t>
              </a:r>
              <a:r>
                <a:rPr lang="en-US" altLang="ja-JP" sz="600" kern="100" spc="-100" dirty="0">
                  <a:latin typeface="HG正楷書体-PRO" panose="03000600000000000000" pitchFamily="66" charset="-128"/>
                  <a:ea typeface="HG正楷書体-PRO" panose="03000600000000000000" pitchFamily="66" charset="-128"/>
                  <a:cs typeface="Times New Roman"/>
                </a:rPr>
                <a:t>1</a:t>
              </a:r>
              <a:endParaRPr lang="ja-JP" altLang="en-US" sz="600" kern="100" spc="-100" dirty="0">
                <a:effectLst/>
                <a:latin typeface="HG正楷書体-PRO" panose="03000600000000000000" pitchFamily="66" charset="-128"/>
                <a:ea typeface="HG正楷書体-PRO" panose="03000600000000000000" pitchFamily="66" charset="-128"/>
                <a:cs typeface="Times New Roman"/>
              </a:endParaRPr>
            </a:p>
            <a:p>
              <a:pPr algn="just">
                <a:lnSpc>
                  <a:spcPts val="800"/>
                </a:lnSpc>
                <a:spcAft>
                  <a:spcPts val="0"/>
                </a:spcAft>
              </a:pPr>
              <a:r>
                <a:rPr lang="ja-JP" altLang="en-US" sz="600" kern="100" spc="-100" dirty="0">
                  <a:latin typeface="HG正楷書体-PRO" panose="03000600000000000000" pitchFamily="66" charset="-128"/>
                  <a:ea typeface="HG正楷書体-PRO" panose="03000600000000000000" pitchFamily="66" charset="-128"/>
                  <a:cs typeface="Times New Roman"/>
                </a:rPr>
                <a:t>　　　　アイランドビル１２</a:t>
              </a:r>
              <a:r>
                <a:rPr lang="en-US" altLang="ja-JP" sz="600" kern="100" spc="-100" dirty="0">
                  <a:latin typeface="HG正楷書体-PRO" panose="03000600000000000000" pitchFamily="66" charset="-128"/>
                  <a:ea typeface="HG正楷書体-PRO" panose="03000600000000000000" pitchFamily="66" charset="-128"/>
                  <a:cs typeface="Times New Roman"/>
                </a:rPr>
                <a:t>F</a:t>
              </a:r>
              <a:endParaRPr lang="ja-JP" sz="900" kern="100" dirty="0">
                <a:effectLst/>
                <a:latin typeface="HG正楷書体-PRO" panose="03000600000000000000" pitchFamily="66" charset="-128"/>
                <a:ea typeface="HG正楷書体-PRO" panose="03000600000000000000" pitchFamily="66" charset="-128"/>
                <a:cs typeface="Times New Roman"/>
              </a:endParaRPr>
            </a:p>
          </p:txBody>
        </p:sp>
        <p:sp>
          <p:nvSpPr>
            <p:cNvPr id="167" name="テキスト ボックス 21"/>
            <p:cNvSpPr txBox="1"/>
            <p:nvPr/>
          </p:nvSpPr>
          <p:spPr>
            <a:xfrm>
              <a:off x="3762265" y="9581146"/>
              <a:ext cx="1325912"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900"/>
                </a:lnSpc>
                <a:spcAft>
                  <a:spcPts val="0"/>
                </a:spcAft>
              </a:pPr>
              <a:r>
                <a:rPr lang="ja-JP" altLang="en-US" sz="700" kern="100" dirty="0">
                  <a:ea typeface="HG正楷書体-PRO"/>
                  <a:cs typeface="Times New Roman"/>
                </a:rPr>
                <a:t>Ａ </a:t>
              </a:r>
              <a:r>
                <a:rPr lang="ja-JP" sz="700" kern="100" dirty="0">
                  <a:effectLst/>
                  <a:ea typeface="HG正楷書体-PRO"/>
                  <a:cs typeface="Times New Roman"/>
                </a:rPr>
                <a:t>株式会社</a:t>
              </a:r>
              <a:endParaRPr lang="ja-JP" sz="900" kern="100" dirty="0">
                <a:effectLst/>
                <a:ea typeface="ＭＳ 明朝"/>
                <a:cs typeface="Times New Roman"/>
              </a:endParaRPr>
            </a:p>
            <a:p>
              <a:pPr algn="l">
                <a:lnSpc>
                  <a:spcPts val="900"/>
                </a:lnSpc>
                <a:spcAft>
                  <a:spcPts val="0"/>
                </a:spcAft>
              </a:pPr>
              <a:r>
                <a:rPr lang="en-US" altLang="ja-JP" sz="600" kern="100" dirty="0">
                  <a:effectLst/>
                  <a:ea typeface="HG正楷書体-PRO"/>
                  <a:cs typeface="Times New Roman"/>
                </a:rPr>
                <a:t> </a:t>
              </a:r>
              <a:r>
                <a:rPr lang="ja-JP" sz="600" kern="100" dirty="0">
                  <a:effectLst/>
                  <a:ea typeface="HG正楷書体-PRO"/>
                  <a:cs typeface="Times New Roman"/>
                </a:rPr>
                <a:t>代表取締役</a:t>
              </a:r>
              <a:r>
                <a:rPr lang="en-US" altLang="ja-JP" sz="800" kern="100" dirty="0">
                  <a:ea typeface="HG正楷書体-PRO"/>
                  <a:cs typeface="Times New Roman"/>
                </a:rPr>
                <a:t> </a:t>
              </a:r>
              <a:r>
                <a:rPr lang="en-US" altLang="ja-JP" sz="700" kern="100" dirty="0">
                  <a:ea typeface="HG正楷書体-PRO"/>
                  <a:cs typeface="Times New Roman"/>
                </a:rPr>
                <a:t> </a:t>
              </a:r>
              <a:r>
                <a:rPr lang="ja-JP" altLang="en-US" sz="700" kern="100" dirty="0">
                  <a:ea typeface="HG正楷書体-PRO"/>
                  <a:cs typeface="Times New Roman"/>
                </a:rPr>
                <a:t>労働   保子</a:t>
              </a:r>
              <a:endParaRPr lang="ja-JP" sz="900" kern="100" dirty="0">
                <a:effectLst/>
                <a:ea typeface="ＭＳ 明朝"/>
                <a:cs typeface="Times New Roman"/>
              </a:endParaRPr>
            </a:p>
          </p:txBody>
        </p:sp>
      </p:grpSp>
      <p:grpSp>
        <p:nvGrpSpPr>
          <p:cNvPr id="168" name="グループ化 167"/>
          <p:cNvGrpSpPr/>
          <p:nvPr/>
        </p:nvGrpSpPr>
        <p:grpSpPr>
          <a:xfrm>
            <a:off x="4453804" y="9815931"/>
            <a:ext cx="222885" cy="222885"/>
            <a:chOff x="0" y="0"/>
            <a:chExt cx="222885" cy="222885"/>
          </a:xfrm>
        </p:grpSpPr>
        <p:sp>
          <p:nvSpPr>
            <p:cNvPr id="169" name="円/楕円 168"/>
            <p:cNvSpPr/>
            <p:nvPr/>
          </p:nvSpPr>
          <p:spPr>
            <a:xfrm>
              <a:off x="0" y="0"/>
              <a:ext cx="222885" cy="22288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170" name="円/楕円 169"/>
            <p:cNvSpPr>
              <a:spLocks noChangeAspect="1"/>
            </p:cNvSpPr>
            <p:nvPr/>
          </p:nvSpPr>
          <p:spPr>
            <a:xfrm>
              <a:off x="23521" y="23522"/>
              <a:ext cx="179705" cy="1797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solidFill>
                  <a:srgbClr val="FF0000"/>
                </a:solidFill>
              </a:endParaRPr>
            </a:p>
          </p:txBody>
        </p:sp>
        <p:sp>
          <p:nvSpPr>
            <p:cNvPr id="171" name="円/楕円 170"/>
            <p:cNvSpPr>
              <a:spLocks noChangeAspect="1"/>
            </p:cNvSpPr>
            <p:nvPr/>
          </p:nvSpPr>
          <p:spPr>
            <a:xfrm>
              <a:off x="47043" y="47043"/>
              <a:ext cx="128905" cy="128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a:solidFill>
                    <a:srgbClr val="FF0000"/>
                  </a:solidFill>
                  <a:effectLst/>
                  <a:latin typeface="HG正楷書体-PRO" panose="03000600000000000000" pitchFamily="66" charset="-128"/>
                  <a:ea typeface="HG正楷書体-PRO" panose="03000600000000000000" pitchFamily="66" charset="-128"/>
                  <a:cs typeface="Times New Roman"/>
                </a:rPr>
                <a:t>印</a:t>
              </a:r>
              <a:endParaRPr lang="ja-JP" sz="900" kern="100" dirty="0">
                <a:solidFill>
                  <a:srgbClr val="FF0000"/>
                </a:solidFill>
                <a:effectLst/>
                <a:latin typeface="HG正楷書体-PRO" panose="03000600000000000000" pitchFamily="66" charset="-128"/>
                <a:ea typeface="HG正楷書体-PRO" panose="03000600000000000000" pitchFamily="66" charset="-128"/>
                <a:cs typeface="Times New Roman"/>
              </a:endParaRPr>
            </a:p>
          </p:txBody>
        </p:sp>
      </p:grpSp>
      <p:sp>
        <p:nvSpPr>
          <p:cNvPr id="144" name="フリーフォーム 143"/>
          <p:cNvSpPr/>
          <p:nvPr/>
        </p:nvSpPr>
        <p:spPr>
          <a:xfrm>
            <a:off x="1107197" y="1928474"/>
            <a:ext cx="1728000" cy="36000"/>
          </a:xfrm>
          <a:custGeom>
            <a:avLst/>
            <a:gdLst>
              <a:gd name="connsiteX0" fmla="*/ 0 w 8922328"/>
              <a:gd name="connsiteY0" fmla="*/ 360230 h 374095"/>
              <a:gd name="connsiteX1" fmla="*/ 374073 w 8922328"/>
              <a:gd name="connsiteY1" fmla="*/ 27720 h 374095"/>
              <a:gd name="connsiteX2" fmla="*/ 720437 w 8922328"/>
              <a:gd name="connsiteY2" fmla="*/ 374084 h 374095"/>
              <a:gd name="connsiteX3" fmla="*/ 1080655 w 8922328"/>
              <a:gd name="connsiteY3" fmla="*/ 27720 h 374095"/>
              <a:gd name="connsiteX4" fmla="*/ 1454728 w 8922328"/>
              <a:gd name="connsiteY4" fmla="*/ 360230 h 374095"/>
              <a:gd name="connsiteX5" fmla="*/ 1814946 w 8922328"/>
              <a:gd name="connsiteY5" fmla="*/ 27720 h 374095"/>
              <a:gd name="connsiteX6" fmla="*/ 2175164 w 8922328"/>
              <a:gd name="connsiteY6" fmla="*/ 374084 h 374095"/>
              <a:gd name="connsiteX7" fmla="*/ 2535382 w 8922328"/>
              <a:gd name="connsiteY7" fmla="*/ 13866 h 374095"/>
              <a:gd name="connsiteX8" fmla="*/ 2895600 w 8922328"/>
              <a:gd name="connsiteY8" fmla="*/ 360230 h 374095"/>
              <a:gd name="connsiteX9" fmla="*/ 3269673 w 8922328"/>
              <a:gd name="connsiteY9" fmla="*/ 27720 h 374095"/>
              <a:gd name="connsiteX10" fmla="*/ 3616037 w 8922328"/>
              <a:gd name="connsiteY10" fmla="*/ 374084 h 374095"/>
              <a:gd name="connsiteX11" fmla="*/ 3962400 w 8922328"/>
              <a:gd name="connsiteY11" fmla="*/ 27720 h 374095"/>
              <a:gd name="connsiteX12" fmla="*/ 4336473 w 8922328"/>
              <a:gd name="connsiteY12" fmla="*/ 374084 h 374095"/>
              <a:gd name="connsiteX13" fmla="*/ 4696691 w 8922328"/>
              <a:gd name="connsiteY13" fmla="*/ 13866 h 374095"/>
              <a:gd name="connsiteX14" fmla="*/ 5070764 w 8922328"/>
              <a:gd name="connsiteY14" fmla="*/ 360230 h 374095"/>
              <a:gd name="connsiteX15" fmla="*/ 5417128 w 8922328"/>
              <a:gd name="connsiteY15" fmla="*/ 41575 h 374095"/>
              <a:gd name="connsiteX16" fmla="*/ 5777346 w 8922328"/>
              <a:gd name="connsiteY16" fmla="*/ 360230 h 374095"/>
              <a:gd name="connsiteX17" fmla="*/ 6123709 w 8922328"/>
              <a:gd name="connsiteY17" fmla="*/ 27720 h 374095"/>
              <a:gd name="connsiteX18" fmla="*/ 6497782 w 8922328"/>
              <a:gd name="connsiteY18" fmla="*/ 360230 h 374095"/>
              <a:gd name="connsiteX19" fmla="*/ 6858000 w 8922328"/>
              <a:gd name="connsiteY19" fmla="*/ 27720 h 374095"/>
              <a:gd name="connsiteX20" fmla="*/ 7218218 w 8922328"/>
              <a:gd name="connsiteY20" fmla="*/ 360230 h 374095"/>
              <a:gd name="connsiteX21" fmla="*/ 7578437 w 8922328"/>
              <a:gd name="connsiteY21" fmla="*/ 13866 h 374095"/>
              <a:gd name="connsiteX22" fmla="*/ 7924800 w 8922328"/>
              <a:gd name="connsiteY22" fmla="*/ 374084 h 374095"/>
              <a:gd name="connsiteX23" fmla="*/ 8285018 w 8922328"/>
              <a:gd name="connsiteY23" fmla="*/ 11 h 374095"/>
              <a:gd name="connsiteX24" fmla="*/ 8645237 w 8922328"/>
              <a:gd name="connsiteY24" fmla="*/ 360230 h 374095"/>
              <a:gd name="connsiteX25" fmla="*/ 8922328 w 8922328"/>
              <a:gd name="connsiteY25" fmla="*/ 13866 h 374095"/>
              <a:gd name="connsiteX0" fmla="*/ 0 w 8645237"/>
              <a:gd name="connsiteY0" fmla="*/ 360230 h 374095"/>
              <a:gd name="connsiteX1" fmla="*/ 374073 w 8645237"/>
              <a:gd name="connsiteY1" fmla="*/ 27720 h 374095"/>
              <a:gd name="connsiteX2" fmla="*/ 720437 w 8645237"/>
              <a:gd name="connsiteY2" fmla="*/ 374084 h 374095"/>
              <a:gd name="connsiteX3" fmla="*/ 1080655 w 8645237"/>
              <a:gd name="connsiteY3" fmla="*/ 27720 h 374095"/>
              <a:gd name="connsiteX4" fmla="*/ 1454728 w 8645237"/>
              <a:gd name="connsiteY4" fmla="*/ 360230 h 374095"/>
              <a:gd name="connsiteX5" fmla="*/ 1814946 w 8645237"/>
              <a:gd name="connsiteY5" fmla="*/ 27720 h 374095"/>
              <a:gd name="connsiteX6" fmla="*/ 2175164 w 8645237"/>
              <a:gd name="connsiteY6" fmla="*/ 374084 h 374095"/>
              <a:gd name="connsiteX7" fmla="*/ 2535382 w 8645237"/>
              <a:gd name="connsiteY7" fmla="*/ 13866 h 374095"/>
              <a:gd name="connsiteX8" fmla="*/ 2895600 w 8645237"/>
              <a:gd name="connsiteY8" fmla="*/ 360230 h 374095"/>
              <a:gd name="connsiteX9" fmla="*/ 3269673 w 8645237"/>
              <a:gd name="connsiteY9" fmla="*/ 27720 h 374095"/>
              <a:gd name="connsiteX10" fmla="*/ 3616037 w 8645237"/>
              <a:gd name="connsiteY10" fmla="*/ 374084 h 374095"/>
              <a:gd name="connsiteX11" fmla="*/ 3962400 w 8645237"/>
              <a:gd name="connsiteY11" fmla="*/ 27720 h 374095"/>
              <a:gd name="connsiteX12" fmla="*/ 4336473 w 8645237"/>
              <a:gd name="connsiteY12" fmla="*/ 374084 h 374095"/>
              <a:gd name="connsiteX13" fmla="*/ 4696691 w 8645237"/>
              <a:gd name="connsiteY13" fmla="*/ 13866 h 374095"/>
              <a:gd name="connsiteX14" fmla="*/ 5070764 w 8645237"/>
              <a:gd name="connsiteY14" fmla="*/ 360230 h 374095"/>
              <a:gd name="connsiteX15" fmla="*/ 5417128 w 8645237"/>
              <a:gd name="connsiteY15" fmla="*/ 41575 h 374095"/>
              <a:gd name="connsiteX16" fmla="*/ 5777346 w 8645237"/>
              <a:gd name="connsiteY16" fmla="*/ 360230 h 374095"/>
              <a:gd name="connsiteX17" fmla="*/ 6123709 w 8645237"/>
              <a:gd name="connsiteY17" fmla="*/ 27720 h 374095"/>
              <a:gd name="connsiteX18" fmla="*/ 6497782 w 8645237"/>
              <a:gd name="connsiteY18" fmla="*/ 360230 h 374095"/>
              <a:gd name="connsiteX19" fmla="*/ 6858000 w 8645237"/>
              <a:gd name="connsiteY19" fmla="*/ 27720 h 374095"/>
              <a:gd name="connsiteX20" fmla="*/ 7218218 w 8645237"/>
              <a:gd name="connsiteY20" fmla="*/ 360230 h 374095"/>
              <a:gd name="connsiteX21" fmla="*/ 7578437 w 8645237"/>
              <a:gd name="connsiteY21" fmla="*/ 13866 h 374095"/>
              <a:gd name="connsiteX22" fmla="*/ 7924800 w 8645237"/>
              <a:gd name="connsiteY22" fmla="*/ 374084 h 374095"/>
              <a:gd name="connsiteX23" fmla="*/ 8285018 w 8645237"/>
              <a:gd name="connsiteY23" fmla="*/ 11 h 374095"/>
              <a:gd name="connsiteX24" fmla="*/ 8645237 w 8645237"/>
              <a:gd name="connsiteY24" fmla="*/ 360230 h 3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5237" h="374095">
                <a:moveTo>
                  <a:pt x="0" y="360230"/>
                </a:moveTo>
                <a:cubicBezTo>
                  <a:pt x="127000" y="192820"/>
                  <a:pt x="254000" y="25411"/>
                  <a:pt x="374073" y="27720"/>
                </a:cubicBezTo>
                <a:cubicBezTo>
                  <a:pt x="494146" y="30029"/>
                  <a:pt x="602673" y="374084"/>
                  <a:pt x="720437" y="374084"/>
                </a:cubicBezTo>
                <a:cubicBezTo>
                  <a:pt x="838201" y="374084"/>
                  <a:pt x="958273" y="30029"/>
                  <a:pt x="1080655" y="27720"/>
                </a:cubicBezTo>
                <a:cubicBezTo>
                  <a:pt x="1203037" y="25411"/>
                  <a:pt x="1332346" y="360230"/>
                  <a:pt x="1454728" y="360230"/>
                </a:cubicBezTo>
                <a:cubicBezTo>
                  <a:pt x="1577110" y="360230"/>
                  <a:pt x="1694873" y="25411"/>
                  <a:pt x="1814946" y="27720"/>
                </a:cubicBezTo>
                <a:cubicBezTo>
                  <a:pt x="1935019" y="30029"/>
                  <a:pt x="2055091" y="376393"/>
                  <a:pt x="2175164" y="374084"/>
                </a:cubicBezTo>
                <a:cubicBezTo>
                  <a:pt x="2295237" y="371775"/>
                  <a:pt x="2415309" y="16175"/>
                  <a:pt x="2535382" y="13866"/>
                </a:cubicBezTo>
                <a:cubicBezTo>
                  <a:pt x="2655455" y="11557"/>
                  <a:pt x="2773218" y="357921"/>
                  <a:pt x="2895600" y="360230"/>
                </a:cubicBezTo>
                <a:cubicBezTo>
                  <a:pt x="3017982" y="362539"/>
                  <a:pt x="3149600" y="25411"/>
                  <a:pt x="3269673" y="27720"/>
                </a:cubicBezTo>
                <a:cubicBezTo>
                  <a:pt x="3389746" y="30029"/>
                  <a:pt x="3500583" y="374084"/>
                  <a:pt x="3616037" y="374084"/>
                </a:cubicBezTo>
                <a:cubicBezTo>
                  <a:pt x="3731491" y="374084"/>
                  <a:pt x="3842327" y="27720"/>
                  <a:pt x="3962400" y="27720"/>
                </a:cubicBezTo>
                <a:cubicBezTo>
                  <a:pt x="4082473" y="27720"/>
                  <a:pt x="4214091" y="376393"/>
                  <a:pt x="4336473" y="374084"/>
                </a:cubicBezTo>
                <a:cubicBezTo>
                  <a:pt x="4458855" y="371775"/>
                  <a:pt x="4574309" y="16175"/>
                  <a:pt x="4696691" y="13866"/>
                </a:cubicBezTo>
                <a:cubicBezTo>
                  <a:pt x="4819073" y="11557"/>
                  <a:pt x="4950691" y="355612"/>
                  <a:pt x="5070764" y="360230"/>
                </a:cubicBezTo>
                <a:cubicBezTo>
                  <a:pt x="5190837" y="364848"/>
                  <a:pt x="5299364" y="41575"/>
                  <a:pt x="5417128" y="41575"/>
                </a:cubicBezTo>
                <a:cubicBezTo>
                  <a:pt x="5534892" y="41575"/>
                  <a:pt x="5659583" y="362539"/>
                  <a:pt x="5777346" y="360230"/>
                </a:cubicBezTo>
                <a:cubicBezTo>
                  <a:pt x="5895110" y="357921"/>
                  <a:pt x="6003636" y="27720"/>
                  <a:pt x="6123709" y="27720"/>
                </a:cubicBezTo>
                <a:cubicBezTo>
                  <a:pt x="6243782" y="27720"/>
                  <a:pt x="6375400" y="360230"/>
                  <a:pt x="6497782" y="360230"/>
                </a:cubicBezTo>
                <a:cubicBezTo>
                  <a:pt x="6620164" y="360230"/>
                  <a:pt x="6737927" y="27720"/>
                  <a:pt x="6858000" y="27720"/>
                </a:cubicBezTo>
                <a:cubicBezTo>
                  <a:pt x="6978073" y="27720"/>
                  <a:pt x="7098145" y="362539"/>
                  <a:pt x="7218218" y="360230"/>
                </a:cubicBezTo>
                <a:cubicBezTo>
                  <a:pt x="7338291" y="357921"/>
                  <a:pt x="7460673" y="11557"/>
                  <a:pt x="7578437" y="13866"/>
                </a:cubicBezTo>
                <a:cubicBezTo>
                  <a:pt x="7696201" y="16175"/>
                  <a:pt x="7807037" y="376393"/>
                  <a:pt x="7924800" y="374084"/>
                </a:cubicBezTo>
                <a:cubicBezTo>
                  <a:pt x="8042564" y="371775"/>
                  <a:pt x="8164945" y="2320"/>
                  <a:pt x="8285018" y="11"/>
                </a:cubicBezTo>
                <a:cubicBezTo>
                  <a:pt x="8405091" y="-2298"/>
                  <a:pt x="8539019" y="357921"/>
                  <a:pt x="8645237" y="360230"/>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p:cNvSpPr/>
          <p:nvPr/>
        </p:nvSpPr>
        <p:spPr>
          <a:xfrm>
            <a:off x="6096805" y="2974368"/>
            <a:ext cx="1196728" cy="798752"/>
          </a:xfrm>
          <a:prstGeom prst="rect">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0" name="テキスト ボックス 159"/>
          <p:cNvSpPr txBox="1"/>
          <p:nvPr/>
        </p:nvSpPr>
        <p:spPr>
          <a:xfrm>
            <a:off x="1005464" y="9843532"/>
            <a:ext cx="1010467" cy="296693"/>
          </a:xfrm>
          <a:prstGeom prst="rect">
            <a:avLst/>
          </a:prstGeom>
          <a:ln>
            <a:noFill/>
          </a:ln>
        </p:spPr>
        <p:txBody>
          <a:bodyPr vert="horz" wrap="square" lIns="91434" tIns="45717" rIns="91434" bIns="45717" rtlCol="0" anchor="ctr">
            <a:noAutofit/>
          </a:bodyPr>
          <a:lstStyle/>
          <a:p>
            <a:pPr>
              <a:lnSpc>
                <a:spcPct val="150000"/>
              </a:lnSpc>
            </a:pPr>
            <a:r>
              <a:rPr kumimoji="1" lang="ja-JP" altLang="en-US" sz="1050" spc="300" dirty="0">
                <a:latin typeface="HG正楷書体-PRO" panose="03000600000000000000" pitchFamily="66" charset="-128"/>
                <a:ea typeface="HG正楷書体-PRO" panose="03000600000000000000" pitchFamily="66" charset="-128"/>
              </a:rPr>
              <a:t>千葉</a:t>
            </a:r>
          </a:p>
        </p:txBody>
      </p:sp>
      <p:sp>
        <p:nvSpPr>
          <p:cNvPr id="172" name="スライド番号プレースホルダー 1"/>
          <p:cNvSpPr txBox="1">
            <a:spLocks/>
          </p:cNvSpPr>
          <p:nvPr/>
        </p:nvSpPr>
        <p:spPr>
          <a:xfrm>
            <a:off x="5580831" y="9997956"/>
            <a:ext cx="1764295" cy="569324"/>
          </a:xfrm>
          <a:prstGeom prst="rect">
            <a:avLst/>
          </a:prstGeom>
        </p:spPr>
        <p:txBody>
          <a:bodyPr vert="horz" lIns="91434" tIns="45717" rIns="91434" bIns="45717" rtlCol="0" anchor="ctr"/>
          <a:lstStyle>
            <a:defPPr>
              <a:defRPr lang="ja-JP"/>
            </a:defPPr>
            <a:lvl1pPr marL="0" algn="r" defTabSz="914343" rtl="0" eaLnBrk="1" latinLnBrk="0" hangingPunct="1">
              <a:defRPr kumimoji="1" sz="1400" kern="1200">
                <a:solidFill>
                  <a:schemeClr val="accent5">
                    <a:lumMod val="75000"/>
                  </a:schemeClr>
                </a:solidFill>
                <a:latin typeface="HGｺﾞｼｯｸE" panose="020B0909000000000000" pitchFamily="49" charset="-128"/>
                <a:ea typeface="HGｺﾞｼｯｸE" panose="020B0909000000000000" pitchFamily="49" charset="-128"/>
                <a:cs typeface="+mn-cs"/>
              </a:defRPr>
            </a:lvl1pPr>
            <a:lvl2pPr marL="457171" algn="l" defTabSz="914343" rtl="0" eaLnBrk="1" latinLnBrk="0" hangingPunct="1">
              <a:defRPr kumimoji="1" sz="1900" kern="1200">
                <a:solidFill>
                  <a:schemeClr val="tx1"/>
                </a:solidFill>
                <a:latin typeface="+mn-lt"/>
                <a:ea typeface="+mn-ea"/>
                <a:cs typeface="+mn-cs"/>
              </a:defRPr>
            </a:lvl2pPr>
            <a:lvl3pPr marL="914343" algn="l" defTabSz="914343" rtl="0" eaLnBrk="1" latinLnBrk="0" hangingPunct="1">
              <a:defRPr kumimoji="1" sz="1900" kern="1200">
                <a:solidFill>
                  <a:schemeClr val="tx1"/>
                </a:solidFill>
                <a:latin typeface="+mn-lt"/>
                <a:ea typeface="+mn-ea"/>
                <a:cs typeface="+mn-cs"/>
              </a:defRPr>
            </a:lvl3pPr>
            <a:lvl4pPr marL="1371513" algn="l" defTabSz="914343" rtl="0" eaLnBrk="1" latinLnBrk="0" hangingPunct="1">
              <a:defRPr kumimoji="1" sz="1900" kern="1200">
                <a:solidFill>
                  <a:schemeClr val="tx1"/>
                </a:solidFill>
                <a:latin typeface="+mn-lt"/>
                <a:ea typeface="+mn-ea"/>
                <a:cs typeface="+mn-cs"/>
              </a:defRPr>
            </a:lvl4pPr>
            <a:lvl5pPr marL="1828685" algn="l" defTabSz="914343" rtl="0" eaLnBrk="1" latinLnBrk="0" hangingPunct="1">
              <a:defRPr kumimoji="1" sz="1900" kern="1200">
                <a:solidFill>
                  <a:schemeClr val="tx1"/>
                </a:solidFill>
                <a:latin typeface="+mn-lt"/>
                <a:ea typeface="+mn-ea"/>
                <a:cs typeface="+mn-cs"/>
              </a:defRPr>
            </a:lvl5pPr>
            <a:lvl6pPr marL="2285856" algn="l" defTabSz="914343" rtl="0" eaLnBrk="1" latinLnBrk="0" hangingPunct="1">
              <a:defRPr kumimoji="1" sz="1900" kern="1200">
                <a:solidFill>
                  <a:schemeClr val="tx1"/>
                </a:solidFill>
                <a:latin typeface="+mn-lt"/>
                <a:ea typeface="+mn-ea"/>
                <a:cs typeface="+mn-cs"/>
              </a:defRPr>
            </a:lvl6pPr>
            <a:lvl7pPr marL="2743027" algn="l" defTabSz="914343" rtl="0" eaLnBrk="1" latinLnBrk="0" hangingPunct="1">
              <a:defRPr kumimoji="1" sz="1900" kern="1200">
                <a:solidFill>
                  <a:schemeClr val="tx1"/>
                </a:solidFill>
                <a:latin typeface="+mn-lt"/>
                <a:ea typeface="+mn-ea"/>
                <a:cs typeface="+mn-cs"/>
              </a:defRPr>
            </a:lvl7pPr>
            <a:lvl8pPr marL="3200198" algn="l" defTabSz="914343" rtl="0" eaLnBrk="1" latinLnBrk="0" hangingPunct="1">
              <a:defRPr kumimoji="1" sz="1900" kern="1200">
                <a:solidFill>
                  <a:schemeClr val="tx1"/>
                </a:solidFill>
                <a:latin typeface="+mn-lt"/>
                <a:ea typeface="+mn-ea"/>
                <a:cs typeface="+mn-cs"/>
              </a:defRPr>
            </a:lvl8pPr>
            <a:lvl9pPr marL="3657369" algn="l" defTabSz="914343" rtl="0" eaLnBrk="1" latinLnBrk="0" hangingPunct="1">
              <a:defRPr kumimoji="1" sz="1900" kern="1200">
                <a:solidFill>
                  <a:schemeClr val="tx1"/>
                </a:solidFill>
                <a:latin typeface="+mn-lt"/>
                <a:ea typeface="+mn-ea"/>
                <a:cs typeface="+mn-cs"/>
              </a:defRPr>
            </a:lvl9pPr>
          </a:lstStyle>
          <a:p>
            <a:r>
              <a:rPr lang="en-US" altLang="ja-JP" dirty="0"/>
              <a:t>9</a:t>
            </a:r>
            <a:endParaRPr lang="ja-JP" altLang="en-US" dirty="0"/>
          </a:p>
        </p:txBody>
      </p:sp>
      <p:sp>
        <p:nvSpPr>
          <p:cNvPr id="174" name="正方形/長方形 173"/>
          <p:cNvSpPr/>
          <p:nvPr/>
        </p:nvSpPr>
        <p:spPr>
          <a:xfrm>
            <a:off x="641197" y="765629"/>
            <a:ext cx="4397427" cy="405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200" dirty="0">
                <a:solidFill>
                  <a:schemeClr val="accent5">
                    <a:lumMod val="75000"/>
                  </a:schemeClr>
                </a:solidFill>
                <a:latin typeface="HG丸ｺﾞｼｯｸM-PRO" panose="020F0600000000000000" pitchFamily="50" charset="-128"/>
                <a:ea typeface="HG丸ｺﾞｼｯｸM-PRO" panose="020F0600000000000000" pitchFamily="50" charset="-128"/>
              </a:rPr>
              <a:t>吸収された会社</a:t>
            </a:r>
            <a:r>
              <a:rPr lang="en-US" altLang="ja-JP" sz="1200" dirty="0">
                <a:solidFill>
                  <a:schemeClr val="accent5">
                    <a:lumMod val="75000"/>
                  </a:schemeClr>
                </a:solidFill>
                <a:latin typeface="HG丸ｺﾞｼｯｸM-PRO" panose="020F0600000000000000" pitchFamily="50" charset="-128"/>
                <a:ea typeface="HG丸ｺﾞｼｯｸM-PRO" panose="020F0600000000000000" pitchFamily="50" charset="-128"/>
              </a:rPr>
              <a:t>B</a:t>
            </a:r>
            <a:r>
              <a:rPr lang="ja-JP" altLang="en-US" sz="1200" dirty="0">
                <a:solidFill>
                  <a:schemeClr val="accent5">
                    <a:lumMod val="75000"/>
                  </a:schemeClr>
                </a:solidFill>
                <a:latin typeface="HG丸ｺﾞｼｯｸM-PRO" panose="020F0600000000000000" pitchFamily="50" charset="-128"/>
                <a:ea typeface="HG丸ｺﾞｼｯｸM-PRO" panose="020F0600000000000000" pitchFamily="50" charset="-128"/>
              </a:rPr>
              <a:t>を、すべて会社</a:t>
            </a:r>
            <a:r>
              <a:rPr lang="en-US" altLang="ja-JP" sz="1200" dirty="0">
                <a:solidFill>
                  <a:schemeClr val="accent5">
                    <a:lumMod val="75000"/>
                  </a:schemeClr>
                </a:solidFill>
                <a:latin typeface="HG丸ｺﾞｼｯｸM-PRO" panose="020F0600000000000000" pitchFamily="50" charset="-128"/>
                <a:ea typeface="HG丸ｺﾞｼｯｸM-PRO" panose="020F0600000000000000" pitchFamily="50" charset="-128"/>
              </a:rPr>
              <a:t>A</a:t>
            </a:r>
            <a:r>
              <a:rPr lang="ja-JP" altLang="en-US" sz="1200" dirty="0">
                <a:solidFill>
                  <a:schemeClr val="accent5">
                    <a:lumMod val="75000"/>
                  </a:schemeClr>
                </a:solidFill>
                <a:latin typeface="HG丸ｺﾞｼｯｸM-PRO" panose="020F0600000000000000" pitchFamily="50" charset="-128"/>
                <a:ea typeface="HG丸ｺﾞｼｯｸM-PRO" panose="020F0600000000000000" pitchFamily="50" charset="-128"/>
              </a:rPr>
              <a:t>に一括することができます</a:t>
            </a:r>
            <a:r>
              <a:rPr lang="ja-JP" altLang="en-US" sz="1050" dirty="0">
                <a:solidFill>
                  <a:schemeClr val="accent5">
                    <a:lumMod val="75000"/>
                  </a:schemeClr>
                </a:solidFill>
                <a:latin typeface="HG丸ｺﾞｼｯｸM-PRO" panose="020F0600000000000000" pitchFamily="50" charset="-128"/>
                <a:ea typeface="HG丸ｺﾞｼｯｸM-PRO" panose="020F0600000000000000" pitchFamily="50" charset="-128"/>
              </a:rPr>
              <a:t>（ただし、「労災保険料率表」の「事業の種類」が同じであること）。</a:t>
            </a:r>
          </a:p>
        </p:txBody>
      </p:sp>
      <p:sp>
        <p:nvSpPr>
          <p:cNvPr id="173" name="正方形/長方形 172"/>
          <p:cNvSpPr/>
          <p:nvPr/>
        </p:nvSpPr>
        <p:spPr>
          <a:xfrm>
            <a:off x="5204162" y="5896478"/>
            <a:ext cx="1982026" cy="12084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r>
              <a:rPr lang="ja-JP" altLang="en-US" sz="1050" dirty="0">
                <a:solidFill>
                  <a:schemeClr val="bg1"/>
                </a:solidFill>
                <a:latin typeface="HG丸ｺﾞｼｯｸM-PRO" panose="020F0600000000000000" pitchFamily="50" charset="-128"/>
                <a:ea typeface="HG丸ｺﾞｼｯｸM-PRO" panose="020F0600000000000000" pitchFamily="50" charset="-128"/>
              </a:rPr>
              <a:t>　吸収された会社</a:t>
            </a:r>
            <a:r>
              <a:rPr lang="en-US" altLang="ja-JP" sz="1050" dirty="0">
                <a:solidFill>
                  <a:schemeClr val="bg1"/>
                </a:solidFill>
                <a:latin typeface="HG丸ｺﾞｼｯｸM-PRO" panose="020F0600000000000000" pitchFamily="50" charset="-128"/>
                <a:ea typeface="HG丸ｺﾞｼｯｸM-PRO" panose="020F0600000000000000" pitchFamily="50" charset="-128"/>
              </a:rPr>
              <a:t>B</a:t>
            </a:r>
            <a:r>
              <a:rPr lang="ja-JP" altLang="en-US" sz="1050" dirty="0">
                <a:solidFill>
                  <a:schemeClr val="bg1"/>
                </a:solidFill>
                <a:latin typeface="HG丸ｺﾞｼｯｸM-PRO" panose="020F0600000000000000" pitchFamily="50" charset="-128"/>
                <a:ea typeface="HG丸ｺﾞｼｯｸM-PRO" panose="020F0600000000000000" pitchFamily="50" charset="-128"/>
              </a:rPr>
              <a:t>の労働保険番号は廃止となるので、保険料の精算が必要です。会社</a:t>
            </a:r>
            <a:r>
              <a:rPr lang="en-US" altLang="ja-JP" sz="1050" dirty="0">
                <a:solidFill>
                  <a:schemeClr val="bg1"/>
                </a:solidFill>
                <a:latin typeface="HG丸ｺﾞｼｯｸM-PRO" panose="020F0600000000000000" pitchFamily="50" charset="-128"/>
                <a:ea typeface="HG丸ｺﾞｼｯｸM-PRO" panose="020F0600000000000000" pitchFamily="50" charset="-128"/>
              </a:rPr>
              <a:t>B</a:t>
            </a:r>
            <a:r>
              <a:rPr lang="ja-JP" altLang="en-US" sz="1050" dirty="0">
                <a:solidFill>
                  <a:schemeClr val="bg1"/>
                </a:solidFill>
                <a:latin typeface="HG丸ｺﾞｼｯｸM-PRO" panose="020F0600000000000000" pitchFamily="50" charset="-128"/>
                <a:ea typeface="HG丸ｺﾞｼｯｸM-PRO" panose="020F0600000000000000" pitchFamily="50" charset="-128"/>
              </a:rPr>
              <a:t>を管轄する労働基準監督署に「確定保険料申告書」を提出します。</a:t>
            </a:r>
            <a:endParaRPr lang="en-US" altLang="ja-JP" sz="1050" dirty="0">
              <a:solidFill>
                <a:schemeClr val="bg1"/>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4453804" y="9739546"/>
            <a:ext cx="310679" cy="424939"/>
          </a:xfrm>
          <a:prstGeom prst="rect">
            <a:avLst/>
          </a:prstGeom>
          <a:solidFill>
            <a:schemeClr val="bg1"/>
          </a:solidFill>
        </p:spPr>
        <p:txBody>
          <a:bodyPr vert="horz" wrap="square" lIns="91434" tIns="45717" rIns="91434" bIns="45717" rtlCol="0" anchor="ctr">
            <a:normAutofit fontScale="92500" lnSpcReduction="10000"/>
          </a:bodyPr>
          <a:lstStyle/>
          <a:p>
            <a:pPr algn="ctr">
              <a:lnSpc>
                <a:spcPct val="150000"/>
              </a:lnSpc>
            </a:pPr>
            <a:endParaRPr kumimoji="1" lang="ja-JP" altLang="en-US" sz="19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632231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91434" tIns="45717" rIns="91434" bIns="45717" rtlCol="0" anchor="ctr">
        <a:normAutofit/>
      </a:bodyPr>
      <a:lstStyle>
        <a:defPPr algn="ctr">
          <a:lnSpc>
            <a:spcPct val="150000"/>
          </a:lnSpc>
          <a:defRPr kumimoji="1" sz="1900" dirty="0">
            <a:solidFill>
              <a:schemeClr val="tx1">
                <a:lumMod val="65000"/>
                <a:lumOff val="35000"/>
              </a:schemeClr>
            </a:solidFill>
            <a:latin typeface="ＭＳ 明朝" panose="02020609040205080304" pitchFamily="17" charset="-128"/>
            <a:ea typeface="ＭＳ 明朝" panose="02020609040205080304" pitchFamily="17" charset="-128"/>
          </a:defRPr>
        </a:defPPr>
      </a:lstStyle>
    </a:tx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9207</TotalTime>
  <Words>3646</Words>
  <Application>Microsoft Office PowerPoint</Application>
  <PresentationFormat>ユーザー設定</PresentationFormat>
  <Paragraphs>595</Paragraphs>
  <Slides>16</Slides>
  <Notes>11</Notes>
  <HiddenSlides>0</HiddenSlides>
  <MMClips>0</MMClips>
  <ScaleCrop>false</ScaleCrop>
  <HeadingPairs>
    <vt:vector size="8" baseType="variant">
      <vt:variant>
        <vt:lpstr>使用されているフォント</vt:lpstr>
      </vt:variant>
      <vt:variant>
        <vt:i4>15</vt:i4>
      </vt:variant>
      <vt:variant>
        <vt:lpstr>テーマ</vt:lpstr>
      </vt:variant>
      <vt:variant>
        <vt:i4>2</vt:i4>
      </vt:variant>
      <vt:variant>
        <vt:lpstr>埋め込まれた OLE サーバー</vt:lpstr>
      </vt:variant>
      <vt:variant>
        <vt:i4>1</vt:i4>
      </vt:variant>
      <vt:variant>
        <vt:lpstr>スライド タイトル</vt:lpstr>
      </vt:variant>
      <vt:variant>
        <vt:i4>16</vt:i4>
      </vt:variant>
    </vt:vector>
  </HeadingPairs>
  <TitlesOfParts>
    <vt:vector size="34" baseType="lpstr">
      <vt:lpstr>HGPｺﾞｼｯｸE</vt:lpstr>
      <vt:lpstr>HGPｺﾞｼｯｸM</vt:lpstr>
      <vt:lpstr>HGSｺﾞｼｯｸE</vt:lpstr>
      <vt:lpstr>HGSｺﾞｼｯｸM</vt:lpstr>
      <vt:lpstr>HGS創英角ｺﾞｼｯｸUB</vt:lpstr>
      <vt:lpstr>HGｺﾞｼｯｸE</vt:lpstr>
      <vt:lpstr>HGｺﾞｼｯｸM</vt:lpstr>
      <vt:lpstr>HG丸ｺﾞｼｯｸM-PRO</vt:lpstr>
      <vt:lpstr>HG正楷書体-PRO</vt:lpstr>
      <vt:lpstr>ＭＳ Ｐゴシック</vt:lpstr>
      <vt:lpstr>ＭＳ 明朝</vt:lpstr>
      <vt:lpstr>メイリオ</vt:lpstr>
      <vt:lpstr>Arial</vt:lpstr>
      <vt:lpstr>Calibri</vt:lpstr>
      <vt:lpstr>Wingdings</vt:lpstr>
      <vt:lpstr>Office ​​テーマ</vt:lpstr>
      <vt:lpstr>1_Office ​​テーマ</vt:lpstr>
      <vt:lpstr>Document</vt:lpstr>
      <vt:lpstr>PowerPoint プレゼンテーション</vt:lpstr>
      <vt:lpstr>継続事業の一括とは？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労働基準監督署一覧表（千葉労働局管内）</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dc:creator>
  <cp:lastModifiedBy>近藤 英子(kondou-eiko)</cp:lastModifiedBy>
  <cp:revision>766</cp:revision>
  <cp:lastPrinted>2022-12-28T01:11:27Z</cp:lastPrinted>
  <dcterms:created xsi:type="dcterms:W3CDTF">2016-02-24T05:52:36Z</dcterms:created>
  <dcterms:modified xsi:type="dcterms:W3CDTF">2022-12-28T01:14:51Z</dcterms:modified>
</cp:coreProperties>
</file>