
<file path=[Content_Types].xml><?xml version="1.0" encoding="utf-8"?>
<Types xmlns="http://schemas.openxmlformats.org/package/2006/content-types">
  <Default Extension="tmp"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39"/>
  </p:notesMasterIdLst>
  <p:handoutMasterIdLst>
    <p:handoutMasterId r:id="rId40"/>
  </p:handoutMasterIdLst>
  <p:sldIdLst>
    <p:sldId id="468" r:id="rId5"/>
    <p:sldId id="475" r:id="rId6"/>
    <p:sldId id="522" r:id="rId7"/>
    <p:sldId id="494" r:id="rId8"/>
    <p:sldId id="507" r:id="rId9"/>
    <p:sldId id="508" r:id="rId10"/>
    <p:sldId id="485" r:id="rId11"/>
    <p:sldId id="510" r:id="rId12"/>
    <p:sldId id="511" r:id="rId13"/>
    <p:sldId id="513" r:id="rId14"/>
    <p:sldId id="514" r:id="rId15"/>
    <p:sldId id="496" r:id="rId16"/>
    <p:sldId id="515" r:id="rId17"/>
    <p:sldId id="531" r:id="rId18"/>
    <p:sldId id="523" r:id="rId19"/>
    <p:sldId id="492" r:id="rId20"/>
    <p:sldId id="488" r:id="rId21"/>
    <p:sldId id="506" r:id="rId22"/>
    <p:sldId id="524" r:id="rId23"/>
    <p:sldId id="495" r:id="rId24"/>
    <p:sldId id="529" r:id="rId25"/>
    <p:sldId id="499" r:id="rId26"/>
    <p:sldId id="500" r:id="rId27"/>
    <p:sldId id="528" r:id="rId28"/>
    <p:sldId id="502" r:id="rId29"/>
    <p:sldId id="503" r:id="rId30"/>
    <p:sldId id="535" r:id="rId31"/>
    <p:sldId id="532" r:id="rId32"/>
    <p:sldId id="518" r:id="rId33"/>
    <p:sldId id="530" r:id="rId34"/>
    <p:sldId id="497" r:id="rId35"/>
    <p:sldId id="517" r:id="rId36"/>
    <p:sldId id="521" r:id="rId37"/>
    <p:sldId id="520" r:id="rId38"/>
  </p:sldIdLst>
  <p:sldSz cx="9906000" cy="6858000" type="A4"/>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レイアウトサンプル" id="{AF6CC579-B67C-2844-BE25-84E40ED98AB0}">
          <p14:sldIdLst>
            <p14:sldId id="468"/>
            <p14:sldId id="475"/>
            <p14:sldId id="522"/>
            <p14:sldId id="494"/>
            <p14:sldId id="507"/>
            <p14:sldId id="508"/>
            <p14:sldId id="485"/>
            <p14:sldId id="510"/>
            <p14:sldId id="511"/>
            <p14:sldId id="513"/>
            <p14:sldId id="514"/>
            <p14:sldId id="496"/>
            <p14:sldId id="515"/>
            <p14:sldId id="531"/>
            <p14:sldId id="523"/>
            <p14:sldId id="492"/>
            <p14:sldId id="488"/>
            <p14:sldId id="506"/>
            <p14:sldId id="524"/>
            <p14:sldId id="495"/>
            <p14:sldId id="529"/>
            <p14:sldId id="499"/>
            <p14:sldId id="500"/>
            <p14:sldId id="528"/>
            <p14:sldId id="502"/>
            <p14:sldId id="503"/>
            <p14:sldId id="535"/>
            <p14:sldId id="532"/>
            <p14:sldId id="518"/>
            <p14:sldId id="530"/>
            <p14:sldId id="497"/>
            <p14:sldId id="517"/>
            <p14:sldId id="521"/>
            <p14:sldId id="520"/>
          </p14:sldIdLst>
        </p14:section>
      </p14:sectionLst>
    </p:ext>
    <p:ext uri="{EFAFB233-063F-42B5-8137-9DF3F51BA10A}">
      <p15:sldGuideLst xmlns:p15="http://schemas.microsoft.com/office/powerpoint/2012/main">
        <p15:guide id="1" orient="horz" pos="1228" userDrawn="1">
          <p15:clr>
            <a:srgbClr val="A4A3A4"/>
          </p15:clr>
        </p15:guide>
        <p15:guide id="2" pos="192"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0" orient="horz" pos="4127" userDrawn="1">
          <p15:clr>
            <a:srgbClr val="A4A3A4"/>
          </p15:clr>
        </p15:guide>
        <p15:guide id="11" pos="2016" userDrawn="1">
          <p15:clr>
            <a:srgbClr val="A4A3A4"/>
          </p15:clr>
        </p15:guide>
        <p15:guide id="12" pos="2208" userDrawn="1">
          <p15:clr>
            <a:srgbClr val="A4A3A4"/>
          </p15:clr>
        </p15:guide>
        <p15:guide id="13" pos="4051"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國兼 圭介(kunikane-keisuke)" initials="國兼" lastIdx="1" clrIdx="0">
    <p:extLst>
      <p:ext uri="{19B8F6BF-5375-455C-9EA6-DF929625EA0E}">
        <p15:presenceInfo xmlns:p15="http://schemas.microsoft.com/office/powerpoint/2012/main" userId="S-1-5-21-4175116151-3849908774-3845857867-3533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E6"/>
    <a:srgbClr val="CCFF99"/>
    <a:srgbClr val="CCFFCC"/>
    <a:srgbClr val="99FF99"/>
    <a:srgbClr val="99FF66"/>
    <a:srgbClr val="D7FBD7"/>
    <a:srgbClr val="D9F9DE"/>
    <a:srgbClr val="F4FAFA"/>
    <a:srgbClr val="FFFFCC"/>
    <a:srgbClr val="FDF3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333" autoAdjust="0"/>
  </p:normalViewPr>
  <p:slideViewPr>
    <p:cSldViewPr>
      <p:cViewPr varScale="1">
        <p:scale>
          <a:sx n="69" d="100"/>
          <a:sy n="69" d="100"/>
        </p:scale>
        <p:origin x="1170" y="48"/>
      </p:cViewPr>
      <p:guideLst>
        <p:guide orient="horz" pos="1228"/>
        <p:guide pos="192"/>
        <p:guide pos="3216"/>
        <p:guide pos="6068"/>
        <p:guide pos="3024"/>
        <p:guide pos="4560"/>
        <p:guide pos="4735"/>
        <p:guide pos="1513"/>
        <p:guide pos="1696"/>
        <p:guide orient="horz" pos="4127"/>
        <p:guide pos="2016"/>
        <p:guide pos="2208"/>
        <p:guide pos="4051"/>
        <p:guide pos="4224"/>
      </p:guideLst>
    </p:cSldViewPr>
  </p:slideViewPr>
  <p:outlineViewPr>
    <p:cViewPr>
      <p:scale>
        <a:sx n="33" d="100"/>
        <a:sy n="33" d="100"/>
      </p:scale>
      <p:origin x="0" y="-1860"/>
    </p:cViewPr>
  </p:outlineViewPr>
  <p:notesTextViewPr>
    <p:cViewPr>
      <p:scale>
        <a:sx n="1" d="1"/>
        <a:sy n="1" d="1"/>
      </p:scale>
      <p:origin x="0" y="0"/>
    </p:cViewPr>
  </p:notesTextViewPr>
  <p:sorterViewPr>
    <p:cViewPr>
      <p:scale>
        <a:sx n="80" d="100"/>
        <a:sy n="80" d="100"/>
      </p:scale>
      <p:origin x="0" y="-534"/>
    </p:cViewPr>
  </p:sorterViewPr>
  <p:notesViewPr>
    <p:cSldViewPr>
      <p:cViewPr>
        <p:scale>
          <a:sx n="80" d="100"/>
          <a:sy n="80" d="100"/>
        </p:scale>
        <p:origin x="2352" y="-54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375958222271783E-2"/>
          <c:y val="4.6037238424781676E-2"/>
          <c:w val="0.93943947075108747"/>
          <c:h val="0.84052990608007905"/>
        </c:manualLayout>
      </c:layout>
      <c:barChart>
        <c:barDir val="col"/>
        <c:grouping val="clustered"/>
        <c:varyColors val="0"/>
        <c:ser>
          <c:idx val="1"/>
          <c:order val="0"/>
          <c:spPr>
            <a:solidFill>
              <a:srgbClr val="B2D9E4">
                <a:alpha val="80000"/>
              </a:srgbClr>
            </a:solidFill>
          </c:spPr>
          <c:invertIfNegative val="0"/>
          <c:dPt>
            <c:idx val="2"/>
            <c:invertIfNegative val="0"/>
            <c:bubble3D val="0"/>
            <c:extLst>
              <c:ext xmlns:c16="http://schemas.microsoft.com/office/drawing/2014/chart" uri="{C3380CC4-5D6E-409C-BE32-E72D297353CC}">
                <c16:uniqueId val="{00000000-9F28-40E3-9080-676EB6798601}"/>
              </c:ext>
            </c:extLst>
          </c:dPt>
          <c:dPt>
            <c:idx val="3"/>
            <c:invertIfNegative val="0"/>
            <c:bubble3D val="0"/>
            <c:extLst>
              <c:ext xmlns:c16="http://schemas.microsoft.com/office/drawing/2014/chart" uri="{C3380CC4-5D6E-409C-BE32-E72D297353CC}">
                <c16:uniqueId val="{00000002-9F28-40E3-9080-676EB6798601}"/>
              </c:ext>
            </c:extLst>
          </c:dPt>
          <c:dPt>
            <c:idx val="4"/>
            <c:invertIfNegative val="0"/>
            <c:bubble3D val="0"/>
            <c:extLst>
              <c:ext xmlns:c16="http://schemas.microsoft.com/office/drawing/2014/chart" uri="{C3380CC4-5D6E-409C-BE32-E72D297353CC}">
                <c16:uniqueId val="{00000000-49F6-4F7E-89B7-51C8A55592C5}"/>
              </c:ext>
            </c:extLst>
          </c:dPt>
          <c:dPt>
            <c:idx val="7"/>
            <c:invertIfNegative val="0"/>
            <c:bubble3D val="0"/>
            <c:extLst>
              <c:ext xmlns:c16="http://schemas.microsoft.com/office/drawing/2014/chart" uri="{C3380CC4-5D6E-409C-BE32-E72D297353CC}">
                <c16:uniqueId val="{00000004-49F6-4F7E-89B7-51C8A55592C5}"/>
              </c:ext>
            </c:extLst>
          </c:dPt>
          <c:dPt>
            <c:idx val="8"/>
            <c:invertIfNegative val="0"/>
            <c:bubble3D val="0"/>
            <c:extLst>
              <c:ext xmlns:c16="http://schemas.microsoft.com/office/drawing/2014/chart" uri="{C3380CC4-5D6E-409C-BE32-E72D297353CC}">
                <c16:uniqueId val="{00000005-49F6-4F7E-89B7-51C8A55592C5}"/>
              </c:ext>
            </c:extLst>
          </c:dPt>
          <c:dLbls>
            <c:dLbl>
              <c:idx val="7"/>
              <c:delete val="1"/>
              <c:extLst>
                <c:ext xmlns:c15="http://schemas.microsoft.com/office/drawing/2012/chart" uri="{CE6537A1-D6FC-4f65-9D91-7224C49458BB}"/>
                <c:ext xmlns:c16="http://schemas.microsoft.com/office/drawing/2014/chart" uri="{C3380CC4-5D6E-409C-BE32-E72D297353CC}">
                  <c16:uniqueId val="{00000004-49F6-4F7E-89B7-51C8A55592C5}"/>
                </c:ext>
              </c:extLst>
            </c:dLbl>
            <c:dLbl>
              <c:idx val="8"/>
              <c:tx>
                <c:rich>
                  <a:bodyPr/>
                  <a:lstStyle/>
                  <a:p>
                    <a:fld id="{6DF1335A-603A-44A2-A8DE-137A3074E24C}" type="VALUE">
                      <a:rPr lang="ja-JP" altLang="en-US" sz="1800" b="1">
                        <a:latin typeface="Arial" panose="020B0604020202020204" pitchFamily="34" charset="0"/>
                        <a:cs typeface="Arial" panose="020B0604020202020204" pitchFamily="34" charset="0"/>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9F6-4F7E-89B7-51C8A55592C5}"/>
                </c:ext>
              </c:extLst>
            </c:dLbl>
            <c:numFmt formatCode="#,##0&quot;件&quot;_);[Red]\(#,##0\)" sourceLinked="0"/>
            <c:spPr>
              <a:noFill/>
              <a:ln>
                <a:noFill/>
              </a:ln>
              <a:effectLst/>
            </c:spPr>
            <c:txPr>
              <a:bodyPr/>
              <a:lstStyle/>
              <a:p>
                <a:pPr>
                  <a:defRPr sz="1050">
                    <a:solidFill>
                      <a:schemeClr val="tx1">
                        <a:lumMod val="75000"/>
                        <a:lumOff val="25000"/>
                      </a:schemeClr>
                    </a:solidFill>
                    <a:latin typeface="Arial" panose="020B0604020202020204" pitchFamily="34" charset="0"/>
                    <a:ea typeface="小塚ゴシック Pr6N R" pitchFamily="34" charset="-128"/>
                    <a:cs typeface="Arial" panose="020B0604020202020204"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28年度</c:v>
                </c:pt>
                <c:pt idx="1">
                  <c:v>29年度</c:v>
                </c:pt>
                <c:pt idx="2">
                  <c:v>30年度</c:v>
                </c:pt>
                <c:pt idx="3">
                  <c:v>３１年度</c:v>
                </c:pt>
                <c:pt idx="4">
                  <c:v>２年度</c:v>
                </c:pt>
              </c:strCache>
            </c:strRef>
          </c:cat>
          <c:val>
            <c:numRef>
              <c:f>Sheet1!$B$2:$B$6</c:f>
              <c:numCache>
                <c:formatCode>General</c:formatCode>
                <c:ptCount val="5"/>
                <c:pt idx="0">
                  <c:v>1134</c:v>
                </c:pt>
                <c:pt idx="1">
                  <c:v>1088</c:v>
                </c:pt>
                <c:pt idx="2">
                  <c:v>938</c:v>
                </c:pt>
                <c:pt idx="3">
                  <c:v>1047</c:v>
                </c:pt>
                <c:pt idx="4">
                  <c:v>797</c:v>
                </c:pt>
              </c:numCache>
            </c:numRef>
          </c:val>
          <c:extLst>
            <c:ext xmlns:c16="http://schemas.microsoft.com/office/drawing/2014/chart" uri="{C3380CC4-5D6E-409C-BE32-E72D297353CC}">
              <c16:uniqueId val="{00000006-49F6-4F7E-89B7-51C8A55592C5}"/>
            </c:ext>
          </c:extLst>
        </c:ser>
        <c:dLbls>
          <c:showLegendKey val="0"/>
          <c:showVal val="0"/>
          <c:showCatName val="0"/>
          <c:showSerName val="0"/>
          <c:showPercent val="0"/>
          <c:showBubbleSize val="0"/>
        </c:dLbls>
        <c:gapWidth val="201"/>
        <c:axId val="210738176"/>
        <c:axId val="210739968"/>
      </c:barChart>
      <c:catAx>
        <c:axId val="210738176"/>
        <c:scaling>
          <c:orientation val="minMax"/>
        </c:scaling>
        <c:delete val="0"/>
        <c:axPos val="b"/>
        <c:numFmt formatCode="General" sourceLinked="0"/>
        <c:majorTickMark val="out"/>
        <c:minorTickMark val="none"/>
        <c:tickLblPos val="nextTo"/>
        <c:txPr>
          <a:bodyPr/>
          <a:lstStyle/>
          <a:p>
            <a:pPr>
              <a:defRPr sz="1100">
                <a:solidFill>
                  <a:schemeClr val="tx1">
                    <a:lumMod val="75000"/>
                    <a:lumOff val="25000"/>
                  </a:schemeClr>
                </a:solidFill>
                <a:latin typeface="小塚ゴシック Pr6N R" pitchFamily="34" charset="-128"/>
                <a:ea typeface="小塚ゴシック Pr6N R" pitchFamily="34" charset="-128"/>
              </a:defRPr>
            </a:pPr>
            <a:endParaRPr lang="ja-JP"/>
          </a:p>
        </c:txPr>
        <c:crossAx val="210739968"/>
        <c:crosses val="autoZero"/>
        <c:auto val="1"/>
        <c:lblAlgn val="ctr"/>
        <c:lblOffset val="100"/>
        <c:noMultiLvlLbl val="0"/>
      </c:catAx>
      <c:valAx>
        <c:axId val="210739968"/>
        <c:scaling>
          <c:orientation val="minMax"/>
          <c:min val="400"/>
        </c:scaling>
        <c:delete val="1"/>
        <c:axPos val="l"/>
        <c:numFmt formatCode="#,##0&quot;回&quot;_);[Red]\(#,##0\)" sourceLinked="0"/>
        <c:majorTickMark val="out"/>
        <c:minorTickMark val="none"/>
        <c:tickLblPos val="nextTo"/>
        <c:crossAx val="210738176"/>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41849446397269E-2"/>
          <c:y val="1.1970401551879765E-3"/>
          <c:w val="0.72441482238824617"/>
          <c:h val="0.99880295984481204"/>
        </c:manualLayout>
      </c:layout>
      <c:doughnutChart>
        <c:varyColors val="1"/>
        <c:ser>
          <c:idx val="0"/>
          <c:order val="0"/>
          <c:tx>
            <c:strRef>
              <c:f>Sheet1!$B$1</c:f>
              <c:strCache>
                <c:ptCount val="1"/>
                <c:pt idx="0">
                  <c:v>売上高</c:v>
                </c:pt>
              </c:strCache>
            </c:strRef>
          </c:tx>
          <c:explosion val="1"/>
          <c:dPt>
            <c:idx val="0"/>
            <c:bubble3D val="0"/>
            <c:spPr>
              <a:pattFill prst="ltUpDiag">
                <a:fgClr>
                  <a:schemeClr val="accent1"/>
                </a:fgClr>
                <a:bgClr>
                  <a:schemeClr val="accent1">
                    <a:lumMod val="20000"/>
                    <a:lumOff val="80000"/>
                  </a:schemeClr>
                </a:bgClr>
              </a:pattFill>
              <a:ln w="28575">
                <a:solidFill>
                  <a:schemeClr val="tx1"/>
                </a:solidFill>
              </a:ln>
              <a:effectLst>
                <a:innerShdw blurRad="114300">
                  <a:schemeClr val="accent1"/>
                </a:innerShdw>
              </a:effectLst>
            </c:spPr>
            <c:extLst>
              <c:ext xmlns:c16="http://schemas.microsoft.com/office/drawing/2014/chart" uri="{C3380CC4-5D6E-409C-BE32-E72D297353CC}">
                <c16:uniqueId val="{00000001-9C07-457E-8A83-92EE6A432B70}"/>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9C07-457E-8A83-92EE6A432B70}"/>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9C07-457E-8A83-92EE6A432B70}"/>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7-9C07-457E-8A83-92EE6A432B70}"/>
              </c:ext>
            </c:extLst>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9-9C07-457E-8A83-92EE6A432B70}"/>
              </c:ext>
            </c:extLst>
          </c:dPt>
          <c:dPt>
            <c:idx val="5"/>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B-9C07-457E-8A83-92EE6A432B70}"/>
              </c:ext>
            </c:extLst>
          </c:dPt>
          <c:dPt>
            <c:idx val="6"/>
            <c:bubble3D val="0"/>
            <c:spPr>
              <a:pattFill prst="ltUpDiag">
                <a:fgClr>
                  <a:schemeClr val="accent1">
                    <a:lumMod val="60000"/>
                  </a:schemeClr>
                </a:fgClr>
                <a:bgClr>
                  <a:schemeClr val="accent1">
                    <a:lumMod val="60000"/>
                    <a:lumMod val="20000"/>
                    <a:lumOff val="80000"/>
                  </a:schemeClr>
                </a:bgClr>
              </a:pattFill>
              <a:ln w="19050">
                <a:solidFill>
                  <a:schemeClr val="lt1"/>
                </a:solidFill>
              </a:ln>
              <a:effectLst>
                <a:innerShdw blurRad="114300">
                  <a:schemeClr val="accent1">
                    <a:lumMod val="60000"/>
                  </a:schemeClr>
                </a:innerShdw>
              </a:effectLst>
            </c:spPr>
            <c:extLst>
              <c:ext xmlns:c16="http://schemas.microsoft.com/office/drawing/2014/chart" uri="{C3380CC4-5D6E-409C-BE32-E72D297353CC}">
                <c16:uniqueId val="{0000000D-9C07-457E-8A83-92EE6A432B70}"/>
              </c:ext>
            </c:extLst>
          </c:dPt>
          <c:cat>
            <c:strRef>
              <c:f>Sheet1!$A$2:$A$8</c:f>
              <c:strCache>
                <c:ptCount val="6"/>
                <c:pt idx="0">
                  <c:v>家族</c:v>
                </c:pt>
                <c:pt idx="1">
                  <c:v>思想</c:v>
                </c:pt>
                <c:pt idx="2">
                  <c:v>住宅状況</c:v>
                </c:pt>
                <c:pt idx="3">
                  <c:v>本籍・出生地</c:v>
                </c:pt>
                <c:pt idx="4">
                  <c:v>理由なき健康診断</c:v>
                </c:pt>
                <c:pt idx="5">
                  <c:v>その他</c:v>
                </c:pt>
              </c:strCache>
            </c:strRef>
          </c:cat>
          <c:val>
            <c:numRef>
              <c:f>Sheet1!$B$2:$B$8</c:f>
              <c:numCache>
                <c:formatCode>0.0%</c:formatCode>
                <c:ptCount val="7"/>
                <c:pt idx="0">
                  <c:v>0.41260744985673353</c:v>
                </c:pt>
                <c:pt idx="1">
                  <c:v>0.1069723018147087</c:v>
                </c:pt>
                <c:pt idx="2">
                  <c:v>0.11174785100286533</c:v>
                </c:pt>
                <c:pt idx="3">
                  <c:v>3.7249283667621778E-2</c:v>
                </c:pt>
                <c:pt idx="4">
                  <c:v>8.5959885386819486E-3</c:v>
                </c:pt>
                <c:pt idx="5">
                  <c:v>0.32282712511938871</c:v>
                </c:pt>
              </c:numCache>
            </c:numRef>
          </c:val>
          <c:extLst>
            <c:ext xmlns:c16="http://schemas.microsoft.com/office/drawing/2014/chart" uri="{C3380CC4-5D6E-409C-BE32-E72D297353CC}">
              <c16:uniqueId val="{0000000E-9C07-457E-8A83-92EE6A432B70}"/>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12700">
      <a:noFill/>
      <a:prstDash val="sysDot"/>
    </a:ln>
    <a:effectLst/>
  </c:spPr>
  <c:txPr>
    <a:bodyPr/>
    <a:lstStyle/>
    <a:p>
      <a:pPr algn="dist">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8C5677-7CE1-47AD-8761-F9A543E67747}" type="doc">
      <dgm:prSet loTypeId="urn:microsoft.com/office/officeart/2005/8/layout/chevron1" loCatId="process" qsTypeId="urn:microsoft.com/office/officeart/2005/8/quickstyle/simple1" qsCatId="simple" csTypeId="urn:microsoft.com/office/officeart/2005/8/colors/accent1_2" csCatId="accent1" phldr="1"/>
      <dgm:spPr/>
    </dgm:pt>
    <dgm:pt modelId="{6DE845C8-3666-42AA-BF62-F865D6BAEDEC}">
      <dgm:prSet phldrT="[テキスト]"/>
      <dgm:spPr/>
      <dgm:t>
        <a:bodyPr/>
        <a:lstStyle/>
        <a:p>
          <a:r>
            <a:rPr kumimoji="1" lang="ja-JP" altLang="en-US" dirty="0" smtClean="0">
              <a:latin typeface="游ゴシック" panose="020B0400000000000000" pitchFamily="50" charset="-128"/>
              <a:ea typeface="游ゴシック" panose="020B0400000000000000" pitchFamily="50" charset="-128"/>
            </a:rPr>
            <a:t>求める人物像の明確化</a:t>
          </a:r>
          <a:endParaRPr kumimoji="1" lang="ja-JP" altLang="en-US" dirty="0">
            <a:latin typeface="游ゴシック" panose="020B0400000000000000" pitchFamily="50" charset="-128"/>
            <a:ea typeface="游ゴシック" panose="020B0400000000000000" pitchFamily="50" charset="-128"/>
          </a:endParaRPr>
        </a:p>
      </dgm:t>
    </dgm:pt>
    <dgm:pt modelId="{2BDAD912-BAEB-4476-A4FE-6BA608B79B4F}" type="parTrans" cxnId="{03390E15-0310-4874-9EDB-A8F7194C93F0}">
      <dgm:prSet/>
      <dgm:spPr/>
      <dgm:t>
        <a:bodyPr/>
        <a:lstStyle/>
        <a:p>
          <a:endParaRPr kumimoji="1" lang="ja-JP" altLang="en-US">
            <a:latin typeface="游ゴシック" panose="020B0400000000000000" pitchFamily="50" charset="-128"/>
            <a:ea typeface="游ゴシック" panose="020B0400000000000000" pitchFamily="50" charset="-128"/>
          </a:endParaRPr>
        </a:p>
      </dgm:t>
    </dgm:pt>
    <dgm:pt modelId="{13842A61-DD7E-4047-9046-D6184962B5D7}" type="sibTrans" cxnId="{03390E15-0310-4874-9EDB-A8F7194C93F0}">
      <dgm:prSet/>
      <dgm:spPr/>
      <dgm:t>
        <a:bodyPr/>
        <a:lstStyle/>
        <a:p>
          <a:endParaRPr kumimoji="1" lang="ja-JP" altLang="en-US">
            <a:latin typeface="游ゴシック" panose="020B0400000000000000" pitchFamily="50" charset="-128"/>
            <a:ea typeface="游ゴシック" panose="020B0400000000000000" pitchFamily="50" charset="-128"/>
          </a:endParaRPr>
        </a:p>
      </dgm:t>
    </dgm:pt>
    <dgm:pt modelId="{FD62F685-7296-4F63-B5C7-C955F748A289}">
      <dgm:prSet phldrT="[テキスト]"/>
      <dgm:spPr/>
      <dgm:t>
        <a:bodyPr/>
        <a:lstStyle/>
        <a:p>
          <a:r>
            <a:rPr kumimoji="1" lang="ja-JP" altLang="en-US" dirty="0" smtClean="0">
              <a:latin typeface="游ゴシック" panose="020B0400000000000000" pitchFamily="50" charset="-128"/>
              <a:ea typeface="游ゴシック" panose="020B0400000000000000" pitchFamily="50" charset="-128"/>
            </a:rPr>
            <a:t>選考方法の検討</a:t>
          </a:r>
          <a:endParaRPr kumimoji="1" lang="ja-JP" altLang="en-US" dirty="0">
            <a:latin typeface="游ゴシック" panose="020B0400000000000000" pitchFamily="50" charset="-128"/>
            <a:ea typeface="游ゴシック" panose="020B0400000000000000" pitchFamily="50" charset="-128"/>
          </a:endParaRPr>
        </a:p>
      </dgm:t>
    </dgm:pt>
    <dgm:pt modelId="{D8ACAD28-AB63-4DD8-9F63-1986977E651F}" type="parTrans" cxnId="{FD481EEE-CF76-4576-A8AC-CE9BB2AA19D3}">
      <dgm:prSet/>
      <dgm:spPr/>
      <dgm:t>
        <a:bodyPr/>
        <a:lstStyle/>
        <a:p>
          <a:endParaRPr kumimoji="1" lang="ja-JP" altLang="en-US">
            <a:latin typeface="游ゴシック" panose="020B0400000000000000" pitchFamily="50" charset="-128"/>
            <a:ea typeface="游ゴシック" panose="020B0400000000000000" pitchFamily="50" charset="-128"/>
          </a:endParaRPr>
        </a:p>
      </dgm:t>
    </dgm:pt>
    <dgm:pt modelId="{6B2B99ED-1FF7-4A5A-BF19-D11DDA131299}" type="sibTrans" cxnId="{FD481EEE-CF76-4576-A8AC-CE9BB2AA19D3}">
      <dgm:prSet/>
      <dgm:spPr/>
      <dgm:t>
        <a:bodyPr/>
        <a:lstStyle/>
        <a:p>
          <a:endParaRPr kumimoji="1" lang="ja-JP" altLang="en-US">
            <a:latin typeface="游ゴシック" panose="020B0400000000000000" pitchFamily="50" charset="-128"/>
            <a:ea typeface="游ゴシック" panose="020B0400000000000000" pitchFamily="50" charset="-128"/>
          </a:endParaRPr>
        </a:p>
      </dgm:t>
    </dgm:pt>
    <dgm:pt modelId="{6E137463-14EB-4CA7-ADCE-651FBD6E1450}">
      <dgm:prSet phldrT="[テキスト]"/>
      <dgm:spPr/>
      <dgm:t>
        <a:bodyPr/>
        <a:lstStyle/>
        <a:p>
          <a:r>
            <a:rPr kumimoji="1" lang="ja-JP" altLang="en-US" dirty="0" smtClean="0">
              <a:latin typeface="游ゴシック" panose="020B0400000000000000" pitchFamily="50" charset="-128"/>
              <a:ea typeface="游ゴシック" panose="020B0400000000000000" pitchFamily="50" charset="-128"/>
            </a:rPr>
            <a:t>募集</a:t>
          </a:r>
          <a:endParaRPr kumimoji="1" lang="ja-JP" altLang="en-US" dirty="0">
            <a:latin typeface="游ゴシック" panose="020B0400000000000000" pitchFamily="50" charset="-128"/>
            <a:ea typeface="游ゴシック" panose="020B0400000000000000" pitchFamily="50" charset="-128"/>
          </a:endParaRPr>
        </a:p>
      </dgm:t>
    </dgm:pt>
    <dgm:pt modelId="{C8444A5B-D1F8-4C5A-A535-7560D233EE84}" type="parTrans" cxnId="{5AB196E5-CA5B-4EED-AFD0-4EBE24C32345}">
      <dgm:prSet/>
      <dgm:spPr/>
      <dgm:t>
        <a:bodyPr/>
        <a:lstStyle/>
        <a:p>
          <a:endParaRPr kumimoji="1" lang="ja-JP" altLang="en-US">
            <a:latin typeface="游ゴシック" panose="020B0400000000000000" pitchFamily="50" charset="-128"/>
            <a:ea typeface="游ゴシック" panose="020B0400000000000000" pitchFamily="50" charset="-128"/>
          </a:endParaRPr>
        </a:p>
      </dgm:t>
    </dgm:pt>
    <dgm:pt modelId="{164A5A2A-6E68-4924-BD6A-011380BE6541}" type="sibTrans" cxnId="{5AB196E5-CA5B-4EED-AFD0-4EBE24C32345}">
      <dgm:prSet/>
      <dgm:spPr/>
      <dgm:t>
        <a:bodyPr/>
        <a:lstStyle/>
        <a:p>
          <a:endParaRPr kumimoji="1" lang="ja-JP" altLang="en-US">
            <a:latin typeface="游ゴシック" panose="020B0400000000000000" pitchFamily="50" charset="-128"/>
            <a:ea typeface="游ゴシック" panose="020B0400000000000000" pitchFamily="50" charset="-128"/>
          </a:endParaRPr>
        </a:p>
      </dgm:t>
    </dgm:pt>
    <dgm:pt modelId="{CA0DB7A9-934E-479A-B44B-54C6D9FECC84}" type="pres">
      <dgm:prSet presAssocID="{5C8C5677-7CE1-47AD-8761-F9A543E67747}" presName="Name0" presStyleCnt="0">
        <dgm:presLayoutVars>
          <dgm:dir/>
          <dgm:animLvl val="lvl"/>
          <dgm:resizeHandles val="exact"/>
        </dgm:presLayoutVars>
      </dgm:prSet>
      <dgm:spPr/>
    </dgm:pt>
    <dgm:pt modelId="{0094F21C-A64C-46ED-88D6-23635DCB19E5}" type="pres">
      <dgm:prSet presAssocID="{6DE845C8-3666-42AA-BF62-F865D6BAEDEC}" presName="parTxOnly" presStyleLbl="node1" presStyleIdx="0" presStyleCnt="3">
        <dgm:presLayoutVars>
          <dgm:chMax val="0"/>
          <dgm:chPref val="0"/>
          <dgm:bulletEnabled val="1"/>
        </dgm:presLayoutVars>
      </dgm:prSet>
      <dgm:spPr/>
      <dgm:t>
        <a:bodyPr/>
        <a:lstStyle/>
        <a:p>
          <a:endParaRPr kumimoji="1" lang="ja-JP" altLang="en-US"/>
        </a:p>
      </dgm:t>
    </dgm:pt>
    <dgm:pt modelId="{EFD82143-5763-4EA4-A4A8-822FFFF9CAC0}" type="pres">
      <dgm:prSet presAssocID="{13842A61-DD7E-4047-9046-D6184962B5D7}" presName="parTxOnlySpace" presStyleCnt="0"/>
      <dgm:spPr/>
    </dgm:pt>
    <dgm:pt modelId="{C0C56D42-C914-4315-A161-E4D8DF791E7F}" type="pres">
      <dgm:prSet presAssocID="{FD62F685-7296-4F63-B5C7-C955F748A289}" presName="parTxOnly" presStyleLbl="node1" presStyleIdx="1" presStyleCnt="3">
        <dgm:presLayoutVars>
          <dgm:chMax val="0"/>
          <dgm:chPref val="0"/>
          <dgm:bulletEnabled val="1"/>
        </dgm:presLayoutVars>
      </dgm:prSet>
      <dgm:spPr/>
      <dgm:t>
        <a:bodyPr/>
        <a:lstStyle/>
        <a:p>
          <a:endParaRPr kumimoji="1" lang="ja-JP" altLang="en-US"/>
        </a:p>
      </dgm:t>
    </dgm:pt>
    <dgm:pt modelId="{E41F775F-0CCB-431B-8CF8-C2A12D89B10C}" type="pres">
      <dgm:prSet presAssocID="{6B2B99ED-1FF7-4A5A-BF19-D11DDA131299}" presName="parTxOnlySpace" presStyleCnt="0"/>
      <dgm:spPr/>
    </dgm:pt>
    <dgm:pt modelId="{B1016625-4EE1-433B-8A07-FC0E75933990}" type="pres">
      <dgm:prSet presAssocID="{6E137463-14EB-4CA7-ADCE-651FBD6E1450}" presName="parTxOnly" presStyleLbl="node1" presStyleIdx="2" presStyleCnt="3">
        <dgm:presLayoutVars>
          <dgm:chMax val="0"/>
          <dgm:chPref val="0"/>
          <dgm:bulletEnabled val="1"/>
        </dgm:presLayoutVars>
      </dgm:prSet>
      <dgm:spPr/>
      <dgm:t>
        <a:bodyPr/>
        <a:lstStyle/>
        <a:p>
          <a:endParaRPr kumimoji="1" lang="ja-JP" altLang="en-US"/>
        </a:p>
      </dgm:t>
    </dgm:pt>
  </dgm:ptLst>
  <dgm:cxnLst>
    <dgm:cxn modelId="{97BBA1D8-090A-454A-AF37-6F31AD7024CE}" type="presOf" srcId="{6E137463-14EB-4CA7-ADCE-651FBD6E1450}" destId="{B1016625-4EE1-433B-8A07-FC0E75933990}" srcOrd="0" destOrd="0" presId="urn:microsoft.com/office/officeart/2005/8/layout/chevron1"/>
    <dgm:cxn modelId="{5EFC0DBD-BA21-4C75-916E-D09078313A24}" type="presOf" srcId="{6DE845C8-3666-42AA-BF62-F865D6BAEDEC}" destId="{0094F21C-A64C-46ED-88D6-23635DCB19E5}" srcOrd="0" destOrd="0" presId="urn:microsoft.com/office/officeart/2005/8/layout/chevron1"/>
    <dgm:cxn modelId="{03390E15-0310-4874-9EDB-A8F7194C93F0}" srcId="{5C8C5677-7CE1-47AD-8761-F9A543E67747}" destId="{6DE845C8-3666-42AA-BF62-F865D6BAEDEC}" srcOrd="0" destOrd="0" parTransId="{2BDAD912-BAEB-4476-A4FE-6BA608B79B4F}" sibTransId="{13842A61-DD7E-4047-9046-D6184962B5D7}"/>
    <dgm:cxn modelId="{FD481EEE-CF76-4576-A8AC-CE9BB2AA19D3}" srcId="{5C8C5677-7CE1-47AD-8761-F9A543E67747}" destId="{FD62F685-7296-4F63-B5C7-C955F748A289}" srcOrd="1" destOrd="0" parTransId="{D8ACAD28-AB63-4DD8-9F63-1986977E651F}" sibTransId="{6B2B99ED-1FF7-4A5A-BF19-D11DDA131299}"/>
    <dgm:cxn modelId="{5AB196E5-CA5B-4EED-AFD0-4EBE24C32345}" srcId="{5C8C5677-7CE1-47AD-8761-F9A543E67747}" destId="{6E137463-14EB-4CA7-ADCE-651FBD6E1450}" srcOrd="2" destOrd="0" parTransId="{C8444A5B-D1F8-4C5A-A535-7560D233EE84}" sibTransId="{164A5A2A-6E68-4924-BD6A-011380BE6541}"/>
    <dgm:cxn modelId="{004718FD-29E3-4984-AD2D-C1A74FFBC74E}" type="presOf" srcId="{FD62F685-7296-4F63-B5C7-C955F748A289}" destId="{C0C56D42-C914-4315-A161-E4D8DF791E7F}" srcOrd="0" destOrd="0" presId="urn:microsoft.com/office/officeart/2005/8/layout/chevron1"/>
    <dgm:cxn modelId="{60DD6CA9-39B7-4626-ACA3-5583B16442B6}" type="presOf" srcId="{5C8C5677-7CE1-47AD-8761-F9A543E67747}" destId="{CA0DB7A9-934E-479A-B44B-54C6D9FECC84}" srcOrd="0" destOrd="0" presId="urn:microsoft.com/office/officeart/2005/8/layout/chevron1"/>
    <dgm:cxn modelId="{509E7417-DD25-41D5-A2AD-5F5F27BB1B1B}" type="presParOf" srcId="{CA0DB7A9-934E-479A-B44B-54C6D9FECC84}" destId="{0094F21C-A64C-46ED-88D6-23635DCB19E5}" srcOrd="0" destOrd="0" presId="urn:microsoft.com/office/officeart/2005/8/layout/chevron1"/>
    <dgm:cxn modelId="{4B1C4268-5056-4564-B020-23D933CAB810}" type="presParOf" srcId="{CA0DB7A9-934E-479A-B44B-54C6D9FECC84}" destId="{EFD82143-5763-4EA4-A4A8-822FFFF9CAC0}" srcOrd="1" destOrd="0" presId="urn:microsoft.com/office/officeart/2005/8/layout/chevron1"/>
    <dgm:cxn modelId="{C69AC318-BD61-40E6-9D1B-3E7E424F4BDC}" type="presParOf" srcId="{CA0DB7A9-934E-479A-B44B-54C6D9FECC84}" destId="{C0C56D42-C914-4315-A161-E4D8DF791E7F}" srcOrd="2" destOrd="0" presId="urn:microsoft.com/office/officeart/2005/8/layout/chevron1"/>
    <dgm:cxn modelId="{67EBD04F-3BC6-4468-8856-2F8F4CA61CFD}" type="presParOf" srcId="{CA0DB7A9-934E-479A-B44B-54C6D9FECC84}" destId="{E41F775F-0CCB-431B-8CF8-C2A12D89B10C}" srcOrd="3" destOrd="0" presId="urn:microsoft.com/office/officeart/2005/8/layout/chevron1"/>
    <dgm:cxn modelId="{5E6EE1CE-E720-4C8F-AA27-36B0569F31C8}" type="presParOf" srcId="{CA0DB7A9-934E-479A-B44B-54C6D9FECC84}" destId="{B1016625-4EE1-433B-8A07-FC0E7593399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4F21C-A64C-46ED-88D6-23635DCB19E5}">
      <dsp:nvSpPr>
        <dsp:cNvPr id="0" name=""/>
        <dsp:cNvSpPr/>
      </dsp:nvSpPr>
      <dsp:spPr>
        <a:xfrm>
          <a:off x="1934" y="506287"/>
          <a:ext cx="2357189" cy="94287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游ゴシック" panose="020B0400000000000000" pitchFamily="50" charset="-128"/>
              <a:ea typeface="游ゴシック" panose="020B0400000000000000" pitchFamily="50" charset="-128"/>
            </a:rPr>
            <a:t>求める人物像の明確化</a:t>
          </a:r>
          <a:endParaRPr kumimoji="1" lang="ja-JP" altLang="en-US" sz="2000" kern="1200" dirty="0">
            <a:latin typeface="游ゴシック" panose="020B0400000000000000" pitchFamily="50" charset="-128"/>
            <a:ea typeface="游ゴシック" panose="020B0400000000000000" pitchFamily="50" charset="-128"/>
          </a:endParaRPr>
        </a:p>
      </dsp:txBody>
      <dsp:txXfrm>
        <a:off x="473372" y="506287"/>
        <a:ext cx="1414314" cy="942875"/>
      </dsp:txXfrm>
    </dsp:sp>
    <dsp:sp modelId="{C0C56D42-C914-4315-A161-E4D8DF791E7F}">
      <dsp:nvSpPr>
        <dsp:cNvPr id="0" name=""/>
        <dsp:cNvSpPr/>
      </dsp:nvSpPr>
      <dsp:spPr>
        <a:xfrm>
          <a:off x="2123405" y="506287"/>
          <a:ext cx="2357189" cy="94287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游ゴシック" panose="020B0400000000000000" pitchFamily="50" charset="-128"/>
              <a:ea typeface="游ゴシック" panose="020B0400000000000000" pitchFamily="50" charset="-128"/>
            </a:rPr>
            <a:t>選考方法の検討</a:t>
          </a:r>
          <a:endParaRPr kumimoji="1" lang="ja-JP" altLang="en-US" sz="2000" kern="1200" dirty="0">
            <a:latin typeface="游ゴシック" panose="020B0400000000000000" pitchFamily="50" charset="-128"/>
            <a:ea typeface="游ゴシック" panose="020B0400000000000000" pitchFamily="50" charset="-128"/>
          </a:endParaRPr>
        </a:p>
      </dsp:txBody>
      <dsp:txXfrm>
        <a:off x="2594843" y="506287"/>
        <a:ext cx="1414314" cy="942875"/>
      </dsp:txXfrm>
    </dsp:sp>
    <dsp:sp modelId="{B1016625-4EE1-433B-8A07-FC0E75933990}">
      <dsp:nvSpPr>
        <dsp:cNvPr id="0" name=""/>
        <dsp:cNvSpPr/>
      </dsp:nvSpPr>
      <dsp:spPr>
        <a:xfrm>
          <a:off x="4244875" y="506287"/>
          <a:ext cx="2357189" cy="94287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游ゴシック" panose="020B0400000000000000" pitchFamily="50" charset="-128"/>
              <a:ea typeface="游ゴシック" panose="020B0400000000000000" pitchFamily="50" charset="-128"/>
            </a:rPr>
            <a:t>募集</a:t>
          </a:r>
          <a:endParaRPr kumimoji="1" lang="ja-JP" altLang="en-US" sz="2000" kern="1200" dirty="0">
            <a:latin typeface="游ゴシック" panose="020B0400000000000000" pitchFamily="50" charset="-128"/>
            <a:ea typeface="游ゴシック" panose="020B0400000000000000" pitchFamily="50" charset="-128"/>
          </a:endParaRPr>
        </a:p>
      </dsp:txBody>
      <dsp:txXfrm>
        <a:off x="4716313" y="506287"/>
        <a:ext cx="1414314" cy="9428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3854940" y="1"/>
            <a:ext cx="2949099" cy="498693"/>
          </a:xfrm>
          <a:prstGeom prst="rect">
            <a:avLst/>
          </a:prstGeom>
        </p:spPr>
        <p:txBody>
          <a:bodyPr vert="horz" lIns="91440" tIns="45720" rIns="91440" bIns="45720" rtlCol="0"/>
          <a:lstStyle>
            <a:lvl1pPr algn="r">
              <a:defRPr sz="1200"/>
            </a:lvl1pPr>
          </a:lstStyle>
          <a:p>
            <a:r>
              <a:rPr kumimoji="1" lang="en-US" altLang="ja-JP" smtClean="0"/>
              <a:t>2022/11/09</a:t>
            </a:r>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40" y="1"/>
            <a:ext cx="2949099" cy="498693"/>
          </a:xfrm>
          <a:prstGeom prst="rect">
            <a:avLst/>
          </a:prstGeom>
        </p:spPr>
        <p:txBody>
          <a:bodyPr vert="horz" lIns="91440" tIns="45720" rIns="91440" bIns="45720" rtlCol="0"/>
          <a:lstStyle>
            <a:lvl1pPr algn="r">
              <a:defRPr sz="1200"/>
            </a:lvl1pPr>
          </a:lstStyle>
          <a:p>
            <a:r>
              <a:rPr kumimoji="1" lang="en-US" altLang="ja-JP" smtClean="0"/>
              <a:t>2022/11/09</a:t>
            </a:r>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3463"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40" y="9440647"/>
            <a:ext cx="2949099" cy="498692"/>
          </a:xfrm>
          <a:prstGeom prst="rect">
            <a:avLst/>
          </a:prstGeom>
        </p:spPr>
        <p:txBody>
          <a:bodyPr vert="horz" lIns="91440" tIns="45720" rIns="91440" bIns="45720"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hf sldNum="0" hdr="0" ftr="0"/>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dirty="0"/>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60407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973786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970448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079683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208090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646048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120111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71080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413453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4149158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19877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dirty="0"/>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247498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916378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501001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245290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490252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120388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722752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891474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367378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864402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日付プレースホルダー 4"/>
          <p:cNvSpPr>
            <a:spLocks noGrp="1"/>
          </p:cNvSpPr>
          <p:nvPr>
            <p:ph type="dt" idx="10"/>
          </p:nvPr>
        </p:nvSpPr>
        <p:spPr/>
        <p:txBody>
          <a:bodyPr/>
          <a:lstStyle/>
          <a:p>
            <a:r>
              <a:rPr kumimoji="1" lang="en-US" altLang="ja-JP" smtClean="0"/>
              <a:t>2022/11/09</a:t>
            </a:r>
            <a:endParaRPr kumimoji="1" lang="ja-JP" altLang="en-US"/>
          </a:p>
        </p:txBody>
      </p:sp>
      <p:sp>
        <p:nvSpPr>
          <p:cNvPr id="4" name="ノート プレースホルダー 3"/>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350092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045407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180172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311465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640080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622496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4133833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63812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769442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256418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4251813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209371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日付プレースホルダー 3"/>
          <p:cNvSpPr>
            <a:spLocks noGrp="1"/>
          </p:cNvSpPr>
          <p:nvPr>
            <p:ph type="dt" idx="10"/>
          </p:nvPr>
        </p:nvSpPr>
        <p:spPr/>
        <p:txBody>
          <a:bodyPr/>
          <a:lstStyle/>
          <a:p>
            <a:r>
              <a:rPr kumimoji="1" lang="en-US" altLang="ja-JP" smtClean="0"/>
              <a:t>2022/11/09</a:t>
            </a:r>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827080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r>
              <a:rPr lang="en-US" altLang="ja-JP" smtClean="0"/>
              <a:t>2022/11/09</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6350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dirty="0"/>
              <a:t>2 </a:t>
            </a:r>
            <a:r>
              <a:rPr kumimoji="1" lang="ja-JP" altLang="en-US"/>
              <a:t>レベル</a:t>
            </a:r>
          </a:p>
          <a:p>
            <a:pPr marL="0" lvl="0" defTabSz="457200"/>
            <a:r>
              <a:rPr kumimoji="1" lang="ja-JP" altLang="en-US"/>
              <a:t>第 </a:t>
            </a:r>
            <a:r>
              <a:rPr kumimoji="1" lang="en-US" altLang="ja-JP" dirty="0"/>
              <a:t>3 </a:t>
            </a:r>
            <a:r>
              <a:rPr kumimoji="1" lang="ja-JP" altLang="en-US"/>
              <a:t>レベル</a:t>
            </a:r>
          </a:p>
          <a:p>
            <a:pPr marL="0" lvl="0" defTabSz="457200"/>
            <a:r>
              <a:rPr kumimoji="1" lang="ja-JP" altLang="en-US"/>
              <a:t>第 </a:t>
            </a:r>
            <a:r>
              <a:rPr kumimoji="1" lang="en-US" altLang="ja-JP" dirty="0"/>
              <a:t>4 </a:t>
            </a:r>
            <a:r>
              <a:rPr kumimoji="1" lang="ja-JP" altLang="en-US"/>
              <a:t>レベル</a:t>
            </a:r>
          </a:p>
          <a:p>
            <a:pPr marL="0" lvl="0" defTabSz="457200"/>
            <a:r>
              <a:rPr kumimoji="1" lang="ja-JP" altLang="en-US"/>
              <a:t>第 </a:t>
            </a:r>
            <a:r>
              <a:rPr kumimoji="1" lang="en-US" altLang="ja-JP" dirty="0"/>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r>
              <a:rPr lang="en-US" altLang="ja-JP" smtClean="0"/>
              <a:t>2022/11/09</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r>
              <a:rPr lang="en-US" altLang="ja-JP" smtClean="0"/>
              <a:t>2022/11/09</a:t>
            </a:r>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25361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r>
              <a:rPr lang="en-US" altLang="ja-JP" smtClean="0"/>
              <a:t>2022/11/09</a:t>
            </a:r>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80009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2913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dirty="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r>
              <a:rPr lang="en-US" altLang="ja-JP" smtClean="0"/>
              <a:t>2022/11/09</a:t>
            </a:r>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r>
              <a:rPr lang="en-US" altLang="ja-JP" smtClean="0"/>
              <a:t>2022/11/09</a:t>
            </a:r>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10" r:id="rId4"/>
    <p:sldLayoutId id="2147483711" r:id="rId5"/>
    <p:sldLayoutId id="2147483712" r:id="rId6"/>
    <p:sldLayoutId id="2147483705" r:id="rId7"/>
    <p:sldLayoutId id="2147483709" r:id="rId8"/>
    <p:sldLayoutId id="2147483706" r:id="rId9"/>
    <p:sldLayoutId id="2147483707" r:id="rId10"/>
    <p:sldLayoutId id="2147483708" r:id="rId11"/>
  </p:sldLayoutIdLst>
  <p:hf hdr="0" ftr="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6.tm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CF07454-B0F0-074F-A9C2-487699ED6A95}"/>
              </a:ext>
            </a:extLst>
          </p:cNvPr>
          <p:cNvSpPr>
            <a:spLocks noGrp="1"/>
          </p:cNvSpPr>
          <p:nvPr>
            <p:ph type="body" sz="quarter" idx="12"/>
          </p:nvPr>
        </p:nvSpPr>
        <p:spPr>
          <a:xfrm>
            <a:off x="4343400" y="5526764"/>
            <a:ext cx="5190755" cy="680186"/>
          </a:xfrm>
        </p:spPr>
        <p:txBody>
          <a:bodyPr/>
          <a:lstStyle/>
          <a:p>
            <a:r>
              <a:rPr lang="ja-JP" altLang="en-US" dirty="0">
                <a:latin typeface="游ゴシック" panose="020B0400000000000000" pitchFamily="50" charset="-128"/>
                <a:ea typeface="游ゴシック" panose="020B0400000000000000" pitchFamily="50" charset="-128"/>
              </a:rPr>
              <a:t>厚生労働省 </a:t>
            </a:r>
            <a:r>
              <a:rPr lang="ja-JP" altLang="en-US" dirty="0" smtClean="0">
                <a:latin typeface="游ゴシック" panose="020B0400000000000000" pitchFamily="50" charset="-128"/>
                <a:ea typeface="游ゴシック" panose="020B0400000000000000" pitchFamily="50" charset="-128"/>
              </a:rPr>
              <a:t>青森労働局職業安定部職業安定課</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smtClean="0">
                <a:latin typeface="游ゴシック" panose="020B0400000000000000" pitchFamily="50" charset="-128"/>
                <a:ea typeface="游ゴシック" panose="020B0400000000000000" pitchFamily="50" charset="-128"/>
              </a:rPr>
              <a:t>　　　　　　　　　職業安定課長　　鈴木 彰</a:t>
            </a:r>
            <a:endParaRPr lang="ja-JP" altLang="en-US" dirty="0">
              <a:latin typeface="游ゴシック" panose="020B0400000000000000" pitchFamily="50" charset="-128"/>
              <a:ea typeface="游ゴシック" panose="020B0400000000000000" pitchFamily="50" charset="-128"/>
            </a:endParaRPr>
          </a:p>
        </p:txBody>
      </p:sp>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a:xfrm>
            <a:off x="18216" y="1997468"/>
            <a:ext cx="9897010" cy="1904457"/>
          </a:xfrm>
        </p:spPr>
        <p:txBody>
          <a:bodyPr/>
          <a:lstStyle/>
          <a:p>
            <a:r>
              <a:rPr kumimoji="1" lang="ja-JP" altLang="en-US" sz="3200" dirty="0" smtClean="0">
                <a:latin typeface="游ゴシック" panose="020B0400000000000000" pitchFamily="50" charset="-128"/>
                <a:ea typeface="游ゴシック" panose="020B0400000000000000" pitchFamily="50" charset="-128"/>
              </a:rPr>
              <a:t>公正採用選考人権啓発推進員研修</a:t>
            </a:r>
            <a:endParaRPr kumimoji="1" lang="ja-JP" altLang="en-US" sz="3200" dirty="0">
              <a:latin typeface="游ゴシック" panose="020B0400000000000000" pitchFamily="50" charset="-128"/>
              <a:ea typeface="游ゴシック" panose="020B0400000000000000" pitchFamily="50" charset="-128"/>
            </a:endParaRPr>
          </a:p>
        </p:txBody>
      </p:sp>
      <p:sp>
        <p:nvSpPr>
          <p:cNvPr id="4" name="テキスト プレースホルダー 3">
            <a:extLst>
              <a:ext uri="{FF2B5EF4-FFF2-40B4-BE49-F238E27FC236}">
                <a16:creationId xmlns:a16="http://schemas.microsoft.com/office/drawing/2014/main" id="{4E7BD0D4-BAD8-7E4A-878A-F0E64AA9C52B}"/>
              </a:ext>
            </a:extLst>
          </p:cNvPr>
          <p:cNvSpPr>
            <a:spLocks noGrp="1"/>
          </p:cNvSpPr>
          <p:nvPr>
            <p:ph type="body" sz="quarter" idx="13"/>
          </p:nvPr>
        </p:nvSpPr>
        <p:spPr>
          <a:xfrm>
            <a:off x="-9227" y="3901925"/>
            <a:ext cx="9924453" cy="408830"/>
          </a:xfrm>
        </p:spPr>
        <p:txBody>
          <a:bodyPr/>
          <a:lstStyle/>
          <a:p>
            <a:r>
              <a:rPr lang="en-US" altLang="ja-JP" dirty="0" smtClean="0">
                <a:latin typeface="游ゴシック" panose="020B0400000000000000" pitchFamily="50" charset="-128"/>
                <a:ea typeface="游ゴシック" panose="020B0400000000000000" pitchFamily="50" charset="-128"/>
              </a:rPr>
              <a:t>― </a:t>
            </a:r>
            <a:r>
              <a:rPr lang="ja-JP" altLang="en-US" dirty="0" smtClean="0">
                <a:latin typeface="游ゴシック" panose="020B0400000000000000" pitchFamily="50" charset="-128"/>
                <a:ea typeface="游ゴシック" panose="020B0400000000000000" pitchFamily="50" charset="-128"/>
              </a:rPr>
              <a:t>公正な採用選考をめざして </a:t>
            </a:r>
            <a:r>
              <a:rPr lang="en-US" altLang="ja-JP" dirty="0" smtClean="0">
                <a:latin typeface="游ゴシック" panose="020B0400000000000000" pitchFamily="50" charset="-128"/>
                <a:ea typeface="游ゴシック" panose="020B0400000000000000" pitchFamily="50" charset="-128"/>
              </a:rPr>
              <a:t>―</a:t>
            </a:r>
            <a:endParaRPr lang="ja-JP" altLang="en-US"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5602352" y="914400"/>
            <a:ext cx="3617848" cy="944874"/>
          </a:xfrm>
          <a:prstGeom prst="rect">
            <a:avLst/>
          </a:prstGeom>
          <a:noFill/>
          <a:ln>
            <a:noFill/>
            <a:prstDash val="dash"/>
          </a:ln>
        </p:spPr>
        <p:txBody>
          <a:bodyPr wrap="square" rtlCol="0">
            <a:spAutoFit/>
          </a:bodyPr>
          <a:lstStyle/>
          <a:p>
            <a:pPr algn="l">
              <a:lnSpc>
                <a:spcPct val="120000"/>
              </a:lnSpc>
              <a:spcAft>
                <a:spcPts val="600"/>
              </a:spcAft>
              <a:buClr>
                <a:schemeClr val="tx2"/>
              </a:buClr>
            </a:pPr>
            <a:r>
              <a:rPr kumimoji="1" lang="ja-JP" altLang="en-US" sz="2400" dirty="0" smtClean="0">
                <a:solidFill>
                  <a:schemeClr val="bg1">
                    <a:lumMod val="65000"/>
                  </a:schemeClr>
                </a:solidFill>
                <a:latin typeface="游ゴシック" panose="020B0400000000000000" pitchFamily="50" charset="-128"/>
                <a:ea typeface="游ゴシック" panose="020B0400000000000000" pitchFamily="50" charset="-128"/>
              </a:rPr>
              <a:t>　　　　青森労働局</a:t>
            </a:r>
            <a:endParaRPr kumimoji="1" lang="en-US" altLang="ja-JP" sz="2400" dirty="0" smtClean="0">
              <a:solidFill>
                <a:schemeClr val="bg1">
                  <a:lumMod val="65000"/>
                </a:schemeClr>
              </a:solidFill>
              <a:latin typeface="游ゴシック" panose="020B0400000000000000" pitchFamily="50" charset="-128"/>
              <a:ea typeface="游ゴシック" panose="020B0400000000000000" pitchFamily="50" charset="-128"/>
            </a:endParaRPr>
          </a:p>
          <a:p>
            <a:pPr algn="l">
              <a:lnSpc>
                <a:spcPct val="120000"/>
              </a:lnSpc>
              <a:spcAft>
                <a:spcPts val="600"/>
              </a:spcAft>
              <a:buClr>
                <a:schemeClr val="tx2"/>
              </a:buClr>
            </a:pPr>
            <a:endParaRPr kumimoji="1" lang="ja-JP" altLang="en-US" dirty="0" smtClean="0">
              <a:solidFill>
                <a:schemeClr val="bg1">
                  <a:lumMod val="65000"/>
                </a:schemeClr>
              </a:solidFill>
              <a:latin typeface="游ゴシック" panose="020B0400000000000000" pitchFamily="50" charset="-128"/>
              <a:ea typeface="游ゴシック" panose="020B0400000000000000" pitchFamily="50" charset="-128"/>
            </a:endParaRPr>
          </a:p>
        </p:txBody>
      </p:sp>
      <p:sp>
        <p:nvSpPr>
          <p:cNvPr id="6" name="日付プレースホルダー 5"/>
          <p:cNvSpPr>
            <a:spLocks noGrp="1"/>
          </p:cNvSpPr>
          <p:nvPr>
            <p:ph type="dt" sz="half" idx="10"/>
          </p:nvPr>
        </p:nvSpPr>
        <p:spPr/>
        <p:txBody>
          <a:bodyPr/>
          <a:lstStyle/>
          <a:p>
            <a:r>
              <a:rPr lang="en-US" altLang="ja-JP" smtClean="0"/>
              <a:t>2022/11/09</a:t>
            </a:r>
            <a:endParaRPr lang="en-US" dirty="0"/>
          </a:p>
        </p:txBody>
      </p:sp>
    </p:spTree>
    <p:extLst>
      <p:ext uri="{BB962C8B-B14F-4D97-AF65-F5344CB8AC3E}">
        <p14:creationId xmlns:p14="http://schemas.microsoft.com/office/powerpoint/2010/main" val="3270303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0"/>
            <a:ext cx="9906000" cy="593946"/>
          </a:xfrm>
        </p:spPr>
        <p:txBody>
          <a:bodyPr/>
          <a:lstStyle/>
          <a:p>
            <a:r>
              <a:rPr lang="ja-JP" altLang="en-US" dirty="0" smtClean="0"/>
              <a:t>不適切なおそれのある事例②</a:t>
            </a:r>
            <a:endParaRPr lang="ja-JP" altLang="en-US" dirty="0"/>
          </a:p>
        </p:txBody>
      </p:sp>
      <p:sp>
        <p:nvSpPr>
          <p:cNvPr id="12" name="正方形/長方形 11">
            <a:extLst>
              <a:ext uri="{FF2B5EF4-FFF2-40B4-BE49-F238E27FC236}">
                <a16:creationId xmlns:a16="http://schemas.microsoft.com/office/drawing/2014/main" id="{A889522F-FA51-F14C-BAA2-ADEAB79DDF80}"/>
              </a:ext>
            </a:extLst>
          </p:cNvPr>
          <p:cNvSpPr/>
          <p:nvPr/>
        </p:nvSpPr>
        <p:spPr>
          <a:xfrm>
            <a:off x="126521" y="1740493"/>
            <a:ext cx="9191199" cy="1431700"/>
          </a:xfrm>
          <a:prstGeom prst="rect">
            <a:avLst/>
          </a:prstGeom>
          <a:noFill/>
          <a:ln w="25400" cap="rnd">
            <a:solidFill>
              <a:schemeClr val="accent3"/>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342900" lvl="0" indent="-342900">
              <a:lnSpc>
                <a:spcPct val="110000"/>
              </a:lnSpc>
              <a:spcAft>
                <a:spcPts val="700"/>
              </a:spcAft>
              <a:buClr>
                <a:schemeClr val="tx1"/>
              </a:buClr>
              <a:buFont typeface="+mj-lt"/>
              <a:buAutoNum type="arabicPeriod"/>
            </a:pPr>
            <a:r>
              <a:rPr kumimoji="1" lang="ja-JP" altLang="en-US" dirty="0" smtClean="0">
                <a:solidFill>
                  <a:schemeClr val="tx1"/>
                </a:solidFill>
                <a:latin typeface="游ゴシック" panose="020B0400000000000000" pitchFamily="50" charset="-128"/>
                <a:ea typeface="游ゴシック" panose="020B0400000000000000" pitchFamily="50" charset="-128"/>
              </a:rPr>
              <a:t>家の宗教はなんですか？</a:t>
            </a:r>
            <a:endParaRPr kumimoji="1" lang="en-US" altLang="ja-JP" dirty="0" smtClean="0">
              <a:solidFill>
                <a:schemeClr val="tx1"/>
              </a:solidFill>
              <a:latin typeface="游ゴシック" panose="020B0400000000000000" pitchFamily="50" charset="-128"/>
              <a:ea typeface="游ゴシック" panose="020B0400000000000000" pitchFamily="50" charset="-128"/>
            </a:endParaRPr>
          </a:p>
          <a:p>
            <a:pPr marL="342900" lvl="0" indent="-342900">
              <a:lnSpc>
                <a:spcPct val="110000"/>
              </a:lnSpc>
              <a:spcAft>
                <a:spcPts val="700"/>
              </a:spcAft>
              <a:buClr>
                <a:schemeClr val="tx1"/>
              </a:buClr>
              <a:buFont typeface="+mj-lt"/>
              <a:buAutoNum type="arabicPeriod"/>
            </a:pPr>
            <a:r>
              <a:rPr kumimoji="1" lang="ja-JP" altLang="en-US" dirty="0">
                <a:solidFill>
                  <a:schemeClr val="tx1"/>
                </a:solidFill>
                <a:latin typeface="游ゴシック" panose="020B0400000000000000" pitchFamily="50" charset="-128"/>
                <a:ea typeface="游ゴシック" panose="020B0400000000000000" pitchFamily="50" charset="-128"/>
              </a:rPr>
              <a:t>選挙ではどこに投票</a:t>
            </a:r>
            <a:r>
              <a:rPr kumimoji="1" lang="ja-JP" altLang="en-US" dirty="0" smtClean="0">
                <a:solidFill>
                  <a:schemeClr val="tx1"/>
                </a:solidFill>
                <a:latin typeface="游ゴシック" panose="020B0400000000000000" pitchFamily="50" charset="-128"/>
                <a:ea typeface="游ゴシック" panose="020B0400000000000000" pitchFamily="50" charset="-128"/>
              </a:rPr>
              <a:t>しましたか？</a:t>
            </a:r>
            <a:endParaRPr kumimoji="1" lang="ja-JP" altLang="en-US" dirty="0">
              <a:solidFill>
                <a:schemeClr val="tx1"/>
              </a:solidFill>
              <a:latin typeface="游ゴシック" panose="020B0400000000000000" pitchFamily="50" charset="-128"/>
              <a:ea typeface="游ゴシック" panose="020B0400000000000000" pitchFamily="50" charset="-128"/>
            </a:endParaRPr>
          </a:p>
          <a:p>
            <a:pPr marL="342900" lvl="0" indent="-342900">
              <a:lnSpc>
                <a:spcPct val="110000"/>
              </a:lnSpc>
              <a:spcAft>
                <a:spcPts val="700"/>
              </a:spcAft>
              <a:buClr>
                <a:schemeClr val="tx1"/>
              </a:buClr>
              <a:buFont typeface="+mj-lt"/>
              <a:buAutoNum type="arabicPeriod"/>
            </a:pPr>
            <a:r>
              <a:rPr kumimoji="1" lang="ja-JP" altLang="en-US" dirty="0" smtClean="0">
                <a:solidFill>
                  <a:schemeClr val="tx1"/>
                </a:solidFill>
                <a:latin typeface="游ゴシック" panose="020B0400000000000000" pitchFamily="50" charset="-128"/>
                <a:ea typeface="游ゴシック" panose="020B0400000000000000" pitchFamily="50" charset="-128"/>
              </a:rPr>
              <a:t>購読新聞・愛読書はなんですか？</a:t>
            </a:r>
            <a:endParaRPr kumimoji="1" lang="en-US" altLang="ja-JP" dirty="0" smtClean="0">
              <a:solidFill>
                <a:schemeClr val="tx1"/>
              </a:solidFill>
              <a:latin typeface="游ゴシック" panose="020B0400000000000000" pitchFamily="50" charset="-128"/>
              <a:ea typeface="游ゴシック" panose="020B0400000000000000" pitchFamily="50" charset="-128"/>
            </a:endParaRPr>
          </a:p>
        </p:txBody>
      </p:sp>
      <p:sp>
        <p:nvSpPr>
          <p:cNvPr id="14" name="角丸四角形 13">
            <a:extLst>
              <a:ext uri="{FF2B5EF4-FFF2-40B4-BE49-F238E27FC236}">
                <a16:creationId xmlns:a16="http://schemas.microsoft.com/office/drawing/2014/main" id="{053B0485-00BC-3E4F-B797-35CB015D43DD}"/>
              </a:ext>
            </a:extLst>
          </p:cNvPr>
          <p:cNvSpPr/>
          <p:nvPr/>
        </p:nvSpPr>
        <p:spPr>
          <a:xfrm>
            <a:off x="148086" y="1143001"/>
            <a:ext cx="5719314" cy="654458"/>
          </a:xfrm>
          <a:prstGeom prst="roundRect">
            <a:avLst>
              <a:gd name="adj" fmla="val 0"/>
            </a:avLst>
          </a:prstGeom>
          <a:solidFill>
            <a:schemeClr val="accent3"/>
          </a:solidFill>
          <a:ln w="76200">
            <a:solidFill>
              <a:schemeClr val="bg1"/>
            </a:solidFill>
          </a:ln>
        </p:spPr>
        <p:txBody>
          <a:bodyPr anchor="ctr"/>
          <a:lstStyle/>
          <a:p>
            <a:pPr defTabSz="591055">
              <a:lnSpc>
                <a:spcPct val="110000"/>
              </a:lnSpc>
              <a:spcAft>
                <a:spcPts val="796"/>
              </a:spcAft>
            </a:pPr>
            <a:r>
              <a:rPr lang="ja-JP" altLang="en-US" b="1" dirty="0" smtClean="0">
                <a:latin typeface="游ゴシック" panose="020B0400000000000000" pitchFamily="50" charset="-128"/>
                <a:ea typeface="游ゴシック" panose="020B0400000000000000" pitchFamily="50" charset="-128"/>
                <a:cs typeface="Noto Sans CJK JP DemiLight" charset="-128"/>
              </a:rPr>
              <a:t>本来自由であるべき事項</a:t>
            </a:r>
            <a:r>
              <a:rPr lang="ja-JP" altLang="en-US" sz="1400" b="1" dirty="0" smtClean="0">
                <a:latin typeface="游ゴシック" panose="020B0400000000000000" pitchFamily="50" charset="-128"/>
                <a:ea typeface="游ゴシック" panose="020B0400000000000000" pitchFamily="50" charset="-128"/>
                <a:cs typeface="Noto Sans CJK JP DemiLight" charset="-128"/>
              </a:rPr>
              <a:t>を尋ねるような質問例</a:t>
            </a:r>
            <a:endParaRPr lang="ja-JP" altLang="en-US" b="1" dirty="0">
              <a:latin typeface="游ゴシック" panose="020B0400000000000000" pitchFamily="50" charset="-128"/>
              <a:ea typeface="游ゴシック" panose="020B0400000000000000" pitchFamily="50" charset="-128"/>
              <a:cs typeface="Noto Sans CJK JP DemiLight" charset="-128"/>
            </a:endParaRPr>
          </a:p>
        </p:txBody>
      </p:sp>
      <p:sp>
        <p:nvSpPr>
          <p:cNvPr id="15" name="テキスト ボックス 14"/>
          <p:cNvSpPr txBox="1"/>
          <p:nvPr/>
        </p:nvSpPr>
        <p:spPr>
          <a:xfrm>
            <a:off x="143774" y="3303353"/>
            <a:ext cx="9243800" cy="363176"/>
          </a:xfrm>
          <a:prstGeom prst="rect">
            <a:avLst/>
          </a:prstGeom>
          <a:noFill/>
        </p:spPr>
        <p:txBody>
          <a:bodyPr wrap="square" rtlCol="0">
            <a:spAutoFit/>
          </a:bodyPr>
          <a:lstStyle/>
          <a:p>
            <a:pPr algn="l">
              <a:lnSpc>
                <a:spcPct val="110000"/>
              </a:lnSpc>
              <a:spcAft>
                <a:spcPts val="600"/>
              </a:spcAft>
              <a:buClr>
                <a:schemeClr val="tx2"/>
              </a:buClr>
            </a:pPr>
            <a:r>
              <a:rPr kumimoji="1" lang="en-US" altLang="ja-JP" sz="1600" dirty="0" smtClean="0">
                <a:latin typeface="游ゴシック" panose="020B0400000000000000" pitchFamily="50" charset="-128"/>
                <a:ea typeface="游ゴシック" panose="020B0400000000000000" pitchFamily="50" charset="-128"/>
              </a:rPr>
              <a:t>【</a:t>
            </a:r>
            <a:r>
              <a:rPr kumimoji="1" lang="ja-JP" altLang="en-US" sz="1600" dirty="0" smtClean="0">
                <a:latin typeface="游ゴシック" panose="020B0400000000000000" pitchFamily="50" charset="-128"/>
                <a:ea typeface="游ゴシック" panose="020B0400000000000000" pitchFamily="50" charset="-128"/>
              </a:rPr>
              <a:t>解説</a:t>
            </a:r>
            <a:r>
              <a:rPr kumimoji="1" lang="en-US" altLang="ja-JP" sz="1600" dirty="0" smtClean="0">
                <a:latin typeface="游ゴシック" panose="020B0400000000000000" pitchFamily="50" charset="-128"/>
                <a:ea typeface="游ゴシック" panose="020B0400000000000000" pitchFamily="50" charset="-128"/>
              </a:rPr>
              <a:t>】</a:t>
            </a:r>
            <a:endParaRPr kumimoji="1" lang="ja-JP" altLang="en-US" sz="1600" dirty="0" smtClean="0">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143774" y="3810000"/>
            <a:ext cx="9565873" cy="2145203"/>
          </a:xfrm>
          <a:prstGeom prst="rect">
            <a:avLst/>
          </a:prstGeom>
          <a:noFill/>
        </p:spPr>
        <p:txBody>
          <a:bodyPr wrap="square" rtlCol="0">
            <a:spAutoFit/>
          </a:bodyPr>
          <a:lstStyle/>
          <a:p>
            <a:pPr marL="342900" indent="-342900" algn="l">
              <a:lnSpc>
                <a:spcPct val="110000"/>
              </a:lnSpc>
              <a:spcAft>
                <a:spcPts val="600"/>
              </a:spcAft>
              <a:buClr>
                <a:schemeClr val="tx1"/>
              </a:buClr>
              <a:buFont typeface="+mj-lt"/>
              <a:buAutoNum type="arabicPeriod"/>
            </a:pPr>
            <a:r>
              <a:rPr kumimoji="1" lang="ja-JP" altLang="en-US" sz="1400" dirty="0" smtClean="0">
                <a:latin typeface="游ゴシック" panose="020B0400000000000000" pitchFamily="50" charset="-128"/>
                <a:ea typeface="游ゴシック" panose="020B0400000000000000" pitchFamily="50" charset="-128"/>
              </a:rPr>
              <a:t>「思想の自由」「信教の自由」を尊重し、これを尋ねるような質問は採用選考に持ち込まないことが重要です。</a:t>
            </a:r>
            <a:endParaRPr kumimoji="1" lang="en-US" altLang="ja-JP" sz="1400" dirty="0" smtClean="0">
              <a:latin typeface="游ゴシック" panose="020B0400000000000000" pitchFamily="50" charset="-128"/>
              <a:ea typeface="游ゴシック" panose="020B0400000000000000" pitchFamily="50" charset="-128"/>
            </a:endParaRPr>
          </a:p>
          <a:p>
            <a:pPr marL="228600" indent="-228600" algn="l">
              <a:lnSpc>
                <a:spcPct val="110000"/>
              </a:lnSpc>
              <a:spcAft>
                <a:spcPts val="600"/>
              </a:spcAft>
              <a:buClr>
                <a:schemeClr val="tx1"/>
              </a:buClr>
              <a:buFont typeface="+mj-lt"/>
              <a:buAutoNum type="arabicPeriod"/>
            </a:pPr>
            <a:endParaRPr kumimoji="1" lang="en-US" altLang="ja-JP" sz="300" dirty="0" smtClean="0">
              <a:latin typeface="游ゴシック" panose="020B0400000000000000" pitchFamily="50" charset="-128"/>
              <a:ea typeface="游ゴシック" panose="020B0400000000000000" pitchFamily="50" charset="-128"/>
            </a:endParaRPr>
          </a:p>
          <a:p>
            <a:pPr marL="342900" indent="-342900" algn="l">
              <a:lnSpc>
                <a:spcPct val="110000"/>
              </a:lnSpc>
              <a:spcAft>
                <a:spcPts val="600"/>
              </a:spcAft>
              <a:buClr>
                <a:schemeClr val="tx1"/>
              </a:buClr>
              <a:buFont typeface="+mj-lt"/>
              <a:buAutoNum type="arabicPeriod"/>
            </a:pPr>
            <a:r>
              <a:rPr kumimoji="1" lang="ja-JP" altLang="en-US" sz="1400" dirty="0" smtClean="0">
                <a:latin typeface="游ゴシック" panose="020B0400000000000000" pitchFamily="50" charset="-128"/>
                <a:ea typeface="游ゴシック" panose="020B0400000000000000" pitchFamily="50" charset="-128"/>
              </a:rPr>
              <a:t>選挙での投票行動等の政治的な活動に対する質問については思想・信条にかかわることにつながる可能性があることからも面接での質問としては適切ではありません。</a:t>
            </a:r>
            <a:endParaRPr kumimoji="1" lang="en-US" altLang="ja-JP" sz="1400" dirty="0" smtClean="0">
              <a:latin typeface="游ゴシック" panose="020B0400000000000000" pitchFamily="50" charset="-128"/>
              <a:ea typeface="游ゴシック" panose="020B0400000000000000" pitchFamily="50" charset="-128"/>
            </a:endParaRPr>
          </a:p>
          <a:p>
            <a:pPr marL="228600" indent="-228600" algn="l">
              <a:lnSpc>
                <a:spcPct val="110000"/>
              </a:lnSpc>
              <a:spcAft>
                <a:spcPts val="600"/>
              </a:spcAft>
              <a:buClr>
                <a:schemeClr val="tx1"/>
              </a:buClr>
              <a:buFont typeface="+mj-lt"/>
              <a:buAutoNum type="arabicPeriod"/>
            </a:pPr>
            <a:endParaRPr kumimoji="1" lang="en-US" altLang="ja-JP" sz="700" dirty="0" smtClean="0">
              <a:latin typeface="游ゴシック" panose="020B0400000000000000" pitchFamily="50" charset="-128"/>
              <a:ea typeface="游ゴシック" panose="020B0400000000000000" pitchFamily="50" charset="-128"/>
            </a:endParaRPr>
          </a:p>
          <a:p>
            <a:pPr marL="342900" indent="-342900" algn="l">
              <a:lnSpc>
                <a:spcPct val="110000"/>
              </a:lnSpc>
              <a:spcAft>
                <a:spcPts val="600"/>
              </a:spcAft>
              <a:buClr>
                <a:schemeClr val="tx1"/>
              </a:buClr>
              <a:buFont typeface="+mj-lt"/>
              <a:buAutoNum type="arabicPeriod"/>
            </a:pPr>
            <a:r>
              <a:rPr kumimoji="1" lang="ja-JP" altLang="en-US" sz="1400" dirty="0" smtClean="0">
                <a:latin typeface="游ゴシック" panose="020B0400000000000000" pitchFamily="50" charset="-128"/>
                <a:ea typeface="游ゴシック" panose="020B0400000000000000" pitchFamily="50" charset="-128"/>
              </a:rPr>
              <a:t>購読新聞や愛読書も思想・信条を把握してしまうおそれがあります。</a:t>
            </a:r>
            <a:endParaRPr kumimoji="1" lang="en-US" altLang="ja-JP" sz="1400" dirty="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1"/>
              </a:buClr>
            </a:pPr>
            <a:r>
              <a:rPr kumimoji="1" lang="ja-JP" altLang="en-US" sz="1400" dirty="0" smtClean="0">
                <a:latin typeface="游ゴシック" panose="020B0400000000000000" pitchFamily="50" charset="-128"/>
                <a:ea typeface="游ゴシック" panose="020B0400000000000000" pitchFamily="50" charset="-128"/>
              </a:rPr>
              <a:t>　　応募職種に関連する専門書等に対する意見を求める場合は、質問意図が分かるように的確な質問を行うようにし　</a:t>
            </a:r>
            <a:endParaRPr kumimoji="1" lang="en-US" altLang="ja-JP" sz="140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1"/>
              </a:buClr>
            </a:pPr>
            <a:r>
              <a:rPr kumimoji="1" lang="ja-JP" altLang="en-US" sz="1400" dirty="0" smtClean="0">
                <a:latin typeface="游ゴシック" panose="020B0400000000000000" pitchFamily="50" charset="-128"/>
                <a:ea typeface="游ゴシック" panose="020B0400000000000000" pitchFamily="50" charset="-128"/>
              </a:rPr>
              <a:t>　　ましょう。</a:t>
            </a:r>
          </a:p>
        </p:txBody>
      </p:sp>
      <p:sp>
        <p:nvSpPr>
          <p:cNvPr id="8" name="二等辺三角形 7"/>
          <p:cNvSpPr/>
          <p:nvPr/>
        </p:nvSpPr>
        <p:spPr>
          <a:xfrm>
            <a:off x="5181600" y="1004609"/>
            <a:ext cx="1262332" cy="823042"/>
          </a:xfrm>
          <a:prstGeom prst="triangle">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ysClr val="windowText" lastClr="000000"/>
                </a:solidFill>
              </a:rPr>
              <a:t>！</a:t>
            </a:r>
          </a:p>
        </p:txBody>
      </p:sp>
      <p:sp>
        <p:nvSpPr>
          <p:cNvPr id="3" name="日付プレースホルダー 2"/>
          <p:cNvSpPr>
            <a:spLocks noGrp="1"/>
          </p:cNvSpPr>
          <p:nvPr>
            <p:ph type="dt" sz="half" idx="10"/>
          </p:nvPr>
        </p:nvSpPr>
        <p:spPr/>
        <p:txBody>
          <a:bodyPr/>
          <a:lstStyle/>
          <a:p>
            <a:r>
              <a:rPr lang="en-US" altLang="ja-JP" smtClean="0"/>
              <a:t>2022/11/09</a:t>
            </a:r>
            <a:endParaRPr lang="en-US" dirty="0"/>
          </a:p>
        </p:txBody>
      </p:sp>
      <p:sp>
        <p:nvSpPr>
          <p:cNvPr id="4" name="スライド番号プレースホルダー 3"/>
          <p:cNvSpPr>
            <a:spLocks noGrp="1"/>
          </p:cNvSpPr>
          <p:nvPr>
            <p:ph type="sldNum" sz="quarter" idx="4"/>
          </p:nvPr>
        </p:nvSpPr>
        <p:spPr/>
        <p:txBody>
          <a:bodyPr/>
          <a:lstStyle/>
          <a:p>
            <a:fld id="{48F63A3B-78C7-47BE-AE5E-E10140E04643}" type="slidenum">
              <a:rPr lang="en-US" smtClean="0"/>
              <a:pPr/>
              <a:t>10</a:t>
            </a:fld>
            <a:endParaRPr lang="en-US" dirty="0"/>
          </a:p>
        </p:txBody>
      </p:sp>
    </p:spTree>
    <p:extLst>
      <p:ext uri="{BB962C8B-B14F-4D97-AF65-F5344CB8AC3E}">
        <p14:creationId xmlns:p14="http://schemas.microsoft.com/office/powerpoint/2010/main" val="1946684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採用選考時に配慮すべき事項</a:t>
            </a:r>
            <a:endParaRPr kumimoji="1" lang="ja-JP" altLang="en-US" dirty="0"/>
          </a:p>
        </p:txBody>
      </p:sp>
      <p:sp>
        <p:nvSpPr>
          <p:cNvPr id="5" name="正方形/長方形 4"/>
          <p:cNvSpPr/>
          <p:nvPr/>
        </p:nvSpPr>
        <p:spPr>
          <a:xfrm>
            <a:off x="611560" y="1558211"/>
            <a:ext cx="2448272" cy="3887013"/>
          </a:xfrm>
          <a:prstGeom prst="rect">
            <a:avLst/>
          </a:prstGeom>
          <a:gradFill flip="none" rotWithShape="1">
            <a:gsLst>
              <a:gs pos="2000">
                <a:srgbClr val="0162BC"/>
              </a:gs>
              <a:gs pos="100000">
                <a:srgbClr val="6D9CD5"/>
              </a:gs>
            </a:gsLst>
            <a:lin ang="5400000" scaled="1"/>
            <a:tileRect/>
          </a:gradFill>
          <a:ln>
            <a:noFill/>
          </a:ln>
          <a:effectLst>
            <a:outerShdw blurRad="50800" dist="381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275856" y="1556792"/>
            <a:ext cx="2448272" cy="3887013"/>
          </a:xfrm>
          <a:prstGeom prst="rect">
            <a:avLst/>
          </a:prstGeom>
          <a:gradFill flip="none" rotWithShape="1">
            <a:gsLst>
              <a:gs pos="2000">
                <a:srgbClr val="0162BC"/>
              </a:gs>
              <a:gs pos="100000">
                <a:srgbClr val="6D9CD5"/>
              </a:gs>
            </a:gsLst>
            <a:lin ang="5400000" scaled="1"/>
            <a:tileRect/>
          </a:gradFill>
          <a:ln>
            <a:noFill/>
          </a:ln>
          <a:effectLst>
            <a:outerShdw blurRad="50800" dist="381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940152" y="1556792"/>
            <a:ext cx="2448272" cy="3887013"/>
          </a:xfrm>
          <a:prstGeom prst="rect">
            <a:avLst/>
          </a:prstGeom>
          <a:gradFill flip="none" rotWithShape="1">
            <a:gsLst>
              <a:gs pos="2000">
                <a:srgbClr val="0162BC"/>
              </a:gs>
              <a:gs pos="100000">
                <a:srgbClr val="6D9CD5"/>
              </a:gs>
            </a:gsLst>
            <a:lin ang="5400000" scaled="1"/>
            <a:tileRect/>
          </a:gradFill>
          <a:ln>
            <a:noFill/>
          </a:ln>
          <a:effectLst>
            <a:outerShdw blurRad="50800" dist="381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4139952" y="4867958"/>
            <a:ext cx="720080" cy="1225338"/>
            <a:chOff x="4139952" y="5372014"/>
            <a:chExt cx="720080" cy="1225338"/>
          </a:xfrm>
          <a:solidFill>
            <a:srgbClr val="0162BC"/>
          </a:solidFill>
        </p:grpSpPr>
        <p:sp>
          <p:nvSpPr>
            <p:cNvPr id="9" name="台形 8"/>
            <p:cNvSpPr/>
            <p:nvPr/>
          </p:nvSpPr>
          <p:spPr>
            <a:xfrm>
              <a:off x="4139952" y="5950482"/>
              <a:ext cx="720080" cy="646870"/>
            </a:xfrm>
            <a:prstGeom prst="trapezoid">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0" name="円/楕円 27"/>
            <p:cNvSpPr/>
            <p:nvPr/>
          </p:nvSpPr>
          <p:spPr>
            <a:xfrm>
              <a:off x="4177861" y="5372014"/>
              <a:ext cx="610163" cy="649274"/>
            </a:xfrm>
            <a:prstGeom prst="ellipse">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p>
          </p:txBody>
        </p:sp>
      </p:grpSp>
      <p:sp>
        <p:nvSpPr>
          <p:cNvPr id="11" name="テキスト ボックス 10"/>
          <p:cNvSpPr txBox="1"/>
          <p:nvPr/>
        </p:nvSpPr>
        <p:spPr>
          <a:xfrm>
            <a:off x="827584" y="2999854"/>
            <a:ext cx="1980029" cy="954107"/>
          </a:xfrm>
          <a:prstGeom prst="rect">
            <a:avLst/>
          </a:prstGeom>
          <a:noFill/>
        </p:spPr>
        <p:txBody>
          <a:bodyPr wrap="none" rtlCol="0">
            <a:spAutoFit/>
          </a:bodyPr>
          <a:lstStyle/>
          <a:p>
            <a:r>
              <a:rPr kumimoji="1" lang="ja-JP" altLang="en-US" sz="2800" b="1" dirty="0" smtClean="0">
                <a:solidFill>
                  <a:schemeClr val="bg1">
                    <a:lumMod val="50000"/>
                  </a:schemeClr>
                </a:solidFill>
                <a:latin typeface="游ゴシック" panose="020B0400000000000000" pitchFamily="50" charset="-128"/>
                <a:ea typeface="游ゴシック" panose="020B0400000000000000" pitchFamily="50" charset="-128"/>
              </a:rPr>
              <a:t>本人に責任</a:t>
            </a:r>
            <a:endParaRPr kumimoji="1" lang="en-US" altLang="ja-JP" sz="2800" b="1" dirty="0" smtClean="0">
              <a:solidFill>
                <a:schemeClr val="bg1">
                  <a:lumMod val="50000"/>
                </a:schemeClr>
              </a:solidFill>
              <a:latin typeface="游ゴシック" panose="020B0400000000000000" pitchFamily="50" charset="-128"/>
              <a:ea typeface="游ゴシック" panose="020B0400000000000000" pitchFamily="50" charset="-128"/>
            </a:endParaRPr>
          </a:p>
          <a:p>
            <a:r>
              <a:rPr kumimoji="1" lang="ja-JP" altLang="en-US" sz="2800" b="1" dirty="0" smtClean="0">
                <a:solidFill>
                  <a:schemeClr val="bg1">
                    <a:lumMod val="50000"/>
                  </a:schemeClr>
                </a:solidFill>
                <a:latin typeface="游ゴシック" panose="020B0400000000000000" pitchFamily="50" charset="-128"/>
                <a:ea typeface="游ゴシック" panose="020B0400000000000000" pitchFamily="50" charset="-128"/>
              </a:rPr>
              <a:t>のない事項</a:t>
            </a:r>
            <a:endPar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3313018" y="2924944"/>
            <a:ext cx="2339102" cy="954107"/>
          </a:xfrm>
          <a:prstGeom prst="rect">
            <a:avLst/>
          </a:prstGeom>
          <a:noFill/>
        </p:spPr>
        <p:txBody>
          <a:bodyPr wrap="none" rtlCol="0">
            <a:spAutoFit/>
          </a:bodyPr>
          <a:lstStyle/>
          <a:p>
            <a:pPr algn="ctr"/>
            <a:r>
              <a:rPr kumimoji="1" lang="ja-JP" altLang="en-US" sz="2800" b="1" dirty="0" smtClean="0">
                <a:solidFill>
                  <a:schemeClr val="bg1">
                    <a:lumMod val="50000"/>
                  </a:schemeClr>
                </a:solidFill>
                <a:latin typeface="游ゴシック" panose="020B0400000000000000" pitchFamily="50" charset="-128"/>
                <a:ea typeface="游ゴシック" panose="020B0400000000000000" pitchFamily="50" charset="-128"/>
              </a:rPr>
              <a:t>本来自由で</a:t>
            </a:r>
            <a:endParaRPr kumimoji="1" lang="en-US" altLang="ja-JP" sz="2800" b="1" dirty="0" smtClean="0">
              <a:solidFill>
                <a:schemeClr val="bg1">
                  <a:lumMod val="50000"/>
                </a:schemeClr>
              </a:solidFill>
              <a:latin typeface="游ゴシック" panose="020B0400000000000000" pitchFamily="50" charset="-128"/>
              <a:ea typeface="游ゴシック" panose="020B0400000000000000" pitchFamily="50" charset="-128"/>
            </a:endParaRPr>
          </a:p>
          <a:p>
            <a:pPr algn="ctr"/>
            <a:r>
              <a:rPr lang="ja-JP" altLang="en-US" sz="2800" b="1" dirty="0">
                <a:solidFill>
                  <a:schemeClr val="bg1">
                    <a:lumMod val="50000"/>
                  </a:schemeClr>
                </a:solidFill>
                <a:latin typeface="游ゴシック" panose="020B0400000000000000" pitchFamily="50" charset="-128"/>
                <a:ea typeface="游ゴシック" panose="020B0400000000000000" pitchFamily="50" charset="-128"/>
              </a:rPr>
              <a:t>ある</a:t>
            </a:r>
            <a:r>
              <a:rPr lang="ja-JP" altLang="en-US" sz="2800" b="1" dirty="0" smtClean="0">
                <a:solidFill>
                  <a:schemeClr val="bg1">
                    <a:lumMod val="50000"/>
                  </a:schemeClr>
                </a:solidFill>
                <a:latin typeface="游ゴシック" panose="020B0400000000000000" pitchFamily="50" charset="-128"/>
                <a:ea typeface="游ゴシック" panose="020B0400000000000000" pitchFamily="50" charset="-128"/>
              </a:rPr>
              <a:t>べき事項</a:t>
            </a:r>
            <a:endPar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6372200" y="2999854"/>
            <a:ext cx="1620957" cy="954107"/>
          </a:xfrm>
          <a:prstGeom prst="rect">
            <a:avLst/>
          </a:prstGeom>
          <a:noFill/>
        </p:spPr>
        <p:txBody>
          <a:bodyPr wrap="none" rtlCol="0">
            <a:spAutoFit/>
          </a:bodyPr>
          <a:lstStyle/>
          <a:p>
            <a:pPr algn="ctr"/>
            <a:r>
              <a:rPr kumimoji="1" lang="ja-JP" altLang="en-US" sz="2800" b="1" dirty="0" smtClean="0">
                <a:solidFill>
                  <a:schemeClr val="bg1"/>
                </a:solidFill>
                <a:latin typeface="游ゴシック" panose="020B0400000000000000" pitchFamily="50" charset="-128"/>
                <a:ea typeface="游ゴシック" panose="020B0400000000000000" pitchFamily="50" charset="-128"/>
              </a:rPr>
              <a:t>採用選考</a:t>
            </a:r>
            <a:endParaRPr kumimoji="1" lang="en-US" altLang="ja-JP" sz="2800" b="1" dirty="0" smtClean="0">
              <a:solidFill>
                <a:schemeClr val="bg1"/>
              </a:solidFill>
              <a:latin typeface="游ゴシック" panose="020B0400000000000000" pitchFamily="50" charset="-128"/>
              <a:ea typeface="游ゴシック" panose="020B0400000000000000" pitchFamily="50" charset="-128"/>
            </a:endParaRPr>
          </a:p>
          <a:p>
            <a:pPr algn="ctr"/>
            <a:r>
              <a:rPr lang="ja-JP" altLang="en-US" sz="2800" b="1" dirty="0" smtClean="0">
                <a:solidFill>
                  <a:schemeClr val="bg1"/>
                </a:solidFill>
                <a:latin typeface="游ゴシック" panose="020B0400000000000000" pitchFamily="50" charset="-128"/>
                <a:ea typeface="游ゴシック" panose="020B0400000000000000" pitchFamily="50" charset="-128"/>
              </a:rPr>
              <a:t>の方法</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4" name="日付プレースホルダー 3"/>
          <p:cNvSpPr>
            <a:spLocks noGrp="1"/>
          </p:cNvSpPr>
          <p:nvPr>
            <p:ph type="dt" sz="half" idx="10"/>
          </p:nvPr>
        </p:nvSpPr>
        <p:spPr/>
        <p:txBody>
          <a:bodyPr/>
          <a:lstStyle/>
          <a:p>
            <a:r>
              <a:rPr lang="en-US" altLang="ja-JP" smtClean="0"/>
              <a:t>2022/11/09</a:t>
            </a:r>
            <a:endParaRPr lang="en-US" dirty="0"/>
          </a:p>
        </p:txBody>
      </p:sp>
      <p:sp>
        <p:nvSpPr>
          <p:cNvPr id="14" name="スライド番号プレースホルダー 13"/>
          <p:cNvSpPr>
            <a:spLocks noGrp="1"/>
          </p:cNvSpPr>
          <p:nvPr>
            <p:ph type="sldNum" sz="quarter" idx="4"/>
          </p:nvPr>
        </p:nvSpPr>
        <p:spPr/>
        <p:txBody>
          <a:bodyPr/>
          <a:lstStyle/>
          <a:p>
            <a:fld id="{48F63A3B-78C7-47BE-AE5E-E10140E04643}" type="slidenum">
              <a:rPr lang="en-US" smtClean="0"/>
              <a:pPr/>
              <a:t>11</a:t>
            </a:fld>
            <a:endParaRPr lang="en-US" dirty="0"/>
          </a:p>
        </p:txBody>
      </p:sp>
    </p:spTree>
    <p:extLst>
      <p:ext uri="{BB962C8B-B14F-4D97-AF65-F5344CB8AC3E}">
        <p14:creationId xmlns:p14="http://schemas.microsoft.com/office/powerpoint/2010/main" val="3508687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0"/>
            <a:ext cx="9906000" cy="593946"/>
          </a:xfrm>
        </p:spPr>
        <p:txBody>
          <a:bodyPr/>
          <a:lstStyle/>
          <a:p>
            <a:r>
              <a:rPr lang="ja-JP" altLang="en-US" dirty="0" smtClean="0"/>
              <a:t>不適切なおそれのある事例③</a:t>
            </a:r>
            <a:endParaRPr lang="ja-JP" altLang="en-US" dirty="0"/>
          </a:p>
        </p:txBody>
      </p:sp>
      <p:sp>
        <p:nvSpPr>
          <p:cNvPr id="9" name="正方形/長方形 8">
            <a:extLst>
              <a:ext uri="{FF2B5EF4-FFF2-40B4-BE49-F238E27FC236}">
                <a16:creationId xmlns:a16="http://schemas.microsoft.com/office/drawing/2014/main" id="{A889522F-FA51-F14C-BAA2-ADEAB79DDF80}"/>
              </a:ext>
            </a:extLst>
          </p:cNvPr>
          <p:cNvSpPr/>
          <p:nvPr/>
        </p:nvSpPr>
        <p:spPr>
          <a:xfrm>
            <a:off x="152400" y="1324203"/>
            <a:ext cx="9191199" cy="1654429"/>
          </a:xfrm>
          <a:prstGeom prst="rect">
            <a:avLst/>
          </a:prstGeom>
          <a:noFill/>
          <a:ln w="25400" cap="rnd">
            <a:solidFill>
              <a:schemeClr val="accent3"/>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342900" lvl="0" indent="-342900">
              <a:lnSpc>
                <a:spcPct val="110000"/>
              </a:lnSpc>
              <a:spcAft>
                <a:spcPts val="700"/>
              </a:spcAft>
              <a:buFont typeface="+mj-lt"/>
              <a:buAutoNum type="arabicPeriod"/>
            </a:pPr>
            <a:endParaRPr lang="en-US" altLang="ja-JP" sz="1100" dirty="0" smtClean="0">
              <a:solidFill>
                <a:prstClr val="black"/>
              </a:solidFill>
              <a:latin typeface="游ゴシック" panose="020B0400000000000000" pitchFamily="50" charset="-128"/>
              <a:ea typeface="游ゴシック" panose="020B0400000000000000" pitchFamily="50" charset="-128"/>
            </a:endParaRPr>
          </a:p>
          <a:p>
            <a:pPr marL="342900" lvl="0" indent="-342900">
              <a:lnSpc>
                <a:spcPct val="110000"/>
              </a:lnSpc>
              <a:spcAft>
                <a:spcPts val="700"/>
              </a:spcAft>
              <a:buFont typeface="+mj-lt"/>
              <a:buAutoNum type="arabicPeriod"/>
            </a:pPr>
            <a:r>
              <a:rPr lang="ja-JP" altLang="en-US" sz="1600" dirty="0" smtClean="0">
                <a:solidFill>
                  <a:prstClr val="black"/>
                </a:solidFill>
                <a:latin typeface="游ゴシック" panose="020B0400000000000000" pitchFamily="50" charset="-128"/>
                <a:ea typeface="游ゴシック" panose="020B0400000000000000" pitchFamily="50" charset="-128"/>
              </a:rPr>
              <a:t>身元調査の実施</a:t>
            </a:r>
            <a:endParaRPr lang="en-US" altLang="ja-JP" sz="1600" dirty="0" smtClean="0">
              <a:solidFill>
                <a:prstClr val="black"/>
              </a:solidFill>
              <a:latin typeface="游ゴシック" panose="020B0400000000000000" pitchFamily="50" charset="-128"/>
              <a:ea typeface="游ゴシック" panose="020B0400000000000000" pitchFamily="50" charset="-128"/>
            </a:endParaRPr>
          </a:p>
          <a:p>
            <a:pPr marL="342900" lvl="0" indent="-342900">
              <a:lnSpc>
                <a:spcPct val="110000"/>
              </a:lnSpc>
              <a:spcAft>
                <a:spcPts val="700"/>
              </a:spcAft>
              <a:buFont typeface="+mj-lt"/>
              <a:buAutoNum type="arabicPeriod"/>
            </a:pPr>
            <a:r>
              <a:rPr lang="ja-JP" altLang="en-US" sz="1600" dirty="0" smtClean="0">
                <a:solidFill>
                  <a:prstClr val="black"/>
                </a:solidFill>
                <a:latin typeface="游ゴシック" panose="020B0400000000000000" pitchFamily="50" charset="-128"/>
                <a:ea typeface="游ゴシック" panose="020B0400000000000000" pitchFamily="50" charset="-128"/>
              </a:rPr>
              <a:t>適性・能力の確認に必要ない項目のあるエントリーシート等の使用</a:t>
            </a:r>
            <a:endParaRPr lang="en-US" altLang="ja-JP" sz="1600" dirty="0">
              <a:solidFill>
                <a:prstClr val="black"/>
              </a:solidFill>
              <a:latin typeface="游ゴシック" panose="020B0400000000000000" pitchFamily="50" charset="-128"/>
              <a:ea typeface="游ゴシック" panose="020B0400000000000000" pitchFamily="50" charset="-128"/>
            </a:endParaRPr>
          </a:p>
          <a:p>
            <a:pPr marL="342900" lvl="0" indent="-342900">
              <a:lnSpc>
                <a:spcPct val="110000"/>
              </a:lnSpc>
              <a:spcAft>
                <a:spcPts val="700"/>
              </a:spcAft>
              <a:buFont typeface="+mj-lt"/>
              <a:buAutoNum type="arabicPeriod"/>
            </a:pPr>
            <a:r>
              <a:rPr lang="ja-JP" altLang="en-US" sz="1600" dirty="0" smtClean="0">
                <a:solidFill>
                  <a:prstClr val="black"/>
                </a:solidFill>
                <a:latin typeface="游ゴシック" panose="020B0400000000000000" pitchFamily="50" charset="-128"/>
                <a:ea typeface="游ゴシック" panose="020B0400000000000000" pitchFamily="50" charset="-128"/>
              </a:rPr>
              <a:t>職種</a:t>
            </a:r>
            <a:r>
              <a:rPr lang="ja-JP" altLang="en-US" sz="1600" dirty="0">
                <a:solidFill>
                  <a:prstClr val="black"/>
                </a:solidFill>
                <a:latin typeface="游ゴシック" panose="020B0400000000000000" pitchFamily="50" charset="-128"/>
                <a:ea typeface="游ゴシック" panose="020B0400000000000000" pitchFamily="50" charset="-128"/>
              </a:rPr>
              <a:t>に関係なく健康診断書を一律に提出</a:t>
            </a:r>
            <a:r>
              <a:rPr lang="ja-JP" altLang="en-US" sz="1600" dirty="0" smtClean="0">
                <a:solidFill>
                  <a:prstClr val="black"/>
                </a:solidFill>
                <a:latin typeface="游ゴシック" panose="020B0400000000000000" pitchFamily="50" charset="-128"/>
                <a:ea typeface="游ゴシック" panose="020B0400000000000000" pitchFamily="50" charset="-128"/>
              </a:rPr>
              <a:t>させる</a:t>
            </a:r>
            <a:endParaRPr lang="en-US" altLang="ja-JP" sz="1600" dirty="0" smtClean="0">
              <a:solidFill>
                <a:prstClr val="black"/>
              </a:solidFill>
              <a:latin typeface="游ゴシック" panose="020B0400000000000000" pitchFamily="50" charset="-128"/>
              <a:ea typeface="游ゴシック" panose="020B0400000000000000" pitchFamily="50" charset="-128"/>
            </a:endParaRPr>
          </a:p>
          <a:p>
            <a:pPr marL="342900" lvl="0" indent="-342900">
              <a:lnSpc>
                <a:spcPct val="110000"/>
              </a:lnSpc>
              <a:spcAft>
                <a:spcPts val="700"/>
              </a:spcAft>
              <a:buFont typeface="+mj-lt"/>
              <a:buAutoNum type="arabicPeriod"/>
            </a:pPr>
            <a:endParaRPr lang="en-US" altLang="ja-JP" sz="1600" dirty="0">
              <a:solidFill>
                <a:prstClr val="black"/>
              </a:solidFill>
              <a:latin typeface="游ゴシック" panose="020B0400000000000000" pitchFamily="50" charset="-128"/>
              <a:ea typeface="游ゴシック" panose="020B0400000000000000" pitchFamily="50" charset="-128"/>
            </a:endParaRPr>
          </a:p>
          <a:p>
            <a:pPr marL="342900" lvl="0" indent="-342900">
              <a:lnSpc>
                <a:spcPct val="110000"/>
              </a:lnSpc>
              <a:spcAft>
                <a:spcPts val="700"/>
              </a:spcAft>
              <a:buClr>
                <a:schemeClr val="accent3"/>
              </a:buClr>
              <a:buFont typeface="Arial" panose="020B0604020202020204" pitchFamily="34" charset="0"/>
              <a:buChar char="•"/>
            </a:pPr>
            <a:endParaRPr lang="en-US" altLang="ja-JP" sz="1600" dirty="0" smtClean="0">
              <a:solidFill>
                <a:prstClr val="black"/>
              </a:solidFill>
              <a:latin typeface="メイリオ" panose="020B0604030504040204" pitchFamily="50" charset="-128"/>
              <a:ea typeface="メイリオ" panose="020B0604030504040204" pitchFamily="50" charset="-128"/>
            </a:endParaRPr>
          </a:p>
        </p:txBody>
      </p:sp>
      <p:sp>
        <p:nvSpPr>
          <p:cNvPr id="13" name="角丸四角形 12">
            <a:extLst>
              <a:ext uri="{FF2B5EF4-FFF2-40B4-BE49-F238E27FC236}">
                <a16:creationId xmlns:a16="http://schemas.microsoft.com/office/drawing/2014/main" id="{053B0485-00BC-3E4F-B797-35CB015D43DD}"/>
              </a:ext>
            </a:extLst>
          </p:cNvPr>
          <p:cNvSpPr/>
          <p:nvPr/>
        </p:nvSpPr>
        <p:spPr>
          <a:xfrm>
            <a:off x="152400" y="960792"/>
            <a:ext cx="3581400" cy="568372"/>
          </a:xfrm>
          <a:prstGeom prst="roundRect">
            <a:avLst>
              <a:gd name="adj" fmla="val 0"/>
            </a:avLst>
          </a:prstGeom>
          <a:solidFill>
            <a:schemeClr val="accent3"/>
          </a:solidFill>
          <a:ln w="76200">
            <a:solidFill>
              <a:schemeClr val="bg1"/>
            </a:solidFill>
          </a:ln>
        </p:spPr>
        <p:txBody>
          <a:bodyPr anchor="ctr"/>
          <a:lstStyle/>
          <a:p>
            <a:pPr defTabSz="591055">
              <a:lnSpc>
                <a:spcPct val="110000"/>
              </a:lnSpc>
              <a:spcAft>
                <a:spcPts val="796"/>
              </a:spcAft>
            </a:pPr>
            <a:r>
              <a:rPr lang="ja-JP" altLang="en-US" b="1" dirty="0" smtClean="0">
                <a:latin typeface="游ゴシック" panose="020B0400000000000000" pitchFamily="50" charset="-128"/>
                <a:ea typeface="游ゴシック" panose="020B0400000000000000" pitchFamily="50" charset="-128"/>
                <a:cs typeface="Noto Sans CJK JP DemiLight" charset="-128"/>
              </a:rPr>
              <a:t>採用選考の方法の例</a:t>
            </a:r>
            <a:endParaRPr lang="ja-JP" altLang="en-US" b="1" dirty="0">
              <a:latin typeface="游ゴシック" panose="020B0400000000000000" pitchFamily="50" charset="-128"/>
              <a:ea typeface="游ゴシック" panose="020B0400000000000000" pitchFamily="50" charset="-128"/>
              <a:cs typeface="Noto Sans CJK JP DemiLight" charset="-128"/>
            </a:endParaRPr>
          </a:p>
        </p:txBody>
      </p:sp>
      <p:sp>
        <p:nvSpPr>
          <p:cNvPr id="3" name="テキスト ボックス 2"/>
          <p:cNvSpPr txBox="1"/>
          <p:nvPr/>
        </p:nvSpPr>
        <p:spPr>
          <a:xfrm>
            <a:off x="99799" y="3025844"/>
            <a:ext cx="9243800" cy="329321"/>
          </a:xfrm>
          <a:prstGeom prst="rect">
            <a:avLst/>
          </a:prstGeom>
          <a:noFill/>
        </p:spPr>
        <p:txBody>
          <a:bodyPr wrap="square" rtlCol="0">
            <a:spAutoFit/>
          </a:bodyPr>
          <a:lstStyle/>
          <a:p>
            <a:pPr algn="l">
              <a:lnSpc>
                <a:spcPct val="110000"/>
              </a:lnSpc>
              <a:spcAft>
                <a:spcPts val="600"/>
              </a:spcAft>
              <a:buClr>
                <a:schemeClr val="tx2"/>
              </a:buClr>
            </a:pPr>
            <a:r>
              <a:rPr kumimoji="1" lang="en-US" altLang="ja-JP" sz="1400" dirty="0" smtClean="0"/>
              <a:t>【</a:t>
            </a:r>
            <a:r>
              <a:rPr kumimoji="1" lang="ja-JP" altLang="en-US" sz="1400" dirty="0" smtClean="0"/>
              <a:t>解説</a:t>
            </a:r>
            <a:r>
              <a:rPr kumimoji="1" lang="en-US" altLang="ja-JP" sz="1400" dirty="0" smtClean="0"/>
              <a:t>】</a:t>
            </a:r>
            <a:endParaRPr kumimoji="1" lang="ja-JP" altLang="en-US" sz="1400" dirty="0" smtClean="0"/>
          </a:p>
        </p:txBody>
      </p:sp>
      <p:sp>
        <p:nvSpPr>
          <p:cNvPr id="4" name="テキスト ボックス 3"/>
          <p:cNvSpPr txBox="1"/>
          <p:nvPr/>
        </p:nvSpPr>
        <p:spPr>
          <a:xfrm>
            <a:off x="117473" y="3276600"/>
            <a:ext cx="9788527" cy="3968779"/>
          </a:xfrm>
          <a:prstGeom prst="rect">
            <a:avLst/>
          </a:prstGeom>
          <a:noFill/>
        </p:spPr>
        <p:txBody>
          <a:bodyPr wrap="square" rtlCol="0">
            <a:spAutoFit/>
          </a:bodyPr>
          <a:lstStyle/>
          <a:p>
            <a:pPr marL="228600" indent="-228600" algn="l">
              <a:lnSpc>
                <a:spcPct val="110000"/>
              </a:lnSpc>
              <a:spcAft>
                <a:spcPts val="600"/>
              </a:spcAft>
              <a:buClr>
                <a:schemeClr val="tx1"/>
              </a:buClr>
              <a:buFont typeface="+mj-lt"/>
              <a:buAutoNum type="arabicPeriod"/>
            </a:pPr>
            <a:r>
              <a:rPr kumimoji="1" lang="ja-JP" altLang="en-US" sz="1400" spc="110" dirty="0" smtClean="0">
                <a:latin typeface="游ゴシック" panose="020B0400000000000000" pitchFamily="50" charset="-128"/>
                <a:ea typeface="游ゴシック" panose="020B0400000000000000" pitchFamily="50" charset="-128"/>
              </a:rPr>
              <a:t>　「身元調査の実施」は家庭環境などの本人に責任のない事項を把握したり、無責任な偏見等の情報が入り込んだりして、結果として就職機会が不当に閉ざされることにもなりますので、実施しないようにしてください。</a:t>
            </a:r>
            <a:endParaRPr kumimoji="1" lang="en-US" altLang="ja-JP" sz="1400" spc="110" dirty="0" smtClean="0">
              <a:latin typeface="游ゴシック" panose="020B0400000000000000" pitchFamily="50" charset="-128"/>
              <a:ea typeface="游ゴシック" panose="020B0400000000000000" pitchFamily="50" charset="-128"/>
            </a:endParaRPr>
          </a:p>
          <a:p>
            <a:pPr marL="342900" indent="-342900">
              <a:lnSpc>
                <a:spcPct val="110000"/>
              </a:lnSpc>
              <a:spcAft>
                <a:spcPts val="600"/>
              </a:spcAft>
              <a:buClr>
                <a:schemeClr val="tx1"/>
              </a:buClr>
              <a:buFont typeface="+mj-lt"/>
              <a:buAutoNum type="arabicPeriod" startAt="2"/>
            </a:pPr>
            <a:r>
              <a:rPr kumimoji="1" lang="ja-JP" altLang="en-US" sz="1400" spc="110" dirty="0">
                <a:latin typeface="游ゴシック" panose="020B0400000000000000" pitchFamily="50" charset="-128"/>
                <a:ea typeface="游ゴシック" panose="020B0400000000000000" pitchFamily="50" charset="-128"/>
              </a:rPr>
              <a:t>「本籍」「家族の勤務先」「既往歴」など選考時には必要ない情報を記載させる応募用紙を、</a:t>
            </a:r>
            <a:endParaRPr kumimoji="1" lang="en-US" altLang="ja-JP" sz="1400" spc="110" dirty="0">
              <a:latin typeface="游ゴシック" panose="020B0400000000000000" pitchFamily="50" charset="-128"/>
              <a:ea typeface="游ゴシック" panose="020B0400000000000000" pitchFamily="50" charset="-128"/>
            </a:endParaRPr>
          </a:p>
          <a:p>
            <a:pPr>
              <a:lnSpc>
                <a:spcPct val="110000"/>
              </a:lnSpc>
              <a:spcAft>
                <a:spcPts val="600"/>
              </a:spcAft>
              <a:buClr>
                <a:schemeClr val="tx1"/>
              </a:buClr>
            </a:pPr>
            <a:r>
              <a:rPr kumimoji="1" lang="ja-JP" altLang="en-US" sz="1400" spc="110" dirty="0">
                <a:latin typeface="游ゴシック" panose="020B0400000000000000" pitchFamily="50" charset="-128"/>
                <a:ea typeface="游ゴシック" panose="020B0400000000000000" pitchFamily="50" charset="-128"/>
              </a:rPr>
              <a:t>　　</a:t>
            </a:r>
            <a:r>
              <a:rPr kumimoji="1" lang="ja-JP" altLang="en-US" sz="1400" u="sng" spc="110" dirty="0">
                <a:latin typeface="游ゴシック" panose="020B0400000000000000" pitchFamily="50" charset="-128"/>
                <a:ea typeface="游ゴシック" panose="020B0400000000000000" pitchFamily="50" charset="-128"/>
              </a:rPr>
              <a:t>なんとなく過去から踏襲したまま使用していませんか</a:t>
            </a:r>
            <a:r>
              <a:rPr kumimoji="1" lang="ja-JP" altLang="en-US" sz="1400" spc="110" dirty="0" smtClean="0">
                <a:latin typeface="游ゴシック" panose="020B0400000000000000" pitchFamily="50" charset="-128"/>
                <a:ea typeface="游ゴシック" panose="020B0400000000000000" pitchFamily="50" charset="-128"/>
              </a:rPr>
              <a:t>？</a:t>
            </a:r>
            <a:endParaRPr kumimoji="1" lang="en-US" altLang="ja-JP" sz="1400" spc="110" dirty="0" smtClean="0">
              <a:latin typeface="游ゴシック" panose="020B0400000000000000" pitchFamily="50" charset="-128"/>
              <a:ea typeface="游ゴシック" panose="020B0400000000000000" pitchFamily="50" charset="-128"/>
            </a:endParaRPr>
          </a:p>
          <a:p>
            <a:pPr>
              <a:lnSpc>
                <a:spcPct val="110000"/>
              </a:lnSpc>
              <a:spcAft>
                <a:spcPts val="600"/>
              </a:spcAft>
              <a:buClr>
                <a:schemeClr val="tx1"/>
              </a:buClr>
            </a:pPr>
            <a:r>
              <a:rPr kumimoji="1" lang="ja-JP" altLang="en-US" sz="1400" spc="110" dirty="0" smtClean="0">
                <a:latin typeface="游ゴシック" panose="020B0400000000000000" pitchFamily="50" charset="-128"/>
                <a:ea typeface="游ゴシック" panose="020B0400000000000000" pitchFamily="50" charset="-128"/>
              </a:rPr>
              <a:t>３</a:t>
            </a:r>
            <a:r>
              <a:rPr kumimoji="1" lang="en-US" altLang="ja-JP" sz="1400" spc="110" dirty="0" smtClean="0">
                <a:latin typeface="游ゴシック" panose="020B0400000000000000" pitchFamily="50" charset="-128"/>
                <a:ea typeface="游ゴシック" panose="020B0400000000000000" pitchFamily="50" charset="-128"/>
              </a:rPr>
              <a:t>.</a:t>
            </a:r>
            <a:r>
              <a:rPr kumimoji="1" lang="ja-JP" altLang="en-US" sz="1400" spc="110" dirty="0" smtClean="0">
                <a:latin typeface="游ゴシック" panose="020B0400000000000000" pitchFamily="50" charset="-128"/>
                <a:ea typeface="游ゴシック" panose="020B0400000000000000" pitchFamily="50" charset="-128"/>
              </a:rPr>
              <a:t>　労働</a:t>
            </a:r>
            <a:r>
              <a:rPr kumimoji="1" lang="ja-JP" altLang="en-US" sz="1400" spc="110" dirty="0">
                <a:latin typeface="游ゴシック" panose="020B0400000000000000" pitchFamily="50" charset="-128"/>
                <a:ea typeface="游ゴシック" panose="020B0400000000000000" pitchFamily="50" charset="-128"/>
              </a:rPr>
              <a:t>安全衛生規則上の「雇入時の健康診断」は入職後の健康管理に役立てるものであり、採用選考時に</a:t>
            </a:r>
            <a:endParaRPr kumimoji="1" lang="en-US" altLang="ja-JP" sz="1400" spc="110" dirty="0">
              <a:latin typeface="游ゴシック" panose="020B0400000000000000" pitchFamily="50" charset="-128"/>
              <a:ea typeface="游ゴシック" panose="020B0400000000000000" pitchFamily="50" charset="-128"/>
            </a:endParaRPr>
          </a:p>
          <a:p>
            <a:pPr>
              <a:lnSpc>
                <a:spcPct val="110000"/>
              </a:lnSpc>
              <a:spcAft>
                <a:spcPts val="600"/>
              </a:spcAft>
              <a:buClr>
                <a:schemeClr val="tx1"/>
              </a:buClr>
            </a:pPr>
            <a:r>
              <a:rPr kumimoji="1" lang="en-US" altLang="ja-JP" sz="1400" spc="110" dirty="0">
                <a:latin typeface="游ゴシック" panose="020B0400000000000000" pitchFamily="50" charset="-128"/>
                <a:ea typeface="游ゴシック" panose="020B0400000000000000" pitchFamily="50" charset="-128"/>
              </a:rPr>
              <a:t>   </a:t>
            </a:r>
            <a:r>
              <a:rPr kumimoji="1" lang="ja-JP" altLang="en-US" sz="1400" spc="110" dirty="0">
                <a:latin typeface="游ゴシック" panose="020B0400000000000000" pitchFamily="50" charset="-128"/>
                <a:ea typeface="游ゴシック" panose="020B0400000000000000" pitchFamily="50" charset="-128"/>
              </a:rPr>
              <a:t>実施することを義務づけたものではありません。</a:t>
            </a:r>
            <a:endParaRPr kumimoji="1" lang="en-US" altLang="ja-JP" sz="1400" spc="110" dirty="0">
              <a:latin typeface="游ゴシック" panose="020B0400000000000000" pitchFamily="50" charset="-128"/>
              <a:ea typeface="游ゴシック" panose="020B0400000000000000" pitchFamily="50" charset="-128"/>
            </a:endParaRPr>
          </a:p>
          <a:p>
            <a:pPr>
              <a:lnSpc>
                <a:spcPct val="110000"/>
              </a:lnSpc>
              <a:spcAft>
                <a:spcPts val="600"/>
              </a:spcAft>
              <a:buClr>
                <a:schemeClr val="tx1"/>
              </a:buClr>
            </a:pPr>
            <a:r>
              <a:rPr kumimoji="1" lang="ja-JP" altLang="en-US" sz="1400" spc="110" dirty="0">
                <a:latin typeface="游ゴシック" panose="020B0400000000000000" pitchFamily="50" charset="-128"/>
                <a:ea typeface="游ゴシック" panose="020B0400000000000000" pitchFamily="50" charset="-128"/>
              </a:rPr>
              <a:t>　　一方、業務遂行のため、確認することに合理性がある場合も考えられます。</a:t>
            </a:r>
            <a:endParaRPr kumimoji="1" lang="en-US" altLang="ja-JP" sz="1400" spc="110" dirty="0">
              <a:latin typeface="游ゴシック" panose="020B0400000000000000" pitchFamily="50" charset="-128"/>
              <a:ea typeface="游ゴシック" panose="020B0400000000000000" pitchFamily="50" charset="-128"/>
            </a:endParaRPr>
          </a:p>
          <a:p>
            <a:pPr>
              <a:lnSpc>
                <a:spcPct val="110000"/>
              </a:lnSpc>
              <a:spcAft>
                <a:spcPts val="600"/>
              </a:spcAft>
              <a:buClr>
                <a:schemeClr val="tx1"/>
              </a:buClr>
            </a:pPr>
            <a:r>
              <a:rPr kumimoji="1" lang="ja-JP" altLang="en-US" sz="1400" spc="110" dirty="0">
                <a:latin typeface="游ゴシック" panose="020B0400000000000000" pitchFamily="50" charset="-128"/>
                <a:ea typeface="游ゴシック" panose="020B0400000000000000" pitchFamily="50" charset="-128"/>
              </a:rPr>
              <a:t>　　</a:t>
            </a:r>
            <a:endParaRPr kumimoji="1" lang="en-US" altLang="ja-JP" sz="1400" spc="110" dirty="0">
              <a:latin typeface="游ゴシック" panose="020B0400000000000000" pitchFamily="50" charset="-128"/>
              <a:ea typeface="游ゴシック" panose="020B0400000000000000" pitchFamily="50" charset="-128"/>
            </a:endParaRPr>
          </a:p>
          <a:p>
            <a:pPr>
              <a:lnSpc>
                <a:spcPct val="110000"/>
              </a:lnSpc>
              <a:spcAft>
                <a:spcPts val="600"/>
              </a:spcAft>
              <a:buClr>
                <a:schemeClr val="tx1"/>
              </a:buClr>
            </a:pPr>
            <a:endParaRPr kumimoji="1" lang="en-US" altLang="ja-JP" sz="1400" spc="110" dirty="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1"/>
              </a:buClr>
            </a:pPr>
            <a:r>
              <a:rPr kumimoji="1" lang="ja-JP" altLang="en-US" sz="1400" spc="110" dirty="0" smtClean="0">
                <a:latin typeface="游ゴシック" panose="020B0400000000000000" pitchFamily="50" charset="-128"/>
                <a:ea typeface="游ゴシック" panose="020B0400000000000000" pitchFamily="50" charset="-128"/>
              </a:rPr>
              <a:t>３</a:t>
            </a:r>
            <a:endParaRPr kumimoji="1" lang="en-US" altLang="ja-JP" spc="110" dirty="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1"/>
              </a:buClr>
            </a:pPr>
            <a:endParaRPr kumimoji="1" lang="en-US" altLang="ja-JP" sz="20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1"/>
              </a:buClr>
            </a:pPr>
            <a:endParaRPr kumimoji="1" lang="en-US" altLang="ja-JP" sz="100" spc="110" dirty="0" smtClean="0">
              <a:latin typeface="游ゴシック" panose="020B0400000000000000" pitchFamily="50" charset="-128"/>
              <a:ea typeface="游ゴシック" panose="020B0400000000000000" pitchFamily="50" charset="-128"/>
            </a:endParaRPr>
          </a:p>
          <a:p>
            <a:pPr marL="228600" indent="-228600" algn="l">
              <a:lnSpc>
                <a:spcPct val="110000"/>
              </a:lnSpc>
              <a:spcAft>
                <a:spcPts val="600"/>
              </a:spcAft>
              <a:buClr>
                <a:schemeClr val="tx1"/>
              </a:buClr>
              <a:buFont typeface="+mj-lt"/>
              <a:buAutoNum type="arabicPeriod" startAt="2"/>
            </a:pPr>
            <a:endParaRPr kumimoji="1" lang="en-US" altLang="ja-JP" sz="400" spc="110" dirty="0" smtClean="0">
              <a:latin typeface="游ゴシック" panose="020B0400000000000000" pitchFamily="50" charset="-128"/>
              <a:ea typeface="游ゴシック" panose="020B0400000000000000" pitchFamily="50" charset="-128"/>
            </a:endParaRPr>
          </a:p>
        </p:txBody>
      </p:sp>
      <p:sp>
        <p:nvSpPr>
          <p:cNvPr id="10" name="二等辺三角形 9"/>
          <p:cNvSpPr/>
          <p:nvPr/>
        </p:nvSpPr>
        <p:spPr>
          <a:xfrm>
            <a:off x="3102634" y="825591"/>
            <a:ext cx="1262332" cy="738008"/>
          </a:xfrm>
          <a:prstGeom prst="triangle">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ysClr val="windowText" lastClr="000000"/>
                </a:solidFill>
              </a:rPr>
              <a:t>！</a:t>
            </a:r>
          </a:p>
        </p:txBody>
      </p:sp>
      <p:sp>
        <p:nvSpPr>
          <p:cNvPr id="6" name="正方形/長方形 5"/>
          <p:cNvSpPr/>
          <p:nvPr/>
        </p:nvSpPr>
        <p:spPr>
          <a:xfrm>
            <a:off x="233413" y="5619936"/>
            <a:ext cx="8976571" cy="11493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Aft>
                <a:spcPts val="600"/>
              </a:spcAft>
              <a:buClr>
                <a:schemeClr val="tx1"/>
              </a:buClr>
            </a:pPr>
            <a:r>
              <a:rPr kumimoji="1" lang="en-US" altLang="ja-JP" sz="1100" spc="110" dirty="0" smtClean="0">
                <a:solidFill>
                  <a:schemeClr val="tx1"/>
                </a:solidFill>
                <a:latin typeface="游ゴシック" panose="020B0400000000000000" pitchFamily="50" charset="-128"/>
                <a:ea typeface="游ゴシック" panose="020B0400000000000000" pitchFamily="50" charset="-128"/>
              </a:rPr>
              <a:t>〈 </a:t>
            </a:r>
            <a:r>
              <a:rPr kumimoji="1" lang="ja-JP" altLang="en-US" sz="1100" u="sng" spc="110" dirty="0" smtClean="0">
                <a:solidFill>
                  <a:schemeClr val="tx1"/>
                </a:solidFill>
                <a:latin typeface="游ゴシック" panose="020B0400000000000000" pitchFamily="50" charset="-128"/>
                <a:ea typeface="游ゴシック" panose="020B0400000000000000" pitchFamily="50" charset="-128"/>
              </a:rPr>
              <a:t>合理的</a:t>
            </a:r>
            <a:r>
              <a:rPr kumimoji="1" lang="ja-JP" altLang="en-US" sz="1100" u="sng" spc="110" dirty="0">
                <a:solidFill>
                  <a:schemeClr val="tx1"/>
                </a:solidFill>
                <a:latin typeface="游ゴシック" panose="020B0400000000000000" pitchFamily="50" charset="-128"/>
                <a:ea typeface="游ゴシック" panose="020B0400000000000000" pitchFamily="50" charset="-128"/>
              </a:rPr>
              <a:t>必要性があると考えられる</a:t>
            </a:r>
            <a:r>
              <a:rPr kumimoji="1" lang="ja-JP" altLang="en-US" sz="1100" u="sng" spc="110" dirty="0" smtClean="0">
                <a:solidFill>
                  <a:schemeClr val="tx1"/>
                </a:solidFill>
                <a:latin typeface="游ゴシック" panose="020B0400000000000000" pitchFamily="50" charset="-128"/>
                <a:ea typeface="游ゴシック" panose="020B0400000000000000" pitchFamily="50" charset="-128"/>
              </a:rPr>
              <a:t>例 </a:t>
            </a:r>
            <a:r>
              <a:rPr kumimoji="1" lang="en-US" altLang="ja-JP" sz="1100" spc="110" dirty="0" smtClean="0">
                <a:solidFill>
                  <a:schemeClr val="tx1"/>
                </a:solidFill>
                <a:latin typeface="游ゴシック" panose="020B0400000000000000" pitchFamily="50" charset="-128"/>
                <a:ea typeface="游ゴシック" panose="020B0400000000000000" pitchFamily="50" charset="-128"/>
              </a:rPr>
              <a:t>〉</a:t>
            </a:r>
            <a:endParaRPr kumimoji="1" lang="en-US" altLang="ja-JP" sz="1100" spc="110" dirty="0">
              <a:solidFill>
                <a:schemeClr val="tx1"/>
              </a:solidFill>
              <a:latin typeface="游ゴシック" panose="020B0400000000000000" pitchFamily="50" charset="-128"/>
              <a:ea typeface="游ゴシック" panose="020B0400000000000000" pitchFamily="50" charset="-128"/>
            </a:endParaRPr>
          </a:p>
          <a:p>
            <a:pPr>
              <a:lnSpc>
                <a:spcPct val="110000"/>
              </a:lnSpc>
              <a:spcAft>
                <a:spcPts val="600"/>
              </a:spcAft>
              <a:buClr>
                <a:schemeClr val="tx1"/>
              </a:buClr>
            </a:pPr>
            <a:r>
              <a:rPr kumimoji="1" lang="ja-JP" altLang="en-US" sz="1100" spc="110" dirty="0">
                <a:solidFill>
                  <a:schemeClr val="tx1"/>
                </a:solidFill>
                <a:latin typeface="游ゴシック" panose="020B0400000000000000" pitchFamily="50" charset="-128"/>
                <a:ea typeface="游ゴシック" panose="020B0400000000000000" pitchFamily="50" charset="-128"/>
              </a:rPr>
              <a:t>　　○　食品製造工程で、直接アレルギー食品に触れることがあるため、食品に対するアレルギーを確認する場合</a:t>
            </a:r>
            <a:endParaRPr kumimoji="1" lang="en-US" altLang="ja-JP" sz="1100" spc="110" dirty="0">
              <a:solidFill>
                <a:schemeClr val="tx1"/>
              </a:solidFill>
              <a:latin typeface="游ゴシック" panose="020B0400000000000000" pitchFamily="50" charset="-128"/>
              <a:ea typeface="游ゴシック" panose="020B0400000000000000" pitchFamily="50" charset="-128"/>
            </a:endParaRPr>
          </a:p>
          <a:p>
            <a:pPr>
              <a:lnSpc>
                <a:spcPct val="110000"/>
              </a:lnSpc>
              <a:spcAft>
                <a:spcPts val="600"/>
              </a:spcAft>
              <a:buClr>
                <a:schemeClr val="tx1"/>
              </a:buClr>
            </a:pPr>
            <a:r>
              <a:rPr kumimoji="1" lang="ja-JP" altLang="en-US" sz="1100" spc="110" dirty="0">
                <a:solidFill>
                  <a:schemeClr val="tx1"/>
                </a:solidFill>
                <a:latin typeface="游ゴシック" panose="020B0400000000000000" pitchFamily="50" charset="-128"/>
                <a:ea typeface="游ゴシック" panose="020B0400000000000000" pitchFamily="50" charset="-128"/>
              </a:rPr>
              <a:t>　　○　配送業務で、失神等安全運転に支障をきたすような発作等を確認する場合</a:t>
            </a:r>
            <a:endParaRPr kumimoji="1" lang="en-US" altLang="ja-JP" sz="1100" spc="110" dirty="0">
              <a:solidFill>
                <a:schemeClr val="tx1"/>
              </a:solidFill>
              <a:latin typeface="游ゴシック" panose="020B0400000000000000" pitchFamily="50" charset="-128"/>
              <a:ea typeface="游ゴシック" panose="020B0400000000000000" pitchFamily="50" charset="-128"/>
            </a:endParaRPr>
          </a:p>
          <a:p>
            <a:pPr>
              <a:lnSpc>
                <a:spcPct val="110000"/>
              </a:lnSpc>
              <a:spcAft>
                <a:spcPts val="600"/>
              </a:spcAft>
              <a:buClr>
                <a:schemeClr val="tx1"/>
              </a:buClr>
            </a:pPr>
            <a:r>
              <a:rPr kumimoji="1" lang="ja-JP" altLang="en-US" sz="1100" spc="110" dirty="0">
                <a:solidFill>
                  <a:schemeClr val="tx1"/>
                </a:solidFill>
                <a:latin typeface="游ゴシック" panose="020B0400000000000000" pitchFamily="50" charset="-128"/>
                <a:ea typeface="游ゴシック" panose="020B0400000000000000" pitchFamily="50" charset="-128"/>
              </a:rPr>
              <a:t>　</a:t>
            </a:r>
            <a:r>
              <a:rPr kumimoji="1" lang="en-US" altLang="ja-JP" sz="1100" u="sng" spc="110" dirty="0" smtClean="0">
                <a:solidFill>
                  <a:schemeClr val="tx1"/>
                </a:solidFill>
                <a:latin typeface="游ゴシック" panose="020B0400000000000000" pitchFamily="50" charset="-128"/>
                <a:ea typeface="游ゴシック" panose="020B0400000000000000" pitchFamily="50" charset="-128"/>
              </a:rPr>
              <a:t>※</a:t>
            </a:r>
            <a:r>
              <a:rPr kumimoji="1" lang="ja-JP" altLang="en-US" sz="1100" u="sng" spc="110" dirty="0" smtClean="0">
                <a:solidFill>
                  <a:schemeClr val="tx1"/>
                </a:solidFill>
                <a:latin typeface="游ゴシック" panose="020B0400000000000000" pitchFamily="50" charset="-128"/>
                <a:ea typeface="游ゴシック" panose="020B0400000000000000" pitchFamily="50" charset="-128"/>
              </a:rPr>
              <a:t>作業方法や</a:t>
            </a:r>
            <a:r>
              <a:rPr kumimoji="1" lang="ja-JP" altLang="en-US" sz="1100" u="sng" spc="110" dirty="0">
                <a:solidFill>
                  <a:schemeClr val="tx1"/>
                </a:solidFill>
                <a:latin typeface="游ゴシック" panose="020B0400000000000000" pitchFamily="50" charset="-128"/>
                <a:ea typeface="游ゴシック" panose="020B0400000000000000" pitchFamily="50" charset="-128"/>
              </a:rPr>
              <a:t>疾患の程度によっては業務遂行が可能である</a:t>
            </a:r>
            <a:r>
              <a:rPr kumimoji="1" lang="ja-JP" altLang="en-US" sz="1100" u="sng" spc="110" dirty="0" smtClean="0">
                <a:solidFill>
                  <a:schemeClr val="tx1"/>
                </a:solidFill>
                <a:latin typeface="游ゴシック" panose="020B0400000000000000" pitchFamily="50" charset="-128"/>
                <a:ea typeface="游ゴシック" panose="020B0400000000000000" pitchFamily="50" charset="-128"/>
              </a:rPr>
              <a:t>ため、単</a:t>
            </a:r>
            <a:r>
              <a:rPr kumimoji="1" lang="ja-JP" altLang="en-US" sz="1100" u="sng" spc="110" dirty="0">
                <a:solidFill>
                  <a:schemeClr val="tx1"/>
                </a:solidFill>
                <a:latin typeface="游ゴシック" panose="020B0400000000000000" pitchFamily="50" charset="-128"/>
                <a:ea typeface="游ゴシック" panose="020B0400000000000000" pitchFamily="50" charset="-128"/>
              </a:rPr>
              <a:t>に病名や疾患の有無のみで判断しないようにしましょう</a:t>
            </a:r>
            <a:endParaRPr kumimoji="1" lang="en-US" altLang="ja-JP" sz="1100" u="sng" spc="110" dirty="0">
              <a:solidFill>
                <a:schemeClr val="tx1"/>
              </a:solidFill>
              <a:latin typeface="游ゴシック" panose="020B0400000000000000" pitchFamily="50" charset="-128"/>
              <a:ea typeface="游ゴシック" panose="020B0400000000000000" pitchFamily="50" charset="-128"/>
            </a:endParaRPr>
          </a:p>
        </p:txBody>
      </p:sp>
      <p:sp>
        <p:nvSpPr>
          <p:cNvPr id="5" name="日付プレースホルダー 4"/>
          <p:cNvSpPr>
            <a:spLocks noGrp="1"/>
          </p:cNvSpPr>
          <p:nvPr>
            <p:ph type="dt" sz="half" idx="10"/>
          </p:nvPr>
        </p:nvSpPr>
        <p:spPr/>
        <p:txBody>
          <a:bodyPr/>
          <a:lstStyle/>
          <a:p>
            <a:r>
              <a:rPr lang="en-US" altLang="ja-JP" smtClean="0"/>
              <a:t>2022/11/09</a:t>
            </a:r>
            <a:endParaRPr lang="en-US" dirty="0"/>
          </a:p>
        </p:txBody>
      </p:sp>
      <p:sp>
        <p:nvSpPr>
          <p:cNvPr id="7" name="スライド番号プレースホルダー 6"/>
          <p:cNvSpPr>
            <a:spLocks noGrp="1"/>
          </p:cNvSpPr>
          <p:nvPr>
            <p:ph type="sldNum" sz="quarter" idx="4"/>
          </p:nvPr>
        </p:nvSpPr>
        <p:spPr/>
        <p:txBody>
          <a:bodyPr/>
          <a:lstStyle/>
          <a:p>
            <a:fld id="{48F63A3B-78C7-47BE-AE5E-E10140E04643}" type="slidenum">
              <a:rPr lang="en-US" smtClean="0"/>
              <a:pPr/>
              <a:t>12</a:t>
            </a:fld>
            <a:endParaRPr lang="en-US" dirty="0"/>
          </a:p>
        </p:txBody>
      </p:sp>
    </p:spTree>
    <p:extLst>
      <p:ext uri="{BB962C8B-B14F-4D97-AF65-F5344CB8AC3E}">
        <p14:creationId xmlns:p14="http://schemas.microsoft.com/office/powerpoint/2010/main" val="2979803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不適切なおそれのある</a:t>
            </a:r>
            <a:r>
              <a:rPr lang="ja-JP" altLang="en-US" dirty="0" smtClean="0"/>
              <a:t>事例④</a:t>
            </a:r>
            <a:endParaRPr kumimoji="1" lang="ja-JP" altLang="en-US" dirty="0"/>
          </a:p>
        </p:txBody>
      </p:sp>
      <p:sp>
        <p:nvSpPr>
          <p:cNvPr id="5" name="正方形/長方形 4">
            <a:extLst>
              <a:ext uri="{FF2B5EF4-FFF2-40B4-BE49-F238E27FC236}">
                <a16:creationId xmlns:a16="http://schemas.microsoft.com/office/drawing/2014/main" id="{A889522F-FA51-F14C-BAA2-ADEAB79DDF80}"/>
              </a:ext>
            </a:extLst>
          </p:cNvPr>
          <p:cNvSpPr/>
          <p:nvPr/>
        </p:nvSpPr>
        <p:spPr>
          <a:xfrm>
            <a:off x="186064" y="1778850"/>
            <a:ext cx="9191199" cy="998903"/>
          </a:xfrm>
          <a:prstGeom prst="rect">
            <a:avLst/>
          </a:prstGeom>
          <a:noFill/>
          <a:ln w="25400" cap="rnd">
            <a:solidFill>
              <a:schemeClr val="accent3"/>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342900" lvl="0" indent="-342900">
              <a:lnSpc>
                <a:spcPct val="110000"/>
              </a:lnSpc>
              <a:spcAft>
                <a:spcPts val="700"/>
              </a:spcAft>
              <a:buFont typeface="+mj-lt"/>
              <a:buAutoNum type="arabicPeriod"/>
            </a:pPr>
            <a:r>
              <a:rPr kumimoji="1" lang="ja-JP" altLang="en-US" sz="1600" dirty="0" smtClean="0">
                <a:solidFill>
                  <a:schemeClr val="tx1"/>
                </a:solidFill>
                <a:latin typeface="游ゴシック" panose="020B0400000000000000" pitchFamily="50" charset="-128"/>
                <a:ea typeface="游ゴシック" panose="020B0400000000000000" pitchFamily="50" charset="-128"/>
              </a:rPr>
              <a:t>短所を教えて下さい</a:t>
            </a:r>
            <a:endParaRPr kumimoji="1" lang="en-US" altLang="ja-JP" sz="1600" dirty="0" smtClean="0">
              <a:solidFill>
                <a:schemeClr val="tx1"/>
              </a:solidFill>
              <a:latin typeface="游ゴシック" panose="020B0400000000000000" pitchFamily="50" charset="-128"/>
              <a:ea typeface="游ゴシック" panose="020B0400000000000000" pitchFamily="50" charset="-128"/>
            </a:endParaRPr>
          </a:p>
          <a:p>
            <a:pPr marL="342900" lvl="0" indent="-342900">
              <a:lnSpc>
                <a:spcPct val="110000"/>
              </a:lnSpc>
              <a:spcAft>
                <a:spcPts val="700"/>
              </a:spcAft>
              <a:buFont typeface="+mj-lt"/>
              <a:buAutoNum type="arabicPeriod"/>
            </a:pPr>
            <a:r>
              <a:rPr kumimoji="1" lang="ja-JP" altLang="en-US" sz="1600" dirty="0" smtClean="0">
                <a:solidFill>
                  <a:schemeClr val="tx1"/>
                </a:solidFill>
                <a:latin typeface="游ゴシック" panose="020B0400000000000000" pitchFamily="50" charset="-128"/>
                <a:ea typeface="游ゴシック" panose="020B0400000000000000" pitchFamily="50" charset="-128"/>
              </a:rPr>
              <a:t>制服用意のため、スリーサイズを記入してください</a:t>
            </a:r>
            <a:endParaRPr kumimoji="1" lang="en-US" altLang="ja-JP" sz="1600" dirty="0" smtClean="0">
              <a:solidFill>
                <a:schemeClr val="tx1"/>
              </a:solidFill>
              <a:latin typeface="游ゴシック" panose="020B0400000000000000" pitchFamily="50" charset="-128"/>
              <a:ea typeface="游ゴシック" panose="020B0400000000000000" pitchFamily="50" charset="-128"/>
            </a:endParaRPr>
          </a:p>
        </p:txBody>
      </p:sp>
      <p:sp>
        <p:nvSpPr>
          <p:cNvPr id="6" name="角丸四角形 5">
            <a:extLst>
              <a:ext uri="{FF2B5EF4-FFF2-40B4-BE49-F238E27FC236}">
                <a16:creationId xmlns:a16="http://schemas.microsoft.com/office/drawing/2014/main" id="{053B0485-00BC-3E4F-B797-35CB015D43DD}"/>
              </a:ext>
            </a:extLst>
          </p:cNvPr>
          <p:cNvSpPr/>
          <p:nvPr/>
        </p:nvSpPr>
        <p:spPr>
          <a:xfrm>
            <a:off x="186064" y="1132697"/>
            <a:ext cx="2557136" cy="709977"/>
          </a:xfrm>
          <a:prstGeom prst="roundRect">
            <a:avLst>
              <a:gd name="adj" fmla="val 0"/>
            </a:avLst>
          </a:prstGeom>
          <a:solidFill>
            <a:schemeClr val="accent3"/>
          </a:solidFill>
          <a:ln w="76200">
            <a:solidFill>
              <a:schemeClr val="bg1"/>
            </a:solidFill>
          </a:ln>
        </p:spPr>
        <p:txBody>
          <a:bodyPr anchor="ctr"/>
          <a:lstStyle/>
          <a:p>
            <a:pPr algn="ctr" defTabSz="591055">
              <a:lnSpc>
                <a:spcPct val="110000"/>
              </a:lnSpc>
              <a:spcAft>
                <a:spcPts val="796"/>
              </a:spcAft>
            </a:pPr>
            <a:r>
              <a:rPr lang="ja-JP" altLang="en-US" b="1" dirty="0" smtClean="0">
                <a:latin typeface="游ゴシック" panose="020B0400000000000000" pitchFamily="50" charset="-128"/>
                <a:ea typeface="游ゴシック" panose="020B0400000000000000" pitchFamily="50" charset="-128"/>
                <a:cs typeface="Noto Sans CJK JP DemiLight" charset="-128"/>
              </a:rPr>
              <a:t>その他</a:t>
            </a:r>
            <a:endParaRPr lang="ja-JP" altLang="en-US" b="1" dirty="0">
              <a:latin typeface="游ゴシック" panose="020B0400000000000000" pitchFamily="50" charset="-128"/>
              <a:ea typeface="游ゴシック" panose="020B0400000000000000" pitchFamily="50" charset="-128"/>
              <a:cs typeface="Noto Sans CJK JP DemiLight" charset="-128"/>
            </a:endParaRPr>
          </a:p>
        </p:txBody>
      </p:sp>
      <p:sp>
        <p:nvSpPr>
          <p:cNvPr id="7" name="テキスト ボックス 6"/>
          <p:cNvSpPr txBox="1"/>
          <p:nvPr/>
        </p:nvSpPr>
        <p:spPr>
          <a:xfrm>
            <a:off x="21566" y="2989624"/>
            <a:ext cx="9243800" cy="363176"/>
          </a:xfrm>
          <a:prstGeom prst="rect">
            <a:avLst/>
          </a:prstGeom>
          <a:noFill/>
        </p:spPr>
        <p:txBody>
          <a:bodyPr wrap="square" rtlCol="0">
            <a:spAutoFit/>
          </a:bodyPr>
          <a:lstStyle/>
          <a:p>
            <a:pPr algn="l">
              <a:lnSpc>
                <a:spcPct val="110000"/>
              </a:lnSpc>
              <a:spcAft>
                <a:spcPts val="600"/>
              </a:spcAft>
              <a:buClr>
                <a:schemeClr val="tx2"/>
              </a:buClr>
            </a:pPr>
            <a:r>
              <a:rPr kumimoji="1" lang="en-US" altLang="ja-JP" sz="1600" dirty="0" smtClean="0">
                <a:latin typeface="游ゴシック" panose="020B0400000000000000" pitchFamily="50" charset="-128"/>
                <a:ea typeface="游ゴシック" panose="020B0400000000000000" pitchFamily="50" charset="-128"/>
              </a:rPr>
              <a:t>【</a:t>
            </a:r>
            <a:r>
              <a:rPr kumimoji="1" lang="ja-JP" altLang="en-US" sz="1600" dirty="0" smtClean="0">
                <a:latin typeface="游ゴシック" panose="020B0400000000000000" pitchFamily="50" charset="-128"/>
                <a:ea typeface="游ゴシック" panose="020B0400000000000000" pitchFamily="50" charset="-128"/>
              </a:rPr>
              <a:t>解説</a:t>
            </a:r>
            <a:r>
              <a:rPr kumimoji="1" lang="en-US" altLang="ja-JP" sz="1600" dirty="0" smtClean="0">
                <a:latin typeface="游ゴシック" panose="020B0400000000000000" pitchFamily="50" charset="-128"/>
                <a:ea typeface="游ゴシック" panose="020B0400000000000000" pitchFamily="50" charset="-128"/>
              </a:rPr>
              <a:t>】</a:t>
            </a:r>
            <a:endParaRPr kumimoji="1" lang="ja-JP" altLang="en-US" sz="1600" dirty="0" smtClean="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21566" y="3339117"/>
            <a:ext cx="9788527" cy="2866939"/>
          </a:xfrm>
          <a:prstGeom prst="rect">
            <a:avLst/>
          </a:prstGeom>
          <a:noFill/>
        </p:spPr>
        <p:txBody>
          <a:bodyPr wrap="square" rtlCol="0">
            <a:spAutoFit/>
          </a:bodyPr>
          <a:lstStyle/>
          <a:p>
            <a:pPr marL="342900" indent="-342900" algn="l">
              <a:lnSpc>
                <a:spcPct val="110000"/>
              </a:lnSpc>
              <a:spcAft>
                <a:spcPts val="600"/>
              </a:spcAft>
              <a:buFont typeface="+mj-lt"/>
              <a:buAutoNum type="arabicPeriod"/>
            </a:pPr>
            <a:r>
              <a:rPr kumimoji="1" lang="ja-JP" altLang="en-US" sz="1400" dirty="0" smtClean="0">
                <a:latin typeface="游ゴシック" panose="020B0400000000000000" pitchFamily="50" charset="-128"/>
                <a:ea typeface="游ゴシック" panose="020B0400000000000000" pitchFamily="50" charset="-128"/>
              </a:rPr>
              <a:t>応募者が身体的特徴や健康状況を短所として考えている場合は、聞く側にそのつもりがなくても</a:t>
            </a:r>
            <a:endParaRPr kumimoji="1" lang="en-US" altLang="ja-JP" sz="140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400" dirty="0" smtClean="0">
                <a:latin typeface="游ゴシック" panose="020B0400000000000000" pitchFamily="50" charset="-128"/>
                <a:ea typeface="游ゴシック" panose="020B0400000000000000" pitchFamily="50" charset="-128"/>
              </a:rPr>
              <a:t>　把握しかねない可能性があります。</a:t>
            </a:r>
            <a:endParaRPr kumimoji="1" lang="en-US" altLang="ja-JP" sz="140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endParaRPr kumimoji="1" lang="en-US" altLang="ja-JP" sz="1400" dirty="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endParaRPr kumimoji="1" lang="en-US" altLang="ja-JP" sz="140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endParaRPr kumimoji="1" lang="en-US" altLang="ja-JP" sz="140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endParaRPr kumimoji="1" lang="en-US" altLang="ja-JP" sz="600" dirty="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endParaRPr kumimoji="1" lang="en-US" altLang="ja-JP" sz="300" dirty="0" smtClean="0">
              <a:latin typeface="游ゴシック" panose="020B0400000000000000" pitchFamily="50" charset="-128"/>
              <a:ea typeface="游ゴシック" panose="020B0400000000000000" pitchFamily="50" charset="-128"/>
            </a:endParaRPr>
          </a:p>
          <a:p>
            <a:pPr marL="342900" indent="-342900" algn="l">
              <a:lnSpc>
                <a:spcPct val="110000"/>
              </a:lnSpc>
              <a:spcAft>
                <a:spcPts val="600"/>
              </a:spcAft>
              <a:buFont typeface="+mj-lt"/>
              <a:buAutoNum type="arabicPeriod" startAt="2"/>
            </a:pPr>
            <a:r>
              <a:rPr kumimoji="1" lang="ja-JP" altLang="en-US" sz="1400" dirty="0" smtClean="0">
                <a:latin typeface="游ゴシック" panose="020B0400000000000000" pitchFamily="50" charset="-128"/>
                <a:ea typeface="游ゴシック" panose="020B0400000000000000" pitchFamily="50" charset="-128"/>
              </a:rPr>
              <a:t>差別的につながり得る情報であり、法令でも原則収集することが認められていません </a:t>
            </a:r>
            <a:r>
              <a:rPr kumimoji="1" lang="en-US" altLang="ja-JP" sz="1600" baseline="42000" dirty="0" smtClean="0">
                <a:latin typeface="游ゴシック" panose="020B0400000000000000" pitchFamily="50" charset="-128"/>
                <a:ea typeface="游ゴシック" panose="020B0400000000000000" pitchFamily="50" charset="-128"/>
              </a:rPr>
              <a:t>※</a:t>
            </a:r>
            <a:r>
              <a:rPr kumimoji="1" lang="ja-JP" altLang="en-US" sz="1600" baseline="42000" dirty="0" smtClean="0">
                <a:latin typeface="游ゴシック" panose="020B0400000000000000" pitchFamily="50" charset="-128"/>
                <a:ea typeface="游ゴシック" panose="020B0400000000000000" pitchFamily="50" charset="-128"/>
              </a:rPr>
              <a:t>後述</a:t>
            </a:r>
            <a:r>
              <a:rPr kumimoji="1" lang="en-US" altLang="ja-JP" sz="1600" baseline="42000" dirty="0" smtClean="0">
                <a:latin typeface="游ゴシック" panose="020B0400000000000000" pitchFamily="50" charset="-128"/>
                <a:ea typeface="游ゴシック" panose="020B0400000000000000" pitchFamily="50" charset="-128"/>
              </a:rPr>
              <a:t>P17</a:t>
            </a:r>
            <a:endParaRPr kumimoji="1" lang="en-US" altLang="ja-JP" sz="1200" baseline="42000" dirty="0" smtClean="0">
              <a:latin typeface="游ゴシック" panose="020B0400000000000000" pitchFamily="50" charset="-128"/>
              <a:ea typeface="游ゴシック" panose="020B0400000000000000" pitchFamily="50" charset="-128"/>
            </a:endParaRPr>
          </a:p>
          <a:p>
            <a:pPr algn="l">
              <a:lnSpc>
                <a:spcPct val="110000"/>
              </a:lnSpc>
              <a:spcAft>
                <a:spcPts val="600"/>
              </a:spcAft>
            </a:pPr>
            <a:r>
              <a:rPr kumimoji="1" lang="ja-JP" altLang="en-US" sz="1400" dirty="0" smtClean="0">
                <a:latin typeface="游ゴシック" panose="020B0400000000000000" pitchFamily="50" charset="-128"/>
                <a:ea typeface="游ゴシック" panose="020B0400000000000000" pitchFamily="50" charset="-128"/>
              </a:rPr>
              <a:t>　　制服であれば採用決定後の確認でよく、更にサイズ（</a:t>
            </a:r>
            <a:r>
              <a:rPr kumimoji="1" lang="en-US" altLang="ja-JP" sz="1400" dirty="0" smtClean="0">
                <a:latin typeface="游ゴシック" panose="020B0400000000000000" pitchFamily="50" charset="-128"/>
                <a:ea typeface="游ゴシック" panose="020B0400000000000000" pitchFamily="50" charset="-128"/>
              </a:rPr>
              <a:t>S/M/L</a:t>
            </a:r>
            <a:r>
              <a:rPr kumimoji="1" lang="ja-JP" altLang="en-US" sz="1400" dirty="0" smtClean="0">
                <a:latin typeface="游ゴシック" panose="020B0400000000000000" pitchFamily="50" charset="-128"/>
                <a:ea typeface="游ゴシック" panose="020B0400000000000000" pitchFamily="50" charset="-128"/>
              </a:rPr>
              <a:t>等）希望を聞くだけで十分です。　</a:t>
            </a:r>
            <a:endParaRPr kumimoji="1" lang="en-US" altLang="ja-JP" sz="1400" dirty="0" smtClean="0">
              <a:latin typeface="游ゴシック" panose="020B0400000000000000" pitchFamily="50" charset="-128"/>
              <a:ea typeface="游ゴシック" panose="020B0400000000000000" pitchFamily="50" charset="-128"/>
            </a:endParaRPr>
          </a:p>
          <a:p>
            <a:pPr algn="l">
              <a:lnSpc>
                <a:spcPct val="110000"/>
              </a:lnSpc>
              <a:spcAft>
                <a:spcPts val="600"/>
              </a:spcAft>
            </a:pPr>
            <a:r>
              <a:rPr kumimoji="1" lang="ja-JP" altLang="en-US" sz="1400" dirty="0" smtClean="0">
                <a:latin typeface="游ゴシック" panose="020B0400000000000000" pitchFamily="50" charset="-128"/>
                <a:ea typeface="游ゴシック" panose="020B0400000000000000" pitchFamily="50" charset="-128"/>
              </a:rPr>
              <a:t>　　どうしても面接時に確認する必要がある場合は、その必要性を応募者へ事前に伝えるようにしましょう。</a:t>
            </a:r>
            <a:endParaRPr kumimoji="1" lang="en-US" altLang="ja-JP" sz="1400" dirty="0" smtClean="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381000" y="3990853"/>
            <a:ext cx="8229600" cy="10135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kumimoji="1" lang="en-US" altLang="ja-JP" sz="1200" spc="110" dirty="0" smtClean="0">
                <a:solidFill>
                  <a:sysClr val="windowText" lastClr="000000"/>
                </a:solidFill>
                <a:latin typeface="游ゴシック" panose="020B0400000000000000" pitchFamily="50" charset="-128"/>
                <a:ea typeface="游ゴシック" panose="020B0400000000000000" pitchFamily="50" charset="-128"/>
              </a:rPr>
              <a:t>〈 </a:t>
            </a:r>
            <a:r>
              <a:rPr kumimoji="1" lang="ja-JP" altLang="en-US" sz="1200" u="sng" spc="110" dirty="0" smtClean="0">
                <a:solidFill>
                  <a:sysClr val="windowText" lastClr="000000"/>
                </a:solidFill>
                <a:latin typeface="游ゴシック" panose="020B0400000000000000" pitchFamily="50" charset="-128"/>
                <a:ea typeface="游ゴシック" panose="020B0400000000000000" pitchFamily="50" charset="-128"/>
              </a:rPr>
              <a:t>聞きたい事を明確に伝える</a:t>
            </a:r>
            <a:r>
              <a:rPr kumimoji="1" lang="ja-JP" altLang="en-US" sz="1200" spc="110" dirty="0" smtClean="0">
                <a:solidFill>
                  <a:sysClr val="windowText" lastClr="000000"/>
                </a:solidFill>
                <a:latin typeface="游ゴシック" panose="020B0400000000000000" pitchFamily="50" charset="-128"/>
                <a:ea typeface="游ゴシック" panose="020B0400000000000000" pitchFamily="50" charset="-128"/>
              </a:rPr>
              <a:t> </a:t>
            </a:r>
            <a:r>
              <a:rPr kumimoji="1" lang="en-US" altLang="ja-JP" sz="1200" spc="110" dirty="0" smtClean="0">
                <a:solidFill>
                  <a:sysClr val="windowText" lastClr="000000"/>
                </a:solidFill>
                <a:latin typeface="游ゴシック" panose="020B0400000000000000" pitchFamily="50" charset="-128"/>
                <a:ea typeface="游ゴシック" panose="020B0400000000000000" pitchFamily="50" charset="-128"/>
              </a:rPr>
              <a:t>〉</a:t>
            </a:r>
          </a:p>
          <a:p>
            <a:pPr>
              <a:lnSpc>
                <a:spcPct val="110000"/>
              </a:lnSpc>
            </a:pPr>
            <a:endParaRPr kumimoji="1" lang="en-US" altLang="ja-JP" sz="400" spc="110" dirty="0" smtClean="0">
              <a:solidFill>
                <a:sysClr val="windowText" lastClr="000000"/>
              </a:solidFill>
              <a:latin typeface="游ゴシック" panose="020B0400000000000000" pitchFamily="50" charset="-128"/>
              <a:ea typeface="游ゴシック" panose="020B0400000000000000" pitchFamily="50" charset="-128"/>
            </a:endParaRPr>
          </a:p>
          <a:p>
            <a:pPr>
              <a:lnSpc>
                <a:spcPct val="110000"/>
              </a:lnSpc>
            </a:pPr>
            <a:r>
              <a:rPr kumimoji="1" lang="ja-JP" altLang="en-US" sz="1200" spc="110" dirty="0" smtClean="0">
                <a:solidFill>
                  <a:sysClr val="windowText" lastClr="000000"/>
                </a:solidFill>
                <a:latin typeface="游ゴシック" panose="020B0400000000000000" pitchFamily="50" charset="-128"/>
                <a:ea typeface="游ゴシック" panose="020B0400000000000000" pitchFamily="50" charset="-128"/>
              </a:rPr>
              <a:t>　○ 「学生</a:t>
            </a:r>
            <a:r>
              <a:rPr kumimoji="1" lang="ja-JP" altLang="en-US" sz="1200" spc="110" dirty="0">
                <a:solidFill>
                  <a:sysClr val="windowText" lastClr="000000"/>
                </a:solidFill>
                <a:latin typeface="游ゴシック" panose="020B0400000000000000" pitchFamily="50" charset="-128"/>
                <a:ea typeface="游ゴシック" panose="020B0400000000000000" pitchFamily="50" charset="-128"/>
              </a:rPr>
              <a:t>生活（前職）で直面した困難な出来事に対してどう</a:t>
            </a:r>
            <a:r>
              <a:rPr kumimoji="1" lang="ja-JP" altLang="en-US" sz="1200" spc="110" dirty="0" smtClean="0">
                <a:solidFill>
                  <a:sysClr val="windowText" lastClr="000000"/>
                </a:solidFill>
                <a:latin typeface="游ゴシック" panose="020B0400000000000000" pitchFamily="50" charset="-128"/>
                <a:ea typeface="游ゴシック" panose="020B0400000000000000" pitchFamily="50" charset="-128"/>
              </a:rPr>
              <a:t>工夫して対応しました</a:t>
            </a:r>
            <a:r>
              <a:rPr kumimoji="1" lang="ja-JP" altLang="en-US" sz="1200" spc="110" dirty="0">
                <a:solidFill>
                  <a:sysClr val="windowText" lastClr="000000"/>
                </a:solidFill>
                <a:latin typeface="游ゴシック" panose="020B0400000000000000" pitchFamily="50" charset="-128"/>
                <a:ea typeface="游ゴシック" panose="020B0400000000000000" pitchFamily="50" charset="-128"/>
              </a:rPr>
              <a:t>か</a:t>
            </a:r>
            <a:r>
              <a:rPr kumimoji="1" lang="ja-JP" altLang="en-US" sz="1200" spc="110" dirty="0" smtClean="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1200" spc="110" dirty="0" smtClean="0">
              <a:solidFill>
                <a:sysClr val="windowText" lastClr="000000"/>
              </a:solidFill>
              <a:latin typeface="游ゴシック" panose="020B0400000000000000" pitchFamily="50" charset="-128"/>
              <a:ea typeface="游ゴシック" panose="020B0400000000000000" pitchFamily="50" charset="-128"/>
            </a:endParaRPr>
          </a:p>
          <a:p>
            <a:pPr>
              <a:lnSpc>
                <a:spcPct val="110000"/>
              </a:lnSpc>
            </a:pPr>
            <a:endParaRPr kumimoji="1" lang="ja-JP" altLang="en-US" sz="400" spc="110" dirty="0">
              <a:solidFill>
                <a:sysClr val="windowText" lastClr="000000"/>
              </a:solidFill>
              <a:latin typeface="游ゴシック" panose="020B0400000000000000" pitchFamily="50" charset="-128"/>
              <a:ea typeface="游ゴシック" panose="020B0400000000000000" pitchFamily="50" charset="-128"/>
            </a:endParaRPr>
          </a:p>
          <a:p>
            <a:pPr>
              <a:lnSpc>
                <a:spcPct val="110000"/>
              </a:lnSpc>
            </a:pPr>
            <a:r>
              <a:rPr kumimoji="1" lang="ja-JP" altLang="en-US" sz="1200" spc="110" dirty="0" smtClean="0">
                <a:solidFill>
                  <a:sysClr val="windowText" lastClr="000000"/>
                </a:solidFill>
                <a:latin typeface="游ゴシック" panose="020B0400000000000000" pitchFamily="50" charset="-128"/>
                <a:ea typeface="游ゴシック" panose="020B0400000000000000" pitchFamily="50" charset="-128"/>
              </a:rPr>
              <a:t>　　などの形を変えた聞き方を検討しましょう</a:t>
            </a:r>
          </a:p>
        </p:txBody>
      </p:sp>
      <p:sp>
        <p:nvSpPr>
          <p:cNvPr id="10" name="二等辺三角形 9"/>
          <p:cNvSpPr/>
          <p:nvPr/>
        </p:nvSpPr>
        <p:spPr>
          <a:xfrm>
            <a:off x="2112034" y="1104666"/>
            <a:ext cx="1262332" cy="738008"/>
          </a:xfrm>
          <a:prstGeom prst="triangle">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ysClr val="windowText" lastClr="000000"/>
                </a:solidFill>
              </a:rPr>
              <a:t>！</a:t>
            </a:r>
          </a:p>
        </p:txBody>
      </p:sp>
      <p:sp>
        <p:nvSpPr>
          <p:cNvPr id="9" name="日付プレースホルダー 8"/>
          <p:cNvSpPr>
            <a:spLocks noGrp="1"/>
          </p:cNvSpPr>
          <p:nvPr>
            <p:ph type="dt" sz="half" idx="10"/>
          </p:nvPr>
        </p:nvSpPr>
        <p:spPr/>
        <p:txBody>
          <a:bodyPr/>
          <a:lstStyle/>
          <a:p>
            <a:r>
              <a:rPr lang="en-US" altLang="ja-JP" smtClean="0"/>
              <a:t>2022/11/09</a:t>
            </a:r>
            <a:endParaRPr lang="en-US" dirty="0"/>
          </a:p>
        </p:txBody>
      </p:sp>
      <p:sp>
        <p:nvSpPr>
          <p:cNvPr id="11" name="スライド番号プレースホルダー 10"/>
          <p:cNvSpPr>
            <a:spLocks noGrp="1"/>
          </p:cNvSpPr>
          <p:nvPr>
            <p:ph type="sldNum" sz="quarter" idx="4"/>
          </p:nvPr>
        </p:nvSpPr>
        <p:spPr/>
        <p:txBody>
          <a:bodyPr/>
          <a:lstStyle/>
          <a:p>
            <a:fld id="{48F63A3B-78C7-47BE-AE5E-E10140E04643}" type="slidenum">
              <a:rPr lang="en-US" smtClean="0"/>
              <a:pPr/>
              <a:t>13</a:t>
            </a:fld>
            <a:endParaRPr lang="en-US" dirty="0"/>
          </a:p>
        </p:txBody>
      </p:sp>
    </p:spTree>
    <p:extLst>
      <p:ext uri="{BB962C8B-B14F-4D97-AF65-F5344CB8AC3E}">
        <p14:creationId xmlns:p14="http://schemas.microsoft.com/office/powerpoint/2010/main" val="2786286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不適切なおそれのある</a:t>
            </a:r>
            <a:r>
              <a:rPr lang="ja-JP" altLang="en-US" dirty="0" smtClean="0"/>
              <a:t>事例④</a:t>
            </a:r>
            <a:endParaRPr kumimoji="1" lang="ja-JP" altLang="en-US" dirty="0"/>
          </a:p>
        </p:txBody>
      </p:sp>
      <p:sp>
        <p:nvSpPr>
          <p:cNvPr id="5" name="正方形/長方形 4">
            <a:extLst>
              <a:ext uri="{FF2B5EF4-FFF2-40B4-BE49-F238E27FC236}">
                <a16:creationId xmlns:a16="http://schemas.microsoft.com/office/drawing/2014/main" id="{A889522F-FA51-F14C-BAA2-ADEAB79DDF80}"/>
              </a:ext>
            </a:extLst>
          </p:cNvPr>
          <p:cNvSpPr/>
          <p:nvPr/>
        </p:nvSpPr>
        <p:spPr>
          <a:xfrm>
            <a:off x="186064" y="1436184"/>
            <a:ext cx="9191199" cy="998903"/>
          </a:xfrm>
          <a:prstGeom prst="rect">
            <a:avLst/>
          </a:prstGeom>
          <a:noFill/>
          <a:ln w="25400" cap="rnd">
            <a:solidFill>
              <a:schemeClr val="accent3"/>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342900" lvl="0" indent="-342900">
              <a:lnSpc>
                <a:spcPct val="110000"/>
              </a:lnSpc>
              <a:spcAft>
                <a:spcPts val="700"/>
              </a:spcAft>
              <a:buFont typeface="+mj-lt"/>
              <a:buAutoNum type="arabicPeriod" startAt="3"/>
            </a:pPr>
            <a:r>
              <a:rPr kumimoji="1" lang="ja-JP" altLang="en-US" sz="1600" dirty="0" smtClean="0">
                <a:solidFill>
                  <a:schemeClr val="tx1"/>
                </a:solidFill>
                <a:latin typeface="游ゴシック" panose="020B0400000000000000" pitchFamily="50" charset="-128"/>
                <a:ea typeface="游ゴシック" panose="020B0400000000000000" pitchFamily="50" charset="-128"/>
              </a:rPr>
              <a:t>服装は女性らしいですが、トランスジェンダーですか？（性的マイノリティに関すること）</a:t>
            </a:r>
            <a:endParaRPr kumimoji="1" lang="en-US" altLang="ja-JP" sz="1600" dirty="0" smtClean="0">
              <a:solidFill>
                <a:schemeClr val="tx1"/>
              </a:solidFill>
              <a:latin typeface="游ゴシック" panose="020B0400000000000000" pitchFamily="50" charset="-128"/>
              <a:ea typeface="游ゴシック" panose="020B0400000000000000" pitchFamily="50" charset="-128"/>
            </a:endParaRPr>
          </a:p>
          <a:p>
            <a:pPr marL="342900" lvl="0" indent="-342900">
              <a:lnSpc>
                <a:spcPct val="110000"/>
              </a:lnSpc>
              <a:spcAft>
                <a:spcPts val="700"/>
              </a:spcAft>
              <a:buFont typeface="+mj-lt"/>
              <a:buAutoNum type="arabicPeriod" startAt="3"/>
            </a:pPr>
            <a:r>
              <a:rPr kumimoji="1" lang="ja-JP" altLang="en-US" sz="1600" dirty="0" smtClean="0">
                <a:solidFill>
                  <a:schemeClr val="tx1"/>
                </a:solidFill>
                <a:latin typeface="游ゴシック" panose="020B0400000000000000" pitchFamily="50" charset="-128"/>
                <a:ea typeface="游ゴシック" panose="020B0400000000000000" pitchFamily="50" charset="-128"/>
              </a:rPr>
              <a:t>性別適合手術はして</a:t>
            </a:r>
            <a:r>
              <a:rPr kumimoji="1" lang="ja-JP" altLang="en-US" sz="1600" dirty="0">
                <a:solidFill>
                  <a:schemeClr val="tx1"/>
                </a:solidFill>
                <a:latin typeface="游ゴシック" panose="020B0400000000000000" pitchFamily="50" charset="-128"/>
                <a:ea typeface="游ゴシック" panose="020B0400000000000000" pitchFamily="50" charset="-128"/>
              </a:rPr>
              <a:t>います</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か？（本人がカミングアウトした場合）</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6" name="角丸四角形 5">
            <a:extLst>
              <a:ext uri="{FF2B5EF4-FFF2-40B4-BE49-F238E27FC236}">
                <a16:creationId xmlns:a16="http://schemas.microsoft.com/office/drawing/2014/main" id="{053B0485-00BC-3E4F-B797-35CB015D43DD}"/>
              </a:ext>
            </a:extLst>
          </p:cNvPr>
          <p:cNvSpPr/>
          <p:nvPr/>
        </p:nvSpPr>
        <p:spPr>
          <a:xfrm>
            <a:off x="186064" y="934808"/>
            <a:ext cx="2557136" cy="565200"/>
          </a:xfrm>
          <a:prstGeom prst="roundRect">
            <a:avLst>
              <a:gd name="adj" fmla="val 0"/>
            </a:avLst>
          </a:prstGeom>
          <a:solidFill>
            <a:schemeClr val="accent3"/>
          </a:solidFill>
          <a:ln w="76200">
            <a:solidFill>
              <a:schemeClr val="bg1"/>
            </a:solidFill>
          </a:ln>
        </p:spPr>
        <p:txBody>
          <a:bodyPr anchor="ctr"/>
          <a:lstStyle/>
          <a:p>
            <a:pPr algn="ctr" defTabSz="591055">
              <a:lnSpc>
                <a:spcPct val="110000"/>
              </a:lnSpc>
              <a:spcAft>
                <a:spcPts val="796"/>
              </a:spcAft>
            </a:pPr>
            <a:r>
              <a:rPr lang="ja-JP" altLang="en-US" b="1" dirty="0" smtClean="0">
                <a:latin typeface="游ゴシック" panose="020B0400000000000000" pitchFamily="50" charset="-128"/>
                <a:ea typeface="游ゴシック" panose="020B0400000000000000" pitchFamily="50" charset="-128"/>
                <a:cs typeface="Noto Sans CJK JP DemiLight" charset="-128"/>
              </a:rPr>
              <a:t>その他</a:t>
            </a:r>
            <a:endParaRPr lang="ja-JP" altLang="en-US" b="1" dirty="0">
              <a:latin typeface="游ゴシック" panose="020B0400000000000000" pitchFamily="50" charset="-128"/>
              <a:ea typeface="游ゴシック" panose="020B0400000000000000" pitchFamily="50" charset="-128"/>
              <a:cs typeface="Noto Sans CJK JP DemiLight" charset="-128"/>
            </a:endParaRPr>
          </a:p>
        </p:txBody>
      </p:sp>
      <p:sp>
        <p:nvSpPr>
          <p:cNvPr id="7" name="テキスト ボックス 6"/>
          <p:cNvSpPr txBox="1"/>
          <p:nvPr/>
        </p:nvSpPr>
        <p:spPr>
          <a:xfrm>
            <a:off x="21566" y="2438400"/>
            <a:ext cx="9243800" cy="363176"/>
          </a:xfrm>
          <a:prstGeom prst="rect">
            <a:avLst/>
          </a:prstGeom>
          <a:noFill/>
        </p:spPr>
        <p:txBody>
          <a:bodyPr wrap="square" rtlCol="0">
            <a:spAutoFit/>
          </a:bodyPr>
          <a:lstStyle/>
          <a:p>
            <a:pPr algn="l">
              <a:lnSpc>
                <a:spcPct val="110000"/>
              </a:lnSpc>
              <a:spcAft>
                <a:spcPts val="600"/>
              </a:spcAft>
              <a:buClr>
                <a:schemeClr val="tx2"/>
              </a:buClr>
            </a:pPr>
            <a:r>
              <a:rPr kumimoji="1" lang="en-US" altLang="ja-JP" sz="1600" dirty="0" smtClean="0">
                <a:latin typeface="游ゴシック" panose="020B0400000000000000" pitchFamily="50" charset="-128"/>
                <a:ea typeface="游ゴシック" panose="020B0400000000000000" pitchFamily="50" charset="-128"/>
              </a:rPr>
              <a:t>【</a:t>
            </a:r>
            <a:r>
              <a:rPr kumimoji="1" lang="ja-JP" altLang="en-US" sz="1600" dirty="0" smtClean="0">
                <a:latin typeface="游ゴシック" panose="020B0400000000000000" pitchFamily="50" charset="-128"/>
                <a:ea typeface="游ゴシック" panose="020B0400000000000000" pitchFamily="50" charset="-128"/>
              </a:rPr>
              <a:t>解説</a:t>
            </a:r>
            <a:r>
              <a:rPr kumimoji="1" lang="en-US" altLang="ja-JP" sz="1600" dirty="0" smtClean="0">
                <a:latin typeface="游ゴシック" panose="020B0400000000000000" pitchFamily="50" charset="-128"/>
                <a:ea typeface="游ゴシック" panose="020B0400000000000000" pitchFamily="50" charset="-128"/>
              </a:rPr>
              <a:t>】</a:t>
            </a:r>
            <a:endParaRPr kumimoji="1" lang="ja-JP" altLang="en-US" sz="1600" dirty="0" smtClean="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21566" y="2743200"/>
            <a:ext cx="9788527" cy="1271117"/>
          </a:xfrm>
          <a:prstGeom prst="rect">
            <a:avLst/>
          </a:prstGeom>
          <a:noFill/>
        </p:spPr>
        <p:txBody>
          <a:bodyPr wrap="square" rtlCol="0">
            <a:spAutoFit/>
          </a:bodyPr>
          <a:lstStyle/>
          <a:p>
            <a:pPr algn="l">
              <a:lnSpc>
                <a:spcPct val="110000"/>
              </a:lnSpc>
              <a:spcAft>
                <a:spcPts val="600"/>
              </a:spcAft>
              <a:buClr>
                <a:schemeClr val="tx1"/>
              </a:buClr>
            </a:pPr>
            <a:r>
              <a:rPr kumimoji="1" lang="ja-JP" altLang="en-US" sz="1400" dirty="0" smtClean="0">
                <a:latin typeface="游ゴシック" panose="020B0400000000000000" pitchFamily="50" charset="-128"/>
                <a:ea typeface="游ゴシック" panose="020B0400000000000000" pitchFamily="50" charset="-128"/>
              </a:rPr>
              <a:t>　３</a:t>
            </a:r>
            <a:r>
              <a:rPr kumimoji="1" lang="en-US" altLang="ja-JP" sz="1400" dirty="0" smtClean="0">
                <a:latin typeface="游ゴシック" panose="020B0400000000000000" pitchFamily="50" charset="-128"/>
                <a:ea typeface="游ゴシック" panose="020B0400000000000000" pitchFamily="50" charset="-128"/>
              </a:rPr>
              <a:t>.</a:t>
            </a:r>
            <a:r>
              <a:rPr kumimoji="1" lang="ja-JP" altLang="en-US" sz="1400" dirty="0" smtClean="0">
                <a:latin typeface="游ゴシック" panose="020B0400000000000000" pitchFamily="50" charset="-128"/>
                <a:ea typeface="游ゴシック" panose="020B0400000000000000" pitchFamily="50" charset="-128"/>
              </a:rPr>
              <a:t>　カミングアウト（性的マイノリティであることを明かすこと）するかは本人の自由であり強制される</a:t>
            </a:r>
            <a:endParaRPr kumimoji="1" lang="en-US" altLang="ja-JP" sz="140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400" dirty="0" smtClean="0">
                <a:latin typeface="游ゴシック" panose="020B0400000000000000" pitchFamily="50" charset="-128"/>
                <a:ea typeface="游ゴシック" panose="020B0400000000000000" pitchFamily="50" charset="-128"/>
              </a:rPr>
              <a:t>　　ことではありません。</a:t>
            </a:r>
            <a:endParaRPr kumimoji="1" lang="en-US" altLang="ja-JP" sz="1400" dirty="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400" dirty="0" smtClean="0">
                <a:latin typeface="游ゴシック" panose="020B0400000000000000" pitchFamily="50" charset="-128"/>
                <a:ea typeface="游ゴシック" panose="020B0400000000000000" pitchFamily="50" charset="-128"/>
              </a:rPr>
              <a:t>　　　なお、カミングアウトされた場合も、本人の許可無く他の社員等の第三者に暴露（アウティング）することがない　</a:t>
            </a:r>
            <a:endParaRPr kumimoji="1" lang="en-US" altLang="ja-JP" sz="140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400" dirty="0" smtClean="0">
                <a:latin typeface="游ゴシック" panose="020B0400000000000000" pitchFamily="50" charset="-128"/>
                <a:ea typeface="游ゴシック" panose="020B0400000000000000" pitchFamily="50" charset="-128"/>
              </a:rPr>
              <a:t>　　ように十分注意しましょう。</a:t>
            </a:r>
            <a:endParaRPr kumimoji="1" lang="en-US" altLang="ja-JP" sz="1400" dirty="0" smtClean="0">
              <a:latin typeface="游ゴシック" panose="020B0400000000000000" pitchFamily="50" charset="-128"/>
              <a:ea typeface="游ゴシック" panose="020B0400000000000000" pitchFamily="50" charset="-128"/>
            </a:endParaRPr>
          </a:p>
        </p:txBody>
      </p:sp>
      <p:sp>
        <p:nvSpPr>
          <p:cNvPr id="9" name="正方形/長方形 8"/>
          <p:cNvSpPr/>
          <p:nvPr/>
        </p:nvSpPr>
        <p:spPr>
          <a:xfrm>
            <a:off x="381000" y="4005053"/>
            <a:ext cx="8229600" cy="83131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kumimoji="1" lang="en-US" altLang="ja-JP" sz="1200" spc="110" dirty="0" smtClean="0">
                <a:solidFill>
                  <a:sysClr val="windowText" lastClr="000000"/>
                </a:solidFill>
                <a:latin typeface="游ゴシック" panose="020B0400000000000000" pitchFamily="50" charset="-128"/>
                <a:ea typeface="游ゴシック" panose="020B0400000000000000" pitchFamily="50" charset="-128"/>
              </a:rPr>
              <a:t>〈</a:t>
            </a:r>
            <a:r>
              <a:rPr kumimoji="1" lang="ja-JP" altLang="en-US" sz="1200" u="sng" spc="110" dirty="0" smtClean="0">
                <a:solidFill>
                  <a:sysClr val="windowText" lastClr="000000"/>
                </a:solidFill>
                <a:latin typeface="游ゴシック" panose="020B0400000000000000" pitchFamily="50" charset="-128"/>
                <a:ea typeface="游ゴシック" panose="020B0400000000000000" pitchFamily="50" charset="-128"/>
              </a:rPr>
              <a:t>「性</a:t>
            </a:r>
            <a:r>
              <a:rPr kumimoji="1" lang="ja-JP" altLang="en-US" sz="1200" u="sng" spc="110" dirty="0">
                <a:solidFill>
                  <a:sysClr val="windowText" lastClr="000000"/>
                </a:solidFill>
                <a:latin typeface="游ゴシック" panose="020B0400000000000000" pitchFamily="50" charset="-128"/>
                <a:ea typeface="游ゴシック" panose="020B0400000000000000" pitchFamily="50" charset="-128"/>
              </a:rPr>
              <a:t>同一性</a:t>
            </a:r>
            <a:r>
              <a:rPr kumimoji="1" lang="ja-JP" altLang="en-US" sz="1200" u="sng" spc="110" dirty="0" smtClean="0">
                <a:solidFill>
                  <a:sysClr val="windowText" lastClr="000000"/>
                </a:solidFill>
                <a:latin typeface="游ゴシック" panose="020B0400000000000000" pitchFamily="50" charset="-128"/>
                <a:ea typeface="游ゴシック" panose="020B0400000000000000" pitchFamily="50" charset="-128"/>
              </a:rPr>
              <a:t>障害」とは </a:t>
            </a:r>
            <a:r>
              <a:rPr kumimoji="1" lang="en-US" altLang="ja-JP" sz="1200" spc="110" dirty="0" smtClean="0">
                <a:solidFill>
                  <a:sysClr val="windowText" lastClr="000000"/>
                </a:solidFill>
                <a:latin typeface="游ゴシック" panose="020B0400000000000000" pitchFamily="50" charset="-128"/>
                <a:ea typeface="游ゴシック" panose="020B0400000000000000" pitchFamily="50" charset="-128"/>
              </a:rPr>
              <a:t>〉</a:t>
            </a:r>
          </a:p>
          <a:p>
            <a:pPr>
              <a:lnSpc>
                <a:spcPct val="110000"/>
              </a:lnSpc>
            </a:pPr>
            <a:endParaRPr kumimoji="1" lang="en-US" altLang="ja-JP" sz="400" spc="110" dirty="0" smtClean="0">
              <a:solidFill>
                <a:sysClr val="windowText" lastClr="000000"/>
              </a:solidFill>
              <a:latin typeface="游ゴシック" panose="020B0400000000000000" pitchFamily="50" charset="-128"/>
              <a:ea typeface="游ゴシック" panose="020B0400000000000000" pitchFamily="50" charset="-128"/>
            </a:endParaRPr>
          </a:p>
          <a:p>
            <a:pPr>
              <a:lnSpc>
                <a:spcPct val="110000"/>
              </a:lnSpc>
            </a:pPr>
            <a:r>
              <a:rPr kumimoji="1" lang="ja-JP" altLang="en-US" sz="1200" spc="110" dirty="0" smtClean="0">
                <a:solidFill>
                  <a:sysClr val="windowText" lastClr="000000"/>
                </a:solidFill>
                <a:latin typeface="游ゴシック" panose="020B0400000000000000" pitchFamily="50" charset="-128"/>
                <a:ea typeface="游ゴシック" panose="020B0400000000000000" pitchFamily="50" charset="-128"/>
              </a:rPr>
              <a:t>　身体的</a:t>
            </a:r>
            <a:r>
              <a:rPr kumimoji="1" lang="ja-JP" altLang="en-US" sz="1200" spc="110" dirty="0">
                <a:solidFill>
                  <a:sysClr val="windowText" lastClr="000000"/>
                </a:solidFill>
                <a:latin typeface="游ゴシック" panose="020B0400000000000000" pitchFamily="50" charset="-128"/>
                <a:ea typeface="游ゴシック" panose="020B0400000000000000" pitchFamily="50" charset="-128"/>
              </a:rPr>
              <a:t>な性と性自認が異なり、困難を抱える場合に医学的な診断が</a:t>
            </a:r>
            <a:r>
              <a:rPr kumimoji="1" lang="ja-JP" altLang="en-US" sz="1200" spc="110" dirty="0" smtClean="0">
                <a:solidFill>
                  <a:sysClr val="windowText" lastClr="000000"/>
                </a:solidFill>
                <a:latin typeface="游ゴシック" panose="020B0400000000000000" pitchFamily="50" charset="-128"/>
                <a:ea typeface="游ゴシック" panose="020B0400000000000000" pitchFamily="50" charset="-128"/>
              </a:rPr>
              <a:t>なされる場合</a:t>
            </a:r>
            <a:r>
              <a:rPr kumimoji="1" lang="ja-JP" altLang="en-US" sz="1200" spc="110" dirty="0">
                <a:solidFill>
                  <a:sysClr val="windowText" lastClr="000000"/>
                </a:solidFill>
                <a:latin typeface="游ゴシック" panose="020B0400000000000000" pitchFamily="50" charset="-128"/>
                <a:ea typeface="游ゴシック" panose="020B0400000000000000" pitchFamily="50" charset="-128"/>
              </a:rPr>
              <a:t>の診断名です</a:t>
            </a:r>
            <a:r>
              <a:rPr kumimoji="1" lang="ja-JP" altLang="en-US" sz="1200" spc="110" dirty="0" smtClean="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1200" spc="110" dirty="0" smtClean="0">
              <a:solidFill>
                <a:sysClr val="windowText" lastClr="000000"/>
              </a:solidFill>
              <a:latin typeface="游ゴシック" panose="020B0400000000000000" pitchFamily="50" charset="-128"/>
              <a:ea typeface="游ゴシック" panose="020B0400000000000000" pitchFamily="50" charset="-128"/>
            </a:endParaRPr>
          </a:p>
          <a:p>
            <a:pPr>
              <a:lnSpc>
                <a:spcPct val="110000"/>
              </a:lnSpc>
            </a:pPr>
            <a:r>
              <a:rPr kumimoji="1" lang="ja-JP" altLang="en-US" sz="1200" spc="110" dirty="0" smtClean="0">
                <a:solidFill>
                  <a:sysClr val="windowText" lastClr="000000"/>
                </a:solidFill>
                <a:latin typeface="游ゴシック" panose="020B0400000000000000" pitchFamily="50" charset="-128"/>
                <a:ea typeface="游ゴシック" panose="020B0400000000000000" pitchFamily="50" charset="-128"/>
              </a:rPr>
              <a:t>　いわゆる</a:t>
            </a:r>
            <a:r>
              <a:rPr kumimoji="1" lang="en-US" altLang="ja-JP" sz="1200" spc="110" dirty="0">
                <a:solidFill>
                  <a:sysClr val="windowText" lastClr="000000"/>
                </a:solidFill>
                <a:latin typeface="游ゴシック" panose="020B0400000000000000" pitchFamily="50" charset="-128"/>
                <a:ea typeface="游ゴシック" panose="020B0400000000000000" pitchFamily="50" charset="-128"/>
              </a:rPr>
              <a:t>LGBT</a:t>
            </a:r>
            <a:r>
              <a:rPr kumimoji="1" lang="ja-JP" altLang="en-US" sz="1200" spc="110" dirty="0">
                <a:solidFill>
                  <a:sysClr val="windowText" lastClr="000000"/>
                </a:solidFill>
                <a:latin typeface="游ゴシック" panose="020B0400000000000000" pitchFamily="50" charset="-128"/>
                <a:ea typeface="游ゴシック" panose="020B0400000000000000" pitchFamily="50" charset="-128"/>
              </a:rPr>
              <a:t>等であることが病気や障がいだという認識は誤り</a:t>
            </a:r>
            <a:r>
              <a:rPr kumimoji="1" lang="ja-JP" altLang="en-US" sz="1200" spc="110" dirty="0" smtClean="0">
                <a:solidFill>
                  <a:sysClr val="windowText" lastClr="000000"/>
                </a:solidFill>
                <a:latin typeface="游ゴシック" panose="020B0400000000000000" pitchFamily="50" charset="-128"/>
                <a:ea typeface="游ゴシック" panose="020B0400000000000000" pitchFamily="50" charset="-128"/>
              </a:rPr>
              <a:t>です。</a:t>
            </a:r>
          </a:p>
        </p:txBody>
      </p:sp>
      <p:sp>
        <p:nvSpPr>
          <p:cNvPr id="10" name="二等辺三角形 9"/>
          <p:cNvSpPr/>
          <p:nvPr/>
        </p:nvSpPr>
        <p:spPr>
          <a:xfrm>
            <a:off x="2209800" y="827998"/>
            <a:ext cx="1219200" cy="672010"/>
          </a:xfrm>
          <a:prstGeom prst="triangle">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ysClr val="windowText" lastClr="000000"/>
                </a:solidFill>
              </a:rPr>
              <a:t>！</a:t>
            </a:r>
          </a:p>
        </p:txBody>
      </p:sp>
      <p:sp>
        <p:nvSpPr>
          <p:cNvPr id="11" name="テキスト ボックス 10"/>
          <p:cNvSpPr txBox="1"/>
          <p:nvPr/>
        </p:nvSpPr>
        <p:spPr>
          <a:xfrm>
            <a:off x="152400" y="4910215"/>
            <a:ext cx="9601200" cy="957185"/>
          </a:xfrm>
          <a:prstGeom prst="rect">
            <a:avLst/>
          </a:prstGeom>
          <a:noFill/>
        </p:spPr>
        <p:txBody>
          <a:bodyPr wrap="square" rtlCol="0">
            <a:spAutoFit/>
          </a:bodyPr>
          <a:lstStyle/>
          <a:p>
            <a:pPr>
              <a:lnSpc>
                <a:spcPct val="110000"/>
              </a:lnSpc>
              <a:spcAft>
                <a:spcPts val="600"/>
              </a:spcAft>
            </a:pPr>
            <a:r>
              <a:rPr kumimoji="1" lang="ja-JP" altLang="en-US" sz="1400" dirty="0" smtClean="0">
                <a:latin typeface="游ゴシック" panose="020B0400000000000000" pitchFamily="50" charset="-128"/>
                <a:ea typeface="游ゴシック" panose="020B0400000000000000" pitchFamily="50" charset="-128"/>
              </a:rPr>
              <a:t>　</a:t>
            </a:r>
            <a:r>
              <a:rPr kumimoji="1" lang="en-US" altLang="ja-JP" sz="1400" dirty="0" smtClean="0">
                <a:latin typeface="游ゴシック" panose="020B0400000000000000" pitchFamily="50" charset="-128"/>
                <a:ea typeface="游ゴシック" panose="020B0400000000000000" pitchFamily="50" charset="-128"/>
              </a:rPr>
              <a:t>4.</a:t>
            </a:r>
            <a:r>
              <a:rPr kumimoji="1" lang="ja-JP" altLang="en-US" sz="1400" dirty="0" smtClean="0">
                <a:latin typeface="游ゴシック" panose="020B0400000000000000" pitchFamily="50" charset="-128"/>
                <a:ea typeface="游ゴシック" panose="020B0400000000000000" pitchFamily="50" charset="-128"/>
              </a:rPr>
              <a:t>　トランスジェンダー</a:t>
            </a:r>
            <a:r>
              <a:rPr kumimoji="1" lang="ja-JP" altLang="en-US" sz="1400" dirty="0">
                <a:latin typeface="游ゴシック" panose="020B0400000000000000" pitchFamily="50" charset="-128"/>
                <a:ea typeface="游ゴシック" panose="020B0400000000000000" pitchFamily="50" charset="-128"/>
              </a:rPr>
              <a:t>であることを本人が</a:t>
            </a:r>
            <a:r>
              <a:rPr kumimoji="1" lang="ja-JP" altLang="en-US" sz="1400" dirty="0" smtClean="0">
                <a:latin typeface="游ゴシック" panose="020B0400000000000000" pitchFamily="50" charset="-128"/>
                <a:ea typeface="游ゴシック" panose="020B0400000000000000" pitchFamily="50" charset="-128"/>
              </a:rPr>
              <a:t>明かした場合、</a:t>
            </a:r>
            <a:r>
              <a:rPr kumimoji="1" lang="ja-JP" altLang="en-US" sz="1400" dirty="0">
                <a:latin typeface="游ゴシック" panose="020B0400000000000000" pitchFamily="50" charset="-128"/>
                <a:ea typeface="游ゴシック" panose="020B0400000000000000" pitchFamily="50" charset="-128"/>
              </a:rPr>
              <a:t>質問したいことが出てくる場合もあります</a:t>
            </a:r>
            <a:r>
              <a:rPr kumimoji="1" lang="ja-JP" altLang="en-US" sz="1400" dirty="0" smtClean="0">
                <a:latin typeface="游ゴシック" panose="020B0400000000000000" pitchFamily="50" charset="-128"/>
                <a:ea typeface="游ゴシック" panose="020B0400000000000000" pitchFamily="50" charset="-128"/>
              </a:rPr>
              <a:t>。</a:t>
            </a:r>
            <a:endParaRPr kumimoji="1" lang="en-US" altLang="ja-JP" sz="1400" dirty="0" smtClean="0">
              <a:latin typeface="游ゴシック" panose="020B0400000000000000" pitchFamily="50" charset="-128"/>
              <a:ea typeface="游ゴシック" panose="020B0400000000000000" pitchFamily="50" charset="-128"/>
            </a:endParaRPr>
          </a:p>
          <a:p>
            <a:pPr>
              <a:lnSpc>
                <a:spcPct val="110000"/>
              </a:lnSpc>
              <a:spcAft>
                <a:spcPts val="600"/>
              </a:spcAft>
            </a:pPr>
            <a:r>
              <a:rPr kumimoji="1" lang="ja-JP" altLang="en-US" sz="1400" dirty="0" smtClean="0">
                <a:latin typeface="游ゴシック" panose="020B0400000000000000" pitchFamily="50" charset="-128"/>
                <a:ea typeface="游ゴシック" panose="020B0400000000000000" pitchFamily="50" charset="-128"/>
              </a:rPr>
              <a:t>　　　しかし、業務</a:t>
            </a:r>
            <a:r>
              <a:rPr kumimoji="1" lang="ja-JP" altLang="en-US" sz="1400" dirty="0">
                <a:latin typeface="游ゴシック" panose="020B0400000000000000" pitchFamily="50" charset="-128"/>
                <a:ea typeface="游ゴシック" panose="020B0400000000000000" pitchFamily="50" charset="-128"/>
              </a:rPr>
              <a:t>のために確認が必要な場合も、正しい知識を持ち、プライバシー</a:t>
            </a:r>
            <a:r>
              <a:rPr kumimoji="1" lang="ja-JP" altLang="en-US" sz="1400" dirty="0" smtClean="0">
                <a:latin typeface="游ゴシック" panose="020B0400000000000000" pitchFamily="50" charset="-128"/>
                <a:ea typeface="游ゴシック" panose="020B0400000000000000" pitchFamily="50" charset="-128"/>
              </a:rPr>
              <a:t>に配慮</a:t>
            </a:r>
            <a:r>
              <a:rPr kumimoji="1" lang="ja-JP" altLang="en-US" sz="1400" dirty="0">
                <a:latin typeface="游ゴシック" panose="020B0400000000000000" pitchFamily="50" charset="-128"/>
                <a:ea typeface="游ゴシック" panose="020B0400000000000000" pitchFamily="50" charset="-128"/>
              </a:rPr>
              <a:t>した質問をすること</a:t>
            </a:r>
            <a:r>
              <a:rPr kumimoji="1" lang="ja-JP" altLang="en-US" sz="1400" dirty="0" smtClean="0">
                <a:latin typeface="游ゴシック" panose="020B0400000000000000" pitchFamily="50" charset="-128"/>
                <a:ea typeface="游ゴシック" panose="020B0400000000000000" pitchFamily="50" charset="-128"/>
              </a:rPr>
              <a:t>が必　　</a:t>
            </a:r>
            <a:endParaRPr kumimoji="1" lang="en-US" altLang="ja-JP" sz="1400" dirty="0" smtClean="0">
              <a:latin typeface="游ゴシック" panose="020B0400000000000000" pitchFamily="50" charset="-128"/>
              <a:ea typeface="游ゴシック" panose="020B0400000000000000" pitchFamily="50" charset="-128"/>
            </a:endParaRPr>
          </a:p>
          <a:p>
            <a:pPr>
              <a:lnSpc>
                <a:spcPct val="110000"/>
              </a:lnSpc>
              <a:spcAft>
                <a:spcPts val="600"/>
              </a:spcAft>
            </a:pPr>
            <a:r>
              <a:rPr kumimoji="1" lang="ja-JP" altLang="en-US" sz="1400" dirty="0" smtClean="0">
                <a:latin typeface="游ゴシック" panose="020B0400000000000000" pitchFamily="50" charset="-128"/>
                <a:ea typeface="游ゴシック" panose="020B0400000000000000" pitchFamily="50" charset="-128"/>
              </a:rPr>
              <a:t>　　要です</a:t>
            </a:r>
            <a:r>
              <a:rPr kumimoji="1" lang="ja-JP" altLang="en-US" sz="1400" dirty="0">
                <a:latin typeface="游ゴシック" panose="020B0400000000000000" pitchFamily="50" charset="-128"/>
                <a:ea typeface="游ゴシック" panose="020B0400000000000000" pitchFamily="50" charset="-128"/>
              </a:rPr>
              <a:t>。業務とは関係ない興味本位な質問はしないようにしましょう。</a:t>
            </a:r>
            <a:endParaRPr kumimoji="1" lang="en-US" altLang="ja-JP" sz="1400" dirty="0">
              <a:latin typeface="游ゴシック" panose="020B0400000000000000" pitchFamily="50" charset="-128"/>
              <a:ea typeface="游ゴシック" panose="020B0400000000000000" pitchFamily="50" charset="-128"/>
            </a:endParaRPr>
          </a:p>
        </p:txBody>
      </p:sp>
      <p:sp>
        <p:nvSpPr>
          <p:cNvPr id="12" name="正方形/長方形 11"/>
          <p:cNvSpPr/>
          <p:nvPr/>
        </p:nvSpPr>
        <p:spPr>
          <a:xfrm>
            <a:off x="381000" y="5867400"/>
            <a:ext cx="8229600" cy="9155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kumimoji="1" lang="en-US" altLang="ja-JP" sz="1200" spc="110" dirty="0" smtClean="0">
                <a:solidFill>
                  <a:sysClr val="windowText" lastClr="000000"/>
                </a:solidFill>
                <a:latin typeface="游ゴシック" panose="020B0400000000000000" pitchFamily="50" charset="-128"/>
                <a:ea typeface="游ゴシック" panose="020B0400000000000000" pitchFamily="50" charset="-128"/>
              </a:rPr>
              <a:t>〈</a:t>
            </a:r>
            <a:r>
              <a:rPr kumimoji="1" lang="ja-JP" altLang="en-US" sz="1200" u="sng" spc="110" dirty="0" smtClean="0">
                <a:solidFill>
                  <a:sysClr val="windowText" lastClr="000000"/>
                </a:solidFill>
                <a:latin typeface="游ゴシック" panose="020B0400000000000000" pitchFamily="50" charset="-128"/>
                <a:ea typeface="游ゴシック" panose="020B0400000000000000" pitchFamily="50" charset="-128"/>
              </a:rPr>
              <a:t>業務上確認が必要な場合</a:t>
            </a:r>
            <a:r>
              <a:rPr kumimoji="1" lang="en-US" altLang="ja-JP" sz="1200" spc="110" dirty="0" smtClean="0">
                <a:solidFill>
                  <a:sysClr val="windowText" lastClr="000000"/>
                </a:solidFill>
                <a:latin typeface="游ゴシック" panose="020B0400000000000000" pitchFamily="50" charset="-128"/>
                <a:ea typeface="游ゴシック" panose="020B0400000000000000" pitchFamily="50" charset="-128"/>
              </a:rPr>
              <a:t>〉</a:t>
            </a:r>
          </a:p>
          <a:p>
            <a:pPr>
              <a:lnSpc>
                <a:spcPct val="110000"/>
              </a:lnSpc>
            </a:pPr>
            <a:endParaRPr kumimoji="1" lang="en-US" altLang="ja-JP" sz="400" spc="110" dirty="0" smtClean="0">
              <a:solidFill>
                <a:sysClr val="windowText" lastClr="000000"/>
              </a:solidFill>
              <a:latin typeface="游ゴシック" panose="020B0400000000000000" pitchFamily="50" charset="-128"/>
              <a:ea typeface="游ゴシック" panose="020B0400000000000000" pitchFamily="50" charset="-128"/>
            </a:endParaRPr>
          </a:p>
          <a:p>
            <a:pPr>
              <a:lnSpc>
                <a:spcPct val="110000"/>
              </a:lnSpc>
            </a:pPr>
            <a:r>
              <a:rPr kumimoji="1" lang="ja-JP" altLang="en-US" sz="1200" spc="110" dirty="0" smtClean="0">
                <a:solidFill>
                  <a:sysClr val="windowText" lastClr="000000"/>
                </a:solidFill>
                <a:latin typeface="游ゴシック" panose="020B0400000000000000" pitchFamily="50" charset="-128"/>
                <a:ea typeface="游ゴシック" panose="020B0400000000000000" pitchFamily="50" charset="-128"/>
              </a:rPr>
              <a:t>　まず</a:t>
            </a:r>
            <a:r>
              <a:rPr kumimoji="1" lang="ja-JP" altLang="en-US" sz="1200" spc="110" dirty="0">
                <a:solidFill>
                  <a:sysClr val="windowText" lastClr="000000"/>
                </a:solidFill>
                <a:latin typeface="游ゴシック" panose="020B0400000000000000" pitchFamily="50" charset="-128"/>
                <a:ea typeface="游ゴシック" panose="020B0400000000000000" pitchFamily="50" charset="-128"/>
              </a:rPr>
              <a:t>は本人の希望を傾聴することが重要です。</a:t>
            </a:r>
          </a:p>
          <a:p>
            <a:pPr>
              <a:lnSpc>
                <a:spcPct val="110000"/>
              </a:lnSpc>
            </a:pPr>
            <a:r>
              <a:rPr kumimoji="1" lang="ja-JP" altLang="en-US" sz="1200" spc="110" dirty="0" smtClean="0">
                <a:solidFill>
                  <a:sysClr val="windowText" lastClr="000000"/>
                </a:solidFill>
                <a:latin typeface="游ゴシック" panose="020B0400000000000000" pitchFamily="50" charset="-128"/>
                <a:ea typeface="游ゴシック" panose="020B0400000000000000" pitchFamily="50" charset="-128"/>
              </a:rPr>
              <a:t>　トイレや更衣室等、本人の働き方への配慮のため確認したい場合は、その意図を事前に伝えたうえで質問するようにしましょう。</a:t>
            </a:r>
            <a:endParaRPr kumimoji="1" lang="en-US" altLang="ja-JP" sz="1200" spc="110" dirty="0" smtClean="0">
              <a:solidFill>
                <a:sysClr val="windowText" lastClr="000000"/>
              </a:solidFill>
              <a:latin typeface="游ゴシック" panose="020B0400000000000000" pitchFamily="50" charset="-128"/>
              <a:ea typeface="游ゴシック" panose="020B0400000000000000" pitchFamily="50" charset="-128"/>
            </a:endParaRPr>
          </a:p>
        </p:txBody>
      </p:sp>
      <p:sp>
        <p:nvSpPr>
          <p:cNvPr id="4" name="日付プレースホルダー 3"/>
          <p:cNvSpPr>
            <a:spLocks noGrp="1"/>
          </p:cNvSpPr>
          <p:nvPr>
            <p:ph type="dt" sz="half" idx="10"/>
          </p:nvPr>
        </p:nvSpPr>
        <p:spPr/>
        <p:txBody>
          <a:bodyPr/>
          <a:lstStyle/>
          <a:p>
            <a:r>
              <a:rPr lang="en-US" altLang="ja-JP" smtClean="0"/>
              <a:t>2022/11/09</a:t>
            </a:r>
            <a:endParaRPr lang="en-US" dirty="0"/>
          </a:p>
        </p:txBody>
      </p:sp>
      <p:sp>
        <p:nvSpPr>
          <p:cNvPr id="13" name="スライド番号プレースホルダー 12"/>
          <p:cNvSpPr>
            <a:spLocks noGrp="1"/>
          </p:cNvSpPr>
          <p:nvPr>
            <p:ph type="sldNum" sz="quarter" idx="4"/>
          </p:nvPr>
        </p:nvSpPr>
        <p:spPr/>
        <p:txBody>
          <a:bodyPr/>
          <a:lstStyle/>
          <a:p>
            <a:fld id="{48F63A3B-78C7-47BE-AE5E-E10140E04643}" type="slidenum">
              <a:rPr lang="en-US" smtClean="0"/>
              <a:pPr/>
              <a:t>14</a:t>
            </a:fld>
            <a:endParaRPr lang="en-US" dirty="0"/>
          </a:p>
        </p:txBody>
      </p:sp>
    </p:spTree>
    <p:extLst>
      <p:ext uri="{BB962C8B-B14F-4D97-AF65-F5344CB8AC3E}">
        <p14:creationId xmlns:p14="http://schemas.microsoft.com/office/powerpoint/2010/main" val="1221129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不適切なおそれのある</a:t>
            </a:r>
            <a:r>
              <a:rPr lang="ja-JP" altLang="en-US" dirty="0" smtClean="0"/>
              <a:t>事例⑤</a:t>
            </a:r>
            <a:endParaRPr kumimoji="1" lang="ja-JP" altLang="en-US" dirty="0"/>
          </a:p>
        </p:txBody>
      </p:sp>
      <p:sp>
        <p:nvSpPr>
          <p:cNvPr id="4" name="テキスト プレースホルダー 3"/>
          <p:cNvSpPr>
            <a:spLocks noGrp="1"/>
          </p:cNvSpPr>
          <p:nvPr>
            <p:ph type="body" sz="quarter" idx="13"/>
          </p:nvPr>
        </p:nvSpPr>
        <p:spPr>
          <a:xfrm>
            <a:off x="0" y="828000"/>
            <a:ext cx="9907200" cy="550884"/>
          </a:xfrm>
        </p:spPr>
        <p:txBody>
          <a:bodyPr/>
          <a:lstStyle/>
          <a:p>
            <a:r>
              <a:rPr lang="en-US" altLang="ja-JP" dirty="0" smtClean="0"/>
              <a:t>―</a:t>
            </a:r>
            <a:r>
              <a:rPr kumimoji="1" lang="ja-JP" altLang="en-US" dirty="0" smtClean="0"/>
              <a:t>　１４事項以外にも　</a:t>
            </a:r>
            <a:r>
              <a:rPr kumimoji="1" lang="en-US" altLang="ja-JP" dirty="0" smtClean="0"/>
              <a:t>―</a:t>
            </a:r>
            <a:endParaRPr kumimoji="1" lang="ja-JP" altLang="en-US" dirty="0"/>
          </a:p>
        </p:txBody>
      </p:sp>
      <p:sp>
        <p:nvSpPr>
          <p:cNvPr id="5" name="テキスト ボックス 4"/>
          <p:cNvSpPr txBox="1"/>
          <p:nvPr/>
        </p:nvSpPr>
        <p:spPr>
          <a:xfrm>
            <a:off x="177264" y="1499528"/>
            <a:ext cx="9195758" cy="634597"/>
          </a:xfrm>
          <a:prstGeom prst="rect">
            <a:avLst/>
          </a:prstGeom>
          <a:noFill/>
        </p:spPr>
        <p:txBody>
          <a:bodyPr wrap="square" rtlCol="0">
            <a:spAutoFit/>
          </a:bodyPr>
          <a:lstStyle/>
          <a:p>
            <a:pPr algn="l">
              <a:lnSpc>
                <a:spcPct val="110000"/>
              </a:lnSpc>
              <a:spcAft>
                <a:spcPts val="600"/>
              </a:spcAft>
              <a:buClr>
                <a:schemeClr val="tx2"/>
              </a:buClr>
            </a:pPr>
            <a:r>
              <a:rPr kumimoji="1" lang="ja-JP" altLang="en-US" sz="1400" spc="110" dirty="0" smtClean="0">
                <a:latin typeface="游ゴシック" panose="020B0400000000000000" pitchFamily="50" charset="-128"/>
                <a:ea typeface="游ゴシック" panose="020B0400000000000000" pitchFamily="50" charset="-128"/>
              </a:rPr>
              <a:t>代表的な例を挙げましたが</a:t>
            </a:r>
            <a:endParaRPr kumimoji="1" lang="en-US" altLang="ja-JP" sz="14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400" spc="110" dirty="0" smtClean="0">
                <a:latin typeface="游ゴシック" panose="020B0400000000000000" pitchFamily="50" charset="-128"/>
                <a:ea typeface="游ゴシック" panose="020B0400000000000000" pitchFamily="50" charset="-128"/>
              </a:rPr>
              <a:t>「適性・能力に関係ない事項を把握しかねない例」は挙げていくと限りがありません。</a:t>
            </a:r>
            <a:endParaRPr kumimoji="1" lang="ja-JP" altLang="en-US" sz="1200" spc="110" dirty="0">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13447" y="3745230"/>
            <a:ext cx="9919448" cy="1969770"/>
          </a:xfrm>
          <a:prstGeom prst="rect">
            <a:avLst/>
          </a:prstGeom>
          <a:solidFill>
            <a:srgbClr val="F4FAFA"/>
          </a:solidFill>
          <a:ln w="9525">
            <a:noFill/>
          </a:ln>
        </p:spPr>
        <p:txBody>
          <a:bodyPr wrap="square" rtlCol="0">
            <a:spAutoFit/>
          </a:bodyPr>
          <a:lstStyle/>
          <a:p>
            <a:pPr>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　</a:t>
            </a:r>
            <a:r>
              <a:rPr kumimoji="1" lang="ja-JP" altLang="en-US" sz="1400" spc="110" dirty="0" smtClean="0">
                <a:latin typeface="游ゴシック" panose="020B0400000000000000" pitchFamily="50" charset="-128"/>
                <a:ea typeface="游ゴシック" panose="020B0400000000000000" pitchFamily="50" charset="-128"/>
              </a:rPr>
              <a:t>確認したい事項がある場合は</a:t>
            </a:r>
            <a:r>
              <a:rPr kumimoji="1" lang="ja-JP" altLang="en-US" sz="1200" spc="110" dirty="0" smtClean="0">
                <a:latin typeface="游ゴシック" panose="020B0400000000000000" pitchFamily="50" charset="-128"/>
                <a:ea typeface="游ゴシック" panose="020B0400000000000000" pitchFamily="50" charset="-128"/>
              </a:rPr>
              <a:t>　　　　　</a:t>
            </a:r>
            <a:endParaRPr kumimoji="1" lang="en-US" altLang="ja-JP" sz="1200" spc="110" dirty="0" smtClean="0">
              <a:latin typeface="游ゴシック" panose="020B0400000000000000" pitchFamily="50" charset="-128"/>
              <a:ea typeface="游ゴシック" panose="020B0400000000000000" pitchFamily="50" charset="-128"/>
            </a:endParaRPr>
          </a:p>
          <a:p>
            <a:pPr>
              <a:lnSpc>
                <a:spcPct val="120000"/>
              </a:lnSpc>
              <a:spcAft>
                <a:spcPts val="600"/>
              </a:spcAft>
              <a:buClr>
                <a:schemeClr val="accent1">
                  <a:lumMod val="60000"/>
                  <a:lumOff val="40000"/>
                </a:schemeClr>
              </a:buClr>
            </a:pPr>
            <a:r>
              <a:rPr kumimoji="1" lang="ja-JP" altLang="en-US" sz="1600" spc="110" dirty="0" smtClean="0">
                <a:solidFill>
                  <a:schemeClr val="tx2">
                    <a:lumMod val="60000"/>
                    <a:lumOff val="40000"/>
                  </a:schemeClr>
                </a:solidFill>
                <a:latin typeface="游ゴシック" panose="020B0400000000000000" pitchFamily="50" charset="-128"/>
                <a:ea typeface="游ゴシック" panose="020B0400000000000000" pitchFamily="50" charset="-128"/>
              </a:rPr>
              <a:t>　　　　　　　　　　　　☑　なぜその情報が必要なのか？</a:t>
            </a:r>
            <a:endParaRPr kumimoji="1" lang="en-US" altLang="ja-JP" sz="1600" spc="110" dirty="0" smtClean="0">
              <a:solidFill>
                <a:schemeClr val="tx2">
                  <a:lumMod val="60000"/>
                  <a:lumOff val="40000"/>
                </a:schemeClr>
              </a:solidFill>
              <a:latin typeface="游ゴシック" panose="020B0400000000000000" pitchFamily="50" charset="-128"/>
              <a:ea typeface="游ゴシック" panose="020B0400000000000000" pitchFamily="50" charset="-128"/>
            </a:endParaRPr>
          </a:p>
          <a:p>
            <a:pPr>
              <a:lnSpc>
                <a:spcPct val="120000"/>
              </a:lnSpc>
              <a:spcAft>
                <a:spcPts val="600"/>
              </a:spcAft>
              <a:buClr>
                <a:schemeClr val="accent1">
                  <a:lumMod val="60000"/>
                  <a:lumOff val="40000"/>
                </a:schemeClr>
              </a:buClr>
            </a:pPr>
            <a:r>
              <a:rPr kumimoji="1" lang="ja-JP" altLang="en-US" sz="1600" spc="110" dirty="0" smtClean="0">
                <a:solidFill>
                  <a:schemeClr val="tx2">
                    <a:lumMod val="60000"/>
                    <a:lumOff val="40000"/>
                  </a:schemeClr>
                </a:solidFill>
                <a:latin typeface="游ゴシック" panose="020B0400000000000000" pitchFamily="50" charset="-128"/>
                <a:ea typeface="游ゴシック" panose="020B0400000000000000" pitchFamily="50" charset="-128"/>
              </a:rPr>
              <a:t>　　　　　　　　　　　　☑　応募者</a:t>
            </a:r>
            <a:r>
              <a:rPr kumimoji="1" lang="ja-JP" altLang="en-US" sz="1600" spc="110" dirty="0">
                <a:solidFill>
                  <a:schemeClr val="tx2">
                    <a:lumMod val="60000"/>
                    <a:lumOff val="40000"/>
                  </a:schemeClr>
                </a:solidFill>
                <a:latin typeface="游ゴシック" panose="020B0400000000000000" pitchFamily="50" charset="-128"/>
                <a:ea typeface="游ゴシック" panose="020B0400000000000000" pitchFamily="50" charset="-128"/>
              </a:rPr>
              <a:t>に理由を説明できるか</a:t>
            </a:r>
            <a:r>
              <a:rPr kumimoji="1" lang="ja-JP" altLang="en-US" sz="1600" spc="110" dirty="0" smtClean="0">
                <a:solidFill>
                  <a:schemeClr val="tx2">
                    <a:lumMod val="60000"/>
                    <a:lumOff val="40000"/>
                  </a:schemeClr>
                </a:solidFill>
                <a:latin typeface="游ゴシック" panose="020B0400000000000000" pitchFamily="50" charset="-128"/>
                <a:ea typeface="游ゴシック" panose="020B0400000000000000" pitchFamily="50" charset="-128"/>
              </a:rPr>
              <a:t>？</a:t>
            </a:r>
            <a:endParaRPr kumimoji="1" lang="en-US" altLang="ja-JP" sz="1600" spc="110" dirty="0" smtClean="0">
              <a:solidFill>
                <a:schemeClr val="tx2">
                  <a:lumMod val="60000"/>
                  <a:lumOff val="40000"/>
                </a:schemeClr>
              </a:solidFill>
              <a:latin typeface="游ゴシック" panose="020B0400000000000000" pitchFamily="50" charset="-128"/>
              <a:ea typeface="游ゴシック" panose="020B0400000000000000" pitchFamily="50" charset="-128"/>
            </a:endParaRPr>
          </a:p>
          <a:p>
            <a:pPr>
              <a:lnSpc>
                <a:spcPct val="120000"/>
              </a:lnSpc>
              <a:spcAft>
                <a:spcPts val="600"/>
              </a:spcAft>
              <a:buClr>
                <a:schemeClr val="accent1">
                  <a:lumMod val="60000"/>
                  <a:lumOff val="40000"/>
                </a:schemeClr>
              </a:buClr>
            </a:pPr>
            <a:r>
              <a:rPr kumimoji="1" lang="ja-JP" altLang="en-US" sz="1600" spc="110" dirty="0" smtClean="0">
                <a:solidFill>
                  <a:schemeClr val="tx2">
                    <a:lumMod val="60000"/>
                    <a:lumOff val="40000"/>
                  </a:schemeClr>
                </a:solidFill>
                <a:latin typeface="游ゴシック" panose="020B0400000000000000" pitchFamily="50" charset="-128"/>
                <a:ea typeface="游ゴシック" panose="020B0400000000000000" pitchFamily="50" charset="-128"/>
              </a:rPr>
              <a:t>　　　　　　　　　　　　☑　客観的に見て真に必要と判断して貰えるか？</a:t>
            </a:r>
            <a:endParaRPr kumimoji="1" lang="en-US" altLang="ja-JP" sz="1600" spc="110" dirty="0" smtClean="0">
              <a:solidFill>
                <a:schemeClr val="tx2">
                  <a:lumMod val="60000"/>
                  <a:lumOff val="40000"/>
                </a:schemeClr>
              </a:solidFill>
              <a:latin typeface="游ゴシック" panose="020B0400000000000000" pitchFamily="50" charset="-128"/>
              <a:ea typeface="游ゴシック" panose="020B0400000000000000" pitchFamily="50" charset="-128"/>
            </a:endParaRPr>
          </a:p>
          <a:p>
            <a:pPr>
              <a:lnSpc>
                <a:spcPct val="120000"/>
              </a:lnSpc>
              <a:spcAft>
                <a:spcPts val="600"/>
              </a:spcAft>
              <a:buClr>
                <a:schemeClr val="accent1">
                  <a:lumMod val="60000"/>
                  <a:lumOff val="40000"/>
                </a:schemeClr>
              </a:buClr>
            </a:pPr>
            <a:endParaRPr kumimoji="1" lang="en-US" altLang="ja-JP" sz="200" spc="110" dirty="0" smtClean="0">
              <a:solidFill>
                <a:schemeClr val="tx2">
                  <a:lumMod val="60000"/>
                  <a:lumOff val="40000"/>
                </a:schemeClr>
              </a:solidFill>
              <a:latin typeface="游ゴシック" panose="020B0400000000000000" pitchFamily="50" charset="-128"/>
              <a:ea typeface="游ゴシック" panose="020B0400000000000000" pitchFamily="50" charset="-128"/>
            </a:endParaRPr>
          </a:p>
          <a:p>
            <a:pPr algn="r">
              <a:lnSpc>
                <a:spcPct val="120000"/>
              </a:lnSpc>
              <a:spcAft>
                <a:spcPts val="600"/>
              </a:spcAft>
              <a:buClr>
                <a:schemeClr val="accent1">
                  <a:lumMod val="60000"/>
                  <a:lumOff val="40000"/>
                </a:schemeClr>
              </a:buClr>
            </a:pPr>
            <a:r>
              <a:rPr kumimoji="1" lang="ja-JP" altLang="en-US" sz="1400" spc="110" dirty="0" smtClean="0">
                <a:latin typeface="游ゴシック" panose="020B0400000000000000" pitchFamily="50" charset="-128"/>
                <a:ea typeface="游ゴシック" panose="020B0400000000000000" pitchFamily="50" charset="-128"/>
              </a:rPr>
              <a:t>という事を再確認しましょう！</a:t>
            </a:r>
            <a:endParaRPr kumimoji="1" lang="en-US" altLang="ja-JP" sz="1400" spc="110" dirty="0" smtClean="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86570" y="5896806"/>
            <a:ext cx="9144000" cy="352597"/>
          </a:xfrm>
          <a:prstGeom prst="rect">
            <a:avLst/>
          </a:prstGeom>
          <a:noFill/>
        </p:spPr>
        <p:txBody>
          <a:bodyPr wrap="square" rtlCol="0">
            <a:spAutoFit/>
          </a:bodyPr>
          <a:lstStyle/>
          <a:p>
            <a:pPr algn="l">
              <a:lnSpc>
                <a:spcPct val="110000"/>
              </a:lnSpc>
              <a:spcAft>
                <a:spcPts val="600"/>
              </a:spcAft>
              <a:buClr>
                <a:schemeClr val="tx2"/>
              </a:buClr>
            </a:pPr>
            <a:r>
              <a:rPr kumimoji="1" lang="ja-JP" altLang="en-US" sz="1400" spc="110" dirty="0" smtClean="0">
                <a:latin typeface="游ゴシック" panose="020B0400000000000000" pitchFamily="50" charset="-128"/>
                <a:ea typeface="游ゴシック" panose="020B0400000000000000" pitchFamily="50" charset="-128"/>
              </a:rPr>
              <a:t>採用選考は、「企業と求職者」</a:t>
            </a:r>
            <a:r>
              <a:rPr kumimoji="1" lang="ja-JP" altLang="en-US" sz="1600" b="1" spc="110" dirty="0" smtClean="0">
                <a:latin typeface="游ゴシック" panose="020B0400000000000000" pitchFamily="50" charset="-128"/>
                <a:ea typeface="游ゴシック" panose="020B0400000000000000" pitchFamily="50" charset="-128"/>
              </a:rPr>
              <a:t>相互の</a:t>
            </a:r>
            <a:r>
              <a:rPr kumimoji="1" lang="ja-JP" altLang="en-US" sz="1400" spc="110" dirty="0" smtClean="0">
                <a:latin typeface="游ゴシック" panose="020B0400000000000000" pitchFamily="50" charset="-128"/>
                <a:ea typeface="游ゴシック" panose="020B0400000000000000" pitchFamily="50" charset="-128"/>
              </a:rPr>
              <a:t>マッチングの場であるという意識で臨むことが重要です。</a:t>
            </a:r>
            <a:endParaRPr kumimoji="1" lang="en-US" altLang="ja-JP" sz="1400" spc="110" dirty="0" smtClean="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2824304" y="2374271"/>
            <a:ext cx="6985536" cy="991041"/>
          </a:xfrm>
          <a:prstGeom prst="rect">
            <a:avLst/>
          </a:prstGeom>
          <a:noFill/>
        </p:spPr>
        <p:txBody>
          <a:bodyPr wrap="square" rtlCol="0">
            <a:spAutoFit/>
          </a:bodyPr>
          <a:lstStyle/>
          <a:p>
            <a:pPr>
              <a:lnSpc>
                <a:spcPct val="110000"/>
              </a:lnSpc>
              <a:spcAft>
                <a:spcPts val="600"/>
              </a:spcAft>
              <a:buClr>
                <a:schemeClr val="tx2"/>
              </a:buClr>
            </a:pPr>
            <a:r>
              <a:rPr kumimoji="1" lang="ja-JP" altLang="en-US" sz="1400" spc="110" dirty="0" smtClean="0">
                <a:latin typeface="游ゴシック" panose="020B0400000000000000" pitchFamily="50" charset="-128"/>
                <a:ea typeface="游ゴシック" panose="020B0400000000000000" pitchFamily="50" charset="-128"/>
              </a:rPr>
              <a:t>業務遂行に必要な適性・能力とは、</a:t>
            </a:r>
            <a:endParaRPr kumimoji="1" lang="en-US" altLang="ja-JP" sz="1400" spc="110" dirty="0" smtClean="0">
              <a:latin typeface="游ゴシック" panose="020B0400000000000000" pitchFamily="50" charset="-128"/>
              <a:ea typeface="游ゴシック" panose="020B0400000000000000" pitchFamily="50" charset="-128"/>
            </a:endParaRPr>
          </a:p>
          <a:p>
            <a:pPr>
              <a:lnSpc>
                <a:spcPct val="110000"/>
              </a:lnSpc>
              <a:spcAft>
                <a:spcPts val="600"/>
              </a:spcAft>
              <a:buClr>
                <a:schemeClr val="tx2"/>
              </a:buClr>
            </a:pPr>
            <a:r>
              <a:rPr kumimoji="1" lang="ja-JP" altLang="en-US" sz="1600" u="sng" spc="110" dirty="0" smtClean="0">
                <a:latin typeface="游ゴシック" panose="020B0400000000000000" pitchFamily="50" charset="-128"/>
                <a:ea typeface="游ゴシック" panose="020B0400000000000000" pitchFamily="50" charset="-128"/>
              </a:rPr>
              <a:t>業種・業務内容や各企業の労働環境等によっても異なる</a:t>
            </a:r>
            <a:r>
              <a:rPr kumimoji="1" lang="ja-JP" altLang="en-US" sz="1400" spc="110" dirty="0" smtClean="0">
                <a:latin typeface="游ゴシック" panose="020B0400000000000000" pitchFamily="50" charset="-128"/>
                <a:ea typeface="游ゴシック" panose="020B0400000000000000" pitchFamily="50" charset="-128"/>
              </a:rPr>
              <a:t>もの</a:t>
            </a:r>
            <a:endParaRPr kumimoji="1" lang="en-US" altLang="ja-JP" sz="1400" spc="110" dirty="0" smtClean="0">
              <a:latin typeface="游ゴシック" panose="020B0400000000000000" pitchFamily="50" charset="-128"/>
              <a:ea typeface="游ゴシック" panose="020B0400000000000000" pitchFamily="50" charset="-128"/>
            </a:endParaRPr>
          </a:p>
          <a:p>
            <a:pPr>
              <a:lnSpc>
                <a:spcPct val="110000"/>
              </a:lnSpc>
              <a:spcAft>
                <a:spcPts val="600"/>
              </a:spcAft>
              <a:buClr>
                <a:schemeClr val="tx2"/>
              </a:buClr>
            </a:pPr>
            <a:r>
              <a:rPr kumimoji="1" lang="ja-JP" altLang="en-US" sz="1400" spc="110" dirty="0" smtClean="0">
                <a:latin typeface="游ゴシック" panose="020B0400000000000000" pitchFamily="50" charset="-128"/>
                <a:ea typeface="游ゴシック" panose="020B0400000000000000" pitchFamily="50" charset="-128"/>
              </a:rPr>
              <a:t>なので、自社の実情をしっかり</a:t>
            </a:r>
            <a:r>
              <a:rPr kumimoji="1" lang="ja-JP" altLang="en-US" sz="1400" spc="110" dirty="0">
                <a:latin typeface="游ゴシック" panose="020B0400000000000000" pitchFamily="50" charset="-128"/>
                <a:ea typeface="游ゴシック" panose="020B0400000000000000" pitchFamily="50" charset="-128"/>
              </a:rPr>
              <a:t>と</a:t>
            </a:r>
            <a:r>
              <a:rPr kumimoji="1" lang="ja-JP" altLang="en-US" sz="1400" spc="110" dirty="0" smtClean="0">
                <a:latin typeface="游ゴシック" panose="020B0400000000000000" pitchFamily="50" charset="-128"/>
                <a:ea typeface="游ゴシック" panose="020B0400000000000000" pitchFamily="50" charset="-128"/>
              </a:rPr>
              <a:t>検討した上で個別に判断</a:t>
            </a:r>
            <a:r>
              <a:rPr kumimoji="1" lang="ja-JP" altLang="en-US" sz="1400" spc="110" dirty="0">
                <a:latin typeface="游ゴシック" panose="020B0400000000000000" pitchFamily="50" charset="-128"/>
                <a:ea typeface="游ゴシック" panose="020B0400000000000000" pitchFamily="50" charset="-128"/>
              </a:rPr>
              <a:t>する必要があります</a:t>
            </a:r>
            <a:r>
              <a:rPr kumimoji="1" lang="ja-JP" altLang="en-US" sz="1400" spc="110" dirty="0" smtClean="0">
                <a:latin typeface="游ゴシック" panose="020B0400000000000000" pitchFamily="50" charset="-128"/>
                <a:ea typeface="游ゴシック" panose="020B0400000000000000" pitchFamily="50" charset="-128"/>
              </a:rPr>
              <a:t>。</a:t>
            </a:r>
            <a:endParaRPr kumimoji="1" lang="en-US" altLang="ja-JP" sz="1400" spc="110" dirty="0" smtClean="0">
              <a:latin typeface="游ゴシック" panose="020B0400000000000000" pitchFamily="50" charset="-128"/>
              <a:ea typeface="游ゴシック" panose="020B0400000000000000" pitchFamily="50" charset="-128"/>
            </a:endParaRPr>
          </a:p>
        </p:txBody>
      </p:sp>
      <p:sp>
        <p:nvSpPr>
          <p:cNvPr id="15" name="屈折矢印 14"/>
          <p:cNvSpPr/>
          <p:nvPr/>
        </p:nvSpPr>
        <p:spPr>
          <a:xfrm rot="5400000">
            <a:off x="1701595" y="2404943"/>
            <a:ext cx="685800" cy="736191"/>
          </a:xfrm>
          <a:prstGeom prst="ben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8" name="日付プレースホルダー 7"/>
          <p:cNvSpPr>
            <a:spLocks noGrp="1"/>
          </p:cNvSpPr>
          <p:nvPr>
            <p:ph type="dt" sz="half" idx="10"/>
          </p:nvPr>
        </p:nvSpPr>
        <p:spPr/>
        <p:txBody>
          <a:bodyPr/>
          <a:lstStyle/>
          <a:p>
            <a:r>
              <a:rPr lang="en-US" altLang="ja-JP" smtClean="0"/>
              <a:t>2022/11/09</a:t>
            </a:r>
            <a:endParaRPr lang="en-US" dirty="0"/>
          </a:p>
        </p:txBody>
      </p:sp>
      <p:sp>
        <p:nvSpPr>
          <p:cNvPr id="9" name="スライド番号プレースホルダー 8"/>
          <p:cNvSpPr>
            <a:spLocks noGrp="1"/>
          </p:cNvSpPr>
          <p:nvPr>
            <p:ph type="sldNum" sz="quarter" idx="4"/>
          </p:nvPr>
        </p:nvSpPr>
        <p:spPr/>
        <p:txBody>
          <a:bodyPr/>
          <a:lstStyle/>
          <a:p>
            <a:fld id="{48F63A3B-78C7-47BE-AE5E-E10140E04643}" type="slidenum">
              <a:rPr lang="en-US" smtClean="0"/>
              <a:pPr/>
              <a:t>15</a:t>
            </a:fld>
            <a:endParaRPr lang="en-US" dirty="0"/>
          </a:p>
        </p:txBody>
      </p:sp>
    </p:spTree>
    <p:extLst>
      <p:ext uri="{BB962C8B-B14F-4D97-AF65-F5344CB8AC3E}">
        <p14:creationId xmlns:p14="http://schemas.microsoft.com/office/powerpoint/2010/main" val="1145911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dirty="0" smtClean="0"/>
              <a:t>就職差別につながるおそれのある事例</a:t>
            </a:r>
            <a:endParaRPr lang="ja-JP" altLang="en-US" dirty="0"/>
          </a:p>
        </p:txBody>
      </p:sp>
      <p:sp>
        <p:nvSpPr>
          <p:cNvPr id="3"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365114" y="1066800"/>
            <a:ext cx="4892686" cy="532866"/>
          </a:xfrm>
          <a:noFill/>
        </p:spPr>
        <p:txBody>
          <a:bodyPr/>
          <a:lstStyle/>
          <a:p>
            <a:r>
              <a:rPr lang="en-US" altLang="ja-JP" dirty="0" smtClean="0">
                <a:latin typeface="游ゴシック" panose="020B0400000000000000" pitchFamily="50" charset="-128"/>
                <a:ea typeface="游ゴシック" panose="020B0400000000000000" pitchFamily="50" charset="-128"/>
              </a:rPr>
              <a:t>〈</a:t>
            </a:r>
            <a:r>
              <a:rPr lang="ja-JP" altLang="en-US" dirty="0" smtClean="0">
                <a:latin typeface="游ゴシック" panose="020B0400000000000000" pitchFamily="50" charset="-128"/>
                <a:ea typeface="游ゴシック" panose="020B0400000000000000" pitchFamily="50" charset="-128"/>
              </a:rPr>
              <a:t>ハローワーク等で把握している件数（全国計）</a:t>
            </a:r>
            <a:r>
              <a:rPr lang="en-US" altLang="ja-JP" dirty="0" smtClean="0">
                <a:latin typeface="游ゴシック" panose="020B0400000000000000" pitchFamily="50" charset="-128"/>
                <a:ea typeface="游ゴシック" panose="020B0400000000000000" pitchFamily="50" charset="-128"/>
              </a:rPr>
              <a:t>〉</a:t>
            </a:r>
            <a:endParaRPr lang="ja-JP" altLang="en-US" dirty="0">
              <a:latin typeface="游ゴシック" panose="020B0400000000000000" pitchFamily="50" charset="-128"/>
              <a:ea typeface="游ゴシック" panose="020B0400000000000000" pitchFamily="50" charset="-128"/>
            </a:endParaRPr>
          </a:p>
        </p:txBody>
      </p:sp>
      <p:graphicFrame>
        <p:nvGraphicFramePr>
          <p:cNvPr id="11" name="グラフ 10"/>
          <p:cNvGraphicFramePr/>
          <p:nvPr>
            <p:extLst>
              <p:ext uri="{D42A27DB-BD31-4B8C-83A1-F6EECF244321}">
                <p14:modId xmlns:p14="http://schemas.microsoft.com/office/powerpoint/2010/main" val="1908266700"/>
              </p:ext>
            </p:extLst>
          </p:nvPr>
        </p:nvGraphicFramePr>
        <p:xfrm>
          <a:off x="-76200" y="1398610"/>
          <a:ext cx="5562600" cy="3034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p:nvPr>
            <p:extLst>
              <p:ext uri="{D42A27DB-BD31-4B8C-83A1-F6EECF244321}">
                <p14:modId xmlns:p14="http://schemas.microsoft.com/office/powerpoint/2010/main" val="389339452"/>
              </p:ext>
            </p:extLst>
          </p:nvPr>
        </p:nvGraphicFramePr>
        <p:xfrm>
          <a:off x="5928782" y="1569263"/>
          <a:ext cx="3994471" cy="2668248"/>
        </p:xfrm>
        <a:graphic>
          <a:graphicData uri="http://schemas.openxmlformats.org/drawingml/2006/chart">
            <c:chart xmlns:c="http://schemas.openxmlformats.org/drawingml/2006/chart" xmlns:r="http://schemas.openxmlformats.org/officeDocument/2006/relationships" r:id="rId4"/>
          </a:graphicData>
        </a:graphic>
      </p:graphicFrame>
      <p:sp>
        <p:nvSpPr>
          <p:cNvPr id="4" name="右矢印吹き出し 3"/>
          <p:cNvSpPr/>
          <p:nvPr/>
        </p:nvSpPr>
        <p:spPr>
          <a:xfrm>
            <a:off x="4390263" y="2374673"/>
            <a:ext cx="1367377" cy="2058437"/>
          </a:xfrm>
          <a:prstGeom prst="rightArrowCallout">
            <a:avLst>
              <a:gd name="adj1" fmla="val 36922"/>
              <a:gd name="adj2" fmla="val 32340"/>
              <a:gd name="adj3" fmla="val 34770"/>
              <a:gd name="adj4" fmla="val 49669"/>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15" name="テキスト ボックス 14"/>
          <p:cNvSpPr txBox="1"/>
          <p:nvPr/>
        </p:nvSpPr>
        <p:spPr>
          <a:xfrm>
            <a:off x="8590329" y="1593051"/>
            <a:ext cx="1165704" cy="523220"/>
          </a:xfrm>
          <a:prstGeom prst="rect">
            <a:avLst/>
          </a:prstGeom>
          <a:noFill/>
        </p:spPr>
        <p:txBody>
          <a:bodyPr wrap="none" rtlCol="0">
            <a:spAutoFit/>
          </a:bodyPr>
          <a:lstStyle/>
          <a:p>
            <a:r>
              <a:rPr kumimoji="1" lang="ja-JP" altLang="en-US" sz="1200" b="1" dirty="0" smtClean="0">
                <a:latin typeface="小塚ゴシック Pr6N R" pitchFamily="34" charset="-128"/>
                <a:ea typeface="小塚ゴシック Pr6N R" pitchFamily="34" charset="-128"/>
              </a:rPr>
              <a:t>家族</a:t>
            </a:r>
            <a:r>
              <a:rPr kumimoji="1" lang="ja-JP" altLang="en-US" sz="1100" b="1" dirty="0" smtClean="0">
                <a:latin typeface="小塚ゴシック Pr6N R" pitchFamily="34" charset="-128"/>
                <a:ea typeface="小塚ゴシック Pr6N R" pitchFamily="34" charset="-128"/>
              </a:rPr>
              <a:t>に関する事</a:t>
            </a:r>
            <a:endParaRPr kumimoji="1" lang="en-US" altLang="ja-JP" sz="1100" b="1" dirty="0" smtClean="0">
              <a:latin typeface="小塚ゴシック Pr6N R" pitchFamily="34" charset="-128"/>
              <a:ea typeface="小塚ゴシック Pr6N R" pitchFamily="34" charset="-128"/>
            </a:endParaRPr>
          </a:p>
          <a:p>
            <a:r>
              <a:rPr kumimoji="1" lang="en-US" altLang="ja-JP" sz="1600" dirty="0">
                <a:latin typeface="Arial" panose="020B0604020202020204" pitchFamily="34" charset="0"/>
                <a:ea typeface="小塚ゴシック Pr6N R" pitchFamily="34" charset="-128"/>
                <a:cs typeface="Arial" panose="020B0604020202020204" pitchFamily="34" charset="0"/>
              </a:rPr>
              <a:t>46.9</a:t>
            </a:r>
            <a:r>
              <a:rPr kumimoji="1" lang="en-US" altLang="ja-JP" sz="1100" dirty="0">
                <a:latin typeface="Arial" panose="020B0604020202020204" pitchFamily="34" charset="0"/>
                <a:ea typeface="小塚ゴシック Pr6N R" pitchFamily="34" charset="-128"/>
                <a:cs typeface="Arial" panose="020B0604020202020204" pitchFamily="34" charset="0"/>
              </a:rPr>
              <a:t> </a:t>
            </a:r>
            <a:r>
              <a:rPr kumimoji="1" lang="ja-JP" altLang="en-US" sz="1000" dirty="0" smtClean="0">
                <a:latin typeface="小塚ゴシック Pr6N R" pitchFamily="34" charset="-128"/>
                <a:ea typeface="小塚ゴシック Pr6N R" pitchFamily="34" charset="-128"/>
              </a:rPr>
              <a:t>％</a:t>
            </a:r>
            <a:endParaRPr kumimoji="1" lang="ja-JP" altLang="en-US" sz="1100" dirty="0">
              <a:latin typeface="小塚ゴシック Pr6N R" pitchFamily="34" charset="-128"/>
              <a:ea typeface="小塚ゴシック Pr6N R" pitchFamily="34" charset="-128"/>
            </a:endParaRPr>
          </a:p>
        </p:txBody>
      </p:sp>
      <p:sp>
        <p:nvSpPr>
          <p:cNvPr id="17" name="テキスト ボックス 16"/>
          <p:cNvSpPr txBox="1"/>
          <p:nvPr/>
        </p:nvSpPr>
        <p:spPr>
          <a:xfrm>
            <a:off x="6707967" y="4099164"/>
            <a:ext cx="787395" cy="407804"/>
          </a:xfrm>
          <a:prstGeom prst="rect">
            <a:avLst/>
          </a:prstGeom>
          <a:noFill/>
        </p:spPr>
        <p:txBody>
          <a:bodyPr wrap="none" rtlCol="0">
            <a:spAutoFit/>
          </a:bodyPr>
          <a:lstStyle/>
          <a:p>
            <a:r>
              <a:rPr kumimoji="1" lang="ja-JP" altLang="en-US" sz="1000" dirty="0" smtClean="0">
                <a:latin typeface="小塚ゴシック Pr6N R" pitchFamily="34" charset="-128"/>
                <a:ea typeface="小塚ゴシック Pr6N R" pitchFamily="34" charset="-128"/>
              </a:rPr>
              <a:t>住宅状況</a:t>
            </a:r>
            <a:r>
              <a:rPr kumimoji="1" lang="ja-JP" altLang="en-US" sz="1050" dirty="0" smtClean="0">
                <a:latin typeface="小塚ゴシック Pr6N R" pitchFamily="34" charset="-128"/>
                <a:ea typeface="小塚ゴシック Pr6N R" pitchFamily="34" charset="-128"/>
              </a:rPr>
              <a:t>　</a:t>
            </a:r>
            <a:endParaRPr kumimoji="1" lang="en-US" altLang="ja-JP" sz="1050" dirty="0" smtClean="0">
              <a:latin typeface="小塚ゴシック Pr6N R" pitchFamily="34" charset="-128"/>
              <a:ea typeface="小塚ゴシック Pr6N R" pitchFamily="34" charset="-128"/>
            </a:endParaRPr>
          </a:p>
          <a:p>
            <a:r>
              <a:rPr lang="en-US" altLang="ja-JP" sz="1000" dirty="0">
                <a:latin typeface="Arial" panose="020B0604020202020204" pitchFamily="34" charset="0"/>
                <a:ea typeface="小塚ゴシック Pr6N R" pitchFamily="34" charset="-128"/>
                <a:cs typeface="Arial" panose="020B0604020202020204" pitchFamily="34" charset="0"/>
              </a:rPr>
              <a:t>10.9 </a:t>
            </a:r>
            <a:r>
              <a:rPr kumimoji="1" lang="ja-JP" altLang="en-US" sz="1000" dirty="0" smtClean="0">
                <a:latin typeface="小塚ゴシック Pr6N R" pitchFamily="34" charset="-128"/>
                <a:ea typeface="小塚ゴシック Pr6N R" pitchFamily="34" charset="-128"/>
              </a:rPr>
              <a:t>％</a:t>
            </a:r>
            <a:endParaRPr kumimoji="1" lang="ja-JP" altLang="en-US" sz="1000" dirty="0">
              <a:latin typeface="小塚ゴシック Pr6N R" pitchFamily="34" charset="-128"/>
              <a:ea typeface="小塚ゴシック Pr6N R" pitchFamily="34" charset="-128"/>
            </a:endParaRPr>
          </a:p>
        </p:txBody>
      </p:sp>
      <p:sp>
        <p:nvSpPr>
          <p:cNvPr id="18" name="テキスト ボックス 17"/>
          <p:cNvSpPr txBox="1"/>
          <p:nvPr/>
        </p:nvSpPr>
        <p:spPr>
          <a:xfrm>
            <a:off x="5600094" y="3728990"/>
            <a:ext cx="1513102" cy="400110"/>
          </a:xfrm>
          <a:prstGeom prst="rect">
            <a:avLst/>
          </a:prstGeom>
          <a:noFill/>
        </p:spPr>
        <p:txBody>
          <a:bodyPr wrap="square" rtlCol="0">
            <a:spAutoFit/>
          </a:bodyPr>
          <a:lstStyle/>
          <a:p>
            <a:pPr algn="ctr"/>
            <a:r>
              <a:rPr kumimoji="1" lang="ja-JP" altLang="en-US" sz="1000" dirty="0" smtClean="0">
                <a:latin typeface="小塚ゴシック Pr6N R" pitchFamily="34" charset="-128"/>
                <a:ea typeface="小塚ゴシック Pr6N R" pitchFamily="34" charset="-128"/>
              </a:rPr>
              <a:t>本籍・出生地　</a:t>
            </a:r>
            <a:endParaRPr kumimoji="1" lang="en-US" altLang="ja-JP" sz="1000" dirty="0" smtClean="0">
              <a:latin typeface="小塚ゴシック Pr6N R" pitchFamily="34" charset="-128"/>
              <a:ea typeface="小塚ゴシック Pr6N R" pitchFamily="34" charset="-128"/>
            </a:endParaRPr>
          </a:p>
          <a:p>
            <a:pPr algn="ctr"/>
            <a:r>
              <a:rPr lang="en-US" altLang="ja-JP" sz="1000" dirty="0">
                <a:latin typeface="Arial" panose="020B0604020202020204" pitchFamily="34" charset="0"/>
                <a:ea typeface="小塚ゴシック Pr6N R" pitchFamily="34" charset="-128"/>
                <a:cs typeface="Arial" panose="020B0604020202020204" pitchFamily="34" charset="0"/>
              </a:rPr>
              <a:t>3</a:t>
            </a:r>
            <a:r>
              <a:rPr kumimoji="1" lang="en-US" altLang="ja-JP" sz="1000" dirty="0">
                <a:latin typeface="Arial" panose="020B0604020202020204" pitchFamily="34" charset="0"/>
                <a:ea typeface="小塚ゴシック Pr6N R" pitchFamily="34" charset="-128"/>
                <a:cs typeface="Arial" panose="020B0604020202020204" pitchFamily="34" charset="0"/>
              </a:rPr>
              <a:t>.8 </a:t>
            </a:r>
            <a:r>
              <a:rPr kumimoji="1" lang="ja-JP" altLang="en-US" sz="1000" dirty="0" smtClean="0">
                <a:latin typeface="小塚ゴシック Pr6N R" pitchFamily="34" charset="-128"/>
                <a:ea typeface="小塚ゴシック Pr6N R" pitchFamily="34" charset="-128"/>
              </a:rPr>
              <a:t>％</a:t>
            </a:r>
            <a:endParaRPr kumimoji="1" lang="ja-JP" altLang="en-US" sz="1000" dirty="0">
              <a:latin typeface="小塚ゴシック Pr6N R" pitchFamily="34" charset="-128"/>
              <a:ea typeface="小塚ゴシック Pr6N R" pitchFamily="34" charset="-128"/>
            </a:endParaRPr>
          </a:p>
        </p:txBody>
      </p:sp>
      <p:sp>
        <p:nvSpPr>
          <p:cNvPr id="19" name="テキスト ボックス 18"/>
          <p:cNvSpPr txBox="1"/>
          <p:nvPr/>
        </p:nvSpPr>
        <p:spPr>
          <a:xfrm>
            <a:off x="5897010" y="3385722"/>
            <a:ext cx="782587" cy="400110"/>
          </a:xfrm>
          <a:prstGeom prst="rect">
            <a:avLst/>
          </a:prstGeom>
          <a:noFill/>
        </p:spPr>
        <p:txBody>
          <a:bodyPr wrap="none" rtlCol="0">
            <a:spAutoFit/>
          </a:bodyPr>
          <a:lstStyle/>
          <a:p>
            <a:r>
              <a:rPr kumimoji="1" lang="ja-JP" altLang="en-US" sz="1000" dirty="0" smtClean="0">
                <a:solidFill>
                  <a:schemeClr val="tx1">
                    <a:lumMod val="75000"/>
                    <a:lumOff val="25000"/>
                  </a:schemeClr>
                </a:solidFill>
                <a:latin typeface="小塚ゴシック Pr6N R" pitchFamily="34" charset="-128"/>
                <a:ea typeface="小塚ゴシック Pr6N R" pitchFamily="34" charset="-128"/>
              </a:rPr>
              <a:t>健康診断　</a:t>
            </a:r>
            <a:endParaRPr kumimoji="1" lang="en-US" altLang="ja-JP" sz="1000" dirty="0" smtClean="0">
              <a:solidFill>
                <a:schemeClr val="tx1">
                  <a:lumMod val="75000"/>
                  <a:lumOff val="25000"/>
                </a:schemeClr>
              </a:solidFill>
              <a:latin typeface="小塚ゴシック Pr6N R" pitchFamily="34" charset="-128"/>
              <a:ea typeface="小塚ゴシック Pr6N R" pitchFamily="34" charset="-128"/>
            </a:endParaRPr>
          </a:p>
          <a:p>
            <a:r>
              <a:rPr lang="en-US" altLang="ja-JP" sz="1000" dirty="0" smtClean="0">
                <a:solidFill>
                  <a:schemeClr val="tx1">
                    <a:lumMod val="75000"/>
                    <a:lumOff val="25000"/>
                  </a:schemeClr>
                </a:solidFill>
                <a:latin typeface="Arial" panose="020B0604020202020204" pitchFamily="34" charset="0"/>
                <a:ea typeface="小塚ゴシック Pr6N R" pitchFamily="34" charset="-128"/>
                <a:cs typeface="Arial" panose="020B0604020202020204" pitchFamily="34" charset="0"/>
              </a:rPr>
              <a:t>0.9</a:t>
            </a:r>
            <a:r>
              <a:rPr kumimoji="1" lang="ja-JP" altLang="en-US" sz="900" dirty="0" smtClean="0">
                <a:solidFill>
                  <a:schemeClr val="tx1">
                    <a:lumMod val="75000"/>
                    <a:lumOff val="25000"/>
                  </a:schemeClr>
                </a:solidFill>
                <a:latin typeface="小塚ゴシック Pr6N R" pitchFamily="34" charset="-128"/>
                <a:ea typeface="小塚ゴシック Pr6N R" pitchFamily="34" charset="-128"/>
              </a:rPr>
              <a:t>％</a:t>
            </a:r>
            <a:endParaRPr kumimoji="1" lang="ja-JP" altLang="en-US" sz="1000" dirty="0">
              <a:solidFill>
                <a:schemeClr val="tx1">
                  <a:lumMod val="75000"/>
                  <a:lumOff val="25000"/>
                </a:schemeClr>
              </a:solidFill>
              <a:latin typeface="小塚ゴシック Pr6N R" pitchFamily="34" charset="-128"/>
              <a:ea typeface="小塚ゴシック Pr6N R" pitchFamily="34" charset="-128"/>
            </a:endParaRPr>
          </a:p>
        </p:txBody>
      </p:sp>
      <p:sp>
        <p:nvSpPr>
          <p:cNvPr id="20" name="テキスト ボックス 19"/>
          <p:cNvSpPr txBox="1"/>
          <p:nvPr/>
        </p:nvSpPr>
        <p:spPr>
          <a:xfrm>
            <a:off x="6025020" y="1874663"/>
            <a:ext cx="1099245" cy="400110"/>
          </a:xfrm>
          <a:prstGeom prst="rect">
            <a:avLst/>
          </a:prstGeom>
          <a:noFill/>
        </p:spPr>
        <p:txBody>
          <a:bodyPr wrap="square" rtlCol="0">
            <a:spAutoFit/>
          </a:bodyPr>
          <a:lstStyle/>
          <a:p>
            <a:r>
              <a:rPr kumimoji="1" lang="ja-JP" altLang="en-US" sz="1000" dirty="0" smtClean="0">
                <a:latin typeface="小塚ゴシック Pr6N R" pitchFamily="34" charset="-128"/>
                <a:ea typeface="小塚ゴシック Pr6N R" pitchFamily="34" charset="-128"/>
              </a:rPr>
              <a:t>その他　</a:t>
            </a:r>
            <a:endParaRPr kumimoji="1" lang="en-US" altLang="ja-JP" sz="1000" dirty="0" smtClean="0">
              <a:latin typeface="小塚ゴシック Pr6N R" pitchFamily="34" charset="-128"/>
              <a:ea typeface="小塚ゴシック Pr6N R" pitchFamily="34" charset="-128"/>
            </a:endParaRPr>
          </a:p>
          <a:p>
            <a:r>
              <a:rPr kumimoji="1" lang="en-US" altLang="ja-JP" sz="1000" dirty="0">
                <a:latin typeface="Arial" panose="020B0604020202020204" pitchFamily="34" charset="0"/>
                <a:ea typeface="小塚ゴシック Pr6N R" pitchFamily="34" charset="-128"/>
                <a:cs typeface="Arial" panose="020B0604020202020204" pitchFamily="34" charset="0"/>
              </a:rPr>
              <a:t>24.4 </a:t>
            </a:r>
            <a:r>
              <a:rPr kumimoji="1" lang="ja-JP" altLang="en-US" sz="900" dirty="0" smtClean="0">
                <a:latin typeface="Arial" panose="020B0604020202020204" pitchFamily="34" charset="0"/>
                <a:ea typeface="小塚ゴシック Pr6N R" pitchFamily="34" charset="-128"/>
                <a:cs typeface="Arial" panose="020B0604020202020204" pitchFamily="34" charset="0"/>
              </a:rPr>
              <a:t>％</a:t>
            </a:r>
            <a:endParaRPr kumimoji="1" lang="ja-JP" altLang="en-US" sz="1000" dirty="0">
              <a:latin typeface="Arial" panose="020B0604020202020204" pitchFamily="34" charset="0"/>
              <a:ea typeface="小塚ゴシック Pr6N R" pitchFamily="34" charset="-128"/>
              <a:cs typeface="Arial" panose="020B0604020202020204" pitchFamily="34" charset="0"/>
            </a:endParaRPr>
          </a:p>
        </p:txBody>
      </p:sp>
      <p:sp>
        <p:nvSpPr>
          <p:cNvPr id="21" name="タイトル 1"/>
          <p:cNvSpPr txBox="1">
            <a:spLocks/>
          </p:cNvSpPr>
          <p:nvPr/>
        </p:nvSpPr>
        <p:spPr>
          <a:xfrm>
            <a:off x="6602666" y="2401577"/>
            <a:ext cx="2117913" cy="1003619"/>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1" sz="2000" b="1" kern="1200" spc="150" baseline="0">
                <a:solidFill>
                  <a:srgbClr val="317689"/>
                </a:solidFill>
                <a:latin typeface="小塚ゴシック Pr6N B" pitchFamily="34" charset="-128"/>
                <a:ea typeface="小塚ゴシック Pr6N B" pitchFamily="34" charset="-128"/>
                <a:cs typeface="メイリオ" panose="020B0604030504040204" pitchFamily="50" charset="-128"/>
              </a:defRPr>
            </a:lvl1pPr>
          </a:lstStyle>
          <a:p>
            <a:pPr algn="ctr"/>
            <a:r>
              <a:rPr lang="ja-JP" altLang="en-US" dirty="0" smtClean="0">
                <a:latin typeface="游ゴシック" panose="020B0400000000000000" pitchFamily="50" charset="-128"/>
                <a:ea typeface="游ゴシック" panose="020B0400000000000000" pitchFamily="50" charset="-128"/>
              </a:rPr>
              <a:t>令和２年度</a:t>
            </a:r>
            <a:r>
              <a:rPr lang="en-US" altLang="ja-JP" dirty="0" smtClean="0">
                <a:latin typeface="游ゴシック" panose="020B0400000000000000" pitchFamily="50" charset="-128"/>
                <a:ea typeface="游ゴシック" panose="020B0400000000000000" pitchFamily="50" charset="-128"/>
              </a:rPr>
              <a:t/>
            </a:r>
            <a:br>
              <a:rPr lang="en-US" altLang="ja-JP" dirty="0" smtClean="0">
                <a:latin typeface="游ゴシック" panose="020B0400000000000000" pitchFamily="50" charset="-128"/>
                <a:ea typeface="游ゴシック" panose="020B0400000000000000" pitchFamily="50" charset="-128"/>
              </a:rPr>
            </a:br>
            <a:r>
              <a:rPr lang="ja-JP" altLang="en-US" dirty="0" smtClean="0">
                <a:latin typeface="游ゴシック" panose="020B0400000000000000" pitchFamily="50" charset="-128"/>
                <a:ea typeface="游ゴシック" panose="020B0400000000000000" pitchFamily="50" charset="-128"/>
              </a:rPr>
              <a:t>７９７</a:t>
            </a:r>
            <a:r>
              <a:rPr lang="ja-JP" altLang="en-US" dirty="0" smtClean="0">
                <a:latin typeface="游ゴシック" panose="020B0400000000000000" pitchFamily="50" charset="-128"/>
                <a:ea typeface="游ゴシック" panose="020B0400000000000000" pitchFamily="50" charset="-128"/>
                <a:cs typeface="Arial" panose="020B0604020202020204" pitchFamily="34" charset="0"/>
              </a:rPr>
              <a:t>件の内訳</a:t>
            </a:r>
            <a:endParaRPr lang="en-US" altLang="ja-JP" dirty="0" smtClean="0">
              <a:latin typeface="游ゴシック" panose="020B0400000000000000" pitchFamily="50" charset="-128"/>
              <a:ea typeface="游ゴシック" panose="020B0400000000000000" pitchFamily="50" charset="-128"/>
              <a:cs typeface="Arial" panose="020B0604020202020204" pitchFamily="34" charset="0"/>
            </a:endParaRPr>
          </a:p>
          <a:p>
            <a:pPr algn="ctr"/>
            <a:endParaRPr lang="ja-JP" altLang="en-US" sz="1200" dirty="0">
              <a:ea typeface="小塚ゴシック Pr6N B"/>
            </a:endParaRPr>
          </a:p>
        </p:txBody>
      </p:sp>
      <p:sp>
        <p:nvSpPr>
          <p:cNvPr id="5" name="テキスト ボックス 4"/>
          <p:cNvSpPr txBox="1"/>
          <p:nvPr/>
        </p:nvSpPr>
        <p:spPr>
          <a:xfrm>
            <a:off x="10064" y="4837775"/>
            <a:ext cx="9923253" cy="1655838"/>
          </a:xfrm>
          <a:prstGeom prst="rect">
            <a:avLst/>
          </a:prstGeom>
          <a:solidFill>
            <a:srgbClr val="F4FAFA"/>
          </a:solidFill>
        </p:spPr>
        <p:txBody>
          <a:bodyPr wrap="square" rtlCol="0">
            <a:spAutoFit/>
          </a:bodyPr>
          <a:lstStyle/>
          <a:p>
            <a:pPr marL="171450" indent="-171450" algn="l">
              <a:lnSpc>
                <a:spcPct val="120000"/>
              </a:lnSpc>
              <a:spcAft>
                <a:spcPts val="600"/>
              </a:spcAft>
              <a:buClr>
                <a:schemeClr val="tx2"/>
              </a:buClr>
              <a:buFont typeface="Wingdings" panose="05000000000000000000" pitchFamily="2" charset="2"/>
              <a:buChar char="Ø"/>
            </a:pPr>
            <a:r>
              <a:rPr kumimoji="1" lang="ja-JP" altLang="en-US" sz="1200" dirty="0" smtClean="0">
                <a:latin typeface="游ゴシック" panose="020B0400000000000000" pitchFamily="50" charset="-128"/>
                <a:ea typeface="游ゴシック" panose="020B0400000000000000" pitchFamily="50" charset="-128"/>
              </a:rPr>
              <a:t>例年、</a:t>
            </a:r>
            <a:r>
              <a:rPr kumimoji="1" lang="ja-JP" altLang="en-US" sz="1600" b="1" u="sng" dirty="0" smtClean="0">
                <a:latin typeface="游ゴシック" panose="020B0400000000000000" pitchFamily="50" charset="-128"/>
                <a:ea typeface="游ゴシック" panose="020B0400000000000000" pitchFamily="50" charset="-128"/>
              </a:rPr>
              <a:t>１０００件程度 </a:t>
            </a:r>
            <a:r>
              <a:rPr kumimoji="1" lang="ja-JP" altLang="en-US" sz="1200" dirty="0" smtClean="0">
                <a:latin typeface="游ゴシック" panose="020B0400000000000000" pitchFamily="50" charset="-128"/>
                <a:ea typeface="游ゴシック" panose="020B0400000000000000" pitchFamily="50" charset="-128"/>
              </a:rPr>
              <a:t>の就職差別につながるおそれのある事例がある。</a:t>
            </a:r>
            <a:endParaRPr kumimoji="1" lang="en-US" altLang="ja-JP" sz="1200" dirty="0" smtClean="0">
              <a:latin typeface="游ゴシック" panose="020B0400000000000000" pitchFamily="50" charset="-128"/>
              <a:ea typeface="游ゴシック" panose="020B0400000000000000" pitchFamily="50" charset="-128"/>
            </a:endParaRPr>
          </a:p>
          <a:p>
            <a:pPr marL="171450" indent="-171450" algn="l">
              <a:lnSpc>
                <a:spcPct val="120000"/>
              </a:lnSpc>
              <a:spcAft>
                <a:spcPts val="600"/>
              </a:spcAft>
              <a:buClr>
                <a:schemeClr val="tx2"/>
              </a:buClr>
              <a:buFont typeface="Wingdings" panose="05000000000000000000" pitchFamily="2" charset="2"/>
              <a:buChar char="Ø"/>
            </a:pPr>
            <a:r>
              <a:rPr kumimoji="1" lang="ja-JP" altLang="en-US" sz="1200" dirty="0" smtClean="0">
                <a:latin typeface="游ゴシック" panose="020B0400000000000000" pitchFamily="50" charset="-128"/>
                <a:ea typeface="游ゴシック" panose="020B0400000000000000" pitchFamily="50" charset="-128"/>
              </a:rPr>
              <a:t>「その他」･･･　「恋人の有無」や「結婚予定」、「容姿に関する事」等</a:t>
            </a:r>
            <a:endParaRPr kumimoji="1" lang="en-US" altLang="ja-JP" sz="1200" dirty="0" smtClean="0">
              <a:latin typeface="游ゴシック" panose="020B0400000000000000" pitchFamily="50" charset="-128"/>
              <a:ea typeface="游ゴシック" panose="020B0400000000000000" pitchFamily="50" charset="-128"/>
            </a:endParaRPr>
          </a:p>
          <a:p>
            <a:pPr marL="171450" indent="-171450" algn="l">
              <a:lnSpc>
                <a:spcPct val="120000"/>
              </a:lnSpc>
              <a:spcAft>
                <a:spcPts val="600"/>
              </a:spcAft>
              <a:buClr>
                <a:schemeClr val="tx2"/>
              </a:buClr>
              <a:buFont typeface="Wingdings" panose="05000000000000000000" pitchFamily="2" charset="2"/>
              <a:buChar char="Ø"/>
            </a:pPr>
            <a:r>
              <a:rPr kumimoji="1" lang="ja-JP" altLang="en-US" sz="1600" b="1" u="sng" dirty="0" smtClean="0">
                <a:latin typeface="游ゴシック" panose="020B0400000000000000" pitchFamily="50" charset="-128"/>
                <a:ea typeface="游ゴシック" panose="020B0400000000000000" pitchFamily="50" charset="-128"/>
              </a:rPr>
              <a:t>「家族に関する事」</a:t>
            </a:r>
            <a:r>
              <a:rPr kumimoji="1" lang="ja-JP" altLang="en-US" sz="1200" b="1" u="sng" dirty="0" smtClean="0">
                <a:latin typeface="游ゴシック" panose="020B0400000000000000" pitchFamily="50" charset="-128"/>
                <a:ea typeface="游ゴシック" panose="020B0400000000000000" pitchFamily="50" charset="-128"/>
              </a:rPr>
              <a:t>が圧倒的に多い</a:t>
            </a:r>
            <a:endParaRPr kumimoji="1" lang="en-US" altLang="ja-JP" sz="1200" b="1" u="sng" dirty="0" smtClean="0">
              <a:latin typeface="游ゴシック" panose="020B0400000000000000" pitchFamily="50" charset="-128"/>
              <a:ea typeface="游ゴシック" panose="020B0400000000000000" pitchFamily="50" charset="-128"/>
            </a:endParaRPr>
          </a:p>
          <a:p>
            <a:pPr algn="l">
              <a:lnSpc>
                <a:spcPct val="120000"/>
              </a:lnSpc>
              <a:spcAft>
                <a:spcPts val="600"/>
              </a:spcAft>
              <a:buClr>
                <a:schemeClr val="tx2"/>
              </a:buClr>
            </a:pPr>
            <a:r>
              <a:rPr kumimoji="1" lang="ja-JP" altLang="en-US" sz="1200" dirty="0" smtClean="0">
                <a:latin typeface="游ゴシック" panose="020B0400000000000000" pitchFamily="50" charset="-128"/>
                <a:ea typeface="游ゴシック" panose="020B0400000000000000" pitchFamily="50" charset="-128"/>
              </a:rPr>
              <a:t>　　　親の職業や家族構成など、応募者の緊張をほぐすための日常会話として聞いているケースが考えられる。</a:t>
            </a:r>
            <a:endParaRPr kumimoji="1" lang="en-US" altLang="ja-JP" sz="1200" dirty="0" smtClean="0">
              <a:latin typeface="游ゴシック" panose="020B0400000000000000" pitchFamily="50" charset="-128"/>
              <a:ea typeface="游ゴシック" panose="020B0400000000000000" pitchFamily="50" charset="-128"/>
            </a:endParaRPr>
          </a:p>
          <a:p>
            <a:pPr algn="l">
              <a:lnSpc>
                <a:spcPct val="120000"/>
              </a:lnSpc>
              <a:spcAft>
                <a:spcPts val="600"/>
              </a:spcAft>
              <a:buClr>
                <a:schemeClr val="tx2"/>
              </a:buClr>
            </a:pPr>
            <a:r>
              <a:rPr kumimoji="1" lang="ja-JP" altLang="en-US" sz="1200" dirty="0" smtClean="0">
                <a:latin typeface="游ゴシック" panose="020B0400000000000000" pitchFamily="50" charset="-128"/>
                <a:ea typeface="游ゴシック" panose="020B0400000000000000" pitchFamily="50" charset="-128"/>
              </a:rPr>
              <a:t>　　　しかし、応募者は</a:t>
            </a:r>
            <a:r>
              <a:rPr kumimoji="1" lang="ja-JP" altLang="en-US" sz="1200" b="1" dirty="0" smtClean="0">
                <a:latin typeface="游ゴシック" panose="020B0400000000000000" pitchFamily="50" charset="-128"/>
                <a:ea typeface="游ゴシック" panose="020B0400000000000000" pitchFamily="50" charset="-128"/>
              </a:rPr>
              <a:t>面接で聞かれる事柄全てが採用基準となるものと考えている</a:t>
            </a:r>
            <a:r>
              <a:rPr kumimoji="1" lang="ja-JP" altLang="en-US" sz="1200" dirty="0" smtClean="0">
                <a:latin typeface="游ゴシック" panose="020B0400000000000000" pitchFamily="50" charset="-128"/>
                <a:ea typeface="游ゴシック" panose="020B0400000000000000" pitchFamily="50" charset="-128"/>
              </a:rPr>
              <a:t>ことに留意。</a:t>
            </a:r>
            <a:endParaRPr kumimoji="1" lang="en-US" altLang="ja-JP" sz="1200" dirty="0" smtClean="0">
              <a:latin typeface="游ゴシック" panose="020B0400000000000000" pitchFamily="50" charset="-128"/>
              <a:ea typeface="游ゴシック" panose="020B0400000000000000" pitchFamily="50" charset="-128"/>
            </a:endParaRPr>
          </a:p>
        </p:txBody>
      </p:sp>
      <p:sp>
        <p:nvSpPr>
          <p:cNvPr id="8" name="正方形/長方形 7"/>
          <p:cNvSpPr/>
          <p:nvPr/>
        </p:nvSpPr>
        <p:spPr>
          <a:xfrm>
            <a:off x="5789411" y="1398610"/>
            <a:ext cx="3934851" cy="324959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22" name="テキスト ボックス 21"/>
          <p:cNvSpPr txBox="1"/>
          <p:nvPr/>
        </p:nvSpPr>
        <p:spPr>
          <a:xfrm>
            <a:off x="7905235" y="4215163"/>
            <a:ext cx="888385" cy="246221"/>
          </a:xfrm>
          <a:prstGeom prst="rect">
            <a:avLst/>
          </a:prstGeom>
          <a:noFill/>
        </p:spPr>
        <p:txBody>
          <a:bodyPr wrap="none" rtlCol="0">
            <a:spAutoFit/>
          </a:bodyPr>
          <a:lstStyle/>
          <a:p>
            <a:r>
              <a:rPr kumimoji="1" lang="ja-JP" altLang="en-US" sz="1000" dirty="0" smtClean="0">
                <a:latin typeface="小塚ゴシック Pr6N R" pitchFamily="34" charset="-128"/>
                <a:ea typeface="小塚ゴシック Pr6N R" pitchFamily="34" charset="-128"/>
              </a:rPr>
              <a:t>思想　</a:t>
            </a:r>
            <a:r>
              <a:rPr lang="en-US" altLang="ja-JP" sz="1000" dirty="0" smtClean="0">
                <a:latin typeface="Arial" panose="020B0604020202020204" pitchFamily="34" charset="0"/>
                <a:ea typeface="小塚ゴシック Pr6N R" pitchFamily="34" charset="-128"/>
                <a:cs typeface="Arial" panose="020B0604020202020204" pitchFamily="34" charset="0"/>
              </a:rPr>
              <a:t>13.</a:t>
            </a:r>
            <a:r>
              <a:rPr lang="en-US" altLang="ja-JP" sz="1000" dirty="0">
                <a:latin typeface="Arial" panose="020B0604020202020204" pitchFamily="34" charset="0"/>
                <a:ea typeface="小塚ゴシック Pr6N R" pitchFamily="34" charset="-128"/>
                <a:cs typeface="Arial" panose="020B0604020202020204" pitchFamily="34" charset="0"/>
              </a:rPr>
              <a:t>1</a:t>
            </a:r>
            <a:r>
              <a:rPr kumimoji="1" lang="ja-JP" altLang="en-US" sz="900" dirty="0" smtClean="0">
                <a:latin typeface="小塚ゴシック Pr6N R" pitchFamily="34" charset="-128"/>
                <a:ea typeface="小塚ゴシック Pr6N R" pitchFamily="34" charset="-128"/>
              </a:rPr>
              <a:t>％</a:t>
            </a:r>
            <a:endParaRPr kumimoji="1" lang="ja-JP" altLang="en-US" sz="1000" dirty="0">
              <a:latin typeface="小塚ゴシック Pr6N R" pitchFamily="34" charset="-128"/>
              <a:ea typeface="小塚ゴシック Pr6N R" pitchFamily="34" charset="-128"/>
            </a:endParaRPr>
          </a:p>
        </p:txBody>
      </p:sp>
      <p:sp>
        <p:nvSpPr>
          <p:cNvPr id="7" name="日付プレースホルダー 6"/>
          <p:cNvSpPr>
            <a:spLocks noGrp="1"/>
          </p:cNvSpPr>
          <p:nvPr>
            <p:ph type="dt" sz="half" idx="10"/>
          </p:nvPr>
        </p:nvSpPr>
        <p:spPr/>
        <p:txBody>
          <a:bodyPr/>
          <a:lstStyle/>
          <a:p>
            <a:r>
              <a:rPr lang="en-US" altLang="ja-JP" smtClean="0"/>
              <a:t>2022/11/09</a:t>
            </a:r>
            <a:endParaRPr lang="en-US" dirty="0"/>
          </a:p>
        </p:txBody>
      </p:sp>
      <p:sp>
        <p:nvSpPr>
          <p:cNvPr id="9" name="スライド番号プレースホルダー 8"/>
          <p:cNvSpPr>
            <a:spLocks noGrp="1"/>
          </p:cNvSpPr>
          <p:nvPr>
            <p:ph type="sldNum" sz="quarter" idx="4"/>
          </p:nvPr>
        </p:nvSpPr>
        <p:spPr/>
        <p:txBody>
          <a:bodyPr/>
          <a:lstStyle/>
          <a:p>
            <a:fld id="{48F63A3B-78C7-47BE-AE5E-E10140E04643}" type="slidenum">
              <a:rPr lang="en-US" smtClean="0"/>
              <a:pPr/>
              <a:t>16</a:t>
            </a:fld>
            <a:endParaRPr lang="en-US" dirty="0"/>
          </a:p>
        </p:txBody>
      </p:sp>
    </p:spTree>
    <p:extLst>
      <p:ext uri="{BB962C8B-B14F-4D97-AF65-F5344CB8AC3E}">
        <p14:creationId xmlns:p14="http://schemas.microsoft.com/office/powerpoint/2010/main" val="89224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67F016A9-4419-4D4C-B5DE-70560E31246B}"/>
              </a:ext>
            </a:extLst>
          </p:cNvPr>
          <p:cNvSpPr>
            <a:spLocks noGrp="1"/>
          </p:cNvSpPr>
          <p:nvPr>
            <p:ph type="title"/>
          </p:nvPr>
        </p:nvSpPr>
        <p:spPr/>
        <p:txBody>
          <a:bodyPr/>
          <a:lstStyle/>
          <a:p>
            <a:r>
              <a:rPr lang="ja-JP" altLang="en-US" dirty="0" smtClean="0"/>
              <a:t>求職者等の個人情報の取扱い</a:t>
            </a:r>
            <a:endParaRPr lang="ja-JP" altLang="en-US" dirty="0"/>
          </a:p>
        </p:txBody>
      </p:sp>
      <p:sp>
        <p:nvSpPr>
          <p:cNvPr id="5" name="正方形/長方形 4"/>
          <p:cNvSpPr/>
          <p:nvPr/>
        </p:nvSpPr>
        <p:spPr>
          <a:xfrm>
            <a:off x="0" y="1143000"/>
            <a:ext cx="9906000" cy="701731"/>
          </a:xfrm>
          <a:prstGeom prst="rect">
            <a:avLst/>
          </a:prstGeom>
        </p:spPr>
        <p:txBody>
          <a:bodyPr wrap="square">
            <a:spAutoFit/>
          </a:bodyPr>
          <a:lstStyle/>
          <a:p>
            <a:pPr>
              <a:lnSpc>
                <a:spcPct val="110000"/>
              </a:lnSpc>
            </a:pPr>
            <a:r>
              <a:rPr lang="ja-JP" altLang="en-US" sz="1200" dirty="0" smtClean="0">
                <a:latin typeface="游ゴシック" panose="020B0400000000000000" pitchFamily="50" charset="-128"/>
                <a:ea typeface="游ゴシック" panose="020B0400000000000000" pitchFamily="50" charset="-128"/>
              </a:rPr>
              <a:t>　職業安</a:t>
            </a:r>
            <a:r>
              <a:rPr lang="ja-JP" altLang="en-US" sz="1200" dirty="0">
                <a:latin typeface="游ゴシック" panose="020B0400000000000000" pitchFamily="50" charset="-128"/>
                <a:ea typeface="游ゴシック" panose="020B0400000000000000" pitchFamily="50" charset="-128"/>
              </a:rPr>
              <a:t>定法では、労働者の</a:t>
            </a:r>
            <a:r>
              <a:rPr lang="ja-JP" altLang="en-US" sz="1200" dirty="0" smtClean="0">
                <a:latin typeface="游ゴシック" panose="020B0400000000000000" pitchFamily="50" charset="-128"/>
                <a:ea typeface="游ゴシック" panose="020B0400000000000000" pitchFamily="50" charset="-128"/>
              </a:rPr>
              <a:t>募集業務等</a:t>
            </a:r>
            <a:r>
              <a:rPr lang="ja-JP" altLang="en-US" sz="1200" dirty="0">
                <a:latin typeface="游ゴシック" panose="020B0400000000000000" pitchFamily="50" charset="-128"/>
                <a:ea typeface="游ゴシック" panose="020B0400000000000000" pitchFamily="50" charset="-128"/>
              </a:rPr>
              <a:t>の目的</a:t>
            </a:r>
            <a:r>
              <a:rPr lang="ja-JP" altLang="en-US" sz="1200" dirty="0" smtClean="0">
                <a:latin typeface="游ゴシック" panose="020B0400000000000000" pitchFamily="50" charset="-128"/>
                <a:ea typeface="游ゴシック" panose="020B0400000000000000" pitchFamily="50" charset="-128"/>
              </a:rPr>
              <a:t>の達成に</a:t>
            </a:r>
            <a:r>
              <a:rPr lang="ja-JP" altLang="en-US" sz="1200" dirty="0">
                <a:latin typeface="游ゴシック" panose="020B0400000000000000" pitchFamily="50" charset="-128"/>
                <a:ea typeface="游ゴシック" panose="020B0400000000000000" pitchFamily="50" charset="-128"/>
              </a:rPr>
              <a:t>必要</a:t>
            </a:r>
            <a:r>
              <a:rPr lang="ja-JP" altLang="en-US" sz="1200" dirty="0" smtClean="0">
                <a:latin typeface="游ゴシック" panose="020B0400000000000000" pitchFamily="50" charset="-128"/>
                <a:ea typeface="游ゴシック" panose="020B0400000000000000" pitchFamily="50" charset="-128"/>
              </a:rPr>
              <a:t>な範囲内で</a:t>
            </a:r>
            <a:r>
              <a:rPr lang="ja-JP" altLang="en-US" sz="1200" dirty="0">
                <a:latin typeface="游ゴシック" panose="020B0400000000000000" pitchFamily="50" charset="-128"/>
                <a:ea typeface="游ゴシック" panose="020B0400000000000000" pitchFamily="50" charset="-128"/>
              </a:rPr>
              <a:t>、募集に</a:t>
            </a:r>
            <a:r>
              <a:rPr lang="ja-JP" altLang="en-US" sz="1200" dirty="0" smtClean="0">
                <a:latin typeface="游ゴシック" panose="020B0400000000000000" pitchFamily="50" charset="-128"/>
                <a:ea typeface="游ゴシック" panose="020B0400000000000000" pitchFamily="50" charset="-128"/>
              </a:rPr>
              <a:t>応じて</a:t>
            </a:r>
            <a:r>
              <a:rPr lang="ja-JP" altLang="en-US" sz="1200" dirty="0">
                <a:latin typeface="游ゴシック" panose="020B0400000000000000" pitchFamily="50" charset="-128"/>
                <a:ea typeface="游ゴシック" panose="020B0400000000000000" pitchFamily="50" charset="-128"/>
              </a:rPr>
              <a:t>労働者</a:t>
            </a:r>
            <a:r>
              <a:rPr lang="ja-JP" altLang="en-US" sz="1200" dirty="0" smtClean="0">
                <a:latin typeface="游ゴシック" panose="020B0400000000000000" pitchFamily="50" charset="-128"/>
                <a:ea typeface="游ゴシック" panose="020B0400000000000000" pitchFamily="50" charset="-128"/>
              </a:rPr>
              <a:t>になろうと</a:t>
            </a:r>
            <a:r>
              <a:rPr lang="ja-JP" altLang="en-US" sz="1200" dirty="0">
                <a:latin typeface="游ゴシック" panose="020B0400000000000000" pitchFamily="50" charset="-128"/>
                <a:ea typeface="游ゴシック" panose="020B0400000000000000" pitchFamily="50" charset="-128"/>
              </a:rPr>
              <a:t>する者等</a:t>
            </a:r>
            <a:r>
              <a:rPr lang="ja-JP" altLang="en-US" sz="1200" dirty="0" smtClean="0">
                <a:latin typeface="游ゴシック" panose="020B0400000000000000" pitchFamily="50" charset="-128"/>
                <a:ea typeface="游ゴシック" panose="020B0400000000000000" pitchFamily="50" charset="-128"/>
              </a:rPr>
              <a:t>の個人情報を収集、保管、使用しなければならない旨規定して</a:t>
            </a:r>
            <a:r>
              <a:rPr lang="ja-JP" altLang="en-US" sz="1200" dirty="0">
                <a:latin typeface="游ゴシック" panose="020B0400000000000000" pitchFamily="50" charset="-128"/>
                <a:ea typeface="游ゴシック" panose="020B0400000000000000" pitchFamily="50" charset="-128"/>
              </a:rPr>
              <a:t>います</a:t>
            </a:r>
            <a:r>
              <a:rPr lang="ja-JP" altLang="en-US" sz="1200" dirty="0" smtClean="0">
                <a:latin typeface="游ゴシック" panose="020B0400000000000000" pitchFamily="50" charset="-128"/>
                <a:ea typeface="游ゴシック" panose="020B0400000000000000" pitchFamily="50" charset="-128"/>
              </a:rPr>
              <a:t>。（職業安定法第</a:t>
            </a:r>
            <a:r>
              <a:rPr lang="en-US" altLang="ja-JP" sz="1200" dirty="0" smtClean="0">
                <a:latin typeface="游ゴシック" panose="020B0400000000000000" pitchFamily="50" charset="-128"/>
                <a:ea typeface="游ゴシック" panose="020B0400000000000000" pitchFamily="50" charset="-128"/>
              </a:rPr>
              <a:t>5</a:t>
            </a:r>
            <a:r>
              <a:rPr lang="ja-JP" altLang="en-US" sz="1200" dirty="0" smtClean="0">
                <a:latin typeface="游ゴシック" panose="020B0400000000000000" pitchFamily="50" charset="-128"/>
                <a:ea typeface="游ゴシック" panose="020B0400000000000000" pitchFamily="50" charset="-128"/>
              </a:rPr>
              <a:t>条の４）</a:t>
            </a:r>
            <a:endParaRPr lang="ja-JP" altLang="en-US" sz="1200" dirty="0">
              <a:latin typeface="游ゴシック" panose="020B0400000000000000" pitchFamily="50" charset="-128"/>
              <a:ea typeface="游ゴシック" panose="020B0400000000000000" pitchFamily="50" charset="-128"/>
            </a:endParaRPr>
          </a:p>
          <a:p>
            <a:pPr>
              <a:lnSpc>
                <a:spcPct val="110000"/>
              </a:lnSpc>
            </a:pPr>
            <a:r>
              <a:rPr lang="ja-JP" altLang="en-US" sz="1200" dirty="0">
                <a:latin typeface="游ゴシック" panose="020B0400000000000000" pitchFamily="50" charset="-128"/>
                <a:ea typeface="游ゴシック" panose="020B0400000000000000" pitchFamily="50" charset="-128"/>
              </a:rPr>
              <a:t>　また</a:t>
            </a:r>
            <a:r>
              <a:rPr lang="ja-JP" altLang="en-US" sz="1200" dirty="0" smtClean="0">
                <a:latin typeface="游ゴシック" panose="020B0400000000000000" pitchFamily="50" charset="-128"/>
                <a:ea typeface="游ゴシック" panose="020B0400000000000000" pitchFamily="50" charset="-128"/>
              </a:rPr>
              <a:t>、併せて、</a:t>
            </a:r>
            <a:r>
              <a:rPr lang="ja-JP" altLang="en-US" sz="1200" dirty="0">
                <a:latin typeface="游ゴシック" panose="020B0400000000000000" pitchFamily="50" charset="-128"/>
                <a:ea typeface="游ゴシック" panose="020B0400000000000000" pitchFamily="50" charset="-128"/>
              </a:rPr>
              <a:t>法</a:t>
            </a:r>
            <a:r>
              <a:rPr lang="ja-JP" altLang="en-US" sz="1200" dirty="0" smtClean="0">
                <a:latin typeface="游ゴシック" panose="020B0400000000000000" pitchFamily="50" charset="-128"/>
                <a:ea typeface="游ゴシック" panose="020B0400000000000000" pitchFamily="50" charset="-128"/>
              </a:rPr>
              <a:t>に基づく指針が</a:t>
            </a:r>
            <a:r>
              <a:rPr lang="ja-JP" altLang="en-US" sz="1200" dirty="0">
                <a:latin typeface="游ゴシック" panose="020B0400000000000000" pitchFamily="50" charset="-128"/>
                <a:ea typeface="游ゴシック" panose="020B0400000000000000" pitchFamily="50" charset="-128"/>
              </a:rPr>
              <a:t>公表され</a:t>
            </a:r>
            <a:r>
              <a:rPr lang="ja-JP" altLang="en-US" sz="1200" dirty="0" smtClean="0">
                <a:latin typeface="游ゴシック" panose="020B0400000000000000" pitchFamily="50" charset="-128"/>
                <a:ea typeface="游ゴシック" panose="020B0400000000000000" pitchFamily="50" charset="-128"/>
              </a:rPr>
              <a:t>、原則として収集して</a:t>
            </a:r>
            <a:r>
              <a:rPr lang="ja-JP" altLang="en-US" sz="1200" dirty="0">
                <a:latin typeface="游ゴシック" panose="020B0400000000000000" pitchFamily="50" charset="-128"/>
                <a:ea typeface="游ゴシック" panose="020B0400000000000000" pitchFamily="50" charset="-128"/>
              </a:rPr>
              <a:t>は</a:t>
            </a:r>
            <a:r>
              <a:rPr lang="ja-JP" altLang="en-US" sz="1200" dirty="0" smtClean="0">
                <a:latin typeface="游ゴシック" panose="020B0400000000000000" pitchFamily="50" charset="-128"/>
                <a:ea typeface="游ゴシック" panose="020B0400000000000000" pitchFamily="50" charset="-128"/>
              </a:rPr>
              <a:t>ならない個人情報等を</a:t>
            </a:r>
            <a:r>
              <a:rPr lang="ja-JP" altLang="en-US" sz="1200" dirty="0">
                <a:latin typeface="游ゴシック" panose="020B0400000000000000" pitchFamily="50" charset="-128"/>
                <a:ea typeface="游ゴシック" panose="020B0400000000000000" pitchFamily="50" charset="-128"/>
              </a:rPr>
              <a:t>規定しています</a:t>
            </a:r>
            <a:r>
              <a:rPr lang="ja-JP" altLang="en-US" sz="1200" dirty="0" smtClean="0">
                <a:latin typeface="游ゴシック" panose="020B0400000000000000" pitchFamily="50" charset="-128"/>
                <a:ea typeface="游ゴシック" panose="020B0400000000000000" pitchFamily="50" charset="-128"/>
              </a:rPr>
              <a:t>。（平成</a:t>
            </a:r>
            <a:r>
              <a:rPr lang="en-US" altLang="ja-JP" sz="1200" dirty="0" smtClean="0">
                <a:latin typeface="游ゴシック" panose="020B0400000000000000" pitchFamily="50" charset="-128"/>
                <a:ea typeface="游ゴシック" panose="020B0400000000000000" pitchFamily="50" charset="-128"/>
              </a:rPr>
              <a:t>11</a:t>
            </a:r>
            <a:r>
              <a:rPr lang="ja-JP" altLang="en-US" sz="1200" dirty="0" smtClean="0">
                <a:latin typeface="游ゴシック" panose="020B0400000000000000" pitchFamily="50" charset="-128"/>
                <a:ea typeface="游ゴシック" panose="020B0400000000000000" pitchFamily="50" charset="-128"/>
              </a:rPr>
              <a:t>年労働省告示第</a:t>
            </a:r>
            <a:r>
              <a:rPr lang="en-US" altLang="ja-JP" sz="1200" dirty="0" smtClean="0">
                <a:latin typeface="游ゴシック" panose="020B0400000000000000" pitchFamily="50" charset="-128"/>
                <a:ea typeface="游ゴシック" panose="020B0400000000000000" pitchFamily="50" charset="-128"/>
              </a:rPr>
              <a:t>141</a:t>
            </a:r>
            <a:r>
              <a:rPr lang="ja-JP" altLang="en-US" sz="1200" dirty="0" smtClean="0">
                <a:latin typeface="游ゴシック" panose="020B0400000000000000" pitchFamily="50" charset="-128"/>
                <a:ea typeface="游ゴシック" panose="020B0400000000000000" pitchFamily="50" charset="-128"/>
              </a:rPr>
              <a:t>号）</a:t>
            </a:r>
            <a:endParaRPr lang="ja-JP" altLang="en-US" sz="1200" dirty="0">
              <a:latin typeface="游ゴシック" panose="020B0400000000000000" pitchFamily="50" charset="-128"/>
              <a:ea typeface="游ゴシック" panose="020B0400000000000000" pitchFamily="50" charset="-128"/>
            </a:endParaRPr>
          </a:p>
        </p:txBody>
      </p:sp>
      <p:sp>
        <p:nvSpPr>
          <p:cNvPr id="8" name="角丸四角形 7"/>
          <p:cNvSpPr/>
          <p:nvPr/>
        </p:nvSpPr>
        <p:spPr>
          <a:xfrm>
            <a:off x="381001" y="2204863"/>
            <a:ext cx="9164826" cy="479303"/>
          </a:xfrm>
          <a:prstGeom prst="roundRect">
            <a:avLst>
              <a:gd name="adj" fmla="val 50000"/>
            </a:avLst>
          </a:prstGeom>
          <a:solidFill>
            <a:srgbClr val="30A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b="1" dirty="0" smtClean="0">
                <a:latin typeface="游ゴシック" panose="020B0400000000000000" pitchFamily="50" charset="-128"/>
                <a:ea typeface="游ゴシック" panose="020B0400000000000000" pitchFamily="50" charset="-128"/>
              </a:rPr>
              <a:t>次の個人情報の収集は原則として認められません</a:t>
            </a:r>
            <a:endParaRPr kumimoji="1" lang="ja-JP" altLang="en-US" sz="1400" b="1" dirty="0">
              <a:latin typeface="游ゴシック" panose="020B0400000000000000" pitchFamily="50" charset="-128"/>
              <a:ea typeface="游ゴシック" panose="020B0400000000000000" pitchFamily="50" charset="-128"/>
            </a:endParaRPr>
          </a:p>
        </p:txBody>
      </p:sp>
      <p:sp>
        <p:nvSpPr>
          <p:cNvPr id="9" name="正方形/長方形 8"/>
          <p:cNvSpPr/>
          <p:nvPr/>
        </p:nvSpPr>
        <p:spPr>
          <a:xfrm>
            <a:off x="239011" y="3099698"/>
            <a:ext cx="9427974" cy="2216569"/>
          </a:xfrm>
          <a:prstGeom prst="rect">
            <a:avLst/>
          </a:prstGeom>
        </p:spPr>
        <p:txBody>
          <a:bodyPr wrap="square">
            <a:spAutoFit/>
          </a:bodyPr>
          <a:lstStyle/>
          <a:p>
            <a:pPr marL="285750" indent="-285750">
              <a:lnSpc>
                <a:spcPct val="110000"/>
              </a:lnSpc>
              <a:buFont typeface="Wingdings" panose="05000000000000000000" pitchFamily="2" charset="2"/>
              <a:buChar char="l"/>
            </a:pPr>
            <a:r>
              <a:rPr lang="ja-JP" altLang="en-US" sz="1400" dirty="0">
                <a:latin typeface="游ゴシック" panose="020B0400000000000000" pitchFamily="50" charset="-128"/>
                <a:ea typeface="游ゴシック" panose="020B0400000000000000" pitchFamily="50" charset="-128"/>
              </a:rPr>
              <a:t>人種、民族、社会的身分、門地、本籍、出生地その他社会的差別の原因となる</a:t>
            </a:r>
            <a:r>
              <a:rPr lang="ja-JP" altLang="en-US" sz="1400" dirty="0" smtClean="0">
                <a:latin typeface="游ゴシック" panose="020B0400000000000000" pitchFamily="50" charset="-128"/>
                <a:ea typeface="游ゴシック" panose="020B0400000000000000" pitchFamily="50" charset="-128"/>
              </a:rPr>
              <a:t>おそれ</a:t>
            </a:r>
            <a:r>
              <a:rPr lang="ja-JP" altLang="en-US" sz="1400" dirty="0">
                <a:latin typeface="游ゴシック" panose="020B0400000000000000" pitchFamily="50" charset="-128"/>
                <a:ea typeface="游ゴシック" panose="020B0400000000000000" pitchFamily="50" charset="-128"/>
              </a:rPr>
              <a:t>のある</a:t>
            </a:r>
            <a:r>
              <a:rPr lang="ja-JP" altLang="en-US" sz="1400" dirty="0" smtClean="0">
                <a:latin typeface="游ゴシック" panose="020B0400000000000000" pitchFamily="50" charset="-128"/>
                <a:ea typeface="游ゴシック" panose="020B0400000000000000" pitchFamily="50" charset="-128"/>
              </a:rPr>
              <a:t>事項</a:t>
            </a:r>
            <a:r>
              <a:rPr lang="en-US" altLang="ja-JP" sz="1400" dirty="0" smtClean="0">
                <a:latin typeface="游ゴシック" panose="020B0400000000000000" pitchFamily="50" charset="-128"/>
                <a:ea typeface="游ゴシック" panose="020B0400000000000000" pitchFamily="50" charset="-128"/>
              </a:rPr>
              <a:t/>
            </a:r>
            <a:br>
              <a:rPr lang="en-US" altLang="ja-JP" sz="1400" dirty="0" smtClean="0">
                <a:latin typeface="游ゴシック" panose="020B0400000000000000" pitchFamily="50" charset="-128"/>
                <a:ea typeface="游ゴシック" panose="020B0400000000000000" pitchFamily="50" charset="-128"/>
              </a:rPr>
            </a:br>
            <a:r>
              <a:rPr lang="ja-JP" altLang="en-US" sz="1400" dirty="0" smtClean="0">
                <a:latin typeface="游ゴシック" panose="020B0400000000000000" pitchFamily="50" charset="-128"/>
                <a:ea typeface="游ゴシック" panose="020B0400000000000000" pitchFamily="50" charset="-128"/>
              </a:rPr>
              <a:t>・家族</a:t>
            </a:r>
            <a:r>
              <a:rPr lang="ja-JP" altLang="en-US" sz="1400" dirty="0">
                <a:latin typeface="游ゴシック" panose="020B0400000000000000" pitchFamily="50" charset="-128"/>
                <a:ea typeface="游ゴシック" panose="020B0400000000000000" pitchFamily="50" charset="-128"/>
              </a:rPr>
              <a:t>の職業、収入、本人の資産等の</a:t>
            </a:r>
            <a:r>
              <a:rPr lang="ja-JP" altLang="en-US" sz="1400" dirty="0" smtClean="0">
                <a:latin typeface="游ゴシック" panose="020B0400000000000000" pitchFamily="50" charset="-128"/>
                <a:ea typeface="游ゴシック" panose="020B0400000000000000" pitchFamily="50" charset="-128"/>
              </a:rPr>
              <a:t>情報</a:t>
            </a:r>
            <a:r>
              <a:rPr lang="en-US" altLang="ja-JP" sz="1400" dirty="0" smtClean="0">
                <a:latin typeface="游ゴシック" panose="020B0400000000000000" pitchFamily="50" charset="-128"/>
                <a:ea typeface="游ゴシック" panose="020B0400000000000000" pitchFamily="50" charset="-128"/>
              </a:rPr>
              <a:t/>
            </a:r>
            <a:br>
              <a:rPr lang="en-US" altLang="ja-JP" sz="1400" dirty="0" smtClean="0">
                <a:latin typeface="游ゴシック" panose="020B0400000000000000" pitchFamily="50" charset="-128"/>
                <a:ea typeface="游ゴシック" panose="020B0400000000000000" pitchFamily="50" charset="-128"/>
              </a:rPr>
            </a:br>
            <a:r>
              <a:rPr lang="ja-JP" altLang="en-US" sz="1400" dirty="0" smtClean="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容姿、スリーサイズ等差別的評価につながる</a:t>
            </a:r>
            <a:r>
              <a:rPr lang="ja-JP" altLang="en-US" sz="1400" dirty="0" smtClean="0">
                <a:latin typeface="游ゴシック" panose="020B0400000000000000" pitchFamily="50" charset="-128"/>
                <a:ea typeface="游ゴシック" panose="020B0400000000000000" pitchFamily="50" charset="-128"/>
              </a:rPr>
              <a:t>情報</a:t>
            </a:r>
            <a:endParaRPr lang="en-US" altLang="ja-JP" sz="1400" dirty="0" smtClean="0">
              <a:latin typeface="游ゴシック" panose="020B0400000000000000" pitchFamily="50" charset="-128"/>
              <a:ea typeface="游ゴシック" panose="020B0400000000000000" pitchFamily="50" charset="-128"/>
            </a:endParaRPr>
          </a:p>
          <a:p>
            <a:pPr marL="285750" indent="-285750">
              <a:lnSpc>
                <a:spcPct val="110000"/>
              </a:lnSpc>
              <a:buFont typeface="Wingdings" panose="05000000000000000000" pitchFamily="2" charset="2"/>
              <a:buChar char="l"/>
            </a:pPr>
            <a:endParaRPr lang="ja-JP" altLang="en-US" sz="1400" dirty="0">
              <a:latin typeface="游ゴシック" panose="020B0400000000000000" pitchFamily="50" charset="-128"/>
              <a:ea typeface="游ゴシック" panose="020B0400000000000000" pitchFamily="50" charset="-128"/>
            </a:endParaRPr>
          </a:p>
          <a:p>
            <a:pPr marL="285750" indent="-285750">
              <a:lnSpc>
                <a:spcPct val="110000"/>
              </a:lnSpc>
              <a:buFont typeface="Wingdings" panose="05000000000000000000" pitchFamily="2" charset="2"/>
              <a:buChar char="l"/>
            </a:pPr>
            <a:r>
              <a:rPr lang="ja-JP" altLang="en-US" sz="1400" dirty="0" smtClean="0">
                <a:latin typeface="游ゴシック" panose="020B0400000000000000" pitchFamily="50" charset="-128"/>
                <a:ea typeface="游ゴシック" panose="020B0400000000000000" pitchFamily="50" charset="-128"/>
              </a:rPr>
              <a:t>思想</a:t>
            </a:r>
            <a:r>
              <a:rPr lang="ja-JP" altLang="en-US" sz="1400" dirty="0">
                <a:latin typeface="游ゴシック" panose="020B0400000000000000" pitchFamily="50" charset="-128"/>
                <a:ea typeface="游ゴシック" panose="020B0400000000000000" pitchFamily="50" charset="-128"/>
              </a:rPr>
              <a:t>及び</a:t>
            </a:r>
            <a:r>
              <a:rPr lang="ja-JP" altLang="en-US" sz="1400" dirty="0" smtClean="0">
                <a:latin typeface="游ゴシック" panose="020B0400000000000000" pitchFamily="50" charset="-128"/>
                <a:ea typeface="游ゴシック" panose="020B0400000000000000" pitchFamily="50" charset="-128"/>
              </a:rPr>
              <a:t>信条</a:t>
            </a:r>
            <a:r>
              <a:rPr lang="en-US" altLang="ja-JP" sz="1400" dirty="0" smtClean="0">
                <a:latin typeface="游ゴシック" panose="020B0400000000000000" pitchFamily="50" charset="-128"/>
                <a:ea typeface="游ゴシック" panose="020B0400000000000000" pitchFamily="50" charset="-128"/>
              </a:rPr>
              <a:t/>
            </a:r>
            <a:br>
              <a:rPr lang="en-US" altLang="ja-JP" sz="1400" dirty="0" smtClean="0">
                <a:latin typeface="游ゴシック" panose="020B0400000000000000" pitchFamily="50" charset="-128"/>
                <a:ea typeface="游ゴシック" panose="020B0400000000000000" pitchFamily="50" charset="-128"/>
              </a:rPr>
            </a:br>
            <a:r>
              <a:rPr lang="ja-JP" altLang="en-US" sz="1400" dirty="0" smtClean="0">
                <a:latin typeface="游ゴシック" panose="020B0400000000000000" pitchFamily="50" charset="-128"/>
                <a:ea typeface="游ゴシック" panose="020B0400000000000000" pitchFamily="50" charset="-128"/>
              </a:rPr>
              <a:t>・人生</a:t>
            </a:r>
            <a:r>
              <a:rPr lang="ja-JP" altLang="en-US" sz="1400" dirty="0">
                <a:latin typeface="游ゴシック" panose="020B0400000000000000" pitchFamily="50" charset="-128"/>
                <a:ea typeface="游ゴシック" panose="020B0400000000000000" pitchFamily="50" charset="-128"/>
              </a:rPr>
              <a:t>観、生活信条、支持政党、購読新聞・雑誌、</a:t>
            </a:r>
            <a:r>
              <a:rPr lang="ja-JP" altLang="en-US" sz="1400" dirty="0" smtClean="0">
                <a:latin typeface="游ゴシック" panose="020B0400000000000000" pitchFamily="50" charset="-128"/>
                <a:ea typeface="游ゴシック" panose="020B0400000000000000" pitchFamily="50" charset="-128"/>
              </a:rPr>
              <a:t>愛読書</a:t>
            </a:r>
            <a:endParaRPr lang="en-US" altLang="ja-JP" sz="1400" dirty="0" smtClean="0">
              <a:latin typeface="游ゴシック" panose="020B0400000000000000" pitchFamily="50" charset="-128"/>
              <a:ea typeface="游ゴシック" panose="020B0400000000000000" pitchFamily="50" charset="-128"/>
            </a:endParaRPr>
          </a:p>
          <a:p>
            <a:pPr marL="285750" indent="-285750">
              <a:lnSpc>
                <a:spcPct val="110000"/>
              </a:lnSpc>
              <a:buFont typeface="Wingdings" panose="05000000000000000000" pitchFamily="2" charset="2"/>
              <a:buChar char="l"/>
            </a:pPr>
            <a:endParaRPr lang="ja-JP" altLang="en-US" sz="1400" dirty="0">
              <a:latin typeface="游ゴシック" panose="020B0400000000000000" pitchFamily="50" charset="-128"/>
              <a:ea typeface="游ゴシック" panose="020B0400000000000000" pitchFamily="50" charset="-128"/>
            </a:endParaRPr>
          </a:p>
          <a:p>
            <a:pPr marL="285750" indent="-285750">
              <a:lnSpc>
                <a:spcPct val="110000"/>
              </a:lnSpc>
              <a:buFont typeface="Wingdings" panose="05000000000000000000" pitchFamily="2" charset="2"/>
              <a:buChar char="l"/>
            </a:pPr>
            <a:r>
              <a:rPr lang="ja-JP" altLang="en-US" sz="1400" dirty="0" smtClean="0">
                <a:latin typeface="游ゴシック" panose="020B0400000000000000" pitchFamily="50" charset="-128"/>
                <a:ea typeface="游ゴシック" panose="020B0400000000000000" pitchFamily="50" charset="-128"/>
              </a:rPr>
              <a:t>労働</a:t>
            </a:r>
            <a:r>
              <a:rPr lang="ja-JP" altLang="en-US" sz="1400" dirty="0">
                <a:latin typeface="游ゴシック" panose="020B0400000000000000" pitchFamily="50" charset="-128"/>
                <a:ea typeface="游ゴシック" panose="020B0400000000000000" pitchFamily="50" charset="-128"/>
              </a:rPr>
              <a:t>組合への加入</a:t>
            </a:r>
            <a:r>
              <a:rPr lang="ja-JP" altLang="en-US" sz="1400" dirty="0" smtClean="0">
                <a:latin typeface="游ゴシック" panose="020B0400000000000000" pitchFamily="50" charset="-128"/>
                <a:ea typeface="游ゴシック" panose="020B0400000000000000" pitchFamily="50" charset="-128"/>
              </a:rPr>
              <a:t>状況</a:t>
            </a:r>
            <a:r>
              <a:rPr lang="en-US" altLang="ja-JP" sz="1400" dirty="0" smtClean="0">
                <a:latin typeface="游ゴシック" panose="020B0400000000000000" pitchFamily="50" charset="-128"/>
                <a:ea typeface="游ゴシック" panose="020B0400000000000000" pitchFamily="50" charset="-128"/>
              </a:rPr>
              <a:t/>
            </a:r>
            <a:br>
              <a:rPr lang="en-US" altLang="ja-JP" sz="1400" dirty="0" smtClean="0">
                <a:latin typeface="游ゴシック" panose="020B0400000000000000" pitchFamily="50" charset="-128"/>
                <a:ea typeface="游ゴシック" panose="020B0400000000000000" pitchFamily="50" charset="-128"/>
              </a:rPr>
            </a:br>
            <a:r>
              <a:rPr lang="ja-JP" altLang="en-US" sz="1400" dirty="0" smtClean="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労働運動、学生運動、消費者運動その他社会運動に関する</a:t>
            </a:r>
            <a:r>
              <a:rPr lang="ja-JP" altLang="en-US" sz="1400" dirty="0" smtClean="0">
                <a:latin typeface="游ゴシック" panose="020B0400000000000000" pitchFamily="50" charset="-128"/>
                <a:ea typeface="游ゴシック" panose="020B0400000000000000" pitchFamily="50" charset="-128"/>
              </a:rPr>
              <a:t>情報</a:t>
            </a:r>
            <a:endParaRPr lang="ja-JP" altLang="en-US" sz="1400"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457200" y="5664313"/>
            <a:ext cx="8686800" cy="397032"/>
          </a:xfrm>
          <a:prstGeom prst="rect">
            <a:avLst/>
          </a:prstGeom>
          <a:solidFill>
            <a:srgbClr val="FFFF00"/>
          </a:solidFill>
        </p:spPr>
        <p:txBody>
          <a:bodyPr wrap="square" rtlCol="0">
            <a:spAutoFit/>
          </a:bodyPr>
          <a:lstStyle/>
          <a:p>
            <a:pPr algn="ctr">
              <a:lnSpc>
                <a:spcPct val="110000"/>
              </a:lnSpc>
            </a:pPr>
            <a:r>
              <a:rPr kumimoji="1" lang="ja-JP" altLang="en-US" b="1" dirty="0" smtClean="0">
                <a:solidFill>
                  <a:schemeClr val="tx1">
                    <a:lumMod val="75000"/>
                    <a:lumOff val="25000"/>
                  </a:schemeClr>
                </a:solidFill>
                <a:latin typeface="游ゴシック" panose="020B0400000000000000" pitchFamily="50" charset="-128"/>
                <a:ea typeface="游ゴシック" panose="020B0400000000000000" pitchFamily="50" charset="-128"/>
              </a:rPr>
              <a:t>個人情報の収集は、本人から直接又は本人の同意の下で収集することが原則です！</a:t>
            </a:r>
            <a:endPar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 name="三角形 10">
            <a:extLst>
              <a:ext uri="{FF2B5EF4-FFF2-40B4-BE49-F238E27FC236}">
                <a16:creationId xmlns:a16="http://schemas.microsoft.com/office/drawing/2014/main" id="{25A7A84E-F486-1643-AC4A-571929A91CD1}"/>
              </a:ext>
            </a:extLst>
          </p:cNvPr>
          <p:cNvSpPr>
            <a:spLocks noChangeAspect="1"/>
          </p:cNvSpPr>
          <p:nvPr/>
        </p:nvSpPr>
        <p:spPr>
          <a:xfrm rot="10800000">
            <a:off x="4615666" y="2679590"/>
            <a:ext cx="674666" cy="360000"/>
          </a:xfrm>
          <a:prstGeom prst="triangle">
            <a:avLst/>
          </a:prstGeom>
          <a:solidFill>
            <a:srgbClr val="30A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日付プレースホルダー 1"/>
          <p:cNvSpPr>
            <a:spLocks noGrp="1"/>
          </p:cNvSpPr>
          <p:nvPr>
            <p:ph type="dt" sz="half" idx="10"/>
          </p:nvPr>
        </p:nvSpPr>
        <p:spPr/>
        <p:txBody>
          <a:bodyPr/>
          <a:lstStyle/>
          <a:p>
            <a:r>
              <a:rPr lang="en-US" altLang="ja-JP" smtClean="0"/>
              <a:t>2022/11/09</a:t>
            </a:r>
            <a:endParaRPr lang="en-US" dirty="0"/>
          </a:p>
        </p:txBody>
      </p:sp>
      <p:sp>
        <p:nvSpPr>
          <p:cNvPr id="4" name="スライド番号プレースホルダー 3"/>
          <p:cNvSpPr>
            <a:spLocks noGrp="1"/>
          </p:cNvSpPr>
          <p:nvPr>
            <p:ph type="sldNum" sz="quarter" idx="4"/>
          </p:nvPr>
        </p:nvSpPr>
        <p:spPr/>
        <p:txBody>
          <a:bodyPr/>
          <a:lstStyle/>
          <a:p>
            <a:fld id="{48F63A3B-78C7-47BE-AE5E-E10140E04643}" type="slidenum">
              <a:rPr lang="en-US" smtClean="0"/>
              <a:pPr/>
              <a:t>17</a:t>
            </a:fld>
            <a:endParaRPr lang="en-US" dirty="0"/>
          </a:p>
        </p:txBody>
      </p:sp>
    </p:spTree>
    <p:extLst>
      <p:ext uri="{BB962C8B-B14F-4D97-AF65-F5344CB8AC3E}">
        <p14:creationId xmlns:p14="http://schemas.microsoft.com/office/powerpoint/2010/main" val="2674743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67F016A9-4419-4D4C-B5DE-70560E31246B}"/>
              </a:ext>
            </a:extLst>
          </p:cNvPr>
          <p:cNvSpPr>
            <a:spLocks noGrp="1"/>
          </p:cNvSpPr>
          <p:nvPr>
            <p:ph type="title"/>
          </p:nvPr>
        </p:nvSpPr>
        <p:spPr/>
        <p:txBody>
          <a:bodyPr/>
          <a:lstStyle/>
          <a:p>
            <a:r>
              <a:rPr lang="ja-JP" altLang="en-US" dirty="0" smtClean="0"/>
              <a:t>求職者等の個人情報の取扱い</a:t>
            </a:r>
            <a:endParaRPr lang="ja-JP" altLang="en-US" dirty="0"/>
          </a:p>
        </p:txBody>
      </p:sp>
      <p:sp>
        <p:nvSpPr>
          <p:cNvPr id="10" name="角丸四角形 9"/>
          <p:cNvSpPr/>
          <p:nvPr/>
        </p:nvSpPr>
        <p:spPr>
          <a:xfrm>
            <a:off x="533400" y="1150490"/>
            <a:ext cx="8686800" cy="457200"/>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游ゴシック" panose="020B0400000000000000" pitchFamily="50" charset="-128"/>
                <a:ea typeface="游ゴシック" panose="020B0400000000000000" pitchFamily="50" charset="-128"/>
              </a:rPr>
              <a:t>違反したときは</a:t>
            </a:r>
            <a:endParaRPr kumimoji="1" lang="ja-JP" altLang="en-US" b="1" dirty="0">
              <a:solidFill>
                <a:schemeClr val="tx1"/>
              </a:solidFill>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486635" y="2008308"/>
            <a:ext cx="9059192" cy="803297"/>
          </a:xfrm>
          <a:prstGeom prst="rect">
            <a:avLst/>
          </a:prstGeom>
        </p:spPr>
        <p:txBody>
          <a:bodyPr wrap="square">
            <a:spAutoFit/>
          </a:bodyPr>
          <a:lstStyle/>
          <a:p>
            <a:pPr marL="285750" indent="-285750">
              <a:lnSpc>
                <a:spcPct val="110000"/>
              </a:lnSpc>
              <a:buFont typeface="Wingdings" panose="05000000000000000000" pitchFamily="2" charset="2"/>
              <a:buChar char="l"/>
            </a:pPr>
            <a:r>
              <a:rPr lang="ja-JP" altLang="en-US" sz="1400" spc="110" dirty="0" smtClean="0">
                <a:latin typeface="游ゴシック" panose="020B0400000000000000" pitchFamily="50" charset="-128"/>
                <a:ea typeface="游ゴシック" panose="020B0400000000000000" pitchFamily="50" charset="-128"/>
              </a:rPr>
              <a:t>違反行為をした場合は、職業安定法に基づく改善命令を発出する場合があります。</a:t>
            </a:r>
            <a:endParaRPr lang="en-US" altLang="ja-JP" sz="1400" spc="110" dirty="0" smtClean="0">
              <a:latin typeface="游ゴシック" panose="020B0400000000000000" pitchFamily="50" charset="-128"/>
              <a:ea typeface="游ゴシック" panose="020B0400000000000000" pitchFamily="50" charset="-128"/>
            </a:endParaRPr>
          </a:p>
          <a:p>
            <a:pPr marL="285750" indent="-285750">
              <a:lnSpc>
                <a:spcPct val="110000"/>
              </a:lnSpc>
              <a:buFont typeface="Wingdings" panose="05000000000000000000" pitchFamily="2" charset="2"/>
              <a:buChar char="l"/>
            </a:pPr>
            <a:r>
              <a:rPr lang="ja-JP" altLang="en-US" sz="1400" spc="110" dirty="0">
                <a:latin typeface="游ゴシック" panose="020B0400000000000000" pitchFamily="50" charset="-128"/>
                <a:ea typeface="游ゴシック" panose="020B0400000000000000" pitchFamily="50" charset="-128"/>
              </a:rPr>
              <a:t>改善命令</a:t>
            </a:r>
            <a:r>
              <a:rPr lang="ja-JP" altLang="en-US" sz="1400" spc="110" dirty="0" smtClean="0">
                <a:latin typeface="游ゴシック" panose="020B0400000000000000" pitchFamily="50" charset="-128"/>
                <a:ea typeface="游ゴシック" panose="020B0400000000000000" pitchFamily="50" charset="-128"/>
              </a:rPr>
              <a:t>に違反した場合は、罰則（６ヶ月以下の懲役又は</a:t>
            </a:r>
            <a:r>
              <a:rPr lang="en-US" altLang="ja-JP" sz="1400" spc="110" dirty="0" smtClean="0">
                <a:latin typeface="游ゴシック" panose="020B0400000000000000" pitchFamily="50" charset="-128"/>
                <a:ea typeface="游ゴシック" panose="020B0400000000000000" pitchFamily="50" charset="-128"/>
              </a:rPr>
              <a:t>30</a:t>
            </a:r>
            <a:r>
              <a:rPr lang="ja-JP" altLang="en-US" sz="1400" spc="110" dirty="0" smtClean="0">
                <a:latin typeface="游ゴシック" panose="020B0400000000000000" pitchFamily="50" charset="-128"/>
                <a:ea typeface="游ゴシック" panose="020B0400000000000000" pitchFamily="50" charset="-128"/>
              </a:rPr>
              <a:t>万円以下の罰金）が科せられる場合もあります。</a:t>
            </a:r>
            <a:endParaRPr lang="ja-JP" altLang="en-US" sz="1400" spc="110" dirty="0">
              <a:latin typeface="游ゴシック" panose="020B0400000000000000" pitchFamily="50" charset="-128"/>
              <a:ea typeface="游ゴシック" panose="020B0400000000000000" pitchFamily="50" charset="-128"/>
            </a:endParaRPr>
          </a:p>
        </p:txBody>
      </p:sp>
      <p:sp>
        <p:nvSpPr>
          <p:cNvPr id="13" name="三角形 10">
            <a:extLst>
              <a:ext uri="{FF2B5EF4-FFF2-40B4-BE49-F238E27FC236}">
                <a16:creationId xmlns:a16="http://schemas.microsoft.com/office/drawing/2014/main" id="{25A7A84E-F486-1643-AC4A-571929A91CD1}"/>
              </a:ext>
            </a:extLst>
          </p:cNvPr>
          <p:cNvSpPr>
            <a:spLocks noChangeAspect="1"/>
          </p:cNvSpPr>
          <p:nvPr/>
        </p:nvSpPr>
        <p:spPr>
          <a:xfrm rot="10800000">
            <a:off x="4539467" y="1607690"/>
            <a:ext cx="674666" cy="360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76200" y="2935430"/>
            <a:ext cx="9753600" cy="575542"/>
          </a:xfrm>
          <a:prstGeom prst="rect">
            <a:avLst/>
          </a:prstGeom>
          <a:noFill/>
        </p:spPr>
        <p:txBody>
          <a:bodyPr wrap="square" rtlCol="0">
            <a:spAutoFit/>
          </a:bodyPr>
          <a:lstStyle/>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様々な方法・媒体により、求職者を募集すると思いますが、</a:t>
            </a:r>
            <a:endParaRPr kumimoji="1" lang="en-US" altLang="ja-JP" sz="12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求人の方法（自社</a:t>
            </a:r>
            <a:r>
              <a:rPr kumimoji="1" lang="en-US" altLang="ja-JP" sz="1200" spc="110" dirty="0" smtClean="0">
                <a:latin typeface="游ゴシック" panose="020B0400000000000000" pitchFamily="50" charset="-128"/>
                <a:ea typeface="游ゴシック" panose="020B0400000000000000" pitchFamily="50" charset="-128"/>
              </a:rPr>
              <a:t>HP</a:t>
            </a:r>
            <a:r>
              <a:rPr kumimoji="1" lang="ja-JP" altLang="en-US" sz="1200" spc="110" dirty="0" err="1" smtClean="0">
                <a:latin typeface="游ゴシック" panose="020B0400000000000000" pitchFamily="50" charset="-128"/>
                <a:ea typeface="游ゴシック" panose="020B0400000000000000" pitchFamily="50" charset="-128"/>
              </a:rPr>
              <a:t>、</a:t>
            </a:r>
            <a:r>
              <a:rPr kumimoji="1" lang="ja-JP" altLang="en-US" sz="1200" spc="110" dirty="0" smtClean="0">
                <a:latin typeface="游ゴシック" panose="020B0400000000000000" pitchFamily="50" charset="-128"/>
                <a:ea typeface="游ゴシック" panose="020B0400000000000000" pitchFamily="50" charset="-128"/>
              </a:rPr>
              <a:t>求人サイト、新聞広告、ハローワーク等）を問わず、法及び指針を遵守しなければなりません。</a:t>
            </a:r>
          </a:p>
        </p:txBody>
      </p:sp>
      <p:sp>
        <p:nvSpPr>
          <p:cNvPr id="9" name="円形吹き出し 8"/>
          <p:cNvSpPr/>
          <p:nvPr/>
        </p:nvSpPr>
        <p:spPr>
          <a:xfrm>
            <a:off x="133709" y="3939543"/>
            <a:ext cx="2438400" cy="584110"/>
          </a:xfrm>
          <a:prstGeom prst="wedgeEllipseCallout">
            <a:avLst>
              <a:gd name="adj1" fmla="val 22327"/>
              <a:gd name="adj2" fmla="val 7431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z="1200" spc="110" dirty="0" smtClean="0">
              <a:solidFill>
                <a:sysClr val="windowText" lastClr="000000"/>
              </a:solidFill>
            </a:endParaRPr>
          </a:p>
        </p:txBody>
      </p:sp>
      <p:sp>
        <p:nvSpPr>
          <p:cNvPr id="4" name="テキスト ボックス 3"/>
          <p:cNvSpPr txBox="1"/>
          <p:nvPr/>
        </p:nvSpPr>
        <p:spPr>
          <a:xfrm>
            <a:off x="228600" y="4083865"/>
            <a:ext cx="2443644" cy="295466"/>
          </a:xfrm>
          <a:prstGeom prst="rect">
            <a:avLst/>
          </a:prstGeom>
          <a:noFill/>
          <a:ln w="12700">
            <a:noFill/>
          </a:ln>
        </p:spPr>
        <p:txBody>
          <a:bodyPr wrap="square" rtlCol="0">
            <a:spAutoFit/>
          </a:bodyPr>
          <a:lstStyle/>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過去にはこんな事例も・・・</a:t>
            </a:r>
          </a:p>
        </p:txBody>
      </p:sp>
      <p:sp>
        <p:nvSpPr>
          <p:cNvPr id="12" name="テキスト ボックス 11"/>
          <p:cNvSpPr txBox="1"/>
          <p:nvPr/>
        </p:nvSpPr>
        <p:spPr>
          <a:xfrm>
            <a:off x="797478" y="5174814"/>
            <a:ext cx="8158644" cy="848181"/>
          </a:xfrm>
          <a:prstGeom prst="rect">
            <a:avLst/>
          </a:prstGeom>
          <a:noFill/>
        </p:spPr>
        <p:txBody>
          <a:bodyPr wrap="square" rtlCol="0">
            <a:spAutoFit/>
          </a:bodyPr>
          <a:lstStyle/>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ある調査会社が顧客企業からの依頼を受け、就職希望者の身元調査をおこなっていたことが判明。</a:t>
            </a:r>
            <a:endParaRPr kumimoji="1" lang="en-US" altLang="ja-JP" sz="12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同和地区出身・家族・家柄・学歴・性格・宗教・支持政党など多岐にわたって調査。</a:t>
            </a:r>
            <a:endParaRPr kumimoji="1" lang="en-US" altLang="ja-JP" sz="12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その後、調査会社はもちろん、調査を依頼した顧客企業達に対しても行政による指導等が行われた。</a:t>
            </a:r>
          </a:p>
        </p:txBody>
      </p:sp>
      <p:sp>
        <p:nvSpPr>
          <p:cNvPr id="14" name="テキスト ボックス 13"/>
          <p:cNvSpPr txBox="1"/>
          <p:nvPr/>
        </p:nvSpPr>
        <p:spPr>
          <a:xfrm>
            <a:off x="533400" y="4724489"/>
            <a:ext cx="2514600" cy="363176"/>
          </a:xfrm>
          <a:prstGeom prst="rect">
            <a:avLst/>
          </a:prstGeom>
          <a:noFill/>
        </p:spPr>
        <p:txBody>
          <a:bodyPr wrap="square" rtlCol="0">
            <a:spAutoFit/>
          </a:bodyPr>
          <a:lstStyle/>
          <a:p>
            <a:pPr algn="l">
              <a:lnSpc>
                <a:spcPct val="110000"/>
              </a:lnSpc>
              <a:spcAft>
                <a:spcPts val="600"/>
              </a:spcAft>
              <a:buClr>
                <a:schemeClr val="tx2"/>
              </a:buClr>
            </a:pPr>
            <a:r>
              <a:rPr kumimoji="1" lang="ja-JP" altLang="en-US" sz="1600" b="1" spc="110" dirty="0" smtClean="0">
                <a:latin typeface="游ゴシック" panose="020B0400000000000000" pitchFamily="50" charset="-128"/>
                <a:ea typeface="游ゴシック" panose="020B0400000000000000" pitchFamily="50" charset="-128"/>
              </a:rPr>
              <a:t>身元調査事件</a:t>
            </a:r>
            <a:r>
              <a:rPr kumimoji="1" lang="ja-JP" altLang="en-US" sz="1200" b="1" spc="110" dirty="0" smtClean="0">
                <a:latin typeface="游ゴシック" panose="020B0400000000000000" pitchFamily="50" charset="-128"/>
                <a:ea typeface="游ゴシック" panose="020B0400000000000000" pitchFamily="50" charset="-128"/>
              </a:rPr>
              <a:t>（</a:t>
            </a:r>
            <a:r>
              <a:rPr kumimoji="1" lang="en-US" altLang="ja-JP" sz="1200" b="1" spc="110" dirty="0" smtClean="0">
                <a:latin typeface="游ゴシック" panose="020B0400000000000000" pitchFamily="50" charset="-128"/>
                <a:ea typeface="游ゴシック" panose="020B0400000000000000" pitchFamily="50" charset="-128"/>
              </a:rPr>
              <a:t>H10</a:t>
            </a:r>
            <a:r>
              <a:rPr kumimoji="1" lang="ja-JP" altLang="en-US" sz="1200" b="1" spc="110" dirty="0" smtClean="0">
                <a:latin typeface="游ゴシック" panose="020B0400000000000000" pitchFamily="50" charset="-128"/>
                <a:ea typeface="游ゴシック" panose="020B0400000000000000" pitchFamily="50" charset="-128"/>
              </a:rPr>
              <a:t>年）</a:t>
            </a:r>
            <a:endParaRPr kumimoji="1" lang="en-US" altLang="ja-JP" sz="1200" b="1" spc="110" dirty="0" smtClean="0">
              <a:latin typeface="游ゴシック" panose="020B0400000000000000" pitchFamily="50" charset="-128"/>
              <a:ea typeface="游ゴシック" panose="020B0400000000000000" pitchFamily="50" charset="-128"/>
            </a:endParaRPr>
          </a:p>
        </p:txBody>
      </p:sp>
      <p:sp>
        <p:nvSpPr>
          <p:cNvPr id="5" name="日付プレースホルダー 4"/>
          <p:cNvSpPr>
            <a:spLocks noGrp="1"/>
          </p:cNvSpPr>
          <p:nvPr>
            <p:ph type="dt" sz="half" idx="10"/>
          </p:nvPr>
        </p:nvSpPr>
        <p:spPr/>
        <p:txBody>
          <a:bodyPr/>
          <a:lstStyle/>
          <a:p>
            <a:r>
              <a:rPr lang="en-US" altLang="ja-JP" smtClean="0"/>
              <a:t>2022/11/09</a:t>
            </a:r>
            <a:endParaRPr lang="en-US" dirty="0"/>
          </a:p>
        </p:txBody>
      </p:sp>
      <p:sp>
        <p:nvSpPr>
          <p:cNvPr id="7" name="スライド番号プレースホルダー 6"/>
          <p:cNvSpPr>
            <a:spLocks noGrp="1"/>
          </p:cNvSpPr>
          <p:nvPr>
            <p:ph type="sldNum" sz="quarter" idx="4"/>
          </p:nvPr>
        </p:nvSpPr>
        <p:spPr/>
        <p:txBody>
          <a:bodyPr/>
          <a:lstStyle/>
          <a:p>
            <a:fld id="{48F63A3B-78C7-47BE-AE5E-E10140E04643}" type="slidenum">
              <a:rPr lang="en-US" smtClean="0"/>
              <a:pPr/>
              <a:t>18</a:t>
            </a:fld>
            <a:endParaRPr lang="en-US" dirty="0"/>
          </a:p>
        </p:txBody>
      </p:sp>
    </p:spTree>
    <p:extLst>
      <p:ext uri="{BB962C8B-B14F-4D97-AF65-F5344CB8AC3E}">
        <p14:creationId xmlns:p14="http://schemas.microsoft.com/office/powerpoint/2010/main" val="22015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企業における公正採用選考への取組</a:t>
            </a:r>
            <a:endParaRPr kumimoji="1" lang="ja-JP" altLang="en-US" dirty="0"/>
          </a:p>
        </p:txBody>
      </p:sp>
      <p:sp>
        <p:nvSpPr>
          <p:cNvPr id="4" name="テキスト プレースホルダー 3"/>
          <p:cNvSpPr>
            <a:spLocks noGrp="1"/>
          </p:cNvSpPr>
          <p:nvPr>
            <p:ph type="body" sz="quarter" idx="13"/>
          </p:nvPr>
        </p:nvSpPr>
        <p:spPr>
          <a:xfrm>
            <a:off x="0" y="828000"/>
            <a:ext cx="9907200" cy="550884"/>
          </a:xfrm>
        </p:spPr>
        <p:txBody>
          <a:bodyPr/>
          <a:lstStyle/>
          <a:p>
            <a:r>
              <a:rPr kumimoji="1" lang="en-US" altLang="ja-JP" dirty="0" smtClean="0">
                <a:latin typeface="游ゴシック" panose="020B0400000000000000" pitchFamily="50" charset="-128"/>
                <a:ea typeface="游ゴシック" panose="020B0400000000000000" pitchFamily="50" charset="-128"/>
              </a:rPr>
              <a:t>―</a:t>
            </a:r>
            <a:r>
              <a:rPr kumimoji="1" lang="ja-JP" altLang="en-US" dirty="0" smtClean="0">
                <a:latin typeface="游ゴシック" panose="020B0400000000000000" pitchFamily="50" charset="-128"/>
                <a:ea typeface="游ゴシック" panose="020B0400000000000000" pitchFamily="50" charset="-128"/>
              </a:rPr>
              <a:t>　企業は、社会の一員として基本的人権を尊重した行動が求められます　</a:t>
            </a:r>
            <a:r>
              <a:rPr kumimoji="1" lang="en-US" altLang="ja-JP" dirty="0" smtClean="0">
                <a:latin typeface="游ゴシック" panose="020B0400000000000000" pitchFamily="50" charset="-128"/>
                <a:ea typeface="游ゴシック" panose="020B0400000000000000" pitchFamily="50" charset="-128"/>
              </a:rPr>
              <a:t>―</a:t>
            </a:r>
            <a:endParaRPr kumimoji="1" lang="ja-JP" altLang="en-US"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76200" y="1714095"/>
            <a:ext cx="9393427" cy="535531"/>
          </a:xfrm>
          <a:prstGeom prst="rect">
            <a:avLst/>
          </a:prstGeom>
          <a:noFill/>
        </p:spPr>
        <p:txBody>
          <a:bodyPr wrap="square" rtlCol="0">
            <a:spAutoFit/>
          </a:bodyPr>
          <a:lstStyle/>
          <a:p>
            <a:pPr algn="l">
              <a:lnSpc>
                <a:spcPct val="120000"/>
              </a:lnSpc>
              <a:spcAft>
                <a:spcPts val="600"/>
              </a:spcAft>
              <a:buClr>
                <a:schemeClr val="tx2"/>
              </a:buClr>
            </a:pPr>
            <a:r>
              <a:rPr kumimoji="1" lang="ja-JP" altLang="en-US" sz="1600" spc="110" dirty="0" smtClean="0">
                <a:latin typeface="游ゴシック" panose="020B0400000000000000" pitchFamily="50" charset="-128"/>
                <a:ea typeface="游ゴシック" panose="020B0400000000000000" pitchFamily="50" charset="-128"/>
              </a:rPr>
              <a:t>企業は社会なくして存在できない　＝　</a:t>
            </a:r>
            <a:r>
              <a:rPr kumimoji="1" lang="ja-JP" altLang="en-US" sz="2400" spc="110" dirty="0" smtClean="0">
                <a:latin typeface="游ゴシック" panose="020B0400000000000000" pitchFamily="50" charset="-128"/>
                <a:ea typeface="游ゴシック" panose="020B0400000000000000" pitchFamily="50" charset="-128"/>
              </a:rPr>
              <a:t>社会的責任のある活動</a:t>
            </a:r>
            <a:r>
              <a:rPr kumimoji="1" lang="ja-JP" altLang="en-US" sz="1600" spc="110" dirty="0" smtClean="0">
                <a:latin typeface="游ゴシック" panose="020B0400000000000000" pitchFamily="50" charset="-128"/>
                <a:ea typeface="游ゴシック" panose="020B0400000000000000" pitchFamily="50" charset="-128"/>
              </a:rPr>
              <a:t>が求められます。</a:t>
            </a:r>
            <a:endParaRPr kumimoji="1" lang="en-US" altLang="ja-JP" sz="1600" spc="110" dirty="0" smtClean="0">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107576" y="2514600"/>
            <a:ext cx="9112624" cy="371768"/>
          </a:xfrm>
          <a:prstGeom prst="rect">
            <a:avLst/>
          </a:prstGeom>
          <a:noFill/>
        </p:spPr>
        <p:txBody>
          <a:bodyPr wrap="square" rtlCol="0">
            <a:spAutoFit/>
          </a:bodyPr>
          <a:lstStyle/>
          <a:p>
            <a:pPr algn="l">
              <a:lnSpc>
                <a:spcPct val="120000"/>
              </a:lnSpc>
              <a:spcAft>
                <a:spcPts val="600"/>
              </a:spcAft>
              <a:buClr>
                <a:schemeClr val="tx2"/>
              </a:buClr>
            </a:pPr>
            <a:r>
              <a:rPr kumimoji="1" lang="ja-JP" altLang="en-US" sz="1600" dirty="0" smtClean="0">
                <a:latin typeface="游ゴシック" panose="020B0400000000000000" pitchFamily="50" charset="-128"/>
                <a:ea typeface="游ゴシック" panose="020B0400000000000000" pitchFamily="50" charset="-128"/>
              </a:rPr>
              <a:t>近年は特に「人権尊重」や「差別撤廃」に対する取組みが重視されています。</a:t>
            </a:r>
            <a:endParaRPr kumimoji="1" lang="en-US" altLang="ja-JP" sz="1600" dirty="0" smtClean="0">
              <a:latin typeface="游ゴシック" panose="020B0400000000000000" pitchFamily="50" charset="-128"/>
              <a:ea typeface="游ゴシック" panose="020B0400000000000000" pitchFamily="50" charset="-128"/>
            </a:endParaRPr>
          </a:p>
        </p:txBody>
      </p:sp>
      <p:cxnSp>
        <p:nvCxnSpPr>
          <p:cNvPr id="10" name="直線コネクタ 9"/>
          <p:cNvCxnSpPr/>
          <p:nvPr/>
        </p:nvCxnSpPr>
        <p:spPr>
          <a:xfrm>
            <a:off x="107576" y="2209800"/>
            <a:ext cx="912299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屈折矢印 11"/>
          <p:cNvSpPr/>
          <p:nvPr/>
        </p:nvSpPr>
        <p:spPr>
          <a:xfrm rot="5400000">
            <a:off x="598511" y="3083581"/>
            <a:ext cx="707977" cy="838200"/>
          </a:xfrm>
          <a:prstGeom prst="bentUp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14" name="テキスト ボックス 13"/>
          <p:cNvSpPr txBox="1"/>
          <p:nvPr/>
        </p:nvSpPr>
        <p:spPr>
          <a:xfrm>
            <a:off x="1586512" y="3403631"/>
            <a:ext cx="7817224" cy="914096"/>
          </a:xfrm>
          <a:prstGeom prst="rect">
            <a:avLst/>
          </a:prstGeom>
          <a:noFill/>
        </p:spPr>
        <p:txBody>
          <a:bodyPr wrap="square" rtlCol="0">
            <a:spAutoFit/>
          </a:bodyPr>
          <a:lstStyle/>
          <a:p>
            <a:pPr algn="l">
              <a:lnSpc>
                <a:spcPct val="110000"/>
              </a:lnSpc>
              <a:spcAft>
                <a:spcPts val="600"/>
              </a:spcAft>
              <a:buClr>
                <a:schemeClr val="tx2"/>
              </a:buClr>
            </a:pPr>
            <a:r>
              <a:rPr kumimoji="1" lang="ja-JP" altLang="en-US" sz="1600" spc="110" dirty="0" smtClean="0">
                <a:latin typeface="游ゴシック" panose="020B0400000000000000" pitchFamily="50" charset="-128"/>
                <a:ea typeface="游ゴシック" panose="020B0400000000000000" pitchFamily="50" charset="-128"/>
              </a:rPr>
              <a:t>公正な採用選考の観点だけでなく、</a:t>
            </a:r>
            <a:endParaRPr kumimoji="1" lang="en-US" altLang="ja-JP" sz="16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en-US" altLang="ja-JP" sz="2800" spc="110" dirty="0" smtClean="0">
                <a:latin typeface="游ゴシック" panose="020B0400000000000000" pitchFamily="50" charset="-128"/>
                <a:ea typeface="游ゴシック" panose="020B0400000000000000" pitchFamily="50" charset="-128"/>
              </a:rPr>
              <a:t>CSR</a:t>
            </a:r>
            <a:r>
              <a:rPr kumimoji="1" lang="ja-JP" altLang="en-US" sz="1600" spc="110" dirty="0" smtClean="0">
                <a:latin typeface="游ゴシック" panose="020B0400000000000000" pitchFamily="50" charset="-128"/>
                <a:ea typeface="游ゴシック" panose="020B0400000000000000" pitchFamily="50" charset="-128"/>
              </a:rPr>
              <a:t>（企業の社会的責任）の観点からも採用活動に注意しましょう！</a:t>
            </a:r>
            <a:endParaRPr kumimoji="1" lang="ja-JP" altLang="en-US" sz="1100" spc="110" dirty="0" smtClean="0">
              <a:latin typeface="游ゴシック" panose="020B0400000000000000" pitchFamily="50" charset="-128"/>
              <a:ea typeface="游ゴシック" panose="020B0400000000000000" pitchFamily="50" charset="-128"/>
            </a:endParaRPr>
          </a:p>
        </p:txBody>
      </p:sp>
      <p:cxnSp>
        <p:nvCxnSpPr>
          <p:cNvPr id="15" name="直線コネクタ 14"/>
          <p:cNvCxnSpPr/>
          <p:nvPr/>
        </p:nvCxnSpPr>
        <p:spPr>
          <a:xfrm>
            <a:off x="1676400" y="4267200"/>
            <a:ext cx="3581400"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grpSp>
        <p:nvGrpSpPr>
          <p:cNvPr id="8" name="グループ化 7"/>
          <p:cNvGrpSpPr/>
          <p:nvPr/>
        </p:nvGrpSpPr>
        <p:grpSpPr>
          <a:xfrm>
            <a:off x="1524000" y="4605014"/>
            <a:ext cx="7172405" cy="860767"/>
            <a:chOff x="1526369" y="4844640"/>
            <a:chExt cx="7172405" cy="860767"/>
          </a:xfrm>
        </p:grpSpPr>
        <p:sp>
          <p:nvSpPr>
            <p:cNvPr id="19" name="四角形吹き出し 18"/>
            <p:cNvSpPr/>
            <p:nvPr/>
          </p:nvSpPr>
          <p:spPr>
            <a:xfrm>
              <a:off x="1526369" y="4844640"/>
              <a:ext cx="7172405" cy="860767"/>
            </a:xfrm>
            <a:prstGeom prst="wedgeRectCallout">
              <a:avLst>
                <a:gd name="adj1" fmla="val -29575"/>
                <a:gd name="adj2" fmla="val -77118"/>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solidFill>
                  <a:sysClr val="windowText" lastClr="000000"/>
                </a:solidFill>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1620498" y="4902701"/>
              <a:ext cx="7064829" cy="701731"/>
            </a:xfrm>
            <a:prstGeom prst="rect">
              <a:avLst/>
            </a:prstGeom>
            <a:noFill/>
          </p:spPr>
          <p:txBody>
            <a:bodyPr wrap="square" rtlCol="0">
              <a:spAutoFit/>
            </a:bodyPr>
            <a:lstStyle/>
            <a:p>
              <a:pPr>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企業</a:t>
              </a:r>
              <a:r>
                <a:rPr kumimoji="1" lang="ja-JP" altLang="en-US" sz="1200" spc="110" dirty="0">
                  <a:latin typeface="游ゴシック" panose="020B0400000000000000" pitchFamily="50" charset="-128"/>
                  <a:ea typeface="游ゴシック" panose="020B0400000000000000" pitchFamily="50" charset="-128"/>
                </a:rPr>
                <a:t>が社会や環境と共存し、持続可能な成長を図るため、その活動の影響について責任をとる企業行動であり、企業を取り巻く様々なステークホルダー（消費者、取引関係先、投資家等、及び社会</a:t>
              </a:r>
              <a:r>
                <a:rPr kumimoji="1" lang="ja-JP" altLang="en-US" sz="1200" spc="110" dirty="0" smtClean="0">
                  <a:latin typeface="游ゴシック" panose="020B0400000000000000" pitchFamily="50" charset="-128"/>
                  <a:ea typeface="游ゴシック" panose="020B0400000000000000" pitchFamily="50" charset="-128"/>
                </a:rPr>
                <a:t>全体）から</a:t>
              </a:r>
              <a:r>
                <a:rPr kumimoji="1" lang="ja-JP" altLang="en-US" sz="1200" spc="110" dirty="0">
                  <a:latin typeface="游ゴシック" panose="020B0400000000000000" pitchFamily="50" charset="-128"/>
                  <a:ea typeface="游ゴシック" panose="020B0400000000000000" pitchFamily="50" charset="-128"/>
                </a:rPr>
                <a:t>の信頼を得るための企業のあり方を</a:t>
              </a:r>
              <a:r>
                <a:rPr kumimoji="1" lang="ja-JP" altLang="en-US" sz="1200" spc="110" dirty="0" smtClean="0">
                  <a:latin typeface="游ゴシック" panose="020B0400000000000000" pitchFamily="50" charset="-128"/>
                  <a:ea typeface="游ゴシック" panose="020B0400000000000000" pitchFamily="50" charset="-128"/>
                </a:rPr>
                <a:t>指します。</a:t>
              </a:r>
            </a:p>
          </p:txBody>
        </p:sp>
      </p:grpSp>
      <p:sp>
        <p:nvSpPr>
          <p:cNvPr id="7" name="日付プレースホルダー 6"/>
          <p:cNvSpPr>
            <a:spLocks noGrp="1"/>
          </p:cNvSpPr>
          <p:nvPr>
            <p:ph type="dt" sz="half" idx="10"/>
          </p:nvPr>
        </p:nvSpPr>
        <p:spPr/>
        <p:txBody>
          <a:bodyPr/>
          <a:lstStyle/>
          <a:p>
            <a:r>
              <a:rPr lang="en-US" altLang="ja-JP" smtClean="0"/>
              <a:t>2022/11/09</a:t>
            </a:r>
            <a:endParaRPr lang="en-US" dirty="0"/>
          </a:p>
        </p:txBody>
      </p:sp>
      <p:sp>
        <p:nvSpPr>
          <p:cNvPr id="9" name="スライド番号プレースホルダー 8"/>
          <p:cNvSpPr>
            <a:spLocks noGrp="1"/>
          </p:cNvSpPr>
          <p:nvPr>
            <p:ph type="sldNum" sz="quarter" idx="4"/>
          </p:nvPr>
        </p:nvSpPr>
        <p:spPr/>
        <p:txBody>
          <a:bodyPr/>
          <a:lstStyle/>
          <a:p>
            <a:fld id="{48F63A3B-78C7-47BE-AE5E-E10140E04643}" type="slidenum">
              <a:rPr lang="en-US" smtClean="0"/>
              <a:pPr/>
              <a:t>19</a:t>
            </a:fld>
            <a:endParaRPr lang="en-US" dirty="0"/>
          </a:p>
        </p:txBody>
      </p:sp>
    </p:spTree>
    <p:extLst>
      <p:ext uri="{BB962C8B-B14F-4D97-AF65-F5344CB8AC3E}">
        <p14:creationId xmlns:p14="http://schemas.microsoft.com/office/powerpoint/2010/main" val="2046407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789770" y="3122803"/>
            <a:ext cx="8354230" cy="3306968"/>
          </a:xfrm>
          <a:prstGeom prst="roundRect">
            <a:avLst>
              <a:gd name="adj" fmla="val 216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角丸四角形 21"/>
          <p:cNvSpPr/>
          <p:nvPr/>
        </p:nvSpPr>
        <p:spPr>
          <a:xfrm>
            <a:off x="0" y="931451"/>
            <a:ext cx="9906000" cy="1031104"/>
          </a:xfrm>
          <a:prstGeom prst="roundRect">
            <a:avLst>
              <a:gd name="adj" fmla="val 2162"/>
            </a:avLst>
          </a:prstGeom>
          <a:solidFill>
            <a:srgbClr val="FEF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p:txBody>
          <a:bodyPr/>
          <a:lstStyle/>
          <a:p>
            <a:r>
              <a:rPr lang="ja-JP" altLang="en-US" dirty="0" smtClean="0"/>
              <a:t>公正な採用選考の基本</a:t>
            </a:r>
            <a:endParaRPr lang="ja-JP" altLang="en-US" dirty="0"/>
          </a:p>
        </p:txBody>
      </p:sp>
      <p:sp>
        <p:nvSpPr>
          <p:cNvPr id="24" name="正方形/長方形 23">
            <a:extLst>
              <a:ext uri="{FF2B5EF4-FFF2-40B4-BE49-F238E27FC236}">
                <a16:creationId xmlns:a16="http://schemas.microsoft.com/office/drawing/2014/main" id="{BBF3C642-8A86-5746-8D2F-F1857509C015}"/>
              </a:ext>
            </a:extLst>
          </p:cNvPr>
          <p:cNvSpPr/>
          <p:nvPr/>
        </p:nvSpPr>
        <p:spPr>
          <a:xfrm>
            <a:off x="88302" y="1303385"/>
            <a:ext cx="9806796" cy="549894"/>
          </a:xfrm>
          <a:prstGeom prst="rect">
            <a:avLst/>
          </a:prstGeom>
        </p:spPr>
        <p:txBody>
          <a:bodyPr wrap="square" lIns="0" tIns="0" rIns="0" bIns="0">
            <a:spAutoFit/>
          </a:bodyPr>
          <a:lstStyle/>
          <a:p>
            <a:pPr>
              <a:lnSpc>
                <a:spcPct val="130000"/>
              </a:lnSpc>
              <a:spcAft>
                <a:spcPts val="700"/>
              </a:spcAft>
            </a:pPr>
            <a:r>
              <a:rPr lang="ja-JP" altLang="en-US" sz="1100" dirty="0" smtClean="0">
                <a:solidFill>
                  <a:prstClr val="black"/>
                </a:solidFill>
                <a:latin typeface="游ゴシック" panose="020B0400000000000000" pitchFamily="50" charset="-128"/>
                <a:ea typeface="游ゴシック" panose="020B0400000000000000" pitchFamily="50" charset="-128"/>
              </a:rPr>
              <a:t>第</a:t>
            </a:r>
            <a:r>
              <a:rPr lang="en-US" altLang="ja-JP" sz="1100" dirty="0" smtClean="0">
                <a:solidFill>
                  <a:prstClr val="black"/>
                </a:solidFill>
                <a:latin typeface="游ゴシック" panose="020B0400000000000000" pitchFamily="50" charset="-128"/>
                <a:ea typeface="游ゴシック" panose="020B0400000000000000" pitchFamily="50" charset="-128"/>
              </a:rPr>
              <a:t>14</a:t>
            </a:r>
            <a:r>
              <a:rPr lang="ja-JP" altLang="en-US" sz="1100" dirty="0" smtClean="0">
                <a:solidFill>
                  <a:prstClr val="black"/>
                </a:solidFill>
                <a:latin typeface="游ゴシック" panose="020B0400000000000000" pitchFamily="50" charset="-128"/>
                <a:ea typeface="游ゴシック" panose="020B0400000000000000" pitchFamily="50" charset="-128"/>
              </a:rPr>
              <a:t>条　</a:t>
            </a:r>
            <a:r>
              <a:rPr lang="ja-JP" altLang="en-US" sz="1100" dirty="0">
                <a:solidFill>
                  <a:prstClr val="black"/>
                </a:solidFill>
                <a:latin typeface="游ゴシック" panose="020B0400000000000000" pitchFamily="50" charset="-128"/>
                <a:ea typeface="游ゴシック" panose="020B0400000000000000" pitchFamily="50" charset="-128"/>
              </a:rPr>
              <a:t>すべて国民は、法の下に平等</a:t>
            </a:r>
            <a:r>
              <a:rPr lang="ja-JP" altLang="en-US" sz="1100" dirty="0" smtClean="0">
                <a:solidFill>
                  <a:prstClr val="black"/>
                </a:solidFill>
                <a:latin typeface="游ゴシック" panose="020B0400000000000000" pitchFamily="50" charset="-128"/>
                <a:ea typeface="游ゴシック" panose="020B0400000000000000" pitchFamily="50" charset="-128"/>
              </a:rPr>
              <a:t>であって、</a:t>
            </a:r>
            <a:r>
              <a:rPr lang="ja-JP" altLang="en-US" sz="1100" dirty="0">
                <a:solidFill>
                  <a:prstClr val="black"/>
                </a:solidFill>
                <a:latin typeface="游ゴシック" panose="020B0400000000000000" pitchFamily="50" charset="-128"/>
                <a:ea typeface="游ゴシック" panose="020B0400000000000000" pitchFamily="50" charset="-128"/>
              </a:rPr>
              <a:t>人種、信条</a:t>
            </a:r>
            <a:r>
              <a:rPr lang="ja-JP" altLang="en-US" sz="1100" dirty="0" smtClean="0">
                <a:solidFill>
                  <a:prstClr val="black"/>
                </a:solidFill>
                <a:latin typeface="游ゴシック" panose="020B0400000000000000" pitchFamily="50" charset="-128"/>
                <a:ea typeface="游ゴシック" panose="020B0400000000000000" pitchFamily="50" charset="-128"/>
              </a:rPr>
              <a:t>、性別</a:t>
            </a:r>
            <a:r>
              <a:rPr lang="ja-JP" altLang="en-US" sz="1100" dirty="0">
                <a:solidFill>
                  <a:prstClr val="black"/>
                </a:solidFill>
                <a:latin typeface="游ゴシック" panose="020B0400000000000000" pitchFamily="50" charset="-128"/>
                <a:ea typeface="游ゴシック" panose="020B0400000000000000" pitchFamily="50" charset="-128"/>
              </a:rPr>
              <a:t>、社会的</a:t>
            </a:r>
            <a:r>
              <a:rPr lang="ja-JP" altLang="en-US" sz="1100" dirty="0" smtClean="0">
                <a:solidFill>
                  <a:prstClr val="black"/>
                </a:solidFill>
                <a:latin typeface="游ゴシック" panose="020B0400000000000000" pitchFamily="50" charset="-128"/>
                <a:ea typeface="游ゴシック" panose="020B0400000000000000" pitchFamily="50" charset="-128"/>
              </a:rPr>
              <a:t>身分又は</a:t>
            </a:r>
            <a:r>
              <a:rPr lang="ja-JP" altLang="en-US" sz="1100" dirty="0">
                <a:solidFill>
                  <a:prstClr val="black"/>
                </a:solidFill>
                <a:latin typeface="游ゴシック" panose="020B0400000000000000" pitchFamily="50" charset="-128"/>
                <a:ea typeface="游ゴシック" panose="020B0400000000000000" pitchFamily="50" charset="-128"/>
              </a:rPr>
              <a:t>門地により、政治的、</a:t>
            </a:r>
            <a:r>
              <a:rPr lang="ja-JP" altLang="en-US" sz="1100" dirty="0" smtClean="0">
                <a:solidFill>
                  <a:prstClr val="black"/>
                </a:solidFill>
                <a:latin typeface="游ゴシック" panose="020B0400000000000000" pitchFamily="50" charset="-128"/>
                <a:ea typeface="游ゴシック" panose="020B0400000000000000" pitchFamily="50" charset="-128"/>
              </a:rPr>
              <a:t>経済的又</a:t>
            </a:r>
            <a:r>
              <a:rPr lang="ja-JP" altLang="en-US" sz="1100" dirty="0">
                <a:solidFill>
                  <a:prstClr val="black"/>
                </a:solidFill>
                <a:latin typeface="游ゴシック" panose="020B0400000000000000" pitchFamily="50" charset="-128"/>
                <a:ea typeface="游ゴシック" panose="020B0400000000000000" pitchFamily="50" charset="-128"/>
              </a:rPr>
              <a:t>は社会的関係において、差別されない。</a:t>
            </a:r>
            <a:r>
              <a:rPr lang="ja-JP" altLang="en-US" sz="1100" dirty="0" smtClean="0">
                <a:solidFill>
                  <a:prstClr val="black"/>
                </a:solidFill>
                <a:latin typeface="游ゴシック" panose="020B0400000000000000" pitchFamily="50" charset="-128"/>
                <a:ea typeface="游ゴシック" panose="020B0400000000000000" pitchFamily="50" charset="-128"/>
              </a:rPr>
              <a:t>　　　</a:t>
            </a:r>
            <a:endParaRPr lang="en-US" altLang="ja-JP" sz="1100" dirty="0" smtClean="0">
              <a:solidFill>
                <a:prstClr val="black"/>
              </a:solidFill>
              <a:latin typeface="游ゴシック" panose="020B0400000000000000" pitchFamily="50" charset="-128"/>
              <a:ea typeface="游ゴシック" panose="020B0400000000000000" pitchFamily="50" charset="-128"/>
            </a:endParaRPr>
          </a:p>
          <a:p>
            <a:pPr>
              <a:lnSpc>
                <a:spcPct val="130000"/>
              </a:lnSpc>
              <a:spcAft>
                <a:spcPts val="700"/>
              </a:spcAft>
            </a:pPr>
            <a:r>
              <a:rPr lang="ja-JP" altLang="en-US" sz="1100" dirty="0" smtClean="0">
                <a:solidFill>
                  <a:prstClr val="black"/>
                </a:solidFill>
                <a:latin typeface="游ゴシック" panose="020B0400000000000000" pitchFamily="50" charset="-128"/>
                <a:ea typeface="游ゴシック" panose="020B0400000000000000" pitchFamily="50" charset="-128"/>
              </a:rPr>
              <a:t>第</a:t>
            </a:r>
            <a:r>
              <a:rPr lang="en-US" altLang="ja-JP" sz="1100" dirty="0" smtClean="0">
                <a:solidFill>
                  <a:prstClr val="black"/>
                </a:solidFill>
                <a:latin typeface="游ゴシック" panose="020B0400000000000000" pitchFamily="50" charset="-128"/>
                <a:ea typeface="游ゴシック" panose="020B0400000000000000" pitchFamily="50" charset="-128"/>
              </a:rPr>
              <a:t>22</a:t>
            </a:r>
            <a:r>
              <a:rPr lang="ja-JP" altLang="en-US" sz="1100" dirty="0" smtClean="0">
                <a:solidFill>
                  <a:prstClr val="black"/>
                </a:solidFill>
                <a:latin typeface="游ゴシック" panose="020B0400000000000000" pitchFamily="50" charset="-128"/>
                <a:ea typeface="游ゴシック" panose="020B0400000000000000" pitchFamily="50" charset="-128"/>
              </a:rPr>
              <a:t>条　</a:t>
            </a:r>
            <a:r>
              <a:rPr lang="en-US" altLang="ja-JP" sz="1100" dirty="0" smtClean="0">
                <a:solidFill>
                  <a:prstClr val="black"/>
                </a:solidFill>
                <a:latin typeface="游ゴシック" panose="020B0400000000000000" pitchFamily="50" charset="-128"/>
                <a:ea typeface="游ゴシック" panose="020B0400000000000000" pitchFamily="50" charset="-128"/>
              </a:rPr>
              <a:t> </a:t>
            </a:r>
            <a:r>
              <a:rPr lang="ja-JP" altLang="en-US" sz="1000" dirty="0">
                <a:solidFill>
                  <a:prstClr val="black"/>
                </a:solidFill>
                <a:latin typeface="游ゴシック" panose="020B0400000000000000" pitchFamily="50" charset="-128"/>
                <a:ea typeface="游ゴシック" panose="020B0400000000000000" pitchFamily="50" charset="-128"/>
              </a:rPr>
              <a:t>何人も、公共の福祉に反しない限り、居住、</a:t>
            </a:r>
            <a:r>
              <a:rPr lang="ja-JP" altLang="en-US" sz="1000" dirty="0" smtClean="0">
                <a:solidFill>
                  <a:prstClr val="black"/>
                </a:solidFill>
                <a:latin typeface="游ゴシック" panose="020B0400000000000000" pitchFamily="50" charset="-128"/>
                <a:ea typeface="游ゴシック" panose="020B0400000000000000" pitchFamily="50" charset="-128"/>
              </a:rPr>
              <a:t>移転及び</a:t>
            </a:r>
            <a:r>
              <a:rPr lang="ja-JP" altLang="en-US" sz="1200" b="1" dirty="0" smtClean="0">
                <a:solidFill>
                  <a:prstClr val="black"/>
                </a:solidFill>
                <a:latin typeface="游ゴシック" panose="020B0400000000000000" pitchFamily="50" charset="-128"/>
                <a:ea typeface="游ゴシック" panose="020B0400000000000000" pitchFamily="50" charset="-128"/>
              </a:rPr>
              <a:t>職業</a:t>
            </a:r>
            <a:r>
              <a:rPr lang="ja-JP" altLang="en-US" sz="1200" b="1" dirty="0">
                <a:solidFill>
                  <a:prstClr val="black"/>
                </a:solidFill>
                <a:latin typeface="游ゴシック" panose="020B0400000000000000" pitchFamily="50" charset="-128"/>
                <a:ea typeface="游ゴシック" panose="020B0400000000000000" pitchFamily="50" charset="-128"/>
              </a:rPr>
              <a:t>選択の自由</a:t>
            </a:r>
            <a:r>
              <a:rPr lang="ja-JP" altLang="en-US" sz="1000" dirty="0" smtClean="0">
                <a:solidFill>
                  <a:prstClr val="black"/>
                </a:solidFill>
                <a:latin typeface="游ゴシック" panose="020B0400000000000000" pitchFamily="50" charset="-128"/>
                <a:ea typeface="游ゴシック" panose="020B0400000000000000" pitchFamily="50" charset="-128"/>
              </a:rPr>
              <a:t>を有する</a:t>
            </a:r>
            <a:r>
              <a:rPr lang="ja-JP" altLang="en-US" sz="1000" dirty="0">
                <a:solidFill>
                  <a:prstClr val="black"/>
                </a:solidFill>
                <a:latin typeface="游ゴシック" panose="020B0400000000000000" pitchFamily="50" charset="-128"/>
                <a:ea typeface="游ゴシック" panose="020B0400000000000000" pitchFamily="50" charset="-128"/>
              </a:rPr>
              <a:t>。</a:t>
            </a:r>
            <a:r>
              <a:rPr lang="ja-JP" altLang="en-US" sz="1000" dirty="0" smtClean="0">
                <a:solidFill>
                  <a:prstClr val="black"/>
                </a:solidFill>
                <a:latin typeface="游ゴシック" panose="020B0400000000000000" pitchFamily="50" charset="-128"/>
                <a:ea typeface="游ゴシック" panose="020B0400000000000000" pitchFamily="50" charset="-128"/>
              </a:rPr>
              <a:t>　　</a:t>
            </a:r>
            <a:endParaRPr lang="en-US" altLang="ja-JP" sz="1000" dirty="0">
              <a:solidFill>
                <a:prstClr val="black"/>
              </a:solidFill>
              <a:latin typeface="游ゴシック" panose="020B0400000000000000" pitchFamily="50" charset="-128"/>
              <a:ea typeface="游ゴシック" panose="020B0400000000000000" pitchFamily="50" charset="-128"/>
            </a:endParaRPr>
          </a:p>
        </p:txBody>
      </p:sp>
      <p:sp>
        <p:nvSpPr>
          <p:cNvPr id="34" name="正方形/長方形 33">
            <a:extLst>
              <a:ext uri="{FF2B5EF4-FFF2-40B4-BE49-F238E27FC236}">
                <a16:creationId xmlns:a16="http://schemas.microsoft.com/office/drawing/2014/main" id="{53F01B6B-3255-F149-B12D-7649D201C5A6}"/>
              </a:ext>
            </a:extLst>
          </p:cNvPr>
          <p:cNvSpPr/>
          <p:nvPr/>
        </p:nvSpPr>
        <p:spPr>
          <a:xfrm>
            <a:off x="88302" y="935332"/>
            <a:ext cx="1050929"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smtClean="0">
                <a:solidFill>
                  <a:schemeClr val="tx2"/>
                </a:solidFill>
                <a:latin typeface="游ゴシック" panose="020B0400000000000000" pitchFamily="50" charset="-128"/>
                <a:ea typeface="游ゴシック" panose="020B0400000000000000" pitchFamily="50" charset="-128"/>
                <a:cs typeface="Noto Sans CJK JP DemiLight" charset="-128"/>
              </a:rPr>
              <a:t>日本国憲法</a:t>
            </a:r>
            <a:endParaRPr lang="ja-JP" altLang="en-US" sz="1400" b="1" spc="239" dirty="0">
              <a:solidFill>
                <a:schemeClr val="tx2"/>
              </a:solidFill>
              <a:latin typeface="游ゴシック" panose="020B0400000000000000" pitchFamily="50" charset="-128"/>
              <a:ea typeface="游ゴシック" panose="020B0400000000000000" pitchFamily="50" charset="-128"/>
              <a:cs typeface="Noto Sans CJK JP DemiLight" charset="-128"/>
            </a:endParaRPr>
          </a:p>
        </p:txBody>
      </p:sp>
      <p:cxnSp>
        <p:nvCxnSpPr>
          <p:cNvPr id="35" name="直線コネクタ 34">
            <a:extLst>
              <a:ext uri="{FF2B5EF4-FFF2-40B4-BE49-F238E27FC236}">
                <a16:creationId xmlns:a16="http://schemas.microsoft.com/office/drawing/2014/main" id="{589C212B-4811-244F-8C11-0637C71D9CC2}"/>
              </a:ext>
            </a:extLst>
          </p:cNvPr>
          <p:cNvCxnSpPr>
            <a:cxnSpLocks/>
          </p:cNvCxnSpPr>
          <p:nvPr/>
        </p:nvCxnSpPr>
        <p:spPr>
          <a:xfrm>
            <a:off x="38700" y="1193959"/>
            <a:ext cx="193750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フリーフォーム 3"/>
          <p:cNvSpPr/>
          <p:nvPr/>
        </p:nvSpPr>
        <p:spPr>
          <a:xfrm>
            <a:off x="3045421" y="4072250"/>
            <a:ext cx="3962399" cy="1098507"/>
          </a:xfrm>
          <a:custGeom>
            <a:avLst/>
            <a:gdLst>
              <a:gd name="connsiteX0" fmla="*/ 0 w 3657601"/>
              <a:gd name="connsiteY0" fmla="*/ 549254 h 1098507"/>
              <a:gd name="connsiteX1" fmla="*/ 1828801 w 3657601"/>
              <a:gd name="connsiteY1" fmla="*/ 0 h 1098507"/>
              <a:gd name="connsiteX2" fmla="*/ 3657602 w 3657601"/>
              <a:gd name="connsiteY2" fmla="*/ 549254 h 1098507"/>
              <a:gd name="connsiteX3" fmla="*/ 1828801 w 3657601"/>
              <a:gd name="connsiteY3" fmla="*/ 1098508 h 1098507"/>
              <a:gd name="connsiteX4" fmla="*/ 0 w 3657601"/>
              <a:gd name="connsiteY4" fmla="*/ 549254 h 109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1" h="1098507">
                <a:moveTo>
                  <a:pt x="0" y="549254"/>
                </a:moveTo>
                <a:cubicBezTo>
                  <a:pt x="0" y="245909"/>
                  <a:pt x="818782" y="0"/>
                  <a:pt x="1828801" y="0"/>
                </a:cubicBezTo>
                <a:cubicBezTo>
                  <a:pt x="2838820" y="0"/>
                  <a:pt x="3657602" y="245909"/>
                  <a:pt x="3657602" y="549254"/>
                </a:cubicBezTo>
                <a:cubicBezTo>
                  <a:pt x="3657602" y="852599"/>
                  <a:pt x="2838820" y="1098508"/>
                  <a:pt x="1828801" y="1098508"/>
                </a:cubicBezTo>
                <a:cubicBezTo>
                  <a:pt x="818782" y="1098508"/>
                  <a:pt x="0" y="852599"/>
                  <a:pt x="0" y="549254"/>
                </a:cubicBezTo>
                <a:close/>
              </a:path>
            </a:pathLst>
          </a:custGeom>
          <a:no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50883" tIns="176113" rIns="550883" bIns="176113" numCol="1" spcCol="1270" anchor="ctr" anchorCtr="0">
            <a:noAutofit/>
          </a:bodyPr>
          <a:lstStyle/>
          <a:p>
            <a:pPr lvl="0" algn="ctr" defTabSz="533400">
              <a:lnSpc>
                <a:spcPct val="90000"/>
              </a:lnSpc>
              <a:spcBef>
                <a:spcPct val="0"/>
              </a:spcBef>
              <a:spcAft>
                <a:spcPct val="35000"/>
              </a:spcAft>
            </a:pPr>
            <a:r>
              <a:rPr kumimoji="1" lang="ja-JP" altLang="en-US" sz="1400" b="1" kern="1200" dirty="0" smtClean="0">
                <a:solidFill>
                  <a:schemeClr val="tx1">
                    <a:lumMod val="75000"/>
                    <a:lumOff val="25000"/>
                  </a:schemeClr>
                </a:solidFill>
                <a:latin typeface="游ゴシック" panose="020B0400000000000000" pitchFamily="50" charset="-128"/>
                <a:ea typeface="游ゴシック" panose="020B0400000000000000" pitchFamily="50" charset="-128"/>
              </a:rPr>
              <a:t>「人を人として見る」</a:t>
            </a:r>
            <a:r>
              <a:rPr kumimoji="1" lang="en-US" altLang="ja-JP" sz="1400" b="1" kern="1200" dirty="0" smtClean="0">
                <a:solidFill>
                  <a:schemeClr val="tx1">
                    <a:lumMod val="75000"/>
                    <a:lumOff val="25000"/>
                  </a:schemeClr>
                </a:solidFill>
                <a:latin typeface="游ゴシック" panose="020B0400000000000000" pitchFamily="50" charset="-128"/>
                <a:ea typeface="游ゴシック" panose="020B0400000000000000" pitchFamily="50" charset="-128"/>
              </a:rPr>
              <a:t/>
            </a:r>
            <a:br>
              <a:rPr kumimoji="1" lang="en-US" altLang="ja-JP" sz="1400" b="1" kern="1200" dirty="0" smtClean="0">
                <a:solidFill>
                  <a:schemeClr val="tx1">
                    <a:lumMod val="75000"/>
                    <a:lumOff val="25000"/>
                  </a:schemeClr>
                </a:solidFill>
                <a:latin typeface="游ゴシック" panose="020B0400000000000000" pitchFamily="50" charset="-128"/>
                <a:ea typeface="游ゴシック" panose="020B0400000000000000" pitchFamily="50" charset="-128"/>
              </a:rPr>
            </a:br>
            <a:r>
              <a:rPr kumimoji="1" lang="ja-JP" altLang="en-US" sz="1400" b="1" kern="1200" dirty="0" smtClean="0">
                <a:solidFill>
                  <a:schemeClr val="tx1">
                    <a:lumMod val="75000"/>
                    <a:lumOff val="25000"/>
                  </a:schemeClr>
                </a:solidFill>
                <a:latin typeface="游ゴシック" panose="020B0400000000000000" pitchFamily="50" charset="-128"/>
                <a:ea typeface="游ゴシック" panose="020B0400000000000000" pitchFamily="50" charset="-128"/>
              </a:rPr>
              <a:t>人権尊重の精神、すなわち</a:t>
            </a:r>
            <a:r>
              <a:rPr kumimoji="1" lang="ja-JP" altLang="en-US" sz="1400" b="1" i="1" kern="1200" dirty="0" smtClean="0">
                <a:solidFill>
                  <a:schemeClr val="tx1">
                    <a:lumMod val="75000"/>
                    <a:lumOff val="25000"/>
                  </a:schemeClr>
                </a:solidFill>
                <a:latin typeface="游ゴシック" panose="020B0400000000000000" pitchFamily="50" charset="-128"/>
                <a:ea typeface="游ゴシック" panose="020B0400000000000000" pitchFamily="50" charset="-128"/>
              </a:rPr>
              <a:t>応募者</a:t>
            </a:r>
            <a:r>
              <a:rPr kumimoji="1" lang="ja-JP" altLang="en-US" sz="1400" b="1" kern="1200" dirty="0" smtClean="0">
                <a:solidFill>
                  <a:schemeClr val="tx1">
                    <a:lumMod val="75000"/>
                    <a:lumOff val="25000"/>
                  </a:schemeClr>
                </a:solidFill>
                <a:latin typeface="游ゴシック" panose="020B0400000000000000" pitchFamily="50" charset="-128"/>
                <a:ea typeface="游ゴシック" panose="020B0400000000000000" pitchFamily="50" charset="-128"/>
              </a:rPr>
              <a:t>の</a:t>
            </a:r>
            <a:r>
              <a:rPr kumimoji="1" lang="en-US" altLang="ja-JP" sz="1400" b="1" kern="1200" dirty="0" smtClean="0">
                <a:solidFill>
                  <a:schemeClr val="tx1">
                    <a:lumMod val="75000"/>
                    <a:lumOff val="25000"/>
                  </a:schemeClr>
                </a:solidFill>
                <a:latin typeface="游ゴシック" panose="020B0400000000000000" pitchFamily="50" charset="-128"/>
                <a:ea typeface="游ゴシック" panose="020B0400000000000000" pitchFamily="50" charset="-128"/>
              </a:rPr>
              <a:t/>
            </a:r>
            <a:br>
              <a:rPr kumimoji="1" lang="en-US" altLang="ja-JP" sz="1400" b="1" kern="1200" dirty="0" smtClean="0">
                <a:solidFill>
                  <a:schemeClr val="tx1">
                    <a:lumMod val="75000"/>
                    <a:lumOff val="25000"/>
                  </a:schemeClr>
                </a:solidFill>
                <a:latin typeface="游ゴシック" panose="020B0400000000000000" pitchFamily="50" charset="-128"/>
                <a:ea typeface="游ゴシック" panose="020B0400000000000000" pitchFamily="50" charset="-128"/>
              </a:rPr>
            </a:br>
            <a:r>
              <a:rPr kumimoji="1" lang="ja-JP" altLang="en-US" sz="1400" b="1" kern="1200" dirty="0" smtClean="0">
                <a:solidFill>
                  <a:schemeClr val="tx1">
                    <a:lumMod val="75000"/>
                    <a:lumOff val="25000"/>
                  </a:schemeClr>
                </a:solidFill>
                <a:latin typeface="游ゴシック" panose="020B0400000000000000" pitchFamily="50" charset="-128"/>
                <a:ea typeface="游ゴシック" panose="020B0400000000000000" pitchFamily="50" charset="-128"/>
              </a:rPr>
              <a:t>基本的人権を尊重する</a:t>
            </a:r>
            <a:endParaRPr kumimoji="1" lang="ja-JP" altLang="en-US" sz="1400" b="1" kern="12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6" name="フリーフォーム 5"/>
          <p:cNvSpPr/>
          <p:nvPr/>
        </p:nvSpPr>
        <p:spPr>
          <a:xfrm>
            <a:off x="5554752" y="5437651"/>
            <a:ext cx="3955407" cy="1098507"/>
          </a:xfrm>
          <a:custGeom>
            <a:avLst/>
            <a:gdLst>
              <a:gd name="connsiteX0" fmla="*/ 0 w 2778070"/>
              <a:gd name="connsiteY0" fmla="*/ 549254 h 1098507"/>
              <a:gd name="connsiteX1" fmla="*/ 1389035 w 2778070"/>
              <a:gd name="connsiteY1" fmla="*/ 0 h 1098507"/>
              <a:gd name="connsiteX2" fmla="*/ 2778070 w 2778070"/>
              <a:gd name="connsiteY2" fmla="*/ 549254 h 1098507"/>
              <a:gd name="connsiteX3" fmla="*/ 1389035 w 2778070"/>
              <a:gd name="connsiteY3" fmla="*/ 1098508 h 1098507"/>
              <a:gd name="connsiteX4" fmla="*/ 0 w 2778070"/>
              <a:gd name="connsiteY4" fmla="*/ 549254 h 109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070" h="1098507">
                <a:moveTo>
                  <a:pt x="0" y="549254"/>
                </a:moveTo>
                <a:cubicBezTo>
                  <a:pt x="0" y="245909"/>
                  <a:pt x="621892" y="0"/>
                  <a:pt x="1389035" y="0"/>
                </a:cubicBezTo>
                <a:cubicBezTo>
                  <a:pt x="2156178" y="0"/>
                  <a:pt x="2778070" y="245909"/>
                  <a:pt x="2778070" y="549254"/>
                </a:cubicBezTo>
                <a:cubicBezTo>
                  <a:pt x="2778070" y="852599"/>
                  <a:pt x="2156178" y="1098508"/>
                  <a:pt x="1389035" y="1098508"/>
                </a:cubicBezTo>
                <a:cubicBezTo>
                  <a:pt x="621892" y="1098508"/>
                  <a:pt x="0" y="852599"/>
                  <a:pt x="0" y="549254"/>
                </a:cubicBezTo>
                <a:close/>
              </a:path>
            </a:pathLst>
          </a:custGeom>
          <a:no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2079" tIns="176113" rIns="422079" bIns="176113" numCol="1" spcCol="1270" anchor="ctr" anchorCtr="0">
            <a:noAutofit/>
          </a:bodyPr>
          <a:lstStyle/>
          <a:p>
            <a:pPr lvl="0" algn="ctr" defTabSz="533400">
              <a:lnSpc>
                <a:spcPct val="90000"/>
              </a:lnSpc>
              <a:spcBef>
                <a:spcPct val="0"/>
              </a:spcBef>
              <a:spcAft>
                <a:spcPct val="35000"/>
              </a:spcAft>
            </a:pPr>
            <a:r>
              <a:rPr lang="ja-JP" altLang="en-US" sz="1400" b="1" kern="1200" dirty="0" smtClean="0">
                <a:solidFill>
                  <a:schemeClr val="tx1">
                    <a:lumMod val="75000"/>
                    <a:lumOff val="25000"/>
                  </a:schemeClr>
                </a:solidFill>
                <a:latin typeface="游ゴシック" panose="020B0400000000000000" pitchFamily="50" charset="-128"/>
                <a:ea typeface="游ゴシック" panose="020B0400000000000000" pitchFamily="50" charset="-128"/>
              </a:rPr>
              <a:t>応募者の</a:t>
            </a:r>
            <a:r>
              <a:rPr lang="en-US" altLang="ja-JP" sz="1400" b="1" kern="1200" dirty="0" smtClean="0">
                <a:solidFill>
                  <a:schemeClr val="tx1">
                    <a:lumMod val="75000"/>
                    <a:lumOff val="25000"/>
                  </a:schemeClr>
                </a:solidFill>
                <a:latin typeface="游ゴシック" panose="020B0400000000000000" pitchFamily="50" charset="-128"/>
                <a:ea typeface="游ゴシック" panose="020B0400000000000000" pitchFamily="50" charset="-128"/>
              </a:rPr>
              <a:t/>
            </a:r>
            <a:br>
              <a:rPr lang="en-US" altLang="ja-JP" sz="1400" b="1" kern="1200" dirty="0" smtClean="0">
                <a:solidFill>
                  <a:schemeClr val="tx1">
                    <a:lumMod val="75000"/>
                    <a:lumOff val="25000"/>
                  </a:schemeClr>
                </a:solidFill>
                <a:latin typeface="游ゴシック" panose="020B0400000000000000" pitchFamily="50" charset="-128"/>
                <a:ea typeface="游ゴシック" panose="020B0400000000000000" pitchFamily="50" charset="-128"/>
              </a:rPr>
            </a:br>
            <a:r>
              <a:rPr lang="ja-JP" altLang="en-US" sz="1400" b="1" kern="1200" dirty="0" smtClean="0">
                <a:solidFill>
                  <a:schemeClr val="tx1">
                    <a:lumMod val="75000"/>
                    <a:lumOff val="25000"/>
                  </a:schemeClr>
                </a:solidFill>
                <a:latin typeface="游ゴシック" panose="020B0400000000000000" pitchFamily="50" charset="-128"/>
                <a:ea typeface="游ゴシック" panose="020B0400000000000000" pitchFamily="50" charset="-128"/>
              </a:rPr>
              <a:t>適性・能力に基づいた</a:t>
            </a:r>
            <a:r>
              <a:rPr lang="en-US" altLang="ja-JP" sz="1400" b="1" kern="1200" dirty="0" smtClean="0">
                <a:solidFill>
                  <a:schemeClr val="tx1">
                    <a:lumMod val="75000"/>
                    <a:lumOff val="25000"/>
                  </a:schemeClr>
                </a:solidFill>
                <a:latin typeface="游ゴシック" panose="020B0400000000000000" pitchFamily="50" charset="-128"/>
                <a:ea typeface="游ゴシック" panose="020B0400000000000000" pitchFamily="50" charset="-128"/>
              </a:rPr>
              <a:t/>
            </a:r>
            <a:br>
              <a:rPr lang="en-US" altLang="ja-JP" sz="1400" b="1" kern="1200" dirty="0" smtClean="0">
                <a:solidFill>
                  <a:schemeClr val="tx1">
                    <a:lumMod val="75000"/>
                    <a:lumOff val="25000"/>
                  </a:schemeClr>
                </a:solidFill>
                <a:latin typeface="游ゴシック" panose="020B0400000000000000" pitchFamily="50" charset="-128"/>
                <a:ea typeface="游ゴシック" panose="020B0400000000000000" pitchFamily="50" charset="-128"/>
              </a:rPr>
            </a:br>
            <a:r>
              <a:rPr lang="ja-JP" altLang="en-US" sz="1400" b="1" kern="1200" dirty="0" smtClean="0">
                <a:solidFill>
                  <a:schemeClr val="tx1">
                    <a:lumMod val="75000"/>
                    <a:lumOff val="25000"/>
                  </a:schemeClr>
                </a:solidFill>
                <a:latin typeface="游ゴシック" panose="020B0400000000000000" pitchFamily="50" charset="-128"/>
                <a:ea typeface="游ゴシック" panose="020B0400000000000000" pitchFamily="50" charset="-128"/>
              </a:rPr>
              <a:t>採用選考を行う</a:t>
            </a:r>
            <a:endParaRPr kumimoji="1" lang="ja-JP" altLang="en-US" sz="1400" b="1" kern="12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フリーフォーム 7"/>
          <p:cNvSpPr/>
          <p:nvPr/>
        </p:nvSpPr>
        <p:spPr>
          <a:xfrm>
            <a:off x="360187" y="5487450"/>
            <a:ext cx="3962463" cy="1098507"/>
          </a:xfrm>
          <a:custGeom>
            <a:avLst/>
            <a:gdLst>
              <a:gd name="connsiteX0" fmla="*/ 0 w 3034231"/>
              <a:gd name="connsiteY0" fmla="*/ 549254 h 1098507"/>
              <a:gd name="connsiteX1" fmla="*/ 1517116 w 3034231"/>
              <a:gd name="connsiteY1" fmla="*/ 0 h 1098507"/>
              <a:gd name="connsiteX2" fmla="*/ 3034232 w 3034231"/>
              <a:gd name="connsiteY2" fmla="*/ 549254 h 1098507"/>
              <a:gd name="connsiteX3" fmla="*/ 1517116 w 3034231"/>
              <a:gd name="connsiteY3" fmla="*/ 1098508 h 1098507"/>
              <a:gd name="connsiteX4" fmla="*/ 0 w 3034231"/>
              <a:gd name="connsiteY4" fmla="*/ 549254 h 109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231" h="1098507">
                <a:moveTo>
                  <a:pt x="0" y="549254"/>
                </a:moveTo>
                <a:cubicBezTo>
                  <a:pt x="0" y="245909"/>
                  <a:pt x="679236" y="0"/>
                  <a:pt x="1517116" y="0"/>
                </a:cubicBezTo>
                <a:cubicBezTo>
                  <a:pt x="2354996" y="0"/>
                  <a:pt x="3034232" y="245909"/>
                  <a:pt x="3034232" y="549254"/>
                </a:cubicBezTo>
                <a:cubicBezTo>
                  <a:pt x="3034232" y="852599"/>
                  <a:pt x="2354996" y="1098508"/>
                  <a:pt x="1517116" y="1098508"/>
                </a:cubicBezTo>
                <a:cubicBezTo>
                  <a:pt x="679236" y="1098508"/>
                  <a:pt x="0" y="852599"/>
                  <a:pt x="0" y="549254"/>
                </a:cubicBezTo>
                <a:close/>
              </a:path>
            </a:pathLst>
          </a:custGeom>
          <a:no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9593" tIns="176113" rIns="459593" bIns="176113" numCol="1" spcCol="1270" anchor="ctr" anchorCtr="0">
            <a:noAutofit/>
          </a:bodyPr>
          <a:lstStyle/>
          <a:p>
            <a:pPr lvl="0" algn="ctr" defTabSz="533400">
              <a:lnSpc>
                <a:spcPct val="90000"/>
              </a:lnSpc>
              <a:spcBef>
                <a:spcPct val="0"/>
              </a:spcBef>
              <a:spcAft>
                <a:spcPct val="35000"/>
              </a:spcAft>
            </a:pPr>
            <a:r>
              <a:rPr lang="ja-JP" altLang="en-US" sz="1400" b="1" kern="1200" dirty="0" smtClean="0">
                <a:solidFill>
                  <a:schemeClr val="tx1">
                    <a:lumMod val="75000"/>
                    <a:lumOff val="25000"/>
                  </a:schemeClr>
                </a:solidFill>
                <a:latin typeface="游ゴシック" panose="020B0400000000000000" pitchFamily="50" charset="-128"/>
                <a:ea typeface="游ゴシック" panose="020B0400000000000000" pitchFamily="50" charset="-128"/>
              </a:rPr>
              <a:t>募集に当たり</a:t>
            </a:r>
            <a:r>
              <a:rPr lang="en-US" altLang="ja-JP" sz="1400" b="1" kern="1200" dirty="0" smtClean="0">
                <a:solidFill>
                  <a:schemeClr val="tx1">
                    <a:lumMod val="75000"/>
                    <a:lumOff val="25000"/>
                  </a:schemeClr>
                </a:solidFill>
                <a:latin typeface="游ゴシック" panose="020B0400000000000000" pitchFamily="50" charset="-128"/>
                <a:ea typeface="游ゴシック" panose="020B0400000000000000" pitchFamily="50" charset="-128"/>
              </a:rPr>
              <a:t/>
            </a:r>
            <a:br>
              <a:rPr lang="en-US" altLang="ja-JP" sz="1400" b="1" kern="1200" dirty="0" smtClean="0">
                <a:solidFill>
                  <a:schemeClr val="tx1">
                    <a:lumMod val="75000"/>
                    <a:lumOff val="25000"/>
                  </a:schemeClr>
                </a:solidFill>
                <a:latin typeface="游ゴシック" panose="020B0400000000000000" pitchFamily="50" charset="-128"/>
                <a:ea typeface="游ゴシック" panose="020B0400000000000000" pitchFamily="50" charset="-128"/>
              </a:rPr>
            </a:br>
            <a:r>
              <a:rPr lang="ja-JP" altLang="en-US" sz="1400" b="1" kern="1200" dirty="0" smtClean="0">
                <a:solidFill>
                  <a:schemeClr val="tx1">
                    <a:lumMod val="75000"/>
                    <a:lumOff val="25000"/>
                  </a:schemeClr>
                </a:solidFill>
                <a:latin typeface="游ゴシック" panose="020B0400000000000000" pitchFamily="50" charset="-128"/>
                <a:ea typeface="游ゴシック" panose="020B0400000000000000" pitchFamily="50" charset="-128"/>
              </a:rPr>
              <a:t>広く応募者に門戸を開く</a:t>
            </a:r>
            <a:endParaRPr kumimoji="1" lang="ja-JP" altLang="en-US" sz="1400" b="1" kern="12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0" name="正方形/長方形 19"/>
          <p:cNvSpPr/>
          <p:nvPr/>
        </p:nvSpPr>
        <p:spPr>
          <a:xfrm>
            <a:off x="0" y="3027550"/>
            <a:ext cx="9906000" cy="837152"/>
          </a:xfrm>
          <a:prstGeom prst="rect">
            <a:avLst/>
          </a:prstGeom>
        </p:spPr>
        <p:txBody>
          <a:bodyPr wrap="square">
            <a:spAutoFit/>
          </a:bodyPr>
          <a:lstStyle/>
          <a:p>
            <a:pPr algn="ctr">
              <a:lnSpc>
                <a:spcPct val="110000"/>
              </a:lnSpc>
            </a:pPr>
            <a:r>
              <a:rPr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
            </a:r>
            <a:br>
              <a:rPr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rPr>
            </a:br>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応募者</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の基本的人権を侵して</a:t>
            </a:r>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までの</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自由が認められているわけではなく</a:t>
            </a:r>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、憲法の精神を尊重し、</a:t>
            </a:r>
            <a:endParaRPr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lnSpc>
                <a:spcPct val="110000"/>
              </a:lnSpc>
            </a:pPr>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「職業選択の自由」すなわち「</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就職の機会均等</a:t>
            </a:r>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」を実現するため、</a:t>
            </a:r>
            <a:r>
              <a:rPr lang="ja-JP" altLang="en-US" sz="1600" b="1" dirty="0" smtClean="0">
                <a:solidFill>
                  <a:srgbClr val="30A3B3"/>
                </a:solidFill>
                <a:latin typeface="游ゴシック" panose="020B0400000000000000" pitchFamily="50" charset="-128"/>
                <a:ea typeface="游ゴシック" panose="020B0400000000000000" pitchFamily="50" charset="-128"/>
              </a:rPr>
              <a:t>「公正な採用選考」</a:t>
            </a:r>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を行うことが必要です！</a:t>
            </a:r>
            <a:endPar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9" name="下矢印 8"/>
          <p:cNvSpPr/>
          <p:nvPr/>
        </p:nvSpPr>
        <p:spPr>
          <a:xfrm>
            <a:off x="1208277" y="2165922"/>
            <a:ext cx="7489446" cy="804860"/>
          </a:xfrm>
          <a:prstGeom prst="downArrow">
            <a:avLst>
              <a:gd name="adj1" fmla="val 50000"/>
              <a:gd name="adj2" fmla="val 6787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dirty="0" smtClean="0">
              <a:solidFill>
                <a:schemeClr val="tx1"/>
              </a:solidFill>
              <a:latin typeface="+mn-ea"/>
            </a:endParaRPr>
          </a:p>
          <a:p>
            <a:pPr algn="ctr"/>
            <a:r>
              <a:rPr kumimoji="1" lang="ja-JP" altLang="en-US" sz="1100" dirty="0" smtClean="0">
                <a:solidFill>
                  <a:schemeClr val="tx1"/>
                </a:solidFill>
                <a:latin typeface="游ゴシック" panose="020B0400000000000000" pitchFamily="50" charset="-128"/>
                <a:ea typeface="游ゴシック" panose="020B0400000000000000" pitchFamily="50" charset="-128"/>
              </a:rPr>
              <a:t>企業にも「採用の自由」が認められているが</a:t>
            </a:r>
          </a:p>
        </p:txBody>
      </p:sp>
      <p:cxnSp>
        <p:nvCxnSpPr>
          <p:cNvPr id="11" name="直線矢印コネクタ 10"/>
          <p:cNvCxnSpPr/>
          <p:nvPr/>
        </p:nvCxnSpPr>
        <p:spPr>
          <a:xfrm flipH="1">
            <a:off x="2895600" y="5034304"/>
            <a:ext cx="599172" cy="4033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6477000" y="5034304"/>
            <a:ext cx="607020" cy="3440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日付プレースホルダー 2"/>
          <p:cNvSpPr>
            <a:spLocks noGrp="1"/>
          </p:cNvSpPr>
          <p:nvPr>
            <p:ph type="dt" sz="half" idx="10"/>
          </p:nvPr>
        </p:nvSpPr>
        <p:spPr/>
        <p:txBody>
          <a:bodyPr/>
          <a:lstStyle/>
          <a:p>
            <a:r>
              <a:rPr lang="en-US" altLang="ja-JP" smtClean="0"/>
              <a:t>2022/11/09</a:t>
            </a:r>
            <a:endParaRPr lang="en-US" dirty="0"/>
          </a:p>
        </p:txBody>
      </p:sp>
      <p:sp>
        <p:nvSpPr>
          <p:cNvPr id="7" name="スライド番号プレースホルダー 6"/>
          <p:cNvSpPr>
            <a:spLocks noGrp="1"/>
          </p:cNvSpPr>
          <p:nvPr>
            <p:ph type="sldNum" sz="quarter" idx="4"/>
          </p:nvPr>
        </p:nvSpPr>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2551887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8"/>
          <p:cNvSpPr/>
          <p:nvPr/>
        </p:nvSpPr>
        <p:spPr>
          <a:xfrm>
            <a:off x="136120" y="2174237"/>
            <a:ext cx="8245880" cy="2214221"/>
          </a:xfrm>
          <a:custGeom>
            <a:avLst/>
            <a:gdLst/>
            <a:ahLst/>
            <a:cxnLst/>
            <a:rect l="l" t="t" r="r" b="b"/>
            <a:pathLst>
              <a:path w="4607669" h="3024336">
                <a:moveTo>
                  <a:pt x="0" y="0"/>
                </a:moveTo>
                <a:lnTo>
                  <a:pt x="3586840" y="0"/>
                </a:lnTo>
                <a:lnTo>
                  <a:pt x="3586840" y="2"/>
                </a:lnTo>
                <a:lnTo>
                  <a:pt x="4607669" y="1506279"/>
                </a:lnTo>
                <a:lnTo>
                  <a:pt x="3586840" y="3012555"/>
                </a:lnTo>
                <a:lnTo>
                  <a:pt x="3586840" y="3024336"/>
                </a:lnTo>
                <a:lnTo>
                  <a:pt x="0" y="302433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2" name="タイトル 1"/>
          <p:cNvSpPr>
            <a:spLocks noGrp="1"/>
          </p:cNvSpPr>
          <p:nvPr>
            <p:ph type="title"/>
          </p:nvPr>
        </p:nvSpPr>
        <p:spPr/>
        <p:txBody>
          <a:bodyPr/>
          <a:lstStyle/>
          <a:p>
            <a:r>
              <a:rPr kumimoji="1" lang="ja-JP" altLang="en-US" dirty="0" smtClean="0"/>
              <a:t>企業における公正採用選考への取組</a:t>
            </a:r>
            <a:endParaRPr kumimoji="1" lang="ja-JP" altLang="en-US" dirty="0"/>
          </a:p>
        </p:txBody>
      </p:sp>
      <p:sp>
        <p:nvSpPr>
          <p:cNvPr id="6" name="角丸四角形 5"/>
          <p:cNvSpPr/>
          <p:nvPr/>
        </p:nvSpPr>
        <p:spPr>
          <a:xfrm>
            <a:off x="120770" y="980398"/>
            <a:ext cx="6432430" cy="9246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schemeClr val="accent1"/>
                </a:solidFill>
                <a:latin typeface="游ゴシック" panose="020B0400000000000000" pitchFamily="50" charset="-128"/>
                <a:ea typeface="游ゴシック" panose="020B0400000000000000" pitchFamily="50" charset="-128"/>
              </a:rPr>
              <a:t>労働分野における主なＣＳＲへの取組</a:t>
            </a:r>
          </a:p>
        </p:txBody>
      </p:sp>
      <p:sp>
        <p:nvSpPr>
          <p:cNvPr id="17" name="横巻き 16"/>
          <p:cNvSpPr/>
          <p:nvPr/>
        </p:nvSpPr>
        <p:spPr>
          <a:xfrm>
            <a:off x="151360" y="4442245"/>
            <a:ext cx="9220200" cy="2202643"/>
          </a:xfrm>
          <a:prstGeom prst="horizontalScroll">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Aft>
                <a:spcPts val="600"/>
              </a:spcAft>
              <a:buClr>
                <a:schemeClr val="tx2"/>
              </a:buClr>
            </a:pPr>
            <a:endParaRPr kumimoji="1" lang="en-US" altLang="ja-JP" sz="1200" spc="110" dirty="0" smtClean="0"/>
          </a:p>
          <a:p>
            <a:pPr>
              <a:lnSpc>
                <a:spcPct val="110000"/>
              </a:lnSpc>
              <a:spcAft>
                <a:spcPts val="600"/>
              </a:spcAft>
              <a:buClr>
                <a:schemeClr val="tx2"/>
              </a:buClr>
            </a:pPr>
            <a:r>
              <a:rPr kumimoji="1" lang="ja-JP" altLang="en-US" sz="1400" spc="110" dirty="0" smtClean="0">
                <a:solidFill>
                  <a:schemeClr val="tx1"/>
                </a:solidFill>
                <a:latin typeface="游ゴシック" panose="020B0400000000000000" pitchFamily="50" charset="-128"/>
                <a:ea typeface="游ゴシック" panose="020B0400000000000000" pitchFamily="50" charset="-128"/>
              </a:rPr>
              <a:t>面接</a:t>
            </a:r>
            <a:r>
              <a:rPr kumimoji="1" lang="ja-JP" altLang="en-US" sz="1400" spc="110" dirty="0">
                <a:solidFill>
                  <a:schemeClr val="tx1"/>
                </a:solidFill>
                <a:latin typeface="游ゴシック" panose="020B0400000000000000" pitchFamily="50" charset="-128"/>
                <a:ea typeface="游ゴシック" panose="020B0400000000000000" pitchFamily="50" charset="-128"/>
              </a:rPr>
              <a:t>等での対応がＳＮＳ等から拡散され、企業イメージの低下につながる場合もあります。</a:t>
            </a:r>
            <a:endParaRPr kumimoji="1" lang="en-US" altLang="ja-JP" sz="1400" spc="110" dirty="0">
              <a:solidFill>
                <a:schemeClr val="tx1"/>
              </a:solidFill>
              <a:latin typeface="游ゴシック" panose="020B0400000000000000" pitchFamily="50" charset="-128"/>
              <a:ea typeface="游ゴシック" panose="020B0400000000000000" pitchFamily="50" charset="-128"/>
            </a:endParaRPr>
          </a:p>
          <a:p>
            <a:pPr>
              <a:lnSpc>
                <a:spcPct val="110000"/>
              </a:lnSpc>
              <a:spcAft>
                <a:spcPts val="600"/>
              </a:spcAft>
              <a:buClr>
                <a:schemeClr val="tx2"/>
              </a:buClr>
            </a:pPr>
            <a:r>
              <a:rPr kumimoji="1" lang="ja-JP" altLang="en-US" sz="1400" spc="110" dirty="0">
                <a:solidFill>
                  <a:schemeClr val="tx1"/>
                </a:solidFill>
                <a:latin typeface="游ゴシック" panose="020B0400000000000000" pitchFamily="50" charset="-128"/>
                <a:ea typeface="游ゴシック" panose="020B0400000000000000" pitchFamily="50" charset="-128"/>
              </a:rPr>
              <a:t>そのような事にならないためにも</a:t>
            </a:r>
            <a:r>
              <a:rPr kumimoji="1" lang="ja-JP" altLang="en-US" sz="1400" spc="110" dirty="0" smtClean="0">
                <a:solidFill>
                  <a:schemeClr val="tx1"/>
                </a:solidFill>
                <a:latin typeface="游ゴシック" panose="020B0400000000000000" pitchFamily="50" charset="-128"/>
                <a:ea typeface="游ゴシック" panose="020B0400000000000000" pitchFamily="50" charset="-128"/>
              </a:rPr>
              <a:t>、採用活動に細心の注意を払う事</a:t>
            </a:r>
            <a:r>
              <a:rPr kumimoji="1" lang="ja-JP" altLang="en-US" sz="1400" spc="110" dirty="0">
                <a:solidFill>
                  <a:schemeClr val="tx1"/>
                </a:solidFill>
                <a:latin typeface="游ゴシック" panose="020B0400000000000000" pitchFamily="50" charset="-128"/>
                <a:ea typeface="游ゴシック" panose="020B0400000000000000" pitchFamily="50" charset="-128"/>
              </a:rPr>
              <a:t>が重要です</a:t>
            </a:r>
          </a:p>
        </p:txBody>
      </p:sp>
      <p:sp>
        <p:nvSpPr>
          <p:cNvPr id="18" name="テキスト ボックス 17"/>
          <p:cNvSpPr txBox="1"/>
          <p:nvPr/>
        </p:nvSpPr>
        <p:spPr>
          <a:xfrm>
            <a:off x="647700" y="4866932"/>
            <a:ext cx="5334000" cy="430887"/>
          </a:xfrm>
          <a:prstGeom prst="rect">
            <a:avLst/>
          </a:prstGeom>
          <a:noFill/>
        </p:spPr>
        <p:txBody>
          <a:bodyPr wrap="square" rtlCol="0">
            <a:spAutoFit/>
          </a:bodyPr>
          <a:lstStyle/>
          <a:p>
            <a:pPr>
              <a:lnSpc>
                <a:spcPct val="110000"/>
              </a:lnSpc>
              <a:spcAft>
                <a:spcPts val="600"/>
              </a:spcAft>
              <a:buClr>
                <a:schemeClr val="tx2"/>
              </a:buClr>
            </a:pPr>
            <a:r>
              <a:rPr kumimoji="1" lang="ja-JP" altLang="en-US" sz="2000" b="1" spc="110" dirty="0">
                <a:solidFill>
                  <a:schemeClr val="accent4">
                    <a:lumMod val="75000"/>
                  </a:schemeClr>
                </a:solidFill>
                <a:latin typeface="游ゴシック" panose="020B0400000000000000" pitchFamily="50" charset="-128"/>
                <a:ea typeface="游ゴシック" panose="020B0400000000000000" pitchFamily="50" charset="-128"/>
              </a:rPr>
              <a:t>ソーシャルメディア時代の今だからこそ！</a:t>
            </a:r>
            <a:endParaRPr kumimoji="1" lang="en-US" altLang="ja-JP" sz="2000" b="1" spc="110" dirty="0">
              <a:solidFill>
                <a:schemeClr val="accent4">
                  <a:lumMod val="75000"/>
                </a:schemeClr>
              </a:solidFill>
              <a:latin typeface="游ゴシック" panose="020B0400000000000000" pitchFamily="50" charset="-128"/>
              <a:ea typeface="游ゴシック" panose="020B0400000000000000" pitchFamily="50" charset="-128"/>
            </a:endParaRPr>
          </a:p>
        </p:txBody>
      </p:sp>
      <p:sp>
        <p:nvSpPr>
          <p:cNvPr id="19" name="正方形/長方形 18"/>
          <p:cNvSpPr/>
          <p:nvPr/>
        </p:nvSpPr>
        <p:spPr>
          <a:xfrm>
            <a:off x="381000" y="2120450"/>
            <a:ext cx="8990560" cy="1535164"/>
          </a:xfrm>
          <a:prstGeom prst="rect">
            <a:avLst/>
          </a:prstGeom>
        </p:spPr>
        <p:txBody>
          <a:bodyPr wrap="square">
            <a:spAutoFit/>
          </a:bodyPr>
          <a:lstStyle/>
          <a:p>
            <a:pPr marL="457200" indent="-457200">
              <a:lnSpc>
                <a:spcPct val="150000"/>
              </a:lnSpc>
              <a:buFont typeface="Wingdings" panose="05000000000000000000" pitchFamily="2" charset="2"/>
              <a:buChar char="ü"/>
            </a:pPr>
            <a:r>
              <a:rPr lang="ja-JP" altLang="en-US" sz="1600" dirty="0" smtClean="0">
                <a:solidFill>
                  <a:schemeClr val="tx1">
                    <a:lumMod val="95000"/>
                    <a:lumOff val="5000"/>
                  </a:schemeClr>
                </a:solidFill>
                <a:latin typeface="游ゴシック" panose="020B0400000000000000" pitchFamily="50" charset="-128"/>
                <a:ea typeface="游ゴシック" panose="020B0400000000000000" pitchFamily="50" charset="-128"/>
                <a:cs typeface="メイリオ" panose="020B0604030504040204" pitchFamily="50" charset="-128"/>
              </a:rPr>
              <a:t>労働関係法令の遵守（コンプライアンス）</a:t>
            </a:r>
            <a:endParaRPr lang="en-US" altLang="ja-JP" sz="1600" dirty="0" smtClean="0">
              <a:solidFill>
                <a:schemeClr val="tx1">
                  <a:lumMod val="95000"/>
                  <a:lumOff val="5000"/>
                </a:schemeClr>
              </a:solidFill>
              <a:latin typeface="游ゴシック" panose="020B0400000000000000" pitchFamily="50" charset="-128"/>
              <a:ea typeface="游ゴシック" panose="020B0400000000000000" pitchFamily="50" charset="-128"/>
              <a:cs typeface="メイリオ" panose="020B0604030504040204" pitchFamily="50" charset="-128"/>
            </a:endParaRPr>
          </a:p>
          <a:p>
            <a:pPr marL="457200" indent="-457200">
              <a:lnSpc>
                <a:spcPct val="150000"/>
              </a:lnSpc>
              <a:buFont typeface="Wingdings" panose="05000000000000000000" pitchFamily="2" charset="2"/>
              <a:buChar char="ü"/>
            </a:pPr>
            <a:r>
              <a:rPr lang="ja-JP" altLang="en-US" sz="1600" dirty="0" smtClean="0">
                <a:solidFill>
                  <a:schemeClr val="tx1">
                    <a:lumMod val="95000"/>
                    <a:lumOff val="5000"/>
                  </a:schemeClr>
                </a:solidFill>
                <a:latin typeface="游ゴシック" panose="020B0400000000000000" pitchFamily="50" charset="-128"/>
                <a:ea typeface="游ゴシック" panose="020B0400000000000000" pitchFamily="50" charset="-128"/>
                <a:cs typeface="メイリオ" panose="020B0604030504040204" pitchFamily="50" charset="-128"/>
              </a:rPr>
              <a:t>人種、社会的身分、障がい、疾病、性的指向・性自認などによる差別的取扱いをしない</a:t>
            </a:r>
            <a:endParaRPr lang="en-US" altLang="ja-JP" sz="1600" dirty="0" smtClean="0">
              <a:solidFill>
                <a:schemeClr val="tx1">
                  <a:lumMod val="95000"/>
                  <a:lumOff val="5000"/>
                </a:schemeClr>
              </a:solidFill>
              <a:latin typeface="游ゴシック" panose="020B0400000000000000" pitchFamily="50" charset="-128"/>
              <a:ea typeface="游ゴシック" panose="020B0400000000000000" pitchFamily="50" charset="-128"/>
              <a:cs typeface="メイリオ" panose="020B0604030504040204" pitchFamily="50" charset="-128"/>
            </a:endParaRPr>
          </a:p>
          <a:p>
            <a:pPr marL="457200" indent="-457200">
              <a:lnSpc>
                <a:spcPct val="150000"/>
              </a:lnSpc>
              <a:buFont typeface="Wingdings" panose="05000000000000000000" pitchFamily="2" charset="2"/>
              <a:buChar char="ü"/>
            </a:pPr>
            <a:r>
              <a:rPr lang="ja-JP" altLang="en-US" sz="1600" dirty="0" smtClean="0">
                <a:solidFill>
                  <a:schemeClr val="tx1">
                    <a:lumMod val="95000"/>
                    <a:lumOff val="5000"/>
                  </a:schemeClr>
                </a:solidFill>
                <a:latin typeface="游ゴシック" panose="020B0400000000000000" pitchFamily="50" charset="-128"/>
                <a:ea typeface="游ゴシック" panose="020B0400000000000000" pitchFamily="50" charset="-128"/>
                <a:cs typeface="メイリオ" panose="020B0604030504040204" pitchFamily="50" charset="-128"/>
              </a:rPr>
              <a:t>募集・採用または採用後における個人情報保護の徹底</a:t>
            </a:r>
            <a:endParaRPr lang="en-US" altLang="ja-JP" sz="1600" dirty="0" smtClean="0">
              <a:solidFill>
                <a:schemeClr val="tx1">
                  <a:lumMod val="95000"/>
                  <a:lumOff val="5000"/>
                </a:schemeClr>
              </a:solidFill>
              <a:latin typeface="游ゴシック" panose="020B0400000000000000" pitchFamily="50" charset="-128"/>
              <a:ea typeface="游ゴシック" panose="020B0400000000000000" pitchFamily="50" charset="-128"/>
              <a:cs typeface="メイリオ" panose="020B0604030504040204" pitchFamily="50" charset="-128"/>
            </a:endParaRPr>
          </a:p>
          <a:p>
            <a:pPr marL="457200" indent="-457200">
              <a:lnSpc>
                <a:spcPct val="150000"/>
              </a:lnSpc>
              <a:buFont typeface="Wingdings" panose="05000000000000000000" pitchFamily="2" charset="2"/>
              <a:buChar char="ü"/>
            </a:pPr>
            <a:r>
              <a:rPr lang="ja-JP" altLang="en-US" sz="1600" dirty="0" smtClean="0">
                <a:solidFill>
                  <a:schemeClr val="tx1">
                    <a:lumMod val="95000"/>
                    <a:lumOff val="5000"/>
                  </a:schemeClr>
                </a:solidFill>
                <a:latin typeface="游ゴシック" panose="020B0400000000000000" pitchFamily="50" charset="-128"/>
                <a:ea typeface="游ゴシック" panose="020B0400000000000000" pitchFamily="50" charset="-128"/>
                <a:cs typeface="メイリオ" panose="020B0604030504040204" pitchFamily="50" charset="-128"/>
              </a:rPr>
              <a:t>職場における差別的言動、セクハラ、パワハラをしない     など</a:t>
            </a:r>
            <a:endParaRPr lang="en-US" altLang="ja-JP" sz="1600" dirty="0" smtClean="0">
              <a:solidFill>
                <a:schemeClr val="tx1">
                  <a:lumMod val="95000"/>
                  <a:lumOff val="5000"/>
                </a:schemeClr>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cxnSp>
        <p:nvCxnSpPr>
          <p:cNvPr id="10" name="直線コネクタ 9"/>
          <p:cNvCxnSpPr/>
          <p:nvPr/>
        </p:nvCxnSpPr>
        <p:spPr>
          <a:xfrm>
            <a:off x="228600" y="1828800"/>
            <a:ext cx="6172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日付プレースホルダー 3"/>
          <p:cNvSpPr>
            <a:spLocks noGrp="1"/>
          </p:cNvSpPr>
          <p:nvPr>
            <p:ph type="dt" sz="half" idx="10"/>
          </p:nvPr>
        </p:nvSpPr>
        <p:spPr/>
        <p:txBody>
          <a:bodyPr/>
          <a:lstStyle/>
          <a:p>
            <a:r>
              <a:rPr lang="en-US" altLang="ja-JP" smtClean="0"/>
              <a:t>2022/11/09</a:t>
            </a:r>
            <a:endParaRPr lang="en-US" dirty="0"/>
          </a:p>
        </p:txBody>
      </p:sp>
      <p:sp>
        <p:nvSpPr>
          <p:cNvPr id="5" name="スライド番号プレースホルダー 4"/>
          <p:cNvSpPr>
            <a:spLocks noGrp="1"/>
          </p:cNvSpPr>
          <p:nvPr>
            <p:ph type="sldNum" sz="quarter" idx="4"/>
          </p:nvPr>
        </p:nvSpPr>
        <p:spPr/>
        <p:txBody>
          <a:bodyPr/>
          <a:lstStyle/>
          <a:p>
            <a:fld id="{48F63A3B-78C7-47BE-AE5E-E10140E04643}" type="slidenum">
              <a:rPr lang="en-US" smtClean="0"/>
              <a:pPr/>
              <a:t>20</a:t>
            </a:fld>
            <a:endParaRPr lang="en-US" dirty="0"/>
          </a:p>
        </p:txBody>
      </p:sp>
    </p:spTree>
    <p:extLst>
      <p:ext uri="{BB962C8B-B14F-4D97-AF65-F5344CB8AC3E}">
        <p14:creationId xmlns:p14="http://schemas.microsoft.com/office/powerpoint/2010/main" val="3610324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81000" y="381000"/>
            <a:ext cx="8458114" cy="2780313"/>
          </a:xfrm>
          <a:prstGeom prst="rect">
            <a:avLst/>
          </a:prstGeom>
          <a:noFill/>
        </p:spPr>
        <p:txBody>
          <a:bodyPr wrap="square" rtlCol="0">
            <a:spAutoFit/>
          </a:bodyPr>
          <a:lstStyle/>
          <a:p>
            <a:pPr algn="l">
              <a:lnSpc>
                <a:spcPct val="120000"/>
              </a:lnSpc>
              <a:spcAft>
                <a:spcPts val="600"/>
              </a:spcAft>
              <a:buClr>
                <a:schemeClr val="tx2"/>
              </a:buClr>
            </a:pPr>
            <a:r>
              <a:rPr kumimoji="1" lang="ja-JP" altLang="en-US" sz="4800" dirty="0" smtClean="0">
                <a:latin typeface="游ゴシック" panose="020B0400000000000000" pitchFamily="50" charset="-128"/>
                <a:ea typeface="游ゴシック" panose="020B0400000000000000" pitchFamily="50" charset="-128"/>
              </a:rPr>
              <a:t>公正な採用選考を行うために皆様の会社で</a:t>
            </a:r>
            <a:endParaRPr kumimoji="1" lang="en-US" altLang="ja-JP" sz="4800" dirty="0" smtClean="0">
              <a:latin typeface="游ゴシック" panose="020B0400000000000000" pitchFamily="50" charset="-128"/>
              <a:ea typeface="游ゴシック" panose="020B0400000000000000" pitchFamily="50" charset="-128"/>
            </a:endParaRPr>
          </a:p>
          <a:p>
            <a:pPr algn="l">
              <a:lnSpc>
                <a:spcPct val="120000"/>
              </a:lnSpc>
              <a:spcAft>
                <a:spcPts val="600"/>
              </a:spcAft>
              <a:buClr>
                <a:schemeClr val="tx2"/>
              </a:buClr>
            </a:pPr>
            <a:r>
              <a:rPr kumimoji="1" lang="ja-JP" altLang="en-US" sz="4800" dirty="0" smtClean="0">
                <a:latin typeface="游ゴシック" panose="020B0400000000000000" pitchFamily="50" charset="-128"/>
                <a:ea typeface="游ゴシック" panose="020B0400000000000000" pitchFamily="50" charset="-128"/>
              </a:rPr>
              <a:t>確認・実施して頂きたいこと</a:t>
            </a:r>
          </a:p>
        </p:txBody>
      </p:sp>
      <p:grpSp>
        <p:nvGrpSpPr>
          <p:cNvPr id="4" name="グループ化 3"/>
          <p:cNvGrpSpPr/>
          <p:nvPr/>
        </p:nvGrpSpPr>
        <p:grpSpPr>
          <a:xfrm>
            <a:off x="838200" y="3226150"/>
            <a:ext cx="7620000" cy="1955450"/>
            <a:chOff x="838200" y="3149950"/>
            <a:chExt cx="7620000" cy="1955450"/>
          </a:xfrm>
        </p:grpSpPr>
        <p:cxnSp>
          <p:nvCxnSpPr>
            <p:cNvPr id="7" name="直線コネクタ 6"/>
            <p:cNvCxnSpPr/>
            <p:nvPr/>
          </p:nvCxnSpPr>
          <p:spPr>
            <a:xfrm>
              <a:off x="838200" y="4114800"/>
              <a:ext cx="7620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図表 4"/>
            <p:cNvGraphicFramePr/>
            <p:nvPr>
              <p:extLst>
                <p:ext uri="{D42A27DB-BD31-4B8C-83A1-F6EECF244321}">
                  <p14:modId xmlns:p14="http://schemas.microsoft.com/office/powerpoint/2010/main" val="996849271"/>
                </p:ext>
              </p:extLst>
            </p:nvPr>
          </p:nvGraphicFramePr>
          <p:xfrm>
            <a:off x="1143000" y="3149950"/>
            <a:ext cx="6604000" cy="1955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6" name="スライド番号プレースホルダー 5"/>
          <p:cNvSpPr>
            <a:spLocks noGrp="1"/>
          </p:cNvSpPr>
          <p:nvPr>
            <p:ph type="sldNum" sz="quarter" idx="4"/>
          </p:nvPr>
        </p:nvSpPr>
        <p:spPr/>
        <p:txBody>
          <a:bodyPr/>
          <a:lstStyle/>
          <a:p>
            <a:fld id="{48F63A3B-78C7-47BE-AE5E-E10140E04643}" type="slidenum">
              <a:rPr lang="en-US" smtClean="0"/>
              <a:pPr/>
              <a:t>21</a:t>
            </a:fld>
            <a:endParaRPr lang="en-US" dirty="0"/>
          </a:p>
        </p:txBody>
      </p:sp>
    </p:spTree>
    <p:extLst>
      <p:ext uri="{BB962C8B-B14F-4D97-AF65-F5344CB8AC3E}">
        <p14:creationId xmlns:p14="http://schemas.microsoft.com/office/powerpoint/2010/main" val="2144107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152400" y="2522329"/>
            <a:ext cx="9601200" cy="4021557"/>
          </a:xfrm>
          <a:prstGeom prst="roundRect">
            <a:avLst/>
          </a:prstGeom>
          <a:noFill/>
          <a:ln>
            <a:solidFill>
              <a:srgbClr val="AB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2" name="タイトル 1"/>
          <p:cNvSpPr>
            <a:spLocks noGrp="1"/>
          </p:cNvSpPr>
          <p:nvPr>
            <p:ph type="title"/>
          </p:nvPr>
        </p:nvSpPr>
        <p:spPr/>
        <p:txBody>
          <a:bodyPr/>
          <a:lstStyle/>
          <a:p>
            <a:r>
              <a:rPr kumimoji="1" lang="ja-JP" altLang="en-US" dirty="0" smtClean="0"/>
              <a:t>採用方針・採用計画の検討</a:t>
            </a:r>
            <a:endParaRPr kumimoji="1" lang="ja-JP" altLang="en-US" dirty="0"/>
          </a:p>
        </p:txBody>
      </p:sp>
      <p:sp>
        <p:nvSpPr>
          <p:cNvPr id="4" name="テキスト プレースホルダー 3"/>
          <p:cNvSpPr>
            <a:spLocks noGrp="1"/>
          </p:cNvSpPr>
          <p:nvPr>
            <p:ph type="body" sz="quarter" idx="13"/>
          </p:nvPr>
        </p:nvSpPr>
        <p:spPr>
          <a:xfrm>
            <a:off x="0" y="828000"/>
            <a:ext cx="9907200" cy="570889"/>
          </a:xfrm>
        </p:spPr>
        <p:txBody>
          <a:bodyPr/>
          <a:lstStyle/>
          <a:p>
            <a:r>
              <a:rPr kumimoji="1" lang="en-US" altLang="ja-JP" sz="1400" dirty="0" smtClean="0">
                <a:latin typeface="游ゴシック" panose="020B0400000000000000" pitchFamily="50" charset="-128"/>
                <a:ea typeface="游ゴシック" panose="020B0400000000000000" pitchFamily="50" charset="-128"/>
              </a:rPr>
              <a:t>― </a:t>
            </a:r>
            <a:r>
              <a:rPr kumimoji="1" lang="ja-JP" altLang="en-US" sz="1400" dirty="0" smtClean="0">
                <a:latin typeface="游ゴシック" panose="020B0400000000000000" pitchFamily="50" charset="-128"/>
                <a:ea typeface="游ゴシック" panose="020B0400000000000000" pitchFamily="50" charset="-128"/>
              </a:rPr>
              <a:t>採用基準の明確化 </a:t>
            </a:r>
            <a:r>
              <a:rPr kumimoji="1" lang="en-US" altLang="ja-JP" sz="1400" dirty="0" smtClean="0">
                <a:latin typeface="游ゴシック" panose="020B0400000000000000" pitchFamily="50" charset="-128"/>
                <a:ea typeface="游ゴシック" panose="020B0400000000000000" pitchFamily="50" charset="-128"/>
              </a:rPr>
              <a:t>―</a:t>
            </a:r>
            <a:endParaRPr kumimoji="1" lang="ja-JP" altLang="en-US" sz="1400"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1" y="1439483"/>
            <a:ext cx="9906000" cy="575542"/>
          </a:xfrm>
          <a:prstGeom prst="rect">
            <a:avLst/>
          </a:prstGeom>
          <a:solidFill>
            <a:srgbClr val="F4FAFA"/>
          </a:solidFill>
        </p:spPr>
        <p:txBody>
          <a:bodyPr wrap="square" rtlCol="0">
            <a:spAutoFit/>
          </a:bodyPr>
          <a:lstStyle/>
          <a:p>
            <a:pPr algn="l">
              <a:lnSpc>
                <a:spcPct val="110000"/>
              </a:lnSpc>
              <a:spcAft>
                <a:spcPts val="600"/>
              </a:spcAft>
              <a:buClr>
                <a:schemeClr val="tx2"/>
              </a:buClr>
            </a:pPr>
            <a:r>
              <a:rPr kumimoji="1" lang="ja-JP" altLang="en-US" sz="1200" b="1" u="heavy" spc="110" dirty="0" smtClean="0">
                <a:solidFill>
                  <a:schemeClr val="tx2">
                    <a:lumMod val="60000"/>
                    <a:lumOff val="40000"/>
                  </a:schemeClr>
                </a:solidFill>
                <a:uFill>
                  <a:solidFill>
                    <a:schemeClr val="accent6">
                      <a:lumMod val="90000"/>
                    </a:schemeClr>
                  </a:solidFill>
                </a:uFill>
                <a:latin typeface="游ゴシック" panose="020B0400000000000000" pitchFamily="50" charset="-128"/>
                <a:ea typeface="游ゴシック" panose="020B0400000000000000" pitchFamily="50" charset="-128"/>
              </a:rPr>
              <a:t>不適切な対応は企業の社会的信頼を失いかねません！</a:t>
            </a:r>
            <a:endParaRPr kumimoji="1" lang="en-US" altLang="ja-JP" sz="1200" b="1" u="heavy" spc="110" dirty="0" smtClean="0">
              <a:solidFill>
                <a:schemeClr val="tx2">
                  <a:lumMod val="60000"/>
                  <a:lumOff val="40000"/>
                </a:schemeClr>
              </a:solidFill>
              <a:uFill>
                <a:solidFill>
                  <a:schemeClr val="accent6">
                    <a:lumMod val="90000"/>
                  </a:schemeClr>
                </a:solidFill>
              </a:uFill>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200" b="1" u="heavy" spc="110" dirty="0" smtClean="0">
                <a:solidFill>
                  <a:schemeClr val="tx2">
                    <a:lumMod val="60000"/>
                    <a:lumOff val="40000"/>
                  </a:schemeClr>
                </a:solidFill>
                <a:uFill>
                  <a:solidFill>
                    <a:schemeClr val="accent6">
                      <a:lumMod val="90000"/>
                    </a:schemeClr>
                  </a:solidFill>
                </a:uFill>
                <a:latin typeface="游ゴシック" panose="020B0400000000000000" pitchFamily="50" charset="-128"/>
                <a:ea typeface="游ゴシック" panose="020B0400000000000000" pitchFamily="50" charset="-128"/>
              </a:rPr>
              <a:t>その為には、採用担当者全員が「公正な採用選考」の考え方を理解した上で、しっかりと実行するよう社内体制を整えましょう！</a:t>
            </a:r>
          </a:p>
        </p:txBody>
      </p:sp>
      <p:sp>
        <p:nvSpPr>
          <p:cNvPr id="11" name="楕円 10"/>
          <p:cNvSpPr/>
          <p:nvPr/>
        </p:nvSpPr>
        <p:spPr>
          <a:xfrm>
            <a:off x="465826" y="2270609"/>
            <a:ext cx="1059611" cy="4130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ysClr val="windowText" lastClr="000000"/>
                </a:solidFill>
                <a:latin typeface="游ゴシック" panose="020B0400000000000000" pitchFamily="50" charset="-128"/>
                <a:ea typeface="游ゴシック" panose="020B0400000000000000" pitchFamily="50" charset="-128"/>
              </a:rPr>
              <a:t>STEP</a:t>
            </a:r>
            <a:r>
              <a:rPr kumimoji="1" lang="ja-JP" altLang="en-US" sz="1200" b="1" dirty="0" smtClean="0">
                <a:solidFill>
                  <a:sysClr val="windowText" lastClr="000000"/>
                </a:solidFill>
                <a:latin typeface="游ゴシック" panose="020B0400000000000000" pitchFamily="50" charset="-128"/>
                <a:ea typeface="游ゴシック" panose="020B0400000000000000" pitchFamily="50" charset="-128"/>
              </a:rPr>
              <a:t>１</a:t>
            </a:r>
          </a:p>
        </p:txBody>
      </p:sp>
      <p:sp>
        <p:nvSpPr>
          <p:cNvPr id="14" name="テキスト ボックス 13"/>
          <p:cNvSpPr txBox="1"/>
          <p:nvPr/>
        </p:nvSpPr>
        <p:spPr>
          <a:xfrm>
            <a:off x="163182" y="2762841"/>
            <a:ext cx="9884434" cy="1209562"/>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　「明るく元気な人」「やる気があり積極的に取り組んでくれる人」などと、抽象的になっていませんか？</a:t>
            </a:r>
            <a:endParaRPr kumimoji="1" lang="en-US" altLang="ja-JP" sz="1200" spc="110" dirty="0" smtClean="0">
              <a:latin typeface="游ゴシック" panose="020B0400000000000000" pitchFamily="50" charset="-128"/>
              <a:ea typeface="游ゴシック" panose="020B0400000000000000" pitchFamily="50" charset="-128"/>
            </a:endParaRPr>
          </a:p>
          <a:p>
            <a:pPr>
              <a:lnSpc>
                <a:spcPct val="12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必要な人材を的確に採用するため、その人材に求める能力を更に掘り下げて具体化し、客観的に評価（点数化など）・明確化</a:t>
            </a:r>
            <a:endParaRPr kumimoji="1" lang="en-US" altLang="ja-JP" sz="1200" spc="110" dirty="0" smtClean="0">
              <a:latin typeface="游ゴシック" panose="020B0400000000000000" pitchFamily="50" charset="-128"/>
              <a:ea typeface="游ゴシック" panose="020B0400000000000000" pitchFamily="50" charset="-128"/>
            </a:endParaRPr>
          </a:p>
          <a:p>
            <a:pPr>
              <a:lnSpc>
                <a:spcPct val="12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しましょう。</a:t>
            </a:r>
            <a:endParaRPr kumimoji="1" lang="en-US" altLang="ja-JP" sz="1200" spc="110" dirty="0" smtClean="0">
              <a:latin typeface="游ゴシック" panose="020B0400000000000000" pitchFamily="50" charset="-128"/>
              <a:ea typeface="游ゴシック" panose="020B0400000000000000" pitchFamily="50" charset="-128"/>
            </a:endParaRPr>
          </a:p>
          <a:p>
            <a:pPr>
              <a:lnSpc>
                <a:spcPct val="12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　人物像を明確にすることは円滑な採用活動にもつながります！</a:t>
            </a:r>
            <a:endParaRPr kumimoji="1" lang="en-US" altLang="ja-JP" sz="1200" spc="110" dirty="0" smtClean="0">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465826" y="4143156"/>
            <a:ext cx="8324491" cy="2333844"/>
          </a:xfrm>
          <a:prstGeom prst="rect">
            <a:avLst/>
          </a:prstGeom>
          <a:noFill/>
          <a:ln>
            <a:noFill/>
            <a:prstDash val="lgDashDot"/>
          </a:ln>
        </p:spPr>
        <p:txBody>
          <a:bodyPr wrap="square" rtlCol="0">
            <a:spAutoFit/>
          </a:bodyPr>
          <a:lstStyle/>
          <a:p>
            <a:pPr algn="l">
              <a:lnSpc>
                <a:spcPct val="110000"/>
              </a:lnSpc>
              <a:spcAft>
                <a:spcPts val="600"/>
              </a:spcAft>
              <a:buClr>
                <a:schemeClr val="tx2"/>
              </a:buClr>
            </a:pPr>
            <a:r>
              <a:rPr kumimoji="1" lang="ja-JP" altLang="en-US" sz="1400" spc="110" dirty="0" smtClean="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kumimoji="1" lang="ja-JP" altLang="en-US" sz="1400" i="1" u="sng" spc="110" dirty="0" smtClean="0">
                <a:latin typeface="游ゴシック" panose="020B0400000000000000" pitchFamily="50" charset="-128"/>
                <a:ea typeface="游ゴシック" panose="020B0400000000000000" pitchFamily="50" charset="-128"/>
              </a:rPr>
              <a:t>今までの採用活動で課題となっている点は何か</a:t>
            </a:r>
            <a:endParaRPr kumimoji="1" lang="en-US" altLang="ja-JP" sz="1400" i="1"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　</a:t>
            </a:r>
            <a:r>
              <a:rPr kumimoji="1" lang="ja-JP" altLang="en-US" sz="1100" spc="110" dirty="0" smtClean="0">
                <a:latin typeface="游ゴシック" panose="020B0400000000000000" pitchFamily="50" charset="-128"/>
                <a:ea typeface="游ゴシック" panose="020B0400000000000000" pitchFamily="50" charset="-128"/>
              </a:rPr>
              <a:t>　・・・例えば、企業</a:t>
            </a:r>
            <a:r>
              <a:rPr kumimoji="1" lang="en-US" altLang="ja-JP" sz="1100" spc="110" dirty="0" smtClean="0">
                <a:latin typeface="游ゴシック" panose="020B0400000000000000" pitchFamily="50" charset="-128"/>
                <a:ea typeface="游ゴシック" panose="020B0400000000000000" pitchFamily="50" charset="-128"/>
              </a:rPr>
              <a:t>PR</a:t>
            </a:r>
            <a:r>
              <a:rPr kumimoji="1" lang="ja-JP" altLang="en-US" sz="1100" spc="110" dirty="0" smtClean="0">
                <a:latin typeface="游ゴシック" panose="020B0400000000000000" pitchFamily="50" charset="-128"/>
                <a:ea typeface="游ゴシック" panose="020B0400000000000000" pitchFamily="50" charset="-128"/>
              </a:rPr>
              <a:t>として</a:t>
            </a:r>
            <a:r>
              <a:rPr kumimoji="1" lang="en-US" altLang="ja-JP" sz="1100" spc="110" dirty="0" smtClean="0">
                <a:latin typeface="游ゴシック" panose="020B0400000000000000" pitchFamily="50" charset="-128"/>
                <a:ea typeface="游ゴシック" panose="020B0400000000000000" pitchFamily="50" charset="-128"/>
              </a:rPr>
              <a:t>HP</a:t>
            </a:r>
            <a:r>
              <a:rPr kumimoji="1" lang="ja-JP" altLang="en-US" sz="1100" spc="110" dirty="0" smtClean="0">
                <a:latin typeface="游ゴシック" panose="020B0400000000000000" pitchFamily="50" charset="-128"/>
                <a:ea typeface="游ゴシック" panose="020B0400000000000000" pitchFamily="50" charset="-128"/>
              </a:rPr>
              <a:t>や会社説明会の見直し、職場体験・見学の積極的な受け入れの実施など</a:t>
            </a:r>
            <a:endParaRPr kumimoji="1" lang="en-US" altLang="ja-JP" sz="11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400" spc="110" dirty="0" smtClean="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kumimoji="1" lang="ja-JP" altLang="en-US" sz="1400" i="1" u="sng" spc="110" dirty="0" smtClean="0">
                <a:latin typeface="游ゴシック" panose="020B0400000000000000" pitchFamily="50" charset="-128"/>
                <a:ea typeface="游ゴシック" panose="020B0400000000000000" pitchFamily="50" charset="-128"/>
              </a:rPr>
              <a:t>配置予定の部署で活躍している人はどんな能力を活かしているか</a:t>
            </a:r>
            <a:endParaRPr kumimoji="1" lang="en-US" altLang="ja-JP" sz="1400" i="1" u="sng"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100" spc="110" dirty="0" smtClean="0">
                <a:latin typeface="游ゴシック" panose="020B0400000000000000" pitchFamily="50" charset="-128"/>
                <a:ea typeface="游ゴシック" panose="020B0400000000000000" pitchFamily="50" charset="-128"/>
              </a:rPr>
              <a:t>　　・・・例えば、採用担当部署のみで検討せず、配置予定部署の職員の意見を取り入れることも効果的です</a:t>
            </a:r>
            <a:endParaRPr kumimoji="1" lang="en-US" altLang="ja-JP" sz="11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400" spc="110" dirty="0" smtClean="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kumimoji="1" lang="ja-JP" altLang="en-US" sz="1400" i="1" u="sng" spc="110" dirty="0" smtClean="0">
                <a:latin typeface="游ゴシック" panose="020B0400000000000000" pitchFamily="50" charset="-128"/>
                <a:ea typeface="游ゴシック" panose="020B0400000000000000" pitchFamily="50" charset="-128"/>
              </a:rPr>
              <a:t>採用に当たって最優先する能力は何か</a:t>
            </a:r>
            <a:endParaRPr kumimoji="1" lang="en-US" altLang="ja-JP" sz="1400" i="1" u="sng"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100" spc="110" dirty="0" smtClean="0">
                <a:latin typeface="游ゴシック" panose="020B0400000000000000" pitchFamily="50" charset="-128"/>
                <a:ea typeface="游ゴシック" panose="020B0400000000000000" pitchFamily="50" charset="-128"/>
              </a:rPr>
              <a:t>　　・・・採用したい人物像を明確にしていることが重要です</a:t>
            </a:r>
            <a:endParaRPr kumimoji="1" lang="en-US" altLang="ja-JP" sz="11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400" spc="110" dirty="0" smtClean="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kumimoji="1" lang="ja-JP" altLang="en-US" sz="1400" i="1" u="sng" spc="110" dirty="0" smtClean="0">
                <a:latin typeface="游ゴシック" panose="020B0400000000000000" pitchFamily="50" charset="-128"/>
                <a:ea typeface="游ゴシック" panose="020B0400000000000000" pitchFamily="50" charset="-128"/>
              </a:rPr>
              <a:t>基礎知識、専門知識はどの程度必要か</a:t>
            </a:r>
            <a:endParaRPr kumimoji="1" lang="en-US" altLang="ja-JP" sz="1400" i="1" u="sng"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100" spc="110" dirty="0" smtClean="0">
                <a:latin typeface="游ゴシック" panose="020B0400000000000000" pitchFamily="50" charset="-128"/>
                <a:ea typeface="游ゴシック" panose="020B0400000000000000" pitchFamily="50" charset="-128"/>
              </a:rPr>
              <a:t>　　・・・例えば、採用後○○までに実現して欲しい、具体的な「成果」まで決めておく</a:t>
            </a:r>
          </a:p>
        </p:txBody>
      </p:sp>
      <p:sp>
        <p:nvSpPr>
          <p:cNvPr id="6" name="山形 5"/>
          <p:cNvSpPr/>
          <p:nvPr/>
        </p:nvSpPr>
        <p:spPr>
          <a:xfrm>
            <a:off x="1407459" y="2288603"/>
            <a:ext cx="3581400" cy="407684"/>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b="1" dirty="0">
                <a:solidFill>
                  <a:schemeClr val="bg1"/>
                </a:solidFill>
                <a:uFill>
                  <a:solidFill>
                    <a:srgbClr val="FEDFE1">
                      <a:lumMod val="90000"/>
                    </a:srgbClr>
                  </a:solidFill>
                </a:uFill>
                <a:latin typeface="游ゴシック" panose="020B0400000000000000" pitchFamily="50" charset="-128"/>
                <a:ea typeface="游ゴシック" panose="020B0400000000000000" pitchFamily="50" charset="-128"/>
              </a:rPr>
              <a:t>求める人物像の明確化</a:t>
            </a:r>
          </a:p>
        </p:txBody>
      </p:sp>
      <p:sp>
        <p:nvSpPr>
          <p:cNvPr id="7" name="日付プレースホルダー 6"/>
          <p:cNvSpPr>
            <a:spLocks noGrp="1"/>
          </p:cNvSpPr>
          <p:nvPr>
            <p:ph type="dt" sz="half" idx="10"/>
          </p:nvPr>
        </p:nvSpPr>
        <p:spPr/>
        <p:txBody>
          <a:bodyPr/>
          <a:lstStyle/>
          <a:p>
            <a:r>
              <a:rPr lang="en-US" altLang="ja-JP" smtClean="0"/>
              <a:t>2022/11/09</a:t>
            </a:r>
            <a:endParaRPr lang="en-US" dirty="0"/>
          </a:p>
        </p:txBody>
      </p:sp>
      <p:sp>
        <p:nvSpPr>
          <p:cNvPr id="8" name="スライド番号プレースホルダー 7"/>
          <p:cNvSpPr>
            <a:spLocks noGrp="1"/>
          </p:cNvSpPr>
          <p:nvPr>
            <p:ph type="sldNum" sz="quarter" idx="4"/>
          </p:nvPr>
        </p:nvSpPr>
        <p:spPr/>
        <p:txBody>
          <a:bodyPr/>
          <a:lstStyle/>
          <a:p>
            <a:fld id="{48F63A3B-78C7-47BE-AE5E-E10140E04643}" type="slidenum">
              <a:rPr lang="en-US" smtClean="0"/>
              <a:pPr/>
              <a:t>22</a:t>
            </a:fld>
            <a:endParaRPr lang="en-US" dirty="0"/>
          </a:p>
        </p:txBody>
      </p:sp>
    </p:spTree>
    <p:extLst>
      <p:ext uri="{BB962C8B-B14F-4D97-AF65-F5344CB8AC3E}">
        <p14:creationId xmlns:p14="http://schemas.microsoft.com/office/powerpoint/2010/main" val="1699050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304800" y="2286000"/>
            <a:ext cx="9394166" cy="5333999"/>
          </a:xfrm>
          <a:prstGeom prst="roundRect">
            <a:avLst/>
          </a:prstGeom>
          <a:noFill/>
          <a:ln>
            <a:solidFill>
              <a:srgbClr val="AB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2" name="タイトル 1"/>
          <p:cNvSpPr>
            <a:spLocks noGrp="1"/>
          </p:cNvSpPr>
          <p:nvPr>
            <p:ph type="title"/>
          </p:nvPr>
        </p:nvSpPr>
        <p:spPr/>
        <p:txBody>
          <a:bodyPr/>
          <a:lstStyle/>
          <a:p>
            <a:r>
              <a:rPr kumimoji="1" lang="ja-JP" altLang="en-US" dirty="0" smtClean="0"/>
              <a:t>採用方針・採用計画の検討</a:t>
            </a:r>
            <a:endParaRPr kumimoji="1" lang="ja-JP" altLang="en-US" dirty="0"/>
          </a:p>
        </p:txBody>
      </p:sp>
      <p:sp>
        <p:nvSpPr>
          <p:cNvPr id="4" name="テキスト プレースホルダー 3"/>
          <p:cNvSpPr>
            <a:spLocks noGrp="1"/>
          </p:cNvSpPr>
          <p:nvPr>
            <p:ph type="body" sz="quarter" idx="13"/>
          </p:nvPr>
        </p:nvSpPr>
        <p:spPr>
          <a:xfrm>
            <a:off x="0" y="828000"/>
            <a:ext cx="9907200" cy="550884"/>
          </a:xfrm>
        </p:spPr>
        <p:txBody>
          <a:bodyPr/>
          <a:lstStyle/>
          <a:p>
            <a:r>
              <a:rPr kumimoji="1" lang="en-US" altLang="ja-JP" dirty="0" smtClean="0"/>
              <a:t>― </a:t>
            </a:r>
            <a:r>
              <a:rPr kumimoji="1" lang="ja-JP" altLang="en-US" dirty="0" smtClean="0"/>
              <a:t>選考方法の検討 </a:t>
            </a:r>
            <a:r>
              <a:rPr kumimoji="1" lang="en-US" altLang="ja-JP" dirty="0" smtClean="0"/>
              <a:t>―</a:t>
            </a:r>
            <a:endParaRPr kumimoji="1" lang="ja-JP" altLang="en-US" dirty="0"/>
          </a:p>
        </p:txBody>
      </p:sp>
      <p:sp>
        <p:nvSpPr>
          <p:cNvPr id="11" name="楕円 10"/>
          <p:cNvSpPr/>
          <p:nvPr/>
        </p:nvSpPr>
        <p:spPr>
          <a:xfrm>
            <a:off x="760562" y="2062327"/>
            <a:ext cx="10668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ysClr val="windowText" lastClr="000000"/>
                </a:solidFill>
                <a:latin typeface="游ゴシック" panose="020B0400000000000000" pitchFamily="50" charset="-128"/>
                <a:ea typeface="游ゴシック" panose="020B0400000000000000" pitchFamily="50" charset="-128"/>
              </a:rPr>
              <a:t>STEP</a:t>
            </a:r>
            <a:r>
              <a:rPr kumimoji="1" lang="ja-JP" altLang="en-US" sz="1200" b="1" dirty="0" smtClean="0">
                <a:solidFill>
                  <a:sysClr val="windowText" lastClr="000000"/>
                </a:solidFill>
                <a:latin typeface="游ゴシック" panose="020B0400000000000000" pitchFamily="50" charset="-128"/>
                <a:ea typeface="游ゴシック" panose="020B0400000000000000" pitchFamily="50" charset="-128"/>
              </a:rPr>
              <a:t>２</a:t>
            </a:r>
          </a:p>
        </p:txBody>
      </p:sp>
      <p:sp>
        <p:nvSpPr>
          <p:cNvPr id="14" name="テキスト ボックス 13"/>
          <p:cNvSpPr txBox="1"/>
          <p:nvPr/>
        </p:nvSpPr>
        <p:spPr>
          <a:xfrm>
            <a:off x="0" y="1426947"/>
            <a:ext cx="9897374" cy="301365"/>
          </a:xfrm>
          <a:prstGeom prst="rect">
            <a:avLst/>
          </a:prstGeom>
          <a:solidFill>
            <a:srgbClr val="F4FAFA"/>
          </a:solidFill>
        </p:spPr>
        <p:txBody>
          <a:bodyPr wrap="square" rtlCol="0">
            <a:spAutoFit/>
          </a:bodyPr>
          <a:lstStyle/>
          <a:p>
            <a:pPr algn="l">
              <a:lnSpc>
                <a:spcPct val="120000"/>
              </a:lnSpc>
              <a:spcAft>
                <a:spcPts val="600"/>
              </a:spcAft>
              <a:buClr>
                <a:schemeClr val="tx2"/>
              </a:buClr>
            </a:pPr>
            <a:r>
              <a:rPr kumimoji="1" lang="ja-JP" altLang="en-US" sz="1200" b="1" spc="110" dirty="0" smtClean="0">
                <a:solidFill>
                  <a:schemeClr val="accent2">
                    <a:lumMod val="75000"/>
                  </a:schemeClr>
                </a:solidFill>
                <a:uFill>
                  <a:solidFill>
                    <a:schemeClr val="accent6">
                      <a:lumMod val="90000"/>
                    </a:schemeClr>
                  </a:solidFill>
                </a:uFill>
                <a:latin typeface="游ゴシック" panose="020B0400000000000000" pitchFamily="50" charset="-128"/>
                <a:ea typeface="游ゴシック" panose="020B0400000000000000" pitchFamily="50" charset="-128"/>
              </a:rPr>
              <a:t>　</a:t>
            </a:r>
            <a:r>
              <a:rPr kumimoji="1" lang="ja-JP" altLang="en-US" sz="1200" b="1" u="heavy" spc="110" dirty="0" smtClean="0">
                <a:solidFill>
                  <a:schemeClr val="tx2">
                    <a:lumMod val="60000"/>
                    <a:lumOff val="40000"/>
                  </a:schemeClr>
                </a:solidFill>
                <a:uFill>
                  <a:solidFill>
                    <a:schemeClr val="accent6">
                      <a:lumMod val="90000"/>
                    </a:schemeClr>
                  </a:solidFill>
                </a:uFill>
                <a:latin typeface="游ゴシック" panose="020B0400000000000000" pitchFamily="50" charset="-128"/>
                <a:ea typeface="游ゴシック" panose="020B0400000000000000" pitchFamily="50" charset="-128"/>
              </a:rPr>
              <a:t>求める人物像に該当するか、選考方法は様々ありますが、どの方法を用いるかは募集職種の特性に応じて決定しましょう！</a:t>
            </a:r>
            <a:endParaRPr kumimoji="1" lang="en-US" altLang="ja-JP" sz="1200" b="1" u="heavy" spc="110" dirty="0" smtClean="0">
              <a:solidFill>
                <a:schemeClr val="tx2">
                  <a:lumMod val="60000"/>
                  <a:lumOff val="40000"/>
                </a:schemeClr>
              </a:solidFill>
              <a:uFill>
                <a:solidFill>
                  <a:schemeClr val="accent6">
                    <a:lumMod val="90000"/>
                  </a:schemeClr>
                </a:solidFill>
              </a:uFill>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443541" y="2638023"/>
            <a:ext cx="9102286" cy="2646878"/>
          </a:xfrm>
          <a:prstGeom prst="rect">
            <a:avLst/>
          </a:prstGeom>
          <a:noFill/>
        </p:spPr>
        <p:txBody>
          <a:bodyPr wrap="square" rtlCol="0">
            <a:spAutoFit/>
          </a:bodyPr>
          <a:lstStyle/>
          <a:p>
            <a:pPr algn="l">
              <a:lnSpc>
                <a:spcPct val="110000"/>
              </a:lnSpc>
              <a:spcAft>
                <a:spcPts val="600"/>
              </a:spcAft>
              <a:buClr>
                <a:schemeClr val="tx2"/>
              </a:buClr>
            </a:pPr>
            <a:r>
              <a:rPr kumimoji="1" lang="ja-JP" altLang="en-US" sz="1400" b="1" u="sng" spc="110" dirty="0" smtClean="0">
                <a:latin typeface="游ゴシック" panose="020B0400000000000000" pitchFamily="50" charset="-128"/>
                <a:ea typeface="游ゴシック" panose="020B0400000000000000" pitchFamily="50" charset="-128"/>
              </a:rPr>
              <a:t>①書類選考</a:t>
            </a:r>
            <a:endParaRPr kumimoji="1" lang="en-US" altLang="ja-JP" sz="1400" b="1" u="sng"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 会社の規模や応募者数に左右されますが、面接重視の選考を行うため、書類選考を実施しない企業も多数有ります。</a:t>
            </a:r>
            <a:endParaRPr kumimoji="1" lang="en-US" altLang="ja-JP" sz="12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endParaRPr kumimoji="1" lang="en-US" altLang="ja-JP" sz="5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endParaRPr kumimoji="1" lang="en-US" altLang="ja-JP" sz="5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400" b="1" u="sng" spc="110" dirty="0" smtClean="0">
                <a:latin typeface="游ゴシック" panose="020B0400000000000000" pitchFamily="50" charset="-128"/>
                <a:ea typeface="游ゴシック" panose="020B0400000000000000" pitchFamily="50" charset="-128"/>
              </a:rPr>
              <a:t>②適性検査</a:t>
            </a:r>
            <a:endParaRPr kumimoji="1" lang="en-US" altLang="ja-JP" sz="1400" b="1" u="sng"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 様々な適性検査がありますが、どういった適性を測りたいのかはもとより、適性検査の正確性にも留意しましょう。</a:t>
            </a:r>
            <a:endParaRPr kumimoji="1" lang="en-US" altLang="ja-JP" sz="12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endParaRPr kumimoji="1" lang="en-US" altLang="ja-JP" sz="1200" spc="110" dirty="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endParaRPr kumimoji="1" lang="en-US" altLang="ja-JP" sz="12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endParaRPr kumimoji="1" lang="en-US" altLang="ja-JP" sz="1200" spc="110" dirty="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endParaRPr kumimoji="1" lang="en-US" altLang="ja-JP" sz="1200" spc="110" dirty="0" smtClean="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609600" y="4272560"/>
            <a:ext cx="8135665" cy="1071062"/>
          </a:xfrm>
          <a:prstGeom prst="rect">
            <a:avLst/>
          </a:prstGeom>
          <a:solidFill>
            <a:schemeClr val="accent3">
              <a:lumMod val="20000"/>
              <a:lumOff val="80000"/>
            </a:schemeClr>
          </a:solidFill>
          <a:ln>
            <a:noFill/>
            <a:prstDash val="dashDot"/>
          </a:ln>
        </p:spPr>
        <p:txBody>
          <a:bodyPr wrap="square" rtlCol="0">
            <a:spAutoFit/>
          </a:bodyPr>
          <a:lstStyle/>
          <a:p>
            <a:pPr>
              <a:lnSpc>
                <a:spcPct val="110000"/>
              </a:lnSpc>
              <a:spcAft>
                <a:spcPts val="600"/>
              </a:spcAft>
              <a:buClr>
                <a:schemeClr val="tx2"/>
              </a:buClr>
            </a:pPr>
            <a:r>
              <a:rPr kumimoji="1" lang="ja-JP" altLang="en-US" sz="1400" u="sng" spc="110" dirty="0" smtClean="0">
                <a:solidFill>
                  <a:schemeClr val="accent1"/>
                </a:solidFill>
                <a:latin typeface="游ゴシック" panose="020B0400000000000000" pitchFamily="50" charset="-128"/>
                <a:ea typeface="游ゴシック" panose="020B0400000000000000" pitchFamily="50" charset="-128"/>
              </a:rPr>
              <a:t>㌽ </a:t>
            </a:r>
            <a:r>
              <a:rPr kumimoji="1" lang="ja-JP" altLang="en-US" sz="1400" i="1" u="sng" spc="110" dirty="0" smtClean="0">
                <a:latin typeface="游ゴシック" panose="020B0400000000000000" pitchFamily="50" charset="-128"/>
                <a:ea typeface="游ゴシック" panose="020B0400000000000000" pitchFamily="50" charset="-128"/>
              </a:rPr>
              <a:t>注意</a:t>
            </a:r>
            <a:r>
              <a:rPr kumimoji="1" lang="ja-JP" altLang="en-US" sz="1400" u="sng" spc="110" dirty="0" smtClean="0">
                <a:solidFill>
                  <a:schemeClr val="accent1"/>
                </a:solidFill>
                <a:latin typeface="游ゴシック" panose="020B0400000000000000" pitchFamily="50" charset="-128"/>
                <a:ea typeface="游ゴシック" panose="020B0400000000000000" pitchFamily="50" charset="-128"/>
              </a:rPr>
              <a:t> </a:t>
            </a:r>
            <a:r>
              <a:rPr kumimoji="1" lang="ja-JP" altLang="en-US" sz="1400" u="sng" spc="110" dirty="0">
                <a:solidFill>
                  <a:schemeClr val="accent1"/>
                </a:solidFill>
                <a:latin typeface="游ゴシック" panose="020B0400000000000000" pitchFamily="50" charset="-128"/>
                <a:ea typeface="游ゴシック" panose="020B0400000000000000" pitchFamily="50" charset="-128"/>
              </a:rPr>
              <a:t>㌽  </a:t>
            </a:r>
            <a:endParaRPr kumimoji="1" lang="en-US" altLang="ja-JP" sz="1400" u="sng" spc="110" dirty="0" smtClean="0">
              <a:solidFill>
                <a:schemeClr val="accent1"/>
              </a:solidFill>
              <a:latin typeface="游ゴシック" panose="020B0400000000000000" pitchFamily="50" charset="-128"/>
              <a:ea typeface="游ゴシック" panose="020B0400000000000000" pitchFamily="50" charset="-128"/>
            </a:endParaRPr>
          </a:p>
          <a:p>
            <a:pPr>
              <a:lnSpc>
                <a:spcPct val="12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適性検査は、応募者の適性のある一面を把握するものにすぎません。回答のコツを知っていれば結果を調整できてしまうという可能性があることなども含め、その結果を鵜呑みにしたり絶対視しないようにしましょう！ </a:t>
            </a:r>
          </a:p>
        </p:txBody>
      </p:sp>
      <p:sp>
        <p:nvSpPr>
          <p:cNvPr id="13" name="山形 12"/>
          <p:cNvSpPr/>
          <p:nvPr/>
        </p:nvSpPr>
        <p:spPr>
          <a:xfrm>
            <a:off x="1752600" y="2082158"/>
            <a:ext cx="2438400" cy="407684"/>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b="1" dirty="0">
                <a:solidFill>
                  <a:schemeClr val="bg1"/>
                </a:solidFill>
                <a:uFill>
                  <a:solidFill>
                    <a:srgbClr val="FEDFE1">
                      <a:lumMod val="90000"/>
                    </a:srgbClr>
                  </a:solidFill>
                </a:uFill>
                <a:latin typeface="游ゴシック" panose="020B0400000000000000" pitchFamily="50" charset="-128"/>
                <a:ea typeface="游ゴシック" panose="020B0400000000000000" pitchFamily="50" charset="-128"/>
              </a:rPr>
              <a:t>選考方法の検討</a:t>
            </a:r>
          </a:p>
        </p:txBody>
      </p:sp>
      <p:sp>
        <p:nvSpPr>
          <p:cNvPr id="5" name="日付プレースホルダー 4"/>
          <p:cNvSpPr>
            <a:spLocks noGrp="1"/>
          </p:cNvSpPr>
          <p:nvPr>
            <p:ph type="dt" sz="half" idx="10"/>
          </p:nvPr>
        </p:nvSpPr>
        <p:spPr/>
        <p:txBody>
          <a:bodyPr/>
          <a:lstStyle/>
          <a:p>
            <a:r>
              <a:rPr lang="en-US" altLang="ja-JP" smtClean="0"/>
              <a:t>2022/11/09</a:t>
            </a:r>
            <a:endParaRPr lang="en-US" dirty="0"/>
          </a:p>
        </p:txBody>
      </p:sp>
      <p:sp>
        <p:nvSpPr>
          <p:cNvPr id="7" name="スライド番号プレースホルダー 6"/>
          <p:cNvSpPr>
            <a:spLocks noGrp="1"/>
          </p:cNvSpPr>
          <p:nvPr>
            <p:ph type="sldNum" sz="quarter" idx="4"/>
          </p:nvPr>
        </p:nvSpPr>
        <p:spPr/>
        <p:txBody>
          <a:bodyPr/>
          <a:lstStyle/>
          <a:p>
            <a:fld id="{48F63A3B-78C7-47BE-AE5E-E10140E04643}" type="slidenum">
              <a:rPr lang="en-US" smtClean="0"/>
              <a:pPr/>
              <a:t>23</a:t>
            </a:fld>
            <a:endParaRPr lang="en-US" dirty="0"/>
          </a:p>
        </p:txBody>
      </p:sp>
    </p:spTree>
    <p:extLst>
      <p:ext uri="{BB962C8B-B14F-4D97-AF65-F5344CB8AC3E}">
        <p14:creationId xmlns:p14="http://schemas.microsoft.com/office/powerpoint/2010/main" val="2612657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54052" y="609091"/>
            <a:ext cx="9344914" cy="4945969"/>
          </a:xfrm>
          <a:prstGeom prst="rect">
            <a:avLst/>
          </a:prstGeom>
        </p:spPr>
        <p:txBody>
          <a:bodyPr wrap="square">
            <a:spAutoFit/>
          </a:bodyPr>
          <a:lstStyle/>
          <a:p>
            <a:pPr lvl="0">
              <a:lnSpc>
                <a:spcPct val="110000"/>
              </a:lnSpc>
              <a:spcAft>
                <a:spcPts val="600"/>
              </a:spcAft>
              <a:buClr>
                <a:srgbClr val="103185"/>
              </a:buClr>
            </a:pPr>
            <a:r>
              <a:rPr kumimoji="1" lang="ja-JP" altLang="en-US" sz="1400" b="1" u="sng" spc="110" dirty="0">
                <a:solidFill>
                  <a:srgbClr val="000000"/>
                </a:solidFill>
                <a:latin typeface="游ゴシック" panose="020B0400000000000000" pitchFamily="50" charset="-128"/>
                <a:ea typeface="游ゴシック" panose="020B0400000000000000" pitchFamily="50" charset="-128"/>
              </a:rPr>
              <a:t>③学力試験</a:t>
            </a:r>
            <a:endParaRPr kumimoji="1" lang="en-US" altLang="ja-JP" sz="1400" b="1" u="sng" spc="110" dirty="0">
              <a:solidFill>
                <a:srgbClr val="000000"/>
              </a:solidFill>
              <a:latin typeface="游ゴシック" panose="020B0400000000000000" pitchFamily="50" charset="-128"/>
              <a:ea typeface="游ゴシック" panose="020B0400000000000000" pitchFamily="50" charset="-128"/>
            </a:endParaRPr>
          </a:p>
          <a:p>
            <a:pPr lvl="0">
              <a:lnSpc>
                <a:spcPct val="110000"/>
              </a:lnSpc>
              <a:spcAft>
                <a:spcPts val="600"/>
              </a:spcAft>
              <a:buClr>
                <a:srgbClr val="103185"/>
              </a:buClr>
            </a:pPr>
            <a:r>
              <a:rPr kumimoji="1" lang="ja-JP" altLang="en-US" sz="1200" spc="110" dirty="0">
                <a:solidFill>
                  <a:srgbClr val="000000"/>
                </a:solidFill>
                <a:latin typeface="游ゴシック" panose="020B0400000000000000" pitchFamily="50" charset="-128"/>
                <a:ea typeface="游ゴシック" panose="020B0400000000000000" pitchFamily="50" charset="-128"/>
              </a:rPr>
              <a:t>　</a:t>
            </a:r>
            <a:r>
              <a:rPr kumimoji="1" lang="ja-JP" altLang="en-US" sz="1200" spc="110" dirty="0" smtClean="0">
                <a:solidFill>
                  <a:srgbClr val="000000"/>
                </a:solidFill>
                <a:latin typeface="游ゴシック" panose="020B0400000000000000" pitchFamily="50" charset="-128"/>
                <a:ea typeface="游ゴシック" panose="020B0400000000000000" pitchFamily="50" charset="-128"/>
              </a:rPr>
              <a:t>✔ 学校</a:t>
            </a:r>
            <a:r>
              <a:rPr kumimoji="1" lang="ja-JP" altLang="en-US" sz="1200" spc="110" dirty="0">
                <a:solidFill>
                  <a:srgbClr val="000000"/>
                </a:solidFill>
                <a:latin typeface="游ゴシック" panose="020B0400000000000000" pitchFamily="50" charset="-128"/>
                <a:ea typeface="游ゴシック" panose="020B0400000000000000" pitchFamily="50" charset="-128"/>
              </a:rPr>
              <a:t>教育で得られた能力等を評価するために実施するものですが、その結果から職務遂行上必要</a:t>
            </a:r>
            <a:r>
              <a:rPr kumimoji="1" lang="ja-JP" altLang="en-US" sz="1200" spc="110" dirty="0" smtClean="0">
                <a:solidFill>
                  <a:srgbClr val="000000"/>
                </a:solidFill>
                <a:latin typeface="游ゴシック" panose="020B0400000000000000" pitchFamily="50" charset="-128"/>
                <a:ea typeface="游ゴシック" panose="020B0400000000000000" pitchFamily="50" charset="-128"/>
              </a:rPr>
              <a:t>な</a:t>
            </a:r>
            <a:endParaRPr kumimoji="1" lang="en-US" altLang="ja-JP" sz="1200" spc="110" dirty="0" smtClean="0">
              <a:solidFill>
                <a:srgbClr val="000000"/>
              </a:solidFill>
              <a:latin typeface="游ゴシック" panose="020B0400000000000000" pitchFamily="50" charset="-128"/>
              <a:ea typeface="游ゴシック" panose="020B0400000000000000" pitchFamily="50" charset="-128"/>
            </a:endParaRPr>
          </a:p>
          <a:p>
            <a:pPr lvl="0">
              <a:lnSpc>
                <a:spcPct val="110000"/>
              </a:lnSpc>
              <a:spcAft>
                <a:spcPts val="600"/>
              </a:spcAft>
              <a:buClr>
                <a:srgbClr val="103185"/>
              </a:buClr>
            </a:pPr>
            <a:r>
              <a:rPr kumimoji="1" lang="ja-JP" altLang="en-US" sz="1200" spc="110" dirty="0" smtClean="0">
                <a:solidFill>
                  <a:srgbClr val="000000"/>
                </a:solidFill>
                <a:latin typeface="游ゴシック" panose="020B0400000000000000" pitchFamily="50" charset="-128"/>
                <a:ea typeface="游ゴシック" panose="020B0400000000000000" pitchFamily="50" charset="-128"/>
              </a:rPr>
              <a:t>　　 適性</a:t>
            </a:r>
            <a:r>
              <a:rPr kumimoji="1" lang="ja-JP" altLang="en-US" sz="1200" spc="110" dirty="0">
                <a:solidFill>
                  <a:srgbClr val="000000"/>
                </a:solidFill>
                <a:latin typeface="游ゴシック" panose="020B0400000000000000" pitchFamily="50" charset="-128"/>
                <a:ea typeface="游ゴシック" panose="020B0400000000000000" pitchFamily="50" charset="-128"/>
              </a:rPr>
              <a:t>・能力（知識）</a:t>
            </a:r>
            <a:r>
              <a:rPr kumimoji="1" lang="ja-JP" altLang="en-US" sz="1200" spc="110" dirty="0" smtClean="0">
                <a:solidFill>
                  <a:srgbClr val="000000"/>
                </a:solidFill>
                <a:latin typeface="游ゴシック" panose="020B0400000000000000" pitchFamily="50" charset="-128"/>
                <a:ea typeface="游ゴシック" panose="020B0400000000000000" pitchFamily="50" charset="-128"/>
              </a:rPr>
              <a:t>を持って</a:t>
            </a:r>
            <a:r>
              <a:rPr kumimoji="1" lang="ja-JP" altLang="en-US" sz="1200" spc="110" dirty="0">
                <a:solidFill>
                  <a:srgbClr val="000000"/>
                </a:solidFill>
                <a:latin typeface="游ゴシック" panose="020B0400000000000000" pitchFamily="50" charset="-128"/>
                <a:ea typeface="游ゴシック" panose="020B0400000000000000" pitchFamily="50" charset="-128"/>
              </a:rPr>
              <a:t>いるかどうかを判断するために用いましょう</a:t>
            </a:r>
            <a:r>
              <a:rPr kumimoji="1" lang="ja-JP" altLang="en-US" sz="1200" spc="110" dirty="0" smtClean="0">
                <a:solidFill>
                  <a:srgbClr val="000000"/>
                </a:solidFill>
                <a:latin typeface="游ゴシック" panose="020B0400000000000000" pitchFamily="50" charset="-128"/>
                <a:ea typeface="游ゴシック" panose="020B0400000000000000" pitchFamily="50" charset="-128"/>
              </a:rPr>
              <a:t>。</a:t>
            </a:r>
            <a:endParaRPr kumimoji="1" lang="en-US" altLang="ja-JP" sz="1200" spc="110" dirty="0" smtClean="0">
              <a:solidFill>
                <a:srgbClr val="000000"/>
              </a:solidFill>
              <a:latin typeface="游ゴシック" panose="020B0400000000000000" pitchFamily="50" charset="-128"/>
              <a:ea typeface="游ゴシック" panose="020B0400000000000000" pitchFamily="50" charset="-128"/>
            </a:endParaRPr>
          </a:p>
          <a:p>
            <a:pPr lvl="0">
              <a:lnSpc>
                <a:spcPct val="110000"/>
              </a:lnSpc>
              <a:spcAft>
                <a:spcPts val="600"/>
              </a:spcAft>
              <a:buClr>
                <a:srgbClr val="103185"/>
              </a:buClr>
            </a:pPr>
            <a:endParaRPr kumimoji="1" lang="en-US" altLang="ja-JP" sz="1400" spc="110" dirty="0">
              <a:solidFill>
                <a:srgbClr val="000000"/>
              </a:solidFill>
              <a:latin typeface="游ゴシック" panose="020B0400000000000000" pitchFamily="50" charset="-128"/>
              <a:ea typeface="游ゴシック" panose="020B0400000000000000" pitchFamily="50" charset="-128"/>
            </a:endParaRPr>
          </a:p>
          <a:p>
            <a:pPr>
              <a:lnSpc>
                <a:spcPct val="110000"/>
              </a:lnSpc>
              <a:spcAft>
                <a:spcPts val="600"/>
              </a:spcAft>
              <a:buClr>
                <a:schemeClr val="tx2"/>
              </a:buClr>
            </a:pPr>
            <a:r>
              <a:rPr kumimoji="1" lang="ja-JP" altLang="en-US" sz="1400" b="1" u="sng" spc="110" dirty="0" smtClean="0">
                <a:latin typeface="游ゴシック" panose="020B0400000000000000" pitchFamily="50" charset="-128"/>
                <a:ea typeface="游ゴシック" panose="020B0400000000000000" pitchFamily="50" charset="-128"/>
              </a:rPr>
              <a:t>④</a:t>
            </a:r>
            <a:r>
              <a:rPr kumimoji="1" lang="ja-JP" altLang="en-US" sz="1400" b="1" u="sng" spc="110" dirty="0">
                <a:latin typeface="游ゴシック" panose="020B0400000000000000" pitchFamily="50" charset="-128"/>
                <a:ea typeface="游ゴシック" panose="020B0400000000000000" pitchFamily="50" charset="-128"/>
              </a:rPr>
              <a:t>作文・小論文</a:t>
            </a:r>
            <a:endParaRPr kumimoji="1" lang="en-US" altLang="ja-JP" sz="1400" b="1" u="sng" spc="110" dirty="0">
              <a:latin typeface="游ゴシック" panose="020B0400000000000000" pitchFamily="50" charset="-128"/>
              <a:ea typeface="游ゴシック" panose="020B0400000000000000" pitchFamily="50" charset="-128"/>
            </a:endParaRPr>
          </a:p>
          <a:p>
            <a:pPr>
              <a:lnSpc>
                <a:spcPct val="110000"/>
              </a:lnSpc>
              <a:spcAft>
                <a:spcPts val="600"/>
              </a:spcAft>
              <a:buClr>
                <a:schemeClr val="tx2"/>
              </a:buClr>
            </a:pPr>
            <a:r>
              <a:rPr kumimoji="1" lang="ja-JP" altLang="en-US" sz="1200" spc="110" dirty="0">
                <a:latin typeface="游ゴシック" panose="020B0400000000000000" pitchFamily="50" charset="-128"/>
                <a:ea typeface="游ゴシック" panose="020B0400000000000000" pitchFamily="50" charset="-128"/>
              </a:rPr>
              <a:t>　</a:t>
            </a:r>
            <a:r>
              <a:rPr kumimoji="1" lang="ja-JP" altLang="en-US" sz="1200" spc="110" dirty="0" smtClean="0">
                <a:latin typeface="游ゴシック" panose="020B0400000000000000" pitchFamily="50" charset="-128"/>
                <a:ea typeface="游ゴシック" panose="020B0400000000000000" pitchFamily="50" charset="-128"/>
              </a:rPr>
              <a:t>✔ 与える</a:t>
            </a:r>
            <a:r>
              <a:rPr kumimoji="1" lang="ja-JP" altLang="en-US" sz="1200" spc="110" dirty="0">
                <a:latin typeface="游ゴシック" panose="020B0400000000000000" pitchFamily="50" charset="-128"/>
                <a:ea typeface="游ゴシック" panose="020B0400000000000000" pitchFamily="50" charset="-128"/>
              </a:rPr>
              <a:t>テーマが思想・信条や家庭環境に直接的・間接的につながるものとなっていないか注意が必要です</a:t>
            </a:r>
            <a:r>
              <a:rPr kumimoji="1" lang="ja-JP" altLang="en-US" sz="1200" spc="110" dirty="0" smtClean="0">
                <a:latin typeface="游ゴシック" panose="020B0400000000000000" pitchFamily="50" charset="-128"/>
                <a:ea typeface="游ゴシック" panose="020B0400000000000000" pitchFamily="50" charset="-128"/>
              </a:rPr>
              <a:t>。</a:t>
            </a:r>
            <a:endParaRPr kumimoji="1" lang="en-US" altLang="ja-JP" sz="1200" spc="110" dirty="0" smtClean="0">
              <a:latin typeface="游ゴシック" panose="020B0400000000000000" pitchFamily="50" charset="-128"/>
              <a:ea typeface="游ゴシック" panose="020B0400000000000000" pitchFamily="50" charset="-128"/>
            </a:endParaRPr>
          </a:p>
          <a:p>
            <a:pPr>
              <a:lnSpc>
                <a:spcPct val="110000"/>
              </a:lnSpc>
              <a:spcAft>
                <a:spcPts val="600"/>
              </a:spcAft>
              <a:buClr>
                <a:schemeClr val="tx2"/>
              </a:buClr>
            </a:pPr>
            <a:endParaRPr kumimoji="1" lang="en-US" altLang="ja-JP" sz="1200" spc="110" dirty="0">
              <a:latin typeface="游ゴシック" panose="020B0400000000000000" pitchFamily="50" charset="-128"/>
              <a:ea typeface="游ゴシック" panose="020B0400000000000000" pitchFamily="50" charset="-128"/>
            </a:endParaRPr>
          </a:p>
          <a:p>
            <a:pPr>
              <a:lnSpc>
                <a:spcPct val="110000"/>
              </a:lnSpc>
              <a:spcAft>
                <a:spcPts val="600"/>
              </a:spcAft>
              <a:buClr>
                <a:schemeClr val="tx2"/>
              </a:buClr>
            </a:pPr>
            <a:r>
              <a:rPr kumimoji="1" lang="ja-JP" altLang="en-US" sz="1200" spc="110" dirty="0">
                <a:latin typeface="游ゴシック" panose="020B0400000000000000" pitchFamily="50" charset="-128"/>
                <a:ea typeface="游ゴシック" panose="020B0400000000000000" pitchFamily="50" charset="-128"/>
              </a:rPr>
              <a:t>　</a:t>
            </a:r>
            <a:endParaRPr kumimoji="1" lang="en-US" altLang="ja-JP" sz="1200" spc="110" dirty="0" smtClean="0">
              <a:latin typeface="游ゴシック" panose="020B0400000000000000" pitchFamily="50" charset="-128"/>
              <a:ea typeface="游ゴシック" panose="020B0400000000000000" pitchFamily="50" charset="-128"/>
            </a:endParaRPr>
          </a:p>
          <a:p>
            <a:pPr>
              <a:lnSpc>
                <a:spcPct val="110000"/>
              </a:lnSpc>
              <a:spcAft>
                <a:spcPts val="600"/>
              </a:spcAft>
              <a:buClr>
                <a:schemeClr val="tx2"/>
              </a:buClr>
            </a:pPr>
            <a:endParaRPr kumimoji="1" lang="en-US" altLang="ja-JP" sz="1200" spc="110" dirty="0">
              <a:latin typeface="游ゴシック" panose="020B0400000000000000" pitchFamily="50" charset="-128"/>
              <a:ea typeface="游ゴシック" panose="020B0400000000000000" pitchFamily="50" charset="-128"/>
            </a:endParaRPr>
          </a:p>
          <a:p>
            <a:pPr>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　✔ 職務</a:t>
            </a:r>
            <a:r>
              <a:rPr kumimoji="1" lang="ja-JP" altLang="en-US" sz="1200" spc="110" dirty="0">
                <a:latin typeface="游ゴシック" panose="020B0400000000000000" pitchFamily="50" charset="-128"/>
                <a:ea typeface="游ゴシック" panose="020B0400000000000000" pitchFamily="50" charset="-128"/>
              </a:rPr>
              <a:t>内容から、必要な知識や適性を判定する方法として作文・小論文が適当か、よく検討する必要があります。</a:t>
            </a:r>
            <a:endParaRPr kumimoji="1" lang="en-US" altLang="ja-JP" sz="1200" spc="110" dirty="0">
              <a:latin typeface="游ゴシック" panose="020B0400000000000000" pitchFamily="50" charset="-128"/>
              <a:ea typeface="游ゴシック" panose="020B0400000000000000" pitchFamily="50" charset="-128"/>
            </a:endParaRPr>
          </a:p>
          <a:p>
            <a:pPr>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　✔ </a:t>
            </a:r>
            <a:r>
              <a:rPr kumimoji="1" lang="ja-JP" altLang="en-US" sz="1200" spc="110" dirty="0">
                <a:latin typeface="游ゴシック" panose="020B0400000000000000" pitchFamily="50" charset="-128"/>
                <a:ea typeface="游ゴシック" panose="020B0400000000000000" pitchFamily="50" charset="-128"/>
              </a:rPr>
              <a:t>作文を行う目的は、与えられたテーマを的確に</a:t>
            </a:r>
            <a:r>
              <a:rPr kumimoji="1" lang="ja-JP" altLang="en-US" sz="1200" spc="110" dirty="0" smtClean="0">
                <a:latin typeface="游ゴシック" panose="020B0400000000000000" pitchFamily="50" charset="-128"/>
                <a:ea typeface="游ゴシック" panose="020B0400000000000000" pitchFamily="50" charset="-128"/>
              </a:rPr>
              <a:t>理解・整理</a:t>
            </a:r>
            <a:r>
              <a:rPr kumimoji="1" lang="ja-JP" altLang="en-US" sz="1200" spc="110" dirty="0">
                <a:latin typeface="游ゴシック" panose="020B0400000000000000" pitchFamily="50" charset="-128"/>
                <a:ea typeface="游ゴシック" panose="020B0400000000000000" pitchFamily="50" charset="-128"/>
              </a:rPr>
              <a:t>して文章</a:t>
            </a:r>
            <a:r>
              <a:rPr kumimoji="1" lang="ja-JP" altLang="en-US" sz="1200" spc="110" dirty="0" smtClean="0">
                <a:latin typeface="游ゴシック" panose="020B0400000000000000" pitchFamily="50" charset="-128"/>
                <a:ea typeface="游ゴシック" panose="020B0400000000000000" pitchFamily="50" charset="-128"/>
              </a:rPr>
              <a:t>で他者へ伝える能力</a:t>
            </a:r>
            <a:r>
              <a:rPr kumimoji="1" lang="ja-JP" altLang="en-US" sz="1200" spc="110" dirty="0">
                <a:latin typeface="游ゴシック" panose="020B0400000000000000" pitchFamily="50" charset="-128"/>
                <a:ea typeface="游ゴシック" panose="020B0400000000000000" pitchFamily="50" charset="-128"/>
              </a:rPr>
              <a:t>や、誤字・脱字の程度を</a:t>
            </a:r>
            <a:r>
              <a:rPr kumimoji="1" lang="ja-JP" altLang="en-US" sz="1200" spc="110" dirty="0" smtClean="0">
                <a:latin typeface="游ゴシック" panose="020B0400000000000000" pitchFamily="50" charset="-128"/>
                <a:ea typeface="游ゴシック" panose="020B0400000000000000" pitchFamily="50" charset="-128"/>
              </a:rPr>
              <a:t>みる</a:t>
            </a:r>
            <a:endParaRPr kumimoji="1" lang="en-US" altLang="ja-JP" sz="1200" spc="110" dirty="0" smtClean="0">
              <a:latin typeface="游ゴシック" panose="020B0400000000000000" pitchFamily="50" charset="-128"/>
              <a:ea typeface="游ゴシック" panose="020B0400000000000000" pitchFamily="50" charset="-128"/>
            </a:endParaRPr>
          </a:p>
          <a:p>
            <a:pPr>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　　ことを主に実施されているものです。</a:t>
            </a:r>
            <a:endParaRPr kumimoji="1" lang="en-US" altLang="ja-JP" sz="1200" spc="110" dirty="0">
              <a:latin typeface="游ゴシック" panose="020B0400000000000000" pitchFamily="50" charset="-128"/>
              <a:ea typeface="游ゴシック" panose="020B0400000000000000" pitchFamily="50" charset="-128"/>
            </a:endParaRPr>
          </a:p>
          <a:p>
            <a:pPr>
              <a:lnSpc>
                <a:spcPct val="110000"/>
              </a:lnSpc>
              <a:spcAft>
                <a:spcPts val="600"/>
              </a:spcAft>
              <a:buClr>
                <a:schemeClr val="tx2"/>
              </a:buClr>
            </a:pPr>
            <a:endParaRPr kumimoji="1" lang="en-US" altLang="ja-JP" sz="1400" b="1" u="sng" spc="110" dirty="0" smtClean="0">
              <a:latin typeface="游ゴシック" panose="020B0400000000000000" pitchFamily="50" charset="-128"/>
              <a:ea typeface="游ゴシック" panose="020B0400000000000000" pitchFamily="50" charset="-128"/>
            </a:endParaRPr>
          </a:p>
          <a:p>
            <a:pPr>
              <a:lnSpc>
                <a:spcPct val="110000"/>
              </a:lnSpc>
              <a:spcAft>
                <a:spcPts val="600"/>
              </a:spcAft>
              <a:buClr>
                <a:schemeClr val="tx2"/>
              </a:buClr>
            </a:pPr>
            <a:r>
              <a:rPr kumimoji="1" lang="ja-JP" altLang="en-US" sz="1400" b="1" u="sng" spc="110" dirty="0" smtClean="0">
                <a:latin typeface="游ゴシック" panose="020B0400000000000000" pitchFamily="50" charset="-128"/>
                <a:ea typeface="游ゴシック" panose="020B0400000000000000" pitchFamily="50" charset="-128"/>
              </a:rPr>
              <a:t>⑤</a:t>
            </a:r>
            <a:r>
              <a:rPr kumimoji="1" lang="ja-JP" altLang="en-US" sz="1400" b="1" u="sng" spc="110" dirty="0">
                <a:latin typeface="游ゴシック" panose="020B0400000000000000" pitchFamily="50" charset="-128"/>
                <a:ea typeface="游ゴシック" panose="020B0400000000000000" pitchFamily="50" charset="-128"/>
              </a:rPr>
              <a:t>面接</a:t>
            </a:r>
            <a:endParaRPr kumimoji="1" lang="en-US" altLang="ja-JP" sz="1400" b="1" u="sng" spc="110" dirty="0">
              <a:latin typeface="游ゴシック" panose="020B0400000000000000" pitchFamily="50" charset="-128"/>
              <a:ea typeface="游ゴシック" panose="020B0400000000000000" pitchFamily="50" charset="-128"/>
            </a:endParaRPr>
          </a:p>
          <a:p>
            <a:pPr>
              <a:lnSpc>
                <a:spcPct val="110000"/>
              </a:lnSpc>
              <a:spcAft>
                <a:spcPts val="600"/>
              </a:spcAft>
              <a:buClr>
                <a:schemeClr val="tx2"/>
              </a:buClr>
            </a:pPr>
            <a:r>
              <a:rPr kumimoji="1" lang="ja-JP" altLang="en-US" sz="1400" spc="110" dirty="0">
                <a:latin typeface="游ゴシック" panose="020B0400000000000000" pitchFamily="50" charset="-128"/>
                <a:ea typeface="游ゴシック" panose="020B0400000000000000" pitchFamily="50" charset="-128"/>
              </a:rPr>
              <a:t>　</a:t>
            </a:r>
            <a:r>
              <a:rPr kumimoji="1" lang="ja-JP" altLang="en-US" sz="1200" spc="110" dirty="0" smtClean="0">
                <a:latin typeface="游ゴシック" panose="020B0400000000000000" pitchFamily="50" charset="-128"/>
                <a:ea typeface="游ゴシック" panose="020B0400000000000000" pitchFamily="50" charset="-128"/>
              </a:rPr>
              <a:t>✔ 話</a:t>
            </a:r>
            <a:r>
              <a:rPr kumimoji="1" lang="ja-JP" altLang="en-US" sz="1200" spc="110" dirty="0">
                <a:latin typeface="游ゴシック" panose="020B0400000000000000" pitchFamily="50" charset="-128"/>
                <a:ea typeface="游ゴシック" panose="020B0400000000000000" pitchFamily="50" charset="-128"/>
              </a:rPr>
              <a:t>の展開</a:t>
            </a:r>
            <a:r>
              <a:rPr kumimoji="1" lang="ja-JP" altLang="en-US" sz="1200" spc="110" dirty="0" smtClean="0">
                <a:latin typeface="游ゴシック" panose="020B0400000000000000" pitchFamily="50" charset="-128"/>
                <a:ea typeface="游ゴシック" panose="020B0400000000000000" pitchFamily="50" charset="-128"/>
              </a:rPr>
              <a:t>から不適切な質問となってしまわないため</a:t>
            </a:r>
            <a:r>
              <a:rPr kumimoji="1" lang="ja-JP" altLang="en-US" sz="1200" spc="110" dirty="0">
                <a:latin typeface="游ゴシック" panose="020B0400000000000000" pitchFamily="50" charset="-128"/>
                <a:ea typeface="游ゴシック" panose="020B0400000000000000" pitchFamily="50" charset="-128"/>
              </a:rPr>
              <a:t>にも、</a:t>
            </a:r>
            <a:r>
              <a:rPr kumimoji="1" lang="ja-JP" altLang="en-US" sz="1200" b="1" spc="110" dirty="0">
                <a:latin typeface="游ゴシック" panose="020B0400000000000000" pitchFamily="50" charset="-128"/>
                <a:ea typeface="游ゴシック" panose="020B0400000000000000" pitchFamily="50" charset="-128"/>
              </a:rPr>
              <a:t>事前に面接での質問内容は決めておく</a:t>
            </a:r>
            <a:r>
              <a:rPr kumimoji="1" lang="ja-JP" altLang="en-US" sz="1200" spc="110" dirty="0">
                <a:latin typeface="游ゴシック" panose="020B0400000000000000" pitchFamily="50" charset="-128"/>
                <a:ea typeface="游ゴシック" panose="020B0400000000000000" pitchFamily="50" charset="-128"/>
              </a:rPr>
              <a:t>ことも効果的です。</a:t>
            </a:r>
            <a:endParaRPr kumimoji="1" lang="en-US" altLang="ja-JP" sz="1200" spc="110" dirty="0">
              <a:latin typeface="游ゴシック" panose="020B0400000000000000" pitchFamily="50" charset="-128"/>
              <a:ea typeface="游ゴシック" panose="020B0400000000000000" pitchFamily="50" charset="-128"/>
            </a:endParaRPr>
          </a:p>
          <a:p>
            <a:pPr>
              <a:lnSpc>
                <a:spcPct val="110000"/>
              </a:lnSpc>
              <a:spcAft>
                <a:spcPts val="600"/>
              </a:spcAft>
              <a:buClr>
                <a:schemeClr val="tx2"/>
              </a:buClr>
            </a:pPr>
            <a:r>
              <a:rPr kumimoji="1" lang="ja-JP" altLang="en-US" sz="1200" spc="110" dirty="0">
                <a:latin typeface="游ゴシック" panose="020B0400000000000000" pitchFamily="50" charset="-128"/>
                <a:ea typeface="游ゴシック" panose="020B0400000000000000" pitchFamily="50" charset="-128"/>
              </a:rPr>
              <a:t>　</a:t>
            </a:r>
            <a:r>
              <a:rPr kumimoji="1" lang="ja-JP" altLang="en-US" sz="1200" spc="110" dirty="0" smtClean="0">
                <a:latin typeface="游ゴシック" panose="020B0400000000000000" pitchFamily="50" charset="-128"/>
                <a:ea typeface="游ゴシック" panose="020B0400000000000000" pitchFamily="50" charset="-128"/>
              </a:rPr>
              <a:t>✔ 複</a:t>
            </a:r>
            <a:r>
              <a:rPr kumimoji="1" lang="ja-JP" altLang="en-US" sz="1200" spc="110" dirty="0">
                <a:latin typeface="游ゴシック" panose="020B0400000000000000" pitchFamily="50" charset="-128"/>
                <a:ea typeface="游ゴシック" panose="020B0400000000000000" pitchFamily="50" charset="-128"/>
              </a:rPr>
              <a:t>数回面接を実施する場合は、面接回数や面接メンバーをどうするか、それぞれの面接ステージ</a:t>
            </a:r>
            <a:r>
              <a:rPr kumimoji="1" lang="ja-JP" altLang="en-US" sz="1200" spc="110" dirty="0" smtClean="0">
                <a:latin typeface="游ゴシック" panose="020B0400000000000000" pitchFamily="50" charset="-128"/>
                <a:ea typeface="游ゴシック" panose="020B0400000000000000" pitchFamily="50" charset="-128"/>
              </a:rPr>
              <a:t>で</a:t>
            </a:r>
            <a:endParaRPr kumimoji="1" lang="en-US" altLang="ja-JP" sz="1200" spc="110" dirty="0" smtClean="0">
              <a:latin typeface="游ゴシック" panose="020B0400000000000000" pitchFamily="50" charset="-128"/>
              <a:ea typeface="游ゴシック" panose="020B0400000000000000" pitchFamily="50" charset="-128"/>
            </a:endParaRPr>
          </a:p>
          <a:p>
            <a:pPr>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　　どの</a:t>
            </a:r>
            <a:r>
              <a:rPr kumimoji="1" lang="ja-JP" altLang="en-US" sz="1200" spc="110" dirty="0">
                <a:latin typeface="游ゴシック" panose="020B0400000000000000" pitchFamily="50" charset="-128"/>
                <a:ea typeface="游ゴシック" panose="020B0400000000000000" pitchFamily="50" charset="-128"/>
              </a:rPr>
              <a:t>ような質問を</a:t>
            </a:r>
            <a:r>
              <a:rPr kumimoji="1" lang="ja-JP" altLang="en-US" sz="1200" spc="110" dirty="0" smtClean="0">
                <a:latin typeface="游ゴシック" panose="020B0400000000000000" pitchFamily="50" charset="-128"/>
                <a:ea typeface="游ゴシック" panose="020B0400000000000000" pitchFamily="50" charset="-128"/>
              </a:rPr>
              <a:t>して、どの</a:t>
            </a:r>
            <a:r>
              <a:rPr kumimoji="1" lang="ja-JP" altLang="en-US" sz="1200" spc="110" dirty="0">
                <a:latin typeface="游ゴシック" panose="020B0400000000000000" pitchFamily="50" charset="-128"/>
                <a:ea typeface="游ゴシック" panose="020B0400000000000000" pitchFamily="50" charset="-128"/>
              </a:rPr>
              <a:t>ように評価するの</a:t>
            </a:r>
            <a:r>
              <a:rPr kumimoji="1" lang="ja-JP" altLang="en-US" sz="1200" spc="110" dirty="0" smtClean="0">
                <a:latin typeface="游ゴシック" panose="020B0400000000000000" pitchFamily="50" charset="-128"/>
                <a:ea typeface="游ゴシック" panose="020B0400000000000000" pitchFamily="50" charset="-128"/>
              </a:rPr>
              <a:t>か、全担当者間</a:t>
            </a:r>
            <a:r>
              <a:rPr kumimoji="1" lang="ja-JP" altLang="en-US" sz="1200" spc="110" dirty="0">
                <a:latin typeface="游ゴシック" panose="020B0400000000000000" pitchFamily="50" charset="-128"/>
                <a:ea typeface="游ゴシック" panose="020B0400000000000000" pitchFamily="50" charset="-128"/>
              </a:rPr>
              <a:t>でシミュレーションしておくことも重要です。</a:t>
            </a:r>
            <a:endParaRPr kumimoji="1" lang="en-US" altLang="ja-JP" sz="1200" spc="110" dirty="0">
              <a:latin typeface="游ゴシック" panose="020B0400000000000000" pitchFamily="50" charset="-128"/>
              <a:ea typeface="游ゴシック" panose="020B0400000000000000" pitchFamily="50" charset="-128"/>
            </a:endParaRPr>
          </a:p>
        </p:txBody>
      </p:sp>
      <p:sp>
        <p:nvSpPr>
          <p:cNvPr id="4" name="角丸四角形 3"/>
          <p:cNvSpPr/>
          <p:nvPr/>
        </p:nvSpPr>
        <p:spPr>
          <a:xfrm>
            <a:off x="228600" y="-914400"/>
            <a:ext cx="9470366" cy="6781799"/>
          </a:xfrm>
          <a:prstGeom prst="roundRect">
            <a:avLst/>
          </a:prstGeom>
          <a:noFill/>
          <a:ln>
            <a:solidFill>
              <a:srgbClr val="AB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5" name="正方形/長方形 4"/>
          <p:cNvSpPr/>
          <p:nvPr/>
        </p:nvSpPr>
        <p:spPr>
          <a:xfrm>
            <a:off x="708870" y="2398856"/>
            <a:ext cx="8836957" cy="6491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6" name="二等辺三角形 5"/>
          <p:cNvSpPr/>
          <p:nvPr/>
        </p:nvSpPr>
        <p:spPr>
          <a:xfrm>
            <a:off x="801537" y="2546420"/>
            <a:ext cx="362290" cy="320441"/>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n w="0"/>
                <a:solidFill>
                  <a:schemeClr val="tx1"/>
                </a:solidFill>
                <a:effectLst>
                  <a:outerShdw blurRad="38100" dist="19050" dir="2700000" algn="tl" rotWithShape="0">
                    <a:schemeClr val="dk1">
                      <a:alpha val="40000"/>
                    </a:schemeClr>
                  </a:outerShdw>
                </a:effectLst>
              </a:rPr>
              <a:t>！</a:t>
            </a:r>
          </a:p>
        </p:txBody>
      </p:sp>
      <p:sp>
        <p:nvSpPr>
          <p:cNvPr id="7" name="テキスト ボックス 6"/>
          <p:cNvSpPr txBox="1"/>
          <p:nvPr/>
        </p:nvSpPr>
        <p:spPr>
          <a:xfrm>
            <a:off x="1228785" y="2719128"/>
            <a:ext cx="7050649" cy="295466"/>
          </a:xfrm>
          <a:prstGeom prst="rect">
            <a:avLst/>
          </a:prstGeom>
          <a:noFill/>
        </p:spPr>
        <p:txBody>
          <a:bodyPr wrap="square" rtlCol="0">
            <a:spAutoFit/>
          </a:bodyPr>
          <a:lstStyle/>
          <a:p>
            <a:pPr algn="l">
              <a:lnSpc>
                <a:spcPct val="110000"/>
              </a:lnSpc>
              <a:spcAft>
                <a:spcPts val="600"/>
              </a:spcAft>
              <a:buClr>
                <a:schemeClr val="tx2"/>
              </a:buClr>
            </a:pPr>
            <a:r>
              <a:rPr kumimoji="1" lang="ja-JP" altLang="en-US" sz="1100" spc="110" dirty="0" smtClean="0">
                <a:latin typeface="游ゴシック" panose="020B0400000000000000" pitchFamily="50" charset="-128"/>
                <a:ea typeface="游ゴシック" panose="020B0400000000000000" pitchFamily="50" charset="-128"/>
              </a:rPr>
              <a:t>「私の家族」「私のおいたち」　⇒　家庭環境にかかわることです</a:t>
            </a:r>
            <a:r>
              <a:rPr kumimoji="1" lang="ja-JP" altLang="en-US" sz="1200" spc="110" dirty="0" smtClean="0">
                <a:latin typeface="游ゴシック" panose="020B0400000000000000" pitchFamily="50" charset="-128"/>
                <a:ea typeface="游ゴシック" panose="020B0400000000000000" pitchFamily="50" charset="-128"/>
              </a:rPr>
              <a:t>　</a:t>
            </a:r>
          </a:p>
        </p:txBody>
      </p:sp>
      <p:sp>
        <p:nvSpPr>
          <p:cNvPr id="9" name="テキスト ボックス 8"/>
          <p:cNvSpPr txBox="1"/>
          <p:nvPr/>
        </p:nvSpPr>
        <p:spPr>
          <a:xfrm>
            <a:off x="1228785" y="2423662"/>
            <a:ext cx="7050649" cy="295466"/>
          </a:xfrm>
          <a:prstGeom prst="rect">
            <a:avLst/>
          </a:prstGeom>
          <a:noFill/>
        </p:spPr>
        <p:txBody>
          <a:bodyPr wrap="square" rtlCol="0">
            <a:spAutoFit/>
          </a:bodyPr>
          <a:lstStyle/>
          <a:p>
            <a:pPr algn="l">
              <a:lnSpc>
                <a:spcPct val="110000"/>
              </a:lnSpc>
              <a:spcAft>
                <a:spcPts val="600"/>
              </a:spcAft>
              <a:buClr>
                <a:schemeClr val="tx2"/>
              </a:buClr>
            </a:pPr>
            <a:r>
              <a:rPr kumimoji="1" lang="ja-JP" altLang="en-US" sz="1100" spc="110" dirty="0" smtClean="0">
                <a:latin typeface="游ゴシック" panose="020B0400000000000000" pitchFamily="50" charset="-128"/>
                <a:ea typeface="游ゴシック" panose="020B0400000000000000" pitchFamily="50" charset="-128"/>
              </a:rPr>
              <a:t>「支持政党について」「尊敬する人物について」　⇒　思想・信条にかかわることです</a:t>
            </a:r>
            <a:r>
              <a:rPr kumimoji="1" lang="ja-JP" altLang="en-US" sz="1200" spc="110" dirty="0" smtClean="0">
                <a:latin typeface="游ゴシック" panose="020B0400000000000000" pitchFamily="50" charset="-128"/>
                <a:ea typeface="游ゴシック" panose="020B0400000000000000" pitchFamily="50" charset="-128"/>
              </a:rPr>
              <a:t>　</a:t>
            </a:r>
          </a:p>
        </p:txBody>
      </p:sp>
      <p:sp>
        <p:nvSpPr>
          <p:cNvPr id="8" name="スライド番号プレースホルダー 7"/>
          <p:cNvSpPr>
            <a:spLocks noGrp="1"/>
          </p:cNvSpPr>
          <p:nvPr>
            <p:ph type="sldNum" sz="quarter" idx="4"/>
          </p:nvPr>
        </p:nvSpPr>
        <p:spPr/>
        <p:txBody>
          <a:bodyPr/>
          <a:lstStyle/>
          <a:p>
            <a:fld id="{48F63A3B-78C7-47BE-AE5E-E10140E04643}" type="slidenum">
              <a:rPr lang="en-US" smtClean="0"/>
              <a:pPr/>
              <a:t>24</a:t>
            </a:fld>
            <a:endParaRPr lang="en-US" dirty="0"/>
          </a:p>
        </p:txBody>
      </p:sp>
    </p:spTree>
    <p:extLst>
      <p:ext uri="{BB962C8B-B14F-4D97-AF65-F5344CB8AC3E}">
        <p14:creationId xmlns:p14="http://schemas.microsoft.com/office/powerpoint/2010/main" val="385101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50804" y="5181600"/>
            <a:ext cx="9251068" cy="1354558"/>
          </a:xfrm>
          <a:prstGeom prst="rect">
            <a:avLst/>
          </a:prstGeom>
          <a:solidFill>
            <a:srgbClr val="FFFEE6"/>
          </a:solid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chemeClr val="tx1"/>
              </a:solidFill>
            </a:endParaRPr>
          </a:p>
        </p:txBody>
      </p:sp>
      <p:sp>
        <p:nvSpPr>
          <p:cNvPr id="32" name="正方形/長方形 31"/>
          <p:cNvSpPr/>
          <p:nvPr/>
        </p:nvSpPr>
        <p:spPr>
          <a:xfrm>
            <a:off x="611843" y="4337108"/>
            <a:ext cx="8933984" cy="6491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6" name="正方形/長方形 5"/>
          <p:cNvSpPr/>
          <p:nvPr/>
        </p:nvSpPr>
        <p:spPr>
          <a:xfrm>
            <a:off x="611843" y="3048000"/>
            <a:ext cx="8836957" cy="6491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20" name="角丸四角形 19"/>
          <p:cNvSpPr/>
          <p:nvPr/>
        </p:nvSpPr>
        <p:spPr>
          <a:xfrm>
            <a:off x="79525" y="2623944"/>
            <a:ext cx="9601200" cy="5463364"/>
          </a:xfrm>
          <a:prstGeom prst="roundRect">
            <a:avLst/>
          </a:prstGeom>
          <a:noFill/>
          <a:ln>
            <a:solidFill>
              <a:srgbClr val="AB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2" name="タイトル 1"/>
          <p:cNvSpPr>
            <a:spLocks noGrp="1"/>
          </p:cNvSpPr>
          <p:nvPr>
            <p:ph type="title"/>
          </p:nvPr>
        </p:nvSpPr>
        <p:spPr/>
        <p:txBody>
          <a:bodyPr/>
          <a:lstStyle/>
          <a:p>
            <a:r>
              <a:rPr kumimoji="1" lang="ja-JP" altLang="en-US" dirty="0" smtClean="0"/>
              <a:t>採用方針・採用計画の検討</a:t>
            </a:r>
            <a:endParaRPr kumimoji="1" lang="ja-JP" altLang="en-US" dirty="0"/>
          </a:p>
        </p:txBody>
      </p:sp>
      <p:sp>
        <p:nvSpPr>
          <p:cNvPr id="4" name="テキスト プレースホルダー 3"/>
          <p:cNvSpPr>
            <a:spLocks noGrp="1"/>
          </p:cNvSpPr>
          <p:nvPr>
            <p:ph type="body" sz="quarter" idx="13"/>
          </p:nvPr>
        </p:nvSpPr>
        <p:spPr>
          <a:xfrm>
            <a:off x="0" y="828000"/>
            <a:ext cx="9907200" cy="550884"/>
          </a:xfrm>
        </p:spPr>
        <p:txBody>
          <a:bodyPr/>
          <a:lstStyle/>
          <a:p>
            <a:r>
              <a:rPr kumimoji="1" lang="en-US" altLang="ja-JP" dirty="0" smtClean="0">
                <a:latin typeface="游ゴシック" panose="020B0400000000000000" pitchFamily="50" charset="-128"/>
                <a:ea typeface="游ゴシック" panose="020B0400000000000000" pitchFamily="50" charset="-128"/>
              </a:rPr>
              <a:t>― </a:t>
            </a:r>
            <a:r>
              <a:rPr kumimoji="1" lang="ja-JP" altLang="en-US" dirty="0" smtClean="0">
                <a:latin typeface="游ゴシック" panose="020B0400000000000000" pitchFamily="50" charset="-128"/>
                <a:ea typeface="游ゴシック" panose="020B0400000000000000" pitchFamily="50" charset="-128"/>
              </a:rPr>
              <a:t>募集時の留意点</a:t>
            </a:r>
            <a:r>
              <a:rPr lang="ja-JP" altLang="en-US" dirty="0">
                <a:latin typeface="游ゴシック" panose="020B0400000000000000" pitchFamily="50" charset="-128"/>
                <a:ea typeface="游ゴシック" panose="020B0400000000000000" pitchFamily="50" charset="-128"/>
              </a:rPr>
              <a:t> </a:t>
            </a:r>
            <a:r>
              <a:rPr lang="en-US" altLang="ja-JP" dirty="0" smtClean="0">
                <a:latin typeface="游ゴシック" panose="020B0400000000000000" pitchFamily="50" charset="-128"/>
                <a:ea typeface="游ゴシック" panose="020B0400000000000000" pitchFamily="50" charset="-128"/>
              </a:rPr>
              <a:t>―</a:t>
            </a:r>
            <a:endParaRPr kumimoji="1" lang="ja-JP" altLang="en-US" dirty="0">
              <a:latin typeface="游ゴシック" panose="020B0400000000000000" pitchFamily="50" charset="-128"/>
              <a:ea typeface="游ゴシック" panose="020B0400000000000000" pitchFamily="50" charset="-128"/>
            </a:endParaRPr>
          </a:p>
        </p:txBody>
      </p:sp>
      <p:sp>
        <p:nvSpPr>
          <p:cNvPr id="11" name="楕円 10"/>
          <p:cNvSpPr/>
          <p:nvPr/>
        </p:nvSpPr>
        <p:spPr>
          <a:xfrm>
            <a:off x="760563" y="1889937"/>
            <a:ext cx="10668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latin typeface="游ゴシック" panose="020B0400000000000000" pitchFamily="50" charset="-128"/>
                <a:ea typeface="游ゴシック" panose="020B0400000000000000" pitchFamily="50" charset="-128"/>
              </a:rPr>
              <a:t>STEP</a:t>
            </a:r>
            <a:r>
              <a:rPr kumimoji="1" lang="ja-JP" altLang="en-US" sz="1200" dirty="0" smtClean="0">
                <a:solidFill>
                  <a:sysClr val="windowText" lastClr="000000"/>
                </a:solidFill>
                <a:latin typeface="游ゴシック" panose="020B0400000000000000" pitchFamily="50" charset="-128"/>
                <a:ea typeface="游ゴシック" panose="020B0400000000000000" pitchFamily="50" charset="-128"/>
              </a:rPr>
              <a:t>３</a:t>
            </a:r>
          </a:p>
        </p:txBody>
      </p:sp>
      <p:sp>
        <p:nvSpPr>
          <p:cNvPr id="12" name="角丸四角形 11"/>
          <p:cNvSpPr/>
          <p:nvPr/>
        </p:nvSpPr>
        <p:spPr>
          <a:xfrm>
            <a:off x="1835989" y="1796941"/>
            <a:ext cx="1220637" cy="532681"/>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0" y="1426947"/>
            <a:ext cx="9897374" cy="301365"/>
          </a:xfrm>
          <a:prstGeom prst="rect">
            <a:avLst/>
          </a:prstGeom>
          <a:solidFill>
            <a:srgbClr val="F4FAFA"/>
          </a:solidFill>
        </p:spPr>
        <p:txBody>
          <a:bodyPr wrap="square" rtlCol="0">
            <a:spAutoFit/>
          </a:bodyPr>
          <a:lstStyle/>
          <a:p>
            <a:pPr algn="l">
              <a:lnSpc>
                <a:spcPct val="120000"/>
              </a:lnSpc>
              <a:spcAft>
                <a:spcPts val="600"/>
              </a:spcAft>
              <a:buClr>
                <a:schemeClr val="tx2"/>
              </a:buClr>
            </a:pPr>
            <a:r>
              <a:rPr kumimoji="1" lang="ja-JP" altLang="en-US" sz="1200" b="1" dirty="0" smtClean="0">
                <a:solidFill>
                  <a:schemeClr val="accent2">
                    <a:lumMod val="75000"/>
                  </a:schemeClr>
                </a:solidFill>
                <a:uFill>
                  <a:solidFill>
                    <a:schemeClr val="accent6">
                      <a:lumMod val="50000"/>
                    </a:schemeClr>
                  </a:solidFill>
                </a:uFill>
                <a:latin typeface="游ゴシック" panose="020B0400000000000000" pitchFamily="50" charset="-128"/>
                <a:ea typeface="游ゴシック" panose="020B0400000000000000" pitchFamily="50" charset="-128"/>
              </a:rPr>
              <a:t>　</a:t>
            </a:r>
            <a:r>
              <a:rPr kumimoji="1" lang="ja-JP" altLang="en-US" sz="1200" b="1" u="heavy" dirty="0" smtClean="0">
                <a:solidFill>
                  <a:schemeClr val="tx2">
                    <a:lumMod val="60000"/>
                    <a:lumOff val="40000"/>
                  </a:schemeClr>
                </a:solidFill>
                <a:uFill>
                  <a:solidFill>
                    <a:schemeClr val="accent6">
                      <a:lumMod val="90000"/>
                    </a:schemeClr>
                  </a:solidFill>
                </a:uFill>
                <a:latin typeface="游ゴシック" panose="020B0400000000000000" pitchFamily="50" charset="-128"/>
                <a:ea typeface="游ゴシック" panose="020B0400000000000000" pitchFamily="50" charset="-128"/>
              </a:rPr>
              <a:t>明確化された「人物像」に見合った募集条件、提出書類であることが重要です！</a:t>
            </a:r>
            <a:endParaRPr kumimoji="1" lang="en-US" altLang="ja-JP" sz="1200" b="1" u="heavy" dirty="0" smtClean="0">
              <a:solidFill>
                <a:schemeClr val="tx2">
                  <a:lumMod val="60000"/>
                  <a:lumOff val="40000"/>
                </a:schemeClr>
              </a:solidFill>
              <a:uFill>
                <a:solidFill>
                  <a:schemeClr val="accent6">
                    <a:lumMod val="90000"/>
                  </a:schemeClr>
                </a:solidFill>
              </a:uFill>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350804" y="2423425"/>
            <a:ext cx="1858996" cy="329321"/>
          </a:xfrm>
          <a:prstGeom prst="rect">
            <a:avLst/>
          </a:prstGeom>
          <a:noFill/>
        </p:spPr>
        <p:txBody>
          <a:bodyPr wrap="square" rtlCol="0">
            <a:spAutoFit/>
          </a:bodyPr>
          <a:lstStyle/>
          <a:p>
            <a:pPr algn="l">
              <a:lnSpc>
                <a:spcPct val="110000"/>
              </a:lnSpc>
              <a:spcAft>
                <a:spcPts val="600"/>
              </a:spcAft>
              <a:buClr>
                <a:schemeClr val="tx2"/>
              </a:buClr>
            </a:pPr>
            <a:r>
              <a:rPr kumimoji="1" lang="ja-JP" altLang="en-US" sz="1400" b="1" u="sng" spc="110" dirty="0" smtClean="0">
                <a:latin typeface="游ゴシック" panose="020B0400000000000000" pitchFamily="50" charset="-128"/>
                <a:ea typeface="游ゴシック" panose="020B0400000000000000" pitchFamily="50" charset="-128"/>
              </a:rPr>
              <a:t>①応募条件の提示</a:t>
            </a:r>
          </a:p>
        </p:txBody>
      </p:sp>
      <p:sp>
        <p:nvSpPr>
          <p:cNvPr id="8" name="テキスト ボックス 7"/>
          <p:cNvSpPr txBox="1"/>
          <p:nvPr/>
        </p:nvSpPr>
        <p:spPr>
          <a:xfrm>
            <a:off x="532673" y="2708871"/>
            <a:ext cx="9631396" cy="295466"/>
          </a:xfrm>
          <a:prstGeom prst="rect">
            <a:avLst/>
          </a:prstGeom>
          <a:noFill/>
        </p:spPr>
        <p:txBody>
          <a:bodyPr wrap="square" rtlCol="0">
            <a:spAutoFit/>
          </a:bodyPr>
          <a:lstStyle/>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 「採用基準」に基づき「応募条件」を示しますが、職務に関係ない要素で不合理に制限を設けていませんか？</a:t>
            </a:r>
          </a:p>
        </p:txBody>
      </p:sp>
      <p:sp>
        <p:nvSpPr>
          <p:cNvPr id="13" name="二等辺三角形 12"/>
          <p:cNvSpPr/>
          <p:nvPr/>
        </p:nvSpPr>
        <p:spPr>
          <a:xfrm>
            <a:off x="704510" y="3195564"/>
            <a:ext cx="362290" cy="320441"/>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n w="0"/>
                <a:solidFill>
                  <a:schemeClr val="tx1"/>
                </a:solidFill>
                <a:effectLst>
                  <a:outerShdw blurRad="38100" dist="19050" dir="2700000" algn="tl" rotWithShape="0">
                    <a:schemeClr val="dk1">
                      <a:alpha val="40000"/>
                    </a:schemeClr>
                  </a:outerShdw>
                </a:effectLst>
              </a:rPr>
              <a:t>！</a:t>
            </a:r>
          </a:p>
        </p:txBody>
      </p:sp>
      <p:sp>
        <p:nvSpPr>
          <p:cNvPr id="15" name="テキスト ボックス 14"/>
          <p:cNvSpPr txBox="1"/>
          <p:nvPr/>
        </p:nvSpPr>
        <p:spPr>
          <a:xfrm>
            <a:off x="1143000" y="3101949"/>
            <a:ext cx="7050649" cy="295466"/>
          </a:xfrm>
          <a:prstGeom prst="rect">
            <a:avLst/>
          </a:prstGeom>
          <a:noFill/>
        </p:spPr>
        <p:txBody>
          <a:bodyPr wrap="square" rtlCol="0">
            <a:spAutoFit/>
          </a:bodyPr>
          <a:lstStyle/>
          <a:p>
            <a:pPr algn="l">
              <a:lnSpc>
                <a:spcPct val="110000"/>
              </a:lnSpc>
              <a:spcAft>
                <a:spcPts val="600"/>
              </a:spcAft>
              <a:buClr>
                <a:schemeClr val="tx2"/>
              </a:buClr>
            </a:pPr>
            <a:r>
              <a:rPr kumimoji="1" lang="ja-JP" altLang="en-US" sz="1100" spc="110" dirty="0" smtClean="0">
                <a:latin typeface="游ゴシック" panose="020B0400000000000000" pitchFamily="50" charset="-128"/>
                <a:ea typeface="游ゴシック" panose="020B0400000000000000" pitchFamily="50" charset="-128"/>
              </a:rPr>
              <a:t>「○○市在住限定求人」など　⇒　居住地域による差別につながるおそれがあります</a:t>
            </a:r>
            <a:r>
              <a:rPr kumimoji="1" lang="ja-JP" altLang="en-US" sz="1200" spc="110" dirty="0" smtClean="0">
                <a:latin typeface="游ゴシック" panose="020B0400000000000000" pitchFamily="50" charset="-128"/>
                <a:ea typeface="游ゴシック" panose="020B0400000000000000" pitchFamily="50" charset="-128"/>
              </a:rPr>
              <a:t>　</a:t>
            </a:r>
          </a:p>
        </p:txBody>
      </p:sp>
      <p:sp>
        <p:nvSpPr>
          <p:cNvPr id="21" name="テキスト ボックス 20"/>
          <p:cNvSpPr txBox="1"/>
          <p:nvPr/>
        </p:nvSpPr>
        <p:spPr>
          <a:xfrm>
            <a:off x="1143000" y="3387134"/>
            <a:ext cx="7432338" cy="295466"/>
          </a:xfrm>
          <a:prstGeom prst="rect">
            <a:avLst/>
          </a:prstGeom>
          <a:noFill/>
        </p:spPr>
        <p:txBody>
          <a:bodyPr wrap="square" rtlCol="0">
            <a:spAutoFit/>
          </a:bodyPr>
          <a:lstStyle/>
          <a:p>
            <a:pPr algn="l">
              <a:lnSpc>
                <a:spcPct val="110000"/>
              </a:lnSpc>
              <a:spcAft>
                <a:spcPts val="600"/>
              </a:spcAft>
              <a:buClr>
                <a:schemeClr val="tx2"/>
              </a:buClr>
            </a:pPr>
            <a:r>
              <a:rPr kumimoji="1" lang="ja-JP" altLang="en-US" sz="1100" spc="110" dirty="0" smtClean="0">
                <a:latin typeface="游ゴシック" panose="020B0400000000000000" pitchFamily="50" charset="-128"/>
                <a:ea typeface="游ゴシック" panose="020B0400000000000000" pitchFamily="50" charset="-128"/>
              </a:rPr>
              <a:t>「心身共に健康な方募集！」など　⇒　障害や病気のある人を排除しうる表現がないか注意が必要です</a:t>
            </a:r>
            <a:r>
              <a:rPr kumimoji="1" lang="ja-JP" altLang="en-US" sz="1200" spc="110" dirty="0" smtClean="0">
                <a:latin typeface="游ゴシック" panose="020B0400000000000000" pitchFamily="50" charset="-128"/>
                <a:ea typeface="游ゴシック" panose="020B0400000000000000" pitchFamily="50" charset="-128"/>
              </a:rPr>
              <a:t>　</a:t>
            </a:r>
          </a:p>
        </p:txBody>
      </p:sp>
      <p:sp>
        <p:nvSpPr>
          <p:cNvPr id="22" name="テキスト ボックス 21"/>
          <p:cNvSpPr txBox="1"/>
          <p:nvPr/>
        </p:nvSpPr>
        <p:spPr>
          <a:xfrm>
            <a:off x="350804" y="3697144"/>
            <a:ext cx="1639019" cy="336246"/>
          </a:xfrm>
          <a:prstGeom prst="rect">
            <a:avLst/>
          </a:prstGeom>
          <a:noFill/>
        </p:spPr>
        <p:txBody>
          <a:bodyPr wrap="square" rtlCol="0">
            <a:spAutoFit/>
          </a:bodyPr>
          <a:lstStyle/>
          <a:p>
            <a:pPr algn="l">
              <a:lnSpc>
                <a:spcPct val="110000"/>
              </a:lnSpc>
              <a:spcAft>
                <a:spcPts val="600"/>
              </a:spcAft>
              <a:buClr>
                <a:schemeClr val="tx2"/>
              </a:buClr>
            </a:pPr>
            <a:r>
              <a:rPr kumimoji="1" lang="ja-JP" altLang="en-US" sz="1400" b="1" u="sng" spc="110" dirty="0" smtClean="0">
                <a:latin typeface="游ゴシック" panose="020B0400000000000000" pitchFamily="50" charset="-128"/>
                <a:ea typeface="游ゴシック" panose="020B0400000000000000" pitchFamily="50" charset="-128"/>
              </a:rPr>
              <a:t>②応募の受付</a:t>
            </a:r>
          </a:p>
        </p:txBody>
      </p:sp>
      <p:sp>
        <p:nvSpPr>
          <p:cNvPr id="23" name="テキスト ボックス 22"/>
          <p:cNvSpPr txBox="1"/>
          <p:nvPr/>
        </p:nvSpPr>
        <p:spPr>
          <a:xfrm>
            <a:off x="532673" y="4029468"/>
            <a:ext cx="9106619" cy="295466"/>
          </a:xfrm>
          <a:prstGeom prst="rect">
            <a:avLst/>
          </a:prstGeom>
          <a:noFill/>
        </p:spPr>
        <p:txBody>
          <a:bodyPr wrap="square" rtlCol="0">
            <a:spAutoFit/>
          </a:bodyPr>
          <a:lstStyle/>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 履歴書、エントリーシートによって応募の意思表示をしますが、その他、応募時点で必要以上に求めていませんか？</a:t>
            </a:r>
          </a:p>
        </p:txBody>
      </p:sp>
      <p:sp>
        <p:nvSpPr>
          <p:cNvPr id="24" name="角丸四角形 23"/>
          <p:cNvSpPr/>
          <p:nvPr/>
        </p:nvSpPr>
        <p:spPr>
          <a:xfrm>
            <a:off x="706237" y="4342682"/>
            <a:ext cx="8532962" cy="5769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25" name="二等辺三角形 24"/>
          <p:cNvSpPr/>
          <p:nvPr/>
        </p:nvSpPr>
        <p:spPr>
          <a:xfrm>
            <a:off x="704510" y="4454761"/>
            <a:ext cx="362290" cy="320441"/>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n w="0"/>
                <a:solidFill>
                  <a:schemeClr val="tx1"/>
                </a:solidFill>
                <a:effectLst>
                  <a:outerShdw blurRad="38100" dist="19050" dir="2700000" algn="tl" rotWithShape="0">
                    <a:schemeClr val="dk1">
                      <a:alpha val="40000"/>
                    </a:schemeClr>
                  </a:outerShdw>
                </a:effectLst>
              </a:rPr>
              <a:t>！</a:t>
            </a:r>
          </a:p>
        </p:txBody>
      </p:sp>
      <p:sp>
        <p:nvSpPr>
          <p:cNvPr id="26" name="テキスト ボックス 25"/>
          <p:cNvSpPr txBox="1"/>
          <p:nvPr/>
        </p:nvSpPr>
        <p:spPr>
          <a:xfrm>
            <a:off x="1066800" y="4410237"/>
            <a:ext cx="8652831" cy="558614"/>
          </a:xfrm>
          <a:prstGeom prst="rect">
            <a:avLst/>
          </a:prstGeom>
          <a:noFill/>
        </p:spPr>
        <p:txBody>
          <a:bodyPr wrap="square" rtlCol="0">
            <a:spAutoFit/>
          </a:bodyPr>
          <a:lstStyle/>
          <a:p>
            <a:pPr algn="l">
              <a:lnSpc>
                <a:spcPct val="110000"/>
              </a:lnSpc>
              <a:spcAft>
                <a:spcPts val="600"/>
              </a:spcAft>
              <a:buClr>
                <a:schemeClr val="tx2"/>
              </a:buClr>
            </a:pPr>
            <a:r>
              <a:rPr kumimoji="1" lang="ja-JP" altLang="en-US" sz="1100" spc="110" dirty="0" smtClean="0">
                <a:latin typeface="游ゴシック" panose="020B0400000000000000" pitchFamily="50" charset="-128"/>
                <a:ea typeface="游ゴシック" panose="020B0400000000000000" pitchFamily="50" charset="-128"/>
              </a:rPr>
              <a:t>「住民票」　⇒　本籍・出生地等の把握につながるおそれがあります。雇用管理に必要な場合は採用後に収集しましょう</a:t>
            </a:r>
            <a:endParaRPr kumimoji="1" lang="en-US" altLang="ja-JP" sz="11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100" spc="110" dirty="0" smtClean="0">
                <a:latin typeface="游ゴシック" panose="020B0400000000000000" pitchFamily="50" charset="-128"/>
                <a:ea typeface="游ゴシック" panose="020B0400000000000000" pitchFamily="50" charset="-128"/>
              </a:rPr>
              <a:t>「健康診断」　⇒　業務遂行上必要な情報以上の健康状態等を把握するおそれがあります。</a:t>
            </a:r>
            <a:r>
              <a:rPr kumimoji="1" lang="ja-JP" altLang="en-US" sz="1200" spc="110" dirty="0" smtClean="0">
                <a:latin typeface="游ゴシック" panose="020B0400000000000000" pitchFamily="50" charset="-128"/>
                <a:ea typeface="游ゴシック" panose="020B0400000000000000" pitchFamily="50" charset="-128"/>
              </a:rPr>
              <a:t>　</a:t>
            </a:r>
          </a:p>
        </p:txBody>
      </p:sp>
      <p:sp>
        <p:nvSpPr>
          <p:cNvPr id="29" name="山形 28"/>
          <p:cNvSpPr/>
          <p:nvPr/>
        </p:nvSpPr>
        <p:spPr>
          <a:xfrm>
            <a:off x="1809434" y="1921938"/>
            <a:ext cx="1771966" cy="407684"/>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b="1" dirty="0" smtClean="0">
                <a:solidFill>
                  <a:schemeClr val="bg1"/>
                </a:solidFill>
                <a:uFill>
                  <a:solidFill>
                    <a:srgbClr val="FEDFE1">
                      <a:lumMod val="90000"/>
                    </a:srgbClr>
                  </a:solidFill>
                </a:uFill>
                <a:latin typeface="游ゴシック" panose="020B0400000000000000" pitchFamily="50" charset="-128"/>
                <a:ea typeface="游ゴシック" panose="020B0400000000000000" pitchFamily="50" charset="-128"/>
              </a:rPr>
              <a:t>募集</a:t>
            </a:r>
            <a:endParaRPr kumimoji="1" lang="ja-JP" altLang="en-US" b="1" dirty="0">
              <a:solidFill>
                <a:schemeClr val="bg1"/>
              </a:solidFill>
              <a:uFill>
                <a:solidFill>
                  <a:srgbClr val="FEDFE1">
                    <a:lumMod val="90000"/>
                  </a:srgbClr>
                </a:solidFill>
              </a:uFill>
              <a:latin typeface="游ゴシック" panose="020B0400000000000000" pitchFamily="50" charset="-128"/>
              <a:ea typeface="游ゴシック" panose="020B0400000000000000" pitchFamily="50" charset="-128"/>
            </a:endParaRPr>
          </a:p>
        </p:txBody>
      </p:sp>
      <p:sp>
        <p:nvSpPr>
          <p:cNvPr id="33" name="正方形/長方形 32"/>
          <p:cNvSpPr/>
          <p:nvPr/>
        </p:nvSpPr>
        <p:spPr>
          <a:xfrm>
            <a:off x="616325" y="6117060"/>
            <a:ext cx="8836957" cy="340833"/>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chemeClr val="tx1"/>
              </a:solidFill>
            </a:endParaRPr>
          </a:p>
        </p:txBody>
      </p:sp>
      <p:sp>
        <p:nvSpPr>
          <p:cNvPr id="34" name="テキスト ボックス 33"/>
          <p:cNvSpPr txBox="1"/>
          <p:nvPr/>
        </p:nvSpPr>
        <p:spPr>
          <a:xfrm>
            <a:off x="350802" y="5208594"/>
            <a:ext cx="2600019" cy="329321"/>
          </a:xfrm>
          <a:prstGeom prst="rect">
            <a:avLst/>
          </a:prstGeom>
          <a:noFill/>
        </p:spPr>
        <p:txBody>
          <a:bodyPr wrap="square" rtlCol="0">
            <a:spAutoFit/>
          </a:bodyPr>
          <a:lstStyle/>
          <a:p>
            <a:pPr algn="l">
              <a:lnSpc>
                <a:spcPct val="110000"/>
              </a:lnSpc>
              <a:spcAft>
                <a:spcPts val="600"/>
              </a:spcAft>
              <a:buClr>
                <a:schemeClr val="tx2"/>
              </a:buClr>
            </a:pPr>
            <a:r>
              <a:rPr kumimoji="1" lang="ja-JP" altLang="en-US" sz="1400" b="1" u="sng" spc="110" dirty="0" smtClean="0">
                <a:latin typeface="游ゴシック" panose="020B0400000000000000" pitchFamily="50" charset="-128"/>
                <a:ea typeface="游ゴシック" panose="020B0400000000000000" pitchFamily="50" charset="-128"/>
              </a:rPr>
              <a:t>身元保証人について</a:t>
            </a:r>
          </a:p>
        </p:txBody>
      </p:sp>
      <p:sp>
        <p:nvSpPr>
          <p:cNvPr id="35" name="テキスト ボックス 34"/>
          <p:cNvSpPr txBox="1"/>
          <p:nvPr/>
        </p:nvSpPr>
        <p:spPr>
          <a:xfrm>
            <a:off x="495253" y="5481151"/>
            <a:ext cx="9106619" cy="575542"/>
          </a:xfrm>
          <a:prstGeom prst="rect">
            <a:avLst/>
          </a:prstGeom>
          <a:noFill/>
        </p:spPr>
        <p:txBody>
          <a:bodyPr wrap="square" rtlCol="0">
            <a:spAutoFit/>
          </a:bodyPr>
          <a:lstStyle/>
          <a:p>
            <a:pPr marL="171450" indent="-171450" algn="l">
              <a:lnSpc>
                <a:spcPct val="110000"/>
              </a:lnSpc>
              <a:spcAft>
                <a:spcPts val="600"/>
              </a:spcAft>
              <a:buClr>
                <a:schemeClr val="tx2"/>
              </a:buClr>
              <a:buFont typeface="Wingdings" panose="05000000000000000000" pitchFamily="2" charset="2"/>
              <a:buChar char="Ø"/>
            </a:pPr>
            <a:r>
              <a:rPr kumimoji="1" lang="ja-JP" altLang="en-US" sz="1200" spc="110" dirty="0" smtClean="0">
                <a:latin typeface="游ゴシック" panose="020B0400000000000000" pitchFamily="50" charset="-128"/>
                <a:ea typeface="游ゴシック" panose="020B0400000000000000" pitchFamily="50" charset="-128"/>
              </a:rPr>
              <a:t>身元保証人の確保がネックとなり、応募者が集まりにくくなる場合もあります。</a:t>
            </a:r>
            <a:endParaRPr kumimoji="1" lang="en-US" altLang="ja-JP" sz="1200" spc="110" dirty="0" smtClean="0">
              <a:latin typeface="游ゴシック" panose="020B0400000000000000" pitchFamily="50" charset="-128"/>
              <a:ea typeface="游ゴシック" panose="020B0400000000000000" pitchFamily="50" charset="-128"/>
            </a:endParaRPr>
          </a:p>
          <a:p>
            <a:pPr marL="171450" indent="-171450" algn="l">
              <a:lnSpc>
                <a:spcPct val="110000"/>
              </a:lnSpc>
              <a:spcAft>
                <a:spcPts val="600"/>
              </a:spcAft>
              <a:buClr>
                <a:schemeClr val="tx2"/>
              </a:buClr>
              <a:buFont typeface="Wingdings" panose="05000000000000000000" pitchFamily="2" charset="2"/>
              <a:buChar char="Ø"/>
            </a:pPr>
            <a:r>
              <a:rPr kumimoji="1" lang="ja-JP" altLang="en-US" sz="1200" spc="110" dirty="0" smtClean="0">
                <a:latin typeface="游ゴシック" panose="020B0400000000000000" pitchFamily="50" charset="-128"/>
                <a:ea typeface="游ゴシック" panose="020B0400000000000000" pitchFamily="50" charset="-128"/>
              </a:rPr>
              <a:t>応募者に広く門戸を開くことからも、真に必要なものなのか改めて検討してみてください。</a:t>
            </a:r>
          </a:p>
        </p:txBody>
      </p:sp>
      <p:sp>
        <p:nvSpPr>
          <p:cNvPr id="36" name="二等辺三角形 35"/>
          <p:cNvSpPr/>
          <p:nvPr/>
        </p:nvSpPr>
        <p:spPr>
          <a:xfrm>
            <a:off x="753553" y="6096105"/>
            <a:ext cx="362290" cy="320441"/>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n w="0"/>
                <a:solidFill>
                  <a:schemeClr val="tx1"/>
                </a:solidFill>
                <a:effectLst>
                  <a:outerShdw blurRad="38100" dist="19050" dir="2700000" algn="tl" rotWithShape="0">
                    <a:schemeClr val="dk1">
                      <a:alpha val="40000"/>
                    </a:schemeClr>
                  </a:outerShdw>
                </a:effectLst>
              </a:rPr>
              <a:t>！</a:t>
            </a:r>
          </a:p>
        </p:txBody>
      </p:sp>
      <p:sp>
        <p:nvSpPr>
          <p:cNvPr id="37" name="テキスト ボックス 36"/>
          <p:cNvSpPr txBox="1"/>
          <p:nvPr/>
        </p:nvSpPr>
        <p:spPr>
          <a:xfrm>
            <a:off x="1071282" y="6148207"/>
            <a:ext cx="7050649" cy="278538"/>
          </a:xfrm>
          <a:prstGeom prst="rect">
            <a:avLst/>
          </a:prstGeom>
          <a:noFill/>
        </p:spPr>
        <p:txBody>
          <a:bodyPr wrap="square" rtlCol="0">
            <a:spAutoFit/>
          </a:bodyPr>
          <a:lstStyle/>
          <a:p>
            <a:pPr algn="l">
              <a:lnSpc>
                <a:spcPct val="110000"/>
              </a:lnSpc>
              <a:spcAft>
                <a:spcPts val="600"/>
              </a:spcAft>
              <a:buClr>
                <a:schemeClr val="tx2"/>
              </a:buClr>
            </a:pPr>
            <a:r>
              <a:rPr kumimoji="1" lang="ja-JP" altLang="en-US" sz="1100" spc="110" dirty="0" smtClean="0">
                <a:latin typeface="游ゴシック" panose="020B0400000000000000" pitchFamily="50" charset="-128"/>
                <a:ea typeface="游ゴシック" panose="020B0400000000000000" pitchFamily="50" charset="-128"/>
              </a:rPr>
              <a:t>身元保証人の責任は「身元保証ニ関スル法律」により制限されています。</a:t>
            </a:r>
            <a:endParaRPr kumimoji="1" lang="en-US" altLang="ja-JP" sz="1100" spc="110" dirty="0" smtClean="0">
              <a:latin typeface="游ゴシック" panose="020B0400000000000000" pitchFamily="50" charset="-128"/>
              <a:ea typeface="游ゴシック" panose="020B0400000000000000" pitchFamily="50" charset="-128"/>
            </a:endParaRPr>
          </a:p>
        </p:txBody>
      </p:sp>
      <p:cxnSp>
        <p:nvCxnSpPr>
          <p:cNvPr id="27" name="カギ線コネクタ 26"/>
          <p:cNvCxnSpPr>
            <a:stCxn id="7" idx="1"/>
            <a:endCxn id="34" idx="1"/>
          </p:cNvCxnSpPr>
          <p:nvPr/>
        </p:nvCxnSpPr>
        <p:spPr>
          <a:xfrm rot="10800000" flipV="1">
            <a:off x="350802" y="2588085"/>
            <a:ext cx="2" cy="2785169"/>
          </a:xfrm>
          <a:prstGeom prst="bentConnector3">
            <a:avLst>
              <a:gd name="adj1" fmla="val 11430100000"/>
            </a:avLst>
          </a:prstGeom>
          <a:ln w="19050">
            <a:solidFill>
              <a:schemeClr val="accent6">
                <a:lumMod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152400" y="3865267"/>
            <a:ext cx="261041" cy="0"/>
          </a:xfrm>
          <a:prstGeom prst="line">
            <a:avLst/>
          </a:prstGeom>
          <a:ln w="19050">
            <a:solidFill>
              <a:schemeClr val="accent6">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日付プレースホルダー 8"/>
          <p:cNvSpPr>
            <a:spLocks noGrp="1"/>
          </p:cNvSpPr>
          <p:nvPr>
            <p:ph type="dt" sz="half" idx="10"/>
          </p:nvPr>
        </p:nvSpPr>
        <p:spPr/>
        <p:txBody>
          <a:bodyPr/>
          <a:lstStyle/>
          <a:p>
            <a:r>
              <a:rPr lang="en-US" altLang="ja-JP" smtClean="0"/>
              <a:t>2022/11/09</a:t>
            </a:r>
            <a:endParaRPr lang="en-US" dirty="0"/>
          </a:p>
        </p:txBody>
      </p:sp>
      <p:sp>
        <p:nvSpPr>
          <p:cNvPr id="14" name="スライド番号プレースホルダー 13"/>
          <p:cNvSpPr>
            <a:spLocks noGrp="1"/>
          </p:cNvSpPr>
          <p:nvPr>
            <p:ph type="sldNum" sz="quarter" idx="4"/>
          </p:nvPr>
        </p:nvSpPr>
        <p:spPr/>
        <p:txBody>
          <a:bodyPr/>
          <a:lstStyle/>
          <a:p>
            <a:fld id="{48F63A3B-78C7-47BE-AE5E-E10140E04643}" type="slidenum">
              <a:rPr lang="en-US" smtClean="0"/>
              <a:pPr/>
              <a:t>25</a:t>
            </a:fld>
            <a:endParaRPr lang="en-US" dirty="0"/>
          </a:p>
        </p:txBody>
      </p:sp>
    </p:spTree>
    <p:extLst>
      <p:ext uri="{BB962C8B-B14F-4D97-AF65-F5344CB8AC3E}">
        <p14:creationId xmlns:p14="http://schemas.microsoft.com/office/powerpoint/2010/main" val="1869401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52400" y="1692412"/>
            <a:ext cx="10107627" cy="911019"/>
          </a:xfrm>
          <a:prstGeom prst="rect">
            <a:avLst/>
          </a:prstGeom>
          <a:noFill/>
        </p:spPr>
        <p:txBody>
          <a:bodyPr wrap="square" rtlCol="0">
            <a:spAutoFit/>
          </a:bodyPr>
          <a:lstStyle/>
          <a:p>
            <a:pPr algn="l">
              <a:lnSpc>
                <a:spcPct val="120000"/>
              </a:lnSpc>
              <a:spcAft>
                <a:spcPts val="600"/>
              </a:spcAft>
              <a:buClr>
                <a:schemeClr val="tx2"/>
              </a:buClr>
            </a:pPr>
            <a:r>
              <a:rPr kumimoji="1" lang="en-US" altLang="ja-JP" sz="1200" b="1" dirty="0" smtClean="0">
                <a:latin typeface="游ゴシック" panose="020B0400000000000000" pitchFamily="50" charset="-128"/>
                <a:ea typeface="游ゴシック" panose="020B0400000000000000" pitchFamily="50" charset="-128"/>
              </a:rPr>
              <a:t>〈</a:t>
            </a:r>
            <a:r>
              <a:rPr kumimoji="1" lang="ja-JP" altLang="en-US" sz="1200" b="1" dirty="0" smtClean="0">
                <a:latin typeface="游ゴシック" panose="020B0400000000000000" pitchFamily="50" charset="-128"/>
                <a:ea typeface="游ゴシック" panose="020B0400000000000000" pitchFamily="50" charset="-128"/>
              </a:rPr>
              <a:t>大学卒業予定者・一般求職者</a:t>
            </a:r>
            <a:r>
              <a:rPr kumimoji="1" lang="en-US" altLang="ja-JP" sz="1200" b="1" dirty="0" smtClean="0">
                <a:latin typeface="游ゴシック" panose="020B0400000000000000" pitchFamily="50" charset="-128"/>
                <a:ea typeface="游ゴシック" panose="020B0400000000000000" pitchFamily="50" charset="-128"/>
              </a:rPr>
              <a:t>〉</a:t>
            </a:r>
          </a:p>
          <a:p>
            <a:pPr algn="l">
              <a:lnSpc>
                <a:spcPct val="120000"/>
              </a:lnSpc>
              <a:spcAft>
                <a:spcPts val="600"/>
              </a:spcAft>
              <a:buClr>
                <a:schemeClr val="tx2"/>
              </a:buClr>
            </a:pPr>
            <a:r>
              <a:rPr kumimoji="1" lang="ja-JP" altLang="en-US" sz="1200" dirty="0" smtClean="0">
                <a:latin typeface="游ゴシック" panose="020B0400000000000000" pitchFamily="50" charset="-128"/>
                <a:ea typeface="游ゴシック" panose="020B0400000000000000" pitchFamily="50" charset="-128"/>
              </a:rPr>
              <a:t> ✔ 定められた応募書類はありませんが、厚生労働省では公正な採用選考の観点から</a:t>
            </a:r>
            <a:endParaRPr kumimoji="1" lang="en-US" altLang="ja-JP" sz="1200" dirty="0" smtClean="0">
              <a:latin typeface="游ゴシック" panose="020B0400000000000000" pitchFamily="50" charset="-128"/>
              <a:ea typeface="游ゴシック" panose="020B0400000000000000" pitchFamily="50" charset="-128"/>
            </a:endParaRPr>
          </a:p>
          <a:p>
            <a:pPr algn="l">
              <a:lnSpc>
                <a:spcPct val="120000"/>
              </a:lnSpc>
              <a:spcAft>
                <a:spcPts val="600"/>
              </a:spcAft>
              <a:buClr>
                <a:schemeClr val="tx2"/>
              </a:buClr>
            </a:pPr>
            <a:r>
              <a:rPr kumimoji="1" lang="ja-JP" altLang="en-US" sz="1200" dirty="0" smtClean="0">
                <a:latin typeface="游ゴシック" panose="020B0400000000000000" pitchFamily="50" charset="-128"/>
                <a:ea typeface="游ゴシック" panose="020B0400000000000000" pitchFamily="50" charset="-128"/>
              </a:rPr>
              <a:t>　　「新規大学等卒業予定者用標準的事項の参考例」「</a:t>
            </a:r>
            <a:r>
              <a:rPr kumimoji="1" lang="ja-JP" altLang="en-US" sz="1200" u="sng" dirty="0" smtClean="0">
                <a:latin typeface="游ゴシック" panose="020B0400000000000000" pitchFamily="50" charset="-128"/>
                <a:ea typeface="游ゴシック" panose="020B0400000000000000" pitchFamily="50" charset="-128"/>
              </a:rPr>
              <a:t>厚生労働省履歴書様式例</a:t>
            </a:r>
            <a:r>
              <a:rPr kumimoji="1" lang="ja-JP" altLang="en-US" sz="1200" dirty="0" smtClean="0">
                <a:latin typeface="游ゴシック" panose="020B0400000000000000" pitchFamily="50" charset="-128"/>
                <a:ea typeface="游ゴシック" panose="020B0400000000000000" pitchFamily="50" charset="-128"/>
              </a:rPr>
              <a:t>」の使用を推奨しています。</a:t>
            </a:r>
            <a:endParaRPr kumimoji="1" lang="en-US" altLang="ja-JP" sz="1200" dirty="0" smtClean="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330997" y="317932"/>
            <a:ext cx="1639019" cy="350865"/>
          </a:xfrm>
          <a:prstGeom prst="rect">
            <a:avLst/>
          </a:prstGeom>
          <a:solidFill>
            <a:schemeClr val="bg1"/>
          </a:solidFill>
        </p:spPr>
        <p:txBody>
          <a:bodyPr wrap="square" rtlCol="0">
            <a:spAutoFit/>
          </a:bodyPr>
          <a:lstStyle/>
          <a:p>
            <a:pPr algn="l">
              <a:lnSpc>
                <a:spcPct val="120000"/>
              </a:lnSpc>
              <a:spcAft>
                <a:spcPts val="600"/>
              </a:spcAft>
              <a:buClr>
                <a:schemeClr val="tx2"/>
              </a:buClr>
            </a:pPr>
            <a:r>
              <a:rPr kumimoji="1" lang="ja-JP" altLang="en-US" sz="1400" b="1" dirty="0" smtClean="0">
                <a:latin typeface="游ゴシック" panose="020B0400000000000000" pitchFamily="50" charset="-128"/>
                <a:ea typeface="游ゴシック" panose="020B0400000000000000" pitchFamily="50" charset="-128"/>
              </a:rPr>
              <a:t>③適正な応募書類</a:t>
            </a:r>
          </a:p>
        </p:txBody>
      </p:sp>
      <p:sp>
        <p:nvSpPr>
          <p:cNvPr id="10" name="角丸四角形 9"/>
          <p:cNvSpPr/>
          <p:nvPr/>
        </p:nvSpPr>
        <p:spPr>
          <a:xfrm>
            <a:off x="62376" y="-685799"/>
            <a:ext cx="9691223" cy="4114799"/>
          </a:xfrm>
          <a:prstGeom prst="roundRect">
            <a:avLst/>
          </a:prstGeom>
          <a:noFill/>
          <a:ln>
            <a:solidFill>
              <a:srgbClr val="AB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7" name="テキスト ボックス 6"/>
          <p:cNvSpPr txBox="1"/>
          <p:nvPr/>
        </p:nvSpPr>
        <p:spPr>
          <a:xfrm>
            <a:off x="147918" y="668797"/>
            <a:ext cx="9126767" cy="848181"/>
          </a:xfrm>
          <a:prstGeom prst="rect">
            <a:avLst/>
          </a:prstGeom>
          <a:noFill/>
        </p:spPr>
        <p:txBody>
          <a:bodyPr wrap="square" rtlCol="0">
            <a:spAutoFit/>
          </a:bodyPr>
          <a:lstStyle/>
          <a:p>
            <a:pPr>
              <a:lnSpc>
                <a:spcPct val="110000"/>
              </a:lnSpc>
              <a:spcAft>
                <a:spcPts val="600"/>
              </a:spcAft>
              <a:buClr>
                <a:schemeClr val="tx2"/>
              </a:buClr>
            </a:pPr>
            <a:r>
              <a:rPr kumimoji="1" lang="en-US" altLang="ja-JP" sz="1200" b="1" spc="110" dirty="0" smtClean="0">
                <a:latin typeface="游ゴシック" panose="020B0400000000000000" pitchFamily="50" charset="-128"/>
                <a:ea typeface="游ゴシック" panose="020B0400000000000000" pitchFamily="50" charset="-128"/>
              </a:rPr>
              <a:t>〈</a:t>
            </a:r>
            <a:r>
              <a:rPr kumimoji="1" lang="ja-JP" altLang="en-US" sz="1200" b="1" spc="110" dirty="0" smtClean="0">
                <a:latin typeface="游ゴシック" panose="020B0400000000000000" pitchFamily="50" charset="-128"/>
                <a:ea typeface="游ゴシック" panose="020B0400000000000000" pitchFamily="50" charset="-128"/>
              </a:rPr>
              <a:t>中学・高校卒業予定者</a:t>
            </a:r>
            <a:r>
              <a:rPr kumimoji="1" lang="en-US" altLang="ja-JP" sz="1200" b="1" spc="110" dirty="0" smtClean="0">
                <a:latin typeface="游ゴシック" panose="020B0400000000000000" pitchFamily="50" charset="-128"/>
                <a:ea typeface="游ゴシック" panose="020B0400000000000000" pitchFamily="50" charset="-128"/>
              </a:rPr>
              <a:t>〉</a:t>
            </a:r>
          </a:p>
          <a:p>
            <a:pPr>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　✔ </a:t>
            </a:r>
            <a:r>
              <a:rPr kumimoji="1" lang="ja-JP" altLang="en-US" sz="1200" spc="110" dirty="0">
                <a:latin typeface="游ゴシック" panose="020B0400000000000000" pitchFamily="50" charset="-128"/>
                <a:ea typeface="游ゴシック" panose="020B0400000000000000" pitchFamily="50" charset="-128"/>
              </a:rPr>
              <a:t>中学、高校卒業予定者の応募書類はそれぞれ、全国的に定められているものがあります。</a:t>
            </a:r>
            <a:endParaRPr kumimoji="1" lang="en-US" altLang="ja-JP" sz="1200" spc="110" dirty="0">
              <a:latin typeface="游ゴシック" panose="020B0400000000000000" pitchFamily="50" charset="-128"/>
              <a:ea typeface="游ゴシック" panose="020B0400000000000000" pitchFamily="50" charset="-128"/>
            </a:endParaRPr>
          </a:p>
          <a:p>
            <a:pPr>
              <a:lnSpc>
                <a:spcPct val="110000"/>
              </a:lnSpc>
              <a:spcAft>
                <a:spcPts val="600"/>
              </a:spcAft>
              <a:buClr>
                <a:schemeClr val="tx2"/>
              </a:buClr>
            </a:pPr>
            <a:r>
              <a:rPr kumimoji="1" lang="ja-JP" altLang="en-US" sz="1200" spc="110" dirty="0">
                <a:latin typeface="游ゴシック" panose="020B0400000000000000" pitchFamily="50" charset="-128"/>
                <a:ea typeface="游ゴシック" panose="020B0400000000000000" pitchFamily="50" charset="-128"/>
              </a:rPr>
              <a:t>　</a:t>
            </a:r>
            <a:r>
              <a:rPr kumimoji="1" lang="ja-JP" altLang="en-US" sz="1200" spc="110" dirty="0" smtClean="0">
                <a:latin typeface="游ゴシック" panose="020B0400000000000000" pitchFamily="50" charset="-128"/>
                <a:ea typeface="游ゴシック" panose="020B0400000000000000" pitchFamily="50" charset="-128"/>
              </a:rPr>
              <a:t>　 </a:t>
            </a:r>
            <a:r>
              <a:rPr kumimoji="1" lang="ja-JP" altLang="en-US" sz="1200" spc="110" dirty="0">
                <a:latin typeface="游ゴシック" panose="020B0400000000000000" pitchFamily="50" charset="-128"/>
                <a:ea typeface="游ゴシック" panose="020B0400000000000000" pitchFamily="50" charset="-128"/>
              </a:rPr>
              <a:t>中学＝「職業相談票（乙）」、高校＝「全国高等学校統一用紙」を使用します。</a:t>
            </a:r>
            <a:endParaRPr kumimoji="1" lang="en-US" altLang="ja-JP" sz="1200" spc="110" dirty="0">
              <a:latin typeface="游ゴシック" panose="020B0400000000000000" pitchFamily="50" charset="-128"/>
              <a:ea typeface="游ゴシック" panose="020B0400000000000000" pitchFamily="50" charset="-128"/>
            </a:endParaRPr>
          </a:p>
        </p:txBody>
      </p:sp>
      <p:sp>
        <p:nvSpPr>
          <p:cNvPr id="18" name="メモ 17"/>
          <p:cNvSpPr/>
          <p:nvPr/>
        </p:nvSpPr>
        <p:spPr>
          <a:xfrm>
            <a:off x="6934200" y="3744013"/>
            <a:ext cx="1170334" cy="368677"/>
          </a:xfrm>
          <a:prstGeom prst="foldedCorner">
            <a:avLst>
              <a:gd name="adj" fmla="val 494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en-US" altLang="ja-JP" sz="1200" spc="110" dirty="0" smtClean="0">
              <a:solidFill>
                <a:sysClr val="windowText" lastClr="000000"/>
              </a:solidFill>
              <a:latin typeface="游ゴシック" panose="020B0400000000000000" pitchFamily="50" charset="-128"/>
              <a:ea typeface="游ゴシック" panose="020B0400000000000000" pitchFamily="50" charset="-128"/>
            </a:endParaRPr>
          </a:p>
          <a:p>
            <a:pPr algn="ctr">
              <a:lnSpc>
                <a:spcPct val="110000"/>
              </a:lnSpc>
            </a:pPr>
            <a:r>
              <a:rPr kumimoji="1" lang="ja-JP" altLang="en-US" sz="1200" spc="110" dirty="0" smtClean="0">
                <a:solidFill>
                  <a:sysClr val="windowText" lastClr="000000"/>
                </a:solidFill>
                <a:latin typeface="游ゴシック" panose="020B0400000000000000" pitchFamily="50" charset="-128"/>
                <a:ea typeface="游ゴシック" panose="020B0400000000000000" pitchFamily="50" charset="-128"/>
              </a:rPr>
              <a:t>次ページへ</a:t>
            </a:r>
          </a:p>
        </p:txBody>
      </p:sp>
      <p:cxnSp>
        <p:nvCxnSpPr>
          <p:cNvPr id="16" name="直線矢印コネクタ 15"/>
          <p:cNvCxnSpPr/>
          <p:nvPr/>
        </p:nvCxnSpPr>
        <p:spPr>
          <a:xfrm>
            <a:off x="5257800" y="2514600"/>
            <a:ext cx="1524000" cy="1228872"/>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52399" y="2657868"/>
            <a:ext cx="9448801" cy="313932"/>
          </a:xfrm>
          <a:prstGeom prst="rect">
            <a:avLst/>
          </a:prstGeom>
          <a:solidFill>
            <a:schemeClr val="bg1"/>
          </a:solidFill>
        </p:spPr>
        <p:txBody>
          <a:bodyPr wrap="square" rtlCol="0">
            <a:spAutoFit/>
          </a:bodyPr>
          <a:lstStyle/>
          <a:p>
            <a:pPr>
              <a:lnSpc>
                <a:spcPct val="120000"/>
              </a:lnSpc>
              <a:spcAft>
                <a:spcPts val="600"/>
              </a:spcAft>
              <a:buClr>
                <a:schemeClr val="tx2"/>
              </a:buClr>
            </a:pPr>
            <a:r>
              <a:rPr kumimoji="1" lang="ja-JP" altLang="en-US" sz="1200" dirty="0">
                <a:latin typeface="游ゴシック" panose="020B0400000000000000" pitchFamily="50" charset="-128"/>
                <a:ea typeface="游ゴシック" panose="020B0400000000000000" pitchFamily="50" charset="-128"/>
              </a:rPr>
              <a:t> ✔ 企業独自にエントリーシート等を作る場合も、これらの様式例を参考にして、不適切な項目のない応募書類を示すように</a:t>
            </a:r>
            <a:r>
              <a:rPr kumimoji="1" lang="ja-JP" altLang="en-US" sz="1200" dirty="0" smtClean="0">
                <a:latin typeface="游ゴシック" panose="020B0400000000000000" pitchFamily="50" charset="-128"/>
                <a:ea typeface="游ゴシック" panose="020B0400000000000000" pitchFamily="50" charset="-128"/>
              </a:rPr>
              <a:t>して下さい</a:t>
            </a:r>
            <a:r>
              <a:rPr kumimoji="1" lang="ja-JP" altLang="en-US" sz="1200" dirty="0">
                <a:latin typeface="游ゴシック" panose="020B0400000000000000" pitchFamily="50" charset="-128"/>
                <a:ea typeface="游ゴシック" panose="020B0400000000000000" pitchFamily="50" charset="-128"/>
              </a:rPr>
              <a:t>。</a:t>
            </a:r>
          </a:p>
        </p:txBody>
      </p:sp>
      <p:sp>
        <p:nvSpPr>
          <p:cNvPr id="2" name="スライド番号プレースホルダー 1"/>
          <p:cNvSpPr>
            <a:spLocks noGrp="1"/>
          </p:cNvSpPr>
          <p:nvPr>
            <p:ph type="sldNum" sz="quarter" idx="4"/>
          </p:nvPr>
        </p:nvSpPr>
        <p:spPr/>
        <p:txBody>
          <a:bodyPr/>
          <a:lstStyle/>
          <a:p>
            <a:fld id="{48F63A3B-78C7-47BE-AE5E-E10140E04643}" type="slidenum">
              <a:rPr lang="en-US" smtClean="0"/>
              <a:pPr/>
              <a:t>26</a:t>
            </a:fld>
            <a:endParaRPr lang="en-US" dirty="0"/>
          </a:p>
        </p:txBody>
      </p:sp>
    </p:spTree>
    <p:extLst>
      <p:ext uri="{BB962C8B-B14F-4D97-AF65-F5344CB8AC3E}">
        <p14:creationId xmlns:p14="http://schemas.microsoft.com/office/powerpoint/2010/main" val="669247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89837" y="960368"/>
            <a:ext cx="9565236" cy="5715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457200" y="1080032"/>
            <a:ext cx="5388485" cy="430887"/>
          </a:xfrm>
          <a:prstGeom prst="rect">
            <a:avLst/>
          </a:prstGeom>
          <a:noFill/>
          <a:ln>
            <a:noFill/>
          </a:ln>
        </p:spPr>
        <p:txBody>
          <a:bodyPr wrap="square" rtlCol="0">
            <a:spAutoFit/>
          </a:bodyPr>
          <a:lstStyle/>
          <a:p>
            <a:pPr>
              <a:lnSpc>
                <a:spcPct val="110000"/>
              </a:lnSpc>
              <a:spcAft>
                <a:spcPts val="600"/>
              </a:spcAft>
              <a:buClr>
                <a:schemeClr val="tx2"/>
              </a:buClr>
            </a:pPr>
            <a:r>
              <a:rPr kumimoji="1" lang="ja-JP" altLang="en-US" sz="2000" b="1" spc="110" dirty="0" smtClean="0">
                <a:solidFill>
                  <a:schemeClr val="accent4">
                    <a:lumMod val="75000"/>
                  </a:schemeClr>
                </a:solidFill>
                <a:latin typeface="游ゴシック" panose="020B0400000000000000" pitchFamily="50" charset="-128"/>
                <a:ea typeface="游ゴシック" panose="020B0400000000000000" pitchFamily="50" charset="-128"/>
              </a:rPr>
              <a:t>厚生労働省で新たな様式例を作成しました</a:t>
            </a:r>
            <a:endParaRPr kumimoji="1" lang="ja-JP" altLang="en-US" b="1" spc="110" dirty="0" smtClean="0">
              <a:solidFill>
                <a:schemeClr val="accent4">
                  <a:lumMod val="75000"/>
                </a:schemeClr>
              </a:solidFill>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162422" y="2360802"/>
            <a:ext cx="5323978" cy="889474"/>
          </a:xfrm>
          <a:prstGeom prst="rect">
            <a:avLst/>
          </a:prstGeom>
          <a:noFill/>
        </p:spPr>
        <p:txBody>
          <a:bodyPr wrap="square" rtlCol="0">
            <a:spAutoFit/>
          </a:bodyPr>
          <a:lstStyle/>
          <a:p>
            <a:pPr algn="l">
              <a:lnSpc>
                <a:spcPct val="110000"/>
              </a:lnSpc>
              <a:spcAft>
                <a:spcPts val="600"/>
              </a:spcAft>
              <a:buClr>
                <a:schemeClr val="tx2"/>
              </a:buClr>
            </a:pPr>
            <a:r>
              <a:rPr kumimoji="1" lang="ja-JP" altLang="en-US" sz="1400" b="1" spc="110" dirty="0" smtClean="0">
                <a:latin typeface="游ゴシック" panose="020B0400000000000000" pitchFamily="50" charset="-128"/>
                <a:ea typeface="游ゴシック" panose="020B0400000000000000" pitchFamily="50" charset="-128"/>
              </a:rPr>
              <a:t>１．性別欄は任意記載欄</a:t>
            </a:r>
            <a:endParaRPr kumimoji="1" lang="en-US" altLang="ja-JP" sz="1400" b="1"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　性自認には多様な在り方があることから</a:t>
            </a:r>
            <a:r>
              <a:rPr kumimoji="1" lang="en-US" altLang="ja-JP" sz="1200" spc="110" dirty="0" smtClean="0">
                <a:latin typeface="游ゴシック" panose="020B0400000000000000" pitchFamily="50" charset="-128"/>
                <a:ea typeface="游ゴシック" panose="020B0400000000000000" pitchFamily="50" charset="-128"/>
              </a:rPr>
              <a:t>〔</a:t>
            </a:r>
            <a:r>
              <a:rPr kumimoji="1" lang="ja-JP" altLang="en-US" sz="1200" spc="110" dirty="0" smtClean="0">
                <a:latin typeface="游ゴシック" panose="020B0400000000000000" pitchFamily="50" charset="-128"/>
                <a:ea typeface="游ゴシック" panose="020B0400000000000000" pitchFamily="50" charset="-128"/>
              </a:rPr>
              <a:t>男・女</a:t>
            </a:r>
            <a:r>
              <a:rPr kumimoji="1" lang="en-US" altLang="ja-JP" sz="1200" spc="110" dirty="0" smtClean="0">
                <a:latin typeface="游ゴシック" panose="020B0400000000000000" pitchFamily="50" charset="-128"/>
                <a:ea typeface="游ゴシック" panose="020B0400000000000000" pitchFamily="50" charset="-128"/>
              </a:rPr>
              <a:t>〕</a:t>
            </a:r>
            <a:r>
              <a:rPr kumimoji="1" lang="ja-JP" altLang="en-US" sz="1200" spc="110" dirty="0" smtClean="0">
                <a:latin typeface="游ゴシック" panose="020B0400000000000000" pitchFamily="50" charset="-128"/>
                <a:ea typeface="游ゴシック" panose="020B0400000000000000" pitchFamily="50" charset="-128"/>
              </a:rPr>
              <a:t>の</a:t>
            </a:r>
            <a:endParaRPr kumimoji="1" lang="en-US" altLang="ja-JP" sz="12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選択式から、</a:t>
            </a:r>
            <a:r>
              <a:rPr kumimoji="1" lang="ja-JP" altLang="en-US" sz="1200" u="sng" spc="110" dirty="0" smtClean="0">
                <a:latin typeface="游ゴシック" panose="020B0400000000000000" pitchFamily="50" charset="-128"/>
                <a:ea typeface="游ゴシック" panose="020B0400000000000000" pitchFamily="50" charset="-128"/>
              </a:rPr>
              <a:t>未記載も可能とする、任意記載欄</a:t>
            </a:r>
            <a:r>
              <a:rPr kumimoji="1" lang="ja-JP" altLang="en-US" sz="1200" spc="110" dirty="0" smtClean="0">
                <a:latin typeface="游ゴシック" panose="020B0400000000000000" pitchFamily="50" charset="-128"/>
                <a:ea typeface="游ゴシック" panose="020B0400000000000000" pitchFamily="50" charset="-128"/>
              </a:rPr>
              <a:t>としています。</a:t>
            </a:r>
            <a:endParaRPr kumimoji="1" lang="en-US" altLang="ja-JP" sz="1200" spc="110" dirty="0" smtClean="0">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162422" y="3910570"/>
            <a:ext cx="9420066" cy="1729704"/>
          </a:xfrm>
          <a:prstGeom prst="rect">
            <a:avLst/>
          </a:prstGeom>
          <a:noFill/>
        </p:spPr>
        <p:txBody>
          <a:bodyPr wrap="square" rtlCol="0">
            <a:spAutoFit/>
          </a:bodyPr>
          <a:lstStyle/>
          <a:p>
            <a:pPr algn="l">
              <a:lnSpc>
                <a:spcPct val="110000"/>
              </a:lnSpc>
              <a:spcAft>
                <a:spcPts val="600"/>
              </a:spcAft>
              <a:buClr>
                <a:schemeClr val="tx2"/>
              </a:buClr>
            </a:pPr>
            <a:r>
              <a:rPr kumimoji="1" lang="ja-JP" altLang="en-US" sz="1400" b="1" spc="110" dirty="0" smtClean="0">
                <a:latin typeface="游ゴシック" panose="020B0400000000000000" pitchFamily="50" charset="-128"/>
                <a:ea typeface="游ゴシック" panose="020B0400000000000000" pitchFamily="50" charset="-128"/>
              </a:rPr>
              <a:t>２．「通勤時間」「扶養家族数」「配偶者」「配偶者の扶養義務」の４項目は設けていません</a:t>
            </a:r>
            <a:endParaRPr kumimoji="1" lang="en-US" altLang="ja-JP" sz="1400" b="1"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　これらの項目から類推して把握していたような項目は、　</a:t>
            </a:r>
            <a:endParaRPr kumimoji="1" lang="en-US" altLang="ja-JP" sz="12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「残業や休日出勤をお願いする場合もありますが可能でしょうか？」</a:t>
            </a:r>
            <a:endParaRPr kumimoji="1" lang="en-US" altLang="ja-JP" sz="12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「緊急対応のため、当番制で○○分以内の出勤対応の必要</a:t>
            </a:r>
            <a:endParaRPr kumimoji="1" lang="en-US" altLang="ja-JP" sz="12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がありますが、対応可能ですか？」</a:t>
            </a:r>
            <a:endParaRPr kumimoji="1" lang="en-US" altLang="ja-JP" sz="12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200" spc="110" dirty="0">
                <a:latin typeface="游ゴシック" panose="020B0400000000000000" pitchFamily="50" charset="-128"/>
                <a:ea typeface="游ゴシック" panose="020B0400000000000000" pitchFamily="50" charset="-128"/>
              </a:rPr>
              <a:t> </a:t>
            </a:r>
            <a:r>
              <a:rPr kumimoji="1" lang="ja-JP" altLang="en-US" sz="1200" spc="110" dirty="0" smtClean="0">
                <a:latin typeface="游ゴシック" panose="020B0400000000000000" pitchFamily="50" charset="-128"/>
                <a:ea typeface="游ゴシック" panose="020B0400000000000000" pitchFamily="50" charset="-128"/>
              </a:rPr>
              <a:t>のように、聞き方に配慮して確認してください。</a:t>
            </a:r>
            <a:endParaRPr kumimoji="1" lang="en-US" altLang="ja-JP" sz="1200" spc="110" dirty="0" smtClean="0">
              <a:latin typeface="游ゴシック" panose="020B0400000000000000" pitchFamily="50" charset="-128"/>
              <a:ea typeface="游ゴシック" panose="020B0400000000000000" pitchFamily="50" charset="-128"/>
            </a:endParaRPr>
          </a:p>
        </p:txBody>
      </p:sp>
      <p:pic>
        <p:nvPicPr>
          <p:cNvPr id="7" name="図 6"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599" y="2245164"/>
            <a:ext cx="4181108" cy="1493808"/>
          </a:xfrm>
          <a:prstGeom prst="rect">
            <a:avLst/>
          </a:prstGeom>
        </p:spPr>
      </p:pic>
      <p:pic>
        <p:nvPicPr>
          <p:cNvPr id="8" name="図 7"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1440" y="4770496"/>
            <a:ext cx="4114714" cy="1739556"/>
          </a:xfrm>
          <a:prstGeom prst="rect">
            <a:avLst/>
          </a:prstGeom>
        </p:spPr>
      </p:pic>
      <p:sp>
        <p:nvSpPr>
          <p:cNvPr id="9" name="テキスト ボックス 8"/>
          <p:cNvSpPr txBox="1"/>
          <p:nvPr/>
        </p:nvSpPr>
        <p:spPr>
          <a:xfrm>
            <a:off x="4422788" y="1418635"/>
            <a:ext cx="5505624" cy="263598"/>
          </a:xfrm>
          <a:prstGeom prst="rect">
            <a:avLst/>
          </a:prstGeom>
          <a:noFill/>
          <a:ln>
            <a:noFill/>
            <a:prstDash val="sysDash"/>
          </a:ln>
        </p:spPr>
        <p:txBody>
          <a:bodyPr wrap="square" rtlCol="0">
            <a:spAutoFit/>
          </a:bodyPr>
          <a:lstStyle/>
          <a:p>
            <a:pPr algn="l">
              <a:lnSpc>
                <a:spcPct val="110000"/>
              </a:lnSpc>
              <a:spcAft>
                <a:spcPts val="600"/>
              </a:spcAft>
              <a:buClr>
                <a:schemeClr val="tx2"/>
              </a:buClr>
            </a:pPr>
            <a:r>
              <a:rPr kumimoji="1" lang="en-US" altLang="ja-JP" sz="1050" spc="110" dirty="0" smtClean="0">
                <a:latin typeface="游ゴシック" panose="020B0400000000000000" pitchFamily="50" charset="-128"/>
                <a:ea typeface="游ゴシック" panose="020B0400000000000000" pitchFamily="50" charset="-128"/>
              </a:rPr>
              <a:t>※ </a:t>
            </a:r>
            <a:r>
              <a:rPr kumimoji="1" lang="ja-JP" altLang="en-US" sz="1050" spc="110" dirty="0" smtClean="0">
                <a:latin typeface="游ゴシック" panose="020B0400000000000000" pitchFamily="50" charset="-128"/>
                <a:ea typeface="游ゴシック" panose="020B0400000000000000" pitchFamily="50" charset="-128"/>
              </a:rPr>
              <a:t>一般的によく知られている</a:t>
            </a:r>
            <a:r>
              <a:rPr kumimoji="1" lang="en-US" altLang="ja-JP" sz="1050" spc="110" dirty="0" smtClean="0">
                <a:latin typeface="游ゴシック" panose="020B0400000000000000" pitchFamily="50" charset="-128"/>
                <a:ea typeface="游ゴシック" panose="020B0400000000000000" pitchFamily="50" charset="-128"/>
              </a:rPr>
              <a:t>JIS</a:t>
            </a:r>
            <a:r>
              <a:rPr kumimoji="1" lang="ja-JP" altLang="en-US" sz="1050" spc="110" dirty="0" smtClean="0">
                <a:latin typeface="游ゴシック" panose="020B0400000000000000" pitchFamily="50" charset="-128"/>
                <a:ea typeface="游ゴシック" panose="020B0400000000000000" pitchFamily="50" charset="-128"/>
              </a:rPr>
              <a:t>規格の履歴書様式は現在、存在しません。</a:t>
            </a:r>
            <a:endParaRPr kumimoji="1" lang="en-US" altLang="ja-JP" sz="1050" spc="110" dirty="0" smtClean="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0" y="1881988"/>
            <a:ext cx="3488888" cy="363176"/>
          </a:xfrm>
          <a:prstGeom prst="rect">
            <a:avLst/>
          </a:prstGeom>
          <a:noFill/>
          <a:ln>
            <a:noFill/>
          </a:ln>
        </p:spPr>
        <p:txBody>
          <a:bodyPr wrap="square" rtlCol="0">
            <a:spAutoFit/>
          </a:bodyPr>
          <a:lstStyle/>
          <a:p>
            <a:pPr algn="l">
              <a:lnSpc>
                <a:spcPct val="110000"/>
              </a:lnSpc>
              <a:spcAft>
                <a:spcPts val="600"/>
              </a:spcAft>
              <a:buClr>
                <a:schemeClr val="tx2"/>
              </a:buClr>
            </a:pPr>
            <a:r>
              <a:rPr kumimoji="1" lang="en-US" altLang="ja-JP" sz="1600" b="1" spc="110" dirty="0" smtClean="0">
                <a:latin typeface="游ゴシック" panose="020B0400000000000000" pitchFamily="50" charset="-128"/>
                <a:ea typeface="游ゴシック" panose="020B0400000000000000" pitchFamily="50" charset="-128"/>
              </a:rPr>
              <a:t>《</a:t>
            </a:r>
            <a:r>
              <a:rPr kumimoji="1" lang="ja-JP" altLang="en-US" sz="1600" b="1" spc="110" dirty="0" smtClean="0">
                <a:latin typeface="游ゴシック" panose="020B0400000000000000" pitchFamily="50" charset="-128"/>
                <a:ea typeface="游ゴシック" panose="020B0400000000000000" pitchFamily="50" charset="-128"/>
              </a:rPr>
              <a:t>旧</a:t>
            </a:r>
            <a:r>
              <a:rPr kumimoji="1" lang="en-US" altLang="ja-JP" sz="1600" b="1" spc="110" dirty="0" smtClean="0">
                <a:latin typeface="游ゴシック" panose="020B0400000000000000" pitchFamily="50" charset="-128"/>
                <a:ea typeface="游ゴシック" panose="020B0400000000000000" pitchFamily="50" charset="-128"/>
              </a:rPr>
              <a:t> JIS</a:t>
            </a:r>
            <a:r>
              <a:rPr kumimoji="1" lang="ja-JP" altLang="en-US" sz="1600" b="1" spc="110" dirty="0" smtClean="0">
                <a:latin typeface="游ゴシック" panose="020B0400000000000000" pitchFamily="50" charset="-128"/>
                <a:ea typeface="游ゴシック" panose="020B0400000000000000" pitchFamily="50" charset="-128"/>
              </a:rPr>
              <a:t>規格履歴書との違い </a:t>
            </a:r>
            <a:r>
              <a:rPr kumimoji="1" lang="en-US" altLang="ja-JP" sz="1600" b="1" spc="110" dirty="0" smtClean="0">
                <a:latin typeface="游ゴシック" panose="020B0400000000000000" pitchFamily="50" charset="-128"/>
                <a:ea typeface="游ゴシック" panose="020B0400000000000000" pitchFamily="50" charset="-128"/>
              </a:rPr>
              <a:t>》</a:t>
            </a:r>
          </a:p>
        </p:txBody>
      </p:sp>
      <p:sp>
        <p:nvSpPr>
          <p:cNvPr id="11" name="テキスト ボックス 10"/>
          <p:cNvSpPr txBox="1"/>
          <p:nvPr/>
        </p:nvSpPr>
        <p:spPr>
          <a:xfrm>
            <a:off x="162421" y="339271"/>
            <a:ext cx="5683263" cy="535531"/>
          </a:xfrm>
          <a:prstGeom prst="rect">
            <a:avLst/>
          </a:prstGeom>
          <a:noFill/>
        </p:spPr>
        <p:txBody>
          <a:bodyPr wrap="square" rtlCol="0">
            <a:spAutoFit/>
          </a:bodyPr>
          <a:lstStyle/>
          <a:p>
            <a:pPr algn="l">
              <a:lnSpc>
                <a:spcPct val="120000"/>
              </a:lnSpc>
              <a:spcAft>
                <a:spcPts val="600"/>
              </a:spcAft>
              <a:buClr>
                <a:schemeClr val="tx2"/>
              </a:buClr>
            </a:pPr>
            <a:r>
              <a:rPr kumimoji="1" lang="en-US" altLang="ja-JP" sz="2400" b="1" spc="100" dirty="0" smtClean="0">
                <a:latin typeface="游ゴシック" panose="020B0400000000000000" pitchFamily="50" charset="-128"/>
                <a:ea typeface="游ゴシック" panose="020B0400000000000000" pitchFamily="50" charset="-128"/>
              </a:rPr>
              <a:t>〈</a:t>
            </a:r>
            <a:r>
              <a:rPr kumimoji="1" lang="ja-JP" altLang="en-US" sz="2400" b="1" spc="100" dirty="0" smtClean="0">
                <a:latin typeface="游ゴシック" panose="020B0400000000000000" pitchFamily="50" charset="-128"/>
                <a:ea typeface="游ゴシック" panose="020B0400000000000000" pitchFamily="50" charset="-128"/>
              </a:rPr>
              <a:t>厚生労働省履歴書様式例 </a:t>
            </a:r>
            <a:r>
              <a:rPr kumimoji="1" lang="en-US" altLang="ja-JP" sz="2400" b="1" spc="100" dirty="0" smtClean="0">
                <a:latin typeface="游ゴシック" panose="020B0400000000000000" pitchFamily="50" charset="-128"/>
                <a:ea typeface="游ゴシック" panose="020B0400000000000000" pitchFamily="50" charset="-128"/>
              </a:rPr>
              <a:t>〉</a:t>
            </a:r>
            <a:r>
              <a:rPr kumimoji="1" lang="ja-JP" altLang="en-US" sz="1100" b="1" spc="100" dirty="0" smtClean="0">
                <a:latin typeface="游ゴシック" panose="020B0400000000000000" pitchFamily="50" charset="-128"/>
                <a:ea typeface="游ゴシック" panose="020B0400000000000000" pitchFamily="50" charset="-128"/>
              </a:rPr>
              <a:t>令和</a:t>
            </a:r>
            <a:r>
              <a:rPr kumimoji="1" lang="en-US" altLang="ja-JP" sz="1100" b="1" spc="100" dirty="0" smtClean="0">
                <a:latin typeface="游ゴシック" panose="020B0400000000000000" pitchFamily="50" charset="-128"/>
                <a:ea typeface="游ゴシック" panose="020B0400000000000000" pitchFamily="50" charset="-128"/>
              </a:rPr>
              <a:t>3</a:t>
            </a:r>
            <a:r>
              <a:rPr kumimoji="1" lang="ja-JP" altLang="en-US" sz="1100" b="1" spc="100" dirty="0" smtClean="0">
                <a:latin typeface="游ゴシック" panose="020B0400000000000000" pitchFamily="50" charset="-128"/>
                <a:ea typeface="游ゴシック" panose="020B0400000000000000" pitchFamily="50" charset="-128"/>
              </a:rPr>
              <a:t>年</a:t>
            </a:r>
            <a:r>
              <a:rPr kumimoji="1" lang="en-US" altLang="ja-JP" sz="1100" b="1" spc="100" dirty="0" smtClean="0">
                <a:latin typeface="游ゴシック" panose="020B0400000000000000" pitchFamily="50" charset="-128"/>
                <a:ea typeface="游ゴシック" panose="020B0400000000000000" pitchFamily="50" charset="-128"/>
              </a:rPr>
              <a:t>5</a:t>
            </a:r>
            <a:r>
              <a:rPr kumimoji="1" lang="ja-JP" altLang="en-US" sz="1100" b="1" spc="100" dirty="0" smtClean="0">
                <a:latin typeface="游ゴシック" panose="020B0400000000000000" pitchFamily="50" charset="-128"/>
                <a:ea typeface="游ゴシック" panose="020B0400000000000000" pitchFamily="50" charset="-128"/>
              </a:rPr>
              <a:t>月公表</a:t>
            </a:r>
          </a:p>
        </p:txBody>
      </p:sp>
      <p:sp>
        <p:nvSpPr>
          <p:cNvPr id="12" name="スライド番号プレースホルダー 11"/>
          <p:cNvSpPr>
            <a:spLocks noGrp="1"/>
          </p:cNvSpPr>
          <p:nvPr>
            <p:ph type="sldNum" sz="quarter" idx="4"/>
          </p:nvPr>
        </p:nvSpPr>
        <p:spPr/>
        <p:txBody>
          <a:bodyPr/>
          <a:lstStyle/>
          <a:p>
            <a:fld id="{48F63A3B-78C7-47BE-AE5E-E10140E04643}" type="slidenum">
              <a:rPr lang="en-US" smtClean="0"/>
              <a:pPr/>
              <a:t>27</a:t>
            </a:fld>
            <a:endParaRPr lang="en-US" dirty="0"/>
          </a:p>
        </p:txBody>
      </p:sp>
    </p:spTree>
    <p:extLst>
      <p:ext uri="{BB962C8B-B14F-4D97-AF65-F5344CB8AC3E}">
        <p14:creationId xmlns:p14="http://schemas.microsoft.com/office/powerpoint/2010/main" val="3077034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採用方針・採用計画の検討</a:t>
            </a:r>
            <a:endParaRPr kumimoji="1" lang="ja-JP" altLang="en-US" dirty="0">
              <a:solidFill>
                <a:srgbClr val="FF0000"/>
              </a:solidFill>
            </a:endParaRPr>
          </a:p>
        </p:txBody>
      </p:sp>
      <p:sp>
        <p:nvSpPr>
          <p:cNvPr id="9" name="角丸四角形 8"/>
          <p:cNvSpPr/>
          <p:nvPr/>
        </p:nvSpPr>
        <p:spPr>
          <a:xfrm>
            <a:off x="152400" y="1524000"/>
            <a:ext cx="9601200" cy="5105400"/>
          </a:xfrm>
          <a:prstGeom prst="roundRect">
            <a:avLst/>
          </a:prstGeom>
          <a:noFill/>
          <a:ln>
            <a:solidFill>
              <a:srgbClr val="AB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10" name="テキスト ボックス 9"/>
          <p:cNvSpPr txBox="1"/>
          <p:nvPr/>
        </p:nvSpPr>
        <p:spPr>
          <a:xfrm>
            <a:off x="295580" y="1866989"/>
            <a:ext cx="2523820" cy="329321"/>
          </a:xfrm>
          <a:prstGeom prst="rect">
            <a:avLst/>
          </a:prstGeom>
          <a:noFill/>
        </p:spPr>
        <p:txBody>
          <a:bodyPr wrap="square" rtlCol="0">
            <a:spAutoFit/>
          </a:bodyPr>
          <a:lstStyle/>
          <a:p>
            <a:pPr marL="285750" indent="-285750" algn="l">
              <a:lnSpc>
                <a:spcPct val="110000"/>
              </a:lnSpc>
              <a:spcAft>
                <a:spcPts val="600"/>
              </a:spcAft>
              <a:buClr>
                <a:schemeClr val="tx2"/>
              </a:buClr>
              <a:buFont typeface="Wingdings" panose="05000000000000000000" pitchFamily="2" charset="2"/>
              <a:buChar char="p"/>
            </a:pPr>
            <a:r>
              <a:rPr kumimoji="1" lang="ja-JP" altLang="en-US" sz="1400" b="1" u="sng" spc="110" dirty="0" smtClean="0">
                <a:latin typeface="游ゴシック" panose="020B0400000000000000" pitchFamily="50" charset="-128"/>
                <a:ea typeface="游ゴシック" panose="020B0400000000000000" pitchFamily="50" charset="-128"/>
              </a:rPr>
              <a:t>内定等について</a:t>
            </a:r>
          </a:p>
        </p:txBody>
      </p:sp>
      <p:sp>
        <p:nvSpPr>
          <p:cNvPr id="11" name="テキスト ボックス 10"/>
          <p:cNvSpPr txBox="1"/>
          <p:nvPr/>
        </p:nvSpPr>
        <p:spPr>
          <a:xfrm>
            <a:off x="477450" y="2152435"/>
            <a:ext cx="9631396" cy="295466"/>
          </a:xfrm>
          <a:prstGeom prst="rect">
            <a:avLst/>
          </a:prstGeom>
          <a:noFill/>
        </p:spPr>
        <p:txBody>
          <a:bodyPr wrap="square" rtlCol="0">
            <a:spAutoFit/>
          </a:bodyPr>
          <a:lstStyle/>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 内定を出す場合や「入社承諾書」を求める場合に、一方的に企業側に都合のよい条件になっていませんか？</a:t>
            </a:r>
          </a:p>
        </p:txBody>
      </p:sp>
      <p:sp>
        <p:nvSpPr>
          <p:cNvPr id="13" name="テキスト ボックス 12"/>
          <p:cNvSpPr txBox="1"/>
          <p:nvPr/>
        </p:nvSpPr>
        <p:spPr>
          <a:xfrm>
            <a:off x="477450" y="2500975"/>
            <a:ext cx="9276150" cy="295466"/>
          </a:xfrm>
          <a:prstGeom prst="rect">
            <a:avLst/>
          </a:prstGeom>
          <a:noFill/>
        </p:spPr>
        <p:txBody>
          <a:bodyPr wrap="square" rtlCol="0">
            <a:spAutoFit/>
          </a:bodyPr>
          <a:lstStyle/>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 合理的でない取消条件・留保条件をつけることのないようにすることが求められます。</a:t>
            </a:r>
            <a:endParaRPr kumimoji="1" lang="ja-JP" altLang="en-US" sz="1400" spc="110" dirty="0" smtClean="0">
              <a:latin typeface="游ゴシック" panose="020B0400000000000000" pitchFamily="50" charset="-128"/>
              <a:ea typeface="游ゴシック" panose="020B0400000000000000" pitchFamily="50" charset="-128"/>
            </a:endParaRPr>
          </a:p>
        </p:txBody>
      </p:sp>
      <p:sp>
        <p:nvSpPr>
          <p:cNvPr id="5" name="楕円 4"/>
          <p:cNvSpPr/>
          <p:nvPr/>
        </p:nvSpPr>
        <p:spPr>
          <a:xfrm>
            <a:off x="802101" y="1299697"/>
            <a:ext cx="1156107" cy="4076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游ゴシック" panose="020B0400000000000000" pitchFamily="50" charset="-128"/>
                <a:ea typeface="游ゴシック" panose="020B0400000000000000" pitchFamily="50" charset="-128"/>
              </a:rPr>
              <a:t>補足</a:t>
            </a:r>
          </a:p>
        </p:txBody>
      </p:sp>
      <p:sp>
        <p:nvSpPr>
          <p:cNvPr id="6" name="山形 5"/>
          <p:cNvSpPr/>
          <p:nvPr/>
        </p:nvSpPr>
        <p:spPr>
          <a:xfrm>
            <a:off x="1845293" y="1291386"/>
            <a:ext cx="3143566" cy="407684"/>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b="1" dirty="0" smtClean="0">
                <a:solidFill>
                  <a:schemeClr val="tx1"/>
                </a:solidFill>
                <a:uFill>
                  <a:solidFill>
                    <a:srgbClr val="FEDFE1">
                      <a:lumMod val="90000"/>
                    </a:srgbClr>
                  </a:solidFill>
                </a:uFill>
                <a:latin typeface="游ゴシック" panose="020B0400000000000000" pitchFamily="50" charset="-128"/>
                <a:ea typeface="游ゴシック" panose="020B0400000000000000" pitchFamily="50" charset="-128"/>
              </a:rPr>
              <a:t>内定後・採用決定後</a:t>
            </a:r>
            <a:endParaRPr kumimoji="1" lang="ja-JP" altLang="en-US" b="1" dirty="0">
              <a:solidFill>
                <a:schemeClr val="tx1"/>
              </a:solidFill>
              <a:uFill>
                <a:solidFill>
                  <a:srgbClr val="FEDFE1">
                    <a:lumMod val="90000"/>
                  </a:srgbClr>
                </a:solidFill>
              </a:uFill>
              <a:latin typeface="游ゴシック" panose="020B0400000000000000" pitchFamily="50" charset="-128"/>
              <a:ea typeface="游ゴシック" panose="020B0400000000000000" pitchFamily="50" charset="-128"/>
            </a:endParaRPr>
          </a:p>
        </p:txBody>
      </p:sp>
      <p:sp>
        <p:nvSpPr>
          <p:cNvPr id="19" name="テキスト ボックス 18"/>
          <p:cNvSpPr txBox="1"/>
          <p:nvPr/>
        </p:nvSpPr>
        <p:spPr>
          <a:xfrm>
            <a:off x="323010" y="3124200"/>
            <a:ext cx="9186958" cy="2289858"/>
          </a:xfrm>
          <a:prstGeom prst="rect">
            <a:avLst/>
          </a:prstGeom>
          <a:noFill/>
          <a:ln>
            <a:noFill/>
          </a:ln>
        </p:spPr>
        <p:txBody>
          <a:bodyPr wrap="square" rtlCol="0">
            <a:spAutoFit/>
          </a:bodyPr>
          <a:lstStyle/>
          <a:p>
            <a:pPr marL="171450" indent="-171450" algn="l">
              <a:lnSpc>
                <a:spcPct val="110000"/>
              </a:lnSpc>
              <a:spcAft>
                <a:spcPts val="600"/>
              </a:spcAft>
              <a:buClr>
                <a:schemeClr val="tx2"/>
              </a:buClr>
              <a:buFont typeface="Wingdings" panose="05000000000000000000" pitchFamily="2" charset="2"/>
              <a:buChar char="p"/>
            </a:pPr>
            <a:r>
              <a:rPr kumimoji="1" lang="ja-JP" altLang="en-US" sz="1400" b="1" u="sng" spc="110" dirty="0" smtClean="0">
                <a:latin typeface="游ゴシック" panose="020B0400000000000000" pitchFamily="50" charset="-128"/>
                <a:ea typeface="游ゴシック" panose="020B0400000000000000" pitchFamily="50" charset="-128"/>
              </a:rPr>
              <a:t>内定者等の個人情報</a:t>
            </a:r>
            <a:endParaRPr kumimoji="1" lang="en-US" altLang="ja-JP" sz="1400" b="1" u="sng"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　✔ 採用後であるからといって、どんな書類を収集しても良いというものではありません。</a:t>
            </a:r>
            <a:endParaRPr kumimoji="1" lang="en-US" altLang="ja-JP" sz="12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　✔ 従業員の居住確認や保険手続き、扶養手当等の支給条件の確認など、雇用管理上必要な情報以上の把握はしないよ</a:t>
            </a:r>
            <a:endParaRPr kumimoji="1" lang="en-US" altLang="ja-JP" sz="12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　　</a:t>
            </a:r>
            <a:r>
              <a:rPr kumimoji="1" lang="ja-JP" altLang="en-US" sz="1200" spc="110" dirty="0" err="1" smtClean="0">
                <a:latin typeface="游ゴシック" panose="020B0400000000000000" pitchFamily="50" charset="-128"/>
                <a:ea typeface="游ゴシック" panose="020B0400000000000000" pitchFamily="50" charset="-128"/>
              </a:rPr>
              <a:t>うに</a:t>
            </a:r>
            <a:r>
              <a:rPr kumimoji="1" lang="ja-JP" altLang="en-US" sz="1200" spc="110" dirty="0" smtClean="0">
                <a:latin typeface="游ゴシック" panose="020B0400000000000000" pitchFamily="50" charset="-128"/>
                <a:ea typeface="游ゴシック" panose="020B0400000000000000" pitchFamily="50" charset="-128"/>
              </a:rPr>
              <a:t>気を付けましょう。</a:t>
            </a:r>
            <a:endParaRPr kumimoji="1" lang="en-US" altLang="ja-JP" sz="12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　✔ 例えば、「戸籍謄（抄）本」「本籍含む住民票」など求めている場合、本籍は本当に必要か検討しましょう。</a:t>
            </a:r>
            <a:endParaRPr kumimoji="1" lang="en-US" altLang="ja-JP" sz="12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endParaRPr kumimoji="1" lang="en-US" altLang="ja-JP" sz="12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endParaRPr kumimoji="1" lang="en-US" altLang="ja-JP" sz="1200" spc="110" dirty="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　</a:t>
            </a:r>
            <a:endParaRPr kumimoji="1" lang="en-US" altLang="ja-JP" sz="1200" spc="110" dirty="0" smtClean="0">
              <a:latin typeface="游ゴシック" panose="020B0400000000000000" pitchFamily="50" charset="-128"/>
              <a:ea typeface="游ゴシック" panose="020B0400000000000000" pitchFamily="50" charset="-128"/>
            </a:endParaRPr>
          </a:p>
        </p:txBody>
      </p:sp>
      <p:sp>
        <p:nvSpPr>
          <p:cNvPr id="12" name="正方形/長方形 11"/>
          <p:cNvSpPr/>
          <p:nvPr/>
        </p:nvSpPr>
        <p:spPr>
          <a:xfrm>
            <a:off x="570380" y="4648200"/>
            <a:ext cx="8836957" cy="89682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14" name="二等辺三角形 13"/>
          <p:cNvSpPr/>
          <p:nvPr/>
        </p:nvSpPr>
        <p:spPr>
          <a:xfrm>
            <a:off x="720329" y="4936393"/>
            <a:ext cx="362290" cy="320441"/>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n w="0"/>
                <a:solidFill>
                  <a:schemeClr val="tx1"/>
                </a:solidFill>
                <a:effectLst>
                  <a:outerShdw blurRad="38100" dist="19050" dir="2700000" algn="tl" rotWithShape="0">
                    <a:schemeClr val="dk1">
                      <a:alpha val="40000"/>
                    </a:schemeClr>
                  </a:outerShdw>
                </a:effectLst>
              </a:rPr>
              <a:t>！</a:t>
            </a:r>
          </a:p>
        </p:txBody>
      </p:sp>
      <p:sp>
        <p:nvSpPr>
          <p:cNvPr id="15" name="テキスト ボックス 14"/>
          <p:cNvSpPr txBox="1"/>
          <p:nvPr/>
        </p:nvSpPr>
        <p:spPr>
          <a:xfrm>
            <a:off x="1082619" y="4715569"/>
            <a:ext cx="8305800" cy="804836"/>
          </a:xfrm>
          <a:prstGeom prst="rect">
            <a:avLst/>
          </a:prstGeom>
          <a:noFill/>
        </p:spPr>
        <p:txBody>
          <a:bodyPr wrap="square" rtlCol="0">
            <a:spAutoFit/>
          </a:bodyPr>
          <a:lstStyle/>
          <a:p>
            <a:pPr algn="l">
              <a:lnSpc>
                <a:spcPct val="110000"/>
              </a:lnSpc>
              <a:spcAft>
                <a:spcPts val="600"/>
              </a:spcAft>
              <a:buClr>
                <a:schemeClr val="tx2"/>
              </a:buClr>
            </a:pPr>
            <a:r>
              <a:rPr kumimoji="1" lang="ja-JP" altLang="en-US" sz="1100" spc="110" dirty="0" smtClean="0">
                <a:latin typeface="游ゴシック" panose="020B0400000000000000" pitchFamily="50" charset="-128"/>
                <a:ea typeface="游ゴシック" panose="020B0400000000000000" pitchFamily="50" charset="-128"/>
              </a:rPr>
              <a:t>個人情報保護法においても、個人情報の適切な取扱いが求められており、</a:t>
            </a:r>
            <a:endParaRPr kumimoji="1" lang="en-US" altLang="ja-JP" sz="11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100" spc="110" dirty="0" smtClean="0">
                <a:latin typeface="游ゴシック" panose="020B0400000000000000" pitchFamily="50" charset="-128"/>
                <a:ea typeface="游ゴシック" panose="020B0400000000000000" pitchFamily="50" charset="-128"/>
              </a:rPr>
              <a:t>その観点からも、雇用管理に必要な範囲を超えて把握収集したり保管などをしないことが重要です。</a:t>
            </a:r>
            <a:endParaRPr kumimoji="1" lang="en-US" altLang="ja-JP" sz="11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100" spc="110" dirty="0" smtClean="0">
                <a:latin typeface="游ゴシック" panose="020B0400000000000000" pitchFamily="50" charset="-128"/>
                <a:ea typeface="游ゴシック" panose="020B0400000000000000" pitchFamily="50" charset="-128"/>
              </a:rPr>
              <a:t>従業員に関する情報も、同法の規律に従って取り扱う必要があります。</a:t>
            </a:r>
            <a:endParaRPr kumimoji="1" lang="en-US" altLang="ja-JP" sz="1100" spc="110" dirty="0" smtClean="0">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802101" y="5791200"/>
            <a:ext cx="7884699" cy="575542"/>
          </a:xfrm>
          <a:prstGeom prst="rect">
            <a:avLst/>
          </a:prstGeom>
          <a:noFill/>
          <a:ln w="9525">
            <a:solidFill>
              <a:schemeClr val="tx1"/>
            </a:solidFill>
          </a:ln>
        </p:spPr>
        <p:txBody>
          <a:bodyPr wrap="square" rtlCol="0">
            <a:spAutoFit/>
          </a:bodyPr>
          <a:lstStyle/>
          <a:p>
            <a:pPr>
              <a:lnSpc>
                <a:spcPct val="110000"/>
              </a:lnSpc>
              <a:spcAft>
                <a:spcPts val="600"/>
              </a:spcAft>
              <a:buClr>
                <a:schemeClr val="tx2"/>
              </a:buClr>
            </a:pPr>
            <a:r>
              <a:rPr kumimoji="1" lang="ja-JP" altLang="en-US" sz="1200" spc="110" dirty="0" smtClean="0">
                <a:latin typeface="游ゴシック" panose="020B0400000000000000" pitchFamily="50" charset="-128"/>
                <a:ea typeface="游ゴシック" panose="020B0400000000000000" pitchFamily="50" charset="-128"/>
              </a:rPr>
              <a:t>採用後でも、公正</a:t>
            </a:r>
            <a:r>
              <a:rPr kumimoji="1" lang="ja-JP" altLang="en-US" sz="1200" spc="110" dirty="0">
                <a:latin typeface="游ゴシック" panose="020B0400000000000000" pitchFamily="50" charset="-128"/>
                <a:ea typeface="游ゴシック" panose="020B0400000000000000" pitchFamily="50" charset="-128"/>
              </a:rPr>
              <a:t>な採用選考の考えに基づき</a:t>
            </a:r>
            <a:endParaRPr kumimoji="1" lang="en-US" altLang="ja-JP" sz="1200" spc="110" dirty="0">
              <a:latin typeface="游ゴシック" panose="020B0400000000000000" pitchFamily="50" charset="-128"/>
              <a:ea typeface="游ゴシック" panose="020B0400000000000000" pitchFamily="50" charset="-128"/>
            </a:endParaRPr>
          </a:p>
          <a:p>
            <a:pPr>
              <a:lnSpc>
                <a:spcPct val="110000"/>
              </a:lnSpc>
              <a:spcAft>
                <a:spcPts val="600"/>
              </a:spcAft>
              <a:buClr>
                <a:schemeClr val="tx2"/>
              </a:buClr>
            </a:pPr>
            <a:r>
              <a:rPr kumimoji="1" lang="ja-JP" altLang="en-US" sz="1200" spc="110" dirty="0">
                <a:latin typeface="游ゴシック" panose="020B0400000000000000" pitchFamily="50" charset="-128"/>
                <a:ea typeface="游ゴシック" panose="020B0400000000000000" pitchFamily="50" charset="-128"/>
              </a:rPr>
              <a:t>会社にとって重要な</a:t>
            </a:r>
            <a:r>
              <a:rPr kumimoji="1" lang="ja-JP" altLang="en-US" sz="1200" spc="110" dirty="0" smtClean="0">
                <a:latin typeface="游ゴシック" panose="020B0400000000000000" pitchFamily="50" charset="-128"/>
                <a:ea typeface="游ゴシック" panose="020B0400000000000000" pitchFamily="50" charset="-128"/>
              </a:rPr>
              <a:t>社員の</a:t>
            </a:r>
            <a:r>
              <a:rPr kumimoji="1" lang="ja-JP" altLang="en-US" sz="1200" spc="110" dirty="0">
                <a:latin typeface="游ゴシック" panose="020B0400000000000000" pitchFamily="50" charset="-128"/>
                <a:ea typeface="游ゴシック" panose="020B0400000000000000" pitchFamily="50" charset="-128"/>
              </a:rPr>
              <a:t>基本的人権を尊重</a:t>
            </a:r>
            <a:r>
              <a:rPr kumimoji="1" lang="ja-JP" altLang="en-US" sz="1200" spc="110" dirty="0" smtClean="0">
                <a:latin typeface="游ゴシック" panose="020B0400000000000000" pitchFamily="50" charset="-128"/>
                <a:ea typeface="游ゴシック" panose="020B0400000000000000" pitchFamily="50" charset="-128"/>
              </a:rPr>
              <a:t>した、</a:t>
            </a:r>
            <a:r>
              <a:rPr kumimoji="1" lang="ja-JP" altLang="en-US" sz="1200" spc="110" dirty="0">
                <a:latin typeface="游ゴシック" panose="020B0400000000000000" pitchFamily="50" charset="-128"/>
                <a:ea typeface="游ゴシック" panose="020B0400000000000000" pitchFamily="50" charset="-128"/>
              </a:rPr>
              <a:t>雇用</a:t>
            </a:r>
            <a:r>
              <a:rPr kumimoji="1" lang="ja-JP" altLang="en-US" sz="1200" spc="110" dirty="0" smtClean="0">
                <a:latin typeface="游ゴシック" panose="020B0400000000000000" pitchFamily="50" charset="-128"/>
                <a:ea typeface="游ゴシック" panose="020B0400000000000000" pitchFamily="50" charset="-128"/>
              </a:rPr>
              <a:t>管理を意識しましょう。</a:t>
            </a:r>
            <a:endParaRPr kumimoji="1" lang="ja-JP" altLang="en-US" sz="1200" spc="110" dirty="0">
              <a:latin typeface="游ゴシック" panose="020B0400000000000000" pitchFamily="50" charset="-128"/>
              <a:ea typeface="游ゴシック" panose="020B0400000000000000" pitchFamily="50" charset="-128"/>
            </a:endParaRPr>
          </a:p>
        </p:txBody>
      </p:sp>
      <p:sp>
        <p:nvSpPr>
          <p:cNvPr id="7" name="日付プレースホルダー 6"/>
          <p:cNvSpPr>
            <a:spLocks noGrp="1"/>
          </p:cNvSpPr>
          <p:nvPr>
            <p:ph type="dt" sz="half" idx="10"/>
          </p:nvPr>
        </p:nvSpPr>
        <p:spPr/>
        <p:txBody>
          <a:bodyPr/>
          <a:lstStyle/>
          <a:p>
            <a:r>
              <a:rPr lang="en-US" altLang="ja-JP" smtClean="0"/>
              <a:t>2022/11/09</a:t>
            </a:r>
            <a:endParaRPr lang="en-US" dirty="0"/>
          </a:p>
        </p:txBody>
      </p:sp>
      <p:sp>
        <p:nvSpPr>
          <p:cNvPr id="8" name="スライド番号プレースホルダー 7"/>
          <p:cNvSpPr>
            <a:spLocks noGrp="1"/>
          </p:cNvSpPr>
          <p:nvPr>
            <p:ph type="sldNum" sz="quarter" idx="4"/>
          </p:nvPr>
        </p:nvSpPr>
        <p:spPr/>
        <p:txBody>
          <a:bodyPr/>
          <a:lstStyle/>
          <a:p>
            <a:fld id="{48F63A3B-78C7-47BE-AE5E-E10140E04643}" type="slidenum">
              <a:rPr lang="en-US" smtClean="0"/>
              <a:pPr/>
              <a:t>28</a:t>
            </a:fld>
            <a:endParaRPr lang="en-US" dirty="0"/>
          </a:p>
        </p:txBody>
      </p:sp>
    </p:spTree>
    <p:extLst>
      <p:ext uri="{BB962C8B-B14F-4D97-AF65-F5344CB8AC3E}">
        <p14:creationId xmlns:p14="http://schemas.microsoft.com/office/powerpoint/2010/main" val="1030652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公正採用選考人権啓発推進員</a:t>
            </a:r>
            <a:endParaRPr kumimoji="1" lang="ja-JP" altLang="en-US" dirty="0"/>
          </a:p>
        </p:txBody>
      </p:sp>
      <p:grpSp>
        <p:nvGrpSpPr>
          <p:cNvPr id="14" name="グループ化 13"/>
          <p:cNvGrpSpPr/>
          <p:nvPr/>
        </p:nvGrpSpPr>
        <p:grpSpPr>
          <a:xfrm>
            <a:off x="2598403" y="5979872"/>
            <a:ext cx="3960440" cy="556286"/>
            <a:chOff x="1424475" y="4653136"/>
            <a:chExt cx="6120681" cy="1603176"/>
          </a:xfrm>
          <a:effectLst>
            <a:outerShdw blurRad="50800" dist="38100" dir="2700000" algn="tl" rotWithShape="0">
              <a:prstClr val="black">
                <a:alpha val="40000"/>
              </a:prstClr>
            </a:outerShdw>
          </a:effectLst>
        </p:grpSpPr>
        <p:sp>
          <p:nvSpPr>
            <p:cNvPr id="16" name="フローチャート : 磁気ディスク 3"/>
            <p:cNvSpPr/>
            <p:nvPr/>
          </p:nvSpPr>
          <p:spPr>
            <a:xfrm>
              <a:off x="1424475" y="4725144"/>
              <a:ext cx="6120680" cy="1531168"/>
            </a:xfrm>
            <a:prstGeom prst="flowChartMagneticDisk">
              <a:avLst/>
            </a:prstGeom>
            <a:gradFill flip="none" rotWithShape="1">
              <a:gsLst>
                <a:gs pos="2000">
                  <a:schemeClr val="bg1">
                    <a:lumMod val="95000"/>
                  </a:schemeClr>
                </a:gs>
                <a:gs pos="100000">
                  <a:srgbClr val="D9D78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4"/>
            <p:cNvSpPr/>
            <p:nvPr/>
          </p:nvSpPr>
          <p:spPr>
            <a:xfrm>
              <a:off x="1424476" y="4653136"/>
              <a:ext cx="6120680" cy="720080"/>
            </a:xfrm>
            <a:prstGeom prst="ellipse">
              <a:avLst/>
            </a:prstGeom>
            <a:solidFill>
              <a:srgbClr val="D9D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p:cNvGrpSpPr/>
          <p:nvPr/>
        </p:nvGrpSpPr>
        <p:grpSpPr>
          <a:xfrm>
            <a:off x="2598399" y="5550870"/>
            <a:ext cx="3960440" cy="556286"/>
            <a:chOff x="1424475" y="4653136"/>
            <a:chExt cx="6120681" cy="1603176"/>
          </a:xfrm>
          <a:effectLst>
            <a:outerShdw blurRad="50800" dist="38100" dir="2700000" algn="tl" rotWithShape="0">
              <a:prstClr val="black">
                <a:alpha val="40000"/>
              </a:prstClr>
            </a:outerShdw>
          </a:effectLst>
        </p:grpSpPr>
        <p:sp>
          <p:nvSpPr>
            <p:cNvPr id="19" name="フローチャート : 磁気ディスク 3"/>
            <p:cNvSpPr/>
            <p:nvPr/>
          </p:nvSpPr>
          <p:spPr>
            <a:xfrm>
              <a:off x="1424475" y="4725144"/>
              <a:ext cx="6120680" cy="1531168"/>
            </a:xfrm>
            <a:prstGeom prst="flowChartMagneticDisk">
              <a:avLst/>
            </a:prstGeom>
            <a:gradFill flip="none" rotWithShape="1">
              <a:gsLst>
                <a:gs pos="2000">
                  <a:schemeClr val="bg1">
                    <a:lumMod val="95000"/>
                  </a:schemeClr>
                </a:gs>
                <a:gs pos="100000">
                  <a:srgbClr val="D9D78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4"/>
            <p:cNvSpPr/>
            <p:nvPr/>
          </p:nvSpPr>
          <p:spPr>
            <a:xfrm>
              <a:off x="1424476" y="4653136"/>
              <a:ext cx="6120680" cy="720080"/>
            </a:xfrm>
            <a:prstGeom prst="ellipse">
              <a:avLst/>
            </a:prstGeom>
            <a:solidFill>
              <a:srgbClr val="D9D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p:cNvGrpSpPr/>
          <p:nvPr/>
        </p:nvGrpSpPr>
        <p:grpSpPr>
          <a:xfrm>
            <a:off x="2598401" y="5107152"/>
            <a:ext cx="3960440" cy="556286"/>
            <a:chOff x="1424475" y="4653136"/>
            <a:chExt cx="6120681" cy="1603176"/>
          </a:xfrm>
          <a:effectLst>
            <a:outerShdw blurRad="50800" dist="38100" dir="2700000" algn="tl" rotWithShape="0">
              <a:prstClr val="black">
                <a:alpha val="40000"/>
              </a:prstClr>
            </a:outerShdw>
          </a:effectLst>
        </p:grpSpPr>
        <p:sp>
          <p:nvSpPr>
            <p:cNvPr id="30" name="フローチャート : 磁気ディスク 3"/>
            <p:cNvSpPr/>
            <p:nvPr/>
          </p:nvSpPr>
          <p:spPr>
            <a:xfrm>
              <a:off x="1424475" y="4725144"/>
              <a:ext cx="6120680" cy="1531168"/>
            </a:xfrm>
            <a:prstGeom prst="flowChartMagneticDisk">
              <a:avLst/>
            </a:prstGeom>
            <a:gradFill flip="none" rotWithShape="1">
              <a:gsLst>
                <a:gs pos="2000">
                  <a:schemeClr val="bg1">
                    <a:lumMod val="95000"/>
                  </a:schemeClr>
                </a:gs>
                <a:gs pos="100000">
                  <a:srgbClr val="D9D78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4"/>
            <p:cNvSpPr/>
            <p:nvPr/>
          </p:nvSpPr>
          <p:spPr>
            <a:xfrm>
              <a:off x="1424476" y="4653136"/>
              <a:ext cx="6120680" cy="720080"/>
            </a:xfrm>
            <a:prstGeom prst="ellipse">
              <a:avLst/>
            </a:prstGeom>
            <a:solidFill>
              <a:srgbClr val="D9D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正方形/長方形 37"/>
          <p:cNvSpPr/>
          <p:nvPr/>
        </p:nvSpPr>
        <p:spPr>
          <a:xfrm>
            <a:off x="2142150" y="3336878"/>
            <a:ext cx="4752528" cy="566309"/>
          </a:xfrm>
          <a:prstGeom prst="rect">
            <a:avLst/>
          </a:prstGeom>
        </p:spPr>
        <p:txBody>
          <a:bodyPr wrap="square">
            <a:spAutoFit/>
          </a:bodyPr>
          <a:lstStyle/>
          <a:p>
            <a:pPr algn="ctr">
              <a:lnSpc>
                <a:spcPct val="110000"/>
              </a:lnSpc>
            </a:pPr>
            <a:r>
              <a:rPr lang="ja-JP" altLang="en-US" sz="2800" b="1" spc="110" dirty="0" smtClean="0">
                <a:solidFill>
                  <a:srgbClr val="4D4D4D"/>
                </a:solidFill>
                <a:latin typeface="游ゴシック" panose="020B0400000000000000" pitchFamily="50" charset="-128"/>
                <a:ea typeface="游ゴシック" panose="020B0400000000000000" pitchFamily="50" charset="-128"/>
              </a:rPr>
              <a:t>事業所内での旗振り役</a:t>
            </a:r>
            <a:endParaRPr lang="ja-JP" altLang="en-US" sz="2800" b="1" spc="110" dirty="0">
              <a:solidFill>
                <a:srgbClr val="4D4D4D"/>
              </a:solidFill>
              <a:latin typeface="游ゴシック" panose="020B0400000000000000" pitchFamily="50" charset="-128"/>
              <a:ea typeface="游ゴシック" panose="020B0400000000000000" pitchFamily="50" charset="-128"/>
            </a:endParaRPr>
          </a:p>
        </p:txBody>
      </p:sp>
      <p:grpSp>
        <p:nvGrpSpPr>
          <p:cNvPr id="41" name="グループ化 40"/>
          <p:cNvGrpSpPr/>
          <p:nvPr/>
        </p:nvGrpSpPr>
        <p:grpSpPr>
          <a:xfrm>
            <a:off x="2598399" y="4694101"/>
            <a:ext cx="3960440" cy="556286"/>
            <a:chOff x="1424475" y="4653136"/>
            <a:chExt cx="6120681" cy="1603176"/>
          </a:xfrm>
          <a:effectLst>
            <a:outerShdw blurRad="50800" dist="38100" dir="2700000" algn="tl" rotWithShape="0">
              <a:prstClr val="black">
                <a:alpha val="40000"/>
              </a:prstClr>
            </a:outerShdw>
          </a:effectLst>
        </p:grpSpPr>
        <p:sp>
          <p:nvSpPr>
            <p:cNvPr id="42" name="フローチャート : 磁気ディスク 3"/>
            <p:cNvSpPr/>
            <p:nvPr/>
          </p:nvSpPr>
          <p:spPr>
            <a:xfrm>
              <a:off x="1424475" y="4725144"/>
              <a:ext cx="6120680" cy="1531168"/>
            </a:xfrm>
            <a:prstGeom prst="flowChartMagneticDisk">
              <a:avLst/>
            </a:prstGeom>
            <a:gradFill flip="none" rotWithShape="1">
              <a:gsLst>
                <a:gs pos="2000">
                  <a:schemeClr val="bg1">
                    <a:lumMod val="95000"/>
                  </a:schemeClr>
                </a:gs>
                <a:gs pos="100000">
                  <a:srgbClr val="D9D78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
            <p:cNvSpPr/>
            <p:nvPr/>
          </p:nvSpPr>
          <p:spPr>
            <a:xfrm>
              <a:off x="1424476" y="4653136"/>
              <a:ext cx="6120680" cy="720080"/>
            </a:xfrm>
            <a:prstGeom prst="ellipse">
              <a:avLst/>
            </a:prstGeom>
            <a:solidFill>
              <a:srgbClr val="D9D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p:nvGrpSpPr>
        <p:grpSpPr>
          <a:xfrm>
            <a:off x="4234951" y="4145214"/>
            <a:ext cx="566927" cy="759930"/>
            <a:chOff x="4139952" y="5372014"/>
            <a:chExt cx="720080" cy="1225338"/>
          </a:xfrm>
          <a:solidFill>
            <a:srgbClr val="018BB2"/>
          </a:solidFill>
        </p:grpSpPr>
        <p:sp>
          <p:nvSpPr>
            <p:cNvPr id="45" name="台形 44"/>
            <p:cNvSpPr/>
            <p:nvPr/>
          </p:nvSpPr>
          <p:spPr>
            <a:xfrm>
              <a:off x="4139952" y="5950482"/>
              <a:ext cx="720080" cy="646870"/>
            </a:xfrm>
            <a:prstGeom prst="trapezoid">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46" name="円/楕円 14"/>
            <p:cNvSpPr/>
            <p:nvPr/>
          </p:nvSpPr>
          <p:spPr>
            <a:xfrm>
              <a:off x="4177861" y="5372014"/>
              <a:ext cx="610163" cy="649274"/>
            </a:xfrm>
            <a:prstGeom prst="ellipse">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p>
          </p:txBody>
        </p:sp>
      </p:grpSp>
      <p:sp>
        <p:nvSpPr>
          <p:cNvPr id="47" name="正方形/長方形 46"/>
          <p:cNvSpPr/>
          <p:nvPr/>
        </p:nvSpPr>
        <p:spPr>
          <a:xfrm>
            <a:off x="6770260" y="5753304"/>
            <a:ext cx="2564246" cy="397032"/>
          </a:xfrm>
          <a:prstGeom prst="rect">
            <a:avLst/>
          </a:prstGeom>
        </p:spPr>
        <p:txBody>
          <a:bodyPr wrap="square">
            <a:spAutoFit/>
          </a:bodyPr>
          <a:lstStyle/>
          <a:p>
            <a:pPr algn="ctr">
              <a:lnSpc>
                <a:spcPct val="110000"/>
              </a:lnSpc>
            </a:pPr>
            <a:r>
              <a:rPr lang="ja-JP" altLang="en-US" b="1" spc="110" dirty="0" smtClean="0">
                <a:solidFill>
                  <a:srgbClr val="4D4D4D"/>
                </a:solidFill>
                <a:latin typeface="游ゴシック" panose="020B0400000000000000" pitchFamily="50" charset="-128"/>
                <a:ea typeface="游ゴシック" panose="020B0400000000000000" pitchFamily="50" charset="-128"/>
              </a:rPr>
              <a:t>研修会へ参加</a:t>
            </a:r>
            <a:endParaRPr lang="ja-JP" altLang="en-US" b="1" spc="110" dirty="0">
              <a:solidFill>
                <a:srgbClr val="4D4D4D"/>
              </a:solidFill>
              <a:latin typeface="游ゴシック" panose="020B0400000000000000" pitchFamily="50" charset="-128"/>
              <a:ea typeface="游ゴシック" panose="020B0400000000000000" pitchFamily="50" charset="-128"/>
            </a:endParaRPr>
          </a:p>
        </p:txBody>
      </p:sp>
      <p:sp>
        <p:nvSpPr>
          <p:cNvPr id="48" name="正方形/長方形 47"/>
          <p:cNvSpPr/>
          <p:nvPr/>
        </p:nvSpPr>
        <p:spPr>
          <a:xfrm>
            <a:off x="162449" y="5201281"/>
            <a:ext cx="2564246" cy="701731"/>
          </a:xfrm>
          <a:prstGeom prst="rect">
            <a:avLst/>
          </a:prstGeom>
        </p:spPr>
        <p:txBody>
          <a:bodyPr wrap="square">
            <a:spAutoFit/>
          </a:bodyPr>
          <a:lstStyle/>
          <a:p>
            <a:pPr algn="ctr">
              <a:lnSpc>
                <a:spcPct val="110000"/>
              </a:lnSpc>
            </a:pPr>
            <a:r>
              <a:rPr lang="ja-JP" altLang="en-US" b="1" spc="110" dirty="0" smtClean="0">
                <a:solidFill>
                  <a:srgbClr val="4D4D4D"/>
                </a:solidFill>
                <a:latin typeface="游ゴシック" panose="020B0400000000000000" pitchFamily="50" charset="-128"/>
                <a:ea typeface="游ゴシック" panose="020B0400000000000000" pitchFamily="50" charset="-128"/>
              </a:rPr>
              <a:t>採用選考</a:t>
            </a:r>
            <a:endParaRPr lang="en-US" altLang="ja-JP" b="1" spc="110" dirty="0" smtClean="0">
              <a:solidFill>
                <a:srgbClr val="4D4D4D"/>
              </a:solidFill>
              <a:latin typeface="游ゴシック" panose="020B0400000000000000" pitchFamily="50" charset="-128"/>
              <a:ea typeface="游ゴシック" panose="020B0400000000000000" pitchFamily="50" charset="-128"/>
            </a:endParaRPr>
          </a:p>
          <a:p>
            <a:pPr algn="ctr">
              <a:lnSpc>
                <a:spcPct val="110000"/>
              </a:lnSpc>
            </a:pPr>
            <a:r>
              <a:rPr lang="ja-JP" altLang="en-US" b="1" spc="110" dirty="0" smtClean="0">
                <a:solidFill>
                  <a:srgbClr val="4D4D4D"/>
                </a:solidFill>
                <a:latin typeface="游ゴシック" panose="020B0400000000000000" pitchFamily="50" charset="-128"/>
                <a:ea typeface="游ゴシック" panose="020B0400000000000000" pitchFamily="50" charset="-128"/>
              </a:rPr>
              <a:t>システムの制定</a:t>
            </a:r>
            <a:endParaRPr lang="ja-JP" altLang="en-US" b="1" spc="110" dirty="0">
              <a:solidFill>
                <a:srgbClr val="4D4D4D"/>
              </a:solidFill>
              <a:latin typeface="游ゴシック" panose="020B0400000000000000" pitchFamily="50" charset="-128"/>
              <a:ea typeface="游ゴシック" panose="020B0400000000000000" pitchFamily="50" charset="-128"/>
            </a:endParaRPr>
          </a:p>
        </p:txBody>
      </p:sp>
      <p:sp>
        <p:nvSpPr>
          <p:cNvPr id="49" name="正方形/長方形 48"/>
          <p:cNvSpPr/>
          <p:nvPr/>
        </p:nvSpPr>
        <p:spPr>
          <a:xfrm>
            <a:off x="199903" y="4025875"/>
            <a:ext cx="2564246" cy="701731"/>
          </a:xfrm>
          <a:prstGeom prst="rect">
            <a:avLst/>
          </a:prstGeom>
        </p:spPr>
        <p:txBody>
          <a:bodyPr wrap="square">
            <a:spAutoFit/>
          </a:bodyPr>
          <a:lstStyle/>
          <a:p>
            <a:pPr algn="ctr">
              <a:lnSpc>
                <a:spcPct val="110000"/>
              </a:lnSpc>
            </a:pPr>
            <a:r>
              <a:rPr lang="ja-JP" altLang="en-US" b="1" spc="110" dirty="0" smtClean="0">
                <a:solidFill>
                  <a:srgbClr val="4D4D4D"/>
                </a:solidFill>
                <a:latin typeface="游ゴシック" panose="020B0400000000000000" pitchFamily="50" charset="-128"/>
                <a:ea typeface="游ゴシック" panose="020B0400000000000000" pitchFamily="50" charset="-128"/>
              </a:rPr>
              <a:t>企業トップ・役員</a:t>
            </a:r>
            <a:endParaRPr lang="en-US" altLang="ja-JP" b="1" spc="110" dirty="0" smtClean="0">
              <a:solidFill>
                <a:srgbClr val="4D4D4D"/>
              </a:solidFill>
              <a:latin typeface="游ゴシック" panose="020B0400000000000000" pitchFamily="50" charset="-128"/>
              <a:ea typeface="游ゴシック" panose="020B0400000000000000" pitchFamily="50" charset="-128"/>
            </a:endParaRPr>
          </a:p>
          <a:p>
            <a:pPr algn="ctr">
              <a:lnSpc>
                <a:spcPct val="110000"/>
              </a:lnSpc>
            </a:pPr>
            <a:r>
              <a:rPr lang="ja-JP" altLang="en-US" b="1" spc="110" dirty="0">
                <a:solidFill>
                  <a:srgbClr val="4D4D4D"/>
                </a:solidFill>
                <a:latin typeface="游ゴシック" panose="020B0400000000000000" pitchFamily="50" charset="-128"/>
                <a:ea typeface="游ゴシック" panose="020B0400000000000000" pitchFamily="50" charset="-128"/>
              </a:rPr>
              <a:t>面接</a:t>
            </a:r>
            <a:r>
              <a:rPr lang="ja-JP" altLang="en-US" b="1" spc="110" dirty="0" smtClean="0">
                <a:solidFill>
                  <a:srgbClr val="4D4D4D"/>
                </a:solidFill>
                <a:latin typeface="游ゴシック" panose="020B0400000000000000" pitchFamily="50" charset="-128"/>
                <a:ea typeface="游ゴシック" panose="020B0400000000000000" pitchFamily="50" charset="-128"/>
              </a:rPr>
              <a:t>担当者へ周知</a:t>
            </a:r>
            <a:endParaRPr lang="ja-JP" altLang="en-US" b="1" spc="110" dirty="0">
              <a:solidFill>
                <a:srgbClr val="4D4D4D"/>
              </a:solidFill>
              <a:latin typeface="游ゴシック" panose="020B0400000000000000" pitchFamily="50" charset="-128"/>
              <a:ea typeface="游ゴシック" panose="020B0400000000000000" pitchFamily="50" charset="-128"/>
            </a:endParaRPr>
          </a:p>
        </p:txBody>
      </p:sp>
      <p:sp>
        <p:nvSpPr>
          <p:cNvPr id="50" name="正方形/長方形 49"/>
          <p:cNvSpPr/>
          <p:nvPr/>
        </p:nvSpPr>
        <p:spPr>
          <a:xfrm>
            <a:off x="6629400" y="4817906"/>
            <a:ext cx="3114151" cy="397032"/>
          </a:xfrm>
          <a:prstGeom prst="rect">
            <a:avLst/>
          </a:prstGeom>
        </p:spPr>
        <p:txBody>
          <a:bodyPr wrap="square">
            <a:spAutoFit/>
          </a:bodyPr>
          <a:lstStyle/>
          <a:p>
            <a:pPr algn="ctr">
              <a:lnSpc>
                <a:spcPct val="110000"/>
              </a:lnSpc>
            </a:pPr>
            <a:r>
              <a:rPr lang="ja-JP" altLang="en-US" b="1" spc="110" dirty="0" smtClean="0">
                <a:solidFill>
                  <a:srgbClr val="4D4D4D"/>
                </a:solidFill>
                <a:latin typeface="游ゴシック" panose="020B0400000000000000" pitchFamily="50" charset="-128"/>
                <a:ea typeface="游ゴシック" panose="020B0400000000000000" pitchFamily="50" charset="-128"/>
              </a:rPr>
              <a:t>ハローワークとの連携窓口</a:t>
            </a:r>
            <a:endParaRPr lang="ja-JP" altLang="en-US" b="1" spc="110" dirty="0">
              <a:solidFill>
                <a:srgbClr val="4D4D4D"/>
              </a:solidFill>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162450" y="1169264"/>
            <a:ext cx="4257150" cy="1271117"/>
          </a:xfrm>
          <a:prstGeom prst="rect">
            <a:avLst/>
          </a:prstGeom>
          <a:noFill/>
        </p:spPr>
        <p:txBody>
          <a:bodyPr wrap="square" rtlCol="0">
            <a:spAutoFit/>
          </a:bodyPr>
          <a:lstStyle/>
          <a:p>
            <a:pPr algn="l">
              <a:lnSpc>
                <a:spcPct val="110000"/>
              </a:lnSpc>
              <a:spcAft>
                <a:spcPts val="600"/>
              </a:spcAft>
              <a:buClr>
                <a:schemeClr val="tx2"/>
              </a:buClr>
            </a:pPr>
            <a:r>
              <a:rPr kumimoji="1" lang="ja-JP" altLang="en-US" sz="1400" spc="110" dirty="0" smtClean="0">
                <a:latin typeface="游ゴシック" panose="020B0400000000000000" pitchFamily="50" charset="-128"/>
                <a:ea typeface="游ゴシック" panose="020B0400000000000000" pitchFamily="50" charset="-128"/>
              </a:rPr>
              <a:t>厚生労働省では、</a:t>
            </a:r>
            <a:endParaRPr kumimoji="1" lang="en-US" altLang="ja-JP" sz="14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400" spc="110" dirty="0" smtClean="0">
                <a:latin typeface="游ゴシック" panose="020B0400000000000000" pitchFamily="50" charset="-128"/>
                <a:ea typeface="游ゴシック" panose="020B0400000000000000" pitchFamily="50" charset="-128"/>
              </a:rPr>
              <a:t>・就職差別につながることを発生させないため</a:t>
            </a:r>
            <a:endParaRPr kumimoji="1" lang="en-US" altLang="ja-JP" sz="14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400" spc="110" dirty="0" smtClean="0">
                <a:latin typeface="游ゴシック" panose="020B0400000000000000" pitchFamily="50" charset="-128"/>
                <a:ea typeface="游ゴシック" panose="020B0400000000000000" pitchFamily="50" charset="-128"/>
              </a:rPr>
              <a:t>・トラブル無く採用選考が実施されるため</a:t>
            </a:r>
            <a:endParaRPr kumimoji="1" lang="en-US" altLang="ja-JP" sz="14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400" spc="110" dirty="0" smtClean="0">
                <a:latin typeface="游ゴシック" panose="020B0400000000000000" pitchFamily="50" charset="-128"/>
                <a:ea typeface="游ゴシック" panose="020B0400000000000000" pitchFamily="50" charset="-128"/>
              </a:rPr>
              <a:t>・公正な採用選考を実現するため</a:t>
            </a:r>
            <a:endParaRPr kumimoji="1" lang="en-US" altLang="ja-JP" sz="1400" spc="110" dirty="0" smtClean="0">
              <a:latin typeface="游ゴシック" panose="020B0400000000000000" pitchFamily="50" charset="-128"/>
              <a:ea typeface="游ゴシック" panose="020B0400000000000000" pitchFamily="50" charset="-128"/>
            </a:endParaRPr>
          </a:p>
        </p:txBody>
      </p:sp>
      <p:cxnSp>
        <p:nvCxnSpPr>
          <p:cNvPr id="8" name="カギ線コネクタ 7"/>
          <p:cNvCxnSpPr/>
          <p:nvPr/>
        </p:nvCxnSpPr>
        <p:spPr>
          <a:xfrm rot="16200000" flipH="1">
            <a:off x="1866018" y="4283499"/>
            <a:ext cx="312531" cy="111637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カギ線コネクタ 10"/>
          <p:cNvCxnSpPr>
            <a:stCxn id="30" idx="4"/>
            <a:endCxn id="50" idx="2"/>
          </p:cNvCxnSpPr>
          <p:nvPr/>
        </p:nvCxnSpPr>
        <p:spPr>
          <a:xfrm flipV="1">
            <a:off x="6558840" y="5214938"/>
            <a:ext cx="1627636" cy="18285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カギ線コネクタ 12"/>
          <p:cNvCxnSpPr>
            <a:stCxn id="48" idx="2"/>
          </p:cNvCxnSpPr>
          <p:nvPr/>
        </p:nvCxnSpPr>
        <p:spPr>
          <a:xfrm rot="16200000" flipH="1">
            <a:off x="1985324" y="5362259"/>
            <a:ext cx="54394" cy="113589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a:endCxn id="47" idx="2"/>
          </p:cNvCxnSpPr>
          <p:nvPr/>
        </p:nvCxnSpPr>
        <p:spPr>
          <a:xfrm flipV="1">
            <a:off x="6558838" y="6150336"/>
            <a:ext cx="1493545" cy="12017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右矢印 20"/>
          <p:cNvSpPr/>
          <p:nvPr/>
        </p:nvSpPr>
        <p:spPr>
          <a:xfrm>
            <a:off x="4504991" y="1662001"/>
            <a:ext cx="838200" cy="5334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22" name="テキスト ボックス 21"/>
          <p:cNvSpPr txBox="1"/>
          <p:nvPr/>
        </p:nvSpPr>
        <p:spPr>
          <a:xfrm>
            <a:off x="5638799" y="1524000"/>
            <a:ext cx="4104751" cy="710964"/>
          </a:xfrm>
          <a:prstGeom prst="rect">
            <a:avLst/>
          </a:prstGeom>
          <a:noFill/>
        </p:spPr>
        <p:txBody>
          <a:bodyPr wrap="square" rtlCol="0">
            <a:spAutoFit/>
          </a:bodyPr>
          <a:lstStyle/>
          <a:p>
            <a:pPr>
              <a:lnSpc>
                <a:spcPct val="110000"/>
              </a:lnSpc>
              <a:spcAft>
                <a:spcPts val="600"/>
              </a:spcAft>
              <a:buClr>
                <a:schemeClr val="tx2"/>
              </a:buClr>
            </a:pPr>
            <a:r>
              <a:rPr kumimoji="1" lang="ja-JP" altLang="en-US" spc="110" dirty="0">
                <a:latin typeface="游ゴシック" panose="020B0400000000000000" pitchFamily="50" charset="-128"/>
                <a:ea typeface="游ゴシック" panose="020B0400000000000000" pitchFamily="50" charset="-128"/>
              </a:rPr>
              <a:t>「公正採用選考人権啓発推進員</a:t>
            </a:r>
            <a:r>
              <a:rPr kumimoji="1" lang="ja-JP" altLang="en-US" spc="110" dirty="0" smtClean="0">
                <a:latin typeface="游ゴシック" panose="020B0400000000000000" pitchFamily="50" charset="-128"/>
                <a:ea typeface="游ゴシック" panose="020B0400000000000000" pitchFamily="50" charset="-128"/>
              </a:rPr>
              <a:t>」</a:t>
            </a:r>
            <a:endParaRPr kumimoji="1" lang="en-US" altLang="ja-JP" spc="110" dirty="0" smtClean="0">
              <a:latin typeface="游ゴシック" panose="020B0400000000000000" pitchFamily="50" charset="-128"/>
              <a:ea typeface="游ゴシック" panose="020B0400000000000000" pitchFamily="50" charset="-128"/>
            </a:endParaRPr>
          </a:p>
          <a:p>
            <a:pPr>
              <a:lnSpc>
                <a:spcPct val="110000"/>
              </a:lnSpc>
              <a:spcAft>
                <a:spcPts val="600"/>
              </a:spcAft>
              <a:buClr>
                <a:schemeClr val="tx2"/>
              </a:buClr>
            </a:pPr>
            <a:r>
              <a:rPr kumimoji="1" lang="ja-JP" altLang="en-US" sz="1400" spc="110" dirty="0" smtClean="0">
                <a:latin typeface="游ゴシック" panose="020B0400000000000000" pitchFamily="50" charset="-128"/>
                <a:ea typeface="游ゴシック" panose="020B0400000000000000" pitchFamily="50" charset="-128"/>
              </a:rPr>
              <a:t>の</a:t>
            </a:r>
            <a:r>
              <a:rPr kumimoji="1" lang="ja-JP" altLang="en-US" sz="1400" spc="110" dirty="0">
                <a:latin typeface="游ゴシック" panose="020B0400000000000000" pitchFamily="50" charset="-128"/>
                <a:ea typeface="游ゴシック" panose="020B0400000000000000" pitchFamily="50" charset="-128"/>
              </a:rPr>
              <a:t>選任をお願い</a:t>
            </a:r>
            <a:r>
              <a:rPr kumimoji="1" lang="ja-JP" altLang="en-US" sz="1400" spc="110" dirty="0" smtClean="0">
                <a:latin typeface="游ゴシック" panose="020B0400000000000000" pitchFamily="50" charset="-128"/>
                <a:ea typeface="游ゴシック" panose="020B0400000000000000" pitchFamily="50" charset="-128"/>
              </a:rPr>
              <a:t>しています！</a:t>
            </a:r>
            <a:endParaRPr kumimoji="1" lang="en-US" altLang="ja-JP" sz="1400" spc="110" dirty="0">
              <a:latin typeface="游ゴシック" panose="020B0400000000000000" pitchFamily="50" charset="-128"/>
              <a:ea typeface="游ゴシック" panose="020B0400000000000000" pitchFamily="50" charset="-128"/>
            </a:endParaRPr>
          </a:p>
        </p:txBody>
      </p:sp>
      <p:sp>
        <p:nvSpPr>
          <p:cNvPr id="4" name="日付プレースホルダー 3"/>
          <p:cNvSpPr>
            <a:spLocks noGrp="1"/>
          </p:cNvSpPr>
          <p:nvPr>
            <p:ph type="dt" sz="half" idx="10"/>
          </p:nvPr>
        </p:nvSpPr>
        <p:spPr/>
        <p:txBody>
          <a:bodyPr/>
          <a:lstStyle/>
          <a:p>
            <a:r>
              <a:rPr lang="en-US" altLang="ja-JP" smtClean="0"/>
              <a:t>2022/11/09</a:t>
            </a:r>
            <a:endParaRPr lang="en-US" dirty="0"/>
          </a:p>
        </p:txBody>
      </p:sp>
      <p:sp>
        <p:nvSpPr>
          <p:cNvPr id="5" name="スライド番号プレースホルダー 4"/>
          <p:cNvSpPr>
            <a:spLocks noGrp="1"/>
          </p:cNvSpPr>
          <p:nvPr>
            <p:ph type="sldNum" sz="quarter" idx="4"/>
          </p:nvPr>
        </p:nvSpPr>
        <p:spPr/>
        <p:txBody>
          <a:bodyPr/>
          <a:lstStyle/>
          <a:p>
            <a:fld id="{48F63A3B-78C7-47BE-AE5E-E10140E04643}" type="slidenum">
              <a:rPr lang="en-US" smtClean="0"/>
              <a:pPr/>
              <a:t>29</a:t>
            </a:fld>
            <a:endParaRPr lang="en-US" dirty="0"/>
          </a:p>
        </p:txBody>
      </p:sp>
    </p:spTree>
    <p:extLst>
      <p:ext uri="{BB962C8B-B14F-4D97-AF65-F5344CB8AC3E}">
        <p14:creationId xmlns:p14="http://schemas.microsoft.com/office/powerpoint/2010/main" val="2584047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公正な採用選考の基本</a:t>
            </a:r>
            <a:endParaRPr kumimoji="1" lang="ja-JP" altLang="en-US" dirty="0"/>
          </a:p>
        </p:txBody>
      </p:sp>
      <p:sp>
        <p:nvSpPr>
          <p:cNvPr id="12" name="テキスト ボックス 11"/>
          <p:cNvSpPr txBox="1"/>
          <p:nvPr/>
        </p:nvSpPr>
        <p:spPr>
          <a:xfrm>
            <a:off x="152400" y="1219200"/>
            <a:ext cx="4572000" cy="1050096"/>
          </a:xfrm>
          <a:prstGeom prst="rect">
            <a:avLst/>
          </a:prstGeom>
          <a:noFill/>
          <a:ln>
            <a:noFill/>
          </a:ln>
        </p:spPr>
        <p:txBody>
          <a:bodyPr wrap="square" rtlCol="0">
            <a:spAutoFit/>
          </a:bodyPr>
          <a:lstStyle/>
          <a:p>
            <a:pPr algn="l">
              <a:lnSpc>
                <a:spcPct val="110000"/>
              </a:lnSpc>
              <a:spcAft>
                <a:spcPts val="600"/>
              </a:spcAft>
              <a:buClr>
                <a:schemeClr val="tx2"/>
              </a:buClr>
            </a:pPr>
            <a:r>
              <a:rPr kumimoji="1" lang="ja-JP" altLang="en-US" sz="2000" b="1" dirty="0" smtClean="0">
                <a:latin typeface="游ゴシック" panose="020B0400000000000000" pitchFamily="50" charset="-128"/>
                <a:ea typeface="游ゴシック" panose="020B0400000000000000" pitchFamily="50" charset="-128"/>
              </a:rPr>
              <a:t>募集に当たり広く応募者に門戸を開く</a:t>
            </a:r>
            <a:r>
              <a:rPr kumimoji="1" lang="ja-JP" altLang="en-US" b="1" dirty="0" smtClean="0">
                <a:latin typeface="游ゴシック" panose="020B0400000000000000" pitchFamily="50" charset="-128"/>
                <a:ea typeface="游ゴシック" panose="020B0400000000000000" pitchFamily="50" charset="-128"/>
              </a:rPr>
              <a:t>　</a:t>
            </a:r>
            <a:endParaRPr kumimoji="1" lang="en-US" altLang="ja-JP" dirty="0" smtClean="0">
              <a:latin typeface="游ゴシック" panose="020B0400000000000000" pitchFamily="50" charset="-128"/>
              <a:ea typeface="游ゴシック" panose="020B0400000000000000" pitchFamily="50" charset="-128"/>
            </a:endParaRPr>
          </a:p>
          <a:p>
            <a:pPr marL="171450" indent="-171450">
              <a:lnSpc>
                <a:spcPct val="110000"/>
              </a:lnSpc>
              <a:spcAft>
                <a:spcPts val="600"/>
              </a:spcAft>
              <a:buClr>
                <a:schemeClr val="tx2"/>
              </a:buClr>
              <a:buFont typeface="Wingdings" panose="05000000000000000000" pitchFamily="2" charset="2"/>
              <a:buChar char="Ø"/>
            </a:pPr>
            <a:r>
              <a:rPr kumimoji="1" lang="ja-JP" altLang="en-US" sz="1400" dirty="0" smtClean="0">
                <a:latin typeface="游ゴシック" panose="020B0400000000000000" pitchFamily="50" charset="-128"/>
                <a:ea typeface="游ゴシック" panose="020B0400000000000000" pitchFamily="50" charset="-128"/>
              </a:rPr>
              <a:t>求人条件に合致する全ての人を選考する</a:t>
            </a:r>
            <a:endParaRPr kumimoji="1" lang="en-US" altLang="ja-JP" sz="1400" dirty="0">
              <a:latin typeface="游ゴシック" panose="020B0400000000000000" pitchFamily="50" charset="-128"/>
              <a:ea typeface="游ゴシック" panose="020B0400000000000000" pitchFamily="50" charset="-128"/>
            </a:endParaRPr>
          </a:p>
          <a:p>
            <a:pPr marL="171450" indent="-171450">
              <a:lnSpc>
                <a:spcPct val="110000"/>
              </a:lnSpc>
              <a:spcAft>
                <a:spcPts val="600"/>
              </a:spcAft>
              <a:buClr>
                <a:schemeClr val="tx2"/>
              </a:buClr>
              <a:buFont typeface="Wingdings" panose="05000000000000000000" pitchFamily="2" charset="2"/>
              <a:buChar char="Ø"/>
            </a:pPr>
            <a:endParaRPr kumimoji="1" lang="en-US" altLang="ja-JP" sz="1400" dirty="0" smtClean="0">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4800600" y="1209847"/>
            <a:ext cx="4876800" cy="1295739"/>
          </a:xfrm>
          <a:prstGeom prst="rect">
            <a:avLst/>
          </a:prstGeom>
          <a:noFill/>
          <a:ln>
            <a:noFill/>
          </a:ln>
        </p:spPr>
        <p:txBody>
          <a:bodyPr wrap="square" rtlCol="0">
            <a:spAutoFit/>
          </a:bodyPr>
          <a:lstStyle/>
          <a:p>
            <a:pPr>
              <a:lnSpc>
                <a:spcPct val="110000"/>
              </a:lnSpc>
              <a:spcAft>
                <a:spcPts val="600"/>
              </a:spcAft>
              <a:buClr>
                <a:schemeClr val="tx2"/>
              </a:buClr>
            </a:pPr>
            <a:r>
              <a:rPr lang="ja-JP" altLang="en-US" sz="2000" b="1" dirty="0">
                <a:latin typeface="游ゴシック" panose="020B0400000000000000" pitchFamily="50" charset="-128"/>
                <a:ea typeface="游ゴシック" panose="020B0400000000000000" pitchFamily="50" charset="-128"/>
              </a:rPr>
              <a:t>応募者</a:t>
            </a:r>
            <a:r>
              <a:rPr lang="ja-JP" altLang="en-US" sz="2000" b="1" dirty="0" smtClean="0">
                <a:latin typeface="游ゴシック" panose="020B0400000000000000" pitchFamily="50" charset="-128"/>
                <a:ea typeface="游ゴシック" panose="020B0400000000000000" pitchFamily="50" charset="-128"/>
              </a:rPr>
              <a:t>の適性</a:t>
            </a:r>
            <a:r>
              <a:rPr lang="ja-JP" altLang="en-US" sz="2000" b="1" dirty="0">
                <a:latin typeface="游ゴシック" panose="020B0400000000000000" pitchFamily="50" charset="-128"/>
                <a:ea typeface="游ゴシック" panose="020B0400000000000000" pitchFamily="50" charset="-128"/>
              </a:rPr>
              <a:t>・能力に</a:t>
            </a:r>
            <a:r>
              <a:rPr lang="ja-JP" altLang="en-US" sz="2000" b="1" dirty="0" smtClean="0">
                <a:latin typeface="游ゴシック" panose="020B0400000000000000" pitchFamily="50" charset="-128"/>
                <a:ea typeface="游ゴシック" panose="020B0400000000000000" pitchFamily="50" charset="-128"/>
              </a:rPr>
              <a:t>基づいた採用</a:t>
            </a:r>
            <a:r>
              <a:rPr lang="ja-JP" altLang="en-US" sz="2000" b="1" dirty="0">
                <a:latin typeface="游ゴシック" panose="020B0400000000000000" pitchFamily="50" charset="-128"/>
                <a:ea typeface="游ゴシック" panose="020B0400000000000000" pitchFamily="50" charset="-128"/>
              </a:rPr>
              <a:t>選考</a:t>
            </a:r>
            <a:r>
              <a:rPr kumimoji="1" lang="ja-JP" altLang="en-US" b="1" dirty="0" smtClean="0">
                <a:latin typeface="游ゴシック" panose="020B0400000000000000" pitchFamily="50" charset="-128"/>
                <a:ea typeface="游ゴシック" panose="020B0400000000000000" pitchFamily="50" charset="-128"/>
              </a:rPr>
              <a:t>　</a:t>
            </a:r>
            <a:endParaRPr kumimoji="1" lang="en-US" altLang="ja-JP" dirty="0" smtClean="0">
              <a:latin typeface="游ゴシック" panose="020B0400000000000000" pitchFamily="50" charset="-128"/>
              <a:ea typeface="游ゴシック" panose="020B0400000000000000" pitchFamily="50" charset="-128"/>
            </a:endParaRPr>
          </a:p>
          <a:p>
            <a:pPr marL="171450" indent="-171450">
              <a:lnSpc>
                <a:spcPct val="110000"/>
              </a:lnSpc>
              <a:spcAft>
                <a:spcPts val="600"/>
              </a:spcAft>
              <a:buClr>
                <a:schemeClr val="tx2"/>
              </a:buClr>
              <a:buFont typeface="Wingdings" panose="05000000000000000000" pitchFamily="2" charset="2"/>
              <a:buChar char="Ø"/>
            </a:pPr>
            <a:r>
              <a:rPr kumimoji="1" lang="ja-JP" altLang="en-US" sz="1400" dirty="0" smtClean="0">
                <a:latin typeface="游ゴシック" panose="020B0400000000000000" pitchFamily="50" charset="-128"/>
                <a:ea typeface="游ゴシック" panose="020B0400000000000000" pitchFamily="50" charset="-128"/>
              </a:rPr>
              <a:t>採用基準を適性・能力に基づいたものにする</a:t>
            </a:r>
            <a:endParaRPr kumimoji="1" lang="en-US" altLang="ja-JP" sz="1400" dirty="0" smtClean="0">
              <a:latin typeface="游ゴシック" panose="020B0400000000000000" pitchFamily="50" charset="-128"/>
              <a:ea typeface="游ゴシック" panose="020B0400000000000000" pitchFamily="50" charset="-128"/>
            </a:endParaRPr>
          </a:p>
          <a:p>
            <a:pPr marL="171450" indent="-171450">
              <a:lnSpc>
                <a:spcPct val="110000"/>
              </a:lnSpc>
              <a:spcAft>
                <a:spcPts val="600"/>
              </a:spcAft>
              <a:buClr>
                <a:schemeClr val="tx2"/>
              </a:buClr>
              <a:buFont typeface="Wingdings" panose="05000000000000000000" pitchFamily="2" charset="2"/>
              <a:buChar char="Ø"/>
            </a:pPr>
            <a:r>
              <a:rPr kumimoji="1" lang="ja-JP" altLang="en-US" sz="1400" dirty="0" smtClean="0">
                <a:latin typeface="游ゴシック" panose="020B0400000000000000" pitchFamily="50" charset="-128"/>
                <a:ea typeface="游ゴシック" panose="020B0400000000000000" pitchFamily="50" charset="-128"/>
              </a:rPr>
              <a:t>応募用紙の項目、面接での質問内容で業務遂行に関係ないことを把握しない</a:t>
            </a:r>
            <a:endParaRPr kumimoji="1" lang="en-US" altLang="ja-JP" sz="1400" dirty="0" smtClean="0">
              <a:latin typeface="游ゴシック" panose="020B0400000000000000" pitchFamily="50" charset="-128"/>
              <a:ea typeface="游ゴシック" panose="020B0400000000000000" pitchFamily="50" charset="-128"/>
            </a:endParaRPr>
          </a:p>
        </p:txBody>
      </p:sp>
      <p:cxnSp>
        <p:nvCxnSpPr>
          <p:cNvPr id="34" name="直線コネクタ 33"/>
          <p:cNvCxnSpPr/>
          <p:nvPr/>
        </p:nvCxnSpPr>
        <p:spPr>
          <a:xfrm>
            <a:off x="4724400" y="1295400"/>
            <a:ext cx="0" cy="1066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49198" y="2514600"/>
            <a:ext cx="8990420"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76200" y="2870085"/>
            <a:ext cx="9829800" cy="915892"/>
          </a:xfrm>
          <a:prstGeom prst="rect">
            <a:avLst/>
          </a:prstGeom>
          <a:noFill/>
        </p:spPr>
        <p:txBody>
          <a:bodyPr wrap="square" rtlCol="0">
            <a:spAutoFit/>
          </a:bodyPr>
          <a:lstStyle/>
          <a:p>
            <a:pPr algn="l">
              <a:lnSpc>
                <a:spcPct val="110000"/>
              </a:lnSpc>
              <a:spcAft>
                <a:spcPts val="600"/>
              </a:spcAft>
              <a:buClr>
                <a:schemeClr val="tx2"/>
              </a:buClr>
            </a:pPr>
            <a:r>
              <a:rPr kumimoji="1" lang="ja-JP" altLang="en-US" sz="1600" dirty="0" smtClean="0">
                <a:latin typeface="游ゴシック" panose="020B0400000000000000" pitchFamily="50" charset="-128"/>
                <a:ea typeface="游ゴシック" panose="020B0400000000000000" pitchFamily="50" charset="-128"/>
              </a:rPr>
              <a:t>必要な適性・能力</a:t>
            </a:r>
            <a:r>
              <a:rPr kumimoji="1" lang="ja-JP" altLang="en-US" sz="1200" dirty="0" smtClean="0">
                <a:latin typeface="游ゴシック" panose="020B0400000000000000" pitchFamily="50" charset="-128"/>
                <a:ea typeface="游ゴシック" panose="020B0400000000000000" pitchFamily="50" charset="-128"/>
              </a:rPr>
              <a:t>は、</a:t>
            </a:r>
            <a:endParaRPr kumimoji="1" lang="en-US" altLang="ja-JP" sz="120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200" dirty="0" smtClean="0">
                <a:latin typeface="游ゴシック" panose="020B0400000000000000" pitchFamily="50" charset="-128"/>
                <a:ea typeface="游ゴシック" panose="020B0400000000000000" pitchFamily="50" charset="-128"/>
              </a:rPr>
              <a:t>職種はもちろん、どの役職での起用を予定しているかなどによっても異なります。</a:t>
            </a:r>
            <a:endParaRPr kumimoji="1" lang="en-US" altLang="ja-JP" sz="120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200" dirty="0" smtClean="0">
                <a:latin typeface="游ゴシック" panose="020B0400000000000000" pitchFamily="50" charset="-128"/>
                <a:ea typeface="游ゴシック" panose="020B0400000000000000" pitchFamily="50" charset="-128"/>
              </a:rPr>
              <a:t>企業毎にそれぞれの職務内容等をよく勘案し、本当に選考時点で把握する必要がある情報なのかよく考える必要があります。</a:t>
            </a:r>
            <a:endParaRPr kumimoji="1" lang="en-US" altLang="ja-JP" sz="1200" dirty="0" smtClean="0">
              <a:latin typeface="游ゴシック" panose="020B0400000000000000" pitchFamily="50" charset="-128"/>
              <a:ea typeface="游ゴシック" panose="020B0400000000000000" pitchFamily="50" charset="-128"/>
            </a:endParaRPr>
          </a:p>
        </p:txBody>
      </p:sp>
      <p:sp>
        <p:nvSpPr>
          <p:cNvPr id="43" name="テキスト ボックス 42"/>
          <p:cNvSpPr txBox="1"/>
          <p:nvPr/>
        </p:nvSpPr>
        <p:spPr>
          <a:xfrm>
            <a:off x="76200" y="4955948"/>
            <a:ext cx="7968018" cy="744819"/>
          </a:xfrm>
          <a:prstGeom prst="rect">
            <a:avLst/>
          </a:prstGeom>
          <a:noFill/>
        </p:spPr>
        <p:txBody>
          <a:bodyPr wrap="square" rtlCol="0">
            <a:spAutoFit/>
          </a:bodyPr>
          <a:lstStyle/>
          <a:p>
            <a:pPr algn="l">
              <a:lnSpc>
                <a:spcPct val="110000"/>
              </a:lnSpc>
              <a:spcAft>
                <a:spcPts val="600"/>
              </a:spcAft>
              <a:buClr>
                <a:schemeClr val="tx2"/>
              </a:buClr>
            </a:pPr>
            <a:r>
              <a:rPr kumimoji="1" lang="ja-JP" altLang="en-US" sz="1400" dirty="0" smtClean="0">
                <a:latin typeface="游ゴシック" panose="020B0400000000000000" pitchFamily="50" charset="-128"/>
                <a:ea typeface="游ゴシック" panose="020B0400000000000000" pitchFamily="50" charset="-128"/>
              </a:rPr>
              <a:t>職種や企業規模などに関係なく共通して、選考時に気をつけるべき事項として</a:t>
            </a:r>
            <a:endParaRPr kumimoji="1" lang="en-US" altLang="ja-JP" sz="140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400" dirty="0" smtClean="0">
                <a:latin typeface="游ゴシック" panose="020B0400000000000000" pitchFamily="50" charset="-128"/>
                <a:ea typeface="游ゴシック" panose="020B0400000000000000" pitchFamily="50" charset="-128"/>
              </a:rPr>
              <a:t>少なくとも</a:t>
            </a:r>
            <a:r>
              <a:rPr kumimoji="1" lang="ja-JP" altLang="en-US" sz="2000" dirty="0" smtClean="0">
                <a:latin typeface="游ゴシック" panose="020B0400000000000000" pitchFamily="50" charset="-128"/>
                <a:ea typeface="游ゴシック" panose="020B0400000000000000" pitchFamily="50" charset="-128"/>
              </a:rPr>
              <a:t>１４つの事項</a:t>
            </a:r>
            <a:r>
              <a:rPr kumimoji="1" lang="ja-JP" altLang="en-US" sz="1400" dirty="0" smtClean="0">
                <a:latin typeface="游ゴシック" panose="020B0400000000000000" pitchFamily="50" charset="-128"/>
                <a:ea typeface="游ゴシック" panose="020B0400000000000000" pitchFamily="50" charset="-128"/>
              </a:rPr>
              <a:t>が考えられますので注意しましょう！</a:t>
            </a:r>
            <a:endParaRPr kumimoji="1" lang="en-US" altLang="ja-JP" sz="1400" dirty="0" smtClean="0">
              <a:latin typeface="游ゴシック" panose="020B0400000000000000" pitchFamily="50" charset="-128"/>
              <a:ea typeface="游ゴシック" panose="020B0400000000000000" pitchFamily="50" charset="-128"/>
            </a:endParaRPr>
          </a:p>
        </p:txBody>
      </p:sp>
      <p:sp>
        <p:nvSpPr>
          <p:cNvPr id="44" name="下矢印 43"/>
          <p:cNvSpPr/>
          <p:nvPr/>
        </p:nvSpPr>
        <p:spPr>
          <a:xfrm>
            <a:off x="4463744" y="3977084"/>
            <a:ext cx="571499" cy="793803"/>
          </a:xfrm>
          <a:prstGeom prst="downArrow">
            <a:avLst>
              <a:gd name="adj1" fmla="val 53538"/>
              <a:gd name="adj2" fmla="val 48127"/>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4" name="四角形吹き出し 3"/>
          <p:cNvSpPr/>
          <p:nvPr/>
        </p:nvSpPr>
        <p:spPr>
          <a:xfrm>
            <a:off x="5614803" y="5791200"/>
            <a:ext cx="3962400" cy="744958"/>
          </a:xfrm>
          <a:prstGeom prst="wedgeRectCallout">
            <a:avLst>
              <a:gd name="adj1" fmla="val -49435"/>
              <a:gd name="adj2" fmla="val -7829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1200" dirty="0" smtClean="0">
                <a:solidFill>
                  <a:sysClr val="windowText" lastClr="000000"/>
                </a:solidFill>
                <a:latin typeface="游ゴシック" panose="020B0400000000000000" pitchFamily="50" charset="-128"/>
                <a:ea typeface="游ゴシック" panose="020B0400000000000000" pitchFamily="50" charset="-128"/>
              </a:rPr>
              <a:t>行政や教育機関において</a:t>
            </a:r>
            <a:endParaRPr kumimoji="1" lang="en-US" altLang="ja-JP" sz="1200" dirty="0" smtClean="0">
              <a:solidFill>
                <a:sysClr val="windowText" lastClr="000000"/>
              </a:solidFill>
              <a:latin typeface="游ゴシック" panose="020B0400000000000000" pitchFamily="50" charset="-128"/>
              <a:ea typeface="游ゴシック" panose="020B0400000000000000" pitchFamily="50" charset="-128"/>
            </a:endParaRPr>
          </a:p>
          <a:p>
            <a:pPr>
              <a:lnSpc>
                <a:spcPct val="110000"/>
              </a:lnSpc>
            </a:pPr>
            <a:r>
              <a:rPr kumimoji="1" lang="ja-JP" altLang="en-US" sz="1200" dirty="0" smtClean="0">
                <a:solidFill>
                  <a:sysClr val="windowText" lastClr="000000"/>
                </a:solidFill>
                <a:latin typeface="游ゴシック" panose="020B0400000000000000" pitchFamily="50" charset="-128"/>
                <a:ea typeface="游ゴシック" panose="020B0400000000000000" pitchFamily="50" charset="-128"/>
              </a:rPr>
              <a:t>これまでの長い啓発活動のなかで「就職差別につながるおそれのある事項」として整理されたものです</a:t>
            </a:r>
          </a:p>
        </p:txBody>
      </p:sp>
      <p:sp>
        <p:nvSpPr>
          <p:cNvPr id="5" name="日付プレースホルダー 4"/>
          <p:cNvSpPr>
            <a:spLocks noGrp="1"/>
          </p:cNvSpPr>
          <p:nvPr>
            <p:ph type="dt" sz="half" idx="10"/>
          </p:nvPr>
        </p:nvSpPr>
        <p:spPr/>
        <p:txBody>
          <a:bodyPr/>
          <a:lstStyle/>
          <a:p>
            <a:r>
              <a:rPr lang="en-US" altLang="ja-JP" smtClean="0"/>
              <a:t>2022/11/09</a:t>
            </a:r>
            <a:endParaRPr lang="en-US" dirty="0"/>
          </a:p>
        </p:txBody>
      </p:sp>
      <p:sp>
        <p:nvSpPr>
          <p:cNvPr id="6" name="スライド番号プレースホルダー 5"/>
          <p:cNvSpPr>
            <a:spLocks noGrp="1"/>
          </p:cNvSpPr>
          <p:nvPr>
            <p:ph type="sldNum" sz="quarter" idx="4"/>
          </p:nvPr>
        </p:nvSpPr>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1714367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公正採用選考人権啓発推進員</a:t>
            </a:r>
            <a:endParaRPr kumimoji="1" lang="ja-JP" altLang="en-US" dirty="0"/>
          </a:p>
        </p:txBody>
      </p:sp>
      <p:sp>
        <p:nvSpPr>
          <p:cNvPr id="23" name="テキスト ボックス 22"/>
          <p:cNvSpPr txBox="1"/>
          <p:nvPr/>
        </p:nvSpPr>
        <p:spPr>
          <a:xfrm>
            <a:off x="304800" y="1006204"/>
            <a:ext cx="3124200" cy="498598"/>
          </a:xfrm>
          <a:prstGeom prst="rect">
            <a:avLst/>
          </a:prstGeom>
          <a:noFill/>
          <a:ln w="12700">
            <a:noFill/>
          </a:ln>
        </p:spPr>
        <p:txBody>
          <a:bodyPr wrap="square" rtlCol="0">
            <a:spAutoFit/>
          </a:bodyPr>
          <a:lstStyle/>
          <a:p>
            <a:pPr algn="l">
              <a:lnSpc>
                <a:spcPct val="110000"/>
              </a:lnSpc>
              <a:spcAft>
                <a:spcPts val="600"/>
              </a:spcAft>
              <a:buClr>
                <a:schemeClr val="tx2"/>
              </a:buClr>
            </a:pPr>
            <a:r>
              <a:rPr kumimoji="1" lang="ja-JP" altLang="en-US" sz="2400" spc="110" dirty="0" smtClean="0">
                <a:latin typeface="游ゴシック" panose="020B0400000000000000" pitchFamily="50" charset="-128"/>
                <a:ea typeface="游ゴシック" panose="020B0400000000000000" pitchFamily="50" charset="-128"/>
              </a:rPr>
              <a:t>選任基準</a:t>
            </a:r>
          </a:p>
        </p:txBody>
      </p:sp>
      <p:sp>
        <p:nvSpPr>
          <p:cNvPr id="24" name="テキスト ボックス 23"/>
          <p:cNvSpPr txBox="1"/>
          <p:nvPr/>
        </p:nvSpPr>
        <p:spPr>
          <a:xfrm>
            <a:off x="230038" y="2163735"/>
            <a:ext cx="8458200" cy="363176"/>
          </a:xfrm>
          <a:prstGeom prst="rect">
            <a:avLst/>
          </a:prstGeom>
          <a:noFill/>
          <a:ln w="12700">
            <a:noFill/>
          </a:ln>
        </p:spPr>
        <p:txBody>
          <a:bodyPr wrap="square" rtlCol="0">
            <a:spAutoFit/>
          </a:bodyPr>
          <a:lstStyle/>
          <a:p>
            <a:pPr algn="l">
              <a:lnSpc>
                <a:spcPct val="110000"/>
              </a:lnSpc>
              <a:spcAft>
                <a:spcPts val="600"/>
              </a:spcAft>
              <a:buClr>
                <a:schemeClr val="tx2"/>
              </a:buClr>
            </a:pPr>
            <a:r>
              <a:rPr kumimoji="1" lang="ja-JP" altLang="en-US" sz="1400" spc="110" dirty="0" smtClean="0">
                <a:latin typeface="游ゴシック" panose="020B0400000000000000" pitchFamily="50" charset="-128"/>
                <a:ea typeface="游ゴシック" panose="020B0400000000000000" pitchFamily="50" charset="-128"/>
              </a:rPr>
              <a:t>②　人事担当責任者等の採用選考に関する事項について</a:t>
            </a:r>
            <a:r>
              <a:rPr kumimoji="1" lang="ja-JP" altLang="en-US" sz="1600" b="1" spc="110" dirty="0" smtClean="0">
                <a:latin typeface="游ゴシック" panose="020B0400000000000000" pitchFamily="50" charset="-128"/>
                <a:ea typeface="游ゴシック" panose="020B0400000000000000" pitchFamily="50" charset="-128"/>
              </a:rPr>
              <a:t>相当の権限を有する</a:t>
            </a:r>
            <a:r>
              <a:rPr kumimoji="1" lang="ja-JP" altLang="en-US" sz="1400" spc="110" dirty="0" smtClean="0">
                <a:latin typeface="游ゴシック" panose="020B0400000000000000" pitchFamily="50" charset="-128"/>
                <a:ea typeface="游ゴシック" panose="020B0400000000000000" pitchFamily="50" charset="-128"/>
              </a:rPr>
              <a:t>方</a:t>
            </a:r>
            <a:endParaRPr kumimoji="1" lang="en-US" altLang="ja-JP" sz="1400" spc="110" dirty="0" smtClean="0">
              <a:latin typeface="游ゴシック" panose="020B0400000000000000" pitchFamily="50" charset="-128"/>
              <a:ea typeface="游ゴシック" panose="020B0400000000000000" pitchFamily="50" charset="-128"/>
            </a:endParaRPr>
          </a:p>
        </p:txBody>
      </p:sp>
      <p:sp>
        <p:nvSpPr>
          <p:cNvPr id="25" name="テキスト ボックス 24"/>
          <p:cNvSpPr txBox="1"/>
          <p:nvPr/>
        </p:nvSpPr>
        <p:spPr>
          <a:xfrm>
            <a:off x="193533" y="4632464"/>
            <a:ext cx="9393427" cy="981807"/>
          </a:xfrm>
          <a:prstGeom prst="rect">
            <a:avLst/>
          </a:prstGeom>
          <a:noFill/>
          <a:ln w="12700">
            <a:noFill/>
          </a:ln>
        </p:spPr>
        <p:txBody>
          <a:bodyPr wrap="square" rtlCol="0">
            <a:spAutoFit/>
          </a:bodyPr>
          <a:lstStyle/>
          <a:p>
            <a:pPr algn="l">
              <a:lnSpc>
                <a:spcPct val="110000"/>
              </a:lnSpc>
              <a:spcAft>
                <a:spcPts val="600"/>
              </a:spcAft>
              <a:buClr>
                <a:schemeClr val="tx2"/>
              </a:buClr>
            </a:pPr>
            <a:r>
              <a:rPr kumimoji="1" lang="ja-JP" altLang="en-US" sz="1600" spc="110" dirty="0" smtClean="0">
                <a:latin typeface="游ゴシック" panose="020B0400000000000000" pitchFamily="50" charset="-128"/>
                <a:ea typeface="游ゴシック" panose="020B0400000000000000" pitchFamily="50" charset="-128"/>
              </a:rPr>
              <a:t>　新規に選任する・人事異動等で　変更となった場合は、</a:t>
            </a:r>
            <a:endParaRPr kumimoji="1" lang="en-US" altLang="ja-JP" sz="16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600" spc="110" dirty="0" smtClean="0">
                <a:latin typeface="游ゴシック" panose="020B0400000000000000" pitchFamily="50" charset="-128"/>
                <a:ea typeface="游ゴシック" panose="020B0400000000000000" pitchFamily="50" charset="-128"/>
              </a:rPr>
              <a:t>「公正採用選考人権啓発推進員　選任・変更　届」にて、ハローワークへの届出あるいはオンラインにより青森労働局職業安定課あて届出をお願いします。</a:t>
            </a:r>
            <a:endParaRPr kumimoji="1" lang="en-US" altLang="ja-JP" sz="1600" spc="110" dirty="0">
              <a:latin typeface="游ゴシック" panose="020B0400000000000000" pitchFamily="50" charset="-128"/>
              <a:ea typeface="游ゴシック" panose="020B0400000000000000" pitchFamily="50" charset="-128"/>
            </a:endParaRPr>
          </a:p>
        </p:txBody>
      </p:sp>
      <p:sp>
        <p:nvSpPr>
          <p:cNvPr id="27" name="テキスト ボックス 26"/>
          <p:cNvSpPr txBox="1"/>
          <p:nvPr/>
        </p:nvSpPr>
        <p:spPr>
          <a:xfrm>
            <a:off x="228600" y="1743468"/>
            <a:ext cx="9220200" cy="329321"/>
          </a:xfrm>
          <a:prstGeom prst="rect">
            <a:avLst/>
          </a:prstGeom>
          <a:noFill/>
          <a:ln w="12700">
            <a:noFill/>
          </a:ln>
        </p:spPr>
        <p:txBody>
          <a:bodyPr wrap="square" rtlCol="0">
            <a:spAutoFit/>
          </a:bodyPr>
          <a:lstStyle/>
          <a:p>
            <a:pPr algn="l">
              <a:lnSpc>
                <a:spcPct val="110000"/>
              </a:lnSpc>
              <a:spcAft>
                <a:spcPts val="600"/>
              </a:spcAft>
              <a:buClr>
                <a:schemeClr val="tx2"/>
              </a:buClr>
            </a:pPr>
            <a:r>
              <a:rPr kumimoji="1" lang="ja-JP" altLang="en-US" sz="1400" spc="110" dirty="0" smtClean="0">
                <a:latin typeface="游ゴシック" panose="020B0400000000000000" pitchFamily="50" charset="-128"/>
                <a:ea typeface="游ゴシック" panose="020B0400000000000000" pitchFamily="50" charset="-128"/>
              </a:rPr>
              <a:t>①　常時使用する従業員</a:t>
            </a:r>
            <a:r>
              <a:rPr kumimoji="1" lang="en-US" altLang="ja-JP" sz="1400" spc="110" dirty="0" smtClean="0">
                <a:latin typeface="游ゴシック" panose="020B0400000000000000" pitchFamily="50" charset="-128"/>
                <a:ea typeface="游ゴシック" panose="020B0400000000000000" pitchFamily="50" charset="-128"/>
              </a:rPr>
              <a:t>100</a:t>
            </a:r>
            <a:r>
              <a:rPr kumimoji="1" lang="ja-JP" altLang="en-US" sz="1400" spc="110" dirty="0" smtClean="0">
                <a:latin typeface="游ゴシック" panose="020B0400000000000000" pitchFamily="50" charset="-128"/>
                <a:ea typeface="游ゴシック" panose="020B0400000000000000" pitchFamily="50" charset="-128"/>
              </a:rPr>
              <a:t>名以上の事業所（推進員の必要性に鑑み基準未満の事業所も積極的に選任）</a:t>
            </a:r>
            <a:endParaRPr kumimoji="1" lang="en-US" altLang="ja-JP" sz="1400" spc="110" dirty="0" smtClean="0">
              <a:latin typeface="游ゴシック" panose="020B0400000000000000" pitchFamily="50" charset="-128"/>
              <a:ea typeface="游ゴシック" panose="020B0400000000000000" pitchFamily="50" charset="-128"/>
            </a:endParaRPr>
          </a:p>
        </p:txBody>
      </p:sp>
      <p:sp>
        <p:nvSpPr>
          <p:cNvPr id="28" name="テキスト ボックス 27"/>
          <p:cNvSpPr txBox="1"/>
          <p:nvPr/>
        </p:nvSpPr>
        <p:spPr>
          <a:xfrm>
            <a:off x="407894" y="3027954"/>
            <a:ext cx="8964706" cy="948529"/>
          </a:xfrm>
          <a:prstGeom prst="rect">
            <a:avLst/>
          </a:prstGeom>
          <a:solidFill>
            <a:srgbClr val="F4FAFA"/>
          </a:solidFill>
          <a:ln w="12700">
            <a:noFill/>
          </a:ln>
        </p:spPr>
        <p:txBody>
          <a:bodyPr wrap="square" rtlCol="0">
            <a:spAutoFit/>
          </a:bodyPr>
          <a:lstStyle/>
          <a:p>
            <a:pPr algn="l">
              <a:lnSpc>
                <a:spcPct val="110000"/>
              </a:lnSpc>
              <a:spcAft>
                <a:spcPts val="600"/>
              </a:spcAft>
              <a:buClr>
                <a:schemeClr val="tx2"/>
              </a:buClr>
            </a:pPr>
            <a:r>
              <a:rPr kumimoji="1" lang="ja-JP" altLang="en-US" sz="1400" spc="110" dirty="0" smtClean="0">
                <a:latin typeface="游ゴシック" panose="020B0400000000000000" pitchFamily="50" charset="-128"/>
                <a:ea typeface="游ゴシック" panose="020B0400000000000000" pitchFamily="50" charset="-128"/>
              </a:rPr>
              <a:t>　　　推進員のみが、理解を深めていても企業としての効果は十分ではありません！</a:t>
            </a:r>
            <a:endParaRPr kumimoji="1" lang="en-US" altLang="ja-JP" sz="14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400" spc="110" dirty="0" smtClean="0">
                <a:latin typeface="游ゴシック" panose="020B0400000000000000" pitchFamily="50" charset="-128"/>
                <a:ea typeface="游ゴシック" panose="020B0400000000000000" pitchFamily="50" charset="-128"/>
              </a:rPr>
              <a:t>　　　「公正な採用選考」の実現には、社長・役員などをはじめとした</a:t>
            </a:r>
            <a:endParaRPr kumimoji="1" lang="en-US" altLang="ja-JP" sz="1400" spc="11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400" spc="110" dirty="0" smtClean="0">
                <a:latin typeface="游ゴシック" panose="020B0400000000000000" pitchFamily="50" charset="-128"/>
                <a:ea typeface="游ゴシック" panose="020B0400000000000000" pitchFamily="50" charset="-128"/>
              </a:rPr>
              <a:t>　　　採用選考担当者全員に「公正な採用選考」の考え方を的確に伝達してこそ意義があります！</a:t>
            </a:r>
            <a:endParaRPr kumimoji="1" lang="en-US" altLang="ja-JP" sz="1400" spc="110" dirty="0" smtClean="0">
              <a:latin typeface="游ゴシック" panose="020B0400000000000000" pitchFamily="50" charset="-128"/>
              <a:ea typeface="游ゴシック" panose="020B0400000000000000" pitchFamily="50" charset="-128"/>
            </a:endParaRPr>
          </a:p>
        </p:txBody>
      </p:sp>
      <p:cxnSp>
        <p:nvCxnSpPr>
          <p:cNvPr id="6" name="直線コネクタ 5"/>
          <p:cNvCxnSpPr/>
          <p:nvPr/>
        </p:nvCxnSpPr>
        <p:spPr>
          <a:xfrm>
            <a:off x="228600" y="1524000"/>
            <a:ext cx="7924800" cy="0"/>
          </a:xfrm>
          <a:prstGeom prst="line">
            <a:avLst/>
          </a:prstGeom>
        </p:spPr>
        <p:style>
          <a:lnRef idx="1">
            <a:schemeClr val="accent1"/>
          </a:lnRef>
          <a:fillRef idx="0">
            <a:schemeClr val="accent1"/>
          </a:fillRef>
          <a:effectRef idx="0">
            <a:schemeClr val="accent1"/>
          </a:effectRef>
          <a:fontRef idx="minor">
            <a:schemeClr val="tx1"/>
          </a:fontRef>
        </p:style>
      </p:cxnSp>
      <p:sp>
        <p:nvSpPr>
          <p:cNvPr id="70" name="二等辺三角形 69"/>
          <p:cNvSpPr/>
          <p:nvPr/>
        </p:nvSpPr>
        <p:spPr>
          <a:xfrm>
            <a:off x="407894" y="3209427"/>
            <a:ext cx="573774" cy="525837"/>
          </a:xfrm>
          <a:prstGeom prst="triangl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n w="0"/>
                <a:solidFill>
                  <a:schemeClr val="tx1"/>
                </a:solidFill>
                <a:effectLst>
                  <a:outerShdw blurRad="38100" dist="19050" dir="2700000" algn="tl" rotWithShape="0">
                    <a:schemeClr val="dk1">
                      <a:alpha val="40000"/>
                    </a:schemeClr>
                  </a:outerShdw>
                </a:effectLst>
              </a:rPr>
              <a:t>！</a:t>
            </a:r>
          </a:p>
        </p:txBody>
      </p:sp>
      <p:sp>
        <p:nvSpPr>
          <p:cNvPr id="4" name="日付プレースホルダー 3"/>
          <p:cNvSpPr>
            <a:spLocks noGrp="1"/>
          </p:cNvSpPr>
          <p:nvPr>
            <p:ph type="dt" sz="half" idx="10"/>
          </p:nvPr>
        </p:nvSpPr>
        <p:spPr/>
        <p:txBody>
          <a:bodyPr/>
          <a:lstStyle/>
          <a:p>
            <a:r>
              <a:rPr lang="en-US" altLang="ja-JP" smtClean="0"/>
              <a:t>2022/11/09</a:t>
            </a:r>
            <a:endParaRPr lang="en-US" dirty="0"/>
          </a:p>
        </p:txBody>
      </p:sp>
      <p:sp>
        <p:nvSpPr>
          <p:cNvPr id="5" name="スライド番号プレースホルダー 4"/>
          <p:cNvSpPr>
            <a:spLocks noGrp="1"/>
          </p:cNvSpPr>
          <p:nvPr>
            <p:ph type="sldNum" sz="quarter" idx="4"/>
          </p:nvPr>
        </p:nvSpPr>
        <p:spPr/>
        <p:txBody>
          <a:bodyPr/>
          <a:lstStyle/>
          <a:p>
            <a:fld id="{48F63A3B-78C7-47BE-AE5E-E10140E04643}" type="slidenum">
              <a:rPr lang="en-US" smtClean="0"/>
              <a:pPr/>
              <a:t>30</a:t>
            </a:fld>
            <a:endParaRPr lang="en-US" dirty="0"/>
          </a:p>
        </p:txBody>
      </p:sp>
    </p:spTree>
    <p:extLst>
      <p:ext uri="{BB962C8B-B14F-4D97-AF65-F5344CB8AC3E}">
        <p14:creationId xmlns:p14="http://schemas.microsoft.com/office/powerpoint/2010/main" val="44695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公正採用選考人権啓発推進員</a:t>
            </a:r>
            <a:endParaRPr kumimoji="1" lang="ja-JP" altLang="en-US" dirty="0"/>
          </a:p>
        </p:txBody>
      </p:sp>
      <p:sp>
        <p:nvSpPr>
          <p:cNvPr id="5" name="角丸四角形 4"/>
          <p:cNvSpPr/>
          <p:nvPr/>
        </p:nvSpPr>
        <p:spPr>
          <a:xfrm>
            <a:off x="76199" y="1219201"/>
            <a:ext cx="9750981" cy="2252524"/>
          </a:xfrm>
          <a:prstGeom prst="roundRect">
            <a:avLst>
              <a:gd name="adj" fmla="val 6331"/>
            </a:avLst>
          </a:prstGeom>
          <a:solidFill>
            <a:srgbClr val="F4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304800" y="1408631"/>
            <a:ext cx="3877985" cy="400110"/>
          </a:xfrm>
          <a:prstGeom prst="rect">
            <a:avLst/>
          </a:prstGeom>
          <a:noFill/>
        </p:spPr>
        <p:txBody>
          <a:bodyPr wrap="none" rtlCol="0">
            <a:spAutoFit/>
          </a:bodyPr>
          <a:lstStyle/>
          <a:p>
            <a:r>
              <a:rPr kumimoji="1" lang="en-US" altLang="ja-JP" sz="2000" b="1" dirty="0" smtClean="0">
                <a:solidFill>
                  <a:srgbClr val="30A3B3"/>
                </a:solidFill>
                <a:latin typeface="游ゴシック" panose="020B0400000000000000" pitchFamily="50" charset="-128"/>
                <a:ea typeface="游ゴシック" panose="020B0400000000000000" pitchFamily="50" charset="-128"/>
              </a:rPr>
              <a:t>【</a:t>
            </a:r>
            <a:r>
              <a:rPr kumimoji="1" lang="ja-JP" altLang="en-US" sz="2000" b="1" dirty="0" smtClean="0">
                <a:solidFill>
                  <a:srgbClr val="30A3B3"/>
                </a:solidFill>
                <a:latin typeface="游ゴシック" panose="020B0400000000000000" pitchFamily="50" charset="-128"/>
                <a:ea typeface="游ゴシック" panose="020B0400000000000000" pitchFamily="50" charset="-128"/>
              </a:rPr>
              <a:t>部落地名総鑑事件</a:t>
            </a:r>
            <a:r>
              <a:rPr kumimoji="1" lang="en-US" altLang="ja-JP" sz="2000" b="1" dirty="0" smtClean="0">
                <a:solidFill>
                  <a:srgbClr val="30A3B3"/>
                </a:solidFill>
                <a:latin typeface="游ゴシック" panose="020B0400000000000000" pitchFamily="50" charset="-128"/>
                <a:ea typeface="游ゴシック" panose="020B0400000000000000" pitchFamily="50" charset="-128"/>
              </a:rPr>
              <a:t>】</a:t>
            </a:r>
            <a:r>
              <a:rPr kumimoji="1" lang="ja-JP" altLang="en-US" sz="1400" b="1" dirty="0" smtClean="0">
                <a:solidFill>
                  <a:srgbClr val="30A3B3"/>
                </a:solidFill>
                <a:latin typeface="游ゴシック" panose="020B0400000000000000" pitchFamily="50" charset="-128"/>
                <a:ea typeface="游ゴシック" panose="020B0400000000000000" pitchFamily="50" charset="-128"/>
              </a:rPr>
              <a:t>昭和</a:t>
            </a:r>
            <a:r>
              <a:rPr kumimoji="1" lang="en-US" altLang="ja-JP" sz="1400" b="1" dirty="0" smtClean="0">
                <a:solidFill>
                  <a:srgbClr val="30A3B3"/>
                </a:solidFill>
                <a:latin typeface="游ゴシック" panose="020B0400000000000000" pitchFamily="50" charset="-128"/>
                <a:ea typeface="游ゴシック" panose="020B0400000000000000" pitchFamily="50" charset="-128"/>
              </a:rPr>
              <a:t>50</a:t>
            </a:r>
            <a:r>
              <a:rPr kumimoji="1" lang="ja-JP" altLang="en-US" sz="1400" b="1" dirty="0" smtClean="0">
                <a:solidFill>
                  <a:srgbClr val="30A3B3"/>
                </a:solidFill>
                <a:latin typeface="游ゴシック" panose="020B0400000000000000" pitchFamily="50" charset="-128"/>
                <a:ea typeface="游ゴシック" panose="020B0400000000000000" pitchFamily="50" charset="-128"/>
              </a:rPr>
              <a:t>年</a:t>
            </a:r>
            <a:r>
              <a:rPr kumimoji="1" lang="en-US" altLang="ja-JP" sz="1400" b="1" dirty="0" smtClean="0">
                <a:solidFill>
                  <a:srgbClr val="30A3B3"/>
                </a:solidFill>
                <a:latin typeface="游ゴシック" panose="020B0400000000000000" pitchFamily="50" charset="-128"/>
                <a:ea typeface="游ゴシック" panose="020B0400000000000000" pitchFamily="50" charset="-128"/>
              </a:rPr>
              <a:t>12</a:t>
            </a:r>
            <a:r>
              <a:rPr kumimoji="1" lang="ja-JP" altLang="en-US" sz="1400" b="1" dirty="0" smtClean="0">
                <a:solidFill>
                  <a:srgbClr val="30A3B3"/>
                </a:solidFill>
                <a:latin typeface="游ゴシック" panose="020B0400000000000000" pitchFamily="50" charset="-128"/>
                <a:ea typeface="游ゴシック" panose="020B0400000000000000" pitchFamily="50" charset="-128"/>
              </a:rPr>
              <a:t>月</a:t>
            </a:r>
            <a:endParaRPr kumimoji="1" lang="ja-JP" altLang="en-US" sz="1400" b="1" dirty="0">
              <a:solidFill>
                <a:srgbClr val="30A3B3"/>
              </a:solidFill>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166548" y="1761438"/>
            <a:ext cx="9660632" cy="634020"/>
          </a:xfrm>
          <a:prstGeom prst="rect">
            <a:avLst/>
          </a:prstGeom>
          <a:noFill/>
        </p:spPr>
        <p:txBody>
          <a:bodyPr wrap="square" rtlCol="0">
            <a:spAutoFit/>
          </a:bodyPr>
          <a:lstStyle/>
          <a:p>
            <a:pPr>
              <a:lnSpc>
                <a:spcPct val="110000"/>
              </a:lnSpc>
            </a:pPr>
            <a:r>
              <a:rPr kumimoji="1" lang="ja-JP" altLang="en-US" sz="1600" dirty="0" smtClean="0">
                <a:latin typeface="游ゴシック" panose="020B0400000000000000" pitchFamily="50" charset="-128"/>
                <a:ea typeface="游ゴシック" panose="020B0400000000000000" pitchFamily="50" charset="-128"/>
              </a:rPr>
              <a:t>企業の人事利用を目的とした、全国の被差別部落の所在等を記載した「人事極秘・特殊部落地名総鑑」という冊子の発行が発覚。</a:t>
            </a:r>
            <a:r>
              <a:rPr lang="ja-JP" altLang="en-US" sz="1600" dirty="0" smtClean="0">
                <a:latin typeface="游ゴシック" panose="020B0400000000000000" pitchFamily="50" charset="-128"/>
                <a:ea typeface="游ゴシック" panose="020B0400000000000000" pitchFamily="50" charset="-128"/>
              </a:rPr>
              <a:t>合計</a:t>
            </a:r>
            <a:r>
              <a:rPr lang="en-US" altLang="ja-JP" sz="1600" dirty="0" smtClean="0">
                <a:latin typeface="游ゴシック" panose="020B0400000000000000" pitchFamily="50" charset="-128"/>
                <a:ea typeface="游ゴシック" panose="020B0400000000000000" pitchFamily="50" charset="-128"/>
              </a:rPr>
              <a:t>200</a:t>
            </a:r>
            <a:r>
              <a:rPr lang="ja-JP" altLang="en-US" sz="1600" dirty="0" smtClean="0">
                <a:latin typeface="游ゴシック" panose="020B0400000000000000" pitchFamily="50" charset="-128"/>
                <a:ea typeface="游ゴシック" panose="020B0400000000000000" pitchFamily="50" charset="-128"/>
              </a:rPr>
              <a:t>以上の企業によって購入されていました。</a:t>
            </a:r>
            <a:endParaRPr kumimoji="1" lang="ja-JP" altLang="en-US" sz="1600"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1008342" y="2481349"/>
            <a:ext cx="8408746" cy="904863"/>
          </a:xfrm>
          <a:prstGeom prst="rect">
            <a:avLst/>
          </a:prstGeom>
          <a:noFill/>
        </p:spPr>
        <p:txBody>
          <a:bodyPr wrap="square" rtlCol="0">
            <a:spAutoFit/>
          </a:bodyPr>
          <a:lstStyle/>
          <a:p>
            <a:pPr>
              <a:lnSpc>
                <a:spcPct val="110000"/>
              </a:lnSpc>
            </a:pPr>
            <a:r>
              <a:rPr kumimoji="1" lang="ja-JP" altLang="en-US" sz="1600" dirty="0" smtClean="0">
                <a:latin typeface="游ゴシック" panose="020B0400000000000000" pitchFamily="50" charset="-128"/>
                <a:ea typeface="游ゴシック" panose="020B0400000000000000" pitchFamily="50" charset="-128"/>
              </a:rPr>
              <a:t>関係行政機関による</a:t>
            </a:r>
            <a:endParaRPr kumimoji="1" lang="en-US" altLang="ja-JP" sz="1600" dirty="0" smtClean="0">
              <a:latin typeface="游ゴシック" panose="020B0400000000000000" pitchFamily="50" charset="-128"/>
              <a:ea typeface="游ゴシック" panose="020B0400000000000000" pitchFamily="50" charset="-128"/>
            </a:endParaRPr>
          </a:p>
          <a:p>
            <a:pPr>
              <a:lnSpc>
                <a:spcPct val="110000"/>
              </a:lnSpc>
            </a:pPr>
            <a:r>
              <a:rPr lang="ja-JP" altLang="en-US" sz="1600" dirty="0">
                <a:latin typeface="游ゴシック" panose="020B0400000000000000" pitchFamily="50" charset="-128"/>
                <a:ea typeface="游ゴシック" panose="020B0400000000000000" pitchFamily="50" charset="-128"/>
              </a:rPr>
              <a:t>　</a:t>
            </a:r>
            <a:r>
              <a:rPr lang="ja-JP" altLang="en-US" sz="1600" dirty="0" smtClean="0">
                <a:latin typeface="游ゴシック" panose="020B0400000000000000" pitchFamily="50" charset="-128"/>
                <a:ea typeface="游ゴシック" panose="020B0400000000000000" pitchFamily="50" charset="-128"/>
              </a:rPr>
              <a:t>○購入企業に対する指導</a:t>
            </a:r>
            <a:endParaRPr lang="en-US" altLang="ja-JP" sz="1600" dirty="0">
              <a:latin typeface="游ゴシック" panose="020B0400000000000000" pitchFamily="50" charset="-128"/>
              <a:ea typeface="游ゴシック" panose="020B0400000000000000" pitchFamily="50" charset="-128"/>
            </a:endParaRPr>
          </a:p>
          <a:p>
            <a:pPr>
              <a:lnSpc>
                <a:spcPct val="110000"/>
              </a:lnSpc>
              <a:spcAft>
                <a:spcPts val="1200"/>
              </a:spcAft>
            </a:pPr>
            <a:r>
              <a:rPr kumimoji="1" lang="ja-JP" altLang="en-US" sz="1600" dirty="0" smtClean="0">
                <a:latin typeface="游ゴシック" panose="020B0400000000000000" pitchFamily="50" charset="-128"/>
                <a:ea typeface="游ゴシック" panose="020B0400000000000000" pitchFamily="50" charset="-128"/>
              </a:rPr>
              <a:t>　○各経済団体や各企業に対する同和関係住民の就職の機会均等の保障についての要請</a:t>
            </a:r>
            <a:endParaRPr kumimoji="1" lang="en-US" altLang="ja-JP" sz="1600" dirty="0" smtClean="0">
              <a:latin typeface="游ゴシック" panose="020B0400000000000000" pitchFamily="50" charset="-128"/>
              <a:ea typeface="游ゴシック" panose="020B0400000000000000" pitchFamily="50" charset="-128"/>
            </a:endParaRPr>
          </a:p>
        </p:txBody>
      </p:sp>
      <p:sp>
        <p:nvSpPr>
          <p:cNvPr id="52" name="正方形/長方形 51"/>
          <p:cNvSpPr/>
          <p:nvPr/>
        </p:nvSpPr>
        <p:spPr>
          <a:xfrm>
            <a:off x="76201" y="4071148"/>
            <a:ext cx="9750980" cy="2496068"/>
          </a:xfrm>
          <a:prstGeom prst="rect">
            <a:avLst/>
          </a:prstGeom>
          <a:solidFill>
            <a:srgbClr val="F4FAFA"/>
          </a:solidFill>
        </p:spPr>
        <p:txBody>
          <a:bodyPr wrap="square">
            <a:spAutoFit/>
          </a:bodyPr>
          <a:lstStyle/>
          <a:p>
            <a:pPr>
              <a:lnSpc>
                <a:spcPct val="110000"/>
              </a:lnSpc>
            </a:pPr>
            <a:endParaRPr lang="en-US" altLang="ja-JP" sz="1600" spc="110" dirty="0" smtClean="0">
              <a:solidFill>
                <a:schemeClr val="tx1">
                  <a:lumMod val="75000"/>
                  <a:lumOff val="25000"/>
                </a:schemeClr>
              </a:solidFill>
              <a:latin typeface="游ゴシック" panose="020B0400000000000000" pitchFamily="50" charset="-128"/>
              <a:ea typeface="游ゴシック" panose="020B0400000000000000" pitchFamily="50" charset="-128"/>
            </a:endParaRPr>
          </a:p>
          <a:p>
            <a:pPr>
              <a:lnSpc>
                <a:spcPct val="110000"/>
              </a:lnSpc>
            </a:pPr>
            <a:endParaRPr lang="en-US" altLang="ja-JP" sz="1400" spc="110" dirty="0" smtClean="0">
              <a:solidFill>
                <a:schemeClr val="tx1">
                  <a:lumMod val="75000"/>
                  <a:lumOff val="25000"/>
                </a:schemeClr>
              </a:solidFill>
              <a:latin typeface="游ゴシック" panose="020B0400000000000000" pitchFamily="50" charset="-128"/>
              <a:ea typeface="游ゴシック" panose="020B0400000000000000" pitchFamily="50" charset="-128"/>
            </a:endParaRPr>
          </a:p>
          <a:p>
            <a:pPr>
              <a:lnSpc>
                <a:spcPct val="110000"/>
              </a:lnSpc>
            </a:pPr>
            <a:r>
              <a:rPr lang="ja-JP" altLang="en-US" sz="1600" spc="110" dirty="0" smtClean="0">
                <a:latin typeface="游ゴシック" panose="020B0400000000000000" pitchFamily="50" charset="-128"/>
                <a:ea typeface="游ゴシック" panose="020B0400000000000000" pitchFamily="50" charset="-128"/>
              </a:rPr>
              <a:t>　部落地名総鑑の原典とされた「全国部落調査」の復刻版の書籍が刊行。</a:t>
            </a:r>
            <a:endParaRPr lang="en-US" altLang="ja-JP" sz="1600" spc="110" dirty="0" smtClean="0">
              <a:latin typeface="游ゴシック" panose="020B0400000000000000" pitchFamily="50" charset="-128"/>
              <a:ea typeface="游ゴシック" panose="020B0400000000000000" pitchFamily="50" charset="-128"/>
            </a:endParaRPr>
          </a:p>
          <a:p>
            <a:pPr>
              <a:lnSpc>
                <a:spcPct val="110000"/>
              </a:lnSpc>
            </a:pPr>
            <a:r>
              <a:rPr lang="ja-JP" altLang="en-US" sz="1600" spc="110" dirty="0" smtClean="0">
                <a:latin typeface="游ゴシック" panose="020B0400000000000000" pitchFamily="50" charset="-128"/>
                <a:ea typeface="游ゴシック" panose="020B0400000000000000" pitchFamily="50" charset="-128"/>
              </a:rPr>
              <a:t>　この事に対しすぐさま訴訟が起こされ、結果、裁判所</a:t>
            </a:r>
            <a:r>
              <a:rPr lang="ja-JP" altLang="en-US" sz="1600" spc="110" dirty="0">
                <a:latin typeface="游ゴシック" panose="020B0400000000000000" pitchFamily="50" charset="-128"/>
                <a:ea typeface="游ゴシック" panose="020B0400000000000000" pitchFamily="50" charset="-128"/>
              </a:rPr>
              <a:t>による出版禁止の仮処分</a:t>
            </a:r>
            <a:r>
              <a:rPr lang="ja-JP" altLang="en-US" sz="1600" spc="110" dirty="0" smtClean="0">
                <a:latin typeface="游ゴシック" panose="020B0400000000000000" pitchFamily="50" charset="-128"/>
                <a:ea typeface="游ゴシック" panose="020B0400000000000000" pitchFamily="50" charset="-128"/>
              </a:rPr>
              <a:t>が言い渡されました。（平成</a:t>
            </a:r>
            <a:r>
              <a:rPr lang="en-US" altLang="ja-JP" sz="1600" spc="110" dirty="0" smtClean="0">
                <a:latin typeface="游ゴシック" panose="020B0400000000000000" pitchFamily="50" charset="-128"/>
                <a:ea typeface="游ゴシック" panose="020B0400000000000000" pitchFamily="50" charset="-128"/>
              </a:rPr>
              <a:t>28</a:t>
            </a:r>
            <a:r>
              <a:rPr lang="ja-JP" altLang="en-US" sz="1600" spc="110" dirty="0" smtClean="0">
                <a:latin typeface="游ゴシック" panose="020B0400000000000000" pitchFamily="50" charset="-128"/>
                <a:ea typeface="游ゴシック" panose="020B0400000000000000" pitchFamily="50" charset="-128"/>
              </a:rPr>
              <a:t>年</a:t>
            </a:r>
            <a:r>
              <a:rPr lang="en-US" altLang="ja-JP" sz="1600" spc="110" dirty="0" smtClean="0">
                <a:latin typeface="游ゴシック" panose="020B0400000000000000" pitchFamily="50" charset="-128"/>
                <a:ea typeface="游ゴシック" panose="020B0400000000000000" pitchFamily="50" charset="-128"/>
              </a:rPr>
              <a:t>3</a:t>
            </a:r>
            <a:r>
              <a:rPr lang="ja-JP" altLang="en-US" sz="1600" spc="110" dirty="0" smtClean="0">
                <a:latin typeface="游ゴシック" panose="020B0400000000000000" pitchFamily="50" charset="-128"/>
                <a:ea typeface="游ゴシック" panose="020B0400000000000000" pitchFamily="50" charset="-128"/>
              </a:rPr>
              <a:t>月）</a:t>
            </a:r>
            <a:endParaRPr lang="en-US" altLang="ja-JP" sz="1600" spc="110" dirty="0" smtClean="0">
              <a:latin typeface="游ゴシック" panose="020B0400000000000000" pitchFamily="50" charset="-128"/>
              <a:ea typeface="游ゴシック" panose="020B0400000000000000" pitchFamily="50" charset="-128"/>
            </a:endParaRPr>
          </a:p>
          <a:p>
            <a:pPr>
              <a:lnSpc>
                <a:spcPct val="110000"/>
              </a:lnSpc>
            </a:pPr>
            <a:endParaRPr lang="en-US" altLang="ja-JP" sz="1600" spc="110" dirty="0">
              <a:latin typeface="游ゴシック" panose="020B0400000000000000" pitchFamily="50" charset="-128"/>
              <a:ea typeface="游ゴシック" panose="020B0400000000000000" pitchFamily="50" charset="-128"/>
            </a:endParaRPr>
          </a:p>
          <a:p>
            <a:pPr>
              <a:lnSpc>
                <a:spcPct val="110000"/>
              </a:lnSpc>
            </a:pPr>
            <a:r>
              <a:rPr lang="ja-JP" altLang="en-US" sz="1600" spc="110" dirty="0" smtClean="0">
                <a:latin typeface="游ゴシック" panose="020B0400000000000000" pitchFamily="50" charset="-128"/>
                <a:ea typeface="游ゴシック" panose="020B0400000000000000" pitchFamily="50" charset="-128"/>
              </a:rPr>
              <a:t>　その後、同書籍の内容等、部落地名をネット上で公開した事案が発覚。直ぐさま、訴訟が起こされ判決は「</a:t>
            </a:r>
            <a:r>
              <a:rPr lang="ja-JP" altLang="en-US" sz="1600" b="1" spc="110" dirty="0" smtClean="0">
                <a:latin typeface="游ゴシック" panose="020B0400000000000000" pitchFamily="50" charset="-128"/>
                <a:ea typeface="游ゴシック" panose="020B0400000000000000" pitchFamily="50" charset="-128"/>
              </a:rPr>
              <a:t>出身者が差別や誹謗中傷を受けるおそれがありプライバシーを違法に侵害する</a:t>
            </a:r>
            <a:r>
              <a:rPr lang="ja-JP" altLang="en-US" sz="1600" spc="110" dirty="0" smtClean="0">
                <a:latin typeface="游ゴシック" panose="020B0400000000000000" pitchFamily="50" charset="-128"/>
                <a:ea typeface="游ゴシック" panose="020B0400000000000000" pitchFamily="50" charset="-128"/>
              </a:rPr>
              <a:t>」として、</a:t>
            </a:r>
            <a:endParaRPr lang="en-US" altLang="ja-JP" sz="1600" spc="110" dirty="0" smtClean="0">
              <a:latin typeface="游ゴシック" panose="020B0400000000000000" pitchFamily="50" charset="-128"/>
              <a:ea typeface="游ゴシック" panose="020B0400000000000000" pitchFamily="50" charset="-128"/>
            </a:endParaRPr>
          </a:p>
          <a:p>
            <a:pPr>
              <a:lnSpc>
                <a:spcPct val="110000"/>
              </a:lnSpc>
            </a:pPr>
            <a:r>
              <a:rPr lang="ja-JP" altLang="en-US" sz="1600" spc="110" dirty="0" smtClean="0">
                <a:latin typeface="游ゴシック" panose="020B0400000000000000" pitchFamily="50" charset="-128"/>
                <a:ea typeface="游ゴシック" panose="020B0400000000000000" pitchFamily="50" charset="-128"/>
              </a:rPr>
              <a:t>一部情報の削除と損害賠償が命じられました。（令和</a:t>
            </a:r>
            <a:r>
              <a:rPr lang="en-US" altLang="ja-JP" sz="1600" spc="110" dirty="0" smtClean="0">
                <a:latin typeface="游ゴシック" panose="020B0400000000000000" pitchFamily="50" charset="-128"/>
                <a:ea typeface="游ゴシック" panose="020B0400000000000000" pitchFamily="50" charset="-128"/>
              </a:rPr>
              <a:t>3</a:t>
            </a:r>
            <a:r>
              <a:rPr lang="ja-JP" altLang="en-US" sz="1600" spc="110" dirty="0" smtClean="0">
                <a:latin typeface="游ゴシック" panose="020B0400000000000000" pitchFamily="50" charset="-128"/>
                <a:ea typeface="游ゴシック" panose="020B0400000000000000" pitchFamily="50" charset="-128"/>
              </a:rPr>
              <a:t>年</a:t>
            </a:r>
            <a:r>
              <a:rPr lang="en-US" altLang="ja-JP" sz="1600" spc="110" dirty="0" smtClean="0">
                <a:latin typeface="游ゴシック" panose="020B0400000000000000" pitchFamily="50" charset="-128"/>
                <a:ea typeface="游ゴシック" panose="020B0400000000000000" pitchFamily="50" charset="-128"/>
              </a:rPr>
              <a:t>9</a:t>
            </a:r>
            <a:r>
              <a:rPr lang="ja-JP" altLang="en-US" sz="1600" spc="110" dirty="0" smtClean="0">
                <a:latin typeface="游ゴシック" panose="020B0400000000000000" pitchFamily="50" charset="-128"/>
                <a:ea typeface="游ゴシック" panose="020B0400000000000000" pitchFamily="50" charset="-128"/>
              </a:rPr>
              <a:t>月）</a:t>
            </a:r>
            <a:endParaRPr lang="ja-JP" altLang="en-US" sz="1600" spc="110" dirty="0">
              <a:latin typeface="游ゴシック" panose="020B0400000000000000" pitchFamily="50" charset="-128"/>
              <a:ea typeface="游ゴシック" panose="020B0400000000000000" pitchFamily="50" charset="-128"/>
            </a:endParaRPr>
          </a:p>
        </p:txBody>
      </p:sp>
      <p:sp>
        <p:nvSpPr>
          <p:cNvPr id="53" name="テキスト ボックス 52"/>
          <p:cNvSpPr txBox="1"/>
          <p:nvPr/>
        </p:nvSpPr>
        <p:spPr>
          <a:xfrm>
            <a:off x="293077" y="4185099"/>
            <a:ext cx="3889708" cy="323165"/>
          </a:xfrm>
          <a:prstGeom prst="rect">
            <a:avLst/>
          </a:prstGeom>
          <a:noFill/>
        </p:spPr>
        <p:txBody>
          <a:bodyPr wrap="square" rtlCol="0">
            <a:spAutoFit/>
          </a:bodyPr>
          <a:lstStyle/>
          <a:p>
            <a:pPr>
              <a:lnSpc>
                <a:spcPts val="1800"/>
              </a:lnSpc>
            </a:pPr>
            <a:r>
              <a:rPr lang="en-US" altLang="ja-JP" sz="2000" b="1" dirty="0">
                <a:solidFill>
                  <a:srgbClr val="30A3B3"/>
                </a:solidFill>
                <a:latin typeface="游ゴシック" panose="020B0400000000000000" pitchFamily="50" charset="-128"/>
                <a:ea typeface="游ゴシック" panose="020B0400000000000000" pitchFamily="50" charset="-128"/>
              </a:rPr>
              <a:t>【</a:t>
            </a:r>
            <a:r>
              <a:rPr lang="ja-JP" altLang="en-US" sz="2000" b="1" dirty="0">
                <a:solidFill>
                  <a:srgbClr val="30A3B3"/>
                </a:solidFill>
                <a:latin typeface="游ゴシック" panose="020B0400000000000000" pitchFamily="50" charset="-128"/>
                <a:ea typeface="游ゴシック" panose="020B0400000000000000" pitchFamily="50" charset="-128"/>
              </a:rPr>
              <a:t>全国部落調査</a:t>
            </a:r>
            <a:r>
              <a:rPr lang="en-US" altLang="ja-JP" sz="2000" b="1" dirty="0" smtClean="0">
                <a:solidFill>
                  <a:srgbClr val="30A3B3"/>
                </a:solidFill>
                <a:latin typeface="游ゴシック" panose="020B0400000000000000" pitchFamily="50" charset="-128"/>
                <a:ea typeface="游ゴシック" panose="020B0400000000000000" pitchFamily="50" charset="-128"/>
              </a:rPr>
              <a:t>】</a:t>
            </a:r>
            <a:r>
              <a:rPr lang="ja-JP" altLang="en-US" sz="1400" b="1" dirty="0" smtClean="0">
                <a:solidFill>
                  <a:srgbClr val="30A3B3"/>
                </a:solidFill>
                <a:latin typeface="游ゴシック" panose="020B0400000000000000" pitchFamily="50" charset="-128"/>
                <a:ea typeface="游ゴシック" panose="020B0400000000000000" pitchFamily="50" charset="-128"/>
              </a:rPr>
              <a:t>平成</a:t>
            </a:r>
            <a:r>
              <a:rPr lang="en-US" altLang="ja-JP" sz="1400" b="1" dirty="0" smtClean="0">
                <a:solidFill>
                  <a:srgbClr val="30A3B3"/>
                </a:solidFill>
                <a:latin typeface="游ゴシック" panose="020B0400000000000000" pitchFamily="50" charset="-128"/>
                <a:ea typeface="游ゴシック" panose="020B0400000000000000" pitchFamily="50" charset="-128"/>
              </a:rPr>
              <a:t>28</a:t>
            </a:r>
            <a:r>
              <a:rPr lang="ja-JP" altLang="en-US" sz="1400" b="1" dirty="0" smtClean="0">
                <a:solidFill>
                  <a:srgbClr val="30A3B3"/>
                </a:solidFill>
                <a:latin typeface="游ゴシック" panose="020B0400000000000000" pitchFamily="50" charset="-128"/>
                <a:ea typeface="游ゴシック" panose="020B0400000000000000" pitchFamily="50" charset="-128"/>
              </a:rPr>
              <a:t>年、令和</a:t>
            </a:r>
            <a:r>
              <a:rPr lang="en-US" altLang="ja-JP" sz="1400" b="1" dirty="0" smtClean="0">
                <a:solidFill>
                  <a:srgbClr val="30A3B3"/>
                </a:solidFill>
                <a:latin typeface="游ゴシック" panose="020B0400000000000000" pitchFamily="50" charset="-128"/>
                <a:ea typeface="游ゴシック" panose="020B0400000000000000" pitchFamily="50" charset="-128"/>
              </a:rPr>
              <a:t>3</a:t>
            </a:r>
            <a:r>
              <a:rPr lang="ja-JP" altLang="en-US" sz="1400" b="1" dirty="0" smtClean="0">
                <a:solidFill>
                  <a:srgbClr val="30A3B3"/>
                </a:solidFill>
                <a:latin typeface="游ゴシック" panose="020B0400000000000000" pitchFamily="50" charset="-128"/>
                <a:ea typeface="游ゴシック" panose="020B0400000000000000" pitchFamily="50" charset="-128"/>
              </a:rPr>
              <a:t>年</a:t>
            </a:r>
            <a:endParaRPr lang="en-US" altLang="ja-JP" sz="1050" b="1" dirty="0">
              <a:solidFill>
                <a:srgbClr val="30A3B3"/>
              </a:solidFill>
              <a:latin typeface="游ゴシック" panose="020B0400000000000000" pitchFamily="50" charset="-128"/>
              <a:ea typeface="游ゴシック" panose="020B0400000000000000" pitchFamily="50" charset="-128"/>
            </a:endParaRPr>
          </a:p>
        </p:txBody>
      </p:sp>
      <p:sp>
        <p:nvSpPr>
          <p:cNvPr id="55" name="テキスト ボックス 54"/>
          <p:cNvSpPr txBox="1"/>
          <p:nvPr/>
        </p:nvSpPr>
        <p:spPr>
          <a:xfrm>
            <a:off x="304800" y="3719088"/>
            <a:ext cx="2209800" cy="313932"/>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smtClean="0">
                <a:latin typeface="游ゴシック" panose="020B0400000000000000" pitchFamily="50" charset="-128"/>
                <a:ea typeface="游ゴシック" panose="020B0400000000000000" pitchFamily="50" charset="-128"/>
              </a:rPr>
              <a:t>最近では・・・</a:t>
            </a:r>
          </a:p>
        </p:txBody>
      </p:sp>
      <p:sp>
        <p:nvSpPr>
          <p:cNvPr id="4" name="屈折矢印 3"/>
          <p:cNvSpPr/>
          <p:nvPr/>
        </p:nvSpPr>
        <p:spPr>
          <a:xfrm rot="5400000">
            <a:off x="424631" y="2519839"/>
            <a:ext cx="609681" cy="557740"/>
          </a:xfrm>
          <a:prstGeom prst="ben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9" name="日付プレースホルダー 8"/>
          <p:cNvSpPr>
            <a:spLocks noGrp="1"/>
          </p:cNvSpPr>
          <p:nvPr>
            <p:ph type="dt" sz="half" idx="10"/>
          </p:nvPr>
        </p:nvSpPr>
        <p:spPr/>
        <p:txBody>
          <a:bodyPr/>
          <a:lstStyle/>
          <a:p>
            <a:r>
              <a:rPr lang="en-US" altLang="ja-JP" smtClean="0"/>
              <a:t>2022/11/09</a:t>
            </a:r>
            <a:endParaRPr lang="en-US" dirty="0"/>
          </a:p>
        </p:txBody>
      </p:sp>
      <p:sp>
        <p:nvSpPr>
          <p:cNvPr id="10" name="スライド番号プレースホルダー 9"/>
          <p:cNvSpPr>
            <a:spLocks noGrp="1"/>
          </p:cNvSpPr>
          <p:nvPr>
            <p:ph type="sldNum" sz="quarter" idx="4"/>
          </p:nvPr>
        </p:nvSpPr>
        <p:spPr/>
        <p:txBody>
          <a:bodyPr/>
          <a:lstStyle/>
          <a:p>
            <a:fld id="{48F63A3B-78C7-47BE-AE5E-E10140E04643}" type="slidenum">
              <a:rPr lang="en-US" smtClean="0"/>
              <a:pPr/>
              <a:t>31</a:t>
            </a:fld>
            <a:endParaRPr lang="en-US" dirty="0"/>
          </a:p>
        </p:txBody>
      </p:sp>
    </p:spTree>
    <p:extLst>
      <p:ext uri="{BB962C8B-B14F-4D97-AF65-F5344CB8AC3E}">
        <p14:creationId xmlns:p14="http://schemas.microsoft.com/office/powerpoint/2010/main" val="24721908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部落差別解消法</a:t>
            </a:r>
            <a:endParaRPr kumimoji="1" lang="ja-JP" altLang="en-US" dirty="0"/>
          </a:p>
        </p:txBody>
      </p:sp>
      <p:sp>
        <p:nvSpPr>
          <p:cNvPr id="19" name="角丸四角形 18"/>
          <p:cNvSpPr/>
          <p:nvPr/>
        </p:nvSpPr>
        <p:spPr>
          <a:xfrm>
            <a:off x="136712" y="1447800"/>
            <a:ext cx="9572890" cy="4943657"/>
          </a:xfrm>
          <a:prstGeom prst="roundRect">
            <a:avLst>
              <a:gd name="adj" fmla="val 6331"/>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20001" y="1627782"/>
            <a:ext cx="9729603" cy="400110"/>
          </a:xfrm>
          <a:prstGeom prst="rect">
            <a:avLst/>
          </a:prstGeom>
          <a:noFill/>
        </p:spPr>
        <p:txBody>
          <a:bodyPr wrap="square" rtlCol="0">
            <a:spAutoFit/>
          </a:bodyPr>
          <a:lstStyle/>
          <a:p>
            <a:pPr algn="ctr"/>
            <a:r>
              <a:rPr kumimoji="1" lang="ja-JP" altLang="en-US" sz="2000" b="1" dirty="0">
                <a:solidFill>
                  <a:schemeClr val="accent4">
                    <a:lumMod val="75000"/>
                  </a:schemeClr>
                </a:solidFill>
                <a:latin typeface="游ゴシック" panose="020B0400000000000000" pitchFamily="50" charset="-128"/>
                <a:ea typeface="游ゴシック" panose="020B0400000000000000" pitchFamily="50" charset="-128"/>
              </a:rPr>
              <a:t>「部落差別の解消の推進に関する法律」の</a:t>
            </a:r>
            <a:r>
              <a:rPr kumimoji="1" lang="ja-JP" altLang="en-US" sz="2000" b="1" dirty="0" smtClean="0">
                <a:solidFill>
                  <a:schemeClr val="accent4">
                    <a:lumMod val="75000"/>
                  </a:schemeClr>
                </a:solidFill>
                <a:latin typeface="游ゴシック" panose="020B0400000000000000" pitchFamily="50" charset="-128"/>
                <a:ea typeface="游ゴシック" panose="020B0400000000000000" pitchFamily="50" charset="-128"/>
              </a:rPr>
              <a:t>成立 </a:t>
            </a:r>
            <a:r>
              <a:rPr kumimoji="1" lang="ja-JP" altLang="en-US" sz="1100" b="1" dirty="0" smtClean="0">
                <a:solidFill>
                  <a:schemeClr val="accent4">
                    <a:lumMod val="75000"/>
                  </a:schemeClr>
                </a:solidFill>
                <a:latin typeface="游ゴシック" panose="020B0400000000000000" pitchFamily="50" charset="-128"/>
                <a:ea typeface="游ゴシック" panose="020B0400000000000000" pitchFamily="50" charset="-128"/>
              </a:rPr>
              <a:t>（</a:t>
            </a:r>
            <a:r>
              <a:rPr kumimoji="1" lang="en-US" altLang="ja-JP" sz="1100" b="1" dirty="0" smtClean="0">
                <a:solidFill>
                  <a:schemeClr val="accent4">
                    <a:lumMod val="75000"/>
                  </a:schemeClr>
                </a:solidFill>
                <a:latin typeface="游ゴシック" panose="020B0400000000000000" pitchFamily="50" charset="-128"/>
                <a:ea typeface="游ゴシック" panose="020B0400000000000000" pitchFamily="50" charset="-128"/>
              </a:rPr>
              <a:t>H28.12</a:t>
            </a:r>
            <a:r>
              <a:rPr kumimoji="1" lang="ja-JP" altLang="en-US" sz="1100" b="1" dirty="0" smtClean="0">
                <a:solidFill>
                  <a:schemeClr val="accent4">
                    <a:lumMod val="75000"/>
                  </a:schemeClr>
                </a:solidFill>
                <a:latin typeface="游ゴシック" panose="020B0400000000000000" pitchFamily="50" charset="-128"/>
                <a:ea typeface="游ゴシック" panose="020B0400000000000000" pitchFamily="50" charset="-128"/>
              </a:rPr>
              <a:t>）</a:t>
            </a:r>
            <a:endParaRPr kumimoji="1" lang="ja-JP" altLang="en-US" sz="1200" b="1" dirty="0">
              <a:solidFill>
                <a:schemeClr val="accent4">
                  <a:lumMod val="75000"/>
                </a:schemeClr>
              </a:solidFill>
              <a:latin typeface="游ゴシック" panose="020B0400000000000000" pitchFamily="50" charset="-128"/>
              <a:ea typeface="游ゴシック" panose="020B0400000000000000" pitchFamily="50" charset="-128"/>
            </a:endParaRPr>
          </a:p>
        </p:txBody>
      </p:sp>
      <p:sp>
        <p:nvSpPr>
          <p:cNvPr id="21" name="角丸四角形 20"/>
          <p:cNvSpPr/>
          <p:nvPr/>
        </p:nvSpPr>
        <p:spPr>
          <a:xfrm>
            <a:off x="304800" y="2131791"/>
            <a:ext cx="9241027" cy="4060497"/>
          </a:xfrm>
          <a:prstGeom prst="roundRect">
            <a:avLst>
              <a:gd name="adj" fmla="val 25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游ゴシック" panose="020B0400000000000000" pitchFamily="50" charset="-128"/>
              <a:ea typeface="游ゴシック" panose="020B0400000000000000" pitchFamily="50" charset="-128"/>
            </a:endParaRPr>
          </a:p>
        </p:txBody>
      </p:sp>
      <p:sp>
        <p:nvSpPr>
          <p:cNvPr id="22" name="テキスト ボックス 21"/>
          <p:cNvSpPr txBox="1"/>
          <p:nvPr/>
        </p:nvSpPr>
        <p:spPr>
          <a:xfrm>
            <a:off x="2175336" y="2184297"/>
            <a:ext cx="7197263" cy="1378839"/>
          </a:xfrm>
          <a:prstGeom prst="rect">
            <a:avLst/>
          </a:prstGeom>
          <a:noFill/>
          <a:ln>
            <a:noFill/>
          </a:ln>
        </p:spPr>
        <p:txBody>
          <a:bodyPr wrap="square" rtlCol="0">
            <a:spAutoFit/>
          </a:bodyPr>
          <a:lstStyle/>
          <a:p>
            <a:pPr>
              <a:lnSpc>
                <a:spcPct val="110000"/>
              </a:lnSpc>
            </a:pPr>
            <a:r>
              <a:rPr kumimoji="1" lang="ja-JP" altLang="en-US" sz="1200" spc="110" dirty="0" smtClean="0">
                <a:solidFill>
                  <a:schemeClr val="tx1">
                    <a:lumMod val="75000"/>
                    <a:lumOff val="25000"/>
                  </a:schemeClr>
                </a:solidFill>
                <a:latin typeface="游ゴシック" panose="020B0400000000000000" pitchFamily="50" charset="-128"/>
                <a:ea typeface="游ゴシック" panose="020B0400000000000000" pitchFamily="50" charset="-128"/>
                <a:cs typeface="メイリオ" panose="020B0604030504040204" pitchFamily="50" charset="-128"/>
              </a:rPr>
              <a:t>　</a:t>
            </a:r>
            <a:r>
              <a:rPr kumimoji="1" lang="ja-JP" altLang="en-US" sz="1200" spc="110" dirty="0" smtClean="0">
                <a:latin typeface="游ゴシック" panose="020B0400000000000000" pitchFamily="50" charset="-128"/>
                <a:ea typeface="游ゴシック" panose="020B0400000000000000" pitchFamily="50" charset="-128"/>
                <a:cs typeface="メイリオ" panose="020B0604030504040204" pitchFamily="50" charset="-128"/>
              </a:rPr>
              <a:t>この法律は、</a:t>
            </a:r>
            <a:r>
              <a:rPr kumimoji="1" lang="ja-JP" altLang="en-US" sz="1400" b="1" spc="110" dirty="0" smtClean="0">
                <a:solidFill>
                  <a:schemeClr val="accent5">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現在もなお部落差別が存在する</a:t>
            </a:r>
            <a:r>
              <a:rPr kumimoji="1" lang="ja-JP" altLang="en-US" sz="1200" spc="110" dirty="0" smtClean="0">
                <a:latin typeface="游ゴシック" panose="020B0400000000000000" pitchFamily="50" charset="-128"/>
                <a:ea typeface="游ゴシック" panose="020B0400000000000000" pitchFamily="50" charset="-128"/>
                <a:cs typeface="メイリオ" panose="020B0604030504040204" pitchFamily="50" charset="-128"/>
              </a:rPr>
              <a:t>とともに、</a:t>
            </a:r>
            <a:r>
              <a:rPr kumimoji="1" lang="ja-JP" altLang="en-US" sz="1400" b="1" spc="110" dirty="0" smtClean="0">
                <a:solidFill>
                  <a:schemeClr val="accent5">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情報化の進展に伴って部落差別に関する状況の変化が生じている</a:t>
            </a:r>
            <a:r>
              <a:rPr kumimoji="1" lang="ja-JP" altLang="en-US" sz="1200" spc="110" dirty="0" smtClean="0">
                <a:latin typeface="游ゴシック" panose="020B0400000000000000" pitchFamily="50" charset="-128"/>
                <a:ea typeface="游ゴシック" panose="020B0400000000000000" pitchFamily="50" charset="-128"/>
                <a:cs typeface="メイリオ" panose="020B0604030504040204" pitchFamily="50" charset="-128"/>
              </a:rPr>
              <a:t>ことを踏まえ、（中略）部落差別は許されないものであるとの認識の下にこれを解消することが重要な課題であることに鑑み、部落差別の解消に関し、基本的理念を定め、並びに国及び地方公共団体の責務を明らかにするとともに、相談体制の充実等について定めることにより、部落差別の解消を推進し、もつて部落差別のない社会を実現することを目的</a:t>
            </a:r>
            <a:r>
              <a:rPr kumimoji="1" lang="ja-JP" altLang="en-US" sz="1200" spc="110" smtClean="0">
                <a:latin typeface="游ゴシック" panose="020B0400000000000000" pitchFamily="50" charset="-128"/>
                <a:ea typeface="游ゴシック" panose="020B0400000000000000" pitchFamily="50" charset="-128"/>
                <a:cs typeface="メイリオ" panose="020B0604030504040204" pitchFamily="50" charset="-128"/>
              </a:rPr>
              <a:t>とする。</a:t>
            </a:r>
            <a:endParaRPr kumimoji="1" lang="ja-JP" altLang="en-US" sz="1200" spc="11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3" name="テキスト ボックス 22"/>
          <p:cNvSpPr txBox="1"/>
          <p:nvPr/>
        </p:nvSpPr>
        <p:spPr>
          <a:xfrm>
            <a:off x="383881" y="2207874"/>
            <a:ext cx="1268133" cy="276999"/>
          </a:xfrm>
          <a:prstGeom prst="rect">
            <a:avLst/>
          </a:prstGeom>
          <a:noFill/>
          <a:ln>
            <a:noFill/>
          </a:ln>
        </p:spPr>
        <p:txBody>
          <a:bodyPr wrap="square" rtlCol="0">
            <a:spAutoFit/>
          </a:bodyPr>
          <a:lstStyle/>
          <a:p>
            <a:r>
              <a:rPr lang="ja-JP" altLang="en-US" sz="1200" dirty="0" smtClean="0">
                <a:latin typeface="游ゴシック" panose="020B0400000000000000" pitchFamily="50" charset="-128"/>
                <a:ea typeface="游ゴシック" panose="020B0400000000000000" pitchFamily="50" charset="-128"/>
              </a:rPr>
              <a:t>第１条　目的</a:t>
            </a:r>
            <a:endParaRPr kumimoji="1" lang="ja-JP" altLang="en-US" sz="1200" dirty="0">
              <a:latin typeface="游ゴシック" panose="020B0400000000000000" pitchFamily="50" charset="-128"/>
              <a:ea typeface="游ゴシック" panose="020B0400000000000000" pitchFamily="50" charset="-128"/>
            </a:endParaRPr>
          </a:p>
        </p:txBody>
      </p:sp>
      <p:sp>
        <p:nvSpPr>
          <p:cNvPr id="24" name="テキスト ボックス 23"/>
          <p:cNvSpPr txBox="1"/>
          <p:nvPr/>
        </p:nvSpPr>
        <p:spPr>
          <a:xfrm>
            <a:off x="339803" y="3669478"/>
            <a:ext cx="1713767" cy="276999"/>
          </a:xfrm>
          <a:prstGeom prst="rect">
            <a:avLst/>
          </a:prstGeom>
          <a:noFill/>
        </p:spPr>
        <p:txBody>
          <a:bodyPr wrap="square" rtlCol="0">
            <a:spAutoFit/>
          </a:bodyPr>
          <a:lstStyle/>
          <a:p>
            <a:r>
              <a:rPr kumimoji="1" lang="ja-JP" altLang="en-US" sz="1200" dirty="0" smtClean="0">
                <a:latin typeface="游ゴシック" panose="020B0400000000000000" pitchFamily="50" charset="-128"/>
                <a:ea typeface="游ゴシック" panose="020B0400000000000000" pitchFamily="50" charset="-128"/>
              </a:rPr>
              <a:t>第２条　基本理念</a:t>
            </a:r>
            <a:endParaRPr kumimoji="1" lang="ja-JP" altLang="en-US" sz="1200" dirty="0">
              <a:latin typeface="游ゴシック" panose="020B0400000000000000" pitchFamily="50" charset="-128"/>
              <a:ea typeface="游ゴシック" panose="020B0400000000000000" pitchFamily="50" charset="-128"/>
            </a:endParaRPr>
          </a:p>
        </p:txBody>
      </p:sp>
      <p:sp>
        <p:nvSpPr>
          <p:cNvPr id="25" name="テキスト ボックス 24"/>
          <p:cNvSpPr txBox="1"/>
          <p:nvPr/>
        </p:nvSpPr>
        <p:spPr>
          <a:xfrm>
            <a:off x="2168074" y="3692248"/>
            <a:ext cx="7211785" cy="904863"/>
          </a:xfrm>
          <a:prstGeom prst="rect">
            <a:avLst/>
          </a:prstGeom>
          <a:noFill/>
        </p:spPr>
        <p:txBody>
          <a:bodyPr wrap="square" rtlCol="0">
            <a:spAutoFit/>
          </a:bodyPr>
          <a:lstStyle/>
          <a:p>
            <a:pPr>
              <a:lnSpc>
                <a:spcPct val="110000"/>
              </a:lnSpc>
            </a:pPr>
            <a:r>
              <a:rPr lang="ja-JP" altLang="en-US" sz="1200" spc="11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200" spc="110" dirty="0" smtClean="0">
                <a:latin typeface="游ゴシック" panose="020B0400000000000000" pitchFamily="50" charset="-128"/>
                <a:ea typeface="游ゴシック" panose="020B0400000000000000" pitchFamily="50" charset="-128"/>
              </a:rPr>
              <a:t>（略）全ての国民が等しく基本的人権を享有するかけがえのない個人として尊重されるものであるとの理念にのっとり、部落差別を解消する必要性に対する国民一人一人の理解を深めるよう努めることにより、部落差別のない社会を実現することを旨として、行わなければならない。</a:t>
            </a:r>
            <a:endParaRPr kumimoji="1" lang="ja-JP" altLang="en-US" sz="1400" b="1" spc="110" dirty="0">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337868" y="5514201"/>
            <a:ext cx="2124236" cy="276999"/>
          </a:xfrm>
          <a:prstGeom prst="rect">
            <a:avLst/>
          </a:prstGeom>
          <a:noFill/>
        </p:spPr>
        <p:txBody>
          <a:bodyPr wrap="square" rtlCol="0">
            <a:spAutoFit/>
          </a:bodyPr>
          <a:lstStyle/>
          <a:p>
            <a:r>
              <a:rPr kumimoji="1" lang="ja-JP" altLang="en-US" sz="1200" dirty="0" smtClean="0">
                <a:latin typeface="游ゴシック" panose="020B0400000000000000" pitchFamily="50" charset="-128"/>
                <a:ea typeface="游ゴシック" panose="020B0400000000000000" pitchFamily="50" charset="-128"/>
              </a:rPr>
              <a:t>第５条　</a:t>
            </a:r>
            <a:r>
              <a:rPr lang="ja-JP" altLang="en-US" sz="1200" dirty="0" smtClean="0">
                <a:latin typeface="游ゴシック" panose="020B0400000000000000" pitchFamily="50" charset="-128"/>
                <a:ea typeface="游ゴシック" panose="020B0400000000000000" pitchFamily="50" charset="-128"/>
              </a:rPr>
              <a:t>教育及び啓発</a:t>
            </a:r>
            <a:endParaRPr kumimoji="1" lang="ja-JP" altLang="en-US" sz="1400" b="1" dirty="0">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342180" y="5895201"/>
            <a:ext cx="2623980" cy="276999"/>
          </a:xfrm>
          <a:prstGeom prst="rect">
            <a:avLst/>
          </a:prstGeom>
          <a:noFill/>
        </p:spPr>
        <p:txBody>
          <a:bodyPr wrap="square" rtlCol="0">
            <a:spAutoFit/>
          </a:bodyPr>
          <a:lstStyle/>
          <a:p>
            <a:r>
              <a:rPr kumimoji="1" lang="ja-JP" altLang="en-US" sz="1200" dirty="0" smtClean="0">
                <a:latin typeface="游ゴシック" panose="020B0400000000000000" pitchFamily="50" charset="-128"/>
                <a:ea typeface="游ゴシック" panose="020B0400000000000000" pitchFamily="50" charset="-128"/>
              </a:rPr>
              <a:t>第６条　部落差別の</a:t>
            </a:r>
            <a:r>
              <a:rPr lang="ja-JP" altLang="en-US" sz="1200" dirty="0" smtClean="0">
                <a:latin typeface="游ゴシック" panose="020B0400000000000000" pitchFamily="50" charset="-128"/>
                <a:ea typeface="游ゴシック" panose="020B0400000000000000" pitchFamily="50" charset="-128"/>
              </a:rPr>
              <a:t>実態に係る調査</a:t>
            </a:r>
            <a:endParaRPr kumimoji="1" lang="ja-JP" altLang="en-US" sz="1200" dirty="0">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337868" y="5133201"/>
            <a:ext cx="2168371" cy="276999"/>
          </a:xfrm>
          <a:prstGeom prst="rect">
            <a:avLst/>
          </a:prstGeom>
          <a:noFill/>
        </p:spPr>
        <p:txBody>
          <a:bodyPr wrap="square" rtlCol="0">
            <a:spAutoFit/>
          </a:bodyPr>
          <a:lstStyle/>
          <a:p>
            <a:r>
              <a:rPr kumimoji="1" lang="ja-JP" altLang="en-US" sz="1200" dirty="0" smtClean="0">
                <a:latin typeface="游ゴシック" panose="020B0400000000000000" pitchFamily="50" charset="-128"/>
                <a:ea typeface="游ゴシック" panose="020B0400000000000000" pitchFamily="50" charset="-128"/>
              </a:rPr>
              <a:t>第４条　</a:t>
            </a:r>
            <a:r>
              <a:rPr lang="ja-JP" altLang="en-US" sz="1200" dirty="0" smtClean="0">
                <a:latin typeface="游ゴシック" panose="020B0400000000000000" pitchFamily="50" charset="-128"/>
                <a:ea typeface="游ゴシック" panose="020B0400000000000000" pitchFamily="50" charset="-128"/>
              </a:rPr>
              <a:t>相談体制の充実</a:t>
            </a:r>
            <a:endParaRPr kumimoji="1" lang="ja-JP" altLang="en-US" sz="1200" dirty="0">
              <a:latin typeface="游ゴシック" panose="020B0400000000000000" pitchFamily="50" charset="-128"/>
              <a:ea typeface="游ゴシック" panose="020B0400000000000000" pitchFamily="50" charset="-128"/>
            </a:endParaRPr>
          </a:p>
        </p:txBody>
      </p:sp>
      <p:sp>
        <p:nvSpPr>
          <p:cNvPr id="27" name="テキスト ボックス 26"/>
          <p:cNvSpPr txBox="1"/>
          <p:nvPr/>
        </p:nvSpPr>
        <p:spPr>
          <a:xfrm>
            <a:off x="337868" y="4752201"/>
            <a:ext cx="2628292" cy="276999"/>
          </a:xfrm>
          <a:prstGeom prst="rect">
            <a:avLst/>
          </a:prstGeom>
          <a:noFill/>
          <a:ln>
            <a:noFill/>
          </a:ln>
        </p:spPr>
        <p:txBody>
          <a:bodyPr wrap="square" rtlCol="0">
            <a:spAutoFit/>
          </a:bodyPr>
          <a:lstStyle/>
          <a:p>
            <a:r>
              <a:rPr lang="ja-JP" altLang="en-US" sz="1200" dirty="0" smtClean="0">
                <a:latin typeface="游ゴシック" panose="020B0400000000000000" pitchFamily="50" charset="-128"/>
                <a:ea typeface="游ゴシック" panose="020B0400000000000000" pitchFamily="50" charset="-128"/>
              </a:rPr>
              <a:t>第３条　</a:t>
            </a:r>
            <a:r>
              <a:rPr lang="ja-JP" altLang="en-US" sz="1200" dirty="0">
                <a:latin typeface="游ゴシック" panose="020B0400000000000000" pitchFamily="50" charset="-128"/>
                <a:ea typeface="游ゴシック" panose="020B0400000000000000" pitchFamily="50" charset="-128"/>
              </a:rPr>
              <a:t>国</a:t>
            </a:r>
            <a:r>
              <a:rPr lang="ja-JP" altLang="en-US" sz="1200" dirty="0" smtClean="0">
                <a:latin typeface="游ゴシック" panose="020B0400000000000000" pitchFamily="50" charset="-128"/>
                <a:ea typeface="游ゴシック" panose="020B0400000000000000" pitchFamily="50" charset="-128"/>
              </a:rPr>
              <a:t>及び地方公共団体の責務</a:t>
            </a:r>
            <a:endParaRPr kumimoji="1" lang="ja-JP" altLang="en-US" sz="1200" dirty="0">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0" y="831775"/>
            <a:ext cx="10210799" cy="336246"/>
          </a:xfrm>
          <a:prstGeom prst="rect">
            <a:avLst/>
          </a:prstGeom>
          <a:solidFill>
            <a:srgbClr val="F4FAFA"/>
          </a:solidFill>
        </p:spPr>
        <p:txBody>
          <a:bodyPr wrap="square" rtlCol="0">
            <a:spAutoFit/>
          </a:bodyPr>
          <a:lstStyle/>
          <a:p>
            <a:pPr algn="l">
              <a:lnSpc>
                <a:spcPct val="120000"/>
              </a:lnSpc>
              <a:spcAft>
                <a:spcPts val="600"/>
              </a:spcAft>
              <a:buClr>
                <a:schemeClr val="tx2"/>
              </a:buClr>
            </a:pPr>
            <a:r>
              <a:rPr kumimoji="1" lang="ja-JP" altLang="en-US" sz="1400" b="1" u="heavy" dirty="0" smtClean="0">
                <a:solidFill>
                  <a:schemeClr val="tx2">
                    <a:lumMod val="60000"/>
                    <a:lumOff val="40000"/>
                  </a:schemeClr>
                </a:solidFill>
                <a:uFill>
                  <a:solidFill>
                    <a:schemeClr val="accent6">
                      <a:lumMod val="90000"/>
                    </a:schemeClr>
                  </a:solidFill>
                </a:uFill>
                <a:latin typeface="游ゴシック" panose="020B0400000000000000" pitchFamily="50" charset="-128"/>
                <a:ea typeface="游ゴシック" panose="020B0400000000000000" pitchFamily="50" charset="-128"/>
              </a:rPr>
              <a:t>部落差別に関する法律が制定されました！</a:t>
            </a:r>
          </a:p>
        </p:txBody>
      </p:sp>
      <p:sp>
        <p:nvSpPr>
          <p:cNvPr id="4" name="日付プレースホルダー 3"/>
          <p:cNvSpPr>
            <a:spLocks noGrp="1"/>
          </p:cNvSpPr>
          <p:nvPr>
            <p:ph type="dt" sz="half" idx="10"/>
          </p:nvPr>
        </p:nvSpPr>
        <p:spPr/>
        <p:txBody>
          <a:bodyPr/>
          <a:lstStyle/>
          <a:p>
            <a:r>
              <a:rPr lang="en-US" altLang="ja-JP" smtClean="0"/>
              <a:t>2022/11/09</a:t>
            </a:r>
            <a:endParaRPr lang="en-US" dirty="0"/>
          </a:p>
        </p:txBody>
      </p:sp>
      <p:sp>
        <p:nvSpPr>
          <p:cNvPr id="5" name="スライド番号プレースホルダー 4"/>
          <p:cNvSpPr>
            <a:spLocks noGrp="1"/>
          </p:cNvSpPr>
          <p:nvPr>
            <p:ph type="sldNum" sz="quarter" idx="4"/>
          </p:nvPr>
        </p:nvSpPr>
        <p:spPr/>
        <p:txBody>
          <a:bodyPr/>
          <a:lstStyle/>
          <a:p>
            <a:fld id="{48F63A3B-78C7-47BE-AE5E-E10140E04643}" type="slidenum">
              <a:rPr lang="en-US" smtClean="0"/>
              <a:pPr/>
              <a:t>32</a:t>
            </a:fld>
            <a:endParaRPr lang="en-US" dirty="0"/>
          </a:p>
        </p:txBody>
      </p:sp>
    </p:spTree>
    <p:extLst>
      <p:ext uri="{BB962C8B-B14F-4D97-AF65-F5344CB8AC3E}">
        <p14:creationId xmlns:p14="http://schemas.microsoft.com/office/powerpoint/2010/main" val="1967676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部落差別解消法</a:t>
            </a:r>
            <a:endParaRPr kumimoji="1" lang="ja-JP" altLang="en-US" dirty="0"/>
          </a:p>
        </p:txBody>
      </p:sp>
      <p:grpSp>
        <p:nvGrpSpPr>
          <p:cNvPr id="32" name="グループ化 31"/>
          <p:cNvGrpSpPr/>
          <p:nvPr/>
        </p:nvGrpSpPr>
        <p:grpSpPr>
          <a:xfrm>
            <a:off x="423940" y="3212826"/>
            <a:ext cx="9024860" cy="1767672"/>
            <a:chOff x="776536" y="3428999"/>
            <a:chExt cx="8172908" cy="1908882"/>
          </a:xfrm>
        </p:grpSpPr>
        <p:sp>
          <p:nvSpPr>
            <p:cNvPr id="33" name="角丸四角形 32"/>
            <p:cNvSpPr/>
            <p:nvPr/>
          </p:nvSpPr>
          <p:spPr>
            <a:xfrm>
              <a:off x="776536" y="3428999"/>
              <a:ext cx="8172908" cy="1908882"/>
            </a:xfrm>
            <a:prstGeom prst="roundRect">
              <a:avLst>
                <a:gd name="adj" fmla="val 633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z="2000" spc="110" dirty="0">
                <a:latin typeface="游ゴシック" panose="020B0400000000000000" pitchFamily="50" charset="-128"/>
                <a:ea typeface="游ゴシック" panose="020B0400000000000000" pitchFamily="50" charset="-128"/>
              </a:endParaRPr>
            </a:p>
          </p:txBody>
        </p:sp>
        <p:sp>
          <p:nvSpPr>
            <p:cNvPr id="34" name="テキスト ボックス 33"/>
            <p:cNvSpPr txBox="1"/>
            <p:nvPr/>
          </p:nvSpPr>
          <p:spPr>
            <a:xfrm>
              <a:off x="784938" y="3439285"/>
              <a:ext cx="1550498" cy="428749"/>
            </a:xfrm>
            <a:prstGeom prst="rect">
              <a:avLst/>
            </a:prstGeom>
            <a:noFill/>
            <a:ln>
              <a:noFill/>
            </a:ln>
          </p:spPr>
          <p:txBody>
            <a:bodyPr wrap="none" rtlCol="0">
              <a:spAutoFit/>
            </a:bodyPr>
            <a:lstStyle/>
            <a:p>
              <a:pPr>
                <a:lnSpc>
                  <a:spcPct val="110000"/>
                </a:lnSpc>
              </a:pPr>
              <a:r>
                <a:rPr kumimoji="1" lang="en-US" altLang="ja-JP" b="1" spc="110" dirty="0" smtClean="0">
                  <a:solidFill>
                    <a:srgbClr val="30A3B3"/>
                  </a:solidFill>
                  <a:latin typeface="游ゴシック" panose="020B0400000000000000" pitchFamily="50" charset="-128"/>
                  <a:ea typeface="游ゴシック" panose="020B0400000000000000" pitchFamily="50" charset="-128"/>
                </a:rPr>
                <a:t>《</a:t>
              </a:r>
              <a:r>
                <a:rPr kumimoji="1" lang="ja-JP" altLang="en-US" b="1" spc="110" dirty="0" smtClean="0">
                  <a:solidFill>
                    <a:srgbClr val="30A3B3"/>
                  </a:solidFill>
                  <a:latin typeface="游ゴシック" panose="020B0400000000000000" pitchFamily="50" charset="-128"/>
                  <a:ea typeface="游ゴシック" panose="020B0400000000000000" pitchFamily="50" charset="-128"/>
                </a:rPr>
                <a:t>調査結果</a:t>
              </a:r>
              <a:r>
                <a:rPr kumimoji="1" lang="en-US" altLang="ja-JP" b="1" spc="110" dirty="0" smtClean="0">
                  <a:solidFill>
                    <a:srgbClr val="30A3B3"/>
                  </a:solidFill>
                  <a:latin typeface="游ゴシック" panose="020B0400000000000000" pitchFamily="50" charset="-128"/>
                  <a:ea typeface="游ゴシック" panose="020B0400000000000000" pitchFamily="50" charset="-128"/>
                </a:rPr>
                <a:t>》</a:t>
              </a:r>
              <a:endParaRPr kumimoji="1" lang="ja-JP" altLang="en-US" b="1" spc="110" dirty="0">
                <a:solidFill>
                  <a:srgbClr val="30A3B3"/>
                </a:solidFill>
                <a:latin typeface="游ゴシック" panose="020B0400000000000000" pitchFamily="50" charset="-128"/>
                <a:ea typeface="游ゴシック" panose="020B0400000000000000" pitchFamily="50" charset="-128"/>
              </a:endParaRPr>
            </a:p>
          </p:txBody>
        </p:sp>
        <p:sp>
          <p:nvSpPr>
            <p:cNvPr id="35" name="テキスト ボックス 34"/>
            <p:cNvSpPr txBox="1"/>
            <p:nvPr/>
          </p:nvSpPr>
          <p:spPr>
            <a:xfrm>
              <a:off x="884548" y="3791657"/>
              <a:ext cx="8064896" cy="1429162"/>
            </a:xfrm>
            <a:prstGeom prst="rect">
              <a:avLst/>
            </a:prstGeom>
            <a:noFill/>
            <a:ln>
              <a:noFill/>
            </a:ln>
          </p:spPr>
          <p:txBody>
            <a:bodyPr wrap="square" rtlCol="0">
              <a:spAutoFit/>
            </a:bodyPr>
            <a:lstStyle/>
            <a:p>
              <a:pPr>
                <a:lnSpc>
                  <a:spcPct val="110000"/>
                </a:lnSpc>
              </a:pPr>
              <a:r>
                <a:rPr kumimoji="1" lang="ja-JP" altLang="en-US" sz="1600" spc="110" dirty="0" smtClean="0">
                  <a:latin typeface="游ゴシック" panose="020B0400000000000000" pitchFamily="50" charset="-128"/>
                  <a:ea typeface="游ゴシック" panose="020B0400000000000000" pitchFamily="50" charset="-128"/>
                </a:rPr>
                <a:t>１．法務省の人権擁護機関（法務局等）における相談は約</a:t>
              </a:r>
              <a:r>
                <a:rPr kumimoji="1" lang="en-US" altLang="ja-JP" b="1" spc="110" dirty="0" smtClean="0">
                  <a:latin typeface="游ゴシック" panose="020B0400000000000000" pitchFamily="50" charset="-128"/>
                  <a:ea typeface="游ゴシック" panose="020B0400000000000000" pitchFamily="50" charset="-128"/>
                </a:rPr>
                <a:t>400</a:t>
              </a:r>
              <a:r>
                <a:rPr kumimoji="1" lang="ja-JP" altLang="en-US" b="1" spc="110" dirty="0" smtClean="0">
                  <a:latin typeface="游ゴシック" panose="020B0400000000000000" pitchFamily="50" charset="-128"/>
                  <a:ea typeface="游ゴシック" panose="020B0400000000000000" pitchFamily="50" charset="-128"/>
                </a:rPr>
                <a:t>件</a:t>
              </a:r>
              <a:endParaRPr lang="en-US" altLang="ja-JP" sz="1600" spc="110" dirty="0">
                <a:latin typeface="游ゴシック" panose="020B0400000000000000" pitchFamily="50" charset="-128"/>
                <a:ea typeface="游ゴシック" panose="020B0400000000000000" pitchFamily="50" charset="-128"/>
              </a:endParaRPr>
            </a:p>
            <a:p>
              <a:pPr>
                <a:lnSpc>
                  <a:spcPct val="110000"/>
                </a:lnSpc>
              </a:pPr>
              <a:r>
                <a:rPr kumimoji="1" lang="ja-JP" altLang="en-US" sz="1600" spc="110" dirty="0" smtClean="0">
                  <a:latin typeface="游ゴシック" panose="020B0400000000000000" pitchFamily="50" charset="-128"/>
                  <a:ea typeface="游ゴシック" panose="020B0400000000000000" pitchFamily="50" charset="-128"/>
                </a:rPr>
                <a:t>２．地方公共団体における相談は約</a:t>
              </a:r>
              <a:r>
                <a:rPr kumimoji="1" lang="en-US" altLang="ja-JP" b="1" spc="110" dirty="0" smtClean="0">
                  <a:latin typeface="游ゴシック" panose="020B0400000000000000" pitchFamily="50" charset="-128"/>
                  <a:ea typeface="游ゴシック" panose="020B0400000000000000" pitchFamily="50" charset="-128"/>
                </a:rPr>
                <a:t>2</a:t>
              </a:r>
              <a:r>
                <a:rPr lang="en-US" altLang="ja-JP" b="1" spc="110" dirty="0" smtClean="0">
                  <a:latin typeface="游ゴシック" panose="020B0400000000000000" pitchFamily="50" charset="-128"/>
                  <a:ea typeface="游ゴシック" panose="020B0400000000000000" pitchFamily="50" charset="-128"/>
                </a:rPr>
                <a:t>,00</a:t>
              </a:r>
              <a:r>
                <a:rPr kumimoji="1" lang="en-US" altLang="ja-JP" b="1" spc="110" dirty="0" smtClean="0">
                  <a:latin typeface="游ゴシック" panose="020B0400000000000000" pitchFamily="50" charset="-128"/>
                  <a:ea typeface="游ゴシック" panose="020B0400000000000000" pitchFamily="50" charset="-128"/>
                </a:rPr>
                <a:t>0</a:t>
              </a:r>
              <a:r>
                <a:rPr kumimoji="1" lang="ja-JP" altLang="en-US" b="1" spc="110" dirty="0" smtClean="0">
                  <a:latin typeface="游ゴシック" panose="020B0400000000000000" pitchFamily="50" charset="-128"/>
                  <a:ea typeface="游ゴシック" panose="020B0400000000000000" pitchFamily="50" charset="-128"/>
                </a:rPr>
                <a:t>件</a:t>
              </a:r>
              <a:r>
                <a:rPr kumimoji="1" lang="ja-JP" altLang="en-US" sz="2000" b="1" spc="110" dirty="0" smtClean="0">
                  <a:latin typeface="游ゴシック" panose="020B0400000000000000" pitchFamily="50" charset="-128"/>
                  <a:ea typeface="游ゴシック" panose="020B0400000000000000" pitchFamily="50" charset="-128"/>
                </a:rPr>
                <a:t>　　　　　　　　　</a:t>
              </a:r>
              <a:endParaRPr kumimoji="1" lang="en-US" altLang="ja-JP" sz="1600" spc="110" dirty="0" smtClean="0">
                <a:latin typeface="游ゴシック" panose="020B0400000000000000" pitchFamily="50" charset="-128"/>
                <a:ea typeface="游ゴシック" panose="020B0400000000000000" pitchFamily="50" charset="-128"/>
              </a:endParaRPr>
            </a:p>
            <a:p>
              <a:pPr>
                <a:lnSpc>
                  <a:spcPct val="110000"/>
                </a:lnSpc>
              </a:pPr>
              <a:r>
                <a:rPr kumimoji="1" lang="ja-JP" altLang="en-US" sz="1600" spc="110" dirty="0" smtClean="0">
                  <a:latin typeface="游ゴシック" panose="020B0400000000000000" pitchFamily="50" charset="-128"/>
                  <a:ea typeface="游ゴシック" panose="020B0400000000000000" pitchFamily="50" charset="-128"/>
                </a:rPr>
                <a:t>３．部落差別に関するウェブページ及びそれに対するアクセスも一定数存在</a:t>
              </a:r>
              <a:endParaRPr kumimoji="1" lang="en-US" altLang="ja-JP" sz="1600" spc="110" dirty="0" smtClean="0">
                <a:latin typeface="游ゴシック" panose="020B0400000000000000" pitchFamily="50" charset="-128"/>
                <a:ea typeface="游ゴシック" panose="020B0400000000000000" pitchFamily="50" charset="-128"/>
              </a:endParaRPr>
            </a:p>
            <a:p>
              <a:pPr>
                <a:lnSpc>
                  <a:spcPct val="110000"/>
                </a:lnSpc>
              </a:pPr>
              <a:r>
                <a:rPr kumimoji="1" lang="ja-JP" altLang="en-US" sz="1600" spc="110" dirty="0" smtClean="0">
                  <a:latin typeface="游ゴシック" panose="020B0400000000000000" pitchFamily="50" charset="-128"/>
                  <a:ea typeface="游ゴシック" panose="020B0400000000000000" pitchFamily="50" charset="-128"/>
                </a:rPr>
                <a:t>４．</a:t>
              </a:r>
              <a:r>
                <a:rPr kumimoji="1" lang="en-US" altLang="ja-JP" b="1" spc="110" dirty="0" smtClean="0">
                  <a:latin typeface="游ゴシック" panose="020B0400000000000000" pitchFamily="50" charset="-128"/>
                  <a:ea typeface="游ゴシック" panose="020B0400000000000000" pitchFamily="50" charset="-128"/>
                </a:rPr>
                <a:t>73</a:t>
              </a:r>
              <a:r>
                <a:rPr kumimoji="1" lang="ja-JP" altLang="en-US" b="1" spc="110" dirty="0" smtClean="0">
                  <a:latin typeface="游ゴシック" panose="020B0400000000000000" pitchFamily="50" charset="-128"/>
                  <a:ea typeface="游ゴシック" panose="020B0400000000000000" pitchFamily="50" charset="-128"/>
                </a:rPr>
                <a:t>％</a:t>
              </a:r>
              <a:r>
                <a:rPr kumimoji="1" lang="ja-JP" altLang="en-US" sz="1600" spc="110" dirty="0" smtClean="0">
                  <a:latin typeface="游ゴシック" panose="020B0400000000000000" pitchFamily="50" charset="-128"/>
                  <a:ea typeface="游ゴシック" panose="020B0400000000000000" pitchFamily="50" charset="-128"/>
                </a:rPr>
                <a:t>が「部落差別は未だにある」という認識</a:t>
              </a:r>
              <a:r>
                <a:rPr kumimoji="1" lang="ja-JP" altLang="en-US" b="1" spc="110" dirty="0" smtClean="0">
                  <a:latin typeface="游ゴシック" panose="020B0400000000000000" pitchFamily="50" charset="-128"/>
                  <a:ea typeface="游ゴシック" panose="020B0400000000000000" pitchFamily="50" charset="-128"/>
                </a:rPr>
                <a:t>　　　　　</a:t>
              </a:r>
              <a:r>
                <a:rPr kumimoji="1" lang="ja-JP" altLang="en-US" b="1" spc="110" dirty="0" smtClean="0">
                  <a:solidFill>
                    <a:schemeClr val="tx1">
                      <a:lumMod val="75000"/>
                      <a:lumOff val="25000"/>
                    </a:schemeClr>
                  </a:solidFill>
                  <a:latin typeface="游ゴシック" panose="020B0400000000000000" pitchFamily="50" charset="-128"/>
                  <a:ea typeface="游ゴシック" panose="020B0400000000000000" pitchFamily="50" charset="-128"/>
                </a:rPr>
                <a:t>　</a:t>
              </a:r>
              <a:endParaRPr kumimoji="1" lang="ja-JP" altLang="en-US" b="1" spc="11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sp>
        <p:nvSpPr>
          <p:cNvPr id="36" name="角丸四角形 35"/>
          <p:cNvSpPr/>
          <p:nvPr/>
        </p:nvSpPr>
        <p:spPr>
          <a:xfrm>
            <a:off x="685800" y="1054226"/>
            <a:ext cx="8280920" cy="503386"/>
          </a:xfrm>
          <a:prstGeom prst="roundRect">
            <a:avLst>
              <a:gd name="adj" fmla="val 50000"/>
            </a:avLst>
          </a:prstGeom>
          <a:solidFill>
            <a:srgbClr val="30A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游ゴシック" panose="020B0400000000000000" pitchFamily="50" charset="-128"/>
                <a:ea typeface="游ゴシック" panose="020B0400000000000000" pitchFamily="50" charset="-128"/>
              </a:rPr>
              <a:t>部落差別の実態に係る調査</a:t>
            </a:r>
            <a:r>
              <a:rPr lang="ja-JP" altLang="en-US" b="1" dirty="0" smtClean="0">
                <a:latin typeface="游ゴシック" panose="020B0400000000000000" pitchFamily="50" charset="-128"/>
                <a:ea typeface="游ゴシック" panose="020B0400000000000000" pitchFamily="50" charset="-128"/>
              </a:rPr>
              <a:t>結果（法務省）</a:t>
            </a:r>
            <a:endParaRPr kumimoji="1" lang="ja-JP" altLang="en-US" b="1" dirty="0">
              <a:latin typeface="游ゴシック" panose="020B0400000000000000" pitchFamily="50" charset="-128"/>
              <a:ea typeface="游ゴシック" panose="020B0400000000000000" pitchFamily="50" charset="-128"/>
            </a:endParaRPr>
          </a:p>
        </p:txBody>
      </p:sp>
      <p:sp>
        <p:nvSpPr>
          <p:cNvPr id="37" name="正方形/長方形 36"/>
          <p:cNvSpPr/>
          <p:nvPr/>
        </p:nvSpPr>
        <p:spPr>
          <a:xfrm>
            <a:off x="423940" y="1706207"/>
            <a:ext cx="9482060" cy="1107996"/>
          </a:xfrm>
          <a:prstGeom prst="rect">
            <a:avLst/>
          </a:prstGeom>
        </p:spPr>
        <p:txBody>
          <a:bodyPr wrap="square">
            <a:spAutoFit/>
          </a:bodyPr>
          <a:lstStyle/>
          <a:p>
            <a:pPr>
              <a:lnSpc>
                <a:spcPct val="110000"/>
              </a:lnSpc>
            </a:pPr>
            <a:r>
              <a:rPr lang="ja-JP" altLang="en-US" sz="1200" spc="110" dirty="0" smtClean="0">
                <a:latin typeface="游ゴシック" panose="020B0400000000000000" pitchFamily="50" charset="-128"/>
                <a:ea typeface="游ゴシック" panose="020B0400000000000000" pitchFamily="50" charset="-128"/>
              </a:rPr>
              <a:t>　</a:t>
            </a:r>
            <a:r>
              <a:rPr lang="ja-JP" altLang="en-US" sz="1200" spc="110" dirty="0">
                <a:latin typeface="游ゴシック" panose="020B0400000000000000" pitchFamily="50" charset="-128"/>
                <a:ea typeface="游ゴシック" panose="020B0400000000000000" pitchFamily="50" charset="-128"/>
              </a:rPr>
              <a:t>部落</a:t>
            </a:r>
            <a:r>
              <a:rPr lang="ja-JP" altLang="en-US" sz="1200" spc="110" dirty="0" smtClean="0">
                <a:latin typeface="游ゴシック" panose="020B0400000000000000" pitchFamily="50" charset="-128"/>
                <a:ea typeface="游ゴシック" panose="020B0400000000000000" pitchFamily="50" charset="-128"/>
              </a:rPr>
              <a:t>差別解消法第６条</a:t>
            </a:r>
            <a:r>
              <a:rPr lang="ja-JP" altLang="en-US" sz="1200" spc="110" dirty="0">
                <a:latin typeface="游ゴシック" panose="020B0400000000000000" pitchFamily="50" charset="-128"/>
                <a:ea typeface="游ゴシック" panose="020B0400000000000000" pitchFamily="50" charset="-128"/>
              </a:rPr>
              <a:t>に基づき，部落差別の実態に係る調査</a:t>
            </a:r>
            <a:r>
              <a:rPr lang="ja-JP" altLang="en-US" sz="1200" spc="110" dirty="0" smtClean="0">
                <a:latin typeface="游ゴシック" panose="020B0400000000000000" pitchFamily="50" charset="-128"/>
                <a:ea typeface="游ゴシック" panose="020B0400000000000000" pitchFamily="50" charset="-128"/>
              </a:rPr>
              <a:t>を法務省が実施しました（令和</a:t>
            </a:r>
            <a:r>
              <a:rPr lang="en-US" altLang="ja-JP" sz="1200" spc="110" dirty="0" smtClean="0">
                <a:latin typeface="游ゴシック" panose="020B0400000000000000" pitchFamily="50" charset="-128"/>
                <a:ea typeface="游ゴシック" panose="020B0400000000000000" pitchFamily="50" charset="-128"/>
              </a:rPr>
              <a:t>2</a:t>
            </a:r>
            <a:r>
              <a:rPr lang="ja-JP" altLang="en-US" sz="1200" spc="110" dirty="0" smtClean="0">
                <a:latin typeface="游ゴシック" panose="020B0400000000000000" pitchFamily="50" charset="-128"/>
                <a:ea typeface="游ゴシック" panose="020B0400000000000000" pitchFamily="50" charset="-128"/>
              </a:rPr>
              <a:t>年</a:t>
            </a:r>
            <a:r>
              <a:rPr lang="en-US" altLang="ja-JP" sz="1200" spc="110" dirty="0" smtClean="0">
                <a:latin typeface="游ゴシック" panose="020B0400000000000000" pitchFamily="50" charset="-128"/>
                <a:ea typeface="游ゴシック" panose="020B0400000000000000" pitchFamily="50" charset="-128"/>
              </a:rPr>
              <a:t>6</a:t>
            </a:r>
            <a:r>
              <a:rPr lang="ja-JP" altLang="en-US" sz="1200" spc="110" dirty="0" smtClean="0">
                <a:latin typeface="游ゴシック" panose="020B0400000000000000" pitchFamily="50" charset="-128"/>
                <a:ea typeface="游ゴシック" panose="020B0400000000000000" pitchFamily="50" charset="-128"/>
              </a:rPr>
              <a:t>月公表）</a:t>
            </a:r>
            <a:endParaRPr lang="en-US" altLang="ja-JP" sz="1200" spc="110" dirty="0" smtClean="0">
              <a:latin typeface="游ゴシック" panose="020B0400000000000000" pitchFamily="50" charset="-128"/>
              <a:ea typeface="游ゴシック" panose="020B0400000000000000" pitchFamily="50" charset="-128"/>
            </a:endParaRPr>
          </a:p>
          <a:p>
            <a:pPr>
              <a:lnSpc>
                <a:spcPct val="110000"/>
              </a:lnSpc>
            </a:pPr>
            <a:endParaRPr lang="en-US" altLang="ja-JP" sz="1200" spc="110" dirty="0" smtClean="0">
              <a:latin typeface="游ゴシック" panose="020B0400000000000000" pitchFamily="50" charset="-128"/>
              <a:ea typeface="游ゴシック" panose="020B0400000000000000" pitchFamily="50" charset="-128"/>
            </a:endParaRPr>
          </a:p>
          <a:p>
            <a:pPr>
              <a:lnSpc>
                <a:spcPct val="110000"/>
              </a:lnSpc>
            </a:pPr>
            <a:r>
              <a:rPr lang="en-US" altLang="ja-JP" sz="1200" spc="110" dirty="0" smtClean="0">
                <a:latin typeface="游ゴシック" panose="020B0400000000000000" pitchFamily="50" charset="-128"/>
                <a:ea typeface="游ゴシック" panose="020B0400000000000000" pitchFamily="50" charset="-128"/>
              </a:rPr>
              <a:t>〈</a:t>
            </a:r>
            <a:r>
              <a:rPr lang="ja-JP" altLang="en-US" sz="1200" spc="110" dirty="0" smtClean="0">
                <a:latin typeface="游ゴシック" panose="020B0400000000000000" pitchFamily="50" charset="-128"/>
                <a:ea typeface="游ゴシック" panose="020B0400000000000000" pitchFamily="50" charset="-128"/>
              </a:rPr>
              <a:t>調査内容</a:t>
            </a:r>
            <a:r>
              <a:rPr lang="en-US" altLang="ja-JP" sz="1200" spc="110" dirty="0" smtClean="0">
                <a:latin typeface="游ゴシック" panose="020B0400000000000000" pitchFamily="50" charset="-128"/>
                <a:ea typeface="游ゴシック" panose="020B0400000000000000" pitchFamily="50" charset="-128"/>
              </a:rPr>
              <a:t>〉</a:t>
            </a:r>
          </a:p>
          <a:p>
            <a:pPr>
              <a:lnSpc>
                <a:spcPct val="110000"/>
              </a:lnSpc>
            </a:pPr>
            <a:r>
              <a:rPr lang="ja-JP" altLang="en-US" sz="1200" spc="110" dirty="0">
                <a:latin typeface="游ゴシック" panose="020B0400000000000000" pitchFamily="50" charset="-128"/>
                <a:ea typeface="游ゴシック" panose="020B0400000000000000" pitchFamily="50" charset="-128"/>
              </a:rPr>
              <a:t>１．法務省の人権擁護機関が把握する差別事例の調査　　　</a:t>
            </a:r>
            <a:r>
              <a:rPr lang="ja-JP" altLang="en-US" sz="1200" spc="110" dirty="0" smtClean="0">
                <a:latin typeface="游ゴシック" panose="020B0400000000000000" pitchFamily="50" charset="-128"/>
                <a:ea typeface="游ゴシック" panose="020B0400000000000000" pitchFamily="50" charset="-128"/>
              </a:rPr>
              <a:t>　　　　　３．インターネット上の部落差別の実態に係る調査</a:t>
            </a:r>
            <a:endParaRPr lang="en-US" altLang="ja-JP" sz="1200" spc="110" dirty="0" smtClean="0">
              <a:latin typeface="游ゴシック" panose="020B0400000000000000" pitchFamily="50" charset="-128"/>
              <a:ea typeface="游ゴシック" panose="020B0400000000000000" pitchFamily="50" charset="-128"/>
            </a:endParaRPr>
          </a:p>
          <a:p>
            <a:pPr>
              <a:lnSpc>
                <a:spcPct val="110000"/>
              </a:lnSpc>
            </a:pPr>
            <a:r>
              <a:rPr lang="ja-JP" altLang="en-US" sz="1200" spc="110" dirty="0" smtClean="0">
                <a:latin typeface="游ゴシック" panose="020B0400000000000000" pitchFamily="50" charset="-128"/>
                <a:ea typeface="游ゴシック" panose="020B0400000000000000" pitchFamily="50" charset="-128"/>
              </a:rPr>
              <a:t>２</a:t>
            </a:r>
            <a:r>
              <a:rPr lang="ja-JP" altLang="en-US" sz="1200" spc="110" dirty="0">
                <a:latin typeface="游ゴシック" panose="020B0400000000000000" pitchFamily="50" charset="-128"/>
                <a:ea typeface="游ゴシック" panose="020B0400000000000000" pitchFamily="50" charset="-128"/>
              </a:rPr>
              <a:t>．地方公共団体（教育委員会を含む）が把握する差別事例の</a:t>
            </a:r>
            <a:r>
              <a:rPr lang="ja-JP" altLang="en-US" sz="1200" spc="110" dirty="0" smtClean="0">
                <a:latin typeface="游ゴシック" panose="020B0400000000000000" pitchFamily="50" charset="-128"/>
                <a:ea typeface="游ゴシック" panose="020B0400000000000000" pitchFamily="50" charset="-128"/>
              </a:rPr>
              <a:t>調査　　４．一般国民に対する意識調査　</a:t>
            </a:r>
            <a:endParaRPr lang="en-US" altLang="ja-JP" sz="1200" spc="110" dirty="0" smtClean="0">
              <a:latin typeface="游ゴシック" panose="020B0400000000000000" pitchFamily="50" charset="-128"/>
              <a:ea typeface="游ゴシック" panose="020B0400000000000000" pitchFamily="50" charset="-128"/>
            </a:endParaRPr>
          </a:p>
        </p:txBody>
      </p:sp>
      <p:sp>
        <p:nvSpPr>
          <p:cNvPr id="38" name="テキスト ボックス 37"/>
          <p:cNvSpPr txBox="1"/>
          <p:nvPr/>
        </p:nvSpPr>
        <p:spPr>
          <a:xfrm>
            <a:off x="423940" y="5020964"/>
            <a:ext cx="9307034" cy="1556388"/>
          </a:xfrm>
          <a:prstGeom prst="rect">
            <a:avLst/>
          </a:prstGeom>
          <a:noFill/>
        </p:spPr>
        <p:txBody>
          <a:bodyPr wrap="square" rtlCol="0">
            <a:spAutoFit/>
          </a:bodyPr>
          <a:lstStyle/>
          <a:p>
            <a:pPr>
              <a:lnSpc>
                <a:spcPct val="110000"/>
              </a:lnSpc>
            </a:pPr>
            <a:r>
              <a:rPr kumimoji="1" lang="ja-JP" altLang="en-US" sz="1400" spc="110" dirty="0" smtClean="0">
                <a:latin typeface="游ゴシック" panose="020B0400000000000000" pitchFamily="50" charset="-128"/>
                <a:ea typeface="游ゴシック" panose="020B0400000000000000" pitchFamily="50" charset="-128"/>
              </a:rPr>
              <a:t>部落差別の実態として発生している主なものは、</a:t>
            </a:r>
            <a:endParaRPr kumimoji="1" lang="en-US" altLang="ja-JP" sz="1400" spc="110" dirty="0" smtClean="0">
              <a:latin typeface="游ゴシック" panose="020B0400000000000000" pitchFamily="50" charset="-128"/>
              <a:ea typeface="游ゴシック" panose="020B0400000000000000" pitchFamily="50" charset="-128"/>
            </a:endParaRPr>
          </a:p>
          <a:p>
            <a:pPr>
              <a:lnSpc>
                <a:spcPct val="110000"/>
              </a:lnSpc>
            </a:pPr>
            <a:endParaRPr kumimoji="1" lang="en-US" altLang="ja-JP" sz="400" spc="110" dirty="0" smtClean="0">
              <a:latin typeface="游ゴシック" panose="020B0400000000000000" pitchFamily="50" charset="-128"/>
              <a:ea typeface="游ゴシック" panose="020B0400000000000000" pitchFamily="50" charset="-128"/>
            </a:endParaRPr>
          </a:p>
          <a:p>
            <a:pPr>
              <a:lnSpc>
                <a:spcPct val="110000"/>
              </a:lnSpc>
            </a:pPr>
            <a:r>
              <a:rPr kumimoji="1" lang="ja-JP" altLang="en-US" sz="1600" spc="110" dirty="0" smtClean="0">
                <a:solidFill>
                  <a:srgbClr val="317689"/>
                </a:solidFill>
                <a:latin typeface="游ゴシック" panose="020B0400000000000000" pitchFamily="50" charset="-128"/>
                <a:ea typeface="游ゴシック" panose="020B0400000000000000" pitchFamily="50" charset="-128"/>
              </a:rPr>
              <a:t>　</a:t>
            </a:r>
            <a:r>
              <a:rPr kumimoji="1" lang="ja-JP" altLang="en-US" spc="110" dirty="0" smtClean="0">
                <a:solidFill>
                  <a:srgbClr val="317689"/>
                </a:solidFill>
                <a:latin typeface="游ゴシック" panose="020B0400000000000000" pitchFamily="50" charset="-128"/>
                <a:ea typeface="游ゴシック" panose="020B0400000000000000" pitchFamily="50" charset="-128"/>
              </a:rPr>
              <a:t>☑ 特定の者を対象とする表現行為</a:t>
            </a:r>
            <a:endParaRPr kumimoji="1" lang="en-US" altLang="ja-JP" spc="110" dirty="0" smtClean="0">
              <a:solidFill>
                <a:srgbClr val="317689"/>
              </a:solidFill>
              <a:latin typeface="游ゴシック" panose="020B0400000000000000" pitchFamily="50" charset="-128"/>
              <a:ea typeface="游ゴシック" panose="020B0400000000000000" pitchFamily="50" charset="-128"/>
            </a:endParaRPr>
          </a:p>
          <a:p>
            <a:pPr>
              <a:lnSpc>
                <a:spcPct val="110000"/>
              </a:lnSpc>
            </a:pPr>
            <a:r>
              <a:rPr kumimoji="1" lang="ja-JP" altLang="en-US" spc="110" dirty="0" smtClean="0">
                <a:solidFill>
                  <a:srgbClr val="317689"/>
                </a:solidFill>
                <a:latin typeface="游ゴシック" panose="020B0400000000000000" pitchFamily="50" charset="-128"/>
                <a:ea typeface="游ゴシック" panose="020B0400000000000000" pitchFamily="50" charset="-128"/>
              </a:rPr>
              <a:t>　☑ 差別助長誘発目的による不特定多数への表現行為</a:t>
            </a:r>
            <a:endParaRPr kumimoji="1" lang="en-US" altLang="ja-JP" spc="110" dirty="0" smtClean="0">
              <a:solidFill>
                <a:srgbClr val="317689"/>
              </a:solidFill>
              <a:latin typeface="游ゴシック" panose="020B0400000000000000" pitchFamily="50" charset="-128"/>
              <a:ea typeface="游ゴシック" panose="020B0400000000000000" pitchFamily="50" charset="-128"/>
            </a:endParaRPr>
          </a:p>
          <a:p>
            <a:pPr>
              <a:lnSpc>
                <a:spcPct val="110000"/>
              </a:lnSpc>
            </a:pPr>
            <a:r>
              <a:rPr kumimoji="1" lang="ja-JP" altLang="en-US" sz="1400" spc="110" dirty="0" smtClean="0">
                <a:solidFill>
                  <a:srgbClr val="317689"/>
                </a:solidFill>
                <a:latin typeface="游ゴシック" panose="020B0400000000000000" pitchFamily="50" charset="-128"/>
                <a:ea typeface="游ゴシック" panose="020B0400000000000000" pitchFamily="50" charset="-128"/>
              </a:rPr>
              <a:t>　　　（「○○地区は同和」といった書き込みなど）</a:t>
            </a:r>
            <a:r>
              <a:rPr kumimoji="1" lang="ja-JP" altLang="en-US" sz="1200" spc="110" dirty="0" smtClean="0">
                <a:solidFill>
                  <a:srgbClr val="317689"/>
                </a:solidFill>
                <a:latin typeface="游ゴシック" panose="020B0400000000000000" pitchFamily="50" charset="-128"/>
                <a:ea typeface="游ゴシック" panose="020B0400000000000000" pitchFamily="50" charset="-128"/>
              </a:rPr>
              <a:t>　</a:t>
            </a:r>
            <a:endParaRPr kumimoji="1" lang="en-US" altLang="ja-JP" sz="1200" spc="110" dirty="0" smtClean="0">
              <a:solidFill>
                <a:srgbClr val="317689"/>
              </a:solidFill>
              <a:latin typeface="游ゴシック" panose="020B0400000000000000" pitchFamily="50" charset="-128"/>
              <a:ea typeface="游ゴシック" panose="020B0400000000000000" pitchFamily="50" charset="-128"/>
            </a:endParaRPr>
          </a:p>
          <a:p>
            <a:pPr>
              <a:lnSpc>
                <a:spcPct val="110000"/>
              </a:lnSpc>
            </a:pPr>
            <a:endParaRPr lang="en-US" altLang="ja-JP" sz="500" spc="110" dirty="0" smtClean="0">
              <a:solidFill>
                <a:srgbClr val="317689"/>
              </a:solidFill>
              <a:latin typeface="游ゴシック" panose="020B0400000000000000" pitchFamily="50" charset="-128"/>
              <a:ea typeface="游ゴシック" panose="020B0400000000000000" pitchFamily="50" charset="-128"/>
            </a:endParaRPr>
          </a:p>
          <a:p>
            <a:pPr>
              <a:lnSpc>
                <a:spcPct val="110000"/>
              </a:lnSpc>
            </a:pPr>
            <a:r>
              <a:rPr kumimoji="1" lang="ja-JP" altLang="en-US" sz="1400" spc="110" dirty="0" smtClean="0">
                <a:latin typeface="游ゴシック" panose="020B0400000000000000" pitchFamily="50" charset="-128"/>
                <a:ea typeface="游ゴシック" panose="020B0400000000000000" pitchFamily="50" charset="-128"/>
              </a:rPr>
              <a:t>インターネット上のものが増加傾向にあります。</a:t>
            </a:r>
            <a:endParaRPr kumimoji="1" lang="en-US" altLang="ja-JP" sz="1400" spc="110" dirty="0" smtClean="0">
              <a:latin typeface="游ゴシック" panose="020B0400000000000000" pitchFamily="50" charset="-128"/>
              <a:ea typeface="游ゴシック" panose="020B0400000000000000" pitchFamily="50" charset="-128"/>
            </a:endParaRPr>
          </a:p>
        </p:txBody>
      </p:sp>
      <p:sp>
        <p:nvSpPr>
          <p:cNvPr id="39" name="右中かっこ 38"/>
          <p:cNvSpPr/>
          <p:nvPr/>
        </p:nvSpPr>
        <p:spPr>
          <a:xfrm>
            <a:off x="7069586" y="3657600"/>
            <a:ext cx="169414" cy="578085"/>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 name="テキスト ボックス 39"/>
          <p:cNvSpPr txBox="1"/>
          <p:nvPr/>
        </p:nvSpPr>
        <p:spPr>
          <a:xfrm>
            <a:off x="7310116" y="3804017"/>
            <a:ext cx="2443484" cy="276999"/>
          </a:xfrm>
          <a:prstGeom prst="rect">
            <a:avLst/>
          </a:prstGeom>
          <a:noFill/>
        </p:spPr>
        <p:txBody>
          <a:bodyPr wrap="square" rtlCol="0">
            <a:spAutoFit/>
          </a:bodyPr>
          <a:lstStyle/>
          <a:p>
            <a:r>
              <a:rPr lang="en-US" altLang="ja-JP" sz="1200" dirty="0"/>
              <a:t>※</a:t>
            </a:r>
            <a:r>
              <a:rPr lang="ja-JP" altLang="en-US" sz="1200" dirty="0"/>
              <a:t>「雇用」による差別も含む</a:t>
            </a:r>
            <a:endParaRPr kumimoji="1" lang="ja-JP" altLang="en-US" sz="1200" dirty="0"/>
          </a:p>
        </p:txBody>
      </p:sp>
      <p:sp>
        <p:nvSpPr>
          <p:cNvPr id="4" name="日付プレースホルダー 3"/>
          <p:cNvSpPr>
            <a:spLocks noGrp="1"/>
          </p:cNvSpPr>
          <p:nvPr>
            <p:ph type="dt" sz="half" idx="10"/>
          </p:nvPr>
        </p:nvSpPr>
        <p:spPr/>
        <p:txBody>
          <a:bodyPr/>
          <a:lstStyle/>
          <a:p>
            <a:r>
              <a:rPr lang="en-US" altLang="ja-JP" smtClean="0"/>
              <a:t>2022/11/09</a:t>
            </a:r>
            <a:endParaRPr lang="en-US" dirty="0"/>
          </a:p>
        </p:txBody>
      </p:sp>
      <p:sp>
        <p:nvSpPr>
          <p:cNvPr id="5" name="スライド番号プレースホルダー 4"/>
          <p:cNvSpPr>
            <a:spLocks noGrp="1"/>
          </p:cNvSpPr>
          <p:nvPr>
            <p:ph type="sldNum" sz="quarter" idx="4"/>
          </p:nvPr>
        </p:nvSpPr>
        <p:spPr/>
        <p:txBody>
          <a:bodyPr/>
          <a:lstStyle/>
          <a:p>
            <a:fld id="{48F63A3B-78C7-47BE-AE5E-E10140E04643}" type="slidenum">
              <a:rPr lang="en-US" smtClean="0"/>
              <a:pPr/>
              <a:t>33</a:t>
            </a:fld>
            <a:endParaRPr lang="en-US" dirty="0"/>
          </a:p>
        </p:txBody>
      </p:sp>
    </p:spTree>
    <p:extLst>
      <p:ext uri="{BB962C8B-B14F-4D97-AF65-F5344CB8AC3E}">
        <p14:creationId xmlns:p14="http://schemas.microsoft.com/office/powerpoint/2010/main" val="3901897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1234282"/>
            <a:ext cx="9677400" cy="904863"/>
          </a:xfrm>
          <a:prstGeom prst="rect">
            <a:avLst/>
          </a:prstGeom>
          <a:noFill/>
        </p:spPr>
        <p:txBody>
          <a:bodyPr wrap="square" rtlCol="0">
            <a:spAutoFit/>
          </a:bodyPr>
          <a:lstStyle/>
          <a:p>
            <a:pPr marL="342900" indent="-342900" algn="l">
              <a:lnSpc>
                <a:spcPct val="120000"/>
              </a:lnSpc>
              <a:spcAft>
                <a:spcPts val="600"/>
              </a:spcAft>
              <a:buClr>
                <a:schemeClr val="accent5">
                  <a:lumMod val="75000"/>
                </a:schemeClr>
              </a:buClr>
              <a:buFont typeface="Wingdings" panose="05000000000000000000" pitchFamily="2" charset="2"/>
              <a:buChar char="u"/>
            </a:pPr>
            <a:r>
              <a:rPr kumimoji="1" lang="ja-JP" altLang="en-US" sz="2200" b="1" dirty="0" smtClean="0">
                <a:solidFill>
                  <a:schemeClr val="accent3">
                    <a:lumMod val="75000"/>
                  </a:schemeClr>
                </a:solidFill>
                <a:latin typeface="HG丸ｺﾞｼｯｸM-PRO" panose="020F0600000000000000" pitchFamily="50" charset="-128"/>
                <a:ea typeface="HG丸ｺﾞｼｯｸM-PRO" panose="020F0600000000000000" pitchFamily="50" charset="-128"/>
              </a:rPr>
              <a:t>職務遂行に必要な「適性」・「能力」に基づいた選考方法となっているか再度チェックをお願いします！</a:t>
            </a:r>
            <a:endParaRPr kumimoji="1" lang="en-US" altLang="ja-JP" sz="2200" b="1" dirty="0" smtClean="0">
              <a:solidFill>
                <a:schemeClr val="accent3">
                  <a:lumMod val="75000"/>
                </a:schemeClr>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0" y="2495296"/>
            <a:ext cx="9677400" cy="498598"/>
          </a:xfrm>
          <a:prstGeom prst="rect">
            <a:avLst/>
          </a:prstGeom>
          <a:noFill/>
        </p:spPr>
        <p:txBody>
          <a:bodyPr wrap="square" rtlCol="0">
            <a:spAutoFit/>
          </a:bodyPr>
          <a:lstStyle/>
          <a:p>
            <a:pPr marL="342900" indent="-342900" algn="l">
              <a:lnSpc>
                <a:spcPct val="120000"/>
              </a:lnSpc>
              <a:spcAft>
                <a:spcPts val="600"/>
              </a:spcAft>
              <a:buClr>
                <a:schemeClr val="accent5">
                  <a:lumMod val="75000"/>
                </a:schemeClr>
              </a:buClr>
              <a:buFont typeface="Wingdings" panose="05000000000000000000" pitchFamily="2" charset="2"/>
              <a:buChar char="u"/>
            </a:pPr>
            <a:r>
              <a:rPr kumimoji="1" lang="ja-JP" altLang="en-US" sz="2200" b="1" dirty="0" smtClean="0">
                <a:solidFill>
                  <a:schemeClr val="accent3">
                    <a:lumMod val="75000"/>
                  </a:schemeClr>
                </a:solidFill>
                <a:latin typeface="HG丸ｺﾞｼｯｸM-PRO" panose="020F0600000000000000" pitchFamily="50" charset="-128"/>
                <a:ea typeface="HG丸ｺﾞｼｯｸM-PRO" panose="020F0600000000000000" pitchFamily="50" charset="-128"/>
              </a:rPr>
              <a:t>本日の研修内容を自社内で共有をお願いします！</a:t>
            </a:r>
            <a:endParaRPr kumimoji="1" lang="en-US" altLang="ja-JP" sz="2200" b="1" dirty="0" smtClean="0">
              <a:solidFill>
                <a:schemeClr val="accent3">
                  <a:lumMod val="75000"/>
                </a:schemeClr>
              </a:solidFill>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381000" y="4142666"/>
            <a:ext cx="8849570" cy="834074"/>
          </a:xfrm>
          <a:prstGeom prst="rect">
            <a:avLst/>
          </a:prstGeom>
          <a:noFill/>
        </p:spPr>
        <p:txBody>
          <a:bodyPr wrap="square" rtlCol="0">
            <a:spAutoFit/>
          </a:bodyPr>
          <a:lstStyle/>
          <a:p>
            <a:pPr>
              <a:lnSpc>
                <a:spcPct val="120000"/>
              </a:lnSpc>
              <a:spcAft>
                <a:spcPts val="600"/>
              </a:spcAft>
              <a:buClr>
                <a:schemeClr val="tx2"/>
              </a:buClr>
            </a:pPr>
            <a:r>
              <a:rPr kumimoji="1" lang="ja-JP" altLang="en-US" b="1" dirty="0">
                <a:latin typeface="HG丸ｺﾞｼｯｸM-PRO" panose="020F0600000000000000" pitchFamily="50" charset="-128"/>
                <a:ea typeface="HG丸ｺﾞｼｯｸM-PRO" panose="020F0600000000000000" pitchFamily="50" charset="-128"/>
              </a:rPr>
              <a:t>ご清聴有り難うございました</a:t>
            </a:r>
            <a:r>
              <a:rPr kumimoji="1" lang="ja-JP" altLang="en-US" b="1" dirty="0" smtClean="0">
                <a:latin typeface="HG丸ｺﾞｼｯｸM-PRO" panose="020F0600000000000000" pitchFamily="50" charset="-128"/>
                <a:ea typeface="HG丸ｺﾞｼｯｸM-PRO" panose="020F0600000000000000" pitchFamily="50" charset="-128"/>
              </a:rPr>
              <a:t>。</a:t>
            </a:r>
            <a:endParaRPr kumimoji="1" lang="en-US" altLang="ja-JP" b="1" dirty="0" smtClean="0">
              <a:latin typeface="HG丸ｺﾞｼｯｸM-PRO" panose="020F0600000000000000" pitchFamily="50" charset="-128"/>
              <a:ea typeface="HG丸ｺﾞｼｯｸM-PRO" panose="020F0600000000000000" pitchFamily="50" charset="-128"/>
            </a:endParaRPr>
          </a:p>
          <a:p>
            <a:pPr algn="l">
              <a:lnSpc>
                <a:spcPct val="120000"/>
              </a:lnSpc>
              <a:spcAft>
                <a:spcPts val="600"/>
              </a:spcAft>
              <a:buClr>
                <a:schemeClr val="tx2"/>
              </a:buClr>
            </a:pPr>
            <a:r>
              <a:rPr kumimoji="1" lang="ja-JP" altLang="en-US" b="1" dirty="0" smtClean="0">
                <a:latin typeface="HG丸ｺﾞｼｯｸM-PRO" panose="020F0600000000000000" pitchFamily="50" charset="-128"/>
                <a:ea typeface="HG丸ｺﾞｼｯｸM-PRO" panose="020F0600000000000000" pitchFamily="50" charset="-128"/>
              </a:rPr>
              <a:t>ご不明点等ありましたら、最寄りのハローワークまでお問い合わせください。</a:t>
            </a:r>
            <a:endParaRPr kumimoji="1" lang="en-US" altLang="ja-JP" b="1" dirty="0" smtClean="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4"/>
          </p:nvPr>
        </p:nvSpPr>
        <p:spPr/>
        <p:txBody>
          <a:bodyPr/>
          <a:lstStyle/>
          <a:p>
            <a:fld id="{48F63A3B-78C7-47BE-AE5E-E10140E04643}" type="slidenum">
              <a:rPr lang="en-US" smtClean="0"/>
              <a:pPr/>
              <a:t>34</a:t>
            </a:fld>
            <a:endParaRPr lang="en-US" dirty="0"/>
          </a:p>
        </p:txBody>
      </p:sp>
    </p:spTree>
    <p:extLst>
      <p:ext uri="{BB962C8B-B14F-4D97-AF65-F5344CB8AC3E}">
        <p14:creationId xmlns:p14="http://schemas.microsoft.com/office/powerpoint/2010/main" val="4196001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採用選考時に配慮すべき事項</a:t>
            </a:r>
            <a:endParaRPr kumimoji="1" lang="ja-JP" altLang="en-US" dirty="0"/>
          </a:p>
        </p:txBody>
      </p:sp>
      <p:sp>
        <p:nvSpPr>
          <p:cNvPr id="7" name="テキスト プレースホルダー 6"/>
          <p:cNvSpPr>
            <a:spLocks noGrp="1"/>
          </p:cNvSpPr>
          <p:nvPr>
            <p:ph type="body" sz="quarter" idx="13"/>
          </p:nvPr>
        </p:nvSpPr>
        <p:spPr/>
        <p:txBody>
          <a:bodyPr/>
          <a:lstStyle/>
          <a:p>
            <a:r>
              <a:rPr kumimoji="1" lang="en-US" altLang="ja-JP" sz="1400" b="1" dirty="0" smtClean="0">
                <a:latin typeface="游ゴシック" panose="020B0400000000000000" pitchFamily="50" charset="-128"/>
                <a:ea typeface="游ゴシック" panose="020B0400000000000000" pitchFamily="50" charset="-128"/>
              </a:rPr>
              <a:t>―</a:t>
            </a:r>
            <a:r>
              <a:rPr kumimoji="1" lang="ja-JP" altLang="en-US" sz="1400" b="1" dirty="0" smtClean="0">
                <a:latin typeface="游ゴシック" panose="020B0400000000000000" pitchFamily="50" charset="-128"/>
                <a:ea typeface="游ゴシック" panose="020B0400000000000000" pitchFamily="50" charset="-128"/>
              </a:rPr>
              <a:t>　就職差別につながるおそれのある１４事項　</a:t>
            </a:r>
            <a:r>
              <a:rPr kumimoji="1" lang="en-US" altLang="ja-JP" sz="1400" b="1" dirty="0" smtClean="0">
                <a:latin typeface="游ゴシック" panose="020B0400000000000000" pitchFamily="50" charset="-128"/>
                <a:ea typeface="游ゴシック" panose="020B0400000000000000" pitchFamily="50" charset="-128"/>
              </a:rPr>
              <a:t>―</a:t>
            </a:r>
            <a:endParaRPr kumimoji="1" lang="ja-JP" altLang="en-US" sz="1400" b="1" dirty="0">
              <a:latin typeface="游ゴシック" panose="020B0400000000000000" pitchFamily="50" charset="-128"/>
              <a:ea typeface="游ゴシック" panose="020B04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985975227"/>
              </p:ext>
            </p:extLst>
          </p:nvPr>
        </p:nvGraphicFramePr>
        <p:xfrm>
          <a:off x="304800" y="1524000"/>
          <a:ext cx="9372600" cy="4608511"/>
        </p:xfrm>
        <a:graphic>
          <a:graphicData uri="http://schemas.openxmlformats.org/drawingml/2006/table">
            <a:tbl>
              <a:tblPr firstRow="1" bandRow="1">
                <a:tableStyleId>{5C22544A-7EE6-4342-B048-85BDC9FD1C3A}</a:tableStyleId>
              </a:tblPr>
              <a:tblGrid>
                <a:gridCol w="2704241">
                  <a:extLst>
                    <a:ext uri="{9D8B030D-6E8A-4147-A177-3AD203B41FA5}">
                      <a16:colId xmlns:a16="http://schemas.microsoft.com/office/drawing/2014/main" val="20000"/>
                    </a:ext>
                  </a:extLst>
                </a:gridCol>
                <a:gridCol w="6668359">
                  <a:extLst>
                    <a:ext uri="{9D8B030D-6E8A-4147-A177-3AD203B41FA5}">
                      <a16:colId xmlns:a16="http://schemas.microsoft.com/office/drawing/2014/main" val="20001"/>
                    </a:ext>
                  </a:extLst>
                </a:gridCol>
              </a:tblGrid>
              <a:tr h="1226442">
                <a:tc>
                  <a:txBody>
                    <a:bodyPr/>
                    <a:lstStyle/>
                    <a:p>
                      <a:pPr algn="ctr">
                        <a:lnSpc>
                          <a:spcPct val="110000"/>
                        </a:lnSpc>
                      </a:pPr>
                      <a:r>
                        <a:rPr kumimoji="1" lang="ja-JP" altLang="en-US" sz="1300" b="1" spc="110" baseline="0" dirty="0" smtClean="0">
                          <a:latin typeface="游ゴシック" panose="020B0400000000000000" pitchFamily="50" charset="-128"/>
                          <a:ea typeface="游ゴシック" panose="020B0400000000000000" pitchFamily="50" charset="-128"/>
                        </a:rPr>
                        <a:t>本人に責任のない事項</a:t>
                      </a:r>
                      <a:endParaRPr kumimoji="1" lang="ja-JP" altLang="en-US" sz="1300" b="1" spc="110" baseline="0" dirty="0">
                        <a:latin typeface="游ゴシック" panose="020B0400000000000000" pitchFamily="50" charset="-128"/>
                        <a:ea typeface="游ゴシック" panose="020B0400000000000000" pitchFamily="50" charset="-128"/>
                      </a:endParaRPr>
                    </a:p>
                  </a:txBody>
                  <a:tcPr anchor="ctr">
                    <a:lnL w="12700" cmpd="sng">
                      <a:noFill/>
                    </a:lnL>
                    <a:lnR w="3175" cap="flat" cmpd="sng" algn="ctr">
                      <a:solidFill>
                        <a:schemeClr val="tx1"/>
                      </a:solidFill>
                      <a:prstDash val="sysDot"/>
                      <a:round/>
                      <a:headEnd type="none" w="med" len="med"/>
                      <a:tailEnd type="none" w="med" len="med"/>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30A3B3"/>
                    </a:solidFill>
                  </a:tcPr>
                </a:tc>
                <a:tc>
                  <a:txBody>
                    <a:bodyPr/>
                    <a:lstStyle/>
                    <a:p>
                      <a:pPr algn="ctr">
                        <a:lnSpc>
                          <a:spcPct val="110000"/>
                        </a:lnSpc>
                      </a:pPr>
                      <a:endParaRPr kumimoji="1" lang="ja-JP" altLang="en-US" sz="1200" spc="110" baseline="0"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085925">
                <a:tc>
                  <a:txBody>
                    <a:bodyPr/>
                    <a:lstStyle/>
                    <a:p>
                      <a:pPr algn="ctr">
                        <a:lnSpc>
                          <a:spcPct val="110000"/>
                        </a:lnSpc>
                      </a:pPr>
                      <a:r>
                        <a:rPr kumimoji="1" lang="ja-JP" altLang="en-US" sz="1300" b="1" spc="110" baseline="0" dirty="0" smtClean="0">
                          <a:solidFill>
                            <a:schemeClr val="bg1"/>
                          </a:solidFill>
                          <a:latin typeface="游ゴシック" panose="020B0400000000000000" pitchFamily="50" charset="-128"/>
                          <a:ea typeface="游ゴシック" panose="020B0400000000000000" pitchFamily="50" charset="-128"/>
                        </a:rPr>
                        <a:t>本来自由であるべき事項</a:t>
                      </a:r>
                      <a:endParaRPr kumimoji="1" lang="en-US" altLang="ja-JP" sz="1300" b="1" spc="110" baseline="0" dirty="0" smtClean="0">
                        <a:solidFill>
                          <a:schemeClr val="bg1"/>
                        </a:solidFill>
                        <a:latin typeface="游ゴシック" panose="020B0400000000000000" pitchFamily="50" charset="-128"/>
                        <a:ea typeface="游ゴシック" panose="020B0400000000000000" pitchFamily="50" charset="-128"/>
                      </a:endParaRPr>
                    </a:p>
                    <a:p>
                      <a:pPr algn="ctr">
                        <a:lnSpc>
                          <a:spcPct val="110000"/>
                        </a:lnSpc>
                      </a:pPr>
                      <a:r>
                        <a:rPr kumimoji="1" lang="ja-JP" altLang="en-US" sz="1300" b="1" spc="110" baseline="0" dirty="0" smtClean="0">
                          <a:solidFill>
                            <a:schemeClr val="bg1"/>
                          </a:solidFill>
                          <a:latin typeface="游ゴシック" panose="020B0400000000000000" pitchFamily="50" charset="-128"/>
                          <a:ea typeface="游ゴシック" panose="020B0400000000000000" pitchFamily="50" charset="-128"/>
                        </a:rPr>
                        <a:t>（思想・信条にかかわること）</a:t>
                      </a:r>
                    </a:p>
                    <a:p>
                      <a:pPr algn="ctr">
                        <a:lnSpc>
                          <a:spcPct val="110000"/>
                        </a:lnSpc>
                      </a:pPr>
                      <a:endParaRPr kumimoji="1" lang="ja-JP" altLang="en-US" sz="1300" b="1" spc="110" baseline="0" dirty="0"/>
                    </a:p>
                  </a:txBody>
                  <a:tcPr anchor="ctr">
                    <a:lnL w="12700" cmpd="sng">
                      <a:noFill/>
                    </a:lnL>
                    <a:lnR w="3175" cap="flat" cmpd="sng" algn="ctr">
                      <a:solidFill>
                        <a:schemeClr val="tx1"/>
                      </a:solidFill>
                      <a:prstDash val="sysDot"/>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30A3B3"/>
                    </a:solidFill>
                  </a:tcPr>
                </a:tc>
                <a:tc>
                  <a:txBody>
                    <a:bodyPr/>
                    <a:lstStyle/>
                    <a:p>
                      <a:pPr>
                        <a:lnSpc>
                          <a:spcPct val="110000"/>
                        </a:lnSpc>
                      </a:pPr>
                      <a:endParaRPr kumimoji="1" lang="ja-JP" altLang="en-US" spc="110" baseline="0"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296144">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r>
                        <a:rPr kumimoji="1" lang="ja-JP" altLang="en-US" sz="1300" b="1" spc="110" baseline="0" dirty="0" smtClean="0">
                          <a:solidFill>
                            <a:schemeClr val="bg1"/>
                          </a:solidFill>
                          <a:latin typeface="游ゴシック" panose="020B0400000000000000" pitchFamily="50" charset="-128"/>
                          <a:ea typeface="游ゴシック" panose="020B0400000000000000" pitchFamily="50" charset="-128"/>
                        </a:rPr>
                        <a:t>採用選考の方法</a:t>
                      </a:r>
                    </a:p>
                    <a:p>
                      <a:pPr algn="ctr">
                        <a:lnSpc>
                          <a:spcPct val="110000"/>
                        </a:lnSpc>
                      </a:pPr>
                      <a:endParaRPr kumimoji="1" lang="ja-JP" altLang="en-US" sz="1300" b="1" spc="110" baseline="0" dirty="0"/>
                    </a:p>
                  </a:txBody>
                  <a:tcPr anchor="ctr">
                    <a:lnL w="12700" cmpd="sng">
                      <a:noFill/>
                    </a:lnL>
                    <a:lnR w="3175" cap="flat" cmpd="sng" algn="ctr">
                      <a:solidFill>
                        <a:schemeClr val="tx1"/>
                      </a:solidFill>
                      <a:prstDash val="sysDot"/>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30A3B3"/>
                    </a:solidFill>
                  </a:tcPr>
                </a:tc>
                <a:tc>
                  <a:txBody>
                    <a:bodyPr/>
                    <a:lstStyle/>
                    <a:p>
                      <a:pPr>
                        <a:lnSpc>
                          <a:spcPct val="110000"/>
                        </a:lnSpc>
                      </a:pPr>
                      <a:endParaRPr kumimoji="1" lang="ja-JP" altLang="en-US" spc="110" baseline="0"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9" name="テキスト ボックス 8"/>
          <p:cNvSpPr txBox="1"/>
          <p:nvPr/>
        </p:nvSpPr>
        <p:spPr>
          <a:xfrm>
            <a:off x="3099517" y="1596007"/>
            <a:ext cx="2158283" cy="1194173"/>
          </a:xfrm>
          <a:prstGeom prst="rect">
            <a:avLst/>
          </a:prstGeom>
          <a:noFill/>
        </p:spPr>
        <p:txBody>
          <a:bodyPr wrap="none" rtlCol="0">
            <a:spAutoFit/>
          </a:bodyPr>
          <a:lstStyle/>
          <a:p>
            <a:pPr marL="228600" indent="-228600">
              <a:lnSpc>
                <a:spcPct val="110000"/>
              </a:lnSpc>
              <a:spcAft>
                <a:spcPts val="400"/>
              </a:spcAft>
              <a:buFont typeface="+mj-lt"/>
              <a:buAutoNum type="arabicPeriod"/>
            </a:pPr>
            <a:r>
              <a:rPr kumimoji="1" lang="ja-JP" altLang="en-US" sz="1400" spc="110" dirty="0" smtClean="0">
                <a:latin typeface="游ゴシック" panose="020B0400000000000000" pitchFamily="50" charset="-128"/>
                <a:ea typeface="游ゴシック" panose="020B0400000000000000" pitchFamily="50" charset="-128"/>
              </a:rPr>
              <a:t>本籍・出生地</a:t>
            </a:r>
            <a:endParaRPr kumimoji="1" lang="en-US" altLang="ja-JP" sz="1400" spc="110" dirty="0" smtClean="0">
              <a:latin typeface="游ゴシック" panose="020B0400000000000000" pitchFamily="50" charset="-128"/>
              <a:ea typeface="游ゴシック" panose="020B0400000000000000" pitchFamily="50" charset="-128"/>
            </a:endParaRPr>
          </a:p>
          <a:p>
            <a:pPr marL="228600" indent="-228600">
              <a:lnSpc>
                <a:spcPct val="110000"/>
              </a:lnSpc>
              <a:spcAft>
                <a:spcPts val="400"/>
              </a:spcAft>
              <a:buFont typeface="+mj-lt"/>
              <a:buAutoNum type="arabicPeriod"/>
            </a:pPr>
            <a:r>
              <a:rPr lang="ja-JP" altLang="en-US" sz="1400" spc="110" dirty="0" smtClean="0">
                <a:latin typeface="游ゴシック" panose="020B0400000000000000" pitchFamily="50" charset="-128"/>
                <a:ea typeface="游ゴシック" panose="020B0400000000000000" pitchFamily="50" charset="-128"/>
              </a:rPr>
              <a:t>家族</a:t>
            </a:r>
            <a:endParaRPr lang="en-US" altLang="ja-JP" sz="1400" spc="110" dirty="0" smtClean="0">
              <a:latin typeface="游ゴシック" panose="020B0400000000000000" pitchFamily="50" charset="-128"/>
              <a:ea typeface="游ゴシック" panose="020B0400000000000000" pitchFamily="50" charset="-128"/>
            </a:endParaRPr>
          </a:p>
          <a:p>
            <a:pPr marL="228600" indent="-228600">
              <a:lnSpc>
                <a:spcPct val="110000"/>
              </a:lnSpc>
              <a:spcAft>
                <a:spcPts val="400"/>
              </a:spcAft>
              <a:buFont typeface="+mj-lt"/>
              <a:buAutoNum type="arabicPeriod"/>
            </a:pPr>
            <a:r>
              <a:rPr kumimoji="1" lang="ja-JP" altLang="en-US" sz="1400" spc="110" dirty="0" smtClean="0">
                <a:latin typeface="游ゴシック" panose="020B0400000000000000" pitchFamily="50" charset="-128"/>
                <a:ea typeface="游ゴシック" panose="020B0400000000000000" pitchFamily="50" charset="-128"/>
              </a:rPr>
              <a:t>住宅状況</a:t>
            </a:r>
            <a:endParaRPr kumimoji="1" lang="en-US" altLang="ja-JP" sz="1400" spc="110" dirty="0" smtClean="0">
              <a:latin typeface="游ゴシック" panose="020B0400000000000000" pitchFamily="50" charset="-128"/>
              <a:ea typeface="游ゴシック" panose="020B0400000000000000" pitchFamily="50" charset="-128"/>
            </a:endParaRPr>
          </a:p>
          <a:p>
            <a:pPr marL="228600" indent="-228600">
              <a:lnSpc>
                <a:spcPct val="110000"/>
              </a:lnSpc>
              <a:spcAft>
                <a:spcPts val="400"/>
              </a:spcAft>
              <a:buFont typeface="+mj-lt"/>
              <a:buAutoNum type="arabicPeriod"/>
            </a:pPr>
            <a:r>
              <a:rPr lang="ja-JP" altLang="en-US" sz="1400" spc="110" dirty="0" smtClean="0">
                <a:latin typeface="游ゴシック" panose="020B0400000000000000" pitchFamily="50" charset="-128"/>
                <a:ea typeface="游ゴシック" panose="020B0400000000000000" pitchFamily="50" charset="-128"/>
              </a:rPr>
              <a:t>生活環境・家庭環境</a:t>
            </a:r>
            <a:endParaRPr kumimoji="1" lang="ja-JP" altLang="en-US" sz="1400" spc="110" dirty="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3097723" y="2743200"/>
            <a:ext cx="6274877" cy="2059025"/>
          </a:xfrm>
          <a:prstGeom prst="rect">
            <a:avLst/>
          </a:prstGeom>
          <a:noFill/>
        </p:spPr>
        <p:txBody>
          <a:bodyPr wrap="square" rtlCol="0">
            <a:spAutoFit/>
          </a:bodyPr>
          <a:lstStyle/>
          <a:p>
            <a:pPr marL="228600" indent="-228600">
              <a:lnSpc>
                <a:spcPct val="110000"/>
              </a:lnSpc>
              <a:spcAft>
                <a:spcPts val="400"/>
              </a:spcAft>
              <a:buFont typeface="+mj-lt"/>
              <a:buAutoNum type="arabicPeriod" startAt="5"/>
            </a:pPr>
            <a:r>
              <a:rPr lang="ja-JP" altLang="en-US" sz="1400" spc="110" dirty="0" smtClean="0">
                <a:latin typeface="游ゴシック" panose="020B0400000000000000" pitchFamily="50" charset="-128"/>
                <a:ea typeface="游ゴシック" panose="020B0400000000000000" pitchFamily="50" charset="-128"/>
              </a:rPr>
              <a:t>宗教</a:t>
            </a:r>
            <a:endParaRPr lang="en-US" altLang="ja-JP" sz="1400" spc="110" dirty="0" smtClean="0">
              <a:latin typeface="游ゴシック" panose="020B0400000000000000" pitchFamily="50" charset="-128"/>
              <a:ea typeface="游ゴシック" panose="020B0400000000000000" pitchFamily="50" charset="-128"/>
            </a:endParaRPr>
          </a:p>
          <a:p>
            <a:pPr marL="228600" indent="-228600">
              <a:lnSpc>
                <a:spcPct val="110000"/>
              </a:lnSpc>
              <a:spcAft>
                <a:spcPts val="400"/>
              </a:spcAft>
              <a:buFont typeface="+mj-lt"/>
              <a:buAutoNum type="arabicPeriod" startAt="5"/>
            </a:pPr>
            <a:r>
              <a:rPr kumimoji="1" lang="ja-JP" altLang="en-US" sz="1400" spc="110" dirty="0" smtClean="0">
                <a:latin typeface="游ゴシック" panose="020B0400000000000000" pitchFamily="50" charset="-128"/>
                <a:ea typeface="游ゴシック" panose="020B0400000000000000" pitchFamily="50" charset="-128"/>
              </a:rPr>
              <a:t>支持政党</a:t>
            </a:r>
            <a:endParaRPr kumimoji="1" lang="en-US" altLang="ja-JP" sz="1400" spc="110" dirty="0" smtClean="0">
              <a:latin typeface="游ゴシック" panose="020B0400000000000000" pitchFamily="50" charset="-128"/>
              <a:ea typeface="游ゴシック" panose="020B0400000000000000" pitchFamily="50" charset="-128"/>
            </a:endParaRPr>
          </a:p>
          <a:p>
            <a:pPr marL="228600" indent="-228600">
              <a:lnSpc>
                <a:spcPct val="110000"/>
              </a:lnSpc>
              <a:spcAft>
                <a:spcPts val="400"/>
              </a:spcAft>
              <a:buFont typeface="+mj-lt"/>
              <a:buAutoNum type="arabicPeriod" startAt="5"/>
            </a:pPr>
            <a:r>
              <a:rPr lang="ja-JP" altLang="en-US" sz="1400" spc="110" dirty="0" smtClean="0">
                <a:latin typeface="游ゴシック" panose="020B0400000000000000" pitchFamily="50" charset="-128"/>
                <a:ea typeface="游ゴシック" panose="020B0400000000000000" pitchFamily="50" charset="-128"/>
              </a:rPr>
              <a:t>人生観・生活信条</a:t>
            </a:r>
            <a:endParaRPr lang="en-US" altLang="ja-JP" sz="1400" spc="110" dirty="0" smtClean="0">
              <a:latin typeface="游ゴシック" panose="020B0400000000000000" pitchFamily="50" charset="-128"/>
              <a:ea typeface="游ゴシック" panose="020B0400000000000000" pitchFamily="50" charset="-128"/>
            </a:endParaRPr>
          </a:p>
          <a:p>
            <a:pPr marL="228600" indent="-228600">
              <a:lnSpc>
                <a:spcPct val="110000"/>
              </a:lnSpc>
              <a:spcAft>
                <a:spcPts val="400"/>
              </a:spcAft>
              <a:buFont typeface="+mj-lt"/>
              <a:buAutoNum type="arabicPeriod" startAt="5"/>
            </a:pPr>
            <a:r>
              <a:rPr kumimoji="1" lang="ja-JP" altLang="en-US" sz="1400" spc="110" dirty="0" smtClean="0">
                <a:latin typeface="游ゴシック" panose="020B0400000000000000" pitchFamily="50" charset="-128"/>
                <a:ea typeface="游ゴシック" panose="020B0400000000000000" pitchFamily="50" charset="-128"/>
              </a:rPr>
              <a:t>尊敬する人物</a:t>
            </a:r>
            <a:endParaRPr kumimoji="1" lang="en-US" altLang="ja-JP" sz="1400" spc="110" dirty="0" smtClean="0">
              <a:latin typeface="游ゴシック" panose="020B0400000000000000" pitchFamily="50" charset="-128"/>
              <a:ea typeface="游ゴシック" panose="020B0400000000000000" pitchFamily="50" charset="-128"/>
            </a:endParaRPr>
          </a:p>
          <a:p>
            <a:pPr marL="228600" indent="-228600">
              <a:lnSpc>
                <a:spcPct val="110000"/>
              </a:lnSpc>
              <a:spcAft>
                <a:spcPts val="400"/>
              </a:spcAft>
              <a:buFont typeface="+mj-lt"/>
              <a:buAutoNum type="arabicPeriod" startAt="5"/>
            </a:pPr>
            <a:r>
              <a:rPr lang="ja-JP" altLang="en-US" sz="1400" spc="110" dirty="0" smtClean="0">
                <a:latin typeface="游ゴシック" panose="020B0400000000000000" pitchFamily="50" charset="-128"/>
                <a:ea typeface="游ゴシック" panose="020B0400000000000000" pitchFamily="50" charset="-128"/>
              </a:rPr>
              <a:t>思想</a:t>
            </a:r>
            <a:endParaRPr lang="en-US" altLang="ja-JP" sz="1400" spc="110" dirty="0" smtClean="0">
              <a:latin typeface="游ゴシック" panose="020B0400000000000000" pitchFamily="50" charset="-128"/>
              <a:ea typeface="游ゴシック" panose="020B0400000000000000" pitchFamily="50" charset="-128"/>
            </a:endParaRPr>
          </a:p>
          <a:p>
            <a:pPr marL="228600" indent="-228600">
              <a:lnSpc>
                <a:spcPct val="110000"/>
              </a:lnSpc>
              <a:spcAft>
                <a:spcPts val="400"/>
              </a:spcAft>
              <a:buFont typeface="+mj-lt"/>
              <a:buAutoNum type="arabicPeriod" startAt="5"/>
            </a:pPr>
            <a:r>
              <a:rPr kumimoji="1" lang="ja-JP" altLang="en-US" sz="1400" spc="110" dirty="0" smtClean="0">
                <a:latin typeface="游ゴシック" panose="020B0400000000000000" pitchFamily="50" charset="-128"/>
                <a:ea typeface="游ゴシック" panose="020B0400000000000000" pitchFamily="50" charset="-128"/>
              </a:rPr>
              <a:t>労働組合（加入状況や活動歴など）、学生運動などの社会運動</a:t>
            </a:r>
            <a:endParaRPr kumimoji="1" lang="en-US" altLang="ja-JP" sz="1400" spc="110" dirty="0" smtClean="0">
              <a:latin typeface="游ゴシック" panose="020B0400000000000000" pitchFamily="50" charset="-128"/>
              <a:ea typeface="游ゴシック" panose="020B0400000000000000" pitchFamily="50" charset="-128"/>
            </a:endParaRPr>
          </a:p>
          <a:p>
            <a:pPr marL="228600" indent="-228600">
              <a:lnSpc>
                <a:spcPct val="110000"/>
              </a:lnSpc>
              <a:spcAft>
                <a:spcPts val="400"/>
              </a:spcAft>
              <a:buFont typeface="+mj-lt"/>
              <a:buAutoNum type="arabicPeriod" startAt="5"/>
            </a:pPr>
            <a:r>
              <a:rPr lang="ja-JP" altLang="en-US" sz="1400" spc="110" dirty="0" smtClean="0">
                <a:latin typeface="游ゴシック" panose="020B0400000000000000" pitchFamily="50" charset="-128"/>
                <a:ea typeface="游ゴシック" panose="020B0400000000000000" pitchFamily="50" charset="-128"/>
              </a:rPr>
              <a:t>購読新聞・雑誌・愛読書</a:t>
            </a:r>
            <a:endParaRPr kumimoji="1" lang="ja-JP" altLang="en-US" sz="1400" spc="110" dirty="0">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3097723" y="5009806"/>
            <a:ext cx="6884477" cy="905889"/>
          </a:xfrm>
          <a:prstGeom prst="rect">
            <a:avLst/>
          </a:prstGeom>
          <a:noFill/>
        </p:spPr>
        <p:txBody>
          <a:bodyPr wrap="square" rtlCol="0">
            <a:spAutoFit/>
          </a:bodyPr>
          <a:lstStyle/>
          <a:p>
            <a:pPr marL="228600" indent="-228600">
              <a:lnSpc>
                <a:spcPct val="110000"/>
              </a:lnSpc>
              <a:spcAft>
                <a:spcPts val="400"/>
              </a:spcAft>
              <a:buFont typeface="+mj-lt"/>
              <a:buAutoNum type="arabicPeriod" startAt="12"/>
            </a:pPr>
            <a:r>
              <a:rPr lang="ja-JP" altLang="en-US" sz="1400" spc="110" dirty="0" smtClean="0">
                <a:latin typeface="游ゴシック" panose="020B0400000000000000" pitchFamily="50" charset="-128"/>
                <a:ea typeface="游ゴシック" panose="020B0400000000000000" pitchFamily="50" charset="-128"/>
              </a:rPr>
              <a:t>身元調査の実施</a:t>
            </a:r>
            <a:endParaRPr lang="en-US" altLang="ja-JP" sz="1400" spc="110" dirty="0" smtClean="0">
              <a:latin typeface="游ゴシック" panose="020B0400000000000000" pitchFamily="50" charset="-128"/>
              <a:ea typeface="游ゴシック" panose="020B0400000000000000" pitchFamily="50" charset="-128"/>
            </a:endParaRPr>
          </a:p>
          <a:p>
            <a:pPr marL="228600" indent="-228600">
              <a:lnSpc>
                <a:spcPct val="110000"/>
              </a:lnSpc>
              <a:spcAft>
                <a:spcPts val="400"/>
              </a:spcAft>
              <a:buFont typeface="+mj-lt"/>
              <a:buAutoNum type="arabicPeriod" startAt="12"/>
            </a:pPr>
            <a:r>
              <a:rPr lang="ja-JP" altLang="en-US" sz="1400" spc="110" dirty="0">
                <a:latin typeface="游ゴシック" panose="020B0400000000000000" pitchFamily="50" charset="-128"/>
                <a:ea typeface="游ゴシック" panose="020B0400000000000000" pitchFamily="50" charset="-128"/>
              </a:rPr>
              <a:t>本人の適性・</a:t>
            </a:r>
            <a:r>
              <a:rPr lang="ja-JP" altLang="en-US" sz="1400" spc="110" dirty="0" smtClean="0">
                <a:latin typeface="游ゴシック" panose="020B0400000000000000" pitchFamily="50" charset="-128"/>
                <a:ea typeface="游ゴシック" panose="020B0400000000000000" pitchFamily="50" charset="-128"/>
              </a:rPr>
              <a:t>能力に基づかない事項を含んだ応募書類（社用紙）の使用</a:t>
            </a:r>
            <a:endParaRPr kumimoji="1" lang="en-US" altLang="ja-JP" sz="1400" spc="110" dirty="0" smtClean="0">
              <a:latin typeface="游ゴシック" panose="020B0400000000000000" pitchFamily="50" charset="-128"/>
              <a:ea typeface="游ゴシック" panose="020B0400000000000000" pitchFamily="50" charset="-128"/>
            </a:endParaRPr>
          </a:p>
          <a:p>
            <a:pPr marL="228600" indent="-228600">
              <a:lnSpc>
                <a:spcPct val="110000"/>
              </a:lnSpc>
              <a:spcAft>
                <a:spcPts val="400"/>
              </a:spcAft>
              <a:buFont typeface="+mj-lt"/>
              <a:buAutoNum type="arabicPeriod" startAt="12"/>
            </a:pPr>
            <a:r>
              <a:rPr lang="ja-JP" altLang="en-US" sz="1400" spc="110" dirty="0" smtClean="0">
                <a:latin typeface="游ゴシック" panose="020B0400000000000000" pitchFamily="50" charset="-128"/>
                <a:ea typeface="游ゴシック" panose="020B0400000000000000" pitchFamily="50" charset="-128"/>
              </a:rPr>
              <a:t>合理的・客観的に必要性が認められない採用選考時の健康診断</a:t>
            </a:r>
            <a:endParaRPr kumimoji="1" lang="en-US" altLang="ja-JP" sz="1400" spc="110" dirty="0" smtClean="0">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304800" y="6222226"/>
            <a:ext cx="6858000" cy="313932"/>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smtClean="0">
                <a:latin typeface="游ゴシック" panose="020B0400000000000000" pitchFamily="50" charset="-128"/>
                <a:ea typeface="游ゴシック" panose="020B0400000000000000" pitchFamily="50" charset="-128"/>
              </a:rPr>
              <a:t>少なくとも上記事項については</a:t>
            </a:r>
            <a:r>
              <a:rPr kumimoji="1" lang="ja-JP" altLang="en-US" sz="1200" b="1" dirty="0" smtClean="0">
                <a:latin typeface="游ゴシック" panose="020B0400000000000000" pitchFamily="50" charset="-128"/>
                <a:ea typeface="游ゴシック" panose="020B0400000000000000" pitchFamily="50" charset="-128"/>
              </a:rPr>
              <a:t>「聞かない」・「行わない」</a:t>
            </a:r>
            <a:r>
              <a:rPr kumimoji="1" lang="ja-JP" altLang="en-US" sz="1200" dirty="0" smtClean="0">
                <a:latin typeface="游ゴシック" panose="020B0400000000000000" pitchFamily="50" charset="-128"/>
                <a:ea typeface="游ゴシック" panose="020B0400000000000000" pitchFamily="50" charset="-128"/>
              </a:rPr>
              <a:t>を徹底しましょう</a:t>
            </a:r>
            <a:endParaRPr kumimoji="1" lang="en-US" altLang="ja-JP" sz="1200" dirty="0" smtClean="0">
              <a:latin typeface="游ゴシック" panose="020B0400000000000000" pitchFamily="50" charset="-128"/>
              <a:ea typeface="游ゴシック" panose="020B0400000000000000" pitchFamily="50" charset="-128"/>
            </a:endParaRPr>
          </a:p>
        </p:txBody>
      </p:sp>
      <p:sp>
        <p:nvSpPr>
          <p:cNvPr id="2" name="日付プレースホルダー 1"/>
          <p:cNvSpPr>
            <a:spLocks noGrp="1"/>
          </p:cNvSpPr>
          <p:nvPr>
            <p:ph type="dt" sz="half" idx="10"/>
          </p:nvPr>
        </p:nvSpPr>
        <p:spPr/>
        <p:txBody>
          <a:bodyPr/>
          <a:lstStyle/>
          <a:p>
            <a:r>
              <a:rPr lang="en-US" altLang="ja-JP" smtClean="0"/>
              <a:t>2022/11/09</a:t>
            </a:r>
            <a:endParaRPr lang="en-US" dirty="0"/>
          </a:p>
        </p:txBody>
      </p:sp>
      <p:sp>
        <p:nvSpPr>
          <p:cNvPr id="4" name="スライド番号プレースホルダー 3"/>
          <p:cNvSpPr>
            <a:spLocks noGrp="1"/>
          </p:cNvSpPr>
          <p:nvPr>
            <p:ph type="sldNum" sz="quarter" idx="4"/>
          </p:nvPr>
        </p:nvSpPr>
        <p:spPr/>
        <p:txBody>
          <a:bodyPr/>
          <a:lstStyle/>
          <a:p>
            <a:fld id="{48F63A3B-78C7-47BE-AE5E-E10140E04643}" type="slidenum">
              <a:rPr lang="en-US" smtClean="0"/>
              <a:pPr/>
              <a:t>4</a:t>
            </a:fld>
            <a:endParaRPr lang="en-US" dirty="0"/>
          </a:p>
        </p:txBody>
      </p:sp>
    </p:spTree>
    <p:extLst>
      <p:ext uri="{BB962C8B-B14F-4D97-AF65-F5344CB8AC3E}">
        <p14:creationId xmlns:p14="http://schemas.microsoft.com/office/powerpoint/2010/main" val="1941678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採用選考時に配慮すべき事項</a:t>
            </a:r>
            <a:endParaRPr kumimoji="1" lang="ja-JP" altLang="en-US" dirty="0"/>
          </a:p>
        </p:txBody>
      </p:sp>
      <p:sp>
        <p:nvSpPr>
          <p:cNvPr id="6" name="正方形/長方形 5"/>
          <p:cNvSpPr/>
          <p:nvPr/>
        </p:nvSpPr>
        <p:spPr>
          <a:xfrm>
            <a:off x="611560" y="1558211"/>
            <a:ext cx="2448272" cy="3887013"/>
          </a:xfrm>
          <a:prstGeom prst="rect">
            <a:avLst/>
          </a:prstGeom>
          <a:gradFill flip="none" rotWithShape="1">
            <a:gsLst>
              <a:gs pos="2000">
                <a:srgbClr val="0162BC"/>
              </a:gs>
              <a:gs pos="100000">
                <a:srgbClr val="6D9CD5"/>
              </a:gs>
            </a:gsLst>
            <a:lin ang="5400000" scaled="1"/>
            <a:tileRect/>
          </a:gradFill>
          <a:ln>
            <a:noFill/>
          </a:ln>
          <a:effectLst>
            <a:outerShdw blurRad="50800" dist="381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275856" y="1556792"/>
            <a:ext cx="2448272" cy="3887013"/>
          </a:xfrm>
          <a:prstGeom prst="rect">
            <a:avLst/>
          </a:prstGeom>
          <a:gradFill flip="none" rotWithShape="1">
            <a:gsLst>
              <a:gs pos="2000">
                <a:srgbClr val="0162BC"/>
              </a:gs>
              <a:gs pos="100000">
                <a:srgbClr val="6D9CD5"/>
              </a:gs>
            </a:gsLst>
            <a:lin ang="5400000" scaled="1"/>
            <a:tileRect/>
          </a:gradFill>
          <a:ln>
            <a:noFill/>
          </a:ln>
          <a:effectLst>
            <a:outerShdw blurRad="50800" dist="381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940152" y="1556792"/>
            <a:ext cx="2448272" cy="3887013"/>
          </a:xfrm>
          <a:prstGeom prst="rect">
            <a:avLst/>
          </a:prstGeom>
          <a:gradFill flip="none" rotWithShape="1">
            <a:gsLst>
              <a:gs pos="2000">
                <a:srgbClr val="0162BC"/>
              </a:gs>
              <a:gs pos="100000">
                <a:srgbClr val="6D9CD5"/>
              </a:gs>
            </a:gsLst>
            <a:lin ang="5400000" scaled="1"/>
            <a:tileRect/>
          </a:gradFill>
          <a:ln>
            <a:noFill/>
          </a:ln>
          <a:effectLst>
            <a:outerShdw blurRad="50800" dist="381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nvGrpSpPr>
          <p:cNvPr id="9" name="グループ化 8"/>
          <p:cNvGrpSpPr/>
          <p:nvPr/>
        </p:nvGrpSpPr>
        <p:grpSpPr>
          <a:xfrm>
            <a:off x="4139952" y="4867958"/>
            <a:ext cx="720080" cy="1225338"/>
            <a:chOff x="4139952" y="5372014"/>
            <a:chExt cx="720080" cy="1225338"/>
          </a:xfrm>
          <a:solidFill>
            <a:srgbClr val="0162BC"/>
          </a:solidFill>
        </p:grpSpPr>
        <p:sp>
          <p:nvSpPr>
            <p:cNvPr id="10" name="台形 9"/>
            <p:cNvSpPr/>
            <p:nvPr/>
          </p:nvSpPr>
          <p:spPr>
            <a:xfrm>
              <a:off x="4139952" y="5950482"/>
              <a:ext cx="720080" cy="646870"/>
            </a:xfrm>
            <a:prstGeom prst="trapezoid">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1" name="円/楕円 27"/>
            <p:cNvSpPr/>
            <p:nvPr/>
          </p:nvSpPr>
          <p:spPr>
            <a:xfrm>
              <a:off x="4177861" y="5372014"/>
              <a:ext cx="610163" cy="649274"/>
            </a:xfrm>
            <a:prstGeom prst="ellipse">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p>
          </p:txBody>
        </p:sp>
      </p:grpSp>
      <p:sp>
        <p:nvSpPr>
          <p:cNvPr id="12" name="テキスト ボックス 11"/>
          <p:cNvSpPr txBox="1"/>
          <p:nvPr/>
        </p:nvSpPr>
        <p:spPr>
          <a:xfrm>
            <a:off x="827584" y="2999854"/>
            <a:ext cx="1980029" cy="954107"/>
          </a:xfrm>
          <a:prstGeom prst="rect">
            <a:avLst/>
          </a:prstGeom>
          <a:noFill/>
        </p:spPr>
        <p:txBody>
          <a:bodyPr wrap="none" rtlCol="0">
            <a:spAutoFit/>
          </a:bodyPr>
          <a:lstStyle/>
          <a:p>
            <a:r>
              <a:rPr kumimoji="1" lang="ja-JP" altLang="en-US" sz="2800" b="1" dirty="0" smtClean="0">
                <a:solidFill>
                  <a:schemeClr val="bg1"/>
                </a:solidFill>
                <a:latin typeface="游ゴシック" panose="020B0400000000000000" pitchFamily="50" charset="-128"/>
                <a:ea typeface="游ゴシック" panose="020B0400000000000000" pitchFamily="50" charset="-128"/>
              </a:rPr>
              <a:t>本人に責任</a:t>
            </a:r>
            <a:endParaRPr kumimoji="1" lang="en-US" altLang="ja-JP" sz="2800" b="1" dirty="0" smtClean="0">
              <a:solidFill>
                <a:schemeClr val="bg1"/>
              </a:solidFill>
              <a:latin typeface="游ゴシック" panose="020B0400000000000000" pitchFamily="50" charset="-128"/>
              <a:ea typeface="游ゴシック" panose="020B0400000000000000" pitchFamily="50" charset="-128"/>
            </a:endParaRPr>
          </a:p>
          <a:p>
            <a:r>
              <a:rPr kumimoji="1" lang="ja-JP" altLang="en-US" sz="2800" b="1" dirty="0" smtClean="0">
                <a:solidFill>
                  <a:schemeClr val="bg1"/>
                </a:solidFill>
                <a:latin typeface="游ゴシック" panose="020B0400000000000000" pitchFamily="50" charset="-128"/>
                <a:ea typeface="游ゴシック" panose="020B0400000000000000" pitchFamily="50" charset="-128"/>
              </a:rPr>
              <a:t>のない事項</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3313018" y="2924944"/>
            <a:ext cx="2339102" cy="954107"/>
          </a:xfrm>
          <a:prstGeom prst="rect">
            <a:avLst/>
          </a:prstGeom>
          <a:noFill/>
        </p:spPr>
        <p:txBody>
          <a:bodyPr wrap="none" rtlCol="0">
            <a:spAutoFit/>
          </a:bodyPr>
          <a:lstStyle/>
          <a:p>
            <a:pPr algn="ctr"/>
            <a:r>
              <a:rPr kumimoji="1" lang="ja-JP" altLang="en-US" sz="2800" b="1" dirty="0" smtClean="0">
                <a:solidFill>
                  <a:schemeClr val="bg1">
                    <a:lumMod val="50000"/>
                  </a:schemeClr>
                </a:solidFill>
                <a:latin typeface="游ゴシック" panose="020B0400000000000000" pitchFamily="50" charset="-128"/>
                <a:ea typeface="游ゴシック" panose="020B0400000000000000" pitchFamily="50" charset="-128"/>
              </a:rPr>
              <a:t>本来自由で</a:t>
            </a:r>
            <a:endParaRPr kumimoji="1" lang="en-US" altLang="ja-JP" sz="2800" b="1" dirty="0" smtClean="0">
              <a:solidFill>
                <a:schemeClr val="bg1">
                  <a:lumMod val="50000"/>
                </a:schemeClr>
              </a:solidFill>
              <a:latin typeface="游ゴシック" panose="020B0400000000000000" pitchFamily="50" charset="-128"/>
              <a:ea typeface="游ゴシック" panose="020B0400000000000000" pitchFamily="50" charset="-128"/>
            </a:endParaRPr>
          </a:p>
          <a:p>
            <a:pPr algn="ctr"/>
            <a:r>
              <a:rPr lang="ja-JP" altLang="en-US" sz="2800" b="1" dirty="0">
                <a:solidFill>
                  <a:schemeClr val="bg1">
                    <a:lumMod val="50000"/>
                  </a:schemeClr>
                </a:solidFill>
                <a:latin typeface="游ゴシック" panose="020B0400000000000000" pitchFamily="50" charset="-128"/>
                <a:ea typeface="游ゴシック" panose="020B0400000000000000" pitchFamily="50" charset="-128"/>
              </a:rPr>
              <a:t>ある</a:t>
            </a:r>
            <a:r>
              <a:rPr lang="ja-JP" altLang="en-US" sz="2800" b="1" dirty="0" smtClean="0">
                <a:solidFill>
                  <a:schemeClr val="bg1">
                    <a:lumMod val="50000"/>
                  </a:schemeClr>
                </a:solidFill>
                <a:latin typeface="游ゴシック" panose="020B0400000000000000" pitchFamily="50" charset="-128"/>
                <a:ea typeface="游ゴシック" panose="020B0400000000000000" pitchFamily="50" charset="-128"/>
              </a:rPr>
              <a:t>べき事項</a:t>
            </a:r>
            <a:endPar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6372200" y="2999854"/>
            <a:ext cx="1620957" cy="954107"/>
          </a:xfrm>
          <a:prstGeom prst="rect">
            <a:avLst/>
          </a:prstGeom>
          <a:noFill/>
        </p:spPr>
        <p:txBody>
          <a:bodyPr wrap="none" rtlCol="0">
            <a:spAutoFit/>
          </a:bodyPr>
          <a:lstStyle/>
          <a:p>
            <a:pPr algn="ctr"/>
            <a:r>
              <a:rPr kumimoji="1" lang="ja-JP" altLang="en-US" sz="2800" b="1" dirty="0" smtClean="0">
                <a:solidFill>
                  <a:schemeClr val="bg1">
                    <a:lumMod val="50000"/>
                  </a:schemeClr>
                </a:solidFill>
                <a:latin typeface="游ゴシック" panose="020B0400000000000000" pitchFamily="50" charset="-128"/>
                <a:ea typeface="游ゴシック" panose="020B0400000000000000" pitchFamily="50" charset="-128"/>
              </a:rPr>
              <a:t>採用選考</a:t>
            </a:r>
            <a:endParaRPr kumimoji="1" lang="en-US" altLang="ja-JP" sz="2800" b="1" dirty="0" smtClean="0">
              <a:solidFill>
                <a:schemeClr val="bg1">
                  <a:lumMod val="50000"/>
                </a:schemeClr>
              </a:solidFill>
              <a:latin typeface="游ゴシック" panose="020B0400000000000000" pitchFamily="50" charset="-128"/>
              <a:ea typeface="游ゴシック" panose="020B0400000000000000" pitchFamily="50" charset="-128"/>
            </a:endParaRPr>
          </a:p>
          <a:p>
            <a:pPr algn="ctr"/>
            <a:r>
              <a:rPr lang="ja-JP" altLang="en-US" sz="2800" b="1" dirty="0" smtClean="0">
                <a:solidFill>
                  <a:schemeClr val="bg1">
                    <a:lumMod val="50000"/>
                  </a:schemeClr>
                </a:solidFill>
                <a:latin typeface="游ゴシック" panose="020B0400000000000000" pitchFamily="50" charset="-128"/>
                <a:ea typeface="游ゴシック" panose="020B0400000000000000" pitchFamily="50" charset="-128"/>
              </a:rPr>
              <a:t>の方法</a:t>
            </a:r>
            <a:endPar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endParaRPr>
          </a:p>
        </p:txBody>
      </p:sp>
      <p:sp>
        <p:nvSpPr>
          <p:cNvPr id="4" name="日付プレースホルダー 3"/>
          <p:cNvSpPr>
            <a:spLocks noGrp="1"/>
          </p:cNvSpPr>
          <p:nvPr>
            <p:ph type="dt" sz="half" idx="10"/>
          </p:nvPr>
        </p:nvSpPr>
        <p:spPr/>
        <p:txBody>
          <a:bodyPr/>
          <a:lstStyle/>
          <a:p>
            <a:r>
              <a:rPr lang="en-US" altLang="ja-JP" smtClean="0"/>
              <a:t>2022/11/09</a:t>
            </a:r>
            <a:endParaRPr lang="en-US" dirty="0"/>
          </a:p>
        </p:txBody>
      </p:sp>
      <p:sp>
        <p:nvSpPr>
          <p:cNvPr id="5" name="スライド番号プレースホルダー 4"/>
          <p:cNvSpPr>
            <a:spLocks noGrp="1"/>
          </p:cNvSpPr>
          <p:nvPr>
            <p:ph type="sldNum" sz="quarter" idx="4"/>
          </p:nvPr>
        </p:nvSpPr>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3422688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879" y="51001"/>
            <a:ext cx="9906000" cy="767629"/>
          </a:xfrm>
        </p:spPr>
        <p:txBody>
          <a:bodyPr/>
          <a:lstStyle/>
          <a:p>
            <a:r>
              <a:rPr lang="ja-JP" altLang="en-US" sz="2000" dirty="0"/>
              <a:t>採用選考時に配慮すべき事項</a:t>
            </a:r>
            <a:endParaRPr kumimoji="1" lang="ja-JP" altLang="en-US" sz="2000" dirty="0"/>
          </a:p>
        </p:txBody>
      </p:sp>
      <p:sp>
        <p:nvSpPr>
          <p:cNvPr id="5" name="円/楕円 23"/>
          <p:cNvSpPr/>
          <p:nvPr/>
        </p:nvSpPr>
        <p:spPr>
          <a:xfrm>
            <a:off x="457200" y="3129930"/>
            <a:ext cx="8763000" cy="3406228"/>
          </a:xfrm>
          <a:prstGeom prst="ellipse">
            <a:avLst/>
          </a:prstGeom>
          <a:solidFill>
            <a:srgbClr val="018BB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a:xfrm>
            <a:off x="-324580" y="1116642"/>
            <a:ext cx="7128792" cy="562074"/>
          </a:xfrm>
          <a:prstGeom prst="rect">
            <a:avLst/>
          </a:prstGeom>
          <a:noFill/>
          <a:ln w="12700" cap="flat" cmpd="sng" algn="ctr">
            <a:noFill/>
            <a:prstDash val="solid"/>
            <a:miter lim="800000"/>
          </a:ln>
          <a:effectLst/>
        </p:spPr>
        <p:txBody>
          <a:bodyPr lIns="360000" tIns="326585" rIns="326585" bIns="130634" rtlCol="0" anchor="b"/>
          <a:lstStyle>
            <a:lvl1pPr algn="l" defTabSz="914400" rtl="0" eaLnBrk="1" latinLnBrk="0" hangingPunct="1">
              <a:lnSpc>
                <a:spcPct val="90000"/>
              </a:lnSpc>
              <a:spcBef>
                <a:spcPct val="0"/>
              </a:spcBef>
              <a:buNone/>
              <a:defRPr kumimoji="1" lang="en-US" altLang="en-US" sz="1814" b="1" i="0" kern="1200" spc="272"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2400" dirty="0" smtClean="0">
                <a:solidFill>
                  <a:srgbClr val="0931A5"/>
                </a:solidFill>
                <a:latin typeface="游ゴシック" panose="020B0400000000000000" pitchFamily="50" charset="-128"/>
                <a:ea typeface="游ゴシック" panose="020B0400000000000000" pitchFamily="50" charset="-128"/>
              </a:rPr>
              <a:t>《</a:t>
            </a:r>
            <a:r>
              <a:rPr lang="ja-JP" sz="2400" dirty="0" smtClean="0">
                <a:solidFill>
                  <a:srgbClr val="0931A5"/>
                </a:solidFill>
                <a:latin typeface="游ゴシック" panose="020B0400000000000000" pitchFamily="50" charset="-128"/>
                <a:ea typeface="游ゴシック" panose="020B0400000000000000" pitchFamily="50" charset="-128"/>
              </a:rPr>
              <a:t>本人に責任のない事項</a:t>
            </a:r>
            <a:r>
              <a:rPr lang="en-US" altLang="ja-JP" sz="2400" dirty="0" smtClean="0">
                <a:solidFill>
                  <a:srgbClr val="0931A5"/>
                </a:solidFill>
                <a:latin typeface="游ゴシック" panose="020B0400000000000000" pitchFamily="50" charset="-128"/>
                <a:ea typeface="游ゴシック" panose="020B0400000000000000" pitchFamily="50" charset="-128"/>
              </a:rPr>
              <a:t>》</a:t>
            </a:r>
            <a:endParaRPr lang="ja-JP" sz="2400" dirty="0">
              <a:solidFill>
                <a:srgbClr val="0931A5"/>
              </a:solidFill>
              <a:latin typeface="游ゴシック" panose="020B0400000000000000" pitchFamily="50" charset="-128"/>
              <a:ea typeface="游ゴシック" panose="020B0400000000000000" pitchFamily="50" charset="-128"/>
            </a:endParaRPr>
          </a:p>
        </p:txBody>
      </p:sp>
      <p:sp>
        <p:nvSpPr>
          <p:cNvPr id="7" name="円/楕円 18"/>
          <p:cNvSpPr/>
          <p:nvPr/>
        </p:nvSpPr>
        <p:spPr>
          <a:xfrm>
            <a:off x="3734527" y="1418492"/>
            <a:ext cx="2123700" cy="2160240"/>
          </a:xfrm>
          <a:prstGeom prst="ellipse">
            <a:avLst/>
          </a:prstGeom>
          <a:gradFill>
            <a:gsLst>
              <a:gs pos="11000">
                <a:srgbClr val="0162BC"/>
              </a:gs>
              <a:gs pos="0">
                <a:schemeClr val="tx1">
                  <a:lumMod val="75000"/>
                  <a:lumOff val="25000"/>
                </a:schemeClr>
              </a:gs>
              <a:gs pos="100000">
                <a:schemeClr val="accent1">
                  <a:tint val="44500"/>
                  <a:satMod val="160000"/>
                </a:schemeClr>
              </a:gs>
            </a:gsLst>
            <a:lin ang="16200000" scaled="1"/>
          </a:gradFill>
          <a:ln>
            <a:noFill/>
          </a:ln>
          <a:effectLst>
            <a:outerShdw blurRad="1524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游ゴシック" panose="020B0400000000000000" pitchFamily="50" charset="-128"/>
                <a:ea typeface="游ゴシック" panose="020B0400000000000000" pitchFamily="50" charset="-128"/>
              </a:rPr>
              <a:t>本籍</a:t>
            </a:r>
            <a:endParaRPr kumimoji="1" lang="en-US" altLang="ja-JP" sz="2800" b="1" dirty="0" smtClean="0">
              <a:latin typeface="游ゴシック" panose="020B0400000000000000" pitchFamily="50" charset="-128"/>
              <a:ea typeface="游ゴシック" panose="020B0400000000000000" pitchFamily="50" charset="-128"/>
            </a:endParaRPr>
          </a:p>
          <a:p>
            <a:pPr algn="ctr"/>
            <a:r>
              <a:rPr lang="ja-JP" altLang="en-US" sz="2800" b="1" dirty="0" smtClean="0">
                <a:latin typeface="游ゴシック" panose="020B0400000000000000" pitchFamily="50" charset="-128"/>
                <a:ea typeface="游ゴシック" panose="020B0400000000000000" pitchFamily="50" charset="-128"/>
              </a:rPr>
              <a:t>出生地</a:t>
            </a:r>
            <a:endParaRPr kumimoji="1" lang="ja-JP" altLang="en-US" sz="2800" b="1" dirty="0">
              <a:latin typeface="游ゴシック" panose="020B0400000000000000" pitchFamily="50" charset="-128"/>
              <a:ea typeface="游ゴシック" panose="020B0400000000000000" pitchFamily="50" charset="-128"/>
            </a:endParaRPr>
          </a:p>
        </p:txBody>
      </p:sp>
      <p:sp>
        <p:nvSpPr>
          <p:cNvPr id="8" name="円/楕円 19"/>
          <p:cNvSpPr/>
          <p:nvPr/>
        </p:nvSpPr>
        <p:spPr>
          <a:xfrm>
            <a:off x="6101568" y="2420888"/>
            <a:ext cx="2160240" cy="2160240"/>
          </a:xfrm>
          <a:prstGeom prst="ellipse">
            <a:avLst/>
          </a:prstGeom>
          <a:gradFill>
            <a:gsLst>
              <a:gs pos="11000">
                <a:srgbClr val="0162BC"/>
              </a:gs>
              <a:gs pos="0">
                <a:schemeClr val="tx1">
                  <a:lumMod val="75000"/>
                  <a:lumOff val="25000"/>
                </a:schemeClr>
              </a:gs>
              <a:gs pos="100000">
                <a:schemeClr val="accent1">
                  <a:tint val="44500"/>
                  <a:satMod val="160000"/>
                </a:schemeClr>
              </a:gs>
            </a:gsLst>
            <a:lin ang="16200000" scaled="1"/>
          </a:gradFill>
          <a:ln>
            <a:noFill/>
          </a:ln>
          <a:effectLst>
            <a:outerShdw blurRad="1524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游ゴシック" panose="020B0400000000000000" pitchFamily="50" charset="-128"/>
                <a:ea typeface="游ゴシック" panose="020B0400000000000000" pitchFamily="50" charset="-128"/>
              </a:rPr>
              <a:t>家族</a:t>
            </a:r>
            <a:endParaRPr kumimoji="1" lang="ja-JP" altLang="en-US" sz="2800" b="1" dirty="0">
              <a:latin typeface="游ゴシック" panose="020B0400000000000000" pitchFamily="50" charset="-128"/>
              <a:ea typeface="游ゴシック" panose="020B0400000000000000" pitchFamily="50" charset="-128"/>
            </a:endParaRPr>
          </a:p>
        </p:txBody>
      </p:sp>
      <p:sp>
        <p:nvSpPr>
          <p:cNvPr id="9" name="円/楕円 20"/>
          <p:cNvSpPr/>
          <p:nvPr/>
        </p:nvSpPr>
        <p:spPr>
          <a:xfrm>
            <a:off x="3680539" y="4027534"/>
            <a:ext cx="2231676" cy="2160240"/>
          </a:xfrm>
          <a:prstGeom prst="ellipse">
            <a:avLst/>
          </a:prstGeom>
          <a:gradFill>
            <a:gsLst>
              <a:gs pos="11000">
                <a:srgbClr val="0162BC"/>
              </a:gs>
              <a:gs pos="0">
                <a:schemeClr val="tx1">
                  <a:lumMod val="75000"/>
                  <a:lumOff val="25000"/>
                </a:schemeClr>
              </a:gs>
              <a:gs pos="100000">
                <a:schemeClr val="accent1">
                  <a:tint val="44500"/>
                  <a:satMod val="160000"/>
                </a:schemeClr>
              </a:gs>
            </a:gsLst>
            <a:lin ang="16200000" scaled="1"/>
          </a:gradFill>
          <a:ln>
            <a:noFill/>
          </a:ln>
          <a:effectLst>
            <a:outerShdw blurRad="1524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円/楕円 21"/>
          <p:cNvSpPr/>
          <p:nvPr/>
        </p:nvSpPr>
        <p:spPr>
          <a:xfrm>
            <a:off x="1043608" y="2348880"/>
            <a:ext cx="2196208" cy="2160240"/>
          </a:xfrm>
          <a:prstGeom prst="ellipse">
            <a:avLst/>
          </a:prstGeom>
          <a:gradFill>
            <a:gsLst>
              <a:gs pos="11000">
                <a:srgbClr val="0162BC"/>
              </a:gs>
              <a:gs pos="0">
                <a:schemeClr val="tx1">
                  <a:lumMod val="75000"/>
                  <a:lumOff val="25000"/>
                </a:schemeClr>
              </a:gs>
              <a:gs pos="100000">
                <a:schemeClr val="accent1">
                  <a:tint val="44500"/>
                  <a:satMod val="160000"/>
                </a:schemeClr>
              </a:gs>
            </a:gsLst>
            <a:lin ang="16200000" scaled="1"/>
          </a:gradFill>
          <a:ln>
            <a:noFill/>
          </a:ln>
          <a:effectLst>
            <a:outerShdw blurRad="1524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1" name="テキスト ボックス 10"/>
          <p:cNvSpPr txBox="1"/>
          <p:nvPr/>
        </p:nvSpPr>
        <p:spPr>
          <a:xfrm>
            <a:off x="1241465" y="2951946"/>
            <a:ext cx="1800493" cy="954107"/>
          </a:xfrm>
          <a:prstGeom prst="rect">
            <a:avLst/>
          </a:prstGeom>
          <a:noFill/>
        </p:spPr>
        <p:txBody>
          <a:bodyPr wrap="none" rtlCol="0">
            <a:spAutoFit/>
          </a:bodyPr>
          <a:lstStyle/>
          <a:p>
            <a:pPr algn="ctr"/>
            <a:r>
              <a:rPr kumimoji="1" lang="ja-JP" altLang="en-US" sz="2800" b="1" dirty="0" smtClean="0">
                <a:solidFill>
                  <a:schemeClr val="bg1"/>
                </a:solidFill>
                <a:latin typeface="游ゴシック" panose="020B0400000000000000" pitchFamily="50" charset="-128"/>
                <a:ea typeface="游ゴシック" panose="020B0400000000000000" pitchFamily="50" charset="-128"/>
              </a:rPr>
              <a:t>生活･家庭</a:t>
            </a:r>
            <a:endParaRPr kumimoji="1" lang="en-US" altLang="ja-JP" sz="2800" b="1" dirty="0" smtClean="0">
              <a:solidFill>
                <a:schemeClr val="bg1"/>
              </a:solidFill>
              <a:latin typeface="游ゴシック" panose="020B0400000000000000" pitchFamily="50" charset="-128"/>
              <a:ea typeface="游ゴシック" panose="020B0400000000000000" pitchFamily="50" charset="-128"/>
            </a:endParaRPr>
          </a:p>
          <a:p>
            <a:pPr algn="ctr"/>
            <a:r>
              <a:rPr lang="ja-JP" altLang="en-US" sz="2800" b="1" dirty="0">
                <a:solidFill>
                  <a:schemeClr val="bg1"/>
                </a:solidFill>
                <a:latin typeface="游ゴシック" panose="020B0400000000000000" pitchFamily="50" charset="-128"/>
                <a:ea typeface="游ゴシック" panose="020B0400000000000000" pitchFamily="50" charset="-128"/>
              </a:rPr>
              <a:t>環境</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3941255" y="4846044"/>
            <a:ext cx="1620957" cy="523220"/>
          </a:xfrm>
          <a:prstGeom prst="rect">
            <a:avLst/>
          </a:prstGeom>
          <a:noFill/>
        </p:spPr>
        <p:txBody>
          <a:bodyPr wrap="none" rtlCol="0">
            <a:spAutoFit/>
          </a:bodyPr>
          <a:lstStyle/>
          <a:p>
            <a:pPr algn="ctr"/>
            <a:r>
              <a:rPr kumimoji="1" lang="ja-JP" altLang="en-US" sz="2800" b="1" dirty="0" smtClean="0">
                <a:solidFill>
                  <a:schemeClr val="bg1"/>
                </a:solidFill>
                <a:latin typeface="游ゴシック" panose="020B0400000000000000" pitchFamily="50" charset="-128"/>
                <a:ea typeface="游ゴシック" panose="020B0400000000000000" pitchFamily="50" charset="-128"/>
              </a:rPr>
              <a:t>住宅状況</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4" name="日付プレースホルダー 3"/>
          <p:cNvSpPr>
            <a:spLocks noGrp="1"/>
          </p:cNvSpPr>
          <p:nvPr>
            <p:ph type="dt" sz="half" idx="10"/>
          </p:nvPr>
        </p:nvSpPr>
        <p:spPr/>
        <p:txBody>
          <a:bodyPr/>
          <a:lstStyle/>
          <a:p>
            <a:r>
              <a:rPr lang="en-US" altLang="ja-JP" smtClean="0"/>
              <a:t>2022/11/09</a:t>
            </a:r>
            <a:endParaRPr lang="en-US" dirty="0"/>
          </a:p>
        </p:txBody>
      </p:sp>
      <p:sp>
        <p:nvSpPr>
          <p:cNvPr id="13" name="スライド番号プレースホルダー 12"/>
          <p:cNvSpPr>
            <a:spLocks noGrp="1"/>
          </p:cNvSpPr>
          <p:nvPr>
            <p:ph type="sldNum" sz="quarter" idx="4"/>
          </p:nvPr>
        </p:nvSpPr>
        <p:spPr/>
        <p:txBody>
          <a:bodyPr/>
          <a:lstStyle/>
          <a:p>
            <a:fld id="{48F63A3B-78C7-47BE-AE5E-E10140E04643}" type="slidenum">
              <a:rPr lang="en-US" smtClean="0"/>
              <a:pPr/>
              <a:t>6</a:t>
            </a:fld>
            <a:endParaRPr lang="en-US" dirty="0"/>
          </a:p>
        </p:txBody>
      </p:sp>
    </p:spTree>
    <p:extLst>
      <p:ext uri="{BB962C8B-B14F-4D97-AF65-F5344CB8AC3E}">
        <p14:creationId xmlns:p14="http://schemas.microsoft.com/office/powerpoint/2010/main" val="1037114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0"/>
            <a:ext cx="9906000" cy="593946"/>
          </a:xfrm>
        </p:spPr>
        <p:txBody>
          <a:bodyPr/>
          <a:lstStyle/>
          <a:p>
            <a:r>
              <a:rPr lang="ja-JP" altLang="en-US" dirty="0" smtClean="0"/>
              <a:t>不適切なおそれのある事例①</a:t>
            </a:r>
            <a:endParaRPr lang="ja-JP" altLang="en-US" dirty="0"/>
          </a:p>
        </p:txBody>
      </p:sp>
      <p:sp>
        <p:nvSpPr>
          <p:cNvPr id="9" name="正方形/長方形 8">
            <a:extLst>
              <a:ext uri="{FF2B5EF4-FFF2-40B4-BE49-F238E27FC236}">
                <a16:creationId xmlns:a16="http://schemas.microsoft.com/office/drawing/2014/main" id="{A889522F-FA51-F14C-BAA2-ADEAB79DDF80}"/>
              </a:ext>
            </a:extLst>
          </p:cNvPr>
          <p:cNvSpPr/>
          <p:nvPr/>
        </p:nvSpPr>
        <p:spPr>
          <a:xfrm>
            <a:off x="96924" y="1550262"/>
            <a:ext cx="9191199" cy="1407000"/>
          </a:xfrm>
          <a:prstGeom prst="rect">
            <a:avLst/>
          </a:prstGeom>
          <a:noFill/>
          <a:ln w="25400" cap="rnd">
            <a:solidFill>
              <a:schemeClr val="accent3"/>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342900" lvl="0" indent="-342900">
              <a:lnSpc>
                <a:spcPct val="110000"/>
              </a:lnSpc>
              <a:spcAft>
                <a:spcPts val="700"/>
              </a:spcAft>
              <a:buClr>
                <a:schemeClr val="tx1"/>
              </a:buClr>
              <a:buFont typeface="+mj-lt"/>
              <a:buAutoNum type="arabicPeriod"/>
            </a:pPr>
            <a:r>
              <a:rPr kumimoji="1" lang="ja-JP" altLang="en-US" spc="110" dirty="0" smtClean="0">
                <a:solidFill>
                  <a:schemeClr val="tx1"/>
                </a:solidFill>
                <a:latin typeface="游ゴシック" panose="020B0400000000000000" pitchFamily="50" charset="-128"/>
                <a:ea typeface="游ゴシック" panose="020B0400000000000000" pitchFamily="50" charset="-128"/>
              </a:rPr>
              <a:t>ご家族の職業はなんですか？</a:t>
            </a:r>
            <a:endParaRPr kumimoji="1" lang="en-US" altLang="ja-JP" spc="110" dirty="0" smtClean="0">
              <a:solidFill>
                <a:schemeClr val="tx1"/>
              </a:solidFill>
              <a:latin typeface="游ゴシック" panose="020B0400000000000000" pitchFamily="50" charset="-128"/>
              <a:ea typeface="游ゴシック" panose="020B0400000000000000" pitchFamily="50" charset="-128"/>
            </a:endParaRPr>
          </a:p>
          <a:p>
            <a:pPr marL="342900" lvl="0" indent="-342900">
              <a:lnSpc>
                <a:spcPct val="110000"/>
              </a:lnSpc>
              <a:spcAft>
                <a:spcPts val="700"/>
              </a:spcAft>
              <a:buClr>
                <a:schemeClr val="tx1"/>
              </a:buClr>
              <a:buFont typeface="+mj-lt"/>
              <a:buAutoNum type="arabicPeriod"/>
            </a:pPr>
            <a:r>
              <a:rPr lang="ja-JP" altLang="en-US" spc="110" dirty="0" smtClean="0">
                <a:solidFill>
                  <a:prstClr val="black"/>
                </a:solidFill>
                <a:latin typeface="游ゴシック" panose="020B0400000000000000" pitchFamily="50" charset="-128"/>
                <a:ea typeface="游ゴシック" panose="020B0400000000000000" pitchFamily="50" charset="-128"/>
              </a:rPr>
              <a:t>出身は何県（何市）ですか？</a:t>
            </a:r>
            <a:endParaRPr lang="en-US" altLang="ja-JP" spc="110" dirty="0" smtClean="0">
              <a:solidFill>
                <a:prstClr val="black"/>
              </a:solidFill>
              <a:latin typeface="游ゴシック" panose="020B0400000000000000" pitchFamily="50" charset="-128"/>
              <a:ea typeface="游ゴシック" panose="020B0400000000000000" pitchFamily="50" charset="-128"/>
            </a:endParaRPr>
          </a:p>
          <a:p>
            <a:pPr marL="342900" lvl="0" indent="-342900">
              <a:lnSpc>
                <a:spcPct val="110000"/>
              </a:lnSpc>
              <a:spcAft>
                <a:spcPts val="700"/>
              </a:spcAft>
              <a:buClr>
                <a:schemeClr val="tx1"/>
              </a:buClr>
              <a:buFont typeface="+mj-lt"/>
              <a:buAutoNum type="arabicPeriod"/>
            </a:pPr>
            <a:r>
              <a:rPr lang="ja-JP" altLang="en-US" spc="110" dirty="0" smtClean="0">
                <a:solidFill>
                  <a:prstClr val="black"/>
                </a:solidFill>
                <a:latin typeface="游ゴシック" panose="020B0400000000000000" pitchFamily="50" charset="-128"/>
                <a:ea typeface="游ゴシック" panose="020B0400000000000000" pitchFamily="50" charset="-128"/>
              </a:rPr>
              <a:t>国籍はどこですか？</a:t>
            </a:r>
            <a:endParaRPr lang="ja-JP" altLang="en-US" spc="110" dirty="0">
              <a:solidFill>
                <a:prstClr val="black"/>
              </a:solidFill>
              <a:latin typeface="游ゴシック" panose="020B0400000000000000" pitchFamily="50" charset="-128"/>
              <a:ea typeface="游ゴシック" panose="020B0400000000000000" pitchFamily="50" charset="-128"/>
            </a:endParaRPr>
          </a:p>
        </p:txBody>
      </p:sp>
      <p:sp>
        <p:nvSpPr>
          <p:cNvPr id="13" name="角丸四角形 12">
            <a:extLst>
              <a:ext uri="{FF2B5EF4-FFF2-40B4-BE49-F238E27FC236}">
                <a16:creationId xmlns:a16="http://schemas.microsoft.com/office/drawing/2014/main" id="{053B0485-00BC-3E4F-B797-35CB015D43DD}"/>
              </a:ext>
            </a:extLst>
          </p:cNvPr>
          <p:cNvSpPr/>
          <p:nvPr/>
        </p:nvSpPr>
        <p:spPr>
          <a:xfrm>
            <a:off x="63856" y="972226"/>
            <a:ext cx="6565544" cy="654289"/>
          </a:xfrm>
          <a:prstGeom prst="roundRect">
            <a:avLst>
              <a:gd name="adj" fmla="val 0"/>
            </a:avLst>
          </a:prstGeom>
          <a:solidFill>
            <a:schemeClr val="accent3"/>
          </a:solidFill>
          <a:ln w="76200">
            <a:solidFill>
              <a:schemeClr val="bg1"/>
            </a:solidFill>
          </a:ln>
        </p:spPr>
        <p:txBody>
          <a:bodyPr anchor="ctr"/>
          <a:lstStyle/>
          <a:p>
            <a:pPr defTabSz="591055">
              <a:lnSpc>
                <a:spcPct val="110000"/>
              </a:lnSpc>
              <a:spcAft>
                <a:spcPts val="796"/>
              </a:spcAft>
            </a:pPr>
            <a:r>
              <a:rPr lang="ja-JP" altLang="en-US" sz="2000" b="1" spc="110" dirty="0" smtClean="0">
                <a:latin typeface="游ゴシック" panose="020B0400000000000000" pitchFamily="50" charset="-128"/>
                <a:ea typeface="游ゴシック" panose="020B0400000000000000" pitchFamily="50" charset="-128"/>
                <a:cs typeface="Noto Sans CJK JP DemiLight" charset="-128"/>
              </a:rPr>
              <a:t>本人に責任のない事項</a:t>
            </a:r>
            <a:r>
              <a:rPr lang="ja-JP" altLang="en-US" sz="1600" b="1" spc="110" dirty="0" smtClean="0">
                <a:latin typeface="游ゴシック" panose="020B0400000000000000" pitchFamily="50" charset="-128"/>
                <a:ea typeface="游ゴシック" panose="020B0400000000000000" pitchFamily="50" charset="-128"/>
                <a:cs typeface="Noto Sans CJK JP DemiLight" charset="-128"/>
              </a:rPr>
              <a:t>に踏みいりかねない質問例 </a:t>
            </a:r>
            <a:r>
              <a:rPr lang="ja-JP" altLang="en-US" sz="2000" b="1" spc="110" dirty="0" smtClean="0">
                <a:latin typeface="游ゴシック" panose="020B0400000000000000" pitchFamily="50" charset="-128"/>
                <a:ea typeface="游ゴシック" panose="020B0400000000000000" pitchFamily="50" charset="-128"/>
                <a:cs typeface="Noto Sans CJK JP DemiLight" charset="-128"/>
              </a:rPr>
              <a:t>     </a:t>
            </a:r>
            <a:endParaRPr lang="ja-JP" altLang="en-US" sz="2000" b="1" spc="110" dirty="0">
              <a:latin typeface="游ゴシック" panose="020B0400000000000000" pitchFamily="50" charset="-128"/>
              <a:ea typeface="游ゴシック" panose="020B0400000000000000" pitchFamily="50" charset="-128"/>
              <a:cs typeface="Noto Sans CJK JP DemiLight" charset="-128"/>
            </a:endParaRPr>
          </a:p>
        </p:txBody>
      </p:sp>
      <p:sp>
        <p:nvSpPr>
          <p:cNvPr id="3" name="テキスト ボックス 2"/>
          <p:cNvSpPr txBox="1"/>
          <p:nvPr/>
        </p:nvSpPr>
        <p:spPr>
          <a:xfrm>
            <a:off x="96924" y="3113929"/>
            <a:ext cx="9243800" cy="363176"/>
          </a:xfrm>
          <a:prstGeom prst="rect">
            <a:avLst/>
          </a:prstGeom>
          <a:noFill/>
        </p:spPr>
        <p:txBody>
          <a:bodyPr wrap="square" rtlCol="0">
            <a:spAutoFit/>
          </a:bodyPr>
          <a:lstStyle/>
          <a:p>
            <a:pPr algn="l">
              <a:lnSpc>
                <a:spcPct val="110000"/>
              </a:lnSpc>
              <a:spcAft>
                <a:spcPts val="600"/>
              </a:spcAft>
              <a:buClr>
                <a:schemeClr val="tx2"/>
              </a:buClr>
            </a:pPr>
            <a:r>
              <a:rPr kumimoji="1" lang="en-US" altLang="ja-JP" sz="1600" dirty="0" smtClean="0">
                <a:latin typeface="游ゴシック" panose="020B0400000000000000" pitchFamily="50" charset="-128"/>
                <a:ea typeface="游ゴシック" panose="020B0400000000000000" pitchFamily="50" charset="-128"/>
              </a:rPr>
              <a:t>【</a:t>
            </a:r>
            <a:r>
              <a:rPr kumimoji="1" lang="ja-JP" altLang="en-US" sz="1400" dirty="0">
                <a:latin typeface="游ゴシック" panose="020B0400000000000000" pitchFamily="50" charset="-128"/>
                <a:ea typeface="游ゴシック" panose="020B0400000000000000" pitchFamily="50" charset="-128"/>
              </a:rPr>
              <a:t> </a:t>
            </a:r>
            <a:r>
              <a:rPr kumimoji="1" lang="ja-JP" altLang="en-US" sz="1600" dirty="0" smtClean="0">
                <a:latin typeface="游ゴシック" panose="020B0400000000000000" pitchFamily="50" charset="-128"/>
                <a:ea typeface="游ゴシック" panose="020B0400000000000000" pitchFamily="50" charset="-128"/>
              </a:rPr>
              <a:t>解説 </a:t>
            </a:r>
            <a:r>
              <a:rPr kumimoji="1" lang="en-US" altLang="ja-JP" sz="1600" dirty="0" smtClean="0">
                <a:latin typeface="游ゴシック" panose="020B0400000000000000" pitchFamily="50" charset="-128"/>
                <a:ea typeface="游ゴシック" panose="020B0400000000000000" pitchFamily="50" charset="-128"/>
              </a:rPr>
              <a:t>】</a:t>
            </a:r>
            <a:endParaRPr kumimoji="1" lang="ja-JP" altLang="en-US" sz="1400" dirty="0" smtClean="0">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20724" y="3429000"/>
            <a:ext cx="9885276" cy="2773067"/>
          </a:xfrm>
          <a:prstGeom prst="rect">
            <a:avLst/>
          </a:prstGeom>
          <a:noFill/>
        </p:spPr>
        <p:txBody>
          <a:bodyPr wrap="square" rtlCol="0">
            <a:spAutoFit/>
          </a:bodyPr>
          <a:lstStyle/>
          <a:p>
            <a:pPr marL="342900" indent="-342900" algn="l">
              <a:lnSpc>
                <a:spcPct val="110000"/>
              </a:lnSpc>
              <a:spcAft>
                <a:spcPts val="600"/>
              </a:spcAft>
              <a:buClr>
                <a:schemeClr val="tx1"/>
              </a:buClr>
              <a:buFont typeface="+mj-lt"/>
              <a:buAutoNum type="arabicPeriod"/>
            </a:pPr>
            <a:r>
              <a:rPr kumimoji="1" lang="ja-JP" altLang="en-US" sz="1600" dirty="0" smtClean="0">
                <a:latin typeface="游ゴシック" panose="020B0400000000000000" pitchFamily="50" charset="-128"/>
                <a:ea typeface="游ゴシック" panose="020B0400000000000000" pitchFamily="50" charset="-128"/>
              </a:rPr>
              <a:t>　</a:t>
            </a:r>
            <a:r>
              <a:rPr kumimoji="1" lang="ja-JP" altLang="en-US" sz="1400" dirty="0" smtClean="0">
                <a:latin typeface="游ゴシック" panose="020B0400000000000000" pitchFamily="50" charset="-128"/>
                <a:ea typeface="游ゴシック" panose="020B0400000000000000" pitchFamily="50" charset="-128"/>
              </a:rPr>
              <a:t>話しやすい話題として「家族」に関する事を聞くケースが見受けられますが、家族のことで採否が決まるのではないかという不安を抱かせたり、応募者それぞれの家庭事情に立ち入ってしまうことにも繋がります。</a:t>
            </a:r>
            <a:endParaRPr kumimoji="1" lang="en-US" altLang="ja-JP" sz="140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endParaRPr kumimoji="1" lang="en-US" altLang="ja-JP" sz="400" dirty="0" smtClean="0">
              <a:latin typeface="游ゴシック" panose="020B0400000000000000" pitchFamily="50" charset="-128"/>
              <a:ea typeface="游ゴシック" panose="020B0400000000000000" pitchFamily="50" charset="-128"/>
            </a:endParaRPr>
          </a:p>
          <a:p>
            <a:pPr marL="342900" indent="-342900" algn="l">
              <a:lnSpc>
                <a:spcPct val="110000"/>
              </a:lnSpc>
              <a:spcAft>
                <a:spcPts val="600"/>
              </a:spcAft>
              <a:buClr>
                <a:schemeClr val="tx1"/>
              </a:buClr>
              <a:buFont typeface="+mj-lt"/>
              <a:buAutoNum type="arabicPeriod" startAt="2"/>
            </a:pPr>
            <a:r>
              <a:rPr kumimoji="1" lang="ja-JP" altLang="en-US" sz="1400" dirty="0" smtClean="0">
                <a:latin typeface="游ゴシック" panose="020B0400000000000000" pitchFamily="50" charset="-128"/>
                <a:ea typeface="游ゴシック" panose="020B0400000000000000" pitchFamily="50" charset="-128"/>
              </a:rPr>
              <a:t>出身やどこで育ったかということは、本人の適性・能力とは関係ありません。</a:t>
            </a:r>
            <a:endParaRPr kumimoji="1" lang="en-US" altLang="ja-JP" sz="1400" dirty="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400" dirty="0" smtClean="0">
                <a:latin typeface="游ゴシック" panose="020B0400000000000000" pitchFamily="50" charset="-128"/>
                <a:ea typeface="游ゴシック" panose="020B0400000000000000" pitchFamily="50" charset="-128"/>
              </a:rPr>
              <a:t>　  また、戸籍謄（抄）本や本籍が記載された住民票の提出を求めることは、出生地等を理由にした差別に</a:t>
            </a:r>
            <a:endParaRPr kumimoji="1" lang="en-US" altLang="ja-JP" sz="140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r>
              <a:rPr kumimoji="1" lang="ja-JP" altLang="en-US" sz="1400" dirty="0" smtClean="0">
                <a:latin typeface="游ゴシック" panose="020B0400000000000000" pitchFamily="50" charset="-128"/>
                <a:ea typeface="游ゴシック" panose="020B0400000000000000" pitchFamily="50" charset="-128"/>
              </a:rPr>
              <a:t>　繋がるおそれがあります。</a:t>
            </a:r>
            <a:endParaRPr kumimoji="1" lang="en-US" altLang="ja-JP" sz="1400" dirty="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2"/>
              </a:buClr>
            </a:pPr>
            <a:endParaRPr kumimoji="1" lang="en-US" altLang="ja-JP" sz="400" dirty="0" smtClean="0">
              <a:latin typeface="游ゴシック" panose="020B0400000000000000" pitchFamily="50" charset="-128"/>
              <a:ea typeface="游ゴシック" panose="020B0400000000000000" pitchFamily="50" charset="-128"/>
            </a:endParaRPr>
          </a:p>
          <a:p>
            <a:pPr marL="342900" indent="-342900" algn="l">
              <a:lnSpc>
                <a:spcPct val="110000"/>
              </a:lnSpc>
              <a:spcAft>
                <a:spcPts val="600"/>
              </a:spcAft>
              <a:buClr>
                <a:schemeClr val="tx1"/>
              </a:buClr>
              <a:buFont typeface="+mj-lt"/>
              <a:buAutoNum type="arabicPeriod" startAt="3"/>
            </a:pPr>
            <a:r>
              <a:rPr kumimoji="1" lang="ja-JP" altLang="en-US" sz="1400" dirty="0" smtClean="0">
                <a:latin typeface="游ゴシック" panose="020B0400000000000000" pitchFamily="50" charset="-128"/>
                <a:ea typeface="游ゴシック" panose="020B0400000000000000" pitchFamily="50" charset="-128"/>
              </a:rPr>
              <a:t>採用選考段階で「在留カード」を提示させることは国籍などの関係ない事項の把握につながり、採否決定に</a:t>
            </a:r>
            <a:endParaRPr kumimoji="1" lang="en-US" altLang="ja-JP" sz="1400" dirty="0" smtClean="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1"/>
              </a:buClr>
            </a:pPr>
            <a:r>
              <a:rPr kumimoji="1" lang="ja-JP" altLang="en-US" sz="1400" dirty="0" smtClean="0">
                <a:latin typeface="游ゴシック" panose="020B0400000000000000" pitchFamily="50" charset="-128"/>
                <a:ea typeface="游ゴシック" panose="020B0400000000000000" pitchFamily="50" charset="-128"/>
              </a:rPr>
              <a:t>　偏見が入り込んだりするおそれがあります。</a:t>
            </a:r>
            <a:endParaRPr kumimoji="1" lang="en-US" altLang="ja-JP" sz="1400" dirty="0">
              <a:latin typeface="游ゴシック" panose="020B0400000000000000" pitchFamily="50" charset="-128"/>
              <a:ea typeface="游ゴシック" panose="020B0400000000000000" pitchFamily="50" charset="-128"/>
            </a:endParaRPr>
          </a:p>
          <a:p>
            <a:pPr algn="l">
              <a:lnSpc>
                <a:spcPct val="110000"/>
              </a:lnSpc>
              <a:spcAft>
                <a:spcPts val="600"/>
              </a:spcAft>
              <a:buClr>
                <a:schemeClr val="tx1"/>
              </a:buClr>
            </a:pPr>
            <a:r>
              <a:rPr kumimoji="1" lang="en-US" altLang="ja-JP" sz="1400" dirty="0" smtClean="0">
                <a:latin typeface="游ゴシック" panose="020B0400000000000000" pitchFamily="50" charset="-128"/>
                <a:ea typeface="游ゴシック" panose="020B0400000000000000" pitchFamily="50" charset="-128"/>
              </a:rPr>
              <a:t>  </a:t>
            </a:r>
            <a:r>
              <a:rPr kumimoji="1" lang="ja-JP" altLang="en-US" sz="1400" dirty="0" smtClean="0">
                <a:latin typeface="游ゴシック" panose="020B0400000000000000" pitchFamily="50" charset="-128"/>
                <a:ea typeface="游ゴシック" panose="020B0400000000000000" pitchFamily="50" charset="-128"/>
              </a:rPr>
              <a:t>　就労資格の確認は口頭などでおこなうようにし、内定後に「在留カード」の提示を求める配慮が必要です。</a:t>
            </a:r>
          </a:p>
        </p:txBody>
      </p:sp>
      <p:sp>
        <p:nvSpPr>
          <p:cNvPr id="6" name="二等辺三角形 5"/>
          <p:cNvSpPr/>
          <p:nvPr/>
        </p:nvSpPr>
        <p:spPr>
          <a:xfrm>
            <a:off x="5867400" y="887849"/>
            <a:ext cx="1262332" cy="823042"/>
          </a:xfrm>
          <a:prstGeom prst="triangle">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ysClr val="windowText" lastClr="000000"/>
                </a:solidFill>
              </a:rPr>
              <a:t>！</a:t>
            </a:r>
          </a:p>
        </p:txBody>
      </p:sp>
      <p:sp>
        <p:nvSpPr>
          <p:cNvPr id="5" name="日付プレースホルダー 4"/>
          <p:cNvSpPr>
            <a:spLocks noGrp="1"/>
          </p:cNvSpPr>
          <p:nvPr>
            <p:ph type="dt" sz="half" idx="10"/>
          </p:nvPr>
        </p:nvSpPr>
        <p:spPr/>
        <p:txBody>
          <a:bodyPr/>
          <a:lstStyle/>
          <a:p>
            <a:r>
              <a:rPr lang="en-US" altLang="ja-JP" smtClean="0"/>
              <a:t>2022/11/09</a:t>
            </a:r>
            <a:endParaRPr lang="en-US" dirty="0"/>
          </a:p>
        </p:txBody>
      </p:sp>
      <p:sp>
        <p:nvSpPr>
          <p:cNvPr id="7" name="スライド番号プレースホルダー 6"/>
          <p:cNvSpPr>
            <a:spLocks noGrp="1"/>
          </p:cNvSpPr>
          <p:nvPr>
            <p:ph type="sldNum" sz="quarter" idx="4"/>
          </p:nvPr>
        </p:nvSpPr>
        <p:spPr/>
        <p:txBody>
          <a:bodyPr/>
          <a:lstStyle/>
          <a:p>
            <a:fld id="{48F63A3B-78C7-47BE-AE5E-E10140E04643}" type="slidenum">
              <a:rPr lang="en-US" smtClean="0"/>
              <a:pPr/>
              <a:t>7</a:t>
            </a:fld>
            <a:endParaRPr lang="en-US" dirty="0"/>
          </a:p>
        </p:txBody>
      </p:sp>
    </p:spTree>
    <p:extLst>
      <p:ext uri="{BB962C8B-B14F-4D97-AF65-F5344CB8AC3E}">
        <p14:creationId xmlns:p14="http://schemas.microsoft.com/office/powerpoint/2010/main" val="3703752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採用選考時に配慮すべき事項</a:t>
            </a:r>
            <a:endParaRPr kumimoji="1" lang="ja-JP" altLang="en-US" dirty="0"/>
          </a:p>
        </p:txBody>
      </p:sp>
      <p:sp>
        <p:nvSpPr>
          <p:cNvPr id="6" name="正方形/長方形 5"/>
          <p:cNvSpPr/>
          <p:nvPr/>
        </p:nvSpPr>
        <p:spPr>
          <a:xfrm>
            <a:off x="611560" y="1558211"/>
            <a:ext cx="2448272" cy="3887013"/>
          </a:xfrm>
          <a:prstGeom prst="rect">
            <a:avLst/>
          </a:prstGeom>
          <a:gradFill flip="none" rotWithShape="1">
            <a:gsLst>
              <a:gs pos="2000">
                <a:srgbClr val="0162BC"/>
              </a:gs>
              <a:gs pos="100000">
                <a:srgbClr val="6D9CD5"/>
              </a:gs>
            </a:gsLst>
            <a:lin ang="5400000" scaled="1"/>
            <a:tileRect/>
          </a:gradFill>
          <a:ln>
            <a:noFill/>
          </a:ln>
          <a:effectLst>
            <a:outerShdw blurRad="50800" dist="381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275856" y="1556792"/>
            <a:ext cx="2448272" cy="3887013"/>
          </a:xfrm>
          <a:prstGeom prst="rect">
            <a:avLst/>
          </a:prstGeom>
          <a:gradFill flip="none" rotWithShape="1">
            <a:gsLst>
              <a:gs pos="2000">
                <a:srgbClr val="0162BC"/>
              </a:gs>
              <a:gs pos="100000">
                <a:srgbClr val="6D9CD5"/>
              </a:gs>
            </a:gsLst>
            <a:lin ang="5400000" scaled="1"/>
            <a:tileRect/>
          </a:gradFill>
          <a:ln>
            <a:noFill/>
          </a:ln>
          <a:effectLst>
            <a:outerShdw blurRad="50800" dist="381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8" name="正方形/長方形 7"/>
          <p:cNvSpPr/>
          <p:nvPr/>
        </p:nvSpPr>
        <p:spPr>
          <a:xfrm>
            <a:off x="5940152" y="1556792"/>
            <a:ext cx="2448272" cy="3887013"/>
          </a:xfrm>
          <a:prstGeom prst="rect">
            <a:avLst/>
          </a:prstGeom>
          <a:gradFill flip="none" rotWithShape="1">
            <a:gsLst>
              <a:gs pos="2000">
                <a:srgbClr val="0162BC"/>
              </a:gs>
              <a:gs pos="100000">
                <a:srgbClr val="6D9CD5"/>
              </a:gs>
            </a:gsLst>
            <a:lin ang="5400000" scaled="1"/>
            <a:tileRect/>
          </a:gradFill>
          <a:ln>
            <a:noFill/>
          </a:ln>
          <a:effectLst>
            <a:outerShdw blurRad="50800" dist="381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4139952" y="4867958"/>
            <a:ext cx="720080" cy="1225338"/>
            <a:chOff x="4139952" y="5372014"/>
            <a:chExt cx="720080" cy="1225338"/>
          </a:xfrm>
          <a:solidFill>
            <a:srgbClr val="0162BC"/>
          </a:solidFill>
        </p:grpSpPr>
        <p:sp>
          <p:nvSpPr>
            <p:cNvPr id="10" name="台形 9"/>
            <p:cNvSpPr/>
            <p:nvPr/>
          </p:nvSpPr>
          <p:spPr>
            <a:xfrm>
              <a:off x="4139952" y="5950482"/>
              <a:ext cx="720080" cy="646870"/>
            </a:xfrm>
            <a:prstGeom prst="trapezoid">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1" name="円/楕円 27"/>
            <p:cNvSpPr/>
            <p:nvPr/>
          </p:nvSpPr>
          <p:spPr>
            <a:xfrm>
              <a:off x="4177861" y="5372014"/>
              <a:ext cx="610163" cy="649274"/>
            </a:xfrm>
            <a:prstGeom prst="ellipse">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p>
          </p:txBody>
        </p:sp>
      </p:grpSp>
      <p:sp>
        <p:nvSpPr>
          <p:cNvPr id="12" name="テキスト ボックス 11"/>
          <p:cNvSpPr txBox="1"/>
          <p:nvPr/>
        </p:nvSpPr>
        <p:spPr>
          <a:xfrm>
            <a:off x="827584" y="2999854"/>
            <a:ext cx="1980029" cy="954107"/>
          </a:xfrm>
          <a:prstGeom prst="rect">
            <a:avLst/>
          </a:prstGeom>
          <a:noFill/>
        </p:spPr>
        <p:txBody>
          <a:bodyPr wrap="none" rtlCol="0">
            <a:spAutoFit/>
          </a:bodyPr>
          <a:lstStyle/>
          <a:p>
            <a:r>
              <a:rPr kumimoji="1" lang="ja-JP" altLang="en-US" sz="2800" b="1" dirty="0" smtClean="0">
                <a:solidFill>
                  <a:schemeClr val="bg1">
                    <a:lumMod val="50000"/>
                  </a:schemeClr>
                </a:solidFill>
                <a:latin typeface="游ゴシック" panose="020B0400000000000000" pitchFamily="50" charset="-128"/>
                <a:ea typeface="游ゴシック" panose="020B0400000000000000" pitchFamily="50" charset="-128"/>
              </a:rPr>
              <a:t>本人に責任</a:t>
            </a:r>
            <a:endParaRPr kumimoji="1" lang="en-US" altLang="ja-JP" sz="2800" b="1" dirty="0" smtClean="0">
              <a:solidFill>
                <a:schemeClr val="bg1">
                  <a:lumMod val="50000"/>
                </a:schemeClr>
              </a:solidFill>
              <a:latin typeface="游ゴシック" panose="020B0400000000000000" pitchFamily="50" charset="-128"/>
              <a:ea typeface="游ゴシック" panose="020B0400000000000000" pitchFamily="50" charset="-128"/>
            </a:endParaRPr>
          </a:p>
          <a:p>
            <a:r>
              <a:rPr kumimoji="1" lang="ja-JP" altLang="en-US" sz="2800" b="1" dirty="0" smtClean="0">
                <a:solidFill>
                  <a:schemeClr val="bg1">
                    <a:lumMod val="50000"/>
                  </a:schemeClr>
                </a:solidFill>
                <a:latin typeface="游ゴシック" panose="020B0400000000000000" pitchFamily="50" charset="-128"/>
                <a:ea typeface="游ゴシック" panose="020B0400000000000000" pitchFamily="50" charset="-128"/>
              </a:rPr>
              <a:t>のない事項</a:t>
            </a:r>
            <a:endPar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3313018" y="2924944"/>
            <a:ext cx="2339102" cy="954107"/>
          </a:xfrm>
          <a:prstGeom prst="rect">
            <a:avLst/>
          </a:prstGeom>
          <a:noFill/>
        </p:spPr>
        <p:txBody>
          <a:bodyPr wrap="none" rtlCol="0">
            <a:spAutoFit/>
          </a:bodyPr>
          <a:lstStyle/>
          <a:p>
            <a:pPr algn="ctr"/>
            <a:r>
              <a:rPr kumimoji="1" lang="ja-JP" altLang="en-US" sz="2800" b="1" dirty="0" smtClean="0">
                <a:solidFill>
                  <a:schemeClr val="bg1"/>
                </a:solidFill>
                <a:latin typeface="游ゴシック" panose="020B0400000000000000" pitchFamily="50" charset="-128"/>
                <a:ea typeface="游ゴシック" panose="020B0400000000000000" pitchFamily="50" charset="-128"/>
              </a:rPr>
              <a:t>本来自由で</a:t>
            </a:r>
            <a:endParaRPr kumimoji="1" lang="en-US" altLang="ja-JP" sz="2800" b="1" dirty="0" smtClean="0">
              <a:solidFill>
                <a:schemeClr val="bg1"/>
              </a:solidFill>
              <a:latin typeface="游ゴシック" panose="020B0400000000000000" pitchFamily="50" charset="-128"/>
              <a:ea typeface="游ゴシック" panose="020B0400000000000000" pitchFamily="50" charset="-128"/>
            </a:endParaRPr>
          </a:p>
          <a:p>
            <a:pPr algn="ctr"/>
            <a:r>
              <a:rPr lang="ja-JP" altLang="en-US" sz="2800" b="1" dirty="0">
                <a:solidFill>
                  <a:schemeClr val="bg1"/>
                </a:solidFill>
                <a:latin typeface="游ゴシック" panose="020B0400000000000000" pitchFamily="50" charset="-128"/>
                <a:ea typeface="游ゴシック" panose="020B0400000000000000" pitchFamily="50" charset="-128"/>
              </a:rPr>
              <a:t>ある</a:t>
            </a:r>
            <a:r>
              <a:rPr lang="ja-JP" altLang="en-US" sz="2800" b="1" dirty="0" smtClean="0">
                <a:solidFill>
                  <a:schemeClr val="bg1"/>
                </a:solidFill>
                <a:latin typeface="游ゴシック" panose="020B0400000000000000" pitchFamily="50" charset="-128"/>
                <a:ea typeface="游ゴシック" panose="020B0400000000000000" pitchFamily="50" charset="-128"/>
              </a:rPr>
              <a:t>べき事項</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6372200" y="2999854"/>
            <a:ext cx="1620957" cy="954107"/>
          </a:xfrm>
          <a:prstGeom prst="rect">
            <a:avLst/>
          </a:prstGeom>
          <a:noFill/>
        </p:spPr>
        <p:txBody>
          <a:bodyPr wrap="none" rtlCol="0">
            <a:spAutoFit/>
          </a:bodyPr>
          <a:lstStyle/>
          <a:p>
            <a:pPr algn="ctr"/>
            <a:r>
              <a:rPr kumimoji="1" lang="ja-JP" altLang="en-US" sz="2800" b="1" dirty="0" smtClean="0">
                <a:solidFill>
                  <a:schemeClr val="bg1">
                    <a:lumMod val="50000"/>
                  </a:schemeClr>
                </a:solidFill>
                <a:latin typeface="游ゴシック" panose="020B0400000000000000" pitchFamily="50" charset="-128"/>
                <a:ea typeface="游ゴシック" panose="020B0400000000000000" pitchFamily="50" charset="-128"/>
              </a:rPr>
              <a:t>採用選考</a:t>
            </a:r>
            <a:endParaRPr kumimoji="1" lang="en-US" altLang="ja-JP" sz="2800" b="1" dirty="0" smtClean="0">
              <a:solidFill>
                <a:schemeClr val="bg1">
                  <a:lumMod val="50000"/>
                </a:schemeClr>
              </a:solidFill>
              <a:latin typeface="游ゴシック" panose="020B0400000000000000" pitchFamily="50" charset="-128"/>
              <a:ea typeface="游ゴシック" panose="020B0400000000000000" pitchFamily="50" charset="-128"/>
            </a:endParaRPr>
          </a:p>
          <a:p>
            <a:pPr algn="ctr"/>
            <a:r>
              <a:rPr lang="ja-JP" altLang="en-US" sz="2800" b="1" dirty="0" smtClean="0">
                <a:solidFill>
                  <a:schemeClr val="bg1">
                    <a:lumMod val="50000"/>
                  </a:schemeClr>
                </a:solidFill>
                <a:latin typeface="游ゴシック" panose="020B0400000000000000" pitchFamily="50" charset="-128"/>
                <a:ea typeface="游ゴシック" panose="020B0400000000000000" pitchFamily="50" charset="-128"/>
              </a:rPr>
              <a:t>の方法</a:t>
            </a:r>
            <a:endPar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endParaRPr>
          </a:p>
        </p:txBody>
      </p:sp>
      <p:sp>
        <p:nvSpPr>
          <p:cNvPr id="4" name="日付プレースホルダー 3"/>
          <p:cNvSpPr>
            <a:spLocks noGrp="1"/>
          </p:cNvSpPr>
          <p:nvPr>
            <p:ph type="dt" sz="half" idx="10"/>
          </p:nvPr>
        </p:nvSpPr>
        <p:spPr/>
        <p:txBody>
          <a:bodyPr/>
          <a:lstStyle/>
          <a:p>
            <a:r>
              <a:rPr lang="en-US" altLang="ja-JP" smtClean="0"/>
              <a:t>2022/11/09</a:t>
            </a:r>
            <a:endParaRPr lang="en-US" dirty="0"/>
          </a:p>
        </p:txBody>
      </p:sp>
      <p:sp>
        <p:nvSpPr>
          <p:cNvPr id="5" name="スライド番号プレースホルダー 4"/>
          <p:cNvSpPr>
            <a:spLocks noGrp="1"/>
          </p:cNvSpPr>
          <p:nvPr>
            <p:ph type="sldNum" sz="quarter" idx="4"/>
          </p:nvPr>
        </p:nvSpPr>
        <p:spPr/>
        <p:txBody>
          <a:bodyPr/>
          <a:lstStyle/>
          <a:p>
            <a:fld id="{48F63A3B-78C7-47BE-AE5E-E10140E04643}" type="slidenum">
              <a:rPr lang="en-US" smtClean="0"/>
              <a:pPr/>
              <a:t>8</a:t>
            </a:fld>
            <a:endParaRPr lang="en-US" dirty="0"/>
          </a:p>
        </p:txBody>
      </p:sp>
    </p:spTree>
    <p:extLst>
      <p:ext uri="{BB962C8B-B14F-4D97-AF65-F5344CB8AC3E}">
        <p14:creationId xmlns:p14="http://schemas.microsoft.com/office/powerpoint/2010/main" val="691840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円/楕円 4"/>
          <p:cNvSpPr/>
          <p:nvPr/>
        </p:nvSpPr>
        <p:spPr>
          <a:xfrm>
            <a:off x="4849227" y="2009380"/>
            <a:ext cx="1647876" cy="1664800"/>
          </a:xfrm>
          <a:prstGeom prst="ellipse">
            <a:avLst/>
          </a:prstGeom>
          <a:gradFill>
            <a:gsLst>
              <a:gs pos="11000">
                <a:srgbClr val="0162BC"/>
              </a:gs>
              <a:gs pos="0">
                <a:schemeClr val="tx1">
                  <a:lumMod val="75000"/>
                  <a:lumOff val="25000"/>
                </a:schemeClr>
              </a:gs>
              <a:gs pos="100000">
                <a:schemeClr val="accent1">
                  <a:tint val="44500"/>
                  <a:satMod val="160000"/>
                </a:schemeClr>
              </a:gs>
            </a:gsLst>
            <a:lin ang="16200000" scaled="1"/>
          </a:gradFill>
          <a:ln>
            <a:noFill/>
          </a:ln>
          <a:effectLst>
            <a:outerShdw blurRad="1524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円/楕円 4"/>
          <p:cNvSpPr/>
          <p:nvPr/>
        </p:nvSpPr>
        <p:spPr>
          <a:xfrm>
            <a:off x="2670436" y="1949218"/>
            <a:ext cx="1647876" cy="1664800"/>
          </a:xfrm>
          <a:prstGeom prst="ellipse">
            <a:avLst/>
          </a:prstGeom>
          <a:gradFill>
            <a:gsLst>
              <a:gs pos="11000">
                <a:srgbClr val="0162BC"/>
              </a:gs>
              <a:gs pos="0">
                <a:schemeClr val="tx1">
                  <a:lumMod val="75000"/>
                  <a:lumOff val="25000"/>
                </a:schemeClr>
              </a:gs>
              <a:gs pos="100000">
                <a:schemeClr val="accent1">
                  <a:tint val="44500"/>
                  <a:satMod val="160000"/>
                </a:schemeClr>
              </a:gs>
            </a:gsLst>
            <a:lin ang="16200000" scaled="1"/>
          </a:gradFill>
          <a:ln>
            <a:noFill/>
          </a:ln>
          <a:effectLst>
            <a:outerShdw blurRad="1524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円/楕円 3"/>
          <p:cNvSpPr/>
          <p:nvPr/>
        </p:nvSpPr>
        <p:spPr>
          <a:xfrm>
            <a:off x="1397264" y="3645998"/>
            <a:ext cx="1741864" cy="1799225"/>
          </a:xfrm>
          <a:prstGeom prst="ellipse">
            <a:avLst/>
          </a:prstGeom>
          <a:gradFill flip="none" rotWithShape="1">
            <a:gsLst>
              <a:gs pos="11000">
                <a:srgbClr val="0931A5"/>
              </a:gs>
              <a:gs pos="0">
                <a:schemeClr val="tx1">
                  <a:lumMod val="75000"/>
                  <a:lumOff val="25000"/>
                </a:schemeClr>
              </a:gs>
              <a:gs pos="100000">
                <a:schemeClr val="accent1">
                  <a:tint val="44500"/>
                  <a:satMod val="160000"/>
                </a:schemeClr>
              </a:gs>
            </a:gsLst>
            <a:lin ang="16200000" scaled="1"/>
            <a:tileRect/>
          </a:gradFill>
          <a:ln>
            <a:noFill/>
          </a:ln>
          <a:effectLst>
            <a:outerShdw blurRad="1524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9"/>
          <p:cNvSpPr/>
          <p:nvPr/>
        </p:nvSpPr>
        <p:spPr>
          <a:xfrm>
            <a:off x="3694081" y="3645999"/>
            <a:ext cx="1741863" cy="1799224"/>
          </a:xfrm>
          <a:prstGeom prst="ellipse">
            <a:avLst/>
          </a:prstGeom>
          <a:gradFill flip="none" rotWithShape="1">
            <a:gsLst>
              <a:gs pos="11000">
                <a:srgbClr val="0931A5"/>
              </a:gs>
              <a:gs pos="0">
                <a:schemeClr val="tx1">
                  <a:lumMod val="75000"/>
                  <a:lumOff val="25000"/>
                </a:schemeClr>
              </a:gs>
              <a:gs pos="100000">
                <a:schemeClr val="accent1">
                  <a:tint val="44500"/>
                  <a:satMod val="160000"/>
                </a:schemeClr>
              </a:gs>
            </a:gsLst>
            <a:lin ang="16200000" scaled="1"/>
            <a:tileRect/>
          </a:gradFill>
          <a:ln>
            <a:noFill/>
          </a:ln>
          <a:effectLst>
            <a:outerShdw blurRad="1524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0"/>
          <p:cNvSpPr/>
          <p:nvPr/>
        </p:nvSpPr>
        <p:spPr>
          <a:xfrm>
            <a:off x="5966859" y="3646000"/>
            <a:ext cx="1750081" cy="1799224"/>
          </a:xfrm>
          <a:prstGeom prst="ellipse">
            <a:avLst/>
          </a:prstGeom>
          <a:gradFill flip="none" rotWithShape="1">
            <a:gsLst>
              <a:gs pos="11000">
                <a:srgbClr val="0931A5"/>
              </a:gs>
              <a:gs pos="0">
                <a:schemeClr val="tx1">
                  <a:lumMod val="75000"/>
                  <a:lumOff val="25000"/>
                </a:schemeClr>
              </a:gs>
              <a:gs pos="100000">
                <a:schemeClr val="accent1">
                  <a:tint val="44500"/>
                  <a:satMod val="160000"/>
                </a:schemeClr>
              </a:gs>
            </a:gsLst>
            <a:lin ang="16200000" scaled="1"/>
            <a:tileRect/>
          </a:gradFill>
          <a:ln>
            <a:noFill/>
          </a:ln>
          <a:effectLst>
            <a:outerShdw blurRad="1524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sz="1800" dirty="0"/>
              <a:t>採用選考時に配慮すべき事項</a:t>
            </a:r>
            <a:endParaRPr kumimoji="1" lang="ja-JP" altLang="en-US" dirty="0"/>
          </a:p>
        </p:txBody>
      </p:sp>
      <p:sp>
        <p:nvSpPr>
          <p:cNvPr id="6" name="タイトル 1"/>
          <p:cNvSpPr txBox="1">
            <a:spLocks/>
          </p:cNvSpPr>
          <p:nvPr/>
        </p:nvSpPr>
        <p:spPr>
          <a:xfrm>
            <a:off x="-70022" y="1179088"/>
            <a:ext cx="7128792" cy="562074"/>
          </a:xfrm>
          <a:prstGeom prst="rect">
            <a:avLst/>
          </a:prstGeom>
          <a:noFill/>
          <a:ln w="12700" cap="flat" cmpd="sng" algn="ctr">
            <a:noFill/>
            <a:prstDash val="solid"/>
            <a:miter lim="800000"/>
          </a:ln>
          <a:effectLst/>
        </p:spPr>
        <p:txBody>
          <a:bodyPr lIns="360000" tIns="326585" rIns="326585" bIns="130634" rtlCol="0" anchor="b"/>
          <a:lstStyle>
            <a:lvl1pPr algn="l" defTabSz="914400" rtl="0" eaLnBrk="1" latinLnBrk="0" hangingPunct="1">
              <a:lnSpc>
                <a:spcPct val="90000"/>
              </a:lnSpc>
              <a:spcBef>
                <a:spcPct val="0"/>
              </a:spcBef>
              <a:buNone/>
              <a:defRPr kumimoji="1" lang="en-US" altLang="en-US" sz="1814" b="1" i="0" kern="1200" spc="272"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2400" dirty="0" smtClean="0">
                <a:solidFill>
                  <a:srgbClr val="0931A5"/>
                </a:solidFill>
                <a:latin typeface="游ゴシック" panose="020B0400000000000000" pitchFamily="50" charset="-128"/>
                <a:ea typeface="游ゴシック" panose="020B0400000000000000" pitchFamily="50" charset="-128"/>
              </a:rPr>
              <a:t>《</a:t>
            </a:r>
            <a:r>
              <a:rPr lang="ja-JP" sz="2400" dirty="0" smtClean="0">
                <a:solidFill>
                  <a:srgbClr val="0931A5"/>
                </a:solidFill>
                <a:latin typeface="游ゴシック" panose="020B0400000000000000" pitchFamily="50" charset="-128"/>
                <a:ea typeface="游ゴシック" panose="020B0400000000000000" pitchFamily="50" charset="-128"/>
              </a:rPr>
              <a:t>本来自由であるべき事項</a:t>
            </a:r>
            <a:r>
              <a:rPr lang="en-US" altLang="ja-JP" sz="2400" dirty="0" smtClean="0">
                <a:solidFill>
                  <a:srgbClr val="0931A5"/>
                </a:solidFill>
                <a:latin typeface="游ゴシック" panose="020B0400000000000000" pitchFamily="50" charset="-128"/>
                <a:ea typeface="游ゴシック" panose="020B0400000000000000" pitchFamily="50" charset="-128"/>
              </a:rPr>
              <a:t>》</a:t>
            </a:r>
            <a:endParaRPr lang="ja-JP" sz="2400" dirty="0">
              <a:solidFill>
                <a:srgbClr val="0931A5"/>
              </a:solidFill>
              <a:latin typeface="游ゴシック" panose="020B0400000000000000" pitchFamily="50" charset="-128"/>
              <a:ea typeface="游ゴシック" panose="020B0400000000000000" pitchFamily="50" charset="-128"/>
            </a:endParaRPr>
          </a:p>
        </p:txBody>
      </p:sp>
      <p:sp>
        <p:nvSpPr>
          <p:cNvPr id="7" name="円/楕円 4"/>
          <p:cNvSpPr/>
          <p:nvPr/>
        </p:nvSpPr>
        <p:spPr>
          <a:xfrm>
            <a:off x="497645" y="1981198"/>
            <a:ext cx="1647876" cy="1664800"/>
          </a:xfrm>
          <a:prstGeom prst="ellipse">
            <a:avLst/>
          </a:prstGeom>
          <a:gradFill>
            <a:gsLst>
              <a:gs pos="11000">
                <a:srgbClr val="0162BC"/>
              </a:gs>
              <a:gs pos="0">
                <a:schemeClr val="tx1">
                  <a:lumMod val="75000"/>
                  <a:lumOff val="25000"/>
                </a:schemeClr>
              </a:gs>
              <a:gs pos="100000">
                <a:schemeClr val="accent1">
                  <a:tint val="44500"/>
                  <a:satMod val="160000"/>
                </a:schemeClr>
              </a:gs>
            </a:gsLst>
            <a:lin ang="16200000" scaled="1"/>
          </a:gradFill>
          <a:ln>
            <a:noFill/>
          </a:ln>
          <a:effectLst>
            <a:outerShdw blurRad="1524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9" name="円/楕円 8"/>
          <p:cNvSpPr/>
          <p:nvPr/>
        </p:nvSpPr>
        <p:spPr>
          <a:xfrm>
            <a:off x="7065533" y="2014268"/>
            <a:ext cx="1571195" cy="1661584"/>
          </a:xfrm>
          <a:prstGeom prst="ellipse">
            <a:avLst/>
          </a:prstGeom>
          <a:gradFill>
            <a:gsLst>
              <a:gs pos="11000">
                <a:srgbClr val="0162BC"/>
              </a:gs>
              <a:gs pos="0">
                <a:schemeClr val="tx1">
                  <a:lumMod val="75000"/>
                  <a:lumOff val="25000"/>
                </a:schemeClr>
              </a:gs>
              <a:gs pos="100000">
                <a:schemeClr val="accent1">
                  <a:tint val="44500"/>
                  <a:satMod val="160000"/>
                </a:schemeClr>
              </a:gs>
            </a:gsLst>
            <a:lin ang="16200000" scaled="1"/>
          </a:gradFill>
          <a:ln>
            <a:noFill/>
          </a:ln>
          <a:effectLst>
            <a:outerShdw blurRad="1524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11"/>
          <p:cNvSpPr/>
          <p:nvPr/>
        </p:nvSpPr>
        <p:spPr>
          <a:xfrm>
            <a:off x="-13191" y="2815661"/>
            <a:ext cx="9353872" cy="3790528"/>
          </a:xfrm>
          <a:prstGeom prst="ellipse">
            <a:avLst/>
          </a:prstGeom>
          <a:solidFill>
            <a:srgbClr val="018BB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94748" y="2633687"/>
            <a:ext cx="902811" cy="523220"/>
          </a:xfrm>
          <a:prstGeom prst="rect">
            <a:avLst/>
          </a:prstGeom>
          <a:noFill/>
        </p:spPr>
        <p:txBody>
          <a:bodyPr wrap="none" rtlCol="0">
            <a:spAutoFit/>
          </a:bodyPr>
          <a:lstStyle/>
          <a:p>
            <a:r>
              <a:rPr lang="ja-JP" altLang="en-US" sz="2800" b="1" dirty="0">
                <a:solidFill>
                  <a:schemeClr val="bg1"/>
                </a:solidFill>
                <a:latin typeface="游ゴシック" panose="020B0400000000000000" pitchFamily="50" charset="-128"/>
                <a:ea typeface="游ゴシック" panose="020B0400000000000000" pitchFamily="50" charset="-128"/>
              </a:rPr>
              <a:t>宗教</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1533992" y="4187705"/>
            <a:ext cx="1620957" cy="523220"/>
          </a:xfrm>
          <a:prstGeom prst="rect">
            <a:avLst/>
          </a:prstGeom>
          <a:noFill/>
        </p:spPr>
        <p:txBody>
          <a:bodyPr wrap="none" rtlCol="0">
            <a:spAutoFit/>
          </a:bodyPr>
          <a:lstStyle/>
          <a:p>
            <a:r>
              <a:rPr lang="ja-JP" altLang="en-US" sz="2800" b="1" dirty="0">
                <a:solidFill>
                  <a:schemeClr val="bg1"/>
                </a:solidFill>
                <a:latin typeface="游ゴシック" panose="020B0400000000000000" pitchFamily="50" charset="-128"/>
                <a:ea typeface="游ゴシック" panose="020B0400000000000000" pitchFamily="50" charset="-128"/>
              </a:rPr>
              <a:t>支持</a:t>
            </a:r>
            <a:r>
              <a:rPr lang="ja-JP" altLang="en-US" sz="2800" b="1" dirty="0" smtClean="0">
                <a:solidFill>
                  <a:schemeClr val="bg1"/>
                </a:solidFill>
                <a:latin typeface="游ゴシック" panose="020B0400000000000000" pitchFamily="50" charset="-128"/>
                <a:ea typeface="游ゴシック" panose="020B0400000000000000" pitchFamily="50" charset="-128"/>
              </a:rPr>
              <a:t>政党</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2865087" y="2483802"/>
            <a:ext cx="1261884" cy="523220"/>
          </a:xfrm>
          <a:prstGeom prst="rect">
            <a:avLst/>
          </a:prstGeom>
          <a:noFill/>
        </p:spPr>
        <p:txBody>
          <a:bodyPr wrap="none" rtlCol="0">
            <a:spAutoFit/>
          </a:bodyPr>
          <a:lstStyle/>
          <a:p>
            <a:r>
              <a:rPr lang="ja-JP" altLang="en-US" sz="2800" b="1" dirty="0" smtClean="0">
                <a:solidFill>
                  <a:schemeClr val="bg1"/>
                </a:solidFill>
                <a:latin typeface="游ゴシック" panose="020B0400000000000000" pitchFamily="50" charset="-128"/>
                <a:ea typeface="游ゴシック" panose="020B0400000000000000" pitchFamily="50" charset="-128"/>
              </a:rPr>
              <a:t>人生観</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3754533" y="4100793"/>
            <a:ext cx="1620957" cy="954107"/>
          </a:xfrm>
          <a:prstGeom prst="rect">
            <a:avLst/>
          </a:prstGeom>
          <a:noFill/>
        </p:spPr>
        <p:txBody>
          <a:bodyPr wrap="none" rtlCol="0">
            <a:spAutoFit/>
          </a:bodyPr>
          <a:lstStyle/>
          <a:p>
            <a:pPr algn="ctr"/>
            <a:r>
              <a:rPr lang="ja-JP" altLang="en-US" sz="2800" b="1" dirty="0" smtClean="0">
                <a:solidFill>
                  <a:schemeClr val="bg1"/>
                </a:solidFill>
                <a:latin typeface="游ゴシック" panose="020B0400000000000000" pitchFamily="50" charset="-128"/>
                <a:ea typeface="游ゴシック" panose="020B0400000000000000" pitchFamily="50" charset="-128"/>
              </a:rPr>
              <a:t>尊敬する</a:t>
            </a:r>
            <a:endParaRPr lang="en-US" altLang="ja-JP" sz="2800" b="1" dirty="0" smtClean="0">
              <a:solidFill>
                <a:schemeClr val="bg1"/>
              </a:solidFill>
              <a:latin typeface="游ゴシック" panose="020B0400000000000000" pitchFamily="50" charset="-128"/>
              <a:ea typeface="游ゴシック" panose="020B0400000000000000" pitchFamily="50" charset="-128"/>
            </a:endParaRPr>
          </a:p>
          <a:p>
            <a:pPr algn="ctr"/>
            <a:r>
              <a:rPr kumimoji="1" lang="ja-JP" altLang="en-US" sz="2800" b="1" dirty="0" smtClean="0">
                <a:solidFill>
                  <a:schemeClr val="bg1"/>
                </a:solidFill>
                <a:latin typeface="游ゴシック" panose="020B0400000000000000" pitchFamily="50" charset="-128"/>
                <a:ea typeface="游ゴシック" panose="020B0400000000000000" pitchFamily="50" charset="-128"/>
              </a:rPr>
              <a:t>人物</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5055778" y="2434628"/>
            <a:ext cx="2067932" cy="954107"/>
          </a:xfrm>
          <a:prstGeom prst="rect">
            <a:avLst/>
          </a:prstGeom>
          <a:noFill/>
        </p:spPr>
        <p:txBody>
          <a:bodyPr wrap="square" rtlCol="0">
            <a:spAutoFit/>
          </a:bodyPr>
          <a:lstStyle/>
          <a:p>
            <a:r>
              <a:rPr lang="ja-JP" altLang="en-US" sz="2800" b="1" dirty="0" smtClean="0">
                <a:solidFill>
                  <a:schemeClr val="bg1"/>
                </a:solidFill>
                <a:latin typeface="游ゴシック" panose="020B0400000000000000" pitchFamily="50" charset="-128"/>
                <a:ea typeface="游ゴシック" panose="020B0400000000000000" pitchFamily="50" charset="-128"/>
              </a:rPr>
              <a:t>思想</a:t>
            </a:r>
            <a:endParaRPr lang="en-US" altLang="ja-JP" sz="2800" b="1" dirty="0" smtClean="0">
              <a:solidFill>
                <a:schemeClr val="bg1"/>
              </a:solidFill>
              <a:latin typeface="游ゴシック" panose="020B0400000000000000" pitchFamily="50" charset="-128"/>
              <a:ea typeface="游ゴシック" panose="020B0400000000000000" pitchFamily="50" charset="-128"/>
            </a:endParaRPr>
          </a:p>
          <a:p>
            <a:r>
              <a:rPr lang="ja-JP" altLang="en-US" sz="2800" b="1" dirty="0" smtClean="0">
                <a:solidFill>
                  <a:schemeClr val="bg1"/>
                </a:solidFill>
                <a:latin typeface="游ゴシック" panose="020B0400000000000000" pitchFamily="50" charset="-128"/>
                <a:ea typeface="游ゴシック" panose="020B0400000000000000" pitchFamily="50" charset="-128"/>
              </a:rPr>
              <a:t>・信条</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7249277" y="2484778"/>
            <a:ext cx="1261884" cy="523220"/>
          </a:xfrm>
          <a:prstGeom prst="rect">
            <a:avLst/>
          </a:prstGeom>
          <a:noFill/>
        </p:spPr>
        <p:txBody>
          <a:bodyPr wrap="none" rtlCol="0">
            <a:spAutoFit/>
          </a:bodyPr>
          <a:lstStyle/>
          <a:p>
            <a:r>
              <a:rPr lang="ja-JP" altLang="en-US" sz="2800" b="1" dirty="0" smtClean="0">
                <a:solidFill>
                  <a:schemeClr val="bg1"/>
                </a:solidFill>
                <a:latin typeface="游ゴシック" panose="020B0400000000000000" pitchFamily="50" charset="-128"/>
                <a:ea typeface="游ゴシック" panose="020B0400000000000000" pitchFamily="50" charset="-128"/>
              </a:rPr>
              <a:t>愛読書</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5998488" y="4059069"/>
            <a:ext cx="1620957" cy="954107"/>
          </a:xfrm>
          <a:prstGeom prst="rect">
            <a:avLst/>
          </a:prstGeom>
          <a:noFill/>
        </p:spPr>
        <p:txBody>
          <a:bodyPr wrap="none" rtlCol="0">
            <a:spAutoFit/>
          </a:bodyPr>
          <a:lstStyle/>
          <a:p>
            <a:r>
              <a:rPr lang="ja-JP" altLang="en-US" sz="2800" b="1" dirty="0">
                <a:solidFill>
                  <a:schemeClr val="bg1"/>
                </a:solidFill>
                <a:latin typeface="游ゴシック" panose="020B0400000000000000" pitchFamily="50" charset="-128"/>
                <a:ea typeface="游ゴシック" panose="020B0400000000000000" pitchFamily="50" charset="-128"/>
              </a:rPr>
              <a:t>労働</a:t>
            </a:r>
            <a:r>
              <a:rPr lang="ja-JP" altLang="en-US" sz="2800" b="1" dirty="0" smtClean="0">
                <a:solidFill>
                  <a:schemeClr val="bg1"/>
                </a:solidFill>
                <a:latin typeface="游ゴシック" panose="020B0400000000000000" pitchFamily="50" charset="-128"/>
                <a:ea typeface="游ゴシック" panose="020B0400000000000000" pitchFamily="50" charset="-128"/>
              </a:rPr>
              <a:t>組合</a:t>
            </a:r>
            <a:endParaRPr lang="en-US" altLang="ja-JP" sz="2800" b="1" dirty="0" smtClean="0">
              <a:solidFill>
                <a:schemeClr val="bg1"/>
              </a:solidFill>
              <a:latin typeface="游ゴシック" panose="020B0400000000000000" pitchFamily="50" charset="-128"/>
              <a:ea typeface="游ゴシック" panose="020B0400000000000000" pitchFamily="50" charset="-128"/>
            </a:endParaRPr>
          </a:p>
          <a:p>
            <a:r>
              <a:rPr kumimoji="1" lang="ja-JP" altLang="en-US" sz="2800" b="1" dirty="0">
                <a:solidFill>
                  <a:schemeClr val="bg1"/>
                </a:solidFill>
                <a:latin typeface="游ゴシック" panose="020B0400000000000000" pitchFamily="50" charset="-128"/>
                <a:ea typeface="游ゴシック" panose="020B0400000000000000" pitchFamily="50" charset="-128"/>
              </a:rPr>
              <a:t>学生運動</a:t>
            </a:r>
          </a:p>
        </p:txBody>
      </p:sp>
      <p:sp>
        <p:nvSpPr>
          <p:cNvPr id="4" name="日付プレースホルダー 3"/>
          <p:cNvSpPr>
            <a:spLocks noGrp="1"/>
          </p:cNvSpPr>
          <p:nvPr>
            <p:ph type="dt" sz="half" idx="10"/>
          </p:nvPr>
        </p:nvSpPr>
        <p:spPr/>
        <p:txBody>
          <a:bodyPr/>
          <a:lstStyle/>
          <a:p>
            <a:r>
              <a:rPr lang="en-US" altLang="ja-JP" smtClean="0"/>
              <a:t>2022/11/09</a:t>
            </a:r>
            <a:endParaRPr lang="en-US" dirty="0"/>
          </a:p>
        </p:txBody>
      </p:sp>
      <p:sp>
        <p:nvSpPr>
          <p:cNvPr id="5" name="スライド番号プレースホルダー 4"/>
          <p:cNvSpPr>
            <a:spLocks noGrp="1"/>
          </p:cNvSpPr>
          <p:nvPr>
            <p:ph type="sldNum" sz="quarter" idx="4"/>
          </p:nvPr>
        </p:nvSpPr>
        <p:spPr/>
        <p:txBody>
          <a:bodyPr/>
          <a:lstStyle/>
          <a:p>
            <a:fld id="{48F63A3B-78C7-47BE-AE5E-E10140E04643}" type="slidenum">
              <a:rPr lang="en-US" smtClean="0"/>
              <a:pPr/>
              <a:t>9</a:t>
            </a:fld>
            <a:endParaRPr lang="en-US" dirty="0"/>
          </a:p>
        </p:txBody>
      </p:sp>
    </p:spTree>
    <p:extLst>
      <p:ext uri="{BB962C8B-B14F-4D97-AF65-F5344CB8AC3E}">
        <p14:creationId xmlns:p14="http://schemas.microsoft.com/office/powerpoint/2010/main" val="3984223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73F0D3CB47D0F40B688D5301E36CDE4" ma:contentTypeVersion="10" ma:contentTypeDescription="新しいドキュメントを作成します。" ma:contentTypeScope="" ma:versionID="73052524deda3e9b18f62a56b40a3f8d">
  <xsd:schema xmlns:xsd="http://www.w3.org/2001/XMLSchema" xmlns:xs="http://www.w3.org/2001/XMLSchema" xmlns:p="http://schemas.microsoft.com/office/2006/metadata/properties" xmlns:ns2="9e542ebf-0f02-4a5b-a3c6-60cb080530a7" targetNamespace="http://schemas.microsoft.com/office/2006/metadata/properties" ma:root="true" ma:fieldsID="2eb0a2b56d81a1b8855d252ab4930b51" ns2:_="">
    <xsd:import namespace="9e542ebf-0f02-4a5b-a3c6-60cb080530a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542ebf-0f02-4a5b-a3c6-60cb08053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CEF1F3-83CB-4ED3-A3F4-8761232B3425}">
  <ds:schemaRefs>
    <ds:schemaRef ds:uri="http://schemas.microsoft.com/office/infopath/2007/PartnerControls"/>
    <ds:schemaRef ds:uri="http://purl.org/dc/terms/"/>
    <ds:schemaRef ds:uri="http://purl.org/dc/elements/1.1/"/>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9e542ebf-0f02-4a5b-a3c6-60cb080530a7"/>
    <ds:schemaRef ds:uri="http://purl.org/dc/dcmitype/"/>
  </ds:schemaRefs>
</ds:datastoreItem>
</file>

<file path=customXml/itemProps2.xml><?xml version="1.0" encoding="utf-8"?>
<ds:datastoreItem xmlns:ds="http://schemas.openxmlformats.org/officeDocument/2006/customXml" ds:itemID="{30A9FB2F-0580-4DD5-A697-9CFC7FCAC992}">
  <ds:schemaRefs>
    <ds:schemaRef ds:uri="9e542ebf-0f02-4a5b-a3c6-60cb080530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6D4CDE8-92CA-4D90-A2A1-0EC09C4082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19467</TotalTime>
  <Words>5733</Words>
  <PresentationFormat>A4 210 x 297 mm</PresentationFormat>
  <Paragraphs>547</Paragraphs>
  <Slides>34</Slides>
  <Notes>34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34</vt:i4>
      </vt:variant>
    </vt:vector>
  </HeadingPairs>
  <TitlesOfParts>
    <vt:vector size="45" baseType="lpstr">
      <vt:lpstr>HG丸ｺﾞｼｯｸM-PRO</vt:lpstr>
      <vt:lpstr>Noto Sans CJK JP DemiLight</vt:lpstr>
      <vt:lpstr>メイリオ</vt:lpstr>
      <vt:lpstr>メイリオ</vt:lpstr>
      <vt:lpstr>小塚ゴシック Pr6N B</vt:lpstr>
      <vt:lpstr>小塚ゴシック Pr6N R</vt:lpstr>
      <vt:lpstr>游ゴシック</vt:lpstr>
      <vt:lpstr>Arial</vt:lpstr>
      <vt:lpstr>Segoe UI</vt:lpstr>
      <vt:lpstr>Wingdings</vt:lpstr>
      <vt:lpstr>Office テーマ</vt:lpstr>
      <vt:lpstr>公正採用選考人権啓発推進員研修</vt:lpstr>
      <vt:lpstr>公正な採用選考の基本</vt:lpstr>
      <vt:lpstr>公正な採用選考の基本</vt:lpstr>
      <vt:lpstr>採用選考時に配慮すべき事項</vt:lpstr>
      <vt:lpstr>採用選考時に配慮すべき事項</vt:lpstr>
      <vt:lpstr>採用選考時に配慮すべき事項</vt:lpstr>
      <vt:lpstr>不適切なおそれのある事例①</vt:lpstr>
      <vt:lpstr>採用選考時に配慮すべき事項</vt:lpstr>
      <vt:lpstr>採用選考時に配慮すべき事項</vt:lpstr>
      <vt:lpstr>不適切なおそれのある事例②</vt:lpstr>
      <vt:lpstr>採用選考時に配慮すべき事項</vt:lpstr>
      <vt:lpstr>不適切なおそれのある事例③</vt:lpstr>
      <vt:lpstr>不適切なおそれのある事例④</vt:lpstr>
      <vt:lpstr>不適切なおそれのある事例④</vt:lpstr>
      <vt:lpstr>不適切なおそれのある事例⑤</vt:lpstr>
      <vt:lpstr>就職差別につながるおそれのある事例</vt:lpstr>
      <vt:lpstr>求職者等の個人情報の取扱い</vt:lpstr>
      <vt:lpstr>求職者等の個人情報の取扱い</vt:lpstr>
      <vt:lpstr>企業における公正採用選考への取組</vt:lpstr>
      <vt:lpstr>企業における公正採用選考への取組</vt:lpstr>
      <vt:lpstr>PowerPoint プレゼンテーション</vt:lpstr>
      <vt:lpstr>採用方針・採用計画の検討</vt:lpstr>
      <vt:lpstr>採用方針・採用計画の検討</vt:lpstr>
      <vt:lpstr>PowerPoint プレゼンテーション</vt:lpstr>
      <vt:lpstr>採用方針・採用計画の検討</vt:lpstr>
      <vt:lpstr>PowerPoint プレゼンテーション</vt:lpstr>
      <vt:lpstr>PowerPoint プレゼンテーション</vt:lpstr>
      <vt:lpstr>採用方針・採用計画の検討</vt:lpstr>
      <vt:lpstr>公正採用選考人権啓発推進員</vt:lpstr>
      <vt:lpstr>公正採用選考人権啓発推進員</vt:lpstr>
      <vt:lpstr>公正採用選考人権啓発推進員</vt:lpstr>
      <vt:lpstr>部落差別解消法</vt:lpstr>
      <vt:lpstr>部落差別解消法</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2022-07-06T01:08:58Z</cp:lastPrinted>
  <dcterms:created xsi:type="dcterms:W3CDTF">2021-01-07T10:15:48Z</dcterms:created>
  <dcterms:modified xsi:type="dcterms:W3CDTF">2022-10-11T05:56:59Z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0x010100573F0D3CB47D0F40B688D5301E36CDE4</vt:lpwstr>
  </property>
</Properties>
</file>