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&#65279;<?xml version="1.0" encoding="utf-8" standalone="yes"?>
<Relationships xmlns="http://schemas.openxmlformats.org/package/2006/relationships">
  <Relationship Id="rId2" Type="http://schemas.openxmlformats.org/package/2006/relationships/metadata/thumbnail" Target="docProps/thumbnail.jpeg" />
  <Relationship Id="rId1" Type="http://schemas.openxmlformats.org/officeDocument/2006/relationships/officeDocument" Target="ppt/presentation.xml" />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71" autoAdjust="0"/>
    <p:restoredTop sz="94660"/>
  </p:normalViewPr>
  <p:slideViewPr>
    <p:cSldViewPr>
      <p:cViewPr varScale="1">
        <p:scale>
          <a:sx n="48" d="100"/>
          <a:sy n="48" d="100"/>
        </p:scale>
        <p:origin x="2310" y="42"/>
      </p:cViewPr>
      <p:guideLst>
        <p:guide orient="horz" pos="3120"/>
        <p:guide pos="2160"/>
      </p:guideLst>
    </p:cSldViewPr>
  </p:slideViewPr>
  <p:notesTextViewPr>
    <p:cViewPr>
      <p:scale>
        <a:sx n="1" d="1"/>
        <a:sy n="1" d="1"/>
      </p:scale>
      <p:origin x="0" y="0"/>
    </p:cViewPr>
  </p:notesTextViewPr>
  <p:gridSpacing cx="72008" cy="72008"/>
</p:viewPr>
</file>

<file path=ppt/_rels/presentation.xml.rels>&#65279;<?xml version="1.0" encoding="utf-8" standalone="yes"?>
<Relationships xmlns="http://schemas.openxmlformats.org/package/2006/relationships">
  <Relationship Id="rId8" Type="http://schemas.openxmlformats.org/officeDocument/2006/relationships/theme" Target="theme/theme1.xml" />
  <Relationship Id="rId3" Type="http://schemas.openxmlformats.org/officeDocument/2006/relationships/slide" Target="slides/slide2.xml" />
  <Relationship Id="rId7" Type="http://schemas.openxmlformats.org/officeDocument/2006/relationships/viewProps" Target="viewProps.xml" />
  <Relationship Id="rId2" Type="http://schemas.openxmlformats.org/officeDocument/2006/relationships/slide" Target="slides/slide1.xml" />
  <Relationship Id="rId1" Type="http://schemas.openxmlformats.org/officeDocument/2006/relationships/slideMaster" Target="slideMasters/slideMaster1.xml" />
  <Relationship Id="rId6" Type="http://schemas.openxmlformats.org/officeDocument/2006/relationships/presProps" Target="presProps.xml" />
  <Relationship Id="rId5" Type="http://schemas.openxmlformats.org/officeDocument/2006/relationships/notesMaster" Target="notesMasters/notesMaster1.xml" />
  <Relationship Id="rId4" Type="http://schemas.openxmlformats.org/officeDocument/2006/relationships/slide" Target="slides/slide3.xml" />
  <Relationship Id="rId9" Type="http://schemas.openxmlformats.org/officeDocument/2006/relationships/tableStyles" Target="tableStyles.xml" />
</Relationships>
</file>

<file path=ppt/notesMasters/_rels/notesMaster1.xml.rels>&#65279;<?xml version="1.0" encoding="utf-8" standalone="yes"?>
<Relationships xmlns="http://schemas.openxmlformats.org/package/2006/relationships">
  <Relationship Id="rId1" Type="http://schemas.openxmlformats.org/officeDocument/2006/relationships/theme" Target="../theme/theme2.xml" />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193115C3-F6E2-4B31-B345-A84AF6B7E8FB}" type="datetimeFigureOut">
              <a:rPr kumimoji="1" lang="ja-JP" altLang="en-US" smtClean="0"/>
              <a:t>2026/7/15</a:t>
            </a:fld>
            <a:endParaRPr kumimoji="1" lang="ja-JP" altLang="en-US"/>
          </a:p>
        </p:txBody>
      </p:sp>
      <p:sp>
        <p:nvSpPr>
          <p:cNvPr id="4" name="スライド イメージ プレースホルダー 3"/>
          <p:cNvSpPr>
            <a:spLocks noGrp="1" noRot="1" noChangeAspect="1"/>
          </p:cNvSpPr>
          <p:nvPr>
            <p:ph type="sldImg" idx="2"/>
          </p:nvPr>
        </p:nvSpPr>
        <p:spPr>
          <a:xfrm>
            <a:off x="2216150" y="1233488"/>
            <a:ext cx="2303463"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D36AF8CF-EFFA-4298-B799-68875C4F1F1B}" type="slidenum">
              <a:rPr kumimoji="1" lang="ja-JP" altLang="en-US" smtClean="0"/>
              <a:t>‹#›</a:t>
            </a:fld>
            <a:endParaRPr kumimoji="1" lang="ja-JP" altLang="en-US"/>
          </a:p>
        </p:txBody>
      </p:sp>
    </p:spTree>
    <p:extLst>
      <p:ext uri="{BB962C8B-B14F-4D97-AF65-F5344CB8AC3E}">
        <p14:creationId xmlns:p14="http://schemas.microsoft.com/office/powerpoint/2010/main" val="17687792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10.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11.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2.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3.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4.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5.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6.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7.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8.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9.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3"/>
            <a:ext cx="5829300" cy="2123369"/>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660363" indent="0" algn="ctr">
              <a:buNone/>
              <a:defRPr>
                <a:solidFill>
                  <a:schemeClr val="tx1">
                    <a:tint val="75000"/>
                  </a:schemeClr>
                </a:solidFill>
              </a:defRPr>
            </a:lvl2pPr>
            <a:lvl3pPr marL="1320727" indent="0" algn="ctr">
              <a:buNone/>
              <a:defRPr>
                <a:solidFill>
                  <a:schemeClr val="tx1">
                    <a:tint val="75000"/>
                  </a:schemeClr>
                </a:solidFill>
              </a:defRPr>
            </a:lvl3pPr>
            <a:lvl4pPr marL="1981089" indent="0" algn="ctr">
              <a:buNone/>
              <a:defRPr>
                <a:solidFill>
                  <a:schemeClr val="tx1">
                    <a:tint val="75000"/>
                  </a:schemeClr>
                </a:solidFill>
              </a:defRPr>
            </a:lvl4pPr>
            <a:lvl5pPr marL="2641453" indent="0" algn="ctr">
              <a:buNone/>
              <a:defRPr>
                <a:solidFill>
                  <a:schemeClr val="tx1">
                    <a:tint val="75000"/>
                  </a:schemeClr>
                </a:solidFill>
              </a:defRPr>
            </a:lvl5pPr>
            <a:lvl6pPr marL="3301816" indent="0" algn="ctr">
              <a:buNone/>
              <a:defRPr>
                <a:solidFill>
                  <a:schemeClr val="tx1">
                    <a:tint val="75000"/>
                  </a:schemeClr>
                </a:solidFill>
              </a:defRPr>
            </a:lvl6pPr>
            <a:lvl7pPr marL="3962179" indent="0" algn="ctr">
              <a:buNone/>
              <a:defRPr>
                <a:solidFill>
                  <a:schemeClr val="tx1">
                    <a:tint val="75000"/>
                  </a:schemeClr>
                </a:solidFill>
              </a:defRPr>
            </a:lvl7pPr>
            <a:lvl8pPr marL="4622542" indent="0" algn="ctr">
              <a:buNone/>
              <a:defRPr>
                <a:solidFill>
                  <a:schemeClr val="tx1">
                    <a:tint val="75000"/>
                  </a:schemeClr>
                </a:solidFill>
              </a:defRPr>
            </a:lvl8pPr>
            <a:lvl9pPr marL="528290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372D545-8467-428C-B4B7-668AFE11EB3F}" type="datetimeFigureOut">
              <a:rPr kumimoji="1" lang="ja-JP" altLang="en-US" smtClean="0"/>
              <a:t>2026/7/15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729154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372D545-8467-428C-B4B7-668AFE11EB3F}" type="datetimeFigureOut">
              <a:rPr kumimoji="1" lang="ja-JP" altLang="en-US" smtClean="0"/>
              <a:t>2026/7/15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71439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701"/>
            <a:ext cx="1543050" cy="8452202"/>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42900" y="396701"/>
            <a:ext cx="4514850" cy="8452202"/>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372D545-8467-428C-B4B7-668AFE11EB3F}" type="datetimeFigureOut">
              <a:rPr kumimoji="1" lang="ja-JP" altLang="en-US" smtClean="0"/>
              <a:t>2026/7/15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06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372D545-8467-428C-B4B7-668AFE11EB3F}" type="datetimeFigureOut">
              <a:rPr kumimoji="1" lang="ja-JP" altLang="en-US" smtClean="0"/>
              <a:t>2026/7/15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428047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2"/>
            <a:ext cx="5829300" cy="1967442"/>
          </a:xfrm>
        </p:spPr>
        <p:txBody>
          <a:bodyPr anchor="t"/>
          <a:lstStyle>
            <a:lvl1pPr algn="l">
              <a:defRPr sz="5777"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4198587"/>
            <a:ext cx="5829300" cy="2166936"/>
          </a:xfrm>
        </p:spPr>
        <p:txBody>
          <a:bodyPr anchor="b"/>
          <a:lstStyle>
            <a:lvl1pPr marL="0" indent="0">
              <a:buNone/>
              <a:defRPr sz="2889">
                <a:solidFill>
                  <a:schemeClr val="tx1">
                    <a:tint val="75000"/>
                  </a:schemeClr>
                </a:solidFill>
              </a:defRPr>
            </a:lvl1pPr>
            <a:lvl2pPr marL="660363" indent="0">
              <a:buNone/>
              <a:defRPr sz="2600">
                <a:solidFill>
                  <a:schemeClr val="tx1">
                    <a:tint val="75000"/>
                  </a:schemeClr>
                </a:solidFill>
              </a:defRPr>
            </a:lvl2pPr>
            <a:lvl3pPr marL="1320727" indent="0">
              <a:buNone/>
              <a:defRPr sz="2311">
                <a:solidFill>
                  <a:schemeClr val="tx1">
                    <a:tint val="75000"/>
                  </a:schemeClr>
                </a:solidFill>
              </a:defRPr>
            </a:lvl3pPr>
            <a:lvl4pPr marL="1981089" indent="0">
              <a:buNone/>
              <a:defRPr sz="2023">
                <a:solidFill>
                  <a:schemeClr val="tx1">
                    <a:tint val="75000"/>
                  </a:schemeClr>
                </a:solidFill>
              </a:defRPr>
            </a:lvl4pPr>
            <a:lvl5pPr marL="2641453" indent="0">
              <a:buNone/>
              <a:defRPr sz="2023">
                <a:solidFill>
                  <a:schemeClr val="tx1">
                    <a:tint val="75000"/>
                  </a:schemeClr>
                </a:solidFill>
              </a:defRPr>
            </a:lvl5pPr>
            <a:lvl6pPr marL="3301816" indent="0">
              <a:buNone/>
              <a:defRPr sz="2023">
                <a:solidFill>
                  <a:schemeClr val="tx1">
                    <a:tint val="75000"/>
                  </a:schemeClr>
                </a:solidFill>
              </a:defRPr>
            </a:lvl6pPr>
            <a:lvl7pPr marL="3962179" indent="0">
              <a:buNone/>
              <a:defRPr sz="2023">
                <a:solidFill>
                  <a:schemeClr val="tx1">
                    <a:tint val="75000"/>
                  </a:schemeClr>
                </a:solidFill>
              </a:defRPr>
            </a:lvl7pPr>
            <a:lvl8pPr marL="4622542" indent="0">
              <a:buNone/>
              <a:defRPr sz="2023">
                <a:solidFill>
                  <a:schemeClr val="tx1">
                    <a:tint val="75000"/>
                  </a:schemeClr>
                </a:solidFill>
              </a:defRPr>
            </a:lvl8pPr>
            <a:lvl9pPr marL="5282905" indent="0">
              <a:buNone/>
              <a:defRPr sz="2023">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7372D545-8467-428C-B4B7-668AFE11EB3F}" type="datetimeFigureOut">
              <a:rPr kumimoji="1" lang="ja-JP" altLang="en-US" smtClean="0"/>
              <a:t>2026/7/15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027989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42900" y="2311402"/>
            <a:ext cx="3028950"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86150" y="2311402"/>
            <a:ext cx="3028950"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7372D545-8467-428C-B4B7-668AFE11EB3F}" type="datetimeFigureOut">
              <a:rPr kumimoji="1" lang="ja-JP" altLang="en-US" smtClean="0"/>
              <a:t>2026/7/15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258555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217385"/>
            <a:ext cx="3030141" cy="924101"/>
          </a:xfrm>
        </p:spPr>
        <p:txBody>
          <a:bodyPr anchor="b"/>
          <a:lstStyle>
            <a:lvl1pPr marL="0" indent="0">
              <a:buNone/>
              <a:defRPr sz="3467" b="1"/>
            </a:lvl1pPr>
            <a:lvl2pPr marL="660363" indent="0">
              <a:buNone/>
              <a:defRPr sz="2889" b="1"/>
            </a:lvl2pPr>
            <a:lvl3pPr marL="1320727" indent="0">
              <a:buNone/>
              <a:defRPr sz="2600" b="1"/>
            </a:lvl3pPr>
            <a:lvl4pPr marL="1981089" indent="0">
              <a:buNone/>
              <a:defRPr sz="2311" b="1"/>
            </a:lvl4pPr>
            <a:lvl5pPr marL="2641453" indent="0">
              <a:buNone/>
              <a:defRPr sz="2311" b="1"/>
            </a:lvl5pPr>
            <a:lvl6pPr marL="3301816" indent="0">
              <a:buNone/>
              <a:defRPr sz="2311" b="1"/>
            </a:lvl6pPr>
            <a:lvl7pPr marL="3962179" indent="0">
              <a:buNone/>
              <a:defRPr sz="2311" b="1"/>
            </a:lvl7pPr>
            <a:lvl8pPr marL="4622542" indent="0">
              <a:buNone/>
              <a:defRPr sz="2311" b="1"/>
            </a:lvl8pPr>
            <a:lvl9pPr marL="5282905" indent="0">
              <a:buNone/>
              <a:defRPr sz="2311"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3141486"/>
            <a:ext cx="3030141"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70" y="2217385"/>
            <a:ext cx="3031331" cy="924101"/>
          </a:xfrm>
        </p:spPr>
        <p:txBody>
          <a:bodyPr anchor="b"/>
          <a:lstStyle>
            <a:lvl1pPr marL="0" indent="0">
              <a:buNone/>
              <a:defRPr sz="3467" b="1"/>
            </a:lvl1pPr>
            <a:lvl2pPr marL="660363" indent="0">
              <a:buNone/>
              <a:defRPr sz="2889" b="1"/>
            </a:lvl2pPr>
            <a:lvl3pPr marL="1320727" indent="0">
              <a:buNone/>
              <a:defRPr sz="2600" b="1"/>
            </a:lvl3pPr>
            <a:lvl4pPr marL="1981089" indent="0">
              <a:buNone/>
              <a:defRPr sz="2311" b="1"/>
            </a:lvl4pPr>
            <a:lvl5pPr marL="2641453" indent="0">
              <a:buNone/>
              <a:defRPr sz="2311" b="1"/>
            </a:lvl5pPr>
            <a:lvl6pPr marL="3301816" indent="0">
              <a:buNone/>
              <a:defRPr sz="2311" b="1"/>
            </a:lvl6pPr>
            <a:lvl7pPr marL="3962179" indent="0">
              <a:buNone/>
              <a:defRPr sz="2311" b="1"/>
            </a:lvl7pPr>
            <a:lvl8pPr marL="4622542" indent="0">
              <a:buNone/>
              <a:defRPr sz="2311" b="1"/>
            </a:lvl8pPr>
            <a:lvl9pPr marL="5282905" indent="0">
              <a:buNone/>
              <a:defRPr sz="2311"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70" y="3141486"/>
            <a:ext cx="3031331"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372D545-8467-428C-B4B7-668AFE11EB3F}" type="datetimeFigureOut">
              <a:rPr kumimoji="1" lang="ja-JP" altLang="en-US" smtClean="0"/>
              <a:t>2026/7/15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79646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372D545-8467-428C-B4B7-668AFE11EB3F}" type="datetimeFigureOut">
              <a:rPr kumimoji="1" lang="ja-JP" altLang="en-US" smtClean="0"/>
              <a:t>2026/7/15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75793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372D545-8467-428C-B4B7-668AFE11EB3F}" type="datetimeFigureOut">
              <a:rPr kumimoji="1" lang="ja-JP" altLang="en-US" smtClean="0"/>
              <a:t>2026/7/15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834724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1" y="394406"/>
            <a:ext cx="2256235" cy="1678517"/>
          </a:xfrm>
        </p:spPr>
        <p:txBody>
          <a:bodyPr anchor="b"/>
          <a:lstStyle>
            <a:lvl1pPr algn="l">
              <a:defRPr sz="2889"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8" y="394406"/>
            <a:ext cx="3833813" cy="8454497"/>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1" y="2072923"/>
            <a:ext cx="2256235" cy="6775980"/>
          </a:xfrm>
        </p:spPr>
        <p:txBody>
          <a:bodyPr/>
          <a:lstStyle>
            <a:lvl1pPr marL="0" indent="0">
              <a:buNone/>
              <a:defRPr sz="2023"/>
            </a:lvl1pPr>
            <a:lvl2pPr marL="660363" indent="0">
              <a:buNone/>
              <a:defRPr sz="1733"/>
            </a:lvl2pPr>
            <a:lvl3pPr marL="1320727" indent="0">
              <a:buNone/>
              <a:defRPr sz="1444"/>
            </a:lvl3pPr>
            <a:lvl4pPr marL="1981089" indent="0">
              <a:buNone/>
              <a:defRPr sz="1300"/>
            </a:lvl4pPr>
            <a:lvl5pPr marL="2641453" indent="0">
              <a:buNone/>
              <a:defRPr sz="1300"/>
            </a:lvl5pPr>
            <a:lvl6pPr marL="3301816" indent="0">
              <a:buNone/>
              <a:defRPr sz="1300"/>
            </a:lvl6pPr>
            <a:lvl7pPr marL="3962179" indent="0">
              <a:buNone/>
              <a:defRPr sz="1300"/>
            </a:lvl7pPr>
            <a:lvl8pPr marL="4622542" indent="0">
              <a:buNone/>
              <a:defRPr sz="1300"/>
            </a:lvl8pPr>
            <a:lvl9pPr marL="5282905"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372D545-8467-428C-B4B7-668AFE11EB3F}" type="datetimeFigureOut">
              <a:rPr kumimoji="1" lang="ja-JP" altLang="en-US" smtClean="0"/>
              <a:t>2026/7/15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26694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1"/>
            <a:ext cx="4114800" cy="818622"/>
          </a:xfrm>
        </p:spPr>
        <p:txBody>
          <a:bodyPr anchor="b"/>
          <a:lstStyle>
            <a:lvl1pPr algn="l">
              <a:defRPr sz="2889"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85119"/>
            <a:ext cx="4114800" cy="5943600"/>
          </a:xfrm>
        </p:spPr>
        <p:txBody>
          <a:bodyPr/>
          <a:lstStyle>
            <a:lvl1pPr marL="0" indent="0">
              <a:buNone/>
              <a:defRPr sz="4622"/>
            </a:lvl1pPr>
            <a:lvl2pPr marL="660363" indent="0">
              <a:buNone/>
              <a:defRPr sz="4044"/>
            </a:lvl2pPr>
            <a:lvl3pPr marL="1320727" indent="0">
              <a:buNone/>
              <a:defRPr sz="3467"/>
            </a:lvl3pPr>
            <a:lvl4pPr marL="1981089" indent="0">
              <a:buNone/>
              <a:defRPr sz="2889"/>
            </a:lvl4pPr>
            <a:lvl5pPr marL="2641453" indent="0">
              <a:buNone/>
              <a:defRPr sz="2889"/>
            </a:lvl5pPr>
            <a:lvl6pPr marL="3301816" indent="0">
              <a:buNone/>
              <a:defRPr sz="2889"/>
            </a:lvl6pPr>
            <a:lvl7pPr marL="3962179" indent="0">
              <a:buNone/>
              <a:defRPr sz="2889"/>
            </a:lvl7pPr>
            <a:lvl8pPr marL="4622542" indent="0">
              <a:buNone/>
              <a:defRPr sz="2889"/>
            </a:lvl8pPr>
            <a:lvl9pPr marL="5282905" indent="0">
              <a:buNone/>
              <a:defRPr sz="2889"/>
            </a:lvl9pPr>
          </a:lstStyle>
          <a:p>
            <a:r>
              <a:rPr kumimoji="1" lang="ja-JP" altLang="en-US"/>
              <a:t>図を追加</a:t>
            </a:r>
          </a:p>
        </p:txBody>
      </p:sp>
      <p:sp>
        <p:nvSpPr>
          <p:cNvPr id="4" name="テキスト プレースホルダー 3"/>
          <p:cNvSpPr>
            <a:spLocks noGrp="1"/>
          </p:cNvSpPr>
          <p:nvPr>
            <p:ph type="body" sz="half" idx="2"/>
          </p:nvPr>
        </p:nvSpPr>
        <p:spPr>
          <a:xfrm>
            <a:off x="1344216" y="7752823"/>
            <a:ext cx="4114800" cy="1162578"/>
          </a:xfrm>
        </p:spPr>
        <p:txBody>
          <a:bodyPr/>
          <a:lstStyle>
            <a:lvl1pPr marL="0" indent="0">
              <a:buNone/>
              <a:defRPr sz="2023"/>
            </a:lvl1pPr>
            <a:lvl2pPr marL="660363" indent="0">
              <a:buNone/>
              <a:defRPr sz="1733"/>
            </a:lvl2pPr>
            <a:lvl3pPr marL="1320727" indent="0">
              <a:buNone/>
              <a:defRPr sz="1444"/>
            </a:lvl3pPr>
            <a:lvl4pPr marL="1981089" indent="0">
              <a:buNone/>
              <a:defRPr sz="1300"/>
            </a:lvl4pPr>
            <a:lvl5pPr marL="2641453" indent="0">
              <a:buNone/>
              <a:defRPr sz="1300"/>
            </a:lvl5pPr>
            <a:lvl6pPr marL="3301816" indent="0">
              <a:buNone/>
              <a:defRPr sz="1300"/>
            </a:lvl6pPr>
            <a:lvl7pPr marL="3962179" indent="0">
              <a:buNone/>
              <a:defRPr sz="1300"/>
            </a:lvl7pPr>
            <a:lvl8pPr marL="4622542" indent="0">
              <a:buNone/>
              <a:defRPr sz="1300"/>
            </a:lvl8pPr>
            <a:lvl9pPr marL="5282905"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372D545-8467-428C-B4B7-668AFE11EB3F}" type="datetimeFigureOut">
              <a:rPr kumimoji="1" lang="ja-JP" altLang="en-US" smtClean="0"/>
              <a:t>2026/7/15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5282488"/>
      </p:ext>
    </p:extLst>
  </p:cSld>
  <p:clrMapOvr>
    <a:masterClrMapping/>
  </p:clrMapOvr>
</p:sldLayout>
</file>

<file path=ppt/slideMasters/_rels/slideMaster1.xml.rels>&#65279;<?xml version="1.0" encoding="utf-8" standalone="yes"?>
<Relationships xmlns="http://schemas.openxmlformats.org/package/2006/relationships">
  <Relationship Id="rId8" Type="http://schemas.openxmlformats.org/officeDocument/2006/relationships/slideLayout" Target="../slideLayouts/slideLayout8.xml" />
  <Relationship Id="rId3" Type="http://schemas.openxmlformats.org/officeDocument/2006/relationships/slideLayout" Target="../slideLayouts/slideLayout3.xml" />
  <Relationship Id="rId7" Type="http://schemas.openxmlformats.org/officeDocument/2006/relationships/slideLayout" Target="../slideLayouts/slideLayout7.xml" />
  <Relationship Id="rId12" Type="http://schemas.openxmlformats.org/officeDocument/2006/relationships/theme" Target="../theme/theme1.xml" />
  <Relationship Id="rId2" Type="http://schemas.openxmlformats.org/officeDocument/2006/relationships/slideLayout" Target="../slideLayouts/slideLayout2.xml" />
  <Relationship Id="rId1" Type="http://schemas.openxmlformats.org/officeDocument/2006/relationships/slideLayout" Target="../slideLayouts/slideLayout1.xml" />
  <Relationship Id="rId6" Type="http://schemas.openxmlformats.org/officeDocument/2006/relationships/slideLayout" Target="../slideLayouts/slideLayout6.xml" />
  <Relationship Id="rId11" Type="http://schemas.openxmlformats.org/officeDocument/2006/relationships/slideLayout" Target="../slideLayouts/slideLayout11.xml" />
  <Relationship Id="rId5" Type="http://schemas.openxmlformats.org/officeDocument/2006/relationships/slideLayout" Target="../slideLayouts/slideLayout5.xml" />
  <Relationship Id="rId10" Type="http://schemas.openxmlformats.org/officeDocument/2006/relationships/slideLayout" Target="../slideLayouts/slideLayout10.xml" />
  <Relationship Id="rId4" Type="http://schemas.openxmlformats.org/officeDocument/2006/relationships/slideLayout" Target="../slideLayouts/slideLayout4.xml" />
  <Relationship Id="rId9" Type="http://schemas.openxmlformats.org/officeDocument/2006/relationships/slideLayout" Target="../slideLayouts/slideLayout9.xml" />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733">
                <a:solidFill>
                  <a:schemeClr val="tx1">
                    <a:tint val="75000"/>
                  </a:schemeClr>
                </a:solidFill>
              </a:defRPr>
            </a:lvl1pPr>
          </a:lstStyle>
          <a:p>
            <a:fld id="{7372D545-8467-428C-B4B7-668AFE11EB3F}" type="datetimeFigureOut">
              <a:rPr kumimoji="1" lang="ja-JP" altLang="en-US" smtClean="0"/>
              <a:t>2026/7/15</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733">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9181396"/>
            <a:ext cx="1600200" cy="527402"/>
          </a:xfrm>
          <a:prstGeom prst="rect">
            <a:avLst/>
          </a:prstGeom>
        </p:spPr>
        <p:txBody>
          <a:bodyPr vert="horz" lIns="91440" tIns="45720" rIns="91440" bIns="45720" rtlCol="0" anchor="ctr"/>
          <a:lstStyle>
            <a:lvl1pPr algn="r">
              <a:defRPr sz="1733">
                <a:solidFill>
                  <a:schemeClr val="tx1">
                    <a:tint val="75000"/>
                  </a:schemeClr>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88510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320727" rtl="0" eaLnBrk="1" latinLnBrk="0" hangingPunct="1">
        <a:spcBef>
          <a:spcPct val="0"/>
        </a:spcBef>
        <a:buNone/>
        <a:defRPr kumimoji="1" sz="6356" kern="1200">
          <a:solidFill>
            <a:schemeClr val="tx1"/>
          </a:solidFill>
          <a:latin typeface="+mj-lt"/>
          <a:ea typeface="+mj-ea"/>
          <a:cs typeface="+mj-cs"/>
        </a:defRPr>
      </a:lvl1pPr>
    </p:titleStyle>
    <p:bodyStyle>
      <a:lvl1pPr marL="495273" indent="-495273" algn="l" defTabSz="1320727" rtl="0" eaLnBrk="1" latinLnBrk="0" hangingPunct="1">
        <a:spcBef>
          <a:spcPct val="20000"/>
        </a:spcBef>
        <a:buFont typeface="Arial" pitchFamily="34" charset="0"/>
        <a:buChar char="•"/>
        <a:defRPr kumimoji="1" sz="4622" kern="1200">
          <a:solidFill>
            <a:schemeClr val="tx1"/>
          </a:solidFill>
          <a:latin typeface="+mn-lt"/>
          <a:ea typeface="+mn-ea"/>
          <a:cs typeface="+mn-cs"/>
        </a:defRPr>
      </a:lvl1pPr>
      <a:lvl2pPr marL="1073090" indent="-412726" algn="l" defTabSz="1320727" rtl="0" eaLnBrk="1" latinLnBrk="0" hangingPunct="1">
        <a:spcBef>
          <a:spcPct val="20000"/>
        </a:spcBef>
        <a:buFont typeface="Arial" pitchFamily="34" charset="0"/>
        <a:buChar char="–"/>
        <a:defRPr kumimoji="1" sz="4044" kern="1200">
          <a:solidFill>
            <a:schemeClr val="tx1"/>
          </a:solidFill>
          <a:latin typeface="+mn-lt"/>
          <a:ea typeface="+mn-ea"/>
          <a:cs typeface="+mn-cs"/>
        </a:defRPr>
      </a:lvl2pPr>
      <a:lvl3pPr marL="1650908" indent="-330181" algn="l" defTabSz="1320727" rtl="0" eaLnBrk="1" latinLnBrk="0" hangingPunct="1">
        <a:spcBef>
          <a:spcPct val="20000"/>
        </a:spcBef>
        <a:buFont typeface="Arial" pitchFamily="34" charset="0"/>
        <a:buChar char="•"/>
        <a:defRPr kumimoji="1" sz="3467" kern="1200">
          <a:solidFill>
            <a:schemeClr val="tx1"/>
          </a:solidFill>
          <a:latin typeface="+mn-lt"/>
          <a:ea typeface="+mn-ea"/>
          <a:cs typeface="+mn-cs"/>
        </a:defRPr>
      </a:lvl3pPr>
      <a:lvl4pPr marL="2311271" indent="-330181" algn="l" defTabSz="1320727" rtl="0" eaLnBrk="1" latinLnBrk="0" hangingPunct="1">
        <a:spcBef>
          <a:spcPct val="20000"/>
        </a:spcBef>
        <a:buFont typeface="Arial" pitchFamily="34" charset="0"/>
        <a:buChar char="–"/>
        <a:defRPr kumimoji="1" sz="2889" kern="1200">
          <a:solidFill>
            <a:schemeClr val="tx1"/>
          </a:solidFill>
          <a:latin typeface="+mn-lt"/>
          <a:ea typeface="+mn-ea"/>
          <a:cs typeface="+mn-cs"/>
        </a:defRPr>
      </a:lvl4pPr>
      <a:lvl5pPr marL="2971634" indent="-330181" algn="l" defTabSz="1320727" rtl="0" eaLnBrk="1" latinLnBrk="0" hangingPunct="1">
        <a:spcBef>
          <a:spcPct val="20000"/>
        </a:spcBef>
        <a:buFont typeface="Arial" pitchFamily="34" charset="0"/>
        <a:buChar char="»"/>
        <a:defRPr kumimoji="1" sz="2889" kern="1200">
          <a:solidFill>
            <a:schemeClr val="tx1"/>
          </a:solidFill>
          <a:latin typeface="+mn-lt"/>
          <a:ea typeface="+mn-ea"/>
          <a:cs typeface="+mn-cs"/>
        </a:defRPr>
      </a:lvl5pPr>
      <a:lvl6pPr marL="3631997" indent="-330181" algn="l" defTabSz="1320727" rtl="0" eaLnBrk="1" latinLnBrk="0" hangingPunct="1">
        <a:spcBef>
          <a:spcPct val="20000"/>
        </a:spcBef>
        <a:buFont typeface="Arial" pitchFamily="34" charset="0"/>
        <a:buChar char="•"/>
        <a:defRPr kumimoji="1" sz="2889" kern="1200">
          <a:solidFill>
            <a:schemeClr val="tx1"/>
          </a:solidFill>
          <a:latin typeface="+mn-lt"/>
          <a:ea typeface="+mn-ea"/>
          <a:cs typeface="+mn-cs"/>
        </a:defRPr>
      </a:lvl6pPr>
      <a:lvl7pPr marL="4292361" indent="-330181" algn="l" defTabSz="1320727" rtl="0" eaLnBrk="1" latinLnBrk="0" hangingPunct="1">
        <a:spcBef>
          <a:spcPct val="20000"/>
        </a:spcBef>
        <a:buFont typeface="Arial" pitchFamily="34" charset="0"/>
        <a:buChar char="•"/>
        <a:defRPr kumimoji="1" sz="2889" kern="1200">
          <a:solidFill>
            <a:schemeClr val="tx1"/>
          </a:solidFill>
          <a:latin typeface="+mn-lt"/>
          <a:ea typeface="+mn-ea"/>
          <a:cs typeface="+mn-cs"/>
        </a:defRPr>
      </a:lvl7pPr>
      <a:lvl8pPr marL="4952724" indent="-330181" algn="l" defTabSz="1320727" rtl="0" eaLnBrk="1" latinLnBrk="0" hangingPunct="1">
        <a:spcBef>
          <a:spcPct val="20000"/>
        </a:spcBef>
        <a:buFont typeface="Arial" pitchFamily="34" charset="0"/>
        <a:buChar char="•"/>
        <a:defRPr kumimoji="1" sz="2889" kern="1200">
          <a:solidFill>
            <a:schemeClr val="tx1"/>
          </a:solidFill>
          <a:latin typeface="+mn-lt"/>
          <a:ea typeface="+mn-ea"/>
          <a:cs typeface="+mn-cs"/>
        </a:defRPr>
      </a:lvl8pPr>
      <a:lvl9pPr marL="5613086" indent="-330181" algn="l" defTabSz="1320727" rtl="0" eaLnBrk="1" latinLnBrk="0" hangingPunct="1">
        <a:spcBef>
          <a:spcPct val="20000"/>
        </a:spcBef>
        <a:buFont typeface="Arial" pitchFamily="34" charset="0"/>
        <a:buChar char="•"/>
        <a:defRPr kumimoji="1" sz="2889" kern="1200">
          <a:solidFill>
            <a:schemeClr val="tx1"/>
          </a:solidFill>
          <a:latin typeface="+mn-lt"/>
          <a:ea typeface="+mn-ea"/>
          <a:cs typeface="+mn-cs"/>
        </a:defRPr>
      </a:lvl9pPr>
    </p:bodyStyle>
    <p:otherStyle>
      <a:defPPr>
        <a:defRPr lang="ja-JP"/>
      </a:defPPr>
      <a:lvl1pPr marL="0" algn="l" defTabSz="1320727" rtl="0" eaLnBrk="1" latinLnBrk="0" hangingPunct="1">
        <a:defRPr kumimoji="1" sz="2600" kern="1200">
          <a:solidFill>
            <a:schemeClr val="tx1"/>
          </a:solidFill>
          <a:latin typeface="+mn-lt"/>
          <a:ea typeface="+mn-ea"/>
          <a:cs typeface="+mn-cs"/>
        </a:defRPr>
      </a:lvl1pPr>
      <a:lvl2pPr marL="660363" algn="l" defTabSz="1320727" rtl="0" eaLnBrk="1" latinLnBrk="0" hangingPunct="1">
        <a:defRPr kumimoji="1" sz="2600" kern="1200">
          <a:solidFill>
            <a:schemeClr val="tx1"/>
          </a:solidFill>
          <a:latin typeface="+mn-lt"/>
          <a:ea typeface="+mn-ea"/>
          <a:cs typeface="+mn-cs"/>
        </a:defRPr>
      </a:lvl2pPr>
      <a:lvl3pPr marL="1320727" algn="l" defTabSz="1320727" rtl="0" eaLnBrk="1" latinLnBrk="0" hangingPunct="1">
        <a:defRPr kumimoji="1" sz="2600" kern="1200">
          <a:solidFill>
            <a:schemeClr val="tx1"/>
          </a:solidFill>
          <a:latin typeface="+mn-lt"/>
          <a:ea typeface="+mn-ea"/>
          <a:cs typeface="+mn-cs"/>
        </a:defRPr>
      </a:lvl3pPr>
      <a:lvl4pPr marL="1981089" algn="l" defTabSz="1320727" rtl="0" eaLnBrk="1" latinLnBrk="0" hangingPunct="1">
        <a:defRPr kumimoji="1" sz="2600" kern="1200">
          <a:solidFill>
            <a:schemeClr val="tx1"/>
          </a:solidFill>
          <a:latin typeface="+mn-lt"/>
          <a:ea typeface="+mn-ea"/>
          <a:cs typeface="+mn-cs"/>
        </a:defRPr>
      </a:lvl4pPr>
      <a:lvl5pPr marL="2641453" algn="l" defTabSz="1320727" rtl="0" eaLnBrk="1" latinLnBrk="0" hangingPunct="1">
        <a:defRPr kumimoji="1" sz="2600" kern="1200">
          <a:solidFill>
            <a:schemeClr val="tx1"/>
          </a:solidFill>
          <a:latin typeface="+mn-lt"/>
          <a:ea typeface="+mn-ea"/>
          <a:cs typeface="+mn-cs"/>
        </a:defRPr>
      </a:lvl5pPr>
      <a:lvl6pPr marL="3301816" algn="l" defTabSz="1320727" rtl="0" eaLnBrk="1" latinLnBrk="0" hangingPunct="1">
        <a:defRPr kumimoji="1" sz="2600" kern="1200">
          <a:solidFill>
            <a:schemeClr val="tx1"/>
          </a:solidFill>
          <a:latin typeface="+mn-lt"/>
          <a:ea typeface="+mn-ea"/>
          <a:cs typeface="+mn-cs"/>
        </a:defRPr>
      </a:lvl6pPr>
      <a:lvl7pPr marL="3962179" algn="l" defTabSz="1320727" rtl="0" eaLnBrk="1" latinLnBrk="0" hangingPunct="1">
        <a:defRPr kumimoji="1" sz="2600" kern="1200">
          <a:solidFill>
            <a:schemeClr val="tx1"/>
          </a:solidFill>
          <a:latin typeface="+mn-lt"/>
          <a:ea typeface="+mn-ea"/>
          <a:cs typeface="+mn-cs"/>
        </a:defRPr>
      </a:lvl7pPr>
      <a:lvl8pPr marL="4622542" algn="l" defTabSz="1320727" rtl="0" eaLnBrk="1" latinLnBrk="0" hangingPunct="1">
        <a:defRPr kumimoji="1" sz="2600" kern="1200">
          <a:solidFill>
            <a:schemeClr val="tx1"/>
          </a:solidFill>
          <a:latin typeface="+mn-lt"/>
          <a:ea typeface="+mn-ea"/>
          <a:cs typeface="+mn-cs"/>
        </a:defRPr>
      </a:lvl8pPr>
      <a:lvl9pPr marL="5282905" algn="l" defTabSz="1320727" rtl="0" eaLnBrk="1" latinLnBrk="0" hangingPunct="1">
        <a:defRPr kumimoji="1" sz="2600" kern="1200">
          <a:solidFill>
            <a:schemeClr val="tx1"/>
          </a:solidFill>
          <a:latin typeface="+mn-lt"/>
          <a:ea typeface="+mn-ea"/>
          <a:cs typeface="+mn-cs"/>
        </a:defRPr>
      </a:lvl9pPr>
    </p:otherStyle>
  </p:txStyles>
</p:sldMaster>
</file>

<file path=ppt/slides/_rels/slide1.xml.rels>&#65279;<?xml version="1.0" encoding="utf-8" standalone="yes"?>
<Relationships xmlns="http://schemas.openxmlformats.org/package/2006/relationships">
  <Relationship Id="rId3" Type="http://schemas.openxmlformats.org/officeDocument/2006/relationships/image" Target="../media/image2.jpg" />
  <Relationship Id="rId2" Type="http://schemas.openxmlformats.org/officeDocument/2006/relationships/image" Target="../media/image1.jpg" />
  <Relationship Id="rId1" Type="http://schemas.openxmlformats.org/officeDocument/2006/relationships/slideLayout" Target="../slideLayouts/slideLayout1.xml" />
  <Relationship Id="rId5" Type="http://schemas.openxmlformats.org/officeDocument/2006/relationships/image" Target="../media/image4.jpeg" />
  <Relationship Id="rId4" Type="http://schemas.openxmlformats.org/officeDocument/2006/relationships/image" Target="../media/image3.png" />
</Relationships>
</file>

<file path=ppt/slides/_rels/slide2.xml.rels>&#65279;<?xml version="1.0" encoding="utf-8" standalone="yes"?>
<Relationships xmlns="http://schemas.openxmlformats.org/package/2006/relationships">
  <Relationship Id="rId3" Type="http://schemas.openxmlformats.org/officeDocument/2006/relationships/image" Target="../media/image3.png" />
  <Relationship Id="rId2" Type="http://schemas.openxmlformats.org/officeDocument/2006/relationships/image" Target="../media/image2.jpg" />
  <Relationship Id="rId1" Type="http://schemas.openxmlformats.org/officeDocument/2006/relationships/slideLayout" Target="../slideLayouts/slideLayout2.xml" />
</Relationships>
</file>

<file path=ppt/slides/_rels/slide3.xml.rels>&#65279;<?xml version="1.0" encoding="utf-8" standalone="yes"?>
<Relationships xmlns="http://schemas.openxmlformats.org/package/2006/relationships">
  <Relationship Id="rId3" Type="http://schemas.openxmlformats.org/officeDocument/2006/relationships/image" Target="../media/image3.png" />
  <Relationship Id="rId2" Type="http://schemas.openxmlformats.org/officeDocument/2006/relationships/image" Target="../media/image2.jpg" />
  <Relationship Id="rId1" Type="http://schemas.openxmlformats.org/officeDocument/2006/relationships/slideLayout" Target="../slideLayouts/slideLayout2.xml" />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p:cNvSpPr/>
          <p:nvPr/>
        </p:nvSpPr>
        <p:spPr>
          <a:xfrm>
            <a:off x="3573016" y="1208581"/>
            <a:ext cx="3100474" cy="2952331"/>
          </a:xfrm>
          <a:prstGeom prst="rect">
            <a:avLst/>
          </a:prstGeom>
          <a:noFill/>
          <a:ln w="317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08000" tIns="0" rIns="108000" bIns="0" rtlCol="0" anchor="ctr"/>
          <a:lstStyle/>
          <a:p>
            <a:r>
              <a:rPr kumimoji="1" lang="ja-JP" altLang="en-US" sz="1400" dirty="0">
                <a:solidFill>
                  <a:schemeClr val="tx1"/>
                </a:solidFill>
                <a:latin typeface="メイリオ" panose="020B0604030504040204" pitchFamily="50" charset="-128"/>
                <a:ea typeface="メイリオ" panose="020B0604030504040204" pitchFamily="50" charset="-128"/>
              </a:rPr>
              <a:t>業種：その他専門サービス業</a:t>
            </a:r>
            <a:endParaRPr kumimoji="1" lang="en-US" altLang="ja-JP" sz="1400" dirty="0">
              <a:solidFill>
                <a:schemeClr val="tx1"/>
              </a:solidFill>
              <a:latin typeface="メイリオ" panose="020B0604030504040204" pitchFamily="50" charset="-128"/>
              <a:ea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endParaRPr>
          </a:p>
          <a:p>
            <a:r>
              <a:rPr kumimoji="1" lang="ja-JP" altLang="en-US" sz="1400" dirty="0">
                <a:solidFill>
                  <a:schemeClr val="tx1"/>
                </a:solidFill>
                <a:latin typeface="メイリオ" panose="020B0604030504040204" pitchFamily="50" charset="-128"/>
                <a:ea typeface="メイリオ" panose="020B0604030504040204" pitchFamily="50" charset="-128"/>
              </a:rPr>
              <a:t>会社概要</a:t>
            </a:r>
            <a:r>
              <a:rPr lang="ja-JP" altLang="en-US" sz="1400" dirty="0">
                <a:solidFill>
                  <a:schemeClr val="tx1"/>
                </a:solidFill>
                <a:latin typeface="メイリオ" panose="020B0604030504040204" pitchFamily="50" charset="-128"/>
                <a:ea typeface="メイリオ" panose="020B0604030504040204" pitchFamily="50" charset="-128"/>
              </a:rPr>
              <a:t>：文書の電子化、データ</a:t>
            </a:r>
            <a:endParaRPr lang="en-US" altLang="ja-JP" sz="1400"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rPr>
              <a:t>入力、清掃業務、印刷業務、文書</a:t>
            </a:r>
            <a:endParaRPr lang="en-US" altLang="ja-JP" sz="1400"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rPr>
              <a:t>廃棄業務等</a:t>
            </a:r>
          </a:p>
          <a:p>
            <a:endParaRPr kumimoji="1" lang="en-US" altLang="ja-JP" sz="1400" dirty="0">
              <a:solidFill>
                <a:schemeClr val="tx1"/>
              </a:solidFill>
              <a:latin typeface="メイリオ" panose="020B0604030504040204" pitchFamily="50" charset="-128"/>
              <a:ea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endParaRPr>
          </a:p>
          <a:p>
            <a:r>
              <a:rPr kumimoji="1" lang="ja-JP" altLang="en-US" sz="1400" dirty="0">
                <a:solidFill>
                  <a:schemeClr val="tx1"/>
                </a:solidFill>
                <a:latin typeface="メイリオ" panose="020B0604030504040204" pitchFamily="50" charset="-128"/>
                <a:ea typeface="メイリオ" panose="020B0604030504040204" pitchFamily="50" charset="-128"/>
              </a:rPr>
              <a:t>所在地：青森県青森市新町</a:t>
            </a:r>
            <a:r>
              <a:rPr kumimoji="1" lang="en-US" altLang="ja-JP" sz="1400" dirty="0">
                <a:solidFill>
                  <a:schemeClr val="tx1"/>
                </a:solidFill>
                <a:latin typeface="メイリオ" panose="020B0604030504040204" pitchFamily="50" charset="-128"/>
                <a:ea typeface="メイリオ" panose="020B0604030504040204" pitchFamily="50" charset="-128"/>
              </a:rPr>
              <a:t>2</a:t>
            </a:r>
            <a:r>
              <a:rPr kumimoji="1" lang="ja-JP" altLang="en-US" sz="1400" dirty="0">
                <a:solidFill>
                  <a:schemeClr val="tx1"/>
                </a:solidFill>
                <a:latin typeface="メイリオ" panose="020B0604030504040204" pitchFamily="50" charset="-128"/>
                <a:ea typeface="メイリオ" panose="020B0604030504040204" pitchFamily="50" charset="-128"/>
              </a:rPr>
              <a:t>丁目</a:t>
            </a:r>
            <a:endParaRPr kumimoji="1" lang="en-US" altLang="ja-JP" sz="1400" dirty="0">
              <a:solidFill>
                <a:schemeClr val="tx1"/>
              </a:solidFill>
              <a:latin typeface="メイリオ" panose="020B0604030504040204" pitchFamily="50" charset="-128"/>
              <a:ea typeface="メイリオ" panose="020B0604030504040204" pitchFamily="50" charset="-128"/>
            </a:endParaRPr>
          </a:p>
          <a:p>
            <a:r>
              <a:rPr kumimoji="1" lang="en-US" altLang="ja-JP" sz="1400" dirty="0">
                <a:solidFill>
                  <a:schemeClr val="tx1"/>
                </a:solidFill>
                <a:latin typeface="メイリオ" panose="020B0604030504040204" pitchFamily="50" charset="-128"/>
                <a:ea typeface="メイリオ" panose="020B0604030504040204" pitchFamily="50" charset="-128"/>
              </a:rPr>
              <a:t>          2-11 </a:t>
            </a:r>
            <a:r>
              <a:rPr kumimoji="1" lang="ja-JP" altLang="en-US" sz="1400" dirty="0">
                <a:solidFill>
                  <a:schemeClr val="tx1"/>
                </a:solidFill>
                <a:latin typeface="メイリオ" panose="020B0604030504040204" pitchFamily="50" charset="-128"/>
                <a:ea typeface="メイリオ" panose="020B0604030504040204" pitchFamily="50" charset="-128"/>
              </a:rPr>
              <a:t>東奥日報新町ビル</a:t>
            </a:r>
            <a:r>
              <a:rPr kumimoji="1" lang="en-US" altLang="ja-JP" sz="1400" dirty="0">
                <a:solidFill>
                  <a:schemeClr val="tx1"/>
                </a:solidFill>
                <a:latin typeface="メイリオ" panose="020B0604030504040204" pitchFamily="50" charset="-128"/>
                <a:ea typeface="メイリオ" panose="020B0604030504040204" pitchFamily="50" charset="-128"/>
              </a:rPr>
              <a:t>4</a:t>
            </a:r>
            <a:r>
              <a:rPr kumimoji="1" lang="ja-JP" altLang="en-US" sz="1400" dirty="0">
                <a:solidFill>
                  <a:schemeClr val="tx1"/>
                </a:solidFill>
                <a:latin typeface="メイリオ" panose="020B0604030504040204" pitchFamily="50" charset="-128"/>
                <a:ea typeface="メイリオ" panose="020B0604030504040204" pitchFamily="50" charset="-128"/>
              </a:rPr>
              <a:t>階</a:t>
            </a:r>
            <a:endParaRPr kumimoji="1" lang="en-US" altLang="ja-JP" sz="1400" dirty="0">
              <a:solidFill>
                <a:schemeClr val="tx1"/>
              </a:solidFill>
              <a:latin typeface="メイリオ" panose="020B0604030504040204" pitchFamily="50" charset="-128"/>
              <a:ea typeface="メイリオ" panose="020B0604030504040204" pitchFamily="50" charset="-128"/>
            </a:endParaRPr>
          </a:p>
          <a:p>
            <a:endParaRPr kumimoji="1" lang="en-US" altLang="ja-JP" sz="1400" dirty="0">
              <a:solidFill>
                <a:schemeClr val="tx1"/>
              </a:solidFill>
              <a:latin typeface="メイリオ" panose="020B0604030504040204" pitchFamily="50" charset="-128"/>
              <a:ea typeface="メイリオ" panose="020B0604030504040204" pitchFamily="50" charset="-128"/>
            </a:endParaRPr>
          </a:p>
          <a:p>
            <a:r>
              <a:rPr kumimoji="1" lang="ja-JP" altLang="en-US" sz="1400" dirty="0">
                <a:solidFill>
                  <a:schemeClr val="tx1"/>
                </a:solidFill>
                <a:latin typeface="メイリオ" panose="020B0604030504040204" pitchFamily="50" charset="-128"/>
                <a:ea typeface="メイリオ" panose="020B0604030504040204" pitchFamily="50" charset="-128"/>
              </a:rPr>
              <a:t>ホームページ：　　　</a:t>
            </a:r>
            <a:endParaRPr kumimoji="1" lang="en-US" altLang="ja-JP" sz="1400" dirty="0">
              <a:solidFill>
                <a:schemeClr val="tx1"/>
              </a:solidFill>
              <a:latin typeface="メイリオ" panose="020B0604030504040204" pitchFamily="50" charset="-128"/>
              <a:ea typeface="メイリオ" panose="020B0604030504040204" pitchFamily="50" charset="-128"/>
            </a:endParaRPr>
          </a:p>
          <a:p>
            <a:r>
              <a:rPr lang="ja-JP" altLang="en-US" sz="1400" dirty="0">
                <a:solidFill>
                  <a:schemeClr val="tx1"/>
                </a:solidFill>
                <a:latin typeface="メイリオ" panose="020B0604030504040204" pitchFamily="50" charset="-128"/>
                <a:ea typeface="メイリオ" panose="020B0604030504040204" pitchFamily="50" charset="-128"/>
              </a:rPr>
              <a:t>　　</a:t>
            </a:r>
            <a:r>
              <a:rPr lang="en-US" altLang="ja-JP" sz="1400" dirty="0">
                <a:solidFill>
                  <a:schemeClr val="tx1"/>
                </a:solidFill>
                <a:latin typeface="メイリオ" panose="020B0604030504040204" pitchFamily="50" charset="-128"/>
                <a:ea typeface="メイリオ" panose="020B0604030504040204" pitchFamily="50" charset="-128"/>
              </a:rPr>
              <a:t>https://www.gensup.co.jp/</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5880673" y="9659942"/>
            <a:ext cx="970504" cy="261610"/>
          </a:xfrm>
          <a:prstGeom prst="rect">
            <a:avLst/>
          </a:prstGeom>
          <a:noFill/>
        </p:spPr>
        <p:txBody>
          <a:bodyPr wrap="square" rtlCol="0">
            <a:spAutoFit/>
          </a:bodyPr>
          <a:lstStyle/>
          <a:p>
            <a:r>
              <a:rPr kumimoji="1" lang="ja-JP" altLang="en-US" sz="1000" dirty="0"/>
              <a:t>１／</a:t>
            </a:r>
            <a:r>
              <a:rPr kumimoji="1" lang="ja-JP" altLang="en-US" sz="1100" dirty="0"/>
              <a:t>３ページ</a:t>
            </a:r>
          </a:p>
        </p:txBody>
      </p:sp>
      <p:sp>
        <p:nvSpPr>
          <p:cNvPr id="25" name="テキスト ボックス 24"/>
          <p:cNvSpPr txBox="1"/>
          <p:nvPr/>
        </p:nvSpPr>
        <p:spPr>
          <a:xfrm>
            <a:off x="0" y="4376936"/>
            <a:ext cx="1988840" cy="224272"/>
          </a:xfrm>
          <a:prstGeom prst="rect">
            <a:avLst/>
          </a:prstGeom>
          <a:noFill/>
        </p:spPr>
        <p:txBody>
          <a:bodyPr wrap="none" lIns="180000" tIns="0" rIns="0" bIns="0" rtlCol="0">
            <a:noAutofit/>
          </a:bodyPr>
          <a:lstStyle/>
          <a:p>
            <a:r>
              <a:rPr kumimoji="1" lang="ja-JP" altLang="en-US" i="1" u="sng" dirty="0">
                <a:solidFill>
                  <a:schemeClr val="tx2"/>
                </a:solidFill>
                <a:latin typeface="メイリオ" panose="020B0604030504040204" pitchFamily="50" charset="-128"/>
                <a:ea typeface="メイリオ" panose="020B0604030504040204" pitchFamily="50" charset="-128"/>
              </a:rPr>
              <a:t>会社のＰＲ情報</a:t>
            </a:r>
          </a:p>
        </p:txBody>
      </p:sp>
      <p:sp>
        <p:nvSpPr>
          <p:cNvPr id="26" name="テキスト ボックス 25"/>
          <p:cNvSpPr txBox="1"/>
          <p:nvPr/>
        </p:nvSpPr>
        <p:spPr>
          <a:xfrm>
            <a:off x="-25155" y="8276401"/>
            <a:ext cx="2490082" cy="276999"/>
          </a:xfrm>
          <a:prstGeom prst="rect">
            <a:avLst/>
          </a:prstGeom>
          <a:noFill/>
        </p:spPr>
        <p:txBody>
          <a:bodyPr wrap="none" lIns="180000" tIns="0" rIns="0" bIns="0" rtlCol="0">
            <a:spAutoFit/>
          </a:bodyPr>
          <a:lstStyle/>
          <a:p>
            <a:r>
              <a:rPr kumimoji="1" lang="ja-JP" altLang="en-US" i="1" u="sng" dirty="0">
                <a:solidFill>
                  <a:schemeClr val="tx2"/>
                </a:solidFill>
                <a:latin typeface="メイリオ" panose="020B0604030504040204" pitchFamily="50" charset="-128"/>
                <a:ea typeface="メイリオ" panose="020B0604030504040204" pitchFamily="50" charset="-128"/>
              </a:rPr>
              <a:t>会社からのメッセージ</a:t>
            </a:r>
          </a:p>
        </p:txBody>
      </p:sp>
      <p:sp>
        <p:nvSpPr>
          <p:cNvPr id="2" name="テキスト ボックス 1"/>
          <p:cNvSpPr txBox="1"/>
          <p:nvPr/>
        </p:nvSpPr>
        <p:spPr>
          <a:xfrm>
            <a:off x="0" y="4653782"/>
            <a:ext cx="6864643" cy="3259738"/>
          </a:xfrm>
          <a:prstGeom prst="rect">
            <a:avLst/>
          </a:prstGeom>
          <a:noFill/>
        </p:spPr>
        <p:txBody>
          <a:bodyPr wrap="square" lIns="360000" tIns="72000" rIns="180000" bIns="0" rtlCol="0" anchor="t" anchorCtr="0">
            <a:noAutofit/>
          </a:bodyPr>
          <a:lstStyle/>
          <a:p>
            <a:pPr>
              <a:lnSpc>
                <a:spcPts val="2000"/>
              </a:lnSpc>
              <a:spcAft>
                <a:spcPts val="600"/>
              </a:spcAft>
            </a:pPr>
            <a:r>
              <a:rPr lang="ja-JP" altLang="en-US" sz="1600" dirty="0">
                <a:latin typeface="メイリオ" panose="020B0604030504040204" pitchFamily="50" charset="-128"/>
                <a:ea typeface="メイリオ" panose="020B0604030504040204" pitchFamily="50" charset="-128"/>
              </a:rPr>
              <a:t>当社は</a:t>
            </a:r>
            <a:r>
              <a:rPr lang="ja-JP" altLang="en-US" sz="1600" dirty="0" err="1">
                <a:latin typeface="メイリオ" panose="020B0604030504040204" pitchFamily="50" charset="-128"/>
                <a:ea typeface="メイリオ" panose="020B0604030504040204" pitchFamily="50" charset="-128"/>
              </a:rPr>
              <a:t>障がい</a:t>
            </a:r>
            <a:r>
              <a:rPr lang="ja-JP" altLang="en-US" sz="1600" dirty="0">
                <a:latin typeface="メイリオ" panose="020B0604030504040204" pitchFamily="50" charset="-128"/>
                <a:ea typeface="メイリオ" panose="020B0604030504040204" pitchFamily="50" charset="-128"/>
              </a:rPr>
              <a:t>者雇用を促進していくため、日本原燃株式会社のグループ企業として</a:t>
            </a:r>
            <a:r>
              <a:rPr lang="en-US" altLang="ja-JP" sz="1600" dirty="0">
                <a:latin typeface="メイリオ" panose="020B0604030504040204" pitchFamily="50" charset="-128"/>
                <a:ea typeface="メイリオ" panose="020B0604030504040204" pitchFamily="50" charset="-128"/>
              </a:rPr>
              <a:t>2019</a:t>
            </a:r>
            <a:r>
              <a:rPr lang="ja-JP" altLang="en-US" sz="1600" dirty="0">
                <a:latin typeface="メイリオ" panose="020B0604030504040204" pitchFamily="50" charset="-128"/>
                <a:ea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rPr>
              <a:t>2</a:t>
            </a:r>
            <a:r>
              <a:rPr lang="ja-JP" altLang="en-US" sz="1600" dirty="0">
                <a:latin typeface="メイリオ" panose="020B0604030504040204" pitchFamily="50" charset="-128"/>
                <a:ea typeface="メイリオ" panose="020B0604030504040204" pitchFamily="50" charset="-128"/>
              </a:rPr>
              <a:t>月</a:t>
            </a:r>
            <a:r>
              <a:rPr lang="en-US" altLang="ja-JP" sz="1600" dirty="0">
                <a:latin typeface="メイリオ" panose="020B0604030504040204" pitchFamily="50" charset="-128"/>
                <a:ea typeface="メイリオ" panose="020B0604030504040204" pitchFamily="50" charset="-128"/>
              </a:rPr>
              <a:t>1</a:t>
            </a:r>
            <a:r>
              <a:rPr lang="ja-JP" altLang="en-US" sz="1600" dirty="0">
                <a:latin typeface="メイリオ" panose="020B0604030504040204" pitchFamily="50" charset="-128"/>
                <a:ea typeface="メイリオ" panose="020B0604030504040204" pitchFamily="50" charset="-128"/>
              </a:rPr>
              <a:t>日に設立されました。</a:t>
            </a:r>
            <a:endParaRPr lang="en-US" altLang="ja-JP" sz="1600" dirty="0">
              <a:latin typeface="メイリオ" panose="020B0604030504040204" pitchFamily="50" charset="-128"/>
              <a:ea typeface="メイリオ" panose="020B0604030504040204" pitchFamily="50" charset="-128"/>
            </a:endParaRPr>
          </a:p>
          <a:p>
            <a:pPr>
              <a:lnSpc>
                <a:spcPts val="2000"/>
              </a:lnSpc>
              <a:spcAft>
                <a:spcPts val="600"/>
              </a:spcAft>
            </a:pPr>
            <a:r>
              <a:rPr lang="ja-JP" altLang="en-US" sz="1600" dirty="0">
                <a:latin typeface="メイリオ" panose="020B0604030504040204" pitchFamily="50" charset="-128"/>
                <a:ea typeface="メイリオ" panose="020B0604030504040204" pitchFamily="50" charset="-128"/>
              </a:rPr>
              <a:t>当社は</a:t>
            </a:r>
            <a:r>
              <a:rPr lang="ja-JP" altLang="en-US" sz="1600" dirty="0" err="1">
                <a:latin typeface="メイリオ" panose="020B0604030504040204" pitchFamily="50" charset="-128"/>
                <a:ea typeface="メイリオ" panose="020B0604030504040204" pitchFamily="50" charset="-128"/>
              </a:rPr>
              <a:t>障がい</a:t>
            </a:r>
            <a:r>
              <a:rPr lang="ja-JP" altLang="en-US" sz="1600" dirty="0">
                <a:latin typeface="メイリオ" panose="020B0604030504040204" pitchFamily="50" charset="-128"/>
                <a:ea typeface="メイリオ" panose="020B0604030504040204" pitchFamily="50" charset="-128"/>
              </a:rPr>
              <a:t>者のみなさんが安心して活き活きと働ける環境を整えるとともに、一人ひとりの個性や能力に配慮しながら人材を育成し、業務に取り組んでいます。</a:t>
            </a:r>
          </a:p>
          <a:p>
            <a:pPr>
              <a:lnSpc>
                <a:spcPts val="2000"/>
              </a:lnSpc>
              <a:spcAft>
                <a:spcPts val="600"/>
              </a:spcAft>
            </a:pPr>
            <a:r>
              <a:rPr lang="ja-JP" altLang="en-US" sz="1600" dirty="0">
                <a:latin typeface="メイリオ" panose="020B0604030504040204" pitchFamily="50" charset="-128"/>
                <a:ea typeface="メイリオ" panose="020B0604030504040204" pitchFamily="50" charset="-128"/>
              </a:rPr>
              <a:t>障がい者のサポート体制は指導員はもとより、管理職も職場適応援助者（ジョブコーチ）養成研修を積極的に受講しています。</a:t>
            </a:r>
          </a:p>
          <a:p>
            <a:pPr>
              <a:lnSpc>
                <a:spcPts val="2000"/>
              </a:lnSpc>
              <a:spcAft>
                <a:spcPts val="600"/>
              </a:spcAft>
            </a:pPr>
            <a:r>
              <a:rPr lang="ja-JP" altLang="en-US" sz="1600" dirty="0">
                <a:latin typeface="メイリオ" panose="020B0604030504040204" pitchFamily="50" charset="-128"/>
                <a:ea typeface="メイリオ" panose="020B0604030504040204" pitchFamily="50" charset="-128"/>
              </a:rPr>
              <a:t>設立時の業務は文書電子化と清掃でしたが、その後、業務の幅も広がり、印刷、パソコンのデータ消去、事務補助等、様々な業務を行っています。</a:t>
            </a:r>
          </a:p>
          <a:p>
            <a:pPr>
              <a:lnSpc>
                <a:spcPts val="2000"/>
              </a:lnSpc>
            </a:pPr>
            <a:r>
              <a:rPr lang="ja-JP" altLang="en-US" sz="1600" dirty="0">
                <a:latin typeface="メイリオ" panose="020B0604030504040204" pitchFamily="50" charset="-128"/>
                <a:ea typeface="メイリオ" panose="020B0604030504040204" pitchFamily="50" charset="-128"/>
              </a:rPr>
              <a:t>青森県で</a:t>
            </a:r>
            <a:r>
              <a:rPr lang="ja-JP" altLang="en-US" sz="1600" dirty="0" err="1">
                <a:latin typeface="メイリオ" panose="020B0604030504040204" pitchFamily="50" charset="-128"/>
                <a:ea typeface="メイリオ" panose="020B0604030504040204" pitchFamily="50" charset="-128"/>
              </a:rPr>
              <a:t>障がい</a:t>
            </a:r>
            <a:r>
              <a:rPr lang="ja-JP" altLang="en-US" sz="1600" dirty="0">
                <a:latin typeface="メイリオ" panose="020B0604030504040204" pitchFamily="50" charset="-128"/>
                <a:ea typeface="メイリオ" panose="020B0604030504040204" pitchFamily="50" charset="-128"/>
              </a:rPr>
              <a:t>者のみなさんが働きたい会社ナンバーワンを目指して障がい者のみなさんとともに着実に成長を続けている会社です。</a:t>
            </a:r>
            <a:endParaRPr kumimoji="1" lang="ja-JP" altLang="en-US" sz="1600" dirty="0">
              <a:latin typeface="メイリオ" panose="020B0604030504040204" pitchFamily="50" charset="-128"/>
              <a:ea typeface="メイリオ" panose="020B0604030504040204" pitchFamily="50" charset="-128"/>
            </a:endParaRPr>
          </a:p>
        </p:txBody>
      </p:sp>
      <p:sp>
        <p:nvSpPr>
          <p:cNvPr id="20" name="テキスト ボックス 19"/>
          <p:cNvSpPr txBox="1"/>
          <p:nvPr/>
        </p:nvSpPr>
        <p:spPr>
          <a:xfrm>
            <a:off x="0" y="8553400"/>
            <a:ext cx="6851177" cy="1152128"/>
          </a:xfrm>
          <a:prstGeom prst="rect">
            <a:avLst/>
          </a:prstGeom>
          <a:noFill/>
        </p:spPr>
        <p:txBody>
          <a:bodyPr wrap="square" lIns="360000" tIns="72000" rIns="180000" bIns="0" rtlCol="0" anchor="t" anchorCtr="0">
            <a:noAutofit/>
          </a:bodyPr>
          <a:lstStyle/>
          <a:p>
            <a:pPr>
              <a:lnSpc>
                <a:spcPts val="2200"/>
              </a:lnSpc>
            </a:pPr>
            <a:r>
              <a:rPr kumimoji="1" lang="ja-JP" altLang="en-US" sz="1600" dirty="0">
                <a:latin typeface="メイリオ" panose="020B0604030504040204" pitchFamily="50" charset="-128"/>
                <a:ea typeface="メイリオ" panose="020B0604030504040204" pitchFamily="50" charset="-128"/>
              </a:rPr>
              <a:t>当社は</a:t>
            </a:r>
            <a:r>
              <a:rPr kumimoji="1" lang="ja-JP" altLang="en-US" sz="1600" dirty="0" err="1">
                <a:latin typeface="メイリオ" panose="020B0604030504040204" pitchFamily="50" charset="-128"/>
                <a:ea typeface="メイリオ" panose="020B0604030504040204" pitchFamily="50" charset="-128"/>
              </a:rPr>
              <a:t>障がい</a:t>
            </a:r>
            <a:r>
              <a:rPr kumimoji="1" lang="ja-JP" altLang="en-US" sz="1600" dirty="0">
                <a:latin typeface="メイリオ" panose="020B0604030504040204" pitchFamily="50" charset="-128"/>
                <a:ea typeface="メイリオ" panose="020B0604030504040204" pitchFamily="50" charset="-128"/>
              </a:rPr>
              <a:t>者雇用のノウハウを積極的に地域の企業等に提供し、青森県の障がい者雇用に貢献していきたいと思います。見学や職場体験実習をご希望の方はお問合せください。</a:t>
            </a:r>
            <a:endParaRPr kumimoji="1" lang="ja-JP" altLang="en-US" sz="1600" dirty="0"/>
          </a:p>
        </p:txBody>
      </p:sp>
      <p:pic>
        <p:nvPicPr>
          <p:cNvPr id="13" name="図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757" y="1200437"/>
            <a:ext cx="2868798" cy="1400464"/>
          </a:xfrm>
          <a:prstGeom prst="rect">
            <a:avLst/>
          </a:prstGeom>
        </p:spPr>
      </p:pic>
      <p:grpSp>
        <p:nvGrpSpPr>
          <p:cNvPr id="22" name="グループ化 21"/>
          <p:cNvGrpSpPr/>
          <p:nvPr/>
        </p:nvGrpSpPr>
        <p:grpSpPr>
          <a:xfrm>
            <a:off x="0" y="11575"/>
            <a:ext cx="6858000" cy="980985"/>
            <a:chOff x="0" y="11575"/>
            <a:chExt cx="6858000" cy="980985"/>
          </a:xfrm>
        </p:grpSpPr>
        <p:sp>
          <p:nvSpPr>
            <p:cNvPr id="4" name="正方形/長方形 3"/>
            <p:cNvSpPr/>
            <p:nvPr/>
          </p:nvSpPr>
          <p:spPr>
            <a:xfrm>
              <a:off x="0" y="920552"/>
              <a:ext cx="685800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9280" y="65185"/>
              <a:ext cx="499170" cy="677036"/>
            </a:xfrm>
            <a:prstGeom prst="rect">
              <a:avLst/>
            </a:prstGeom>
          </p:spPr>
        </p:pic>
        <p:sp>
          <p:nvSpPr>
            <p:cNvPr id="7" name="テキスト ボックス 6"/>
            <p:cNvSpPr txBox="1"/>
            <p:nvPr/>
          </p:nvSpPr>
          <p:spPr>
            <a:xfrm>
              <a:off x="5269334" y="645730"/>
              <a:ext cx="1454244" cy="261610"/>
            </a:xfrm>
            <a:prstGeom prst="rect">
              <a:avLst/>
            </a:prstGeom>
            <a:noFill/>
          </p:spPr>
          <p:txBody>
            <a:bodyPr wrap="none" rtlCol="0">
              <a:spAutoFit/>
            </a:bodyPr>
            <a:lstStyle/>
            <a:p>
              <a:r>
                <a:rPr lang="en-US" altLang="ja-JP" sz="1100" dirty="0">
                  <a:latin typeface="+mn-ea"/>
                </a:rPr>
                <a:t>2</a:t>
              </a:r>
              <a:r>
                <a:rPr kumimoji="1" lang="en-US" altLang="ja-JP" sz="1100" dirty="0">
                  <a:latin typeface="+mn-ea"/>
                </a:rPr>
                <a:t>026</a:t>
              </a:r>
              <a:r>
                <a:rPr kumimoji="1" lang="ja-JP" altLang="en-US" sz="1100" dirty="0">
                  <a:latin typeface="+mn-ea"/>
                </a:rPr>
                <a:t>年</a:t>
              </a:r>
              <a:r>
                <a:rPr kumimoji="1" lang="en-US" altLang="ja-JP" sz="1100" dirty="0">
                  <a:latin typeface="+mn-ea"/>
                </a:rPr>
                <a:t>6</a:t>
              </a:r>
              <a:r>
                <a:rPr kumimoji="1" lang="ja-JP" altLang="en-US" sz="1100" dirty="0">
                  <a:latin typeface="+mn-ea"/>
                </a:rPr>
                <a:t>月</a:t>
              </a:r>
              <a:r>
                <a:rPr kumimoji="1" lang="en-US" altLang="ja-JP" sz="1100" dirty="0">
                  <a:latin typeface="+mn-ea"/>
                </a:rPr>
                <a:t>1</a:t>
              </a:r>
              <a:r>
                <a:rPr kumimoji="1" lang="ja-JP" altLang="en-US" sz="1100" dirty="0">
                  <a:latin typeface="+mn-ea"/>
                </a:rPr>
                <a:t>日（更新）</a:t>
              </a:r>
            </a:p>
          </p:txBody>
        </p:sp>
        <p:sp>
          <p:nvSpPr>
            <p:cNvPr id="8" name="テキスト ボックス 7"/>
            <p:cNvSpPr txBox="1"/>
            <p:nvPr/>
          </p:nvSpPr>
          <p:spPr>
            <a:xfrm>
              <a:off x="1028343" y="275610"/>
              <a:ext cx="4762055" cy="369332"/>
            </a:xfrm>
            <a:prstGeom prst="rect">
              <a:avLst/>
            </a:prstGeom>
            <a:noFill/>
          </p:spPr>
          <p:txBody>
            <a:bodyPr wrap="none" lIns="72000" tIns="0" rIns="72000" bIns="0" rtlCol="0">
              <a:spAutoFit/>
            </a:bodyPr>
            <a:lstStyle/>
            <a:p>
              <a:r>
                <a:rPr kumimoji="1" lang="ja-JP" altLang="en-US" sz="2400" b="1" dirty="0" err="1">
                  <a:latin typeface="メイリオ" panose="020B0604030504040204" pitchFamily="50" charset="-128"/>
                  <a:ea typeface="メイリオ" panose="020B0604030504040204" pitchFamily="50" charset="-128"/>
                </a:rPr>
                <a:t>げんねん</a:t>
              </a:r>
              <a:r>
                <a:rPr kumimoji="1" lang="ja-JP" altLang="en-US" sz="2400" b="1" dirty="0">
                  <a:latin typeface="メイリオ" panose="020B0604030504040204" pitchFamily="50" charset="-128"/>
                  <a:ea typeface="メイリオ" panose="020B0604030504040204" pitchFamily="50" charset="-128"/>
                </a:rPr>
                <a:t>ワークサポート株式会社</a:t>
              </a:r>
            </a:p>
          </p:txBody>
        </p:sp>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47" y="11575"/>
              <a:ext cx="907340" cy="907340"/>
            </a:xfrm>
            <a:prstGeom prst="rect">
              <a:avLst/>
            </a:prstGeom>
          </p:spPr>
        </p:pic>
      </p:grpSp>
      <p:pic>
        <p:nvPicPr>
          <p:cNvPr id="3" name="図 2"/>
          <p:cNvPicPr>
            <a:picLocks noChangeAspect="1"/>
          </p:cNvPicPr>
          <p:nvPr/>
        </p:nvPicPr>
        <p:blipFill rotWithShape="1">
          <a:blip r:embed="rId5" cstate="print">
            <a:extLst>
              <a:ext uri="{28A0092B-C50C-407E-A947-70E740481C1C}">
                <a14:useLocalDpi xmlns:a14="http://schemas.microsoft.com/office/drawing/2010/main" val="0"/>
              </a:ext>
            </a:extLst>
          </a:blip>
          <a:srcRect l="1209" t="10468" r="-1209" b="17251"/>
          <a:stretch/>
        </p:blipFill>
        <p:spPr>
          <a:xfrm>
            <a:off x="457437" y="2792760"/>
            <a:ext cx="2889429" cy="1392317"/>
          </a:xfrm>
          <a:prstGeom prst="rect">
            <a:avLst/>
          </a:prstGeom>
        </p:spPr>
      </p:pic>
    </p:spTree>
    <p:extLst>
      <p:ext uri="{BB962C8B-B14F-4D97-AF65-F5344CB8AC3E}">
        <p14:creationId xmlns:p14="http://schemas.microsoft.com/office/powerpoint/2010/main" val="2391433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950610" y="9633520"/>
            <a:ext cx="914033" cy="261610"/>
          </a:xfrm>
          <a:prstGeom prst="rect">
            <a:avLst/>
          </a:prstGeom>
          <a:noFill/>
        </p:spPr>
        <p:txBody>
          <a:bodyPr wrap="none" rtlCol="0">
            <a:spAutoFit/>
          </a:bodyPr>
          <a:lstStyle/>
          <a:p>
            <a:r>
              <a:rPr kumimoji="1" lang="ja-JP" altLang="en-US" sz="1100" dirty="0"/>
              <a:t>２／３ページ</a:t>
            </a:r>
          </a:p>
        </p:txBody>
      </p:sp>
      <p:graphicFrame>
        <p:nvGraphicFramePr>
          <p:cNvPr id="12" name="表 11"/>
          <p:cNvGraphicFramePr>
            <a:graphicFrameLocks noGrp="1"/>
          </p:cNvGraphicFramePr>
          <p:nvPr>
            <p:extLst>
              <p:ext uri="{D42A27DB-BD31-4B8C-83A1-F6EECF244321}">
                <p14:modId xmlns:p14="http://schemas.microsoft.com/office/powerpoint/2010/main" val="1418601558"/>
              </p:ext>
            </p:extLst>
          </p:nvPr>
        </p:nvGraphicFramePr>
        <p:xfrm>
          <a:off x="189912" y="4304928"/>
          <a:ext cx="6542923" cy="2664296"/>
        </p:xfrm>
        <a:graphic>
          <a:graphicData uri="http://schemas.openxmlformats.org/drawingml/2006/table">
            <a:tbl>
              <a:tblPr firstRow="1" bandRow="1">
                <a:tableStyleId>{5C22544A-7EE6-4342-B048-85BDC9FD1C3A}</a:tableStyleId>
              </a:tblPr>
              <a:tblGrid>
                <a:gridCol w="1183086">
                  <a:extLst>
                    <a:ext uri="{9D8B030D-6E8A-4147-A177-3AD203B41FA5}">
                      <a16:colId xmlns:a16="http://schemas.microsoft.com/office/drawing/2014/main" val="1042557884"/>
                    </a:ext>
                  </a:extLst>
                </a:gridCol>
                <a:gridCol w="5359837">
                  <a:extLst>
                    <a:ext uri="{9D8B030D-6E8A-4147-A177-3AD203B41FA5}">
                      <a16:colId xmlns:a16="http://schemas.microsoft.com/office/drawing/2014/main" val="2385925732"/>
                    </a:ext>
                  </a:extLst>
                </a:gridCol>
              </a:tblGrid>
              <a:tr h="356001">
                <a:tc gridSpan="2">
                  <a:txBody>
                    <a:bodyPr/>
                    <a:lstStyle/>
                    <a:p>
                      <a:pPr algn="l">
                        <a:lnSpc>
                          <a:spcPts val="2000"/>
                        </a:lnSpc>
                      </a:pPr>
                      <a:r>
                        <a:rPr kumimoji="1" lang="ja-JP" altLang="en-US" sz="1400" dirty="0">
                          <a:latin typeface="メイリオ" panose="020B0604030504040204" pitchFamily="50" charset="-128"/>
                          <a:ea typeface="メイリオ" panose="020B0604030504040204" pitchFamily="50" charset="-128"/>
                        </a:rPr>
                        <a:t>体制づくり</a:t>
                      </a:r>
                    </a:p>
                  </a:txBody>
                  <a:tcPr marL="72000" marR="72000" marT="0" marB="0" anchor="ctr"/>
                </a:tc>
                <a:tc hMerge="1">
                  <a:txBody>
                    <a:bodyPr/>
                    <a:lstStyle/>
                    <a:p>
                      <a:endParaRPr kumimoji="1" lang="ja-JP" altLang="en-US" dirty="0"/>
                    </a:p>
                  </a:txBody>
                  <a:tcPr/>
                </a:tc>
                <a:extLst>
                  <a:ext uri="{0D108BD9-81ED-4DB2-BD59-A6C34878D82A}">
                    <a16:rowId xmlns:a16="http://schemas.microsoft.com/office/drawing/2014/main" val="2204039415"/>
                  </a:ext>
                </a:extLst>
              </a:tr>
              <a:tr h="1319026">
                <a:tc>
                  <a:txBody>
                    <a:bodyPr/>
                    <a:lstStyle/>
                    <a:p>
                      <a:pPr algn="l">
                        <a:lnSpc>
                          <a:spcPts val="2000"/>
                        </a:lnSpc>
                      </a:pPr>
                      <a:r>
                        <a:rPr kumimoji="1" lang="ja-JP" altLang="en-US" sz="1400" dirty="0">
                          <a:latin typeface="メイリオ" panose="020B0604030504040204" pitchFamily="50" charset="-128"/>
                          <a:ea typeface="メイリオ" panose="020B0604030504040204" pitchFamily="50" charset="-128"/>
                        </a:rPr>
                        <a:t>組織面</a:t>
                      </a:r>
                    </a:p>
                  </a:txBody>
                  <a:tcPr marL="72000" marR="72000" marT="0" marB="0" anchor="ctr"/>
                </a:tc>
                <a:tc>
                  <a:txBody>
                    <a:bodyPr/>
                    <a:lstStyle/>
                    <a:p>
                      <a:pPr marL="179388" indent="-179388" algn="l">
                        <a:lnSpc>
                          <a:spcPts val="2000"/>
                        </a:lnSpc>
                      </a:pPr>
                      <a:r>
                        <a:rPr kumimoji="1" lang="ja-JP" altLang="en-US" sz="1400" dirty="0">
                          <a:solidFill>
                            <a:schemeClr val="tx1"/>
                          </a:solidFill>
                          <a:latin typeface="メイリオ" panose="020B0604030504040204" pitchFamily="50" charset="-128"/>
                          <a:ea typeface="メイリオ" panose="020B0604030504040204" pitchFamily="50" charset="-128"/>
                        </a:rPr>
                        <a:t>●社長自ら、障害者雇用の方針や理解促進のメッセージを発信。</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marL="179388" indent="-179388" algn="l">
                        <a:lnSpc>
                          <a:spcPts val="2000"/>
                        </a:lnSpc>
                      </a:pPr>
                      <a:r>
                        <a:rPr kumimoji="1" lang="ja-JP" altLang="en-US" sz="1400" dirty="0">
                          <a:solidFill>
                            <a:schemeClr val="tx1"/>
                          </a:solidFill>
                          <a:latin typeface="メイリオ" panose="020B0604030504040204" pitchFamily="50" charset="-128"/>
                          <a:ea typeface="メイリオ" panose="020B0604030504040204" pitchFamily="50" charset="-128"/>
                        </a:rPr>
                        <a:t>●指導員をはじめ、社長や経営層は職場適応援助者を目指す。</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marL="179388" indent="-179388" algn="l">
                        <a:lnSpc>
                          <a:spcPts val="2000"/>
                        </a:lnSpc>
                      </a:pPr>
                      <a:r>
                        <a:rPr kumimoji="1" lang="ja-JP" altLang="en-US" sz="1400" dirty="0">
                          <a:solidFill>
                            <a:schemeClr val="tx1"/>
                          </a:solidFill>
                          <a:latin typeface="メイリオ" panose="020B0604030504040204" pitchFamily="50" charset="-128"/>
                          <a:ea typeface="メイリオ" panose="020B0604030504040204" pitchFamily="50" charset="-128"/>
                        </a:rPr>
                        <a:t>●障がい者スタッフ</a:t>
                      </a:r>
                      <a:r>
                        <a:rPr kumimoji="1" lang="en-US" altLang="ja-JP" sz="1400" dirty="0">
                          <a:solidFill>
                            <a:schemeClr val="tx1"/>
                          </a:solidFill>
                          <a:latin typeface="メイリオ" panose="020B0604030504040204" pitchFamily="50" charset="-128"/>
                          <a:ea typeface="メイリオ" panose="020B0604030504040204" pitchFamily="50" charset="-128"/>
                        </a:rPr>
                        <a:t>33</a:t>
                      </a:r>
                      <a:r>
                        <a:rPr kumimoji="1" lang="ja-JP" altLang="en-US" sz="1400" dirty="0">
                          <a:solidFill>
                            <a:schemeClr val="tx1"/>
                          </a:solidFill>
                          <a:latin typeface="メイリオ" panose="020B0604030504040204" pitchFamily="50" charset="-128"/>
                          <a:ea typeface="メイリオ" panose="020B0604030504040204" pitchFamily="50" charset="-128"/>
                        </a:rPr>
                        <a:t>名に対し、</a:t>
                      </a:r>
                      <a:r>
                        <a:rPr kumimoji="1" lang="en-US" altLang="ja-JP" sz="1400" dirty="0">
                          <a:solidFill>
                            <a:schemeClr val="tx1"/>
                          </a:solidFill>
                          <a:latin typeface="メイリオ" panose="020B0604030504040204" pitchFamily="50" charset="-128"/>
                          <a:ea typeface="メイリオ" panose="020B0604030504040204" pitchFamily="50" charset="-128"/>
                        </a:rPr>
                        <a:t>8</a:t>
                      </a:r>
                      <a:r>
                        <a:rPr kumimoji="1" lang="ja-JP" altLang="en-US" sz="1400" dirty="0">
                          <a:solidFill>
                            <a:schemeClr val="tx1"/>
                          </a:solidFill>
                          <a:latin typeface="メイリオ" panose="020B0604030504040204" pitchFamily="50" charset="-128"/>
                          <a:ea typeface="メイリオ" panose="020B0604030504040204" pitchFamily="50" charset="-128"/>
                        </a:rPr>
                        <a:t>名の指導員を配置し、業務指導をはじめ日々の相談ごとにも対応</a:t>
                      </a:r>
                      <a:r>
                        <a:rPr kumimoji="1" lang="ja-JP" altLang="en-US" sz="1400" dirty="0">
                          <a:latin typeface="メイリオ" panose="020B0604030504040204" pitchFamily="50" charset="-128"/>
                          <a:ea typeface="メイリオ" panose="020B0604030504040204" pitchFamily="50" charset="-128"/>
                        </a:rPr>
                        <a:t>。</a:t>
                      </a:r>
                    </a:p>
                  </a:txBody>
                  <a:tcPr marL="72000" marR="72000" marT="0" marB="0" anchor="ctr"/>
                </a:tc>
                <a:extLst>
                  <a:ext uri="{0D108BD9-81ED-4DB2-BD59-A6C34878D82A}">
                    <a16:rowId xmlns:a16="http://schemas.microsoft.com/office/drawing/2014/main" val="3530925777"/>
                  </a:ext>
                </a:extLst>
              </a:tr>
              <a:tr h="989269">
                <a:tc>
                  <a:txBody>
                    <a:bodyPr/>
                    <a:lstStyle/>
                    <a:p>
                      <a:pPr algn="l">
                        <a:lnSpc>
                          <a:spcPts val="2000"/>
                        </a:lnSpc>
                      </a:pPr>
                      <a:r>
                        <a:rPr kumimoji="1" lang="ja-JP" altLang="en-US" sz="1400" dirty="0">
                          <a:latin typeface="メイリオ" panose="020B0604030504040204" pitchFamily="50" charset="-128"/>
                          <a:ea typeface="メイリオ" panose="020B0604030504040204" pitchFamily="50" charset="-128"/>
                        </a:rPr>
                        <a:t>人材面</a:t>
                      </a:r>
                    </a:p>
                  </a:txBody>
                  <a:tcPr marL="72000" marR="72000" marT="0" marB="0" anchor="ctr"/>
                </a:tc>
                <a:tc>
                  <a:txBody>
                    <a:bodyPr/>
                    <a:lstStyle/>
                    <a:p>
                      <a:pPr algn="l">
                        <a:lnSpc>
                          <a:spcPts val="2000"/>
                        </a:lnSpc>
                      </a:pPr>
                      <a:r>
                        <a:rPr kumimoji="1" lang="ja-JP" altLang="en-US" sz="1400" dirty="0">
                          <a:latin typeface="メイリオ" panose="020B0604030504040204" pitchFamily="50" charset="-128"/>
                          <a:ea typeface="メイリオ" panose="020B0604030504040204" pitchFamily="50" charset="-128"/>
                        </a:rPr>
                        <a:t>●新規着任者は</a:t>
                      </a:r>
                      <a:r>
                        <a:rPr kumimoji="1" lang="en-US" altLang="ja-JP" sz="1400" dirty="0">
                          <a:solidFill>
                            <a:schemeClr val="tx1"/>
                          </a:solidFill>
                          <a:latin typeface="メイリオ" panose="020B0604030504040204" pitchFamily="50" charset="-128"/>
                          <a:ea typeface="メイリオ" panose="020B0604030504040204" pitchFamily="50" charset="-128"/>
                        </a:rPr>
                        <a:t>SACEC</a:t>
                      </a:r>
                      <a:r>
                        <a:rPr kumimoji="1" lang="ja-JP" altLang="en-US" sz="1400" dirty="0">
                          <a:solidFill>
                            <a:schemeClr val="tx1"/>
                          </a:solidFill>
                          <a:latin typeface="メイリオ" panose="020B0604030504040204" pitchFamily="50" charset="-128"/>
                          <a:ea typeface="メイリオ" panose="020B0604030504040204" pitchFamily="50" charset="-128"/>
                        </a:rPr>
                        <a:t>の初任者研修</a:t>
                      </a:r>
                      <a:r>
                        <a:rPr kumimoji="1" lang="ja-JP" altLang="en-US" sz="1400" dirty="0">
                          <a:latin typeface="メイリオ" panose="020B0604030504040204" pitchFamily="50" charset="-128"/>
                          <a:ea typeface="メイリオ" panose="020B0604030504040204" pitchFamily="50" charset="-128"/>
                        </a:rPr>
                        <a:t>を受講。</a:t>
                      </a:r>
                      <a:endParaRPr kumimoji="1" lang="en-US" altLang="ja-JP" sz="1400" dirty="0">
                        <a:latin typeface="メイリオ" panose="020B0604030504040204" pitchFamily="50" charset="-128"/>
                        <a:ea typeface="メイリオ" panose="020B0604030504040204" pitchFamily="50" charset="-128"/>
                      </a:endParaRPr>
                    </a:p>
                    <a:p>
                      <a:pPr marL="179388" indent="-179388" algn="l">
                        <a:lnSpc>
                          <a:spcPts val="2000"/>
                        </a:lnSpc>
                      </a:pPr>
                      <a:r>
                        <a:rPr kumimoji="1" lang="ja-JP" altLang="en-US" sz="1400" dirty="0">
                          <a:latin typeface="メイリオ" panose="020B0604030504040204" pitchFamily="50" charset="-128"/>
                          <a:ea typeface="メイリオ" panose="020B0604030504040204" pitchFamily="50" charset="-128"/>
                        </a:rPr>
                        <a:t>●指導員を中心に、</a:t>
                      </a:r>
                      <a:r>
                        <a:rPr kumimoji="1" lang="ja-JP" altLang="en-US" sz="1400" dirty="0" err="1">
                          <a:latin typeface="メイリオ" panose="020B0604030504040204" pitchFamily="50" charset="-128"/>
                          <a:ea typeface="メイリオ" panose="020B0604030504040204" pitchFamily="50" charset="-128"/>
                        </a:rPr>
                        <a:t>障がい</a:t>
                      </a:r>
                      <a:r>
                        <a:rPr kumimoji="1" lang="ja-JP" altLang="en-US" sz="1400" dirty="0">
                          <a:latin typeface="メイリオ" panose="020B0604030504040204" pitchFamily="50" charset="-128"/>
                          <a:ea typeface="メイリオ" panose="020B0604030504040204" pitchFamily="50" charset="-128"/>
                        </a:rPr>
                        <a:t>者雇用に関する専門的な研修（</a:t>
                      </a:r>
                      <a:r>
                        <a:rPr kumimoji="1" lang="en-US" altLang="ja-JP" sz="1400" dirty="0">
                          <a:latin typeface="メイリオ" panose="020B0604030504040204" pitchFamily="50" charset="-128"/>
                          <a:ea typeface="メイリオ" panose="020B0604030504040204" pitchFamily="50" charset="-128"/>
                        </a:rPr>
                        <a:t>JEED</a:t>
                      </a:r>
                      <a:r>
                        <a:rPr kumimoji="1" lang="ja-JP" altLang="en-US" sz="1400" dirty="0" err="1">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SACEC</a:t>
                      </a:r>
                      <a:r>
                        <a:rPr kumimoji="1" lang="ja-JP" altLang="en-US" sz="1400" dirty="0">
                          <a:latin typeface="メイリオ" panose="020B0604030504040204" pitchFamily="50" charset="-128"/>
                          <a:ea typeface="メイリオ" panose="020B0604030504040204" pitchFamily="50" charset="-128"/>
                        </a:rPr>
                        <a:t>主催等）を受講。</a:t>
                      </a:r>
                    </a:p>
                  </a:txBody>
                  <a:tcPr marL="72000" marR="72000" marT="0" marB="0" anchor="ctr"/>
                </a:tc>
                <a:extLst>
                  <a:ext uri="{0D108BD9-81ED-4DB2-BD59-A6C34878D82A}">
                    <a16:rowId xmlns:a16="http://schemas.microsoft.com/office/drawing/2014/main" val="4205803994"/>
                  </a:ext>
                </a:extLst>
              </a:tr>
            </a:tbl>
          </a:graphicData>
        </a:graphic>
      </p:graphicFrame>
      <p:graphicFrame>
        <p:nvGraphicFramePr>
          <p:cNvPr id="13" name="表 12"/>
          <p:cNvGraphicFramePr>
            <a:graphicFrameLocks noGrp="1"/>
          </p:cNvGraphicFramePr>
          <p:nvPr>
            <p:extLst>
              <p:ext uri="{D42A27DB-BD31-4B8C-83A1-F6EECF244321}">
                <p14:modId xmlns:p14="http://schemas.microsoft.com/office/powerpoint/2010/main" val="213215598"/>
              </p:ext>
            </p:extLst>
          </p:nvPr>
        </p:nvGraphicFramePr>
        <p:xfrm>
          <a:off x="189912" y="7113240"/>
          <a:ext cx="6551456" cy="2295172"/>
        </p:xfrm>
        <a:graphic>
          <a:graphicData uri="http://schemas.openxmlformats.org/drawingml/2006/table">
            <a:tbl>
              <a:tblPr firstRow="1" bandRow="1">
                <a:tableStyleId>{5C22544A-7EE6-4342-B048-85BDC9FD1C3A}</a:tableStyleId>
              </a:tblPr>
              <a:tblGrid>
                <a:gridCol w="1167833">
                  <a:extLst>
                    <a:ext uri="{9D8B030D-6E8A-4147-A177-3AD203B41FA5}">
                      <a16:colId xmlns:a16="http://schemas.microsoft.com/office/drawing/2014/main" val="617535608"/>
                    </a:ext>
                  </a:extLst>
                </a:gridCol>
                <a:gridCol w="5383623">
                  <a:extLst>
                    <a:ext uri="{9D8B030D-6E8A-4147-A177-3AD203B41FA5}">
                      <a16:colId xmlns:a16="http://schemas.microsoft.com/office/drawing/2014/main" val="3866503426"/>
                    </a:ext>
                  </a:extLst>
                </a:gridCol>
              </a:tblGrid>
              <a:tr h="436874">
                <a:tc gridSpan="2">
                  <a:txBody>
                    <a:bodyPr/>
                    <a:lstStyle/>
                    <a:p>
                      <a:pPr algn="l">
                        <a:lnSpc>
                          <a:spcPts val="2000"/>
                        </a:lnSpc>
                      </a:pPr>
                      <a:r>
                        <a:rPr kumimoji="1" lang="ja-JP" altLang="en-US" sz="1400" dirty="0">
                          <a:latin typeface="メイリオ" panose="020B0604030504040204" pitchFamily="50" charset="-128"/>
                          <a:ea typeface="メイリオ" panose="020B0604030504040204" pitchFamily="50" charset="-128"/>
                        </a:rPr>
                        <a:t>仕事づくり</a:t>
                      </a:r>
                    </a:p>
                  </a:txBody>
                  <a:tcPr marL="72000" marR="72000" marT="0" marB="0" anchor="ctr"/>
                </a:tc>
                <a:tc hMerge="1">
                  <a:txBody>
                    <a:bodyPr/>
                    <a:lstStyle/>
                    <a:p>
                      <a:endParaRPr kumimoji="1" lang="ja-JP" altLang="en-US" dirty="0"/>
                    </a:p>
                  </a:txBody>
                  <a:tcPr/>
                </a:tc>
                <a:extLst>
                  <a:ext uri="{0D108BD9-81ED-4DB2-BD59-A6C34878D82A}">
                    <a16:rowId xmlns:a16="http://schemas.microsoft.com/office/drawing/2014/main" val="1280644164"/>
                  </a:ext>
                </a:extLst>
              </a:tr>
              <a:tr h="598458">
                <a:tc>
                  <a:txBody>
                    <a:bodyPr/>
                    <a:lstStyle/>
                    <a:p>
                      <a:pPr>
                        <a:lnSpc>
                          <a:spcPts val="2000"/>
                        </a:lnSpc>
                      </a:pPr>
                      <a:r>
                        <a:rPr lang="ja-JP" altLang="en-US" sz="1400" dirty="0">
                          <a:latin typeface="メイリオ" panose="020B0604030504040204" pitchFamily="50" charset="-128"/>
                          <a:ea typeface="メイリオ" panose="020B0604030504040204" pitchFamily="50" charset="-128"/>
                        </a:rPr>
                        <a:t>事業創出</a:t>
                      </a:r>
                    </a:p>
                  </a:txBody>
                  <a:tcPr marL="72000" marR="72000" marT="0" marB="0" anchor="ctr"/>
                </a:tc>
                <a:tc>
                  <a:txBody>
                    <a:bodyPr/>
                    <a:lstStyle/>
                    <a:p>
                      <a:pPr marL="179388" indent="-179388" algn="l">
                        <a:lnSpc>
                          <a:spcPts val="2000"/>
                        </a:lnSpc>
                      </a:pPr>
                      <a:r>
                        <a:rPr kumimoji="1" lang="ja-JP" altLang="en-US" sz="1400" dirty="0">
                          <a:latin typeface="メイリオ" panose="020B0604030504040204" pitchFamily="50" charset="-128"/>
                          <a:ea typeface="メイリオ" panose="020B0604030504040204" pitchFamily="50" charset="-128"/>
                        </a:rPr>
                        <a:t>●</a:t>
                      </a:r>
                      <a:r>
                        <a:rPr kumimoji="1" lang="ja-JP" altLang="en-US" sz="1400" dirty="0" err="1">
                          <a:latin typeface="メイリオ" panose="020B0604030504040204" pitchFamily="50" charset="-128"/>
                          <a:ea typeface="メイリオ" panose="020B0604030504040204" pitchFamily="50" charset="-128"/>
                        </a:rPr>
                        <a:t>げんねん</a:t>
                      </a:r>
                      <a:r>
                        <a:rPr kumimoji="1" lang="ja-JP" altLang="en-US" sz="1400" dirty="0">
                          <a:latin typeface="メイリオ" panose="020B0604030504040204" pitchFamily="50" charset="-128"/>
                          <a:ea typeface="メイリオ" panose="020B0604030504040204" pitchFamily="50" charset="-128"/>
                        </a:rPr>
                        <a:t>ワークサポート株式会社単体として過去</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年間のいずれの年も経常利益が黒字。</a:t>
                      </a:r>
                    </a:p>
                  </a:txBody>
                  <a:tcPr marL="72000" marR="72000" marT="0" marB="0" anchor="ctr"/>
                </a:tc>
                <a:extLst>
                  <a:ext uri="{0D108BD9-81ED-4DB2-BD59-A6C34878D82A}">
                    <a16:rowId xmlns:a16="http://schemas.microsoft.com/office/drawing/2014/main" val="777769884"/>
                  </a:ext>
                </a:extLst>
              </a:tr>
              <a:tr h="1196916">
                <a:tc>
                  <a:txBody>
                    <a:bodyPr/>
                    <a:lstStyle/>
                    <a:p>
                      <a:pPr>
                        <a:lnSpc>
                          <a:spcPts val="2000"/>
                        </a:lnSpc>
                      </a:pPr>
                      <a:r>
                        <a:rPr lang="ja-JP" altLang="en-US" sz="1400" dirty="0">
                          <a:latin typeface="メイリオ" panose="020B0604030504040204" pitchFamily="50" charset="-128"/>
                          <a:ea typeface="メイリオ" panose="020B0604030504040204" pitchFamily="50" charset="-128"/>
                        </a:rPr>
                        <a:t>職務選定・</a:t>
                      </a:r>
                      <a:endParaRPr lang="en-US" altLang="ja-JP" sz="1400" dirty="0">
                        <a:latin typeface="メイリオ" panose="020B0604030504040204" pitchFamily="50" charset="-128"/>
                        <a:ea typeface="メイリオ" panose="020B0604030504040204" pitchFamily="50" charset="-128"/>
                      </a:endParaRPr>
                    </a:p>
                    <a:p>
                      <a:pPr>
                        <a:lnSpc>
                          <a:spcPts val="2000"/>
                        </a:lnSpc>
                      </a:pPr>
                      <a:r>
                        <a:rPr lang="ja-JP" altLang="en-US" sz="1400" dirty="0">
                          <a:latin typeface="メイリオ" panose="020B0604030504040204" pitchFamily="50" charset="-128"/>
                          <a:ea typeface="メイリオ" panose="020B0604030504040204" pitchFamily="50" charset="-128"/>
                        </a:rPr>
                        <a:t>創出</a:t>
                      </a:r>
                    </a:p>
                  </a:txBody>
                  <a:tcPr marL="72000" marR="72000" marT="0" marB="0" anchor="ctr"/>
                </a:tc>
                <a:tc>
                  <a:txBody>
                    <a:bodyPr/>
                    <a:lstStyle/>
                    <a:p>
                      <a:pPr marL="179388" indent="-179388" algn="l">
                        <a:lnSpc>
                          <a:spcPts val="2000"/>
                        </a:lnSpc>
                      </a:pPr>
                      <a:r>
                        <a:rPr kumimoji="1" lang="ja-JP" altLang="en-US" sz="1400" dirty="0">
                          <a:latin typeface="メイリオ" panose="020B0604030504040204" pitchFamily="50" charset="-128"/>
                          <a:ea typeface="メイリオ" panose="020B0604030504040204" pitchFamily="50" charset="-128"/>
                        </a:rPr>
                        <a:t>●</a:t>
                      </a:r>
                      <a:r>
                        <a:rPr kumimoji="1" lang="ja-JP" altLang="en-US" sz="1400" dirty="0">
                          <a:solidFill>
                            <a:schemeClr val="tx1"/>
                          </a:solidFill>
                          <a:latin typeface="メイリオ" panose="020B0604030504040204" pitchFamily="50" charset="-128"/>
                          <a:ea typeface="メイリオ" panose="020B0604030504040204" pitchFamily="50" charset="-128"/>
                        </a:rPr>
                        <a:t>従来、親会社である日本原燃地域共生本社および日本原燃サイクル情報センターの郵便物等を集合ポストから回収し宛先（個人）に届ける業務を請け負っていたが、さらに業務を拡充し、郵便物・宅配物の受取を一括管理し、親会社の負担軽減に努めている。　　　</a:t>
                      </a:r>
                    </a:p>
                  </a:txBody>
                  <a:tcPr marL="72000" marR="72000" marT="0" marB="0" anchor="ctr"/>
                </a:tc>
                <a:extLst>
                  <a:ext uri="{0D108BD9-81ED-4DB2-BD59-A6C34878D82A}">
                    <a16:rowId xmlns:a16="http://schemas.microsoft.com/office/drawing/2014/main" val="2000328748"/>
                  </a:ext>
                </a:extLst>
              </a:tr>
            </a:tbl>
          </a:graphicData>
        </a:graphic>
      </p:graphicFrame>
      <p:sp>
        <p:nvSpPr>
          <p:cNvPr id="17" name="テキスト ボックス 16"/>
          <p:cNvSpPr txBox="1"/>
          <p:nvPr/>
        </p:nvSpPr>
        <p:spPr>
          <a:xfrm>
            <a:off x="-1279" y="3883913"/>
            <a:ext cx="4685111" cy="276999"/>
          </a:xfrm>
          <a:prstGeom prst="rect">
            <a:avLst/>
          </a:prstGeom>
          <a:noFill/>
        </p:spPr>
        <p:txBody>
          <a:bodyPr wrap="none" lIns="180000" tIns="0" rIns="0" bIns="0" rtlCol="0" anchor="ctr" anchorCtr="0">
            <a:spAutoFit/>
          </a:bodyPr>
          <a:lstStyle/>
          <a:p>
            <a:r>
              <a:rPr kumimoji="1" lang="ja-JP" altLang="en-US" i="1" u="sng" dirty="0">
                <a:solidFill>
                  <a:schemeClr val="tx2"/>
                </a:solidFill>
                <a:latin typeface="メイリオ" panose="020B0604030504040204" pitchFamily="50" charset="-128"/>
                <a:ea typeface="メイリオ" panose="020B0604030504040204" pitchFamily="50" charset="-128"/>
              </a:rPr>
              <a:t>障害者雇用への取組</a:t>
            </a:r>
            <a:r>
              <a:rPr kumimoji="1" lang="ja-JP" altLang="en-US" sz="1200" i="1" u="sng" dirty="0">
                <a:solidFill>
                  <a:schemeClr val="tx2"/>
                </a:solidFill>
                <a:latin typeface="メイリオ" panose="020B0604030504040204" pitchFamily="50" charset="-128"/>
                <a:ea typeface="メイリオ" panose="020B0604030504040204" pitchFamily="50" charset="-128"/>
              </a:rPr>
              <a:t>（認定に当たっての評価ポイント）</a:t>
            </a:r>
          </a:p>
        </p:txBody>
      </p:sp>
      <p:graphicFrame>
        <p:nvGraphicFramePr>
          <p:cNvPr id="14" name="表 13"/>
          <p:cNvGraphicFramePr>
            <a:graphicFrameLocks noGrp="1"/>
          </p:cNvGraphicFramePr>
          <p:nvPr>
            <p:extLst>
              <p:ext uri="{D42A27DB-BD31-4B8C-83A1-F6EECF244321}">
                <p14:modId xmlns:p14="http://schemas.microsoft.com/office/powerpoint/2010/main" val="3701193972"/>
              </p:ext>
            </p:extLst>
          </p:nvPr>
        </p:nvGraphicFramePr>
        <p:xfrm>
          <a:off x="189913" y="1453912"/>
          <a:ext cx="6542923" cy="2062166"/>
        </p:xfrm>
        <a:graphic>
          <a:graphicData uri="http://schemas.openxmlformats.org/drawingml/2006/table">
            <a:tbl>
              <a:tblPr firstRow="1" bandRow="1">
                <a:tableStyleId>{5C22544A-7EE6-4342-B048-85BDC9FD1C3A}</a:tableStyleId>
              </a:tblPr>
              <a:tblGrid>
                <a:gridCol w="1214332">
                  <a:extLst>
                    <a:ext uri="{9D8B030D-6E8A-4147-A177-3AD203B41FA5}">
                      <a16:colId xmlns:a16="http://schemas.microsoft.com/office/drawing/2014/main" val="1042557884"/>
                    </a:ext>
                  </a:extLst>
                </a:gridCol>
                <a:gridCol w="3672408">
                  <a:extLst>
                    <a:ext uri="{9D8B030D-6E8A-4147-A177-3AD203B41FA5}">
                      <a16:colId xmlns:a16="http://schemas.microsoft.com/office/drawing/2014/main" val="2385925732"/>
                    </a:ext>
                  </a:extLst>
                </a:gridCol>
                <a:gridCol w="1656183">
                  <a:extLst>
                    <a:ext uri="{9D8B030D-6E8A-4147-A177-3AD203B41FA5}">
                      <a16:colId xmlns:a16="http://schemas.microsoft.com/office/drawing/2014/main" val="114213001"/>
                    </a:ext>
                  </a:extLst>
                </a:gridCol>
              </a:tblGrid>
              <a:tr h="430706">
                <a:tc gridSpan="3">
                  <a:txBody>
                    <a:bodyPr/>
                    <a:lstStyle/>
                    <a:p>
                      <a:pPr algn="l">
                        <a:lnSpc>
                          <a:spcPts val="2000"/>
                        </a:lnSpc>
                      </a:pPr>
                      <a:r>
                        <a:rPr kumimoji="1" lang="ja-JP" altLang="en-US" sz="1400" dirty="0">
                          <a:latin typeface="メイリオ" panose="020B0604030504040204" pitchFamily="50" charset="-128"/>
                          <a:ea typeface="メイリオ" panose="020B0604030504040204" pitchFamily="50" charset="-128"/>
                        </a:rPr>
                        <a:t>数的側面</a:t>
                      </a:r>
                    </a:p>
                  </a:txBody>
                  <a:tcPr anchor="ctr"/>
                </a:tc>
                <a:tc hMerge="1">
                  <a:txBody>
                    <a:bodyPr/>
                    <a:lstStyle/>
                    <a:p>
                      <a:endParaRPr kumimoji="1" lang="ja-JP" altLang="en-US" dirty="0"/>
                    </a:p>
                  </a:txBody>
                  <a:tcPr/>
                </a:tc>
                <a:tc hMerge="1">
                  <a:txBody>
                    <a:bodyPr/>
                    <a:lstStyle/>
                    <a:p>
                      <a:endParaRPr kumimoji="1" lang="ja-JP" altLang="en-US"/>
                    </a:p>
                  </a:txBody>
                  <a:tcPr/>
                </a:tc>
                <a:extLst>
                  <a:ext uri="{0D108BD9-81ED-4DB2-BD59-A6C34878D82A}">
                    <a16:rowId xmlns:a16="http://schemas.microsoft.com/office/drawing/2014/main" val="2204039415"/>
                  </a:ext>
                </a:extLst>
              </a:tr>
              <a:tr h="326292">
                <a:tc rowSpan="2">
                  <a:txBody>
                    <a:bodyPr/>
                    <a:lstStyle/>
                    <a:p>
                      <a:pPr algn="l">
                        <a:lnSpc>
                          <a:spcPts val="2000"/>
                        </a:lnSpc>
                      </a:pPr>
                      <a:r>
                        <a:rPr kumimoji="1" lang="ja-JP" altLang="en-US" sz="1400" dirty="0">
                          <a:latin typeface="メイリオ" panose="020B0604030504040204" pitchFamily="50" charset="-128"/>
                          <a:ea typeface="メイリオ" panose="020B0604030504040204" pitchFamily="50" charset="-128"/>
                        </a:rPr>
                        <a:t>雇用状況</a:t>
                      </a:r>
                    </a:p>
                  </a:txBody>
                  <a:tcPr marL="72000" marR="72000" marT="0" marB="0" anchor="ctr"/>
                </a:tc>
                <a:tc>
                  <a:txBody>
                    <a:bodyPr/>
                    <a:lstStyle/>
                    <a:p>
                      <a:pPr algn="l">
                        <a:lnSpc>
                          <a:spcPts val="2000"/>
                        </a:lnSpc>
                      </a:pPr>
                      <a:r>
                        <a:rPr kumimoji="1" lang="ja-JP" altLang="en-US" sz="1050" dirty="0">
                          <a:latin typeface="メイリオ" panose="020B0604030504040204" pitchFamily="50" charset="-128"/>
                          <a:ea typeface="メイリオ" panose="020B0604030504040204" pitchFamily="50" charset="-128"/>
                        </a:rPr>
                        <a:t>実雇用率</a:t>
                      </a:r>
                      <a:endParaRPr kumimoji="1" lang="en-US" altLang="ja-JP" sz="1050" dirty="0">
                        <a:latin typeface="メイリオ" panose="020B0604030504040204" pitchFamily="50" charset="-128"/>
                        <a:ea typeface="メイリオ" panose="020B0604030504040204" pitchFamily="50" charset="-128"/>
                      </a:endParaRPr>
                    </a:p>
                  </a:txBody>
                  <a:tcPr marL="72000" marR="72000" marT="0" marB="0" anchor="ctr"/>
                </a:tc>
                <a:tc>
                  <a:txBody>
                    <a:bodyPr/>
                    <a:lstStyle/>
                    <a:p>
                      <a:pPr algn="l">
                        <a:lnSpc>
                          <a:spcPts val="2000"/>
                        </a:lnSpc>
                      </a:pPr>
                      <a:r>
                        <a:rPr kumimoji="1" lang="en-US" altLang="ja-JP" sz="1400" dirty="0">
                          <a:latin typeface="メイリオ" panose="020B0604030504040204" pitchFamily="50" charset="-128"/>
                          <a:ea typeface="メイリオ" panose="020B0604030504040204" pitchFamily="50" charset="-128"/>
                        </a:rPr>
                        <a:t>90.2</a:t>
                      </a:r>
                      <a:r>
                        <a:rPr kumimoji="1" lang="ja-JP" altLang="en-US" sz="1400" dirty="0">
                          <a:latin typeface="メイリオ" panose="020B0604030504040204" pitchFamily="50" charset="-128"/>
                          <a:ea typeface="メイリオ" panose="020B0604030504040204" pitchFamily="50" charset="-128"/>
                        </a:rPr>
                        <a:t>％</a:t>
                      </a:r>
                    </a:p>
                  </a:txBody>
                  <a:tcPr marL="72000" marR="72000" marT="0" marB="0" anchor="ctr"/>
                </a:tc>
                <a:extLst>
                  <a:ext uri="{0D108BD9-81ED-4DB2-BD59-A6C34878D82A}">
                    <a16:rowId xmlns:a16="http://schemas.microsoft.com/office/drawing/2014/main" val="3530925777"/>
                  </a:ext>
                </a:extLst>
              </a:tr>
              <a:tr h="326292">
                <a:tc vMerge="1">
                  <a:txBody>
                    <a:bodyPr/>
                    <a:lstStyle/>
                    <a:p>
                      <a:endParaRPr kumimoji="1" lang="ja-JP" altLang="en-US"/>
                    </a:p>
                  </a:txBody>
                  <a:tcPr/>
                </a:tc>
                <a:tc>
                  <a:txBody>
                    <a:bodyPr/>
                    <a:lstStyle/>
                    <a:p>
                      <a:pPr algn="l">
                        <a:lnSpc>
                          <a:spcPts val="2000"/>
                        </a:lnSpc>
                      </a:pPr>
                      <a:r>
                        <a:rPr kumimoji="1" lang="ja-JP" altLang="en-US" sz="1050" dirty="0">
                          <a:latin typeface="メイリオ" panose="020B0604030504040204" pitchFamily="50" charset="-128"/>
                          <a:ea typeface="メイリオ" panose="020B0604030504040204" pitchFamily="50" charset="-128"/>
                        </a:rPr>
                        <a:t>実雇用率（除外率適用前）</a:t>
                      </a:r>
                    </a:p>
                  </a:txBody>
                  <a:tcPr marL="72000" marR="72000" marT="0" marB="0" anchor="ctr"/>
                </a:tc>
                <a:tc>
                  <a:txBody>
                    <a:bodyPr/>
                    <a:lstStyle/>
                    <a:p>
                      <a:pPr marL="0" marR="0" indent="0" algn="l" defTabSz="1320727" rtl="0" eaLnBrk="1" fontAlgn="auto" latinLnBrk="0" hangingPunct="1">
                        <a:lnSpc>
                          <a:spcPts val="2000"/>
                        </a:lnSpc>
                        <a:spcBef>
                          <a:spcPts val="0"/>
                        </a:spcBef>
                        <a:spcAft>
                          <a:spcPts val="0"/>
                        </a:spcAft>
                        <a:buClrTx/>
                        <a:buSzTx/>
                        <a:buFontTx/>
                        <a:buNone/>
                        <a:tabLst/>
                        <a:defRPr/>
                      </a:pPr>
                      <a:r>
                        <a:rPr kumimoji="1" lang="en-US" altLang="ja-JP" sz="1400" dirty="0">
                          <a:latin typeface="メイリオ" panose="020B0604030504040204" pitchFamily="50" charset="-128"/>
                          <a:ea typeface="メイリオ" panose="020B0604030504040204" pitchFamily="50" charset="-128"/>
                        </a:rPr>
                        <a:t>90.2</a:t>
                      </a:r>
                      <a:r>
                        <a:rPr kumimoji="1" lang="ja-JP" altLang="en-US" sz="1400" dirty="0">
                          <a:latin typeface="メイリオ" panose="020B0604030504040204" pitchFamily="50" charset="-128"/>
                          <a:ea typeface="メイリオ" panose="020B0604030504040204" pitchFamily="50" charset="-128"/>
                        </a:rPr>
                        <a:t>％</a:t>
                      </a:r>
                    </a:p>
                  </a:txBody>
                  <a:tcPr marL="72000" marR="72000" marT="0" marB="0" anchor="ctr"/>
                </a:tc>
                <a:extLst>
                  <a:ext uri="{0D108BD9-81ED-4DB2-BD59-A6C34878D82A}">
                    <a16:rowId xmlns:a16="http://schemas.microsoft.com/office/drawing/2014/main" val="329888048"/>
                  </a:ext>
                </a:extLst>
              </a:tr>
              <a:tr h="326292">
                <a:tc rowSpan="3">
                  <a:txBody>
                    <a:bodyPr/>
                    <a:lstStyle/>
                    <a:p>
                      <a:pPr algn="l">
                        <a:lnSpc>
                          <a:spcPts val="2000"/>
                        </a:lnSpc>
                      </a:pPr>
                      <a:r>
                        <a:rPr kumimoji="1" lang="ja-JP" altLang="en-US" sz="1400" dirty="0">
                          <a:latin typeface="メイリオ" panose="020B0604030504040204" pitchFamily="50" charset="-128"/>
                          <a:ea typeface="メイリオ" panose="020B0604030504040204" pitchFamily="50" charset="-128"/>
                        </a:rPr>
                        <a:t>定着状況</a:t>
                      </a:r>
                    </a:p>
                  </a:txBody>
                  <a:tcPr marL="72000" marR="72000" marT="0" marB="0" anchor="ctr"/>
                </a:tc>
                <a:tc>
                  <a:txBody>
                    <a:bodyPr/>
                    <a:lstStyle/>
                    <a:p>
                      <a:pPr algn="l">
                        <a:lnSpc>
                          <a:spcPts val="2000"/>
                        </a:lnSpc>
                      </a:pPr>
                      <a:r>
                        <a:rPr kumimoji="1" lang="ja-JP" altLang="en-US" sz="1050" dirty="0">
                          <a:latin typeface="メイリオ" panose="020B0604030504040204" pitchFamily="50" charset="-128"/>
                          <a:ea typeface="メイリオ" panose="020B0604030504040204" pitchFamily="50" charset="-128"/>
                        </a:rPr>
                        <a:t>過去３年間に採用した障害者の就職６ヶ月後定着率</a:t>
                      </a:r>
                      <a:endParaRPr kumimoji="1" lang="en-US" altLang="ja-JP" sz="1050" dirty="0">
                        <a:latin typeface="メイリオ" panose="020B0604030504040204" pitchFamily="50" charset="-128"/>
                        <a:ea typeface="メイリオ" panose="020B0604030504040204" pitchFamily="50" charset="-128"/>
                      </a:endParaRPr>
                    </a:p>
                  </a:txBody>
                  <a:tcPr marL="72000" marR="72000" marT="0" marB="0" anchor="ctr"/>
                </a:tc>
                <a:tc>
                  <a:txBody>
                    <a:bodyPr/>
                    <a:lstStyle/>
                    <a:p>
                      <a:pPr algn="l">
                        <a:lnSpc>
                          <a:spcPts val="2000"/>
                        </a:lnSpc>
                      </a:pPr>
                      <a:r>
                        <a:rPr kumimoji="1" lang="en-US" altLang="ja-JP" sz="1400" dirty="0">
                          <a:latin typeface="メイリオ" panose="020B0604030504040204" pitchFamily="50" charset="-128"/>
                          <a:ea typeface="メイリオ" panose="020B0604030504040204" pitchFamily="50" charset="-128"/>
                        </a:rPr>
                        <a:t>100</a:t>
                      </a:r>
                      <a:r>
                        <a:rPr kumimoji="1" lang="ja-JP" altLang="en-US" sz="1400" dirty="0">
                          <a:latin typeface="メイリオ" panose="020B0604030504040204" pitchFamily="50" charset="-128"/>
                          <a:ea typeface="メイリオ" panose="020B0604030504040204" pitchFamily="50" charset="-128"/>
                        </a:rPr>
                        <a:t>％</a:t>
                      </a:r>
                    </a:p>
                  </a:txBody>
                  <a:tcPr marL="72000" marR="72000" marT="0" marB="0" anchor="ctr"/>
                </a:tc>
                <a:extLst>
                  <a:ext uri="{0D108BD9-81ED-4DB2-BD59-A6C34878D82A}">
                    <a16:rowId xmlns:a16="http://schemas.microsoft.com/office/drawing/2014/main" val="4205803994"/>
                  </a:ext>
                </a:extLst>
              </a:tr>
              <a:tr h="326292">
                <a:tc vMerge="1">
                  <a:txBody>
                    <a:bodyPr/>
                    <a:lstStyle/>
                    <a:p>
                      <a:endParaRPr kumimoji="1" lang="ja-JP" altLang="en-US"/>
                    </a:p>
                  </a:txBody>
                  <a:tcPr/>
                </a:tc>
                <a:tc>
                  <a:txBody>
                    <a:bodyPr/>
                    <a:lstStyle/>
                    <a:p>
                      <a:pPr algn="l">
                        <a:lnSpc>
                          <a:spcPts val="2000"/>
                        </a:lnSpc>
                      </a:pPr>
                      <a:r>
                        <a:rPr kumimoji="1" lang="ja-JP" altLang="en-US" sz="1050" dirty="0">
                          <a:latin typeface="メイリオ" panose="020B0604030504040204" pitchFamily="50" charset="-128"/>
                          <a:ea typeface="メイリオ" panose="020B0604030504040204" pitchFamily="50" charset="-128"/>
                        </a:rPr>
                        <a:t>過去３年間に採用した障害者の就職１年後定着率</a:t>
                      </a:r>
                    </a:p>
                  </a:txBody>
                  <a:tcPr marL="72000" marR="72000" marT="0" marB="0" anchor="ctr"/>
                </a:tc>
                <a:tc>
                  <a:txBody>
                    <a:bodyPr/>
                    <a:lstStyle/>
                    <a:p>
                      <a:pPr algn="l">
                        <a:lnSpc>
                          <a:spcPts val="2000"/>
                        </a:lnSpc>
                      </a:pPr>
                      <a:r>
                        <a:rPr kumimoji="1" lang="en-US" altLang="ja-JP" sz="1400" dirty="0">
                          <a:latin typeface="メイリオ" panose="020B0604030504040204" pitchFamily="50" charset="-128"/>
                          <a:ea typeface="メイリオ" panose="020B0604030504040204" pitchFamily="50" charset="-128"/>
                        </a:rPr>
                        <a:t>90</a:t>
                      </a:r>
                      <a:r>
                        <a:rPr kumimoji="1" lang="ja-JP" altLang="en-US" sz="1400" dirty="0">
                          <a:latin typeface="メイリオ" panose="020B0604030504040204" pitchFamily="50" charset="-128"/>
                          <a:ea typeface="メイリオ" panose="020B0604030504040204" pitchFamily="50" charset="-128"/>
                        </a:rPr>
                        <a:t>％</a:t>
                      </a:r>
                    </a:p>
                  </a:txBody>
                  <a:tcPr marL="72000" marR="72000" marT="0" marB="0" anchor="ctr"/>
                </a:tc>
                <a:extLst>
                  <a:ext uri="{0D108BD9-81ED-4DB2-BD59-A6C34878D82A}">
                    <a16:rowId xmlns:a16="http://schemas.microsoft.com/office/drawing/2014/main" val="2396016529"/>
                  </a:ext>
                </a:extLst>
              </a:tr>
              <a:tr h="326292">
                <a:tc vMerge="1">
                  <a:txBody>
                    <a:bodyPr/>
                    <a:lstStyle/>
                    <a:p>
                      <a:endParaRPr kumimoji="1" lang="ja-JP" altLang="en-US"/>
                    </a:p>
                  </a:txBody>
                  <a:tcPr/>
                </a:tc>
                <a:tc>
                  <a:txBody>
                    <a:bodyPr/>
                    <a:lstStyle/>
                    <a:p>
                      <a:pPr algn="l">
                        <a:lnSpc>
                          <a:spcPts val="2000"/>
                        </a:lnSpc>
                      </a:pPr>
                      <a:r>
                        <a:rPr kumimoji="1" lang="ja-JP" altLang="en-US" sz="1050" dirty="0">
                          <a:latin typeface="メイリオ" panose="020B0604030504040204" pitchFamily="50" charset="-128"/>
                          <a:ea typeface="メイリオ" panose="020B0604030504040204" pitchFamily="50" charset="-128"/>
                        </a:rPr>
                        <a:t>障害者の平均勤続年数</a:t>
                      </a:r>
                    </a:p>
                  </a:txBody>
                  <a:tcPr marL="72000" marR="72000" marT="0" marB="0" anchor="ctr"/>
                </a:tc>
                <a:tc>
                  <a:txBody>
                    <a:bodyPr/>
                    <a:lstStyle/>
                    <a:p>
                      <a:pPr algn="l">
                        <a:lnSpc>
                          <a:spcPts val="2000"/>
                        </a:lnSpc>
                      </a:pP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0</a:t>
                      </a:r>
                      <a:r>
                        <a:rPr kumimoji="1" lang="ja-JP" altLang="en-US" sz="1400" dirty="0">
                          <a:latin typeface="メイリオ" panose="020B0604030504040204" pitchFamily="50" charset="-128"/>
                          <a:ea typeface="メイリオ" panose="020B0604030504040204" pitchFamily="50" charset="-128"/>
                        </a:rPr>
                        <a:t>ヶ月</a:t>
                      </a:r>
                    </a:p>
                  </a:txBody>
                  <a:tcPr marL="72000" marR="72000" marT="0" marB="0" anchor="ctr"/>
                </a:tc>
                <a:extLst>
                  <a:ext uri="{0D108BD9-81ED-4DB2-BD59-A6C34878D82A}">
                    <a16:rowId xmlns:a16="http://schemas.microsoft.com/office/drawing/2014/main" val="3297198658"/>
                  </a:ext>
                </a:extLst>
              </a:tr>
            </a:tbl>
          </a:graphicData>
        </a:graphic>
      </p:graphicFrame>
      <p:sp>
        <p:nvSpPr>
          <p:cNvPr id="19" name="テキスト ボックス 18"/>
          <p:cNvSpPr txBox="1"/>
          <p:nvPr/>
        </p:nvSpPr>
        <p:spPr>
          <a:xfrm>
            <a:off x="326" y="1147567"/>
            <a:ext cx="5377608" cy="276999"/>
          </a:xfrm>
          <a:prstGeom prst="rect">
            <a:avLst/>
          </a:prstGeom>
          <a:noFill/>
        </p:spPr>
        <p:txBody>
          <a:bodyPr wrap="none" lIns="180000" tIns="0" rIns="0" bIns="0" rtlCol="0" anchor="ctr" anchorCtr="0">
            <a:spAutoFit/>
          </a:bodyPr>
          <a:lstStyle/>
          <a:p>
            <a:r>
              <a:rPr kumimoji="1" lang="ja-JP" altLang="en-US" i="1" u="sng" dirty="0">
                <a:solidFill>
                  <a:schemeClr val="tx2"/>
                </a:solidFill>
                <a:latin typeface="メイリオ" panose="020B0604030504040204" pitchFamily="50" charset="-128"/>
                <a:ea typeface="メイリオ" panose="020B0604030504040204" pitchFamily="50" charset="-128"/>
              </a:rPr>
              <a:t>障害者雇用への取組の成果</a:t>
            </a:r>
            <a:r>
              <a:rPr kumimoji="1" lang="ja-JP" altLang="en-US" sz="1200" i="1" u="sng" dirty="0">
                <a:solidFill>
                  <a:schemeClr val="tx2"/>
                </a:solidFill>
                <a:latin typeface="メイリオ" panose="020B0604030504040204" pitchFamily="50" charset="-128"/>
                <a:ea typeface="メイリオ" panose="020B0604030504040204" pitchFamily="50" charset="-128"/>
              </a:rPr>
              <a:t>（認定に当たっての評価ポイント）</a:t>
            </a:r>
          </a:p>
        </p:txBody>
      </p:sp>
      <p:grpSp>
        <p:nvGrpSpPr>
          <p:cNvPr id="33" name="グループ化 32"/>
          <p:cNvGrpSpPr/>
          <p:nvPr/>
        </p:nvGrpSpPr>
        <p:grpSpPr>
          <a:xfrm>
            <a:off x="0" y="11575"/>
            <a:ext cx="6858000" cy="980985"/>
            <a:chOff x="0" y="11575"/>
            <a:chExt cx="6858000" cy="980985"/>
          </a:xfrm>
        </p:grpSpPr>
        <p:sp>
          <p:nvSpPr>
            <p:cNvPr id="34" name="正方形/長方形 33"/>
            <p:cNvSpPr/>
            <p:nvPr/>
          </p:nvSpPr>
          <p:spPr>
            <a:xfrm>
              <a:off x="0" y="920552"/>
              <a:ext cx="685800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5" name="図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9280" y="65185"/>
              <a:ext cx="499170" cy="677036"/>
            </a:xfrm>
            <a:prstGeom prst="rect">
              <a:avLst/>
            </a:prstGeom>
          </p:spPr>
        </p:pic>
        <p:sp>
          <p:nvSpPr>
            <p:cNvPr id="36" name="テキスト ボックス 35"/>
            <p:cNvSpPr txBox="1"/>
            <p:nvPr/>
          </p:nvSpPr>
          <p:spPr>
            <a:xfrm>
              <a:off x="5269334" y="645730"/>
              <a:ext cx="1454244" cy="261610"/>
            </a:xfrm>
            <a:prstGeom prst="rect">
              <a:avLst/>
            </a:prstGeom>
            <a:noFill/>
          </p:spPr>
          <p:txBody>
            <a:bodyPr wrap="none" rtlCol="0">
              <a:spAutoFit/>
            </a:bodyPr>
            <a:lstStyle/>
            <a:p>
              <a:r>
                <a:rPr kumimoji="1" lang="en-US" altLang="ja-JP" sz="1100" dirty="0">
                  <a:latin typeface="+mn-ea"/>
                </a:rPr>
                <a:t>2026</a:t>
              </a:r>
              <a:r>
                <a:rPr kumimoji="1" lang="ja-JP" altLang="en-US" sz="1100" dirty="0">
                  <a:latin typeface="+mn-ea"/>
                </a:rPr>
                <a:t>年</a:t>
              </a:r>
              <a:r>
                <a:rPr kumimoji="1" lang="en-US" altLang="ja-JP" sz="1100" dirty="0">
                  <a:latin typeface="+mn-ea"/>
                </a:rPr>
                <a:t>6</a:t>
              </a:r>
              <a:r>
                <a:rPr kumimoji="1" lang="ja-JP" altLang="en-US" sz="1100" dirty="0">
                  <a:latin typeface="+mn-ea"/>
                </a:rPr>
                <a:t>月</a:t>
              </a:r>
              <a:r>
                <a:rPr kumimoji="1" lang="en-US" altLang="ja-JP" sz="1100" dirty="0">
                  <a:latin typeface="+mn-ea"/>
                </a:rPr>
                <a:t>1</a:t>
              </a:r>
              <a:r>
                <a:rPr kumimoji="1" lang="ja-JP" altLang="en-US" sz="1100" dirty="0">
                  <a:latin typeface="+mn-ea"/>
                </a:rPr>
                <a:t>日（更新）</a:t>
              </a:r>
            </a:p>
          </p:txBody>
        </p:sp>
        <p:sp>
          <p:nvSpPr>
            <p:cNvPr id="37" name="テキスト ボックス 36"/>
            <p:cNvSpPr txBox="1"/>
            <p:nvPr/>
          </p:nvSpPr>
          <p:spPr>
            <a:xfrm>
              <a:off x="1028343" y="275610"/>
              <a:ext cx="4762055" cy="369332"/>
            </a:xfrm>
            <a:prstGeom prst="rect">
              <a:avLst/>
            </a:prstGeom>
            <a:noFill/>
          </p:spPr>
          <p:txBody>
            <a:bodyPr wrap="none" lIns="72000" tIns="0" rIns="72000" bIns="0" rtlCol="0">
              <a:spAutoFit/>
            </a:bodyPr>
            <a:lstStyle/>
            <a:p>
              <a:r>
                <a:rPr kumimoji="1" lang="ja-JP" altLang="en-US" sz="2400" b="1" dirty="0" err="1">
                  <a:latin typeface="メイリオ" panose="020B0604030504040204" pitchFamily="50" charset="-128"/>
                  <a:ea typeface="メイリオ" panose="020B0604030504040204" pitchFamily="50" charset="-128"/>
                </a:rPr>
                <a:t>げんねん</a:t>
              </a:r>
              <a:r>
                <a:rPr kumimoji="1" lang="ja-JP" altLang="en-US" sz="2400" b="1" dirty="0">
                  <a:latin typeface="メイリオ" panose="020B0604030504040204" pitchFamily="50" charset="-128"/>
                  <a:ea typeface="メイリオ" panose="020B0604030504040204" pitchFamily="50" charset="-128"/>
                </a:rPr>
                <a:t>ワークサポート株式会社</a:t>
              </a:r>
            </a:p>
          </p:txBody>
        </p:sp>
        <p:pic>
          <p:nvPicPr>
            <p:cNvPr id="38" name="図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47" y="11575"/>
              <a:ext cx="907340" cy="907340"/>
            </a:xfrm>
            <a:prstGeom prst="rect">
              <a:avLst/>
            </a:prstGeom>
          </p:spPr>
        </p:pic>
      </p:grpSp>
    </p:spTree>
    <p:extLst>
      <p:ext uri="{BB962C8B-B14F-4D97-AF65-F5344CB8AC3E}">
        <p14:creationId xmlns:p14="http://schemas.microsoft.com/office/powerpoint/2010/main" val="317873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950610" y="9636292"/>
            <a:ext cx="914033" cy="261610"/>
          </a:xfrm>
          <a:prstGeom prst="rect">
            <a:avLst/>
          </a:prstGeom>
          <a:noFill/>
        </p:spPr>
        <p:txBody>
          <a:bodyPr wrap="none" rtlCol="0">
            <a:spAutoFit/>
          </a:bodyPr>
          <a:lstStyle/>
          <a:p>
            <a:r>
              <a:rPr kumimoji="1" lang="ja-JP" altLang="en-US" sz="1100" dirty="0"/>
              <a:t>３／３ページ</a:t>
            </a:r>
          </a:p>
        </p:txBody>
      </p:sp>
      <p:graphicFrame>
        <p:nvGraphicFramePr>
          <p:cNvPr id="11" name="表 10"/>
          <p:cNvGraphicFramePr>
            <a:graphicFrameLocks noGrp="1"/>
          </p:cNvGraphicFramePr>
          <p:nvPr>
            <p:extLst>
              <p:ext uri="{D42A27DB-BD31-4B8C-83A1-F6EECF244321}">
                <p14:modId xmlns:p14="http://schemas.microsoft.com/office/powerpoint/2010/main" val="2693743191"/>
              </p:ext>
            </p:extLst>
          </p:nvPr>
        </p:nvGraphicFramePr>
        <p:xfrm>
          <a:off x="188640" y="1136577"/>
          <a:ext cx="6581186" cy="8440919"/>
        </p:xfrm>
        <a:graphic>
          <a:graphicData uri="http://schemas.openxmlformats.org/drawingml/2006/table">
            <a:tbl>
              <a:tblPr firstRow="1" bandRow="1">
                <a:tableStyleId>{5C22544A-7EE6-4342-B048-85BDC9FD1C3A}</a:tableStyleId>
              </a:tblPr>
              <a:tblGrid>
                <a:gridCol w="1296143">
                  <a:extLst>
                    <a:ext uri="{9D8B030D-6E8A-4147-A177-3AD203B41FA5}">
                      <a16:colId xmlns:a16="http://schemas.microsoft.com/office/drawing/2014/main" val="617535608"/>
                    </a:ext>
                  </a:extLst>
                </a:gridCol>
                <a:gridCol w="5285043">
                  <a:extLst>
                    <a:ext uri="{9D8B030D-6E8A-4147-A177-3AD203B41FA5}">
                      <a16:colId xmlns:a16="http://schemas.microsoft.com/office/drawing/2014/main" val="3866503426"/>
                    </a:ext>
                  </a:extLst>
                </a:gridCol>
              </a:tblGrid>
              <a:tr h="433020">
                <a:tc gridSpan="2">
                  <a:txBody>
                    <a:bodyPr/>
                    <a:lstStyle/>
                    <a:p>
                      <a:pPr algn="l"/>
                      <a:r>
                        <a:rPr kumimoji="1" lang="ja-JP" altLang="en-US" sz="1400" dirty="0">
                          <a:latin typeface="メイリオ" panose="020B0604030504040204" pitchFamily="50" charset="-128"/>
                          <a:ea typeface="メイリオ" panose="020B0604030504040204" pitchFamily="50" charset="-128"/>
                        </a:rPr>
                        <a:t>環境づくり</a:t>
                      </a:r>
                    </a:p>
                  </a:txBody>
                  <a:tcPr marL="72000" marR="72000" marT="0" marB="0" anchor="ctr"/>
                </a:tc>
                <a:tc hMerge="1">
                  <a:txBody>
                    <a:bodyPr/>
                    <a:lstStyle/>
                    <a:p>
                      <a:endParaRPr kumimoji="1" lang="ja-JP" altLang="en-US" dirty="0"/>
                    </a:p>
                  </a:txBody>
                  <a:tcPr/>
                </a:tc>
                <a:extLst>
                  <a:ext uri="{0D108BD9-81ED-4DB2-BD59-A6C34878D82A}">
                    <a16:rowId xmlns:a16="http://schemas.microsoft.com/office/drawing/2014/main" val="1280644164"/>
                  </a:ext>
                </a:extLst>
              </a:tr>
              <a:tr h="1352445">
                <a:tc>
                  <a:txBody>
                    <a:bodyPr/>
                    <a:lstStyle/>
                    <a:p>
                      <a:r>
                        <a:rPr lang="ja-JP" altLang="en-US" sz="1400" dirty="0">
                          <a:latin typeface="メイリオ" panose="020B0604030504040204" pitchFamily="50" charset="-128"/>
                          <a:ea typeface="メイリオ" panose="020B0604030504040204" pitchFamily="50" charset="-128"/>
                        </a:rPr>
                        <a:t>職務環境</a:t>
                      </a:r>
                    </a:p>
                  </a:txBody>
                  <a:tcPr marL="72000" marR="72000" marT="0" marB="36000" anchor="ctr"/>
                </a:tc>
                <a:tc>
                  <a:txBody>
                    <a:bodyPr/>
                    <a:lstStyle/>
                    <a:p>
                      <a:pPr marL="179388" indent="-179388" algn="l"/>
                      <a:r>
                        <a:rPr kumimoji="1" lang="ja-JP" altLang="en-US" sz="1400" dirty="0">
                          <a:solidFill>
                            <a:schemeClr val="tx1"/>
                          </a:solidFill>
                          <a:latin typeface="メイリオ" panose="020B0604030504040204" pitchFamily="50" charset="-128"/>
                          <a:ea typeface="メイリオ" panose="020B0604030504040204" pitchFamily="50" charset="-128"/>
                        </a:rPr>
                        <a:t>●発達障がいにともなう聴覚過敏のある社員について、ノイズキャンセリング機能を有するヘッドホンを提供。視界に入る動きで集中力を持続できない社員に、パーテーションを設置。</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marL="179388" indent="-179388" algn="l"/>
                      <a:r>
                        <a:rPr kumimoji="1" lang="ja-JP" altLang="en-US" sz="1400" dirty="0">
                          <a:solidFill>
                            <a:schemeClr val="tx1"/>
                          </a:solidFill>
                          <a:latin typeface="メイリオ" panose="020B0604030504040204" pitchFamily="50" charset="-128"/>
                          <a:ea typeface="メイリオ" panose="020B0604030504040204" pitchFamily="50" charset="-128"/>
                        </a:rPr>
                        <a:t>●障がい特性に配慮した作業マニュアルを作成。写真を多用し、作業説明の文書を短縮。また、作業手順動画を作成し活用。</a:t>
                      </a:r>
                    </a:p>
                  </a:txBody>
                  <a:tcPr marL="72000" marR="72000" anchor="ctr"/>
                </a:tc>
                <a:extLst>
                  <a:ext uri="{0D108BD9-81ED-4DB2-BD59-A6C34878D82A}">
                    <a16:rowId xmlns:a16="http://schemas.microsoft.com/office/drawing/2014/main" val="777769884"/>
                  </a:ext>
                </a:extLst>
              </a:tr>
              <a:tr h="1352445">
                <a:tc>
                  <a:txBody>
                    <a:bodyPr/>
                    <a:lstStyle/>
                    <a:p>
                      <a:r>
                        <a:rPr lang="ja-JP" altLang="en-US" sz="1400" dirty="0">
                          <a:latin typeface="メイリオ" panose="020B0604030504040204" pitchFamily="50" charset="-128"/>
                          <a:ea typeface="メイリオ" panose="020B0604030504040204" pitchFamily="50" charset="-128"/>
                        </a:rPr>
                        <a:t>募集・採用</a:t>
                      </a:r>
                    </a:p>
                  </a:txBody>
                  <a:tcPr marL="72000" marR="72000" marT="0" marB="36000" anchor="ctr"/>
                </a:tc>
                <a:tc>
                  <a:txBody>
                    <a:bodyPr/>
                    <a:lstStyle/>
                    <a:p>
                      <a:pPr marL="179388" indent="-179388" algn="l"/>
                      <a:r>
                        <a:rPr kumimoji="1" lang="ja-JP" altLang="en-US" sz="1400" dirty="0">
                          <a:solidFill>
                            <a:schemeClr val="tx1"/>
                          </a:solidFill>
                          <a:latin typeface="メイリオ" panose="020B0604030504040204" pitchFamily="50" charset="-128"/>
                          <a:ea typeface="メイリオ" panose="020B0604030504040204" pitchFamily="50" charset="-128"/>
                        </a:rPr>
                        <a:t>●特別支援学校生徒の実習を毎年前期・後期にそれぞれ実施。既卒生の実習は不定期ではあるが、年間</a:t>
                      </a:r>
                      <a:r>
                        <a:rPr kumimoji="1" lang="en-US" altLang="ja-JP" sz="1400" dirty="0">
                          <a:solidFill>
                            <a:schemeClr val="tx1"/>
                          </a:solidFill>
                          <a:latin typeface="メイリオ" panose="020B0604030504040204" pitchFamily="50" charset="-128"/>
                          <a:ea typeface="メイリオ" panose="020B0604030504040204" pitchFamily="50" charset="-128"/>
                        </a:rPr>
                        <a:t>20</a:t>
                      </a:r>
                      <a:r>
                        <a:rPr kumimoji="1" lang="ja-JP" altLang="en-US" sz="1400" dirty="0">
                          <a:solidFill>
                            <a:schemeClr val="tx1"/>
                          </a:solidFill>
                          <a:latin typeface="メイリオ" panose="020B0604030504040204" pitchFamily="50" charset="-128"/>
                          <a:ea typeface="メイリオ" panose="020B0604030504040204" pitchFamily="50" charset="-128"/>
                        </a:rPr>
                        <a:t>件ほど実施。</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marL="179388" indent="-179388" algn="l"/>
                      <a:r>
                        <a:rPr kumimoji="1" lang="ja-JP" altLang="en-US" sz="1400" dirty="0">
                          <a:solidFill>
                            <a:schemeClr val="tx1"/>
                          </a:solidFill>
                          <a:latin typeface="メイリオ" panose="020B0604030504040204" pitchFamily="50" charset="-128"/>
                          <a:ea typeface="メイリオ" panose="020B0604030504040204" pitchFamily="50" charset="-128"/>
                        </a:rPr>
                        <a:t>●独立行政法人高齢・障害・求職者雇用支援機構青森障害者職業センター主催の「職場適応援助者養成研修」の職場実習の受入れを実施。</a:t>
                      </a:r>
                    </a:p>
                  </a:txBody>
                  <a:tcPr marL="72000" marR="72000" anchor="ctr"/>
                </a:tc>
                <a:extLst>
                  <a:ext uri="{0D108BD9-81ED-4DB2-BD59-A6C34878D82A}">
                    <a16:rowId xmlns:a16="http://schemas.microsoft.com/office/drawing/2014/main" val="2000328748"/>
                  </a:ext>
                </a:extLst>
              </a:tr>
              <a:tr h="1352445">
                <a:tc>
                  <a:txBody>
                    <a:bodyPr/>
                    <a:lstStyle/>
                    <a:p>
                      <a:r>
                        <a:rPr lang="ja-JP" altLang="en-US" sz="1400" dirty="0">
                          <a:latin typeface="メイリオ" panose="020B0604030504040204" pitchFamily="50" charset="-128"/>
                          <a:ea typeface="メイリオ" panose="020B0604030504040204" pitchFamily="50" charset="-128"/>
                        </a:rPr>
                        <a:t>働き方</a:t>
                      </a:r>
                    </a:p>
                  </a:txBody>
                  <a:tcPr marL="72000" marR="72000" marT="0" marB="36000" anchor="ctr"/>
                </a:tc>
                <a:tc>
                  <a:txBody>
                    <a:bodyPr/>
                    <a:lstStyle/>
                    <a:p>
                      <a:pPr marL="179388" indent="-179388" algn="l"/>
                      <a:r>
                        <a:rPr kumimoji="1" lang="ja-JP" altLang="en-US" sz="1400" dirty="0">
                          <a:latin typeface="メイリオ" panose="020B0604030504040204" pitchFamily="50" charset="-128"/>
                          <a:ea typeface="メイリオ" panose="020B0604030504040204" pitchFamily="50" charset="-128"/>
                        </a:rPr>
                        <a:t>●短時間勤務：症状等に応じてフレキシブルに勤務時間を変更できるように整備、通勤手段にも個別に対応。</a:t>
                      </a:r>
                      <a:endParaRPr kumimoji="1" lang="en-US" altLang="ja-JP" sz="1400" dirty="0">
                        <a:latin typeface="メイリオ" panose="020B0604030504040204" pitchFamily="50" charset="-128"/>
                        <a:ea typeface="メイリオ" panose="020B0604030504040204" pitchFamily="50" charset="-128"/>
                      </a:endParaRPr>
                    </a:p>
                    <a:p>
                      <a:pPr marL="179388" indent="-179388" algn="l"/>
                      <a:r>
                        <a:rPr kumimoji="1" lang="ja-JP" altLang="en-US" sz="1400" dirty="0">
                          <a:latin typeface="メイリオ" panose="020B0604030504040204" pitchFamily="50" charset="-128"/>
                          <a:ea typeface="メイリオ" panose="020B0604030504040204" pitchFamily="50" charset="-128"/>
                        </a:rPr>
                        <a:t>●特別休暇：</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回の通院が半日単位の普通休暇で賄えないとき、月に</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回まで</a:t>
                      </a:r>
                      <a:r>
                        <a:rPr kumimoji="1" lang="en-US" altLang="ja-JP" sz="1400" dirty="0">
                          <a:latin typeface="メイリオ" panose="020B0604030504040204" pitchFamily="50" charset="-128"/>
                          <a:ea typeface="メイリオ" panose="020B0604030504040204" pitchFamily="50" charset="-128"/>
                        </a:rPr>
                        <a:t>0.5</a:t>
                      </a:r>
                      <a:r>
                        <a:rPr kumimoji="1" lang="ja-JP" altLang="en-US" sz="1400" dirty="0">
                          <a:latin typeface="メイリオ" panose="020B0604030504040204" pitchFamily="50" charset="-128"/>
                          <a:ea typeface="メイリオ" panose="020B0604030504040204" pitchFamily="50" charset="-128"/>
                        </a:rPr>
                        <a:t>日分の休暇を付与される。定期通院利用者は増加し、利用定着。</a:t>
                      </a:r>
                      <a:endParaRPr kumimoji="1" lang="en-US" altLang="ja-JP" sz="1400" dirty="0">
                        <a:latin typeface="メイリオ" panose="020B0604030504040204" pitchFamily="50" charset="-128"/>
                        <a:ea typeface="メイリオ" panose="020B0604030504040204" pitchFamily="50" charset="-128"/>
                      </a:endParaRPr>
                    </a:p>
                  </a:txBody>
                  <a:tcPr marL="72000" marR="72000" anchor="ctr"/>
                </a:tc>
                <a:extLst>
                  <a:ext uri="{0D108BD9-81ED-4DB2-BD59-A6C34878D82A}">
                    <a16:rowId xmlns:a16="http://schemas.microsoft.com/office/drawing/2014/main" val="352350325"/>
                  </a:ext>
                </a:extLst>
              </a:tr>
              <a:tr h="1850715">
                <a:tc>
                  <a:txBody>
                    <a:bodyPr/>
                    <a:lstStyle/>
                    <a:p>
                      <a:r>
                        <a:rPr lang="ja-JP" altLang="en-US" sz="1400" dirty="0">
                          <a:latin typeface="メイリオ" panose="020B0604030504040204" pitchFamily="50" charset="-128"/>
                          <a:ea typeface="メイリオ" panose="020B0604030504040204" pitchFamily="50" charset="-128"/>
                        </a:rPr>
                        <a:t>キャリア形成</a:t>
                      </a:r>
                    </a:p>
                  </a:txBody>
                  <a:tcPr marL="72000" marR="72000" marT="0" marB="36000" anchor="ctr"/>
                </a:tc>
                <a:tc>
                  <a:txBody>
                    <a:bodyPr/>
                    <a:lstStyle/>
                    <a:p>
                      <a:pPr marL="179388" indent="-179388" algn="l"/>
                      <a:r>
                        <a:rPr kumimoji="1" lang="ja-JP" altLang="en-US" sz="1400" dirty="0">
                          <a:solidFill>
                            <a:schemeClr val="tx1"/>
                          </a:solidFill>
                          <a:latin typeface="メイリオ" panose="020B0604030504040204" pitchFamily="50" charset="-128"/>
                          <a:ea typeface="メイリオ" panose="020B0604030504040204" pitchFamily="50" charset="-128"/>
                        </a:rPr>
                        <a:t>●一人一人に対し、昇給評価、昇格評価および賞与評価に係る基準と個々の作業スタッフと面談を行い、中長期のキャリアプランを作成。キャリアプラン実現に向けて、</a:t>
                      </a:r>
                      <a:r>
                        <a:rPr kumimoji="1" lang="en-US" altLang="ja-JP" sz="1400" dirty="0">
                          <a:solidFill>
                            <a:schemeClr val="tx1"/>
                          </a:solidFill>
                          <a:latin typeface="メイリオ" panose="020B0604030504040204" pitchFamily="50" charset="-128"/>
                          <a:ea typeface="メイリオ" panose="020B0604030504040204" pitchFamily="50" charset="-128"/>
                        </a:rPr>
                        <a:t>3</a:t>
                      </a:r>
                      <a:r>
                        <a:rPr kumimoji="1" lang="ja-JP" altLang="en-US" sz="1400" dirty="0">
                          <a:solidFill>
                            <a:schemeClr val="tx1"/>
                          </a:solidFill>
                          <a:latin typeface="メイリオ" panose="020B0604030504040204" pitchFamily="50" charset="-128"/>
                          <a:ea typeface="メイリオ" panose="020B0604030504040204" pitchFamily="50" charset="-128"/>
                        </a:rPr>
                        <a:t>ヶ月ごとに定期面談を実施し、作業面のみならず、生活面および医療面等の多面的な状況把握を行い、適切な支援を実施。</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marL="179388" indent="-179388" algn="l"/>
                      <a:r>
                        <a:rPr kumimoji="1" lang="ja-JP" altLang="en-US" sz="1400" dirty="0">
                          <a:solidFill>
                            <a:schemeClr val="tx1"/>
                          </a:solidFill>
                          <a:latin typeface="メイリオ" panose="020B0604030504040204" pitchFamily="50" charset="-128"/>
                          <a:ea typeface="メイリオ" panose="020B0604030504040204" pitchFamily="50" charset="-128"/>
                        </a:rPr>
                        <a:t>●障がいのある社員にも適用される昇給評価、昇格評価および賞与評価に係る基準が定められた人事評価制度を構築中。</a:t>
                      </a:r>
                    </a:p>
                  </a:txBody>
                  <a:tcPr marL="72000" marR="72000" anchor="ctr"/>
                </a:tc>
                <a:extLst>
                  <a:ext uri="{0D108BD9-81ED-4DB2-BD59-A6C34878D82A}">
                    <a16:rowId xmlns:a16="http://schemas.microsoft.com/office/drawing/2014/main" val="497961962"/>
                  </a:ext>
                </a:extLst>
              </a:tr>
              <a:tr h="2099849">
                <a:tc>
                  <a:txBody>
                    <a:bodyPr/>
                    <a:lstStyle/>
                    <a:p>
                      <a:r>
                        <a:rPr lang="ja-JP" altLang="en-US" sz="1400" dirty="0">
                          <a:latin typeface="メイリオ" panose="020B0604030504040204" pitchFamily="50" charset="-128"/>
                          <a:ea typeface="メイリオ" panose="020B0604030504040204" pitchFamily="50" charset="-128"/>
                        </a:rPr>
                        <a:t>その他の</a:t>
                      </a:r>
                      <a:endParaRPr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　　雇用管理</a:t>
                      </a:r>
                    </a:p>
                  </a:txBody>
                  <a:tcPr marL="72000" marR="72000" marT="0" marB="36000" anchor="ctr"/>
                </a:tc>
                <a:tc>
                  <a:txBody>
                    <a:bodyPr/>
                    <a:lstStyle/>
                    <a:p>
                      <a:pPr marL="179388" indent="-179388" algn="l"/>
                      <a:r>
                        <a:rPr kumimoji="1" lang="ja-JP" altLang="en-US" sz="1400" dirty="0">
                          <a:solidFill>
                            <a:schemeClr val="tx1"/>
                          </a:solidFill>
                          <a:latin typeface="メイリオ" panose="020B0604030504040204" pitchFamily="50" charset="-128"/>
                          <a:ea typeface="メイリオ" panose="020B0604030504040204" pitchFamily="50" charset="-128"/>
                        </a:rPr>
                        <a:t>●日々の体調、服薬状況、業務内容、業務の振返り等が入力できる</a:t>
                      </a:r>
                      <a:r>
                        <a:rPr kumimoji="1" lang="en-US" altLang="ja-JP" sz="1400" dirty="0">
                          <a:solidFill>
                            <a:schemeClr val="tx1"/>
                          </a:solidFill>
                          <a:latin typeface="メイリオ" panose="020B0604030504040204" pitchFamily="50" charset="-128"/>
                          <a:ea typeface="メイリオ" panose="020B0604030504040204" pitchFamily="50" charset="-128"/>
                        </a:rPr>
                        <a:t>WEB</a:t>
                      </a:r>
                      <a:r>
                        <a:rPr kumimoji="1" lang="ja-JP" altLang="en-US" sz="1400" dirty="0">
                          <a:solidFill>
                            <a:schemeClr val="tx1"/>
                          </a:solidFill>
                          <a:latin typeface="メイリオ" panose="020B0604030504040204" pitchFamily="50" charset="-128"/>
                          <a:ea typeface="メイリオ" panose="020B0604030504040204" pitchFamily="50" charset="-128"/>
                        </a:rPr>
                        <a:t>日報システムを導入。</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marL="179388" indent="-179388" algn="l"/>
                      <a:r>
                        <a:rPr kumimoji="1" lang="ja-JP" altLang="en-US" sz="1400" dirty="0">
                          <a:solidFill>
                            <a:schemeClr val="tx1"/>
                          </a:solidFill>
                          <a:latin typeface="メイリオ" panose="020B0604030504040204" pitchFamily="50" charset="-128"/>
                          <a:ea typeface="メイリオ" panose="020B0604030504040204" pitchFamily="50" charset="-128"/>
                        </a:rPr>
                        <a:t>●車椅子を使用している社員に対し、通勤に必要な経費、手段を確保。駐車場料、ガソリン代、タクシー等に関わる費用を通勤手当として支給。</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marL="179388" indent="-179388" algn="l"/>
                      <a:r>
                        <a:rPr kumimoji="1" lang="ja-JP" altLang="en-US" sz="1400" dirty="0">
                          <a:solidFill>
                            <a:schemeClr val="tx1"/>
                          </a:solidFill>
                          <a:latin typeface="メイリオ" panose="020B0604030504040204" pitchFamily="50" charset="-128"/>
                          <a:ea typeface="メイリオ" panose="020B0604030504040204" pitchFamily="50" charset="-128"/>
                        </a:rPr>
                        <a:t>●３ヶ月ごとの定期面談に、就業・生活支援センターの職員等支援者に同席してもらい、仕事および生活面の両面に関して助言を得て、定着支援を実施。</a:t>
                      </a:r>
                      <a:endParaRPr kumimoji="1" lang="en-US" altLang="ja-JP" sz="1400" dirty="0">
                        <a:solidFill>
                          <a:schemeClr val="tx1"/>
                        </a:solidFill>
                        <a:latin typeface="メイリオ" panose="020B0604030504040204" pitchFamily="50" charset="-128"/>
                        <a:ea typeface="メイリオ" panose="020B0604030504040204" pitchFamily="50" charset="-128"/>
                      </a:endParaRPr>
                    </a:p>
                  </a:txBody>
                  <a:tcPr marL="72000" marR="72000" anchor="ctr"/>
                </a:tc>
                <a:extLst>
                  <a:ext uri="{0D108BD9-81ED-4DB2-BD59-A6C34878D82A}">
                    <a16:rowId xmlns:a16="http://schemas.microsoft.com/office/drawing/2014/main" val="1874396807"/>
                  </a:ext>
                </a:extLst>
              </a:tr>
            </a:tbl>
          </a:graphicData>
        </a:graphic>
      </p:graphicFrame>
      <p:grpSp>
        <p:nvGrpSpPr>
          <p:cNvPr id="24" name="グループ化 23"/>
          <p:cNvGrpSpPr/>
          <p:nvPr/>
        </p:nvGrpSpPr>
        <p:grpSpPr>
          <a:xfrm>
            <a:off x="0" y="11575"/>
            <a:ext cx="6858000" cy="980985"/>
            <a:chOff x="0" y="11575"/>
            <a:chExt cx="6858000" cy="980985"/>
          </a:xfrm>
        </p:grpSpPr>
        <p:sp>
          <p:nvSpPr>
            <p:cNvPr id="25" name="正方形/長方形 24"/>
            <p:cNvSpPr/>
            <p:nvPr/>
          </p:nvSpPr>
          <p:spPr>
            <a:xfrm>
              <a:off x="0" y="920552"/>
              <a:ext cx="685800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9280" y="65185"/>
              <a:ext cx="499170" cy="677036"/>
            </a:xfrm>
            <a:prstGeom prst="rect">
              <a:avLst/>
            </a:prstGeom>
          </p:spPr>
        </p:pic>
        <p:sp>
          <p:nvSpPr>
            <p:cNvPr id="27" name="テキスト ボックス 26"/>
            <p:cNvSpPr txBox="1"/>
            <p:nvPr/>
          </p:nvSpPr>
          <p:spPr>
            <a:xfrm>
              <a:off x="5269334" y="645730"/>
              <a:ext cx="1454244" cy="261610"/>
            </a:xfrm>
            <a:prstGeom prst="rect">
              <a:avLst/>
            </a:prstGeom>
            <a:noFill/>
          </p:spPr>
          <p:txBody>
            <a:bodyPr wrap="none" rtlCol="0">
              <a:spAutoFit/>
            </a:bodyPr>
            <a:lstStyle/>
            <a:p>
              <a:r>
                <a:rPr kumimoji="1" lang="en-US" altLang="ja-JP" sz="1100" dirty="0">
                  <a:latin typeface="+mn-ea"/>
                </a:rPr>
                <a:t>2026</a:t>
              </a:r>
              <a:r>
                <a:rPr kumimoji="1" lang="ja-JP" altLang="en-US" sz="1100" dirty="0">
                  <a:latin typeface="+mn-ea"/>
                </a:rPr>
                <a:t>年</a:t>
              </a:r>
              <a:r>
                <a:rPr kumimoji="1" lang="en-US" altLang="ja-JP" sz="1100" dirty="0">
                  <a:latin typeface="+mn-ea"/>
                </a:rPr>
                <a:t>6</a:t>
              </a:r>
              <a:r>
                <a:rPr kumimoji="1" lang="ja-JP" altLang="en-US" sz="1100" dirty="0">
                  <a:latin typeface="+mn-ea"/>
                </a:rPr>
                <a:t>月</a:t>
              </a:r>
              <a:r>
                <a:rPr kumimoji="1" lang="en-US" altLang="ja-JP" sz="1100" dirty="0">
                  <a:latin typeface="+mn-ea"/>
                </a:rPr>
                <a:t>1</a:t>
              </a:r>
              <a:r>
                <a:rPr kumimoji="1" lang="ja-JP" altLang="en-US" sz="1100" dirty="0">
                  <a:latin typeface="+mn-ea"/>
                </a:rPr>
                <a:t>日（更新）</a:t>
              </a:r>
            </a:p>
          </p:txBody>
        </p:sp>
        <p:sp>
          <p:nvSpPr>
            <p:cNvPr id="28" name="テキスト ボックス 27"/>
            <p:cNvSpPr txBox="1"/>
            <p:nvPr/>
          </p:nvSpPr>
          <p:spPr>
            <a:xfrm>
              <a:off x="1028343" y="275610"/>
              <a:ext cx="4762055" cy="369332"/>
            </a:xfrm>
            <a:prstGeom prst="rect">
              <a:avLst/>
            </a:prstGeom>
            <a:noFill/>
          </p:spPr>
          <p:txBody>
            <a:bodyPr wrap="none" lIns="72000" tIns="0" rIns="72000" bIns="0" rtlCol="0">
              <a:spAutoFit/>
            </a:bodyPr>
            <a:lstStyle/>
            <a:p>
              <a:r>
                <a:rPr kumimoji="1" lang="ja-JP" altLang="en-US" sz="2400" b="1" dirty="0" err="1">
                  <a:latin typeface="メイリオ" panose="020B0604030504040204" pitchFamily="50" charset="-128"/>
                  <a:ea typeface="メイリオ" panose="020B0604030504040204" pitchFamily="50" charset="-128"/>
                </a:rPr>
                <a:t>げんねん</a:t>
              </a:r>
              <a:r>
                <a:rPr kumimoji="1" lang="ja-JP" altLang="en-US" sz="2400" b="1" dirty="0">
                  <a:latin typeface="メイリオ" panose="020B0604030504040204" pitchFamily="50" charset="-128"/>
                  <a:ea typeface="メイリオ" panose="020B0604030504040204" pitchFamily="50" charset="-128"/>
                </a:rPr>
                <a:t>ワークサポート株式会社</a:t>
              </a:r>
            </a:p>
          </p:txBody>
        </p:sp>
        <p:pic>
          <p:nvPicPr>
            <p:cNvPr id="29" name="図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47" y="11575"/>
              <a:ext cx="907340" cy="907340"/>
            </a:xfrm>
            <a:prstGeom prst="rect">
              <a:avLst/>
            </a:prstGeom>
          </p:spPr>
        </p:pic>
      </p:grpSp>
    </p:spTree>
    <p:extLst>
      <p:ext uri="{BB962C8B-B14F-4D97-AF65-F5344CB8AC3E}">
        <p14:creationId xmlns:p14="http://schemas.microsoft.com/office/powerpoint/2010/main" val="369961651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プレゼンテーション1" id="{765FE0DA-D247-486C-BF42-DBB9705F90D8}" vid="{BD63521F-5098-41E8-9264-55C75258C882}"/>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