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4"/>
  </p:sldMasterIdLst>
  <p:notesMasterIdLst>
    <p:notesMasterId r:id="rId7"/>
  </p:notesMasterIdLst>
  <p:sldIdLst>
    <p:sldId id="256" r:id="rId5"/>
    <p:sldId id="257" r:id="rId6"/>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169A32-7EB4-4D1C-83B9-702C0CFC07A6}" v="2" dt="2025-12-25T08:09:29.04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3198" y="84"/>
      </p:cViewPr>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notesMasters/notesMaster1.xml" Type="http://schemas.openxmlformats.org/officeDocument/2006/relationships/notesMaster"/><Relationship Id="rId8" Target="presProps.xml" Type="http://schemas.openxmlformats.org/officeDocument/2006/relationships/presProps"/><Relationship Id="rId9" Target="viewProps.xml" Type="http://schemas.openxmlformats.org/officeDocument/2006/relationships/viewProp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17CE744E-CAB0-443A-87BE-8D4072DCE687}" type="datetimeFigureOut">
              <a:rPr kumimoji="1" lang="ja-JP" altLang="en-US" smtClean="0"/>
              <a:t>2026/1/5</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C75E846C-EB7F-4FB7-A28E-339C13DFCF48}" type="slidenum">
              <a:rPr kumimoji="1" lang="ja-JP" altLang="en-US" smtClean="0"/>
              <a:t>‹#›</a:t>
            </a:fld>
            <a:endParaRPr kumimoji="1" lang="ja-JP" altLang="en-US"/>
          </a:p>
        </p:txBody>
      </p:sp>
    </p:spTree>
    <p:extLst>
      <p:ext uri="{BB962C8B-B14F-4D97-AF65-F5344CB8AC3E}">
        <p14:creationId xmlns:p14="http://schemas.microsoft.com/office/powerpoint/2010/main" val="280687251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C88A6B6D-96B1-4962-8047-DBEFE97CE574}" type="datetimeFigureOut">
              <a:rPr kumimoji="1" lang="ja-JP" altLang="en-US" smtClean="0"/>
              <a:t>2026/1/5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172EF2-A3B1-46D2-B505-312ED7925569}" type="slidenum">
              <a:rPr kumimoji="1" lang="ja-JP" altLang="en-US" smtClean="0"/>
              <a:t>‹#›</a:t>
            </a:fld>
            <a:endParaRPr kumimoji="1" lang="ja-JP" altLang="en-US"/>
          </a:p>
        </p:txBody>
      </p:sp>
    </p:spTree>
    <p:extLst>
      <p:ext uri="{BB962C8B-B14F-4D97-AF65-F5344CB8AC3E}">
        <p14:creationId xmlns:p14="http://schemas.microsoft.com/office/powerpoint/2010/main" val="2099529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88A6B6D-96B1-4962-8047-DBEFE97CE574}" type="datetimeFigureOut">
              <a:rPr kumimoji="1" lang="ja-JP" altLang="en-US" smtClean="0"/>
              <a:t>2026/1/5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172EF2-A3B1-46D2-B505-312ED7925569}" type="slidenum">
              <a:rPr kumimoji="1" lang="ja-JP" altLang="en-US" smtClean="0"/>
              <a:t>‹#›</a:t>
            </a:fld>
            <a:endParaRPr kumimoji="1" lang="ja-JP" altLang="en-US"/>
          </a:p>
        </p:txBody>
      </p:sp>
    </p:spTree>
    <p:extLst>
      <p:ext uri="{BB962C8B-B14F-4D97-AF65-F5344CB8AC3E}">
        <p14:creationId xmlns:p14="http://schemas.microsoft.com/office/powerpoint/2010/main" val="1729132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88A6B6D-96B1-4962-8047-DBEFE97CE574}" type="datetimeFigureOut">
              <a:rPr kumimoji="1" lang="ja-JP" altLang="en-US" smtClean="0"/>
              <a:t>2026/1/5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172EF2-A3B1-46D2-B505-312ED7925569}" type="slidenum">
              <a:rPr kumimoji="1" lang="ja-JP" altLang="en-US" smtClean="0"/>
              <a:t>‹#›</a:t>
            </a:fld>
            <a:endParaRPr kumimoji="1" lang="ja-JP" altLang="en-US"/>
          </a:p>
        </p:txBody>
      </p:sp>
    </p:spTree>
    <p:extLst>
      <p:ext uri="{BB962C8B-B14F-4D97-AF65-F5344CB8AC3E}">
        <p14:creationId xmlns:p14="http://schemas.microsoft.com/office/powerpoint/2010/main" val="4215715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88A6B6D-96B1-4962-8047-DBEFE97CE574}" type="datetimeFigureOut">
              <a:rPr kumimoji="1" lang="ja-JP" altLang="en-US" smtClean="0"/>
              <a:t>2026/1/5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172EF2-A3B1-46D2-B505-312ED7925569}" type="slidenum">
              <a:rPr kumimoji="1" lang="ja-JP" altLang="en-US" smtClean="0"/>
              <a:t>‹#›</a:t>
            </a:fld>
            <a:endParaRPr kumimoji="1" lang="ja-JP" altLang="en-US"/>
          </a:p>
        </p:txBody>
      </p:sp>
    </p:spTree>
    <p:extLst>
      <p:ext uri="{BB962C8B-B14F-4D97-AF65-F5344CB8AC3E}">
        <p14:creationId xmlns:p14="http://schemas.microsoft.com/office/powerpoint/2010/main" val="2523414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88A6B6D-96B1-4962-8047-DBEFE97CE574}" type="datetimeFigureOut">
              <a:rPr kumimoji="1" lang="ja-JP" altLang="en-US" smtClean="0"/>
              <a:t>2026/1/5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172EF2-A3B1-46D2-B505-312ED7925569}" type="slidenum">
              <a:rPr kumimoji="1" lang="ja-JP" altLang="en-US" smtClean="0"/>
              <a:t>‹#›</a:t>
            </a:fld>
            <a:endParaRPr kumimoji="1" lang="ja-JP" altLang="en-US"/>
          </a:p>
        </p:txBody>
      </p:sp>
    </p:spTree>
    <p:extLst>
      <p:ext uri="{BB962C8B-B14F-4D97-AF65-F5344CB8AC3E}">
        <p14:creationId xmlns:p14="http://schemas.microsoft.com/office/powerpoint/2010/main" val="4155232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C88A6B6D-96B1-4962-8047-DBEFE97CE574}" type="datetimeFigureOut">
              <a:rPr kumimoji="1" lang="ja-JP" altLang="en-US" smtClean="0"/>
              <a:t>2026/1/5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B172EF2-A3B1-46D2-B505-312ED7925569}" type="slidenum">
              <a:rPr kumimoji="1" lang="ja-JP" altLang="en-US" smtClean="0"/>
              <a:t>‹#›</a:t>
            </a:fld>
            <a:endParaRPr kumimoji="1" lang="ja-JP" altLang="en-US"/>
          </a:p>
        </p:txBody>
      </p:sp>
    </p:spTree>
    <p:extLst>
      <p:ext uri="{BB962C8B-B14F-4D97-AF65-F5344CB8AC3E}">
        <p14:creationId xmlns:p14="http://schemas.microsoft.com/office/powerpoint/2010/main" val="726558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C88A6B6D-96B1-4962-8047-DBEFE97CE574}" type="datetimeFigureOut">
              <a:rPr kumimoji="1" lang="ja-JP" altLang="en-US" smtClean="0"/>
              <a:t>2026/1/5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B172EF2-A3B1-46D2-B505-312ED7925569}" type="slidenum">
              <a:rPr kumimoji="1" lang="ja-JP" altLang="en-US" smtClean="0"/>
              <a:t>‹#›</a:t>
            </a:fld>
            <a:endParaRPr kumimoji="1" lang="ja-JP" altLang="en-US"/>
          </a:p>
        </p:txBody>
      </p:sp>
    </p:spTree>
    <p:extLst>
      <p:ext uri="{BB962C8B-B14F-4D97-AF65-F5344CB8AC3E}">
        <p14:creationId xmlns:p14="http://schemas.microsoft.com/office/powerpoint/2010/main" val="1487919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C88A6B6D-96B1-4962-8047-DBEFE97CE574}" type="datetimeFigureOut">
              <a:rPr kumimoji="1" lang="ja-JP" altLang="en-US" smtClean="0"/>
              <a:t>2026/1/5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B172EF2-A3B1-46D2-B505-312ED7925569}" type="slidenum">
              <a:rPr kumimoji="1" lang="ja-JP" altLang="en-US" smtClean="0"/>
              <a:t>‹#›</a:t>
            </a:fld>
            <a:endParaRPr kumimoji="1" lang="ja-JP" altLang="en-US"/>
          </a:p>
        </p:txBody>
      </p:sp>
    </p:spTree>
    <p:extLst>
      <p:ext uri="{BB962C8B-B14F-4D97-AF65-F5344CB8AC3E}">
        <p14:creationId xmlns:p14="http://schemas.microsoft.com/office/powerpoint/2010/main" val="334847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8A6B6D-96B1-4962-8047-DBEFE97CE574}" type="datetimeFigureOut">
              <a:rPr kumimoji="1" lang="ja-JP" altLang="en-US" smtClean="0"/>
              <a:t>2026/1/5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B172EF2-A3B1-46D2-B505-312ED7925569}" type="slidenum">
              <a:rPr kumimoji="1" lang="ja-JP" altLang="en-US" smtClean="0"/>
              <a:t>‹#›</a:t>
            </a:fld>
            <a:endParaRPr kumimoji="1" lang="ja-JP" altLang="en-US"/>
          </a:p>
        </p:txBody>
      </p:sp>
    </p:spTree>
    <p:extLst>
      <p:ext uri="{BB962C8B-B14F-4D97-AF65-F5344CB8AC3E}">
        <p14:creationId xmlns:p14="http://schemas.microsoft.com/office/powerpoint/2010/main" val="1481249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88A6B6D-96B1-4962-8047-DBEFE97CE574}" type="datetimeFigureOut">
              <a:rPr kumimoji="1" lang="ja-JP" altLang="en-US" smtClean="0"/>
              <a:t>2026/1/5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B172EF2-A3B1-46D2-B505-312ED7925569}" type="slidenum">
              <a:rPr kumimoji="1" lang="ja-JP" altLang="en-US" smtClean="0"/>
              <a:t>‹#›</a:t>
            </a:fld>
            <a:endParaRPr kumimoji="1" lang="ja-JP" altLang="en-US"/>
          </a:p>
        </p:txBody>
      </p:sp>
    </p:spTree>
    <p:extLst>
      <p:ext uri="{BB962C8B-B14F-4D97-AF65-F5344CB8AC3E}">
        <p14:creationId xmlns:p14="http://schemas.microsoft.com/office/powerpoint/2010/main" val="3241024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88A6B6D-96B1-4962-8047-DBEFE97CE574}" type="datetimeFigureOut">
              <a:rPr kumimoji="1" lang="ja-JP" altLang="en-US" smtClean="0"/>
              <a:t>2026/1/5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B172EF2-A3B1-46D2-B505-312ED7925569}" type="slidenum">
              <a:rPr kumimoji="1" lang="ja-JP" altLang="en-US" smtClean="0"/>
              <a:t>‹#›</a:t>
            </a:fld>
            <a:endParaRPr kumimoji="1" lang="ja-JP" altLang="en-US"/>
          </a:p>
        </p:txBody>
      </p:sp>
    </p:spTree>
    <p:extLst>
      <p:ext uri="{BB962C8B-B14F-4D97-AF65-F5344CB8AC3E}">
        <p14:creationId xmlns:p14="http://schemas.microsoft.com/office/powerpoint/2010/main" val="1475958445"/>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C88A6B6D-96B1-4962-8047-DBEFE97CE574}" type="datetimeFigureOut">
              <a:rPr kumimoji="1" lang="ja-JP" altLang="en-US" smtClean="0"/>
              <a:t>2026/1/5</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9B172EF2-A3B1-46D2-B505-312ED7925569}" type="slidenum">
              <a:rPr kumimoji="1" lang="ja-JP" altLang="en-US" smtClean="0"/>
              <a:t>‹#›</a:t>
            </a:fld>
            <a:endParaRPr kumimoji="1" lang="ja-JP" altLang="en-US"/>
          </a:p>
        </p:txBody>
      </p:sp>
    </p:spTree>
    <p:extLst>
      <p:ext uri="{BB962C8B-B14F-4D97-AF65-F5344CB8AC3E}">
        <p14:creationId xmlns:p14="http://schemas.microsoft.com/office/powerpoint/2010/main" val="58393197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10" Target="https://www.mhlw.go.jp/stf/newpage_11389.html#anc-12-2" TargetMode="External" Type="http://schemas.openxmlformats.org/officeDocument/2006/relationships/hyperlink"/><Relationship Id="rId11" Target="https://www.mhlw.go.jp/stf/newpage_11237.html#anc-15-1" TargetMode="External" Type="http://schemas.openxmlformats.org/officeDocument/2006/relationships/hyperlink"/><Relationship Id="rId12" Target="https://www.mhlw.go.jp/stf/newpage_11237.html#anc-15-2" TargetMode="External" Type="http://schemas.openxmlformats.org/officeDocument/2006/relationships/hyperlink"/><Relationship Id="rId13" Target="https://www.mhlw.go.jp/stf/newpage_11237.html#anc-13-1" TargetMode="External" Type="http://schemas.openxmlformats.org/officeDocument/2006/relationships/hyperlink"/><Relationship Id="rId14" Target="https://www.mhlw.go.jp/stf/newpage_11237.html#anc-13-2" TargetMode="External" Type="http://schemas.openxmlformats.org/officeDocument/2006/relationships/hyperlink"/><Relationship Id="rId15" Target="../media/image6.png" Type="http://schemas.openxmlformats.org/officeDocument/2006/relationships/image"/><Relationship Id="rId16" Target="../media/image7.png" Type="http://schemas.openxmlformats.org/officeDocument/2006/relationships/image"/><Relationship Id="rId17" Target="../media/image8.png" Type="http://schemas.openxmlformats.org/officeDocument/2006/relationships/image"/><Relationship Id="rId18" Target="../media/image9.png" Type="http://schemas.openxmlformats.org/officeDocument/2006/relationships/image"/><Relationship Id="rId19" Target="../media/image10.png" Type="http://schemas.openxmlformats.org/officeDocument/2006/relationships/image"/><Relationship Id="rId2" Target="https://www.mhlw.go.jp/content/11300000/001168179.xlsx" TargetMode="External" Type="http://schemas.openxmlformats.org/officeDocument/2006/relationships/hyperlink"/><Relationship Id="rId20" Target="../media/image11.png" Type="http://schemas.openxmlformats.org/officeDocument/2006/relationships/image"/><Relationship Id="rId21" Target="../media/image12.png" Type="http://schemas.openxmlformats.org/officeDocument/2006/relationships/image"/><Relationship Id="rId22" Target="../media/image13.png" Type="http://schemas.openxmlformats.org/officeDocument/2006/relationships/image"/><Relationship Id="rId23" Target="../media/image14.png" Type="http://schemas.openxmlformats.org/officeDocument/2006/relationships/image"/><Relationship Id="rId24" Target="../media/image15.png" Type="http://schemas.openxmlformats.org/officeDocument/2006/relationships/image"/><Relationship Id="rId25" Target="../media/image4.png" Type="http://schemas.openxmlformats.org/officeDocument/2006/relationships/image"/><Relationship Id="rId26" Target="../media/image16.png" Type="http://schemas.openxmlformats.org/officeDocument/2006/relationships/image"/><Relationship Id="rId27" Target="../media/image17.png" Type="http://schemas.openxmlformats.org/officeDocument/2006/relationships/image"/><Relationship Id="rId3" Target="https://www.mhlw.go.jp/content/11300000/001474394.xlsx" TargetMode="External" Type="http://schemas.openxmlformats.org/officeDocument/2006/relationships/hyperlink"/><Relationship Id="rId4" Target="https://www.mhlw.go.jp/content/11300000/FAQ_20240228.pdf" TargetMode="External" Type="http://schemas.openxmlformats.org/officeDocument/2006/relationships/hyperlink"/><Relationship Id="rId5" Target="https://www.mhlw.go.jp/stf/newpage_55176.html" TargetMode="External" Type="http://schemas.openxmlformats.org/officeDocument/2006/relationships/hyperlink"/><Relationship Id="rId6" Target="https://www.kensaibou.or.jp/safe_tech/chemical_management/about.html?id=Anker02" TargetMode="External" Type="http://schemas.openxmlformats.org/officeDocument/2006/relationships/hyperlink"/><Relationship Id="rId7" Target="https://www.mhlw.go.jp/stf/newpage_11389.html#anc-1-1" TargetMode="External" Type="http://schemas.openxmlformats.org/officeDocument/2006/relationships/hyperlink"/><Relationship Id="rId8" Target="https://www.mhlw.go.jp/stf/newpage_11389.html#anc-1-2" TargetMode="External" Type="http://schemas.openxmlformats.org/officeDocument/2006/relationships/hyperlink"/><Relationship Id="rId9" Target="https://www.mhlw.go.jp/stf/newpage_11389.html#anc-12-1" TargetMode="External" Type="http://schemas.openxmlformats.org/officeDocument/2006/relationships/hyperlink"/></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図 24">
            <a:extLst>
              <a:ext uri="{FF2B5EF4-FFF2-40B4-BE49-F238E27FC236}">
                <a16:creationId xmlns:a16="http://schemas.microsoft.com/office/drawing/2014/main" id="{AD8D74A9-ABFB-7D10-940B-E5C904ECBBD1}"/>
              </a:ext>
            </a:extLst>
          </p:cNvPr>
          <p:cNvPicPr>
            <a:picLocks noChangeAspect="1"/>
          </p:cNvPicPr>
          <p:nvPr/>
        </p:nvPicPr>
        <p:blipFill>
          <a:blip r:embed="rId2"/>
          <a:stretch>
            <a:fillRect/>
          </a:stretch>
        </p:blipFill>
        <p:spPr>
          <a:xfrm>
            <a:off x="2817" y="2456323"/>
            <a:ext cx="6855181" cy="2800578"/>
          </a:xfrm>
          <a:prstGeom prst="rect">
            <a:avLst/>
          </a:prstGeom>
        </p:spPr>
      </p:pic>
      <p:sp>
        <p:nvSpPr>
          <p:cNvPr id="9" name="正方形/長方形 8">
            <a:extLst>
              <a:ext uri="{FF2B5EF4-FFF2-40B4-BE49-F238E27FC236}">
                <a16:creationId xmlns:a16="http://schemas.microsoft.com/office/drawing/2014/main" id="{034559CF-BBE1-5493-AFD8-E6D4D96DA16A}"/>
              </a:ext>
            </a:extLst>
          </p:cNvPr>
          <p:cNvSpPr/>
          <p:nvPr/>
        </p:nvSpPr>
        <p:spPr>
          <a:xfrm>
            <a:off x="285033" y="7316452"/>
            <a:ext cx="6287933" cy="1183867"/>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楕円 10">
            <a:extLst>
              <a:ext uri="{FF2B5EF4-FFF2-40B4-BE49-F238E27FC236}">
                <a16:creationId xmlns:a16="http://schemas.microsoft.com/office/drawing/2014/main" id="{9E7BFFF6-4C5D-37E4-EDEC-F654F80F8319}"/>
              </a:ext>
            </a:extLst>
          </p:cNvPr>
          <p:cNvSpPr/>
          <p:nvPr/>
        </p:nvSpPr>
        <p:spPr>
          <a:xfrm>
            <a:off x="460164" y="7716442"/>
            <a:ext cx="749389" cy="749389"/>
          </a:xfrm>
          <a:prstGeom prst="ellipse">
            <a:avLst/>
          </a:prstGeom>
          <a:solidFill>
            <a:srgbClr val="FF99C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4000" b="1">
                <a:latin typeface="ＤＨＰ平成明朝体W7" panose="02020700000000000000" pitchFamily="18" charset="-128"/>
                <a:ea typeface="ＤＨＰ平成明朝体W7" panose="02020700000000000000" pitchFamily="18" charset="-128"/>
              </a:rPr>
              <a:t>２</a:t>
            </a:r>
          </a:p>
        </p:txBody>
      </p:sp>
      <p:pic>
        <p:nvPicPr>
          <p:cNvPr id="16" name="図 15">
            <a:extLst>
              <a:ext uri="{FF2B5EF4-FFF2-40B4-BE49-F238E27FC236}">
                <a16:creationId xmlns:a16="http://schemas.microsoft.com/office/drawing/2014/main" id="{BBAD18E9-8813-F04A-BD8B-BEBB0CB4A492}"/>
              </a:ext>
            </a:extLst>
          </p:cNvPr>
          <p:cNvPicPr>
            <a:picLocks noChangeAspect="1"/>
          </p:cNvPicPr>
          <p:nvPr/>
        </p:nvPicPr>
        <p:blipFill>
          <a:blip r:embed="rId3"/>
          <a:stretch>
            <a:fillRect/>
          </a:stretch>
        </p:blipFill>
        <p:spPr>
          <a:xfrm>
            <a:off x="-1" y="-101601"/>
            <a:ext cx="6858000" cy="3056533"/>
          </a:xfrm>
          <a:prstGeom prst="rect">
            <a:avLst/>
          </a:prstGeom>
        </p:spPr>
      </p:pic>
      <p:sp>
        <p:nvSpPr>
          <p:cNvPr id="10" name="テキスト ボックス 9">
            <a:extLst>
              <a:ext uri="{FF2B5EF4-FFF2-40B4-BE49-F238E27FC236}">
                <a16:creationId xmlns:a16="http://schemas.microsoft.com/office/drawing/2014/main" id="{C539BCA7-9A1C-ECAE-7A11-25F1914C88FA}"/>
              </a:ext>
            </a:extLst>
          </p:cNvPr>
          <p:cNvSpPr txBox="1"/>
          <p:nvPr/>
        </p:nvSpPr>
        <p:spPr>
          <a:xfrm>
            <a:off x="1209553" y="7515434"/>
            <a:ext cx="5142755" cy="984885"/>
          </a:xfrm>
          <a:prstGeom prst="rect">
            <a:avLst/>
          </a:prstGeom>
          <a:noFill/>
        </p:spPr>
        <p:txBody>
          <a:bodyPr wrap="none" rtlCol="0">
            <a:spAutoFit/>
          </a:bodyPr>
          <a:lstStyle/>
          <a:p>
            <a:endParaRPr kumimoji="1" lang="en-US" altLang="ja-JP" sz="2400" b="1">
              <a:latin typeface="ＤＨＰ平成明朝体W7" panose="02020700000000000000" pitchFamily="18" charset="-128"/>
              <a:ea typeface="ＤＨＰ平成明朝体W7" panose="02020700000000000000" pitchFamily="18" charset="-128"/>
            </a:endParaRPr>
          </a:p>
          <a:p>
            <a:r>
              <a:rPr kumimoji="1" lang="ja-JP" altLang="en-US" sz="2400" b="1">
                <a:latin typeface="ＤＨＰ平成明朝体W7" panose="02020700000000000000" pitchFamily="18" charset="-128"/>
                <a:ea typeface="ＤＨＰ平成明朝体W7" panose="02020700000000000000" pitchFamily="18" charset="-128"/>
              </a:rPr>
              <a:t>月 </a:t>
            </a:r>
            <a:r>
              <a:rPr kumimoji="1" lang="ja-JP" altLang="en-US" sz="1600" b="1">
                <a:latin typeface="ＤＨＰ平成明朝体W7" panose="02020700000000000000" pitchFamily="18" charset="-128"/>
                <a:ea typeface="ＤＨＰ平成明朝体W7" panose="02020700000000000000" pitchFamily="18" charset="-128"/>
              </a:rPr>
              <a:t>は</a:t>
            </a:r>
            <a:r>
              <a:rPr kumimoji="1" lang="ja-JP" altLang="en-US" sz="3400" b="1">
                <a:latin typeface="ＤＨＰ平成明朝体W7" panose="02020700000000000000" pitchFamily="18" charset="-128"/>
                <a:ea typeface="ＤＨＰ平成明朝体W7" panose="02020700000000000000" pitchFamily="18" charset="-128"/>
              </a:rPr>
              <a:t>化学物質管理強調月間</a:t>
            </a:r>
            <a:endParaRPr kumimoji="1" lang="en-US" altLang="ja-JP" sz="3400" b="1">
              <a:latin typeface="ＤＨＰ平成明朝体W7" panose="02020700000000000000" pitchFamily="18" charset="-128"/>
              <a:ea typeface="ＤＨＰ平成明朝体W7" panose="02020700000000000000" pitchFamily="18" charset="-128"/>
            </a:endParaRPr>
          </a:p>
        </p:txBody>
      </p:sp>
      <p:sp>
        <p:nvSpPr>
          <p:cNvPr id="12" name="テキスト ボックス 11">
            <a:extLst>
              <a:ext uri="{FF2B5EF4-FFF2-40B4-BE49-F238E27FC236}">
                <a16:creationId xmlns:a16="http://schemas.microsoft.com/office/drawing/2014/main" id="{00159B4A-9904-E26E-CF64-DB74A2940EBA}"/>
              </a:ext>
            </a:extLst>
          </p:cNvPr>
          <p:cNvSpPr txBox="1"/>
          <p:nvPr/>
        </p:nvSpPr>
        <p:spPr>
          <a:xfrm>
            <a:off x="779919" y="7294504"/>
            <a:ext cx="5426486" cy="461665"/>
          </a:xfrm>
          <a:prstGeom prst="rect">
            <a:avLst/>
          </a:prstGeom>
          <a:noFill/>
        </p:spPr>
        <p:txBody>
          <a:bodyPr wrap="none" rtlCol="0">
            <a:spAutoFit/>
          </a:bodyPr>
          <a:lstStyle/>
          <a:p>
            <a:r>
              <a:rPr lang="ja-JP" altLang="ja-JP" sz="2400">
                <a:latin typeface="ＤＨＰ平成明朝体W7" panose="02020700000000000000" pitchFamily="18" charset="-128"/>
                <a:ea typeface="ＤＨＰ平成明朝体W7" panose="02020700000000000000" pitchFamily="18" charset="-128"/>
              </a:rPr>
              <a:t>慣れた頃こそ再確認</a:t>
            </a:r>
            <a:r>
              <a:rPr lang="en-US" altLang="ja-JP" sz="2400">
                <a:latin typeface="ＤＨＰ平成明朝体W7" panose="02020700000000000000" pitchFamily="18" charset="-128"/>
                <a:ea typeface="ＤＨＰ平成明朝体W7" panose="02020700000000000000" pitchFamily="18" charset="-128"/>
              </a:rPr>
              <a:t> </a:t>
            </a:r>
            <a:r>
              <a:rPr lang="ja-JP" altLang="ja-JP" sz="2400">
                <a:latin typeface="ＤＨＰ平成明朝体W7" panose="02020700000000000000" pitchFamily="18" charset="-128"/>
                <a:ea typeface="ＤＨＰ平成明朝体W7" panose="02020700000000000000" pitchFamily="18" charset="-128"/>
              </a:rPr>
              <a:t>化学物質の扱い</a:t>
            </a:r>
            <a:r>
              <a:rPr lang="ja-JP" altLang="en-US" sz="2400">
                <a:latin typeface="ＤＨＰ平成明朝体W7" panose="02020700000000000000" pitchFamily="18" charset="-128"/>
                <a:ea typeface="ＤＨＰ平成明朝体W7" panose="02020700000000000000" pitchFamily="18" charset="-128"/>
              </a:rPr>
              <a:t>方</a:t>
            </a:r>
            <a:endParaRPr lang="ja-JP" altLang="ja-JP" sz="2400">
              <a:latin typeface="ＤＨＰ平成明朝体W7" panose="02020700000000000000" pitchFamily="18" charset="-128"/>
              <a:ea typeface="ＤＨＰ平成明朝体W7" panose="02020700000000000000" pitchFamily="18" charset="-128"/>
            </a:endParaRPr>
          </a:p>
        </p:txBody>
      </p:sp>
      <p:pic>
        <p:nvPicPr>
          <p:cNvPr id="23" name="図 22">
            <a:extLst>
              <a:ext uri="{FF2B5EF4-FFF2-40B4-BE49-F238E27FC236}">
                <a16:creationId xmlns:a16="http://schemas.microsoft.com/office/drawing/2014/main" id="{1813623F-4258-0718-CEE3-7A489BA5B5B4}"/>
              </a:ext>
            </a:extLst>
          </p:cNvPr>
          <p:cNvPicPr>
            <a:picLocks noChangeAspect="1"/>
          </p:cNvPicPr>
          <p:nvPr/>
        </p:nvPicPr>
        <p:blipFill>
          <a:blip r:embed="rId4"/>
          <a:stretch>
            <a:fillRect/>
          </a:stretch>
        </p:blipFill>
        <p:spPr>
          <a:xfrm>
            <a:off x="0" y="4392876"/>
            <a:ext cx="6858000" cy="2759318"/>
          </a:xfrm>
          <a:prstGeom prst="rect">
            <a:avLst/>
          </a:prstGeom>
        </p:spPr>
      </p:pic>
      <p:sp>
        <p:nvSpPr>
          <p:cNvPr id="18" name="テキスト ボックス 17">
            <a:extLst>
              <a:ext uri="{FF2B5EF4-FFF2-40B4-BE49-F238E27FC236}">
                <a16:creationId xmlns:a16="http://schemas.microsoft.com/office/drawing/2014/main" id="{0A86C70F-7AC9-AEF3-37F2-2E44DDF05644}"/>
              </a:ext>
            </a:extLst>
          </p:cNvPr>
          <p:cNvSpPr txBox="1"/>
          <p:nvPr/>
        </p:nvSpPr>
        <p:spPr>
          <a:xfrm>
            <a:off x="1355603" y="8788629"/>
            <a:ext cx="3851802" cy="830997"/>
          </a:xfrm>
          <a:prstGeom prst="rect">
            <a:avLst/>
          </a:prstGeom>
          <a:noFill/>
        </p:spPr>
        <p:txBody>
          <a:bodyPr wrap="square" rtlCol="0">
            <a:spAutoFit/>
          </a:bodyPr>
          <a:lstStyle/>
          <a:p>
            <a:r>
              <a:rPr kumimoji="1" lang="ja-JP" altLang="en-US" sz="1200" b="1">
                <a:latin typeface="+mn-ea"/>
              </a:rPr>
              <a:t>労働安全衛生関係法令の改正により、</a:t>
            </a:r>
            <a:endParaRPr kumimoji="1" lang="en-US" altLang="ja-JP" sz="1200" b="1">
              <a:latin typeface="+mn-ea"/>
            </a:endParaRPr>
          </a:p>
          <a:p>
            <a:r>
              <a:rPr kumimoji="1" lang="ja-JP" altLang="en-US" sz="1200" b="1">
                <a:latin typeface="+mn-ea"/>
              </a:rPr>
              <a:t>令和６年４月から</a:t>
            </a:r>
            <a:r>
              <a:rPr kumimoji="1" lang="ja-JP" altLang="en-US" sz="1200" b="1">
                <a:solidFill>
                  <a:srgbClr val="FF0000"/>
                </a:solidFill>
                <a:latin typeface="+mn-ea"/>
              </a:rPr>
              <a:t>業種・事業規模を問わず</a:t>
            </a:r>
            <a:r>
              <a:rPr kumimoji="1" lang="ja-JP" altLang="en-US" sz="1200" b="1">
                <a:latin typeface="+mn-ea"/>
              </a:rPr>
              <a:t>、</a:t>
            </a:r>
            <a:endParaRPr kumimoji="1" lang="en-US" altLang="ja-JP" sz="1200" b="1">
              <a:latin typeface="+mn-ea"/>
            </a:endParaRPr>
          </a:p>
          <a:p>
            <a:r>
              <a:rPr kumimoji="1" lang="ja-JP" altLang="en-US" sz="1200" b="1">
                <a:solidFill>
                  <a:srgbClr val="FF0000"/>
                </a:solidFill>
                <a:latin typeface="+mn-ea"/>
              </a:rPr>
              <a:t>化学物質管理者の選任やリスクアセスメント等に</a:t>
            </a:r>
            <a:endParaRPr kumimoji="1" lang="en-US" altLang="ja-JP" sz="1200" b="1">
              <a:solidFill>
                <a:srgbClr val="FF0000"/>
              </a:solidFill>
              <a:latin typeface="+mn-ea"/>
            </a:endParaRPr>
          </a:p>
          <a:p>
            <a:r>
              <a:rPr kumimoji="1" lang="ja-JP" altLang="en-US" sz="1200" b="1">
                <a:solidFill>
                  <a:srgbClr val="FF0000"/>
                </a:solidFill>
                <a:latin typeface="+mn-ea"/>
              </a:rPr>
              <a:t>基づく適切な管理等</a:t>
            </a:r>
            <a:r>
              <a:rPr kumimoji="1" lang="ja-JP" altLang="en-US" sz="1200" b="1">
                <a:latin typeface="+mn-ea"/>
              </a:rPr>
              <a:t>が</a:t>
            </a:r>
            <a:r>
              <a:rPr kumimoji="1" lang="ja-JP" altLang="en-US" sz="1200" b="1">
                <a:solidFill>
                  <a:srgbClr val="FF0000"/>
                </a:solidFill>
                <a:latin typeface="+mn-ea"/>
              </a:rPr>
              <a:t>義務づけられています。</a:t>
            </a:r>
          </a:p>
        </p:txBody>
      </p:sp>
      <p:grpSp>
        <p:nvGrpSpPr>
          <p:cNvPr id="8" name="グループ化 7">
            <a:extLst>
              <a:ext uri="{FF2B5EF4-FFF2-40B4-BE49-F238E27FC236}">
                <a16:creationId xmlns:a16="http://schemas.microsoft.com/office/drawing/2014/main" id="{DF9DB195-E152-DFD7-B8C2-973B22CFF7DB}"/>
              </a:ext>
            </a:extLst>
          </p:cNvPr>
          <p:cNvGrpSpPr/>
          <p:nvPr/>
        </p:nvGrpSpPr>
        <p:grpSpPr>
          <a:xfrm>
            <a:off x="190500" y="2824454"/>
            <a:ext cx="6420564" cy="1660318"/>
            <a:chOff x="248593" y="2831797"/>
            <a:chExt cx="6149084" cy="1660318"/>
          </a:xfrm>
        </p:grpSpPr>
        <p:sp>
          <p:nvSpPr>
            <p:cNvPr id="6" name="四角形: 角を丸くする 5">
              <a:extLst>
                <a:ext uri="{FF2B5EF4-FFF2-40B4-BE49-F238E27FC236}">
                  <a16:creationId xmlns:a16="http://schemas.microsoft.com/office/drawing/2014/main" id="{187C97C7-E478-ABA0-AC8E-A91E8B0C3358}"/>
                </a:ext>
              </a:extLst>
            </p:cNvPr>
            <p:cNvSpPr/>
            <p:nvPr/>
          </p:nvSpPr>
          <p:spPr>
            <a:xfrm>
              <a:off x="248593" y="2831797"/>
              <a:ext cx="6149084" cy="1660318"/>
            </a:xfrm>
            <a:prstGeom prst="roundRect">
              <a:avLst/>
            </a:prstGeom>
            <a:pattFill prst="wdUpDiag">
              <a:fgClr>
                <a:schemeClr val="tx1"/>
              </a:fgClr>
              <a:bgClr>
                <a:srgbClr val="FFFF00"/>
              </a:bgClr>
            </a:patt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四角形: 角を丸くする 6">
              <a:extLst>
                <a:ext uri="{FF2B5EF4-FFF2-40B4-BE49-F238E27FC236}">
                  <a16:creationId xmlns:a16="http://schemas.microsoft.com/office/drawing/2014/main" id="{746ACE26-D2FD-8422-79B9-68234ECA7B28}"/>
                </a:ext>
              </a:extLst>
            </p:cNvPr>
            <p:cNvSpPr/>
            <p:nvPr/>
          </p:nvSpPr>
          <p:spPr>
            <a:xfrm>
              <a:off x="389182" y="2904095"/>
              <a:ext cx="5867905" cy="1503948"/>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a:solidFill>
                    <a:schemeClr val="tx1"/>
                  </a:solidFill>
                  <a:latin typeface="メイリオ" panose="020B0604030504040204" pitchFamily="50" charset="-128"/>
                  <a:ea typeface="メイリオ" panose="020B0604030504040204" pitchFamily="50" charset="-128"/>
                </a:rPr>
                <a:t>あなたの職場にいますか？</a:t>
              </a:r>
              <a:endParaRPr kumimoji="1" lang="en-US" altLang="ja-JP" sz="2000" b="1">
                <a:solidFill>
                  <a:schemeClr val="tx1"/>
                </a:solidFill>
                <a:latin typeface="メイリオ" panose="020B0604030504040204" pitchFamily="50" charset="-128"/>
                <a:ea typeface="メイリオ" panose="020B0604030504040204" pitchFamily="50" charset="-128"/>
              </a:endParaRPr>
            </a:p>
            <a:p>
              <a:pPr algn="ctr"/>
              <a:r>
                <a:rPr kumimoji="1" lang="ja-JP" altLang="en-US" sz="5000" b="1">
                  <a:solidFill>
                    <a:schemeClr val="accent2">
                      <a:lumMod val="75000"/>
                    </a:schemeClr>
                  </a:solidFill>
                  <a:latin typeface="ＤＨＰ平成明朝体W7" panose="02020700000000000000" pitchFamily="18" charset="-128"/>
                  <a:ea typeface="ＤＨＰ平成明朝体W7" panose="02020700000000000000" pitchFamily="18" charset="-128"/>
                </a:rPr>
                <a:t>化学物質管理者</a:t>
              </a:r>
              <a:endParaRPr kumimoji="1" lang="en-US" altLang="ja-JP" sz="5000" b="1">
                <a:solidFill>
                  <a:schemeClr val="tx1"/>
                </a:solidFill>
                <a:latin typeface="ＤＨＰ平成明朝体W7" panose="02020700000000000000" pitchFamily="18" charset="-128"/>
                <a:ea typeface="ＤＨＰ平成明朝体W7" panose="02020700000000000000" pitchFamily="18" charset="-128"/>
              </a:endParaRPr>
            </a:p>
          </p:txBody>
        </p:sp>
      </p:grpSp>
      <p:pic>
        <p:nvPicPr>
          <p:cNvPr id="19" name="図 18">
            <a:extLst>
              <a:ext uri="{FF2B5EF4-FFF2-40B4-BE49-F238E27FC236}">
                <a16:creationId xmlns:a16="http://schemas.microsoft.com/office/drawing/2014/main" id="{61A18BD5-0673-C7C1-300A-42A45720D2A8}"/>
              </a:ext>
            </a:extLst>
          </p:cNvPr>
          <p:cNvPicPr>
            <a:picLocks noChangeAspect="1"/>
          </p:cNvPicPr>
          <p:nvPr/>
        </p:nvPicPr>
        <p:blipFill>
          <a:blip r:embed="rId5"/>
          <a:srcRect l="69424" t="9606" r="5853" b="22300"/>
          <a:stretch/>
        </p:blipFill>
        <p:spPr>
          <a:xfrm>
            <a:off x="5188356" y="9036583"/>
            <a:ext cx="1511611" cy="469221"/>
          </a:xfrm>
          <a:prstGeom prst="rect">
            <a:avLst/>
          </a:prstGeom>
        </p:spPr>
      </p:pic>
      <p:sp>
        <p:nvSpPr>
          <p:cNvPr id="20" name="テキスト ボックス 1">
            <a:extLst>
              <a:ext uri="{FF2B5EF4-FFF2-40B4-BE49-F238E27FC236}">
                <a16:creationId xmlns:a16="http://schemas.microsoft.com/office/drawing/2014/main" id="{E9E60056-90C6-2CC4-8243-4BAF8D2D3100}"/>
              </a:ext>
            </a:extLst>
          </p:cNvPr>
          <p:cNvSpPr txBox="1"/>
          <p:nvPr/>
        </p:nvSpPr>
        <p:spPr>
          <a:xfrm>
            <a:off x="261431" y="8676008"/>
            <a:ext cx="948122" cy="379626"/>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ja-JP" altLang="en-US" sz="1000" kern="100">
                <a:latin typeface="游明朝" panose="02020400000000000000" pitchFamily="18" charset="-128"/>
                <a:ea typeface="游明朝" panose="02020400000000000000" pitchFamily="18" charset="-128"/>
                <a:cs typeface="Times New Roman" panose="02020603050405020304" pitchFamily="18" charset="0"/>
              </a:rPr>
              <a:t>関連情報は</a:t>
            </a:r>
            <a:endParaRPr lang="en-US" altLang="ja-JP" sz="1000" kern="100">
              <a:latin typeface="游明朝" panose="02020400000000000000" pitchFamily="18" charset="-128"/>
              <a:ea typeface="游明朝" panose="02020400000000000000" pitchFamily="18" charset="-128"/>
              <a:cs typeface="Times New Roman" panose="02020603050405020304" pitchFamily="18" charset="0"/>
            </a:endParaRPr>
          </a:p>
          <a:p>
            <a:pPr algn="ctr"/>
            <a:r>
              <a:rPr lang="ja-JP" altLang="en-US" sz="1000" kern="100">
                <a:latin typeface="游明朝" panose="02020400000000000000" pitchFamily="18" charset="-128"/>
                <a:ea typeface="游明朝" panose="02020400000000000000" pitchFamily="18" charset="-128"/>
                <a:cs typeface="Times New Roman" panose="02020603050405020304" pitchFamily="18" charset="0"/>
              </a:rPr>
              <a:t>特設サイトへ</a:t>
            </a:r>
            <a:endParaRPr lang="ja-JP" sz="1400" kern="100">
              <a:effectLst/>
              <a:latin typeface="游明朝" panose="02020400000000000000" pitchFamily="18" charset="-128"/>
              <a:ea typeface="游明朝" panose="02020400000000000000" pitchFamily="18" charset="-128"/>
              <a:cs typeface="Times New Roman" panose="02020603050405020304" pitchFamily="18" charset="0"/>
            </a:endParaRPr>
          </a:p>
        </p:txBody>
      </p:sp>
      <p:pic>
        <p:nvPicPr>
          <p:cNvPr id="3" name="図 2">
            <a:extLst>
              <a:ext uri="{FF2B5EF4-FFF2-40B4-BE49-F238E27FC236}">
                <a16:creationId xmlns:a16="http://schemas.microsoft.com/office/drawing/2014/main" id="{302207B1-E905-49CD-91F2-36F248BE64B7}"/>
              </a:ext>
            </a:extLst>
          </p:cNvPr>
          <p:cNvPicPr>
            <a:picLocks noChangeAspect="1"/>
          </p:cNvPicPr>
          <p:nvPr/>
        </p:nvPicPr>
        <p:blipFill>
          <a:blip r:embed="rId6"/>
          <a:stretch>
            <a:fillRect/>
          </a:stretch>
        </p:blipFill>
        <p:spPr>
          <a:xfrm>
            <a:off x="519492" y="9055193"/>
            <a:ext cx="432000" cy="432000"/>
          </a:xfrm>
          <a:prstGeom prst="rect">
            <a:avLst/>
          </a:prstGeom>
        </p:spPr>
      </p:pic>
    </p:spTree>
    <p:extLst>
      <p:ext uri="{BB962C8B-B14F-4D97-AF65-F5344CB8AC3E}">
        <p14:creationId xmlns:p14="http://schemas.microsoft.com/office/powerpoint/2010/main" val="2726580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E5245162-526E-F842-AA1A-83CEA3EEC424}"/>
              </a:ext>
            </a:extLst>
          </p:cNvPr>
          <p:cNvGraphicFramePr>
            <a:graphicFrameLocks noGrp="1"/>
          </p:cNvGraphicFramePr>
          <p:nvPr>
            <p:extLst>
              <p:ext uri="{D42A27DB-BD31-4B8C-83A1-F6EECF244321}">
                <p14:modId xmlns:p14="http://schemas.microsoft.com/office/powerpoint/2010/main" val="1613956829"/>
              </p:ext>
            </p:extLst>
          </p:nvPr>
        </p:nvGraphicFramePr>
        <p:xfrm>
          <a:off x="114160" y="732111"/>
          <a:ext cx="6629680" cy="8153400"/>
        </p:xfrm>
        <a:graphic>
          <a:graphicData uri="http://schemas.openxmlformats.org/drawingml/2006/table">
            <a:tbl>
              <a:tblPr firstRow="1" bandRow="1">
                <a:tableStyleId>{5940675A-B579-460E-94D1-54222C63F5DA}</a:tableStyleId>
              </a:tblPr>
              <a:tblGrid>
                <a:gridCol w="6230292">
                  <a:extLst>
                    <a:ext uri="{9D8B030D-6E8A-4147-A177-3AD203B41FA5}">
                      <a16:colId xmlns:a16="http://schemas.microsoft.com/office/drawing/2014/main" val="2364556869"/>
                    </a:ext>
                  </a:extLst>
                </a:gridCol>
                <a:gridCol w="399388">
                  <a:extLst>
                    <a:ext uri="{9D8B030D-6E8A-4147-A177-3AD203B41FA5}">
                      <a16:colId xmlns:a16="http://schemas.microsoft.com/office/drawing/2014/main" val="3362902100"/>
                    </a:ext>
                  </a:extLst>
                </a:gridCol>
              </a:tblGrid>
              <a:tr h="216955">
                <a:tc>
                  <a:txBody>
                    <a:bodyPr/>
                    <a:lstStyle/>
                    <a:p>
                      <a:r>
                        <a:rPr kumimoji="1" lang="ja-JP" altLang="en-US" sz="1200" kern="1200">
                          <a:solidFill>
                            <a:schemeClr val="tx1"/>
                          </a:solidFill>
                          <a:effectLst/>
                          <a:latin typeface="+mn-lt"/>
                          <a:ea typeface="+mn-ea"/>
                          <a:cs typeface="+mn-cs"/>
                        </a:rPr>
                        <a:t>①</a:t>
                      </a:r>
                      <a:r>
                        <a:rPr kumimoji="1" lang="ja-JP" altLang="ja-JP" sz="1200" kern="1200">
                          <a:solidFill>
                            <a:schemeClr val="tx1"/>
                          </a:solidFill>
                          <a:effectLst/>
                          <a:latin typeface="+mn-lt"/>
                          <a:ea typeface="+mn-ea"/>
                          <a:cs typeface="+mn-cs"/>
                        </a:rPr>
                        <a:t>事業場で製造・取り扱っている化学物質がリスクアセスメント（ＲＡ）対象物であるかを把握していますか。</a:t>
                      </a:r>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kumimoji="1" lang="ja-JP" altLang="en-US" sz="120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255211600"/>
                  </a:ext>
                </a:extLst>
              </a:tr>
              <a:tr h="293813">
                <a:tc gridSpan="2">
                  <a:txBody>
                    <a:bodyPr/>
                    <a:lstStyle/>
                    <a:p>
                      <a:pPr marL="628650" indent="-628650"/>
                      <a:r>
                        <a:rPr kumimoji="1" lang="ja-JP" altLang="en-US" sz="1100" kern="1200" dirty="0">
                          <a:solidFill>
                            <a:schemeClr val="tx1"/>
                          </a:solidFill>
                          <a:effectLst/>
                          <a:latin typeface="+mn-lt"/>
                          <a:ea typeface="+mn-ea"/>
                          <a:cs typeface="+mn-cs"/>
                        </a:rPr>
                        <a:t>　</a:t>
                      </a:r>
                      <a:r>
                        <a:rPr kumimoji="1" lang="ja-JP" altLang="en-US" sz="1000" kern="1200" dirty="0">
                          <a:solidFill>
                            <a:schemeClr val="tx1"/>
                          </a:solidFill>
                          <a:effectLst/>
                          <a:latin typeface="+mn-lt"/>
                          <a:ea typeface="+mn-ea"/>
                          <a:cs typeface="+mn-cs"/>
                        </a:rPr>
                        <a:t>　　　○</a:t>
                      </a:r>
                      <a:r>
                        <a:rPr kumimoji="1" lang="ja-JP" altLang="ja-JP" sz="1000" kern="1200" dirty="0">
                          <a:solidFill>
                            <a:schemeClr val="tx1"/>
                          </a:solidFill>
                          <a:effectLst/>
                          <a:latin typeface="+mn-lt"/>
                          <a:ea typeface="+mn-ea"/>
                          <a:cs typeface="+mn-cs"/>
                        </a:rPr>
                        <a:t>化学物質を化学的に合成するほか、混合、濃縮・希釈、他物質を添加、小分け等により化学物質等を含む製品化を行うことも「製造」に該当します。</a:t>
                      </a:r>
                      <a:endParaRPr kumimoji="1" lang="en-US" altLang="ja-JP" sz="1000" kern="1200" dirty="0">
                        <a:solidFill>
                          <a:schemeClr val="tx1"/>
                        </a:solidFill>
                        <a:effectLst/>
                        <a:latin typeface="+mn-lt"/>
                        <a:ea typeface="+mn-ea"/>
                        <a:cs typeface="+mn-cs"/>
                      </a:endParaRPr>
                    </a:p>
                    <a:p>
                      <a:pPr marL="628650" indent="-628650"/>
                      <a:r>
                        <a:rPr kumimoji="1" lang="ja-JP" altLang="en-US" sz="1000" kern="1200" dirty="0">
                          <a:solidFill>
                            <a:schemeClr val="tx1"/>
                          </a:solidFill>
                          <a:effectLst/>
                          <a:latin typeface="+mn-lt"/>
                          <a:ea typeface="+mn-ea"/>
                          <a:cs typeface="+mn-cs"/>
                        </a:rPr>
                        <a:t>　　　　○</a:t>
                      </a:r>
                      <a:r>
                        <a:rPr kumimoji="1" lang="ja-JP" altLang="ja-JP" sz="1000" kern="1200" dirty="0">
                          <a:solidFill>
                            <a:schemeClr val="tx1"/>
                          </a:solidFill>
                          <a:effectLst/>
                          <a:latin typeface="+mn-ea"/>
                          <a:ea typeface="+mn-ea"/>
                          <a:cs typeface="+mn-cs"/>
                        </a:rPr>
                        <a:t>令和７年４月１日、令和８年４月１日時点のＲＡ対象物は</a:t>
                      </a:r>
                      <a:r>
                        <a:rPr kumimoji="1" lang="en-US" altLang="ja-JP" sz="1000" u="sng" kern="1200" dirty="0">
                          <a:solidFill>
                            <a:schemeClr val="tx1"/>
                          </a:solidFill>
                          <a:effectLst/>
                          <a:latin typeface="+mn-ea"/>
                          <a:ea typeface="+mn-ea"/>
                          <a:cs typeface="+mn-cs"/>
                          <a:hlinkClick r:id="rId2"/>
                        </a:rPr>
                        <a:t>こちら</a:t>
                      </a:r>
                      <a:r>
                        <a:rPr kumimoji="1" lang="ja-JP" altLang="ja-JP" sz="1000" kern="1200" dirty="0">
                          <a:solidFill>
                            <a:schemeClr val="tx1"/>
                          </a:solidFill>
                          <a:effectLst/>
                          <a:latin typeface="+mn-ea"/>
                          <a:ea typeface="+mn-ea"/>
                          <a:cs typeface="+mn-cs"/>
                        </a:rPr>
                        <a:t>のリストを</a:t>
                      </a:r>
                      <a:r>
                        <a:rPr kumimoji="1" lang="ja-JP" altLang="en-US" sz="1000" kern="1200" dirty="0">
                          <a:solidFill>
                            <a:schemeClr val="tx1"/>
                          </a:solidFill>
                          <a:effectLst/>
                          <a:latin typeface="+mn-ea"/>
                          <a:ea typeface="+mn-ea"/>
                          <a:cs typeface="+mn-cs"/>
                        </a:rPr>
                        <a:t>　　　　　　　　　　　</a:t>
                      </a:r>
                      <a:r>
                        <a:rPr kumimoji="1" lang="ja-JP" altLang="ja-JP" sz="1000" kern="1200" dirty="0">
                          <a:solidFill>
                            <a:schemeClr val="tx1"/>
                          </a:solidFill>
                          <a:effectLst/>
                          <a:latin typeface="+mn-ea"/>
                          <a:ea typeface="+mn-ea"/>
                          <a:cs typeface="+mn-cs"/>
                        </a:rPr>
                        <a:t>ご覧ください。</a:t>
                      </a:r>
                      <a:r>
                        <a:rPr lang="ja-JP" altLang="ja-JP" sz="1000" dirty="0">
                          <a:effectLst/>
                          <a:latin typeface="+mn-ea"/>
                          <a:ea typeface="+mn-ea"/>
                        </a:rPr>
                        <a:t> </a:t>
                      </a:r>
                      <a:endParaRPr lang="en-US" altLang="ja-JP" sz="1000" dirty="0">
                        <a:effectLst/>
                        <a:latin typeface="+mn-ea"/>
                        <a:ea typeface="+mn-ea"/>
                      </a:endParaRPr>
                    </a:p>
                    <a:p>
                      <a:pPr marL="628650" indent="-628650"/>
                      <a:r>
                        <a:rPr kumimoji="1" lang="ja-JP" altLang="en-US" sz="1000" kern="1200" dirty="0">
                          <a:solidFill>
                            <a:schemeClr val="tx1"/>
                          </a:solidFill>
                          <a:effectLst/>
                          <a:latin typeface="+mn-ea"/>
                          <a:ea typeface="+mn-ea"/>
                          <a:cs typeface="+mn-cs"/>
                        </a:rPr>
                        <a:t>　　　　○</a:t>
                      </a:r>
                      <a:r>
                        <a:rPr kumimoji="1" lang="ja-JP" altLang="ja-JP" sz="1000" kern="1200" dirty="0">
                          <a:solidFill>
                            <a:schemeClr val="tx1"/>
                          </a:solidFill>
                          <a:effectLst/>
                          <a:latin typeface="+mn-ea"/>
                          <a:ea typeface="+mn-ea"/>
                          <a:cs typeface="+mn-cs"/>
                        </a:rPr>
                        <a:t>令和９年４月１</a:t>
                      </a:r>
                      <a:r>
                        <a:rPr kumimoji="1" lang="ja-JP" altLang="en-US" sz="1000" kern="1200" dirty="0">
                          <a:solidFill>
                            <a:schemeClr val="tx1"/>
                          </a:solidFill>
                          <a:effectLst/>
                          <a:latin typeface="+mn-ea"/>
                          <a:ea typeface="+mn-ea"/>
                          <a:cs typeface="+mn-cs"/>
                        </a:rPr>
                        <a:t>日</a:t>
                      </a:r>
                      <a:r>
                        <a:rPr kumimoji="1" lang="ja-JP" altLang="ja-JP" sz="1000" kern="1200" dirty="0">
                          <a:solidFill>
                            <a:schemeClr val="tx1"/>
                          </a:solidFill>
                          <a:effectLst/>
                          <a:latin typeface="+mn-ea"/>
                          <a:ea typeface="+mn-ea"/>
                          <a:cs typeface="+mn-cs"/>
                        </a:rPr>
                        <a:t>に約</a:t>
                      </a:r>
                      <a:r>
                        <a:rPr kumimoji="1" lang="en-US" altLang="ja-JP" sz="1000" kern="1200" dirty="0">
                          <a:solidFill>
                            <a:schemeClr val="tx1"/>
                          </a:solidFill>
                          <a:effectLst/>
                          <a:latin typeface="+mn-ea"/>
                          <a:ea typeface="+mn-ea"/>
                          <a:cs typeface="+mn-cs"/>
                        </a:rPr>
                        <a:t>150</a:t>
                      </a:r>
                      <a:r>
                        <a:rPr kumimoji="1" lang="ja-JP" altLang="ja-JP" sz="1000" kern="1200" dirty="0">
                          <a:solidFill>
                            <a:schemeClr val="tx1"/>
                          </a:solidFill>
                          <a:effectLst/>
                          <a:latin typeface="+mn-ea"/>
                          <a:ea typeface="+mn-ea"/>
                          <a:cs typeface="+mn-cs"/>
                        </a:rPr>
                        <a:t>物質が追加される予定です。追加物質については</a:t>
                      </a:r>
                      <a:r>
                        <a:rPr kumimoji="1" lang="ja-JP" altLang="en-US" sz="1000" kern="1200" dirty="0">
                          <a:solidFill>
                            <a:schemeClr val="tx1"/>
                          </a:solidFill>
                          <a:effectLst/>
                          <a:latin typeface="+mn-ea"/>
                          <a:ea typeface="+mn-ea"/>
                          <a:cs typeface="+mn-cs"/>
                        </a:rPr>
                        <a:t>、　　　　　　　　　　　　　</a:t>
                      </a:r>
                      <a:r>
                        <a:rPr kumimoji="1" lang="en-US" altLang="ja-JP" sz="1000" u="sng" kern="1200" dirty="0">
                          <a:solidFill>
                            <a:schemeClr val="tx1"/>
                          </a:solidFill>
                          <a:effectLst/>
                          <a:latin typeface="+mn-ea"/>
                          <a:ea typeface="+mn-ea"/>
                          <a:cs typeface="+mn-cs"/>
                          <a:hlinkClick r:id="rId3"/>
                        </a:rPr>
                        <a:t>こちら</a:t>
                      </a:r>
                      <a:r>
                        <a:rPr kumimoji="1" lang="ja-JP" altLang="ja-JP" sz="1000" kern="1200" dirty="0">
                          <a:solidFill>
                            <a:schemeClr val="tx1"/>
                          </a:solidFill>
                          <a:effectLst/>
                          <a:latin typeface="+mn-ea"/>
                          <a:ea typeface="+mn-ea"/>
                          <a:cs typeface="+mn-cs"/>
                        </a:rPr>
                        <a:t>のリストをご確認ください。</a:t>
                      </a:r>
                      <a:endParaRPr kumimoji="1" lang="ja-JP" altLang="ja-JP" sz="1000" u="none" kern="1200" dirty="0">
                        <a:solidFill>
                          <a:schemeClr val="tx1"/>
                        </a:solidFill>
                        <a:effectLst/>
                        <a:latin typeface="+mn-ea"/>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46938687"/>
                  </a:ext>
                </a:extLst>
              </a:tr>
              <a:tr h="0">
                <a:tc>
                  <a:txBody>
                    <a:bodyPr/>
                    <a:lstStyle/>
                    <a:p>
                      <a:r>
                        <a:rPr kumimoji="1" lang="ja-JP" altLang="en-US" sz="1200"/>
                        <a:t>②</a:t>
                      </a:r>
                      <a:r>
                        <a:rPr kumimoji="1" lang="ja-JP" altLang="ja-JP" sz="1200" kern="1200">
                          <a:solidFill>
                            <a:schemeClr val="tx1"/>
                          </a:solidFill>
                          <a:effectLst/>
                          <a:latin typeface="+mn-lt"/>
                          <a:ea typeface="+mn-ea"/>
                          <a:cs typeface="+mn-cs"/>
                        </a:rPr>
                        <a:t>化学物質管理者を選任していますか。</a:t>
                      </a:r>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kumimoji="1" lang="ja-JP" altLang="en-US" sz="120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380853412"/>
                  </a:ext>
                </a:extLst>
              </a:tr>
              <a:tr h="562055">
                <a:tc gridSpan="2">
                  <a:txBody>
                    <a:bodyPr/>
                    <a:lstStyle/>
                    <a:p>
                      <a:pPr marL="715963" lvl="1" indent="-282575"/>
                      <a:r>
                        <a:rPr kumimoji="1" lang="ja-JP" altLang="en-US" sz="1000" kern="1200" dirty="0">
                          <a:solidFill>
                            <a:schemeClr val="tx1"/>
                          </a:solidFill>
                          <a:effectLst/>
                          <a:latin typeface="+mn-lt"/>
                          <a:ea typeface="+mn-ea"/>
                          <a:cs typeface="+mn-cs"/>
                        </a:rPr>
                        <a:t>　○</a:t>
                      </a:r>
                      <a:r>
                        <a:rPr kumimoji="1" lang="ja-JP" altLang="ja-JP" sz="1000" kern="1200" dirty="0">
                          <a:solidFill>
                            <a:schemeClr val="tx1"/>
                          </a:solidFill>
                          <a:effectLst/>
                          <a:latin typeface="+mn-lt"/>
                          <a:ea typeface="+mn-ea"/>
                          <a:cs typeface="+mn-cs"/>
                        </a:rPr>
                        <a:t>ＲＡ対象物の製造・取扱事業場等において化学物質管理者を選任することが義務となっています。化学物質管理者は、化学物質の自律的な管理のキーパーソンです。</a:t>
                      </a:r>
                      <a:r>
                        <a:rPr kumimoji="1" lang="en-US" altLang="ja-JP" sz="1000" kern="1200" dirty="0">
                          <a:solidFill>
                            <a:schemeClr val="tx1"/>
                          </a:solidFill>
                          <a:effectLst/>
                          <a:latin typeface="+mn-lt"/>
                          <a:ea typeface="+mn-ea"/>
                          <a:cs typeface="+mn-cs"/>
                        </a:rPr>
                        <a:t> </a:t>
                      </a:r>
                    </a:p>
                    <a:p>
                      <a:pPr marL="715963" lvl="1" indent="-282575"/>
                      <a:r>
                        <a:rPr kumimoji="1" lang="ja-JP" altLang="en-US" sz="1000" kern="1200" dirty="0">
                          <a:solidFill>
                            <a:schemeClr val="tx1"/>
                          </a:solidFill>
                          <a:effectLst/>
                          <a:latin typeface="+mn-lt"/>
                          <a:ea typeface="+mn-ea"/>
                          <a:cs typeface="+mn-cs"/>
                        </a:rPr>
                        <a:t>　○</a:t>
                      </a:r>
                      <a:r>
                        <a:rPr kumimoji="1" lang="ja-JP" altLang="ja-JP" sz="1000" kern="1200" dirty="0">
                          <a:solidFill>
                            <a:schemeClr val="tx1"/>
                          </a:solidFill>
                          <a:effectLst/>
                          <a:latin typeface="+mn-lt"/>
                          <a:ea typeface="+mn-ea"/>
                          <a:cs typeface="+mn-cs"/>
                        </a:rPr>
                        <a:t>化学物質管理者の選任については、以下の</a:t>
                      </a:r>
                      <a:r>
                        <a:rPr kumimoji="1" lang="en-US" altLang="ja-JP" sz="1000" kern="1200" dirty="0">
                          <a:solidFill>
                            <a:schemeClr val="tx1"/>
                          </a:solidFill>
                          <a:effectLst/>
                          <a:latin typeface="+mn-lt"/>
                          <a:ea typeface="+mn-ea"/>
                          <a:cs typeface="+mn-cs"/>
                        </a:rPr>
                        <a:t>Q&amp;A</a:t>
                      </a:r>
                      <a:r>
                        <a:rPr kumimoji="1" lang="ja-JP" altLang="ja-JP" sz="1000" kern="1200" dirty="0">
                          <a:solidFill>
                            <a:schemeClr val="tx1"/>
                          </a:solidFill>
                          <a:effectLst/>
                          <a:latin typeface="+mn-lt"/>
                          <a:ea typeface="+mn-ea"/>
                          <a:cs typeface="+mn-cs"/>
                        </a:rPr>
                        <a:t>の</a:t>
                      </a:r>
                      <a:r>
                        <a:rPr kumimoji="1" lang="en-US" altLang="ja-JP" sz="1000" kern="1200" dirty="0">
                          <a:solidFill>
                            <a:schemeClr val="tx1"/>
                          </a:solidFill>
                          <a:effectLst/>
                          <a:latin typeface="+mn-lt"/>
                          <a:ea typeface="+mn-ea"/>
                          <a:cs typeface="+mn-cs"/>
                        </a:rPr>
                        <a:t>No.2-1-1</a:t>
                      </a:r>
                      <a:r>
                        <a:rPr kumimoji="1" lang="ja-JP" altLang="en-US" sz="1000" kern="1200" dirty="0">
                          <a:solidFill>
                            <a:schemeClr val="tx1"/>
                          </a:solidFill>
                          <a:effectLst/>
                          <a:latin typeface="+mn-lt"/>
                          <a:ea typeface="+mn-ea"/>
                          <a:cs typeface="+mn-cs"/>
                        </a:rPr>
                        <a:t>～</a:t>
                      </a:r>
                      <a:r>
                        <a:rPr kumimoji="1" lang="en-US" altLang="ja-JP" sz="1000" kern="1200" dirty="0">
                          <a:solidFill>
                            <a:schemeClr val="tx1"/>
                          </a:solidFill>
                          <a:effectLst/>
                          <a:latin typeface="+mn-lt"/>
                          <a:ea typeface="+mn-ea"/>
                          <a:cs typeface="+mn-cs"/>
                        </a:rPr>
                        <a:t>2-1-10</a:t>
                      </a:r>
                      <a:r>
                        <a:rPr kumimoji="1" lang="ja-JP" altLang="ja-JP" sz="1000" kern="1200" dirty="0">
                          <a:solidFill>
                            <a:schemeClr val="tx1"/>
                          </a:solidFill>
                          <a:effectLst/>
                          <a:latin typeface="+mn-lt"/>
                          <a:ea typeface="+mn-ea"/>
                          <a:cs typeface="+mn-cs"/>
                        </a:rPr>
                        <a:t>をご確認ください。</a:t>
                      </a:r>
                      <a:endParaRPr kumimoji="1" lang="en-US" altLang="ja-JP" sz="1000" kern="1200" dirty="0">
                        <a:solidFill>
                          <a:schemeClr val="tx1"/>
                        </a:solidFill>
                        <a:effectLst/>
                        <a:latin typeface="+mn-lt"/>
                        <a:ea typeface="+mn-ea"/>
                        <a:cs typeface="+mn-cs"/>
                      </a:endParaRPr>
                    </a:p>
                    <a:p>
                      <a:pPr marL="685800" marR="0" lvl="2" indent="0" algn="l" defTabSz="685800" rtl="0" eaLnBrk="1" fontAlgn="auto" latinLnBrk="0" hangingPunct="1">
                        <a:lnSpc>
                          <a:spcPct val="100000"/>
                        </a:lnSpc>
                        <a:spcBef>
                          <a:spcPts val="0"/>
                        </a:spcBef>
                        <a:spcAft>
                          <a:spcPts val="0"/>
                        </a:spcAft>
                        <a:buClrTx/>
                        <a:buSzTx/>
                        <a:buFontTx/>
                        <a:buNone/>
                        <a:tabLst/>
                        <a:defRPr/>
                      </a:pPr>
                      <a:r>
                        <a:rPr kumimoji="1" lang="en-US" altLang="ja-JP" sz="1000" u="sng" kern="1200" dirty="0">
                          <a:solidFill>
                            <a:schemeClr val="tx1"/>
                          </a:solidFill>
                          <a:effectLst/>
                          <a:latin typeface="+mn-lt"/>
                          <a:ea typeface="+mn-ea"/>
                          <a:cs typeface="+mn-cs"/>
                          <a:hlinkClick r:id="rId4"/>
                        </a:rPr>
                        <a:t>化学物質による労働災害防止のための新たな規制に関するQ＆A</a:t>
                      </a:r>
                      <a:endParaRPr kumimoji="1" lang="ja-JP" alt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05282796"/>
                  </a:ext>
                </a:extLst>
              </a:tr>
              <a:tr h="0">
                <a:tc>
                  <a:txBody>
                    <a:bodyPr/>
                    <a:lstStyle/>
                    <a:p>
                      <a:r>
                        <a:rPr kumimoji="1" lang="ja-JP" altLang="en-US" sz="1200" kern="1200">
                          <a:solidFill>
                            <a:schemeClr val="tx1"/>
                          </a:solidFill>
                          <a:effectLst/>
                          <a:latin typeface="+mn-lt"/>
                          <a:ea typeface="+mn-ea"/>
                          <a:cs typeface="+mn-cs"/>
                        </a:rPr>
                        <a:t>③</a:t>
                      </a:r>
                      <a:r>
                        <a:rPr kumimoji="1" lang="ja-JP" altLang="ja-JP" sz="1200" kern="1200">
                          <a:solidFill>
                            <a:schemeClr val="tx1"/>
                          </a:solidFill>
                          <a:effectLst/>
                          <a:latin typeface="+mn-lt"/>
                          <a:ea typeface="+mn-ea"/>
                          <a:cs typeface="+mn-cs"/>
                        </a:rPr>
                        <a:t>ＲＡを実施していますか。</a:t>
                      </a:r>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kumimoji="1" lang="ja-JP" altLang="en-US" sz="120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456272033"/>
                  </a:ext>
                </a:extLst>
              </a:tr>
              <a:tr h="1149179">
                <a:tc gridSpan="2">
                  <a:txBody>
                    <a:bodyPr/>
                    <a:lstStyle/>
                    <a:p>
                      <a:pPr marL="715963" lvl="1" indent="-177800"/>
                      <a:r>
                        <a:rPr kumimoji="1" lang="ja-JP" altLang="en-US" sz="1000" kern="1200" dirty="0">
                          <a:solidFill>
                            <a:schemeClr val="tx1"/>
                          </a:solidFill>
                          <a:effectLst/>
                          <a:latin typeface="+mn-lt"/>
                          <a:ea typeface="+mn-ea"/>
                          <a:cs typeface="+mn-cs"/>
                        </a:rPr>
                        <a:t>○</a:t>
                      </a:r>
                      <a:r>
                        <a:rPr kumimoji="1" lang="ja-JP" altLang="ja-JP" sz="1000" kern="1200" dirty="0">
                          <a:solidFill>
                            <a:schemeClr val="tx1"/>
                          </a:solidFill>
                          <a:effectLst/>
                          <a:latin typeface="+mn-lt"/>
                          <a:ea typeface="+mn-ea"/>
                          <a:cs typeface="+mn-cs"/>
                        </a:rPr>
                        <a:t>リスクアセスメントとは、作業による労働者への危険または健康障害を生じるおそれの程度を見積もり、リスクの低減対策を検討することです。</a:t>
                      </a:r>
                      <a:r>
                        <a:rPr lang="ja-JP" altLang="ja-JP" sz="1000" dirty="0">
                          <a:effectLst/>
                        </a:rPr>
                        <a:t> </a:t>
                      </a:r>
                      <a:endParaRPr lang="en-US" altLang="ja-JP" sz="1000" dirty="0">
                        <a:effectLst/>
                      </a:endParaRPr>
                    </a:p>
                    <a:p>
                      <a:pPr marL="715963" lvl="1" indent="-177800"/>
                      <a:r>
                        <a:rPr kumimoji="1" lang="ja-JP" altLang="en-US" sz="1000" kern="1200" dirty="0">
                          <a:solidFill>
                            <a:schemeClr val="tx1"/>
                          </a:solidFill>
                          <a:effectLst/>
                          <a:latin typeface="+mn-lt"/>
                          <a:ea typeface="+mn-ea"/>
                          <a:cs typeface="+mn-cs"/>
                        </a:rPr>
                        <a:t>○</a:t>
                      </a:r>
                      <a:r>
                        <a:rPr kumimoji="1" lang="ja-JP" altLang="ja-JP" sz="1000" kern="1200" dirty="0">
                          <a:solidFill>
                            <a:schemeClr val="tx1"/>
                          </a:solidFill>
                          <a:effectLst/>
                          <a:latin typeface="+mn-lt"/>
                          <a:ea typeface="+mn-ea"/>
                          <a:cs typeface="+mn-cs"/>
                        </a:rPr>
                        <a:t>厚生労働省では、</a:t>
                      </a:r>
                      <a:r>
                        <a:rPr kumimoji="1" lang="en-US" altLang="ja-JP" sz="1000" kern="1200" dirty="0">
                          <a:solidFill>
                            <a:schemeClr val="tx1"/>
                          </a:solidFill>
                          <a:effectLst/>
                          <a:latin typeface="+mn-lt"/>
                          <a:ea typeface="+mn-ea"/>
                          <a:cs typeface="+mn-cs"/>
                        </a:rPr>
                        <a:t>RA</a:t>
                      </a:r>
                      <a:r>
                        <a:rPr kumimoji="1" lang="ja-JP" altLang="ja-JP" sz="1000" kern="1200" dirty="0">
                          <a:solidFill>
                            <a:schemeClr val="tx1"/>
                          </a:solidFill>
                          <a:effectLst/>
                          <a:latin typeface="+mn-lt"/>
                          <a:ea typeface="+mn-ea"/>
                          <a:cs typeface="+mn-cs"/>
                        </a:rPr>
                        <a:t>の実施を支援するため業種別マニュアルの作成を進めています。次のマニュアルに従って</a:t>
                      </a:r>
                      <a:r>
                        <a:rPr kumimoji="1" lang="en-US" altLang="ja-JP" sz="1000" kern="1200" dirty="0">
                          <a:solidFill>
                            <a:schemeClr val="tx1"/>
                          </a:solidFill>
                          <a:effectLst/>
                          <a:latin typeface="+mn-lt"/>
                          <a:ea typeface="+mn-ea"/>
                          <a:cs typeface="+mn-cs"/>
                        </a:rPr>
                        <a:t>RA</a:t>
                      </a:r>
                      <a:r>
                        <a:rPr kumimoji="1" lang="ja-JP" altLang="ja-JP" sz="1000" kern="1200" dirty="0">
                          <a:solidFill>
                            <a:schemeClr val="tx1"/>
                          </a:solidFill>
                          <a:effectLst/>
                          <a:latin typeface="+mn-lt"/>
                          <a:ea typeface="+mn-ea"/>
                          <a:cs typeface="+mn-cs"/>
                        </a:rPr>
                        <a:t>を実施した場合は、右上の □ に ✓ をつけてください。</a:t>
                      </a:r>
                    </a:p>
                    <a:p>
                      <a:pPr lvl="2"/>
                      <a:r>
                        <a:rPr kumimoji="1" lang="ja-JP" altLang="en-US" sz="1000" u="sng" kern="1200" dirty="0">
                          <a:solidFill>
                            <a:schemeClr val="tx1"/>
                          </a:solidFill>
                          <a:effectLst/>
                          <a:latin typeface="+mn-lt"/>
                          <a:ea typeface="+mn-ea"/>
                          <a:cs typeface="+mn-cs"/>
                          <a:hlinkClick r:id="rId5"/>
                        </a:rPr>
                        <a:t>・業種・作業別マニュアル</a:t>
                      </a:r>
                      <a:endParaRPr kumimoji="1" lang="en-US" altLang="ja-JP" sz="1000" u="sng" kern="1200" dirty="0">
                        <a:solidFill>
                          <a:schemeClr val="tx1"/>
                        </a:solidFill>
                        <a:effectLst/>
                        <a:latin typeface="+mn-lt"/>
                        <a:ea typeface="+mn-ea"/>
                        <a:cs typeface="+mn-cs"/>
                        <a:hlinkClick r:id="rId6"/>
                      </a:endParaRPr>
                    </a:p>
                    <a:p>
                      <a:pPr lvl="2"/>
                      <a:r>
                        <a:rPr kumimoji="1" lang="ja-JP" altLang="en-US" sz="1000" u="sng" kern="1200" dirty="0">
                          <a:solidFill>
                            <a:schemeClr val="tx1"/>
                          </a:solidFill>
                          <a:effectLst/>
                          <a:latin typeface="+mn-lt"/>
                          <a:ea typeface="+mn-ea"/>
                          <a:cs typeface="+mn-cs"/>
                          <a:hlinkClick r:id="rId6"/>
                        </a:rPr>
                        <a:t>・</a:t>
                      </a:r>
                      <a:r>
                        <a:rPr kumimoji="1" lang="en-US" altLang="ja-JP" sz="1000" u="sng" kern="1200" dirty="0">
                          <a:solidFill>
                            <a:schemeClr val="tx1"/>
                          </a:solidFill>
                          <a:effectLst/>
                          <a:latin typeface="+mn-lt"/>
                          <a:ea typeface="+mn-ea"/>
                          <a:cs typeface="+mn-cs"/>
                          <a:hlinkClick r:id="rId6"/>
                        </a:rPr>
                        <a:t>建設業における化学物質取り扱い作業におけるリスク管理マニュアル</a:t>
                      </a:r>
                      <a:endParaRPr kumimoji="1" lang="ja-JP" altLang="en-US" sz="1000" dirty="0"/>
                    </a:p>
                    <a:p>
                      <a:pPr lvl="1"/>
                      <a:r>
                        <a:rPr lang="ja-JP" altLang="en-US" sz="1000" dirty="0">
                          <a:effectLst/>
                        </a:rPr>
                        <a:t>　　（参考）</a:t>
                      </a:r>
                      <a:r>
                        <a:rPr kumimoji="1" lang="en-US" altLang="ja-JP" sz="1000" kern="1200" dirty="0">
                          <a:solidFill>
                            <a:schemeClr val="tx1"/>
                          </a:solidFill>
                          <a:effectLst/>
                          <a:latin typeface="+mn-lt"/>
                          <a:ea typeface="+mn-ea"/>
                          <a:cs typeface="+mn-cs"/>
                        </a:rPr>
                        <a:t>Q1-1 </a:t>
                      </a:r>
                      <a:r>
                        <a:rPr kumimoji="1" lang="en-US" altLang="ja-JP" sz="1000" u="sng" kern="1200" dirty="0">
                          <a:solidFill>
                            <a:schemeClr val="tx1"/>
                          </a:solidFill>
                          <a:effectLst/>
                          <a:latin typeface="+mn-lt"/>
                          <a:ea typeface="+mn-ea"/>
                          <a:cs typeface="+mn-cs"/>
                          <a:hlinkClick r:id="rId7"/>
                        </a:rPr>
                        <a:t>なぜリスクアセスメントを行わなければならないのか。</a:t>
                      </a:r>
                      <a:endParaRPr kumimoji="1" lang="ja-JP" altLang="ja-JP" sz="1000" kern="1200" dirty="0">
                        <a:solidFill>
                          <a:schemeClr val="tx1"/>
                        </a:solidFill>
                        <a:effectLst/>
                        <a:latin typeface="+mn-lt"/>
                        <a:ea typeface="+mn-ea"/>
                        <a:cs typeface="+mn-cs"/>
                      </a:endParaRPr>
                    </a:p>
                    <a:p>
                      <a:pPr lvl="1"/>
                      <a:r>
                        <a:rPr kumimoji="1" lang="ja-JP" altLang="en-US" sz="1000" kern="1200" dirty="0">
                          <a:solidFill>
                            <a:schemeClr val="tx1"/>
                          </a:solidFill>
                          <a:effectLst/>
                          <a:latin typeface="+mn-lt"/>
                          <a:ea typeface="+mn-ea"/>
                          <a:cs typeface="+mn-cs"/>
                        </a:rPr>
                        <a:t>　　　　　　</a:t>
                      </a:r>
                      <a:r>
                        <a:rPr kumimoji="1" lang="en-US" altLang="ja-JP" sz="1000" kern="1200" dirty="0">
                          <a:solidFill>
                            <a:schemeClr val="tx1"/>
                          </a:solidFill>
                          <a:effectLst/>
                          <a:latin typeface="+mn-lt"/>
                          <a:ea typeface="+mn-ea"/>
                          <a:cs typeface="+mn-cs"/>
                        </a:rPr>
                        <a:t>Q1-2 </a:t>
                      </a:r>
                      <a:r>
                        <a:rPr kumimoji="1" lang="en-US" altLang="ja-JP" sz="1000" u="sng" kern="1200" dirty="0">
                          <a:solidFill>
                            <a:schemeClr val="tx1"/>
                          </a:solidFill>
                          <a:effectLst/>
                          <a:latin typeface="+mn-lt"/>
                          <a:ea typeface="+mn-ea"/>
                          <a:cs typeface="+mn-cs"/>
                          <a:hlinkClick r:id="rId8"/>
                        </a:rPr>
                        <a:t>リスクアセスメントはどのような手順で実施するのか。</a:t>
                      </a:r>
                      <a:endParaRPr kumimoji="1" lang="ja-JP" altLang="ja-JP"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62518067"/>
                  </a:ext>
                </a:extLst>
              </a:tr>
              <a:tr h="166618">
                <a:tc>
                  <a:txBody>
                    <a:bodyPr/>
                    <a:lstStyle/>
                    <a:p>
                      <a:r>
                        <a:rPr kumimoji="1" lang="ja-JP" altLang="en-US" sz="1200" kern="1200">
                          <a:solidFill>
                            <a:schemeClr val="tx1"/>
                          </a:solidFill>
                          <a:effectLst/>
                          <a:latin typeface="+mn-lt"/>
                          <a:ea typeface="+mn-ea"/>
                          <a:cs typeface="+mn-cs"/>
                        </a:rPr>
                        <a:t>④</a:t>
                      </a:r>
                      <a:r>
                        <a:rPr kumimoji="1" lang="ja-JP" altLang="ja-JP" sz="1200" kern="1200">
                          <a:solidFill>
                            <a:schemeClr val="tx1"/>
                          </a:solidFill>
                          <a:effectLst/>
                          <a:latin typeface="+mn-lt"/>
                          <a:ea typeface="+mn-ea"/>
                          <a:cs typeface="+mn-cs"/>
                        </a:rPr>
                        <a:t>ＲＡの結果に基づくリスク低減措置を行っていますか。</a:t>
                      </a:r>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kumimoji="1" lang="ja-JP" altLang="en-US" sz="120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248875787"/>
                  </a:ext>
                </a:extLst>
              </a:tr>
              <a:tr h="695441">
                <a:tc gridSpan="2">
                  <a:txBody>
                    <a:bodyPr/>
                    <a:lstStyle/>
                    <a:p>
                      <a:pPr marL="628650" lvl="1" indent="-88900"/>
                      <a:r>
                        <a:rPr kumimoji="1" lang="ja-JP" altLang="en-US" sz="1000" kern="1200">
                          <a:solidFill>
                            <a:schemeClr val="tx1"/>
                          </a:solidFill>
                          <a:effectLst/>
                          <a:latin typeface="+mn-lt"/>
                          <a:ea typeface="+mn-ea"/>
                          <a:cs typeface="+mn-cs"/>
                        </a:rPr>
                        <a:t>○</a:t>
                      </a:r>
                      <a:r>
                        <a:rPr kumimoji="1" lang="ja-JP" altLang="ja-JP" sz="1000" kern="1200">
                          <a:solidFill>
                            <a:schemeClr val="tx1"/>
                          </a:solidFill>
                          <a:effectLst/>
                          <a:latin typeface="+mn-lt"/>
                          <a:ea typeface="+mn-ea"/>
                          <a:cs typeface="+mn-cs"/>
                        </a:rPr>
                        <a:t>法令に講ずべき措置が定められている場合は、リスクアセスメントの結果に関わらず、定められた措置を必ず実施しなければなりません。</a:t>
                      </a:r>
                      <a:endParaRPr kumimoji="1" lang="en-US" altLang="ja-JP" sz="1000" kern="1200">
                        <a:solidFill>
                          <a:schemeClr val="tx1"/>
                        </a:solidFill>
                        <a:effectLst/>
                        <a:latin typeface="+mn-lt"/>
                        <a:ea typeface="+mn-ea"/>
                        <a:cs typeface="+mn-cs"/>
                      </a:endParaRPr>
                    </a:p>
                    <a:p>
                      <a:pPr marL="628650" marR="0" lvl="1" indent="-88900" algn="l" defTabSz="685800" rtl="0" eaLnBrk="1" fontAlgn="auto" latinLnBrk="0" hangingPunct="1">
                        <a:lnSpc>
                          <a:spcPct val="100000"/>
                        </a:lnSpc>
                        <a:spcBef>
                          <a:spcPts val="0"/>
                        </a:spcBef>
                        <a:spcAft>
                          <a:spcPts val="0"/>
                        </a:spcAft>
                        <a:buClrTx/>
                        <a:buSzTx/>
                        <a:buFontTx/>
                        <a:buNone/>
                        <a:tabLst/>
                        <a:defRPr/>
                      </a:pPr>
                      <a:r>
                        <a:rPr kumimoji="1" lang="ja-JP" altLang="en-US" sz="1000" kern="1200">
                          <a:solidFill>
                            <a:schemeClr val="tx1"/>
                          </a:solidFill>
                          <a:effectLst/>
                          <a:latin typeface="+mn-lt"/>
                          <a:ea typeface="+mn-ea"/>
                          <a:cs typeface="+mn-cs"/>
                        </a:rPr>
                        <a:t>○</a:t>
                      </a:r>
                      <a:r>
                        <a:rPr kumimoji="1" lang="ja-JP" altLang="ja-JP" sz="1000" kern="1200">
                          <a:solidFill>
                            <a:schemeClr val="tx1"/>
                          </a:solidFill>
                          <a:effectLst/>
                          <a:latin typeface="+mn-lt"/>
                          <a:ea typeface="+mn-ea"/>
                          <a:cs typeface="+mn-cs"/>
                        </a:rPr>
                        <a:t>③のマニュアルで定められたリスク低減措置を行った場合は、右上の □ に ✓ をつけてください。</a:t>
                      </a:r>
                      <a:endParaRPr kumimoji="1" lang="en-US" altLang="ja-JP" sz="1000" kern="1200">
                        <a:solidFill>
                          <a:schemeClr val="tx1"/>
                        </a:solidFill>
                        <a:effectLst/>
                        <a:latin typeface="+mn-lt"/>
                        <a:ea typeface="+mn-ea"/>
                        <a:cs typeface="+mn-cs"/>
                      </a:endParaRPr>
                    </a:p>
                    <a:p>
                      <a:pPr marL="628650" lvl="1" indent="-88900"/>
                      <a:r>
                        <a:rPr kumimoji="1" lang="en-US" altLang="ja-JP" sz="1000" kern="1200">
                          <a:solidFill>
                            <a:schemeClr val="tx1"/>
                          </a:solidFill>
                          <a:effectLst/>
                          <a:latin typeface="+mn-lt"/>
                          <a:ea typeface="+mn-ea"/>
                          <a:cs typeface="+mn-cs"/>
                        </a:rPr>
                        <a:t> </a:t>
                      </a:r>
                      <a:r>
                        <a:rPr kumimoji="1" lang="ja-JP" altLang="en-US" sz="1000" kern="1200">
                          <a:solidFill>
                            <a:schemeClr val="tx1"/>
                          </a:solidFill>
                          <a:effectLst/>
                          <a:latin typeface="+mn-lt"/>
                          <a:ea typeface="+mn-ea"/>
                          <a:cs typeface="+mn-cs"/>
                        </a:rPr>
                        <a:t>（参考）</a:t>
                      </a:r>
                      <a:r>
                        <a:rPr kumimoji="1" lang="en-US" altLang="ja-JP" sz="1000" kern="1200">
                          <a:solidFill>
                            <a:schemeClr val="tx1"/>
                          </a:solidFill>
                          <a:effectLst/>
                          <a:latin typeface="+mn-lt"/>
                          <a:ea typeface="+mn-ea"/>
                          <a:cs typeface="+mn-cs"/>
                        </a:rPr>
                        <a:t>Q12-1</a:t>
                      </a:r>
                      <a:r>
                        <a:rPr kumimoji="1" lang="en-US" altLang="ja-JP" sz="1000" u="sng" kern="1200">
                          <a:solidFill>
                            <a:schemeClr val="tx1"/>
                          </a:solidFill>
                          <a:effectLst/>
                          <a:latin typeface="+mn-lt"/>
                          <a:ea typeface="+mn-ea"/>
                          <a:cs typeface="+mn-cs"/>
                          <a:hlinkClick r:id="rId9"/>
                        </a:rPr>
                        <a:t>リスクアセスメント実施後のリスク低減措置の実施は義務か。</a:t>
                      </a:r>
                      <a:endParaRPr kumimoji="1" lang="en-US" altLang="ja-JP" sz="1000" u="sng" kern="1200">
                        <a:solidFill>
                          <a:schemeClr val="tx1"/>
                        </a:solidFill>
                        <a:effectLst/>
                        <a:latin typeface="+mn-lt"/>
                        <a:ea typeface="+mn-ea"/>
                        <a:cs typeface="+mn-cs"/>
                      </a:endParaRPr>
                    </a:p>
                    <a:p>
                      <a:pPr marL="628650" lvl="1" indent="-88900"/>
                      <a:r>
                        <a:rPr kumimoji="1" lang="ja-JP" altLang="en-US" sz="1000" kern="1200">
                          <a:solidFill>
                            <a:schemeClr val="tx1"/>
                          </a:solidFill>
                          <a:effectLst/>
                          <a:latin typeface="+mn-lt"/>
                          <a:ea typeface="+mn-ea"/>
                          <a:cs typeface="+mn-cs"/>
                        </a:rPr>
                        <a:t>　　　　 </a:t>
                      </a:r>
                      <a:r>
                        <a:rPr kumimoji="1" lang="en-US" altLang="ja-JP" sz="1000" kern="1200">
                          <a:solidFill>
                            <a:schemeClr val="tx1"/>
                          </a:solidFill>
                          <a:effectLst/>
                          <a:latin typeface="+mn-lt"/>
                          <a:ea typeface="+mn-ea"/>
                          <a:cs typeface="+mn-cs"/>
                        </a:rPr>
                        <a:t>Q12-2</a:t>
                      </a:r>
                      <a:r>
                        <a:rPr kumimoji="1" lang="en-US" altLang="ja-JP" sz="1000" u="sng" kern="1200">
                          <a:solidFill>
                            <a:schemeClr val="tx1"/>
                          </a:solidFill>
                          <a:effectLst/>
                          <a:latin typeface="+mn-lt"/>
                          <a:ea typeface="+mn-ea"/>
                          <a:cs typeface="+mn-cs"/>
                          <a:hlinkClick r:id="rId10"/>
                        </a:rPr>
                        <a:t>リスクを低減するためにはどのような措置を講ずるべきか。</a:t>
                      </a:r>
                      <a:r>
                        <a:rPr kumimoji="1" lang="en-US" altLang="ja-JP" sz="1000" kern="1200">
                          <a:solidFill>
                            <a:schemeClr val="tx1"/>
                          </a:solidFill>
                          <a:effectLst/>
                          <a:latin typeface="+mn-lt"/>
                          <a:ea typeface="+mn-ea"/>
                          <a:cs typeface="+mn-cs"/>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16703520"/>
                  </a:ext>
                </a:extLst>
              </a:tr>
              <a:tr h="154437">
                <a:tc>
                  <a:txBody>
                    <a:bodyPr/>
                    <a:lstStyle/>
                    <a:p>
                      <a:r>
                        <a:rPr kumimoji="1" lang="ja-JP" altLang="en-US" sz="1200" kern="1200">
                          <a:solidFill>
                            <a:schemeClr val="tx1"/>
                          </a:solidFill>
                          <a:effectLst/>
                          <a:latin typeface="+mn-lt"/>
                          <a:ea typeface="+mn-ea"/>
                          <a:cs typeface="+mn-cs"/>
                        </a:rPr>
                        <a:t>⑤</a:t>
                      </a:r>
                      <a:r>
                        <a:rPr kumimoji="1" lang="ja-JP" altLang="ja-JP" sz="1200" kern="1200">
                          <a:solidFill>
                            <a:schemeClr val="tx1"/>
                          </a:solidFill>
                          <a:effectLst/>
                          <a:latin typeface="+mn-lt"/>
                          <a:ea typeface="+mn-ea"/>
                          <a:cs typeface="+mn-cs"/>
                        </a:rPr>
                        <a:t>安全データシート（ＳＤＳ）とリスクアセスメントの結果等を労働者に周知し、教育を行っていますか。</a:t>
                      </a:r>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kumimoji="1" lang="ja-JP" altLang="en-US" sz="120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152786442"/>
                  </a:ext>
                </a:extLst>
              </a:tr>
              <a:tr h="576593">
                <a:tc gridSpan="2">
                  <a:txBody>
                    <a:bodyPr/>
                    <a:lstStyle/>
                    <a:p>
                      <a:pPr marL="628650" lvl="1" indent="-88900"/>
                      <a:r>
                        <a:rPr kumimoji="1" lang="ja-JP" altLang="en-US" sz="1000" kern="1200" dirty="0">
                          <a:solidFill>
                            <a:schemeClr val="tx1"/>
                          </a:solidFill>
                          <a:effectLst/>
                          <a:latin typeface="+mn-lt"/>
                          <a:ea typeface="+mn-ea"/>
                          <a:cs typeface="+mn-cs"/>
                        </a:rPr>
                        <a:t>○</a:t>
                      </a:r>
                      <a:r>
                        <a:rPr kumimoji="1" lang="ja-JP" altLang="ja-JP" sz="1000" kern="1200" dirty="0">
                          <a:solidFill>
                            <a:schemeClr val="tx1"/>
                          </a:solidFill>
                          <a:effectLst/>
                          <a:latin typeface="+mn-lt"/>
                          <a:ea typeface="+mn-ea"/>
                          <a:cs typeface="+mn-cs"/>
                        </a:rPr>
                        <a:t>化学物質を取り扱う労働者が常時ＳＤＳを確認できるよう周知するほか、労働者に教育や周知を行う必要があります。</a:t>
                      </a:r>
                      <a:endParaRPr kumimoji="1" lang="en-US" altLang="ja-JP" sz="1000" kern="1200" dirty="0">
                        <a:solidFill>
                          <a:schemeClr val="tx1"/>
                        </a:solidFill>
                        <a:effectLst/>
                        <a:latin typeface="+mn-lt"/>
                        <a:ea typeface="+mn-ea"/>
                        <a:cs typeface="+mn-cs"/>
                      </a:endParaRPr>
                    </a:p>
                    <a:p>
                      <a:pPr marL="628650" lvl="1" indent="-88900"/>
                      <a:r>
                        <a:rPr kumimoji="1" lang="en-US" altLang="ja-JP" sz="1000" kern="1200" dirty="0">
                          <a:solidFill>
                            <a:schemeClr val="tx1"/>
                          </a:solidFill>
                          <a:effectLst/>
                          <a:latin typeface="+mn-lt"/>
                          <a:ea typeface="+mn-ea"/>
                          <a:cs typeface="+mn-cs"/>
                        </a:rPr>
                        <a:t> </a:t>
                      </a:r>
                      <a:r>
                        <a:rPr kumimoji="1" lang="ja-JP" altLang="en-US" sz="1000" kern="1200" dirty="0">
                          <a:solidFill>
                            <a:schemeClr val="tx1"/>
                          </a:solidFill>
                          <a:effectLst/>
                          <a:latin typeface="+mn-lt"/>
                          <a:ea typeface="+mn-ea"/>
                          <a:cs typeface="+mn-cs"/>
                        </a:rPr>
                        <a:t>（参考）</a:t>
                      </a:r>
                      <a:r>
                        <a:rPr kumimoji="1" lang="en-US" altLang="ja-JP" sz="1000" kern="1200" dirty="0">
                          <a:solidFill>
                            <a:schemeClr val="tx1"/>
                          </a:solidFill>
                          <a:effectLst/>
                          <a:latin typeface="+mn-lt"/>
                          <a:ea typeface="+mn-ea"/>
                          <a:cs typeface="+mn-cs"/>
                        </a:rPr>
                        <a:t>Q15-1 </a:t>
                      </a:r>
                      <a:r>
                        <a:rPr kumimoji="1" lang="en-US" altLang="ja-JP" sz="1000" u="sng" kern="1200" dirty="0">
                          <a:solidFill>
                            <a:schemeClr val="tx1"/>
                          </a:solidFill>
                          <a:effectLst/>
                          <a:latin typeface="+mn-lt"/>
                          <a:ea typeface="+mn-ea"/>
                          <a:cs typeface="+mn-cs"/>
                          <a:hlinkClick r:id="rId11"/>
                        </a:rPr>
                        <a:t>入手したSDSを労働者に周知しなければならないか。</a:t>
                      </a:r>
                      <a:endParaRPr kumimoji="1" lang="en-US" altLang="ja-JP" sz="1000" u="sng" kern="1200" dirty="0">
                        <a:solidFill>
                          <a:schemeClr val="tx1"/>
                        </a:solidFill>
                        <a:effectLst/>
                        <a:latin typeface="+mn-lt"/>
                        <a:ea typeface="+mn-ea"/>
                        <a:cs typeface="+mn-cs"/>
                      </a:endParaRPr>
                    </a:p>
                    <a:p>
                      <a:pPr marL="628650" lvl="1" indent="-88900"/>
                      <a:r>
                        <a:rPr kumimoji="1" lang="ja-JP" altLang="en-US" sz="1000" kern="1200" dirty="0">
                          <a:solidFill>
                            <a:schemeClr val="tx1"/>
                          </a:solidFill>
                          <a:effectLst/>
                          <a:latin typeface="+mn-lt"/>
                          <a:ea typeface="+mn-ea"/>
                          <a:cs typeface="+mn-cs"/>
                        </a:rPr>
                        <a:t>　　　　 </a:t>
                      </a:r>
                      <a:r>
                        <a:rPr kumimoji="1" lang="en-US" altLang="ja-JP" sz="1000" kern="1200" dirty="0">
                          <a:solidFill>
                            <a:schemeClr val="tx1"/>
                          </a:solidFill>
                          <a:effectLst/>
                          <a:latin typeface="+mn-lt"/>
                          <a:ea typeface="+mn-ea"/>
                          <a:cs typeface="+mn-cs"/>
                        </a:rPr>
                        <a:t>Q15-2</a:t>
                      </a:r>
                      <a:r>
                        <a:rPr kumimoji="1" lang="en-US" altLang="ja-JP" sz="1000" u="sng" kern="1200" dirty="0">
                          <a:solidFill>
                            <a:schemeClr val="tx1"/>
                          </a:solidFill>
                          <a:effectLst/>
                          <a:latin typeface="+mn-lt"/>
                          <a:ea typeface="+mn-ea"/>
                          <a:cs typeface="+mn-cs"/>
                          <a:hlinkClick r:id="rId12"/>
                        </a:rPr>
                        <a:t>ラベルやSDSの記載内容を労働者に教育する義務はあるか。</a:t>
                      </a:r>
                      <a:endParaRPr kumimoji="1" lang="ja-JP" alt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2844129"/>
                  </a:ext>
                </a:extLst>
              </a:tr>
              <a:tr h="140105">
                <a:tc>
                  <a:txBody>
                    <a:bodyPr/>
                    <a:lstStyle/>
                    <a:p>
                      <a:pPr lvl="0"/>
                      <a:r>
                        <a:rPr kumimoji="1" lang="ja-JP" altLang="en-US" sz="1200" kern="1200">
                          <a:solidFill>
                            <a:schemeClr val="tx1"/>
                          </a:solidFill>
                          <a:effectLst/>
                          <a:latin typeface="+mn-lt"/>
                          <a:ea typeface="+mn-ea"/>
                          <a:cs typeface="+mn-cs"/>
                        </a:rPr>
                        <a:t>⑥</a:t>
                      </a:r>
                      <a:r>
                        <a:rPr kumimoji="1" lang="ja-JP" altLang="ja-JP" sz="1200" kern="1200">
                          <a:solidFill>
                            <a:schemeClr val="tx1"/>
                          </a:solidFill>
                          <a:effectLst/>
                          <a:latin typeface="+mn-lt"/>
                          <a:ea typeface="+mn-ea"/>
                          <a:cs typeface="+mn-cs"/>
                        </a:rPr>
                        <a:t>（保護具を使用している場合）保護具着用管理責任者を選任していますか。</a:t>
                      </a:r>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kumimoji="1" lang="ja-JP" altLang="en-US" sz="120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5">
                        <a:lumMod val="20000"/>
                        <a:lumOff val="80000"/>
                      </a:schemeClr>
                    </a:solidFill>
                  </a:tcPr>
                </a:tc>
                <a:extLst>
                  <a:ext uri="{0D108BD9-81ED-4DB2-BD59-A6C34878D82A}">
                    <a16:rowId xmlns:a16="http://schemas.microsoft.com/office/drawing/2014/main" val="244856864"/>
                  </a:ext>
                </a:extLst>
              </a:tr>
              <a:tr h="385119">
                <a:tc gridSpan="2">
                  <a:txBody>
                    <a:bodyPr/>
                    <a:lstStyle/>
                    <a:p>
                      <a:pPr marL="539750" lvl="1" indent="0"/>
                      <a:r>
                        <a:rPr kumimoji="1" lang="ja-JP" altLang="en-US" sz="1000" kern="1200" dirty="0">
                          <a:solidFill>
                            <a:schemeClr val="tx1"/>
                          </a:solidFill>
                          <a:effectLst/>
                          <a:latin typeface="+mn-lt"/>
                          <a:ea typeface="+mn-ea"/>
                          <a:cs typeface="+mn-cs"/>
                        </a:rPr>
                        <a:t>○</a:t>
                      </a:r>
                      <a:r>
                        <a:rPr kumimoji="1" lang="ja-JP" altLang="ja-JP" sz="1000" kern="1200" dirty="0">
                          <a:solidFill>
                            <a:schemeClr val="tx1"/>
                          </a:solidFill>
                          <a:effectLst/>
                          <a:latin typeface="+mn-lt"/>
                          <a:ea typeface="+mn-ea"/>
                          <a:cs typeface="+mn-cs"/>
                        </a:rPr>
                        <a:t>保護具着用管理責任者の選任については、以下の</a:t>
                      </a:r>
                      <a:r>
                        <a:rPr kumimoji="1" lang="en-US" altLang="ja-JP" sz="1000" kern="1200" dirty="0">
                          <a:solidFill>
                            <a:schemeClr val="tx1"/>
                          </a:solidFill>
                          <a:effectLst/>
                          <a:latin typeface="+mn-lt"/>
                          <a:ea typeface="+mn-ea"/>
                          <a:cs typeface="+mn-cs"/>
                        </a:rPr>
                        <a:t>Q&amp;A</a:t>
                      </a:r>
                      <a:r>
                        <a:rPr kumimoji="1" lang="ja-JP" altLang="ja-JP" sz="1000" kern="1200" dirty="0">
                          <a:solidFill>
                            <a:schemeClr val="tx1"/>
                          </a:solidFill>
                          <a:effectLst/>
                          <a:latin typeface="+mn-lt"/>
                          <a:ea typeface="+mn-ea"/>
                          <a:cs typeface="+mn-cs"/>
                        </a:rPr>
                        <a:t>の</a:t>
                      </a:r>
                      <a:r>
                        <a:rPr kumimoji="1" lang="en-US" altLang="ja-JP" sz="1000" kern="1200" dirty="0">
                          <a:solidFill>
                            <a:schemeClr val="tx1"/>
                          </a:solidFill>
                          <a:effectLst/>
                          <a:latin typeface="+mn-lt"/>
                          <a:ea typeface="+mn-ea"/>
                          <a:cs typeface="+mn-cs"/>
                        </a:rPr>
                        <a:t>No.2-2-1</a:t>
                      </a:r>
                      <a:r>
                        <a:rPr kumimoji="1" lang="ja-JP" altLang="en-US" sz="1000" kern="1200" dirty="0">
                          <a:solidFill>
                            <a:schemeClr val="tx1"/>
                          </a:solidFill>
                          <a:effectLst/>
                          <a:latin typeface="+mn-lt"/>
                          <a:ea typeface="+mn-ea"/>
                          <a:cs typeface="+mn-cs"/>
                        </a:rPr>
                        <a:t>～</a:t>
                      </a:r>
                      <a:r>
                        <a:rPr kumimoji="1" lang="en-US" altLang="ja-JP" sz="1000" kern="1200" dirty="0">
                          <a:solidFill>
                            <a:schemeClr val="tx1"/>
                          </a:solidFill>
                          <a:effectLst/>
                          <a:latin typeface="+mn-lt"/>
                          <a:ea typeface="+mn-ea"/>
                          <a:cs typeface="+mn-cs"/>
                        </a:rPr>
                        <a:t>2-2-3</a:t>
                      </a:r>
                      <a:r>
                        <a:rPr kumimoji="1" lang="ja-JP" altLang="ja-JP" sz="1000" kern="1200" dirty="0">
                          <a:solidFill>
                            <a:schemeClr val="tx1"/>
                          </a:solidFill>
                          <a:effectLst/>
                          <a:latin typeface="+mn-lt"/>
                          <a:ea typeface="+mn-ea"/>
                          <a:cs typeface="+mn-cs"/>
                        </a:rPr>
                        <a:t>をご確認ください。</a:t>
                      </a:r>
                    </a:p>
                    <a:p>
                      <a:pPr lvl="2"/>
                      <a:r>
                        <a:rPr kumimoji="1" lang="en-US" altLang="ja-JP" sz="1000" u="sng" kern="1200" dirty="0">
                          <a:solidFill>
                            <a:schemeClr val="tx1"/>
                          </a:solidFill>
                          <a:effectLst/>
                          <a:latin typeface="+mn-lt"/>
                          <a:ea typeface="+mn-ea"/>
                          <a:cs typeface="+mn-cs"/>
                          <a:hlinkClick r:id="rId4"/>
                        </a:rPr>
                        <a:t>化学物質による労働災害防止のための新たな規制に関するQ＆A</a:t>
                      </a:r>
                      <a:endParaRPr kumimoji="1" lang="ja-JP" altLang="ja-JP"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sz="140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16412509"/>
                  </a:ext>
                </a:extLst>
              </a:tr>
              <a:tr h="144398">
                <a:tc>
                  <a:txBody>
                    <a:bodyPr/>
                    <a:lstStyle/>
                    <a:p>
                      <a:pPr lvl="0"/>
                      <a:r>
                        <a:rPr kumimoji="1" lang="ja-JP" altLang="en-US" sz="1200" kern="1200">
                          <a:solidFill>
                            <a:schemeClr val="tx1"/>
                          </a:solidFill>
                          <a:effectLst/>
                          <a:latin typeface="+mn-lt"/>
                          <a:ea typeface="+mn-ea"/>
                          <a:cs typeface="+mn-cs"/>
                        </a:rPr>
                        <a:t>⑦</a:t>
                      </a:r>
                      <a:r>
                        <a:rPr kumimoji="1" lang="ja-JP" altLang="ja-JP" sz="1200" kern="1200">
                          <a:solidFill>
                            <a:schemeClr val="tx1"/>
                          </a:solidFill>
                          <a:effectLst/>
                          <a:latin typeface="+mn-lt"/>
                          <a:ea typeface="+mn-ea"/>
                          <a:cs typeface="+mn-cs"/>
                        </a:rPr>
                        <a:t>（化学物質の譲渡・提供を行っている場合）</a:t>
                      </a:r>
                    </a:p>
                    <a:p>
                      <a:r>
                        <a:rPr kumimoji="1" lang="ja-JP" altLang="ja-JP" sz="1200" kern="1200">
                          <a:solidFill>
                            <a:schemeClr val="tx1"/>
                          </a:solidFill>
                          <a:effectLst/>
                          <a:latin typeface="+mn-lt"/>
                          <a:ea typeface="+mn-ea"/>
                          <a:cs typeface="+mn-cs"/>
                        </a:rPr>
                        <a:t>ラベル表示を行い、ＳＤＳ等による通知を行っていますか。</a:t>
                      </a:r>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kumimoji="1" lang="ja-JP" altLang="en-US" sz="120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20000"/>
                        <a:lumOff val="80000"/>
                      </a:schemeClr>
                    </a:solidFill>
                  </a:tcPr>
                </a:tc>
                <a:extLst>
                  <a:ext uri="{0D108BD9-81ED-4DB2-BD59-A6C34878D82A}">
                    <a16:rowId xmlns:a16="http://schemas.microsoft.com/office/drawing/2014/main" val="490789494"/>
                  </a:ext>
                </a:extLst>
              </a:tr>
              <a:tr h="539665">
                <a:tc gridSpan="2">
                  <a:txBody>
                    <a:bodyPr/>
                    <a:lstStyle/>
                    <a:p>
                      <a:pPr marL="717550" lvl="1" indent="-177800"/>
                      <a:r>
                        <a:rPr kumimoji="1" lang="ja-JP" altLang="en-US" sz="1000" kern="1200" dirty="0">
                          <a:solidFill>
                            <a:schemeClr val="tx1"/>
                          </a:solidFill>
                          <a:effectLst/>
                          <a:latin typeface="+mn-lt"/>
                          <a:ea typeface="+mn-ea"/>
                          <a:cs typeface="+mn-cs"/>
                        </a:rPr>
                        <a:t>○</a:t>
                      </a:r>
                      <a:r>
                        <a:rPr kumimoji="1" lang="ja-JP" altLang="ja-JP" sz="1000" kern="1200" dirty="0">
                          <a:solidFill>
                            <a:schemeClr val="tx1"/>
                          </a:solidFill>
                          <a:effectLst/>
                          <a:latin typeface="+mn-lt"/>
                          <a:ea typeface="+mn-ea"/>
                          <a:cs typeface="+mn-cs"/>
                        </a:rPr>
                        <a:t>化学物質を譲渡又は提供する者は、相手方にＳＤＳの交付等により危険有害性等を通知する必要があります。</a:t>
                      </a:r>
                      <a:endParaRPr kumimoji="1" lang="en-US" altLang="ja-JP" sz="1000" kern="1200" dirty="0">
                        <a:solidFill>
                          <a:schemeClr val="tx1"/>
                        </a:solidFill>
                        <a:effectLst/>
                        <a:latin typeface="+mn-lt"/>
                        <a:ea typeface="+mn-ea"/>
                        <a:cs typeface="+mn-cs"/>
                      </a:endParaRPr>
                    </a:p>
                    <a:p>
                      <a:pPr marL="717550" lvl="1" indent="-177800"/>
                      <a:r>
                        <a:rPr kumimoji="1" lang="en-US" altLang="ja-JP" sz="1000" kern="1200" dirty="0">
                          <a:solidFill>
                            <a:schemeClr val="tx1"/>
                          </a:solidFill>
                          <a:effectLst/>
                          <a:latin typeface="+mn-lt"/>
                          <a:ea typeface="+mn-ea"/>
                          <a:cs typeface="+mn-cs"/>
                        </a:rPr>
                        <a:t> </a:t>
                      </a:r>
                      <a:r>
                        <a:rPr kumimoji="1" lang="ja-JP" altLang="en-US" sz="1000" kern="1200" dirty="0">
                          <a:solidFill>
                            <a:schemeClr val="tx1"/>
                          </a:solidFill>
                          <a:effectLst/>
                          <a:latin typeface="+mn-lt"/>
                          <a:ea typeface="+mn-ea"/>
                          <a:cs typeface="+mn-cs"/>
                        </a:rPr>
                        <a:t>（参考）</a:t>
                      </a:r>
                      <a:r>
                        <a:rPr kumimoji="1" lang="en-US" altLang="ja-JP" sz="1000" kern="1200" dirty="0">
                          <a:solidFill>
                            <a:schemeClr val="tx1"/>
                          </a:solidFill>
                          <a:effectLst/>
                          <a:latin typeface="+mn-lt"/>
                          <a:ea typeface="+mn-ea"/>
                          <a:cs typeface="+mn-cs"/>
                        </a:rPr>
                        <a:t>Q13-1 </a:t>
                      </a:r>
                      <a:r>
                        <a:rPr kumimoji="1" lang="en-US" altLang="ja-JP" sz="1000" u="sng" kern="1200" dirty="0">
                          <a:solidFill>
                            <a:schemeClr val="tx1"/>
                          </a:solidFill>
                          <a:effectLst/>
                          <a:latin typeface="+mn-lt"/>
                          <a:ea typeface="+mn-ea"/>
                          <a:cs typeface="+mn-cs"/>
                          <a:hlinkClick r:id="rId13"/>
                        </a:rPr>
                        <a:t>SDSはいつ交付しなければならないのか。</a:t>
                      </a:r>
                      <a:endParaRPr kumimoji="1" lang="en-US" altLang="ja-JP" sz="1000" u="sng" kern="1200" dirty="0">
                        <a:solidFill>
                          <a:schemeClr val="tx1"/>
                        </a:solidFill>
                        <a:effectLst/>
                        <a:latin typeface="+mn-lt"/>
                        <a:ea typeface="+mn-ea"/>
                        <a:cs typeface="+mn-cs"/>
                      </a:endParaRPr>
                    </a:p>
                    <a:p>
                      <a:pPr marL="717550" lvl="1" indent="-177800"/>
                      <a:r>
                        <a:rPr kumimoji="1" lang="ja-JP" altLang="en-US" sz="1000" kern="1200" dirty="0">
                          <a:solidFill>
                            <a:schemeClr val="tx1"/>
                          </a:solidFill>
                          <a:effectLst/>
                          <a:latin typeface="+mn-lt"/>
                          <a:ea typeface="+mn-ea"/>
                          <a:cs typeface="+mn-cs"/>
                        </a:rPr>
                        <a:t>　　　　 </a:t>
                      </a:r>
                      <a:r>
                        <a:rPr kumimoji="1" lang="en-US" altLang="ja-JP" sz="1000" kern="1200" dirty="0">
                          <a:solidFill>
                            <a:schemeClr val="tx1"/>
                          </a:solidFill>
                          <a:effectLst/>
                          <a:latin typeface="+mn-lt"/>
                          <a:ea typeface="+mn-ea"/>
                          <a:cs typeface="+mn-cs"/>
                        </a:rPr>
                        <a:t>Q13-2</a:t>
                      </a:r>
                      <a:r>
                        <a:rPr kumimoji="1" lang="en-US" altLang="ja-JP" sz="1000" u="sng" kern="1200" dirty="0">
                          <a:solidFill>
                            <a:schemeClr val="tx1"/>
                          </a:solidFill>
                          <a:effectLst/>
                          <a:latin typeface="+mn-lt"/>
                          <a:ea typeface="+mn-ea"/>
                          <a:cs typeface="+mn-cs"/>
                          <a:hlinkClick r:id="rId14"/>
                        </a:rPr>
                        <a:t>ホームページでSDSを提供しても良いか。</a:t>
                      </a:r>
                      <a:endParaRPr kumimoji="1" lang="ja-JP" altLang="ja-JP"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sz="140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666241198"/>
                  </a:ext>
                </a:extLst>
              </a:tr>
            </a:tbl>
          </a:graphicData>
        </a:graphic>
      </p:graphicFrame>
      <p:sp>
        <p:nvSpPr>
          <p:cNvPr id="9" name="テキスト ボックス 8">
            <a:extLst>
              <a:ext uri="{FF2B5EF4-FFF2-40B4-BE49-F238E27FC236}">
                <a16:creationId xmlns:a16="http://schemas.microsoft.com/office/drawing/2014/main" id="{7DA348C5-F473-6762-1742-76F7E131BD5E}"/>
              </a:ext>
            </a:extLst>
          </p:cNvPr>
          <p:cNvSpPr txBox="1"/>
          <p:nvPr/>
        </p:nvSpPr>
        <p:spPr>
          <a:xfrm>
            <a:off x="1012513" y="122235"/>
            <a:ext cx="4832972" cy="369332"/>
          </a:xfrm>
          <a:prstGeom prst="rect">
            <a:avLst/>
          </a:prstGeom>
          <a:noFill/>
        </p:spPr>
        <p:txBody>
          <a:bodyPr wrap="square" rtlCol="0">
            <a:spAutoFit/>
          </a:bodyPr>
          <a:lstStyle/>
          <a:p>
            <a:r>
              <a:rPr lang="ja-JP" altLang="ja-JP" b="1"/>
              <a:t>化学物質の自律的な管理に関する自主点検表</a:t>
            </a:r>
            <a:endParaRPr kumimoji="1" lang="ja-JP" altLang="en-US" b="1"/>
          </a:p>
        </p:txBody>
      </p:sp>
      <p:sp>
        <p:nvSpPr>
          <p:cNvPr id="11" name="テキスト ボックス 10">
            <a:extLst>
              <a:ext uri="{FF2B5EF4-FFF2-40B4-BE49-F238E27FC236}">
                <a16:creationId xmlns:a16="http://schemas.microsoft.com/office/drawing/2014/main" id="{B4931768-FBC6-0529-B9EC-7A217DB0395B}"/>
              </a:ext>
            </a:extLst>
          </p:cNvPr>
          <p:cNvSpPr txBox="1"/>
          <p:nvPr/>
        </p:nvSpPr>
        <p:spPr>
          <a:xfrm>
            <a:off x="183404" y="1233761"/>
            <a:ext cx="470011" cy="246221"/>
          </a:xfrm>
          <a:prstGeom prst="rect">
            <a:avLst/>
          </a:prstGeom>
          <a:noFill/>
          <a:ln>
            <a:solidFill>
              <a:schemeClr val="tx1"/>
            </a:solidFill>
          </a:ln>
        </p:spPr>
        <p:txBody>
          <a:bodyPr wrap="square" rtlCol="0">
            <a:spAutoFit/>
          </a:bodyPr>
          <a:lstStyle/>
          <a:p>
            <a:r>
              <a:rPr kumimoji="1" lang="ja-JP" altLang="en-US" sz="1000"/>
              <a:t>解説</a:t>
            </a:r>
          </a:p>
        </p:txBody>
      </p:sp>
      <p:sp>
        <p:nvSpPr>
          <p:cNvPr id="15" name="テキスト ボックス 14">
            <a:extLst>
              <a:ext uri="{FF2B5EF4-FFF2-40B4-BE49-F238E27FC236}">
                <a16:creationId xmlns:a16="http://schemas.microsoft.com/office/drawing/2014/main" id="{E3D7EC95-82E3-A4E6-6D9D-27B4C793ADC7}"/>
              </a:ext>
            </a:extLst>
          </p:cNvPr>
          <p:cNvSpPr txBox="1"/>
          <p:nvPr/>
        </p:nvSpPr>
        <p:spPr>
          <a:xfrm>
            <a:off x="183401" y="2534666"/>
            <a:ext cx="470011" cy="246221"/>
          </a:xfrm>
          <a:prstGeom prst="rect">
            <a:avLst/>
          </a:prstGeom>
          <a:noFill/>
          <a:ln>
            <a:solidFill>
              <a:schemeClr val="tx1"/>
            </a:solidFill>
          </a:ln>
        </p:spPr>
        <p:txBody>
          <a:bodyPr wrap="square" rtlCol="0">
            <a:spAutoFit/>
          </a:bodyPr>
          <a:lstStyle/>
          <a:p>
            <a:r>
              <a:rPr kumimoji="1" lang="ja-JP" altLang="en-US" sz="1000"/>
              <a:t>解説</a:t>
            </a:r>
          </a:p>
        </p:txBody>
      </p:sp>
      <p:sp>
        <p:nvSpPr>
          <p:cNvPr id="17" name="テキスト ボックス 16">
            <a:extLst>
              <a:ext uri="{FF2B5EF4-FFF2-40B4-BE49-F238E27FC236}">
                <a16:creationId xmlns:a16="http://schemas.microsoft.com/office/drawing/2014/main" id="{B401AD03-C3ED-F834-DF78-D33EB9355D0D}"/>
              </a:ext>
            </a:extLst>
          </p:cNvPr>
          <p:cNvSpPr txBox="1"/>
          <p:nvPr/>
        </p:nvSpPr>
        <p:spPr>
          <a:xfrm>
            <a:off x="183402" y="3508374"/>
            <a:ext cx="470011" cy="246221"/>
          </a:xfrm>
          <a:prstGeom prst="rect">
            <a:avLst/>
          </a:prstGeom>
          <a:noFill/>
          <a:ln>
            <a:solidFill>
              <a:schemeClr val="tx1"/>
            </a:solidFill>
          </a:ln>
        </p:spPr>
        <p:txBody>
          <a:bodyPr wrap="square" rtlCol="0">
            <a:spAutoFit/>
          </a:bodyPr>
          <a:lstStyle/>
          <a:p>
            <a:r>
              <a:rPr kumimoji="1" lang="ja-JP" altLang="en-US" sz="1000"/>
              <a:t>解説</a:t>
            </a:r>
          </a:p>
        </p:txBody>
      </p:sp>
      <p:sp>
        <p:nvSpPr>
          <p:cNvPr id="18" name="テキスト ボックス 17">
            <a:extLst>
              <a:ext uri="{FF2B5EF4-FFF2-40B4-BE49-F238E27FC236}">
                <a16:creationId xmlns:a16="http://schemas.microsoft.com/office/drawing/2014/main" id="{219EB43D-1156-490A-A647-088B6C9D7913}"/>
              </a:ext>
            </a:extLst>
          </p:cNvPr>
          <p:cNvSpPr txBox="1"/>
          <p:nvPr/>
        </p:nvSpPr>
        <p:spPr>
          <a:xfrm>
            <a:off x="183402" y="5082971"/>
            <a:ext cx="470011" cy="246221"/>
          </a:xfrm>
          <a:prstGeom prst="rect">
            <a:avLst/>
          </a:prstGeom>
          <a:noFill/>
          <a:ln>
            <a:solidFill>
              <a:schemeClr val="tx1"/>
            </a:solidFill>
          </a:ln>
        </p:spPr>
        <p:txBody>
          <a:bodyPr wrap="square" rtlCol="0">
            <a:spAutoFit/>
          </a:bodyPr>
          <a:lstStyle/>
          <a:p>
            <a:r>
              <a:rPr kumimoji="1" lang="ja-JP" altLang="en-US" sz="1000"/>
              <a:t>解説</a:t>
            </a:r>
          </a:p>
        </p:txBody>
      </p:sp>
      <p:sp>
        <p:nvSpPr>
          <p:cNvPr id="19" name="テキスト ボックス 18">
            <a:extLst>
              <a:ext uri="{FF2B5EF4-FFF2-40B4-BE49-F238E27FC236}">
                <a16:creationId xmlns:a16="http://schemas.microsoft.com/office/drawing/2014/main" id="{BB9FE86A-B950-53A3-6F2C-970EB5E2131E}"/>
              </a:ext>
            </a:extLst>
          </p:cNvPr>
          <p:cNvSpPr txBox="1"/>
          <p:nvPr/>
        </p:nvSpPr>
        <p:spPr>
          <a:xfrm>
            <a:off x="183402" y="6393785"/>
            <a:ext cx="470011" cy="246221"/>
          </a:xfrm>
          <a:prstGeom prst="rect">
            <a:avLst/>
          </a:prstGeom>
          <a:noFill/>
          <a:ln>
            <a:solidFill>
              <a:schemeClr val="tx1"/>
            </a:solidFill>
          </a:ln>
        </p:spPr>
        <p:txBody>
          <a:bodyPr wrap="square" rtlCol="0">
            <a:spAutoFit/>
          </a:bodyPr>
          <a:lstStyle/>
          <a:p>
            <a:r>
              <a:rPr kumimoji="1" lang="ja-JP" altLang="en-US" sz="1000"/>
              <a:t>解説</a:t>
            </a:r>
          </a:p>
        </p:txBody>
      </p:sp>
      <p:sp>
        <p:nvSpPr>
          <p:cNvPr id="20" name="テキスト ボックス 19">
            <a:extLst>
              <a:ext uri="{FF2B5EF4-FFF2-40B4-BE49-F238E27FC236}">
                <a16:creationId xmlns:a16="http://schemas.microsoft.com/office/drawing/2014/main" id="{386719E1-5A0E-EA0E-DC70-C3988ECEA472}"/>
              </a:ext>
            </a:extLst>
          </p:cNvPr>
          <p:cNvSpPr txBox="1"/>
          <p:nvPr/>
        </p:nvSpPr>
        <p:spPr>
          <a:xfrm>
            <a:off x="183403" y="8227041"/>
            <a:ext cx="470011" cy="246221"/>
          </a:xfrm>
          <a:prstGeom prst="rect">
            <a:avLst/>
          </a:prstGeom>
          <a:noFill/>
          <a:ln>
            <a:solidFill>
              <a:schemeClr val="tx1"/>
            </a:solidFill>
          </a:ln>
        </p:spPr>
        <p:txBody>
          <a:bodyPr wrap="square" rtlCol="0">
            <a:spAutoFit/>
          </a:bodyPr>
          <a:lstStyle/>
          <a:p>
            <a:r>
              <a:rPr kumimoji="1" lang="ja-JP" altLang="en-US" sz="1000"/>
              <a:t>解説</a:t>
            </a:r>
          </a:p>
        </p:txBody>
      </p:sp>
      <p:sp>
        <p:nvSpPr>
          <p:cNvPr id="21" name="テキスト ボックス 20">
            <a:extLst>
              <a:ext uri="{FF2B5EF4-FFF2-40B4-BE49-F238E27FC236}">
                <a16:creationId xmlns:a16="http://schemas.microsoft.com/office/drawing/2014/main" id="{630F72F5-A63A-6267-6659-783A8C734FE6}"/>
              </a:ext>
            </a:extLst>
          </p:cNvPr>
          <p:cNvSpPr txBox="1"/>
          <p:nvPr/>
        </p:nvSpPr>
        <p:spPr>
          <a:xfrm>
            <a:off x="183404" y="7367493"/>
            <a:ext cx="470011" cy="246221"/>
          </a:xfrm>
          <a:prstGeom prst="rect">
            <a:avLst/>
          </a:prstGeom>
          <a:noFill/>
          <a:ln>
            <a:solidFill>
              <a:schemeClr val="tx1"/>
            </a:solidFill>
          </a:ln>
        </p:spPr>
        <p:txBody>
          <a:bodyPr wrap="square" rtlCol="0">
            <a:spAutoFit/>
          </a:bodyPr>
          <a:lstStyle/>
          <a:p>
            <a:r>
              <a:rPr kumimoji="1" lang="ja-JP" altLang="en-US" sz="1000"/>
              <a:t>解説</a:t>
            </a:r>
          </a:p>
        </p:txBody>
      </p:sp>
      <p:sp>
        <p:nvSpPr>
          <p:cNvPr id="22" name="テキスト ボックス 21">
            <a:extLst>
              <a:ext uri="{FF2B5EF4-FFF2-40B4-BE49-F238E27FC236}">
                <a16:creationId xmlns:a16="http://schemas.microsoft.com/office/drawing/2014/main" id="{F98DED00-C98F-85C2-F7F6-166FC9ABE8D1}"/>
              </a:ext>
            </a:extLst>
          </p:cNvPr>
          <p:cNvSpPr txBox="1"/>
          <p:nvPr/>
        </p:nvSpPr>
        <p:spPr>
          <a:xfrm>
            <a:off x="1461587" y="439255"/>
            <a:ext cx="4617085" cy="230832"/>
          </a:xfrm>
          <a:prstGeom prst="rect">
            <a:avLst/>
          </a:prstGeom>
          <a:noFill/>
        </p:spPr>
        <p:txBody>
          <a:bodyPr wrap="square" rtlCol="0">
            <a:spAutoFit/>
          </a:bodyPr>
          <a:lstStyle/>
          <a:p>
            <a:r>
              <a:rPr lang="ja-JP" altLang="ja-JP" sz="900"/>
              <a:t>✓ がつかない場合は、解説 やリンク先の情報等を参照して確認をしましょう。</a:t>
            </a:r>
          </a:p>
        </p:txBody>
      </p:sp>
      <p:pic>
        <p:nvPicPr>
          <p:cNvPr id="23" name="図 22">
            <a:extLst>
              <a:ext uri="{FF2B5EF4-FFF2-40B4-BE49-F238E27FC236}">
                <a16:creationId xmlns:a16="http://schemas.microsoft.com/office/drawing/2014/main" id="{6D66DC80-7ECA-9F22-229F-C04119E97E5F}"/>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5838304" y="96495"/>
            <a:ext cx="601678" cy="522433"/>
          </a:xfrm>
          <a:prstGeom prst="rect">
            <a:avLst/>
          </a:prstGeom>
          <a:noFill/>
          <a:ln>
            <a:noFill/>
          </a:ln>
        </p:spPr>
      </p:pic>
      <p:pic>
        <p:nvPicPr>
          <p:cNvPr id="7" name="図 6">
            <a:extLst>
              <a:ext uri="{FF2B5EF4-FFF2-40B4-BE49-F238E27FC236}">
                <a16:creationId xmlns:a16="http://schemas.microsoft.com/office/drawing/2014/main" id="{C6CA3D07-6A4D-4A31-9E0E-4BE62BC21163}"/>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552113" y="1653140"/>
            <a:ext cx="361309" cy="362792"/>
          </a:xfrm>
          <a:prstGeom prst="rect">
            <a:avLst/>
          </a:prstGeom>
        </p:spPr>
      </p:pic>
      <p:sp>
        <p:nvSpPr>
          <p:cNvPr id="36" name="正方形/長方形 35">
            <a:extLst>
              <a:ext uri="{FF2B5EF4-FFF2-40B4-BE49-F238E27FC236}">
                <a16:creationId xmlns:a16="http://schemas.microsoft.com/office/drawing/2014/main" id="{8BB0F7CF-6076-9023-3FC9-134AD6EBAA1B}"/>
              </a:ext>
            </a:extLst>
          </p:cNvPr>
          <p:cNvSpPr/>
          <p:nvPr/>
        </p:nvSpPr>
        <p:spPr>
          <a:xfrm>
            <a:off x="5060007" y="4054888"/>
            <a:ext cx="1143318" cy="671714"/>
          </a:xfrm>
          <a:prstGeom prst="rect">
            <a:avLst/>
          </a:prstGeom>
          <a:noFill/>
          <a:ln w="28575">
            <a:solidFill>
              <a:schemeClr val="accent5">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1">
            <a:extLst>
              <a:ext uri="{FF2B5EF4-FFF2-40B4-BE49-F238E27FC236}">
                <a16:creationId xmlns:a16="http://schemas.microsoft.com/office/drawing/2014/main" id="{0ED71321-D650-90F2-B4F4-222F9A9271C1}"/>
              </a:ext>
            </a:extLst>
          </p:cNvPr>
          <p:cNvSpPr txBox="1"/>
          <p:nvPr/>
        </p:nvSpPr>
        <p:spPr>
          <a:xfrm>
            <a:off x="5402397" y="1489710"/>
            <a:ext cx="714375" cy="1651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en-US" sz="700" kern="100">
                <a:effectLst/>
                <a:latin typeface="游明朝" panose="02020400000000000000" pitchFamily="18" charset="-128"/>
                <a:ea typeface="游明朝" panose="02020400000000000000" pitchFamily="18" charset="-128"/>
                <a:cs typeface="Times New Roman" panose="02020603050405020304" pitchFamily="18" charset="0"/>
              </a:rPr>
              <a:t>R7,R8</a:t>
            </a:r>
            <a:r>
              <a:rPr lang="ja-JP" sz="700" kern="100">
                <a:effectLst/>
                <a:latin typeface="游明朝" panose="02020400000000000000" pitchFamily="18" charset="-128"/>
                <a:ea typeface="游明朝" panose="02020400000000000000" pitchFamily="18" charset="-128"/>
                <a:cs typeface="Times New Roman" panose="02020603050405020304" pitchFamily="18" charset="0"/>
              </a:rPr>
              <a:t>追加分</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4" name="テキスト ボックス 1">
            <a:extLst>
              <a:ext uri="{FF2B5EF4-FFF2-40B4-BE49-F238E27FC236}">
                <a16:creationId xmlns:a16="http://schemas.microsoft.com/office/drawing/2014/main" id="{6A1FBE59-146A-E79F-08CB-538A03653F1E}"/>
              </a:ext>
            </a:extLst>
          </p:cNvPr>
          <p:cNvSpPr txBox="1"/>
          <p:nvPr/>
        </p:nvSpPr>
        <p:spPr>
          <a:xfrm>
            <a:off x="6053272" y="1489710"/>
            <a:ext cx="714375" cy="1651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en-US" sz="700" kern="100">
                <a:effectLst/>
                <a:latin typeface="游明朝" panose="02020400000000000000" pitchFamily="18" charset="-128"/>
                <a:ea typeface="游明朝" panose="02020400000000000000" pitchFamily="18" charset="-128"/>
                <a:cs typeface="Times New Roman" panose="02020603050405020304" pitchFamily="18" charset="0"/>
              </a:rPr>
              <a:t>R</a:t>
            </a:r>
            <a:r>
              <a:rPr lang="en-US" altLang="ja-JP" sz="700" kern="100">
                <a:effectLst/>
                <a:latin typeface="游明朝" panose="02020400000000000000" pitchFamily="18" charset="-128"/>
                <a:ea typeface="游明朝" panose="02020400000000000000" pitchFamily="18" charset="-128"/>
                <a:cs typeface="Times New Roman" panose="02020603050405020304" pitchFamily="18" charset="0"/>
              </a:rPr>
              <a:t>9</a:t>
            </a:r>
            <a:r>
              <a:rPr lang="ja-JP" sz="700" kern="100">
                <a:effectLst/>
                <a:latin typeface="游明朝" panose="02020400000000000000" pitchFamily="18" charset="-128"/>
                <a:ea typeface="游明朝" panose="02020400000000000000" pitchFamily="18" charset="-128"/>
                <a:cs typeface="Times New Roman" panose="02020603050405020304" pitchFamily="18" charset="0"/>
              </a:rPr>
              <a:t>追加分</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p:txBody>
      </p:sp>
      <p:pic>
        <p:nvPicPr>
          <p:cNvPr id="16" name="図 15">
            <a:extLst>
              <a:ext uri="{FF2B5EF4-FFF2-40B4-BE49-F238E27FC236}">
                <a16:creationId xmlns:a16="http://schemas.microsoft.com/office/drawing/2014/main" id="{26B7AB3E-4017-4DED-0453-16335A9E348B}"/>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6157039" y="1659314"/>
            <a:ext cx="361309" cy="359864"/>
          </a:xfrm>
          <a:prstGeom prst="rect">
            <a:avLst/>
          </a:prstGeom>
        </p:spPr>
      </p:pic>
      <p:pic>
        <p:nvPicPr>
          <p:cNvPr id="24" name="図 23">
            <a:extLst>
              <a:ext uri="{FF2B5EF4-FFF2-40B4-BE49-F238E27FC236}">
                <a16:creationId xmlns:a16="http://schemas.microsoft.com/office/drawing/2014/main" id="{80474F82-03C8-7F02-C13E-E65334030EBC}"/>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5794375" y="2791472"/>
            <a:ext cx="386125" cy="386125"/>
          </a:xfrm>
          <a:prstGeom prst="rect">
            <a:avLst/>
          </a:prstGeom>
          <a:noFill/>
          <a:ln>
            <a:noFill/>
          </a:ln>
        </p:spPr>
      </p:pic>
      <p:pic>
        <p:nvPicPr>
          <p:cNvPr id="25" name="図 24">
            <a:extLst>
              <a:ext uri="{FF2B5EF4-FFF2-40B4-BE49-F238E27FC236}">
                <a16:creationId xmlns:a16="http://schemas.microsoft.com/office/drawing/2014/main" id="{AD1D353A-EF5E-189C-8ECE-C48F199D2F41}"/>
              </a:ext>
            </a:extLst>
          </p:cNvPr>
          <p:cNvPicPr>
            <a:picLocks noChangeAspect="1"/>
          </p:cNvPicPr>
          <p:nvPr/>
        </p:nvPicPr>
        <p:blipFill>
          <a:blip r:embed="rId19" cstate="print">
            <a:extLst>
              <a:ext uri="{28A0092B-C50C-407E-A947-70E740481C1C}">
                <a14:useLocalDpi xmlns:a14="http://schemas.microsoft.com/office/drawing/2010/main" val="0"/>
              </a:ext>
            </a:extLst>
          </a:blip>
          <a:srcRect/>
          <a:stretch>
            <a:fillRect/>
          </a:stretch>
        </p:blipFill>
        <p:spPr bwMode="auto">
          <a:xfrm>
            <a:off x="6325388" y="4333209"/>
            <a:ext cx="391465" cy="391465"/>
          </a:xfrm>
          <a:prstGeom prst="rect">
            <a:avLst/>
          </a:prstGeom>
          <a:noFill/>
          <a:ln>
            <a:noFill/>
          </a:ln>
        </p:spPr>
      </p:pic>
      <p:pic>
        <p:nvPicPr>
          <p:cNvPr id="26" name="図 25">
            <a:extLst>
              <a:ext uri="{FF2B5EF4-FFF2-40B4-BE49-F238E27FC236}">
                <a16:creationId xmlns:a16="http://schemas.microsoft.com/office/drawing/2014/main" id="{BAF700B4-4DFF-426C-9F46-A75E515A853E}"/>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5238921" y="4370551"/>
            <a:ext cx="312778" cy="312778"/>
          </a:xfrm>
          <a:prstGeom prst="rect">
            <a:avLst/>
          </a:prstGeom>
        </p:spPr>
      </p:pic>
      <p:sp>
        <p:nvSpPr>
          <p:cNvPr id="28" name="テキスト ボックス 1">
            <a:extLst>
              <a:ext uri="{FF2B5EF4-FFF2-40B4-BE49-F238E27FC236}">
                <a16:creationId xmlns:a16="http://schemas.microsoft.com/office/drawing/2014/main" id="{BC2F02B4-6612-F1DA-F9E8-0F9772821197}"/>
              </a:ext>
            </a:extLst>
          </p:cNvPr>
          <p:cNvSpPr txBox="1"/>
          <p:nvPr/>
        </p:nvSpPr>
        <p:spPr>
          <a:xfrm>
            <a:off x="5679673" y="4203322"/>
            <a:ext cx="534944" cy="17887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en-US" altLang="ja-JP" sz="700" kern="10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700" kern="100">
                <a:effectLst/>
                <a:latin typeface="游明朝" panose="02020400000000000000" pitchFamily="18" charset="-128"/>
                <a:ea typeface="游明朝" panose="02020400000000000000" pitchFamily="18" charset="-128"/>
                <a:cs typeface="Times New Roman" panose="02020603050405020304" pitchFamily="18" charset="0"/>
              </a:rPr>
              <a:t>建設業</a:t>
            </a:r>
            <a:r>
              <a:rPr lang="en-US" altLang="ja-JP" sz="700" kern="100">
                <a:latin typeface="游明朝" panose="02020400000000000000" pitchFamily="18" charset="-128"/>
                <a:ea typeface="游明朝" panose="02020400000000000000" pitchFamily="18" charset="-128"/>
                <a:cs typeface="Times New Roman" panose="02020603050405020304" pitchFamily="18" charset="0"/>
              </a:rPr>
              <a:t>)</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9" name="テキスト ボックス 1">
            <a:extLst>
              <a:ext uri="{FF2B5EF4-FFF2-40B4-BE49-F238E27FC236}">
                <a16:creationId xmlns:a16="http://schemas.microsoft.com/office/drawing/2014/main" id="{C1B46BB0-7CA8-9713-DCE1-4328E65B9512}"/>
              </a:ext>
            </a:extLst>
          </p:cNvPr>
          <p:cNvSpPr txBox="1"/>
          <p:nvPr/>
        </p:nvSpPr>
        <p:spPr>
          <a:xfrm>
            <a:off x="5074138" y="4054888"/>
            <a:ext cx="1185723" cy="1651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700" kern="100">
                <a:effectLst/>
                <a:latin typeface="游明朝" panose="02020400000000000000" pitchFamily="18" charset="-128"/>
                <a:ea typeface="游明朝" panose="02020400000000000000" pitchFamily="18" charset="-128"/>
                <a:cs typeface="Times New Roman" panose="02020603050405020304" pitchFamily="18" charset="0"/>
              </a:rPr>
              <a:t>業種・作業別マニュアル</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p:txBody>
      </p:sp>
      <p:pic>
        <p:nvPicPr>
          <p:cNvPr id="30" name="図 29">
            <a:extLst>
              <a:ext uri="{FF2B5EF4-FFF2-40B4-BE49-F238E27FC236}">
                <a16:creationId xmlns:a16="http://schemas.microsoft.com/office/drawing/2014/main" id="{A41CD0DD-05BE-69D3-6FA0-5B21802526A4}"/>
              </a:ext>
            </a:extLst>
          </p:cNvPr>
          <p:cNvPicPr>
            <a:picLocks noChangeAspect="1"/>
          </p:cNvPicPr>
          <p:nvPr/>
        </p:nvPicPr>
        <p:blipFill>
          <a:blip r:embed="rId21" cstate="print">
            <a:extLst>
              <a:ext uri="{28A0092B-C50C-407E-A947-70E740481C1C}">
                <a14:useLocalDpi xmlns:a14="http://schemas.microsoft.com/office/drawing/2010/main" val="0"/>
              </a:ext>
            </a:extLst>
          </a:blip>
          <a:srcRect/>
          <a:stretch>
            <a:fillRect/>
          </a:stretch>
        </p:blipFill>
        <p:spPr bwMode="auto">
          <a:xfrm>
            <a:off x="5238921" y="5513346"/>
            <a:ext cx="364954" cy="364954"/>
          </a:xfrm>
          <a:prstGeom prst="rect">
            <a:avLst/>
          </a:prstGeom>
          <a:noFill/>
          <a:ln>
            <a:noFill/>
          </a:ln>
        </p:spPr>
      </p:pic>
      <p:pic>
        <p:nvPicPr>
          <p:cNvPr id="31" name="図 30">
            <a:extLst>
              <a:ext uri="{FF2B5EF4-FFF2-40B4-BE49-F238E27FC236}">
                <a16:creationId xmlns:a16="http://schemas.microsoft.com/office/drawing/2014/main" id="{415EA507-D956-1717-44A3-171FE7E31C6A}"/>
              </a:ext>
            </a:extLst>
          </p:cNvPr>
          <p:cNvPicPr>
            <a:picLocks noChangeAspect="1"/>
          </p:cNvPicPr>
          <p:nvPr/>
        </p:nvPicPr>
        <p:blipFill>
          <a:blip r:embed="rId22" cstate="print">
            <a:extLst>
              <a:ext uri="{28A0092B-C50C-407E-A947-70E740481C1C}">
                <a14:useLocalDpi xmlns:a14="http://schemas.microsoft.com/office/drawing/2010/main" val="0"/>
              </a:ext>
            </a:extLst>
          </a:blip>
          <a:srcRect/>
          <a:stretch>
            <a:fillRect/>
          </a:stretch>
        </p:blipFill>
        <p:spPr bwMode="auto">
          <a:xfrm>
            <a:off x="5077426" y="6643874"/>
            <a:ext cx="386125" cy="386125"/>
          </a:xfrm>
          <a:prstGeom prst="rect">
            <a:avLst/>
          </a:prstGeom>
          <a:noFill/>
          <a:ln>
            <a:noFill/>
          </a:ln>
        </p:spPr>
      </p:pic>
      <p:pic>
        <p:nvPicPr>
          <p:cNvPr id="32" name="図 31">
            <a:extLst>
              <a:ext uri="{FF2B5EF4-FFF2-40B4-BE49-F238E27FC236}">
                <a16:creationId xmlns:a16="http://schemas.microsoft.com/office/drawing/2014/main" id="{9D34AA7F-ED2D-000A-9CD7-965FC6A42DE9}"/>
              </a:ext>
            </a:extLst>
          </p:cNvPr>
          <p:cNvPicPr>
            <a:picLocks noChangeAspect="1"/>
          </p:cNvPicPr>
          <p:nvPr/>
        </p:nvPicPr>
        <p:blipFill>
          <a:blip r:embed="rId23" cstate="print">
            <a:extLst>
              <a:ext uri="{28A0092B-C50C-407E-A947-70E740481C1C}">
                <a14:useLocalDpi xmlns:a14="http://schemas.microsoft.com/office/drawing/2010/main" val="0"/>
              </a:ext>
            </a:extLst>
          </a:blip>
          <a:srcRect/>
          <a:stretch>
            <a:fillRect/>
          </a:stretch>
        </p:blipFill>
        <p:spPr bwMode="auto">
          <a:xfrm>
            <a:off x="6064681" y="7339900"/>
            <a:ext cx="372576" cy="372576"/>
          </a:xfrm>
          <a:prstGeom prst="rect">
            <a:avLst/>
          </a:prstGeom>
          <a:noFill/>
          <a:ln>
            <a:noFill/>
          </a:ln>
        </p:spPr>
      </p:pic>
      <p:pic>
        <p:nvPicPr>
          <p:cNvPr id="33" name="図 32">
            <a:extLst>
              <a:ext uri="{FF2B5EF4-FFF2-40B4-BE49-F238E27FC236}">
                <a16:creationId xmlns:a16="http://schemas.microsoft.com/office/drawing/2014/main" id="{5E951F83-E7D6-E193-1C5C-7C46431916C0}"/>
              </a:ext>
            </a:extLst>
          </p:cNvPr>
          <p:cNvPicPr>
            <a:picLocks noChangeAspect="1"/>
          </p:cNvPicPr>
          <p:nvPr/>
        </p:nvPicPr>
        <p:blipFill>
          <a:blip r:embed="rId24" cstate="print">
            <a:extLst>
              <a:ext uri="{28A0092B-C50C-407E-A947-70E740481C1C}">
                <a14:useLocalDpi xmlns:a14="http://schemas.microsoft.com/office/drawing/2010/main" val="0"/>
              </a:ext>
            </a:extLst>
          </a:blip>
          <a:srcRect/>
          <a:stretch>
            <a:fillRect/>
          </a:stretch>
        </p:blipFill>
        <p:spPr bwMode="auto">
          <a:xfrm>
            <a:off x="4034919" y="8440193"/>
            <a:ext cx="394518" cy="394518"/>
          </a:xfrm>
          <a:prstGeom prst="rect">
            <a:avLst/>
          </a:prstGeom>
          <a:noFill/>
          <a:ln>
            <a:noFill/>
          </a:ln>
        </p:spPr>
      </p:pic>
      <p:sp>
        <p:nvSpPr>
          <p:cNvPr id="34" name="テキスト ボックス 1">
            <a:extLst>
              <a:ext uri="{FF2B5EF4-FFF2-40B4-BE49-F238E27FC236}">
                <a16:creationId xmlns:a16="http://schemas.microsoft.com/office/drawing/2014/main" id="{F04BE9A0-2A22-7D7E-1296-996FEF1164CE}"/>
              </a:ext>
            </a:extLst>
          </p:cNvPr>
          <p:cNvSpPr txBox="1"/>
          <p:nvPr/>
        </p:nvSpPr>
        <p:spPr>
          <a:xfrm>
            <a:off x="6325381" y="4194068"/>
            <a:ext cx="372577" cy="1651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700" kern="100">
                <a:effectLst/>
                <a:latin typeface="游明朝" panose="02020400000000000000" pitchFamily="18" charset="-128"/>
                <a:ea typeface="游明朝" panose="02020400000000000000" pitchFamily="18" charset="-128"/>
                <a:cs typeface="Times New Roman" panose="02020603050405020304" pitchFamily="18" charset="0"/>
              </a:rPr>
              <a:t>参考</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35" name="テキスト ボックス 1">
            <a:extLst>
              <a:ext uri="{FF2B5EF4-FFF2-40B4-BE49-F238E27FC236}">
                <a16:creationId xmlns:a16="http://schemas.microsoft.com/office/drawing/2014/main" id="{117AAEF6-350B-96EF-DC92-08D641C109F4}"/>
              </a:ext>
            </a:extLst>
          </p:cNvPr>
          <p:cNvSpPr txBox="1"/>
          <p:nvPr/>
        </p:nvSpPr>
        <p:spPr>
          <a:xfrm>
            <a:off x="5002856" y="4206768"/>
            <a:ext cx="824047" cy="1651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en-US" altLang="ja-JP" sz="700" kern="10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700" kern="100">
                <a:effectLst/>
                <a:latin typeface="游明朝" panose="02020400000000000000" pitchFamily="18" charset="-128"/>
                <a:ea typeface="游明朝" panose="02020400000000000000" pitchFamily="18" charset="-128"/>
                <a:cs typeface="Times New Roman" panose="02020603050405020304" pitchFamily="18" charset="0"/>
              </a:rPr>
              <a:t>業種・作業別</a:t>
            </a:r>
            <a:r>
              <a:rPr lang="en-US" altLang="ja-JP" sz="700" kern="100">
                <a:effectLst/>
                <a:latin typeface="游明朝" panose="02020400000000000000" pitchFamily="18" charset="-128"/>
                <a:ea typeface="游明朝" panose="02020400000000000000" pitchFamily="18" charset="-128"/>
                <a:cs typeface="Times New Roman" panose="02020603050405020304" pitchFamily="18" charset="0"/>
              </a:rPr>
              <a:t>)</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p:txBody>
      </p:sp>
      <p:pic>
        <p:nvPicPr>
          <p:cNvPr id="8" name="図 7">
            <a:extLst>
              <a:ext uri="{FF2B5EF4-FFF2-40B4-BE49-F238E27FC236}">
                <a16:creationId xmlns:a16="http://schemas.microsoft.com/office/drawing/2014/main" id="{5C3305DA-5FF4-C8D0-1E6E-DFD085C86F13}"/>
              </a:ext>
            </a:extLst>
          </p:cNvPr>
          <p:cNvPicPr>
            <a:picLocks noChangeAspect="1"/>
          </p:cNvPicPr>
          <p:nvPr/>
        </p:nvPicPr>
        <p:blipFill>
          <a:blip r:embed="rId25"/>
          <a:stretch>
            <a:fillRect/>
          </a:stretch>
        </p:blipFill>
        <p:spPr>
          <a:xfrm>
            <a:off x="114160" y="8983200"/>
            <a:ext cx="6583798" cy="742014"/>
          </a:xfrm>
          <a:prstGeom prst="rect">
            <a:avLst/>
          </a:prstGeom>
        </p:spPr>
      </p:pic>
      <p:sp>
        <p:nvSpPr>
          <p:cNvPr id="37" name="正方形/長方形 36">
            <a:extLst>
              <a:ext uri="{FF2B5EF4-FFF2-40B4-BE49-F238E27FC236}">
                <a16:creationId xmlns:a16="http://schemas.microsoft.com/office/drawing/2014/main" id="{490E2FD4-AE94-6BB3-5A2F-550600D71811}"/>
              </a:ext>
            </a:extLst>
          </p:cNvPr>
          <p:cNvSpPr/>
          <p:nvPr/>
        </p:nvSpPr>
        <p:spPr>
          <a:xfrm>
            <a:off x="4480538" y="8998212"/>
            <a:ext cx="2037810" cy="59369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9" name="図 38">
            <a:extLst>
              <a:ext uri="{FF2B5EF4-FFF2-40B4-BE49-F238E27FC236}">
                <a16:creationId xmlns:a16="http://schemas.microsoft.com/office/drawing/2014/main" id="{DCD2A812-0DC5-72C8-292E-EEB4F98498F4}"/>
              </a:ext>
            </a:extLst>
          </p:cNvPr>
          <p:cNvPicPr>
            <a:picLocks noChangeAspect="1"/>
          </p:cNvPicPr>
          <p:nvPr/>
        </p:nvPicPr>
        <p:blipFill>
          <a:blip r:embed="rId26"/>
          <a:stretch>
            <a:fillRect/>
          </a:stretch>
        </p:blipFill>
        <p:spPr>
          <a:xfrm>
            <a:off x="4490375" y="9109108"/>
            <a:ext cx="427198" cy="431602"/>
          </a:xfrm>
          <a:prstGeom prst="rect">
            <a:avLst/>
          </a:prstGeom>
        </p:spPr>
      </p:pic>
      <p:pic>
        <p:nvPicPr>
          <p:cNvPr id="40" name="図 39">
            <a:extLst>
              <a:ext uri="{FF2B5EF4-FFF2-40B4-BE49-F238E27FC236}">
                <a16:creationId xmlns:a16="http://schemas.microsoft.com/office/drawing/2014/main" id="{3992BBF6-0F1E-BB83-A5C1-BF876F4D4418}"/>
              </a:ext>
            </a:extLst>
          </p:cNvPr>
          <p:cNvPicPr>
            <a:picLocks noChangeAspect="1"/>
          </p:cNvPicPr>
          <p:nvPr/>
        </p:nvPicPr>
        <p:blipFill>
          <a:blip r:embed="rId25"/>
          <a:srcRect l="69424" t="9606" r="5853" b="22300"/>
          <a:stretch/>
        </p:blipFill>
        <p:spPr>
          <a:xfrm>
            <a:off x="5188356" y="9036583"/>
            <a:ext cx="1511611" cy="469221"/>
          </a:xfrm>
          <a:prstGeom prst="rect">
            <a:avLst/>
          </a:prstGeom>
        </p:spPr>
      </p:pic>
      <p:pic>
        <p:nvPicPr>
          <p:cNvPr id="3" name="図 2">
            <a:extLst>
              <a:ext uri="{FF2B5EF4-FFF2-40B4-BE49-F238E27FC236}">
                <a16:creationId xmlns:a16="http://schemas.microsoft.com/office/drawing/2014/main" id="{B9BBB526-E18C-8620-58DE-FE0C4DFB25BB}"/>
              </a:ext>
            </a:extLst>
          </p:cNvPr>
          <p:cNvPicPr>
            <a:picLocks noChangeAspect="1"/>
          </p:cNvPicPr>
          <p:nvPr/>
        </p:nvPicPr>
        <p:blipFill>
          <a:blip r:embed="rId27" cstate="print">
            <a:extLst>
              <a:ext uri="{28A0092B-C50C-407E-A947-70E740481C1C}">
                <a14:useLocalDpi xmlns:a14="http://schemas.microsoft.com/office/drawing/2010/main" val="0"/>
              </a:ext>
            </a:extLst>
          </a:blip>
          <a:stretch>
            <a:fillRect/>
          </a:stretch>
        </p:blipFill>
        <p:spPr>
          <a:xfrm>
            <a:off x="5794508" y="4368422"/>
            <a:ext cx="308915" cy="310520"/>
          </a:xfrm>
          <a:prstGeom prst="rect">
            <a:avLst/>
          </a:prstGeom>
        </p:spPr>
      </p:pic>
      <p:sp>
        <p:nvSpPr>
          <p:cNvPr id="4" name="テキスト ボックス 1">
            <a:extLst>
              <a:ext uri="{FF2B5EF4-FFF2-40B4-BE49-F238E27FC236}">
                <a16:creationId xmlns:a16="http://schemas.microsoft.com/office/drawing/2014/main" id="{9F7006C7-8ED5-32AD-0692-ECBACDAC24FB}"/>
              </a:ext>
            </a:extLst>
          </p:cNvPr>
          <p:cNvSpPr txBox="1"/>
          <p:nvPr/>
        </p:nvSpPr>
        <p:spPr>
          <a:xfrm>
            <a:off x="6266143" y="9709317"/>
            <a:ext cx="693214" cy="1651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800" kern="100">
                <a:effectLst/>
                <a:latin typeface="游明朝" panose="02020400000000000000" pitchFamily="18" charset="-128"/>
                <a:ea typeface="游明朝" panose="02020400000000000000" pitchFamily="18" charset="-128"/>
                <a:cs typeface="Times New Roman" panose="02020603050405020304" pitchFamily="18" charset="0"/>
              </a:rPr>
              <a:t>（</a:t>
            </a:r>
            <a:r>
              <a:rPr lang="en-US" altLang="ja-JP" sz="800" kern="100">
                <a:effectLst/>
                <a:latin typeface="游明朝" panose="02020400000000000000" pitchFamily="18" charset="-128"/>
                <a:ea typeface="游明朝" panose="02020400000000000000" pitchFamily="18" charset="-128"/>
                <a:cs typeface="Times New Roman" panose="02020603050405020304" pitchFamily="18" charset="0"/>
              </a:rPr>
              <a:t>R7.11</a:t>
            </a:r>
            <a:r>
              <a:rPr lang="ja-JP" altLang="en-US" sz="800" kern="100">
                <a:effectLst/>
                <a:latin typeface="游明朝" panose="02020400000000000000" pitchFamily="18" charset="-128"/>
                <a:ea typeface="游明朝" panose="02020400000000000000" pitchFamily="18" charset="-128"/>
                <a:cs typeface="Times New Roman" panose="02020603050405020304" pitchFamily="18" charset="0"/>
              </a:rPr>
              <a:t>）</a:t>
            </a:r>
            <a:endParaRPr lang="ja-JP" sz="80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174650514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34B0AC8F663C46489F1AA623D181B5A2" ma:contentTypeVersion="15" ma:contentTypeDescription="新しいドキュメントを作成します。" ma:contentTypeScope="" ma:versionID="0aa4dc5a636554d742d0faaa49018357">
  <xsd:schema xmlns:xsd="http://www.w3.org/2001/XMLSchema" xmlns:xs="http://www.w3.org/2001/XMLSchema" xmlns:p="http://schemas.microsoft.com/office/2006/metadata/properties" xmlns:ns2="890b45c0-d95b-41ee-8410-c8dc64f9b2a0" xmlns:ns3="263dbbe5-076b-4606-a03b-9598f5f2f35a" targetNamespace="http://schemas.microsoft.com/office/2006/metadata/properties" ma:root="true" ma:fieldsID="1b1d9743f6db2c722ec7d94c233fcb39" ns2:_="" ns3:_="">
    <xsd:import namespace="890b45c0-d95b-41ee-8410-c8dc64f9b2a0"/>
    <xsd:import namespace="263dbbe5-076b-4606-a03b-9598f5f2f35a"/>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90b45c0-d95b-41ee-8410-c8dc64f9b2a0"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63dbbe5-076b-4606-a03b-9598f5f2f35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5de19bf7-67ec-4ce4-866c-64ea23b36cd8}" ma:internalName="TaxCatchAll" ma:showField="CatchAllData" ma:web="263dbbe5-076b-4606-a03b-9598f5f2f3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263dbbe5-076b-4606-a03b-9598f5f2f35a" xsi:nil="true"/>
    <Owner xmlns="890b45c0-d95b-41ee-8410-c8dc64f9b2a0">
      <UserInfo>
        <DisplayName/>
        <AccountId xsi:nil="true"/>
        <AccountType/>
      </UserInfo>
    </Owner>
    <lcf76f155ced4ddcb4097134ff3c332f xmlns="890b45c0-d95b-41ee-8410-c8dc64f9b2a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2438F19-2894-4EB6-95FD-95B5AA734CAB}">
  <ds:schemaRefs>
    <ds:schemaRef ds:uri="http://schemas.microsoft.com/sharepoint/v3/contenttype/forms"/>
  </ds:schemaRefs>
</ds:datastoreItem>
</file>

<file path=customXml/itemProps2.xml><?xml version="1.0" encoding="utf-8"?>
<ds:datastoreItem xmlns:ds="http://schemas.openxmlformats.org/officeDocument/2006/customXml" ds:itemID="{F0D0D6C4-96A9-4761-AF21-6EC7457BAC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90b45c0-d95b-41ee-8410-c8dc64f9b2a0"/>
    <ds:schemaRef ds:uri="263dbbe5-076b-4606-a03b-9598f5f2f3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C181035-5ED3-4F06-A2DC-B3445C17564B}">
  <ds:schemaRefs>
    <ds:schemaRef ds:uri="http://schemas.microsoft.com/office/2006/metadata/properties"/>
    <ds:schemaRef ds:uri="http://schemas.microsoft.com/office/infopath/2007/PartnerControls"/>
    <ds:schemaRef ds:uri="263dbbe5-076b-4606-a03b-9598f5f2f35a"/>
    <ds:schemaRef ds:uri="890b45c0-d95b-41ee-8410-c8dc64f9b2a0"/>
  </ds:schemaRefs>
</ds:datastoreItem>
</file>

<file path=docProps/app.xml><?xml version="1.0" encoding="utf-8"?>
<Properties xmlns="http://schemas.openxmlformats.org/officeDocument/2006/extended-properties" xmlns:vt="http://schemas.openxmlformats.org/officeDocument/2006/docPropsVTypes">
  <Template>Office Theme</Template>
  <Words>696</Words>
  <PresentationFormat>A4 210 x 297 mm</PresentationFormat>
  <Paragraphs>67</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ＤＨＰ平成明朝体W7</vt:lpstr>
      <vt:lpstr>メイリオ</vt:lpstr>
      <vt:lpstr>游ゴシック</vt:lpstr>
      <vt:lpstr>游明朝</vt:lpstr>
      <vt:lpstr>Aptos</vt:lpstr>
      <vt:lpstr>Aptos Display</vt:lpstr>
      <vt:lpstr>Arial</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0x01010034B0AC8F663C46489F1AA623D181B5A2</vt:lpwstr>
  </property>
</Properties>
</file>