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8" r:id="rId2"/>
    <p:sldId id="256" r:id="rId3"/>
    <p:sldId id="257" r:id="rId4"/>
    <p:sldId id="261" r:id="rId5"/>
    <p:sldId id="258" r:id="rId6"/>
    <p:sldId id="264" r:id="rId7"/>
    <p:sldId id="265" r:id="rId8"/>
    <p:sldId id="266" r:id="rId9"/>
    <p:sldId id="259" r:id="rId10"/>
    <p:sldId id="262" r:id="rId11"/>
    <p:sldId id="263" r:id="rId12"/>
    <p:sldId id="260" r:id="rId1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0"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9162B6F-54F8-444F-91AD-098B725967EE}" type="datetimeFigureOut">
              <a:rPr kumimoji="1" lang="ja-JP" altLang="en-US" smtClean="0"/>
              <a:t>2024/4/3</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CE13C95-94CB-40DE-BDDF-7A4B805AA06C}" type="slidenum">
              <a:rPr kumimoji="1" lang="ja-JP" altLang="en-US" smtClean="0"/>
              <a:t>‹#›</a:t>
            </a:fld>
            <a:endParaRPr kumimoji="1" lang="ja-JP" altLang="en-US"/>
          </a:p>
        </p:txBody>
      </p:sp>
    </p:spTree>
    <p:extLst>
      <p:ext uri="{BB962C8B-B14F-4D97-AF65-F5344CB8AC3E}">
        <p14:creationId xmlns:p14="http://schemas.microsoft.com/office/powerpoint/2010/main" val="21344230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286995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19450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25322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391875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110366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422873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253326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159647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23605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417659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680638-D1B9-42F7-B386-394C1B7FEDEE}" type="datetimeFigureOut">
              <a:rPr kumimoji="1" lang="ja-JP" altLang="en-US" smtClean="0"/>
              <a:t>2024/4/3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29588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80638-D1B9-42F7-B386-394C1B7FEDEE}" type="datetimeFigureOut">
              <a:rPr kumimoji="1" lang="ja-JP" altLang="en-US" smtClean="0"/>
              <a:t>2024/4/3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80006-1EA7-46DA-9185-E012377836BA}" type="slidenum">
              <a:rPr kumimoji="1" lang="ja-JP" altLang="en-US" smtClean="0"/>
              <a:t>‹#›</a:t>
            </a:fld>
            <a:endParaRPr kumimoji="1" lang="ja-JP" altLang="en-US"/>
          </a:p>
        </p:txBody>
      </p:sp>
    </p:spTree>
    <p:extLst>
      <p:ext uri="{BB962C8B-B14F-4D97-AF65-F5344CB8AC3E}">
        <p14:creationId xmlns:p14="http://schemas.microsoft.com/office/powerpoint/2010/main" val="1752332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2"/>
            <a:ext cx="9144000" cy="2855871"/>
          </a:xfrm>
        </p:spPr>
        <p:txBody>
          <a:bodyPr>
            <a:normAutofit fontScale="90000"/>
          </a:bodyPr>
          <a:lstStyle/>
          <a:p>
            <a:pPr algn="l"/>
            <a:r>
              <a:rPr kumimoji="1" lang="ja-JP" altLang="en-US" u="sng" dirty="0" smtClean="0"/>
              <a:t>工事名：</a:t>
            </a:r>
            <a:r>
              <a:rPr lang="ja-JP" altLang="en-US" u="sng" dirty="0">
                <a:solidFill>
                  <a:srgbClr val="FF0000"/>
                </a:solidFill>
              </a:rPr>
              <a:t>労働次郎様邸解体</a:t>
            </a:r>
            <a:r>
              <a:rPr lang="ja-JP" altLang="en-US" u="sng" dirty="0" smtClean="0"/>
              <a:t>工事</a:t>
            </a:r>
            <a:r>
              <a:rPr kumimoji="1" lang="en-US" altLang="ja-JP" u="sng" dirty="0" smtClean="0"/>
              <a:t/>
            </a:r>
            <a:br>
              <a:rPr kumimoji="1" lang="en-US" altLang="ja-JP" u="sng" dirty="0" smtClean="0"/>
            </a:br>
            <a:r>
              <a:rPr lang="ja-JP" altLang="en-US" sz="3200" u="sng" dirty="0" smtClean="0"/>
              <a:t>現場所在地：</a:t>
            </a:r>
            <a:r>
              <a:rPr lang="ja-JP" altLang="en-US" sz="3200" u="sng" dirty="0">
                <a:solidFill>
                  <a:srgbClr val="FF0000"/>
                </a:solidFill>
              </a:rPr>
              <a:t>東京都千代田区霞が関〇</a:t>
            </a:r>
            <a:r>
              <a:rPr lang="en-US" altLang="ja-JP" sz="3200" u="sng" dirty="0">
                <a:solidFill>
                  <a:srgbClr val="FF0000"/>
                </a:solidFill>
              </a:rPr>
              <a:t>-</a:t>
            </a:r>
            <a:r>
              <a:rPr lang="ja-JP" altLang="en-US" sz="3200" u="sng" dirty="0" smtClean="0">
                <a:solidFill>
                  <a:srgbClr val="FF0000"/>
                </a:solidFill>
              </a:rPr>
              <a:t>〇</a:t>
            </a:r>
            <a:r>
              <a:rPr lang="ja-JP" altLang="en-US" sz="3200" u="sng" dirty="0" smtClean="0"/>
              <a:t>＿　　　＿</a:t>
            </a:r>
            <a:r>
              <a:rPr lang="en-US" altLang="ja-JP" sz="3200" u="sng" dirty="0" smtClean="0"/>
              <a:t/>
            </a:r>
            <a:br>
              <a:rPr lang="en-US" altLang="ja-JP" sz="3200" u="sng" dirty="0" smtClean="0"/>
            </a:br>
            <a:r>
              <a:rPr kumimoji="1" lang="ja-JP" altLang="en-US" sz="3200" u="sng" dirty="0" smtClean="0"/>
              <a:t>会社名：</a:t>
            </a:r>
            <a:r>
              <a:rPr lang="ja-JP" altLang="en-US" sz="3200" u="sng" dirty="0" smtClean="0">
                <a:solidFill>
                  <a:srgbClr val="FF0000"/>
                </a:solidFill>
              </a:rPr>
              <a:t>〇〇建設株式会社</a:t>
            </a:r>
            <a:r>
              <a:rPr kumimoji="1" lang="ja-JP" altLang="en-US" sz="3200" u="sng" dirty="0" smtClean="0"/>
              <a:t>＿＿＿＿＿＿＿＿＿＿＿</a:t>
            </a:r>
            <a:endParaRPr kumimoji="1" lang="ja-JP" altLang="en-US" sz="3200" u="sng" dirty="0"/>
          </a:p>
        </p:txBody>
      </p:sp>
      <p:sp>
        <p:nvSpPr>
          <p:cNvPr id="3" name="サブタイトル 2"/>
          <p:cNvSpPr>
            <a:spLocks noGrp="1"/>
          </p:cNvSpPr>
          <p:nvPr>
            <p:ph type="subTitle" idx="1"/>
          </p:nvPr>
        </p:nvSpPr>
        <p:spPr>
          <a:xfrm>
            <a:off x="1524000" y="4505921"/>
            <a:ext cx="9144000" cy="1655762"/>
          </a:xfrm>
        </p:spPr>
        <p:txBody>
          <a:bodyPr/>
          <a:lstStyle/>
          <a:p>
            <a:r>
              <a:rPr kumimoji="1" lang="ja-JP" altLang="en-US" dirty="0" smtClean="0"/>
              <a:t>保存期間：</a:t>
            </a:r>
            <a:r>
              <a:rPr kumimoji="1" lang="ja-JP" altLang="en-US" u="sng" dirty="0" smtClean="0"/>
              <a:t>　</a:t>
            </a:r>
            <a:r>
              <a:rPr kumimoji="1" lang="en-US" altLang="ja-JP" u="sng" dirty="0" smtClean="0">
                <a:solidFill>
                  <a:srgbClr val="FF0000"/>
                </a:solidFill>
              </a:rPr>
              <a:t>2024</a:t>
            </a:r>
            <a:r>
              <a:rPr kumimoji="1" lang="ja-JP" altLang="en-US" u="sng" dirty="0" smtClean="0">
                <a:solidFill>
                  <a:srgbClr val="FF0000"/>
                </a:solidFill>
              </a:rPr>
              <a:t>年</a:t>
            </a:r>
            <a:r>
              <a:rPr lang="ja-JP" altLang="en-US" u="sng" dirty="0" smtClean="0">
                <a:solidFill>
                  <a:srgbClr val="FF0000"/>
                </a:solidFill>
              </a:rPr>
              <a:t>３</a:t>
            </a:r>
            <a:r>
              <a:rPr kumimoji="1" lang="ja-JP" altLang="en-US" u="sng" dirty="0" smtClean="0">
                <a:solidFill>
                  <a:srgbClr val="FF0000"/>
                </a:solidFill>
              </a:rPr>
              <a:t>月</a:t>
            </a:r>
            <a:r>
              <a:rPr lang="en-US" altLang="ja-JP" u="sng" dirty="0" smtClean="0">
                <a:solidFill>
                  <a:srgbClr val="FF0000"/>
                </a:solidFill>
              </a:rPr>
              <a:t>3</a:t>
            </a:r>
            <a:r>
              <a:rPr lang="en-US" altLang="ja-JP" u="sng" dirty="0">
                <a:solidFill>
                  <a:srgbClr val="FF0000"/>
                </a:solidFill>
              </a:rPr>
              <a:t>1</a:t>
            </a:r>
            <a:r>
              <a:rPr kumimoji="1" lang="ja-JP" altLang="en-US" u="sng" dirty="0" smtClean="0">
                <a:solidFill>
                  <a:srgbClr val="FF0000"/>
                </a:solidFill>
              </a:rPr>
              <a:t>日</a:t>
            </a:r>
            <a:endParaRPr kumimoji="1" lang="en-US" altLang="ja-JP" u="sng" dirty="0" smtClean="0">
              <a:solidFill>
                <a:srgbClr val="FF0000"/>
              </a:solidFill>
            </a:endParaRPr>
          </a:p>
          <a:p>
            <a:r>
              <a:rPr lang="ja-JP" altLang="en-US" dirty="0" smtClean="0"/>
              <a:t>　　　　　　～</a:t>
            </a:r>
            <a:endParaRPr lang="en-US" altLang="ja-JP" dirty="0" smtClean="0"/>
          </a:p>
          <a:p>
            <a:r>
              <a:rPr kumimoji="1" lang="ja-JP" altLang="en-US" dirty="0" smtClean="0"/>
              <a:t>　　　　　　</a:t>
            </a:r>
            <a:r>
              <a:rPr lang="en-US" altLang="ja-JP" u="sng" dirty="0" smtClean="0">
                <a:solidFill>
                  <a:srgbClr val="FF0000"/>
                </a:solidFill>
              </a:rPr>
              <a:t>2027</a:t>
            </a:r>
            <a:r>
              <a:rPr kumimoji="1" lang="ja-JP" altLang="en-US" u="sng" dirty="0" smtClean="0">
                <a:solidFill>
                  <a:srgbClr val="FF0000"/>
                </a:solidFill>
              </a:rPr>
              <a:t>年３月</a:t>
            </a:r>
            <a:r>
              <a:rPr lang="en-US" altLang="ja-JP" u="sng" dirty="0" smtClean="0">
                <a:solidFill>
                  <a:srgbClr val="FF0000"/>
                </a:solidFill>
              </a:rPr>
              <a:t>31</a:t>
            </a:r>
            <a:r>
              <a:rPr kumimoji="1" lang="ja-JP" altLang="en-US" u="sng" dirty="0" smtClean="0">
                <a:solidFill>
                  <a:srgbClr val="FF0000"/>
                </a:solidFill>
              </a:rPr>
              <a:t>日</a:t>
            </a:r>
            <a:endParaRPr kumimoji="1" lang="ja-JP" altLang="en-US" u="sng" dirty="0">
              <a:solidFill>
                <a:srgbClr val="FF0000"/>
              </a:solidFill>
            </a:endParaRPr>
          </a:p>
        </p:txBody>
      </p:sp>
      <p:sp>
        <p:nvSpPr>
          <p:cNvPr id="4" name="テキスト ボックス 3"/>
          <p:cNvSpPr txBox="1"/>
          <p:nvPr/>
        </p:nvSpPr>
        <p:spPr>
          <a:xfrm>
            <a:off x="9822873" y="5653293"/>
            <a:ext cx="1690254" cy="584775"/>
          </a:xfrm>
          <a:prstGeom prst="rect">
            <a:avLst/>
          </a:prstGeom>
          <a:noFill/>
          <a:ln>
            <a:solidFill>
              <a:schemeClr val="tx1"/>
            </a:solidFill>
          </a:ln>
        </p:spPr>
        <p:txBody>
          <a:bodyPr wrap="square" rtlCol="0">
            <a:spAutoFit/>
          </a:bodyPr>
          <a:lstStyle/>
          <a:p>
            <a:r>
              <a:rPr kumimoji="1" lang="en-US" altLang="ja-JP" sz="3200" dirty="0" smtClean="0"/>
              <a:t>3</a:t>
            </a:r>
            <a:r>
              <a:rPr kumimoji="1" lang="ja-JP" altLang="en-US" sz="3200" dirty="0" smtClean="0"/>
              <a:t>年保管</a:t>
            </a:r>
            <a:endParaRPr kumimoji="1" lang="ja-JP" altLang="en-US" sz="3200" dirty="0"/>
          </a:p>
        </p:txBody>
      </p:sp>
      <p:sp>
        <p:nvSpPr>
          <p:cNvPr id="5" name="テキスト ボックス 4"/>
          <p:cNvSpPr txBox="1"/>
          <p:nvPr/>
        </p:nvSpPr>
        <p:spPr>
          <a:xfrm>
            <a:off x="686791" y="522328"/>
            <a:ext cx="1163781" cy="369332"/>
          </a:xfrm>
          <a:prstGeom prst="rect">
            <a:avLst/>
          </a:prstGeom>
          <a:noFill/>
          <a:ln>
            <a:solidFill>
              <a:schemeClr val="tx1"/>
            </a:solidFill>
          </a:ln>
        </p:spPr>
        <p:txBody>
          <a:bodyPr wrap="square" rtlCol="0">
            <a:spAutoFit/>
          </a:bodyPr>
          <a:lstStyle/>
          <a:p>
            <a:r>
              <a:rPr lang="ja-JP" altLang="en-US" dirty="0" smtClean="0">
                <a:solidFill>
                  <a:srgbClr val="FF0000"/>
                </a:solidFill>
              </a:rPr>
              <a:t>参考</a:t>
            </a:r>
            <a:r>
              <a:rPr lang="ja-JP" altLang="en-US" dirty="0">
                <a:solidFill>
                  <a:srgbClr val="FF0000"/>
                </a:solidFill>
              </a:rPr>
              <a:t>例</a:t>
            </a:r>
            <a:endParaRPr kumimoji="1" lang="ja-JP" altLang="en-US" dirty="0">
              <a:solidFill>
                <a:srgbClr val="FF0000"/>
              </a:solidFill>
            </a:endParaRPr>
          </a:p>
        </p:txBody>
      </p:sp>
    </p:spTree>
    <p:extLst>
      <p:ext uri="{BB962C8B-B14F-4D97-AF65-F5344CB8AC3E}">
        <p14:creationId xmlns:p14="http://schemas.microsoft.com/office/powerpoint/2010/main" val="102396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プレースホルダー 3"/>
          <p:cNvSpPr>
            <a:spLocks noGrp="1"/>
          </p:cNvSpPr>
          <p:nvPr>
            <p:ph type="body" sz="half" idx="2"/>
          </p:nvPr>
        </p:nvSpPr>
        <p:spPr/>
        <p:txBody>
          <a:bodyPr/>
          <a:lstStyle/>
          <a:p>
            <a:endParaRPr kumimoji="1" lang="ja-JP" altLang="en-US" dirty="0"/>
          </a:p>
        </p:txBody>
      </p:sp>
      <p:pic>
        <p:nvPicPr>
          <p:cNvPr id="6" name="図 5"/>
          <p:cNvPicPr>
            <a:picLocks noChangeAspect="1"/>
          </p:cNvPicPr>
          <p:nvPr/>
        </p:nvPicPr>
        <p:blipFill>
          <a:blip r:embed="rId2"/>
          <a:stretch>
            <a:fillRect/>
          </a:stretch>
        </p:blipFill>
        <p:spPr>
          <a:xfrm>
            <a:off x="1036125" y="167364"/>
            <a:ext cx="7105649" cy="3200400"/>
          </a:xfrm>
          <a:prstGeom prst="rect">
            <a:avLst/>
          </a:prstGeom>
        </p:spPr>
      </p:pic>
      <p:pic>
        <p:nvPicPr>
          <p:cNvPr id="8" name="図 7"/>
          <p:cNvPicPr>
            <a:picLocks noChangeAspect="1"/>
          </p:cNvPicPr>
          <p:nvPr/>
        </p:nvPicPr>
        <p:blipFill>
          <a:blip r:embed="rId3"/>
          <a:stretch>
            <a:fillRect/>
          </a:stretch>
        </p:blipFill>
        <p:spPr>
          <a:xfrm>
            <a:off x="1164712" y="3282264"/>
            <a:ext cx="6848475" cy="3419475"/>
          </a:xfrm>
          <a:prstGeom prst="rect">
            <a:avLst/>
          </a:prstGeom>
        </p:spPr>
      </p:pic>
      <p:pic>
        <p:nvPicPr>
          <p:cNvPr id="9"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9054" y="3367764"/>
            <a:ext cx="1783037" cy="974022"/>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21221409"/>
              </p:ext>
            </p:extLst>
          </p:nvPr>
        </p:nvGraphicFramePr>
        <p:xfrm>
          <a:off x="8153553" y="3341896"/>
          <a:ext cx="3160210" cy="3244884"/>
        </p:xfrm>
        <a:graphic>
          <a:graphicData uri="http://schemas.openxmlformats.org/drawingml/2006/table">
            <a:tbl>
              <a:tblPr firstRow="1" bandRow="1">
                <a:tableStyleId>{F5AB1C69-6EDB-4FF4-983F-18BD219EF322}</a:tableStyleId>
              </a:tblPr>
              <a:tblGrid>
                <a:gridCol w="946538">
                  <a:extLst>
                    <a:ext uri="{9D8B030D-6E8A-4147-A177-3AD203B41FA5}">
                      <a16:colId xmlns:a16="http://schemas.microsoft.com/office/drawing/2014/main" val="2602496287"/>
                    </a:ext>
                  </a:extLst>
                </a:gridCol>
                <a:gridCol w="2213672">
                  <a:extLst>
                    <a:ext uri="{9D8B030D-6E8A-4147-A177-3AD203B41FA5}">
                      <a16:colId xmlns:a16="http://schemas.microsoft.com/office/drawing/2014/main" val="841031126"/>
                    </a:ext>
                  </a:extLst>
                </a:gridCol>
              </a:tblGrid>
              <a:tr h="629604">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871760">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2024/3/28</a:t>
                      </a:r>
                      <a:r>
                        <a:rPr kumimoji="1" lang="ja-JP" altLang="en-US" sz="1000" dirty="0" smtClean="0">
                          <a:solidFill>
                            <a:srgbClr val="FF0000"/>
                          </a:solidFill>
                        </a:rPr>
                        <a:t>　</a:t>
                      </a:r>
                      <a:r>
                        <a:rPr kumimoji="1" lang="en-US" altLang="ja-JP" sz="1000" dirty="0" smtClean="0">
                          <a:solidFill>
                            <a:srgbClr val="FF0000"/>
                          </a:solidFill>
                        </a:rPr>
                        <a:t>16</a:t>
                      </a:r>
                      <a:r>
                        <a:rPr kumimoji="1" lang="ja-JP" altLang="en-US" sz="1000" dirty="0" smtClean="0">
                          <a:solidFill>
                            <a:srgbClr val="FF0000"/>
                          </a:solidFill>
                        </a:rPr>
                        <a:t>：</a:t>
                      </a:r>
                      <a:r>
                        <a:rPr kumimoji="1" lang="en-US" altLang="ja-JP" sz="1000" dirty="0" smtClean="0">
                          <a:solidFill>
                            <a:srgbClr val="FF0000"/>
                          </a:solidFill>
                        </a:rPr>
                        <a:t>00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871760">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871760">
                <a:tc>
                  <a:txBody>
                    <a:bodyPr/>
                    <a:lstStyle/>
                    <a:p>
                      <a:endParaRPr kumimoji="1" lang="ja-JP" altLang="en-US" sz="1000" dirty="0"/>
                    </a:p>
                  </a:txBody>
                  <a:tcPr/>
                </a:tc>
                <a:tc>
                  <a:txBody>
                    <a:bodyPr/>
                    <a:lstStyle/>
                    <a:p>
                      <a:r>
                        <a:rPr kumimoji="1" lang="ja-JP" altLang="en-US" sz="1000" dirty="0" smtClean="0">
                          <a:solidFill>
                            <a:srgbClr val="FF0000"/>
                          </a:solidFill>
                        </a:rPr>
                        <a:t>④除去した石綿廃棄物の保管</a:t>
                      </a:r>
                      <a:endParaRPr kumimoji="1" lang="ja-JP" altLang="en-US" sz="1000" dirty="0"/>
                    </a:p>
                  </a:txBody>
                  <a:tcPr/>
                </a:tc>
                <a:extLst>
                  <a:ext uri="{0D108BD9-81ED-4DB2-BD59-A6C34878D82A}">
                    <a16:rowId xmlns:a16="http://schemas.microsoft.com/office/drawing/2014/main" val="3408436496"/>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282244009"/>
              </p:ext>
            </p:extLst>
          </p:nvPr>
        </p:nvGraphicFramePr>
        <p:xfrm>
          <a:off x="8141774" y="252863"/>
          <a:ext cx="3171989" cy="3029401"/>
        </p:xfrm>
        <a:graphic>
          <a:graphicData uri="http://schemas.openxmlformats.org/drawingml/2006/table">
            <a:tbl>
              <a:tblPr firstRow="1" bandRow="1">
                <a:tableStyleId>{F5AB1C69-6EDB-4FF4-983F-18BD219EF322}</a:tableStyleId>
              </a:tblPr>
              <a:tblGrid>
                <a:gridCol w="950064">
                  <a:extLst>
                    <a:ext uri="{9D8B030D-6E8A-4147-A177-3AD203B41FA5}">
                      <a16:colId xmlns:a16="http://schemas.microsoft.com/office/drawing/2014/main" val="2602496287"/>
                    </a:ext>
                  </a:extLst>
                </a:gridCol>
                <a:gridCol w="2221925">
                  <a:extLst>
                    <a:ext uri="{9D8B030D-6E8A-4147-A177-3AD203B41FA5}">
                      <a16:colId xmlns:a16="http://schemas.microsoft.com/office/drawing/2014/main" val="841031126"/>
                    </a:ext>
                  </a:extLst>
                </a:gridCol>
              </a:tblGrid>
              <a:tr h="680089">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1027824">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2024/3/28</a:t>
                      </a:r>
                      <a:r>
                        <a:rPr kumimoji="1" lang="ja-JP" altLang="en-US" sz="1000" dirty="0" smtClean="0">
                          <a:solidFill>
                            <a:srgbClr val="FF0000"/>
                          </a:solidFill>
                        </a:rPr>
                        <a:t>　</a:t>
                      </a:r>
                      <a:r>
                        <a:rPr kumimoji="1" lang="en-US" altLang="ja-JP" sz="1000" dirty="0" smtClean="0">
                          <a:solidFill>
                            <a:srgbClr val="FF0000"/>
                          </a:solidFill>
                        </a:rPr>
                        <a:t>16</a:t>
                      </a:r>
                      <a:r>
                        <a:rPr kumimoji="1" lang="ja-JP" altLang="en-US" sz="1000" dirty="0" smtClean="0">
                          <a:solidFill>
                            <a:srgbClr val="FF0000"/>
                          </a:solidFill>
                        </a:rPr>
                        <a:t>：</a:t>
                      </a:r>
                      <a:r>
                        <a:rPr kumimoji="1" lang="en-US" altLang="ja-JP" sz="1000" dirty="0" smtClean="0">
                          <a:solidFill>
                            <a:srgbClr val="FF0000"/>
                          </a:solidFill>
                        </a:rPr>
                        <a:t>00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1027824">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93664">
                <a:tc>
                  <a:txBody>
                    <a:bodyPr/>
                    <a:lstStyle/>
                    <a:p>
                      <a:endParaRPr kumimoji="1" lang="ja-JP" altLang="en-US" sz="1000" dirty="0"/>
                    </a:p>
                  </a:txBody>
                  <a:tcPr/>
                </a:tc>
                <a:tc>
                  <a:txBody>
                    <a:bodyPr/>
                    <a:lstStyle/>
                    <a:p>
                      <a:r>
                        <a:rPr kumimoji="1" lang="ja-JP" altLang="en-US" sz="1000" dirty="0" smtClean="0">
                          <a:solidFill>
                            <a:srgbClr val="FF0000"/>
                          </a:solidFill>
                        </a:rPr>
                        <a:t>③袋二重目</a:t>
                      </a:r>
                      <a:endParaRPr kumimoji="1" lang="ja-JP" altLang="en-US" sz="1000" dirty="0"/>
                    </a:p>
                  </a:txBody>
                  <a:tcPr/>
                </a:tc>
                <a:extLst>
                  <a:ext uri="{0D108BD9-81ED-4DB2-BD59-A6C34878D82A}">
                    <a16:rowId xmlns:a16="http://schemas.microsoft.com/office/drawing/2014/main" val="3408436496"/>
                  </a:ext>
                </a:extLst>
              </a:tr>
            </a:tbl>
          </a:graphicData>
        </a:graphic>
      </p:graphicFrame>
    </p:spTree>
    <p:extLst>
      <p:ext uri="{BB962C8B-B14F-4D97-AF65-F5344CB8AC3E}">
        <p14:creationId xmlns:p14="http://schemas.microsoft.com/office/powerpoint/2010/main" val="212401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8531" y="1466849"/>
            <a:ext cx="3932237" cy="2609850"/>
          </a:xfrm>
        </p:spPr>
        <p:txBody>
          <a:bodyPr>
            <a:noAutofit/>
          </a:bodyPr>
          <a:lstStyle/>
          <a:p>
            <a:r>
              <a:rPr lang="ja-JP" altLang="en-US" sz="1800" dirty="0" smtClean="0"/>
              <a:t>・貯蔵</a:t>
            </a:r>
            <a:r>
              <a:rPr lang="ja-JP" altLang="en-US" sz="1800" dirty="0"/>
              <a:t>（保管）時には大きな包装にまとめている場合であっても、運搬時に大きな包装から</a:t>
            </a:r>
            <a:r>
              <a:rPr lang="ja-JP" altLang="en-US" sz="1800" dirty="0" smtClean="0"/>
              <a:t>取り出し</a:t>
            </a:r>
            <a:r>
              <a:rPr lang="ja-JP" altLang="en-US" sz="1800" dirty="0"/>
              <a:t>、小分けの包装により運ぶのであれば、他の産業廃棄物と混在せずに貯蔵から運搬</a:t>
            </a:r>
            <a:r>
              <a:rPr lang="ja-JP" altLang="en-US" sz="1800" dirty="0" smtClean="0"/>
              <a:t>まで一貫</a:t>
            </a:r>
            <a:r>
              <a:rPr lang="ja-JP" altLang="en-US" sz="1800" dirty="0"/>
              <a:t>して他の産業廃棄物と区分できるよう、小分けの包装ごとに表示</a:t>
            </a:r>
            <a:r>
              <a:rPr lang="ja-JP" altLang="en-US" sz="1800" dirty="0" smtClean="0"/>
              <a:t>が必要です。</a:t>
            </a:r>
            <a:r>
              <a:rPr lang="ja-JP" altLang="en-US" sz="1800" dirty="0"/>
              <a:t/>
            </a:r>
            <a:br>
              <a:rPr lang="ja-JP" altLang="en-US" sz="1800" dirty="0"/>
            </a:br>
            <a:endParaRPr kumimoji="1" lang="ja-JP" altLang="en-US" sz="1800" dirty="0"/>
          </a:p>
        </p:txBody>
      </p:sp>
      <p:sp>
        <p:nvSpPr>
          <p:cNvPr id="3" name="コンテンツ プレースホルダー 2"/>
          <p:cNvSpPr>
            <a:spLocks noGrp="1"/>
          </p:cNvSpPr>
          <p:nvPr>
            <p:ph idx="1"/>
          </p:nvPr>
        </p:nvSpPr>
        <p:spPr>
          <a:xfrm>
            <a:off x="5183188" y="987425"/>
            <a:ext cx="6303962" cy="5365750"/>
          </a:xfrm>
        </p:spPr>
        <p:txBody>
          <a:bodyPr/>
          <a:lstStyle/>
          <a:p>
            <a:r>
              <a:rPr kumimoji="1" lang="ja-JP" altLang="en-US" dirty="0" smtClean="0"/>
              <a:t>フレコンバックに保管した例</a:t>
            </a:r>
            <a:endParaRPr kumimoji="1" lang="ja-JP" altLang="en-US" dirty="0"/>
          </a:p>
        </p:txBody>
      </p:sp>
      <p:pic>
        <p:nvPicPr>
          <p:cNvPr id="6" name="図 5"/>
          <p:cNvPicPr>
            <a:picLocks noChangeAspect="1"/>
          </p:cNvPicPr>
          <p:nvPr/>
        </p:nvPicPr>
        <p:blipFill>
          <a:blip r:embed="rId2"/>
          <a:stretch>
            <a:fillRect/>
          </a:stretch>
        </p:blipFill>
        <p:spPr>
          <a:xfrm>
            <a:off x="1544741" y="4243388"/>
            <a:ext cx="2419350" cy="1600200"/>
          </a:xfrm>
          <a:prstGeom prst="rect">
            <a:avLst/>
          </a:prstGeom>
        </p:spPr>
      </p:pic>
      <p:pic>
        <p:nvPicPr>
          <p:cNvPr id="10" name="図 9"/>
          <p:cNvPicPr>
            <a:picLocks noChangeAspect="1"/>
          </p:cNvPicPr>
          <p:nvPr/>
        </p:nvPicPr>
        <p:blipFill>
          <a:blip r:embed="rId3"/>
          <a:stretch>
            <a:fillRect/>
          </a:stretch>
        </p:blipFill>
        <p:spPr>
          <a:xfrm>
            <a:off x="1247775" y="5929314"/>
            <a:ext cx="3333750" cy="171450"/>
          </a:xfrm>
          <a:prstGeom prst="rect">
            <a:avLst/>
          </a:prstGeom>
        </p:spPr>
      </p:pic>
      <p:pic>
        <p:nvPicPr>
          <p:cNvPr id="5" name="図 4"/>
          <p:cNvPicPr>
            <a:picLocks noChangeAspect="1"/>
          </p:cNvPicPr>
          <p:nvPr/>
        </p:nvPicPr>
        <p:blipFill>
          <a:blip r:embed="rId4"/>
          <a:stretch>
            <a:fillRect/>
          </a:stretch>
        </p:blipFill>
        <p:spPr>
          <a:xfrm>
            <a:off x="5467351" y="2727803"/>
            <a:ext cx="5888037" cy="3529575"/>
          </a:xfrm>
          <a:prstGeom prst="rect">
            <a:avLst/>
          </a:prstGeom>
        </p:spPr>
      </p:pic>
      <p:cxnSp>
        <p:nvCxnSpPr>
          <p:cNvPr id="8" name="直線矢印コネクタ 7"/>
          <p:cNvCxnSpPr/>
          <p:nvPr/>
        </p:nvCxnSpPr>
        <p:spPr>
          <a:xfrm>
            <a:off x="3964091" y="4543426"/>
            <a:ext cx="1503258" cy="123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2097554356"/>
              </p:ext>
            </p:extLst>
          </p:nvPr>
        </p:nvGraphicFramePr>
        <p:xfrm>
          <a:off x="7896226" y="1588957"/>
          <a:ext cx="3459162" cy="1138846"/>
        </p:xfrm>
        <a:graphic>
          <a:graphicData uri="http://schemas.openxmlformats.org/drawingml/2006/table">
            <a:tbl>
              <a:tblPr firstRow="1" bandRow="1">
                <a:tableStyleId>{F5AB1C69-6EDB-4FF4-983F-18BD219EF322}</a:tableStyleId>
              </a:tblPr>
              <a:tblGrid>
                <a:gridCol w="1036079">
                  <a:extLst>
                    <a:ext uri="{9D8B030D-6E8A-4147-A177-3AD203B41FA5}">
                      <a16:colId xmlns:a16="http://schemas.microsoft.com/office/drawing/2014/main" val="2602496287"/>
                    </a:ext>
                  </a:extLst>
                </a:gridCol>
                <a:gridCol w="2423083">
                  <a:extLst>
                    <a:ext uri="{9D8B030D-6E8A-4147-A177-3AD203B41FA5}">
                      <a16:colId xmlns:a16="http://schemas.microsoft.com/office/drawing/2014/main" val="841031126"/>
                    </a:ext>
                  </a:extLst>
                </a:gridCol>
              </a:tblGrid>
              <a:tr h="168916">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254926">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2024/3/28</a:t>
                      </a:r>
                      <a:r>
                        <a:rPr kumimoji="1" lang="ja-JP" altLang="en-US" sz="1000" dirty="0" smtClean="0">
                          <a:solidFill>
                            <a:srgbClr val="FF0000"/>
                          </a:solidFill>
                        </a:rPr>
                        <a:t>　</a:t>
                      </a:r>
                      <a:r>
                        <a:rPr kumimoji="1" lang="en-US" altLang="ja-JP" sz="1000" dirty="0" smtClean="0">
                          <a:solidFill>
                            <a:srgbClr val="FF0000"/>
                          </a:solidFill>
                        </a:rPr>
                        <a:t>16</a:t>
                      </a:r>
                      <a:r>
                        <a:rPr kumimoji="1" lang="ja-JP" altLang="en-US" sz="1000" dirty="0" smtClean="0">
                          <a:solidFill>
                            <a:srgbClr val="FF0000"/>
                          </a:solidFill>
                        </a:rPr>
                        <a:t>：</a:t>
                      </a:r>
                      <a:r>
                        <a:rPr kumimoji="1" lang="en-US" altLang="ja-JP" sz="1000" dirty="0" smtClean="0">
                          <a:solidFill>
                            <a:srgbClr val="FF0000"/>
                          </a:solidFill>
                        </a:rPr>
                        <a:t>00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279218">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168916">
                <a:tc>
                  <a:txBody>
                    <a:bodyPr/>
                    <a:lstStyle/>
                    <a:p>
                      <a:endParaRPr kumimoji="1" lang="ja-JP" altLang="en-US" sz="1000" dirty="0"/>
                    </a:p>
                  </a:txBody>
                  <a:tcPr/>
                </a:tc>
                <a:tc>
                  <a:txBody>
                    <a:bodyPr/>
                    <a:lstStyle/>
                    <a:p>
                      <a:r>
                        <a:rPr kumimoji="1" lang="ja-JP" altLang="en-US" sz="1000" dirty="0" smtClean="0">
                          <a:solidFill>
                            <a:srgbClr val="FF0000"/>
                          </a:solidFill>
                        </a:rPr>
                        <a:t>④除去した石綿廃棄物の保管</a:t>
                      </a:r>
                      <a:endParaRPr kumimoji="1" lang="ja-JP" altLang="en-US" sz="1000" dirty="0"/>
                    </a:p>
                  </a:txBody>
                  <a:tcPr/>
                </a:tc>
                <a:extLst>
                  <a:ext uri="{0D108BD9-81ED-4DB2-BD59-A6C34878D82A}">
                    <a16:rowId xmlns:a16="http://schemas.microsoft.com/office/drawing/2014/main" val="3408436496"/>
                  </a:ext>
                </a:extLst>
              </a:tr>
            </a:tbl>
          </a:graphicData>
        </a:graphic>
      </p:graphicFrame>
      <p:pic>
        <p:nvPicPr>
          <p:cNvPr id="14" name="コンテンツ プレースホルダー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7350" y="1568451"/>
            <a:ext cx="2428875" cy="1170201"/>
          </a:xfrm>
          <a:prstGeom prst="rect">
            <a:avLst/>
          </a:prstGeom>
        </p:spPr>
      </p:pic>
      <p:sp>
        <p:nvSpPr>
          <p:cNvPr id="15" name="正方形/長方形 14"/>
          <p:cNvSpPr/>
          <p:nvPr/>
        </p:nvSpPr>
        <p:spPr>
          <a:xfrm>
            <a:off x="5467350" y="1562100"/>
            <a:ext cx="5888037" cy="4695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4581525" y="1282535"/>
            <a:ext cx="885824" cy="3064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544742" y="876025"/>
            <a:ext cx="3036784" cy="646331"/>
          </a:xfrm>
          <a:prstGeom prst="rect">
            <a:avLst/>
          </a:prstGeom>
          <a:noFill/>
          <a:ln>
            <a:solidFill>
              <a:schemeClr val="tx1"/>
            </a:solidFill>
          </a:ln>
        </p:spPr>
        <p:txBody>
          <a:bodyPr wrap="square" rtlCol="0">
            <a:spAutoFit/>
          </a:bodyPr>
          <a:lstStyle/>
          <a:p>
            <a:r>
              <a:rPr kumimoji="1" lang="ja-JP" altLang="en-US" dirty="0" smtClean="0">
                <a:solidFill>
                  <a:srgbClr val="FF0000"/>
                </a:solidFill>
              </a:rPr>
              <a:t>特別管理廃棄物保管場所、管理者氏名の表示</a:t>
            </a:r>
            <a:endParaRPr kumimoji="1" lang="ja-JP" altLang="en-US" dirty="0">
              <a:solidFill>
                <a:srgbClr val="FF0000"/>
              </a:solidFill>
            </a:endParaRPr>
          </a:p>
        </p:txBody>
      </p:sp>
    </p:spTree>
    <p:extLst>
      <p:ext uri="{BB962C8B-B14F-4D97-AF65-F5344CB8AC3E}">
        <p14:creationId xmlns:p14="http://schemas.microsoft.com/office/powerpoint/2010/main" val="412665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half" idx="2"/>
          </p:nvPr>
        </p:nvSpPr>
        <p:spPr/>
        <p:txBody>
          <a:bodyPr/>
          <a:lstStyle/>
          <a:p>
            <a:r>
              <a:rPr kumimoji="1" lang="ja-JP" altLang="en-US" dirty="0" smtClean="0"/>
              <a:t>⑥作業従事者および周辺作業従事者の氏名および作業従事期間（写真でなくても差し支えありません）</a:t>
            </a:r>
            <a:endParaRPr kumimoji="1" lang="en-US" altLang="ja-JP" dirty="0" smtClean="0"/>
          </a:p>
          <a:p>
            <a:endParaRPr kumimoji="1" lang="ja-JP" altLang="en-US" dirty="0"/>
          </a:p>
        </p:txBody>
      </p:sp>
      <p:sp>
        <p:nvSpPr>
          <p:cNvPr id="7" name="テキスト ボックス 6"/>
          <p:cNvSpPr txBox="1"/>
          <p:nvPr/>
        </p:nvSpPr>
        <p:spPr>
          <a:xfrm>
            <a:off x="6412676" y="5782086"/>
            <a:ext cx="3895106" cy="369332"/>
          </a:xfrm>
          <a:prstGeom prst="rect">
            <a:avLst/>
          </a:prstGeom>
          <a:noFill/>
          <a:ln>
            <a:solidFill>
              <a:schemeClr val="tx1"/>
            </a:solidFill>
          </a:ln>
        </p:spPr>
        <p:txBody>
          <a:bodyPr wrap="square" rtlCol="0">
            <a:spAutoFit/>
          </a:bodyPr>
          <a:lstStyle/>
          <a:p>
            <a:r>
              <a:rPr kumimoji="1" lang="ja-JP" altLang="en-US" dirty="0" smtClean="0"/>
              <a:t>事故等、特記事項があれば記録する</a:t>
            </a:r>
            <a:endParaRPr kumimoji="1" lang="ja-JP" altLang="en-US" dirty="0"/>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4129" y="1050406"/>
            <a:ext cx="6172200" cy="4362348"/>
          </a:xfrm>
          <a:ln>
            <a:solidFill>
              <a:schemeClr val="tx1"/>
            </a:solidFill>
          </a:ln>
        </p:spPr>
      </p:pic>
      <p:cxnSp>
        <p:nvCxnSpPr>
          <p:cNvPr id="6" name="直線矢印コネクタ 5"/>
          <p:cNvCxnSpPr/>
          <p:nvPr/>
        </p:nvCxnSpPr>
        <p:spPr>
          <a:xfrm flipV="1">
            <a:off x="9037122" y="3776354"/>
            <a:ext cx="724395" cy="2005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434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280" y="4096120"/>
            <a:ext cx="3640796" cy="2573219"/>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764" y="1615839"/>
            <a:ext cx="1567323" cy="2217574"/>
          </a:xfrm>
          <a:prstGeom prst="rect">
            <a:avLst/>
          </a:prstGeom>
        </p:spPr>
      </p:pic>
      <p:sp>
        <p:nvSpPr>
          <p:cNvPr id="4" name="タイトル 3"/>
          <p:cNvSpPr>
            <a:spLocks noGrp="1"/>
          </p:cNvSpPr>
          <p:nvPr>
            <p:ph type="title"/>
          </p:nvPr>
        </p:nvSpPr>
        <p:spPr>
          <a:xfrm>
            <a:off x="238691" y="1527989"/>
            <a:ext cx="4285822" cy="1028761"/>
          </a:xfrm>
          <a:ln>
            <a:solidFill>
              <a:schemeClr val="tx1"/>
            </a:solidFill>
          </a:ln>
        </p:spPr>
        <p:txBody>
          <a:bodyPr>
            <a:normAutofit fontScale="90000"/>
          </a:bodyPr>
          <a:lstStyle/>
          <a:p>
            <a:r>
              <a:rPr kumimoji="1" lang="ja-JP" altLang="en-US" sz="2800" dirty="0" smtClean="0">
                <a:solidFill>
                  <a:srgbClr val="FF0000"/>
                </a:solidFill>
              </a:rPr>
              <a:t>例：労働次郎様邸解体</a:t>
            </a:r>
            <a:r>
              <a:rPr kumimoji="1" lang="ja-JP" altLang="en-US" sz="2800" dirty="0" smtClean="0"/>
              <a:t>工事</a:t>
            </a:r>
            <a:r>
              <a:rPr kumimoji="1" lang="en-US" altLang="ja-JP" dirty="0" smtClean="0"/>
              <a:t/>
            </a:r>
            <a:br>
              <a:rPr kumimoji="1" lang="en-US" altLang="ja-JP" dirty="0" smtClean="0"/>
            </a:br>
            <a:r>
              <a:rPr kumimoji="1" lang="ja-JP" altLang="en-US" sz="1800" dirty="0" smtClean="0"/>
              <a:t>（石綿作業期間：</a:t>
            </a:r>
            <a:r>
              <a:rPr kumimoji="1" lang="en-US" altLang="ja-JP" sz="1800" dirty="0" smtClean="0"/>
              <a:t>2024/3/1</a:t>
            </a:r>
            <a:r>
              <a:rPr kumimoji="1" lang="ja-JP" altLang="en-US" sz="1800" dirty="0" smtClean="0"/>
              <a:t>～</a:t>
            </a:r>
            <a:r>
              <a:rPr kumimoji="1" lang="en-US" altLang="ja-JP" sz="1800" dirty="0" smtClean="0"/>
              <a:t>2024/3/31</a:t>
            </a:r>
            <a:r>
              <a:rPr kumimoji="1" lang="ja-JP" altLang="en-US" sz="1800" dirty="0" smtClean="0"/>
              <a:t>）</a:t>
            </a:r>
            <a:r>
              <a:rPr kumimoji="1" lang="en-US" altLang="ja-JP" sz="1800" dirty="0" smtClean="0"/>
              <a:t/>
            </a:r>
            <a:br>
              <a:rPr kumimoji="1" lang="en-US" altLang="ja-JP" sz="1800" dirty="0" smtClean="0"/>
            </a:br>
            <a:endParaRPr kumimoji="1" lang="ja-JP" altLang="en-US" sz="2400" dirty="0">
              <a:solidFill>
                <a:srgbClr val="FF0000"/>
              </a:solidFill>
            </a:endParaRPr>
          </a:p>
        </p:txBody>
      </p:sp>
      <p:sp>
        <p:nvSpPr>
          <p:cNvPr id="6" name="テキスト プレースホルダー 5"/>
          <p:cNvSpPr>
            <a:spLocks noGrp="1"/>
          </p:cNvSpPr>
          <p:nvPr>
            <p:ph type="body" sz="half" idx="2"/>
          </p:nvPr>
        </p:nvSpPr>
        <p:spPr>
          <a:xfrm>
            <a:off x="222439" y="1907402"/>
            <a:ext cx="3932237" cy="3556598"/>
          </a:xfrm>
        </p:spPr>
        <p:txBody>
          <a:bodyPr/>
          <a:lstStyle/>
          <a:p>
            <a:endParaRPr lang="en-US" altLang="ja-JP" dirty="0" smtClean="0"/>
          </a:p>
          <a:p>
            <a:endParaRPr kumimoji="1" lang="en-US" altLang="ja-JP" dirty="0" smtClean="0"/>
          </a:p>
          <a:p>
            <a:r>
              <a:rPr kumimoji="1" lang="ja-JP" altLang="en-US" dirty="0" smtClean="0"/>
              <a:t>①事前調査結果等の掲示、立入禁止表示、喫煙・喫食禁止の掲示、石綿作業場である旨等の掲示状況</a:t>
            </a:r>
            <a:endParaRPr kumimoji="1" lang="en-US" altLang="ja-JP" dirty="0" smtClean="0"/>
          </a:p>
          <a:p>
            <a:r>
              <a:rPr lang="ja-JP" altLang="en-US" dirty="0" smtClean="0"/>
              <a:t>②工事現場名、</a:t>
            </a:r>
            <a:r>
              <a:rPr lang="ja-JP" altLang="en-US" dirty="0"/>
              <a:t>現場</a:t>
            </a:r>
            <a:r>
              <a:rPr lang="ja-JP" altLang="en-US" dirty="0" smtClean="0"/>
              <a:t>所在地、撮影日時、が明らかとなるように記録する。</a:t>
            </a:r>
            <a:endParaRPr lang="en-US" altLang="ja-JP" dirty="0" smtClean="0"/>
          </a:p>
          <a:p>
            <a:endParaRPr kumimoji="1" lang="ja-JP" altLang="en-US" dirty="0"/>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8560" y="1510764"/>
            <a:ext cx="1767432" cy="2500705"/>
          </a:xfrm>
          <a:prstGeom prst="rect">
            <a:avLst/>
          </a:prstGeom>
        </p:spPr>
      </p:pic>
      <p:sp>
        <p:nvSpPr>
          <p:cNvPr id="5" name="正方形/長方形 4"/>
          <p:cNvSpPr/>
          <p:nvPr/>
        </p:nvSpPr>
        <p:spPr>
          <a:xfrm>
            <a:off x="4706872" y="504826"/>
            <a:ext cx="7285103" cy="5996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57008" y="641866"/>
            <a:ext cx="7053943" cy="8234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rPr>
              <a:t>　　　　　　　　　　　　　</a:t>
            </a:r>
            <a:r>
              <a:rPr lang="ja-JP" altLang="en-US" dirty="0" smtClean="0">
                <a:solidFill>
                  <a:srgbClr val="FF0000"/>
                </a:solidFill>
              </a:rPr>
              <a:t>例：</a:t>
            </a:r>
            <a:r>
              <a:rPr kumimoji="1" lang="ja-JP" altLang="en-US" dirty="0" smtClean="0">
                <a:solidFill>
                  <a:srgbClr val="FF0000"/>
                </a:solidFill>
              </a:rPr>
              <a:t>労働次郎様邸解体</a:t>
            </a:r>
            <a:r>
              <a:rPr kumimoji="1" lang="ja-JP" altLang="en-US" dirty="0" smtClean="0"/>
              <a:t>工事掲示板</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3995787984"/>
              </p:ext>
            </p:extLst>
          </p:nvPr>
        </p:nvGraphicFramePr>
        <p:xfrm>
          <a:off x="8696845" y="5194956"/>
          <a:ext cx="3249802" cy="1258748"/>
        </p:xfrm>
        <a:graphic>
          <a:graphicData uri="http://schemas.openxmlformats.org/drawingml/2006/table">
            <a:tbl>
              <a:tblPr firstRow="1" bandRow="1">
                <a:tableStyleId>{F5AB1C69-6EDB-4FF4-983F-18BD219EF322}</a:tableStyleId>
              </a:tblPr>
              <a:tblGrid>
                <a:gridCol w="973374">
                  <a:extLst>
                    <a:ext uri="{9D8B030D-6E8A-4147-A177-3AD203B41FA5}">
                      <a16:colId xmlns:a16="http://schemas.microsoft.com/office/drawing/2014/main" val="2602496287"/>
                    </a:ext>
                  </a:extLst>
                </a:gridCol>
                <a:gridCol w="2276428">
                  <a:extLst>
                    <a:ext uri="{9D8B030D-6E8A-4147-A177-3AD203B41FA5}">
                      <a16:colId xmlns:a16="http://schemas.microsoft.com/office/drawing/2014/main" val="841031126"/>
                    </a:ext>
                  </a:extLst>
                </a:gridCol>
              </a:tblGrid>
              <a:tr h="233523">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368001">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2024/3/1</a:t>
                      </a:r>
                      <a:r>
                        <a:rPr kumimoji="1" lang="ja-JP" altLang="en-US" sz="1000" dirty="0" smtClean="0">
                          <a:solidFill>
                            <a:srgbClr val="FF0000"/>
                          </a:solidFill>
                        </a:rPr>
                        <a:t>　</a:t>
                      </a:r>
                      <a:r>
                        <a:rPr kumimoji="1" lang="en-US" altLang="ja-JP" sz="1000" dirty="0" smtClean="0">
                          <a:solidFill>
                            <a:srgbClr val="FF0000"/>
                          </a:solidFill>
                        </a:rPr>
                        <a:t>8</a:t>
                      </a:r>
                      <a:r>
                        <a:rPr kumimoji="1" lang="ja-JP" altLang="en-US" sz="1000" dirty="0" smtClean="0">
                          <a:solidFill>
                            <a:srgbClr val="FF0000"/>
                          </a:solidFill>
                        </a:rPr>
                        <a:t>：</a:t>
                      </a:r>
                      <a:r>
                        <a:rPr kumimoji="1" lang="en-US" altLang="ja-JP" sz="1000" dirty="0" smtClean="0">
                          <a:solidFill>
                            <a:srgbClr val="FF0000"/>
                          </a:solidFill>
                        </a:rPr>
                        <a:t>45</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403067">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33523">
                <a:tc>
                  <a:txBody>
                    <a:bodyPr/>
                    <a:lstStyle/>
                    <a:p>
                      <a:endParaRPr kumimoji="1" lang="ja-JP" altLang="en-US" sz="1000" dirty="0"/>
                    </a:p>
                  </a:txBody>
                  <a:tcPr/>
                </a:tc>
                <a:tc>
                  <a:txBody>
                    <a:bodyPr/>
                    <a:lstStyle/>
                    <a:p>
                      <a:r>
                        <a:rPr kumimoji="1" lang="ja-JP" altLang="en-US" sz="1000" dirty="0" smtClean="0">
                          <a:solidFill>
                            <a:srgbClr val="FF0000"/>
                          </a:solidFill>
                        </a:rPr>
                        <a:t>掲示物</a:t>
                      </a:r>
                      <a:endParaRPr kumimoji="1" lang="ja-JP" altLang="en-US" sz="1000" dirty="0">
                        <a:solidFill>
                          <a:srgbClr val="FF0000"/>
                        </a:solidFill>
                      </a:endParaRPr>
                    </a:p>
                  </a:txBody>
                  <a:tcPr/>
                </a:tc>
                <a:extLst>
                  <a:ext uri="{0D108BD9-81ED-4DB2-BD59-A6C34878D82A}">
                    <a16:rowId xmlns:a16="http://schemas.microsoft.com/office/drawing/2014/main" val="3408436496"/>
                  </a:ext>
                </a:extLst>
              </a:tr>
            </a:tbl>
          </a:graphicData>
        </a:graphic>
      </p:graphicFrame>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7006" y="1740938"/>
            <a:ext cx="1733609" cy="2477818"/>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7009" y="504826"/>
            <a:ext cx="3186642" cy="1142975"/>
          </a:xfrm>
          <a:prstGeom prst="rect">
            <a:avLst/>
          </a:prstGeom>
        </p:spPr>
      </p:pic>
      <p:sp>
        <p:nvSpPr>
          <p:cNvPr id="8" name="正方形/長方形 7"/>
          <p:cNvSpPr/>
          <p:nvPr/>
        </p:nvSpPr>
        <p:spPr>
          <a:xfrm>
            <a:off x="8919498" y="3467492"/>
            <a:ext cx="1210588" cy="400110"/>
          </a:xfrm>
          <a:prstGeom prst="rect">
            <a:avLst/>
          </a:prstGeom>
          <a:noFill/>
          <a:effectLst/>
        </p:spPr>
        <p:txBody>
          <a:bodyPr wrap="none" lIns="91440" tIns="45720" rIns="91440" bIns="45720">
            <a:spAutoFit/>
          </a:bodyPr>
          <a:lstStyle/>
          <a:p>
            <a:pPr algn="ctr"/>
            <a:r>
              <a:rPr lang="ja-JP" altLang="en-US" sz="2000" b="0" cap="none" spc="0" dirty="0" smtClean="0">
                <a:ln w="0"/>
                <a:solidFill>
                  <a:srgbClr val="FF0000"/>
                </a:solidFill>
                <a:effectLst>
                  <a:outerShdw blurRad="38100" dist="19050" dir="2700000" algn="tl" rotWithShape="0">
                    <a:schemeClr val="dk1">
                      <a:alpha val="40000"/>
                    </a:schemeClr>
                  </a:outerShdw>
                </a:effectLst>
                <a:latin typeface="ＭＳ 明朝" panose="02020609040205080304" pitchFamily="17" charset="-128"/>
                <a:ea typeface="ＭＳ 明朝" panose="02020609040205080304" pitchFamily="17" charset="-128"/>
              </a:rPr>
              <a:t>労働太郎</a:t>
            </a:r>
            <a:endParaRPr lang="ja-JP" altLang="en-US" sz="2000" b="0" cap="none" spc="0" dirty="0">
              <a:ln w="0"/>
              <a:solidFill>
                <a:srgbClr val="FF0000"/>
              </a:solidFill>
              <a:effectLst>
                <a:outerShdw blurRad="38100" dist="19050" dir="2700000" algn="tl" rotWithShape="0">
                  <a:schemeClr val="dk1">
                    <a:alpha val="40000"/>
                  </a:schemeClr>
                </a:outerShdw>
              </a:effectLst>
              <a:latin typeface="ＭＳ 明朝" panose="02020609040205080304" pitchFamily="17" charset="-128"/>
              <a:ea typeface="ＭＳ 明朝" panose="02020609040205080304" pitchFamily="17" charset="-128"/>
            </a:endParaRPr>
          </a:p>
        </p:txBody>
      </p:sp>
      <p:sp>
        <p:nvSpPr>
          <p:cNvPr id="13" name="正方形/長方形 12"/>
          <p:cNvSpPr/>
          <p:nvPr/>
        </p:nvSpPr>
        <p:spPr>
          <a:xfrm>
            <a:off x="262263" y="5974140"/>
            <a:ext cx="4027834" cy="584775"/>
          </a:xfrm>
          <a:prstGeom prst="rect">
            <a:avLst/>
          </a:prstGeom>
          <a:noFill/>
          <a:effectLst/>
        </p:spPr>
        <p:txBody>
          <a:bodyPr wrap="none" lIns="91440" tIns="45720" rIns="91440" bIns="45720">
            <a:spAutoFit/>
          </a:bodyPr>
          <a:lstStyle/>
          <a:p>
            <a:pPr algn="ctr"/>
            <a:r>
              <a:rPr lang="en-US" altLang="ja-JP" sz="1600" b="0" cap="none" spc="0" dirty="0" smtClean="0">
                <a:ln w="0"/>
                <a:solidFill>
                  <a:srgbClr val="FF0000"/>
                </a:solidFill>
              </a:rPr>
              <a:t>※</a:t>
            </a:r>
            <a:r>
              <a:rPr lang="ja-JP" altLang="en-US" sz="1600" b="0" cap="none" spc="0" dirty="0" smtClean="0">
                <a:ln w="0"/>
                <a:solidFill>
                  <a:srgbClr val="FF0000"/>
                </a:solidFill>
              </a:rPr>
              <a:t>記録は、写真のほか、動画による</a:t>
            </a:r>
            <a:endParaRPr lang="en-US" altLang="ja-JP" sz="1600" b="0" cap="none" spc="0" dirty="0" smtClean="0">
              <a:ln w="0"/>
              <a:solidFill>
                <a:srgbClr val="FF0000"/>
              </a:solidFill>
            </a:endParaRPr>
          </a:p>
          <a:p>
            <a:r>
              <a:rPr lang="ja-JP" altLang="en-US" sz="1600" b="0" cap="none" spc="0" dirty="0" smtClean="0">
                <a:ln w="0"/>
                <a:solidFill>
                  <a:srgbClr val="FF0000"/>
                </a:solidFill>
              </a:rPr>
              <a:t>　記録も可能</a:t>
            </a:r>
            <a:endParaRPr lang="ja-JP" altLang="en-US" sz="1600" b="0" cap="none" spc="0" dirty="0">
              <a:ln w="0"/>
              <a:solidFill>
                <a:srgbClr val="FF0000"/>
              </a:solidFill>
            </a:endParaRPr>
          </a:p>
        </p:txBody>
      </p:sp>
      <p:sp>
        <p:nvSpPr>
          <p:cNvPr id="17" name="正方形/長方形 16"/>
          <p:cNvSpPr/>
          <p:nvPr/>
        </p:nvSpPr>
        <p:spPr>
          <a:xfrm>
            <a:off x="10236338" y="1520042"/>
            <a:ext cx="1530176" cy="239790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6779" y="4061400"/>
            <a:ext cx="3249801" cy="1070478"/>
          </a:xfrm>
          <a:prstGeom prst="rect">
            <a:avLst/>
          </a:prstGeom>
        </p:spPr>
      </p:pic>
      <p:sp>
        <p:nvSpPr>
          <p:cNvPr id="18" name="正方形/長方形 17"/>
          <p:cNvSpPr/>
          <p:nvPr/>
        </p:nvSpPr>
        <p:spPr>
          <a:xfrm>
            <a:off x="8554463" y="4068686"/>
            <a:ext cx="3326602" cy="10828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953488" y="4257213"/>
            <a:ext cx="3326602" cy="22158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802757" y="1615839"/>
            <a:ext cx="877807" cy="246221"/>
          </a:xfrm>
          <a:prstGeom prst="rect">
            <a:avLst/>
          </a:prstGeom>
          <a:solidFill>
            <a:schemeClr val="bg1"/>
          </a:solidFill>
          <a:ln>
            <a:solidFill>
              <a:schemeClr val="tx1"/>
            </a:solidFill>
          </a:ln>
          <a:effectLst/>
        </p:spPr>
        <p:txBody>
          <a:bodyPr wrap="square" lIns="91440" tIns="45720" rIns="91440" bIns="45720">
            <a:spAutoFit/>
          </a:bodyPr>
          <a:lstStyle/>
          <a:p>
            <a:pPr algn="ctr"/>
            <a:r>
              <a:rPr lang="ja-JP" altLang="en-US" sz="1000" b="0" cap="none" spc="0" dirty="0" smtClean="0">
                <a:ln w="0"/>
                <a:solidFill>
                  <a:srgbClr val="FF0000"/>
                </a:solidFill>
                <a:effectLst>
                  <a:outerShdw blurRad="38100" dist="19050" dir="2700000" algn="tl" rotWithShape="0">
                    <a:schemeClr val="dk1">
                      <a:alpha val="40000"/>
                    </a:schemeClr>
                  </a:outerShdw>
                </a:effectLst>
                <a:latin typeface="ＭＳ 明朝" panose="02020609040205080304" pitchFamily="17" charset="-128"/>
                <a:ea typeface="ＭＳ 明朝" panose="02020609040205080304" pitchFamily="17" charset="-128"/>
              </a:rPr>
              <a:t>例 レベル</a:t>
            </a:r>
            <a:r>
              <a:rPr lang="en-US" altLang="ja-JP" sz="1000" b="0" cap="none" spc="0" dirty="0" smtClean="0">
                <a:ln w="0"/>
                <a:solidFill>
                  <a:srgbClr val="FF0000"/>
                </a:solidFill>
                <a:effectLst>
                  <a:outerShdw blurRad="38100" dist="19050" dir="2700000" algn="tl" rotWithShape="0">
                    <a:schemeClr val="dk1">
                      <a:alpha val="40000"/>
                    </a:schemeClr>
                  </a:outerShdw>
                </a:effectLst>
                <a:latin typeface="ＭＳ 明朝" panose="02020609040205080304" pitchFamily="17" charset="-128"/>
                <a:ea typeface="ＭＳ 明朝" panose="02020609040205080304" pitchFamily="17" charset="-128"/>
              </a:rPr>
              <a:t>3</a:t>
            </a:r>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9847" y="1732452"/>
            <a:ext cx="1703314" cy="2494789"/>
          </a:xfrm>
          <a:prstGeom prst="rect">
            <a:avLst/>
          </a:prstGeom>
        </p:spPr>
      </p:pic>
      <p:sp>
        <p:nvSpPr>
          <p:cNvPr id="22" name="正方形/長方形 21"/>
          <p:cNvSpPr/>
          <p:nvPr/>
        </p:nvSpPr>
        <p:spPr>
          <a:xfrm>
            <a:off x="10077790" y="2899539"/>
            <a:ext cx="1723549" cy="400110"/>
          </a:xfrm>
          <a:prstGeom prst="rect">
            <a:avLst/>
          </a:prstGeom>
          <a:noFill/>
          <a:effectLst/>
        </p:spPr>
        <p:txBody>
          <a:bodyPr wrap="none" lIns="91440" tIns="45720" rIns="91440" bIns="45720">
            <a:spAutoFit/>
          </a:bodyPr>
          <a:lstStyle/>
          <a:p>
            <a:pPr algn="ctr"/>
            <a:r>
              <a:rPr lang="ja-JP" altLang="en-US" sz="2000" dirty="0" smtClean="0">
                <a:ln w="0"/>
                <a:solidFill>
                  <a:srgbClr val="FF0000"/>
                </a:solidFill>
                <a:effectLst>
                  <a:outerShdw blurRad="38100" dist="19050" dir="2700000" algn="tl" rotWithShape="0">
                    <a:schemeClr val="dk1">
                      <a:alpha val="40000"/>
                    </a:schemeClr>
                  </a:outerShdw>
                </a:effectLst>
                <a:latin typeface="ＭＳ 明朝" panose="02020609040205080304" pitchFamily="17" charset="-128"/>
                <a:ea typeface="ＭＳ 明朝" panose="02020609040205080304" pitchFamily="17" charset="-128"/>
              </a:rPr>
              <a:t>↑作業員名簿</a:t>
            </a:r>
            <a:endParaRPr lang="ja-JP" altLang="en-US" sz="2000" b="0" cap="none" spc="0" dirty="0">
              <a:ln w="0"/>
              <a:solidFill>
                <a:srgbClr val="FF0000"/>
              </a:solidFill>
              <a:effectLst>
                <a:outerShdw blurRad="38100" dist="19050" dir="2700000" algn="tl" rotWithShape="0">
                  <a:schemeClr val="dk1">
                    <a:alpha val="40000"/>
                  </a:schemeClr>
                </a:outerShdw>
              </a:effectLst>
              <a:latin typeface="ＭＳ 明朝" panose="02020609040205080304" pitchFamily="17" charset="-128"/>
              <a:ea typeface="ＭＳ 明朝" panose="02020609040205080304" pitchFamily="17" charset="-128"/>
            </a:endParaRPr>
          </a:p>
        </p:txBody>
      </p:sp>
      <p:sp>
        <p:nvSpPr>
          <p:cNvPr id="23" name="正方形/長方形 22"/>
          <p:cNvSpPr/>
          <p:nvPr/>
        </p:nvSpPr>
        <p:spPr>
          <a:xfrm>
            <a:off x="5256823" y="5824330"/>
            <a:ext cx="2492990" cy="400110"/>
          </a:xfrm>
          <a:prstGeom prst="rect">
            <a:avLst/>
          </a:prstGeom>
          <a:noFill/>
          <a:effectLst/>
        </p:spPr>
        <p:txBody>
          <a:bodyPr wrap="none" lIns="91440" tIns="45720" rIns="91440" bIns="45720">
            <a:spAutoFit/>
          </a:bodyPr>
          <a:lstStyle/>
          <a:p>
            <a:pPr algn="ctr"/>
            <a:r>
              <a:rPr lang="ja-JP" altLang="en-US" sz="2000" dirty="0" smtClean="0">
                <a:ln w="0"/>
                <a:solidFill>
                  <a:srgbClr val="FF0000"/>
                </a:solidFill>
                <a:effectLst>
                  <a:outerShdw blurRad="38100" dist="19050" dir="2700000" algn="tl" rotWithShape="0">
                    <a:schemeClr val="dk1">
                      <a:alpha val="40000"/>
                    </a:schemeClr>
                  </a:outerShdw>
                </a:effectLst>
                <a:latin typeface="ＭＳ 明朝" panose="02020609040205080304" pitchFamily="17" charset="-128"/>
                <a:ea typeface="ＭＳ 明朝" panose="02020609040205080304" pitchFamily="17" charset="-128"/>
              </a:rPr>
              <a:t>↑事前調査結果掲示</a:t>
            </a:r>
            <a:endParaRPr lang="ja-JP" altLang="en-US" sz="2000" b="0" cap="none" spc="0" dirty="0">
              <a:ln w="0"/>
              <a:solidFill>
                <a:srgbClr val="FF0000"/>
              </a:solidFill>
              <a:effectLst>
                <a:outerShdw blurRad="38100" dist="19050" dir="2700000" algn="tl" rotWithShape="0">
                  <a:schemeClr val="dk1">
                    <a:alpha val="40000"/>
                  </a:schemeClr>
                </a:outerShdw>
              </a:effectLst>
              <a:latin typeface="ＭＳ 明朝" panose="02020609040205080304" pitchFamily="17" charset="-128"/>
              <a:ea typeface="ＭＳ 明朝" panose="02020609040205080304" pitchFamily="17" charset="-128"/>
            </a:endParaRPr>
          </a:p>
        </p:txBody>
      </p:sp>
      <p:sp>
        <p:nvSpPr>
          <p:cNvPr id="3" name="テキスト ボックス 2"/>
          <p:cNvSpPr txBox="1"/>
          <p:nvPr/>
        </p:nvSpPr>
        <p:spPr>
          <a:xfrm>
            <a:off x="257922" y="296883"/>
            <a:ext cx="4448950" cy="923330"/>
          </a:xfrm>
          <a:prstGeom prst="rect">
            <a:avLst/>
          </a:prstGeom>
          <a:noFill/>
        </p:spPr>
        <p:txBody>
          <a:bodyPr wrap="square" rtlCol="0">
            <a:spAutoFit/>
          </a:bodyPr>
          <a:lstStyle/>
          <a:p>
            <a:r>
              <a:rPr lang="ja-JP" altLang="en-US" sz="1600" dirty="0">
                <a:solidFill>
                  <a:srgbClr val="FF0000"/>
                </a:solidFill>
              </a:rPr>
              <a:t>（</a:t>
            </a:r>
            <a:r>
              <a:rPr lang="ja-JP" altLang="en-US" dirty="0">
                <a:solidFill>
                  <a:srgbClr val="FF0000"/>
                </a:solidFill>
              </a:rPr>
              <a:t>レベル３</a:t>
            </a:r>
            <a:r>
              <a:rPr lang="ja-JP" altLang="en-US" dirty="0" smtClean="0">
                <a:solidFill>
                  <a:srgbClr val="FF0000"/>
                </a:solidFill>
              </a:rPr>
              <a:t>石綿の切断による除去作業を想定した事例</a:t>
            </a:r>
            <a:r>
              <a:rPr lang="ja-JP" altLang="en-US" dirty="0">
                <a:solidFill>
                  <a:srgbClr val="FF0000"/>
                </a:solidFill>
              </a:rPr>
              <a:t>）</a:t>
            </a:r>
            <a:r>
              <a:rPr lang="en-US" altLang="ja-JP" dirty="0">
                <a:solidFill>
                  <a:srgbClr val="FF0000"/>
                </a:solidFill>
              </a:rPr>
              <a:t/>
            </a:r>
            <a:br>
              <a:rPr lang="en-US" altLang="ja-JP" dirty="0">
                <a:solidFill>
                  <a:srgbClr val="FF0000"/>
                </a:solidFill>
              </a:rPr>
            </a:br>
            <a:endParaRPr kumimoji="1" lang="ja-JP" altLang="en-US" dirty="0"/>
          </a:p>
        </p:txBody>
      </p:sp>
      <p:sp>
        <p:nvSpPr>
          <p:cNvPr id="24" name="テキスト ボックス 23"/>
          <p:cNvSpPr txBox="1"/>
          <p:nvPr/>
        </p:nvSpPr>
        <p:spPr>
          <a:xfrm>
            <a:off x="187671" y="1050936"/>
            <a:ext cx="3506556" cy="646331"/>
          </a:xfrm>
          <a:prstGeom prst="rect">
            <a:avLst/>
          </a:prstGeom>
          <a:noFill/>
          <a:ln>
            <a:noFill/>
          </a:ln>
          <a:effectLst/>
        </p:spPr>
        <p:txBody>
          <a:bodyPr wrap="square" rtlCol="0">
            <a:spAutoFit/>
          </a:bodyPr>
          <a:lstStyle/>
          <a:p>
            <a:r>
              <a:rPr lang="ja-JP" altLang="en-US" dirty="0" smtClean="0">
                <a:solidFill>
                  <a:srgbClr val="FF0000"/>
                </a:solidFill>
                <a:ea typeface="HGPｺﾞｼｯｸE" panose="020B0900000000000000" pitchFamily="50" charset="-128"/>
              </a:rPr>
              <a:t>工事</a:t>
            </a:r>
            <a:r>
              <a:rPr lang="ja-JP" altLang="en-US" dirty="0">
                <a:solidFill>
                  <a:srgbClr val="FF0000"/>
                </a:solidFill>
                <a:ea typeface="HGPｺﾞｼｯｸE" panose="020B0900000000000000" pitchFamily="50" charset="-128"/>
              </a:rPr>
              <a:t>掲示の</a:t>
            </a:r>
            <a:r>
              <a:rPr lang="ja-JP" altLang="en-US" dirty="0" smtClean="0">
                <a:solidFill>
                  <a:srgbClr val="FF0000"/>
                </a:solidFill>
                <a:ea typeface="HGPｺﾞｼｯｸE" panose="020B0900000000000000" pitchFamily="50" charset="-128"/>
              </a:rPr>
              <a:t>記録</a:t>
            </a:r>
            <a:r>
              <a:rPr lang="en-US" altLang="ja-JP" dirty="0">
                <a:solidFill>
                  <a:srgbClr val="FF0000"/>
                </a:solidFill>
                <a:ea typeface="HGPｺﾞｼｯｸE" panose="020B0900000000000000" pitchFamily="50" charset="-128"/>
              </a:rPr>
              <a:t/>
            </a:r>
            <a:br>
              <a:rPr lang="en-US" altLang="ja-JP" dirty="0">
                <a:solidFill>
                  <a:srgbClr val="FF0000"/>
                </a:solidFill>
                <a:ea typeface="HGPｺﾞｼｯｸE" panose="020B0900000000000000" pitchFamily="50" charset="-128"/>
              </a:rPr>
            </a:br>
            <a:endParaRPr kumimoji="1" lang="ja-JP" altLang="en-US" dirty="0">
              <a:solidFill>
                <a:srgbClr val="FF0000"/>
              </a:solidFill>
              <a:ea typeface="HGPｺﾞｼｯｸE" panose="020B0900000000000000" pitchFamily="50" charset="-128"/>
            </a:endParaRPr>
          </a:p>
        </p:txBody>
      </p:sp>
      <p:pic>
        <p:nvPicPr>
          <p:cNvPr id="25" name="図 24"/>
          <p:cNvPicPr>
            <a:picLocks noChangeAspect="1"/>
          </p:cNvPicPr>
          <p:nvPr/>
        </p:nvPicPr>
        <p:blipFill>
          <a:blip r:embed="rId9"/>
          <a:stretch>
            <a:fillRect/>
          </a:stretch>
        </p:blipFill>
        <p:spPr>
          <a:xfrm>
            <a:off x="584503" y="3833413"/>
            <a:ext cx="3283086" cy="2082017"/>
          </a:xfrm>
          <a:prstGeom prst="rect">
            <a:avLst/>
          </a:prstGeom>
        </p:spPr>
      </p:pic>
      <p:sp>
        <p:nvSpPr>
          <p:cNvPr id="26" name="正方形/長方形 25"/>
          <p:cNvSpPr/>
          <p:nvPr/>
        </p:nvSpPr>
        <p:spPr>
          <a:xfrm>
            <a:off x="552836" y="3867602"/>
            <a:ext cx="2031325" cy="338554"/>
          </a:xfrm>
          <a:prstGeom prst="rect">
            <a:avLst/>
          </a:prstGeom>
          <a:noFill/>
          <a:effectLst/>
        </p:spPr>
        <p:txBody>
          <a:bodyPr wrap="none" lIns="91440" tIns="45720" rIns="91440" bIns="45720">
            <a:spAutoFit/>
          </a:bodyPr>
          <a:lstStyle/>
          <a:p>
            <a:pPr algn="ctr"/>
            <a:r>
              <a:rPr lang="ja-JP" altLang="en-US" sz="1600" b="1" dirty="0" smtClean="0">
                <a:ln w="0"/>
                <a:solidFill>
                  <a:srgbClr val="FF0000"/>
                </a:solidFill>
              </a:rPr>
              <a:t>実際のイメージ画像</a:t>
            </a:r>
            <a:endParaRPr lang="en-US" altLang="ja-JP" sz="1600" b="1" cap="none" spc="0" dirty="0" smtClean="0">
              <a:ln w="0"/>
              <a:solidFill>
                <a:srgbClr val="FF0000"/>
              </a:solidFill>
            </a:endParaRPr>
          </a:p>
        </p:txBody>
      </p:sp>
      <p:sp>
        <p:nvSpPr>
          <p:cNvPr id="2" name="テキスト ボックス 1"/>
          <p:cNvSpPr txBox="1"/>
          <p:nvPr/>
        </p:nvSpPr>
        <p:spPr>
          <a:xfrm>
            <a:off x="8408322" y="433982"/>
            <a:ext cx="3526971" cy="369332"/>
          </a:xfrm>
          <a:prstGeom prst="rect">
            <a:avLst/>
          </a:prstGeom>
          <a:solidFill>
            <a:schemeClr val="bg1"/>
          </a:solidFill>
          <a:ln>
            <a:solidFill>
              <a:schemeClr val="tx1"/>
            </a:solidFill>
          </a:ln>
        </p:spPr>
        <p:txBody>
          <a:bodyPr wrap="square" rtlCol="0">
            <a:spAutoFit/>
          </a:bodyPr>
          <a:lstStyle/>
          <a:p>
            <a:r>
              <a:rPr kumimoji="1" lang="ja-JP" altLang="en-US" dirty="0" smtClean="0"/>
              <a:t>石綿作業終了日から３年間保管</a:t>
            </a:r>
            <a:endParaRPr kumimoji="1" lang="ja-JP" altLang="en-US" dirty="0"/>
          </a:p>
        </p:txBody>
      </p:sp>
    </p:spTree>
    <p:extLst>
      <p:ext uri="{BB962C8B-B14F-4D97-AF65-F5344CB8AC3E}">
        <p14:creationId xmlns:p14="http://schemas.microsoft.com/office/powerpoint/2010/main" val="294031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722" y="184541"/>
            <a:ext cx="8434014" cy="5960939"/>
          </a:xfrm>
          <a:prstGeom prst="rect">
            <a:avLst/>
          </a:prstGeom>
        </p:spPr>
      </p:pic>
      <p:sp>
        <p:nvSpPr>
          <p:cNvPr id="2" name="タイトル 1"/>
          <p:cNvSpPr>
            <a:spLocks noGrp="1"/>
          </p:cNvSpPr>
          <p:nvPr>
            <p:ph type="title"/>
          </p:nvPr>
        </p:nvSpPr>
        <p:spPr>
          <a:xfrm>
            <a:off x="839788" y="457200"/>
            <a:ext cx="4389437" cy="1600200"/>
          </a:xfrm>
        </p:spPr>
        <p:txBody>
          <a:bodyPr>
            <a:normAutofit/>
          </a:bodyPr>
          <a:lstStyle/>
          <a:p>
            <a:r>
              <a:rPr kumimoji="1" lang="ja-JP" altLang="en-US" dirty="0" smtClean="0"/>
              <a:t>特別教育の受講者名簿（過去の受講記録）</a:t>
            </a:r>
            <a:endParaRPr kumimoji="1" lang="ja-JP" altLang="en-US" dirty="0"/>
          </a:p>
        </p:txBody>
      </p:sp>
      <p:sp>
        <p:nvSpPr>
          <p:cNvPr id="4" name="テキスト プレースホルダー 3"/>
          <p:cNvSpPr>
            <a:spLocks noGrp="1"/>
          </p:cNvSpPr>
          <p:nvPr>
            <p:ph type="body" sz="half" idx="2"/>
          </p:nvPr>
        </p:nvSpPr>
        <p:spPr>
          <a:xfrm>
            <a:off x="839788" y="2057400"/>
            <a:ext cx="4389437" cy="3811588"/>
          </a:xfrm>
        </p:spPr>
        <p:txBody>
          <a:bodyPr>
            <a:normAutofit/>
          </a:bodyPr>
          <a:lstStyle/>
          <a:p>
            <a:r>
              <a:rPr lang="ja-JP" altLang="en-US" sz="2000" dirty="0" smtClean="0"/>
              <a:t>・掲示するとともに保存すること。</a:t>
            </a:r>
            <a:endParaRPr kumimoji="1" lang="en-US" altLang="ja-JP" sz="2000" dirty="0" smtClean="0"/>
          </a:p>
        </p:txBody>
      </p:sp>
      <p:graphicFrame>
        <p:nvGraphicFramePr>
          <p:cNvPr id="5" name="表 4"/>
          <p:cNvGraphicFramePr>
            <a:graphicFrameLocks noGrp="1"/>
          </p:cNvGraphicFramePr>
          <p:nvPr>
            <p:extLst>
              <p:ext uri="{D42A27DB-BD31-4B8C-83A1-F6EECF244321}">
                <p14:modId xmlns:p14="http://schemas.microsoft.com/office/powerpoint/2010/main" val="229985787"/>
              </p:ext>
            </p:extLst>
          </p:nvPr>
        </p:nvGraphicFramePr>
        <p:xfrm>
          <a:off x="8629605" y="4610240"/>
          <a:ext cx="3249802" cy="1258748"/>
        </p:xfrm>
        <a:graphic>
          <a:graphicData uri="http://schemas.openxmlformats.org/drawingml/2006/table">
            <a:tbl>
              <a:tblPr firstRow="1" bandRow="1">
                <a:tableStyleId>{F5AB1C69-6EDB-4FF4-983F-18BD219EF322}</a:tableStyleId>
              </a:tblPr>
              <a:tblGrid>
                <a:gridCol w="973374">
                  <a:extLst>
                    <a:ext uri="{9D8B030D-6E8A-4147-A177-3AD203B41FA5}">
                      <a16:colId xmlns:a16="http://schemas.microsoft.com/office/drawing/2014/main" val="2602496287"/>
                    </a:ext>
                  </a:extLst>
                </a:gridCol>
                <a:gridCol w="2276428">
                  <a:extLst>
                    <a:ext uri="{9D8B030D-6E8A-4147-A177-3AD203B41FA5}">
                      <a16:colId xmlns:a16="http://schemas.microsoft.com/office/drawing/2014/main" val="841031126"/>
                    </a:ext>
                  </a:extLst>
                </a:gridCol>
              </a:tblGrid>
              <a:tr h="233523">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368001">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2024/3/1</a:t>
                      </a:r>
                      <a:r>
                        <a:rPr kumimoji="1" lang="ja-JP" altLang="en-US" sz="1000" dirty="0" smtClean="0">
                          <a:solidFill>
                            <a:srgbClr val="FF0000"/>
                          </a:solidFill>
                        </a:rPr>
                        <a:t>　</a:t>
                      </a:r>
                      <a:r>
                        <a:rPr kumimoji="1" lang="en-US" altLang="ja-JP" sz="1000" dirty="0" smtClean="0">
                          <a:solidFill>
                            <a:srgbClr val="FF0000"/>
                          </a:solidFill>
                        </a:rPr>
                        <a:t>8</a:t>
                      </a:r>
                      <a:r>
                        <a:rPr kumimoji="1" lang="ja-JP" altLang="en-US" sz="1000" dirty="0" smtClean="0">
                          <a:solidFill>
                            <a:srgbClr val="FF0000"/>
                          </a:solidFill>
                        </a:rPr>
                        <a:t>：</a:t>
                      </a:r>
                      <a:r>
                        <a:rPr kumimoji="1" lang="en-US" altLang="ja-JP" sz="1000" dirty="0" smtClean="0">
                          <a:solidFill>
                            <a:srgbClr val="FF0000"/>
                          </a:solidFill>
                        </a:rPr>
                        <a:t>00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403067">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33523">
                <a:tc>
                  <a:txBody>
                    <a:bodyPr/>
                    <a:lstStyle/>
                    <a:p>
                      <a:endParaRPr kumimoji="1" lang="ja-JP" altLang="en-US" sz="1000" dirty="0"/>
                    </a:p>
                  </a:txBody>
                  <a:tcPr/>
                </a:tc>
                <a:tc>
                  <a:txBody>
                    <a:bodyPr/>
                    <a:lstStyle/>
                    <a:p>
                      <a:r>
                        <a:rPr kumimoji="1" lang="ja-JP" altLang="en-US" sz="1000" dirty="0" smtClean="0">
                          <a:solidFill>
                            <a:srgbClr val="FF0000"/>
                          </a:solidFill>
                        </a:rPr>
                        <a:t>石綿特別教育受講名簿掲示</a:t>
                      </a:r>
                      <a:endParaRPr kumimoji="1" lang="ja-JP" altLang="en-US" sz="1000" dirty="0">
                        <a:solidFill>
                          <a:srgbClr val="FF0000"/>
                        </a:solidFill>
                      </a:endParaRPr>
                    </a:p>
                  </a:txBody>
                  <a:tcPr/>
                </a:tc>
                <a:extLst>
                  <a:ext uri="{0D108BD9-81ED-4DB2-BD59-A6C34878D82A}">
                    <a16:rowId xmlns:a16="http://schemas.microsoft.com/office/drawing/2014/main" val="3408436496"/>
                  </a:ext>
                </a:extLst>
              </a:tr>
            </a:tbl>
          </a:graphicData>
        </a:graphic>
      </p:graphicFrame>
      <p:sp>
        <p:nvSpPr>
          <p:cNvPr id="6" name="正方形/長方形 5"/>
          <p:cNvSpPr/>
          <p:nvPr/>
        </p:nvSpPr>
        <p:spPr>
          <a:xfrm>
            <a:off x="5438899" y="676894"/>
            <a:ext cx="6662057" cy="552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0120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73685"/>
            <a:ext cx="10515600" cy="1325563"/>
          </a:xfrm>
        </p:spPr>
        <p:txBody>
          <a:bodyPr/>
          <a:lstStyle/>
          <a:p>
            <a:r>
              <a:rPr kumimoji="1" lang="ja-JP" altLang="en-US" dirty="0" smtClean="0"/>
              <a:t>呼吸用保護具、保護衣又は作業衣の状況（撮影記録例）</a:t>
            </a:r>
            <a:endParaRPr kumimoji="1" lang="ja-JP" altLang="en-US" dirty="0"/>
          </a:p>
        </p:txBody>
      </p:sp>
      <p:sp>
        <p:nvSpPr>
          <p:cNvPr id="3" name="テキスト プレースホルダー 2"/>
          <p:cNvSpPr>
            <a:spLocks noGrp="1"/>
          </p:cNvSpPr>
          <p:nvPr>
            <p:ph type="body" idx="1"/>
          </p:nvPr>
        </p:nvSpPr>
        <p:spPr/>
        <p:txBody>
          <a:bodyPr>
            <a:normAutofit/>
          </a:bodyPr>
          <a:lstStyle/>
          <a:p>
            <a:r>
              <a:rPr kumimoji="1" lang="ja-JP" altLang="en-US" sz="2000" dirty="0" smtClean="0"/>
              <a:t>例：労働三郎保護具・保護衣着用状況</a:t>
            </a:r>
            <a:endParaRPr kumimoji="1" lang="ja-JP" altLang="en-US" sz="2000" dirty="0"/>
          </a:p>
        </p:txBody>
      </p:sp>
      <p:pic>
        <p:nvPicPr>
          <p:cNvPr id="9" name="コンテンツ プレースホルダー 8"/>
          <p:cNvPicPr>
            <a:picLocks noGrp="1" noChangeAspect="1"/>
          </p:cNvPicPr>
          <p:nvPr>
            <p:ph sz="half" idx="2"/>
          </p:nvPr>
        </p:nvPicPr>
        <p:blipFill>
          <a:blip r:embed="rId2"/>
          <a:stretch>
            <a:fillRect/>
          </a:stretch>
        </p:blipFill>
        <p:spPr>
          <a:xfrm>
            <a:off x="839788" y="2624447"/>
            <a:ext cx="3118573" cy="3572184"/>
          </a:xfrm>
          <a:prstGeom prst="rect">
            <a:avLst/>
          </a:prstGeom>
        </p:spPr>
      </p:pic>
      <p:sp>
        <p:nvSpPr>
          <p:cNvPr id="5" name="テキスト プレースホルダー 4"/>
          <p:cNvSpPr>
            <a:spLocks noGrp="1"/>
          </p:cNvSpPr>
          <p:nvPr>
            <p:ph type="body" sz="quarter" idx="3"/>
          </p:nvPr>
        </p:nvSpPr>
        <p:spPr>
          <a:xfrm>
            <a:off x="6397831" y="1994745"/>
            <a:ext cx="5183188" cy="1020659"/>
          </a:xfrm>
        </p:spPr>
        <p:txBody>
          <a:bodyPr/>
          <a:lstStyle/>
          <a:p>
            <a:r>
              <a:rPr lang="ja-JP" altLang="en-US" sz="2000" dirty="0"/>
              <a:t>例：</a:t>
            </a:r>
            <a:r>
              <a:rPr lang="ja-JP" altLang="en-US" sz="2000" dirty="0" smtClean="0"/>
              <a:t>労働</a:t>
            </a:r>
            <a:r>
              <a:rPr lang="ja-JP" altLang="en-US" sz="2000" dirty="0"/>
              <a:t>四</a:t>
            </a:r>
            <a:r>
              <a:rPr lang="ja-JP" altLang="en-US" sz="2000" dirty="0" smtClean="0"/>
              <a:t>郎保護</a:t>
            </a:r>
            <a:r>
              <a:rPr lang="ja-JP" altLang="en-US" sz="2000" dirty="0"/>
              <a:t>具</a:t>
            </a:r>
            <a:r>
              <a:rPr lang="ja-JP" altLang="en-US" sz="2000" dirty="0" smtClean="0"/>
              <a:t>・</a:t>
            </a:r>
            <a:r>
              <a:rPr lang="ja-JP" altLang="en-US" sz="2000" dirty="0"/>
              <a:t>作業</a:t>
            </a:r>
            <a:r>
              <a:rPr lang="ja-JP" altLang="en-US" sz="2000" dirty="0" smtClean="0"/>
              <a:t>衣</a:t>
            </a:r>
            <a:r>
              <a:rPr lang="ja-JP" altLang="en-US" sz="2000" dirty="0"/>
              <a:t>着用状況</a:t>
            </a:r>
          </a:p>
          <a:p>
            <a:endParaRPr kumimoji="1" lang="ja-JP" altLang="en-US" dirty="0"/>
          </a:p>
        </p:txBody>
      </p:sp>
      <p:pic>
        <p:nvPicPr>
          <p:cNvPr id="10" name="コンテンツ プレースホルダー 9"/>
          <p:cNvPicPr>
            <a:picLocks noGrp="1" noChangeAspect="1"/>
          </p:cNvPicPr>
          <p:nvPr>
            <p:ph sz="quarter" idx="4"/>
          </p:nvPr>
        </p:nvPicPr>
        <p:blipFill>
          <a:blip r:embed="rId3"/>
          <a:stretch>
            <a:fillRect/>
          </a:stretch>
        </p:blipFill>
        <p:spPr>
          <a:xfrm>
            <a:off x="6576796" y="2505075"/>
            <a:ext cx="2510258" cy="3691556"/>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4262477144"/>
              </p:ext>
            </p:extLst>
          </p:nvPr>
        </p:nvGraphicFramePr>
        <p:xfrm>
          <a:off x="9196099" y="2829910"/>
          <a:ext cx="2159289" cy="3366721"/>
        </p:xfrm>
        <a:graphic>
          <a:graphicData uri="http://schemas.openxmlformats.org/drawingml/2006/table">
            <a:tbl>
              <a:tblPr firstRow="1" bandRow="1">
                <a:tableStyleId>{F5AB1C69-6EDB-4FF4-983F-18BD219EF322}</a:tableStyleId>
              </a:tblPr>
              <a:tblGrid>
                <a:gridCol w="646746">
                  <a:extLst>
                    <a:ext uri="{9D8B030D-6E8A-4147-A177-3AD203B41FA5}">
                      <a16:colId xmlns:a16="http://schemas.microsoft.com/office/drawing/2014/main" val="2602496287"/>
                    </a:ext>
                  </a:extLst>
                </a:gridCol>
                <a:gridCol w="1512543">
                  <a:extLst>
                    <a:ext uri="{9D8B030D-6E8A-4147-A177-3AD203B41FA5}">
                      <a16:colId xmlns:a16="http://schemas.microsoft.com/office/drawing/2014/main" val="841031126"/>
                    </a:ext>
                  </a:extLst>
                </a:gridCol>
              </a:tblGrid>
              <a:tr h="652189">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984277">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a:t>
                      </a:r>
                      <a:r>
                        <a:rPr kumimoji="1" lang="ja-JP" altLang="en-US" sz="1000" dirty="0" smtClean="0">
                          <a:solidFill>
                            <a:srgbClr val="FF0000"/>
                          </a:solidFill>
                        </a:rPr>
                        <a:t>１　</a:t>
                      </a:r>
                      <a:r>
                        <a:rPr kumimoji="1" lang="en-US" altLang="ja-JP" sz="1000" dirty="0" smtClean="0">
                          <a:solidFill>
                            <a:srgbClr val="FF0000"/>
                          </a:solidFill>
                        </a:rPr>
                        <a:t>8</a:t>
                      </a:r>
                      <a:r>
                        <a:rPr kumimoji="1" lang="ja-JP" altLang="en-US" sz="1000" dirty="0" smtClean="0">
                          <a:solidFill>
                            <a:srgbClr val="FF0000"/>
                          </a:solidFill>
                        </a:rPr>
                        <a:t>：</a:t>
                      </a:r>
                      <a:r>
                        <a:rPr kumimoji="1" lang="en-US" altLang="ja-JP" sz="1000" dirty="0" smtClean="0">
                          <a:solidFill>
                            <a:srgbClr val="FF0000"/>
                          </a:solidFill>
                        </a:rPr>
                        <a:t>30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1078066">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652189">
                <a:tc>
                  <a:txBody>
                    <a:bodyPr/>
                    <a:lstStyle/>
                    <a:p>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rgbClr val="FF0000"/>
                          </a:solidFill>
                        </a:rPr>
                        <a:t>呼吸用保護具・作業衣着用状況</a:t>
                      </a:r>
                      <a:endParaRPr kumimoji="1" lang="ja-JP" altLang="en-US" sz="1000" dirty="0" smtClean="0"/>
                    </a:p>
                  </a:txBody>
                  <a:tcPr/>
                </a:tc>
                <a:extLst>
                  <a:ext uri="{0D108BD9-81ED-4DB2-BD59-A6C34878D82A}">
                    <a16:rowId xmlns:a16="http://schemas.microsoft.com/office/drawing/2014/main" val="3408436496"/>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732172838"/>
              </p:ext>
            </p:extLst>
          </p:nvPr>
        </p:nvGraphicFramePr>
        <p:xfrm>
          <a:off x="3958361" y="2829910"/>
          <a:ext cx="2039214" cy="3318025"/>
        </p:xfrm>
        <a:graphic>
          <a:graphicData uri="http://schemas.openxmlformats.org/drawingml/2006/table">
            <a:tbl>
              <a:tblPr firstRow="1" bandRow="1">
                <a:tableStyleId>{F5AB1C69-6EDB-4FF4-983F-18BD219EF322}</a:tableStyleId>
              </a:tblPr>
              <a:tblGrid>
                <a:gridCol w="610782">
                  <a:extLst>
                    <a:ext uri="{9D8B030D-6E8A-4147-A177-3AD203B41FA5}">
                      <a16:colId xmlns:a16="http://schemas.microsoft.com/office/drawing/2014/main" val="2602496287"/>
                    </a:ext>
                  </a:extLst>
                </a:gridCol>
                <a:gridCol w="1428432">
                  <a:extLst>
                    <a:ext uri="{9D8B030D-6E8A-4147-A177-3AD203B41FA5}">
                      <a16:colId xmlns:a16="http://schemas.microsoft.com/office/drawing/2014/main" val="841031126"/>
                    </a:ext>
                  </a:extLst>
                </a:gridCol>
              </a:tblGrid>
              <a:tr h="701067">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776658">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a:t>
                      </a:r>
                      <a:r>
                        <a:rPr kumimoji="1" lang="ja-JP" altLang="en-US" sz="1000" dirty="0" smtClean="0">
                          <a:solidFill>
                            <a:srgbClr val="FF0000"/>
                          </a:solidFill>
                        </a:rPr>
                        <a:t>１　</a:t>
                      </a:r>
                      <a:r>
                        <a:rPr kumimoji="1" lang="en-US" altLang="ja-JP" sz="1000" dirty="0" smtClean="0">
                          <a:solidFill>
                            <a:srgbClr val="FF0000"/>
                          </a:solidFill>
                        </a:rPr>
                        <a:t>8</a:t>
                      </a:r>
                      <a:r>
                        <a:rPr kumimoji="1" lang="ja-JP" altLang="en-US" sz="1000" dirty="0" smtClean="0">
                          <a:solidFill>
                            <a:srgbClr val="FF0000"/>
                          </a:solidFill>
                        </a:rPr>
                        <a:t>：</a:t>
                      </a:r>
                      <a:r>
                        <a:rPr kumimoji="1" lang="en-US" altLang="ja-JP" sz="1000" dirty="0" smtClean="0">
                          <a:solidFill>
                            <a:srgbClr val="FF0000"/>
                          </a:solidFill>
                        </a:rPr>
                        <a:t>30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1139233">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701067">
                <a:tc>
                  <a:txBody>
                    <a:bodyPr/>
                    <a:lstStyle/>
                    <a:p>
                      <a:endParaRPr kumimoji="1" lang="ja-JP" altLang="en-US" sz="1000" dirty="0"/>
                    </a:p>
                  </a:txBody>
                  <a:tcPr/>
                </a:tc>
                <a:tc>
                  <a:txBody>
                    <a:bodyPr/>
                    <a:lstStyle/>
                    <a:p>
                      <a:r>
                        <a:rPr kumimoji="1" lang="ja-JP" altLang="en-US" sz="1000" dirty="0" smtClean="0">
                          <a:solidFill>
                            <a:srgbClr val="FF0000"/>
                          </a:solidFill>
                        </a:rPr>
                        <a:t>呼吸用保護具・保護衣着用状況</a:t>
                      </a:r>
                      <a:endParaRPr kumimoji="1" lang="ja-JP" altLang="en-US" sz="1000" dirty="0"/>
                    </a:p>
                  </a:txBody>
                  <a:tcPr/>
                </a:tc>
                <a:extLst>
                  <a:ext uri="{0D108BD9-81ED-4DB2-BD59-A6C34878D82A}">
                    <a16:rowId xmlns:a16="http://schemas.microsoft.com/office/drawing/2014/main" val="3408436496"/>
                  </a:ext>
                </a:extLst>
              </a:tr>
            </a:tbl>
          </a:graphicData>
        </a:graphic>
      </p:graphicFrame>
    </p:spTree>
    <p:extLst>
      <p:ext uri="{BB962C8B-B14F-4D97-AF65-F5344CB8AC3E}">
        <p14:creationId xmlns:p14="http://schemas.microsoft.com/office/powerpoint/2010/main" val="1140541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618093"/>
            <a:ext cx="4230976" cy="1700939"/>
          </a:xfrm>
        </p:spPr>
        <p:txBody>
          <a:bodyPr>
            <a:normAutofit/>
          </a:bodyPr>
          <a:lstStyle/>
          <a:p>
            <a:r>
              <a:rPr kumimoji="1" lang="ja-JP" altLang="en-US" sz="3600" dirty="0" smtClean="0"/>
              <a:t>隔離の実施状況</a:t>
            </a:r>
            <a:r>
              <a:rPr kumimoji="1" lang="en-US" altLang="ja-JP" sz="3600" dirty="0" smtClean="0"/>
              <a:t/>
            </a:r>
            <a:br>
              <a:rPr kumimoji="1" lang="en-US" altLang="ja-JP" sz="3600" dirty="0" smtClean="0"/>
            </a:br>
            <a:r>
              <a:rPr lang="ja-JP" altLang="en-US" sz="1800" dirty="0" smtClean="0"/>
              <a:t>（</a:t>
            </a:r>
            <a:r>
              <a:rPr lang="ja-JP" altLang="en-US" sz="1800" dirty="0" err="1" smtClean="0"/>
              <a:t>けい</a:t>
            </a:r>
            <a:r>
              <a:rPr lang="ja-JP" altLang="en-US" sz="1800" dirty="0" smtClean="0"/>
              <a:t>酸カルシウム板第１種を切断による除去するときは隔離養生必須）</a:t>
            </a:r>
            <a:endParaRPr kumimoji="1" lang="ja-JP" altLang="en-US" sz="1800" dirty="0"/>
          </a:p>
        </p:txBody>
      </p:sp>
      <p:pic>
        <p:nvPicPr>
          <p:cNvPr id="7" name="コンテンツ プレースホルダー 6"/>
          <p:cNvPicPr>
            <a:picLocks noGrp="1" noChangeAspect="1"/>
          </p:cNvPicPr>
          <p:nvPr>
            <p:ph idx="1"/>
          </p:nvPr>
        </p:nvPicPr>
        <p:blipFill>
          <a:blip r:embed="rId2"/>
          <a:stretch>
            <a:fillRect/>
          </a:stretch>
        </p:blipFill>
        <p:spPr>
          <a:xfrm>
            <a:off x="6183824" y="618093"/>
            <a:ext cx="5266567" cy="4436230"/>
          </a:xfrm>
          <a:prstGeom prst="rect">
            <a:avLst/>
          </a:prstGeom>
        </p:spPr>
      </p:pic>
      <p:sp>
        <p:nvSpPr>
          <p:cNvPr id="4" name="テキスト プレースホルダー 3"/>
          <p:cNvSpPr>
            <a:spLocks noGrp="1"/>
          </p:cNvSpPr>
          <p:nvPr>
            <p:ph type="body" sz="half" idx="2"/>
          </p:nvPr>
        </p:nvSpPr>
        <p:spPr>
          <a:xfrm>
            <a:off x="839788" y="2501483"/>
            <a:ext cx="3932237" cy="3811588"/>
          </a:xfrm>
        </p:spPr>
        <p:txBody>
          <a:bodyPr>
            <a:normAutofit/>
          </a:bodyPr>
          <a:lstStyle/>
          <a:p>
            <a:r>
              <a:rPr lang="ja-JP" altLang="en-US" sz="2400" dirty="0"/>
              <a:t>・</a:t>
            </a:r>
            <a:r>
              <a:rPr kumimoji="1" lang="ja-JP" altLang="en-US" sz="2400" dirty="0" smtClean="0"/>
              <a:t>作業計画に基づく作業の実施状況</a:t>
            </a:r>
            <a:endParaRPr kumimoji="1" lang="en-US" altLang="ja-JP" sz="2400" dirty="0" smtClean="0"/>
          </a:p>
          <a:p>
            <a:r>
              <a:rPr lang="en-US" altLang="ja-JP" sz="2400" dirty="0" smtClean="0"/>
              <a:t>※</a:t>
            </a:r>
            <a:r>
              <a:rPr lang="ja-JP" altLang="en-US" sz="2400" dirty="0" smtClean="0"/>
              <a:t>同様の作業を行う場合も、作業を行う部屋や階が変わるごとに記録する必要がある。</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1146556602"/>
              </p:ext>
            </p:extLst>
          </p:nvPr>
        </p:nvGraphicFramePr>
        <p:xfrm>
          <a:off x="6183824" y="5054323"/>
          <a:ext cx="5266567" cy="1258748"/>
        </p:xfrm>
        <a:graphic>
          <a:graphicData uri="http://schemas.openxmlformats.org/drawingml/2006/table">
            <a:tbl>
              <a:tblPr firstRow="1" bandRow="1">
                <a:tableStyleId>{F5AB1C69-6EDB-4FF4-983F-18BD219EF322}</a:tableStyleId>
              </a:tblPr>
              <a:tblGrid>
                <a:gridCol w="1577431">
                  <a:extLst>
                    <a:ext uri="{9D8B030D-6E8A-4147-A177-3AD203B41FA5}">
                      <a16:colId xmlns:a16="http://schemas.microsoft.com/office/drawing/2014/main" val="2602496287"/>
                    </a:ext>
                  </a:extLst>
                </a:gridCol>
                <a:gridCol w="3689136">
                  <a:extLst>
                    <a:ext uri="{9D8B030D-6E8A-4147-A177-3AD203B41FA5}">
                      <a16:colId xmlns:a16="http://schemas.microsoft.com/office/drawing/2014/main" val="841031126"/>
                    </a:ext>
                  </a:extLst>
                </a:gridCol>
              </a:tblGrid>
              <a:tr h="233523">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368001">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a:t>
                      </a:r>
                      <a:r>
                        <a:rPr kumimoji="1" lang="ja-JP" altLang="en-US" sz="1000" dirty="0" smtClean="0">
                          <a:solidFill>
                            <a:srgbClr val="FF0000"/>
                          </a:solidFill>
                        </a:rPr>
                        <a:t>１　</a:t>
                      </a:r>
                      <a:r>
                        <a:rPr kumimoji="1" lang="en-US" altLang="ja-JP" sz="1000" dirty="0" smtClean="0">
                          <a:solidFill>
                            <a:srgbClr val="FF0000"/>
                          </a:solidFill>
                        </a:rPr>
                        <a:t>9</a:t>
                      </a:r>
                      <a:r>
                        <a:rPr kumimoji="1" lang="ja-JP" altLang="en-US" sz="1000" dirty="0" smtClean="0">
                          <a:solidFill>
                            <a:srgbClr val="FF0000"/>
                          </a:solidFill>
                        </a:rPr>
                        <a:t>：</a:t>
                      </a:r>
                      <a:r>
                        <a:rPr kumimoji="1" lang="en-US" altLang="ja-JP" sz="1000" dirty="0" smtClean="0">
                          <a:solidFill>
                            <a:srgbClr val="FF0000"/>
                          </a:solidFill>
                        </a:rPr>
                        <a:t>10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403067">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33523">
                <a:tc>
                  <a:txBody>
                    <a:bodyPr/>
                    <a:lstStyle/>
                    <a:p>
                      <a:endParaRPr kumimoji="1" lang="ja-JP" altLang="en-US" sz="1000" dirty="0"/>
                    </a:p>
                  </a:txBody>
                  <a:tcPr/>
                </a:tc>
                <a:tc>
                  <a:txBody>
                    <a:bodyPr/>
                    <a:lstStyle/>
                    <a:p>
                      <a:r>
                        <a:rPr kumimoji="1" lang="ja-JP" altLang="en-US" sz="1000" dirty="0" smtClean="0">
                          <a:solidFill>
                            <a:srgbClr val="FF0000"/>
                          </a:solidFill>
                        </a:rPr>
                        <a:t>隔離養生</a:t>
                      </a:r>
                      <a:endParaRPr kumimoji="1" lang="ja-JP" altLang="en-US" sz="1000" dirty="0"/>
                    </a:p>
                  </a:txBody>
                  <a:tcPr/>
                </a:tc>
                <a:extLst>
                  <a:ext uri="{0D108BD9-81ED-4DB2-BD59-A6C34878D82A}">
                    <a16:rowId xmlns:a16="http://schemas.microsoft.com/office/drawing/2014/main" val="3408436496"/>
                  </a:ext>
                </a:extLst>
              </a:tr>
            </a:tbl>
          </a:graphicData>
        </a:graphic>
      </p:graphicFrame>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596" y="2194325"/>
            <a:ext cx="602644" cy="852669"/>
          </a:xfrm>
          <a:prstGeom prst="rect">
            <a:avLst/>
          </a:prstGeom>
        </p:spPr>
      </p:pic>
    </p:spTree>
    <p:extLst>
      <p:ext uri="{BB962C8B-B14F-4D97-AF65-F5344CB8AC3E}">
        <p14:creationId xmlns:p14="http://schemas.microsoft.com/office/powerpoint/2010/main" val="895533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湿潤</a:t>
            </a:r>
            <a:r>
              <a:rPr lang="ja-JP" altLang="en-US" dirty="0"/>
              <a:t>化</a:t>
            </a:r>
            <a:r>
              <a:rPr kumimoji="1" lang="ja-JP" altLang="en-US" dirty="0" smtClean="0"/>
              <a:t>の状況</a:t>
            </a:r>
            <a:endParaRPr kumimoji="1" lang="ja-JP" altLang="en-US" dirty="0"/>
          </a:p>
        </p:txBody>
      </p:sp>
      <p:pic>
        <p:nvPicPr>
          <p:cNvPr id="7" name="コンテンツ プレースホルダー 6"/>
          <p:cNvPicPr>
            <a:picLocks noGrp="1" noChangeAspect="1"/>
          </p:cNvPicPr>
          <p:nvPr>
            <p:ph idx="1"/>
          </p:nvPr>
        </p:nvPicPr>
        <p:blipFill>
          <a:blip r:embed="rId2"/>
          <a:stretch>
            <a:fillRect/>
          </a:stretch>
        </p:blipFill>
        <p:spPr>
          <a:xfrm>
            <a:off x="4738117" y="807522"/>
            <a:ext cx="6721572" cy="3856586"/>
          </a:xfrm>
          <a:prstGeom prst="rect">
            <a:avLst/>
          </a:prstGeom>
        </p:spPr>
      </p:pic>
      <p:sp>
        <p:nvSpPr>
          <p:cNvPr id="4" name="テキスト プレースホルダー 3"/>
          <p:cNvSpPr>
            <a:spLocks noGrp="1"/>
          </p:cNvSpPr>
          <p:nvPr>
            <p:ph type="body" sz="half" idx="2"/>
          </p:nvPr>
        </p:nvSpPr>
        <p:spPr/>
        <p:txBody>
          <a:bodyPr>
            <a:normAutofit/>
          </a:bodyPr>
          <a:lstStyle/>
          <a:p>
            <a:r>
              <a:rPr lang="ja-JP" altLang="en-US" dirty="0"/>
              <a:t>・</a:t>
            </a:r>
            <a:r>
              <a:rPr kumimoji="1" lang="ja-JP" altLang="en-US" dirty="0" smtClean="0"/>
              <a:t>作業計画に基づく作業の実施状況</a:t>
            </a:r>
            <a:endParaRPr kumimoji="1" lang="en-US" altLang="ja-JP" dirty="0" smtClean="0"/>
          </a:p>
          <a:p>
            <a:r>
              <a:rPr lang="ja-JP" altLang="en-US" dirty="0" smtClean="0"/>
              <a:t>（写真は石綿</a:t>
            </a:r>
            <a:r>
              <a:rPr lang="ja-JP" altLang="en-US" dirty="0"/>
              <a:t>含有保温材等の切断等を</a:t>
            </a:r>
            <a:r>
              <a:rPr lang="ja-JP" altLang="en-US" dirty="0" smtClean="0"/>
              <a:t>行わない除去作業の例）</a:t>
            </a:r>
            <a:endParaRPr kumimoji="1" lang="en-US" altLang="ja-JP" dirty="0" smtClean="0"/>
          </a:p>
          <a:p>
            <a:r>
              <a:rPr lang="en-US" altLang="ja-JP" dirty="0" smtClean="0"/>
              <a:t>※</a:t>
            </a:r>
            <a:r>
              <a:rPr lang="ja-JP" altLang="en-US" dirty="0" err="1" smtClean="0"/>
              <a:t>けい</a:t>
            </a:r>
            <a:r>
              <a:rPr lang="ja-JP" altLang="en-US" dirty="0" smtClean="0"/>
              <a:t>酸</a:t>
            </a:r>
            <a:r>
              <a:rPr lang="ja-JP" altLang="en-US" dirty="0"/>
              <a:t>カルシウム板第１種、その他石綿含有形成板等を切断等により除去</a:t>
            </a:r>
            <a:r>
              <a:rPr lang="ja-JP" altLang="en-US" dirty="0" smtClean="0"/>
              <a:t>する場合、常時石綿の湿潤化、除じん性能を有する電動工具の使用その他石綿等の粉じんの発散を防止する措置のいずれかの措置を行うこと。</a:t>
            </a:r>
            <a:endParaRPr lang="en-US" altLang="ja-JP" dirty="0" smtClean="0"/>
          </a:p>
          <a:p>
            <a:r>
              <a:rPr lang="en-US" altLang="ja-JP" dirty="0" smtClean="0"/>
              <a:t>※</a:t>
            </a:r>
            <a:r>
              <a:rPr lang="ja-JP" altLang="en-US" dirty="0" smtClean="0"/>
              <a:t>同様の作業を行う場合も、作業を行う部屋や階が変わるごとに記録する必要がある。</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17579605"/>
              </p:ext>
            </p:extLst>
          </p:nvPr>
        </p:nvGraphicFramePr>
        <p:xfrm>
          <a:off x="8105586" y="4602302"/>
          <a:ext cx="3249802" cy="1258748"/>
        </p:xfrm>
        <a:graphic>
          <a:graphicData uri="http://schemas.openxmlformats.org/drawingml/2006/table">
            <a:tbl>
              <a:tblPr firstRow="1" bandRow="1">
                <a:tableStyleId>{F5AB1C69-6EDB-4FF4-983F-18BD219EF322}</a:tableStyleId>
              </a:tblPr>
              <a:tblGrid>
                <a:gridCol w="973374">
                  <a:extLst>
                    <a:ext uri="{9D8B030D-6E8A-4147-A177-3AD203B41FA5}">
                      <a16:colId xmlns:a16="http://schemas.microsoft.com/office/drawing/2014/main" val="2602496287"/>
                    </a:ext>
                  </a:extLst>
                </a:gridCol>
                <a:gridCol w="2276428">
                  <a:extLst>
                    <a:ext uri="{9D8B030D-6E8A-4147-A177-3AD203B41FA5}">
                      <a16:colId xmlns:a16="http://schemas.microsoft.com/office/drawing/2014/main" val="841031126"/>
                    </a:ext>
                  </a:extLst>
                </a:gridCol>
              </a:tblGrid>
              <a:tr h="233523">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368001">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a:t>
                      </a:r>
                      <a:r>
                        <a:rPr kumimoji="1" lang="ja-JP" altLang="en-US" sz="1000" dirty="0" smtClean="0">
                          <a:solidFill>
                            <a:srgbClr val="FF0000"/>
                          </a:solidFill>
                        </a:rPr>
                        <a:t>１　</a:t>
                      </a:r>
                      <a:r>
                        <a:rPr kumimoji="1" lang="en-US" altLang="ja-JP" sz="1000" dirty="0" smtClean="0">
                          <a:solidFill>
                            <a:srgbClr val="FF0000"/>
                          </a:solidFill>
                        </a:rPr>
                        <a:t>10</a:t>
                      </a:r>
                      <a:r>
                        <a:rPr kumimoji="1" lang="ja-JP" altLang="en-US" sz="1000" dirty="0" smtClean="0">
                          <a:solidFill>
                            <a:srgbClr val="FF0000"/>
                          </a:solidFill>
                        </a:rPr>
                        <a:t>：</a:t>
                      </a:r>
                      <a:r>
                        <a:rPr kumimoji="1" lang="en-US" altLang="ja-JP" sz="1000" dirty="0" smtClean="0">
                          <a:solidFill>
                            <a:srgbClr val="FF0000"/>
                          </a:solidFill>
                        </a:rPr>
                        <a:t>10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403067">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33523">
                <a:tc>
                  <a:txBody>
                    <a:bodyPr/>
                    <a:lstStyle/>
                    <a:p>
                      <a:endParaRPr kumimoji="1" lang="ja-JP" altLang="en-US" sz="1000" dirty="0"/>
                    </a:p>
                  </a:txBody>
                  <a:tcPr/>
                </a:tc>
                <a:tc>
                  <a:txBody>
                    <a:bodyPr/>
                    <a:lstStyle/>
                    <a:p>
                      <a:r>
                        <a:rPr kumimoji="1" lang="ja-JP" altLang="en-US" sz="1000" dirty="0" smtClean="0">
                          <a:solidFill>
                            <a:srgbClr val="FF0000"/>
                          </a:solidFill>
                        </a:rPr>
                        <a:t>湿潤化</a:t>
                      </a:r>
                      <a:endParaRPr kumimoji="1" lang="ja-JP" altLang="en-US" sz="1000" dirty="0"/>
                    </a:p>
                  </a:txBody>
                  <a:tcPr/>
                </a:tc>
                <a:extLst>
                  <a:ext uri="{0D108BD9-81ED-4DB2-BD59-A6C34878D82A}">
                    <a16:rowId xmlns:a16="http://schemas.microsoft.com/office/drawing/2014/main" val="3408436496"/>
                  </a:ext>
                </a:extLst>
              </a:tr>
            </a:tbl>
          </a:graphicData>
        </a:graphic>
      </p:graphicFrame>
    </p:spTree>
    <p:extLst>
      <p:ext uri="{BB962C8B-B14F-4D97-AF65-F5344CB8AC3E}">
        <p14:creationId xmlns:p14="http://schemas.microsoft.com/office/powerpoint/2010/main" val="284453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機械工具等による切断例</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テキスト プレースホルダー 3"/>
          <p:cNvSpPr>
            <a:spLocks noGrp="1"/>
          </p:cNvSpPr>
          <p:nvPr>
            <p:ph type="body" sz="half" idx="2"/>
          </p:nvPr>
        </p:nvSpPr>
        <p:spPr/>
        <p:txBody>
          <a:bodyPr/>
          <a:lstStyle/>
          <a:p>
            <a:r>
              <a:rPr lang="ja-JP" altLang="en-US" dirty="0"/>
              <a:t>・</a:t>
            </a:r>
            <a:r>
              <a:rPr kumimoji="1" lang="ja-JP" altLang="en-US" dirty="0" smtClean="0"/>
              <a:t>作業計画に基づく作業の実施状況</a:t>
            </a:r>
            <a:endParaRPr kumimoji="1" lang="en-US" altLang="ja-JP" dirty="0" smtClean="0"/>
          </a:p>
          <a:p>
            <a:r>
              <a:rPr lang="en-US" altLang="ja-JP" dirty="0" smtClean="0"/>
              <a:t>※</a:t>
            </a:r>
            <a:r>
              <a:rPr lang="ja-JP" altLang="en-US" dirty="0" smtClean="0"/>
              <a:t>同様の作業を行う場合も、作業を行う部屋や階が変わるごとに記録する必要がある。</a:t>
            </a:r>
            <a:endParaRPr kumimoji="1" lang="ja-JP" altLang="en-US" dirty="0"/>
          </a:p>
        </p:txBody>
      </p:sp>
      <p:sp>
        <p:nvSpPr>
          <p:cNvPr id="6" name="テキスト ボックス 5"/>
          <p:cNvSpPr txBox="1"/>
          <p:nvPr/>
        </p:nvSpPr>
        <p:spPr>
          <a:xfrm>
            <a:off x="5109852" y="618093"/>
            <a:ext cx="6504216" cy="369332"/>
          </a:xfrm>
          <a:prstGeom prst="rect">
            <a:avLst/>
          </a:prstGeom>
          <a:noFill/>
        </p:spPr>
        <p:txBody>
          <a:bodyPr wrap="square" rtlCol="0">
            <a:spAutoFit/>
          </a:bodyPr>
          <a:lstStyle/>
          <a:p>
            <a:r>
              <a:rPr lang="ja-JP" altLang="en-US" dirty="0" smtClean="0"/>
              <a:t>石綿含有スレート波板（外装材）を切断している状況の記録</a:t>
            </a:r>
            <a:endParaRPr lang="en-US" altLang="ja-JP" dirty="0" smtClean="0"/>
          </a:p>
        </p:txBody>
      </p:sp>
      <p:pic>
        <p:nvPicPr>
          <p:cNvPr id="7" name="図 6"/>
          <p:cNvPicPr>
            <a:picLocks noChangeAspect="1"/>
          </p:cNvPicPr>
          <p:nvPr/>
        </p:nvPicPr>
        <p:blipFill>
          <a:blip r:embed="rId2"/>
          <a:stretch>
            <a:fillRect/>
          </a:stretch>
        </p:blipFill>
        <p:spPr>
          <a:xfrm>
            <a:off x="5425590" y="987425"/>
            <a:ext cx="5872739" cy="3652029"/>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238843656"/>
              </p:ext>
            </p:extLst>
          </p:nvPr>
        </p:nvGraphicFramePr>
        <p:xfrm>
          <a:off x="7457703" y="4639454"/>
          <a:ext cx="3897685" cy="1229534"/>
        </p:xfrm>
        <a:graphic>
          <a:graphicData uri="http://schemas.openxmlformats.org/drawingml/2006/table">
            <a:tbl>
              <a:tblPr firstRow="1" bandRow="1">
                <a:tableStyleId>{F5AB1C69-6EDB-4FF4-983F-18BD219EF322}</a:tableStyleId>
              </a:tblPr>
              <a:tblGrid>
                <a:gridCol w="1167426">
                  <a:extLst>
                    <a:ext uri="{9D8B030D-6E8A-4147-A177-3AD203B41FA5}">
                      <a16:colId xmlns:a16="http://schemas.microsoft.com/office/drawing/2014/main" val="2602496287"/>
                    </a:ext>
                  </a:extLst>
                </a:gridCol>
                <a:gridCol w="2730259">
                  <a:extLst>
                    <a:ext uri="{9D8B030D-6E8A-4147-A177-3AD203B41FA5}">
                      <a16:colId xmlns:a16="http://schemas.microsoft.com/office/drawing/2014/main" val="841031126"/>
                    </a:ext>
                  </a:extLst>
                </a:gridCol>
              </a:tblGrid>
              <a:tr h="229006">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345614">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2024/3/2</a:t>
                      </a:r>
                      <a:r>
                        <a:rPr kumimoji="1" lang="ja-JP" altLang="en-US" sz="1000" dirty="0" smtClean="0">
                          <a:solidFill>
                            <a:srgbClr val="FF0000"/>
                          </a:solidFill>
                        </a:rPr>
                        <a:t>　</a:t>
                      </a:r>
                      <a:r>
                        <a:rPr kumimoji="1" lang="en-US" altLang="ja-JP" sz="1000" dirty="0" smtClean="0">
                          <a:solidFill>
                            <a:srgbClr val="FF0000"/>
                          </a:solidFill>
                        </a:rPr>
                        <a:t>14</a:t>
                      </a:r>
                      <a:r>
                        <a:rPr kumimoji="1" lang="ja-JP" altLang="en-US" sz="1000" dirty="0" smtClean="0">
                          <a:solidFill>
                            <a:srgbClr val="FF0000"/>
                          </a:solidFill>
                        </a:rPr>
                        <a:t>：</a:t>
                      </a:r>
                      <a:r>
                        <a:rPr kumimoji="1" lang="en-US" altLang="ja-JP" sz="1000" dirty="0" smtClean="0">
                          <a:solidFill>
                            <a:srgbClr val="FF0000"/>
                          </a:solidFill>
                        </a:rPr>
                        <a:t>10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378546">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29006">
                <a:tc>
                  <a:txBody>
                    <a:bodyPr/>
                    <a:lstStyle/>
                    <a:p>
                      <a:endParaRPr kumimoji="1" lang="ja-JP" altLang="en-US" sz="1000" dirty="0"/>
                    </a:p>
                  </a:txBody>
                  <a:tcPr/>
                </a:tc>
                <a:tc>
                  <a:txBody>
                    <a:bodyPr/>
                    <a:lstStyle/>
                    <a:p>
                      <a:r>
                        <a:rPr kumimoji="1" lang="ja-JP" altLang="en-US" sz="1000" dirty="0" smtClean="0">
                          <a:solidFill>
                            <a:srgbClr val="FF0000"/>
                          </a:solidFill>
                        </a:rPr>
                        <a:t>切断作業</a:t>
                      </a:r>
                      <a:endParaRPr kumimoji="1" lang="ja-JP" altLang="en-US" sz="1000" dirty="0"/>
                    </a:p>
                  </a:txBody>
                  <a:tcPr/>
                </a:tc>
                <a:extLst>
                  <a:ext uri="{0D108BD9-81ED-4DB2-BD59-A6C34878D82A}">
                    <a16:rowId xmlns:a16="http://schemas.microsoft.com/office/drawing/2014/main" val="3408436496"/>
                  </a:ext>
                </a:extLst>
              </a:tr>
            </a:tbl>
          </a:graphicData>
        </a:graphic>
      </p:graphicFrame>
    </p:spTree>
    <p:extLst>
      <p:ext uri="{BB962C8B-B14F-4D97-AF65-F5344CB8AC3E}">
        <p14:creationId xmlns:p14="http://schemas.microsoft.com/office/powerpoint/2010/main" val="1925257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7" y="-615837"/>
            <a:ext cx="3932237" cy="1600200"/>
          </a:xfrm>
        </p:spPr>
        <p:txBody>
          <a:bodyPr/>
          <a:lstStyle/>
          <a:p>
            <a:r>
              <a:rPr kumimoji="1" lang="ja-JP" altLang="en-US" dirty="0" smtClean="0"/>
              <a:t>清掃</a:t>
            </a:r>
            <a:endParaRPr kumimoji="1" lang="ja-JP" altLang="en-US" dirty="0"/>
          </a:p>
        </p:txBody>
      </p:sp>
      <p:pic>
        <p:nvPicPr>
          <p:cNvPr id="7" name="コンテンツ プレースホルダー 6"/>
          <p:cNvPicPr>
            <a:picLocks noGrp="1" noChangeAspect="1"/>
          </p:cNvPicPr>
          <p:nvPr>
            <p:ph idx="1"/>
          </p:nvPr>
        </p:nvPicPr>
        <p:blipFill>
          <a:blip r:embed="rId2"/>
          <a:stretch>
            <a:fillRect/>
          </a:stretch>
        </p:blipFill>
        <p:spPr>
          <a:xfrm>
            <a:off x="6222671" y="984363"/>
            <a:ext cx="5230213" cy="3655091"/>
          </a:xfrm>
          <a:prstGeom prst="rect">
            <a:avLst/>
          </a:prstGeom>
        </p:spPr>
      </p:pic>
      <p:sp>
        <p:nvSpPr>
          <p:cNvPr id="4" name="テキスト プレースホルダー 3"/>
          <p:cNvSpPr>
            <a:spLocks noGrp="1"/>
          </p:cNvSpPr>
          <p:nvPr>
            <p:ph type="body" sz="half" idx="2"/>
          </p:nvPr>
        </p:nvSpPr>
        <p:spPr>
          <a:xfrm>
            <a:off x="557939" y="984362"/>
            <a:ext cx="5377912" cy="5230457"/>
          </a:xfrm>
        </p:spPr>
        <p:txBody>
          <a:bodyPr>
            <a:normAutofit fontScale="25000" lnSpcReduction="20000"/>
          </a:bodyPr>
          <a:lstStyle/>
          <a:p>
            <a:pPr>
              <a:lnSpc>
                <a:spcPts val="1900"/>
              </a:lnSpc>
            </a:pPr>
            <a:r>
              <a:rPr kumimoji="1" lang="ja-JP" altLang="en-US" sz="6400" dirty="0" smtClean="0"/>
              <a:t>例：高性能真空掃除機による清掃</a:t>
            </a:r>
            <a:endParaRPr kumimoji="1" lang="en-US" altLang="ja-JP" sz="6400" dirty="0" smtClean="0"/>
          </a:p>
          <a:p>
            <a:pPr>
              <a:lnSpc>
                <a:spcPts val="1900"/>
              </a:lnSpc>
            </a:pPr>
            <a:r>
              <a:rPr lang="ja-JP" altLang="en-US" sz="6400" dirty="0" smtClean="0"/>
              <a:t>取り外した</a:t>
            </a:r>
            <a:r>
              <a:rPr lang="ja-JP" altLang="en-US" sz="6400" dirty="0"/>
              <a:t>材料は原則として湿潤化する。</a:t>
            </a:r>
          </a:p>
          <a:p>
            <a:pPr>
              <a:lnSpc>
                <a:spcPts val="1900"/>
              </a:lnSpc>
            </a:pPr>
            <a:r>
              <a:rPr lang="ja-JP" altLang="en-US" sz="6400" dirty="0" smtClean="0"/>
              <a:t>原形</a:t>
            </a:r>
            <a:r>
              <a:rPr lang="ja-JP" altLang="en-US" sz="6400" dirty="0"/>
              <a:t>のまま取り外した材料は、原則として切断</a:t>
            </a:r>
            <a:r>
              <a:rPr lang="ja-JP" altLang="en-US" sz="6400" dirty="0" smtClean="0"/>
              <a:t>や　　破砕</a:t>
            </a:r>
            <a:r>
              <a:rPr lang="ja-JP" altLang="en-US" sz="6400" dirty="0"/>
              <a:t>は行わず、原形のまま取り扱う。除去時に</a:t>
            </a:r>
            <a:r>
              <a:rPr lang="ja-JP" altLang="en-US" sz="6400" dirty="0" smtClean="0"/>
              <a:t>やむを得ず切断</a:t>
            </a:r>
            <a:r>
              <a:rPr lang="ja-JP" altLang="en-US" sz="6400" dirty="0"/>
              <a:t>等をした場合も、それ以上の切断等は行わない。</a:t>
            </a:r>
          </a:p>
          <a:p>
            <a:pPr>
              <a:lnSpc>
                <a:spcPts val="1900"/>
              </a:lnSpc>
            </a:pPr>
            <a:r>
              <a:rPr lang="ja-JP" altLang="en-US" sz="6400" dirty="0" smtClean="0"/>
              <a:t>粉砕</a:t>
            </a:r>
            <a:r>
              <a:rPr lang="ja-JP" altLang="en-US" sz="6400" dirty="0"/>
              <a:t>された石綿含有成形板等は飛散させないよう湿らせた</a:t>
            </a:r>
            <a:r>
              <a:rPr lang="ja-JP" altLang="en-US" sz="6400" dirty="0" err="1"/>
              <a:t>おが</a:t>
            </a:r>
            <a:r>
              <a:rPr lang="ja-JP" altLang="en-US" sz="6400" dirty="0"/>
              <a:t>屑等とともにはき集める。</a:t>
            </a:r>
          </a:p>
          <a:p>
            <a:pPr>
              <a:lnSpc>
                <a:spcPts val="1900"/>
              </a:lnSpc>
            </a:pPr>
            <a:r>
              <a:rPr lang="ja-JP" altLang="en-US" sz="6400" dirty="0" smtClean="0"/>
              <a:t>粉</a:t>
            </a:r>
            <a:r>
              <a:rPr lang="ja-JP" altLang="en-US" sz="6400" dirty="0"/>
              <a:t>じんの飛散が多い場合は、エアレススプレイヤや噴霧器により水又は薬液を散布することが望ましく、その後</a:t>
            </a:r>
            <a:r>
              <a:rPr lang="ja-JP" altLang="en-US" sz="6400" dirty="0" smtClean="0"/>
              <a:t>、高性能</a:t>
            </a:r>
            <a:r>
              <a:rPr lang="ja-JP" altLang="en-US" sz="6400" dirty="0"/>
              <a:t>真空掃除機にて清掃を行う。</a:t>
            </a:r>
          </a:p>
          <a:p>
            <a:pPr>
              <a:lnSpc>
                <a:spcPts val="1900"/>
              </a:lnSpc>
            </a:pPr>
            <a:r>
              <a:rPr lang="ja-JP" altLang="en-US" sz="6400" dirty="0" smtClean="0"/>
              <a:t>防音</a:t>
            </a:r>
            <a:r>
              <a:rPr lang="ja-JP" altLang="en-US" sz="6400" dirty="0"/>
              <a:t>シートや防音パネルに付着した石綿を含む汚れを、濡れ雑巾や高性能真空掃除機にて十分に</a:t>
            </a:r>
            <a:r>
              <a:rPr lang="ja-JP" altLang="en-US" sz="6400" dirty="0" smtClean="0"/>
              <a:t>取り除いた</a:t>
            </a:r>
            <a:r>
              <a:rPr lang="ja-JP" altLang="en-US" sz="6400" dirty="0"/>
              <a:t>あと、場外へ搬出</a:t>
            </a:r>
            <a:r>
              <a:rPr lang="ja-JP" altLang="en-US" sz="6400" dirty="0" smtClean="0"/>
              <a:t>する。</a:t>
            </a:r>
            <a:endParaRPr lang="ja-JP" altLang="en-US" sz="6400" dirty="0"/>
          </a:p>
          <a:p>
            <a:pPr>
              <a:lnSpc>
                <a:spcPts val="1900"/>
              </a:lnSpc>
            </a:pPr>
            <a:r>
              <a:rPr lang="ja-JP" altLang="en-US" sz="6400" dirty="0" smtClean="0"/>
              <a:t>作業</a:t>
            </a:r>
            <a:r>
              <a:rPr lang="ja-JP" altLang="en-US" sz="6400" dirty="0"/>
              <a:t>床（足場）等の仮設機材についても、濡れ雑巾や高性能真空掃除機等で十分に粉</a:t>
            </a:r>
            <a:r>
              <a:rPr lang="ja-JP" altLang="en-US" sz="6400" dirty="0" err="1"/>
              <a:t>じん</a:t>
            </a:r>
            <a:r>
              <a:rPr lang="ja-JP" altLang="en-US" sz="6400" dirty="0"/>
              <a:t>等の汚れ</a:t>
            </a:r>
            <a:r>
              <a:rPr lang="ja-JP" altLang="en-US" sz="6400" dirty="0" smtClean="0"/>
              <a:t>を取り除いた</a:t>
            </a:r>
            <a:r>
              <a:rPr lang="ja-JP" altLang="en-US" sz="6400" dirty="0"/>
              <a:t>あと解体し、場外へ</a:t>
            </a:r>
            <a:r>
              <a:rPr lang="ja-JP" altLang="en-US" sz="6400" dirty="0" smtClean="0"/>
              <a:t>持ち出す。</a:t>
            </a:r>
            <a:endParaRPr lang="ja-JP" altLang="en-US" sz="6400" dirty="0"/>
          </a:p>
          <a:p>
            <a:pPr>
              <a:lnSpc>
                <a:spcPts val="1900"/>
              </a:lnSpc>
            </a:pP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508685435"/>
              </p:ext>
            </p:extLst>
          </p:nvPr>
        </p:nvGraphicFramePr>
        <p:xfrm>
          <a:off x="6222671" y="4639454"/>
          <a:ext cx="5130140" cy="1229534"/>
        </p:xfrm>
        <a:graphic>
          <a:graphicData uri="http://schemas.openxmlformats.org/drawingml/2006/table">
            <a:tbl>
              <a:tblPr firstRow="1" bandRow="1">
                <a:tableStyleId>{F5AB1C69-6EDB-4FF4-983F-18BD219EF322}</a:tableStyleId>
              </a:tblPr>
              <a:tblGrid>
                <a:gridCol w="1536567">
                  <a:extLst>
                    <a:ext uri="{9D8B030D-6E8A-4147-A177-3AD203B41FA5}">
                      <a16:colId xmlns:a16="http://schemas.microsoft.com/office/drawing/2014/main" val="2602496287"/>
                    </a:ext>
                  </a:extLst>
                </a:gridCol>
                <a:gridCol w="3593573">
                  <a:extLst>
                    <a:ext uri="{9D8B030D-6E8A-4147-A177-3AD203B41FA5}">
                      <a16:colId xmlns:a16="http://schemas.microsoft.com/office/drawing/2014/main" val="841031126"/>
                    </a:ext>
                  </a:extLst>
                </a:gridCol>
              </a:tblGrid>
              <a:tr h="229006">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345614">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2024/3/27</a:t>
                      </a:r>
                      <a:r>
                        <a:rPr kumimoji="1" lang="ja-JP" altLang="en-US" sz="1000" dirty="0" smtClean="0">
                          <a:solidFill>
                            <a:srgbClr val="FF0000"/>
                          </a:solidFill>
                        </a:rPr>
                        <a:t>　</a:t>
                      </a:r>
                      <a:r>
                        <a:rPr kumimoji="1" lang="en-US" altLang="ja-JP" sz="1000" dirty="0" smtClean="0">
                          <a:solidFill>
                            <a:srgbClr val="FF0000"/>
                          </a:solidFill>
                        </a:rPr>
                        <a:t>14</a:t>
                      </a:r>
                      <a:r>
                        <a:rPr kumimoji="1" lang="ja-JP" altLang="en-US" sz="1000" dirty="0" smtClean="0">
                          <a:solidFill>
                            <a:srgbClr val="FF0000"/>
                          </a:solidFill>
                        </a:rPr>
                        <a:t>：</a:t>
                      </a:r>
                      <a:r>
                        <a:rPr kumimoji="1" lang="en-US" altLang="ja-JP" sz="1000" dirty="0" smtClean="0">
                          <a:solidFill>
                            <a:srgbClr val="FF0000"/>
                          </a:solidFill>
                        </a:rPr>
                        <a:t>10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378546">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29006">
                <a:tc>
                  <a:txBody>
                    <a:bodyPr/>
                    <a:lstStyle/>
                    <a:p>
                      <a:endParaRPr kumimoji="1" lang="ja-JP" altLang="en-US" sz="1000" dirty="0"/>
                    </a:p>
                  </a:txBody>
                  <a:tcPr/>
                </a:tc>
                <a:tc>
                  <a:txBody>
                    <a:bodyPr/>
                    <a:lstStyle/>
                    <a:p>
                      <a:r>
                        <a:rPr kumimoji="1" lang="ja-JP" altLang="en-US" sz="1000" dirty="0" smtClean="0">
                          <a:solidFill>
                            <a:srgbClr val="FF0000"/>
                          </a:solidFill>
                        </a:rPr>
                        <a:t>真空掃除機による清掃</a:t>
                      </a:r>
                      <a:endParaRPr kumimoji="1" lang="ja-JP" altLang="en-US" sz="1000" dirty="0"/>
                    </a:p>
                  </a:txBody>
                  <a:tcPr/>
                </a:tc>
                <a:extLst>
                  <a:ext uri="{0D108BD9-81ED-4DB2-BD59-A6C34878D82A}">
                    <a16:rowId xmlns:a16="http://schemas.microsoft.com/office/drawing/2014/main" val="3408436496"/>
                  </a:ext>
                </a:extLst>
              </a:tr>
            </a:tbl>
          </a:graphicData>
        </a:graphic>
      </p:graphicFrame>
    </p:spTree>
    <p:extLst>
      <p:ext uri="{BB962C8B-B14F-4D97-AF65-F5344CB8AC3E}">
        <p14:creationId xmlns:p14="http://schemas.microsoft.com/office/powerpoint/2010/main" val="1783583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200" dirty="0"/>
              <a:t>・</a:t>
            </a:r>
            <a:r>
              <a:rPr lang="ja-JP" altLang="en-US" sz="2200" dirty="0" smtClean="0"/>
              <a:t>除去</a:t>
            </a:r>
            <a:r>
              <a:rPr lang="ja-JP" altLang="en-US" sz="2200" dirty="0"/>
              <a:t>した石綿の運搬または貯蔵を行う際の容器など、必要な事項の表示状況、保管の状況の記録</a:t>
            </a:r>
            <a:r>
              <a:rPr lang="ja-JP" altLang="en-US" dirty="0"/>
              <a:t/>
            </a:r>
            <a:br>
              <a:rPr lang="ja-JP" altLang="en-US" dirty="0"/>
            </a:br>
            <a:endParaRPr kumimoji="1" lang="ja-JP" altLang="en-US" dirty="0"/>
          </a:p>
        </p:txBody>
      </p:sp>
      <p:sp>
        <p:nvSpPr>
          <p:cNvPr id="4" name="テキスト プレースホルダー 3"/>
          <p:cNvSpPr>
            <a:spLocks noGrp="1"/>
          </p:cNvSpPr>
          <p:nvPr>
            <p:ph type="body" sz="half" idx="2"/>
          </p:nvPr>
        </p:nvSpPr>
        <p:spPr/>
        <p:txBody>
          <a:bodyPr/>
          <a:lstStyle/>
          <a:p>
            <a:endParaRPr kumimoji="1" lang="ja-JP" altLang="en-US" dirty="0"/>
          </a:p>
        </p:txBody>
      </p:sp>
      <p:pic>
        <p:nvPicPr>
          <p:cNvPr id="5" name="図 4"/>
          <p:cNvPicPr>
            <a:picLocks noChangeAspect="1"/>
          </p:cNvPicPr>
          <p:nvPr/>
        </p:nvPicPr>
        <p:blipFill>
          <a:blip r:embed="rId2"/>
          <a:stretch>
            <a:fillRect/>
          </a:stretch>
        </p:blipFill>
        <p:spPr>
          <a:xfrm>
            <a:off x="4818854" y="161925"/>
            <a:ext cx="7154069" cy="3195443"/>
          </a:xfrm>
          <a:prstGeom prst="rect">
            <a:avLst/>
          </a:prstGeom>
        </p:spPr>
      </p:pic>
      <p:pic>
        <p:nvPicPr>
          <p:cNvPr id="9" name="図 8"/>
          <p:cNvPicPr>
            <a:picLocks noChangeAspect="1"/>
          </p:cNvPicPr>
          <p:nvPr/>
        </p:nvPicPr>
        <p:blipFill>
          <a:blip r:embed="rId3"/>
          <a:stretch>
            <a:fillRect/>
          </a:stretch>
        </p:blipFill>
        <p:spPr>
          <a:xfrm>
            <a:off x="4886876" y="3362326"/>
            <a:ext cx="7162247" cy="3340936"/>
          </a:xfrm>
          <a:prstGeom prst="rect">
            <a:avLst/>
          </a:prstGeom>
        </p:spPr>
      </p:pic>
      <p:pic>
        <p:nvPicPr>
          <p:cNvPr id="13" name="図 12"/>
          <p:cNvPicPr>
            <a:picLocks noChangeAspect="1"/>
          </p:cNvPicPr>
          <p:nvPr/>
        </p:nvPicPr>
        <p:blipFill>
          <a:blip r:embed="rId4"/>
          <a:stretch>
            <a:fillRect/>
          </a:stretch>
        </p:blipFill>
        <p:spPr>
          <a:xfrm>
            <a:off x="1081484" y="3995578"/>
            <a:ext cx="1460490" cy="1782488"/>
          </a:xfrm>
          <a:prstGeom prst="rect">
            <a:avLst/>
          </a:prstGeom>
        </p:spPr>
      </p:pic>
      <p:pic>
        <p:nvPicPr>
          <p:cNvPr id="14" name="図 13"/>
          <p:cNvPicPr>
            <a:picLocks noChangeAspect="1"/>
          </p:cNvPicPr>
          <p:nvPr/>
        </p:nvPicPr>
        <p:blipFill>
          <a:blip r:embed="rId5"/>
          <a:stretch>
            <a:fillRect/>
          </a:stretch>
        </p:blipFill>
        <p:spPr>
          <a:xfrm>
            <a:off x="2944679" y="3951921"/>
            <a:ext cx="1346610" cy="1823286"/>
          </a:xfrm>
          <a:prstGeom prst="rect">
            <a:avLst/>
          </a:prstGeom>
        </p:spPr>
      </p:pic>
      <p:sp>
        <p:nvSpPr>
          <p:cNvPr id="15" name="テキスト ボックス 14"/>
          <p:cNvSpPr txBox="1"/>
          <p:nvPr/>
        </p:nvSpPr>
        <p:spPr>
          <a:xfrm>
            <a:off x="964648" y="2208328"/>
            <a:ext cx="3729346" cy="1815882"/>
          </a:xfrm>
          <a:prstGeom prst="rect">
            <a:avLst/>
          </a:prstGeom>
          <a:noFill/>
        </p:spPr>
        <p:txBody>
          <a:bodyPr wrap="square" rtlCol="0">
            <a:spAutoFit/>
          </a:bodyPr>
          <a:lstStyle/>
          <a:p>
            <a:r>
              <a:rPr lang="en-US" altLang="ja-JP" sz="1600" dirty="0" smtClean="0"/>
              <a:t>※</a:t>
            </a:r>
            <a:r>
              <a:rPr lang="ja-JP" altLang="en-US" sz="1600" dirty="0" smtClean="0"/>
              <a:t>石綿廃棄専用袋の例</a:t>
            </a:r>
            <a:endParaRPr lang="en-US" altLang="ja-JP" sz="1600" dirty="0" smtClean="0"/>
          </a:p>
          <a:p>
            <a:r>
              <a:rPr lang="ja-JP" altLang="en-US" sz="1600" dirty="0"/>
              <a:t>・</a:t>
            </a:r>
            <a:r>
              <a:rPr kumimoji="1" lang="ja-JP" altLang="en-US" sz="1600" dirty="0" smtClean="0"/>
              <a:t>袋は</a:t>
            </a:r>
            <a:r>
              <a:rPr kumimoji="1" lang="ja-JP" altLang="en-US" sz="1600" dirty="0"/>
              <a:t>二重</a:t>
            </a:r>
            <a:r>
              <a:rPr kumimoji="1" lang="ja-JP" altLang="en-US" sz="1600" dirty="0" smtClean="0"/>
              <a:t>にしてください。</a:t>
            </a:r>
            <a:endParaRPr kumimoji="1" lang="en-US" altLang="ja-JP" sz="1600" dirty="0" smtClean="0"/>
          </a:p>
          <a:p>
            <a:r>
              <a:rPr lang="ja-JP" altLang="en-US" sz="1600" dirty="0"/>
              <a:t>・</a:t>
            </a:r>
            <a:r>
              <a:rPr lang="ja-JP" altLang="en-US" sz="1600" dirty="0" smtClean="0"/>
              <a:t>一重</a:t>
            </a:r>
            <a:r>
              <a:rPr lang="ja-JP" altLang="en-US" sz="1600" dirty="0"/>
              <a:t>目</a:t>
            </a:r>
            <a:r>
              <a:rPr lang="ja-JP" altLang="en-US" sz="1600" dirty="0" smtClean="0"/>
              <a:t>の</a:t>
            </a:r>
            <a:r>
              <a:rPr lang="ja-JP" altLang="en-US" sz="1600" dirty="0"/>
              <a:t>袋</a:t>
            </a:r>
            <a:r>
              <a:rPr lang="ja-JP" altLang="en-US" sz="1600" dirty="0" smtClean="0"/>
              <a:t>には、石綿廃棄物であること、　　</a:t>
            </a:r>
            <a:endParaRPr lang="en-US" altLang="ja-JP" sz="1600" dirty="0" smtClean="0"/>
          </a:p>
          <a:p>
            <a:r>
              <a:rPr lang="ja-JP" altLang="en-US" sz="1600" dirty="0"/>
              <a:t>　</a:t>
            </a:r>
            <a:r>
              <a:rPr lang="ja-JP" altLang="en-US" sz="1600" dirty="0" smtClean="0"/>
              <a:t>石綿に関する注意書きのある専用のもの　　</a:t>
            </a:r>
            <a:endParaRPr lang="en-US" altLang="ja-JP" sz="1600" dirty="0" smtClean="0"/>
          </a:p>
          <a:p>
            <a:r>
              <a:rPr lang="ja-JP" altLang="en-US" sz="1600" dirty="0"/>
              <a:t>　</a:t>
            </a:r>
            <a:r>
              <a:rPr lang="ja-JP" altLang="en-US" sz="1600" dirty="0" smtClean="0"/>
              <a:t>を使用すること。</a:t>
            </a:r>
            <a:endParaRPr kumimoji="1" lang="ja-JP" altLang="en-US" sz="1600" dirty="0"/>
          </a:p>
        </p:txBody>
      </p:sp>
      <p:graphicFrame>
        <p:nvGraphicFramePr>
          <p:cNvPr id="16" name="表 15"/>
          <p:cNvGraphicFramePr>
            <a:graphicFrameLocks noGrp="1"/>
          </p:cNvGraphicFramePr>
          <p:nvPr>
            <p:extLst>
              <p:ext uri="{D42A27DB-BD31-4B8C-83A1-F6EECF244321}">
                <p14:modId xmlns:p14="http://schemas.microsoft.com/office/powerpoint/2010/main" val="795210170"/>
              </p:ext>
            </p:extLst>
          </p:nvPr>
        </p:nvGraphicFramePr>
        <p:xfrm>
          <a:off x="10278427" y="4680584"/>
          <a:ext cx="1624964" cy="1889760"/>
        </p:xfrm>
        <a:graphic>
          <a:graphicData uri="http://schemas.openxmlformats.org/drawingml/2006/table">
            <a:tbl>
              <a:tblPr firstRow="1" bandRow="1">
                <a:tableStyleId>{F5AB1C69-6EDB-4FF4-983F-18BD219EF322}</a:tableStyleId>
              </a:tblPr>
              <a:tblGrid>
                <a:gridCol w="486705">
                  <a:extLst>
                    <a:ext uri="{9D8B030D-6E8A-4147-A177-3AD203B41FA5}">
                      <a16:colId xmlns:a16="http://schemas.microsoft.com/office/drawing/2014/main" val="2602496287"/>
                    </a:ext>
                  </a:extLst>
                </a:gridCol>
                <a:gridCol w="1138259">
                  <a:extLst>
                    <a:ext uri="{9D8B030D-6E8A-4147-A177-3AD203B41FA5}">
                      <a16:colId xmlns:a16="http://schemas.microsoft.com/office/drawing/2014/main" val="841031126"/>
                    </a:ext>
                  </a:extLst>
                </a:gridCol>
              </a:tblGrid>
              <a:tr h="233523">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368001">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2024/3/28</a:t>
                      </a:r>
                      <a:r>
                        <a:rPr kumimoji="1" lang="ja-JP" altLang="en-US" sz="1000" dirty="0" smtClean="0">
                          <a:solidFill>
                            <a:srgbClr val="FF0000"/>
                          </a:solidFill>
                        </a:rPr>
                        <a:t>　</a:t>
                      </a:r>
                      <a:r>
                        <a:rPr kumimoji="1" lang="en-US" altLang="ja-JP" sz="1000" dirty="0" smtClean="0">
                          <a:solidFill>
                            <a:srgbClr val="FF0000"/>
                          </a:solidFill>
                        </a:rPr>
                        <a:t>16</a:t>
                      </a:r>
                      <a:r>
                        <a:rPr kumimoji="1" lang="ja-JP" altLang="en-US" sz="1000" dirty="0" smtClean="0">
                          <a:solidFill>
                            <a:srgbClr val="FF0000"/>
                          </a:solidFill>
                        </a:rPr>
                        <a:t>：</a:t>
                      </a:r>
                      <a:r>
                        <a:rPr kumimoji="1" lang="en-US" altLang="ja-JP" sz="1000" dirty="0" smtClean="0">
                          <a:solidFill>
                            <a:srgbClr val="FF0000"/>
                          </a:solidFill>
                        </a:rPr>
                        <a:t>00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403067">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33523">
                <a:tc>
                  <a:txBody>
                    <a:bodyPr/>
                    <a:lstStyle/>
                    <a:p>
                      <a:endParaRPr kumimoji="1" lang="ja-JP" altLang="en-US" sz="1000" dirty="0"/>
                    </a:p>
                  </a:txBody>
                  <a:tcPr/>
                </a:tc>
                <a:tc>
                  <a:txBody>
                    <a:bodyPr/>
                    <a:lstStyle/>
                    <a:p>
                      <a:r>
                        <a:rPr kumimoji="1" lang="ja-JP" altLang="en-US" sz="1000" dirty="0" smtClean="0">
                          <a:solidFill>
                            <a:srgbClr val="FF0000"/>
                          </a:solidFill>
                        </a:rPr>
                        <a:t>②粉</a:t>
                      </a:r>
                      <a:r>
                        <a:rPr kumimoji="1" lang="ja-JP" altLang="en-US" sz="1000" dirty="0" err="1" smtClean="0">
                          <a:solidFill>
                            <a:srgbClr val="FF0000"/>
                          </a:solidFill>
                        </a:rPr>
                        <a:t>じん</a:t>
                      </a:r>
                      <a:r>
                        <a:rPr kumimoji="1" lang="ja-JP" altLang="en-US" sz="1000" dirty="0" smtClean="0">
                          <a:solidFill>
                            <a:srgbClr val="FF0000"/>
                          </a:solidFill>
                        </a:rPr>
                        <a:t>飛散防止処理剤の散布</a:t>
                      </a:r>
                      <a:endParaRPr kumimoji="1" lang="ja-JP" altLang="en-US" sz="1000" dirty="0"/>
                    </a:p>
                  </a:txBody>
                  <a:tcPr/>
                </a:tc>
                <a:extLst>
                  <a:ext uri="{0D108BD9-81ED-4DB2-BD59-A6C34878D82A}">
                    <a16:rowId xmlns:a16="http://schemas.microsoft.com/office/drawing/2014/main" val="3408436496"/>
                  </a:ext>
                </a:extLst>
              </a:tr>
            </a:tbl>
          </a:graphicData>
        </a:graphic>
      </p:graphicFrame>
      <p:sp>
        <p:nvSpPr>
          <p:cNvPr id="19" name="正方形/長方形 18"/>
          <p:cNvSpPr/>
          <p:nvPr/>
        </p:nvSpPr>
        <p:spPr>
          <a:xfrm>
            <a:off x="11811000" y="652462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p:cNvGraphicFramePr>
            <a:graphicFrameLocks noGrp="1"/>
          </p:cNvGraphicFramePr>
          <p:nvPr>
            <p:extLst>
              <p:ext uri="{D42A27DB-BD31-4B8C-83A1-F6EECF244321}">
                <p14:modId xmlns:p14="http://schemas.microsoft.com/office/powerpoint/2010/main" val="1144124300"/>
              </p:ext>
            </p:extLst>
          </p:nvPr>
        </p:nvGraphicFramePr>
        <p:xfrm>
          <a:off x="10347959" y="1339648"/>
          <a:ext cx="1485900" cy="1737360"/>
        </p:xfrm>
        <a:graphic>
          <a:graphicData uri="http://schemas.openxmlformats.org/drawingml/2006/table">
            <a:tbl>
              <a:tblPr firstRow="1" bandRow="1">
                <a:tableStyleId>{F5AB1C69-6EDB-4FF4-983F-18BD219EF322}</a:tableStyleId>
              </a:tblPr>
              <a:tblGrid>
                <a:gridCol w="445054">
                  <a:extLst>
                    <a:ext uri="{9D8B030D-6E8A-4147-A177-3AD203B41FA5}">
                      <a16:colId xmlns:a16="http://schemas.microsoft.com/office/drawing/2014/main" val="2602496287"/>
                    </a:ext>
                  </a:extLst>
                </a:gridCol>
                <a:gridCol w="1040846">
                  <a:extLst>
                    <a:ext uri="{9D8B030D-6E8A-4147-A177-3AD203B41FA5}">
                      <a16:colId xmlns:a16="http://schemas.microsoft.com/office/drawing/2014/main" val="841031126"/>
                    </a:ext>
                  </a:extLst>
                </a:gridCol>
              </a:tblGrid>
              <a:tr h="233523">
                <a:tc>
                  <a:txBody>
                    <a:bodyPr/>
                    <a:lstStyle/>
                    <a:p>
                      <a:r>
                        <a:rPr kumimoji="1" lang="ja-JP" altLang="en-US" sz="1000" dirty="0" smtClean="0"/>
                        <a:t>現場名</a:t>
                      </a:r>
                      <a:endParaRPr kumimoji="1" lang="ja-JP" altLang="en-US" sz="1000" dirty="0"/>
                    </a:p>
                  </a:txBody>
                  <a:tcPr/>
                </a:tc>
                <a:tc>
                  <a:txBody>
                    <a:bodyPr/>
                    <a:lstStyle/>
                    <a:p>
                      <a:r>
                        <a:rPr kumimoji="1" lang="ja-JP" altLang="en-US" sz="1000" dirty="0" smtClean="0">
                          <a:solidFill>
                            <a:srgbClr val="FF0000"/>
                          </a:solidFill>
                        </a:rPr>
                        <a:t>労働次郎様邸解体</a:t>
                      </a:r>
                      <a:r>
                        <a:rPr kumimoji="1" lang="ja-JP" altLang="en-US" sz="1000" dirty="0" smtClean="0"/>
                        <a:t>工事</a:t>
                      </a:r>
                      <a:endParaRPr kumimoji="1" lang="ja-JP" altLang="en-US" sz="1000" dirty="0"/>
                    </a:p>
                  </a:txBody>
                  <a:tcPr/>
                </a:tc>
                <a:extLst>
                  <a:ext uri="{0D108BD9-81ED-4DB2-BD59-A6C34878D82A}">
                    <a16:rowId xmlns:a16="http://schemas.microsoft.com/office/drawing/2014/main" val="292955956"/>
                  </a:ext>
                </a:extLst>
              </a:tr>
              <a:tr h="368001">
                <a:tc>
                  <a:txBody>
                    <a:bodyPr/>
                    <a:lstStyle/>
                    <a:p>
                      <a:r>
                        <a:rPr kumimoji="1" lang="ja-JP" altLang="en-US" sz="1000" dirty="0" smtClean="0"/>
                        <a:t>撮影年月日</a:t>
                      </a:r>
                      <a:endParaRPr kumimoji="1" lang="ja-JP" altLang="en-US" sz="1000" dirty="0"/>
                    </a:p>
                  </a:txBody>
                  <a:tcPr/>
                </a:tc>
                <a:tc>
                  <a:txBody>
                    <a:bodyPr/>
                    <a:lstStyle/>
                    <a:p>
                      <a:r>
                        <a:rPr kumimoji="1" lang="en-US" altLang="ja-JP" sz="1000" dirty="0" smtClean="0">
                          <a:solidFill>
                            <a:srgbClr val="FF0000"/>
                          </a:solidFill>
                        </a:rPr>
                        <a:t>2024/3/28</a:t>
                      </a:r>
                      <a:r>
                        <a:rPr kumimoji="1" lang="ja-JP" altLang="en-US" sz="1000" dirty="0" smtClean="0">
                          <a:solidFill>
                            <a:srgbClr val="FF0000"/>
                          </a:solidFill>
                        </a:rPr>
                        <a:t>　</a:t>
                      </a:r>
                      <a:r>
                        <a:rPr kumimoji="1" lang="en-US" altLang="ja-JP" sz="1000" dirty="0" smtClean="0">
                          <a:solidFill>
                            <a:srgbClr val="FF0000"/>
                          </a:solidFill>
                        </a:rPr>
                        <a:t>16</a:t>
                      </a:r>
                      <a:r>
                        <a:rPr kumimoji="1" lang="ja-JP" altLang="en-US" sz="1000" dirty="0" smtClean="0">
                          <a:solidFill>
                            <a:srgbClr val="FF0000"/>
                          </a:solidFill>
                        </a:rPr>
                        <a:t>：</a:t>
                      </a:r>
                      <a:r>
                        <a:rPr kumimoji="1" lang="en-US" altLang="ja-JP" sz="1000" dirty="0" smtClean="0">
                          <a:solidFill>
                            <a:srgbClr val="FF0000"/>
                          </a:solidFill>
                        </a:rPr>
                        <a:t>00</a:t>
                      </a:r>
                      <a:endParaRPr kumimoji="1" lang="ja-JP" altLang="en-US" sz="1000" dirty="0">
                        <a:solidFill>
                          <a:srgbClr val="FF0000"/>
                        </a:solidFill>
                      </a:endParaRPr>
                    </a:p>
                  </a:txBody>
                  <a:tcPr/>
                </a:tc>
                <a:extLst>
                  <a:ext uri="{0D108BD9-81ED-4DB2-BD59-A6C34878D82A}">
                    <a16:rowId xmlns:a16="http://schemas.microsoft.com/office/drawing/2014/main" val="386951833"/>
                  </a:ext>
                </a:extLst>
              </a:tr>
              <a:tr h="403067">
                <a:tc>
                  <a:txBody>
                    <a:bodyPr/>
                    <a:lstStyle/>
                    <a:p>
                      <a:r>
                        <a:rPr kumimoji="1" lang="ja-JP" altLang="en-US" sz="1000" dirty="0" smtClean="0"/>
                        <a:t>現場所在地</a:t>
                      </a:r>
                      <a:endParaRPr kumimoji="1" lang="ja-JP" alt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FF0000"/>
                          </a:solidFill>
                        </a:rPr>
                        <a:t>東京都千代田区霞が関〇</a:t>
                      </a:r>
                      <a:r>
                        <a:rPr lang="en-US" altLang="ja-JP" sz="1000" dirty="0" smtClean="0">
                          <a:solidFill>
                            <a:srgbClr val="FF0000"/>
                          </a:solidFill>
                        </a:rPr>
                        <a:t>-</a:t>
                      </a:r>
                      <a:r>
                        <a:rPr lang="ja-JP" altLang="en-US" sz="1000" dirty="0" smtClean="0">
                          <a:solidFill>
                            <a:srgbClr val="FF0000"/>
                          </a:solidFill>
                        </a:rPr>
                        <a:t>〇</a:t>
                      </a:r>
                      <a:endParaRPr lang="en-US" altLang="ja-JP" sz="1000" dirty="0" smtClean="0">
                        <a:solidFill>
                          <a:srgbClr val="FF0000"/>
                        </a:solidFill>
                      </a:endParaRPr>
                    </a:p>
                    <a:p>
                      <a:endParaRPr kumimoji="1" lang="ja-JP" altLang="en-US" sz="1000" dirty="0">
                        <a:solidFill>
                          <a:srgbClr val="FF0000"/>
                        </a:solidFill>
                      </a:endParaRPr>
                    </a:p>
                  </a:txBody>
                  <a:tcPr/>
                </a:tc>
                <a:extLst>
                  <a:ext uri="{0D108BD9-81ED-4DB2-BD59-A6C34878D82A}">
                    <a16:rowId xmlns:a16="http://schemas.microsoft.com/office/drawing/2014/main" val="943430235"/>
                  </a:ext>
                </a:extLst>
              </a:tr>
              <a:tr h="233523">
                <a:tc>
                  <a:txBody>
                    <a:bodyPr/>
                    <a:lstStyle/>
                    <a:p>
                      <a:endParaRPr kumimoji="1" lang="ja-JP" altLang="en-US" sz="1000" dirty="0"/>
                    </a:p>
                  </a:txBody>
                  <a:tcPr/>
                </a:tc>
                <a:tc>
                  <a:txBody>
                    <a:bodyPr/>
                    <a:lstStyle/>
                    <a:p>
                      <a:r>
                        <a:rPr kumimoji="1" lang="ja-JP" altLang="en-US" sz="1000" baseline="0" dirty="0" smtClean="0">
                          <a:solidFill>
                            <a:srgbClr val="FF0000"/>
                          </a:solidFill>
                        </a:rPr>
                        <a:t>①袋一重目</a:t>
                      </a:r>
                      <a:endParaRPr kumimoji="1" lang="ja-JP" altLang="en-US" sz="1000" dirty="0"/>
                    </a:p>
                  </a:txBody>
                  <a:tcPr/>
                </a:tc>
                <a:extLst>
                  <a:ext uri="{0D108BD9-81ED-4DB2-BD59-A6C34878D82A}">
                    <a16:rowId xmlns:a16="http://schemas.microsoft.com/office/drawing/2014/main" val="3408436496"/>
                  </a:ext>
                </a:extLst>
              </a:tr>
            </a:tbl>
          </a:graphicData>
        </a:graphic>
      </p:graphicFrame>
    </p:spTree>
    <p:extLst>
      <p:ext uri="{BB962C8B-B14F-4D97-AF65-F5344CB8AC3E}">
        <p14:creationId xmlns:p14="http://schemas.microsoft.com/office/powerpoint/2010/main" val="4186937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1218</Words>
  <Application>Microsoft Office PowerPoint</Application>
  <PresentationFormat>ワイド画面</PresentationFormat>
  <Paragraphs>149</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HGPｺﾞｼｯｸE</vt:lpstr>
      <vt:lpstr>ＭＳ 明朝</vt:lpstr>
      <vt:lpstr>游ゴシック</vt:lpstr>
      <vt:lpstr>游ゴシック Light</vt:lpstr>
      <vt:lpstr>Arial</vt:lpstr>
      <vt:lpstr>Office テーマ</vt:lpstr>
      <vt:lpstr>工事名：労働次郎様邸解体工事 現場所在地：東京都千代田区霞が関〇-〇＿　　　＿ 会社名：〇〇建設株式会社＿＿＿＿＿＿＿＿＿＿＿</vt:lpstr>
      <vt:lpstr>例：労働次郎様邸解体工事 （石綿作業期間：2024/3/1～2024/3/31） </vt:lpstr>
      <vt:lpstr>特別教育の受講者名簿（過去の受講記録）</vt:lpstr>
      <vt:lpstr>呼吸用保護具、保護衣又は作業衣の状況（撮影記録例）</vt:lpstr>
      <vt:lpstr>隔離の実施状況 （けい酸カルシウム板第１種を切断による除去するときは隔離養生必須）</vt:lpstr>
      <vt:lpstr>湿潤化の状況</vt:lpstr>
      <vt:lpstr>機械工具等による切断例</vt:lpstr>
      <vt:lpstr>清掃</vt:lpstr>
      <vt:lpstr>・除去した石綿の運搬または貯蔵を行う際の容器など、必要な事項の表示状況、保管の状況の記録 </vt:lpstr>
      <vt:lpstr>PowerPoint プレゼンテーション</vt:lpstr>
      <vt:lpstr>・貯蔵（保管）時には大きな包装にまとめている場合であっても、運搬時に大きな包装から取り出し、小分けの包装により運ぶのであれば、他の産業廃棄物と混在せずに貯蔵から運搬まで一貫して他の産業廃棄物と区分できるよう、小分けの包装ごとに表示が必要です。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113</cp:revision>
  <cp:lastPrinted>2024-04-03T00:10:21Z</cp:lastPrinted>
  <dcterms:created xsi:type="dcterms:W3CDTF">2024-03-27T07:43:19Z</dcterms:created>
  <dcterms:modified xsi:type="dcterms:W3CDTF">2024-04-03T00:26:18Z</dcterms:modified>
</cp:coreProperties>
</file>