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  <p:sldId id="265" r:id="rId11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4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204F2-6A87-402E-B481-F495E9D3C5B2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B9E3C-A345-466B-9B4D-A228EB6E5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917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E93-85E5-4C73-A159-FCE655AAE64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CB42-3821-42F1-8BA7-473DB5CF1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45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E93-85E5-4C73-A159-FCE655AAE64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CB42-3821-42F1-8BA7-473DB5CF1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28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E93-85E5-4C73-A159-FCE655AAE64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CB42-3821-42F1-8BA7-473DB5CF1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4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E93-85E5-4C73-A159-FCE655AAE64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CB42-3821-42F1-8BA7-473DB5CF1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80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E93-85E5-4C73-A159-FCE655AAE64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CB42-3821-42F1-8BA7-473DB5CF1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02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E93-85E5-4C73-A159-FCE655AAE64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CB42-3821-42F1-8BA7-473DB5CF1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7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E93-85E5-4C73-A159-FCE655AAE64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CB42-3821-42F1-8BA7-473DB5CF1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77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E93-85E5-4C73-A159-FCE655AAE64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CB42-3821-42F1-8BA7-473DB5CF1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51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E93-85E5-4C73-A159-FCE655AAE64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CB42-3821-42F1-8BA7-473DB5CF1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26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E93-85E5-4C73-A159-FCE655AAE64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CB42-3821-42F1-8BA7-473DB5CF1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5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11E93-85E5-4C73-A159-FCE655AAE64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CB42-3821-42F1-8BA7-473DB5CF1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09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11E93-85E5-4C73-A159-FCE655AAE645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CB42-3821-42F1-8BA7-473DB5CF1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54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76086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u="sng" dirty="0" smtClean="0"/>
              <a:t>工事名：＿＿＿＿＿＿＿</a:t>
            </a:r>
            <a:r>
              <a:rPr kumimoji="1" lang="en-US" altLang="ja-JP" u="sng" dirty="0" smtClean="0"/>
              <a:t/>
            </a:r>
            <a:br>
              <a:rPr kumimoji="1" lang="en-US" altLang="ja-JP" u="sng" dirty="0" smtClean="0"/>
            </a:br>
            <a:r>
              <a:rPr lang="ja-JP" altLang="en-US" sz="3200" u="sng" dirty="0" smtClean="0"/>
              <a:t>現場所在地：＿＿＿＿＿＿＿＿＿＿＿＿＿＿＿</a:t>
            </a:r>
            <a:r>
              <a:rPr lang="en-US" altLang="ja-JP" sz="3200" u="sng" dirty="0" smtClean="0"/>
              <a:t/>
            </a:r>
            <a:br>
              <a:rPr lang="en-US" altLang="ja-JP" sz="3200" u="sng" dirty="0" smtClean="0"/>
            </a:br>
            <a:r>
              <a:rPr kumimoji="1" lang="ja-JP" altLang="en-US" sz="3200" u="sng" dirty="0" smtClean="0"/>
              <a:t>会社名：＿＿＿＿＿＿＿＿＿＿＿＿＿＿＿＿＿</a:t>
            </a:r>
            <a:r>
              <a:rPr kumimoji="1" lang="en-US" altLang="ja-JP" sz="3200" u="sng" dirty="0" smtClean="0"/>
              <a:t/>
            </a:r>
            <a:br>
              <a:rPr kumimoji="1" lang="en-US" altLang="ja-JP" sz="3200" u="sng" dirty="0" smtClean="0"/>
            </a:br>
            <a:r>
              <a:rPr lang="ja-JP" altLang="en-US" sz="3200" u="sng" dirty="0" smtClean="0"/>
              <a:t>石綿作業主任者：＿＿＿＿＿＿＿＿＿＿＿＿＿</a:t>
            </a:r>
            <a:endParaRPr kumimoji="1" lang="ja-JP" altLang="en-US" sz="3200" u="sng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505921"/>
            <a:ext cx="9144000" cy="1655762"/>
          </a:xfrm>
        </p:spPr>
        <p:txBody>
          <a:bodyPr/>
          <a:lstStyle/>
          <a:p>
            <a:r>
              <a:rPr kumimoji="1" lang="ja-JP" altLang="en-US" dirty="0" smtClean="0"/>
              <a:t>保存期間：</a:t>
            </a:r>
            <a:r>
              <a:rPr kumimoji="1" lang="ja-JP" altLang="en-US" u="sng" dirty="0" smtClean="0"/>
              <a:t>　　　　年　　月　　日</a:t>
            </a:r>
            <a:endParaRPr kumimoji="1" lang="en-US" altLang="ja-JP" u="sng" dirty="0" smtClean="0"/>
          </a:p>
          <a:p>
            <a:r>
              <a:rPr lang="ja-JP" altLang="en-US" dirty="0" smtClean="0"/>
              <a:t>　　　　　　～</a:t>
            </a:r>
            <a:endParaRPr lang="en-US" altLang="ja-JP" dirty="0" smtClean="0"/>
          </a:p>
          <a:p>
            <a:r>
              <a:rPr kumimoji="1" lang="ja-JP" altLang="en-US" dirty="0" smtClean="0"/>
              <a:t>　　　　　</a:t>
            </a:r>
            <a:r>
              <a:rPr kumimoji="1" lang="ja-JP" altLang="en-US" u="sng" dirty="0" smtClean="0"/>
              <a:t>　　　　年　　月　　日</a:t>
            </a:r>
            <a:endParaRPr kumimoji="1" lang="ja-JP" altLang="en-US" u="sng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22873" y="5653293"/>
            <a:ext cx="169025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3</a:t>
            </a:r>
            <a:r>
              <a:rPr kumimoji="1" lang="ja-JP" altLang="en-US" sz="3200" dirty="0" smtClean="0"/>
              <a:t>年保管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6791" y="522328"/>
            <a:ext cx="27422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参考例（レベル３の例）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20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作業従事記録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作業従事者および周辺作業従事者の氏名および作業従事期間（写真でなくも差し支えありません）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7523757"/>
              </p:ext>
            </p:extLst>
          </p:nvPr>
        </p:nvGraphicFramePr>
        <p:xfrm>
          <a:off x="6103917" y="4846905"/>
          <a:ext cx="555765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571">
                  <a:extLst>
                    <a:ext uri="{9D8B030D-6E8A-4147-A177-3AD203B41FA5}">
                      <a16:colId xmlns:a16="http://schemas.microsoft.com/office/drawing/2014/main" val="1640769786"/>
                    </a:ext>
                  </a:extLst>
                </a:gridCol>
                <a:gridCol w="3873081">
                  <a:extLst>
                    <a:ext uri="{9D8B030D-6E8A-4147-A177-3AD203B41FA5}">
                      <a16:colId xmlns:a16="http://schemas.microsoft.com/office/drawing/2014/main" val="90295207"/>
                    </a:ext>
                  </a:extLst>
                </a:gridCol>
              </a:tblGrid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現場名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122176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撮影日時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211568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現場所在地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268290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記録内容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872237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6103917" y="902525"/>
            <a:ext cx="5557652" cy="394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6258" y="5393759"/>
            <a:ext cx="26125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除去作業日ごとに記録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8337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工事名：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（工期：　　　　）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787327"/>
              </p:ext>
            </p:extLst>
          </p:nvPr>
        </p:nvGraphicFramePr>
        <p:xfrm>
          <a:off x="6103917" y="4846905"/>
          <a:ext cx="555765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571">
                  <a:extLst>
                    <a:ext uri="{9D8B030D-6E8A-4147-A177-3AD203B41FA5}">
                      <a16:colId xmlns:a16="http://schemas.microsoft.com/office/drawing/2014/main" val="1640769786"/>
                    </a:ext>
                  </a:extLst>
                </a:gridCol>
                <a:gridCol w="3873081">
                  <a:extLst>
                    <a:ext uri="{9D8B030D-6E8A-4147-A177-3AD203B41FA5}">
                      <a16:colId xmlns:a16="http://schemas.microsoft.com/office/drawing/2014/main" val="90295207"/>
                    </a:ext>
                  </a:extLst>
                </a:gridCol>
              </a:tblGrid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現場名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122176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撮影日時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211568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現場所在地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268290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記録内容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872237"/>
                  </a:ext>
                </a:extLst>
              </a:tr>
            </a:tbl>
          </a:graphicData>
        </a:graphic>
      </p:graphicFrame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①事前調査結果等の掲示</a:t>
            </a:r>
            <a:endParaRPr kumimoji="1" lang="en-US" altLang="ja-JP" dirty="0" smtClean="0"/>
          </a:p>
          <a:p>
            <a:r>
              <a:rPr lang="ja-JP" altLang="en-US" dirty="0" smtClean="0"/>
              <a:t>②立ち入り禁止表示</a:t>
            </a:r>
            <a:endParaRPr lang="en-US" altLang="ja-JP" dirty="0" smtClean="0"/>
          </a:p>
          <a:p>
            <a:r>
              <a:rPr kumimoji="1" lang="ja-JP" altLang="en-US" dirty="0" smtClean="0"/>
              <a:t>③喫煙</a:t>
            </a:r>
            <a:r>
              <a:rPr kumimoji="1" lang="ja-JP" altLang="en-US" dirty="0" smtClean="0"/>
              <a:t>・</a:t>
            </a:r>
            <a:r>
              <a:rPr lang="ja-JP" altLang="en-US" dirty="0"/>
              <a:t>飲食</a:t>
            </a:r>
            <a:r>
              <a:rPr kumimoji="1" lang="ja-JP" altLang="en-US" dirty="0" smtClean="0"/>
              <a:t>禁止</a:t>
            </a:r>
            <a:r>
              <a:rPr kumimoji="1" lang="ja-JP" altLang="en-US" dirty="0" smtClean="0"/>
              <a:t>表示</a:t>
            </a:r>
            <a:endParaRPr kumimoji="1" lang="en-US" altLang="ja-JP" dirty="0" smtClean="0"/>
          </a:p>
          <a:p>
            <a:r>
              <a:rPr lang="ja-JP" altLang="en-US" dirty="0" smtClean="0"/>
              <a:t>④石綿作業場である旨等の</a:t>
            </a:r>
            <a:r>
              <a:rPr lang="ja-JP" altLang="en-US" dirty="0" smtClean="0"/>
              <a:t>掲示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sz="1200" dirty="0" smtClean="0"/>
              <a:t>・石綿等を取り扱う作業場である旨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・石綿の人体に及ぼす作用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・石綿等の取り扱い上の注意事項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・使用すべき保護具</a:t>
            </a:r>
            <a:endParaRPr lang="en-US" altLang="ja-JP" sz="1200" dirty="0" smtClean="0"/>
          </a:p>
          <a:p>
            <a:r>
              <a:rPr kumimoji="1" lang="ja-JP" altLang="en-US" dirty="0" smtClean="0"/>
              <a:t>⑤工事現場名、現場所在地、撮影日時が明らかとなるように記録する。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103917" y="902525"/>
            <a:ext cx="5557652" cy="394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3777" y="5522026"/>
            <a:ext cx="370510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掲示板の設置時～除去作業の除去開始前までに記録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8515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特別教育の受講者名簿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400" dirty="0" smtClean="0"/>
              <a:t>（過去の受講記録）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・掲示するとともに保存すること。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36182"/>
              </p:ext>
            </p:extLst>
          </p:nvPr>
        </p:nvGraphicFramePr>
        <p:xfrm>
          <a:off x="6103917" y="4846905"/>
          <a:ext cx="555765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571">
                  <a:extLst>
                    <a:ext uri="{9D8B030D-6E8A-4147-A177-3AD203B41FA5}">
                      <a16:colId xmlns:a16="http://schemas.microsoft.com/office/drawing/2014/main" val="1640769786"/>
                    </a:ext>
                  </a:extLst>
                </a:gridCol>
                <a:gridCol w="3873081">
                  <a:extLst>
                    <a:ext uri="{9D8B030D-6E8A-4147-A177-3AD203B41FA5}">
                      <a16:colId xmlns:a16="http://schemas.microsoft.com/office/drawing/2014/main" val="90295207"/>
                    </a:ext>
                  </a:extLst>
                </a:gridCol>
              </a:tblGrid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現場名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122176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撮影日時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211568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現場所在地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268290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記録内容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872237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6103917" y="902525"/>
            <a:ext cx="5557652" cy="394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6275" y="5082639"/>
            <a:ext cx="330134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作業者入所時に記録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870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呼吸用保護具・保護衣又は作業衣の状況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・各労働者について記録すること。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958943"/>
              </p:ext>
            </p:extLst>
          </p:nvPr>
        </p:nvGraphicFramePr>
        <p:xfrm>
          <a:off x="6103917" y="4846905"/>
          <a:ext cx="555765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571">
                  <a:extLst>
                    <a:ext uri="{9D8B030D-6E8A-4147-A177-3AD203B41FA5}">
                      <a16:colId xmlns:a16="http://schemas.microsoft.com/office/drawing/2014/main" val="1640769786"/>
                    </a:ext>
                  </a:extLst>
                </a:gridCol>
                <a:gridCol w="3873081">
                  <a:extLst>
                    <a:ext uri="{9D8B030D-6E8A-4147-A177-3AD203B41FA5}">
                      <a16:colId xmlns:a16="http://schemas.microsoft.com/office/drawing/2014/main" val="90295207"/>
                    </a:ext>
                  </a:extLst>
                </a:gridCol>
              </a:tblGrid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現場名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122176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撮影日時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211568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現場所在地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268290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記録内容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872237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6103917" y="902525"/>
            <a:ext cx="5557652" cy="394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26275" y="4846905"/>
            <a:ext cx="33132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除去作業日ごとに記録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879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隔離の実施状況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5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308944"/>
              </p:ext>
            </p:extLst>
          </p:nvPr>
        </p:nvGraphicFramePr>
        <p:xfrm>
          <a:off x="6103917" y="4846905"/>
          <a:ext cx="555765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571">
                  <a:extLst>
                    <a:ext uri="{9D8B030D-6E8A-4147-A177-3AD203B41FA5}">
                      <a16:colId xmlns:a16="http://schemas.microsoft.com/office/drawing/2014/main" val="1640769786"/>
                    </a:ext>
                  </a:extLst>
                </a:gridCol>
                <a:gridCol w="3873081">
                  <a:extLst>
                    <a:ext uri="{9D8B030D-6E8A-4147-A177-3AD203B41FA5}">
                      <a16:colId xmlns:a16="http://schemas.microsoft.com/office/drawing/2014/main" val="90295207"/>
                    </a:ext>
                  </a:extLst>
                </a:gridCol>
              </a:tblGrid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現場名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122176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撮影日時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211568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現場所在地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268290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記録内容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872237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6103917" y="902525"/>
            <a:ext cx="5557652" cy="394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79418" y="4952010"/>
            <a:ext cx="26125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隔離時に記録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439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湿潤化の状況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湿潤化に代え、</a:t>
            </a:r>
            <a:r>
              <a:rPr kumimoji="1" lang="ja-JP" altLang="en-US" dirty="0" err="1" smtClean="0"/>
              <a:t>除じん</a:t>
            </a:r>
            <a:r>
              <a:rPr kumimoji="1" lang="ja-JP" altLang="en-US" dirty="0" smtClean="0"/>
              <a:t>性能を有する電動工具の使用等を選択したときはその状況。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6897940"/>
              </p:ext>
            </p:extLst>
          </p:nvPr>
        </p:nvGraphicFramePr>
        <p:xfrm>
          <a:off x="6103917" y="4846905"/>
          <a:ext cx="555765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571">
                  <a:extLst>
                    <a:ext uri="{9D8B030D-6E8A-4147-A177-3AD203B41FA5}">
                      <a16:colId xmlns:a16="http://schemas.microsoft.com/office/drawing/2014/main" val="1640769786"/>
                    </a:ext>
                  </a:extLst>
                </a:gridCol>
                <a:gridCol w="3873081">
                  <a:extLst>
                    <a:ext uri="{9D8B030D-6E8A-4147-A177-3AD203B41FA5}">
                      <a16:colId xmlns:a16="http://schemas.microsoft.com/office/drawing/2014/main" val="90295207"/>
                    </a:ext>
                  </a:extLst>
                </a:gridCol>
              </a:tblGrid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現場名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122176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撮影日時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211568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現場所在地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268290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記録内容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872237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6103917" y="902525"/>
            <a:ext cx="5557652" cy="394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72540" y="4690753"/>
            <a:ext cx="26125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除去作業日ごとに</a:t>
            </a:r>
            <a:r>
              <a:rPr kumimoji="1" lang="ja-JP" altLang="en-US" dirty="0" smtClean="0"/>
              <a:t>記録作業を行う部屋や階が変わるごとに記録する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3690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機械工具等による切断作業の状況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4602706"/>
              </p:ext>
            </p:extLst>
          </p:nvPr>
        </p:nvGraphicFramePr>
        <p:xfrm>
          <a:off x="6103917" y="4846905"/>
          <a:ext cx="555765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571">
                  <a:extLst>
                    <a:ext uri="{9D8B030D-6E8A-4147-A177-3AD203B41FA5}">
                      <a16:colId xmlns:a16="http://schemas.microsoft.com/office/drawing/2014/main" val="1640769786"/>
                    </a:ext>
                  </a:extLst>
                </a:gridCol>
                <a:gridCol w="3873081">
                  <a:extLst>
                    <a:ext uri="{9D8B030D-6E8A-4147-A177-3AD203B41FA5}">
                      <a16:colId xmlns:a16="http://schemas.microsoft.com/office/drawing/2014/main" val="90295207"/>
                    </a:ext>
                  </a:extLst>
                </a:gridCol>
              </a:tblGrid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現場名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122176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撮影日時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211568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現場所在地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268290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記録内容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872237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6103917" y="902525"/>
            <a:ext cx="5557652" cy="394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99620" y="4846905"/>
            <a:ext cx="261257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除去作業日ごとに</a:t>
            </a:r>
            <a:r>
              <a:rPr kumimoji="1" lang="ja-JP" altLang="en-US" dirty="0" smtClean="0"/>
              <a:t>記録</a:t>
            </a:r>
            <a:endParaRPr kumimoji="1" lang="en-US" altLang="ja-JP" dirty="0" smtClean="0"/>
          </a:p>
          <a:p>
            <a:r>
              <a:rPr lang="ja-JP" altLang="en-US" dirty="0"/>
              <a:t>作業を行う部屋や階が変わるごとに記録する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6575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清掃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5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885733"/>
              </p:ext>
            </p:extLst>
          </p:nvPr>
        </p:nvGraphicFramePr>
        <p:xfrm>
          <a:off x="6103917" y="4846905"/>
          <a:ext cx="555765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571">
                  <a:extLst>
                    <a:ext uri="{9D8B030D-6E8A-4147-A177-3AD203B41FA5}">
                      <a16:colId xmlns:a16="http://schemas.microsoft.com/office/drawing/2014/main" val="1640769786"/>
                    </a:ext>
                  </a:extLst>
                </a:gridCol>
                <a:gridCol w="3873081">
                  <a:extLst>
                    <a:ext uri="{9D8B030D-6E8A-4147-A177-3AD203B41FA5}">
                      <a16:colId xmlns:a16="http://schemas.microsoft.com/office/drawing/2014/main" val="90295207"/>
                    </a:ext>
                  </a:extLst>
                </a:gridCol>
              </a:tblGrid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現場名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122176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撮影日時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211568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現場所在地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268290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記録内容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872237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6103917" y="902525"/>
            <a:ext cx="5557652" cy="394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67300" y="5393759"/>
            <a:ext cx="26125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仕上げ清掃時</a:t>
            </a:r>
            <a:r>
              <a:rPr kumimoji="1" lang="ja-JP" altLang="en-US" dirty="0" smtClean="0"/>
              <a:t>に記録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5133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除去</a:t>
            </a:r>
            <a:r>
              <a:rPr lang="ja-JP" altLang="en-US" dirty="0" smtClean="0"/>
              <a:t>した</a:t>
            </a:r>
            <a:r>
              <a:rPr lang="ja-JP" altLang="en-US" dirty="0"/>
              <a:t>石綿</a:t>
            </a:r>
            <a:r>
              <a:rPr lang="ja-JP" altLang="en-US" dirty="0" smtClean="0"/>
              <a:t>の運搬、貯蔵の状況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・除去した石綿の運搬又は貯蔵を行う際の容器など、必要な事項の表示状況、保管の状況。</a:t>
            </a:r>
            <a:endParaRPr kumimoji="1" lang="en-US" altLang="ja-JP" dirty="0" smtClean="0"/>
          </a:p>
          <a:p>
            <a:r>
              <a:rPr lang="ja-JP" altLang="en-US" dirty="0" smtClean="0"/>
              <a:t>・保管場所では、特別管理廃棄物保管場所であること、管理者の氏名を掲示する。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053967"/>
              </p:ext>
            </p:extLst>
          </p:nvPr>
        </p:nvGraphicFramePr>
        <p:xfrm>
          <a:off x="6103917" y="4846905"/>
          <a:ext cx="555765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571">
                  <a:extLst>
                    <a:ext uri="{9D8B030D-6E8A-4147-A177-3AD203B41FA5}">
                      <a16:colId xmlns:a16="http://schemas.microsoft.com/office/drawing/2014/main" val="1640769786"/>
                    </a:ext>
                  </a:extLst>
                </a:gridCol>
                <a:gridCol w="3873081">
                  <a:extLst>
                    <a:ext uri="{9D8B030D-6E8A-4147-A177-3AD203B41FA5}">
                      <a16:colId xmlns:a16="http://schemas.microsoft.com/office/drawing/2014/main" val="90295207"/>
                    </a:ext>
                  </a:extLst>
                </a:gridCol>
              </a:tblGrid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現場名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122176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撮影日時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211568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現場所在地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268290"/>
                  </a:ext>
                </a:extLst>
              </a:tr>
              <a:tr h="32909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記録内容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872237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6103917" y="902525"/>
            <a:ext cx="5557652" cy="394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58749" y="5393759"/>
            <a:ext cx="26125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作業日ごとに記録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0809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456</Words>
  <Application>Microsoft Office PowerPoint</Application>
  <PresentationFormat>ワイド画面</PresentationFormat>
  <Paragraphs>76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游ゴシック</vt:lpstr>
      <vt:lpstr>游ゴシック Light</vt:lpstr>
      <vt:lpstr>Arial</vt:lpstr>
      <vt:lpstr>Office テーマ</vt:lpstr>
      <vt:lpstr>工事名：＿＿＿＿＿＿＿ 現場所在地：＿＿＿＿＿＿＿＿＿＿＿＿＿＿＿ 会社名：＿＿＿＿＿＿＿＿＿＿＿＿＿＿＿＿＿ 石綿作業主任者：＿＿＿＿＿＿＿＿＿＿＿＿＿</vt:lpstr>
      <vt:lpstr>工事名： （工期：　　　　）</vt:lpstr>
      <vt:lpstr>特別教育の受講者名簿 （過去の受講記録）</vt:lpstr>
      <vt:lpstr>呼吸用保護具・保護衣又は作業衣の状況</vt:lpstr>
      <vt:lpstr>隔離の実施状況</vt:lpstr>
      <vt:lpstr>湿潤化の状況</vt:lpstr>
      <vt:lpstr>機械工具等による切断作業の状況</vt:lpstr>
      <vt:lpstr>清掃</vt:lpstr>
      <vt:lpstr>除去した石綿の運搬、貯蔵の状況</vt:lpstr>
      <vt:lpstr>作業従事記録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12</cp:revision>
  <cp:lastPrinted>2024-04-03T06:33:46Z</cp:lastPrinted>
  <dcterms:created xsi:type="dcterms:W3CDTF">2024-04-02T07:21:41Z</dcterms:created>
  <dcterms:modified xsi:type="dcterms:W3CDTF">2024-04-03T06:33:55Z</dcterms:modified>
</cp:coreProperties>
</file>