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56" r:id="rId5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285FA0A-6139-AC87-D5D2-4C15E28A1E6D}" name="佐々木一樹" initials="佐々木一樹" userId="S::SIJXHS@kikan-ad.esb.mhlw.go.jp::57528b5e-ad52-4102-957a-2b042e64657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大本千夏" initials="大本千夏" lastIdx="1" clrIdx="0">
    <p:extLst>
      <p:ext uri="{19B8F6BF-5375-455C-9EA6-DF929625EA0E}">
        <p15:presenceInfo xmlns:p15="http://schemas.microsoft.com/office/powerpoint/2012/main" userId="大本千夏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DB96"/>
    <a:srgbClr val="EEF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4" d="100"/>
          <a:sy n="44" d="100"/>
        </p:scale>
        <p:origin x="13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authors.xml" Type="http://schemas.microsoft.com/office/2018/10/relationships/author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commentAuthors.xml" Type="http://schemas.openxmlformats.org/officeDocument/2006/relationships/commentAuthors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FCEA6-E3F2-482F-9873-C2D4C5B0638E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3C6AF4-2249-45EF-A2F0-3B1CC05D43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9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349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456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0388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364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416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691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131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764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16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0843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BA4F-2627-4137-9D86-F5532BACF51F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53861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0BA4F-2627-4137-9D86-F5532BACF51F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6534E-D5C4-4F9A-B880-E5149839F8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75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正方形/長方形 117"/>
          <p:cNvSpPr/>
          <p:nvPr/>
        </p:nvSpPr>
        <p:spPr>
          <a:xfrm>
            <a:off x="326879" y="10649038"/>
            <a:ext cx="11611716" cy="55110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二等辺三角形 4"/>
          <p:cNvSpPr/>
          <p:nvPr/>
        </p:nvSpPr>
        <p:spPr>
          <a:xfrm rot="5400000">
            <a:off x="4620123" y="14144325"/>
            <a:ext cx="221692" cy="318218"/>
          </a:xfrm>
          <a:prstGeom prst="triangl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正方形/長方形 121"/>
          <p:cNvSpPr/>
          <p:nvPr/>
        </p:nvSpPr>
        <p:spPr>
          <a:xfrm>
            <a:off x="233212" y="1566693"/>
            <a:ext cx="11792815" cy="291789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正方形/長方形 122"/>
          <p:cNvSpPr/>
          <p:nvPr/>
        </p:nvSpPr>
        <p:spPr>
          <a:xfrm>
            <a:off x="272628" y="4816323"/>
            <a:ext cx="11792815" cy="273184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正方形/長方形 118"/>
          <p:cNvSpPr/>
          <p:nvPr/>
        </p:nvSpPr>
        <p:spPr>
          <a:xfrm>
            <a:off x="311867" y="7871129"/>
            <a:ext cx="11568266" cy="23345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サブタイトル 2"/>
          <p:cNvSpPr txBox="1">
            <a:spLocks/>
          </p:cNvSpPr>
          <p:nvPr/>
        </p:nvSpPr>
        <p:spPr>
          <a:xfrm>
            <a:off x="233212" y="7385538"/>
            <a:ext cx="11735104" cy="28507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kumimoji="1"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kumimoji="1"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kumimoji="1"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kumimoji="1"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kumimoji="1"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kumimoji="1"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kumimoji="1"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2400" dirty="0"/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9676288" y="4708143"/>
            <a:ext cx="2973532" cy="98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kumimoji="1"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kumimoji="1"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kumimoji="1"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kumimoji="1"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kumimoji="1"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kumimoji="1"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kumimoji="1"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2400" dirty="0"/>
          </a:p>
        </p:txBody>
      </p:sp>
      <p:sp>
        <p:nvSpPr>
          <p:cNvPr id="19" name="テキスト ボックス 22"/>
          <p:cNvSpPr txBox="1"/>
          <p:nvPr/>
        </p:nvSpPr>
        <p:spPr>
          <a:xfrm>
            <a:off x="8744450" y="44518"/>
            <a:ext cx="3281577" cy="431454"/>
          </a:xfrm>
          <a:prstGeom prst="rect">
            <a:avLst/>
          </a:prstGeom>
          <a:noFill/>
          <a:ln w="12700">
            <a:solidFill>
              <a:sysClr val="window" lastClr="FFFFFF">
                <a:lumMod val="65000"/>
              </a:sysClr>
            </a:solidFill>
            <a:prstDash val="solid"/>
          </a:ln>
        </p:spPr>
        <p:txBody>
          <a:bodyPr rot="0" spcFirstLastPara="0" vert="horz" wrap="square" lIns="150055" tIns="75028" rIns="150055" bIns="7502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750265"/>
            <a:r>
              <a:rPr lang="ja-JP" altLang="en-US" sz="1723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労働局</a:t>
            </a:r>
            <a:r>
              <a:rPr lang="en-US" sz="1723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HP</a:t>
            </a:r>
            <a:r>
              <a:rPr lang="ja-JP" altLang="en-US" sz="1723" kern="100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への</a:t>
            </a:r>
            <a:r>
              <a:rPr lang="ja-JP" altLang="en-US" sz="1723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掲載：可　・　否</a:t>
            </a:r>
          </a:p>
        </p:txBody>
      </p:sp>
      <p:sp>
        <p:nvSpPr>
          <p:cNvPr id="26" name="角丸四角形 25"/>
          <p:cNvSpPr/>
          <p:nvPr/>
        </p:nvSpPr>
        <p:spPr>
          <a:xfrm>
            <a:off x="136085" y="7666089"/>
            <a:ext cx="1943100" cy="53555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50265"/>
            <a:r>
              <a:rPr kumimoji="1" lang="ja-JP" altLang="en-US" sz="2297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企業情報</a:t>
            </a:r>
          </a:p>
        </p:txBody>
      </p:sp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694500"/>
              </p:ext>
            </p:extLst>
          </p:nvPr>
        </p:nvGraphicFramePr>
        <p:xfrm>
          <a:off x="712651" y="8366602"/>
          <a:ext cx="8570768" cy="158121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63996">
                  <a:extLst>
                    <a:ext uri="{9D8B030D-6E8A-4147-A177-3AD203B41FA5}">
                      <a16:colId xmlns:a16="http://schemas.microsoft.com/office/drawing/2014/main" val="3441805026"/>
                    </a:ext>
                  </a:extLst>
                </a:gridCol>
                <a:gridCol w="6306772">
                  <a:extLst>
                    <a:ext uri="{9D8B030D-6E8A-4147-A177-3AD203B41FA5}">
                      <a16:colId xmlns:a16="http://schemas.microsoft.com/office/drawing/2014/main" val="2936109770"/>
                    </a:ext>
                  </a:extLst>
                </a:gridCol>
              </a:tblGrid>
              <a:tr h="3201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[</a:t>
                      </a:r>
                      <a:r>
                        <a:rPr lang="ja-JP" sz="1300" kern="1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代表者名</a:t>
                      </a:r>
                      <a:r>
                        <a:rPr lang="en-US" sz="1300" kern="1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]</a:t>
                      </a:r>
                      <a:endParaRPr lang="ja-JP" sz="1600" b="0" kern="1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12542" marR="112542" marT="0" marB="0" anchor="ctr">
                    <a:lnL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12542" marR="112542" marT="0" marB="0" anchor="ctr">
                    <a:lnL w="3175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14689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just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[</a:t>
                      </a:r>
                      <a:r>
                        <a:rPr kumimoji="1" lang="ja-JP" altLang="en-US" sz="13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所在地</a:t>
                      </a:r>
                      <a:r>
                        <a:rPr kumimoji="1" lang="en-US" altLang="ja-JP" sz="13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]</a:t>
                      </a:r>
                      <a:endParaRPr kumimoji="1" lang="ja-JP" altLang="en-US" sz="16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12542" marR="112542" marT="0" marB="0" anchor="ctr">
                    <a:lnL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12542" marR="112542" marT="0" marB="0" anchor="ctr">
                    <a:lnL w="3175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2647600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[TEL]</a:t>
                      </a:r>
                      <a:endParaRPr lang="ja-JP" sz="1600" b="0" kern="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12542" marR="112542" marT="0" marB="0" anchor="ctr">
                    <a:lnL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12542" marR="112542" marT="0" marB="0" anchor="ctr">
                    <a:lnL w="3175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748773"/>
                  </a:ext>
                </a:extLst>
              </a:tr>
              <a:tr h="3257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[</a:t>
                      </a:r>
                      <a:r>
                        <a:rPr lang="ja-JP" sz="13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設立</a:t>
                      </a:r>
                      <a:r>
                        <a:rPr lang="en-US" sz="13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]</a:t>
                      </a:r>
                      <a:endParaRPr lang="ja-JP" sz="1600" b="0" kern="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12542" marR="112542" marT="0" marB="0" anchor="ctr">
                    <a:lnL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12542" marR="112542" marT="0" marB="0" anchor="ctr">
                    <a:lnL w="3175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2381594"/>
                  </a:ext>
                </a:extLst>
              </a:tr>
              <a:tr h="3257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[</a:t>
                      </a:r>
                      <a:r>
                        <a:rPr lang="ja-JP" sz="13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社員数</a:t>
                      </a:r>
                      <a:r>
                        <a:rPr lang="en-US" sz="13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]</a:t>
                      </a:r>
                      <a:endParaRPr lang="ja-JP" sz="1600" b="0" kern="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12542" marR="112542" marT="0" marB="0" anchor="ctr">
                    <a:lnL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6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12542" marR="112542" marT="0" marB="0" anchor="ctr">
                    <a:lnL w="3175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1229896"/>
                  </a:ext>
                </a:extLst>
              </a:tr>
            </a:tbl>
          </a:graphicData>
        </a:graphic>
      </p:graphicFrame>
      <p:sp>
        <p:nvSpPr>
          <p:cNvPr id="28" name="テキスト ボックス 22"/>
          <p:cNvSpPr txBox="1"/>
          <p:nvPr/>
        </p:nvSpPr>
        <p:spPr>
          <a:xfrm>
            <a:off x="9955282" y="8361148"/>
            <a:ext cx="1570302" cy="159946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>
                <a:lumMod val="60000"/>
                <a:lumOff val="40000"/>
              </a:schemeClr>
            </a:solidFill>
            <a:prstDash val="solid"/>
          </a:ln>
        </p:spPr>
        <p:txBody>
          <a:bodyPr rot="0" spcFirstLastPara="0" vert="horz" wrap="square" lIns="150055" tIns="75028" rIns="150055" bIns="7502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400" dirty="0"/>
              <a:t>HP</a:t>
            </a:r>
            <a:r>
              <a:rPr lang="ja-JP" altLang="en-US" sz="1400" dirty="0"/>
              <a:t>や</a:t>
            </a:r>
            <a:r>
              <a:rPr lang="en-US" altLang="ja-JP" sz="1400" dirty="0"/>
              <a:t>SNS</a:t>
            </a:r>
            <a:r>
              <a:rPr lang="ja-JP" altLang="en-US" sz="1400" dirty="0"/>
              <a:t>の</a:t>
            </a:r>
            <a:endParaRPr lang="en-US" altLang="ja-JP" sz="1400" dirty="0"/>
          </a:p>
          <a:p>
            <a:r>
              <a:rPr lang="en-US" altLang="ja-JP" sz="1400" dirty="0"/>
              <a:t>QR</a:t>
            </a:r>
            <a:r>
              <a:rPr lang="ja-JP" altLang="en-US" sz="1400" dirty="0"/>
              <a:t>コードなど</a:t>
            </a:r>
            <a:endParaRPr lang="en-US" altLang="ja-JP" sz="1400" dirty="0"/>
          </a:p>
        </p:txBody>
      </p:sp>
      <p:sp>
        <p:nvSpPr>
          <p:cNvPr id="30" name="正方形/長方形 29"/>
          <p:cNvSpPr/>
          <p:nvPr/>
        </p:nvSpPr>
        <p:spPr>
          <a:xfrm>
            <a:off x="533437" y="5027253"/>
            <a:ext cx="6299958" cy="238802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defTabSz="750265"/>
            <a:endParaRPr lang="en-US" altLang="ja-JP" sz="1600" dirty="0">
              <a:solidFill>
                <a:schemeClr val="bg2">
                  <a:lumMod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750265"/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・創業年や取引実績、福利厚生、会社の雰囲気　など</a:t>
            </a:r>
            <a:endParaRPr lang="en-US" altLang="ja-JP" sz="1600" dirty="0">
              <a:solidFill>
                <a:schemeClr val="bg2">
                  <a:lumMod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750265"/>
            <a:endParaRPr lang="en-US" altLang="ja-JP" sz="1723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36085" y="4680217"/>
            <a:ext cx="5010150" cy="5384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50265"/>
            <a:r>
              <a:rPr kumimoji="1" lang="ja-JP" altLang="en-US" sz="2297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わたしたちの会社はここが魅力です！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533437" y="1811168"/>
            <a:ext cx="6299958" cy="24960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defTabSz="750265"/>
            <a:endParaRPr lang="en-US" altLang="ja-JP" dirty="0">
              <a:solidFill>
                <a:schemeClr val="bg2">
                  <a:lumMod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750265"/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取り扱うサービスや商品について、</a:t>
            </a:r>
            <a:endParaRPr lang="en-US" altLang="ja-JP" sz="1600" dirty="0">
              <a:solidFill>
                <a:schemeClr val="bg2">
                  <a:lumMod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750265"/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・同業他社比べて違う点</a:t>
            </a:r>
            <a:endParaRPr lang="en-US" altLang="ja-JP" sz="1600" dirty="0">
              <a:solidFill>
                <a:schemeClr val="bg2">
                  <a:lumMod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750265"/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・休職者が志望理由として挙げたくなる内容　など</a:t>
            </a:r>
            <a:endParaRPr lang="en-US" altLang="ja-JP" sz="1600" dirty="0">
              <a:solidFill>
                <a:schemeClr val="bg2">
                  <a:lumMod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136085" y="1464758"/>
            <a:ext cx="4076700" cy="56644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50265"/>
            <a:r>
              <a:rPr kumimoji="1" lang="ja-JP" altLang="en-US" sz="2297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わたしたちはこんな会社です！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7537108" y="1697654"/>
            <a:ext cx="4278359" cy="2633814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50265"/>
            <a:r>
              <a:rPr lang="ja-JP" altLang="en-US" sz="2297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写真１</a:t>
            </a:r>
            <a:endParaRPr lang="en-US" altLang="ja-JP" sz="2297" dirty="0">
              <a:solidFill>
                <a:schemeClr val="bg2">
                  <a:lumMod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defTabSz="750265"/>
            <a:r>
              <a:rPr lang="ja-JP" altLang="en-US" sz="2297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（企業ロゴ・外観　など）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7537108" y="4921948"/>
            <a:ext cx="4310691" cy="2469452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50265"/>
            <a:r>
              <a:rPr lang="ja-JP" altLang="en-US" sz="2297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写真２</a:t>
            </a:r>
            <a:endParaRPr lang="en-US" altLang="ja-JP" sz="2297" dirty="0">
              <a:solidFill>
                <a:schemeClr val="bg2">
                  <a:lumMod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defTabSz="750265"/>
            <a:r>
              <a:rPr lang="ja-JP" altLang="en-US" sz="2297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（アピール写真　など）</a:t>
            </a:r>
            <a:endParaRPr lang="en-US" altLang="ja-JP" sz="2297" dirty="0">
              <a:solidFill>
                <a:schemeClr val="bg2">
                  <a:lumMod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5" name="角丸四角形 84"/>
          <p:cNvSpPr/>
          <p:nvPr/>
        </p:nvSpPr>
        <p:spPr>
          <a:xfrm>
            <a:off x="136085" y="10368735"/>
            <a:ext cx="3793434" cy="53714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50265"/>
            <a:r>
              <a:rPr kumimoji="1" lang="ja-JP" altLang="en-US" sz="2297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先輩に聞いてみよう！</a:t>
            </a:r>
          </a:p>
        </p:txBody>
      </p:sp>
      <p:sp>
        <p:nvSpPr>
          <p:cNvPr id="87" name="正方形/長方形 8"/>
          <p:cNvSpPr/>
          <p:nvPr/>
        </p:nvSpPr>
        <p:spPr>
          <a:xfrm>
            <a:off x="0" y="1107166"/>
            <a:ext cx="12192000" cy="2798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750265"/>
            <a:endParaRPr lang="ja-JP" altLang="en-US" sz="2626" dirty="0">
              <a:solidFill>
                <a:schemeClr val="accent4">
                  <a:lumMod val="60000"/>
                  <a:lumOff val="4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750265"/>
            <a:r>
              <a:rPr lang="ja-JP" altLang="en-US" sz="2626" dirty="0">
                <a:solidFill>
                  <a:schemeClr val="accent4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233212" y="617466"/>
            <a:ext cx="10399631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750265"/>
            <a:r>
              <a:rPr lang="en-US" altLang="ja-JP" sz="2800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</a:rPr>
              <a:t>（</a:t>
            </a:r>
            <a:r>
              <a:rPr lang="ja-JP" altLang="ja-JP" sz="2800" dirty="0">
                <a:solidFill>
                  <a:schemeClr val="bg2">
                    <a:lumMod val="25000"/>
                  </a:schemeClr>
                </a:solidFill>
                <a:ea typeface="HG丸ｺﾞｼｯｸM-PRO" panose="020F0600000000000000" pitchFamily="50" charset="-128"/>
              </a:rPr>
              <a:t>会社名</a:t>
            </a:r>
            <a:r>
              <a:rPr lang="en-US" altLang="ja-JP" sz="2800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</a:rPr>
              <a:t>）【</a:t>
            </a:r>
            <a:r>
              <a:rPr lang="ja-JP" altLang="ja-JP" sz="2800" dirty="0">
                <a:solidFill>
                  <a:schemeClr val="bg2">
                    <a:lumMod val="25000"/>
                  </a:schemeClr>
                </a:solidFill>
                <a:ea typeface="HG丸ｺﾞｼｯｸM-PRO" panose="020F0600000000000000" pitchFamily="50" charset="-128"/>
              </a:rPr>
              <a:t>業種名</a:t>
            </a:r>
            <a:r>
              <a:rPr lang="en-US" altLang="ja-JP" sz="2800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</a:rPr>
              <a:t>】</a:t>
            </a:r>
            <a:endParaRPr kumimoji="1" lang="ja-JP" altLang="en-US" sz="2800" dirty="0">
              <a:solidFill>
                <a:schemeClr val="bg2">
                  <a:lumMod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10" name="グループ化 109"/>
          <p:cNvGrpSpPr/>
          <p:nvPr/>
        </p:nvGrpSpPr>
        <p:grpSpPr>
          <a:xfrm>
            <a:off x="731106" y="11071962"/>
            <a:ext cx="11091423" cy="4990071"/>
            <a:chOff x="479529" y="8662700"/>
            <a:chExt cx="11091423" cy="4963124"/>
          </a:xfrm>
        </p:grpSpPr>
        <p:grpSp>
          <p:nvGrpSpPr>
            <p:cNvPr id="35" name="グループ化 34"/>
            <p:cNvGrpSpPr/>
            <p:nvPr/>
          </p:nvGrpSpPr>
          <p:grpSpPr>
            <a:xfrm>
              <a:off x="479529" y="8662700"/>
              <a:ext cx="11091423" cy="4963124"/>
              <a:chOff x="70947" y="2879123"/>
              <a:chExt cx="7039287" cy="2811752"/>
            </a:xfrm>
          </p:grpSpPr>
          <p:grpSp>
            <p:nvGrpSpPr>
              <p:cNvPr id="36" name="グループ化 35"/>
              <p:cNvGrpSpPr/>
              <p:nvPr/>
            </p:nvGrpSpPr>
            <p:grpSpPr>
              <a:xfrm>
                <a:off x="1597981" y="4319324"/>
                <a:ext cx="5512253" cy="1371551"/>
                <a:chOff x="484534" y="4391332"/>
                <a:chExt cx="5180112" cy="1371551"/>
              </a:xfrm>
            </p:grpSpPr>
            <p:sp>
              <p:nvSpPr>
                <p:cNvPr id="57" name="四角形 526"/>
                <p:cNvSpPr/>
                <p:nvPr/>
              </p:nvSpPr>
              <p:spPr>
                <a:xfrm>
                  <a:off x="493356" y="4391332"/>
                  <a:ext cx="4994186" cy="1371551"/>
                </a:xfrm>
                <a:prstGeom prst="rect">
                  <a:avLst/>
                </a:prstGeom>
                <a:noFill/>
                <a:ln w="25400" cap="flat" cmpd="sng" algn="ctr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750265">
                    <a:defRPr lang="ja-JP" altLang="en-US"/>
                  </a:pPr>
                  <a:endParaRPr lang="ja-JP" altLang="en-US" sz="2954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58" name="四角形 527"/>
                <p:cNvSpPr/>
                <p:nvPr/>
              </p:nvSpPr>
              <p:spPr>
                <a:xfrm>
                  <a:off x="484534" y="4587530"/>
                  <a:ext cx="904219" cy="354968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5"/>
                </a:lnRef>
                <a:fillRef idx="3">
                  <a:schemeClr val="accent5"/>
                </a:fillRef>
                <a:effectRef idx="2">
                  <a:schemeClr val="accent5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750265">
                    <a:defRPr lang="ja-JP" altLang="en-US"/>
                  </a:pPr>
                  <a:r>
                    <a:rPr lang="ja-JP" altLang="en-US" sz="1641" dirty="0">
                      <a:solidFill>
                        <a:prstClr val="black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Calibri" panose="020F0502020204030204"/>
                    </a:rPr>
                    <a:t>ある日の</a:t>
                  </a:r>
                </a:p>
                <a:p>
                  <a:pPr algn="ctr" defTabSz="750265">
                    <a:defRPr lang="ja-JP" altLang="en-US"/>
                  </a:pPr>
                  <a:r>
                    <a:rPr lang="ja-JP" altLang="en-US" sz="1641" dirty="0">
                      <a:solidFill>
                        <a:prstClr val="black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Calibri" panose="020F0502020204030204"/>
                    </a:rPr>
                    <a:t>スケジュール</a:t>
                  </a:r>
                  <a:endParaRPr lang="ja-JP" altLang="en-US" sz="2626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Calibri" panose="020F0502020204030204"/>
                  </a:endParaRPr>
                </a:p>
              </p:txBody>
            </p:sp>
            <p:sp>
              <p:nvSpPr>
                <p:cNvPr id="60" name="直線 550"/>
                <p:cNvSpPr/>
                <p:nvPr/>
              </p:nvSpPr>
              <p:spPr>
                <a:xfrm>
                  <a:off x="1363961" y="5131744"/>
                  <a:ext cx="4021668" cy="16271"/>
                </a:xfrm>
                <a:prstGeom prst="line">
                  <a:avLst/>
                </a:prstGeom>
                <a:ln w="47625">
                  <a:noFill/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1" name="楕円 530"/>
                <p:cNvSpPr/>
                <p:nvPr/>
              </p:nvSpPr>
              <p:spPr>
                <a:xfrm>
                  <a:off x="1753870" y="4758413"/>
                  <a:ext cx="288290" cy="288290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25400" cap="flat" cmpd="sng" algn="ctr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750265">
                    <a:defRPr lang="ja-JP" altLang="en-US"/>
                  </a:pPr>
                  <a:endParaRPr lang="ja-JP" altLang="en-US" sz="2954" dirty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63" name="楕円 530"/>
                <p:cNvSpPr/>
                <p:nvPr/>
              </p:nvSpPr>
              <p:spPr>
                <a:xfrm>
                  <a:off x="2592206" y="4750876"/>
                  <a:ext cx="288290" cy="288290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25400" cap="flat" cmpd="sng" algn="ctr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750265">
                    <a:defRPr lang="ja-JP" altLang="en-US"/>
                  </a:pPr>
                  <a:endParaRPr lang="ja-JP" altLang="en-US" sz="2954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65" name="楕円 530"/>
                <p:cNvSpPr/>
                <p:nvPr/>
              </p:nvSpPr>
              <p:spPr>
                <a:xfrm>
                  <a:off x="3415839" y="4747497"/>
                  <a:ext cx="288290" cy="288290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25400" cap="flat" cmpd="sng" algn="ctr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750265">
                    <a:defRPr lang="ja-JP" altLang="en-US"/>
                  </a:pPr>
                  <a:endParaRPr lang="ja-JP" altLang="en-US" sz="2954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67" name="楕円 530"/>
                <p:cNvSpPr/>
                <p:nvPr/>
              </p:nvSpPr>
              <p:spPr>
                <a:xfrm>
                  <a:off x="4287026" y="4757785"/>
                  <a:ext cx="288290" cy="288290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25400" cap="flat" cmpd="sng" algn="ctr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750265">
                    <a:defRPr lang="ja-JP" altLang="en-US"/>
                  </a:pPr>
                  <a:endParaRPr lang="ja-JP" altLang="en-US" sz="2954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69" name="楕円 530"/>
                <p:cNvSpPr/>
                <p:nvPr/>
              </p:nvSpPr>
              <p:spPr>
                <a:xfrm>
                  <a:off x="5123601" y="4757786"/>
                  <a:ext cx="288290" cy="288290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25400" cap="flat" cmpd="sng" algn="ctr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750265">
                    <a:defRPr lang="ja-JP" altLang="en-US"/>
                  </a:pPr>
                  <a:endParaRPr lang="ja-JP" altLang="en-US" sz="2954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71" name="テキスト 551"/>
                <p:cNvSpPr txBox="1"/>
                <p:nvPr/>
              </p:nvSpPr>
              <p:spPr>
                <a:xfrm>
                  <a:off x="1678618" y="4535507"/>
                  <a:ext cx="430419" cy="20142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algn="ctr" defTabSz="750265">
                    <a:defRPr lang="ja-JP" altLang="en-US"/>
                  </a:pPr>
                  <a:r>
                    <a:rPr lang="en-US" altLang="ja-JP" sz="1723" b="1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6</a:t>
                  </a:r>
                  <a:r>
                    <a:rPr lang="ja-JP" altLang="en-US" sz="1723" b="1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:50</a:t>
                  </a:r>
                </a:p>
              </p:txBody>
            </p:sp>
            <p:sp>
              <p:nvSpPr>
                <p:cNvPr id="72" name="テキスト 552"/>
                <p:cNvSpPr txBox="1"/>
                <p:nvPr/>
              </p:nvSpPr>
              <p:spPr>
                <a:xfrm>
                  <a:off x="2519631" y="4535506"/>
                  <a:ext cx="430419" cy="20142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algn="ctr" defTabSz="750265">
                    <a:defRPr lang="ja-JP" altLang="en-US"/>
                  </a:pPr>
                  <a:r>
                    <a:rPr lang="ja-JP" altLang="en-US" sz="1723" b="1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8:</a:t>
                  </a:r>
                  <a:r>
                    <a:rPr lang="en-US" altLang="ja-JP" sz="1723" b="1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10</a:t>
                  </a:r>
                  <a:endParaRPr lang="ja-JP" altLang="en-US" sz="1723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73" name="テキスト 553"/>
                <p:cNvSpPr txBox="1"/>
                <p:nvPr/>
              </p:nvSpPr>
              <p:spPr>
                <a:xfrm>
                  <a:off x="3266612" y="4535506"/>
                  <a:ext cx="519333" cy="20142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algn="ctr" defTabSz="750265">
                    <a:defRPr lang="ja-JP" altLang="en-US"/>
                  </a:pPr>
                  <a:r>
                    <a:rPr lang="ja-JP" altLang="en-US" sz="1723" b="1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12:</a:t>
                  </a:r>
                  <a:r>
                    <a:rPr lang="en-US" altLang="ja-JP" sz="1723" b="1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00</a:t>
                  </a:r>
                  <a:endParaRPr lang="ja-JP" altLang="en-US" sz="1723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74" name="テキスト 554"/>
                <p:cNvSpPr txBox="1"/>
                <p:nvPr/>
              </p:nvSpPr>
              <p:spPr>
                <a:xfrm>
                  <a:off x="4150273" y="4551653"/>
                  <a:ext cx="519333" cy="20142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algn="ctr" defTabSz="750265">
                    <a:defRPr lang="ja-JP" altLang="en-US"/>
                  </a:pPr>
                  <a:r>
                    <a:rPr lang="ja-JP" altLang="en-US" sz="1723" b="1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17:15</a:t>
                  </a:r>
                </a:p>
              </p:txBody>
            </p:sp>
            <p:sp>
              <p:nvSpPr>
                <p:cNvPr id="75" name="テキスト 555"/>
                <p:cNvSpPr txBox="1"/>
                <p:nvPr/>
              </p:nvSpPr>
              <p:spPr>
                <a:xfrm>
                  <a:off x="4965366" y="4551653"/>
                  <a:ext cx="519333" cy="20142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algn="ctr" defTabSz="750265">
                    <a:defRPr lang="ja-JP" altLang="en-US"/>
                  </a:pPr>
                  <a:r>
                    <a:rPr lang="ja-JP" altLang="en-US" sz="1723" b="1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18:00</a:t>
                  </a:r>
                </a:p>
              </p:txBody>
            </p:sp>
            <p:sp>
              <p:nvSpPr>
                <p:cNvPr id="76" name="テキスト 557"/>
                <p:cNvSpPr txBox="1"/>
                <p:nvPr/>
              </p:nvSpPr>
              <p:spPr>
                <a:xfrm>
                  <a:off x="1481728" y="4892965"/>
                  <a:ext cx="310912" cy="16587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algn="ctr" defTabSz="750265">
                    <a:defRPr lang="ja-JP" altLang="en-US"/>
                  </a:pPr>
                  <a:r>
                    <a:rPr lang="ja-JP" altLang="en-US" sz="1313" b="1" dirty="0">
                      <a:solidFill>
                        <a:schemeClr val="accent2">
                          <a:lumMod val="7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起床</a:t>
                  </a:r>
                  <a:endParaRPr lang="ja-JP" altLang="en-US" sz="1723" b="1" dirty="0">
                    <a:solidFill>
                      <a:schemeClr val="accent2">
                        <a:lumMod val="7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79" name="テキスト 561"/>
                <p:cNvSpPr txBox="1"/>
                <p:nvPr/>
              </p:nvSpPr>
              <p:spPr>
                <a:xfrm>
                  <a:off x="5353734" y="4892965"/>
                  <a:ext cx="310912" cy="16587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algn="ctr" defTabSz="750265">
                    <a:defRPr lang="ja-JP" altLang="en-US"/>
                  </a:pPr>
                  <a:r>
                    <a:rPr lang="ja-JP" altLang="en-US" sz="1313" b="1" dirty="0">
                      <a:solidFill>
                        <a:schemeClr val="accent2">
                          <a:lumMod val="7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帰宅</a:t>
                  </a:r>
                  <a:endParaRPr lang="ja-JP" altLang="en-US" sz="1723" b="1" dirty="0">
                    <a:solidFill>
                      <a:schemeClr val="accent2">
                        <a:lumMod val="7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37" name="グループ化 36"/>
              <p:cNvGrpSpPr/>
              <p:nvPr/>
            </p:nvGrpSpPr>
            <p:grpSpPr>
              <a:xfrm>
                <a:off x="70947" y="3001862"/>
                <a:ext cx="1240368" cy="2280794"/>
                <a:chOff x="-1980446" y="1780450"/>
                <a:chExt cx="1240368" cy="2280794"/>
              </a:xfrm>
            </p:grpSpPr>
            <p:grpSp>
              <p:nvGrpSpPr>
                <p:cNvPr id="50" name="グループ化 49"/>
                <p:cNvGrpSpPr/>
                <p:nvPr/>
              </p:nvGrpSpPr>
              <p:grpSpPr>
                <a:xfrm>
                  <a:off x="-1980446" y="3416760"/>
                  <a:ext cx="1240368" cy="644484"/>
                  <a:chOff x="643400" y="3898417"/>
                  <a:chExt cx="1240368" cy="644484"/>
                </a:xfrm>
              </p:grpSpPr>
              <p:sp>
                <p:nvSpPr>
                  <p:cNvPr id="53" name="テキスト 515"/>
                  <p:cNvSpPr txBox="1"/>
                  <p:nvPr/>
                </p:nvSpPr>
                <p:spPr>
                  <a:xfrm>
                    <a:off x="643400" y="3898417"/>
                    <a:ext cx="1240368" cy="20142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 defTabSz="750265">
                      <a:defRPr lang="ja-JP" altLang="en-US"/>
                    </a:pPr>
                    <a:r>
                      <a:rPr lang="ja-JP" altLang="en-US" sz="1723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令和○年○月入社</a:t>
                    </a:r>
                    <a:endParaRPr lang="ja-JP" altLang="en-US" sz="2954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  <p:sp>
                <p:nvSpPr>
                  <p:cNvPr id="54" name="テキスト 516"/>
                  <p:cNvSpPr txBox="1"/>
                  <p:nvPr/>
                </p:nvSpPr>
                <p:spPr>
                  <a:xfrm>
                    <a:off x="774504" y="4192081"/>
                    <a:ext cx="959576" cy="35082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 algn="ctr" defTabSz="750265">
                      <a:defRPr lang="ja-JP" altLang="en-US"/>
                    </a:pPr>
                    <a:r>
                      <a:rPr lang="ja-JP" altLang="en-US" sz="1723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○○○部</a:t>
                    </a:r>
                  </a:p>
                  <a:p>
                    <a:pPr algn="ctr" defTabSz="750265">
                      <a:defRPr lang="ja-JP" altLang="en-US"/>
                    </a:pPr>
                    <a:r>
                      <a:rPr lang="ja-JP" altLang="en-US" sz="1723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○○○課勤務</a:t>
                    </a:r>
                  </a:p>
                </p:txBody>
              </p:sp>
            </p:grpSp>
            <p:sp>
              <p:nvSpPr>
                <p:cNvPr id="51" name="正方形/長方形 50"/>
                <p:cNvSpPr/>
                <p:nvPr/>
              </p:nvSpPr>
              <p:spPr>
                <a:xfrm>
                  <a:off x="-1953927" y="1780450"/>
                  <a:ext cx="1180242" cy="143401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750265"/>
                  <a:r>
                    <a:rPr lang="ja-JP" altLang="en-US" sz="1969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写真３</a:t>
                  </a:r>
                  <a:endParaRPr lang="en-US" altLang="ja-JP" sz="1969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  <a:p>
                  <a:pPr algn="ctr" defTabSz="750265"/>
                  <a:endParaRPr lang="en-US" altLang="ja-JP" sz="1969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  <p:sp>
            <p:nvSpPr>
              <p:cNvPr id="38" name="正方形/長方形 37"/>
              <p:cNvSpPr/>
              <p:nvPr/>
            </p:nvSpPr>
            <p:spPr>
              <a:xfrm>
                <a:off x="1635480" y="3184144"/>
                <a:ext cx="1620000" cy="123469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28575"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defTabSz="750265"/>
                <a:r>
                  <a:rPr lang="ja-JP" altLang="en-US" sz="1723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〇〇〇</a:t>
                </a:r>
                <a:endParaRPr lang="en-US" altLang="ja-JP" sz="1723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9" name="正方形/長方形 38"/>
              <p:cNvSpPr/>
              <p:nvPr/>
            </p:nvSpPr>
            <p:spPr>
              <a:xfrm>
                <a:off x="3399856" y="3187503"/>
                <a:ext cx="1620000" cy="123469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28575"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defTabSz="750265"/>
                <a:r>
                  <a:rPr lang="ja-JP" altLang="en-US" sz="1723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〇〇〇</a:t>
                </a:r>
                <a:endParaRPr lang="en-US" altLang="ja-JP" sz="1723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0" name="正方形/長方形 39"/>
              <p:cNvSpPr/>
              <p:nvPr/>
            </p:nvSpPr>
            <p:spPr>
              <a:xfrm>
                <a:off x="5163872" y="3197881"/>
                <a:ext cx="1620000" cy="123469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28575"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defTabSz="750265"/>
                <a:r>
                  <a:rPr lang="ja-JP" altLang="en-US" sz="1723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〇〇〇</a:t>
                </a:r>
                <a:endParaRPr lang="en-US" altLang="ja-JP" sz="1723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grpSp>
            <p:nvGrpSpPr>
              <p:cNvPr id="41" name="グループ化 40"/>
              <p:cNvGrpSpPr/>
              <p:nvPr/>
            </p:nvGrpSpPr>
            <p:grpSpPr>
              <a:xfrm>
                <a:off x="1498922" y="2879123"/>
                <a:ext cx="1936244" cy="246312"/>
                <a:chOff x="1498922" y="2842188"/>
                <a:chExt cx="1936244" cy="246312"/>
              </a:xfrm>
            </p:grpSpPr>
            <p:sp>
              <p:nvSpPr>
                <p:cNvPr id="48" name="テキスト ボックス 47"/>
                <p:cNvSpPr txBox="1"/>
                <p:nvPr/>
              </p:nvSpPr>
              <p:spPr>
                <a:xfrm>
                  <a:off x="1498922" y="2842188"/>
                  <a:ext cx="1936244" cy="180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defTabSz="750265"/>
                  <a:r>
                    <a:rPr kumimoji="1" lang="ja-JP" altLang="en-US" sz="1477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入社のきっかけ、現在の仕事内容は？</a:t>
                  </a:r>
                </a:p>
              </p:txBody>
            </p:sp>
            <p:sp>
              <p:nvSpPr>
                <p:cNvPr id="49" name="正方形/長方形 8"/>
                <p:cNvSpPr/>
                <p:nvPr/>
              </p:nvSpPr>
              <p:spPr>
                <a:xfrm>
                  <a:off x="1635480" y="3052500"/>
                  <a:ext cx="1620000" cy="3600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defTabSz="750265"/>
                  <a:endParaRPr lang="ja-JP" altLang="en-US" sz="2626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  <a:p>
                  <a:pPr defTabSz="750265"/>
                  <a:r>
                    <a:rPr lang="ja-JP" altLang="en-US" sz="2626" dirty="0">
                      <a:solidFill>
                        <a:prstClr val="black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　</a:t>
                  </a:r>
                </a:p>
              </p:txBody>
            </p:sp>
          </p:grpSp>
          <p:grpSp>
            <p:nvGrpSpPr>
              <p:cNvPr id="42" name="グループ化 41"/>
              <p:cNvGrpSpPr/>
              <p:nvPr/>
            </p:nvGrpSpPr>
            <p:grpSpPr>
              <a:xfrm>
                <a:off x="3428222" y="2879707"/>
                <a:ext cx="1620000" cy="245728"/>
                <a:chOff x="1635480" y="2842772"/>
                <a:chExt cx="1620000" cy="245728"/>
              </a:xfrm>
            </p:grpSpPr>
            <p:sp>
              <p:nvSpPr>
                <p:cNvPr id="46" name="テキスト ボックス 45"/>
                <p:cNvSpPr txBox="1"/>
                <p:nvPr/>
              </p:nvSpPr>
              <p:spPr>
                <a:xfrm>
                  <a:off x="1636559" y="2842772"/>
                  <a:ext cx="1604584" cy="180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defTabSz="750265"/>
                  <a:r>
                    <a:rPr kumimoji="1" lang="ja-JP" altLang="en-US" sz="1477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仕事のやりがいを感じるときは？</a:t>
                  </a:r>
                  <a:endParaRPr kumimoji="1" lang="en-US" altLang="ja-JP" sz="1477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47" name="正方形/長方形 8"/>
                <p:cNvSpPr/>
                <p:nvPr/>
              </p:nvSpPr>
              <p:spPr>
                <a:xfrm>
                  <a:off x="1635480" y="3052500"/>
                  <a:ext cx="1620000" cy="3600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defTabSz="750265"/>
                  <a:endParaRPr lang="ja-JP" altLang="en-US" sz="2626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  <a:p>
                  <a:pPr defTabSz="750265"/>
                  <a:r>
                    <a:rPr lang="ja-JP" altLang="en-US" sz="2626" dirty="0">
                      <a:solidFill>
                        <a:prstClr val="black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　</a:t>
                  </a:r>
                </a:p>
              </p:txBody>
            </p:sp>
          </p:grpSp>
          <p:grpSp>
            <p:nvGrpSpPr>
              <p:cNvPr id="43" name="グループ化 42"/>
              <p:cNvGrpSpPr/>
              <p:nvPr/>
            </p:nvGrpSpPr>
            <p:grpSpPr>
              <a:xfrm>
                <a:off x="5065923" y="2879123"/>
                <a:ext cx="1766345" cy="246312"/>
                <a:chOff x="1544989" y="2842188"/>
                <a:chExt cx="1766345" cy="246312"/>
              </a:xfrm>
            </p:grpSpPr>
            <p:sp>
              <p:nvSpPr>
                <p:cNvPr id="44" name="テキスト ボックス 43"/>
                <p:cNvSpPr txBox="1"/>
                <p:nvPr/>
              </p:nvSpPr>
              <p:spPr>
                <a:xfrm>
                  <a:off x="1544989" y="2842188"/>
                  <a:ext cx="1766345" cy="180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defTabSz="750265"/>
                  <a:r>
                    <a:rPr kumimoji="1" lang="ja-JP" altLang="en-US" sz="1477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将来の夢と高校生へメッセージを！</a:t>
                  </a:r>
                </a:p>
              </p:txBody>
            </p:sp>
            <p:sp>
              <p:nvSpPr>
                <p:cNvPr id="45" name="正方形/長方形 8"/>
                <p:cNvSpPr/>
                <p:nvPr/>
              </p:nvSpPr>
              <p:spPr>
                <a:xfrm>
                  <a:off x="1635480" y="3052500"/>
                  <a:ext cx="1620000" cy="3600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defTabSz="750265"/>
                  <a:endParaRPr lang="ja-JP" altLang="en-US" sz="2626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  <a:p>
                  <a:pPr defTabSz="750265"/>
                  <a:r>
                    <a:rPr lang="ja-JP" altLang="en-US" sz="2626" dirty="0">
                      <a:solidFill>
                        <a:prstClr val="black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　</a:t>
                  </a:r>
                </a:p>
              </p:txBody>
            </p:sp>
          </p:grpSp>
        </p:grpSp>
        <p:sp>
          <p:nvSpPr>
            <p:cNvPr id="89" name="正方形/長方形 88"/>
            <p:cNvSpPr/>
            <p:nvPr/>
          </p:nvSpPr>
          <p:spPr>
            <a:xfrm>
              <a:off x="5181002" y="11983073"/>
              <a:ext cx="5585832" cy="11997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29" name="グループ化 128"/>
          <p:cNvGrpSpPr/>
          <p:nvPr/>
        </p:nvGrpSpPr>
        <p:grpSpPr>
          <a:xfrm>
            <a:off x="6883264" y="14727428"/>
            <a:ext cx="4213688" cy="1303134"/>
            <a:chOff x="6821984" y="14761209"/>
            <a:chExt cx="4213688" cy="1303134"/>
          </a:xfrm>
        </p:grpSpPr>
        <p:sp>
          <p:nvSpPr>
            <p:cNvPr id="124" name="正方形/長方形 123"/>
            <p:cNvSpPr/>
            <p:nvPr/>
          </p:nvSpPr>
          <p:spPr>
            <a:xfrm>
              <a:off x="6821984" y="14770860"/>
              <a:ext cx="4213687" cy="1293483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11" name="グループ化 110"/>
            <p:cNvGrpSpPr/>
            <p:nvPr/>
          </p:nvGrpSpPr>
          <p:grpSpPr>
            <a:xfrm>
              <a:off x="6897205" y="14761209"/>
              <a:ext cx="4138467" cy="1240201"/>
              <a:chOff x="6638958" y="12311656"/>
              <a:chExt cx="3973295" cy="1139016"/>
            </a:xfrm>
          </p:grpSpPr>
          <p:sp>
            <p:nvSpPr>
              <p:cNvPr id="95" name="正方形/長方形 94"/>
              <p:cNvSpPr/>
              <p:nvPr/>
            </p:nvSpPr>
            <p:spPr>
              <a:xfrm>
                <a:off x="6638958" y="12311656"/>
                <a:ext cx="1237998" cy="1128767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defTabSz="750265"/>
                <a:r>
                  <a:rPr lang="en-US" altLang="ja-JP" sz="11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AM</a:t>
                </a:r>
                <a:r>
                  <a:rPr lang="ja-JP" altLang="en-US" sz="11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の仕事内容</a:t>
                </a:r>
                <a:endParaRPr lang="en-US" altLang="ja-JP" sz="11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97" name="正方形/長方形 96"/>
              <p:cNvSpPr/>
              <p:nvPr/>
            </p:nvSpPr>
            <p:spPr>
              <a:xfrm>
                <a:off x="7959647" y="12319366"/>
                <a:ext cx="1306525" cy="1131303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defTabSz="750265"/>
                <a:r>
                  <a:rPr lang="ja-JP" altLang="en-US" sz="11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昼食・休憩等の様子</a:t>
                </a:r>
                <a:endParaRPr lang="en-US" altLang="ja-JP" sz="11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9341467" y="12320524"/>
                <a:ext cx="1270786" cy="113014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defTabSz="750265"/>
                <a:r>
                  <a:rPr lang="en-US" altLang="ja-JP" sz="11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PM</a:t>
                </a:r>
                <a:r>
                  <a:rPr lang="ja-JP" altLang="en-US" sz="11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の仕事内容</a:t>
                </a:r>
                <a:endParaRPr lang="en-US" altLang="ja-JP" sz="11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125" name="楕円 530"/>
          <p:cNvSpPr/>
          <p:nvPr/>
        </p:nvSpPr>
        <p:spPr>
          <a:xfrm>
            <a:off x="6772257" y="14378393"/>
            <a:ext cx="275887" cy="26350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50265">
              <a:defRPr lang="ja-JP" altLang="en-US"/>
            </a:pPr>
            <a:endParaRPr lang="ja-JP" altLang="en-US" sz="2954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6" name="楕円 530"/>
          <p:cNvSpPr/>
          <p:nvPr/>
        </p:nvSpPr>
        <p:spPr>
          <a:xfrm>
            <a:off x="8155754" y="14386419"/>
            <a:ext cx="275887" cy="26350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50265">
              <a:defRPr lang="ja-JP" altLang="en-US"/>
            </a:pPr>
            <a:endParaRPr lang="ja-JP" altLang="en-US" sz="2954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8" name="楕円 530"/>
          <p:cNvSpPr/>
          <p:nvPr/>
        </p:nvSpPr>
        <p:spPr>
          <a:xfrm>
            <a:off x="9620309" y="14396070"/>
            <a:ext cx="275887" cy="26350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50265">
              <a:defRPr lang="ja-JP" altLang="en-US"/>
            </a:pPr>
            <a:endParaRPr lang="ja-JP" altLang="en-US" sz="2954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0" name="図 69" descr="\\v-10c8.lansys.mhlw.go.jp\a\課1\14015000_秋田労働局\05000秋田労働局職業安定部（所除く）\移行用\03_職業安定課\09_若年者対策係長\08 若年者対策係長\００　若年・学卒各種通達、重点事項等\R06(2024)一般業務\01_学卒関係\202404_企業PRシートによる支援について\0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12" y="3955701"/>
            <a:ext cx="568960" cy="569595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図 76" descr="\\v-10c8.lansys.mhlw.go.jp\a\課1\14015000_秋田労働局\05000秋田労働局職業安定部（所除く）\移行用\03_職業安定課\09_若年者対策係長\08 若年者対策係長\００　若年・学卒各種通達、重点事項等\R06(2024)一般業務\01_学卒関係\202404_企業PRシートによる支援について\0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29" y="7019392"/>
            <a:ext cx="568960" cy="569595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図 77" descr="\\v-10c8.lansys.mhlw.go.jp\a\課1\14015000_秋田労働局\05000秋田労働局職業安定部（所除く）\移行用\03_職業安定課\09_若年者対策係長\08 若年者対策係長\００　若年・学卒各種通達、重点事項等\R06(2024)一般業務\01_学卒関係\202404_企業PRシートによる支援について\0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79184" y="1534640"/>
            <a:ext cx="568960" cy="5695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図 79" descr="\\v-10c8.lansys.mhlw.go.jp\a\課1\14015000_秋田労働局\05000秋田労働局職業安定部（所除く）\移行用\03_職業安定課\09_若年者対策係長\08 若年者対策係長\００　若年・学卒各種通達、重点事項等\R06(2024)一般業務\01_学卒関係\202404_企業PRシートによる支援について\0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65050" y="4793512"/>
            <a:ext cx="568960" cy="56959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グループ化 3"/>
          <p:cNvGrpSpPr/>
          <p:nvPr/>
        </p:nvGrpSpPr>
        <p:grpSpPr>
          <a:xfrm>
            <a:off x="772745" y="14063488"/>
            <a:ext cx="1887003" cy="580824"/>
            <a:chOff x="773354" y="14078753"/>
            <a:chExt cx="1887003" cy="580824"/>
          </a:xfrm>
        </p:grpSpPr>
        <p:sp>
          <p:nvSpPr>
            <p:cNvPr id="81" name="正方形/長方形 8"/>
            <p:cNvSpPr/>
            <p:nvPr/>
          </p:nvSpPr>
          <p:spPr>
            <a:xfrm flipV="1">
              <a:off x="773354" y="14078753"/>
              <a:ext cx="1887003" cy="9845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750265"/>
              <a:endParaRPr lang="ja-JP" altLang="en-US" sz="2626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defTabSz="750265"/>
              <a:r>
                <a:rPr lang="ja-JP" altLang="en-US" sz="2626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</a:p>
          </p:txBody>
        </p:sp>
        <p:sp>
          <p:nvSpPr>
            <p:cNvPr id="82" name="正方形/長方形 8"/>
            <p:cNvSpPr/>
            <p:nvPr/>
          </p:nvSpPr>
          <p:spPr>
            <a:xfrm flipV="1">
              <a:off x="773354" y="14561118"/>
              <a:ext cx="1887003" cy="9845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750265"/>
              <a:endParaRPr lang="ja-JP" altLang="en-US" sz="2626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defTabSz="750265"/>
              <a:r>
                <a:rPr lang="ja-JP" altLang="en-US" sz="2626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</a:p>
          </p:txBody>
        </p:sp>
      </p:grpSp>
      <p:pic>
        <p:nvPicPr>
          <p:cNvPr id="7" name="図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122" y="14700199"/>
            <a:ext cx="2065917" cy="1380897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19F2A90-E2CE-C54E-2B44-AA4C68F5C0BD}"/>
              </a:ext>
            </a:extLst>
          </p:cNvPr>
          <p:cNvSpPr txBox="1"/>
          <p:nvPr/>
        </p:nvSpPr>
        <p:spPr>
          <a:xfrm>
            <a:off x="263774" y="109770"/>
            <a:ext cx="451178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求人番号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5081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24f3b67d-970e-404a-accb-debd914680a8">
      <UserInfo>
        <DisplayName/>
        <AccountId xsi:nil="true"/>
        <AccountType/>
      </UserInfo>
    </Owner>
    <TaxCatchAll xmlns="2af7db65-e281-4bdf-8fb7-478a6b55ba37" xsi:nil="true"/>
    <_Flow_SignoffStatus xmlns="24f3b67d-970e-404a-accb-debd914680a8" xsi:nil="true"/>
    <lcf76f155ced4ddcb4097134ff3c332f xmlns="24f3b67d-970e-404a-accb-debd914680a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07034BE1E1F684CA334D2B3D784BAF2" ma:contentTypeVersion="15" ma:contentTypeDescription="新しいドキュメントを作成します。" ma:contentTypeScope="" ma:versionID="d9aa067973b19681ffc25275a145b51d">
  <xsd:schema xmlns:xsd="http://www.w3.org/2001/XMLSchema" xmlns:xs="http://www.w3.org/2001/XMLSchema" xmlns:p="http://schemas.microsoft.com/office/2006/metadata/properties" xmlns:ns2="24f3b67d-970e-404a-accb-debd914680a8" xmlns:ns3="2af7db65-e281-4bdf-8fb7-478a6b55ba37" targetNamespace="http://schemas.microsoft.com/office/2006/metadata/properties" ma:root="true" ma:fieldsID="d6df4ad6127aaf2d03674fe75d55fa49" ns2:_="" ns3:_="">
    <xsd:import namespace="24f3b67d-970e-404a-accb-debd914680a8"/>
    <xsd:import namespace="2af7db65-e281-4bdf-8fb7-478a6b55ba3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CR" minOccurs="0"/>
                <xsd:element ref="ns2:MediaServiceLocation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f3b67d-970e-404a-accb-debd914680a8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2" nillable="true" ma:displayName="承認の状態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7db65-e281-4bdf-8fb7-478a6b55ba3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f221f06-e317-400a-ad76-286f915d85f2}" ma:internalName="TaxCatchAll" ma:showField="CatchAllData" ma:web="2af7db65-e281-4bdf-8fb7-478a6b55ba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D42B89-B942-4935-B574-F773BBCF8EBA}">
  <ds:schemaRefs>
    <ds:schemaRef ds:uri="http://schemas.microsoft.com/office/2006/metadata/properties"/>
    <ds:schemaRef ds:uri="http://schemas.microsoft.com/office/infopath/2007/PartnerControls"/>
    <ds:schemaRef ds:uri="24f3b67d-970e-404a-accb-debd914680a8"/>
    <ds:schemaRef ds:uri="2af7db65-e281-4bdf-8fb7-478a6b55ba37"/>
  </ds:schemaRefs>
</ds:datastoreItem>
</file>

<file path=customXml/itemProps2.xml><?xml version="1.0" encoding="utf-8"?>
<ds:datastoreItem xmlns:ds="http://schemas.openxmlformats.org/officeDocument/2006/customXml" ds:itemID="{253F69A9-5C9D-4CBC-BCB1-D0486AE0B8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9D8254-BDB6-4A34-94A4-50042F7631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f3b67d-970e-404a-accb-debd914680a8"/>
    <ds:schemaRef ds:uri="2af7db65-e281-4bdf-8fb7-478a6b55ba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192</Words>
  <PresentationFormat>ユーザー設定</PresentationFormat>
  <Paragraphs>61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0x010100707034BE1E1F684CA334D2B3D784BAF2</vt:lpwstr>
  </property>
</Properties>
</file>