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8" r:id="rId5"/>
    <p:sldId id="261" r:id="rId6"/>
  </p:sldIdLst>
  <p:sldSz cx="7200900" cy="10333038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5">
          <p15:clr>
            <a:srgbClr val="A4A3A4"/>
          </p15:clr>
        </p15:guide>
        <p15:guide id="2" pos="43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9966FF"/>
    <a:srgbClr val="0066FF"/>
    <a:srgbClr val="9933FF"/>
    <a:srgbClr val="0000FF"/>
    <a:srgbClr val="DE10A3"/>
    <a:srgbClr val="FFCCFF"/>
    <a:srgbClr val="FFFF99"/>
    <a:srgbClr val="E6E6E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4" autoAdjust="0"/>
  </p:normalViewPr>
  <p:slideViewPr>
    <p:cSldViewPr>
      <p:cViewPr>
        <p:scale>
          <a:sx n="91" d="100"/>
          <a:sy n="91" d="100"/>
        </p:scale>
        <p:origin x="396" y="228"/>
      </p:cViewPr>
      <p:guideLst>
        <p:guide orient="horz" pos="3255"/>
        <p:guide pos="43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140" y="0"/>
            <a:ext cx="2948887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D17E4D-2252-4981-A603-7017D9AC164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746125"/>
            <a:ext cx="259556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879" y="4721225"/>
            <a:ext cx="5443856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140" y="9440864"/>
            <a:ext cx="2948887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F391E-F0BB-4261-A738-E883DF53F39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798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F391E-F0BB-4261-A738-E883DF53F39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70102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F391E-F0BB-4261-A738-E883DF53F39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3283919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40068" y="3209941"/>
            <a:ext cx="6120765" cy="221490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80135" y="5855388"/>
            <a:ext cx="5040630" cy="264066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285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7025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915489" y="552532"/>
            <a:ext cx="1215152" cy="11753831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70035" y="552532"/>
            <a:ext cx="3525441" cy="11753831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7578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160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8822" y="6639934"/>
            <a:ext cx="6120765" cy="20522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68822" y="4379584"/>
            <a:ext cx="6120765" cy="226035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330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70035" y="3214724"/>
            <a:ext cx="2370296" cy="90916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760347" y="3214724"/>
            <a:ext cx="2370296" cy="90916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2419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6" y="2312975"/>
            <a:ext cx="3181648" cy="9639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60046" y="3276912"/>
            <a:ext cx="3181648" cy="59534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657959" y="2312975"/>
            <a:ext cx="3182898" cy="9639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657959" y="3276912"/>
            <a:ext cx="3182898" cy="59534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416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9442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024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0046" y="411409"/>
            <a:ext cx="2369047" cy="175087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815353" y="411410"/>
            <a:ext cx="4025504" cy="88189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60046" y="2162285"/>
            <a:ext cx="2369047" cy="70680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458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11427" y="7233128"/>
            <a:ext cx="4320540" cy="8539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11427" y="923276"/>
            <a:ext cx="4320540" cy="61998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11427" y="8087039"/>
            <a:ext cx="4320540" cy="121269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154444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60045" y="413801"/>
            <a:ext cx="6480810" cy="17221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60045" y="2411045"/>
            <a:ext cx="6480810" cy="6819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60045" y="9577197"/>
            <a:ext cx="1680210" cy="550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E64EF-F8D6-45F2-8188-0AA9BB16D4B0}" type="datetimeFigureOut">
              <a:rPr kumimoji="1" lang="ja-JP" altLang="en-US" smtClean="0"/>
              <a:t>2026/2/3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460308" y="9577197"/>
            <a:ext cx="2280285" cy="550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160645" y="9577197"/>
            <a:ext cx="1680210" cy="550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6B891-CF99-43FC-9A9C-7156B89B4A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254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emf" Type="http://schemas.openxmlformats.org/officeDocument/2006/relationships/image"/><Relationship Id="rId4" Target="../media/image2.png" Type="http://schemas.openxmlformats.org/officeDocument/2006/relationships/image"/><Relationship Id="rId5" Target="../media/image3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1.emf" Type="http://schemas.openxmlformats.org/officeDocument/2006/relationships/image"/><Relationship Id="rId4" Target="mailto:hw05010tekiyou@mhlw.go.jp" TargetMode="External" Type="http://schemas.openxmlformats.org/officeDocument/2006/relationships/hyperlink"/><Relationship Id="rId5" Target="../media/image4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/>
          <p:cNvSpPr txBox="1"/>
          <p:nvPr/>
        </p:nvSpPr>
        <p:spPr>
          <a:xfrm>
            <a:off x="2160290" y="9625856"/>
            <a:ext cx="3223403" cy="3487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 lIns="101582" tIns="50791" rIns="101582" bIns="50791" rtlCol="0">
            <a:spAutoFit/>
          </a:bodyPr>
          <a:lstStyle/>
          <a:p>
            <a:r>
              <a:rPr lang="ja-JP" altLang="en-US" sz="16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秋田労働局・ハローワーク秋田</a:t>
            </a: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131738" y="408699"/>
            <a:ext cx="6982121" cy="372443"/>
          </a:xfrm>
          <a:prstGeom prst="rect">
            <a:avLst/>
          </a:prstGeom>
          <a:noFill/>
          <a:ln w="6350" cap="rnd">
            <a:noFill/>
            <a:prstDash val="sysDot"/>
            <a:miter lim="800000"/>
            <a:headEnd/>
            <a:tailEnd/>
          </a:ln>
        </p:spPr>
        <p:txBody>
          <a:bodyPr vert="horz" wrap="square" lIns="0" tIns="105181" rIns="0" bIns="35060" numCol="1" anchor="t" anchorCtr="0" compatLnSpc="1">
            <a:prstTxWarp prst="textNoShape">
              <a:avLst/>
            </a:prstTxWarp>
            <a:spAutoFit/>
          </a:bodyPr>
          <a:lstStyle/>
          <a:p>
            <a:pPr defTabSz="860178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35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電子申請で雇用保険関係の届出・申請をすでに実施またはご検討中の事業所のみなさまへ</a:t>
            </a:r>
          </a:p>
        </p:txBody>
      </p:sp>
      <p:pic>
        <p:nvPicPr>
          <p:cNvPr id="32" name="図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68633" y="9581639"/>
            <a:ext cx="386301" cy="40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正方形/長方形 7"/>
          <p:cNvSpPr/>
          <p:nvPr/>
        </p:nvSpPr>
        <p:spPr>
          <a:xfrm>
            <a:off x="215322" y="837258"/>
            <a:ext cx="6752439" cy="902665"/>
          </a:xfrm>
          <a:prstGeom prst="rect">
            <a:avLst/>
          </a:prstGeom>
          <a:solidFill>
            <a:srgbClr val="9966FF"/>
          </a:solidFill>
          <a:ln w="38100" cmpd="tri">
            <a:solidFill>
              <a:srgbClr val="9966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ctr"/>
            <a:r>
              <a:rPr lang="ja-JP" altLang="en-US" sz="28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雇用保険 </a:t>
            </a:r>
            <a:r>
              <a:rPr lang="ja-JP" altLang="en-US" sz="2800" b="1" u="sng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電子申請</a:t>
            </a:r>
            <a:r>
              <a:rPr lang="ja-JP" altLang="en-US" sz="28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勉強会 を開催します！</a:t>
            </a:r>
            <a:endParaRPr lang="en-US" altLang="ja-JP" sz="2800" b="1" u="sng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63" name="Group 2"/>
          <p:cNvGrpSpPr>
            <a:grpSpLocks/>
          </p:cNvGrpSpPr>
          <p:nvPr/>
        </p:nvGrpSpPr>
        <p:grpSpPr bwMode="auto">
          <a:xfrm>
            <a:off x="-89064" y="-279345"/>
            <a:ext cx="7604539" cy="625794"/>
            <a:chOff x="-551" y="-460"/>
            <a:chExt cx="13149" cy="871"/>
          </a:xfrm>
        </p:grpSpPr>
        <p:sp>
          <p:nvSpPr>
            <p:cNvPr id="64" name="AutoShape 3"/>
            <p:cNvSpPr>
              <a:spLocks noChangeArrowheads="1"/>
            </p:cNvSpPr>
            <p:nvPr/>
          </p:nvSpPr>
          <p:spPr bwMode="auto">
            <a:xfrm>
              <a:off x="-551" y="-460"/>
              <a:ext cx="1144" cy="871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AutoShape 5"/>
            <p:cNvSpPr>
              <a:spLocks noChangeArrowheads="1"/>
            </p:cNvSpPr>
            <p:nvPr/>
          </p:nvSpPr>
          <p:spPr bwMode="auto">
            <a:xfrm>
              <a:off x="1713" y="-399"/>
              <a:ext cx="10885" cy="794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66" name="Oval 13"/>
          <p:cNvSpPr>
            <a:spLocks noChangeArrowheads="1"/>
          </p:cNvSpPr>
          <p:nvPr/>
        </p:nvSpPr>
        <p:spPr bwMode="auto">
          <a:xfrm>
            <a:off x="572416" y="-284934"/>
            <a:ext cx="648071" cy="625455"/>
          </a:xfrm>
          <a:prstGeom prst="ellipse">
            <a:avLst/>
          </a:prstGeom>
          <a:solidFill>
            <a:srgbClr val="FABF00"/>
          </a:solidFill>
          <a:ln w="9525">
            <a:noFill/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5" name="グループ化 4"/>
          <p:cNvGrpSpPr/>
          <p:nvPr/>
        </p:nvGrpSpPr>
        <p:grpSpPr>
          <a:xfrm>
            <a:off x="-576014" y="9974651"/>
            <a:ext cx="8029906" cy="716773"/>
            <a:chOff x="-1300337" y="10000856"/>
            <a:chExt cx="8919117" cy="585019"/>
          </a:xfrm>
        </p:grpSpPr>
        <p:grpSp>
          <p:nvGrpSpPr>
            <p:cNvPr id="74" name="Group 6"/>
            <p:cNvGrpSpPr>
              <a:grpSpLocks/>
            </p:cNvGrpSpPr>
            <p:nvPr/>
          </p:nvGrpSpPr>
          <p:grpSpPr bwMode="auto">
            <a:xfrm>
              <a:off x="-1300337" y="10007888"/>
              <a:ext cx="8919117" cy="577987"/>
              <a:chOff x="-469" y="16518"/>
              <a:chExt cx="13377" cy="807"/>
            </a:xfrm>
          </p:grpSpPr>
          <p:sp>
            <p:nvSpPr>
              <p:cNvPr id="75" name="AutoShape 7"/>
              <p:cNvSpPr>
                <a:spLocks noChangeArrowheads="1"/>
              </p:cNvSpPr>
              <p:nvPr/>
            </p:nvSpPr>
            <p:spPr bwMode="auto">
              <a:xfrm>
                <a:off x="-469" y="16525"/>
                <a:ext cx="10885" cy="794"/>
              </a:xfrm>
              <a:prstGeom prst="roundRect">
                <a:avLst>
                  <a:gd name="adj" fmla="val 50000"/>
                </a:avLst>
              </a:prstGeom>
              <a:solidFill>
                <a:srgbClr val="0099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76" name="AutoShape 9"/>
              <p:cNvSpPr>
                <a:spLocks noChangeArrowheads="1"/>
              </p:cNvSpPr>
              <p:nvPr/>
            </p:nvSpPr>
            <p:spPr bwMode="auto">
              <a:xfrm>
                <a:off x="11685" y="16518"/>
                <a:ext cx="1223" cy="807"/>
              </a:xfrm>
              <a:prstGeom prst="roundRect">
                <a:avLst>
                  <a:gd name="adj" fmla="val 50000"/>
                </a:avLst>
              </a:prstGeom>
              <a:solidFill>
                <a:srgbClr val="0099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77" name="Oval 8"/>
            <p:cNvSpPr>
              <a:spLocks noChangeArrowheads="1"/>
            </p:cNvSpPr>
            <p:nvPr/>
          </p:nvSpPr>
          <p:spPr bwMode="auto">
            <a:xfrm>
              <a:off x="5957006" y="10000856"/>
              <a:ext cx="846572" cy="568682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7" name="正方形/長方形 6"/>
          <p:cNvSpPr/>
          <p:nvPr/>
        </p:nvSpPr>
        <p:spPr>
          <a:xfrm>
            <a:off x="46771" y="4899499"/>
            <a:ext cx="6726017" cy="1272372"/>
          </a:xfrm>
          <a:prstGeom prst="rect">
            <a:avLst/>
          </a:prstGeom>
          <a:noFill/>
          <a:ln w="317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54000" rIns="0" bIns="0" rtlCol="0" anchor="ctr"/>
          <a:lstStyle/>
          <a:p>
            <a:pPr algn="ctr"/>
            <a:endParaRPr lang="en-US" altLang="ja-JP" sz="1300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lang="ja-JP" altLang="en-US" sz="16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事前予約での参加となります（裏面参照）　</a:t>
            </a:r>
            <a:r>
              <a:rPr lang="en-US" altLang="ja-JP" sz="16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600" b="1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参加無料 </a:t>
            </a:r>
            <a:endParaRPr lang="en-US" altLang="ja-JP" sz="1600" b="1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・開催時間：１４：００～１５：３０（予定）　　　　　　　　　　</a:t>
            </a:r>
            <a:endParaRPr kumimoji="1" lang="en-US" altLang="ja-JP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・開催場所：ハローワーク秋田　２階会議室　</a:t>
            </a:r>
            <a:r>
              <a:rPr kumimoji="1"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社程度まで　　　</a:t>
            </a:r>
            <a:endParaRPr kumimoji="1" lang="en-US" altLang="ja-JP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Zoom</a:t>
            </a:r>
            <a:r>
              <a:rPr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参加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30</a:t>
            </a:r>
            <a:r>
              <a:rPr kumimoji="1" lang="ja-JP" altLang="en-US" sz="13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社程度まで（秋田県内、どこからでも参加可能！）</a:t>
            </a:r>
            <a:endParaRPr kumimoji="1" lang="en-US" altLang="ja-JP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13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226" y="2793034"/>
            <a:ext cx="1156068" cy="1491302"/>
          </a:xfrm>
          <a:prstGeom prst="rect">
            <a:avLst/>
          </a:prstGeom>
        </p:spPr>
      </p:pic>
      <p:sp>
        <p:nvSpPr>
          <p:cNvPr id="29" name="角丸四角形 28"/>
          <p:cNvSpPr/>
          <p:nvPr/>
        </p:nvSpPr>
        <p:spPr>
          <a:xfrm>
            <a:off x="278901" y="2208841"/>
            <a:ext cx="6650913" cy="2721638"/>
          </a:xfrm>
          <a:prstGeom prst="round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54000" rIns="0" bIns="0" rtlCol="0" anchor="ctr"/>
          <a:lstStyle/>
          <a:p>
            <a:pPr marL="228600">
              <a:lnSpc>
                <a:spcPct val="107000"/>
              </a:lnSpc>
              <a:spcAft>
                <a:spcPts val="800"/>
              </a:spcAft>
            </a:pPr>
            <a:r>
              <a:rPr lang="ja-JP" altLang="en-US" sz="2400" b="1" u="sng" kern="100" dirty="0">
                <a:solidFill>
                  <a:srgbClr val="00206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▶令和８年２月２０日</a:t>
            </a:r>
            <a:r>
              <a:rPr lang="en-US" altLang="ja-JP" sz="2400" b="1" u="sng" kern="100" dirty="0">
                <a:solidFill>
                  <a:srgbClr val="00206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2400" b="1" u="sng" kern="100" dirty="0">
                <a:solidFill>
                  <a:srgbClr val="00206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</a:t>
            </a:r>
            <a:r>
              <a:rPr lang="en-US" altLang="ja-JP" sz="2400" b="1" kern="100" dirty="0">
                <a:solidFill>
                  <a:srgbClr val="00206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b="1" kern="1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「高年齢雇用継続給付／育児休業等給付の申請」（</a:t>
            </a:r>
            <a:r>
              <a:rPr lang="en-US" altLang="ja-JP" b="1" kern="1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lang="ja-JP" altLang="en-US" b="1" kern="1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回目以降）</a:t>
            </a:r>
            <a:endParaRPr lang="en-US" altLang="ja-JP" b="1" kern="1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ja-JP" altLang="en-US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 </a:t>
            </a: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①高年齢雇用継続給付 支給申請書の入力・作成について</a:t>
            </a:r>
            <a:endParaRPr lang="en-US" altLang="ja-JP" sz="1600" kern="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altLang="ja-JP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</a:t>
            </a:r>
            <a:r>
              <a:rPr lang="ja-JP" altLang="en-US" sz="16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②育児休業等給付 支給申請書の入力・作成について</a:t>
            </a:r>
            <a:endParaRPr lang="en-US" altLang="ja-JP" sz="1600" kern="1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ja-JP" altLang="en-US" sz="1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★閉会後は、ご質問やご相談など、対応いたします。</a:t>
            </a:r>
            <a:endParaRPr lang="en-US" altLang="ja-JP" sz="1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ja-JP" altLang="en-US" sz="1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★電子申請アドバイザーとの個別相談（下記日程）も可能ですのでご希望の方はお申し出</a:t>
            </a:r>
            <a:endParaRPr lang="en-US" altLang="ja-JP" sz="1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200"/>
            </a:pPr>
            <a:r>
              <a:rPr lang="ja-JP" altLang="en-US" sz="1200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ください。（予約制：お申込はハローワーク秋田まで）</a:t>
            </a:r>
            <a:endParaRPr lang="en-US" altLang="ja-JP" sz="1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6" name="角丸四角形 25"/>
          <p:cNvSpPr/>
          <p:nvPr/>
        </p:nvSpPr>
        <p:spPr>
          <a:xfrm>
            <a:off x="241744" y="1983926"/>
            <a:ext cx="6753444" cy="4218915"/>
          </a:xfrm>
          <a:prstGeom prst="roundRect">
            <a:avLst/>
          </a:prstGeom>
          <a:noFill/>
          <a:ln w="57150">
            <a:solidFill>
              <a:srgbClr val="DE10A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54000" rIns="0" bIns="0" rtlCol="0" anchor="ctr"/>
          <a:lstStyle/>
          <a:p>
            <a:pPr lvl="0"/>
            <a:endParaRPr lang="ja-JP" altLang="ja-JP" sz="12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4710" y="7844217"/>
            <a:ext cx="1156068" cy="1351908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C72CD0A-7A18-0E05-5393-3EC8B3B92BC6}"/>
              </a:ext>
            </a:extLst>
          </p:cNvPr>
          <p:cNvCxnSpPr>
            <a:cxnSpLocks/>
          </p:cNvCxnSpPr>
          <p:nvPr/>
        </p:nvCxnSpPr>
        <p:spPr>
          <a:xfrm>
            <a:off x="361947" y="4950495"/>
            <a:ext cx="6432766" cy="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角丸四角形 25">
            <a:extLst>
              <a:ext uri="{FF2B5EF4-FFF2-40B4-BE49-F238E27FC236}">
                <a16:creationId xmlns:a16="http://schemas.microsoft.com/office/drawing/2014/main" id="{C37B59D9-2C60-42AB-EDAC-B8F34BB80054}"/>
              </a:ext>
            </a:extLst>
          </p:cNvPr>
          <p:cNvSpPr/>
          <p:nvPr/>
        </p:nvSpPr>
        <p:spPr>
          <a:xfrm>
            <a:off x="241744" y="7630788"/>
            <a:ext cx="6726017" cy="1725393"/>
          </a:xfrm>
          <a:prstGeom prst="roundRect">
            <a:avLst/>
          </a:prstGeom>
          <a:noFill/>
          <a:ln w="57150">
            <a:solidFill>
              <a:srgbClr val="0066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54000" rIns="0" bIns="0" rtlCol="0" anchor="ctr"/>
          <a:lstStyle/>
          <a:p>
            <a:pPr lvl="0"/>
            <a:endParaRPr lang="ja-JP" altLang="ja-JP" sz="12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8D0A35F-A31E-A271-8A23-00EAAE02B740}"/>
              </a:ext>
            </a:extLst>
          </p:cNvPr>
          <p:cNvSpPr txBox="1"/>
          <p:nvPr/>
        </p:nvSpPr>
        <p:spPr>
          <a:xfrm>
            <a:off x="323680" y="7794736"/>
            <a:ext cx="6432766" cy="1430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>
              <a:lnSpc>
                <a:spcPct val="107000"/>
              </a:lnSpc>
              <a:spcAft>
                <a:spcPts val="800"/>
              </a:spcAft>
              <a:defRPr/>
            </a:pPr>
            <a:r>
              <a:rPr kumimoji="1" lang="ja-JP" altLang="en-US" sz="1600" b="1" i="0" u="sng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電子申請アドバイザー相談会　開催日</a:t>
            </a:r>
            <a:endParaRPr kumimoji="1" lang="en-US" altLang="ja-JP" sz="1600" b="1" i="0" u="sng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  <a:defRPr/>
            </a:pPr>
            <a:r>
              <a:rPr kumimoji="1" lang="ja-JP" altLang="en-US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令和８年２月</a:t>
            </a:r>
            <a:r>
              <a:rPr kumimoji="1" lang="en-US" altLang="ja-JP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kumimoji="1" lang="ja-JP" altLang="en-US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日（火）、</a:t>
            </a:r>
            <a:r>
              <a:rPr kumimoji="1" lang="en-US" altLang="ja-JP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kumimoji="1" lang="ja-JP" altLang="en-US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kumimoji="1" lang="en-US" altLang="ja-JP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</a:t>
            </a:r>
            <a:r>
              <a:rPr kumimoji="1" lang="ja-JP" altLang="en-US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日（火）</a:t>
            </a:r>
            <a:endParaRPr kumimoji="1" lang="en-US" altLang="ja-JP" sz="1400" b="1" i="0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28600">
              <a:lnSpc>
                <a:spcPct val="107000"/>
              </a:lnSpc>
              <a:spcAft>
                <a:spcPts val="800"/>
              </a:spcAft>
              <a:defRPr/>
            </a:pPr>
            <a:r>
              <a:rPr kumimoji="1" lang="ja-JP" altLang="en-US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令和８年３月</a:t>
            </a:r>
            <a:r>
              <a:rPr kumimoji="1" lang="en-US" altLang="ja-JP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kumimoji="1" lang="ja-JP" altLang="en-US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日（火）、３月</a:t>
            </a:r>
            <a:r>
              <a:rPr kumimoji="1" lang="en-US" altLang="ja-JP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</a:t>
            </a:r>
            <a:r>
              <a:rPr kumimoji="1" lang="ja-JP" altLang="en-US" sz="1400" b="1" i="0" strike="noStrike" kern="1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日（火）</a:t>
            </a:r>
            <a:endParaRPr kumimoji="1" lang="en-US" altLang="ja-JP" sz="1400" b="1" i="0" strike="noStrike" kern="1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28600" marR="0" lvl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開催時間　</a:t>
            </a:r>
            <a:r>
              <a:rPr kumimoji="1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kumimoji="1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kumimoji="1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16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kumimoji="1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12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kumimoji="1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kumimoji="1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13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kumimoji="1" lang="en-US" altLang="ja-JP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を除く）</a:t>
            </a:r>
            <a:endParaRPr kumimoji="1" lang="en-US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228600" marR="0" lvl="0" indent="0" algn="l" defTabSz="914400" rtl="0" eaLnBrk="1" fontAlgn="auto" latinLnBrk="0" hangingPunct="1">
              <a:lnSpc>
                <a:spcPts val="7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開催場所　ハローワーク秋田２Ｆ　雇用保険適用課内　</a:t>
            </a:r>
            <a:endParaRPr kumimoji="1" lang="en-US" altLang="ja-JP" sz="1200" b="0" i="0" u="none" strike="noStrike" kern="1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5257537-CB0F-365B-4175-AE95A7959769}"/>
              </a:ext>
            </a:extLst>
          </p:cNvPr>
          <p:cNvSpPr txBox="1"/>
          <p:nvPr/>
        </p:nvSpPr>
        <p:spPr>
          <a:xfrm>
            <a:off x="4317731" y="8913185"/>
            <a:ext cx="24712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参加無料（予約可）</a:t>
            </a: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BA6984CF-9C92-CD90-1390-6C79BBABB177}"/>
              </a:ext>
            </a:extLst>
          </p:cNvPr>
          <p:cNvSpPr/>
          <p:nvPr/>
        </p:nvSpPr>
        <p:spPr>
          <a:xfrm>
            <a:off x="203798" y="6491048"/>
            <a:ext cx="6726017" cy="902665"/>
          </a:xfrm>
          <a:prstGeom prst="rect">
            <a:avLst/>
          </a:prstGeom>
          <a:solidFill>
            <a:srgbClr val="0099FF"/>
          </a:solidFill>
          <a:ln w="38100" cmpd="tri">
            <a:solidFill>
              <a:srgbClr val="0099FF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ctr"/>
            <a:r>
              <a:rPr lang="ja-JP" altLang="en-US" sz="23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雇用保険 </a:t>
            </a:r>
            <a:r>
              <a:rPr lang="ja-JP" altLang="en-US" sz="2300" b="1" u="sng" dirty="0">
                <a:solidFill>
                  <a:schemeClr val="bg1">
                    <a:lumMod val="9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電子申請</a:t>
            </a:r>
            <a:r>
              <a:rPr lang="ja-JP" altLang="en-US" sz="2300" b="1" u="sng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アドバイザーと相談できます！</a:t>
            </a:r>
            <a:endParaRPr lang="en-US" altLang="ja-JP" sz="2300" b="1" u="sng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7645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2"/>
          <p:cNvGrpSpPr>
            <a:grpSpLocks/>
          </p:cNvGrpSpPr>
          <p:nvPr/>
        </p:nvGrpSpPr>
        <p:grpSpPr bwMode="auto">
          <a:xfrm>
            <a:off x="-346831" y="-178217"/>
            <a:ext cx="7907721" cy="570471"/>
            <a:chOff x="-397" y="-397"/>
            <a:chExt cx="12700" cy="794"/>
          </a:xfrm>
        </p:grpSpPr>
        <p:sp>
          <p:nvSpPr>
            <p:cNvPr id="20" name="AutoShape 3"/>
            <p:cNvSpPr>
              <a:spLocks noChangeArrowheads="1"/>
            </p:cNvSpPr>
            <p:nvPr/>
          </p:nvSpPr>
          <p:spPr bwMode="auto">
            <a:xfrm>
              <a:off x="-397" y="-397"/>
              <a:ext cx="1020" cy="794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AutoShape 5"/>
            <p:cNvSpPr>
              <a:spLocks noChangeArrowheads="1"/>
            </p:cNvSpPr>
            <p:nvPr/>
          </p:nvSpPr>
          <p:spPr bwMode="auto">
            <a:xfrm>
              <a:off x="1418" y="-397"/>
              <a:ext cx="10885" cy="794"/>
            </a:xfrm>
            <a:prstGeom prst="roundRect">
              <a:avLst>
                <a:gd name="adj" fmla="val 50000"/>
              </a:avLst>
            </a:prstGeom>
            <a:solidFill>
              <a:srgbClr val="00994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22" name="Oval 13"/>
          <p:cNvSpPr>
            <a:spLocks noChangeArrowheads="1"/>
          </p:cNvSpPr>
          <p:nvPr/>
        </p:nvSpPr>
        <p:spPr bwMode="auto">
          <a:xfrm>
            <a:off x="257482" y="-178217"/>
            <a:ext cx="529400" cy="560279"/>
          </a:xfrm>
          <a:prstGeom prst="ellipse">
            <a:avLst/>
          </a:prstGeom>
          <a:solidFill>
            <a:srgbClr val="FABF00"/>
          </a:solidFill>
          <a:ln w="9525">
            <a:noFill/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grpSp>
        <p:nvGrpSpPr>
          <p:cNvPr id="23" name="グループ化 22"/>
          <p:cNvGrpSpPr/>
          <p:nvPr/>
        </p:nvGrpSpPr>
        <p:grpSpPr>
          <a:xfrm>
            <a:off x="-215974" y="10055326"/>
            <a:ext cx="7632848" cy="480169"/>
            <a:chOff x="-1335007" y="9869667"/>
            <a:chExt cx="7834979" cy="378879"/>
          </a:xfrm>
        </p:grpSpPr>
        <p:grpSp>
          <p:nvGrpSpPr>
            <p:cNvPr id="24" name="Group 6"/>
            <p:cNvGrpSpPr>
              <a:grpSpLocks/>
            </p:cNvGrpSpPr>
            <p:nvPr/>
          </p:nvGrpSpPr>
          <p:grpSpPr bwMode="auto">
            <a:xfrm>
              <a:off x="-1335007" y="9869667"/>
              <a:ext cx="7834979" cy="378879"/>
              <a:chOff x="-521" y="16325"/>
              <a:chExt cx="11751" cy="529"/>
            </a:xfrm>
          </p:grpSpPr>
          <p:sp>
            <p:nvSpPr>
              <p:cNvPr id="26" name="AutoShape 7"/>
              <p:cNvSpPr>
                <a:spLocks noChangeArrowheads="1"/>
              </p:cNvSpPr>
              <p:nvPr/>
            </p:nvSpPr>
            <p:spPr bwMode="auto">
              <a:xfrm>
                <a:off x="-521" y="16383"/>
                <a:ext cx="10386" cy="430"/>
              </a:xfrm>
              <a:prstGeom prst="roundRect">
                <a:avLst>
                  <a:gd name="adj" fmla="val 50000"/>
                </a:avLst>
              </a:prstGeom>
              <a:solidFill>
                <a:srgbClr val="0099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" name="AutoShape 9"/>
              <p:cNvSpPr>
                <a:spLocks noChangeArrowheads="1"/>
              </p:cNvSpPr>
              <p:nvPr/>
            </p:nvSpPr>
            <p:spPr bwMode="auto">
              <a:xfrm>
                <a:off x="10531" y="16325"/>
                <a:ext cx="699" cy="529"/>
              </a:xfrm>
              <a:prstGeom prst="roundRect">
                <a:avLst>
                  <a:gd name="adj" fmla="val 50000"/>
                </a:avLst>
              </a:prstGeom>
              <a:solidFill>
                <a:srgbClr val="009944"/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74295" tIns="8890" rIns="74295" bIns="889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25" name="Oval 8"/>
            <p:cNvSpPr>
              <a:spLocks noChangeArrowheads="1"/>
            </p:cNvSpPr>
            <p:nvPr/>
          </p:nvSpPr>
          <p:spPr bwMode="auto">
            <a:xfrm>
              <a:off x="5589951" y="9882508"/>
              <a:ext cx="443961" cy="350726"/>
            </a:xfrm>
            <a:prstGeom prst="ellipse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74295" tIns="8890" rIns="74295" bIns="889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29" name="テキスト ボックス 28"/>
          <p:cNvSpPr txBox="1"/>
          <p:nvPr/>
        </p:nvSpPr>
        <p:spPr>
          <a:xfrm>
            <a:off x="160584" y="9711695"/>
            <a:ext cx="6728879" cy="410351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txBody>
          <a:bodyPr wrap="square" lIns="101582" tIns="50791" rIns="101582" bIns="50791" rtlCol="0">
            <a:spAutoFit/>
          </a:bodyPr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秋田労働局・ハローワーク秋田</a:t>
            </a:r>
          </a:p>
        </p:txBody>
      </p:sp>
      <p:pic>
        <p:nvPicPr>
          <p:cNvPr id="30" name="図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6194" y="9725340"/>
            <a:ext cx="308371" cy="320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テキスト ボックス 9"/>
          <p:cNvSpPr txBox="1"/>
          <p:nvPr/>
        </p:nvSpPr>
        <p:spPr>
          <a:xfrm>
            <a:off x="241779" y="570116"/>
            <a:ext cx="6644159" cy="7555915"/>
          </a:xfrm>
          <a:prstGeom prst="rect">
            <a:avLst/>
          </a:prstGeom>
          <a:noFill/>
          <a:ln w="57150">
            <a:solidFill>
              <a:srgbClr val="DE10A3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altLang="ja-JP" sz="9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2400" b="1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電子申請勉強会　参加申込書</a:t>
            </a:r>
            <a:endParaRPr lang="en-US" altLang="ja-JP" sz="24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参加希望の方は、希望内容に☑してください</a:t>
            </a:r>
            <a:endParaRPr lang="ja-JP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1"/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◎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開  催  日  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　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金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lvl="1"/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</a:t>
            </a:r>
            <a:r>
              <a:rPr lang="ja-JP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高年齢雇用継続給付／育児休業等給付の申請（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回目以降）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1"/>
            <a:r>
              <a:rPr kumimoji="1" lang="ja-JP" altLang="en-US" sz="1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◎</a:t>
            </a:r>
            <a:r>
              <a:rPr kumimoji="1"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参加方法   </a:t>
            </a:r>
            <a:r>
              <a:rPr kumimoji="1" lang="ja-JP" altLang="en-US" sz="1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 </a:t>
            </a:r>
            <a:r>
              <a:rPr kumimoji="1"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ハローワーク秋田で参加　</a:t>
            </a:r>
            <a:r>
              <a:rPr kumimoji="1" lang="ja-JP" altLang="en-US" sz="1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 </a:t>
            </a:r>
            <a:r>
              <a:rPr kumimoji="1" lang="en-US" altLang="ja-JP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Zoom</a:t>
            </a:r>
            <a:r>
              <a:rPr kumimoji="1" lang="ja-JP" altLang="en-US" sz="17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で参加</a:t>
            </a:r>
            <a:endParaRPr kumimoji="1" lang="en-US" altLang="ja-JP" sz="17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1"/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kumimoji="1" lang="ja-JP" altLang="en-US" sz="14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参加を希望される場合は～５日前までにお申込みください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8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開催日前</a:t>
            </a:r>
            <a:r>
              <a:rPr kumimoji="1" lang="en-US" altLang="ja-JP" sz="13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</a:t>
            </a:r>
            <a:r>
              <a:rPr kumimoji="1" lang="ja-JP" altLang="en-US" sz="13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日前までにハローワーク秋田からメールにてご案内いたします</a:t>
            </a:r>
            <a:endParaRPr kumimoji="1" lang="en-US" altLang="ja-JP" sz="13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lvl="1" algn="ctr"/>
            <a:endParaRPr lang="en-US" altLang="ja-JP" sz="24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1"/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1"/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lvl="1"/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◎開  催  日  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　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火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lvl="1"/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　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火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lvl="1"/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　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火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lvl="1"/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□　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r>
            <a:r>
              <a:rPr lang="ja-JP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火</a:t>
            </a:r>
            <a:r>
              <a:rPr lang="en-US" altLang="ja-JP" sz="17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lang="en-US" altLang="ja-JP" sz="900" b="1" u="sng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lvl="1"/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◎希望時間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13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14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□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15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00</a:t>
            </a:r>
          </a:p>
          <a:p>
            <a:pPr algn="ctr"/>
            <a:endParaRPr lang="en-US" altLang="ja-JP" sz="20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0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ハローワーク秋田　雇用保険適用課あて</a:t>
            </a:r>
            <a:endParaRPr lang="en-US" altLang="ja-JP" sz="20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ﾒｰﾙｱﾄﾞﾚｽ</a:t>
            </a:r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lang="en-US" altLang="ja-JP" sz="2200" dirty="0">
                <a:latin typeface="メイリオ" panose="020B0604030504040204" pitchFamily="50" charset="-128"/>
                <a:ea typeface="メイリオ" panose="020B0604030504040204" pitchFamily="50" charset="-128"/>
                <a:hlinkClick r:id="rId4"/>
              </a:rPr>
              <a:t>hw05010tekiyou@mhlw.go.jp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★</a:t>
            </a:r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事業所名　　　　　　　　　　　</a:t>
            </a: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★事業所番号</a:t>
            </a: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★メールアドレス： </a:t>
            </a: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5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★ご担当者様氏名：　　　　　　　ご連絡先：</a:t>
            </a:r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1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5" name="直線コネクタ 34"/>
          <p:cNvCxnSpPr/>
          <p:nvPr/>
        </p:nvCxnSpPr>
        <p:spPr>
          <a:xfrm>
            <a:off x="6121090" y="4698283"/>
            <a:ext cx="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" name="直線コネクタ 3"/>
          <p:cNvCxnSpPr/>
          <p:nvPr/>
        </p:nvCxnSpPr>
        <p:spPr>
          <a:xfrm flipV="1">
            <a:off x="495777" y="6677448"/>
            <a:ext cx="6010432" cy="139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/>
          <p:cNvCxnSpPr>
            <a:cxnSpLocks/>
          </p:cNvCxnSpPr>
          <p:nvPr/>
        </p:nvCxnSpPr>
        <p:spPr>
          <a:xfrm flipV="1">
            <a:off x="460276" y="7169071"/>
            <a:ext cx="6028032" cy="18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図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0908" y="8252027"/>
            <a:ext cx="1650658" cy="1440263"/>
          </a:xfrm>
          <a:prstGeom prst="rect">
            <a:avLst/>
          </a:prstGeom>
        </p:spPr>
      </p:pic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6741532F-3C4F-A43A-B146-0732F98DDAD9}"/>
              </a:ext>
            </a:extLst>
          </p:cNvPr>
          <p:cNvCxnSpPr>
            <a:cxnSpLocks/>
          </p:cNvCxnSpPr>
          <p:nvPr/>
        </p:nvCxnSpPr>
        <p:spPr>
          <a:xfrm flipV="1">
            <a:off x="484609" y="6223111"/>
            <a:ext cx="6045631" cy="264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7543E08D-18D9-3E2B-BB1C-640257FF6DE8}"/>
              </a:ext>
            </a:extLst>
          </p:cNvPr>
          <p:cNvSpPr/>
          <p:nvPr/>
        </p:nvSpPr>
        <p:spPr>
          <a:xfrm>
            <a:off x="145287" y="8221588"/>
            <a:ext cx="5202631" cy="1440264"/>
          </a:xfrm>
          <a:prstGeom prst="wedgeRoundRectCallout">
            <a:avLst>
              <a:gd name="adj1" fmla="val 61282"/>
              <a:gd name="adj2" fmla="val -3171"/>
              <a:gd name="adj3" fmla="val 16667"/>
            </a:avLst>
          </a:prstGeom>
          <a:ln w="19050">
            <a:solidFill>
              <a:srgbClr val="00206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54000" rIns="0" bIns="0"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どんなことが知りたいですか？ ご質問がありましたらこちらへ記入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してください！ご回答を準備してお待ちしております！</a:t>
            </a:r>
            <a:endParaRPr kumimoji="1"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12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また、来年度へ向けたご相談も受付しております！</a:t>
            </a:r>
            <a:endParaRPr lang="en-US" altLang="ja-JP" sz="1200" u="sng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12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en-US" altLang="ja-JP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endParaRPr kumimoji="1" lang="ja-JP" altLang="en-US" sz="12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6F12E36-C4E1-D067-FAFA-F39592D7A2FE}"/>
              </a:ext>
            </a:extLst>
          </p:cNvPr>
          <p:cNvCxnSpPr/>
          <p:nvPr/>
        </p:nvCxnSpPr>
        <p:spPr>
          <a:xfrm>
            <a:off x="577634" y="4950495"/>
            <a:ext cx="60456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BE6C5485-0FBA-8BE2-570D-FAA748EBDDD9}"/>
              </a:ext>
            </a:extLst>
          </p:cNvPr>
          <p:cNvCxnSpPr/>
          <p:nvPr/>
        </p:nvCxnSpPr>
        <p:spPr>
          <a:xfrm>
            <a:off x="577634" y="2934271"/>
            <a:ext cx="604563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223C106-F047-B685-7903-B7A7C083C2A2}"/>
              </a:ext>
            </a:extLst>
          </p:cNvPr>
          <p:cNvSpPr txBox="1"/>
          <p:nvPr/>
        </p:nvSpPr>
        <p:spPr>
          <a:xfrm>
            <a:off x="1008162" y="3072199"/>
            <a:ext cx="46725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電子申請相談会　相談申込書</a:t>
            </a:r>
            <a:endParaRPr kumimoji="1" lang="en-US" altLang="ja-JP" sz="1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" name="大かっこ 1">
            <a:extLst>
              <a:ext uri="{FF2B5EF4-FFF2-40B4-BE49-F238E27FC236}">
                <a16:creationId xmlns:a16="http://schemas.microsoft.com/office/drawing/2014/main" id="{BF493524-E67E-B588-A6C0-C77766B1B068}"/>
              </a:ext>
            </a:extLst>
          </p:cNvPr>
          <p:cNvSpPr/>
          <p:nvPr/>
        </p:nvSpPr>
        <p:spPr>
          <a:xfrm>
            <a:off x="398346" y="8846789"/>
            <a:ext cx="4714271" cy="750917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5284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wrap="none" lIns="0" tIns="54000" rIns="0" bIns="0" rtlCol="0" anchor="ctr"/>
      <a:lstStyle>
        <a:defPPr algn="ctr">
          <a:defRPr sz="2000" b="1" dirty="0" smtClean="0">
            <a:solidFill>
              <a:srgbClr val="FF0000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4A0BA9D644D7AC419E154FBFF379FBD7" ma:contentTypeVersion="14" ma:contentTypeDescription="新しいドキュメントを作成します。" ma:contentTypeScope="" ma:versionID="fb6100027bfc1c577b75b36fca370201">
  <xsd:schema xmlns:xsd="http://www.w3.org/2001/XMLSchema" xmlns:xs="http://www.w3.org/2001/XMLSchema" xmlns:p="http://schemas.microsoft.com/office/2006/metadata/properties" xmlns:ns2="0b5dd156-21ef-4f3a-9142-a760a1e87fb9" xmlns:ns3="eaa5ab06-d741-4ed2-85eb-529d5be34e45" targetNamespace="http://schemas.microsoft.com/office/2006/metadata/properties" ma:root="true" ma:fieldsID="1437f5d892a3b15ea0d4f200a8cf8a36" ns2:_="" ns3:_="">
    <xsd:import namespace="0b5dd156-21ef-4f3a-9142-a760a1e87fb9"/>
    <xsd:import namespace="eaa5ab06-d741-4ed2-85eb-529d5be34e45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dd156-21ef-4f3a-9142-a760a1e87fb9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a5ab06-d741-4ed2-85eb-529d5be34e45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d098755-ce1e-421b-a908-a0f0d16cd3b4}" ma:internalName="TaxCatchAll" ma:showField="CatchAllData" ma:web="eaa5ab06-d741-4ed2-85eb-529d5be34e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5dd156-21ef-4f3a-9142-a760a1e87fb9">
      <Terms xmlns="http://schemas.microsoft.com/office/infopath/2007/PartnerControls"/>
    </lcf76f155ced4ddcb4097134ff3c332f>
    <Owner xmlns="0b5dd156-21ef-4f3a-9142-a760a1e87fb9">
      <UserInfo>
        <DisplayName/>
        <AccountId xsi:nil="true"/>
        <AccountType/>
      </UserInfo>
    </Owner>
    <TaxCatchAll xmlns="eaa5ab06-d741-4ed2-85eb-529d5be34e4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440F2F6-9A8F-47E6-B352-C3F2BB6E2F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5dd156-21ef-4f3a-9142-a760a1e87fb9"/>
    <ds:schemaRef ds:uri="eaa5ab06-d741-4ed2-85eb-529d5be34e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8976ECC-F80D-474F-9ACF-D5A4A1E65875}">
  <ds:schemaRefs>
    <ds:schemaRef ds:uri="http://www.w3.org/XML/1998/namespace"/>
    <ds:schemaRef ds:uri="http://purl.org/dc/dcmitype/"/>
    <ds:schemaRef ds:uri="eaa5ab06-d741-4ed2-85eb-529d5be34e45"/>
    <ds:schemaRef ds:uri="http://schemas.microsoft.com/office/2006/documentManagement/types"/>
    <ds:schemaRef ds:uri="0b5dd156-21ef-4f3a-9142-a760a1e87fb9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A12E19A-9CE7-4701-BEB3-C83DBEF9D55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508</Words>
  <PresentationFormat>ユーザー設定</PresentationFormat>
  <Paragraphs>61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0x0101004A0BA9D644D7AC419E154FBFF379FBD7</vt:lpwstr>
  </property>
</Properties>
</file>