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7200900" cy="10333038"/>
  <p:notesSz cx="6805613" cy="9939338"/>
  <p:defaultTextStyle>
    <a:defPPr>
      <a:defRPr lang="ja-JP"/>
    </a:defPPr>
    <a:lvl1pPr marL="0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46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E1F0FF"/>
    <a:srgbClr val="B7DBFF"/>
    <a:srgbClr val="C9E4FF"/>
    <a:srgbClr val="F3F9FF"/>
    <a:srgbClr val="D2E7FE"/>
    <a:srgbClr val="BEDCFE"/>
    <a:srgbClr val="E9EDF4"/>
    <a:srgbClr val="B4D7FE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49" autoAdjust="0"/>
    <p:restoredTop sz="94660" autoAdjust="0"/>
  </p:normalViewPr>
  <p:slideViewPr>
    <p:cSldViewPr showGuides="1">
      <p:cViewPr varScale="1">
        <p:scale>
          <a:sx n="70" d="100"/>
          <a:sy n="70" d="100"/>
        </p:scale>
        <p:origin x="1920" y="60"/>
      </p:cViewPr>
      <p:guideLst>
        <p:guide orient="horz" pos="2846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48887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6" y="0"/>
            <a:ext cx="2948887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86" y="4721226"/>
            <a:ext cx="5443855" cy="4471988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40874"/>
            <a:ext cx="2948887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6" y="9440874"/>
            <a:ext cx="2948887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50092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1001855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502783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200371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504638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3005566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506494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4007421" algn="l" defTabSz="100185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3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2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85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278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7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6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214724"/>
            <a:ext cx="2370296" cy="909163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312975"/>
            <a:ext cx="3182898" cy="96393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28" indent="0">
              <a:buNone/>
              <a:defRPr sz="2200" b="1"/>
            </a:lvl2pPr>
            <a:lvl3pPr marL="1001855" indent="0">
              <a:buNone/>
              <a:defRPr sz="2000" b="1"/>
            </a:lvl3pPr>
            <a:lvl4pPr marL="1502783" indent="0">
              <a:buNone/>
              <a:defRPr sz="1700" b="1"/>
            </a:lvl4pPr>
            <a:lvl5pPr marL="2003711" indent="0">
              <a:buNone/>
              <a:defRPr sz="1700" b="1"/>
            </a:lvl5pPr>
            <a:lvl6pPr marL="2504638" indent="0">
              <a:buNone/>
              <a:defRPr sz="1700" b="1"/>
            </a:lvl6pPr>
            <a:lvl7pPr marL="3005566" indent="0">
              <a:buNone/>
              <a:defRPr sz="1700" b="1"/>
            </a:lvl7pPr>
            <a:lvl8pPr marL="3506494" indent="0">
              <a:buNone/>
              <a:defRPr sz="1700" b="1"/>
            </a:lvl8pPr>
            <a:lvl9pPr marL="4007421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76912"/>
            <a:ext cx="3182898" cy="595345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6" y="7233128"/>
            <a:ext cx="4320540" cy="85391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6" y="923276"/>
            <a:ext cx="4320540" cy="6199823"/>
          </a:xfrm>
        </p:spPr>
        <p:txBody>
          <a:bodyPr/>
          <a:lstStyle>
            <a:lvl1pPr marL="0" indent="0">
              <a:buNone/>
              <a:defRPr sz="3600"/>
            </a:lvl1pPr>
            <a:lvl2pPr marL="500928" indent="0">
              <a:buNone/>
              <a:defRPr sz="3100"/>
            </a:lvl2pPr>
            <a:lvl3pPr marL="1001855" indent="0">
              <a:buNone/>
              <a:defRPr sz="2600"/>
            </a:lvl3pPr>
            <a:lvl4pPr marL="1502783" indent="0">
              <a:buNone/>
              <a:defRPr sz="2200"/>
            </a:lvl4pPr>
            <a:lvl5pPr marL="2003711" indent="0">
              <a:buNone/>
              <a:defRPr sz="2200"/>
            </a:lvl5pPr>
            <a:lvl6pPr marL="2504638" indent="0">
              <a:buNone/>
              <a:defRPr sz="2200"/>
            </a:lvl6pPr>
            <a:lvl7pPr marL="3005566" indent="0">
              <a:buNone/>
              <a:defRPr sz="2200"/>
            </a:lvl7pPr>
            <a:lvl8pPr marL="3506494" indent="0">
              <a:buNone/>
              <a:defRPr sz="2200"/>
            </a:lvl8pPr>
            <a:lvl9pPr marL="4007421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6" y="8087039"/>
            <a:ext cx="4320540" cy="1212696"/>
          </a:xfrm>
        </p:spPr>
        <p:txBody>
          <a:bodyPr/>
          <a:lstStyle>
            <a:lvl1pPr marL="0" indent="0">
              <a:buNone/>
              <a:defRPr sz="1500"/>
            </a:lvl1pPr>
            <a:lvl2pPr marL="500928" indent="0">
              <a:buNone/>
              <a:defRPr sz="1300"/>
            </a:lvl2pPr>
            <a:lvl3pPr marL="1001855" indent="0">
              <a:buNone/>
              <a:defRPr sz="1100"/>
            </a:lvl3pPr>
            <a:lvl4pPr marL="1502783" indent="0">
              <a:buNone/>
              <a:defRPr sz="1000"/>
            </a:lvl4pPr>
            <a:lvl5pPr marL="2003711" indent="0">
              <a:buNone/>
              <a:defRPr sz="1000"/>
            </a:lvl5pPr>
            <a:lvl6pPr marL="2504638" indent="0">
              <a:buNone/>
              <a:defRPr sz="1000"/>
            </a:lvl6pPr>
            <a:lvl7pPr marL="3005566" indent="0">
              <a:buNone/>
              <a:defRPr sz="1000"/>
            </a:lvl7pPr>
            <a:lvl8pPr marL="3506494" indent="0">
              <a:buNone/>
              <a:defRPr sz="1000"/>
            </a:lvl8pPr>
            <a:lvl9pPr marL="4007421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100186" tIns="50093" rIns="100186" bIns="50093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100186" tIns="50093" rIns="100186" bIns="50093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2025/11/20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100186" tIns="50093" rIns="100186" bIns="500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1855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696" indent="-375696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07" indent="-313080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19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24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174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102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030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6957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7885" indent="-250464" algn="l" defTabSz="100185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2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855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783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71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638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566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494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421" algn="l" defTabSz="100185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504061" y="197967"/>
            <a:ext cx="6120770" cy="1008112"/>
          </a:xfrm>
          <a:prstGeom prst="rect">
            <a:avLst/>
          </a:prstGeom>
          <a:ln w="3175" cmpd="sng">
            <a:solidFill>
              <a:schemeClr val="tx1"/>
            </a:solidFill>
          </a:ln>
        </p:spPr>
        <p:txBody>
          <a:bodyPr vert="horz" lIns="100186" tIns="50093" rIns="100186" bIns="50093" rtlCol="0" anchor="ctr">
            <a:normAutofit fontScale="92500"/>
          </a:bodyPr>
          <a:lstStyle>
            <a:lvl1pPr algn="ctr" defTabSz="1001855" rtl="0" eaLnBrk="1" latinLnBrk="0" hangingPunct="1">
              <a:spcBef>
                <a:spcPct val="0"/>
              </a:spcBef>
              <a:buNone/>
              <a:defRPr kumimoji="1"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dirty="0"/>
              <a:t>12/12</a:t>
            </a:r>
            <a:r>
              <a:rPr lang="ja-JP" altLang="en-US" sz="2800" dirty="0"/>
              <a:t>（金） 雇用保険電子申請利用説明会</a:t>
            </a:r>
            <a:br>
              <a:rPr lang="en-US" altLang="ja-JP" sz="3200" dirty="0"/>
            </a:br>
            <a:r>
              <a:rPr lang="ja-JP" altLang="en-US" sz="3200" dirty="0"/>
              <a:t>参加申込書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875224"/>
              </p:ext>
            </p:extLst>
          </p:nvPr>
        </p:nvGraphicFramePr>
        <p:xfrm>
          <a:off x="558111" y="4374431"/>
          <a:ext cx="6084678" cy="379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190">
                  <a:extLst>
                    <a:ext uri="{9D8B030D-6E8A-4147-A177-3AD203B41FA5}">
                      <a16:colId xmlns:a16="http://schemas.microsoft.com/office/drawing/2014/main" val="2219057375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174895486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参加方法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□ハローワーク男鹿で参加</a:t>
                      </a:r>
                      <a:endParaRPr kumimoji="1" lang="en-US" altLang="ja-JP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□</a:t>
                      </a:r>
                      <a:r>
                        <a:rPr kumimoji="1" lang="en-US" altLang="ja-JP" b="0" dirty="0">
                          <a:solidFill>
                            <a:schemeClr val="tx1"/>
                          </a:solidFill>
                        </a:rPr>
                        <a:t>Zoom</a:t>
                      </a:r>
                      <a:r>
                        <a:rPr kumimoji="1" lang="ja-JP" altLang="en-US" b="0" dirty="0">
                          <a:solidFill>
                            <a:schemeClr val="tx1"/>
                          </a:solidFill>
                        </a:rPr>
                        <a:t>で参加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97959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</a:rPr>
                        <a:t>事業所名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14532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所在地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08234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電話番号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/>
                        <a:t>　　　　　　　－　　　　　　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11569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メールアドレス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ja-JP" altLang="en-US" sz="1100" dirty="0"/>
                        <a:t>（</a:t>
                      </a:r>
                      <a:r>
                        <a:rPr kumimoji="1" lang="en-US" altLang="ja-JP" sz="1100" dirty="0"/>
                        <a:t>Zoom</a:t>
                      </a:r>
                      <a:r>
                        <a:rPr kumimoji="1" lang="ja-JP" altLang="en-US" sz="1100" dirty="0"/>
                        <a:t>で参加希望の方）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05472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参加者氏名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ja-JP" altLang="en-US" sz="1100" dirty="0"/>
                        <a:t>（最大２名）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40306"/>
                  </a:ext>
                </a:extLst>
              </a:tr>
            </a:tbl>
          </a:graphicData>
        </a:graphic>
      </p:graphicFrame>
      <p:sp>
        <p:nvSpPr>
          <p:cNvPr id="12" name="タイトル 1"/>
          <p:cNvSpPr txBox="1">
            <a:spLocks/>
          </p:cNvSpPr>
          <p:nvPr/>
        </p:nvSpPr>
        <p:spPr>
          <a:xfrm>
            <a:off x="540065" y="1638127"/>
            <a:ext cx="6120770" cy="2443845"/>
          </a:xfrm>
          <a:prstGeom prst="rect">
            <a:avLst/>
          </a:prstGeom>
          <a:ln w="3175" cmpd="sng">
            <a:noFill/>
          </a:ln>
        </p:spPr>
        <p:txBody>
          <a:bodyPr vert="horz" lIns="100186" tIns="50093" rIns="100186" bIns="50093" rtlCol="0" anchor="ctr">
            <a:noAutofit/>
          </a:bodyPr>
          <a:lstStyle>
            <a:lvl1pPr algn="ctr" defTabSz="1001855" rtl="0" eaLnBrk="1" latinLnBrk="0" hangingPunct="1">
              <a:spcBef>
                <a:spcPct val="0"/>
              </a:spcBef>
              <a:buNone/>
              <a:defRPr kumimoji="1"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altLang="ja-JP" sz="2400" dirty="0"/>
          </a:p>
          <a:p>
            <a:pPr algn="l"/>
            <a:r>
              <a:rPr lang="ja-JP" altLang="en-US" sz="2400" dirty="0"/>
              <a:t>★参加申込方法</a:t>
            </a:r>
            <a:endParaRPr lang="en-US" altLang="ja-JP" sz="2400" dirty="0"/>
          </a:p>
          <a:p>
            <a:pPr algn="l"/>
            <a:r>
              <a:rPr lang="ja-JP" altLang="en-US" sz="2200" dirty="0"/>
              <a:t>①本申込書を記入のうえ、窓口へ持参</a:t>
            </a:r>
            <a:endParaRPr lang="en-US" altLang="ja-JP" sz="2200" dirty="0"/>
          </a:p>
          <a:p>
            <a:pPr algn="l"/>
            <a:r>
              <a:rPr lang="ja-JP" altLang="en-US" sz="2200" dirty="0"/>
              <a:t>②下記内容をメールで送付</a:t>
            </a:r>
            <a:endParaRPr lang="en-US" altLang="ja-JP" sz="2200" dirty="0"/>
          </a:p>
          <a:p>
            <a:pPr algn="l"/>
            <a:r>
              <a:rPr lang="en-US" altLang="ja-JP" sz="2400" dirty="0">
                <a:solidFill>
                  <a:srgbClr val="C00000"/>
                </a:solidFill>
              </a:rPr>
              <a:t>TEL</a:t>
            </a:r>
            <a:r>
              <a:rPr lang="ja-JP" altLang="en-US" sz="2400" dirty="0">
                <a:solidFill>
                  <a:srgbClr val="C00000"/>
                </a:solidFill>
              </a:rPr>
              <a:t>　  ：</a:t>
            </a:r>
            <a:r>
              <a:rPr lang="en-US" altLang="ja-JP" sz="2400" dirty="0">
                <a:solidFill>
                  <a:srgbClr val="C00000"/>
                </a:solidFill>
              </a:rPr>
              <a:t>0185-23-2411</a:t>
            </a:r>
            <a:r>
              <a:rPr lang="ja-JP" altLang="en-US" sz="2400" dirty="0">
                <a:solidFill>
                  <a:srgbClr val="C00000"/>
                </a:solidFill>
              </a:rPr>
              <a:t>　</a:t>
            </a:r>
            <a:endParaRPr lang="en-US" altLang="ja-JP" sz="2400" dirty="0">
              <a:solidFill>
                <a:srgbClr val="C00000"/>
              </a:solidFill>
            </a:endParaRPr>
          </a:p>
          <a:p>
            <a:pPr algn="l"/>
            <a:r>
              <a:rPr lang="en-US" altLang="ja-JP" sz="2400" dirty="0">
                <a:solidFill>
                  <a:srgbClr val="C00000"/>
                </a:solidFill>
              </a:rPr>
              <a:t>E-mail</a:t>
            </a:r>
            <a:r>
              <a:rPr lang="ja-JP" altLang="en-US" sz="2400" dirty="0">
                <a:solidFill>
                  <a:srgbClr val="C00000"/>
                </a:solidFill>
              </a:rPr>
              <a:t>：</a:t>
            </a:r>
            <a:r>
              <a:rPr lang="en-US" altLang="ja-JP" sz="2400" dirty="0">
                <a:solidFill>
                  <a:srgbClr val="C00000"/>
                </a:solidFill>
              </a:rPr>
              <a:t>hw-oga05011@mhlw.go.jp</a:t>
            </a:r>
          </a:p>
          <a:p>
            <a:pPr algn="l">
              <a:lnSpc>
                <a:spcPts val="1000"/>
              </a:lnSpc>
            </a:pPr>
            <a:endParaRPr lang="en-US" altLang="ja-JP" sz="2500" dirty="0"/>
          </a:p>
          <a:p>
            <a:pPr algn="l"/>
            <a:r>
              <a:rPr lang="en-US" altLang="ja-JP" sz="1600" u="sng" dirty="0"/>
              <a:t>Zoom</a:t>
            </a:r>
            <a:r>
              <a:rPr lang="ja-JP" altLang="en-US" sz="1600" u="sng" dirty="0"/>
              <a:t>で参加希望の方は、開催日</a:t>
            </a:r>
            <a:r>
              <a:rPr lang="en-US" altLang="ja-JP" sz="1600" u="sng" dirty="0"/>
              <a:t>5</a:t>
            </a:r>
            <a:r>
              <a:rPr lang="ja-JP" altLang="en-US" sz="1600" u="sng" dirty="0"/>
              <a:t>日前までにハローワーク男鹿からメールにてご案内いたします。</a:t>
            </a:r>
            <a:endParaRPr lang="en-US" altLang="ja-JP" sz="1600" u="sng" dirty="0"/>
          </a:p>
          <a:p>
            <a:pPr algn="l"/>
            <a:endParaRPr lang="en-US" altLang="ja-JP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8082" y="8245777"/>
            <a:ext cx="6552728" cy="1826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【</a:t>
            </a:r>
            <a:r>
              <a:rPr kumimoji="1" lang="ja-JP" altLang="en-US" sz="1600" b="1" dirty="0"/>
              <a:t>留意事項</a:t>
            </a:r>
            <a:r>
              <a:rPr kumimoji="1" lang="en-US" altLang="ja-JP" sz="1600" b="1" dirty="0"/>
              <a:t>】</a:t>
            </a:r>
            <a:endParaRPr kumimoji="1" lang="en-US" altLang="ja-JP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会場の都合上、</a:t>
            </a:r>
            <a:r>
              <a:rPr kumimoji="1" lang="ja-JP" altLang="en-US" sz="1600" b="1" u="sng" dirty="0"/>
              <a:t>参加人数は２名以下</a:t>
            </a:r>
            <a:r>
              <a:rPr kumimoji="1" lang="ja-JP" altLang="en-US" sz="1600" dirty="0"/>
              <a:t>となるようお願いいたします。</a:t>
            </a:r>
            <a:endParaRPr lang="en-US" altLang="ja-JP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申込期限はありませんが、定員に達し次第締め切らせていただきます。定員到達後に申し込みがあった場合は、電話にてお知らせいたします。</a:t>
            </a:r>
            <a:endParaRPr kumimoji="1" lang="en-US" altLang="ja-JP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1600" dirty="0"/>
              <a:t>不明な点等ございましたら、下記担当宛てお問い合わせください。</a:t>
            </a:r>
            <a:endParaRPr kumimoji="1" lang="en-US" altLang="ja-JP" sz="1600" dirty="0"/>
          </a:p>
          <a:p>
            <a:pPr>
              <a:lnSpc>
                <a:spcPts val="2000"/>
              </a:lnSpc>
            </a:pPr>
            <a:endParaRPr kumimoji="1" lang="en-US" altLang="ja-JP" sz="1600" dirty="0"/>
          </a:p>
          <a:p>
            <a:pPr algn="r"/>
            <a:r>
              <a:rPr kumimoji="1" lang="ja-JP" altLang="en-US" sz="1600" dirty="0"/>
              <a:t>　　　　　　　　　　　　　担当：ハローワーク男鹿　金子</a:t>
            </a:r>
            <a:endParaRPr kumimoji="1" lang="en-US" altLang="ja-JP" sz="1600" dirty="0"/>
          </a:p>
        </p:txBody>
      </p:sp>
      <p:sp>
        <p:nvSpPr>
          <p:cNvPr id="6" name="角丸四角形 5"/>
          <p:cNvSpPr/>
          <p:nvPr/>
        </p:nvSpPr>
        <p:spPr>
          <a:xfrm>
            <a:off x="4032498" y="9711878"/>
            <a:ext cx="2808312" cy="360040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002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f7db65-e281-4bdf-8fb7-478a6b55ba37" xsi:nil="true"/>
    <Owner xmlns="8e11bca4-94d5-48b4-ac6f-f12db40c3b3d">
      <UserInfo>
        <DisplayName/>
        <AccountId xsi:nil="true"/>
        <AccountType/>
      </UserInfo>
    </Owner>
    <lcf76f155ced4ddcb4097134ff3c332f xmlns="8e11bca4-94d5-48b4-ac6f-f12db40c3b3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119EA402E8CF4E825B4854C8DCDD21" ma:contentTypeVersion="15" ma:contentTypeDescription="新しいドキュメントを作成します。" ma:contentTypeScope="" ma:versionID="d0fbb59a3342fbab1336a305d7c2ca0b">
  <xsd:schema xmlns:xsd="http://www.w3.org/2001/XMLSchema" xmlns:xs="http://www.w3.org/2001/XMLSchema" xmlns:p="http://schemas.microsoft.com/office/2006/metadata/properties" xmlns:ns2="8e11bca4-94d5-48b4-ac6f-f12db40c3b3d" xmlns:ns3="2af7db65-e281-4bdf-8fb7-478a6b55ba37" targetNamespace="http://schemas.microsoft.com/office/2006/metadata/properties" ma:root="true" ma:fieldsID="9e09ca439d6f9ec46ed96419706b2860" ns2:_="" ns3:_="">
    <xsd:import namespace="8e11bca4-94d5-48b4-ac6f-f12db40c3b3d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11bca4-94d5-48b4-ac6f-f12db40c3b3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311c64f-2268-47e2-bc37-18c7551eb5fa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A23D7C-8CF9-4C09-A112-D642632AD3FE}">
  <ds:schemaRefs>
    <ds:schemaRef ds:uri="http://purl.org/dc/terms/"/>
    <ds:schemaRef ds:uri="8e11bca4-94d5-48b4-ac6f-f12db40c3b3d"/>
    <ds:schemaRef ds:uri="2af7db65-e281-4bdf-8fb7-478a6b55ba37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9EC819D-ACFA-462E-A1AF-7F16656889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595DC0-8D6F-417E-9D7F-04CFD01E6A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11bca4-94d5-48b4-ac6f-f12db40c3b3d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162</Words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0x0101004A119EA402E8CF4E825B4854C8DCDD21</vt:lpwstr>
  </property>
</Properties>
</file>