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9906000" cy="6858000" type="A4"/>
  <p:notesSz cx="9939338" cy="680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本千夏" initials="大本千夏" lastIdx="1" clrIdx="0">
    <p:extLst>
      <p:ext uri="{19B8F6BF-5375-455C-9EA6-DF929625EA0E}">
        <p15:presenceInfo xmlns:p15="http://schemas.microsoft.com/office/powerpoint/2012/main" userId="大本千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  <a:srgbClr val="EEDB96"/>
    <a:srgbClr val="EEF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commentAuthors.xml" Type="http://schemas.openxmlformats.org/officeDocument/2006/relationships/commentAuthor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7" cy="34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FCEA6-E3F2-482F-9873-C2D4C5B0638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202"/>
            <a:ext cx="7951470" cy="26797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4152"/>
            <a:ext cx="4307047" cy="34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4152"/>
            <a:ext cx="4307047" cy="34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C6AF4-2249-45EF-A2F0-3B1CC05D43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50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63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47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13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87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33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39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699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0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06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8331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0BA4F-2627-4137-9D86-F5532BACF51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65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テキスト ボックス 87"/>
          <p:cNvSpPr txBox="1"/>
          <p:nvPr/>
        </p:nvSpPr>
        <p:spPr>
          <a:xfrm>
            <a:off x="-2" y="46266"/>
            <a:ext cx="7404879" cy="523220"/>
          </a:xfrm>
          <a:prstGeom prst="rect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083683"/>
            <a:r>
              <a:rPr lang="ja-JP" altLang="ja-JP" sz="28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○○</a:t>
            </a:r>
            <a:r>
              <a:rPr lang="en-US" altLang="ja-JP" sz="28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ja-JP" altLang="ja-JP" sz="28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会社名</a:t>
            </a:r>
            <a:r>
              <a:rPr lang="en-US" altLang="ja-JP" sz="28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）</a:t>
            </a:r>
            <a:endParaRPr kumimoji="1" lang="ja-JP" altLang="en-US" sz="2800" dirty="0">
              <a:solidFill>
                <a:schemeClr val="bg2">
                  <a:lumMod val="2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AAADF5-9080-0017-5A3E-E4FD70C57E4F}"/>
              </a:ext>
            </a:extLst>
          </p:cNvPr>
          <p:cNvGrpSpPr/>
          <p:nvPr/>
        </p:nvGrpSpPr>
        <p:grpSpPr>
          <a:xfrm>
            <a:off x="0" y="1448314"/>
            <a:ext cx="3613001" cy="2018727"/>
            <a:chOff x="0" y="1724772"/>
            <a:chExt cx="3613001" cy="2018727"/>
          </a:xfrm>
        </p:grpSpPr>
        <p:sp>
          <p:nvSpPr>
            <p:cNvPr id="30" name="正方形/長方形 29"/>
            <p:cNvSpPr/>
            <p:nvPr/>
          </p:nvSpPr>
          <p:spPr>
            <a:xfrm>
              <a:off x="13001" y="2123499"/>
              <a:ext cx="3600000" cy="162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1083683"/>
              <a:r>
                <a:rPr lang="ja-JP" altLang="en-US" sz="1200" dirty="0">
                  <a:solidFill>
                    <a:prstClr val="black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（会社の理念や事業内容、製品、業界内シェアなど）</a:t>
              </a:r>
              <a:endParaRPr lang="en-US" altLang="ja-JP" sz="12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0" y="1724772"/>
              <a:ext cx="3600000" cy="338554"/>
            </a:xfrm>
            <a:prstGeom prst="rect">
              <a:avLst/>
            </a:prstGeom>
            <a:solidFill>
              <a:srgbClr val="FFE69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1083683"/>
              <a:r>
                <a:rPr kumimoji="1" lang="ja-JP" altLang="en-US" sz="1600" dirty="0">
                  <a:solidFill>
                    <a:schemeClr val="bg2">
                      <a:lumMod val="2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私たちの会社を紹介します！</a:t>
              </a: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3804878" y="1442622"/>
            <a:ext cx="3600000" cy="2029303"/>
            <a:chOff x="26126" y="3549377"/>
            <a:chExt cx="2876402" cy="1554687"/>
          </a:xfrm>
        </p:grpSpPr>
        <p:sp>
          <p:nvSpPr>
            <p:cNvPr id="84" name="テキスト ボックス 83"/>
            <p:cNvSpPr txBox="1"/>
            <p:nvPr/>
          </p:nvSpPr>
          <p:spPr>
            <a:xfrm>
              <a:off x="26126" y="3549377"/>
              <a:ext cx="2876402" cy="259373"/>
            </a:xfrm>
            <a:prstGeom prst="rect">
              <a:avLst/>
            </a:prstGeom>
            <a:solidFill>
              <a:srgbClr val="FFE69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1083683"/>
              <a:r>
                <a:rPr kumimoji="1" lang="ja-JP" altLang="en-US" sz="1600" dirty="0">
                  <a:solidFill>
                    <a:schemeClr val="bg2">
                      <a:lumMod val="2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私たちの会社のここが魅力！</a:t>
              </a: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26126" y="3862952"/>
              <a:ext cx="2876402" cy="12411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1083683"/>
              <a:r>
                <a:rPr lang="ja-JP" altLang="en-US" sz="1200" dirty="0">
                  <a:solidFill>
                    <a:prstClr val="black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（研修制度やキャリアパス、福利厚生、社内イベント、将来性、定着率など）</a:t>
              </a:r>
              <a:endParaRPr lang="en-US" altLang="ja-JP" sz="12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6F3271C-E9A4-BFEF-E71D-318260FDA526}"/>
              </a:ext>
            </a:extLst>
          </p:cNvPr>
          <p:cNvGrpSpPr/>
          <p:nvPr/>
        </p:nvGrpSpPr>
        <p:grpSpPr>
          <a:xfrm>
            <a:off x="13001" y="3609310"/>
            <a:ext cx="3600000" cy="2015263"/>
            <a:chOff x="13001" y="4771353"/>
            <a:chExt cx="3600000" cy="2015263"/>
          </a:xfrm>
        </p:grpSpPr>
        <p:sp>
          <p:nvSpPr>
            <p:cNvPr id="90" name="正方形/長方形 89"/>
            <p:cNvSpPr/>
            <p:nvPr/>
          </p:nvSpPr>
          <p:spPr>
            <a:xfrm>
              <a:off x="13001" y="5166616"/>
              <a:ext cx="3600000" cy="162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1083683"/>
              <a:r>
                <a:rPr lang="ja-JP" altLang="en-US" sz="1200" dirty="0">
                  <a:solidFill>
                    <a:prstClr val="black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（求める人材像、必要とされる能力など）</a:t>
              </a:r>
              <a:endParaRPr lang="en-US" altLang="ja-JP" sz="12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3001" y="4771353"/>
              <a:ext cx="3600000" cy="338554"/>
            </a:xfrm>
            <a:prstGeom prst="rect">
              <a:avLst/>
            </a:prstGeom>
            <a:solidFill>
              <a:srgbClr val="FFE69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1083683"/>
              <a:r>
                <a:rPr kumimoji="1" lang="ja-JP" altLang="en-US" sz="1600" dirty="0">
                  <a:solidFill>
                    <a:schemeClr val="bg2">
                      <a:lumMod val="2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私たちの会社が求める人材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8124573-BD72-4F3B-A811-93D3B5DA5107}"/>
              </a:ext>
            </a:extLst>
          </p:cNvPr>
          <p:cNvGrpSpPr/>
          <p:nvPr/>
        </p:nvGrpSpPr>
        <p:grpSpPr>
          <a:xfrm>
            <a:off x="3821816" y="3609310"/>
            <a:ext cx="3602679" cy="2023151"/>
            <a:chOff x="3804878" y="4247263"/>
            <a:chExt cx="3602679" cy="2023151"/>
          </a:xfrm>
        </p:grpSpPr>
        <p:sp>
          <p:nvSpPr>
            <p:cNvPr id="19" name="正方形/長方形 18"/>
            <p:cNvSpPr/>
            <p:nvPr/>
          </p:nvSpPr>
          <p:spPr>
            <a:xfrm>
              <a:off x="3807557" y="4650414"/>
              <a:ext cx="3600000" cy="162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1083683"/>
              <a:r>
                <a:rPr lang="ja-JP" altLang="en-US" sz="1200" dirty="0">
                  <a:solidFill>
                    <a:prstClr val="black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（社長、採用担当者、先輩社員からのメッセージ）</a:t>
              </a:r>
              <a:endParaRPr lang="en-US" altLang="ja-JP" sz="1200" dirty="0">
                <a:solidFill>
                  <a:prstClr val="black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804878" y="4247263"/>
              <a:ext cx="3600000" cy="338554"/>
            </a:xfrm>
            <a:prstGeom prst="rect">
              <a:avLst/>
            </a:prstGeom>
            <a:solidFill>
              <a:srgbClr val="FFE69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1083683"/>
              <a:r>
                <a:rPr kumimoji="1" lang="ja-JP" altLang="en-US" sz="1600" dirty="0">
                  <a:solidFill>
                    <a:schemeClr val="bg2">
                      <a:lumMod val="2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会社からのメッセージ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" y="617443"/>
            <a:ext cx="4953000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083683"/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代表者：代表取締役　○○　○○</a:t>
            </a:r>
            <a:endParaRPr kumimoji="1" lang="en-US" altLang="ja-JP" sz="1400" dirty="0">
              <a:solidFill>
                <a:schemeClr val="bg2">
                  <a:lumMod val="2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defTabSz="1083683"/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所在地：男鹿市～</a:t>
            </a:r>
            <a:endParaRPr kumimoji="1" lang="en-US" altLang="ja-JP" sz="1400" dirty="0">
              <a:solidFill>
                <a:schemeClr val="bg2">
                  <a:lumMod val="2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defTabSz="1083683"/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従業員数：○○人（男性：○○人　女性：○○人）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88000" y="3611820"/>
            <a:ext cx="2340000" cy="338400"/>
          </a:xfrm>
          <a:prstGeom prst="rect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1083683"/>
            <a:r>
              <a:rPr kumimoji="1" lang="ja-JP" altLang="en-US" sz="1600" dirty="0">
                <a:solidFill>
                  <a:schemeClr val="bg2">
                    <a:lumMod val="2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従業員（社員）構成</a:t>
            </a:r>
          </a:p>
        </p:txBody>
      </p:sp>
      <p:sp>
        <p:nvSpPr>
          <p:cNvPr id="32" name="テキスト ボックス 22"/>
          <p:cNvSpPr txBox="1"/>
          <p:nvPr/>
        </p:nvSpPr>
        <p:spPr>
          <a:xfrm>
            <a:off x="7488000" y="46265"/>
            <a:ext cx="2340000" cy="162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写真のほか、</a:t>
            </a:r>
            <a:r>
              <a:rPr lang="en-US" altLang="ja-JP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HP</a:t>
            </a:r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や</a:t>
            </a:r>
            <a:r>
              <a:rPr lang="en-US" altLang="ja-JP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SNS</a:t>
            </a:r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の二次元コードなど</a:t>
            </a:r>
            <a:endParaRPr lang="en-US" altLang="ja-JP" sz="1733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8" name="テキスト ボックス 22">
            <a:extLst>
              <a:ext uri="{FF2B5EF4-FFF2-40B4-BE49-F238E27FC236}">
                <a16:creationId xmlns:a16="http://schemas.microsoft.com/office/drawing/2014/main" id="{5E4F230D-5D83-755A-7F1F-FD97A582031F}"/>
              </a:ext>
            </a:extLst>
          </p:cNvPr>
          <p:cNvSpPr txBox="1"/>
          <p:nvPr/>
        </p:nvSpPr>
        <p:spPr>
          <a:xfrm>
            <a:off x="7488000" y="1847041"/>
            <a:ext cx="2340000" cy="162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写真のほか、</a:t>
            </a:r>
            <a:r>
              <a:rPr lang="en-US" altLang="ja-JP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HP</a:t>
            </a:r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や</a:t>
            </a:r>
            <a:r>
              <a:rPr lang="en-US" altLang="ja-JP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SNS</a:t>
            </a:r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の二次元コードなど</a:t>
            </a:r>
            <a:endParaRPr lang="en-US" altLang="ja-JP" sz="1733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9" name="テキスト ボックス 22">
            <a:extLst>
              <a:ext uri="{FF2B5EF4-FFF2-40B4-BE49-F238E27FC236}">
                <a16:creationId xmlns:a16="http://schemas.microsoft.com/office/drawing/2014/main" id="{AE9D33D1-A2AF-B550-DD6C-2B337A2C329F}"/>
              </a:ext>
            </a:extLst>
          </p:cNvPr>
          <p:cNvSpPr txBox="1"/>
          <p:nvPr/>
        </p:nvSpPr>
        <p:spPr>
          <a:xfrm>
            <a:off x="4497822" y="623837"/>
            <a:ext cx="1080000" cy="748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企業ロゴ・認証マークなど</a:t>
            </a:r>
            <a:endParaRPr lang="en-US" altLang="ja-JP" sz="10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1" name="テキスト ボックス 22">
            <a:extLst>
              <a:ext uri="{FF2B5EF4-FFF2-40B4-BE49-F238E27FC236}">
                <a16:creationId xmlns:a16="http://schemas.microsoft.com/office/drawing/2014/main" id="{0BBCB70B-39A6-F138-B005-0482045F97FB}"/>
              </a:ext>
            </a:extLst>
          </p:cNvPr>
          <p:cNvSpPr txBox="1"/>
          <p:nvPr/>
        </p:nvSpPr>
        <p:spPr>
          <a:xfrm>
            <a:off x="5732471" y="624065"/>
            <a:ext cx="1080000" cy="748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企業ロゴ・認証マークなど</a:t>
            </a:r>
            <a:endParaRPr lang="en-US" altLang="ja-JP" sz="10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2" name="テキスト ボックス 22">
            <a:extLst>
              <a:ext uri="{FF2B5EF4-FFF2-40B4-BE49-F238E27FC236}">
                <a16:creationId xmlns:a16="http://schemas.microsoft.com/office/drawing/2014/main" id="{870BEAD2-2ACA-7AA2-8E97-01974DF4D278}"/>
              </a:ext>
            </a:extLst>
          </p:cNvPr>
          <p:cNvSpPr txBox="1"/>
          <p:nvPr/>
        </p:nvSpPr>
        <p:spPr>
          <a:xfrm>
            <a:off x="13001" y="5732259"/>
            <a:ext cx="2340000" cy="10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写真</a:t>
            </a:r>
            <a:endParaRPr lang="en-US" altLang="ja-JP" sz="1733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FCD3296E-C61B-603B-1594-7B624C9D322F}"/>
              </a:ext>
            </a:extLst>
          </p:cNvPr>
          <p:cNvSpPr txBox="1"/>
          <p:nvPr/>
        </p:nvSpPr>
        <p:spPr>
          <a:xfrm>
            <a:off x="2538939" y="5735230"/>
            <a:ext cx="2340000" cy="10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写真</a:t>
            </a:r>
            <a:endParaRPr lang="en-US" altLang="ja-JP" sz="1733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4" name="テキスト ボックス 22">
            <a:extLst>
              <a:ext uri="{FF2B5EF4-FFF2-40B4-BE49-F238E27FC236}">
                <a16:creationId xmlns:a16="http://schemas.microsoft.com/office/drawing/2014/main" id="{CA66C78B-143F-A3C8-6AD7-A5487AB0C3AD}"/>
              </a:ext>
            </a:extLst>
          </p:cNvPr>
          <p:cNvSpPr txBox="1"/>
          <p:nvPr/>
        </p:nvSpPr>
        <p:spPr>
          <a:xfrm>
            <a:off x="5064877" y="5731474"/>
            <a:ext cx="2340000" cy="10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216746" tIns="108374" rIns="216746" bIns="1083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733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写真</a:t>
            </a:r>
            <a:endParaRPr lang="en-US" altLang="ja-JP" sz="1733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0DC64D9-13AB-0519-9E2B-490B1C3E7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764925"/>
              </p:ext>
            </p:extLst>
          </p:nvPr>
        </p:nvGraphicFramePr>
        <p:xfrm>
          <a:off x="7488000" y="3941340"/>
          <a:ext cx="2340000" cy="28701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70000">
                  <a:extLst>
                    <a:ext uri="{9D8B030D-6E8A-4147-A177-3AD203B41FA5}">
                      <a16:colId xmlns:a16="http://schemas.microsoft.com/office/drawing/2014/main" val="3551773383"/>
                    </a:ext>
                  </a:extLst>
                </a:gridCol>
                <a:gridCol w="1170000">
                  <a:extLst>
                    <a:ext uri="{9D8B030D-6E8A-4147-A177-3AD203B41FA5}">
                      <a16:colId xmlns:a16="http://schemas.microsoft.com/office/drawing/2014/main" val="912286407"/>
                    </a:ext>
                  </a:extLst>
                </a:gridCol>
              </a:tblGrid>
              <a:tr h="31890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年齢別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907617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年代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人数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4073637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8591512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20</a:t>
                      </a:r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5327226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30</a:t>
                      </a:r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665822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40</a:t>
                      </a:r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7666557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50</a:t>
                      </a:r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1933615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60</a:t>
                      </a:r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代以上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1999571"/>
                  </a:ext>
                </a:extLst>
              </a:tr>
              <a:tr h="3189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44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081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175</Words>
  <PresentationFormat>A4 210 x 297 mm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